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256" r:id="rId2"/>
    <p:sldId id="365" r:id="rId3"/>
    <p:sldId id="377" r:id="rId4"/>
    <p:sldId id="360" r:id="rId5"/>
    <p:sldId id="372" r:id="rId6"/>
    <p:sldId id="362" r:id="rId7"/>
    <p:sldId id="370" r:id="rId8"/>
    <p:sldId id="361" r:id="rId9"/>
    <p:sldId id="364" r:id="rId10"/>
    <p:sldId id="363" r:id="rId11"/>
    <p:sldId id="376" r:id="rId12"/>
    <p:sldId id="371" r:id="rId13"/>
    <p:sldId id="374" r:id="rId14"/>
    <p:sldId id="375" r:id="rId15"/>
    <p:sldId id="367" r:id="rId16"/>
    <p:sldId id="369" r:id="rId17"/>
    <p:sldId id="373" r:id="rId18"/>
    <p:sldId id="317" r:id="rId19"/>
  </p:sldIdLst>
  <p:sldSz cx="10080625" cy="7559675"/>
  <p:notesSz cx="7315200" cy="96012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86420" autoAdjust="0"/>
  </p:normalViewPr>
  <p:slideViewPr>
    <p:cSldViewPr>
      <p:cViewPr varScale="1">
        <p:scale>
          <a:sx n="47" d="100"/>
          <a:sy n="47" d="100"/>
        </p:scale>
        <p:origin x="-157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433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49"/>
        <p:guide pos="203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CB3B6-AF41-4864-AF7B-03943C5BF6D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76D633-D25C-46EC-BDF5-EBA48BD6649C}">
      <dgm:prSet phldrT="[Text]"/>
      <dgm:spPr/>
      <dgm:t>
        <a:bodyPr/>
        <a:lstStyle/>
        <a:p>
          <a:r>
            <a:rPr lang="en-US" dirty="0" smtClean="0"/>
            <a:t>App Server</a:t>
          </a:r>
          <a:endParaRPr lang="en-US" dirty="0"/>
        </a:p>
      </dgm:t>
    </dgm:pt>
    <dgm:pt modelId="{3B4F46BA-68CF-4171-BC35-78F88E9CF0C7}" type="parTrans" cxnId="{E6CC3C8C-9EA2-4D62-BB01-63AF36C07985}">
      <dgm:prSet/>
      <dgm:spPr/>
      <dgm:t>
        <a:bodyPr/>
        <a:lstStyle/>
        <a:p>
          <a:endParaRPr lang="en-US"/>
        </a:p>
      </dgm:t>
    </dgm:pt>
    <dgm:pt modelId="{D6046932-0292-4C12-B83E-6A0ED1E47252}" type="sibTrans" cxnId="{E6CC3C8C-9EA2-4D62-BB01-63AF36C07985}">
      <dgm:prSet/>
      <dgm:spPr/>
      <dgm:t>
        <a:bodyPr/>
        <a:lstStyle/>
        <a:p>
          <a:endParaRPr lang="en-US"/>
        </a:p>
      </dgm:t>
    </dgm:pt>
    <dgm:pt modelId="{1E396FCA-292C-4DA3-9515-C748C02459E8}">
      <dgm:prSet phldrT="[Text]"/>
      <dgm:spPr>
        <a:solidFill>
          <a:schemeClr val="accent6">
            <a:lumMod val="75000"/>
          </a:schemeClr>
        </a:solidFill>
      </dgm:spPr>
      <dgm:t>
        <a:bodyPr tIns="274320" anchor="t" anchorCtr="0"/>
        <a:lstStyle/>
        <a:p>
          <a:r>
            <a:rPr lang="en-US" b="1" dirty="0" smtClean="0"/>
            <a:t>Apache Tomcat</a:t>
          </a:r>
          <a:endParaRPr lang="en-US" b="1" dirty="0"/>
        </a:p>
      </dgm:t>
    </dgm:pt>
    <dgm:pt modelId="{06CD374C-4A34-4AB0-A02F-150AEB13DD16}" type="parTrans" cxnId="{EBDD0A22-816C-44B6-A5F7-1036546145AD}">
      <dgm:prSet/>
      <dgm:spPr/>
      <dgm:t>
        <a:bodyPr/>
        <a:lstStyle/>
        <a:p>
          <a:endParaRPr lang="en-US"/>
        </a:p>
      </dgm:t>
    </dgm:pt>
    <dgm:pt modelId="{0ABE3B54-4E8A-4330-A2D2-E76BC9F0C477}" type="sibTrans" cxnId="{EBDD0A22-816C-44B6-A5F7-1036546145AD}">
      <dgm:prSet/>
      <dgm:spPr/>
      <dgm:t>
        <a:bodyPr/>
        <a:lstStyle/>
        <a:p>
          <a:endParaRPr lang="en-US"/>
        </a:p>
      </dgm:t>
    </dgm:pt>
    <dgm:pt modelId="{FA1046A6-16C8-4BB6-B1F7-78067CD4DDEE}">
      <dgm:prSet phldrT="[Text]"/>
      <dgm:spPr/>
      <dgm:t>
        <a:bodyPr/>
        <a:lstStyle/>
        <a:p>
          <a:r>
            <a:rPr lang="en-US" dirty="0" smtClean="0"/>
            <a:t>Geospatial </a:t>
          </a:r>
          <a:r>
            <a:rPr lang="en-US" dirty="0" err="1" smtClean="0"/>
            <a:t>rDBMS</a:t>
          </a:r>
          <a:endParaRPr lang="en-US" dirty="0"/>
        </a:p>
      </dgm:t>
    </dgm:pt>
    <dgm:pt modelId="{DC556E7B-481F-46D5-B1B7-54D87F65B93B}" type="parTrans" cxnId="{62E8E93E-3BD0-4CC1-90FC-18AC27AA53F1}">
      <dgm:prSet/>
      <dgm:spPr/>
      <dgm:t>
        <a:bodyPr/>
        <a:lstStyle/>
        <a:p>
          <a:endParaRPr lang="en-US"/>
        </a:p>
      </dgm:t>
    </dgm:pt>
    <dgm:pt modelId="{B8B815DD-D7E4-4011-A2F4-4081D8022101}" type="sibTrans" cxnId="{62E8E93E-3BD0-4CC1-90FC-18AC27AA53F1}">
      <dgm:prSet/>
      <dgm:spPr/>
      <dgm:t>
        <a:bodyPr/>
        <a:lstStyle/>
        <a:p>
          <a:endParaRPr lang="en-US"/>
        </a:p>
      </dgm:t>
    </dgm:pt>
    <dgm:pt modelId="{5023A08D-9EF8-4FEA-BA83-C4BB225D690C}">
      <dgm:prSet phldrT="[Text]"/>
      <dgm:spPr/>
      <dgm:t>
        <a:bodyPr/>
        <a:lstStyle/>
        <a:p>
          <a:r>
            <a:rPr lang="en-US" dirty="0" smtClean="0"/>
            <a:t>File Server</a:t>
          </a:r>
          <a:endParaRPr lang="en-US" dirty="0"/>
        </a:p>
      </dgm:t>
    </dgm:pt>
    <dgm:pt modelId="{F4676B4B-4B66-4856-AC72-A9C1958D3F46}" type="parTrans" cxnId="{0A74E409-A5F1-4EC2-BE63-260F042FF663}">
      <dgm:prSet/>
      <dgm:spPr/>
      <dgm:t>
        <a:bodyPr/>
        <a:lstStyle/>
        <a:p>
          <a:endParaRPr lang="en-US"/>
        </a:p>
      </dgm:t>
    </dgm:pt>
    <dgm:pt modelId="{1D93E433-FE18-43B8-A8A8-37B15A63A6AE}" type="sibTrans" cxnId="{0A74E409-A5F1-4EC2-BE63-260F042FF663}">
      <dgm:prSet/>
      <dgm:spPr/>
      <dgm:t>
        <a:bodyPr/>
        <a:lstStyle/>
        <a:p>
          <a:endParaRPr lang="en-US"/>
        </a:p>
      </dgm:t>
    </dgm:pt>
    <dgm:pt modelId="{206F967D-862E-4397-B1D7-A47DCEB3695D}">
      <dgm:prSet phldrT="[Text]"/>
      <dgm:spPr>
        <a:solidFill>
          <a:schemeClr val="accent6">
            <a:lumMod val="75000"/>
          </a:schemeClr>
        </a:solidFill>
      </dgm:spPr>
      <dgm:t>
        <a:bodyPr tIns="36576" anchor="ctr" anchorCtr="1"/>
        <a:lstStyle/>
        <a:p>
          <a:r>
            <a:rPr lang="en-US" b="1" dirty="0" err="1" smtClean="0"/>
            <a:t>nginx</a:t>
          </a:r>
          <a:endParaRPr lang="en-US" b="1" dirty="0"/>
        </a:p>
      </dgm:t>
    </dgm:pt>
    <dgm:pt modelId="{263A2A61-1540-4C04-8E22-82CBC27E2C3C}" type="parTrans" cxnId="{9DD03D9C-6715-4064-8E89-D542D019072A}">
      <dgm:prSet/>
      <dgm:spPr/>
      <dgm:t>
        <a:bodyPr/>
        <a:lstStyle/>
        <a:p>
          <a:endParaRPr lang="en-US"/>
        </a:p>
      </dgm:t>
    </dgm:pt>
    <dgm:pt modelId="{F7EE5449-CE6B-4DF3-ACD8-02E6A8EF959D}" type="sibTrans" cxnId="{9DD03D9C-6715-4064-8E89-D542D019072A}">
      <dgm:prSet/>
      <dgm:spPr/>
      <dgm:t>
        <a:bodyPr/>
        <a:lstStyle/>
        <a:p>
          <a:endParaRPr lang="en-US"/>
        </a:p>
      </dgm:t>
    </dgm:pt>
    <dgm:pt modelId="{47243DEB-62C1-4057-BB41-5580A9BC6BFF}">
      <dgm:prSet phldrT="[Text]"/>
      <dgm:spPr/>
      <dgm:t>
        <a:bodyPr/>
        <a:lstStyle/>
        <a:p>
          <a:r>
            <a:rPr lang="en-US" dirty="0" smtClean="0"/>
            <a:t>Logger &amp; shared cache</a:t>
          </a:r>
          <a:endParaRPr lang="en-US" dirty="0"/>
        </a:p>
      </dgm:t>
    </dgm:pt>
    <dgm:pt modelId="{2AAD3955-E7E6-4188-9B6B-E834EF3B4888}" type="parTrans" cxnId="{89AD555B-D219-4B3B-AAAE-DADA7626F73E}">
      <dgm:prSet/>
      <dgm:spPr/>
      <dgm:t>
        <a:bodyPr/>
        <a:lstStyle/>
        <a:p>
          <a:endParaRPr lang="en-US"/>
        </a:p>
      </dgm:t>
    </dgm:pt>
    <dgm:pt modelId="{1BFE6075-49F3-4A4B-B475-4BECBDC6300D}" type="sibTrans" cxnId="{89AD555B-D219-4B3B-AAAE-DADA7626F73E}">
      <dgm:prSet/>
      <dgm:spPr/>
      <dgm:t>
        <a:bodyPr/>
        <a:lstStyle/>
        <a:p>
          <a:endParaRPr lang="en-US"/>
        </a:p>
      </dgm:t>
    </dgm:pt>
    <dgm:pt modelId="{1E98F9F4-27E0-4A57-AD81-3F5D8B762F9F}">
      <dgm:prSet phldrT="[Text]"/>
      <dgm:spPr>
        <a:solidFill>
          <a:schemeClr val="accent6">
            <a:lumMod val="75000"/>
          </a:schemeClr>
        </a:solidFill>
      </dgm:spPr>
      <dgm:t>
        <a:bodyPr lIns="0" tIns="36576" rIns="0" anchor="ctr" anchorCtr="1"/>
        <a:lstStyle/>
        <a:p>
          <a:r>
            <a:rPr lang="en-US" b="1" dirty="0" err="1" smtClean="0"/>
            <a:t>memcached</a:t>
          </a:r>
          <a:endParaRPr lang="en-US" b="1" dirty="0"/>
        </a:p>
      </dgm:t>
    </dgm:pt>
    <dgm:pt modelId="{9349A482-1B02-4946-8AC7-B8D5FA084BC1}" type="parTrans" cxnId="{49E2537F-2C4C-4856-B7E3-80CA87AE6801}">
      <dgm:prSet/>
      <dgm:spPr/>
      <dgm:t>
        <a:bodyPr/>
        <a:lstStyle/>
        <a:p>
          <a:endParaRPr lang="en-US"/>
        </a:p>
      </dgm:t>
    </dgm:pt>
    <dgm:pt modelId="{7F4EAA06-6A00-4662-BE3B-80524C3BCE37}" type="sibTrans" cxnId="{49E2537F-2C4C-4856-B7E3-80CA87AE6801}">
      <dgm:prSet/>
      <dgm:spPr/>
      <dgm:t>
        <a:bodyPr/>
        <a:lstStyle/>
        <a:p>
          <a:endParaRPr lang="en-US"/>
        </a:p>
      </dgm:t>
    </dgm:pt>
    <dgm:pt modelId="{8E4AEB60-4893-4C89-8D6C-16393BCFFA63}" type="pres">
      <dgm:prSet presAssocID="{6FCCB3B6-AF41-4864-AF7B-03943C5BF6D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6C7A46-6C15-4562-BC9A-FD64EB9BA877}" type="pres">
      <dgm:prSet presAssocID="{9976D633-D25C-46EC-BDF5-EBA48BD6649C}" presName="compNode" presStyleCnt="0"/>
      <dgm:spPr/>
    </dgm:pt>
    <dgm:pt modelId="{056885FA-97C7-4680-A816-85E44D826772}" type="pres">
      <dgm:prSet presAssocID="{9976D633-D25C-46EC-BDF5-EBA48BD6649C}" presName="aNode" presStyleLbl="bgShp" presStyleIdx="0" presStyleCnt="4" custScaleY="69254" custLinFactNeighborY="9675"/>
      <dgm:spPr/>
      <dgm:t>
        <a:bodyPr/>
        <a:lstStyle/>
        <a:p>
          <a:endParaRPr lang="en-US"/>
        </a:p>
      </dgm:t>
    </dgm:pt>
    <dgm:pt modelId="{DC5166D7-8284-4023-859C-4B4FB0F1AFD1}" type="pres">
      <dgm:prSet presAssocID="{9976D633-D25C-46EC-BDF5-EBA48BD6649C}" presName="textNode" presStyleLbl="bgShp" presStyleIdx="0" presStyleCnt="4"/>
      <dgm:spPr/>
      <dgm:t>
        <a:bodyPr/>
        <a:lstStyle/>
        <a:p>
          <a:endParaRPr lang="en-US"/>
        </a:p>
      </dgm:t>
    </dgm:pt>
    <dgm:pt modelId="{02375DC6-B7C8-4C39-97B4-28A5D1C24C7D}" type="pres">
      <dgm:prSet presAssocID="{9976D633-D25C-46EC-BDF5-EBA48BD6649C}" presName="compChildNode" presStyleCnt="0"/>
      <dgm:spPr/>
    </dgm:pt>
    <dgm:pt modelId="{45B8A36C-E45E-4FD2-84D6-8146651CB8D4}" type="pres">
      <dgm:prSet presAssocID="{9976D633-D25C-46EC-BDF5-EBA48BD6649C}" presName="theInnerList" presStyleCnt="0"/>
      <dgm:spPr/>
    </dgm:pt>
    <dgm:pt modelId="{AAC8AAEC-D9E4-4CF3-A2EE-98D9C505AB9B}" type="pres">
      <dgm:prSet presAssocID="{1E396FCA-292C-4DA3-9515-C748C02459E8}" presName="childNode" presStyleLbl="node1" presStyleIdx="0" presStyleCnt="3" custScaleY="77633" custLinFactNeighborY="7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25760-5A9A-4872-BFC8-98F8F856FC7A}" type="pres">
      <dgm:prSet presAssocID="{9976D633-D25C-46EC-BDF5-EBA48BD6649C}" presName="aSpace" presStyleCnt="0"/>
      <dgm:spPr/>
    </dgm:pt>
    <dgm:pt modelId="{26B536C3-330E-43D2-B64D-30817B88FE6C}" type="pres">
      <dgm:prSet presAssocID="{FA1046A6-16C8-4BB6-B1F7-78067CD4DDEE}" presName="compNode" presStyleCnt="0"/>
      <dgm:spPr/>
    </dgm:pt>
    <dgm:pt modelId="{D56F1971-1FB5-455A-BC2A-3FC73625777C}" type="pres">
      <dgm:prSet presAssocID="{FA1046A6-16C8-4BB6-B1F7-78067CD4DDEE}" presName="aNode" presStyleLbl="bgShp" presStyleIdx="1" presStyleCnt="4" custScaleY="68237" custLinFactNeighborY="8148"/>
      <dgm:spPr/>
      <dgm:t>
        <a:bodyPr/>
        <a:lstStyle/>
        <a:p>
          <a:endParaRPr lang="en-US"/>
        </a:p>
      </dgm:t>
    </dgm:pt>
    <dgm:pt modelId="{BB56FBC5-2C3A-4A88-96A9-ED42E5B66C41}" type="pres">
      <dgm:prSet presAssocID="{FA1046A6-16C8-4BB6-B1F7-78067CD4DDEE}" presName="textNode" presStyleLbl="bgShp" presStyleIdx="1" presStyleCnt="4"/>
      <dgm:spPr/>
      <dgm:t>
        <a:bodyPr/>
        <a:lstStyle/>
        <a:p>
          <a:endParaRPr lang="en-US"/>
        </a:p>
      </dgm:t>
    </dgm:pt>
    <dgm:pt modelId="{7F64AEB8-F495-4D40-B3D2-D3DCB6BC6C0A}" type="pres">
      <dgm:prSet presAssocID="{FA1046A6-16C8-4BB6-B1F7-78067CD4DDEE}" presName="compChildNode" presStyleCnt="0"/>
      <dgm:spPr/>
    </dgm:pt>
    <dgm:pt modelId="{9B37A2AE-F0C6-425F-A1A5-37D492886864}" type="pres">
      <dgm:prSet presAssocID="{FA1046A6-16C8-4BB6-B1F7-78067CD4DDEE}" presName="theInnerList" presStyleCnt="0"/>
      <dgm:spPr/>
    </dgm:pt>
    <dgm:pt modelId="{EDF1175F-0A6A-489D-950B-269AB632C5F9}" type="pres">
      <dgm:prSet presAssocID="{FA1046A6-16C8-4BB6-B1F7-78067CD4DDEE}" presName="aSpace" presStyleCnt="0"/>
      <dgm:spPr/>
    </dgm:pt>
    <dgm:pt modelId="{73C5F0A4-F7DD-424A-A698-512BC17DCBB2}" type="pres">
      <dgm:prSet presAssocID="{5023A08D-9EF8-4FEA-BA83-C4BB225D690C}" presName="compNode" presStyleCnt="0"/>
      <dgm:spPr/>
    </dgm:pt>
    <dgm:pt modelId="{7C2F524E-F0BB-4B48-9B68-C3287609F934}" type="pres">
      <dgm:prSet presAssocID="{5023A08D-9EF8-4FEA-BA83-C4BB225D690C}" presName="aNode" presStyleLbl="bgShp" presStyleIdx="2" presStyleCnt="4" custScaleY="68237" custLinFactNeighborY="8148"/>
      <dgm:spPr/>
      <dgm:t>
        <a:bodyPr/>
        <a:lstStyle/>
        <a:p>
          <a:endParaRPr lang="en-US"/>
        </a:p>
      </dgm:t>
    </dgm:pt>
    <dgm:pt modelId="{A6617244-67C7-41C9-9044-4A0FD2FAC92D}" type="pres">
      <dgm:prSet presAssocID="{5023A08D-9EF8-4FEA-BA83-C4BB225D690C}" presName="textNode" presStyleLbl="bgShp" presStyleIdx="2" presStyleCnt="4"/>
      <dgm:spPr/>
      <dgm:t>
        <a:bodyPr/>
        <a:lstStyle/>
        <a:p>
          <a:endParaRPr lang="en-US"/>
        </a:p>
      </dgm:t>
    </dgm:pt>
    <dgm:pt modelId="{679E65E9-87E4-4CE0-9AA3-B8BA38A8CCCB}" type="pres">
      <dgm:prSet presAssocID="{5023A08D-9EF8-4FEA-BA83-C4BB225D690C}" presName="compChildNode" presStyleCnt="0"/>
      <dgm:spPr/>
    </dgm:pt>
    <dgm:pt modelId="{9B5AE74C-269E-414F-9F0A-C9FDD85ED155}" type="pres">
      <dgm:prSet presAssocID="{5023A08D-9EF8-4FEA-BA83-C4BB225D690C}" presName="theInnerList" presStyleCnt="0"/>
      <dgm:spPr/>
    </dgm:pt>
    <dgm:pt modelId="{F9739CD8-4054-4C5D-9A40-8FD6B57EA5FD}" type="pres">
      <dgm:prSet presAssocID="{206F967D-862E-4397-B1D7-A47DCEB3695D}" presName="childNode" presStyleLbl="node1" presStyleIdx="1" presStyleCnt="3" custScaleY="35328" custLinFactNeighborY="1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F65FF-C61E-47C9-9D4B-C4248CB087C0}" type="pres">
      <dgm:prSet presAssocID="{5023A08D-9EF8-4FEA-BA83-C4BB225D690C}" presName="aSpace" presStyleCnt="0"/>
      <dgm:spPr/>
    </dgm:pt>
    <dgm:pt modelId="{AD0F2B85-164A-468F-AC2D-4C7CCF81F3A8}" type="pres">
      <dgm:prSet presAssocID="{47243DEB-62C1-4057-BB41-5580A9BC6BFF}" presName="compNode" presStyleCnt="0"/>
      <dgm:spPr/>
    </dgm:pt>
    <dgm:pt modelId="{C6B4E43A-810F-4E70-9E99-CB729C2F71F8}" type="pres">
      <dgm:prSet presAssocID="{47243DEB-62C1-4057-BB41-5580A9BC6BFF}" presName="aNode" presStyleLbl="bgShp" presStyleIdx="3" presStyleCnt="4" custScaleY="68237" custLinFactNeighborY="8148"/>
      <dgm:spPr/>
      <dgm:t>
        <a:bodyPr/>
        <a:lstStyle/>
        <a:p>
          <a:endParaRPr lang="en-US"/>
        </a:p>
      </dgm:t>
    </dgm:pt>
    <dgm:pt modelId="{F59A3BB2-6CF5-4494-8862-732FD5D628B2}" type="pres">
      <dgm:prSet presAssocID="{47243DEB-62C1-4057-BB41-5580A9BC6BFF}" presName="textNode" presStyleLbl="bgShp" presStyleIdx="3" presStyleCnt="4"/>
      <dgm:spPr/>
      <dgm:t>
        <a:bodyPr/>
        <a:lstStyle/>
        <a:p>
          <a:endParaRPr lang="en-US"/>
        </a:p>
      </dgm:t>
    </dgm:pt>
    <dgm:pt modelId="{FF47F3D4-F52A-4E5B-B007-1C4C56BC7464}" type="pres">
      <dgm:prSet presAssocID="{47243DEB-62C1-4057-BB41-5580A9BC6BFF}" presName="compChildNode" presStyleCnt="0"/>
      <dgm:spPr/>
    </dgm:pt>
    <dgm:pt modelId="{35CEA18A-14D8-4AD7-8F0F-C3B1F1EFE4BF}" type="pres">
      <dgm:prSet presAssocID="{47243DEB-62C1-4057-BB41-5580A9BC6BFF}" presName="theInnerList" presStyleCnt="0"/>
      <dgm:spPr/>
    </dgm:pt>
    <dgm:pt modelId="{49D9EB85-6219-4CB6-BD43-B443EF9A6138}" type="pres">
      <dgm:prSet presAssocID="{1E98F9F4-27E0-4A57-AD81-3F5D8B762F9F}" presName="childNode" presStyleLbl="node1" presStyleIdx="2" presStyleCnt="3" custScaleY="35328" custLinFactNeighborY="1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E8E93E-3BD0-4CC1-90FC-18AC27AA53F1}" srcId="{6FCCB3B6-AF41-4864-AF7B-03943C5BF6D3}" destId="{FA1046A6-16C8-4BB6-B1F7-78067CD4DDEE}" srcOrd="1" destOrd="0" parTransId="{DC556E7B-481F-46D5-B1B7-54D87F65B93B}" sibTransId="{B8B815DD-D7E4-4011-A2F4-4081D8022101}"/>
    <dgm:cxn modelId="{116016A2-A032-4E70-B9ED-72DDFBEB1E8D}" type="presOf" srcId="{206F967D-862E-4397-B1D7-A47DCEB3695D}" destId="{F9739CD8-4054-4C5D-9A40-8FD6B57EA5FD}" srcOrd="0" destOrd="0" presId="urn:microsoft.com/office/officeart/2005/8/layout/lProcess2"/>
    <dgm:cxn modelId="{529B1B93-BF22-4521-96E9-559CE6C17F03}" type="presOf" srcId="{1E98F9F4-27E0-4A57-AD81-3F5D8B762F9F}" destId="{49D9EB85-6219-4CB6-BD43-B443EF9A6138}" srcOrd="0" destOrd="0" presId="urn:microsoft.com/office/officeart/2005/8/layout/lProcess2"/>
    <dgm:cxn modelId="{E6CC3C8C-9EA2-4D62-BB01-63AF36C07985}" srcId="{6FCCB3B6-AF41-4864-AF7B-03943C5BF6D3}" destId="{9976D633-D25C-46EC-BDF5-EBA48BD6649C}" srcOrd="0" destOrd="0" parTransId="{3B4F46BA-68CF-4171-BC35-78F88E9CF0C7}" sibTransId="{D6046932-0292-4C12-B83E-6A0ED1E47252}"/>
    <dgm:cxn modelId="{9B6BF5AB-E4A8-4AE3-8AA9-3CA7CEB5CC9F}" type="presOf" srcId="{1E396FCA-292C-4DA3-9515-C748C02459E8}" destId="{AAC8AAEC-D9E4-4CF3-A2EE-98D9C505AB9B}" srcOrd="0" destOrd="0" presId="urn:microsoft.com/office/officeart/2005/8/layout/lProcess2"/>
    <dgm:cxn modelId="{891B0A63-DCC6-4AB9-A1F1-6516FAAB5CBD}" type="presOf" srcId="{6FCCB3B6-AF41-4864-AF7B-03943C5BF6D3}" destId="{8E4AEB60-4893-4C89-8D6C-16393BCFFA63}" srcOrd="0" destOrd="0" presId="urn:microsoft.com/office/officeart/2005/8/layout/lProcess2"/>
    <dgm:cxn modelId="{055BEBE2-1A13-49F1-B292-F1BB80DEBB5D}" type="presOf" srcId="{9976D633-D25C-46EC-BDF5-EBA48BD6649C}" destId="{056885FA-97C7-4680-A816-85E44D826772}" srcOrd="0" destOrd="0" presId="urn:microsoft.com/office/officeart/2005/8/layout/lProcess2"/>
    <dgm:cxn modelId="{2B0C82D1-6C95-4167-8DEB-57764088D629}" type="presOf" srcId="{47243DEB-62C1-4057-BB41-5580A9BC6BFF}" destId="{C6B4E43A-810F-4E70-9E99-CB729C2F71F8}" srcOrd="0" destOrd="0" presId="urn:microsoft.com/office/officeart/2005/8/layout/lProcess2"/>
    <dgm:cxn modelId="{89AD555B-D219-4B3B-AAAE-DADA7626F73E}" srcId="{6FCCB3B6-AF41-4864-AF7B-03943C5BF6D3}" destId="{47243DEB-62C1-4057-BB41-5580A9BC6BFF}" srcOrd="3" destOrd="0" parTransId="{2AAD3955-E7E6-4188-9B6B-E834EF3B4888}" sibTransId="{1BFE6075-49F3-4A4B-B475-4BECBDC6300D}"/>
    <dgm:cxn modelId="{5648A12E-F26D-40B7-81FF-9914C4AAF66C}" type="presOf" srcId="{5023A08D-9EF8-4FEA-BA83-C4BB225D690C}" destId="{A6617244-67C7-41C9-9044-4A0FD2FAC92D}" srcOrd="1" destOrd="0" presId="urn:microsoft.com/office/officeart/2005/8/layout/lProcess2"/>
    <dgm:cxn modelId="{20A03F95-41C4-4795-A8DD-68A4C617F852}" type="presOf" srcId="{47243DEB-62C1-4057-BB41-5580A9BC6BFF}" destId="{F59A3BB2-6CF5-4494-8862-732FD5D628B2}" srcOrd="1" destOrd="0" presId="urn:microsoft.com/office/officeart/2005/8/layout/lProcess2"/>
    <dgm:cxn modelId="{9DD03D9C-6715-4064-8E89-D542D019072A}" srcId="{5023A08D-9EF8-4FEA-BA83-C4BB225D690C}" destId="{206F967D-862E-4397-B1D7-A47DCEB3695D}" srcOrd="0" destOrd="0" parTransId="{263A2A61-1540-4C04-8E22-82CBC27E2C3C}" sibTransId="{F7EE5449-CE6B-4DF3-ACD8-02E6A8EF959D}"/>
    <dgm:cxn modelId="{EBDD0A22-816C-44B6-A5F7-1036546145AD}" srcId="{9976D633-D25C-46EC-BDF5-EBA48BD6649C}" destId="{1E396FCA-292C-4DA3-9515-C748C02459E8}" srcOrd="0" destOrd="0" parTransId="{06CD374C-4A34-4AB0-A02F-150AEB13DD16}" sibTransId="{0ABE3B54-4E8A-4330-A2D2-E76BC9F0C477}"/>
    <dgm:cxn modelId="{49E2537F-2C4C-4856-B7E3-80CA87AE6801}" srcId="{47243DEB-62C1-4057-BB41-5580A9BC6BFF}" destId="{1E98F9F4-27E0-4A57-AD81-3F5D8B762F9F}" srcOrd="0" destOrd="0" parTransId="{9349A482-1B02-4946-8AC7-B8D5FA084BC1}" sibTransId="{7F4EAA06-6A00-4662-BE3B-80524C3BCE37}"/>
    <dgm:cxn modelId="{CB0B539E-484D-49F3-A39F-B156398FC059}" type="presOf" srcId="{FA1046A6-16C8-4BB6-B1F7-78067CD4DDEE}" destId="{BB56FBC5-2C3A-4A88-96A9-ED42E5B66C41}" srcOrd="1" destOrd="0" presId="urn:microsoft.com/office/officeart/2005/8/layout/lProcess2"/>
    <dgm:cxn modelId="{0A74E409-A5F1-4EC2-BE63-260F042FF663}" srcId="{6FCCB3B6-AF41-4864-AF7B-03943C5BF6D3}" destId="{5023A08D-9EF8-4FEA-BA83-C4BB225D690C}" srcOrd="2" destOrd="0" parTransId="{F4676B4B-4B66-4856-AC72-A9C1958D3F46}" sibTransId="{1D93E433-FE18-43B8-A8A8-37B15A63A6AE}"/>
    <dgm:cxn modelId="{E7EDB43B-66C3-4990-94E1-2EF9A559A9AD}" type="presOf" srcId="{FA1046A6-16C8-4BB6-B1F7-78067CD4DDEE}" destId="{D56F1971-1FB5-455A-BC2A-3FC73625777C}" srcOrd="0" destOrd="0" presId="urn:microsoft.com/office/officeart/2005/8/layout/lProcess2"/>
    <dgm:cxn modelId="{70D5D3E2-5A3A-4001-9AF8-A4403FEBF9CB}" type="presOf" srcId="{9976D633-D25C-46EC-BDF5-EBA48BD6649C}" destId="{DC5166D7-8284-4023-859C-4B4FB0F1AFD1}" srcOrd="1" destOrd="0" presId="urn:microsoft.com/office/officeart/2005/8/layout/lProcess2"/>
    <dgm:cxn modelId="{98A854C4-2080-4613-85CE-FD3E0D711FA9}" type="presOf" srcId="{5023A08D-9EF8-4FEA-BA83-C4BB225D690C}" destId="{7C2F524E-F0BB-4B48-9B68-C3287609F934}" srcOrd="0" destOrd="0" presId="urn:microsoft.com/office/officeart/2005/8/layout/lProcess2"/>
    <dgm:cxn modelId="{0945E4EC-10E0-49F2-9FC4-FA875203D8A3}" type="presParOf" srcId="{8E4AEB60-4893-4C89-8D6C-16393BCFFA63}" destId="{006C7A46-6C15-4562-BC9A-FD64EB9BA877}" srcOrd="0" destOrd="0" presId="urn:microsoft.com/office/officeart/2005/8/layout/lProcess2"/>
    <dgm:cxn modelId="{B1ADFF3F-C96D-4A68-AD5B-2D0AE34235B7}" type="presParOf" srcId="{006C7A46-6C15-4562-BC9A-FD64EB9BA877}" destId="{056885FA-97C7-4680-A816-85E44D826772}" srcOrd="0" destOrd="0" presId="urn:microsoft.com/office/officeart/2005/8/layout/lProcess2"/>
    <dgm:cxn modelId="{F39DFB83-61E5-4478-B473-360865D88EB6}" type="presParOf" srcId="{006C7A46-6C15-4562-BC9A-FD64EB9BA877}" destId="{DC5166D7-8284-4023-859C-4B4FB0F1AFD1}" srcOrd="1" destOrd="0" presId="urn:microsoft.com/office/officeart/2005/8/layout/lProcess2"/>
    <dgm:cxn modelId="{728CAAE8-1A93-4A68-B96C-4F37648C685C}" type="presParOf" srcId="{006C7A46-6C15-4562-BC9A-FD64EB9BA877}" destId="{02375DC6-B7C8-4C39-97B4-28A5D1C24C7D}" srcOrd="2" destOrd="0" presId="urn:microsoft.com/office/officeart/2005/8/layout/lProcess2"/>
    <dgm:cxn modelId="{0AA8B0AD-04BD-45DC-949C-7C853AFB20FD}" type="presParOf" srcId="{02375DC6-B7C8-4C39-97B4-28A5D1C24C7D}" destId="{45B8A36C-E45E-4FD2-84D6-8146651CB8D4}" srcOrd="0" destOrd="0" presId="urn:microsoft.com/office/officeart/2005/8/layout/lProcess2"/>
    <dgm:cxn modelId="{FA22F759-FED8-4238-9485-BBB3E7A6BC10}" type="presParOf" srcId="{45B8A36C-E45E-4FD2-84D6-8146651CB8D4}" destId="{AAC8AAEC-D9E4-4CF3-A2EE-98D9C505AB9B}" srcOrd="0" destOrd="0" presId="urn:microsoft.com/office/officeart/2005/8/layout/lProcess2"/>
    <dgm:cxn modelId="{A2856830-DC75-4BD5-AB4D-E3848CC525A2}" type="presParOf" srcId="{8E4AEB60-4893-4C89-8D6C-16393BCFFA63}" destId="{06725760-5A9A-4872-BFC8-98F8F856FC7A}" srcOrd="1" destOrd="0" presId="urn:microsoft.com/office/officeart/2005/8/layout/lProcess2"/>
    <dgm:cxn modelId="{CC95D553-C583-4C04-A0DC-9F0071D34B5B}" type="presParOf" srcId="{8E4AEB60-4893-4C89-8D6C-16393BCFFA63}" destId="{26B536C3-330E-43D2-B64D-30817B88FE6C}" srcOrd="2" destOrd="0" presId="urn:microsoft.com/office/officeart/2005/8/layout/lProcess2"/>
    <dgm:cxn modelId="{3BB011CB-5875-4E46-89E3-4608BB814C9C}" type="presParOf" srcId="{26B536C3-330E-43D2-B64D-30817B88FE6C}" destId="{D56F1971-1FB5-455A-BC2A-3FC73625777C}" srcOrd="0" destOrd="0" presId="urn:microsoft.com/office/officeart/2005/8/layout/lProcess2"/>
    <dgm:cxn modelId="{95FBAFDC-9023-40B7-8983-ECBC198B181D}" type="presParOf" srcId="{26B536C3-330E-43D2-B64D-30817B88FE6C}" destId="{BB56FBC5-2C3A-4A88-96A9-ED42E5B66C41}" srcOrd="1" destOrd="0" presId="urn:microsoft.com/office/officeart/2005/8/layout/lProcess2"/>
    <dgm:cxn modelId="{D78FF7B5-C498-4A5A-B01B-F7FAFFF87535}" type="presParOf" srcId="{26B536C3-330E-43D2-B64D-30817B88FE6C}" destId="{7F64AEB8-F495-4D40-B3D2-D3DCB6BC6C0A}" srcOrd="2" destOrd="0" presId="urn:microsoft.com/office/officeart/2005/8/layout/lProcess2"/>
    <dgm:cxn modelId="{98252BDC-9F09-42F2-B810-1AB9FCF4DFC7}" type="presParOf" srcId="{7F64AEB8-F495-4D40-B3D2-D3DCB6BC6C0A}" destId="{9B37A2AE-F0C6-425F-A1A5-37D492886864}" srcOrd="0" destOrd="0" presId="urn:microsoft.com/office/officeart/2005/8/layout/lProcess2"/>
    <dgm:cxn modelId="{A0DC702C-56D7-401B-947C-A0A024AA4358}" type="presParOf" srcId="{8E4AEB60-4893-4C89-8D6C-16393BCFFA63}" destId="{EDF1175F-0A6A-489D-950B-269AB632C5F9}" srcOrd="3" destOrd="0" presId="urn:microsoft.com/office/officeart/2005/8/layout/lProcess2"/>
    <dgm:cxn modelId="{AA536FC2-29AD-4687-B6C5-689850FC3516}" type="presParOf" srcId="{8E4AEB60-4893-4C89-8D6C-16393BCFFA63}" destId="{73C5F0A4-F7DD-424A-A698-512BC17DCBB2}" srcOrd="4" destOrd="0" presId="urn:microsoft.com/office/officeart/2005/8/layout/lProcess2"/>
    <dgm:cxn modelId="{489DE469-E0FB-4B71-8E84-A26944DB8ADB}" type="presParOf" srcId="{73C5F0A4-F7DD-424A-A698-512BC17DCBB2}" destId="{7C2F524E-F0BB-4B48-9B68-C3287609F934}" srcOrd="0" destOrd="0" presId="urn:microsoft.com/office/officeart/2005/8/layout/lProcess2"/>
    <dgm:cxn modelId="{BE4A1167-4D26-411A-B01A-1C2C7548FB2E}" type="presParOf" srcId="{73C5F0A4-F7DD-424A-A698-512BC17DCBB2}" destId="{A6617244-67C7-41C9-9044-4A0FD2FAC92D}" srcOrd="1" destOrd="0" presId="urn:microsoft.com/office/officeart/2005/8/layout/lProcess2"/>
    <dgm:cxn modelId="{F06E26B1-2787-456E-9FF5-B6AE74BA1303}" type="presParOf" srcId="{73C5F0A4-F7DD-424A-A698-512BC17DCBB2}" destId="{679E65E9-87E4-4CE0-9AA3-B8BA38A8CCCB}" srcOrd="2" destOrd="0" presId="urn:microsoft.com/office/officeart/2005/8/layout/lProcess2"/>
    <dgm:cxn modelId="{86551177-47D4-4EF5-9F61-7D0C0C37F7AC}" type="presParOf" srcId="{679E65E9-87E4-4CE0-9AA3-B8BA38A8CCCB}" destId="{9B5AE74C-269E-414F-9F0A-C9FDD85ED155}" srcOrd="0" destOrd="0" presId="urn:microsoft.com/office/officeart/2005/8/layout/lProcess2"/>
    <dgm:cxn modelId="{1BC1A538-96BA-4A34-A906-57094039382F}" type="presParOf" srcId="{9B5AE74C-269E-414F-9F0A-C9FDD85ED155}" destId="{F9739CD8-4054-4C5D-9A40-8FD6B57EA5FD}" srcOrd="0" destOrd="0" presId="urn:microsoft.com/office/officeart/2005/8/layout/lProcess2"/>
    <dgm:cxn modelId="{89D9C78D-BF15-4151-B18B-46DA80E0462D}" type="presParOf" srcId="{8E4AEB60-4893-4C89-8D6C-16393BCFFA63}" destId="{2EFF65FF-C61E-47C9-9D4B-C4248CB087C0}" srcOrd="5" destOrd="0" presId="urn:microsoft.com/office/officeart/2005/8/layout/lProcess2"/>
    <dgm:cxn modelId="{6ED282D1-5529-44EB-AD3F-F792880CCD90}" type="presParOf" srcId="{8E4AEB60-4893-4C89-8D6C-16393BCFFA63}" destId="{AD0F2B85-164A-468F-AC2D-4C7CCF81F3A8}" srcOrd="6" destOrd="0" presId="urn:microsoft.com/office/officeart/2005/8/layout/lProcess2"/>
    <dgm:cxn modelId="{5BAFCB70-F85E-413A-B156-76622A866293}" type="presParOf" srcId="{AD0F2B85-164A-468F-AC2D-4C7CCF81F3A8}" destId="{C6B4E43A-810F-4E70-9E99-CB729C2F71F8}" srcOrd="0" destOrd="0" presId="urn:microsoft.com/office/officeart/2005/8/layout/lProcess2"/>
    <dgm:cxn modelId="{F94E01F2-C0FC-447F-97BA-983428235C74}" type="presParOf" srcId="{AD0F2B85-164A-468F-AC2D-4C7CCF81F3A8}" destId="{F59A3BB2-6CF5-4494-8862-732FD5D628B2}" srcOrd="1" destOrd="0" presId="urn:microsoft.com/office/officeart/2005/8/layout/lProcess2"/>
    <dgm:cxn modelId="{C787183A-5DB0-485F-AE22-623466FE27B9}" type="presParOf" srcId="{AD0F2B85-164A-468F-AC2D-4C7CCF81F3A8}" destId="{FF47F3D4-F52A-4E5B-B007-1C4C56BC7464}" srcOrd="2" destOrd="0" presId="urn:microsoft.com/office/officeart/2005/8/layout/lProcess2"/>
    <dgm:cxn modelId="{AC91DC63-8113-4B53-AB79-D9B024F6DA6A}" type="presParOf" srcId="{FF47F3D4-F52A-4E5B-B007-1C4C56BC7464}" destId="{35CEA18A-14D8-4AD7-8F0F-C3B1F1EFE4BF}" srcOrd="0" destOrd="0" presId="urn:microsoft.com/office/officeart/2005/8/layout/lProcess2"/>
    <dgm:cxn modelId="{C23B7879-5918-4EAC-97E6-C603CFED7B2F}" type="presParOf" srcId="{35CEA18A-14D8-4AD7-8F0F-C3B1F1EFE4BF}" destId="{49D9EB85-6219-4CB6-BD43-B443EF9A613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6885FA-97C7-4680-A816-85E44D826772}">
      <dsp:nvSpPr>
        <dsp:cNvPr id="0" name=""/>
        <dsp:cNvSpPr/>
      </dsp:nvSpPr>
      <dsp:spPr>
        <a:xfrm>
          <a:off x="2186" y="1171969"/>
          <a:ext cx="2145565" cy="34543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App Server</a:t>
          </a:r>
          <a:endParaRPr lang="en-US" sz="2700" kern="1200" dirty="0"/>
        </a:p>
      </dsp:txBody>
      <dsp:txXfrm>
        <a:off x="2186" y="1171969"/>
        <a:ext cx="2145565" cy="1036301"/>
      </dsp:txXfrm>
    </dsp:sp>
    <dsp:sp modelId="{AAC8AAEC-D9E4-4CF3-A2EE-98D9C505AB9B}">
      <dsp:nvSpPr>
        <dsp:cNvPr id="0" name=""/>
        <dsp:cNvSpPr/>
      </dsp:nvSpPr>
      <dsp:spPr>
        <a:xfrm>
          <a:off x="216743" y="2011361"/>
          <a:ext cx="1716452" cy="251697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4320" rIns="55880" bIns="4191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Apache Tomcat</a:t>
          </a:r>
          <a:endParaRPr lang="en-US" sz="2200" b="1" kern="1200" dirty="0"/>
        </a:p>
      </dsp:txBody>
      <dsp:txXfrm>
        <a:off x="216743" y="2011361"/>
        <a:ext cx="1716452" cy="2516979"/>
      </dsp:txXfrm>
    </dsp:sp>
    <dsp:sp modelId="{D56F1971-1FB5-455A-BC2A-3FC73625777C}">
      <dsp:nvSpPr>
        <dsp:cNvPr id="0" name=""/>
        <dsp:cNvSpPr/>
      </dsp:nvSpPr>
      <dsp:spPr>
        <a:xfrm>
          <a:off x="2308669" y="1198573"/>
          <a:ext cx="2145565" cy="34036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Geospatial </a:t>
          </a:r>
          <a:r>
            <a:rPr lang="en-US" sz="2700" kern="1200" dirty="0" err="1" smtClean="0"/>
            <a:t>rDBMS</a:t>
          </a:r>
          <a:endParaRPr lang="en-US" sz="2700" kern="1200" dirty="0"/>
        </a:p>
      </dsp:txBody>
      <dsp:txXfrm>
        <a:off x="2308669" y="1198573"/>
        <a:ext cx="2145565" cy="1021083"/>
      </dsp:txXfrm>
    </dsp:sp>
    <dsp:sp modelId="{7C2F524E-F0BB-4B48-9B68-C3287609F934}">
      <dsp:nvSpPr>
        <dsp:cNvPr id="0" name=""/>
        <dsp:cNvSpPr/>
      </dsp:nvSpPr>
      <dsp:spPr>
        <a:xfrm>
          <a:off x="4615152" y="1198573"/>
          <a:ext cx="2145565" cy="34036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File Server</a:t>
          </a:r>
          <a:endParaRPr lang="en-US" sz="2700" kern="1200" dirty="0"/>
        </a:p>
      </dsp:txBody>
      <dsp:txXfrm>
        <a:off x="4615152" y="1198573"/>
        <a:ext cx="2145565" cy="1021083"/>
      </dsp:txXfrm>
    </dsp:sp>
    <dsp:sp modelId="{F9739CD8-4054-4C5D-9A40-8FD6B57EA5FD}">
      <dsp:nvSpPr>
        <dsp:cNvPr id="0" name=""/>
        <dsp:cNvSpPr/>
      </dsp:nvSpPr>
      <dsp:spPr>
        <a:xfrm>
          <a:off x="4829708" y="3151982"/>
          <a:ext cx="1716452" cy="114538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36576" rIns="55880" bIns="41910" numCol="1" spcCol="1270" anchor="ctr" anchorCtr="1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/>
            <a:t>nginx</a:t>
          </a:r>
          <a:endParaRPr lang="en-US" sz="2200" b="1" kern="1200" dirty="0"/>
        </a:p>
      </dsp:txBody>
      <dsp:txXfrm>
        <a:off x="4829708" y="3151982"/>
        <a:ext cx="1716452" cy="1145387"/>
      </dsp:txXfrm>
    </dsp:sp>
    <dsp:sp modelId="{C6B4E43A-810F-4E70-9E99-CB729C2F71F8}">
      <dsp:nvSpPr>
        <dsp:cNvPr id="0" name=""/>
        <dsp:cNvSpPr/>
      </dsp:nvSpPr>
      <dsp:spPr>
        <a:xfrm>
          <a:off x="6921635" y="1198573"/>
          <a:ext cx="2145565" cy="34036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Logger &amp; shared cache</a:t>
          </a:r>
          <a:endParaRPr lang="en-US" sz="2700" kern="1200" dirty="0"/>
        </a:p>
      </dsp:txBody>
      <dsp:txXfrm>
        <a:off x="6921635" y="1198573"/>
        <a:ext cx="2145565" cy="1021083"/>
      </dsp:txXfrm>
    </dsp:sp>
    <dsp:sp modelId="{49D9EB85-6219-4CB6-BD43-B443EF9A6138}">
      <dsp:nvSpPr>
        <dsp:cNvPr id="0" name=""/>
        <dsp:cNvSpPr/>
      </dsp:nvSpPr>
      <dsp:spPr>
        <a:xfrm>
          <a:off x="7136191" y="3151982"/>
          <a:ext cx="1716452" cy="114538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576" rIns="0" bIns="41910" numCol="1" spcCol="1270" anchor="ctr" anchorCtr="1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/>
            <a:t>memcached</a:t>
          </a:r>
          <a:endParaRPr lang="en-US" sz="2200" b="1" kern="1200" dirty="0"/>
        </a:p>
      </dsp:txBody>
      <dsp:txXfrm>
        <a:off x="7136191" y="3151982"/>
        <a:ext cx="1716452" cy="1145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18" cy="480364"/>
          </a:xfrm>
          <a:prstGeom prst="rect">
            <a:avLst/>
          </a:prstGeom>
        </p:spPr>
        <p:txBody>
          <a:bodyPr vert="horz" lIns="86749" tIns="43375" rIns="86749" bIns="4337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189" y="0"/>
            <a:ext cx="3170518" cy="480364"/>
          </a:xfrm>
          <a:prstGeom prst="rect">
            <a:avLst/>
          </a:prstGeom>
        </p:spPr>
        <p:txBody>
          <a:bodyPr vert="horz" lIns="86749" tIns="43375" rIns="86749" bIns="43375" rtlCol="0"/>
          <a:lstStyle>
            <a:lvl1pPr algn="r">
              <a:defRPr sz="1100"/>
            </a:lvl1pPr>
          </a:lstStyle>
          <a:p>
            <a:fld id="{05889459-C80D-428D-847A-5C55552452C5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1"/>
            <a:ext cx="3170518" cy="480364"/>
          </a:xfrm>
          <a:prstGeom prst="rect">
            <a:avLst/>
          </a:prstGeom>
        </p:spPr>
        <p:txBody>
          <a:bodyPr vert="horz" lIns="86749" tIns="43375" rIns="86749" bIns="4337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189" y="9119321"/>
            <a:ext cx="3170518" cy="480364"/>
          </a:xfrm>
          <a:prstGeom prst="rect">
            <a:avLst/>
          </a:prstGeom>
        </p:spPr>
        <p:txBody>
          <a:bodyPr vert="horz" lIns="86749" tIns="43375" rIns="86749" bIns="43375" rtlCol="0" anchor="b"/>
          <a:lstStyle>
            <a:lvl1pPr algn="r">
              <a:defRPr sz="1100"/>
            </a:lvl1pPr>
          </a:lstStyle>
          <a:p>
            <a:fld id="{A42FD207-453E-4247-8CD4-D7AB7DDF7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8663"/>
            <a:ext cx="4795837" cy="359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2118" y="4559662"/>
            <a:ext cx="5850965" cy="43187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73506" cy="4788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140200" y="0"/>
            <a:ext cx="3173506" cy="4788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837"/>
            <a:ext cx="3173506" cy="4788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837"/>
            <a:ext cx="3173506" cy="4788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DA94BC9-55D1-4AC8-9C6D-D9ECCBF98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F48D13B-A5D9-451A-A8A3-9545348E33D0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320236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A94BC9-55D1-4AC8-9C6D-D9ECCBF9853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73B7204-6F06-4CB6-915D-79D05FFC405F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r>
              <a:rPr lang="en-US" dirty="0" smtClean="0">
                <a:latin typeface="Times New Roman" pitchFamily="18" charset="0"/>
              </a:rPr>
              <a:t>Important Note: Beyond 8 VM’s we had to host multiple</a:t>
            </a:r>
            <a:r>
              <a:rPr lang="en-US" baseline="0" dirty="0" smtClean="0">
                <a:latin typeface="Times New Roman" pitchFamily="18" charset="0"/>
              </a:rPr>
              <a:t> model VM’s on each physical machine, so performance gains were minimal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A94BC9-55D1-4AC8-9C6D-D9ECCBF9853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C5507-CD16-4610-8343-F79B8E9E19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759FA-2DB5-41F9-A9C9-755E7335D3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007958"/>
            <a:ext cx="2268141" cy="574500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38B4F-C44C-4AB6-967E-1ED1090ADD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E1745-456E-4F5A-A0FA-8C7961EC25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400">
                <a:latin typeface="Calibri" pitchFamily="34" charset="0"/>
                <a:cs typeface="Estrangelo Edessa" pitchFamily="66"/>
              </a:defRPr>
            </a:lvl1pPr>
            <a:lvl2pPr>
              <a:defRPr sz="3000">
                <a:latin typeface="Calibri" pitchFamily="34" charset="0"/>
                <a:cs typeface="Estrangelo Edessa" pitchFamily="66"/>
              </a:defRPr>
            </a:lvl2pPr>
            <a:lvl3pPr>
              <a:defRPr sz="2600">
                <a:latin typeface="Calibri" pitchFamily="34" charset="0"/>
                <a:cs typeface="Estrangelo Edessa" pitchFamily="66"/>
              </a:defRPr>
            </a:lvl3pPr>
            <a:lvl4pPr>
              <a:defRPr sz="2200">
                <a:latin typeface="Calibri" pitchFamily="34" charset="0"/>
                <a:cs typeface="Estrangelo Edessa" pitchFamily="66"/>
              </a:defRPr>
            </a:lvl4pPr>
            <a:lvl5pPr>
              <a:defRPr sz="2000">
                <a:latin typeface="Calibri" pitchFamily="34" charset="0"/>
                <a:cs typeface="Estrangelo Edessa" pitchFamily="66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5883" y="7006699"/>
            <a:ext cx="3696229" cy="402483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97" rIns="50397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00D27-B176-4B57-B574-1A9B3C0DC4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 tIns="50397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50397" tIns="0" rIns="50397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2050038"/>
            <a:ext cx="4455776" cy="721843"/>
          </a:xfrm>
        </p:spPr>
        <p:txBody>
          <a:bodyPr lIns="50397" tIns="0" rIns="50397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9ED75-A712-44AB-963A-DD78B11134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156568" cy="1259946"/>
          </a:xfrm>
        </p:spPr>
        <p:txBody>
          <a:bodyPr vert="horz" tIns="5039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B5C2E-8007-47CB-AA34-FD748F8B57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05B6A-0BF1-45E1-BFC4-97E3012F28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8" cy="5039783"/>
          </a:xfrm>
        </p:spPr>
        <p:txBody>
          <a:bodyPr lIns="20159" rIns="20159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5" y="1847921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424FF-7756-4B60-883C-5157E9812E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90023" y="1221450"/>
            <a:ext cx="5796359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24002" y="5908153"/>
            <a:ext cx="171371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1297420"/>
            <a:ext cx="2439511" cy="1744547"/>
          </a:xfrm>
        </p:spPr>
        <p:txBody>
          <a:bodyPr vert="horz" lIns="50397" tIns="50397" rIns="50397" bIns="50397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70556" rIns="50397" bIns="50397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4552" y="7006699"/>
            <a:ext cx="672042" cy="402483"/>
          </a:xfrm>
        </p:spPr>
        <p:txBody>
          <a:bodyPr/>
          <a:lstStyle/>
          <a:p>
            <a:pPr>
              <a:defRPr/>
            </a:pPr>
            <a:fld id="{EC86CF18-7B56-438A-B812-D441835033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501" y="6411724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30299" y="6856206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501" y="-7875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30299" y="-7875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  <a:prstGeom prst="rect">
            <a:avLst/>
          </a:prstGeom>
        </p:spPr>
        <p:txBody>
          <a:bodyPr vert="horz" lIns="0" tIns="50397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40182" y="7006699"/>
            <a:ext cx="3696229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0965" y="223117"/>
            <a:ext cx="10120917" cy="71564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2721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721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326" indent="-23182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09" indent="-23182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88036" y="1664335"/>
            <a:ext cx="8655897" cy="2015913"/>
          </a:xfrm>
        </p:spPr>
        <p:txBody>
          <a:bodyPr tIns="31752">
            <a:normAutofit/>
          </a:bodyPr>
          <a:lstStyle/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dirty="0" smtClean="0">
                <a:solidFill>
                  <a:schemeClr val="tx1"/>
                </a:solidFill>
              </a:rPr>
              <a:t>The Cloud </a:t>
            </a:r>
            <a:r>
              <a:rPr lang="en-US" sz="4000" dirty="0" smtClean="0">
                <a:solidFill>
                  <a:schemeClr val="tx1"/>
                </a:solidFill>
              </a:rPr>
              <a:t>Services Innovation </a:t>
            </a:r>
            <a:r>
              <a:rPr lang="en-US" sz="4000" dirty="0" smtClean="0">
                <a:solidFill>
                  <a:schemeClr val="tx1"/>
                </a:solidFill>
              </a:rPr>
              <a:t>Platform: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88036" y="3711263"/>
            <a:ext cx="8659257" cy="3649974"/>
          </a:xfrm>
        </p:spPr>
        <p:txBody>
          <a:bodyPr anchor="ctr">
            <a:normAutofit lnSpcReduction="10000"/>
          </a:bodyPr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000" dirty="0" smtClean="0">
                <a:solidFill>
                  <a:schemeClr val="tx2">
                    <a:lumMod val="90000"/>
                  </a:schemeClr>
                </a:solidFill>
              </a:rPr>
              <a:t>Enabling Service Based Environmental </a:t>
            </a:r>
            <a:r>
              <a:rPr lang="en-US" sz="3000" dirty="0" err="1" smtClean="0">
                <a:solidFill>
                  <a:schemeClr val="tx2">
                    <a:lumMod val="90000"/>
                  </a:schemeClr>
                </a:solidFill>
              </a:rPr>
              <a:t>Modelling</a:t>
            </a:r>
            <a:r>
              <a:rPr lang="en-US" sz="3000" dirty="0" smtClean="0">
                <a:solidFill>
                  <a:schemeClr val="tx2">
                    <a:lumMod val="90000"/>
                  </a:schemeClr>
                </a:solidFill>
              </a:rPr>
              <a:t> Using Infrastructure</a:t>
            </a:r>
            <a:r>
              <a:rPr lang="en-US" sz="3000" dirty="0" smtClean="0">
                <a:solidFill>
                  <a:schemeClr val="tx2">
                    <a:lumMod val="90000"/>
                  </a:schemeClr>
                </a:solidFill>
              </a:rPr>
              <a:t>-as-a-Service </a:t>
            </a:r>
            <a:r>
              <a:rPr lang="en-US" sz="3000" dirty="0" smtClean="0">
                <a:solidFill>
                  <a:schemeClr val="tx2">
                    <a:lumMod val="90000"/>
                  </a:schemeClr>
                </a:solidFill>
              </a:rPr>
              <a:t>Cloud Computing</a:t>
            </a:r>
            <a:endParaRPr lang="en-US" sz="3000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smtClean="0"/>
              <a:t>Olaf David</a:t>
            </a:r>
            <a:endParaRPr lang="en-US" sz="2200" dirty="0" smtClean="0"/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err="1" smtClean="0"/>
              <a:t>iEMSs</a:t>
            </a:r>
            <a:r>
              <a:rPr lang="en-US" sz="2200" dirty="0" smtClean="0"/>
              <a:t> – Leipzig, Germany - July </a:t>
            </a:r>
            <a:r>
              <a:rPr lang="en-US" sz="2200" dirty="0" smtClean="0"/>
              <a:t>2012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smtClean="0"/>
              <a:t>olaf.david@colostate.edu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200" dirty="0" smtClean="0"/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smtClean="0"/>
              <a:t>USDA </a:t>
            </a:r>
            <a:r>
              <a:rPr lang="en-US" sz="2200" dirty="0" smtClean="0"/>
              <a:t>– Natural Resources Conservation Service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200" dirty="0" smtClean="0"/>
              <a:t>Colorado State University, Fort Collins, Colorado USA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200" dirty="0" smtClean="0"/>
          </a:p>
        </p:txBody>
      </p:sp>
      <p:pic>
        <p:nvPicPr>
          <p:cNvPr id="5" name="Picture 4" descr="usd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5874" y="1159324"/>
            <a:ext cx="866775" cy="628650"/>
          </a:xfrm>
          <a:prstGeom prst="rect">
            <a:avLst/>
          </a:prstGeom>
        </p:spPr>
      </p:pic>
      <p:pic>
        <p:nvPicPr>
          <p:cNvPr id="6" name="Picture 5" descr="nrc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633" y="1264099"/>
            <a:ext cx="1266825" cy="419100"/>
          </a:xfrm>
          <a:prstGeom prst="rect">
            <a:avLst/>
          </a:prstGeom>
        </p:spPr>
      </p:pic>
      <p:pic>
        <p:nvPicPr>
          <p:cNvPr id="7" name="Picture 6" descr="a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3442" y="1245049"/>
            <a:ext cx="1676400" cy="457200"/>
          </a:xfrm>
          <a:prstGeom prst="rect">
            <a:avLst/>
          </a:prstGeom>
        </p:spPr>
      </p:pic>
      <p:pic>
        <p:nvPicPr>
          <p:cNvPr id="8" name="Picture 7" descr="csu.jpeg"/>
          <p:cNvPicPr>
            <a:picLocks noChangeAspect="1"/>
          </p:cNvPicPr>
          <p:nvPr/>
        </p:nvPicPr>
        <p:blipFill>
          <a:blip r:embed="rId6" cstate="print"/>
          <a:srcRect t="23041" b="23041"/>
          <a:stretch>
            <a:fillRect/>
          </a:stretch>
        </p:blipFill>
        <p:spPr>
          <a:xfrm>
            <a:off x="6866826" y="1072461"/>
            <a:ext cx="1831086" cy="8023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CSIP Model Services</a:t>
            </a:r>
            <a:endParaRPr lang="en-US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04031" y="1989645"/>
            <a:ext cx="9072563" cy="48381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Multi-tier client/server application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RESTful</a:t>
            </a:r>
            <a:r>
              <a:rPr lang="en-US" dirty="0" smtClean="0"/>
              <a:t> </a:t>
            </a:r>
            <a:r>
              <a:rPr lang="en-US" dirty="0" err="1" smtClean="0"/>
              <a:t>webservice</a:t>
            </a:r>
            <a:r>
              <a:rPr lang="en-US" dirty="0" smtClean="0"/>
              <a:t>, JAX-RS/Java w/ JSON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/>
        </p:nvGraphicFramePr>
        <p:xfrm>
          <a:off x="503238" y="2636837"/>
          <a:ext cx="9069387" cy="498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14"/>
          <p:cNvGrpSpPr/>
          <p:nvPr/>
        </p:nvGrpSpPr>
        <p:grpSpPr>
          <a:xfrm>
            <a:off x="849312" y="5151437"/>
            <a:ext cx="3886200" cy="1981200"/>
            <a:chOff x="849312" y="4922837"/>
            <a:chExt cx="3886200" cy="198120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849312" y="5456237"/>
              <a:ext cx="1447800" cy="1295400"/>
            </a:xfrm>
            <a:prstGeom prst="roundRect">
              <a:avLst/>
            </a:prstGeom>
            <a:solidFill>
              <a:schemeClr val="accent4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OMS3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001712" y="5989637"/>
              <a:ext cx="1143000" cy="3048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RUSLE2</a:t>
              </a:r>
            </a:p>
          </p:txBody>
        </p:sp>
        <p:sp>
          <p:nvSpPr>
            <p:cNvPr id="18" name="Can 17"/>
            <p:cNvSpPr/>
            <p:nvPr/>
          </p:nvSpPr>
          <p:spPr bwMode="auto">
            <a:xfrm>
              <a:off x="2982912" y="4922837"/>
              <a:ext cx="1752600" cy="198120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POSTGRESQL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3135312" y="6065837"/>
              <a:ext cx="1371600" cy="609600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POSTGIS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30512" y="4830131"/>
            <a:ext cx="2016899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30+ million shapes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90315" y="4830131"/>
            <a:ext cx="2000869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1000k+ files, 5+GB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1001712" y="6599237"/>
            <a:ext cx="1143000" cy="3048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WEPS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512" y="1813877"/>
            <a:ext cx="8229600" cy="53949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28224">
            <a:noAutofit/>
          </a:bodyPr>
          <a:lstStyle/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100" b="1" dirty="0" smtClean="0">
                <a:solidFill>
                  <a:schemeClr val="accent3"/>
                </a:solidFill>
              </a:rPr>
              <a:t>Performance Gains through Cloud Scaling</a:t>
            </a:r>
            <a:br>
              <a:rPr lang="en-US" sz="4100" b="1" dirty="0" smtClean="0">
                <a:solidFill>
                  <a:schemeClr val="accent3"/>
                </a:solidFill>
              </a:rPr>
            </a:br>
            <a:r>
              <a:rPr lang="en-US" sz="2800" b="1" dirty="0" smtClean="0">
                <a:solidFill>
                  <a:schemeClr val="accent3"/>
                </a:solidFill>
              </a:rPr>
              <a:t>Increasing Model VMs </a:t>
            </a:r>
            <a:r>
              <a:rPr lang="en-US" sz="2800" b="1" dirty="0" smtClean="0">
                <a:solidFill>
                  <a:schemeClr val="accent3"/>
                </a:solidFill>
              </a:rPr>
              <a:t>and worker </a:t>
            </a:r>
            <a:r>
              <a:rPr lang="en-US" sz="2800" b="1" dirty="0" smtClean="0">
                <a:solidFill>
                  <a:schemeClr val="accent3"/>
                </a:solidFill>
              </a:rPr>
              <a:t>threads</a:t>
            </a:r>
            <a:endParaRPr lang="en-US" sz="2800" b="1" dirty="0" smtClean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(figure 9)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vailable Soil Survey Data 2011-Feb-25.jpg"/>
          <p:cNvPicPr>
            <a:picLocks noChangeAspect="1"/>
          </p:cNvPicPr>
          <p:nvPr/>
        </p:nvPicPr>
        <p:blipFill>
          <a:blip r:embed="rId3" cstate="print"/>
          <a:srcRect l="2273" t="2941" r="3636" b="4706"/>
          <a:stretch>
            <a:fillRect/>
          </a:stretch>
        </p:blipFill>
        <p:spPr>
          <a:xfrm>
            <a:off x="5649912" y="4219374"/>
            <a:ext cx="4343400" cy="3294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CSIP Geospatial </a:t>
            </a:r>
            <a:r>
              <a:rPr lang="en-US" b="1" dirty="0" err="1" smtClean="0"/>
              <a:t>Dataservices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12" y="1989645"/>
            <a:ext cx="9072563" cy="4838192"/>
          </a:xfrm>
        </p:spPr>
        <p:txBody>
          <a:bodyPr>
            <a:noAutofit/>
          </a:bodyPr>
          <a:lstStyle/>
          <a:p>
            <a:r>
              <a:rPr lang="en-US" dirty="0" smtClean="0"/>
              <a:t>Soils </a:t>
            </a:r>
            <a:r>
              <a:rPr lang="en-US" dirty="0" smtClean="0"/>
              <a:t>geospatial </a:t>
            </a:r>
            <a:r>
              <a:rPr lang="en-US" dirty="0" smtClean="0"/>
              <a:t>database mirror</a:t>
            </a:r>
            <a:endParaRPr lang="en-US" dirty="0" smtClean="0"/>
          </a:p>
          <a:p>
            <a:pPr marL="302383" lvl="1" indent="-302383">
              <a:buClr>
                <a:schemeClr val="accent3"/>
              </a:buClr>
              <a:buSzPct val="95000"/>
            </a:pPr>
            <a:r>
              <a:rPr lang="en-US" sz="3400" dirty="0" smtClean="0"/>
              <a:t>Data </a:t>
            </a:r>
            <a:r>
              <a:rPr lang="en-US" sz="3400" dirty="0" smtClean="0"/>
              <a:t>provisioning for </a:t>
            </a:r>
            <a:r>
              <a:rPr lang="en-US" sz="3400" dirty="0" smtClean="0"/>
              <a:t>model runs</a:t>
            </a:r>
            <a:endParaRPr lang="en-US" sz="3400" dirty="0" smtClean="0"/>
          </a:p>
          <a:p>
            <a:pPr marL="302383" lvl="1" indent="-302383">
              <a:buClr>
                <a:schemeClr val="accent3"/>
              </a:buClr>
              <a:buSzPct val="95000"/>
            </a:pPr>
            <a:r>
              <a:rPr lang="en-US" sz="3400" dirty="0" smtClean="0"/>
              <a:t>Full </a:t>
            </a:r>
            <a:r>
              <a:rPr lang="en-US" sz="3400" dirty="0" smtClean="0"/>
              <a:t>US dataset, ~300GB, 30 million polygons</a:t>
            </a:r>
          </a:p>
          <a:p>
            <a:r>
              <a:rPr lang="en-US" dirty="0" smtClean="0"/>
              <a:t>Split </a:t>
            </a:r>
            <a:r>
              <a:rPr lang="en-US" dirty="0" smtClean="0"/>
              <a:t>dataset by chunks (</a:t>
            </a:r>
            <a:r>
              <a:rPr lang="en-US" dirty="0" err="1" smtClean="0"/>
              <a:t>sharding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Longitudinal divisions</a:t>
            </a:r>
          </a:p>
          <a:p>
            <a:pPr lvl="1"/>
            <a:r>
              <a:rPr lang="en-US" dirty="0" smtClean="0"/>
              <a:t>Enables scaling by region</a:t>
            </a:r>
            <a:endParaRPr lang="en-US" dirty="0" smtClean="0"/>
          </a:p>
          <a:p>
            <a:pPr lvl="1"/>
            <a:r>
              <a:rPr lang="en-US" dirty="0" smtClean="0"/>
              <a:t>Supports &lt;10 ms query response </a:t>
            </a:r>
          </a:p>
          <a:p>
            <a:pPr lvl="1"/>
            <a:r>
              <a:rPr lang="en-US" dirty="0" smtClean="0"/>
              <a:t>Uses “VM local” ephemeral storage</a:t>
            </a:r>
          </a:p>
          <a:p>
            <a:pPr lvl="2"/>
            <a:r>
              <a:rPr lang="en-US" dirty="0" smtClean="0"/>
              <a:t>Faster than Elastic Block Storage (EBS)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9712" y="4675187"/>
            <a:ext cx="45974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Geospatial query performance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2" y="2103437"/>
            <a:ext cx="9072563" cy="4838192"/>
          </a:xfrm>
        </p:spPr>
        <p:txBody>
          <a:bodyPr/>
          <a:lstStyle/>
          <a:p>
            <a:r>
              <a:rPr lang="en-US" dirty="0" smtClean="0"/>
              <a:t>Soils geospatial data for state of TN</a:t>
            </a:r>
          </a:p>
          <a:p>
            <a:r>
              <a:rPr lang="en-US" dirty="0" smtClean="0"/>
              <a:t>4.6GB, 1,700,000 polygons</a:t>
            </a:r>
          </a:p>
          <a:p>
            <a:r>
              <a:rPr lang="en-US" dirty="0" smtClean="0"/>
              <a:t>Tested 1,000+ geospatial queries:</a:t>
            </a:r>
            <a:endParaRPr lang="en-US" dirty="0" smtClean="0"/>
          </a:p>
          <a:p>
            <a:pPr lvl="1"/>
            <a:r>
              <a:rPr lang="en-US" dirty="0" smtClean="0"/>
              <a:t>XEN </a:t>
            </a:r>
            <a:r>
              <a:rPr lang="en-US" dirty="0" smtClean="0"/>
              <a:t> VM </a:t>
            </a:r>
            <a:r>
              <a:rPr lang="en-US" dirty="0" smtClean="0"/>
              <a:t>= 10.68 ms </a:t>
            </a:r>
            <a:r>
              <a:rPr lang="en-US" dirty="0" smtClean="0"/>
              <a:t>average RT</a:t>
            </a:r>
            <a:endParaRPr lang="en-US" dirty="0" smtClean="0"/>
          </a:p>
          <a:p>
            <a:pPr lvl="1"/>
            <a:r>
              <a:rPr lang="en-US" dirty="0" smtClean="0"/>
              <a:t>Physical </a:t>
            </a:r>
            <a:r>
              <a:rPr lang="en-US" dirty="0" smtClean="0"/>
              <a:t>machine = </a:t>
            </a:r>
            <a:r>
              <a:rPr lang="en-US" dirty="0" smtClean="0"/>
              <a:t>3.823 ms </a:t>
            </a:r>
            <a:r>
              <a:rPr lang="en-US" dirty="0" smtClean="0"/>
              <a:t>average RT</a:t>
            </a:r>
            <a:endParaRPr lang="en-US" dirty="0" smtClean="0"/>
          </a:p>
          <a:p>
            <a:pPr lvl="1"/>
            <a:r>
              <a:rPr lang="en-US" dirty="0" smtClean="0"/>
              <a:t>Virtualization Overhead:</a:t>
            </a:r>
          </a:p>
          <a:p>
            <a:pPr lvl="1"/>
            <a:r>
              <a:rPr lang="en-US" dirty="0" smtClean="0"/>
              <a:t>= </a:t>
            </a:r>
            <a:r>
              <a:rPr lang="en-US" sz="3200" b="1" u="sng" dirty="0" smtClean="0"/>
              <a:t>179% !!!</a:t>
            </a:r>
            <a:endParaRPr lang="en-US" b="1" u="sng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Geospatial query performance - 2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2" y="2103437"/>
            <a:ext cx="9072563" cy="48381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Soils geospatial data for entire U.S.</a:t>
            </a:r>
          </a:p>
          <a:p>
            <a:r>
              <a:rPr lang="en-US" dirty="0" smtClean="0"/>
              <a:t>300 GB, 30,000,000 polygons</a:t>
            </a:r>
          </a:p>
          <a:p>
            <a:r>
              <a:rPr lang="en-US" dirty="0" smtClean="0"/>
              <a:t>Tested 3,000+ geospatial queries</a:t>
            </a:r>
          </a:p>
          <a:p>
            <a:pPr lvl="1"/>
            <a:r>
              <a:rPr lang="en-US" dirty="0" smtClean="0"/>
              <a:t>8 XEN VMs (hosted on 3 machines) = 17.13 ms </a:t>
            </a:r>
            <a:r>
              <a:rPr lang="en-US" dirty="0" err="1" smtClean="0"/>
              <a:t>avg</a:t>
            </a:r>
            <a:r>
              <a:rPr lang="en-US" dirty="0" smtClean="0"/>
              <a:t> RT</a:t>
            </a:r>
          </a:p>
          <a:p>
            <a:pPr lvl="1"/>
            <a:r>
              <a:rPr lang="en-US" dirty="0" smtClean="0"/>
              <a:t>1 Physical machine = </a:t>
            </a:r>
            <a:r>
              <a:rPr lang="en-US" dirty="0" smtClean="0"/>
              <a:t>16.73 ms </a:t>
            </a:r>
            <a:r>
              <a:rPr lang="en-US" dirty="0" err="1" smtClean="0"/>
              <a:t>avg</a:t>
            </a:r>
            <a:r>
              <a:rPr lang="en-US" dirty="0" smtClean="0"/>
              <a:t> </a:t>
            </a:r>
            <a:r>
              <a:rPr lang="en-US" dirty="0" smtClean="0"/>
              <a:t>RT</a:t>
            </a:r>
            <a:endParaRPr lang="en-US" dirty="0" smtClean="0"/>
          </a:p>
          <a:p>
            <a:pPr lvl="1"/>
            <a:r>
              <a:rPr lang="en-US" dirty="0" smtClean="0"/>
              <a:t>Virtual Overhead </a:t>
            </a:r>
          </a:p>
          <a:p>
            <a:pPr lvl="1"/>
            <a:r>
              <a:rPr lang="en-US" dirty="0" smtClean="0"/>
              <a:t>= </a:t>
            </a:r>
            <a:r>
              <a:rPr lang="en-US" sz="3500" b="1" u="sng" dirty="0" smtClean="0"/>
              <a:t>~2% !!!</a:t>
            </a:r>
            <a:endParaRPr lang="en-US" b="1" u="sng" dirty="0" smtClean="0"/>
          </a:p>
          <a:p>
            <a:r>
              <a:rPr lang="en-US" dirty="0" err="1" smtClean="0"/>
              <a:t>IaaS</a:t>
            </a:r>
            <a:r>
              <a:rPr lang="en-US" dirty="0" smtClean="0"/>
              <a:t> cloud</a:t>
            </a:r>
          </a:p>
          <a:p>
            <a:pPr>
              <a:buNone/>
            </a:pPr>
            <a:r>
              <a:rPr lang="en-US" dirty="0" smtClean="0"/>
              <a:t>	scalability eliminates </a:t>
            </a:r>
          </a:p>
          <a:p>
            <a:pPr>
              <a:buNone/>
            </a:pPr>
            <a:r>
              <a:rPr lang="en-US" dirty="0" smtClean="0"/>
              <a:t>	virtualization overhead 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9712" y="4675187"/>
            <a:ext cx="45974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RUSLE2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1077912" y="3177857"/>
            <a:ext cx="7620000" cy="3497580"/>
            <a:chOff x="381000" y="2286000"/>
            <a:chExt cx="8466667" cy="38862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2286000"/>
              <a:ext cx="4452332" cy="3352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8000" contrast="-8000"/>
            </a:blip>
            <a:srcRect l="15381" t="2753"/>
            <a:stretch>
              <a:fillRect/>
            </a:stretch>
          </p:blipFill>
          <p:spPr bwMode="auto">
            <a:xfrm>
              <a:off x="6848782" y="2462418"/>
              <a:ext cx="1998885" cy="3540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4200" y="2743200"/>
              <a:ext cx="1295400" cy="20574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9" name="Right Arrow 8"/>
            <p:cNvSpPr/>
            <p:nvPr/>
          </p:nvSpPr>
          <p:spPr>
            <a:xfrm>
              <a:off x="5410200" y="3733800"/>
              <a:ext cx="990600" cy="8382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 9"/>
            <p:cNvSpPr/>
            <p:nvPr/>
          </p:nvSpPr>
          <p:spPr>
            <a:xfrm>
              <a:off x="7239000" y="5638800"/>
              <a:ext cx="1524000" cy="533400"/>
            </a:xfrm>
            <a:prstGeom prst="cloud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2133507"/>
            <a:ext cx="9072563" cy="542616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RUSLE2 deployment scaling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1,000 model runs in ~36 seconds across 8 nodes</a:t>
            </a:r>
          </a:p>
          <a:p>
            <a:r>
              <a:rPr lang="en-US" dirty="0" smtClean="0">
                <a:latin typeface="Calibri" pitchFamily="34" charset="0"/>
              </a:rPr>
              <a:t>Geospatial data </a:t>
            </a:r>
            <a:r>
              <a:rPr lang="en-US" dirty="0" smtClean="0"/>
              <a:t>s</a:t>
            </a:r>
            <a:r>
              <a:rPr lang="en-US" dirty="0" smtClean="0">
                <a:latin typeface="Calibri" pitchFamily="34" charset="0"/>
              </a:rPr>
              <a:t>ervices </a:t>
            </a:r>
            <a:r>
              <a:rPr lang="en-US" dirty="0" smtClean="0"/>
              <a:t>s</a:t>
            </a:r>
            <a:r>
              <a:rPr lang="en-US" dirty="0" smtClean="0">
                <a:latin typeface="Calibri" pitchFamily="34" charset="0"/>
              </a:rPr>
              <a:t>upport</a:t>
            </a:r>
          </a:p>
          <a:p>
            <a:pPr lvl="1"/>
            <a:r>
              <a:rPr lang="en-US" dirty="0" smtClean="0"/>
              <a:t>300 GB spatial data hosted across 8 VMs (3 PMs)</a:t>
            </a:r>
          </a:p>
          <a:p>
            <a:pPr lvl="1"/>
            <a:r>
              <a:rPr lang="en-US" dirty="0" err="1" smtClean="0"/>
              <a:t>Virtualiztion</a:t>
            </a:r>
            <a:r>
              <a:rPr lang="en-US" dirty="0" smtClean="0"/>
              <a:t> overhead reduced from 178% to 2%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Android application </a:t>
            </a:r>
            <a:r>
              <a:rPr lang="en-US" dirty="0" smtClean="0"/>
              <a:t>s</a:t>
            </a:r>
            <a:r>
              <a:rPr lang="en-US" dirty="0" smtClean="0">
                <a:latin typeface="Calibri" pitchFamily="34" charset="0"/>
              </a:rPr>
              <a:t>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2133507"/>
            <a:ext cx="9072563" cy="5426167"/>
          </a:xfrm>
        </p:spPr>
        <p:txBody>
          <a:bodyPr>
            <a:normAutofit/>
          </a:bodyPr>
          <a:lstStyle/>
          <a:p>
            <a:r>
              <a:rPr lang="en-US" dirty="0" smtClean="0"/>
              <a:t>HTML 5.0 mobile app</a:t>
            </a:r>
          </a:p>
          <a:p>
            <a:r>
              <a:rPr lang="en-US" dirty="0" smtClean="0"/>
              <a:t>Additional model services </a:t>
            </a:r>
          </a:p>
          <a:p>
            <a:pPr lvl="1"/>
            <a:r>
              <a:rPr lang="en-US" dirty="0" smtClean="0"/>
              <a:t>WEPS (Wind Erosion Prediction System)</a:t>
            </a:r>
          </a:p>
          <a:p>
            <a:pPr lvl="1"/>
            <a:r>
              <a:rPr lang="en-US" dirty="0" smtClean="0"/>
              <a:t>STIR (Soil Tillage Intensity Rating)</a:t>
            </a:r>
          </a:p>
          <a:p>
            <a:pPr lvl="1"/>
            <a:r>
              <a:rPr lang="en-US" dirty="0" smtClean="0"/>
              <a:t>SCI (Soil Conditioning Index)</a:t>
            </a:r>
          </a:p>
          <a:p>
            <a:pPr lvl="1"/>
            <a:r>
              <a:rPr lang="en-US" dirty="0" smtClean="0"/>
              <a:t>Watershed model(s)</a:t>
            </a:r>
          </a:p>
          <a:p>
            <a:pPr lvl="2"/>
            <a:r>
              <a:rPr lang="en-US" dirty="0" smtClean="0"/>
              <a:t>Use geospatial </a:t>
            </a:r>
            <a:r>
              <a:rPr lang="en-US" dirty="0" err="1" smtClean="0"/>
              <a:t>subbasin</a:t>
            </a:r>
            <a:r>
              <a:rPr lang="en-US" dirty="0" smtClean="0"/>
              <a:t>(s) </a:t>
            </a:r>
          </a:p>
          <a:p>
            <a:pPr lvl="2"/>
            <a:r>
              <a:rPr lang="en-US" dirty="0" smtClean="0"/>
              <a:t>Improvement over statistical averaging approaches</a:t>
            </a:r>
          </a:p>
          <a:p>
            <a:pPr lvl="2"/>
            <a:r>
              <a:rPr lang="en-US" dirty="0" smtClean="0"/>
              <a:t>Distribute </a:t>
            </a:r>
            <a:r>
              <a:rPr lang="en-US" dirty="0" err="1" smtClean="0"/>
              <a:t>subbasin</a:t>
            </a:r>
            <a:r>
              <a:rPr lang="en-US" dirty="0" smtClean="0"/>
              <a:t> calculations to separate VMs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573712" y="808037"/>
            <a:ext cx="1682750" cy="2427287"/>
            <a:chOff x="528" y="2304"/>
            <a:chExt cx="1060" cy="1529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29" y="2638"/>
              <a:ext cx="700" cy="630"/>
            </a:xfrm>
            <a:custGeom>
              <a:avLst/>
              <a:gdLst>
                <a:gd name="T0" fmla="*/ 673 w 700"/>
                <a:gd name="T1" fmla="*/ 92 h 630"/>
                <a:gd name="T2" fmla="*/ 646 w 700"/>
                <a:gd name="T3" fmla="*/ 108 h 630"/>
                <a:gd name="T4" fmla="*/ 700 w 700"/>
                <a:gd name="T5" fmla="*/ 172 h 630"/>
                <a:gd name="T6" fmla="*/ 662 w 700"/>
                <a:gd name="T7" fmla="*/ 221 h 630"/>
                <a:gd name="T8" fmla="*/ 549 w 700"/>
                <a:gd name="T9" fmla="*/ 248 h 630"/>
                <a:gd name="T10" fmla="*/ 458 w 700"/>
                <a:gd name="T11" fmla="*/ 275 h 630"/>
                <a:gd name="T12" fmla="*/ 377 w 700"/>
                <a:gd name="T13" fmla="*/ 339 h 630"/>
                <a:gd name="T14" fmla="*/ 291 w 700"/>
                <a:gd name="T15" fmla="*/ 420 h 630"/>
                <a:gd name="T16" fmla="*/ 253 w 700"/>
                <a:gd name="T17" fmla="*/ 469 h 630"/>
                <a:gd name="T18" fmla="*/ 232 w 700"/>
                <a:gd name="T19" fmla="*/ 533 h 630"/>
                <a:gd name="T20" fmla="*/ 205 w 700"/>
                <a:gd name="T21" fmla="*/ 592 h 630"/>
                <a:gd name="T22" fmla="*/ 173 w 700"/>
                <a:gd name="T23" fmla="*/ 630 h 630"/>
                <a:gd name="T24" fmla="*/ 146 w 700"/>
                <a:gd name="T25" fmla="*/ 614 h 630"/>
                <a:gd name="T26" fmla="*/ 146 w 700"/>
                <a:gd name="T27" fmla="*/ 560 h 630"/>
                <a:gd name="T28" fmla="*/ 140 w 700"/>
                <a:gd name="T29" fmla="*/ 528 h 630"/>
                <a:gd name="T30" fmla="*/ 113 w 700"/>
                <a:gd name="T31" fmla="*/ 517 h 630"/>
                <a:gd name="T32" fmla="*/ 81 w 700"/>
                <a:gd name="T33" fmla="*/ 539 h 630"/>
                <a:gd name="T34" fmla="*/ 38 w 700"/>
                <a:gd name="T35" fmla="*/ 565 h 630"/>
                <a:gd name="T36" fmla="*/ 0 w 700"/>
                <a:gd name="T37" fmla="*/ 576 h 630"/>
                <a:gd name="T38" fmla="*/ 11 w 700"/>
                <a:gd name="T39" fmla="*/ 549 h 630"/>
                <a:gd name="T40" fmla="*/ 54 w 700"/>
                <a:gd name="T41" fmla="*/ 506 h 630"/>
                <a:gd name="T42" fmla="*/ 113 w 700"/>
                <a:gd name="T43" fmla="*/ 452 h 630"/>
                <a:gd name="T44" fmla="*/ 173 w 700"/>
                <a:gd name="T45" fmla="*/ 399 h 630"/>
                <a:gd name="T46" fmla="*/ 237 w 700"/>
                <a:gd name="T47" fmla="*/ 377 h 630"/>
                <a:gd name="T48" fmla="*/ 280 w 700"/>
                <a:gd name="T49" fmla="*/ 334 h 630"/>
                <a:gd name="T50" fmla="*/ 334 w 700"/>
                <a:gd name="T51" fmla="*/ 280 h 630"/>
                <a:gd name="T52" fmla="*/ 420 w 700"/>
                <a:gd name="T53" fmla="*/ 221 h 630"/>
                <a:gd name="T54" fmla="*/ 458 w 700"/>
                <a:gd name="T55" fmla="*/ 189 h 630"/>
                <a:gd name="T56" fmla="*/ 388 w 700"/>
                <a:gd name="T57" fmla="*/ 162 h 630"/>
                <a:gd name="T58" fmla="*/ 264 w 700"/>
                <a:gd name="T59" fmla="*/ 151 h 630"/>
                <a:gd name="T60" fmla="*/ 167 w 700"/>
                <a:gd name="T61" fmla="*/ 172 h 630"/>
                <a:gd name="T62" fmla="*/ 113 w 700"/>
                <a:gd name="T63" fmla="*/ 151 h 630"/>
                <a:gd name="T64" fmla="*/ 108 w 700"/>
                <a:gd name="T65" fmla="*/ 97 h 630"/>
                <a:gd name="T66" fmla="*/ 65 w 700"/>
                <a:gd name="T67" fmla="*/ 76 h 630"/>
                <a:gd name="T68" fmla="*/ 65 w 700"/>
                <a:gd name="T69" fmla="*/ 16 h 630"/>
                <a:gd name="T70" fmla="*/ 97 w 700"/>
                <a:gd name="T71" fmla="*/ 0 h 630"/>
                <a:gd name="T72" fmla="*/ 264 w 700"/>
                <a:gd name="T73" fmla="*/ 43 h 630"/>
                <a:gd name="T74" fmla="*/ 372 w 700"/>
                <a:gd name="T75" fmla="*/ 81 h 630"/>
                <a:gd name="T76" fmla="*/ 458 w 700"/>
                <a:gd name="T77" fmla="*/ 119 h 630"/>
                <a:gd name="T78" fmla="*/ 501 w 700"/>
                <a:gd name="T79" fmla="*/ 167 h 630"/>
                <a:gd name="T80" fmla="*/ 571 w 700"/>
                <a:gd name="T81" fmla="*/ 178 h 630"/>
                <a:gd name="T82" fmla="*/ 619 w 700"/>
                <a:gd name="T83" fmla="*/ 135 h 630"/>
                <a:gd name="T84" fmla="*/ 641 w 700"/>
                <a:gd name="T85" fmla="*/ 86 h 6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00"/>
                <a:gd name="T130" fmla="*/ 0 h 630"/>
                <a:gd name="T131" fmla="*/ 700 w 700"/>
                <a:gd name="T132" fmla="*/ 630 h 6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00" h="630">
                  <a:moveTo>
                    <a:pt x="652" y="81"/>
                  </a:moveTo>
                  <a:lnTo>
                    <a:pt x="673" y="92"/>
                  </a:lnTo>
                  <a:lnTo>
                    <a:pt x="673" y="108"/>
                  </a:lnTo>
                  <a:lnTo>
                    <a:pt x="646" y="108"/>
                  </a:lnTo>
                  <a:lnTo>
                    <a:pt x="646" y="119"/>
                  </a:lnTo>
                  <a:lnTo>
                    <a:pt x="700" y="172"/>
                  </a:lnTo>
                  <a:lnTo>
                    <a:pt x="679" y="199"/>
                  </a:lnTo>
                  <a:lnTo>
                    <a:pt x="662" y="221"/>
                  </a:lnTo>
                  <a:lnTo>
                    <a:pt x="609" y="242"/>
                  </a:lnTo>
                  <a:lnTo>
                    <a:pt x="549" y="248"/>
                  </a:lnTo>
                  <a:lnTo>
                    <a:pt x="485" y="259"/>
                  </a:lnTo>
                  <a:lnTo>
                    <a:pt x="458" y="275"/>
                  </a:lnTo>
                  <a:lnTo>
                    <a:pt x="409" y="307"/>
                  </a:lnTo>
                  <a:lnTo>
                    <a:pt x="377" y="339"/>
                  </a:lnTo>
                  <a:lnTo>
                    <a:pt x="345" y="377"/>
                  </a:lnTo>
                  <a:lnTo>
                    <a:pt x="291" y="420"/>
                  </a:lnTo>
                  <a:lnTo>
                    <a:pt x="269" y="431"/>
                  </a:lnTo>
                  <a:lnTo>
                    <a:pt x="253" y="469"/>
                  </a:lnTo>
                  <a:lnTo>
                    <a:pt x="237" y="506"/>
                  </a:lnTo>
                  <a:lnTo>
                    <a:pt x="232" y="533"/>
                  </a:lnTo>
                  <a:lnTo>
                    <a:pt x="221" y="565"/>
                  </a:lnTo>
                  <a:lnTo>
                    <a:pt x="205" y="592"/>
                  </a:lnTo>
                  <a:lnTo>
                    <a:pt x="189" y="619"/>
                  </a:lnTo>
                  <a:lnTo>
                    <a:pt x="173" y="630"/>
                  </a:lnTo>
                  <a:lnTo>
                    <a:pt x="156" y="630"/>
                  </a:lnTo>
                  <a:lnTo>
                    <a:pt x="146" y="614"/>
                  </a:lnTo>
                  <a:lnTo>
                    <a:pt x="146" y="582"/>
                  </a:lnTo>
                  <a:lnTo>
                    <a:pt x="146" y="560"/>
                  </a:lnTo>
                  <a:lnTo>
                    <a:pt x="146" y="544"/>
                  </a:lnTo>
                  <a:lnTo>
                    <a:pt x="140" y="528"/>
                  </a:lnTo>
                  <a:lnTo>
                    <a:pt x="129" y="517"/>
                  </a:lnTo>
                  <a:lnTo>
                    <a:pt x="113" y="517"/>
                  </a:lnTo>
                  <a:lnTo>
                    <a:pt x="103" y="522"/>
                  </a:lnTo>
                  <a:lnTo>
                    <a:pt x="81" y="539"/>
                  </a:lnTo>
                  <a:lnTo>
                    <a:pt x="59" y="549"/>
                  </a:lnTo>
                  <a:lnTo>
                    <a:pt x="38" y="565"/>
                  </a:lnTo>
                  <a:lnTo>
                    <a:pt x="22" y="571"/>
                  </a:lnTo>
                  <a:lnTo>
                    <a:pt x="0" y="576"/>
                  </a:lnTo>
                  <a:lnTo>
                    <a:pt x="0" y="571"/>
                  </a:lnTo>
                  <a:lnTo>
                    <a:pt x="11" y="549"/>
                  </a:lnTo>
                  <a:lnTo>
                    <a:pt x="27" y="528"/>
                  </a:lnTo>
                  <a:lnTo>
                    <a:pt x="54" y="506"/>
                  </a:lnTo>
                  <a:lnTo>
                    <a:pt x="92" y="469"/>
                  </a:lnTo>
                  <a:lnTo>
                    <a:pt x="113" y="452"/>
                  </a:lnTo>
                  <a:lnTo>
                    <a:pt x="129" y="425"/>
                  </a:lnTo>
                  <a:lnTo>
                    <a:pt x="173" y="399"/>
                  </a:lnTo>
                  <a:lnTo>
                    <a:pt x="216" y="377"/>
                  </a:lnTo>
                  <a:lnTo>
                    <a:pt x="237" y="377"/>
                  </a:lnTo>
                  <a:lnTo>
                    <a:pt x="259" y="356"/>
                  </a:lnTo>
                  <a:lnTo>
                    <a:pt x="280" y="334"/>
                  </a:lnTo>
                  <a:lnTo>
                    <a:pt x="291" y="318"/>
                  </a:lnTo>
                  <a:lnTo>
                    <a:pt x="334" y="280"/>
                  </a:lnTo>
                  <a:lnTo>
                    <a:pt x="372" y="253"/>
                  </a:lnTo>
                  <a:lnTo>
                    <a:pt x="420" y="221"/>
                  </a:lnTo>
                  <a:lnTo>
                    <a:pt x="452" y="210"/>
                  </a:lnTo>
                  <a:lnTo>
                    <a:pt x="458" y="189"/>
                  </a:lnTo>
                  <a:lnTo>
                    <a:pt x="426" y="172"/>
                  </a:lnTo>
                  <a:lnTo>
                    <a:pt x="388" y="162"/>
                  </a:lnTo>
                  <a:lnTo>
                    <a:pt x="329" y="151"/>
                  </a:lnTo>
                  <a:lnTo>
                    <a:pt x="264" y="151"/>
                  </a:lnTo>
                  <a:lnTo>
                    <a:pt x="205" y="167"/>
                  </a:lnTo>
                  <a:lnTo>
                    <a:pt x="167" y="172"/>
                  </a:lnTo>
                  <a:lnTo>
                    <a:pt x="135" y="167"/>
                  </a:lnTo>
                  <a:lnTo>
                    <a:pt x="113" y="151"/>
                  </a:lnTo>
                  <a:lnTo>
                    <a:pt x="108" y="129"/>
                  </a:lnTo>
                  <a:lnTo>
                    <a:pt x="108" y="97"/>
                  </a:lnTo>
                  <a:lnTo>
                    <a:pt x="86" y="86"/>
                  </a:lnTo>
                  <a:lnTo>
                    <a:pt x="65" y="76"/>
                  </a:lnTo>
                  <a:lnTo>
                    <a:pt x="59" y="49"/>
                  </a:lnTo>
                  <a:lnTo>
                    <a:pt x="65" y="16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29" y="0"/>
                  </a:lnTo>
                  <a:lnTo>
                    <a:pt x="264" y="43"/>
                  </a:lnTo>
                  <a:lnTo>
                    <a:pt x="312" y="70"/>
                  </a:lnTo>
                  <a:lnTo>
                    <a:pt x="372" y="81"/>
                  </a:lnTo>
                  <a:lnTo>
                    <a:pt x="420" y="113"/>
                  </a:lnTo>
                  <a:lnTo>
                    <a:pt x="458" y="119"/>
                  </a:lnTo>
                  <a:lnTo>
                    <a:pt x="474" y="129"/>
                  </a:lnTo>
                  <a:lnTo>
                    <a:pt x="501" y="167"/>
                  </a:lnTo>
                  <a:lnTo>
                    <a:pt x="539" y="178"/>
                  </a:lnTo>
                  <a:lnTo>
                    <a:pt x="571" y="178"/>
                  </a:lnTo>
                  <a:lnTo>
                    <a:pt x="603" y="156"/>
                  </a:lnTo>
                  <a:lnTo>
                    <a:pt x="619" y="135"/>
                  </a:lnTo>
                  <a:lnTo>
                    <a:pt x="630" y="108"/>
                  </a:lnTo>
                  <a:lnTo>
                    <a:pt x="641" y="86"/>
                  </a:lnTo>
                  <a:lnTo>
                    <a:pt x="652" y="81"/>
                  </a:lnTo>
                  <a:close/>
                </a:path>
              </a:pathLst>
            </a:custGeom>
            <a:solidFill>
              <a:schemeClr val="accent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Gill Sans MT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76" y="2304"/>
              <a:ext cx="609" cy="356"/>
            </a:xfrm>
            <a:custGeom>
              <a:avLst/>
              <a:gdLst>
                <a:gd name="T0" fmla="*/ 0 w 609"/>
                <a:gd name="T1" fmla="*/ 356 h 356"/>
                <a:gd name="T2" fmla="*/ 11 w 609"/>
                <a:gd name="T3" fmla="*/ 280 h 356"/>
                <a:gd name="T4" fmla="*/ 33 w 609"/>
                <a:gd name="T5" fmla="*/ 243 h 356"/>
                <a:gd name="T6" fmla="*/ 65 w 609"/>
                <a:gd name="T7" fmla="*/ 205 h 356"/>
                <a:gd name="T8" fmla="*/ 59 w 609"/>
                <a:gd name="T9" fmla="*/ 151 h 356"/>
                <a:gd name="T10" fmla="*/ 97 w 609"/>
                <a:gd name="T11" fmla="*/ 108 h 356"/>
                <a:gd name="T12" fmla="*/ 119 w 609"/>
                <a:gd name="T13" fmla="*/ 103 h 356"/>
                <a:gd name="T14" fmla="*/ 167 w 609"/>
                <a:gd name="T15" fmla="*/ 65 h 356"/>
                <a:gd name="T16" fmla="*/ 210 w 609"/>
                <a:gd name="T17" fmla="*/ 60 h 356"/>
                <a:gd name="T18" fmla="*/ 275 w 609"/>
                <a:gd name="T19" fmla="*/ 76 h 356"/>
                <a:gd name="T20" fmla="*/ 334 w 609"/>
                <a:gd name="T21" fmla="*/ 27 h 356"/>
                <a:gd name="T22" fmla="*/ 361 w 609"/>
                <a:gd name="T23" fmla="*/ 17 h 356"/>
                <a:gd name="T24" fmla="*/ 393 w 609"/>
                <a:gd name="T25" fmla="*/ 0 h 356"/>
                <a:gd name="T26" fmla="*/ 452 w 609"/>
                <a:gd name="T27" fmla="*/ 70 h 356"/>
                <a:gd name="T28" fmla="*/ 517 w 609"/>
                <a:gd name="T29" fmla="*/ 108 h 356"/>
                <a:gd name="T30" fmla="*/ 539 w 609"/>
                <a:gd name="T31" fmla="*/ 146 h 356"/>
                <a:gd name="T32" fmla="*/ 603 w 609"/>
                <a:gd name="T33" fmla="*/ 227 h 356"/>
                <a:gd name="T34" fmla="*/ 609 w 609"/>
                <a:gd name="T35" fmla="*/ 248 h 356"/>
                <a:gd name="T36" fmla="*/ 533 w 609"/>
                <a:gd name="T37" fmla="*/ 237 h 356"/>
                <a:gd name="T38" fmla="*/ 436 w 609"/>
                <a:gd name="T39" fmla="*/ 227 h 356"/>
                <a:gd name="T40" fmla="*/ 366 w 609"/>
                <a:gd name="T41" fmla="*/ 227 h 356"/>
                <a:gd name="T42" fmla="*/ 307 w 609"/>
                <a:gd name="T43" fmla="*/ 227 h 356"/>
                <a:gd name="T44" fmla="*/ 216 w 609"/>
                <a:gd name="T45" fmla="*/ 237 h 356"/>
                <a:gd name="T46" fmla="*/ 178 w 609"/>
                <a:gd name="T47" fmla="*/ 243 h 356"/>
                <a:gd name="T48" fmla="*/ 119 w 609"/>
                <a:gd name="T49" fmla="*/ 259 h 356"/>
                <a:gd name="T50" fmla="*/ 59 w 609"/>
                <a:gd name="T51" fmla="*/ 280 h 356"/>
                <a:gd name="T52" fmla="*/ 33 w 609"/>
                <a:gd name="T53" fmla="*/ 313 h 356"/>
                <a:gd name="T54" fmla="*/ 16 w 609"/>
                <a:gd name="T55" fmla="*/ 340 h 356"/>
                <a:gd name="T56" fmla="*/ 0 w 609"/>
                <a:gd name="T57" fmla="*/ 356 h 3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9"/>
                <a:gd name="T88" fmla="*/ 0 h 356"/>
                <a:gd name="T89" fmla="*/ 609 w 609"/>
                <a:gd name="T90" fmla="*/ 356 h 3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9" h="356">
                  <a:moveTo>
                    <a:pt x="0" y="356"/>
                  </a:moveTo>
                  <a:lnTo>
                    <a:pt x="11" y="280"/>
                  </a:lnTo>
                  <a:lnTo>
                    <a:pt x="33" y="243"/>
                  </a:lnTo>
                  <a:lnTo>
                    <a:pt x="65" y="205"/>
                  </a:lnTo>
                  <a:lnTo>
                    <a:pt x="59" y="151"/>
                  </a:lnTo>
                  <a:lnTo>
                    <a:pt x="97" y="108"/>
                  </a:lnTo>
                  <a:lnTo>
                    <a:pt x="119" y="103"/>
                  </a:lnTo>
                  <a:lnTo>
                    <a:pt x="167" y="65"/>
                  </a:lnTo>
                  <a:lnTo>
                    <a:pt x="210" y="60"/>
                  </a:lnTo>
                  <a:lnTo>
                    <a:pt x="275" y="76"/>
                  </a:lnTo>
                  <a:lnTo>
                    <a:pt x="334" y="27"/>
                  </a:lnTo>
                  <a:lnTo>
                    <a:pt x="361" y="17"/>
                  </a:lnTo>
                  <a:lnTo>
                    <a:pt x="393" y="0"/>
                  </a:lnTo>
                  <a:lnTo>
                    <a:pt x="452" y="70"/>
                  </a:lnTo>
                  <a:lnTo>
                    <a:pt x="517" y="108"/>
                  </a:lnTo>
                  <a:lnTo>
                    <a:pt x="539" y="146"/>
                  </a:lnTo>
                  <a:lnTo>
                    <a:pt x="603" y="227"/>
                  </a:lnTo>
                  <a:lnTo>
                    <a:pt x="609" y="248"/>
                  </a:lnTo>
                  <a:lnTo>
                    <a:pt x="533" y="237"/>
                  </a:lnTo>
                  <a:lnTo>
                    <a:pt x="436" y="227"/>
                  </a:lnTo>
                  <a:lnTo>
                    <a:pt x="366" y="227"/>
                  </a:lnTo>
                  <a:lnTo>
                    <a:pt x="307" y="227"/>
                  </a:lnTo>
                  <a:lnTo>
                    <a:pt x="216" y="237"/>
                  </a:lnTo>
                  <a:lnTo>
                    <a:pt x="178" y="243"/>
                  </a:lnTo>
                  <a:lnTo>
                    <a:pt x="119" y="259"/>
                  </a:lnTo>
                  <a:lnTo>
                    <a:pt x="59" y="280"/>
                  </a:lnTo>
                  <a:lnTo>
                    <a:pt x="33" y="313"/>
                  </a:lnTo>
                  <a:lnTo>
                    <a:pt x="16" y="340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chemeClr val="accent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Gill Sans MT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33" y="2531"/>
              <a:ext cx="1055" cy="936"/>
            </a:xfrm>
            <a:custGeom>
              <a:avLst/>
              <a:gdLst>
                <a:gd name="T0" fmla="*/ 22 w 1055"/>
                <a:gd name="T1" fmla="*/ 452 h 936"/>
                <a:gd name="T2" fmla="*/ 11 w 1055"/>
                <a:gd name="T3" fmla="*/ 306 h 936"/>
                <a:gd name="T4" fmla="*/ 43 w 1055"/>
                <a:gd name="T5" fmla="*/ 129 h 936"/>
                <a:gd name="T6" fmla="*/ 102 w 1055"/>
                <a:gd name="T7" fmla="*/ 53 h 936"/>
                <a:gd name="T8" fmla="*/ 259 w 1055"/>
                <a:gd name="T9" fmla="*/ 10 h 936"/>
                <a:gd name="T10" fmla="*/ 479 w 1055"/>
                <a:gd name="T11" fmla="*/ 0 h 936"/>
                <a:gd name="T12" fmla="*/ 652 w 1055"/>
                <a:gd name="T13" fmla="*/ 26 h 936"/>
                <a:gd name="T14" fmla="*/ 738 w 1055"/>
                <a:gd name="T15" fmla="*/ 150 h 936"/>
                <a:gd name="T16" fmla="*/ 829 w 1055"/>
                <a:gd name="T17" fmla="*/ 172 h 936"/>
                <a:gd name="T18" fmla="*/ 905 w 1055"/>
                <a:gd name="T19" fmla="*/ 166 h 936"/>
                <a:gd name="T20" fmla="*/ 948 w 1055"/>
                <a:gd name="T21" fmla="*/ 188 h 936"/>
                <a:gd name="T22" fmla="*/ 915 w 1055"/>
                <a:gd name="T23" fmla="*/ 242 h 936"/>
                <a:gd name="T24" fmla="*/ 835 w 1055"/>
                <a:gd name="T25" fmla="*/ 285 h 936"/>
                <a:gd name="T26" fmla="*/ 754 w 1055"/>
                <a:gd name="T27" fmla="*/ 226 h 936"/>
                <a:gd name="T28" fmla="*/ 608 w 1055"/>
                <a:gd name="T29" fmla="*/ 177 h 936"/>
                <a:gd name="T30" fmla="*/ 393 w 1055"/>
                <a:gd name="T31" fmla="*/ 107 h 936"/>
                <a:gd name="T32" fmla="*/ 355 w 1055"/>
                <a:gd name="T33" fmla="*/ 156 h 936"/>
                <a:gd name="T34" fmla="*/ 404 w 1055"/>
                <a:gd name="T35" fmla="*/ 204 h 936"/>
                <a:gd name="T36" fmla="*/ 431 w 1055"/>
                <a:gd name="T37" fmla="*/ 274 h 936"/>
                <a:gd name="T38" fmla="*/ 560 w 1055"/>
                <a:gd name="T39" fmla="*/ 258 h 936"/>
                <a:gd name="T40" fmla="*/ 722 w 1055"/>
                <a:gd name="T41" fmla="*/ 279 h 936"/>
                <a:gd name="T42" fmla="*/ 716 w 1055"/>
                <a:gd name="T43" fmla="*/ 328 h 936"/>
                <a:gd name="T44" fmla="*/ 587 w 1055"/>
                <a:gd name="T45" fmla="*/ 425 h 936"/>
                <a:gd name="T46" fmla="*/ 533 w 1055"/>
                <a:gd name="T47" fmla="*/ 484 h 936"/>
                <a:gd name="T48" fmla="*/ 425 w 1055"/>
                <a:gd name="T49" fmla="*/ 532 h 936"/>
                <a:gd name="T50" fmla="*/ 350 w 1055"/>
                <a:gd name="T51" fmla="*/ 613 h 936"/>
                <a:gd name="T52" fmla="*/ 296 w 1055"/>
                <a:gd name="T53" fmla="*/ 678 h 936"/>
                <a:gd name="T54" fmla="*/ 334 w 1055"/>
                <a:gd name="T55" fmla="*/ 672 h 936"/>
                <a:gd name="T56" fmla="*/ 399 w 1055"/>
                <a:gd name="T57" fmla="*/ 629 h 936"/>
                <a:gd name="T58" fmla="*/ 436 w 1055"/>
                <a:gd name="T59" fmla="*/ 635 h 936"/>
                <a:gd name="T60" fmla="*/ 442 w 1055"/>
                <a:gd name="T61" fmla="*/ 689 h 936"/>
                <a:gd name="T62" fmla="*/ 469 w 1055"/>
                <a:gd name="T63" fmla="*/ 737 h 936"/>
                <a:gd name="T64" fmla="*/ 517 w 1055"/>
                <a:gd name="T65" fmla="*/ 672 h 936"/>
                <a:gd name="T66" fmla="*/ 549 w 1055"/>
                <a:gd name="T67" fmla="*/ 576 h 936"/>
                <a:gd name="T68" fmla="*/ 641 w 1055"/>
                <a:gd name="T69" fmla="*/ 484 h 936"/>
                <a:gd name="T70" fmla="*/ 754 w 1055"/>
                <a:gd name="T71" fmla="*/ 382 h 936"/>
                <a:gd name="T72" fmla="*/ 905 w 1055"/>
                <a:gd name="T73" fmla="*/ 349 h 936"/>
                <a:gd name="T74" fmla="*/ 996 w 1055"/>
                <a:gd name="T75" fmla="*/ 279 h 936"/>
                <a:gd name="T76" fmla="*/ 1050 w 1055"/>
                <a:gd name="T77" fmla="*/ 371 h 936"/>
                <a:gd name="T78" fmla="*/ 1012 w 1055"/>
                <a:gd name="T79" fmla="*/ 446 h 936"/>
                <a:gd name="T80" fmla="*/ 888 w 1055"/>
                <a:gd name="T81" fmla="*/ 457 h 936"/>
                <a:gd name="T82" fmla="*/ 716 w 1055"/>
                <a:gd name="T83" fmla="*/ 554 h 936"/>
                <a:gd name="T84" fmla="*/ 614 w 1055"/>
                <a:gd name="T85" fmla="*/ 678 h 936"/>
                <a:gd name="T86" fmla="*/ 506 w 1055"/>
                <a:gd name="T87" fmla="*/ 915 h 936"/>
                <a:gd name="T88" fmla="*/ 275 w 1055"/>
                <a:gd name="T89" fmla="*/ 931 h 936"/>
                <a:gd name="T90" fmla="*/ 108 w 1055"/>
                <a:gd name="T91" fmla="*/ 823 h 936"/>
                <a:gd name="T92" fmla="*/ 49 w 1055"/>
                <a:gd name="T93" fmla="*/ 737 h 936"/>
                <a:gd name="T94" fmla="*/ 43 w 1055"/>
                <a:gd name="T95" fmla="*/ 554 h 9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55"/>
                <a:gd name="T145" fmla="*/ 0 h 936"/>
                <a:gd name="T146" fmla="*/ 1055 w 1055"/>
                <a:gd name="T147" fmla="*/ 936 h 9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55" h="936">
                  <a:moveTo>
                    <a:pt x="38" y="516"/>
                  </a:moveTo>
                  <a:lnTo>
                    <a:pt x="32" y="484"/>
                  </a:lnTo>
                  <a:lnTo>
                    <a:pt x="22" y="452"/>
                  </a:lnTo>
                  <a:lnTo>
                    <a:pt x="11" y="414"/>
                  </a:lnTo>
                  <a:lnTo>
                    <a:pt x="0" y="387"/>
                  </a:lnTo>
                  <a:lnTo>
                    <a:pt x="11" y="306"/>
                  </a:lnTo>
                  <a:lnTo>
                    <a:pt x="0" y="177"/>
                  </a:lnTo>
                  <a:lnTo>
                    <a:pt x="43" y="140"/>
                  </a:lnTo>
                  <a:lnTo>
                    <a:pt x="43" y="129"/>
                  </a:lnTo>
                  <a:lnTo>
                    <a:pt x="59" y="113"/>
                  </a:lnTo>
                  <a:lnTo>
                    <a:pt x="76" y="86"/>
                  </a:lnTo>
                  <a:lnTo>
                    <a:pt x="102" y="53"/>
                  </a:lnTo>
                  <a:lnTo>
                    <a:pt x="162" y="32"/>
                  </a:lnTo>
                  <a:lnTo>
                    <a:pt x="221" y="16"/>
                  </a:lnTo>
                  <a:lnTo>
                    <a:pt x="259" y="10"/>
                  </a:lnTo>
                  <a:lnTo>
                    <a:pt x="350" y="0"/>
                  </a:lnTo>
                  <a:lnTo>
                    <a:pt x="409" y="0"/>
                  </a:lnTo>
                  <a:lnTo>
                    <a:pt x="479" y="0"/>
                  </a:lnTo>
                  <a:lnTo>
                    <a:pt x="576" y="10"/>
                  </a:lnTo>
                  <a:lnTo>
                    <a:pt x="652" y="21"/>
                  </a:lnTo>
                  <a:lnTo>
                    <a:pt x="652" y="26"/>
                  </a:lnTo>
                  <a:lnTo>
                    <a:pt x="668" y="37"/>
                  </a:lnTo>
                  <a:lnTo>
                    <a:pt x="678" y="80"/>
                  </a:lnTo>
                  <a:lnTo>
                    <a:pt x="738" y="150"/>
                  </a:lnTo>
                  <a:lnTo>
                    <a:pt x="754" y="166"/>
                  </a:lnTo>
                  <a:lnTo>
                    <a:pt x="792" y="188"/>
                  </a:lnTo>
                  <a:lnTo>
                    <a:pt x="829" y="172"/>
                  </a:lnTo>
                  <a:lnTo>
                    <a:pt x="867" y="188"/>
                  </a:lnTo>
                  <a:lnTo>
                    <a:pt x="878" y="166"/>
                  </a:lnTo>
                  <a:lnTo>
                    <a:pt x="905" y="166"/>
                  </a:lnTo>
                  <a:lnTo>
                    <a:pt x="921" y="172"/>
                  </a:lnTo>
                  <a:lnTo>
                    <a:pt x="937" y="183"/>
                  </a:lnTo>
                  <a:lnTo>
                    <a:pt x="948" y="188"/>
                  </a:lnTo>
                  <a:lnTo>
                    <a:pt x="937" y="193"/>
                  </a:lnTo>
                  <a:lnTo>
                    <a:pt x="926" y="215"/>
                  </a:lnTo>
                  <a:lnTo>
                    <a:pt x="915" y="242"/>
                  </a:lnTo>
                  <a:lnTo>
                    <a:pt x="899" y="263"/>
                  </a:lnTo>
                  <a:lnTo>
                    <a:pt x="867" y="285"/>
                  </a:lnTo>
                  <a:lnTo>
                    <a:pt x="835" y="285"/>
                  </a:lnTo>
                  <a:lnTo>
                    <a:pt x="797" y="274"/>
                  </a:lnTo>
                  <a:lnTo>
                    <a:pt x="770" y="236"/>
                  </a:lnTo>
                  <a:lnTo>
                    <a:pt x="754" y="226"/>
                  </a:lnTo>
                  <a:lnTo>
                    <a:pt x="716" y="220"/>
                  </a:lnTo>
                  <a:lnTo>
                    <a:pt x="668" y="188"/>
                  </a:lnTo>
                  <a:lnTo>
                    <a:pt x="608" y="177"/>
                  </a:lnTo>
                  <a:lnTo>
                    <a:pt x="560" y="150"/>
                  </a:lnTo>
                  <a:lnTo>
                    <a:pt x="425" y="107"/>
                  </a:lnTo>
                  <a:lnTo>
                    <a:pt x="393" y="107"/>
                  </a:lnTo>
                  <a:lnTo>
                    <a:pt x="377" y="107"/>
                  </a:lnTo>
                  <a:lnTo>
                    <a:pt x="361" y="123"/>
                  </a:lnTo>
                  <a:lnTo>
                    <a:pt x="355" y="156"/>
                  </a:lnTo>
                  <a:lnTo>
                    <a:pt x="361" y="183"/>
                  </a:lnTo>
                  <a:lnTo>
                    <a:pt x="382" y="193"/>
                  </a:lnTo>
                  <a:lnTo>
                    <a:pt x="404" y="204"/>
                  </a:lnTo>
                  <a:lnTo>
                    <a:pt x="404" y="236"/>
                  </a:lnTo>
                  <a:lnTo>
                    <a:pt x="409" y="258"/>
                  </a:lnTo>
                  <a:lnTo>
                    <a:pt x="431" y="274"/>
                  </a:lnTo>
                  <a:lnTo>
                    <a:pt x="463" y="279"/>
                  </a:lnTo>
                  <a:lnTo>
                    <a:pt x="501" y="274"/>
                  </a:lnTo>
                  <a:lnTo>
                    <a:pt x="560" y="258"/>
                  </a:lnTo>
                  <a:lnTo>
                    <a:pt x="625" y="258"/>
                  </a:lnTo>
                  <a:lnTo>
                    <a:pt x="684" y="269"/>
                  </a:lnTo>
                  <a:lnTo>
                    <a:pt x="722" y="279"/>
                  </a:lnTo>
                  <a:lnTo>
                    <a:pt x="754" y="296"/>
                  </a:lnTo>
                  <a:lnTo>
                    <a:pt x="748" y="317"/>
                  </a:lnTo>
                  <a:lnTo>
                    <a:pt x="716" y="328"/>
                  </a:lnTo>
                  <a:lnTo>
                    <a:pt x="668" y="360"/>
                  </a:lnTo>
                  <a:lnTo>
                    <a:pt x="630" y="387"/>
                  </a:lnTo>
                  <a:lnTo>
                    <a:pt x="587" y="425"/>
                  </a:lnTo>
                  <a:lnTo>
                    <a:pt x="576" y="441"/>
                  </a:lnTo>
                  <a:lnTo>
                    <a:pt x="555" y="463"/>
                  </a:lnTo>
                  <a:lnTo>
                    <a:pt x="533" y="484"/>
                  </a:lnTo>
                  <a:lnTo>
                    <a:pt x="512" y="484"/>
                  </a:lnTo>
                  <a:lnTo>
                    <a:pt x="469" y="506"/>
                  </a:lnTo>
                  <a:lnTo>
                    <a:pt x="425" y="532"/>
                  </a:lnTo>
                  <a:lnTo>
                    <a:pt x="409" y="559"/>
                  </a:lnTo>
                  <a:lnTo>
                    <a:pt x="388" y="576"/>
                  </a:lnTo>
                  <a:lnTo>
                    <a:pt x="350" y="613"/>
                  </a:lnTo>
                  <a:lnTo>
                    <a:pt x="323" y="635"/>
                  </a:lnTo>
                  <a:lnTo>
                    <a:pt x="307" y="656"/>
                  </a:lnTo>
                  <a:lnTo>
                    <a:pt x="296" y="678"/>
                  </a:lnTo>
                  <a:lnTo>
                    <a:pt x="296" y="683"/>
                  </a:lnTo>
                  <a:lnTo>
                    <a:pt x="318" y="678"/>
                  </a:lnTo>
                  <a:lnTo>
                    <a:pt x="334" y="672"/>
                  </a:lnTo>
                  <a:lnTo>
                    <a:pt x="355" y="656"/>
                  </a:lnTo>
                  <a:lnTo>
                    <a:pt x="377" y="646"/>
                  </a:lnTo>
                  <a:lnTo>
                    <a:pt x="399" y="629"/>
                  </a:lnTo>
                  <a:lnTo>
                    <a:pt x="409" y="624"/>
                  </a:lnTo>
                  <a:lnTo>
                    <a:pt x="425" y="624"/>
                  </a:lnTo>
                  <a:lnTo>
                    <a:pt x="436" y="635"/>
                  </a:lnTo>
                  <a:lnTo>
                    <a:pt x="442" y="651"/>
                  </a:lnTo>
                  <a:lnTo>
                    <a:pt x="442" y="667"/>
                  </a:lnTo>
                  <a:lnTo>
                    <a:pt x="442" y="689"/>
                  </a:lnTo>
                  <a:lnTo>
                    <a:pt x="442" y="721"/>
                  </a:lnTo>
                  <a:lnTo>
                    <a:pt x="452" y="737"/>
                  </a:lnTo>
                  <a:lnTo>
                    <a:pt x="469" y="737"/>
                  </a:lnTo>
                  <a:lnTo>
                    <a:pt x="485" y="726"/>
                  </a:lnTo>
                  <a:lnTo>
                    <a:pt x="501" y="699"/>
                  </a:lnTo>
                  <a:lnTo>
                    <a:pt x="517" y="672"/>
                  </a:lnTo>
                  <a:lnTo>
                    <a:pt x="528" y="640"/>
                  </a:lnTo>
                  <a:lnTo>
                    <a:pt x="533" y="613"/>
                  </a:lnTo>
                  <a:lnTo>
                    <a:pt x="549" y="576"/>
                  </a:lnTo>
                  <a:lnTo>
                    <a:pt x="565" y="538"/>
                  </a:lnTo>
                  <a:lnTo>
                    <a:pt x="587" y="527"/>
                  </a:lnTo>
                  <a:lnTo>
                    <a:pt x="641" y="484"/>
                  </a:lnTo>
                  <a:lnTo>
                    <a:pt x="673" y="446"/>
                  </a:lnTo>
                  <a:lnTo>
                    <a:pt x="705" y="414"/>
                  </a:lnTo>
                  <a:lnTo>
                    <a:pt x="754" y="382"/>
                  </a:lnTo>
                  <a:lnTo>
                    <a:pt x="781" y="366"/>
                  </a:lnTo>
                  <a:lnTo>
                    <a:pt x="845" y="355"/>
                  </a:lnTo>
                  <a:lnTo>
                    <a:pt x="905" y="349"/>
                  </a:lnTo>
                  <a:lnTo>
                    <a:pt x="958" y="328"/>
                  </a:lnTo>
                  <a:lnTo>
                    <a:pt x="975" y="306"/>
                  </a:lnTo>
                  <a:lnTo>
                    <a:pt x="996" y="279"/>
                  </a:lnTo>
                  <a:lnTo>
                    <a:pt x="1039" y="333"/>
                  </a:lnTo>
                  <a:lnTo>
                    <a:pt x="1055" y="355"/>
                  </a:lnTo>
                  <a:lnTo>
                    <a:pt x="1050" y="371"/>
                  </a:lnTo>
                  <a:lnTo>
                    <a:pt x="1055" y="393"/>
                  </a:lnTo>
                  <a:lnTo>
                    <a:pt x="1045" y="419"/>
                  </a:lnTo>
                  <a:lnTo>
                    <a:pt x="1012" y="446"/>
                  </a:lnTo>
                  <a:lnTo>
                    <a:pt x="975" y="457"/>
                  </a:lnTo>
                  <a:lnTo>
                    <a:pt x="931" y="441"/>
                  </a:lnTo>
                  <a:lnTo>
                    <a:pt x="888" y="457"/>
                  </a:lnTo>
                  <a:lnTo>
                    <a:pt x="824" y="511"/>
                  </a:lnTo>
                  <a:lnTo>
                    <a:pt x="775" y="516"/>
                  </a:lnTo>
                  <a:lnTo>
                    <a:pt x="716" y="554"/>
                  </a:lnTo>
                  <a:lnTo>
                    <a:pt x="652" y="629"/>
                  </a:lnTo>
                  <a:lnTo>
                    <a:pt x="646" y="635"/>
                  </a:lnTo>
                  <a:lnTo>
                    <a:pt x="614" y="678"/>
                  </a:lnTo>
                  <a:lnTo>
                    <a:pt x="603" y="802"/>
                  </a:lnTo>
                  <a:lnTo>
                    <a:pt x="539" y="899"/>
                  </a:lnTo>
                  <a:lnTo>
                    <a:pt x="506" y="915"/>
                  </a:lnTo>
                  <a:lnTo>
                    <a:pt x="425" y="931"/>
                  </a:lnTo>
                  <a:lnTo>
                    <a:pt x="366" y="936"/>
                  </a:lnTo>
                  <a:lnTo>
                    <a:pt x="275" y="931"/>
                  </a:lnTo>
                  <a:lnTo>
                    <a:pt x="210" y="899"/>
                  </a:lnTo>
                  <a:lnTo>
                    <a:pt x="140" y="850"/>
                  </a:lnTo>
                  <a:lnTo>
                    <a:pt x="108" y="823"/>
                  </a:lnTo>
                  <a:lnTo>
                    <a:pt x="76" y="796"/>
                  </a:lnTo>
                  <a:lnTo>
                    <a:pt x="54" y="742"/>
                  </a:lnTo>
                  <a:lnTo>
                    <a:pt x="49" y="737"/>
                  </a:lnTo>
                  <a:lnTo>
                    <a:pt x="22" y="667"/>
                  </a:lnTo>
                  <a:lnTo>
                    <a:pt x="11" y="624"/>
                  </a:lnTo>
                  <a:lnTo>
                    <a:pt x="43" y="554"/>
                  </a:lnTo>
                  <a:lnTo>
                    <a:pt x="38" y="516"/>
                  </a:lnTo>
                  <a:close/>
                </a:path>
              </a:pathLst>
            </a:custGeom>
            <a:solidFill>
              <a:schemeClr val="accent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Gill Sans MT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57" y="3586"/>
              <a:ext cx="323" cy="247"/>
            </a:xfrm>
            <a:custGeom>
              <a:avLst/>
              <a:gdLst>
                <a:gd name="T0" fmla="*/ 323 w 323"/>
                <a:gd name="T1" fmla="*/ 27 h 247"/>
                <a:gd name="T2" fmla="*/ 312 w 323"/>
                <a:gd name="T3" fmla="*/ 37 h 247"/>
                <a:gd name="T4" fmla="*/ 237 w 323"/>
                <a:gd name="T5" fmla="*/ 75 h 247"/>
                <a:gd name="T6" fmla="*/ 167 w 323"/>
                <a:gd name="T7" fmla="*/ 156 h 247"/>
                <a:gd name="T8" fmla="*/ 156 w 323"/>
                <a:gd name="T9" fmla="*/ 183 h 247"/>
                <a:gd name="T10" fmla="*/ 97 w 323"/>
                <a:gd name="T11" fmla="*/ 215 h 247"/>
                <a:gd name="T12" fmla="*/ 75 w 323"/>
                <a:gd name="T13" fmla="*/ 242 h 247"/>
                <a:gd name="T14" fmla="*/ 65 w 323"/>
                <a:gd name="T15" fmla="*/ 247 h 247"/>
                <a:gd name="T16" fmla="*/ 38 w 323"/>
                <a:gd name="T17" fmla="*/ 215 h 247"/>
                <a:gd name="T18" fmla="*/ 32 w 323"/>
                <a:gd name="T19" fmla="*/ 188 h 247"/>
                <a:gd name="T20" fmla="*/ 0 w 323"/>
                <a:gd name="T21" fmla="*/ 183 h 247"/>
                <a:gd name="T22" fmla="*/ 0 w 323"/>
                <a:gd name="T23" fmla="*/ 150 h 247"/>
                <a:gd name="T24" fmla="*/ 0 w 323"/>
                <a:gd name="T25" fmla="*/ 134 h 247"/>
                <a:gd name="T26" fmla="*/ 11 w 323"/>
                <a:gd name="T27" fmla="*/ 75 h 247"/>
                <a:gd name="T28" fmla="*/ 16 w 323"/>
                <a:gd name="T29" fmla="*/ 32 h 247"/>
                <a:gd name="T30" fmla="*/ 11 w 323"/>
                <a:gd name="T31" fmla="*/ 27 h 247"/>
                <a:gd name="T32" fmla="*/ 5 w 323"/>
                <a:gd name="T33" fmla="*/ 21 h 247"/>
                <a:gd name="T34" fmla="*/ 11 w 323"/>
                <a:gd name="T35" fmla="*/ 16 h 247"/>
                <a:gd name="T36" fmla="*/ 65 w 323"/>
                <a:gd name="T37" fmla="*/ 0 h 247"/>
                <a:gd name="T38" fmla="*/ 129 w 323"/>
                <a:gd name="T39" fmla="*/ 0 h 247"/>
                <a:gd name="T40" fmla="*/ 221 w 323"/>
                <a:gd name="T41" fmla="*/ 10 h 247"/>
                <a:gd name="T42" fmla="*/ 307 w 323"/>
                <a:gd name="T43" fmla="*/ 27 h 247"/>
                <a:gd name="T44" fmla="*/ 323 w 323"/>
                <a:gd name="T45" fmla="*/ 27 h 2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3"/>
                <a:gd name="T70" fmla="*/ 0 h 247"/>
                <a:gd name="T71" fmla="*/ 323 w 323"/>
                <a:gd name="T72" fmla="*/ 247 h 24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3" h="247">
                  <a:moveTo>
                    <a:pt x="323" y="27"/>
                  </a:moveTo>
                  <a:lnTo>
                    <a:pt x="312" y="37"/>
                  </a:lnTo>
                  <a:lnTo>
                    <a:pt x="237" y="75"/>
                  </a:lnTo>
                  <a:lnTo>
                    <a:pt x="167" y="156"/>
                  </a:lnTo>
                  <a:lnTo>
                    <a:pt x="156" y="183"/>
                  </a:lnTo>
                  <a:lnTo>
                    <a:pt x="97" y="215"/>
                  </a:lnTo>
                  <a:lnTo>
                    <a:pt x="75" y="242"/>
                  </a:lnTo>
                  <a:lnTo>
                    <a:pt x="65" y="247"/>
                  </a:lnTo>
                  <a:lnTo>
                    <a:pt x="38" y="215"/>
                  </a:lnTo>
                  <a:lnTo>
                    <a:pt x="32" y="188"/>
                  </a:lnTo>
                  <a:lnTo>
                    <a:pt x="0" y="183"/>
                  </a:lnTo>
                  <a:lnTo>
                    <a:pt x="0" y="150"/>
                  </a:lnTo>
                  <a:lnTo>
                    <a:pt x="0" y="134"/>
                  </a:lnTo>
                  <a:lnTo>
                    <a:pt x="11" y="75"/>
                  </a:lnTo>
                  <a:lnTo>
                    <a:pt x="16" y="32"/>
                  </a:lnTo>
                  <a:lnTo>
                    <a:pt x="11" y="27"/>
                  </a:lnTo>
                  <a:lnTo>
                    <a:pt x="5" y="21"/>
                  </a:lnTo>
                  <a:lnTo>
                    <a:pt x="11" y="16"/>
                  </a:lnTo>
                  <a:lnTo>
                    <a:pt x="65" y="0"/>
                  </a:lnTo>
                  <a:lnTo>
                    <a:pt x="129" y="0"/>
                  </a:lnTo>
                  <a:lnTo>
                    <a:pt x="221" y="10"/>
                  </a:lnTo>
                  <a:lnTo>
                    <a:pt x="307" y="27"/>
                  </a:lnTo>
                  <a:lnTo>
                    <a:pt x="323" y="27"/>
                  </a:lnTo>
                  <a:close/>
                </a:path>
              </a:pathLst>
            </a:custGeom>
            <a:solidFill>
              <a:schemeClr val="accent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Gill Sans MT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28" y="3268"/>
              <a:ext cx="608" cy="345"/>
            </a:xfrm>
            <a:custGeom>
              <a:avLst/>
              <a:gdLst>
                <a:gd name="T0" fmla="*/ 608 w 608"/>
                <a:gd name="T1" fmla="*/ 65 h 345"/>
                <a:gd name="T2" fmla="*/ 608 w 608"/>
                <a:gd name="T3" fmla="*/ 75 h 345"/>
                <a:gd name="T4" fmla="*/ 549 w 608"/>
                <a:gd name="T5" fmla="*/ 178 h 345"/>
                <a:gd name="T6" fmla="*/ 533 w 608"/>
                <a:gd name="T7" fmla="*/ 205 h 345"/>
                <a:gd name="T8" fmla="*/ 522 w 608"/>
                <a:gd name="T9" fmla="*/ 280 h 345"/>
                <a:gd name="T10" fmla="*/ 452 w 608"/>
                <a:gd name="T11" fmla="*/ 345 h 345"/>
                <a:gd name="T12" fmla="*/ 436 w 608"/>
                <a:gd name="T13" fmla="*/ 345 h 345"/>
                <a:gd name="T14" fmla="*/ 350 w 608"/>
                <a:gd name="T15" fmla="*/ 328 h 345"/>
                <a:gd name="T16" fmla="*/ 258 w 608"/>
                <a:gd name="T17" fmla="*/ 318 h 345"/>
                <a:gd name="T18" fmla="*/ 194 w 608"/>
                <a:gd name="T19" fmla="*/ 318 h 345"/>
                <a:gd name="T20" fmla="*/ 140 w 608"/>
                <a:gd name="T21" fmla="*/ 334 h 345"/>
                <a:gd name="T22" fmla="*/ 134 w 608"/>
                <a:gd name="T23" fmla="*/ 339 h 345"/>
                <a:gd name="T24" fmla="*/ 129 w 608"/>
                <a:gd name="T25" fmla="*/ 328 h 345"/>
                <a:gd name="T26" fmla="*/ 97 w 608"/>
                <a:gd name="T27" fmla="*/ 312 h 345"/>
                <a:gd name="T28" fmla="*/ 86 w 608"/>
                <a:gd name="T29" fmla="*/ 291 h 345"/>
                <a:gd name="T30" fmla="*/ 54 w 608"/>
                <a:gd name="T31" fmla="*/ 258 h 345"/>
                <a:gd name="T32" fmla="*/ 0 w 608"/>
                <a:gd name="T33" fmla="*/ 194 h 345"/>
                <a:gd name="T34" fmla="*/ 21 w 608"/>
                <a:gd name="T35" fmla="*/ 151 h 345"/>
                <a:gd name="T36" fmla="*/ 16 w 608"/>
                <a:gd name="T37" fmla="*/ 75 h 345"/>
                <a:gd name="T38" fmla="*/ 48 w 608"/>
                <a:gd name="T39" fmla="*/ 32 h 345"/>
                <a:gd name="T40" fmla="*/ 54 w 608"/>
                <a:gd name="T41" fmla="*/ 0 h 345"/>
                <a:gd name="T42" fmla="*/ 59 w 608"/>
                <a:gd name="T43" fmla="*/ 5 h 345"/>
                <a:gd name="T44" fmla="*/ 81 w 608"/>
                <a:gd name="T45" fmla="*/ 59 h 345"/>
                <a:gd name="T46" fmla="*/ 113 w 608"/>
                <a:gd name="T47" fmla="*/ 86 h 345"/>
                <a:gd name="T48" fmla="*/ 145 w 608"/>
                <a:gd name="T49" fmla="*/ 113 h 345"/>
                <a:gd name="T50" fmla="*/ 215 w 608"/>
                <a:gd name="T51" fmla="*/ 162 h 345"/>
                <a:gd name="T52" fmla="*/ 280 w 608"/>
                <a:gd name="T53" fmla="*/ 194 h 345"/>
                <a:gd name="T54" fmla="*/ 371 w 608"/>
                <a:gd name="T55" fmla="*/ 199 h 345"/>
                <a:gd name="T56" fmla="*/ 430 w 608"/>
                <a:gd name="T57" fmla="*/ 194 h 345"/>
                <a:gd name="T58" fmla="*/ 511 w 608"/>
                <a:gd name="T59" fmla="*/ 178 h 345"/>
                <a:gd name="T60" fmla="*/ 544 w 608"/>
                <a:gd name="T61" fmla="*/ 162 h 345"/>
                <a:gd name="T62" fmla="*/ 608 w 608"/>
                <a:gd name="T63" fmla="*/ 65 h 3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8"/>
                <a:gd name="T97" fmla="*/ 0 h 345"/>
                <a:gd name="T98" fmla="*/ 608 w 608"/>
                <a:gd name="T99" fmla="*/ 345 h 3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8" h="345">
                  <a:moveTo>
                    <a:pt x="608" y="65"/>
                  </a:moveTo>
                  <a:lnTo>
                    <a:pt x="608" y="75"/>
                  </a:lnTo>
                  <a:lnTo>
                    <a:pt x="549" y="178"/>
                  </a:lnTo>
                  <a:lnTo>
                    <a:pt x="533" y="205"/>
                  </a:lnTo>
                  <a:lnTo>
                    <a:pt x="522" y="280"/>
                  </a:lnTo>
                  <a:lnTo>
                    <a:pt x="452" y="345"/>
                  </a:lnTo>
                  <a:lnTo>
                    <a:pt x="436" y="345"/>
                  </a:lnTo>
                  <a:lnTo>
                    <a:pt x="350" y="328"/>
                  </a:lnTo>
                  <a:lnTo>
                    <a:pt x="258" y="318"/>
                  </a:lnTo>
                  <a:lnTo>
                    <a:pt x="194" y="318"/>
                  </a:lnTo>
                  <a:lnTo>
                    <a:pt x="140" y="334"/>
                  </a:lnTo>
                  <a:lnTo>
                    <a:pt x="134" y="339"/>
                  </a:lnTo>
                  <a:lnTo>
                    <a:pt x="129" y="328"/>
                  </a:lnTo>
                  <a:lnTo>
                    <a:pt x="97" y="312"/>
                  </a:lnTo>
                  <a:lnTo>
                    <a:pt x="86" y="291"/>
                  </a:lnTo>
                  <a:lnTo>
                    <a:pt x="54" y="258"/>
                  </a:lnTo>
                  <a:lnTo>
                    <a:pt x="0" y="194"/>
                  </a:lnTo>
                  <a:lnTo>
                    <a:pt x="21" y="151"/>
                  </a:lnTo>
                  <a:lnTo>
                    <a:pt x="16" y="75"/>
                  </a:lnTo>
                  <a:lnTo>
                    <a:pt x="48" y="32"/>
                  </a:lnTo>
                  <a:lnTo>
                    <a:pt x="54" y="0"/>
                  </a:lnTo>
                  <a:lnTo>
                    <a:pt x="59" y="5"/>
                  </a:lnTo>
                  <a:lnTo>
                    <a:pt x="81" y="59"/>
                  </a:lnTo>
                  <a:lnTo>
                    <a:pt x="113" y="86"/>
                  </a:lnTo>
                  <a:lnTo>
                    <a:pt x="145" y="113"/>
                  </a:lnTo>
                  <a:lnTo>
                    <a:pt x="215" y="162"/>
                  </a:lnTo>
                  <a:lnTo>
                    <a:pt x="280" y="194"/>
                  </a:lnTo>
                  <a:lnTo>
                    <a:pt x="371" y="199"/>
                  </a:lnTo>
                  <a:lnTo>
                    <a:pt x="430" y="194"/>
                  </a:lnTo>
                  <a:lnTo>
                    <a:pt x="511" y="178"/>
                  </a:lnTo>
                  <a:lnTo>
                    <a:pt x="544" y="162"/>
                  </a:lnTo>
                  <a:lnTo>
                    <a:pt x="608" y="65"/>
                  </a:lnTo>
                  <a:close/>
                </a:path>
              </a:pathLst>
            </a:custGeom>
            <a:solidFill>
              <a:schemeClr val="accent1"/>
            </a:soli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Gill Sans MT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910" y="2676"/>
              <a:ext cx="178" cy="48"/>
            </a:xfrm>
            <a:custGeom>
              <a:avLst/>
              <a:gdLst>
                <a:gd name="T0" fmla="*/ 0 w 178"/>
                <a:gd name="T1" fmla="*/ 0 h 48"/>
                <a:gd name="T2" fmla="*/ 11 w 178"/>
                <a:gd name="T3" fmla="*/ 0 h 48"/>
                <a:gd name="T4" fmla="*/ 22 w 178"/>
                <a:gd name="T5" fmla="*/ 0 h 48"/>
                <a:gd name="T6" fmla="*/ 27 w 178"/>
                <a:gd name="T7" fmla="*/ 0 h 48"/>
                <a:gd name="T8" fmla="*/ 32 w 178"/>
                <a:gd name="T9" fmla="*/ 0 h 48"/>
                <a:gd name="T10" fmla="*/ 38 w 178"/>
                <a:gd name="T11" fmla="*/ 0 h 48"/>
                <a:gd name="T12" fmla="*/ 48 w 178"/>
                <a:gd name="T13" fmla="*/ 0 h 48"/>
                <a:gd name="T14" fmla="*/ 59 w 178"/>
                <a:gd name="T15" fmla="*/ 5 h 48"/>
                <a:gd name="T16" fmla="*/ 70 w 178"/>
                <a:gd name="T17" fmla="*/ 5 h 48"/>
                <a:gd name="T18" fmla="*/ 75 w 178"/>
                <a:gd name="T19" fmla="*/ 5 h 48"/>
                <a:gd name="T20" fmla="*/ 86 w 178"/>
                <a:gd name="T21" fmla="*/ 5 h 48"/>
                <a:gd name="T22" fmla="*/ 97 w 178"/>
                <a:gd name="T23" fmla="*/ 11 h 48"/>
                <a:gd name="T24" fmla="*/ 102 w 178"/>
                <a:gd name="T25" fmla="*/ 11 h 48"/>
                <a:gd name="T26" fmla="*/ 113 w 178"/>
                <a:gd name="T27" fmla="*/ 11 h 48"/>
                <a:gd name="T28" fmla="*/ 118 w 178"/>
                <a:gd name="T29" fmla="*/ 16 h 48"/>
                <a:gd name="T30" fmla="*/ 124 w 178"/>
                <a:gd name="T31" fmla="*/ 21 h 48"/>
                <a:gd name="T32" fmla="*/ 140 w 178"/>
                <a:gd name="T33" fmla="*/ 27 h 48"/>
                <a:gd name="T34" fmla="*/ 151 w 178"/>
                <a:gd name="T35" fmla="*/ 27 h 48"/>
                <a:gd name="T36" fmla="*/ 162 w 178"/>
                <a:gd name="T37" fmla="*/ 32 h 48"/>
                <a:gd name="T38" fmla="*/ 167 w 178"/>
                <a:gd name="T39" fmla="*/ 32 h 48"/>
                <a:gd name="T40" fmla="*/ 172 w 178"/>
                <a:gd name="T41" fmla="*/ 32 h 48"/>
                <a:gd name="T42" fmla="*/ 178 w 178"/>
                <a:gd name="T43" fmla="*/ 48 h 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8"/>
                <a:gd name="T67" fmla="*/ 0 h 48"/>
                <a:gd name="T68" fmla="*/ 178 w 178"/>
                <a:gd name="T69" fmla="*/ 48 h 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8" h="48">
                  <a:moveTo>
                    <a:pt x="0" y="0"/>
                  </a:moveTo>
                  <a:lnTo>
                    <a:pt x="11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9" y="5"/>
                  </a:lnTo>
                  <a:lnTo>
                    <a:pt x="70" y="5"/>
                  </a:lnTo>
                  <a:lnTo>
                    <a:pt x="75" y="5"/>
                  </a:lnTo>
                  <a:lnTo>
                    <a:pt x="86" y="5"/>
                  </a:lnTo>
                  <a:lnTo>
                    <a:pt x="97" y="11"/>
                  </a:lnTo>
                  <a:lnTo>
                    <a:pt x="102" y="11"/>
                  </a:lnTo>
                  <a:lnTo>
                    <a:pt x="113" y="11"/>
                  </a:lnTo>
                  <a:lnTo>
                    <a:pt x="118" y="16"/>
                  </a:lnTo>
                  <a:lnTo>
                    <a:pt x="124" y="21"/>
                  </a:lnTo>
                  <a:lnTo>
                    <a:pt x="140" y="27"/>
                  </a:lnTo>
                  <a:lnTo>
                    <a:pt x="151" y="27"/>
                  </a:lnTo>
                  <a:lnTo>
                    <a:pt x="162" y="32"/>
                  </a:lnTo>
                  <a:lnTo>
                    <a:pt x="167" y="32"/>
                  </a:lnTo>
                  <a:lnTo>
                    <a:pt x="172" y="32"/>
                  </a:lnTo>
                  <a:lnTo>
                    <a:pt x="178" y="48"/>
                  </a:lnTo>
                </a:path>
              </a:pathLst>
            </a:custGeom>
            <a:solidFill>
              <a:schemeClr val="accent1"/>
            </a:solidFill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Gill Sans MT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75" y="2724"/>
              <a:ext cx="113" cy="54"/>
            </a:xfrm>
            <a:custGeom>
              <a:avLst/>
              <a:gdLst>
                <a:gd name="T0" fmla="*/ 0 w 113"/>
                <a:gd name="T1" fmla="*/ 54 h 54"/>
                <a:gd name="T2" fmla="*/ 10 w 113"/>
                <a:gd name="T3" fmla="*/ 49 h 54"/>
                <a:gd name="T4" fmla="*/ 16 w 113"/>
                <a:gd name="T5" fmla="*/ 49 h 54"/>
                <a:gd name="T6" fmla="*/ 21 w 113"/>
                <a:gd name="T7" fmla="*/ 43 h 54"/>
                <a:gd name="T8" fmla="*/ 27 w 113"/>
                <a:gd name="T9" fmla="*/ 38 h 54"/>
                <a:gd name="T10" fmla="*/ 37 w 113"/>
                <a:gd name="T11" fmla="*/ 33 h 54"/>
                <a:gd name="T12" fmla="*/ 48 w 113"/>
                <a:gd name="T13" fmla="*/ 27 h 54"/>
                <a:gd name="T14" fmla="*/ 53 w 113"/>
                <a:gd name="T15" fmla="*/ 22 h 54"/>
                <a:gd name="T16" fmla="*/ 59 w 113"/>
                <a:gd name="T17" fmla="*/ 16 h 54"/>
                <a:gd name="T18" fmla="*/ 64 w 113"/>
                <a:gd name="T19" fmla="*/ 6 h 54"/>
                <a:gd name="T20" fmla="*/ 70 w 113"/>
                <a:gd name="T21" fmla="*/ 6 h 54"/>
                <a:gd name="T22" fmla="*/ 80 w 113"/>
                <a:gd name="T23" fmla="*/ 6 h 54"/>
                <a:gd name="T24" fmla="*/ 91 w 113"/>
                <a:gd name="T25" fmla="*/ 6 h 54"/>
                <a:gd name="T26" fmla="*/ 97 w 113"/>
                <a:gd name="T27" fmla="*/ 0 h 54"/>
                <a:gd name="T28" fmla="*/ 113 w 113"/>
                <a:gd name="T29" fmla="*/ 0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3"/>
                <a:gd name="T46" fmla="*/ 0 h 54"/>
                <a:gd name="T47" fmla="*/ 113 w 113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3" h="54">
                  <a:moveTo>
                    <a:pt x="0" y="54"/>
                  </a:moveTo>
                  <a:lnTo>
                    <a:pt x="10" y="49"/>
                  </a:lnTo>
                  <a:lnTo>
                    <a:pt x="16" y="49"/>
                  </a:lnTo>
                  <a:lnTo>
                    <a:pt x="21" y="43"/>
                  </a:lnTo>
                  <a:lnTo>
                    <a:pt x="27" y="38"/>
                  </a:lnTo>
                  <a:lnTo>
                    <a:pt x="37" y="33"/>
                  </a:lnTo>
                  <a:lnTo>
                    <a:pt x="48" y="27"/>
                  </a:lnTo>
                  <a:lnTo>
                    <a:pt x="53" y="22"/>
                  </a:lnTo>
                  <a:lnTo>
                    <a:pt x="59" y="16"/>
                  </a:lnTo>
                  <a:lnTo>
                    <a:pt x="64" y="6"/>
                  </a:lnTo>
                  <a:lnTo>
                    <a:pt x="70" y="6"/>
                  </a:lnTo>
                  <a:lnTo>
                    <a:pt x="80" y="6"/>
                  </a:lnTo>
                  <a:lnTo>
                    <a:pt x="91" y="6"/>
                  </a:lnTo>
                  <a:lnTo>
                    <a:pt x="97" y="0"/>
                  </a:lnTo>
                  <a:lnTo>
                    <a:pt x="113" y="0"/>
                  </a:lnTo>
                </a:path>
              </a:pathLst>
            </a:custGeom>
            <a:solidFill>
              <a:schemeClr val="accent1"/>
            </a:solidFill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Gill Sans MT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088" y="2724"/>
              <a:ext cx="242" cy="140"/>
            </a:xfrm>
            <a:custGeom>
              <a:avLst/>
              <a:gdLst>
                <a:gd name="T0" fmla="*/ 0 w 242"/>
                <a:gd name="T1" fmla="*/ 0 h 140"/>
                <a:gd name="T2" fmla="*/ 10 w 242"/>
                <a:gd name="T3" fmla="*/ 0 h 140"/>
                <a:gd name="T4" fmla="*/ 21 w 242"/>
                <a:gd name="T5" fmla="*/ 0 h 140"/>
                <a:gd name="T6" fmla="*/ 27 w 242"/>
                <a:gd name="T7" fmla="*/ 0 h 140"/>
                <a:gd name="T8" fmla="*/ 32 w 242"/>
                <a:gd name="T9" fmla="*/ 6 h 140"/>
                <a:gd name="T10" fmla="*/ 48 w 242"/>
                <a:gd name="T11" fmla="*/ 6 h 140"/>
                <a:gd name="T12" fmla="*/ 59 w 242"/>
                <a:gd name="T13" fmla="*/ 6 h 140"/>
                <a:gd name="T14" fmla="*/ 64 w 242"/>
                <a:gd name="T15" fmla="*/ 6 h 140"/>
                <a:gd name="T16" fmla="*/ 70 w 242"/>
                <a:gd name="T17" fmla="*/ 6 h 140"/>
                <a:gd name="T18" fmla="*/ 86 w 242"/>
                <a:gd name="T19" fmla="*/ 11 h 140"/>
                <a:gd name="T20" fmla="*/ 97 w 242"/>
                <a:gd name="T21" fmla="*/ 16 h 140"/>
                <a:gd name="T22" fmla="*/ 102 w 242"/>
                <a:gd name="T23" fmla="*/ 22 h 140"/>
                <a:gd name="T24" fmla="*/ 107 w 242"/>
                <a:gd name="T25" fmla="*/ 22 h 140"/>
                <a:gd name="T26" fmla="*/ 113 w 242"/>
                <a:gd name="T27" fmla="*/ 22 h 140"/>
                <a:gd name="T28" fmla="*/ 123 w 242"/>
                <a:gd name="T29" fmla="*/ 22 h 140"/>
                <a:gd name="T30" fmla="*/ 129 w 242"/>
                <a:gd name="T31" fmla="*/ 27 h 140"/>
                <a:gd name="T32" fmla="*/ 140 w 242"/>
                <a:gd name="T33" fmla="*/ 27 h 140"/>
                <a:gd name="T34" fmla="*/ 150 w 242"/>
                <a:gd name="T35" fmla="*/ 33 h 140"/>
                <a:gd name="T36" fmla="*/ 161 w 242"/>
                <a:gd name="T37" fmla="*/ 38 h 140"/>
                <a:gd name="T38" fmla="*/ 167 w 242"/>
                <a:gd name="T39" fmla="*/ 43 h 140"/>
                <a:gd name="T40" fmla="*/ 177 w 242"/>
                <a:gd name="T41" fmla="*/ 49 h 140"/>
                <a:gd name="T42" fmla="*/ 188 w 242"/>
                <a:gd name="T43" fmla="*/ 60 h 140"/>
                <a:gd name="T44" fmla="*/ 199 w 242"/>
                <a:gd name="T45" fmla="*/ 65 h 140"/>
                <a:gd name="T46" fmla="*/ 204 w 242"/>
                <a:gd name="T47" fmla="*/ 65 h 140"/>
                <a:gd name="T48" fmla="*/ 215 w 242"/>
                <a:gd name="T49" fmla="*/ 65 h 140"/>
                <a:gd name="T50" fmla="*/ 220 w 242"/>
                <a:gd name="T51" fmla="*/ 76 h 140"/>
                <a:gd name="T52" fmla="*/ 226 w 242"/>
                <a:gd name="T53" fmla="*/ 86 h 140"/>
                <a:gd name="T54" fmla="*/ 237 w 242"/>
                <a:gd name="T55" fmla="*/ 103 h 140"/>
                <a:gd name="T56" fmla="*/ 237 w 242"/>
                <a:gd name="T57" fmla="*/ 113 h 140"/>
                <a:gd name="T58" fmla="*/ 231 w 242"/>
                <a:gd name="T59" fmla="*/ 119 h 140"/>
                <a:gd name="T60" fmla="*/ 231 w 242"/>
                <a:gd name="T61" fmla="*/ 130 h 140"/>
                <a:gd name="T62" fmla="*/ 242 w 242"/>
                <a:gd name="T63" fmla="*/ 140 h 1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2"/>
                <a:gd name="T97" fmla="*/ 0 h 140"/>
                <a:gd name="T98" fmla="*/ 242 w 242"/>
                <a:gd name="T99" fmla="*/ 140 h 1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2" h="140">
                  <a:moveTo>
                    <a:pt x="0" y="0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6"/>
                  </a:lnTo>
                  <a:lnTo>
                    <a:pt x="48" y="6"/>
                  </a:lnTo>
                  <a:lnTo>
                    <a:pt x="59" y="6"/>
                  </a:lnTo>
                  <a:lnTo>
                    <a:pt x="64" y="6"/>
                  </a:lnTo>
                  <a:lnTo>
                    <a:pt x="70" y="6"/>
                  </a:lnTo>
                  <a:lnTo>
                    <a:pt x="86" y="11"/>
                  </a:lnTo>
                  <a:lnTo>
                    <a:pt x="97" y="16"/>
                  </a:lnTo>
                  <a:lnTo>
                    <a:pt x="102" y="22"/>
                  </a:lnTo>
                  <a:lnTo>
                    <a:pt x="107" y="22"/>
                  </a:lnTo>
                  <a:lnTo>
                    <a:pt x="113" y="22"/>
                  </a:lnTo>
                  <a:lnTo>
                    <a:pt x="123" y="22"/>
                  </a:lnTo>
                  <a:lnTo>
                    <a:pt x="129" y="27"/>
                  </a:lnTo>
                  <a:lnTo>
                    <a:pt x="140" y="27"/>
                  </a:lnTo>
                  <a:lnTo>
                    <a:pt x="150" y="33"/>
                  </a:lnTo>
                  <a:lnTo>
                    <a:pt x="161" y="38"/>
                  </a:lnTo>
                  <a:lnTo>
                    <a:pt x="167" y="43"/>
                  </a:lnTo>
                  <a:lnTo>
                    <a:pt x="177" y="49"/>
                  </a:lnTo>
                  <a:lnTo>
                    <a:pt x="188" y="60"/>
                  </a:lnTo>
                  <a:lnTo>
                    <a:pt x="199" y="65"/>
                  </a:lnTo>
                  <a:lnTo>
                    <a:pt x="204" y="65"/>
                  </a:lnTo>
                  <a:lnTo>
                    <a:pt x="215" y="65"/>
                  </a:lnTo>
                  <a:lnTo>
                    <a:pt x="220" y="76"/>
                  </a:lnTo>
                  <a:lnTo>
                    <a:pt x="226" y="86"/>
                  </a:lnTo>
                  <a:lnTo>
                    <a:pt x="237" y="103"/>
                  </a:lnTo>
                  <a:lnTo>
                    <a:pt x="237" y="113"/>
                  </a:lnTo>
                  <a:lnTo>
                    <a:pt x="231" y="119"/>
                  </a:lnTo>
                  <a:lnTo>
                    <a:pt x="231" y="130"/>
                  </a:lnTo>
                  <a:lnTo>
                    <a:pt x="242" y="140"/>
                  </a:lnTo>
                </a:path>
              </a:pathLst>
            </a:custGeom>
            <a:solidFill>
              <a:schemeClr val="accent1"/>
            </a:solidFill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Gill Sans MT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330" y="2730"/>
              <a:ext cx="188" cy="134"/>
            </a:xfrm>
            <a:custGeom>
              <a:avLst/>
              <a:gdLst>
                <a:gd name="T0" fmla="*/ 0 w 188"/>
                <a:gd name="T1" fmla="*/ 134 h 134"/>
                <a:gd name="T2" fmla="*/ 5 w 188"/>
                <a:gd name="T3" fmla="*/ 129 h 134"/>
                <a:gd name="T4" fmla="*/ 21 w 188"/>
                <a:gd name="T5" fmla="*/ 124 h 134"/>
                <a:gd name="T6" fmla="*/ 27 w 188"/>
                <a:gd name="T7" fmla="*/ 124 h 134"/>
                <a:gd name="T8" fmla="*/ 38 w 188"/>
                <a:gd name="T9" fmla="*/ 113 h 134"/>
                <a:gd name="T10" fmla="*/ 48 w 188"/>
                <a:gd name="T11" fmla="*/ 107 h 134"/>
                <a:gd name="T12" fmla="*/ 59 w 188"/>
                <a:gd name="T13" fmla="*/ 107 h 134"/>
                <a:gd name="T14" fmla="*/ 70 w 188"/>
                <a:gd name="T15" fmla="*/ 113 h 134"/>
                <a:gd name="T16" fmla="*/ 75 w 188"/>
                <a:gd name="T17" fmla="*/ 113 h 134"/>
                <a:gd name="T18" fmla="*/ 86 w 188"/>
                <a:gd name="T19" fmla="*/ 113 h 134"/>
                <a:gd name="T20" fmla="*/ 91 w 188"/>
                <a:gd name="T21" fmla="*/ 118 h 134"/>
                <a:gd name="T22" fmla="*/ 97 w 188"/>
                <a:gd name="T23" fmla="*/ 113 h 134"/>
                <a:gd name="T24" fmla="*/ 97 w 188"/>
                <a:gd name="T25" fmla="*/ 107 h 134"/>
                <a:gd name="T26" fmla="*/ 102 w 188"/>
                <a:gd name="T27" fmla="*/ 107 h 134"/>
                <a:gd name="T28" fmla="*/ 113 w 188"/>
                <a:gd name="T29" fmla="*/ 97 h 134"/>
                <a:gd name="T30" fmla="*/ 113 w 188"/>
                <a:gd name="T31" fmla="*/ 86 h 134"/>
                <a:gd name="T32" fmla="*/ 124 w 188"/>
                <a:gd name="T33" fmla="*/ 80 h 134"/>
                <a:gd name="T34" fmla="*/ 124 w 188"/>
                <a:gd name="T35" fmla="*/ 75 h 134"/>
                <a:gd name="T36" fmla="*/ 129 w 188"/>
                <a:gd name="T37" fmla="*/ 64 h 134"/>
                <a:gd name="T38" fmla="*/ 129 w 188"/>
                <a:gd name="T39" fmla="*/ 54 h 134"/>
                <a:gd name="T40" fmla="*/ 134 w 188"/>
                <a:gd name="T41" fmla="*/ 48 h 134"/>
                <a:gd name="T42" fmla="*/ 134 w 188"/>
                <a:gd name="T43" fmla="*/ 37 h 134"/>
                <a:gd name="T44" fmla="*/ 134 w 188"/>
                <a:gd name="T45" fmla="*/ 32 h 134"/>
                <a:gd name="T46" fmla="*/ 145 w 188"/>
                <a:gd name="T47" fmla="*/ 27 h 134"/>
                <a:gd name="T48" fmla="*/ 145 w 188"/>
                <a:gd name="T49" fmla="*/ 16 h 134"/>
                <a:gd name="T50" fmla="*/ 167 w 188"/>
                <a:gd name="T51" fmla="*/ 16 h 134"/>
                <a:gd name="T52" fmla="*/ 172 w 188"/>
                <a:gd name="T53" fmla="*/ 16 h 134"/>
                <a:gd name="T54" fmla="*/ 172 w 188"/>
                <a:gd name="T55" fmla="*/ 5 h 134"/>
                <a:gd name="T56" fmla="*/ 188 w 188"/>
                <a:gd name="T57" fmla="*/ 0 h 1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8"/>
                <a:gd name="T88" fmla="*/ 0 h 134"/>
                <a:gd name="T89" fmla="*/ 188 w 188"/>
                <a:gd name="T90" fmla="*/ 134 h 1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8" h="134">
                  <a:moveTo>
                    <a:pt x="0" y="134"/>
                  </a:moveTo>
                  <a:lnTo>
                    <a:pt x="5" y="129"/>
                  </a:lnTo>
                  <a:lnTo>
                    <a:pt x="21" y="124"/>
                  </a:lnTo>
                  <a:lnTo>
                    <a:pt x="27" y="124"/>
                  </a:lnTo>
                  <a:lnTo>
                    <a:pt x="38" y="113"/>
                  </a:lnTo>
                  <a:lnTo>
                    <a:pt x="48" y="107"/>
                  </a:lnTo>
                  <a:lnTo>
                    <a:pt x="59" y="107"/>
                  </a:lnTo>
                  <a:lnTo>
                    <a:pt x="70" y="113"/>
                  </a:lnTo>
                  <a:lnTo>
                    <a:pt x="75" y="113"/>
                  </a:lnTo>
                  <a:lnTo>
                    <a:pt x="86" y="113"/>
                  </a:lnTo>
                  <a:lnTo>
                    <a:pt x="91" y="118"/>
                  </a:lnTo>
                  <a:lnTo>
                    <a:pt x="97" y="113"/>
                  </a:lnTo>
                  <a:lnTo>
                    <a:pt x="97" y="107"/>
                  </a:lnTo>
                  <a:lnTo>
                    <a:pt x="102" y="107"/>
                  </a:lnTo>
                  <a:lnTo>
                    <a:pt x="113" y="97"/>
                  </a:lnTo>
                  <a:lnTo>
                    <a:pt x="113" y="86"/>
                  </a:lnTo>
                  <a:lnTo>
                    <a:pt x="124" y="80"/>
                  </a:lnTo>
                  <a:lnTo>
                    <a:pt x="124" y="75"/>
                  </a:lnTo>
                  <a:lnTo>
                    <a:pt x="129" y="64"/>
                  </a:lnTo>
                  <a:lnTo>
                    <a:pt x="129" y="54"/>
                  </a:lnTo>
                  <a:lnTo>
                    <a:pt x="134" y="48"/>
                  </a:lnTo>
                  <a:lnTo>
                    <a:pt x="134" y="37"/>
                  </a:lnTo>
                  <a:lnTo>
                    <a:pt x="134" y="32"/>
                  </a:lnTo>
                  <a:lnTo>
                    <a:pt x="145" y="27"/>
                  </a:lnTo>
                  <a:lnTo>
                    <a:pt x="145" y="16"/>
                  </a:lnTo>
                  <a:lnTo>
                    <a:pt x="167" y="16"/>
                  </a:lnTo>
                  <a:lnTo>
                    <a:pt x="172" y="16"/>
                  </a:lnTo>
                  <a:lnTo>
                    <a:pt x="172" y="5"/>
                  </a:lnTo>
                  <a:lnTo>
                    <a:pt x="188" y="0"/>
                  </a:lnTo>
                </a:path>
              </a:pathLst>
            </a:custGeom>
            <a:solidFill>
              <a:schemeClr val="accent1"/>
            </a:solidFill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Gill Sans MT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072" y="2864"/>
              <a:ext cx="258" cy="194"/>
            </a:xfrm>
            <a:custGeom>
              <a:avLst/>
              <a:gdLst>
                <a:gd name="T0" fmla="*/ 0 w 258"/>
                <a:gd name="T1" fmla="*/ 194 h 194"/>
                <a:gd name="T2" fmla="*/ 5 w 258"/>
                <a:gd name="T3" fmla="*/ 189 h 194"/>
                <a:gd name="T4" fmla="*/ 16 w 258"/>
                <a:gd name="T5" fmla="*/ 189 h 194"/>
                <a:gd name="T6" fmla="*/ 26 w 258"/>
                <a:gd name="T7" fmla="*/ 183 h 194"/>
                <a:gd name="T8" fmla="*/ 37 w 258"/>
                <a:gd name="T9" fmla="*/ 178 h 194"/>
                <a:gd name="T10" fmla="*/ 43 w 258"/>
                <a:gd name="T11" fmla="*/ 167 h 194"/>
                <a:gd name="T12" fmla="*/ 48 w 258"/>
                <a:gd name="T13" fmla="*/ 162 h 194"/>
                <a:gd name="T14" fmla="*/ 53 w 258"/>
                <a:gd name="T15" fmla="*/ 156 h 194"/>
                <a:gd name="T16" fmla="*/ 59 w 258"/>
                <a:gd name="T17" fmla="*/ 151 h 194"/>
                <a:gd name="T18" fmla="*/ 64 w 258"/>
                <a:gd name="T19" fmla="*/ 140 h 194"/>
                <a:gd name="T20" fmla="*/ 64 w 258"/>
                <a:gd name="T21" fmla="*/ 135 h 194"/>
                <a:gd name="T22" fmla="*/ 69 w 258"/>
                <a:gd name="T23" fmla="*/ 124 h 194"/>
                <a:gd name="T24" fmla="*/ 75 w 258"/>
                <a:gd name="T25" fmla="*/ 119 h 194"/>
                <a:gd name="T26" fmla="*/ 80 w 258"/>
                <a:gd name="T27" fmla="*/ 113 h 194"/>
                <a:gd name="T28" fmla="*/ 86 w 258"/>
                <a:gd name="T29" fmla="*/ 108 h 194"/>
                <a:gd name="T30" fmla="*/ 91 w 258"/>
                <a:gd name="T31" fmla="*/ 103 h 194"/>
                <a:gd name="T32" fmla="*/ 96 w 258"/>
                <a:gd name="T33" fmla="*/ 97 h 194"/>
                <a:gd name="T34" fmla="*/ 107 w 258"/>
                <a:gd name="T35" fmla="*/ 92 h 194"/>
                <a:gd name="T36" fmla="*/ 113 w 258"/>
                <a:gd name="T37" fmla="*/ 81 h 194"/>
                <a:gd name="T38" fmla="*/ 118 w 258"/>
                <a:gd name="T39" fmla="*/ 76 h 194"/>
                <a:gd name="T40" fmla="*/ 123 w 258"/>
                <a:gd name="T41" fmla="*/ 70 h 194"/>
                <a:gd name="T42" fmla="*/ 134 w 258"/>
                <a:gd name="T43" fmla="*/ 65 h 194"/>
                <a:gd name="T44" fmla="*/ 139 w 258"/>
                <a:gd name="T45" fmla="*/ 60 h 194"/>
                <a:gd name="T46" fmla="*/ 145 w 258"/>
                <a:gd name="T47" fmla="*/ 49 h 194"/>
                <a:gd name="T48" fmla="*/ 156 w 258"/>
                <a:gd name="T49" fmla="*/ 43 h 194"/>
                <a:gd name="T50" fmla="*/ 166 w 258"/>
                <a:gd name="T51" fmla="*/ 33 h 194"/>
                <a:gd name="T52" fmla="*/ 177 w 258"/>
                <a:gd name="T53" fmla="*/ 27 h 194"/>
                <a:gd name="T54" fmla="*/ 177 w 258"/>
                <a:gd name="T55" fmla="*/ 22 h 194"/>
                <a:gd name="T56" fmla="*/ 183 w 258"/>
                <a:gd name="T57" fmla="*/ 22 h 194"/>
                <a:gd name="T58" fmla="*/ 193 w 258"/>
                <a:gd name="T59" fmla="*/ 16 h 194"/>
                <a:gd name="T60" fmla="*/ 204 w 258"/>
                <a:gd name="T61" fmla="*/ 16 h 194"/>
                <a:gd name="T62" fmla="*/ 215 w 258"/>
                <a:gd name="T63" fmla="*/ 11 h 194"/>
                <a:gd name="T64" fmla="*/ 220 w 258"/>
                <a:gd name="T65" fmla="*/ 11 h 194"/>
                <a:gd name="T66" fmla="*/ 231 w 258"/>
                <a:gd name="T67" fmla="*/ 6 h 194"/>
                <a:gd name="T68" fmla="*/ 242 w 258"/>
                <a:gd name="T69" fmla="*/ 0 h 194"/>
                <a:gd name="T70" fmla="*/ 253 w 258"/>
                <a:gd name="T71" fmla="*/ 0 h 194"/>
                <a:gd name="T72" fmla="*/ 258 w 258"/>
                <a:gd name="T73" fmla="*/ 0 h 1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8"/>
                <a:gd name="T112" fmla="*/ 0 h 194"/>
                <a:gd name="T113" fmla="*/ 258 w 258"/>
                <a:gd name="T114" fmla="*/ 194 h 1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8" h="194">
                  <a:moveTo>
                    <a:pt x="0" y="194"/>
                  </a:moveTo>
                  <a:lnTo>
                    <a:pt x="5" y="189"/>
                  </a:lnTo>
                  <a:lnTo>
                    <a:pt x="16" y="189"/>
                  </a:lnTo>
                  <a:lnTo>
                    <a:pt x="26" y="183"/>
                  </a:lnTo>
                  <a:lnTo>
                    <a:pt x="37" y="178"/>
                  </a:lnTo>
                  <a:lnTo>
                    <a:pt x="43" y="167"/>
                  </a:lnTo>
                  <a:lnTo>
                    <a:pt x="48" y="162"/>
                  </a:lnTo>
                  <a:lnTo>
                    <a:pt x="53" y="156"/>
                  </a:lnTo>
                  <a:lnTo>
                    <a:pt x="59" y="151"/>
                  </a:lnTo>
                  <a:lnTo>
                    <a:pt x="64" y="140"/>
                  </a:lnTo>
                  <a:lnTo>
                    <a:pt x="64" y="135"/>
                  </a:lnTo>
                  <a:lnTo>
                    <a:pt x="69" y="124"/>
                  </a:lnTo>
                  <a:lnTo>
                    <a:pt x="75" y="119"/>
                  </a:lnTo>
                  <a:lnTo>
                    <a:pt x="80" y="113"/>
                  </a:lnTo>
                  <a:lnTo>
                    <a:pt x="86" y="108"/>
                  </a:lnTo>
                  <a:lnTo>
                    <a:pt x="91" y="103"/>
                  </a:lnTo>
                  <a:lnTo>
                    <a:pt x="96" y="97"/>
                  </a:lnTo>
                  <a:lnTo>
                    <a:pt x="107" y="92"/>
                  </a:lnTo>
                  <a:lnTo>
                    <a:pt x="113" y="81"/>
                  </a:lnTo>
                  <a:lnTo>
                    <a:pt x="118" y="76"/>
                  </a:lnTo>
                  <a:lnTo>
                    <a:pt x="123" y="70"/>
                  </a:lnTo>
                  <a:lnTo>
                    <a:pt x="134" y="65"/>
                  </a:lnTo>
                  <a:lnTo>
                    <a:pt x="139" y="60"/>
                  </a:lnTo>
                  <a:lnTo>
                    <a:pt x="145" y="49"/>
                  </a:lnTo>
                  <a:lnTo>
                    <a:pt x="156" y="43"/>
                  </a:lnTo>
                  <a:lnTo>
                    <a:pt x="166" y="33"/>
                  </a:lnTo>
                  <a:lnTo>
                    <a:pt x="177" y="27"/>
                  </a:lnTo>
                  <a:lnTo>
                    <a:pt x="177" y="22"/>
                  </a:lnTo>
                  <a:lnTo>
                    <a:pt x="183" y="22"/>
                  </a:lnTo>
                  <a:lnTo>
                    <a:pt x="193" y="16"/>
                  </a:lnTo>
                  <a:lnTo>
                    <a:pt x="204" y="16"/>
                  </a:lnTo>
                  <a:lnTo>
                    <a:pt x="215" y="11"/>
                  </a:lnTo>
                  <a:lnTo>
                    <a:pt x="220" y="11"/>
                  </a:lnTo>
                  <a:lnTo>
                    <a:pt x="231" y="6"/>
                  </a:lnTo>
                  <a:lnTo>
                    <a:pt x="242" y="0"/>
                  </a:lnTo>
                  <a:lnTo>
                    <a:pt x="253" y="0"/>
                  </a:lnTo>
                  <a:lnTo>
                    <a:pt x="258" y="0"/>
                  </a:lnTo>
                </a:path>
              </a:pathLst>
            </a:custGeom>
            <a:solidFill>
              <a:schemeClr val="accent1"/>
            </a:solidFill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Gill Sans MT" pitchFamily="34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81" y="3053"/>
              <a:ext cx="291" cy="194"/>
            </a:xfrm>
            <a:custGeom>
              <a:avLst/>
              <a:gdLst>
                <a:gd name="T0" fmla="*/ 0 w 291"/>
                <a:gd name="T1" fmla="*/ 194 h 194"/>
                <a:gd name="T2" fmla="*/ 5 w 291"/>
                <a:gd name="T3" fmla="*/ 188 h 194"/>
                <a:gd name="T4" fmla="*/ 16 w 291"/>
                <a:gd name="T5" fmla="*/ 183 h 194"/>
                <a:gd name="T6" fmla="*/ 21 w 291"/>
                <a:gd name="T7" fmla="*/ 177 h 194"/>
                <a:gd name="T8" fmla="*/ 27 w 291"/>
                <a:gd name="T9" fmla="*/ 177 h 194"/>
                <a:gd name="T10" fmla="*/ 38 w 291"/>
                <a:gd name="T11" fmla="*/ 167 h 194"/>
                <a:gd name="T12" fmla="*/ 43 w 291"/>
                <a:gd name="T13" fmla="*/ 156 h 194"/>
                <a:gd name="T14" fmla="*/ 54 w 291"/>
                <a:gd name="T15" fmla="*/ 150 h 194"/>
                <a:gd name="T16" fmla="*/ 64 w 291"/>
                <a:gd name="T17" fmla="*/ 145 h 194"/>
                <a:gd name="T18" fmla="*/ 75 w 291"/>
                <a:gd name="T19" fmla="*/ 140 h 194"/>
                <a:gd name="T20" fmla="*/ 81 w 291"/>
                <a:gd name="T21" fmla="*/ 134 h 194"/>
                <a:gd name="T22" fmla="*/ 91 w 291"/>
                <a:gd name="T23" fmla="*/ 124 h 194"/>
                <a:gd name="T24" fmla="*/ 102 w 291"/>
                <a:gd name="T25" fmla="*/ 118 h 194"/>
                <a:gd name="T26" fmla="*/ 113 w 291"/>
                <a:gd name="T27" fmla="*/ 113 h 194"/>
                <a:gd name="T28" fmla="*/ 118 w 291"/>
                <a:gd name="T29" fmla="*/ 107 h 194"/>
                <a:gd name="T30" fmla="*/ 129 w 291"/>
                <a:gd name="T31" fmla="*/ 102 h 194"/>
                <a:gd name="T32" fmla="*/ 140 w 291"/>
                <a:gd name="T33" fmla="*/ 91 h 194"/>
                <a:gd name="T34" fmla="*/ 151 w 291"/>
                <a:gd name="T35" fmla="*/ 80 h 194"/>
                <a:gd name="T36" fmla="*/ 156 w 291"/>
                <a:gd name="T37" fmla="*/ 70 h 194"/>
                <a:gd name="T38" fmla="*/ 167 w 291"/>
                <a:gd name="T39" fmla="*/ 64 h 194"/>
                <a:gd name="T40" fmla="*/ 177 w 291"/>
                <a:gd name="T41" fmla="*/ 59 h 194"/>
                <a:gd name="T42" fmla="*/ 188 w 291"/>
                <a:gd name="T43" fmla="*/ 48 h 194"/>
                <a:gd name="T44" fmla="*/ 194 w 291"/>
                <a:gd name="T45" fmla="*/ 43 h 194"/>
                <a:gd name="T46" fmla="*/ 204 w 291"/>
                <a:gd name="T47" fmla="*/ 32 h 194"/>
                <a:gd name="T48" fmla="*/ 210 w 291"/>
                <a:gd name="T49" fmla="*/ 32 h 194"/>
                <a:gd name="T50" fmla="*/ 215 w 291"/>
                <a:gd name="T51" fmla="*/ 32 h 194"/>
                <a:gd name="T52" fmla="*/ 221 w 291"/>
                <a:gd name="T53" fmla="*/ 27 h 194"/>
                <a:gd name="T54" fmla="*/ 226 w 291"/>
                <a:gd name="T55" fmla="*/ 27 h 194"/>
                <a:gd name="T56" fmla="*/ 231 w 291"/>
                <a:gd name="T57" fmla="*/ 27 h 194"/>
                <a:gd name="T58" fmla="*/ 242 w 291"/>
                <a:gd name="T59" fmla="*/ 21 h 194"/>
                <a:gd name="T60" fmla="*/ 258 w 291"/>
                <a:gd name="T61" fmla="*/ 16 h 194"/>
                <a:gd name="T62" fmla="*/ 264 w 291"/>
                <a:gd name="T63" fmla="*/ 10 h 194"/>
                <a:gd name="T64" fmla="*/ 264 w 291"/>
                <a:gd name="T65" fmla="*/ 5 h 194"/>
                <a:gd name="T66" fmla="*/ 269 w 291"/>
                <a:gd name="T67" fmla="*/ 0 h 194"/>
                <a:gd name="T68" fmla="*/ 274 w 291"/>
                <a:gd name="T69" fmla="*/ 0 h 194"/>
                <a:gd name="T70" fmla="*/ 291 w 291"/>
                <a:gd name="T71" fmla="*/ 5 h 1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1"/>
                <a:gd name="T109" fmla="*/ 0 h 194"/>
                <a:gd name="T110" fmla="*/ 291 w 291"/>
                <a:gd name="T111" fmla="*/ 194 h 19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1" h="194">
                  <a:moveTo>
                    <a:pt x="0" y="194"/>
                  </a:moveTo>
                  <a:lnTo>
                    <a:pt x="5" y="188"/>
                  </a:lnTo>
                  <a:lnTo>
                    <a:pt x="16" y="183"/>
                  </a:lnTo>
                  <a:lnTo>
                    <a:pt x="21" y="177"/>
                  </a:lnTo>
                  <a:lnTo>
                    <a:pt x="27" y="177"/>
                  </a:lnTo>
                  <a:lnTo>
                    <a:pt x="38" y="167"/>
                  </a:lnTo>
                  <a:lnTo>
                    <a:pt x="43" y="156"/>
                  </a:lnTo>
                  <a:lnTo>
                    <a:pt x="54" y="150"/>
                  </a:lnTo>
                  <a:lnTo>
                    <a:pt x="64" y="145"/>
                  </a:lnTo>
                  <a:lnTo>
                    <a:pt x="75" y="140"/>
                  </a:lnTo>
                  <a:lnTo>
                    <a:pt x="81" y="134"/>
                  </a:lnTo>
                  <a:lnTo>
                    <a:pt x="91" y="124"/>
                  </a:lnTo>
                  <a:lnTo>
                    <a:pt x="102" y="118"/>
                  </a:lnTo>
                  <a:lnTo>
                    <a:pt x="113" y="113"/>
                  </a:lnTo>
                  <a:lnTo>
                    <a:pt x="118" y="107"/>
                  </a:lnTo>
                  <a:lnTo>
                    <a:pt x="129" y="102"/>
                  </a:lnTo>
                  <a:lnTo>
                    <a:pt x="140" y="91"/>
                  </a:lnTo>
                  <a:lnTo>
                    <a:pt x="151" y="80"/>
                  </a:lnTo>
                  <a:lnTo>
                    <a:pt x="156" y="70"/>
                  </a:lnTo>
                  <a:lnTo>
                    <a:pt x="167" y="64"/>
                  </a:lnTo>
                  <a:lnTo>
                    <a:pt x="177" y="59"/>
                  </a:lnTo>
                  <a:lnTo>
                    <a:pt x="188" y="48"/>
                  </a:lnTo>
                  <a:lnTo>
                    <a:pt x="194" y="43"/>
                  </a:lnTo>
                  <a:lnTo>
                    <a:pt x="204" y="32"/>
                  </a:lnTo>
                  <a:lnTo>
                    <a:pt x="210" y="32"/>
                  </a:lnTo>
                  <a:lnTo>
                    <a:pt x="215" y="32"/>
                  </a:lnTo>
                  <a:lnTo>
                    <a:pt x="221" y="27"/>
                  </a:lnTo>
                  <a:lnTo>
                    <a:pt x="226" y="27"/>
                  </a:lnTo>
                  <a:lnTo>
                    <a:pt x="231" y="27"/>
                  </a:lnTo>
                  <a:lnTo>
                    <a:pt x="242" y="21"/>
                  </a:lnTo>
                  <a:lnTo>
                    <a:pt x="258" y="16"/>
                  </a:lnTo>
                  <a:lnTo>
                    <a:pt x="264" y="10"/>
                  </a:lnTo>
                  <a:lnTo>
                    <a:pt x="264" y="5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91" y="5"/>
                  </a:lnTo>
                </a:path>
              </a:pathLst>
            </a:custGeom>
            <a:solidFill>
              <a:schemeClr val="accent1"/>
            </a:solidFill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Gill Sans MT" pitchFamily="34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975" y="3058"/>
              <a:ext cx="97" cy="226"/>
            </a:xfrm>
            <a:custGeom>
              <a:avLst/>
              <a:gdLst>
                <a:gd name="T0" fmla="*/ 0 w 97"/>
                <a:gd name="T1" fmla="*/ 226 h 226"/>
                <a:gd name="T2" fmla="*/ 10 w 97"/>
                <a:gd name="T3" fmla="*/ 226 h 226"/>
                <a:gd name="T4" fmla="*/ 21 w 97"/>
                <a:gd name="T5" fmla="*/ 215 h 226"/>
                <a:gd name="T6" fmla="*/ 27 w 97"/>
                <a:gd name="T7" fmla="*/ 205 h 226"/>
                <a:gd name="T8" fmla="*/ 37 w 97"/>
                <a:gd name="T9" fmla="*/ 199 h 226"/>
                <a:gd name="T10" fmla="*/ 37 w 97"/>
                <a:gd name="T11" fmla="*/ 189 h 226"/>
                <a:gd name="T12" fmla="*/ 37 w 97"/>
                <a:gd name="T13" fmla="*/ 178 h 226"/>
                <a:gd name="T14" fmla="*/ 43 w 97"/>
                <a:gd name="T15" fmla="*/ 172 h 226"/>
                <a:gd name="T16" fmla="*/ 43 w 97"/>
                <a:gd name="T17" fmla="*/ 162 h 226"/>
                <a:gd name="T18" fmla="*/ 43 w 97"/>
                <a:gd name="T19" fmla="*/ 151 h 226"/>
                <a:gd name="T20" fmla="*/ 48 w 97"/>
                <a:gd name="T21" fmla="*/ 140 h 226"/>
                <a:gd name="T22" fmla="*/ 53 w 97"/>
                <a:gd name="T23" fmla="*/ 135 h 226"/>
                <a:gd name="T24" fmla="*/ 59 w 97"/>
                <a:gd name="T25" fmla="*/ 124 h 226"/>
                <a:gd name="T26" fmla="*/ 59 w 97"/>
                <a:gd name="T27" fmla="*/ 113 h 226"/>
                <a:gd name="T28" fmla="*/ 64 w 97"/>
                <a:gd name="T29" fmla="*/ 108 h 226"/>
                <a:gd name="T30" fmla="*/ 64 w 97"/>
                <a:gd name="T31" fmla="*/ 97 h 226"/>
                <a:gd name="T32" fmla="*/ 70 w 97"/>
                <a:gd name="T33" fmla="*/ 86 h 226"/>
                <a:gd name="T34" fmla="*/ 75 w 97"/>
                <a:gd name="T35" fmla="*/ 75 h 226"/>
                <a:gd name="T36" fmla="*/ 80 w 97"/>
                <a:gd name="T37" fmla="*/ 65 h 226"/>
                <a:gd name="T38" fmla="*/ 86 w 97"/>
                <a:gd name="T39" fmla="*/ 54 h 226"/>
                <a:gd name="T40" fmla="*/ 91 w 97"/>
                <a:gd name="T41" fmla="*/ 43 h 226"/>
                <a:gd name="T42" fmla="*/ 91 w 97"/>
                <a:gd name="T43" fmla="*/ 38 h 226"/>
                <a:gd name="T44" fmla="*/ 91 w 97"/>
                <a:gd name="T45" fmla="*/ 32 h 226"/>
                <a:gd name="T46" fmla="*/ 86 w 97"/>
                <a:gd name="T47" fmla="*/ 22 h 226"/>
                <a:gd name="T48" fmla="*/ 86 w 97"/>
                <a:gd name="T49" fmla="*/ 16 h 226"/>
                <a:gd name="T50" fmla="*/ 91 w 97"/>
                <a:gd name="T51" fmla="*/ 11 h 226"/>
                <a:gd name="T52" fmla="*/ 97 w 97"/>
                <a:gd name="T53" fmla="*/ 0 h 22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7"/>
                <a:gd name="T82" fmla="*/ 0 h 226"/>
                <a:gd name="T83" fmla="*/ 97 w 97"/>
                <a:gd name="T84" fmla="*/ 226 h 22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7" h="226">
                  <a:moveTo>
                    <a:pt x="0" y="226"/>
                  </a:moveTo>
                  <a:lnTo>
                    <a:pt x="10" y="226"/>
                  </a:lnTo>
                  <a:lnTo>
                    <a:pt x="21" y="215"/>
                  </a:lnTo>
                  <a:lnTo>
                    <a:pt x="27" y="205"/>
                  </a:lnTo>
                  <a:lnTo>
                    <a:pt x="37" y="199"/>
                  </a:lnTo>
                  <a:lnTo>
                    <a:pt x="37" y="189"/>
                  </a:lnTo>
                  <a:lnTo>
                    <a:pt x="37" y="178"/>
                  </a:lnTo>
                  <a:lnTo>
                    <a:pt x="43" y="172"/>
                  </a:lnTo>
                  <a:lnTo>
                    <a:pt x="43" y="162"/>
                  </a:lnTo>
                  <a:lnTo>
                    <a:pt x="43" y="151"/>
                  </a:lnTo>
                  <a:lnTo>
                    <a:pt x="48" y="140"/>
                  </a:lnTo>
                  <a:lnTo>
                    <a:pt x="53" y="135"/>
                  </a:lnTo>
                  <a:lnTo>
                    <a:pt x="59" y="124"/>
                  </a:lnTo>
                  <a:lnTo>
                    <a:pt x="59" y="113"/>
                  </a:lnTo>
                  <a:lnTo>
                    <a:pt x="64" y="108"/>
                  </a:lnTo>
                  <a:lnTo>
                    <a:pt x="64" y="97"/>
                  </a:lnTo>
                  <a:lnTo>
                    <a:pt x="70" y="86"/>
                  </a:lnTo>
                  <a:lnTo>
                    <a:pt x="75" y="75"/>
                  </a:lnTo>
                  <a:lnTo>
                    <a:pt x="80" y="65"/>
                  </a:lnTo>
                  <a:lnTo>
                    <a:pt x="86" y="54"/>
                  </a:lnTo>
                  <a:lnTo>
                    <a:pt x="91" y="43"/>
                  </a:lnTo>
                  <a:lnTo>
                    <a:pt x="91" y="38"/>
                  </a:lnTo>
                  <a:lnTo>
                    <a:pt x="91" y="32"/>
                  </a:lnTo>
                  <a:lnTo>
                    <a:pt x="86" y="22"/>
                  </a:lnTo>
                  <a:lnTo>
                    <a:pt x="86" y="16"/>
                  </a:lnTo>
                  <a:lnTo>
                    <a:pt x="91" y="11"/>
                  </a:lnTo>
                  <a:lnTo>
                    <a:pt x="97" y="0"/>
                  </a:lnTo>
                </a:path>
              </a:pathLst>
            </a:custGeom>
            <a:solidFill>
              <a:schemeClr val="accent1"/>
            </a:solidFill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Gill Sans MT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28" y="2304"/>
              <a:ext cx="1060" cy="1529"/>
            </a:xfrm>
            <a:custGeom>
              <a:avLst/>
              <a:gdLst>
                <a:gd name="T0" fmla="*/ 37 w 1060"/>
                <a:gd name="T1" fmla="*/ 711 h 1529"/>
                <a:gd name="T2" fmla="*/ 16 w 1060"/>
                <a:gd name="T3" fmla="*/ 641 h 1529"/>
                <a:gd name="T4" fmla="*/ 16 w 1060"/>
                <a:gd name="T5" fmla="*/ 533 h 1529"/>
                <a:gd name="T6" fmla="*/ 48 w 1060"/>
                <a:gd name="T7" fmla="*/ 367 h 1529"/>
                <a:gd name="T8" fmla="*/ 81 w 1060"/>
                <a:gd name="T9" fmla="*/ 243 h 1529"/>
                <a:gd name="T10" fmla="*/ 107 w 1060"/>
                <a:gd name="T11" fmla="*/ 151 h 1529"/>
                <a:gd name="T12" fmla="*/ 167 w 1060"/>
                <a:gd name="T13" fmla="*/ 103 h 1529"/>
                <a:gd name="T14" fmla="*/ 258 w 1060"/>
                <a:gd name="T15" fmla="*/ 60 h 1529"/>
                <a:gd name="T16" fmla="*/ 382 w 1060"/>
                <a:gd name="T17" fmla="*/ 27 h 1529"/>
                <a:gd name="T18" fmla="*/ 441 w 1060"/>
                <a:gd name="T19" fmla="*/ 0 h 1529"/>
                <a:gd name="T20" fmla="*/ 565 w 1060"/>
                <a:gd name="T21" fmla="*/ 108 h 1529"/>
                <a:gd name="T22" fmla="*/ 651 w 1060"/>
                <a:gd name="T23" fmla="*/ 227 h 1529"/>
                <a:gd name="T24" fmla="*/ 673 w 1060"/>
                <a:gd name="T25" fmla="*/ 264 h 1529"/>
                <a:gd name="T26" fmla="*/ 743 w 1060"/>
                <a:gd name="T27" fmla="*/ 377 h 1529"/>
                <a:gd name="T28" fmla="*/ 797 w 1060"/>
                <a:gd name="T29" fmla="*/ 415 h 1529"/>
                <a:gd name="T30" fmla="*/ 872 w 1060"/>
                <a:gd name="T31" fmla="*/ 415 h 1529"/>
                <a:gd name="T32" fmla="*/ 910 w 1060"/>
                <a:gd name="T33" fmla="*/ 393 h 1529"/>
                <a:gd name="T34" fmla="*/ 942 w 1060"/>
                <a:gd name="T35" fmla="*/ 410 h 1529"/>
                <a:gd name="T36" fmla="*/ 974 w 1060"/>
                <a:gd name="T37" fmla="*/ 442 h 1529"/>
                <a:gd name="T38" fmla="*/ 947 w 1060"/>
                <a:gd name="T39" fmla="*/ 453 h 1529"/>
                <a:gd name="T40" fmla="*/ 1060 w 1060"/>
                <a:gd name="T41" fmla="*/ 582 h 1529"/>
                <a:gd name="T42" fmla="*/ 1060 w 1060"/>
                <a:gd name="T43" fmla="*/ 620 h 1529"/>
                <a:gd name="T44" fmla="*/ 1017 w 1060"/>
                <a:gd name="T45" fmla="*/ 673 h 1529"/>
                <a:gd name="T46" fmla="*/ 936 w 1060"/>
                <a:gd name="T47" fmla="*/ 668 h 1529"/>
                <a:gd name="T48" fmla="*/ 829 w 1060"/>
                <a:gd name="T49" fmla="*/ 738 h 1529"/>
                <a:gd name="T50" fmla="*/ 721 w 1060"/>
                <a:gd name="T51" fmla="*/ 781 h 1529"/>
                <a:gd name="T52" fmla="*/ 651 w 1060"/>
                <a:gd name="T53" fmla="*/ 862 h 1529"/>
                <a:gd name="T54" fmla="*/ 608 w 1060"/>
                <a:gd name="T55" fmla="*/ 1039 h 1529"/>
                <a:gd name="T56" fmla="*/ 533 w 1060"/>
                <a:gd name="T57" fmla="*/ 1169 h 1529"/>
                <a:gd name="T58" fmla="*/ 441 w 1060"/>
                <a:gd name="T59" fmla="*/ 1319 h 1529"/>
                <a:gd name="T60" fmla="*/ 296 w 1060"/>
                <a:gd name="T61" fmla="*/ 1438 h 1529"/>
                <a:gd name="T62" fmla="*/ 226 w 1060"/>
                <a:gd name="T63" fmla="*/ 1497 h 1529"/>
                <a:gd name="T64" fmla="*/ 194 w 1060"/>
                <a:gd name="T65" fmla="*/ 1529 h 1529"/>
                <a:gd name="T66" fmla="*/ 161 w 1060"/>
                <a:gd name="T67" fmla="*/ 1470 h 1529"/>
                <a:gd name="T68" fmla="*/ 129 w 1060"/>
                <a:gd name="T69" fmla="*/ 1432 h 1529"/>
                <a:gd name="T70" fmla="*/ 140 w 1060"/>
                <a:gd name="T71" fmla="*/ 1357 h 1529"/>
                <a:gd name="T72" fmla="*/ 140 w 1060"/>
                <a:gd name="T73" fmla="*/ 1309 h 1529"/>
                <a:gd name="T74" fmla="*/ 97 w 1060"/>
                <a:gd name="T75" fmla="*/ 1276 h 1529"/>
                <a:gd name="T76" fmla="*/ 54 w 1060"/>
                <a:gd name="T77" fmla="*/ 1222 h 1529"/>
                <a:gd name="T78" fmla="*/ 21 w 1060"/>
                <a:gd name="T79" fmla="*/ 1115 h 1529"/>
                <a:gd name="T80" fmla="*/ 48 w 1060"/>
                <a:gd name="T81" fmla="*/ 996 h 1529"/>
                <a:gd name="T82" fmla="*/ 27 w 1060"/>
                <a:gd name="T83" fmla="*/ 894 h 1529"/>
                <a:gd name="T84" fmla="*/ 48 w 1060"/>
                <a:gd name="T85" fmla="*/ 781 h 15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0"/>
                <a:gd name="T130" fmla="*/ 0 h 1529"/>
                <a:gd name="T131" fmla="*/ 1060 w 1060"/>
                <a:gd name="T132" fmla="*/ 1529 h 152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0" h="1529">
                  <a:moveTo>
                    <a:pt x="43" y="743"/>
                  </a:moveTo>
                  <a:lnTo>
                    <a:pt x="37" y="711"/>
                  </a:lnTo>
                  <a:lnTo>
                    <a:pt x="27" y="679"/>
                  </a:lnTo>
                  <a:lnTo>
                    <a:pt x="16" y="641"/>
                  </a:lnTo>
                  <a:lnTo>
                    <a:pt x="5" y="614"/>
                  </a:lnTo>
                  <a:lnTo>
                    <a:pt x="16" y="533"/>
                  </a:lnTo>
                  <a:lnTo>
                    <a:pt x="5" y="404"/>
                  </a:lnTo>
                  <a:lnTo>
                    <a:pt x="48" y="367"/>
                  </a:lnTo>
                  <a:lnTo>
                    <a:pt x="59" y="280"/>
                  </a:lnTo>
                  <a:lnTo>
                    <a:pt x="81" y="243"/>
                  </a:lnTo>
                  <a:lnTo>
                    <a:pt x="113" y="205"/>
                  </a:lnTo>
                  <a:lnTo>
                    <a:pt x="107" y="151"/>
                  </a:lnTo>
                  <a:lnTo>
                    <a:pt x="145" y="108"/>
                  </a:lnTo>
                  <a:lnTo>
                    <a:pt x="167" y="103"/>
                  </a:lnTo>
                  <a:lnTo>
                    <a:pt x="215" y="65"/>
                  </a:lnTo>
                  <a:lnTo>
                    <a:pt x="258" y="60"/>
                  </a:lnTo>
                  <a:lnTo>
                    <a:pt x="323" y="76"/>
                  </a:lnTo>
                  <a:lnTo>
                    <a:pt x="382" y="27"/>
                  </a:lnTo>
                  <a:lnTo>
                    <a:pt x="409" y="17"/>
                  </a:lnTo>
                  <a:lnTo>
                    <a:pt x="441" y="0"/>
                  </a:lnTo>
                  <a:lnTo>
                    <a:pt x="500" y="70"/>
                  </a:lnTo>
                  <a:lnTo>
                    <a:pt x="565" y="108"/>
                  </a:lnTo>
                  <a:lnTo>
                    <a:pt x="587" y="146"/>
                  </a:lnTo>
                  <a:lnTo>
                    <a:pt x="651" y="227"/>
                  </a:lnTo>
                  <a:lnTo>
                    <a:pt x="657" y="253"/>
                  </a:lnTo>
                  <a:lnTo>
                    <a:pt x="673" y="264"/>
                  </a:lnTo>
                  <a:lnTo>
                    <a:pt x="683" y="307"/>
                  </a:lnTo>
                  <a:lnTo>
                    <a:pt x="743" y="377"/>
                  </a:lnTo>
                  <a:lnTo>
                    <a:pt x="759" y="393"/>
                  </a:lnTo>
                  <a:lnTo>
                    <a:pt x="797" y="415"/>
                  </a:lnTo>
                  <a:lnTo>
                    <a:pt x="834" y="399"/>
                  </a:lnTo>
                  <a:lnTo>
                    <a:pt x="872" y="415"/>
                  </a:lnTo>
                  <a:lnTo>
                    <a:pt x="883" y="393"/>
                  </a:lnTo>
                  <a:lnTo>
                    <a:pt x="910" y="393"/>
                  </a:lnTo>
                  <a:lnTo>
                    <a:pt x="926" y="399"/>
                  </a:lnTo>
                  <a:lnTo>
                    <a:pt x="942" y="410"/>
                  </a:lnTo>
                  <a:lnTo>
                    <a:pt x="974" y="426"/>
                  </a:lnTo>
                  <a:lnTo>
                    <a:pt x="974" y="442"/>
                  </a:lnTo>
                  <a:lnTo>
                    <a:pt x="947" y="442"/>
                  </a:lnTo>
                  <a:lnTo>
                    <a:pt x="947" y="453"/>
                  </a:lnTo>
                  <a:lnTo>
                    <a:pt x="1044" y="560"/>
                  </a:lnTo>
                  <a:lnTo>
                    <a:pt x="1060" y="582"/>
                  </a:lnTo>
                  <a:lnTo>
                    <a:pt x="1055" y="598"/>
                  </a:lnTo>
                  <a:lnTo>
                    <a:pt x="1060" y="620"/>
                  </a:lnTo>
                  <a:lnTo>
                    <a:pt x="1050" y="646"/>
                  </a:lnTo>
                  <a:lnTo>
                    <a:pt x="1017" y="673"/>
                  </a:lnTo>
                  <a:lnTo>
                    <a:pt x="980" y="684"/>
                  </a:lnTo>
                  <a:lnTo>
                    <a:pt x="936" y="668"/>
                  </a:lnTo>
                  <a:lnTo>
                    <a:pt x="893" y="684"/>
                  </a:lnTo>
                  <a:lnTo>
                    <a:pt x="829" y="738"/>
                  </a:lnTo>
                  <a:lnTo>
                    <a:pt x="780" y="743"/>
                  </a:lnTo>
                  <a:lnTo>
                    <a:pt x="721" y="781"/>
                  </a:lnTo>
                  <a:lnTo>
                    <a:pt x="657" y="856"/>
                  </a:lnTo>
                  <a:lnTo>
                    <a:pt x="651" y="862"/>
                  </a:lnTo>
                  <a:lnTo>
                    <a:pt x="619" y="905"/>
                  </a:lnTo>
                  <a:lnTo>
                    <a:pt x="608" y="1039"/>
                  </a:lnTo>
                  <a:lnTo>
                    <a:pt x="549" y="1142"/>
                  </a:lnTo>
                  <a:lnTo>
                    <a:pt x="533" y="1169"/>
                  </a:lnTo>
                  <a:lnTo>
                    <a:pt x="522" y="1244"/>
                  </a:lnTo>
                  <a:lnTo>
                    <a:pt x="441" y="1319"/>
                  </a:lnTo>
                  <a:lnTo>
                    <a:pt x="366" y="1357"/>
                  </a:lnTo>
                  <a:lnTo>
                    <a:pt x="296" y="1438"/>
                  </a:lnTo>
                  <a:lnTo>
                    <a:pt x="285" y="1465"/>
                  </a:lnTo>
                  <a:lnTo>
                    <a:pt x="226" y="1497"/>
                  </a:lnTo>
                  <a:lnTo>
                    <a:pt x="204" y="1524"/>
                  </a:lnTo>
                  <a:lnTo>
                    <a:pt x="194" y="1529"/>
                  </a:lnTo>
                  <a:lnTo>
                    <a:pt x="167" y="1497"/>
                  </a:lnTo>
                  <a:lnTo>
                    <a:pt x="161" y="1470"/>
                  </a:lnTo>
                  <a:lnTo>
                    <a:pt x="129" y="1465"/>
                  </a:lnTo>
                  <a:lnTo>
                    <a:pt x="129" y="1432"/>
                  </a:lnTo>
                  <a:lnTo>
                    <a:pt x="129" y="1416"/>
                  </a:lnTo>
                  <a:lnTo>
                    <a:pt x="140" y="1357"/>
                  </a:lnTo>
                  <a:lnTo>
                    <a:pt x="145" y="1314"/>
                  </a:lnTo>
                  <a:lnTo>
                    <a:pt x="140" y="1309"/>
                  </a:lnTo>
                  <a:lnTo>
                    <a:pt x="129" y="1292"/>
                  </a:lnTo>
                  <a:lnTo>
                    <a:pt x="97" y="1276"/>
                  </a:lnTo>
                  <a:lnTo>
                    <a:pt x="86" y="1255"/>
                  </a:lnTo>
                  <a:lnTo>
                    <a:pt x="54" y="1222"/>
                  </a:lnTo>
                  <a:lnTo>
                    <a:pt x="0" y="1158"/>
                  </a:lnTo>
                  <a:lnTo>
                    <a:pt x="21" y="1115"/>
                  </a:lnTo>
                  <a:lnTo>
                    <a:pt x="16" y="1039"/>
                  </a:lnTo>
                  <a:lnTo>
                    <a:pt x="48" y="996"/>
                  </a:lnTo>
                  <a:lnTo>
                    <a:pt x="54" y="964"/>
                  </a:lnTo>
                  <a:lnTo>
                    <a:pt x="27" y="894"/>
                  </a:lnTo>
                  <a:lnTo>
                    <a:pt x="16" y="851"/>
                  </a:lnTo>
                  <a:lnTo>
                    <a:pt x="48" y="781"/>
                  </a:lnTo>
                  <a:lnTo>
                    <a:pt x="43" y="743"/>
                  </a:lnTo>
                  <a:close/>
                </a:path>
              </a:pathLst>
            </a:custGeom>
            <a:solidFill>
              <a:schemeClr val="accent1"/>
            </a:solidFill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Gill Sans MT" pitchFamily="34" charset="0"/>
              </a:endParaRPr>
            </a:p>
          </p:txBody>
        </p: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7373938" y="1079499"/>
            <a:ext cx="2376487" cy="1724024"/>
            <a:chOff x="3923" y="2526"/>
            <a:chExt cx="1497" cy="1086"/>
          </a:xfrm>
        </p:grpSpPr>
        <p:grpSp>
          <p:nvGrpSpPr>
            <p:cNvPr id="22" name="Group 22"/>
            <p:cNvGrpSpPr>
              <a:grpSpLocks/>
            </p:cNvGrpSpPr>
            <p:nvPr/>
          </p:nvGrpSpPr>
          <p:grpSpPr bwMode="auto">
            <a:xfrm>
              <a:off x="4327" y="2526"/>
              <a:ext cx="1093" cy="1086"/>
              <a:chOff x="4158" y="2526"/>
              <a:chExt cx="1093" cy="1086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4706" y="2526"/>
                <a:ext cx="274" cy="544"/>
              </a:xfrm>
              <a:custGeom>
                <a:avLst/>
                <a:gdLst>
                  <a:gd name="T0" fmla="*/ 85 w 85"/>
                  <a:gd name="T1" fmla="*/ 22 h 169"/>
                  <a:gd name="T2" fmla="*/ 0 w 85"/>
                  <a:gd name="T3" fmla="*/ 0 h 169"/>
                  <a:gd name="T4" fmla="*/ 0 w 85"/>
                  <a:gd name="T5" fmla="*/ 169 h 169"/>
                  <a:gd name="T6" fmla="*/ 85 w 85"/>
                  <a:gd name="T7" fmla="*/ 22 h 1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169"/>
                  <a:gd name="T14" fmla="*/ 85 w 85"/>
                  <a:gd name="T15" fmla="*/ 169 h 1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169">
                    <a:moveTo>
                      <a:pt x="85" y="22"/>
                    </a:moveTo>
                    <a:cubicBezTo>
                      <a:pt x="59" y="7"/>
                      <a:pt x="29" y="0"/>
                      <a:pt x="0" y="0"/>
                    </a:cubicBezTo>
                    <a:lnTo>
                      <a:pt x="0" y="169"/>
                    </a:lnTo>
                    <a:lnTo>
                      <a:pt x="85" y="22"/>
                    </a:lnTo>
                    <a:close/>
                  </a:path>
                </a:pathLst>
              </a:custGeom>
              <a:solidFill>
                <a:srgbClr val="FFCC99"/>
              </a:solidFill>
              <a:ln w="482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Gill Sans MT" pitchFamily="34" charset="0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4706" y="2597"/>
                <a:ext cx="541" cy="473"/>
              </a:xfrm>
              <a:custGeom>
                <a:avLst/>
                <a:gdLst>
                  <a:gd name="T0" fmla="*/ 168 w 168"/>
                  <a:gd name="T1" fmla="*/ 144 h 147"/>
                  <a:gd name="T2" fmla="*/ 85 w 168"/>
                  <a:gd name="T3" fmla="*/ 0 h 147"/>
                  <a:gd name="T4" fmla="*/ 0 w 168"/>
                  <a:gd name="T5" fmla="*/ 147 h 147"/>
                  <a:gd name="T6" fmla="*/ 168 w 168"/>
                  <a:gd name="T7" fmla="*/ 144 h 1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"/>
                  <a:gd name="T13" fmla="*/ 0 h 147"/>
                  <a:gd name="T14" fmla="*/ 168 w 168"/>
                  <a:gd name="T15" fmla="*/ 147 h 1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" h="147">
                    <a:moveTo>
                      <a:pt x="168" y="144"/>
                    </a:moveTo>
                    <a:cubicBezTo>
                      <a:pt x="167" y="84"/>
                      <a:pt x="136" y="30"/>
                      <a:pt x="85" y="0"/>
                    </a:cubicBezTo>
                    <a:lnTo>
                      <a:pt x="0" y="147"/>
                    </a:lnTo>
                    <a:lnTo>
                      <a:pt x="168" y="144"/>
                    </a:lnTo>
                    <a:close/>
                  </a:path>
                </a:pathLst>
              </a:custGeom>
              <a:solidFill>
                <a:srgbClr val="FF99CC"/>
              </a:solidFill>
              <a:ln w="482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Gill Sans MT" pitchFamily="34" charset="0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4706" y="3061"/>
                <a:ext cx="545" cy="509"/>
              </a:xfrm>
              <a:custGeom>
                <a:avLst/>
                <a:gdLst>
                  <a:gd name="T0" fmla="*/ 65 w 169"/>
                  <a:gd name="T1" fmla="*/ 158 h 158"/>
                  <a:gd name="T2" fmla="*/ 169 w 169"/>
                  <a:gd name="T3" fmla="*/ 3 h 158"/>
                  <a:gd name="T4" fmla="*/ 168 w 169"/>
                  <a:gd name="T5" fmla="*/ 0 h 158"/>
                  <a:gd name="T6" fmla="*/ 0 w 169"/>
                  <a:gd name="T7" fmla="*/ 3 h 158"/>
                  <a:gd name="T8" fmla="*/ 65 w 169"/>
                  <a:gd name="T9" fmla="*/ 158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58"/>
                  <a:gd name="T17" fmla="*/ 169 w 169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58">
                    <a:moveTo>
                      <a:pt x="65" y="158"/>
                    </a:moveTo>
                    <a:cubicBezTo>
                      <a:pt x="128" y="132"/>
                      <a:pt x="169" y="70"/>
                      <a:pt x="169" y="3"/>
                    </a:cubicBezTo>
                    <a:cubicBezTo>
                      <a:pt x="169" y="2"/>
                      <a:pt x="168" y="1"/>
                      <a:pt x="168" y="0"/>
                    </a:cubicBezTo>
                    <a:lnTo>
                      <a:pt x="0" y="3"/>
                    </a:lnTo>
                    <a:lnTo>
                      <a:pt x="65" y="158"/>
                    </a:lnTo>
                    <a:close/>
                  </a:path>
                </a:pathLst>
              </a:custGeom>
              <a:solidFill>
                <a:srgbClr val="00FF99"/>
              </a:solidFill>
              <a:ln w="482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Gill Sans MT" pitchFamily="34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4548" y="3070"/>
                <a:ext cx="367" cy="542"/>
              </a:xfrm>
              <a:custGeom>
                <a:avLst/>
                <a:gdLst>
                  <a:gd name="T0" fmla="*/ 0 w 114"/>
                  <a:gd name="T1" fmla="*/ 161 h 168"/>
                  <a:gd name="T2" fmla="*/ 49 w 114"/>
                  <a:gd name="T3" fmla="*/ 168 h 168"/>
                  <a:gd name="T4" fmla="*/ 114 w 114"/>
                  <a:gd name="T5" fmla="*/ 155 h 168"/>
                  <a:gd name="T6" fmla="*/ 49 w 114"/>
                  <a:gd name="T7" fmla="*/ 0 h 168"/>
                  <a:gd name="T8" fmla="*/ 0 w 114"/>
                  <a:gd name="T9" fmla="*/ 161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168"/>
                  <a:gd name="T17" fmla="*/ 114 w 114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168">
                    <a:moveTo>
                      <a:pt x="0" y="161"/>
                    </a:moveTo>
                    <a:cubicBezTo>
                      <a:pt x="15" y="166"/>
                      <a:pt x="32" y="168"/>
                      <a:pt x="49" y="168"/>
                    </a:cubicBezTo>
                    <a:cubicBezTo>
                      <a:pt x="71" y="168"/>
                      <a:pt x="94" y="164"/>
                      <a:pt x="114" y="155"/>
                    </a:cubicBezTo>
                    <a:lnTo>
                      <a:pt x="49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FF0000"/>
              </a:solidFill>
              <a:ln w="482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Gill Sans MT" pitchFamily="34" charset="0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193" y="3070"/>
                <a:ext cx="513" cy="519"/>
              </a:xfrm>
              <a:custGeom>
                <a:avLst/>
                <a:gdLst>
                  <a:gd name="T0" fmla="*/ 0 w 159"/>
                  <a:gd name="T1" fmla="*/ 57 h 161"/>
                  <a:gd name="T2" fmla="*/ 110 w 159"/>
                  <a:gd name="T3" fmla="*/ 161 h 161"/>
                  <a:gd name="T4" fmla="*/ 159 w 159"/>
                  <a:gd name="T5" fmla="*/ 0 h 161"/>
                  <a:gd name="T6" fmla="*/ 0 w 159"/>
                  <a:gd name="T7" fmla="*/ 57 h 1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"/>
                  <a:gd name="T13" fmla="*/ 0 h 161"/>
                  <a:gd name="T14" fmla="*/ 159 w 159"/>
                  <a:gd name="T15" fmla="*/ 161 h 1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" h="161">
                    <a:moveTo>
                      <a:pt x="0" y="57"/>
                    </a:moveTo>
                    <a:cubicBezTo>
                      <a:pt x="18" y="107"/>
                      <a:pt x="59" y="146"/>
                      <a:pt x="110" y="161"/>
                    </a:cubicBezTo>
                    <a:lnTo>
                      <a:pt x="159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FF00"/>
              </a:solidFill>
              <a:ln w="482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Gill Sans MT" pitchFamily="34" charset="0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4158" y="2558"/>
                <a:ext cx="548" cy="696"/>
              </a:xfrm>
              <a:custGeom>
                <a:avLst/>
                <a:gdLst>
                  <a:gd name="T0" fmla="*/ 112 w 170"/>
                  <a:gd name="T1" fmla="*/ 0 h 216"/>
                  <a:gd name="T2" fmla="*/ 1 w 170"/>
                  <a:gd name="T3" fmla="*/ 158 h 216"/>
                  <a:gd name="T4" fmla="*/ 11 w 170"/>
                  <a:gd name="T5" fmla="*/ 216 h 216"/>
                  <a:gd name="T6" fmla="*/ 170 w 170"/>
                  <a:gd name="T7" fmla="*/ 159 h 216"/>
                  <a:gd name="T8" fmla="*/ 112 w 170"/>
                  <a:gd name="T9" fmla="*/ 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"/>
                  <a:gd name="T16" fmla="*/ 0 h 216"/>
                  <a:gd name="T17" fmla="*/ 170 w 170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" h="216">
                    <a:moveTo>
                      <a:pt x="112" y="0"/>
                    </a:moveTo>
                    <a:cubicBezTo>
                      <a:pt x="45" y="24"/>
                      <a:pt x="1" y="87"/>
                      <a:pt x="1" y="158"/>
                    </a:cubicBezTo>
                    <a:cubicBezTo>
                      <a:pt x="0" y="178"/>
                      <a:pt x="4" y="198"/>
                      <a:pt x="11" y="216"/>
                    </a:cubicBezTo>
                    <a:lnTo>
                      <a:pt x="170" y="15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9900"/>
              </a:solidFill>
              <a:ln w="482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Gill Sans MT" pitchFamily="34" charset="0"/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4519" y="2526"/>
                <a:ext cx="187" cy="544"/>
              </a:xfrm>
              <a:custGeom>
                <a:avLst/>
                <a:gdLst>
                  <a:gd name="T0" fmla="*/ 57 w 58"/>
                  <a:gd name="T1" fmla="*/ 0 h 169"/>
                  <a:gd name="T2" fmla="*/ 0 w 58"/>
                  <a:gd name="T3" fmla="*/ 10 h 169"/>
                  <a:gd name="T4" fmla="*/ 58 w 58"/>
                  <a:gd name="T5" fmla="*/ 169 h 169"/>
                  <a:gd name="T6" fmla="*/ 57 w 58"/>
                  <a:gd name="T7" fmla="*/ 0 h 1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169"/>
                  <a:gd name="T14" fmla="*/ 58 w 58"/>
                  <a:gd name="T15" fmla="*/ 169 h 1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169">
                    <a:moveTo>
                      <a:pt x="57" y="0"/>
                    </a:moveTo>
                    <a:cubicBezTo>
                      <a:pt x="38" y="0"/>
                      <a:pt x="18" y="3"/>
                      <a:pt x="0" y="10"/>
                    </a:cubicBezTo>
                    <a:lnTo>
                      <a:pt x="58" y="16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8000"/>
              </a:solidFill>
              <a:ln w="482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Gill Sans MT" pitchFamily="34" charset="0"/>
                </a:endParaRPr>
              </a:p>
            </p:txBody>
          </p:sp>
        </p:grpSp>
        <p:sp>
          <p:nvSpPr>
            <p:cNvPr id="23" name="AutoShape 30"/>
            <p:cNvSpPr>
              <a:spLocks noChangeArrowheads="1"/>
            </p:cNvSpPr>
            <p:nvPr/>
          </p:nvSpPr>
          <p:spPr bwMode="auto">
            <a:xfrm>
              <a:off x="3923" y="2931"/>
              <a:ext cx="317" cy="227"/>
            </a:xfrm>
            <a:prstGeom prst="rightArrow">
              <a:avLst>
                <a:gd name="adj1" fmla="val 50000"/>
                <a:gd name="adj2" fmla="val 3491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Gill Sans MT" pitchFamily="34" charset="0"/>
              </a:endParaRPr>
            </a:p>
          </p:txBody>
        </p:sp>
      </p:grpSp>
      <p:grpSp>
        <p:nvGrpSpPr>
          <p:cNvPr id="31" name="Group 33"/>
          <p:cNvGrpSpPr>
            <a:grpSpLocks/>
          </p:cNvGrpSpPr>
          <p:nvPr/>
        </p:nvGrpSpPr>
        <p:grpSpPr bwMode="auto">
          <a:xfrm>
            <a:off x="8010524" y="3475037"/>
            <a:ext cx="1754188" cy="2528887"/>
            <a:chOff x="2971" y="754"/>
            <a:chExt cx="1105" cy="1593"/>
          </a:xfrm>
        </p:grpSpPr>
        <p:grpSp>
          <p:nvGrpSpPr>
            <p:cNvPr id="32" name="Group 34"/>
            <p:cNvGrpSpPr>
              <a:grpSpLocks/>
            </p:cNvGrpSpPr>
            <p:nvPr/>
          </p:nvGrpSpPr>
          <p:grpSpPr bwMode="auto">
            <a:xfrm>
              <a:off x="2971" y="754"/>
              <a:ext cx="1105" cy="1593"/>
              <a:chOff x="3452" y="2191"/>
              <a:chExt cx="1105" cy="1593"/>
            </a:xfrm>
          </p:grpSpPr>
          <p:sp>
            <p:nvSpPr>
              <p:cNvPr id="41" name="Freeform 35"/>
              <p:cNvSpPr>
                <a:spLocks noEditPoints="1"/>
              </p:cNvSpPr>
              <p:nvPr/>
            </p:nvSpPr>
            <p:spPr bwMode="auto">
              <a:xfrm>
                <a:off x="3798" y="2713"/>
                <a:ext cx="759" cy="228"/>
              </a:xfrm>
              <a:custGeom>
                <a:avLst/>
                <a:gdLst>
                  <a:gd name="T0" fmla="*/ 118 w 759"/>
                  <a:gd name="T1" fmla="*/ 127 h 228"/>
                  <a:gd name="T2" fmla="*/ 0 w 759"/>
                  <a:gd name="T3" fmla="*/ 118 h 228"/>
                  <a:gd name="T4" fmla="*/ 0 w 759"/>
                  <a:gd name="T5" fmla="*/ 110 h 228"/>
                  <a:gd name="T6" fmla="*/ 8 w 759"/>
                  <a:gd name="T7" fmla="*/ 0 h 228"/>
                  <a:gd name="T8" fmla="*/ 59 w 759"/>
                  <a:gd name="T9" fmla="*/ 9 h 228"/>
                  <a:gd name="T10" fmla="*/ 110 w 759"/>
                  <a:gd name="T11" fmla="*/ 9 h 228"/>
                  <a:gd name="T12" fmla="*/ 211 w 759"/>
                  <a:gd name="T13" fmla="*/ 17 h 228"/>
                  <a:gd name="T14" fmla="*/ 295 w 759"/>
                  <a:gd name="T15" fmla="*/ 26 h 228"/>
                  <a:gd name="T16" fmla="*/ 287 w 759"/>
                  <a:gd name="T17" fmla="*/ 93 h 228"/>
                  <a:gd name="T18" fmla="*/ 278 w 759"/>
                  <a:gd name="T19" fmla="*/ 102 h 228"/>
                  <a:gd name="T20" fmla="*/ 287 w 759"/>
                  <a:gd name="T21" fmla="*/ 135 h 228"/>
                  <a:gd name="T22" fmla="*/ 152 w 759"/>
                  <a:gd name="T23" fmla="*/ 161 h 228"/>
                  <a:gd name="T24" fmla="*/ 143 w 759"/>
                  <a:gd name="T25" fmla="*/ 161 h 228"/>
                  <a:gd name="T26" fmla="*/ 143 w 759"/>
                  <a:gd name="T27" fmla="*/ 127 h 228"/>
                  <a:gd name="T28" fmla="*/ 118 w 759"/>
                  <a:gd name="T29" fmla="*/ 127 h 228"/>
                  <a:gd name="T30" fmla="*/ 481 w 759"/>
                  <a:gd name="T31" fmla="*/ 194 h 228"/>
                  <a:gd name="T32" fmla="*/ 430 w 759"/>
                  <a:gd name="T33" fmla="*/ 169 h 228"/>
                  <a:gd name="T34" fmla="*/ 422 w 759"/>
                  <a:gd name="T35" fmla="*/ 169 h 228"/>
                  <a:gd name="T36" fmla="*/ 438 w 759"/>
                  <a:gd name="T37" fmla="*/ 127 h 228"/>
                  <a:gd name="T38" fmla="*/ 447 w 759"/>
                  <a:gd name="T39" fmla="*/ 110 h 228"/>
                  <a:gd name="T40" fmla="*/ 464 w 759"/>
                  <a:gd name="T41" fmla="*/ 102 h 228"/>
                  <a:gd name="T42" fmla="*/ 514 w 759"/>
                  <a:gd name="T43" fmla="*/ 127 h 228"/>
                  <a:gd name="T44" fmla="*/ 557 w 759"/>
                  <a:gd name="T45" fmla="*/ 152 h 228"/>
                  <a:gd name="T46" fmla="*/ 607 w 759"/>
                  <a:gd name="T47" fmla="*/ 76 h 228"/>
                  <a:gd name="T48" fmla="*/ 641 w 759"/>
                  <a:gd name="T49" fmla="*/ 59 h 228"/>
                  <a:gd name="T50" fmla="*/ 683 w 759"/>
                  <a:gd name="T51" fmla="*/ 93 h 228"/>
                  <a:gd name="T52" fmla="*/ 725 w 759"/>
                  <a:gd name="T53" fmla="*/ 34 h 228"/>
                  <a:gd name="T54" fmla="*/ 751 w 759"/>
                  <a:gd name="T55" fmla="*/ 59 h 228"/>
                  <a:gd name="T56" fmla="*/ 759 w 759"/>
                  <a:gd name="T57" fmla="*/ 85 h 228"/>
                  <a:gd name="T58" fmla="*/ 751 w 759"/>
                  <a:gd name="T59" fmla="*/ 102 h 228"/>
                  <a:gd name="T60" fmla="*/ 759 w 759"/>
                  <a:gd name="T61" fmla="*/ 118 h 228"/>
                  <a:gd name="T62" fmla="*/ 751 w 759"/>
                  <a:gd name="T63" fmla="*/ 135 h 228"/>
                  <a:gd name="T64" fmla="*/ 751 w 759"/>
                  <a:gd name="T65" fmla="*/ 152 h 228"/>
                  <a:gd name="T66" fmla="*/ 717 w 759"/>
                  <a:gd name="T67" fmla="*/ 177 h 228"/>
                  <a:gd name="T68" fmla="*/ 675 w 759"/>
                  <a:gd name="T69" fmla="*/ 186 h 228"/>
                  <a:gd name="T70" fmla="*/ 641 w 759"/>
                  <a:gd name="T71" fmla="*/ 177 h 228"/>
                  <a:gd name="T72" fmla="*/ 632 w 759"/>
                  <a:gd name="T73" fmla="*/ 177 h 228"/>
                  <a:gd name="T74" fmla="*/ 590 w 759"/>
                  <a:gd name="T75" fmla="*/ 194 h 228"/>
                  <a:gd name="T76" fmla="*/ 540 w 759"/>
                  <a:gd name="T77" fmla="*/ 228 h 228"/>
                  <a:gd name="T78" fmla="*/ 523 w 759"/>
                  <a:gd name="T79" fmla="*/ 220 h 228"/>
                  <a:gd name="T80" fmla="*/ 514 w 759"/>
                  <a:gd name="T81" fmla="*/ 211 h 228"/>
                  <a:gd name="T82" fmla="*/ 481 w 759"/>
                  <a:gd name="T83" fmla="*/ 194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59"/>
                  <a:gd name="T127" fmla="*/ 0 h 228"/>
                  <a:gd name="T128" fmla="*/ 759 w 759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59" h="228">
                    <a:moveTo>
                      <a:pt x="118" y="127"/>
                    </a:moveTo>
                    <a:lnTo>
                      <a:pt x="0" y="118"/>
                    </a:lnTo>
                    <a:lnTo>
                      <a:pt x="0" y="110"/>
                    </a:lnTo>
                    <a:lnTo>
                      <a:pt x="8" y="0"/>
                    </a:lnTo>
                    <a:lnTo>
                      <a:pt x="59" y="9"/>
                    </a:lnTo>
                    <a:lnTo>
                      <a:pt x="110" y="9"/>
                    </a:lnTo>
                    <a:lnTo>
                      <a:pt x="211" y="17"/>
                    </a:lnTo>
                    <a:lnTo>
                      <a:pt x="295" y="26"/>
                    </a:lnTo>
                    <a:lnTo>
                      <a:pt x="287" y="93"/>
                    </a:lnTo>
                    <a:lnTo>
                      <a:pt x="278" y="102"/>
                    </a:lnTo>
                    <a:lnTo>
                      <a:pt x="287" y="135"/>
                    </a:lnTo>
                    <a:lnTo>
                      <a:pt x="152" y="161"/>
                    </a:lnTo>
                    <a:lnTo>
                      <a:pt x="143" y="161"/>
                    </a:lnTo>
                    <a:lnTo>
                      <a:pt x="143" y="127"/>
                    </a:lnTo>
                    <a:lnTo>
                      <a:pt x="118" y="127"/>
                    </a:lnTo>
                    <a:close/>
                    <a:moveTo>
                      <a:pt x="481" y="194"/>
                    </a:moveTo>
                    <a:lnTo>
                      <a:pt x="430" y="169"/>
                    </a:lnTo>
                    <a:lnTo>
                      <a:pt x="422" y="169"/>
                    </a:lnTo>
                    <a:lnTo>
                      <a:pt x="438" y="127"/>
                    </a:lnTo>
                    <a:lnTo>
                      <a:pt x="447" y="110"/>
                    </a:lnTo>
                    <a:lnTo>
                      <a:pt x="464" y="102"/>
                    </a:lnTo>
                    <a:lnTo>
                      <a:pt x="514" y="127"/>
                    </a:lnTo>
                    <a:lnTo>
                      <a:pt x="557" y="152"/>
                    </a:lnTo>
                    <a:lnTo>
                      <a:pt x="607" y="76"/>
                    </a:lnTo>
                    <a:lnTo>
                      <a:pt x="641" y="59"/>
                    </a:lnTo>
                    <a:lnTo>
                      <a:pt x="683" y="93"/>
                    </a:lnTo>
                    <a:lnTo>
                      <a:pt x="725" y="34"/>
                    </a:lnTo>
                    <a:lnTo>
                      <a:pt x="751" y="59"/>
                    </a:lnTo>
                    <a:lnTo>
                      <a:pt x="759" y="85"/>
                    </a:lnTo>
                    <a:lnTo>
                      <a:pt x="751" y="102"/>
                    </a:lnTo>
                    <a:lnTo>
                      <a:pt x="759" y="118"/>
                    </a:lnTo>
                    <a:lnTo>
                      <a:pt x="751" y="135"/>
                    </a:lnTo>
                    <a:lnTo>
                      <a:pt x="751" y="152"/>
                    </a:lnTo>
                    <a:lnTo>
                      <a:pt x="717" y="177"/>
                    </a:lnTo>
                    <a:lnTo>
                      <a:pt x="675" y="186"/>
                    </a:lnTo>
                    <a:lnTo>
                      <a:pt x="641" y="177"/>
                    </a:lnTo>
                    <a:lnTo>
                      <a:pt x="632" y="177"/>
                    </a:lnTo>
                    <a:lnTo>
                      <a:pt x="590" y="194"/>
                    </a:lnTo>
                    <a:lnTo>
                      <a:pt x="540" y="228"/>
                    </a:lnTo>
                    <a:lnTo>
                      <a:pt x="523" y="220"/>
                    </a:lnTo>
                    <a:lnTo>
                      <a:pt x="514" y="211"/>
                    </a:lnTo>
                    <a:lnTo>
                      <a:pt x="481" y="194"/>
                    </a:lnTo>
                    <a:close/>
                  </a:path>
                </a:pathLst>
              </a:custGeom>
              <a:solidFill>
                <a:srgbClr val="E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Gill Sans MT" pitchFamily="34" charset="0"/>
                </a:endParaRPr>
              </a:p>
            </p:txBody>
          </p:sp>
          <p:sp>
            <p:nvSpPr>
              <p:cNvPr id="42" name="Freeform 36"/>
              <p:cNvSpPr>
                <a:spLocks noEditPoints="1"/>
              </p:cNvSpPr>
              <p:nvPr/>
            </p:nvSpPr>
            <p:spPr bwMode="auto">
              <a:xfrm>
                <a:off x="4245" y="2764"/>
                <a:ext cx="194" cy="59"/>
              </a:xfrm>
              <a:custGeom>
                <a:avLst/>
                <a:gdLst>
                  <a:gd name="T0" fmla="*/ 0 w 194"/>
                  <a:gd name="T1" fmla="*/ 59 h 59"/>
                  <a:gd name="T2" fmla="*/ 8 w 194"/>
                  <a:gd name="T3" fmla="*/ 42 h 59"/>
                  <a:gd name="T4" fmla="*/ 17 w 194"/>
                  <a:gd name="T5" fmla="*/ 51 h 59"/>
                  <a:gd name="T6" fmla="*/ 0 w 194"/>
                  <a:gd name="T7" fmla="*/ 59 h 59"/>
                  <a:gd name="T8" fmla="*/ 160 w 194"/>
                  <a:gd name="T9" fmla="*/ 25 h 59"/>
                  <a:gd name="T10" fmla="*/ 177 w 194"/>
                  <a:gd name="T11" fmla="*/ 0 h 59"/>
                  <a:gd name="T12" fmla="*/ 185 w 194"/>
                  <a:gd name="T13" fmla="*/ 0 h 59"/>
                  <a:gd name="T14" fmla="*/ 194 w 194"/>
                  <a:gd name="T15" fmla="*/ 8 h 59"/>
                  <a:gd name="T16" fmla="*/ 160 w 194"/>
                  <a:gd name="T17" fmla="*/ 25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4"/>
                  <a:gd name="T28" fmla="*/ 0 h 59"/>
                  <a:gd name="T29" fmla="*/ 194 w 194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4" h="59">
                    <a:moveTo>
                      <a:pt x="0" y="59"/>
                    </a:moveTo>
                    <a:lnTo>
                      <a:pt x="8" y="42"/>
                    </a:lnTo>
                    <a:lnTo>
                      <a:pt x="17" y="51"/>
                    </a:lnTo>
                    <a:lnTo>
                      <a:pt x="0" y="59"/>
                    </a:lnTo>
                    <a:close/>
                    <a:moveTo>
                      <a:pt x="160" y="25"/>
                    </a:moveTo>
                    <a:lnTo>
                      <a:pt x="177" y="0"/>
                    </a:lnTo>
                    <a:lnTo>
                      <a:pt x="185" y="0"/>
                    </a:lnTo>
                    <a:lnTo>
                      <a:pt x="194" y="8"/>
                    </a:lnTo>
                    <a:lnTo>
                      <a:pt x="160" y="25"/>
                    </a:lnTo>
                    <a:close/>
                  </a:path>
                </a:pathLst>
              </a:custGeom>
              <a:solidFill>
                <a:srgbClr val="FEF5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Gill Sans MT" pitchFamily="34" charset="0"/>
                </a:endParaRPr>
              </a:p>
            </p:txBody>
          </p:sp>
          <p:sp>
            <p:nvSpPr>
              <p:cNvPr id="43" name="Freeform 37"/>
              <p:cNvSpPr>
                <a:spLocks noEditPoints="1"/>
              </p:cNvSpPr>
              <p:nvPr/>
            </p:nvSpPr>
            <p:spPr bwMode="auto">
              <a:xfrm>
                <a:off x="3461" y="2427"/>
                <a:ext cx="1062" cy="970"/>
              </a:xfrm>
              <a:custGeom>
                <a:avLst/>
                <a:gdLst>
                  <a:gd name="T0" fmla="*/ 683 w 1062"/>
                  <a:gd name="T1" fmla="*/ 337 h 970"/>
                  <a:gd name="T2" fmla="*/ 708 w 1062"/>
                  <a:gd name="T3" fmla="*/ 278 h 970"/>
                  <a:gd name="T4" fmla="*/ 775 w 1062"/>
                  <a:gd name="T5" fmla="*/ 329 h 970"/>
                  <a:gd name="T6" fmla="*/ 691 w 1062"/>
                  <a:gd name="T7" fmla="*/ 379 h 970"/>
                  <a:gd name="T8" fmla="*/ 759 w 1062"/>
                  <a:gd name="T9" fmla="*/ 455 h 970"/>
                  <a:gd name="T10" fmla="*/ 784 w 1062"/>
                  <a:gd name="T11" fmla="*/ 396 h 970"/>
                  <a:gd name="T12" fmla="*/ 851 w 1062"/>
                  <a:gd name="T13" fmla="*/ 413 h 970"/>
                  <a:gd name="T14" fmla="*/ 877 w 1062"/>
                  <a:gd name="T15" fmla="*/ 371 h 970"/>
                  <a:gd name="T16" fmla="*/ 1037 w 1062"/>
                  <a:gd name="T17" fmla="*/ 295 h 970"/>
                  <a:gd name="T18" fmla="*/ 978 w 1062"/>
                  <a:gd name="T19" fmla="*/ 345 h 970"/>
                  <a:gd name="T20" fmla="*/ 1037 w 1062"/>
                  <a:gd name="T21" fmla="*/ 295 h 970"/>
                  <a:gd name="T22" fmla="*/ 421 w 1062"/>
                  <a:gd name="T23" fmla="*/ 649 h 970"/>
                  <a:gd name="T24" fmla="*/ 455 w 1062"/>
                  <a:gd name="T25" fmla="*/ 666 h 970"/>
                  <a:gd name="T26" fmla="*/ 455 w 1062"/>
                  <a:gd name="T27" fmla="*/ 717 h 970"/>
                  <a:gd name="T28" fmla="*/ 480 w 1062"/>
                  <a:gd name="T29" fmla="*/ 767 h 970"/>
                  <a:gd name="T30" fmla="*/ 531 w 1062"/>
                  <a:gd name="T31" fmla="*/ 700 h 970"/>
                  <a:gd name="T32" fmla="*/ 556 w 1062"/>
                  <a:gd name="T33" fmla="*/ 641 h 970"/>
                  <a:gd name="T34" fmla="*/ 607 w 1062"/>
                  <a:gd name="T35" fmla="*/ 548 h 970"/>
                  <a:gd name="T36" fmla="*/ 657 w 1062"/>
                  <a:gd name="T37" fmla="*/ 556 h 970"/>
                  <a:gd name="T38" fmla="*/ 573 w 1062"/>
                  <a:gd name="T39" fmla="*/ 683 h 970"/>
                  <a:gd name="T40" fmla="*/ 556 w 1062"/>
                  <a:gd name="T41" fmla="*/ 868 h 970"/>
                  <a:gd name="T42" fmla="*/ 438 w 1062"/>
                  <a:gd name="T43" fmla="*/ 970 h 970"/>
                  <a:gd name="T44" fmla="*/ 354 w 1062"/>
                  <a:gd name="T45" fmla="*/ 919 h 970"/>
                  <a:gd name="T46" fmla="*/ 219 w 1062"/>
                  <a:gd name="T47" fmla="*/ 792 h 970"/>
                  <a:gd name="T48" fmla="*/ 151 w 1062"/>
                  <a:gd name="T49" fmla="*/ 767 h 970"/>
                  <a:gd name="T50" fmla="*/ 16 w 1062"/>
                  <a:gd name="T51" fmla="*/ 700 h 970"/>
                  <a:gd name="T52" fmla="*/ 33 w 1062"/>
                  <a:gd name="T53" fmla="*/ 539 h 970"/>
                  <a:gd name="T54" fmla="*/ 8 w 1062"/>
                  <a:gd name="T55" fmla="*/ 430 h 970"/>
                  <a:gd name="T56" fmla="*/ 75 w 1062"/>
                  <a:gd name="T57" fmla="*/ 329 h 970"/>
                  <a:gd name="T58" fmla="*/ 168 w 1062"/>
                  <a:gd name="T59" fmla="*/ 278 h 970"/>
                  <a:gd name="T60" fmla="*/ 219 w 1062"/>
                  <a:gd name="T61" fmla="*/ 143 h 970"/>
                  <a:gd name="T62" fmla="*/ 278 w 1062"/>
                  <a:gd name="T63" fmla="*/ 84 h 970"/>
                  <a:gd name="T64" fmla="*/ 455 w 1062"/>
                  <a:gd name="T65" fmla="*/ 0 h 970"/>
                  <a:gd name="T66" fmla="*/ 649 w 1062"/>
                  <a:gd name="T67" fmla="*/ 17 h 970"/>
                  <a:gd name="T68" fmla="*/ 708 w 1062"/>
                  <a:gd name="T69" fmla="*/ 84 h 970"/>
                  <a:gd name="T70" fmla="*/ 784 w 1062"/>
                  <a:gd name="T71" fmla="*/ 177 h 970"/>
                  <a:gd name="T72" fmla="*/ 902 w 1062"/>
                  <a:gd name="T73" fmla="*/ 194 h 970"/>
                  <a:gd name="T74" fmla="*/ 961 w 1062"/>
                  <a:gd name="T75" fmla="*/ 177 h 970"/>
                  <a:gd name="T76" fmla="*/ 978 w 1062"/>
                  <a:gd name="T77" fmla="*/ 202 h 970"/>
                  <a:gd name="T78" fmla="*/ 936 w 1062"/>
                  <a:gd name="T79" fmla="*/ 270 h 970"/>
                  <a:gd name="T80" fmla="*/ 826 w 1062"/>
                  <a:gd name="T81" fmla="*/ 286 h 970"/>
                  <a:gd name="T82" fmla="*/ 742 w 1062"/>
                  <a:gd name="T83" fmla="*/ 227 h 970"/>
                  <a:gd name="T84" fmla="*/ 632 w 1062"/>
                  <a:gd name="T85" fmla="*/ 185 h 970"/>
                  <a:gd name="T86" fmla="*/ 438 w 1062"/>
                  <a:gd name="T87" fmla="*/ 109 h 970"/>
                  <a:gd name="T88" fmla="*/ 371 w 1062"/>
                  <a:gd name="T89" fmla="*/ 126 h 970"/>
                  <a:gd name="T90" fmla="*/ 396 w 1062"/>
                  <a:gd name="T91" fmla="*/ 202 h 970"/>
                  <a:gd name="T92" fmla="*/ 421 w 1062"/>
                  <a:gd name="T93" fmla="*/ 261 h 970"/>
                  <a:gd name="T94" fmla="*/ 480 w 1062"/>
                  <a:gd name="T95" fmla="*/ 286 h 970"/>
                  <a:gd name="T96" fmla="*/ 641 w 1062"/>
                  <a:gd name="T97" fmla="*/ 270 h 970"/>
                  <a:gd name="T98" fmla="*/ 447 w 1062"/>
                  <a:gd name="T99" fmla="*/ 295 h 970"/>
                  <a:gd name="T100" fmla="*/ 337 w 1062"/>
                  <a:gd name="T101" fmla="*/ 396 h 970"/>
                  <a:gd name="T102" fmla="*/ 480 w 1062"/>
                  <a:gd name="T103" fmla="*/ 413 h 970"/>
                  <a:gd name="T104" fmla="*/ 624 w 1062"/>
                  <a:gd name="T105" fmla="*/ 421 h 970"/>
                  <a:gd name="T106" fmla="*/ 598 w 1062"/>
                  <a:gd name="T107" fmla="*/ 455 h 970"/>
                  <a:gd name="T108" fmla="*/ 531 w 1062"/>
                  <a:gd name="T109" fmla="*/ 506 h 970"/>
                  <a:gd name="T110" fmla="*/ 463 w 1062"/>
                  <a:gd name="T111" fmla="*/ 539 h 970"/>
                  <a:gd name="T112" fmla="*/ 404 w 1062"/>
                  <a:gd name="T113" fmla="*/ 598 h 970"/>
                  <a:gd name="T114" fmla="*/ 312 w 1062"/>
                  <a:gd name="T115" fmla="*/ 683 h 970"/>
                  <a:gd name="T116" fmla="*/ 345 w 1062"/>
                  <a:gd name="T117" fmla="*/ 700 h 970"/>
                  <a:gd name="T118" fmla="*/ 396 w 1062"/>
                  <a:gd name="T119" fmla="*/ 666 h 97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62"/>
                  <a:gd name="T181" fmla="*/ 0 h 970"/>
                  <a:gd name="T182" fmla="*/ 1062 w 1062"/>
                  <a:gd name="T183" fmla="*/ 970 h 97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62" h="970">
                    <a:moveTo>
                      <a:pt x="691" y="379"/>
                    </a:moveTo>
                    <a:lnTo>
                      <a:pt x="683" y="371"/>
                    </a:lnTo>
                    <a:lnTo>
                      <a:pt x="683" y="337"/>
                    </a:lnTo>
                    <a:lnTo>
                      <a:pt x="683" y="312"/>
                    </a:lnTo>
                    <a:lnTo>
                      <a:pt x="700" y="278"/>
                    </a:lnTo>
                    <a:lnTo>
                      <a:pt x="708" y="278"/>
                    </a:lnTo>
                    <a:lnTo>
                      <a:pt x="750" y="286"/>
                    </a:lnTo>
                    <a:lnTo>
                      <a:pt x="784" y="312"/>
                    </a:lnTo>
                    <a:lnTo>
                      <a:pt x="775" y="329"/>
                    </a:lnTo>
                    <a:lnTo>
                      <a:pt x="742" y="337"/>
                    </a:lnTo>
                    <a:lnTo>
                      <a:pt x="700" y="371"/>
                    </a:lnTo>
                    <a:lnTo>
                      <a:pt x="691" y="379"/>
                    </a:lnTo>
                    <a:close/>
                    <a:moveTo>
                      <a:pt x="784" y="396"/>
                    </a:moveTo>
                    <a:lnTo>
                      <a:pt x="775" y="413"/>
                    </a:lnTo>
                    <a:lnTo>
                      <a:pt x="759" y="455"/>
                    </a:lnTo>
                    <a:lnTo>
                      <a:pt x="733" y="438"/>
                    </a:lnTo>
                    <a:lnTo>
                      <a:pt x="733" y="430"/>
                    </a:lnTo>
                    <a:lnTo>
                      <a:pt x="784" y="396"/>
                    </a:lnTo>
                    <a:close/>
                    <a:moveTo>
                      <a:pt x="944" y="362"/>
                    </a:moveTo>
                    <a:lnTo>
                      <a:pt x="894" y="438"/>
                    </a:lnTo>
                    <a:lnTo>
                      <a:pt x="851" y="413"/>
                    </a:lnTo>
                    <a:lnTo>
                      <a:pt x="801" y="388"/>
                    </a:lnTo>
                    <a:lnTo>
                      <a:pt x="818" y="379"/>
                    </a:lnTo>
                    <a:lnTo>
                      <a:pt x="877" y="371"/>
                    </a:lnTo>
                    <a:lnTo>
                      <a:pt x="936" y="362"/>
                    </a:lnTo>
                    <a:lnTo>
                      <a:pt x="944" y="362"/>
                    </a:lnTo>
                    <a:close/>
                    <a:moveTo>
                      <a:pt x="1037" y="295"/>
                    </a:moveTo>
                    <a:lnTo>
                      <a:pt x="1062" y="320"/>
                    </a:lnTo>
                    <a:lnTo>
                      <a:pt x="1020" y="379"/>
                    </a:lnTo>
                    <a:lnTo>
                      <a:pt x="978" y="345"/>
                    </a:lnTo>
                    <a:lnTo>
                      <a:pt x="995" y="345"/>
                    </a:lnTo>
                    <a:lnTo>
                      <a:pt x="1012" y="320"/>
                    </a:lnTo>
                    <a:lnTo>
                      <a:pt x="1037" y="295"/>
                    </a:lnTo>
                    <a:close/>
                    <a:moveTo>
                      <a:pt x="396" y="666"/>
                    </a:moveTo>
                    <a:lnTo>
                      <a:pt x="413" y="657"/>
                    </a:lnTo>
                    <a:lnTo>
                      <a:pt x="421" y="649"/>
                    </a:lnTo>
                    <a:lnTo>
                      <a:pt x="438" y="649"/>
                    </a:lnTo>
                    <a:lnTo>
                      <a:pt x="447" y="666"/>
                    </a:lnTo>
                    <a:lnTo>
                      <a:pt x="455" y="666"/>
                    </a:lnTo>
                    <a:lnTo>
                      <a:pt x="455" y="683"/>
                    </a:lnTo>
                    <a:lnTo>
                      <a:pt x="455" y="700"/>
                    </a:lnTo>
                    <a:lnTo>
                      <a:pt x="455" y="717"/>
                    </a:lnTo>
                    <a:lnTo>
                      <a:pt x="455" y="750"/>
                    </a:lnTo>
                    <a:lnTo>
                      <a:pt x="463" y="767"/>
                    </a:lnTo>
                    <a:lnTo>
                      <a:pt x="480" y="767"/>
                    </a:lnTo>
                    <a:lnTo>
                      <a:pt x="506" y="759"/>
                    </a:lnTo>
                    <a:lnTo>
                      <a:pt x="514" y="725"/>
                    </a:lnTo>
                    <a:lnTo>
                      <a:pt x="531" y="700"/>
                    </a:lnTo>
                    <a:lnTo>
                      <a:pt x="539" y="674"/>
                    </a:lnTo>
                    <a:lnTo>
                      <a:pt x="548" y="666"/>
                    </a:lnTo>
                    <a:lnTo>
                      <a:pt x="556" y="641"/>
                    </a:lnTo>
                    <a:lnTo>
                      <a:pt x="565" y="598"/>
                    </a:lnTo>
                    <a:lnTo>
                      <a:pt x="581" y="565"/>
                    </a:lnTo>
                    <a:lnTo>
                      <a:pt x="607" y="548"/>
                    </a:lnTo>
                    <a:lnTo>
                      <a:pt x="657" y="514"/>
                    </a:lnTo>
                    <a:lnTo>
                      <a:pt x="666" y="531"/>
                    </a:lnTo>
                    <a:lnTo>
                      <a:pt x="657" y="556"/>
                    </a:lnTo>
                    <a:lnTo>
                      <a:pt x="607" y="615"/>
                    </a:lnTo>
                    <a:lnTo>
                      <a:pt x="573" y="666"/>
                    </a:lnTo>
                    <a:lnTo>
                      <a:pt x="573" y="683"/>
                    </a:lnTo>
                    <a:lnTo>
                      <a:pt x="565" y="742"/>
                    </a:lnTo>
                    <a:lnTo>
                      <a:pt x="565" y="801"/>
                    </a:lnTo>
                    <a:lnTo>
                      <a:pt x="556" y="868"/>
                    </a:lnTo>
                    <a:lnTo>
                      <a:pt x="548" y="919"/>
                    </a:lnTo>
                    <a:lnTo>
                      <a:pt x="514" y="961"/>
                    </a:lnTo>
                    <a:lnTo>
                      <a:pt x="438" y="970"/>
                    </a:lnTo>
                    <a:lnTo>
                      <a:pt x="404" y="970"/>
                    </a:lnTo>
                    <a:lnTo>
                      <a:pt x="371" y="944"/>
                    </a:lnTo>
                    <a:lnTo>
                      <a:pt x="354" y="919"/>
                    </a:lnTo>
                    <a:lnTo>
                      <a:pt x="320" y="877"/>
                    </a:lnTo>
                    <a:lnTo>
                      <a:pt x="286" y="860"/>
                    </a:lnTo>
                    <a:lnTo>
                      <a:pt x="219" y="792"/>
                    </a:lnTo>
                    <a:lnTo>
                      <a:pt x="202" y="784"/>
                    </a:lnTo>
                    <a:lnTo>
                      <a:pt x="168" y="767"/>
                    </a:lnTo>
                    <a:lnTo>
                      <a:pt x="151" y="767"/>
                    </a:lnTo>
                    <a:lnTo>
                      <a:pt x="59" y="767"/>
                    </a:lnTo>
                    <a:lnTo>
                      <a:pt x="42" y="767"/>
                    </a:lnTo>
                    <a:lnTo>
                      <a:pt x="16" y="700"/>
                    </a:lnTo>
                    <a:lnTo>
                      <a:pt x="8" y="649"/>
                    </a:lnTo>
                    <a:lnTo>
                      <a:pt x="42" y="573"/>
                    </a:lnTo>
                    <a:lnTo>
                      <a:pt x="33" y="539"/>
                    </a:lnTo>
                    <a:lnTo>
                      <a:pt x="25" y="497"/>
                    </a:lnTo>
                    <a:lnTo>
                      <a:pt x="16" y="472"/>
                    </a:lnTo>
                    <a:lnTo>
                      <a:pt x="8" y="430"/>
                    </a:lnTo>
                    <a:lnTo>
                      <a:pt x="0" y="404"/>
                    </a:lnTo>
                    <a:lnTo>
                      <a:pt x="0" y="345"/>
                    </a:lnTo>
                    <a:lnTo>
                      <a:pt x="75" y="329"/>
                    </a:lnTo>
                    <a:lnTo>
                      <a:pt x="109" y="312"/>
                    </a:lnTo>
                    <a:lnTo>
                      <a:pt x="160" y="286"/>
                    </a:lnTo>
                    <a:lnTo>
                      <a:pt x="168" y="278"/>
                    </a:lnTo>
                    <a:lnTo>
                      <a:pt x="194" y="227"/>
                    </a:lnTo>
                    <a:lnTo>
                      <a:pt x="202" y="202"/>
                    </a:lnTo>
                    <a:lnTo>
                      <a:pt x="219" y="143"/>
                    </a:lnTo>
                    <a:lnTo>
                      <a:pt x="227" y="135"/>
                    </a:lnTo>
                    <a:lnTo>
                      <a:pt x="253" y="109"/>
                    </a:lnTo>
                    <a:lnTo>
                      <a:pt x="278" y="84"/>
                    </a:lnTo>
                    <a:lnTo>
                      <a:pt x="303" y="59"/>
                    </a:lnTo>
                    <a:lnTo>
                      <a:pt x="413" y="17"/>
                    </a:lnTo>
                    <a:lnTo>
                      <a:pt x="455" y="0"/>
                    </a:lnTo>
                    <a:lnTo>
                      <a:pt x="497" y="0"/>
                    </a:lnTo>
                    <a:lnTo>
                      <a:pt x="598" y="8"/>
                    </a:lnTo>
                    <a:lnTo>
                      <a:pt x="649" y="17"/>
                    </a:lnTo>
                    <a:lnTo>
                      <a:pt x="674" y="25"/>
                    </a:lnTo>
                    <a:lnTo>
                      <a:pt x="691" y="42"/>
                    </a:lnTo>
                    <a:lnTo>
                      <a:pt x="708" y="84"/>
                    </a:lnTo>
                    <a:lnTo>
                      <a:pt x="759" y="143"/>
                    </a:lnTo>
                    <a:lnTo>
                      <a:pt x="767" y="160"/>
                    </a:lnTo>
                    <a:lnTo>
                      <a:pt x="784" y="177"/>
                    </a:lnTo>
                    <a:lnTo>
                      <a:pt x="826" y="194"/>
                    </a:lnTo>
                    <a:lnTo>
                      <a:pt x="860" y="177"/>
                    </a:lnTo>
                    <a:lnTo>
                      <a:pt x="902" y="194"/>
                    </a:lnTo>
                    <a:lnTo>
                      <a:pt x="910" y="177"/>
                    </a:lnTo>
                    <a:lnTo>
                      <a:pt x="944" y="177"/>
                    </a:lnTo>
                    <a:lnTo>
                      <a:pt x="961" y="177"/>
                    </a:lnTo>
                    <a:lnTo>
                      <a:pt x="978" y="185"/>
                    </a:lnTo>
                    <a:lnTo>
                      <a:pt x="986" y="194"/>
                    </a:lnTo>
                    <a:lnTo>
                      <a:pt x="978" y="202"/>
                    </a:lnTo>
                    <a:lnTo>
                      <a:pt x="961" y="219"/>
                    </a:lnTo>
                    <a:lnTo>
                      <a:pt x="953" y="253"/>
                    </a:lnTo>
                    <a:lnTo>
                      <a:pt x="936" y="270"/>
                    </a:lnTo>
                    <a:lnTo>
                      <a:pt x="902" y="295"/>
                    </a:lnTo>
                    <a:lnTo>
                      <a:pt x="868" y="295"/>
                    </a:lnTo>
                    <a:lnTo>
                      <a:pt x="826" y="286"/>
                    </a:lnTo>
                    <a:lnTo>
                      <a:pt x="801" y="244"/>
                    </a:lnTo>
                    <a:lnTo>
                      <a:pt x="784" y="236"/>
                    </a:lnTo>
                    <a:lnTo>
                      <a:pt x="742" y="227"/>
                    </a:lnTo>
                    <a:lnTo>
                      <a:pt x="716" y="210"/>
                    </a:lnTo>
                    <a:lnTo>
                      <a:pt x="691" y="194"/>
                    </a:lnTo>
                    <a:lnTo>
                      <a:pt x="632" y="185"/>
                    </a:lnTo>
                    <a:lnTo>
                      <a:pt x="581" y="160"/>
                    </a:lnTo>
                    <a:lnTo>
                      <a:pt x="531" y="143"/>
                    </a:lnTo>
                    <a:lnTo>
                      <a:pt x="438" y="109"/>
                    </a:lnTo>
                    <a:lnTo>
                      <a:pt x="404" y="109"/>
                    </a:lnTo>
                    <a:lnTo>
                      <a:pt x="388" y="109"/>
                    </a:lnTo>
                    <a:lnTo>
                      <a:pt x="371" y="126"/>
                    </a:lnTo>
                    <a:lnTo>
                      <a:pt x="362" y="160"/>
                    </a:lnTo>
                    <a:lnTo>
                      <a:pt x="371" y="185"/>
                    </a:lnTo>
                    <a:lnTo>
                      <a:pt x="396" y="202"/>
                    </a:lnTo>
                    <a:lnTo>
                      <a:pt x="413" y="210"/>
                    </a:lnTo>
                    <a:lnTo>
                      <a:pt x="413" y="244"/>
                    </a:lnTo>
                    <a:lnTo>
                      <a:pt x="421" y="261"/>
                    </a:lnTo>
                    <a:lnTo>
                      <a:pt x="421" y="270"/>
                    </a:lnTo>
                    <a:lnTo>
                      <a:pt x="447" y="278"/>
                    </a:lnTo>
                    <a:lnTo>
                      <a:pt x="480" y="286"/>
                    </a:lnTo>
                    <a:lnTo>
                      <a:pt x="522" y="286"/>
                    </a:lnTo>
                    <a:lnTo>
                      <a:pt x="581" y="270"/>
                    </a:lnTo>
                    <a:lnTo>
                      <a:pt x="641" y="270"/>
                    </a:lnTo>
                    <a:lnTo>
                      <a:pt x="632" y="312"/>
                    </a:lnTo>
                    <a:lnTo>
                      <a:pt x="548" y="303"/>
                    </a:lnTo>
                    <a:lnTo>
                      <a:pt x="447" y="295"/>
                    </a:lnTo>
                    <a:lnTo>
                      <a:pt x="396" y="295"/>
                    </a:lnTo>
                    <a:lnTo>
                      <a:pt x="345" y="286"/>
                    </a:lnTo>
                    <a:lnTo>
                      <a:pt x="337" y="396"/>
                    </a:lnTo>
                    <a:lnTo>
                      <a:pt x="337" y="404"/>
                    </a:lnTo>
                    <a:lnTo>
                      <a:pt x="455" y="413"/>
                    </a:lnTo>
                    <a:lnTo>
                      <a:pt x="480" y="413"/>
                    </a:lnTo>
                    <a:lnTo>
                      <a:pt x="480" y="447"/>
                    </a:lnTo>
                    <a:lnTo>
                      <a:pt x="489" y="447"/>
                    </a:lnTo>
                    <a:lnTo>
                      <a:pt x="624" y="421"/>
                    </a:lnTo>
                    <a:lnTo>
                      <a:pt x="624" y="430"/>
                    </a:lnTo>
                    <a:lnTo>
                      <a:pt x="607" y="438"/>
                    </a:lnTo>
                    <a:lnTo>
                      <a:pt x="598" y="455"/>
                    </a:lnTo>
                    <a:lnTo>
                      <a:pt x="573" y="480"/>
                    </a:lnTo>
                    <a:lnTo>
                      <a:pt x="548" y="506"/>
                    </a:lnTo>
                    <a:lnTo>
                      <a:pt x="531" y="506"/>
                    </a:lnTo>
                    <a:lnTo>
                      <a:pt x="489" y="523"/>
                    </a:lnTo>
                    <a:lnTo>
                      <a:pt x="480" y="523"/>
                    </a:lnTo>
                    <a:lnTo>
                      <a:pt x="463" y="539"/>
                    </a:lnTo>
                    <a:lnTo>
                      <a:pt x="438" y="556"/>
                    </a:lnTo>
                    <a:lnTo>
                      <a:pt x="421" y="582"/>
                    </a:lnTo>
                    <a:lnTo>
                      <a:pt x="404" y="598"/>
                    </a:lnTo>
                    <a:lnTo>
                      <a:pt x="362" y="641"/>
                    </a:lnTo>
                    <a:lnTo>
                      <a:pt x="328" y="666"/>
                    </a:lnTo>
                    <a:lnTo>
                      <a:pt x="312" y="683"/>
                    </a:lnTo>
                    <a:lnTo>
                      <a:pt x="303" y="708"/>
                    </a:lnTo>
                    <a:lnTo>
                      <a:pt x="328" y="708"/>
                    </a:lnTo>
                    <a:lnTo>
                      <a:pt x="345" y="700"/>
                    </a:lnTo>
                    <a:lnTo>
                      <a:pt x="371" y="683"/>
                    </a:lnTo>
                    <a:lnTo>
                      <a:pt x="388" y="674"/>
                    </a:lnTo>
                    <a:lnTo>
                      <a:pt x="396" y="666"/>
                    </a:lnTo>
                    <a:close/>
                  </a:path>
                </a:pathLst>
              </a:custGeom>
              <a:solidFill>
                <a:srgbClr val="FEAD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Gill Sans MT" pitchFamily="34" charset="0"/>
                </a:endParaRPr>
              </a:p>
            </p:txBody>
          </p:sp>
          <p:sp>
            <p:nvSpPr>
              <p:cNvPr id="44" name="Freeform 38"/>
              <p:cNvSpPr>
                <a:spLocks noEditPoints="1"/>
              </p:cNvSpPr>
              <p:nvPr/>
            </p:nvSpPr>
            <p:spPr bwMode="auto">
              <a:xfrm>
                <a:off x="3764" y="2536"/>
                <a:ext cx="734" cy="658"/>
              </a:xfrm>
              <a:custGeom>
                <a:avLst/>
                <a:gdLst>
                  <a:gd name="T0" fmla="*/ 110 w 734"/>
                  <a:gd name="T1" fmla="*/ 135 h 658"/>
                  <a:gd name="T2" fmla="*/ 93 w 734"/>
                  <a:gd name="T3" fmla="*/ 93 h 658"/>
                  <a:gd name="T4" fmla="*/ 59 w 734"/>
                  <a:gd name="T5" fmla="*/ 51 h 658"/>
                  <a:gd name="T6" fmla="*/ 85 w 734"/>
                  <a:gd name="T7" fmla="*/ 0 h 658"/>
                  <a:gd name="T8" fmla="*/ 135 w 734"/>
                  <a:gd name="T9" fmla="*/ 0 h 658"/>
                  <a:gd name="T10" fmla="*/ 278 w 734"/>
                  <a:gd name="T11" fmla="*/ 51 h 658"/>
                  <a:gd name="T12" fmla="*/ 388 w 734"/>
                  <a:gd name="T13" fmla="*/ 85 h 658"/>
                  <a:gd name="T14" fmla="*/ 439 w 734"/>
                  <a:gd name="T15" fmla="*/ 118 h 658"/>
                  <a:gd name="T16" fmla="*/ 498 w 734"/>
                  <a:gd name="T17" fmla="*/ 135 h 658"/>
                  <a:gd name="T18" fmla="*/ 565 w 734"/>
                  <a:gd name="T19" fmla="*/ 186 h 658"/>
                  <a:gd name="T20" fmla="*/ 633 w 734"/>
                  <a:gd name="T21" fmla="*/ 161 h 658"/>
                  <a:gd name="T22" fmla="*/ 658 w 734"/>
                  <a:gd name="T23" fmla="*/ 110 h 658"/>
                  <a:gd name="T24" fmla="*/ 683 w 734"/>
                  <a:gd name="T25" fmla="*/ 85 h 658"/>
                  <a:gd name="T26" fmla="*/ 709 w 734"/>
                  <a:gd name="T27" fmla="*/ 110 h 658"/>
                  <a:gd name="T28" fmla="*/ 675 w 734"/>
                  <a:gd name="T29" fmla="*/ 127 h 658"/>
                  <a:gd name="T30" fmla="*/ 734 w 734"/>
                  <a:gd name="T31" fmla="*/ 186 h 658"/>
                  <a:gd name="T32" fmla="*/ 692 w 734"/>
                  <a:gd name="T33" fmla="*/ 236 h 658"/>
                  <a:gd name="T34" fmla="*/ 666 w 734"/>
                  <a:gd name="T35" fmla="*/ 228 h 658"/>
                  <a:gd name="T36" fmla="*/ 641 w 734"/>
                  <a:gd name="T37" fmla="*/ 253 h 658"/>
                  <a:gd name="T38" fmla="*/ 574 w 734"/>
                  <a:gd name="T39" fmla="*/ 262 h 658"/>
                  <a:gd name="T40" fmla="*/ 498 w 734"/>
                  <a:gd name="T41" fmla="*/ 279 h 658"/>
                  <a:gd name="T42" fmla="*/ 481 w 734"/>
                  <a:gd name="T43" fmla="*/ 287 h 658"/>
                  <a:gd name="T44" fmla="*/ 405 w 734"/>
                  <a:gd name="T45" fmla="*/ 295 h 658"/>
                  <a:gd name="T46" fmla="*/ 397 w 734"/>
                  <a:gd name="T47" fmla="*/ 262 h 658"/>
                  <a:gd name="T48" fmla="*/ 472 w 734"/>
                  <a:gd name="T49" fmla="*/ 220 h 658"/>
                  <a:gd name="T50" fmla="*/ 447 w 734"/>
                  <a:gd name="T51" fmla="*/ 177 h 658"/>
                  <a:gd name="T52" fmla="*/ 397 w 734"/>
                  <a:gd name="T53" fmla="*/ 169 h 658"/>
                  <a:gd name="T54" fmla="*/ 380 w 734"/>
                  <a:gd name="T55" fmla="*/ 144 h 658"/>
                  <a:gd name="T56" fmla="*/ 338 w 734"/>
                  <a:gd name="T57" fmla="*/ 152 h 658"/>
                  <a:gd name="T58" fmla="*/ 278 w 734"/>
                  <a:gd name="T59" fmla="*/ 161 h 658"/>
                  <a:gd name="T60" fmla="*/ 177 w 734"/>
                  <a:gd name="T61" fmla="*/ 177 h 658"/>
                  <a:gd name="T62" fmla="*/ 118 w 734"/>
                  <a:gd name="T63" fmla="*/ 161 h 658"/>
                  <a:gd name="T64" fmla="*/ 160 w 734"/>
                  <a:gd name="T65" fmla="*/ 430 h 658"/>
                  <a:gd name="T66" fmla="*/ 186 w 734"/>
                  <a:gd name="T67" fmla="*/ 414 h 658"/>
                  <a:gd name="T68" fmla="*/ 245 w 734"/>
                  <a:gd name="T69" fmla="*/ 397 h 658"/>
                  <a:gd name="T70" fmla="*/ 295 w 734"/>
                  <a:gd name="T71" fmla="*/ 346 h 658"/>
                  <a:gd name="T72" fmla="*/ 321 w 734"/>
                  <a:gd name="T73" fmla="*/ 321 h 658"/>
                  <a:gd name="T74" fmla="*/ 346 w 734"/>
                  <a:gd name="T75" fmla="*/ 371 h 658"/>
                  <a:gd name="T76" fmla="*/ 304 w 734"/>
                  <a:gd name="T77" fmla="*/ 439 h 658"/>
                  <a:gd name="T78" fmla="*/ 262 w 734"/>
                  <a:gd name="T79" fmla="*/ 489 h 658"/>
                  <a:gd name="T80" fmla="*/ 245 w 734"/>
                  <a:gd name="T81" fmla="*/ 557 h 658"/>
                  <a:gd name="T82" fmla="*/ 228 w 734"/>
                  <a:gd name="T83" fmla="*/ 591 h 658"/>
                  <a:gd name="T84" fmla="*/ 203 w 734"/>
                  <a:gd name="T85" fmla="*/ 650 h 658"/>
                  <a:gd name="T86" fmla="*/ 160 w 734"/>
                  <a:gd name="T87" fmla="*/ 658 h 658"/>
                  <a:gd name="T88" fmla="*/ 152 w 734"/>
                  <a:gd name="T89" fmla="*/ 608 h 658"/>
                  <a:gd name="T90" fmla="*/ 152 w 734"/>
                  <a:gd name="T91" fmla="*/ 574 h 658"/>
                  <a:gd name="T92" fmla="*/ 144 w 734"/>
                  <a:gd name="T93" fmla="*/ 557 h 658"/>
                  <a:gd name="T94" fmla="*/ 118 w 734"/>
                  <a:gd name="T95" fmla="*/ 540 h 658"/>
                  <a:gd name="T96" fmla="*/ 93 w 734"/>
                  <a:gd name="T97" fmla="*/ 557 h 658"/>
                  <a:gd name="T98" fmla="*/ 68 w 734"/>
                  <a:gd name="T99" fmla="*/ 574 h 658"/>
                  <a:gd name="T100" fmla="*/ 25 w 734"/>
                  <a:gd name="T101" fmla="*/ 599 h 658"/>
                  <a:gd name="T102" fmla="*/ 9 w 734"/>
                  <a:gd name="T103" fmla="*/ 574 h 658"/>
                  <a:gd name="T104" fmla="*/ 59 w 734"/>
                  <a:gd name="T105" fmla="*/ 532 h 658"/>
                  <a:gd name="T106" fmla="*/ 118 w 734"/>
                  <a:gd name="T107" fmla="*/ 473 h 658"/>
                  <a:gd name="T108" fmla="*/ 160 w 734"/>
                  <a:gd name="T109" fmla="*/ 430 h 65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34"/>
                  <a:gd name="T166" fmla="*/ 0 h 658"/>
                  <a:gd name="T167" fmla="*/ 734 w 734"/>
                  <a:gd name="T168" fmla="*/ 658 h 65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34" h="658">
                    <a:moveTo>
                      <a:pt x="118" y="152"/>
                    </a:moveTo>
                    <a:lnTo>
                      <a:pt x="110" y="135"/>
                    </a:lnTo>
                    <a:lnTo>
                      <a:pt x="110" y="101"/>
                    </a:lnTo>
                    <a:lnTo>
                      <a:pt x="93" y="93"/>
                    </a:lnTo>
                    <a:lnTo>
                      <a:pt x="68" y="76"/>
                    </a:lnTo>
                    <a:lnTo>
                      <a:pt x="59" y="51"/>
                    </a:lnTo>
                    <a:lnTo>
                      <a:pt x="68" y="17"/>
                    </a:lnTo>
                    <a:lnTo>
                      <a:pt x="85" y="0"/>
                    </a:lnTo>
                    <a:lnTo>
                      <a:pt x="101" y="0"/>
                    </a:lnTo>
                    <a:lnTo>
                      <a:pt x="135" y="0"/>
                    </a:lnTo>
                    <a:lnTo>
                      <a:pt x="228" y="34"/>
                    </a:lnTo>
                    <a:lnTo>
                      <a:pt x="278" y="51"/>
                    </a:lnTo>
                    <a:lnTo>
                      <a:pt x="329" y="76"/>
                    </a:lnTo>
                    <a:lnTo>
                      <a:pt x="388" y="85"/>
                    </a:lnTo>
                    <a:lnTo>
                      <a:pt x="413" y="101"/>
                    </a:lnTo>
                    <a:lnTo>
                      <a:pt x="439" y="118"/>
                    </a:lnTo>
                    <a:lnTo>
                      <a:pt x="481" y="127"/>
                    </a:lnTo>
                    <a:lnTo>
                      <a:pt x="498" y="135"/>
                    </a:lnTo>
                    <a:lnTo>
                      <a:pt x="523" y="177"/>
                    </a:lnTo>
                    <a:lnTo>
                      <a:pt x="565" y="186"/>
                    </a:lnTo>
                    <a:lnTo>
                      <a:pt x="599" y="186"/>
                    </a:lnTo>
                    <a:lnTo>
                      <a:pt x="633" y="161"/>
                    </a:lnTo>
                    <a:lnTo>
                      <a:pt x="650" y="144"/>
                    </a:lnTo>
                    <a:lnTo>
                      <a:pt x="658" y="110"/>
                    </a:lnTo>
                    <a:lnTo>
                      <a:pt x="675" y="93"/>
                    </a:lnTo>
                    <a:lnTo>
                      <a:pt x="683" y="85"/>
                    </a:lnTo>
                    <a:lnTo>
                      <a:pt x="709" y="93"/>
                    </a:lnTo>
                    <a:lnTo>
                      <a:pt x="709" y="110"/>
                    </a:lnTo>
                    <a:lnTo>
                      <a:pt x="675" y="110"/>
                    </a:lnTo>
                    <a:lnTo>
                      <a:pt x="675" y="127"/>
                    </a:lnTo>
                    <a:lnTo>
                      <a:pt x="717" y="161"/>
                    </a:lnTo>
                    <a:lnTo>
                      <a:pt x="734" y="186"/>
                    </a:lnTo>
                    <a:lnTo>
                      <a:pt x="709" y="211"/>
                    </a:lnTo>
                    <a:lnTo>
                      <a:pt x="692" y="236"/>
                    </a:lnTo>
                    <a:lnTo>
                      <a:pt x="675" y="236"/>
                    </a:lnTo>
                    <a:lnTo>
                      <a:pt x="666" y="228"/>
                    </a:lnTo>
                    <a:lnTo>
                      <a:pt x="658" y="228"/>
                    </a:lnTo>
                    <a:lnTo>
                      <a:pt x="641" y="253"/>
                    </a:lnTo>
                    <a:lnTo>
                      <a:pt x="633" y="253"/>
                    </a:lnTo>
                    <a:lnTo>
                      <a:pt x="574" y="262"/>
                    </a:lnTo>
                    <a:lnTo>
                      <a:pt x="515" y="270"/>
                    </a:lnTo>
                    <a:lnTo>
                      <a:pt x="498" y="279"/>
                    </a:lnTo>
                    <a:lnTo>
                      <a:pt x="489" y="270"/>
                    </a:lnTo>
                    <a:lnTo>
                      <a:pt x="481" y="287"/>
                    </a:lnTo>
                    <a:lnTo>
                      <a:pt x="430" y="321"/>
                    </a:lnTo>
                    <a:lnTo>
                      <a:pt x="405" y="295"/>
                    </a:lnTo>
                    <a:lnTo>
                      <a:pt x="388" y="270"/>
                    </a:lnTo>
                    <a:lnTo>
                      <a:pt x="397" y="262"/>
                    </a:lnTo>
                    <a:lnTo>
                      <a:pt x="439" y="228"/>
                    </a:lnTo>
                    <a:lnTo>
                      <a:pt x="472" y="220"/>
                    </a:lnTo>
                    <a:lnTo>
                      <a:pt x="481" y="203"/>
                    </a:lnTo>
                    <a:lnTo>
                      <a:pt x="447" y="177"/>
                    </a:lnTo>
                    <a:lnTo>
                      <a:pt x="405" y="169"/>
                    </a:lnTo>
                    <a:lnTo>
                      <a:pt x="397" y="169"/>
                    </a:lnTo>
                    <a:lnTo>
                      <a:pt x="397" y="152"/>
                    </a:lnTo>
                    <a:lnTo>
                      <a:pt x="380" y="144"/>
                    </a:lnTo>
                    <a:lnTo>
                      <a:pt x="354" y="144"/>
                    </a:lnTo>
                    <a:lnTo>
                      <a:pt x="338" y="152"/>
                    </a:lnTo>
                    <a:lnTo>
                      <a:pt x="338" y="161"/>
                    </a:lnTo>
                    <a:lnTo>
                      <a:pt x="278" y="161"/>
                    </a:lnTo>
                    <a:lnTo>
                      <a:pt x="219" y="177"/>
                    </a:lnTo>
                    <a:lnTo>
                      <a:pt x="177" y="177"/>
                    </a:lnTo>
                    <a:lnTo>
                      <a:pt x="144" y="169"/>
                    </a:lnTo>
                    <a:lnTo>
                      <a:pt x="118" y="161"/>
                    </a:lnTo>
                    <a:lnTo>
                      <a:pt x="118" y="152"/>
                    </a:lnTo>
                    <a:close/>
                    <a:moveTo>
                      <a:pt x="160" y="430"/>
                    </a:moveTo>
                    <a:lnTo>
                      <a:pt x="177" y="414"/>
                    </a:lnTo>
                    <a:lnTo>
                      <a:pt x="186" y="414"/>
                    </a:lnTo>
                    <a:lnTo>
                      <a:pt x="228" y="397"/>
                    </a:lnTo>
                    <a:lnTo>
                      <a:pt x="245" y="397"/>
                    </a:lnTo>
                    <a:lnTo>
                      <a:pt x="270" y="371"/>
                    </a:lnTo>
                    <a:lnTo>
                      <a:pt x="295" y="346"/>
                    </a:lnTo>
                    <a:lnTo>
                      <a:pt x="304" y="329"/>
                    </a:lnTo>
                    <a:lnTo>
                      <a:pt x="321" y="321"/>
                    </a:lnTo>
                    <a:lnTo>
                      <a:pt x="321" y="329"/>
                    </a:lnTo>
                    <a:lnTo>
                      <a:pt x="346" y="371"/>
                    </a:lnTo>
                    <a:lnTo>
                      <a:pt x="354" y="405"/>
                    </a:lnTo>
                    <a:lnTo>
                      <a:pt x="304" y="439"/>
                    </a:lnTo>
                    <a:lnTo>
                      <a:pt x="278" y="456"/>
                    </a:lnTo>
                    <a:lnTo>
                      <a:pt x="262" y="489"/>
                    </a:lnTo>
                    <a:lnTo>
                      <a:pt x="253" y="532"/>
                    </a:lnTo>
                    <a:lnTo>
                      <a:pt x="245" y="557"/>
                    </a:lnTo>
                    <a:lnTo>
                      <a:pt x="236" y="565"/>
                    </a:lnTo>
                    <a:lnTo>
                      <a:pt x="228" y="591"/>
                    </a:lnTo>
                    <a:lnTo>
                      <a:pt x="211" y="616"/>
                    </a:lnTo>
                    <a:lnTo>
                      <a:pt x="203" y="650"/>
                    </a:lnTo>
                    <a:lnTo>
                      <a:pt x="177" y="658"/>
                    </a:lnTo>
                    <a:lnTo>
                      <a:pt x="160" y="658"/>
                    </a:lnTo>
                    <a:lnTo>
                      <a:pt x="152" y="641"/>
                    </a:lnTo>
                    <a:lnTo>
                      <a:pt x="152" y="608"/>
                    </a:lnTo>
                    <a:lnTo>
                      <a:pt x="152" y="591"/>
                    </a:lnTo>
                    <a:lnTo>
                      <a:pt x="152" y="574"/>
                    </a:lnTo>
                    <a:lnTo>
                      <a:pt x="152" y="557"/>
                    </a:lnTo>
                    <a:lnTo>
                      <a:pt x="144" y="557"/>
                    </a:lnTo>
                    <a:lnTo>
                      <a:pt x="135" y="540"/>
                    </a:lnTo>
                    <a:lnTo>
                      <a:pt x="118" y="540"/>
                    </a:lnTo>
                    <a:lnTo>
                      <a:pt x="110" y="548"/>
                    </a:lnTo>
                    <a:lnTo>
                      <a:pt x="93" y="557"/>
                    </a:lnTo>
                    <a:lnTo>
                      <a:pt x="85" y="565"/>
                    </a:lnTo>
                    <a:lnTo>
                      <a:pt x="68" y="574"/>
                    </a:lnTo>
                    <a:lnTo>
                      <a:pt x="42" y="591"/>
                    </a:lnTo>
                    <a:lnTo>
                      <a:pt x="25" y="599"/>
                    </a:lnTo>
                    <a:lnTo>
                      <a:pt x="0" y="599"/>
                    </a:lnTo>
                    <a:lnTo>
                      <a:pt x="9" y="574"/>
                    </a:lnTo>
                    <a:lnTo>
                      <a:pt x="25" y="557"/>
                    </a:lnTo>
                    <a:lnTo>
                      <a:pt x="59" y="532"/>
                    </a:lnTo>
                    <a:lnTo>
                      <a:pt x="101" y="489"/>
                    </a:lnTo>
                    <a:lnTo>
                      <a:pt x="118" y="473"/>
                    </a:lnTo>
                    <a:lnTo>
                      <a:pt x="135" y="447"/>
                    </a:lnTo>
                    <a:lnTo>
                      <a:pt x="160" y="430"/>
                    </a:lnTo>
                    <a:close/>
                  </a:path>
                </a:pathLst>
              </a:custGeom>
              <a:solidFill>
                <a:srgbClr val="00FE7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Gill Sans MT" pitchFamily="34" charset="0"/>
                </a:endParaRPr>
              </a:p>
            </p:txBody>
          </p:sp>
          <p:sp>
            <p:nvSpPr>
              <p:cNvPr id="45" name="Freeform 39"/>
              <p:cNvSpPr>
                <a:spLocks noEditPoints="1"/>
              </p:cNvSpPr>
              <p:nvPr/>
            </p:nvSpPr>
            <p:spPr bwMode="auto">
              <a:xfrm>
                <a:off x="3865" y="2317"/>
                <a:ext cx="270" cy="1096"/>
              </a:xfrm>
              <a:custGeom>
                <a:avLst/>
                <a:gdLst>
                  <a:gd name="T0" fmla="*/ 110 w 270"/>
                  <a:gd name="T1" fmla="*/ 1071 h 1096"/>
                  <a:gd name="T2" fmla="*/ 93 w 270"/>
                  <a:gd name="T3" fmla="*/ 1088 h 1096"/>
                  <a:gd name="T4" fmla="*/ 43 w 270"/>
                  <a:gd name="T5" fmla="*/ 1096 h 1096"/>
                  <a:gd name="T6" fmla="*/ 9 w 270"/>
                  <a:gd name="T7" fmla="*/ 1096 h 1096"/>
                  <a:gd name="T8" fmla="*/ 0 w 270"/>
                  <a:gd name="T9" fmla="*/ 1080 h 1096"/>
                  <a:gd name="T10" fmla="*/ 34 w 270"/>
                  <a:gd name="T11" fmla="*/ 1080 h 1096"/>
                  <a:gd name="T12" fmla="*/ 110 w 270"/>
                  <a:gd name="T13" fmla="*/ 1071 h 1096"/>
                  <a:gd name="T14" fmla="*/ 262 w 270"/>
                  <a:gd name="T15" fmla="*/ 110 h 1096"/>
                  <a:gd name="T16" fmla="*/ 270 w 270"/>
                  <a:gd name="T17" fmla="*/ 135 h 1096"/>
                  <a:gd name="T18" fmla="*/ 245 w 270"/>
                  <a:gd name="T19" fmla="*/ 127 h 1096"/>
                  <a:gd name="T20" fmla="*/ 194 w 270"/>
                  <a:gd name="T21" fmla="*/ 118 h 1096"/>
                  <a:gd name="T22" fmla="*/ 93 w 270"/>
                  <a:gd name="T23" fmla="*/ 110 h 1096"/>
                  <a:gd name="T24" fmla="*/ 51 w 270"/>
                  <a:gd name="T25" fmla="*/ 110 h 1096"/>
                  <a:gd name="T26" fmla="*/ 68 w 270"/>
                  <a:gd name="T27" fmla="*/ 93 h 1096"/>
                  <a:gd name="T28" fmla="*/ 127 w 270"/>
                  <a:gd name="T29" fmla="*/ 67 h 1096"/>
                  <a:gd name="T30" fmla="*/ 161 w 270"/>
                  <a:gd name="T31" fmla="*/ 42 h 1096"/>
                  <a:gd name="T32" fmla="*/ 177 w 270"/>
                  <a:gd name="T33" fmla="*/ 17 h 1096"/>
                  <a:gd name="T34" fmla="*/ 186 w 270"/>
                  <a:gd name="T35" fmla="*/ 0 h 1096"/>
                  <a:gd name="T36" fmla="*/ 203 w 270"/>
                  <a:gd name="T37" fmla="*/ 25 h 1096"/>
                  <a:gd name="T38" fmla="*/ 262 w 270"/>
                  <a:gd name="T39" fmla="*/ 110 h 10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0"/>
                  <a:gd name="T61" fmla="*/ 0 h 1096"/>
                  <a:gd name="T62" fmla="*/ 270 w 270"/>
                  <a:gd name="T63" fmla="*/ 1096 h 109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0" h="1096">
                    <a:moveTo>
                      <a:pt x="110" y="1071"/>
                    </a:moveTo>
                    <a:lnTo>
                      <a:pt x="93" y="1088"/>
                    </a:lnTo>
                    <a:lnTo>
                      <a:pt x="43" y="1096"/>
                    </a:lnTo>
                    <a:lnTo>
                      <a:pt x="9" y="1096"/>
                    </a:lnTo>
                    <a:lnTo>
                      <a:pt x="0" y="1080"/>
                    </a:lnTo>
                    <a:lnTo>
                      <a:pt x="34" y="1080"/>
                    </a:lnTo>
                    <a:lnTo>
                      <a:pt x="110" y="1071"/>
                    </a:lnTo>
                    <a:close/>
                    <a:moveTo>
                      <a:pt x="262" y="110"/>
                    </a:moveTo>
                    <a:lnTo>
                      <a:pt x="270" y="135"/>
                    </a:lnTo>
                    <a:lnTo>
                      <a:pt x="245" y="127"/>
                    </a:lnTo>
                    <a:lnTo>
                      <a:pt x="194" y="118"/>
                    </a:lnTo>
                    <a:lnTo>
                      <a:pt x="93" y="110"/>
                    </a:lnTo>
                    <a:lnTo>
                      <a:pt x="51" y="110"/>
                    </a:lnTo>
                    <a:lnTo>
                      <a:pt x="68" y="93"/>
                    </a:lnTo>
                    <a:lnTo>
                      <a:pt x="127" y="67"/>
                    </a:lnTo>
                    <a:lnTo>
                      <a:pt x="161" y="42"/>
                    </a:lnTo>
                    <a:lnTo>
                      <a:pt x="177" y="17"/>
                    </a:lnTo>
                    <a:lnTo>
                      <a:pt x="186" y="0"/>
                    </a:lnTo>
                    <a:lnTo>
                      <a:pt x="203" y="25"/>
                    </a:lnTo>
                    <a:lnTo>
                      <a:pt x="262" y="110"/>
                    </a:lnTo>
                    <a:close/>
                  </a:path>
                </a:pathLst>
              </a:custGeom>
              <a:solidFill>
                <a:srgbClr val="FEBC87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Gill Sans MT" pitchFamily="34" charset="0"/>
                </a:endParaRPr>
              </a:p>
            </p:txBody>
          </p:sp>
          <p:sp>
            <p:nvSpPr>
              <p:cNvPr id="46" name="Freeform 40"/>
              <p:cNvSpPr>
                <a:spLocks noEditPoints="1"/>
              </p:cNvSpPr>
              <p:nvPr/>
            </p:nvSpPr>
            <p:spPr bwMode="auto">
              <a:xfrm>
                <a:off x="3452" y="2427"/>
                <a:ext cx="886" cy="978"/>
              </a:xfrm>
              <a:custGeom>
                <a:avLst/>
                <a:gdLst>
                  <a:gd name="T0" fmla="*/ 9 w 886"/>
                  <a:gd name="T1" fmla="*/ 320 h 978"/>
                  <a:gd name="T2" fmla="*/ 42 w 886"/>
                  <a:gd name="T3" fmla="*/ 143 h 978"/>
                  <a:gd name="T4" fmla="*/ 68 w 886"/>
                  <a:gd name="T5" fmla="*/ 118 h 978"/>
                  <a:gd name="T6" fmla="*/ 110 w 886"/>
                  <a:gd name="T7" fmla="*/ 50 h 978"/>
                  <a:gd name="T8" fmla="*/ 236 w 886"/>
                  <a:gd name="T9" fmla="*/ 17 h 978"/>
                  <a:gd name="T10" fmla="*/ 371 w 886"/>
                  <a:gd name="T11" fmla="*/ 0 h 978"/>
                  <a:gd name="T12" fmla="*/ 464 w 886"/>
                  <a:gd name="T13" fmla="*/ 0 h 978"/>
                  <a:gd name="T14" fmla="*/ 312 w 886"/>
                  <a:gd name="T15" fmla="*/ 59 h 978"/>
                  <a:gd name="T16" fmla="*/ 262 w 886"/>
                  <a:gd name="T17" fmla="*/ 109 h 978"/>
                  <a:gd name="T18" fmla="*/ 228 w 886"/>
                  <a:gd name="T19" fmla="*/ 143 h 978"/>
                  <a:gd name="T20" fmla="*/ 203 w 886"/>
                  <a:gd name="T21" fmla="*/ 227 h 978"/>
                  <a:gd name="T22" fmla="*/ 169 w 886"/>
                  <a:gd name="T23" fmla="*/ 286 h 978"/>
                  <a:gd name="T24" fmla="*/ 84 w 886"/>
                  <a:gd name="T25" fmla="*/ 329 h 978"/>
                  <a:gd name="T26" fmla="*/ 886 w 886"/>
                  <a:gd name="T27" fmla="*/ 514 h 978"/>
                  <a:gd name="T28" fmla="*/ 818 w 886"/>
                  <a:gd name="T29" fmla="*/ 539 h 978"/>
                  <a:gd name="T30" fmla="*/ 692 w 886"/>
                  <a:gd name="T31" fmla="*/ 657 h 978"/>
                  <a:gd name="T32" fmla="*/ 641 w 886"/>
                  <a:gd name="T33" fmla="*/ 708 h 978"/>
                  <a:gd name="T34" fmla="*/ 565 w 886"/>
                  <a:gd name="T35" fmla="*/ 936 h 978"/>
                  <a:gd name="T36" fmla="*/ 523 w 886"/>
                  <a:gd name="T37" fmla="*/ 961 h 978"/>
                  <a:gd name="T38" fmla="*/ 565 w 886"/>
                  <a:gd name="T39" fmla="*/ 868 h 978"/>
                  <a:gd name="T40" fmla="*/ 574 w 886"/>
                  <a:gd name="T41" fmla="*/ 742 h 978"/>
                  <a:gd name="T42" fmla="*/ 582 w 886"/>
                  <a:gd name="T43" fmla="*/ 666 h 978"/>
                  <a:gd name="T44" fmla="*/ 666 w 886"/>
                  <a:gd name="T45" fmla="*/ 556 h 978"/>
                  <a:gd name="T46" fmla="*/ 666 w 886"/>
                  <a:gd name="T47" fmla="*/ 514 h 978"/>
                  <a:gd name="T48" fmla="*/ 709 w 886"/>
                  <a:gd name="T49" fmla="*/ 463 h 978"/>
                  <a:gd name="T50" fmla="*/ 742 w 886"/>
                  <a:gd name="T51" fmla="*/ 438 h 978"/>
                  <a:gd name="T52" fmla="*/ 776 w 886"/>
                  <a:gd name="T53" fmla="*/ 455 h 978"/>
                  <a:gd name="T54" fmla="*/ 860 w 886"/>
                  <a:gd name="T55" fmla="*/ 497 h 978"/>
                  <a:gd name="T56" fmla="*/ 886 w 886"/>
                  <a:gd name="T57" fmla="*/ 514 h 978"/>
                  <a:gd name="T58" fmla="*/ 633 w 886"/>
                  <a:gd name="T59" fmla="*/ 421 h 978"/>
                  <a:gd name="T60" fmla="*/ 633 w 886"/>
                  <a:gd name="T61" fmla="*/ 379 h 978"/>
                  <a:gd name="T62" fmla="*/ 650 w 886"/>
                  <a:gd name="T63" fmla="*/ 270 h 978"/>
                  <a:gd name="T64" fmla="*/ 709 w 886"/>
                  <a:gd name="T65" fmla="*/ 278 h 978"/>
                  <a:gd name="T66" fmla="*/ 692 w 886"/>
                  <a:gd name="T67" fmla="*/ 337 h 978"/>
                  <a:gd name="T68" fmla="*/ 700 w 886"/>
                  <a:gd name="T69" fmla="*/ 379 h 978"/>
                  <a:gd name="T70" fmla="*/ 633 w 886"/>
                  <a:gd name="T71" fmla="*/ 430 h 978"/>
                  <a:gd name="T72" fmla="*/ 51 w 886"/>
                  <a:gd name="T73" fmla="*/ 767 h 978"/>
                  <a:gd name="T74" fmla="*/ 160 w 886"/>
                  <a:gd name="T75" fmla="*/ 767 h 978"/>
                  <a:gd name="T76" fmla="*/ 211 w 886"/>
                  <a:gd name="T77" fmla="*/ 784 h 978"/>
                  <a:gd name="T78" fmla="*/ 295 w 886"/>
                  <a:gd name="T79" fmla="*/ 860 h 978"/>
                  <a:gd name="T80" fmla="*/ 363 w 886"/>
                  <a:gd name="T81" fmla="*/ 919 h 978"/>
                  <a:gd name="T82" fmla="*/ 413 w 886"/>
                  <a:gd name="T83" fmla="*/ 970 h 978"/>
                  <a:gd name="T84" fmla="*/ 287 w 886"/>
                  <a:gd name="T85" fmla="*/ 970 h 978"/>
                  <a:gd name="T86" fmla="*/ 152 w 886"/>
                  <a:gd name="T87" fmla="*/ 885 h 978"/>
                  <a:gd name="T88" fmla="*/ 84 w 886"/>
                  <a:gd name="T89" fmla="*/ 826 h 97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86"/>
                  <a:gd name="T136" fmla="*/ 0 h 978"/>
                  <a:gd name="T137" fmla="*/ 886 w 886"/>
                  <a:gd name="T138" fmla="*/ 978 h 97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86" h="978">
                    <a:moveTo>
                      <a:pt x="9" y="345"/>
                    </a:moveTo>
                    <a:lnTo>
                      <a:pt x="9" y="320"/>
                    </a:lnTo>
                    <a:lnTo>
                      <a:pt x="0" y="177"/>
                    </a:lnTo>
                    <a:lnTo>
                      <a:pt x="42" y="143"/>
                    </a:lnTo>
                    <a:lnTo>
                      <a:pt x="51" y="135"/>
                    </a:lnTo>
                    <a:lnTo>
                      <a:pt x="68" y="118"/>
                    </a:lnTo>
                    <a:lnTo>
                      <a:pt x="84" y="84"/>
                    </a:lnTo>
                    <a:lnTo>
                      <a:pt x="110" y="50"/>
                    </a:lnTo>
                    <a:lnTo>
                      <a:pt x="169" y="33"/>
                    </a:lnTo>
                    <a:lnTo>
                      <a:pt x="236" y="17"/>
                    </a:lnTo>
                    <a:lnTo>
                      <a:pt x="278" y="8"/>
                    </a:lnTo>
                    <a:lnTo>
                      <a:pt x="371" y="0"/>
                    </a:lnTo>
                    <a:lnTo>
                      <a:pt x="430" y="0"/>
                    </a:lnTo>
                    <a:lnTo>
                      <a:pt x="464" y="0"/>
                    </a:lnTo>
                    <a:lnTo>
                      <a:pt x="422" y="17"/>
                    </a:lnTo>
                    <a:lnTo>
                      <a:pt x="312" y="59"/>
                    </a:lnTo>
                    <a:lnTo>
                      <a:pt x="287" y="84"/>
                    </a:lnTo>
                    <a:lnTo>
                      <a:pt x="262" y="109"/>
                    </a:lnTo>
                    <a:lnTo>
                      <a:pt x="236" y="135"/>
                    </a:lnTo>
                    <a:lnTo>
                      <a:pt x="228" y="143"/>
                    </a:lnTo>
                    <a:lnTo>
                      <a:pt x="211" y="202"/>
                    </a:lnTo>
                    <a:lnTo>
                      <a:pt x="203" y="227"/>
                    </a:lnTo>
                    <a:lnTo>
                      <a:pt x="177" y="278"/>
                    </a:lnTo>
                    <a:lnTo>
                      <a:pt x="169" y="286"/>
                    </a:lnTo>
                    <a:lnTo>
                      <a:pt x="118" y="312"/>
                    </a:lnTo>
                    <a:lnTo>
                      <a:pt x="84" y="329"/>
                    </a:lnTo>
                    <a:lnTo>
                      <a:pt x="9" y="345"/>
                    </a:lnTo>
                    <a:close/>
                    <a:moveTo>
                      <a:pt x="886" y="514"/>
                    </a:moveTo>
                    <a:lnTo>
                      <a:pt x="869" y="531"/>
                    </a:lnTo>
                    <a:lnTo>
                      <a:pt x="818" y="539"/>
                    </a:lnTo>
                    <a:lnTo>
                      <a:pt x="751" y="582"/>
                    </a:lnTo>
                    <a:lnTo>
                      <a:pt x="692" y="657"/>
                    </a:lnTo>
                    <a:lnTo>
                      <a:pt x="675" y="666"/>
                    </a:lnTo>
                    <a:lnTo>
                      <a:pt x="641" y="708"/>
                    </a:lnTo>
                    <a:lnTo>
                      <a:pt x="633" y="835"/>
                    </a:lnTo>
                    <a:lnTo>
                      <a:pt x="565" y="936"/>
                    </a:lnTo>
                    <a:lnTo>
                      <a:pt x="531" y="953"/>
                    </a:lnTo>
                    <a:lnTo>
                      <a:pt x="523" y="961"/>
                    </a:lnTo>
                    <a:lnTo>
                      <a:pt x="557" y="919"/>
                    </a:lnTo>
                    <a:lnTo>
                      <a:pt x="565" y="868"/>
                    </a:lnTo>
                    <a:lnTo>
                      <a:pt x="574" y="801"/>
                    </a:lnTo>
                    <a:lnTo>
                      <a:pt x="574" y="742"/>
                    </a:lnTo>
                    <a:lnTo>
                      <a:pt x="582" y="683"/>
                    </a:lnTo>
                    <a:lnTo>
                      <a:pt x="582" y="666"/>
                    </a:lnTo>
                    <a:lnTo>
                      <a:pt x="616" y="615"/>
                    </a:lnTo>
                    <a:lnTo>
                      <a:pt x="666" y="556"/>
                    </a:lnTo>
                    <a:lnTo>
                      <a:pt x="675" y="531"/>
                    </a:lnTo>
                    <a:lnTo>
                      <a:pt x="666" y="514"/>
                    </a:lnTo>
                    <a:lnTo>
                      <a:pt x="675" y="506"/>
                    </a:lnTo>
                    <a:lnTo>
                      <a:pt x="709" y="463"/>
                    </a:lnTo>
                    <a:lnTo>
                      <a:pt x="742" y="430"/>
                    </a:lnTo>
                    <a:lnTo>
                      <a:pt x="742" y="438"/>
                    </a:lnTo>
                    <a:lnTo>
                      <a:pt x="768" y="455"/>
                    </a:lnTo>
                    <a:lnTo>
                      <a:pt x="776" y="455"/>
                    </a:lnTo>
                    <a:lnTo>
                      <a:pt x="827" y="480"/>
                    </a:lnTo>
                    <a:lnTo>
                      <a:pt x="860" y="497"/>
                    </a:lnTo>
                    <a:lnTo>
                      <a:pt x="869" y="506"/>
                    </a:lnTo>
                    <a:lnTo>
                      <a:pt x="886" y="514"/>
                    </a:lnTo>
                    <a:close/>
                    <a:moveTo>
                      <a:pt x="633" y="430"/>
                    </a:moveTo>
                    <a:lnTo>
                      <a:pt x="633" y="421"/>
                    </a:lnTo>
                    <a:lnTo>
                      <a:pt x="624" y="388"/>
                    </a:lnTo>
                    <a:lnTo>
                      <a:pt x="633" y="379"/>
                    </a:lnTo>
                    <a:lnTo>
                      <a:pt x="641" y="312"/>
                    </a:lnTo>
                    <a:lnTo>
                      <a:pt x="650" y="270"/>
                    </a:lnTo>
                    <a:lnTo>
                      <a:pt x="658" y="270"/>
                    </a:lnTo>
                    <a:lnTo>
                      <a:pt x="709" y="278"/>
                    </a:lnTo>
                    <a:lnTo>
                      <a:pt x="692" y="312"/>
                    </a:lnTo>
                    <a:lnTo>
                      <a:pt x="692" y="337"/>
                    </a:lnTo>
                    <a:lnTo>
                      <a:pt x="692" y="371"/>
                    </a:lnTo>
                    <a:lnTo>
                      <a:pt x="700" y="379"/>
                    </a:lnTo>
                    <a:lnTo>
                      <a:pt x="666" y="404"/>
                    </a:lnTo>
                    <a:lnTo>
                      <a:pt x="633" y="430"/>
                    </a:lnTo>
                    <a:close/>
                    <a:moveTo>
                      <a:pt x="59" y="767"/>
                    </a:moveTo>
                    <a:lnTo>
                      <a:pt x="51" y="767"/>
                    </a:lnTo>
                    <a:lnTo>
                      <a:pt x="68" y="767"/>
                    </a:lnTo>
                    <a:lnTo>
                      <a:pt x="160" y="767"/>
                    </a:lnTo>
                    <a:lnTo>
                      <a:pt x="177" y="767"/>
                    </a:lnTo>
                    <a:lnTo>
                      <a:pt x="211" y="784"/>
                    </a:lnTo>
                    <a:lnTo>
                      <a:pt x="228" y="792"/>
                    </a:lnTo>
                    <a:lnTo>
                      <a:pt x="295" y="860"/>
                    </a:lnTo>
                    <a:lnTo>
                      <a:pt x="329" y="877"/>
                    </a:lnTo>
                    <a:lnTo>
                      <a:pt x="363" y="919"/>
                    </a:lnTo>
                    <a:lnTo>
                      <a:pt x="380" y="944"/>
                    </a:lnTo>
                    <a:lnTo>
                      <a:pt x="413" y="970"/>
                    </a:lnTo>
                    <a:lnTo>
                      <a:pt x="388" y="978"/>
                    </a:lnTo>
                    <a:lnTo>
                      <a:pt x="287" y="970"/>
                    </a:lnTo>
                    <a:lnTo>
                      <a:pt x="228" y="936"/>
                    </a:lnTo>
                    <a:lnTo>
                      <a:pt x="152" y="885"/>
                    </a:lnTo>
                    <a:lnTo>
                      <a:pt x="118" y="860"/>
                    </a:lnTo>
                    <a:lnTo>
                      <a:pt x="84" y="826"/>
                    </a:lnTo>
                    <a:lnTo>
                      <a:pt x="59" y="767"/>
                    </a:lnTo>
                    <a:close/>
                  </a:path>
                </a:pathLst>
              </a:custGeom>
              <a:solidFill>
                <a:srgbClr val="FE696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Gill Sans MT" pitchFamily="34" charset="0"/>
                </a:endParaRPr>
              </a:p>
            </p:txBody>
          </p:sp>
          <p:sp>
            <p:nvSpPr>
              <p:cNvPr id="47" name="Freeform 41"/>
              <p:cNvSpPr>
                <a:spLocks noEditPoints="1"/>
              </p:cNvSpPr>
              <p:nvPr/>
            </p:nvSpPr>
            <p:spPr bwMode="auto">
              <a:xfrm>
                <a:off x="4085" y="2680"/>
                <a:ext cx="109" cy="261"/>
              </a:xfrm>
              <a:custGeom>
                <a:avLst/>
                <a:gdLst>
                  <a:gd name="T0" fmla="*/ 17 w 109"/>
                  <a:gd name="T1" fmla="*/ 17 h 261"/>
                  <a:gd name="T2" fmla="*/ 17 w 109"/>
                  <a:gd name="T3" fmla="*/ 8 h 261"/>
                  <a:gd name="T4" fmla="*/ 33 w 109"/>
                  <a:gd name="T5" fmla="*/ 0 h 261"/>
                  <a:gd name="T6" fmla="*/ 59 w 109"/>
                  <a:gd name="T7" fmla="*/ 0 h 261"/>
                  <a:gd name="T8" fmla="*/ 76 w 109"/>
                  <a:gd name="T9" fmla="*/ 8 h 261"/>
                  <a:gd name="T10" fmla="*/ 76 w 109"/>
                  <a:gd name="T11" fmla="*/ 25 h 261"/>
                  <a:gd name="T12" fmla="*/ 25 w 109"/>
                  <a:gd name="T13" fmla="*/ 17 h 261"/>
                  <a:gd name="T14" fmla="*/ 17 w 109"/>
                  <a:gd name="T15" fmla="*/ 17 h 261"/>
                  <a:gd name="T16" fmla="*/ 33 w 109"/>
                  <a:gd name="T17" fmla="*/ 261 h 261"/>
                  <a:gd name="T18" fmla="*/ 25 w 109"/>
                  <a:gd name="T19" fmla="*/ 227 h 261"/>
                  <a:gd name="T20" fmla="*/ 0 w 109"/>
                  <a:gd name="T21" fmla="*/ 185 h 261"/>
                  <a:gd name="T22" fmla="*/ 0 w 109"/>
                  <a:gd name="T23" fmla="*/ 177 h 261"/>
                  <a:gd name="T24" fmla="*/ 33 w 109"/>
                  <a:gd name="T25" fmla="*/ 151 h 261"/>
                  <a:gd name="T26" fmla="*/ 67 w 109"/>
                  <a:gd name="T27" fmla="*/ 126 h 261"/>
                  <a:gd name="T28" fmla="*/ 84 w 109"/>
                  <a:gd name="T29" fmla="*/ 151 h 261"/>
                  <a:gd name="T30" fmla="*/ 109 w 109"/>
                  <a:gd name="T31" fmla="*/ 177 h 261"/>
                  <a:gd name="T32" fmla="*/ 76 w 109"/>
                  <a:gd name="T33" fmla="*/ 210 h 261"/>
                  <a:gd name="T34" fmla="*/ 42 w 109"/>
                  <a:gd name="T35" fmla="*/ 253 h 261"/>
                  <a:gd name="T36" fmla="*/ 33 w 109"/>
                  <a:gd name="T37" fmla="*/ 261 h 2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261"/>
                  <a:gd name="T59" fmla="*/ 109 w 109"/>
                  <a:gd name="T60" fmla="*/ 261 h 2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261">
                    <a:moveTo>
                      <a:pt x="17" y="17"/>
                    </a:moveTo>
                    <a:lnTo>
                      <a:pt x="17" y="8"/>
                    </a:lnTo>
                    <a:lnTo>
                      <a:pt x="33" y="0"/>
                    </a:lnTo>
                    <a:lnTo>
                      <a:pt x="59" y="0"/>
                    </a:lnTo>
                    <a:lnTo>
                      <a:pt x="76" y="8"/>
                    </a:lnTo>
                    <a:lnTo>
                      <a:pt x="76" y="25"/>
                    </a:lnTo>
                    <a:lnTo>
                      <a:pt x="25" y="17"/>
                    </a:lnTo>
                    <a:lnTo>
                      <a:pt x="17" y="17"/>
                    </a:lnTo>
                    <a:close/>
                    <a:moveTo>
                      <a:pt x="33" y="261"/>
                    </a:moveTo>
                    <a:lnTo>
                      <a:pt x="25" y="227"/>
                    </a:lnTo>
                    <a:lnTo>
                      <a:pt x="0" y="185"/>
                    </a:lnTo>
                    <a:lnTo>
                      <a:pt x="0" y="177"/>
                    </a:lnTo>
                    <a:lnTo>
                      <a:pt x="33" y="151"/>
                    </a:lnTo>
                    <a:lnTo>
                      <a:pt x="67" y="126"/>
                    </a:lnTo>
                    <a:lnTo>
                      <a:pt x="84" y="151"/>
                    </a:lnTo>
                    <a:lnTo>
                      <a:pt x="109" y="177"/>
                    </a:lnTo>
                    <a:lnTo>
                      <a:pt x="76" y="210"/>
                    </a:lnTo>
                    <a:lnTo>
                      <a:pt x="42" y="253"/>
                    </a:lnTo>
                    <a:lnTo>
                      <a:pt x="33" y="261"/>
                    </a:lnTo>
                    <a:close/>
                  </a:path>
                </a:pathLst>
              </a:custGeom>
              <a:solidFill>
                <a:srgbClr val="02C2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Gill Sans MT" pitchFamily="34" charset="0"/>
                </a:endParaRPr>
              </a:p>
            </p:txBody>
          </p:sp>
          <p:sp>
            <p:nvSpPr>
              <p:cNvPr id="48" name="Freeform 42"/>
              <p:cNvSpPr>
                <a:spLocks/>
              </p:cNvSpPr>
              <p:nvPr/>
            </p:nvSpPr>
            <p:spPr bwMode="auto">
              <a:xfrm>
                <a:off x="3587" y="3523"/>
                <a:ext cx="337" cy="261"/>
              </a:xfrm>
              <a:custGeom>
                <a:avLst/>
                <a:gdLst>
                  <a:gd name="T0" fmla="*/ 337 w 337"/>
                  <a:gd name="T1" fmla="*/ 34 h 261"/>
                  <a:gd name="T2" fmla="*/ 321 w 337"/>
                  <a:gd name="T3" fmla="*/ 42 h 261"/>
                  <a:gd name="T4" fmla="*/ 245 w 337"/>
                  <a:gd name="T5" fmla="*/ 84 h 261"/>
                  <a:gd name="T6" fmla="*/ 177 w 337"/>
                  <a:gd name="T7" fmla="*/ 169 h 261"/>
                  <a:gd name="T8" fmla="*/ 160 w 337"/>
                  <a:gd name="T9" fmla="*/ 194 h 261"/>
                  <a:gd name="T10" fmla="*/ 101 w 337"/>
                  <a:gd name="T11" fmla="*/ 228 h 261"/>
                  <a:gd name="T12" fmla="*/ 76 w 337"/>
                  <a:gd name="T13" fmla="*/ 253 h 261"/>
                  <a:gd name="T14" fmla="*/ 59 w 337"/>
                  <a:gd name="T15" fmla="*/ 261 h 261"/>
                  <a:gd name="T16" fmla="*/ 34 w 337"/>
                  <a:gd name="T17" fmla="*/ 228 h 261"/>
                  <a:gd name="T18" fmla="*/ 34 w 337"/>
                  <a:gd name="T19" fmla="*/ 202 h 261"/>
                  <a:gd name="T20" fmla="*/ 0 w 337"/>
                  <a:gd name="T21" fmla="*/ 194 h 261"/>
                  <a:gd name="T22" fmla="*/ 0 w 337"/>
                  <a:gd name="T23" fmla="*/ 160 h 261"/>
                  <a:gd name="T24" fmla="*/ 0 w 337"/>
                  <a:gd name="T25" fmla="*/ 143 h 261"/>
                  <a:gd name="T26" fmla="*/ 9 w 337"/>
                  <a:gd name="T27" fmla="*/ 84 h 261"/>
                  <a:gd name="T28" fmla="*/ 17 w 337"/>
                  <a:gd name="T29" fmla="*/ 34 h 261"/>
                  <a:gd name="T30" fmla="*/ 9 w 337"/>
                  <a:gd name="T31" fmla="*/ 34 h 261"/>
                  <a:gd name="T32" fmla="*/ 9 w 337"/>
                  <a:gd name="T33" fmla="*/ 25 h 261"/>
                  <a:gd name="T34" fmla="*/ 68 w 337"/>
                  <a:gd name="T35" fmla="*/ 0 h 261"/>
                  <a:gd name="T36" fmla="*/ 135 w 337"/>
                  <a:gd name="T37" fmla="*/ 0 h 261"/>
                  <a:gd name="T38" fmla="*/ 228 w 337"/>
                  <a:gd name="T39" fmla="*/ 17 h 261"/>
                  <a:gd name="T40" fmla="*/ 321 w 337"/>
                  <a:gd name="T41" fmla="*/ 25 h 261"/>
                  <a:gd name="T42" fmla="*/ 337 w 337"/>
                  <a:gd name="T43" fmla="*/ 34 h 2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7"/>
                  <a:gd name="T67" fmla="*/ 0 h 261"/>
                  <a:gd name="T68" fmla="*/ 337 w 337"/>
                  <a:gd name="T69" fmla="*/ 261 h 2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7" h="261">
                    <a:moveTo>
                      <a:pt x="337" y="34"/>
                    </a:moveTo>
                    <a:lnTo>
                      <a:pt x="321" y="42"/>
                    </a:lnTo>
                    <a:lnTo>
                      <a:pt x="245" y="84"/>
                    </a:lnTo>
                    <a:lnTo>
                      <a:pt x="177" y="169"/>
                    </a:lnTo>
                    <a:lnTo>
                      <a:pt x="160" y="194"/>
                    </a:lnTo>
                    <a:lnTo>
                      <a:pt x="101" y="228"/>
                    </a:lnTo>
                    <a:lnTo>
                      <a:pt x="76" y="253"/>
                    </a:lnTo>
                    <a:lnTo>
                      <a:pt x="59" y="261"/>
                    </a:lnTo>
                    <a:lnTo>
                      <a:pt x="34" y="228"/>
                    </a:lnTo>
                    <a:lnTo>
                      <a:pt x="34" y="202"/>
                    </a:lnTo>
                    <a:lnTo>
                      <a:pt x="0" y="194"/>
                    </a:lnTo>
                    <a:lnTo>
                      <a:pt x="0" y="160"/>
                    </a:lnTo>
                    <a:lnTo>
                      <a:pt x="0" y="143"/>
                    </a:lnTo>
                    <a:lnTo>
                      <a:pt x="9" y="84"/>
                    </a:lnTo>
                    <a:lnTo>
                      <a:pt x="17" y="34"/>
                    </a:lnTo>
                    <a:lnTo>
                      <a:pt x="9" y="34"/>
                    </a:lnTo>
                    <a:lnTo>
                      <a:pt x="9" y="25"/>
                    </a:lnTo>
                    <a:lnTo>
                      <a:pt x="68" y="0"/>
                    </a:lnTo>
                    <a:lnTo>
                      <a:pt x="135" y="0"/>
                    </a:lnTo>
                    <a:lnTo>
                      <a:pt x="228" y="17"/>
                    </a:lnTo>
                    <a:lnTo>
                      <a:pt x="321" y="25"/>
                    </a:lnTo>
                    <a:lnTo>
                      <a:pt x="337" y="34"/>
                    </a:lnTo>
                    <a:close/>
                  </a:path>
                </a:pathLst>
              </a:custGeom>
              <a:solidFill>
                <a:srgbClr val="00FEB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Gill Sans MT" pitchFamily="34" charset="0"/>
                </a:endParaRPr>
              </a:p>
            </p:txBody>
          </p:sp>
          <p:sp>
            <p:nvSpPr>
              <p:cNvPr id="49" name="Freeform 43"/>
              <p:cNvSpPr>
                <a:spLocks noEditPoints="1"/>
              </p:cNvSpPr>
              <p:nvPr/>
            </p:nvSpPr>
            <p:spPr bwMode="auto">
              <a:xfrm>
                <a:off x="3452" y="2191"/>
                <a:ext cx="633" cy="1366"/>
              </a:xfrm>
              <a:custGeom>
                <a:avLst/>
                <a:gdLst>
                  <a:gd name="T0" fmla="*/ 59 w 633"/>
                  <a:gd name="T1" fmla="*/ 295 h 1366"/>
                  <a:gd name="T2" fmla="*/ 118 w 633"/>
                  <a:gd name="T3" fmla="*/ 210 h 1366"/>
                  <a:gd name="T4" fmla="*/ 152 w 633"/>
                  <a:gd name="T5" fmla="*/ 109 h 1366"/>
                  <a:gd name="T6" fmla="*/ 219 w 633"/>
                  <a:gd name="T7" fmla="*/ 67 h 1366"/>
                  <a:gd name="T8" fmla="*/ 337 w 633"/>
                  <a:gd name="T9" fmla="*/ 75 h 1366"/>
                  <a:gd name="T10" fmla="*/ 430 w 633"/>
                  <a:gd name="T11" fmla="*/ 16 h 1366"/>
                  <a:gd name="T12" fmla="*/ 523 w 633"/>
                  <a:gd name="T13" fmla="*/ 67 h 1366"/>
                  <a:gd name="T14" fmla="*/ 599 w 633"/>
                  <a:gd name="T15" fmla="*/ 126 h 1366"/>
                  <a:gd name="T16" fmla="*/ 574 w 633"/>
                  <a:gd name="T17" fmla="*/ 168 h 1366"/>
                  <a:gd name="T18" fmla="*/ 481 w 633"/>
                  <a:gd name="T19" fmla="*/ 219 h 1366"/>
                  <a:gd name="T20" fmla="*/ 430 w 633"/>
                  <a:gd name="T21" fmla="*/ 236 h 1366"/>
                  <a:gd name="T22" fmla="*/ 278 w 633"/>
                  <a:gd name="T23" fmla="*/ 244 h 1366"/>
                  <a:gd name="T24" fmla="*/ 169 w 633"/>
                  <a:gd name="T25" fmla="*/ 269 h 1366"/>
                  <a:gd name="T26" fmla="*/ 84 w 633"/>
                  <a:gd name="T27" fmla="*/ 320 h 1366"/>
                  <a:gd name="T28" fmla="*/ 51 w 633"/>
                  <a:gd name="T29" fmla="*/ 371 h 1366"/>
                  <a:gd name="T30" fmla="*/ 633 w 633"/>
                  <a:gd name="T31" fmla="*/ 1079 h 1366"/>
                  <a:gd name="T32" fmla="*/ 557 w 633"/>
                  <a:gd name="T33" fmla="*/ 1214 h 1366"/>
                  <a:gd name="T34" fmla="*/ 472 w 633"/>
                  <a:gd name="T35" fmla="*/ 1366 h 1366"/>
                  <a:gd name="T36" fmla="*/ 363 w 633"/>
                  <a:gd name="T37" fmla="*/ 1349 h 1366"/>
                  <a:gd name="T38" fmla="*/ 203 w 633"/>
                  <a:gd name="T39" fmla="*/ 1332 h 1366"/>
                  <a:gd name="T40" fmla="*/ 135 w 633"/>
                  <a:gd name="T41" fmla="*/ 1349 h 1366"/>
                  <a:gd name="T42" fmla="*/ 93 w 633"/>
                  <a:gd name="T43" fmla="*/ 1307 h 1366"/>
                  <a:gd name="T44" fmla="*/ 0 w 633"/>
                  <a:gd name="T45" fmla="*/ 1206 h 1366"/>
                  <a:gd name="T46" fmla="*/ 17 w 633"/>
                  <a:gd name="T47" fmla="*/ 1087 h 1366"/>
                  <a:gd name="T48" fmla="*/ 59 w 633"/>
                  <a:gd name="T49" fmla="*/ 1003 h 1366"/>
                  <a:gd name="T50" fmla="*/ 118 w 633"/>
                  <a:gd name="T51" fmla="*/ 1096 h 1366"/>
                  <a:gd name="T52" fmla="*/ 228 w 633"/>
                  <a:gd name="T53" fmla="*/ 1172 h 1366"/>
                  <a:gd name="T54" fmla="*/ 388 w 633"/>
                  <a:gd name="T55" fmla="*/ 1214 h 1366"/>
                  <a:gd name="T56" fmla="*/ 422 w 633"/>
                  <a:gd name="T57" fmla="*/ 1222 h 1366"/>
                  <a:gd name="T58" fmla="*/ 506 w 633"/>
                  <a:gd name="T59" fmla="*/ 1214 h 1366"/>
                  <a:gd name="T60" fmla="*/ 531 w 633"/>
                  <a:gd name="T61" fmla="*/ 1189 h 1366"/>
                  <a:gd name="T62" fmla="*/ 633 w 633"/>
                  <a:gd name="T63" fmla="*/ 1071 h 13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33"/>
                  <a:gd name="T97" fmla="*/ 0 h 1366"/>
                  <a:gd name="T98" fmla="*/ 633 w 633"/>
                  <a:gd name="T99" fmla="*/ 1366 h 136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33" h="1366">
                    <a:moveTo>
                      <a:pt x="51" y="371"/>
                    </a:moveTo>
                    <a:lnTo>
                      <a:pt x="59" y="295"/>
                    </a:lnTo>
                    <a:lnTo>
                      <a:pt x="84" y="244"/>
                    </a:lnTo>
                    <a:lnTo>
                      <a:pt x="118" y="210"/>
                    </a:lnTo>
                    <a:lnTo>
                      <a:pt x="110" y="160"/>
                    </a:lnTo>
                    <a:lnTo>
                      <a:pt x="152" y="109"/>
                    </a:lnTo>
                    <a:lnTo>
                      <a:pt x="177" y="101"/>
                    </a:lnTo>
                    <a:lnTo>
                      <a:pt x="219" y="67"/>
                    </a:lnTo>
                    <a:lnTo>
                      <a:pt x="270" y="59"/>
                    </a:lnTo>
                    <a:lnTo>
                      <a:pt x="337" y="75"/>
                    </a:lnTo>
                    <a:lnTo>
                      <a:pt x="397" y="25"/>
                    </a:lnTo>
                    <a:lnTo>
                      <a:pt x="430" y="16"/>
                    </a:lnTo>
                    <a:lnTo>
                      <a:pt x="464" y="0"/>
                    </a:lnTo>
                    <a:lnTo>
                      <a:pt x="523" y="67"/>
                    </a:lnTo>
                    <a:lnTo>
                      <a:pt x="590" y="109"/>
                    </a:lnTo>
                    <a:lnTo>
                      <a:pt x="599" y="126"/>
                    </a:lnTo>
                    <a:lnTo>
                      <a:pt x="590" y="143"/>
                    </a:lnTo>
                    <a:lnTo>
                      <a:pt x="574" y="168"/>
                    </a:lnTo>
                    <a:lnTo>
                      <a:pt x="540" y="193"/>
                    </a:lnTo>
                    <a:lnTo>
                      <a:pt x="481" y="219"/>
                    </a:lnTo>
                    <a:lnTo>
                      <a:pt x="464" y="236"/>
                    </a:lnTo>
                    <a:lnTo>
                      <a:pt x="430" y="236"/>
                    </a:lnTo>
                    <a:lnTo>
                      <a:pt x="371" y="236"/>
                    </a:lnTo>
                    <a:lnTo>
                      <a:pt x="278" y="244"/>
                    </a:lnTo>
                    <a:lnTo>
                      <a:pt x="236" y="253"/>
                    </a:lnTo>
                    <a:lnTo>
                      <a:pt x="169" y="269"/>
                    </a:lnTo>
                    <a:lnTo>
                      <a:pt x="110" y="286"/>
                    </a:lnTo>
                    <a:lnTo>
                      <a:pt x="84" y="320"/>
                    </a:lnTo>
                    <a:lnTo>
                      <a:pt x="68" y="354"/>
                    </a:lnTo>
                    <a:lnTo>
                      <a:pt x="51" y="371"/>
                    </a:lnTo>
                    <a:close/>
                    <a:moveTo>
                      <a:pt x="633" y="1071"/>
                    </a:moveTo>
                    <a:lnTo>
                      <a:pt x="633" y="1079"/>
                    </a:lnTo>
                    <a:lnTo>
                      <a:pt x="574" y="1189"/>
                    </a:lnTo>
                    <a:lnTo>
                      <a:pt x="557" y="1214"/>
                    </a:lnTo>
                    <a:lnTo>
                      <a:pt x="540" y="1298"/>
                    </a:lnTo>
                    <a:lnTo>
                      <a:pt x="472" y="1366"/>
                    </a:lnTo>
                    <a:lnTo>
                      <a:pt x="456" y="1357"/>
                    </a:lnTo>
                    <a:lnTo>
                      <a:pt x="363" y="1349"/>
                    </a:lnTo>
                    <a:lnTo>
                      <a:pt x="270" y="1332"/>
                    </a:lnTo>
                    <a:lnTo>
                      <a:pt x="203" y="1332"/>
                    </a:lnTo>
                    <a:lnTo>
                      <a:pt x="144" y="1357"/>
                    </a:lnTo>
                    <a:lnTo>
                      <a:pt x="135" y="1349"/>
                    </a:lnTo>
                    <a:lnTo>
                      <a:pt x="101" y="1332"/>
                    </a:lnTo>
                    <a:lnTo>
                      <a:pt x="93" y="1307"/>
                    </a:lnTo>
                    <a:lnTo>
                      <a:pt x="51" y="1273"/>
                    </a:lnTo>
                    <a:lnTo>
                      <a:pt x="0" y="1206"/>
                    </a:lnTo>
                    <a:lnTo>
                      <a:pt x="17" y="1163"/>
                    </a:lnTo>
                    <a:lnTo>
                      <a:pt x="17" y="1087"/>
                    </a:lnTo>
                    <a:lnTo>
                      <a:pt x="51" y="1037"/>
                    </a:lnTo>
                    <a:lnTo>
                      <a:pt x="59" y="1003"/>
                    </a:lnTo>
                    <a:lnTo>
                      <a:pt x="84" y="1062"/>
                    </a:lnTo>
                    <a:lnTo>
                      <a:pt x="118" y="1096"/>
                    </a:lnTo>
                    <a:lnTo>
                      <a:pt x="152" y="1121"/>
                    </a:lnTo>
                    <a:lnTo>
                      <a:pt x="228" y="1172"/>
                    </a:lnTo>
                    <a:lnTo>
                      <a:pt x="287" y="1206"/>
                    </a:lnTo>
                    <a:lnTo>
                      <a:pt x="388" y="1214"/>
                    </a:lnTo>
                    <a:lnTo>
                      <a:pt x="413" y="1206"/>
                    </a:lnTo>
                    <a:lnTo>
                      <a:pt x="422" y="1222"/>
                    </a:lnTo>
                    <a:lnTo>
                      <a:pt x="456" y="1222"/>
                    </a:lnTo>
                    <a:lnTo>
                      <a:pt x="506" y="1214"/>
                    </a:lnTo>
                    <a:lnTo>
                      <a:pt x="523" y="1197"/>
                    </a:lnTo>
                    <a:lnTo>
                      <a:pt x="531" y="1189"/>
                    </a:lnTo>
                    <a:lnTo>
                      <a:pt x="565" y="1172"/>
                    </a:lnTo>
                    <a:lnTo>
                      <a:pt x="633" y="1071"/>
                    </a:lnTo>
                    <a:close/>
                  </a:path>
                </a:pathLst>
              </a:custGeom>
              <a:solidFill>
                <a:srgbClr val="EDFEA5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Gill Sans MT" pitchFamily="34" charset="0"/>
                </a:endParaRPr>
              </a:p>
            </p:txBody>
          </p:sp>
        </p:grpSp>
        <p:grpSp>
          <p:nvGrpSpPr>
            <p:cNvPr id="33" name="Group 44"/>
            <p:cNvGrpSpPr>
              <a:grpSpLocks/>
            </p:cNvGrpSpPr>
            <p:nvPr/>
          </p:nvGrpSpPr>
          <p:grpSpPr bwMode="auto">
            <a:xfrm>
              <a:off x="3243" y="1147"/>
              <a:ext cx="737" cy="608"/>
              <a:chOff x="877" y="2772"/>
              <a:chExt cx="737" cy="608"/>
            </a:xfrm>
          </p:grpSpPr>
          <p:sp>
            <p:nvSpPr>
              <p:cNvPr id="34" name="Freeform 45"/>
              <p:cNvSpPr>
                <a:spLocks/>
              </p:cNvSpPr>
              <p:nvPr/>
            </p:nvSpPr>
            <p:spPr bwMode="auto">
              <a:xfrm>
                <a:off x="1006" y="2772"/>
                <a:ext cx="178" cy="48"/>
              </a:xfrm>
              <a:custGeom>
                <a:avLst/>
                <a:gdLst>
                  <a:gd name="T0" fmla="*/ 0 w 178"/>
                  <a:gd name="T1" fmla="*/ 0 h 48"/>
                  <a:gd name="T2" fmla="*/ 11 w 178"/>
                  <a:gd name="T3" fmla="*/ 0 h 48"/>
                  <a:gd name="T4" fmla="*/ 22 w 178"/>
                  <a:gd name="T5" fmla="*/ 0 h 48"/>
                  <a:gd name="T6" fmla="*/ 27 w 178"/>
                  <a:gd name="T7" fmla="*/ 0 h 48"/>
                  <a:gd name="T8" fmla="*/ 32 w 178"/>
                  <a:gd name="T9" fmla="*/ 0 h 48"/>
                  <a:gd name="T10" fmla="*/ 38 w 178"/>
                  <a:gd name="T11" fmla="*/ 0 h 48"/>
                  <a:gd name="T12" fmla="*/ 48 w 178"/>
                  <a:gd name="T13" fmla="*/ 0 h 48"/>
                  <a:gd name="T14" fmla="*/ 59 w 178"/>
                  <a:gd name="T15" fmla="*/ 5 h 48"/>
                  <a:gd name="T16" fmla="*/ 70 w 178"/>
                  <a:gd name="T17" fmla="*/ 5 h 48"/>
                  <a:gd name="T18" fmla="*/ 75 w 178"/>
                  <a:gd name="T19" fmla="*/ 5 h 48"/>
                  <a:gd name="T20" fmla="*/ 86 w 178"/>
                  <a:gd name="T21" fmla="*/ 5 h 48"/>
                  <a:gd name="T22" fmla="*/ 97 w 178"/>
                  <a:gd name="T23" fmla="*/ 11 h 48"/>
                  <a:gd name="T24" fmla="*/ 102 w 178"/>
                  <a:gd name="T25" fmla="*/ 11 h 48"/>
                  <a:gd name="T26" fmla="*/ 113 w 178"/>
                  <a:gd name="T27" fmla="*/ 11 h 48"/>
                  <a:gd name="T28" fmla="*/ 118 w 178"/>
                  <a:gd name="T29" fmla="*/ 16 h 48"/>
                  <a:gd name="T30" fmla="*/ 124 w 178"/>
                  <a:gd name="T31" fmla="*/ 21 h 48"/>
                  <a:gd name="T32" fmla="*/ 140 w 178"/>
                  <a:gd name="T33" fmla="*/ 27 h 48"/>
                  <a:gd name="T34" fmla="*/ 151 w 178"/>
                  <a:gd name="T35" fmla="*/ 27 h 48"/>
                  <a:gd name="T36" fmla="*/ 162 w 178"/>
                  <a:gd name="T37" fmla="*/ 32 h 48"/>
                  <a:gd name="T38" fmla="*/ 167 w 178"/>
                  <a:gd name="T39" fmla="*/ 32 h 48"/>
                  <a:gd name="T40" fmla="*/ 172 w 178"/>
                  <a:gd name="T41" fmla="*/ 32 h 48"/>
                  <a:gd name="T42" fmla="*/ 178 w 178"/>
                  <a:gd name="T43" fmla="*/ 48 h 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8"/>
                  <a:gd name="T67" fmla="*/ 0 h 48"/>
                  <a:gd name="T68" fmla="*/ 178 w 178"/>
                  <a:gd name="T69" fmla="*/ 48 h 4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8" h="48">
                    <a:moveTo>
                      <a:pt x="0" y="0"/>
                    </a:moveTo>
                    <a:lnTo>
                      <a:pt x="11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75" y="5"/>
                    </a:lnTo>
                    <a:lnTo>
                      <a:pt x="86" y="5"/>
                    </a:lnTo>
                    <a:lnTo>
                      <a:pt x="97" y="11"/>
                    </a:lnTo>
                    <a:lnTo>
                      <a:pt x="102" y="11"/>
                    </a:lnTo>
                    <a:lnTo>
                      <a:pt x="113" y="11"/>
                    </a:lnTo>
                    <a:lnTo>
                      <a:pt x="118" y="16"/>
                    </a:lnTo>
                    <a:lnTo>
                      <a:pt x="124" y="21"/>
                    </a:lnTo>
                    <a:lnTo>
                      <a:pt x="140" y="27"/>
                    </a:lnTo>
                    <a:lnTo>
                      <a:pt x="151" y="27"/>
                    </a:lnTo>
                    <a:lnTo>
                      <a:pt x="162" y="32"/>
                    </a:lnTo>
                    <a:lnTo>
                      <a:pt x="167" y="32"/>
                    </a:lnTo>
                    <a:lnTo>
                      <a:pt x="172" y="32"/>
                    </a:lnTo>
                    <a:lnTo>
                      <a:pt x="178" y="48"/>
                    </a:lnTo>
                  </a:path>
                </a:pathLst>
              </a:custGeom>
              <a:noFill/>
              <a:ln w="174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Gill Sans MT" pitchFamily="34" charset="0"/>
                </a:endParaRPr>
              </a:p>
            </p:txBody>
          </p:sp>
          <p:sp>
            <p:nvSpPr>
              <p:cNvPr id="35" name="Freeform 46"/>
              <p:cNvSpPr>
                <a:spLocks/>
              </p:cNvSpPr>
              <p:nvPr/>
            </p:nvSpPr>
            <p:spPr bwMode="auto">
              <a:xfrm>
                <a:off x="1071" y="2820"/>
                <a:ext cx="113" cy="54"/>
              </a:xfrm>
              <a:custGeom>
                <a:avLst/>
                <a:gdLst>
                  <a:gd name="T0" fmla="*/ 0 w 113"/>
                  <a:gd name="T1" fmla="*/ 54 h 54"/>
                  <a:gd name="T2" fmla="*/ 10 w 113"/>
                  <a:gd name="T3" fmla="*/ 49 h 54"/>
                  <a:gd name="T4" fmla="*/ 16 w 113"/>
                  <a:gd name="T5" fmla="*/ 49 h 54"/>
                  <a:gd name="T6" fmla="*/ 21 w 113"/>
                  <a:gd name="T7" fmla="*/ 43 h 54"/>
                  <a:gd name="T8" fmla="*/ 27 w 113"/>
                  <a:gd name="T9" fmla="*/ 38 h 54"/>
                  <a:gd name="T10" fmla="*/ 37 w 113"/>
                  <a:gd name="T11" fmla="*/ 33 h 54"/>
                  <a:gd name="T12" fmla="*/ 48 w 113"/>
                  <a:gd name="T13" fmla="*/ 27 h 54"/>
                  <a:gd name="T14" fmla="*/ 53 w 113"/>
                  <a:gd name="T15" fmla="*/ 22 h 54"/>
                  <a:gd name="T16" fmla="*/ 59 w 113"/>
                  <a:gd name="T17" fmla="*/ 16 h 54"/>
                  <a:gd name="T18" fmla="*/ 64 w 113"/>
                  <a:gd name="T19" fmla="*/ 6 h 54"/>
                  <a:gd name="T20" fmla="*/ 70 w 113"/>
                  <a:gd name="T21" fmla="*/ 6 h 54"/>
                  <a:gd name="T22" fmla="*/ 80 w 113"/>
                  <a:gd name="T23" fmla="*/ 6 h 54"/>
                  <a:gd name="T24" fmla="*/ 91 w 113"/>
                  <a:gd name="T25" fmla="*/ 6 h 54"/>
                  <a:gd name="T26" fmla="*/ 97 w 113"/>
                  <a:gd name="T27" fmla="*/ 0 h 54"/>
                  <a:gd name="T28" fmla="*/ 113 w 113"/>
                  <a:gd name="T29" fmla="*/ 0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3"/>
                  <a:gd name="T46" fmla="*/ 0 h 54"/>
                  <a:gd name="T47" fmla="*/ 113 w 113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3" h="54">
                    <a:moveTo>
                      <a:pt x="0" y="54"/>
                    </a:moveTo>
                    <a:lnTo>
                      <a:pt x="10" y="49"/>
                    </a:lnTo>
                    <a:lnTo>
                      <a:pt x="16" y="49"/>
                    </a:lnTo>
                    <a:lnTo>
                      <a:pt x="21" y="43"/>
                    </a:lnTo>
                    <a:lnTo>
                      <a:pt x="27" y="38"/>
                    </a:lnTo>
                    <a:lnTo>
                      <a:pt x="37" y="33"/>
                    </a:lnTo>
                    <a:lnTo>
                      <a:pt x="48" y="27"/>
                    </a:lnTo>
                    <a:lnTo>
                      <a:pt x="53" y="22"/>
                    </a:lnTo>
                    <a:lnTo>
                      <a:pt x="59" y="16"/>
                    </a:lnTo>
                    <a:lnTo>
                      <a:pt x="64" y="6"/>
                    </a:lnTo>
                    <a:lnTo>
                      <a:pt x="70" y="6"/>
                    </a:lnTo>
                    <a:lnTo>
                      <a:pt x="80" y="6"/>
                    </a:lnTo>
                    <a:lnTo>
                      <a:pt x="91" y="6"/>
                    </a:lnTo>
                    <a:lnTo>
                      <a:pt x="97" y="0"/>
                    </a:lnTo>
                    <a:lnTo>
                      <a:pt x="113" y="0"/>
                    </a:lnTo>
                  </a:path>
                </a:pathLst>
              </a:custGeom>
              <a:noFill/>
              <a:ln w="174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Gill Sans MT" pitchFamily="34" charset="0"/>
                </a:endParaRPr>
              </a:p>
            </p:txBody>
          </p:sp>
          <p:sp>
            <p:nvSpPr>
              <p:cNvPr id="36" name="Freeform 47"/>
              <p:cNvSpPr>
                <a:spLocks/>
              </p:cNvSpPr>
              <p:nvPr/>
            </p:nvSpPr>
            <p:spPr bwMode="auto">
              <a:xfrm>
                <a:off x="1184" y="2820"/>
                <a:ext cx="242" cy="140"/>
              </a:xfrm>
              <a:custGeom>
                <a:avLst/>
                <a:gdLst>
                  <a:gd name="T0" fmla="*/ 0 w 242"/>
                  <a:gd name="T1" fmla="*/ 0 h 140"/>
                  <a:gd name="T2" fmla="*/ 10 w 242"/>
                  <a:gd name="T3" fmla="*/ 0 h 140"/>
                  <a:gd name="T4" fmla="*/ 21 w 242"/>
                  <a:gd name="T5" fmla="*/ 0 h 140"/>
                  <a:gd name="T6" fmla="*/ 27 w 242"/>
                  <a:gd name="T7" fmla="*/ 0 h 140"/>
                  <a:gd name="T8" fmla="*/ 32 w 242"/>
                  <a:gd name="T9" fmla="*/ 6 h 140"/>
                  <a:gd name="T10" fmla="*/ 48 w 242"/>
                  <a:gd name="T11" fmla="*/ 6 h 140"/>
                  <a:gd name="T12" fmla="*/ 59 w 242"/>
                  <a:gd name="T13" fmla="*/ 6 h 140"/>
                  <a:gd name="T14" fmla="*/ 64 w 242"/>
                  <a:gd name="T15" fmla="*/ 6 h 140"/>
                  <a:gd name="T16" fmla="*/ 70 w 242"/>
                  <a:gd name="T17" fmla="*/ 6 h 140"/>
                  <a:gd name="T18" fmla="*/ 86 w 242"/>
                  <a:gd name="T19" fmla="*/ 11 h 140"/>
                  <a:gd name="T20" fmla="*/ 97 w 242"/>
                  <a:gd name="T21" fmla="*/ 16 h 140"/>
                  <a:gd name="T22" fmla="*/ 102 w 242"/>
                  <a:gd name="T23" fmla="*/ 22 h 140"/>
                  <a:gd name="T24" fmla="*/ 107 w 242"/>
                  <a:gd name="T25" fmla="*/ 22 h 140"/>
                  <a:gd name="T26" fmla="*/ 113 w 242"/>
                  <a:gd name="T27" fmla="*/ 22 h 140"/>
                  <a:gd name="T28" fmla="*/ 123 w 242"/>
                  <a:gd name="T29" fmla="*/ 22 h 140"/>
                  <a:gd name="T30" fmla="*/ 129 w 242"/>
                  <a:gd name="T31" fmla="*/ 27 h 140"/>
                  <a:gd name="T32" fmla="*/ 140 w 242"/>
                  <a:gd name="T33" fmla="*/ 27 h 140"/>
                  <a:gd name="T34" fmla="*/ 150 w 242"/>
                  <a:gd name="T35" fmla="*/ 33 h 140"/>
                  <a:gd name="T36" fmla="*/ 161 w 242"/>
                  <a:gd name="T37" fmla="*/ 38 h 140"/>
                  <a:gd name="T38" fmla="*/ 167 w 242"/>
                  <a:gd name="T39" fmla="*/ 43 h 140"/>
                  <a:gd name="T40" fmla="*/ 177 w 242"/>
                  <a:gd name="T41" fmla="*/ 49 h 140"/>
                  <a:gd name="T42" fmla="*/ 188 w 242"/>
                  <a:gd name="T43" fmla="*/ 60 h 140"/>
                  <a:gd name="T44" fmla="*/ 199 w 242"/>
                  <a:gd name="T45" fmla="*/ 65 h 140"/>
                  <a:gd name="T46" fmla="*/ 204 w 242"/>
                  <a:gd name="T47" fmla="*/ 65 h 140"/>
                  <a:gd name="T48" fmla="*/ 215 w 242"/>
                  <a:gd name="T49" fmla="*/ 65 h 140"/>
                  <a:gd name="T50" fmla="*/ 220 w 242"/>
                  <a:gd name="T51" fmla="*/ 76 h 140"/>
                  <a:gd name="T52" fmla="*/ 226 w 242"/>
                  <a:gd name="T53" fmla="*/ 86 h 140"/>
                  <a:gd name="T54" fmla="*/ 237 w 242"/>
                  <a:gd name="T55" fmla="*/ 103 h 140"/>
                  <a:gd name="T56" fmla="*/ 237 w 242"/>
                  <a:gd name="T57" fmla="*/ 113 h 140"/>
                  <a:gd name="T58" fmla="*/ 231 w 242"/>
                  <a:gd name="T59" fmla="*/ 119 h 140"/>
                  <a:gd name="T60" fmla="*/ 231 w 242"/>
                  <a:gd name="T61" fmla="*/ 130 h 140"/>
                  <a:gd name="T62" fmla="*/ 242 w 242"/>
                  <a:gd name="T63" fmla="*/ 140 h 14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2"/>
                  <a:gd name="T97" fmla="*/ 0 h 140"/>
                  <a:gd name="T98" fmla="*/ 242 w 242"/>
                  <a:gd name="T99" fmla="*/ 140 h 14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2" h="140">
                    <a:moveTo>
                      <a:pt x="0" y="0"/>
                    </a:moveTo>
                    <a:lnTo>
                      <a:pt x="10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2" y="6"/>
                    </a:lnTo>
                    <a:lnTo>
                      <a:pt x="48" y="6"/>
                    </a:lnTo>
                    <a:lnTo>
                      <a:pt x="59" y="6"/>
                    </a:lnTo>
                    <a:lnTo>
                      <a:pt x="64" y="6"/>
                    </a:lnTo>
                    <a:lnTo>
                      <a:pt x="70" y="6"/>
                    </a:lnTo>
                    <a:lnTo>
                      <a:pt x="86" y="11"/>
                    </a:lnTo>
                    <a:lnTo>
                      <a:pt x="97" y="16"/>
                    </a:lnTo>
                    <a:lnTo>
                      <a:pt x="102" y="22"/>
                    </a:lnTo>
                    <a:lnTo>
                      <a:pt x="107" y="22"/>
                    </a:lnTo>
                    <a:lnTo>
                      <a:pt x="113" y="22"/>
                    </a:lnTo>
                    <a:lnTo>
                      <a:pt x="123" y="22"/>
                    </a:lnTo>
                    <a:lnTo>
                      <a:pt x="129" y="27"/>
                    </a:lnTo>
                    <a:lnTo>
                      <a:pt x="140" y="27"/>
                    </a:lnTo>
                    <a:lnTo>
                      <a:pt x="150" y="33"/>
                    </a:lnTo>
                    <a:lnTo>
                      <a:pt x="161" y="38"/>
                    </a:lnTo>
                    <a:lnTo>
                      <a:pt x="167" y="43"/>
                    </a:lnTo>
                    <a:lnTo>
                      <a:pt x="177" y="49"/>
                    </a:lnTo>
                    <a:lnTo>
                      <a:pt x="188" y="60"/>
                    </a:lnTo>
                    <a:lnTo>
                      <a:pt x="199" y="65"/>
                    </a:lnTo>
                    <a:lnTo>
                      <a:pt x="204" y="65"/>
                    </a:lnTo>
                    <a:lnTo>
                      <a:pt x="215" y="65"/>
                    </a:lnTo>
                    <a:lnTo>
                      <a:pt x="220" y="76"/>
                    </a:lnTo>
                    <a:lnTo>
                      <a:pt x="226" y="86"/>
                    </a:lnTo>
                    <a:lnTo>
                      <a:pt x="237" y="103"/>
                    </a:lnTo>
                    <a:lnTo>
                      <a:pt x="237" y="113"/>
                    </a:lnTo>
                    <a:lnTo>
                      <a:pt x="231" y="119"/>
                    </a:lnTo>
                    <a:lnTo>
                      <a:pt x="231" y="130"/>
                    </a:lnTo>
                    <a:lnTo>
                      <a:pt x="242" y="140"/>
                    </a:lnTo>
                  </a:path>
                </a:pathLst>
              </a:custGeom>
              <a:noFill/>
              <a:ln w="174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Gill Sans MT" pitchFamily="34" charset="0"/>
                </a:endParaRPr>
              </a:p>
            </p:txBody>
          </p:sp>
          <p:sp>
            <p:nvSpPr>
              <p:cNvPr id="37" name="Freeform 48"/>
              <p:cNvSpPr>
                <a:spLocks/>
              </p:cNvSpPr>
              <p:nvPr/>
            </p:nvSpPr>
            <p:spPr bwMode="auto">
              <a:xfrm>
                <a:off x="1426" y="2826"/>
                <a:ext cx="188" cy="134"/>
              </a:xfrm>
              <a:custGeom>
                <a:avLst/>
                <a:gdLst>
                  <a:gd name="T0" fmla="*/ 0 w 188"/>
                  <a:gd name="T1" fmla="*/ 134 h 134"/>
                  <a:gd name="T2" fmla="*/ 5 w 188"/>
                  <a:gd name="T3" fmla="*/ 129 h 134"/>
                  <a:gd name="T4" fmla="*/ 21 w 188"/>
                  <a:gd name="T5" fmla="*/ 124 h 134"/>
                  <a:gd name="T6" fmla="*/ 27 w 188"/>
                  <a:gd name="T7" fmla="*/ 124 h 134"/>
                  <a:gd name="T8" fmla="*/ 38 w 188"/>
                  <a:gd name="T9" fmla="*/ 113 h 134"/>
                  <a:gd name="T10" fmla="*/ 48 w 188"/>
                  <a:gd name="T11" fmla="*/ 107 h 134"/>
                  <a:gd name="T12" fmla="*/ 59 w 188"/>
                  <a:gd name="T13" fmla="*/ 107 h 134"/>
                  <a:gd name="T14" fmla="*/ 70 w 188"/>
                  <a:gd name="T15" fmla="*/ 113 h 134"/>
                  <a:gd name="T16" fmla="*/ 75 w 188"/>
                  <a:gd name="T17" fmla="*/ 113 h 134"/>
                  <a:gd name="T18" fmla="*/ 86 w 188"/>
                  <a:gd name="T19" fmla="*/ 113 h 134"/>
                  <a:gd name="T20" fmla="*/ 91 w 188"/>
                  <a:gd name="T21" fmla="*/ 118 h 134"/>
                  <a:gd name="T22" fmla="*/ 97 w 188"/>
                  <a:gd name="T23" fmla="*/ 113 h 134"/>
                  <a:gd name="T24" fmla="*/ 97 w 188"/>
                  <a:gd name="T25" fmla="*/ 107 h 134"/>
                  <a:gd name="T26" fmla="*/ 102 w 188"/>
                  <a:gd name="T27" fmla="*/ 107 h 134"/>
                  <a:gd name="T28" fmla="*/ 113 w 188"/>
                  <a:gd name="T29" fmla="*/ 97 h 134"/>
                  <a:gd name="T30" fmla="*/ 113 w 188"/>
                  <a:gd name="T31" fmla="*/ 86 h 134"/>
                  <a:gd name="T32" fmla="*/ 124 w 188"/>
                  <a:gd name="T33" fmla="*/ 80 h 134"/>
                  <a:gd name="T34" fmla="*/ 124 w 188"/>
                  <a:gd name="T35" fmla="*/ 75 h 134"/>
                  <a:gd name="T36" fmla="*/ 129 w 188"/>
                  <a:gd name="T37" fmla="*/ 64 h 134"/>
                  <a:gd name="T38" fmla="*/ 129 w 188"/>
                  <a:gd name="T39" fmla="*/ 54 h 134"/>
                  <a:gd name="T40" fmla="*/ 134 w 188"/>
                  <a:gd name="T41" fmla="*/ 48 h 134"/>
                  <a:gd name="T42" fmla="*/ 134 w 188"/>
                  <a:gd name="T43" fmla="*/ 37 h 134"/>
                  <a:gd name="T44" fmla="*/ 134 w 188"/>
                  <a:gd name="T45" fmla="*/ 32 h 134"/>
                  <a:gd name="T46" fmla="*/ 145 w 188"/>
                  <a:gd name="T47" fmla="*/ 27 h 134"/>
                  <a:gd name="T48" fmla="*/ 145 w 188"/>
                  <a:gd name="T49" fmla="*/ 16 h 134"/>
                  <a:gd name="T50" fmla="*/ 167 w 188"/>
                  <a:gd name="T51" fmla="*/ 16 h 134"/>
                  <a:gd name="T52" fmla="*/ 172 w 188"/>
                  <a:gd name="T53" fmla="*/ 16 h 134"/>
                  <a:gd name="T54" fmla="*/ 172 w 188"/>
                  <a:gd name="T55" fmla="*/ 5 h 134"/>
                  <a:gd name="T56" fmla="*/ 188 w 188"/>
                  <a:gd name="T57" fmla="*/ 0 h 1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8"/>
                  <a:gd name="T88" fmla="*/ 0 h 134"/>
                  <a:gd name="T89" fmla="*/ 188 w 188"/>
                  <a:gd name="T90" fmla="*/ 134 h 1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8" h="134">
                    <a:moveTo>
                      <a:pt x="0" y="134"/>
                    </a:moveTo>
                    <a:lnTo>
                      <a:pt x="5" y="129"/>
                    </a:lnTo>
                    <a:lnTo>
                      <a:pt x="21" y="124"/>
                    </a:lnTo>
                    <a:lnTo>
                      <a:pt x="27" y="124"/>
                    </a:lnTo>
                    <a:lnTo>
                      <a:pt x="38" y="113"/>
                    </a:lnTo>
                    <a:lnTo>
                      <a:pt x="48" y="107"/>
                    </a:lnTo>
                    <a:lnTo>
                      <a:pt x="59" y="107"/>
                    </a:lnTo>
                    <a:lnTo>
                      <a:pt x="70" y="113"/>
                    </a:lnTo>
                    <a:lnTo>
                      <a:pt x="75" y="113"/>
                    </a:lnTo>
                    <a:lnTo>
                      <a:pt x="86" y="113"/>
                    </a:lnTo>
                    <a:lnTo>
                      <a:pt x="91" y="118"/>
                    </a:lnTo>
                    <a:lnTo>
                      <a:pt x="97" y="113"/>
                    </a:lnTo>
                    <a:lnTo>
                      <a:pt x="97" y="107"/>
                    </a:lnTo>
                    <a:lnTo>
                      <a:pt x="102" y="107"/>
                    </a:lnTo>
                    <a:lnTo>
                      <a:pt x="113" y="97"/>
                    </a:lnTo>
                    <a:lnTo>
                      <a:pt x="113" y="86"/>
                    </a:lnTo>
                    <a:lnTo>
                      <a:pt x="124" y="80"/>
                    </a:lnTo>
                    <a:lnTo>
                      <a:pt x="124" y="75"/>
                    </a:lnTo>
                    <a:lnTo>
                      <a:pt x="129" y="64"/>
                    </a:lnTo>
                    <a:lnTo>
                      <a:pt x="129" y="54"/>
                    </a:lnTo>
                    <a:lnTo>
                      <a:pt x="134" y="48"/>
                    </a:lnTo>
                    <a:lnTo>
                      <a:pt x="134" y="37"/>
                    </a:lnTo>
                    <a:lnTo>
                      <a:pt x="134" y="32"/>
                    </a:lnTo>
                    <a:lnTo>
                      <a:pt x="145" y="27"/>
                    </a:lnTo>
                    <a:lnTo>
                      <a:pt x="145" y="16"/>
                    </a:lnTo>
                    <a:lnTo>
                      <a:pt x="167" y="16"/>
                    </a:lnTo>
                    <a:lnTo>
                      <a:pt x="172" y="16"/>
                    </a:lnTo>
                    <a:lnTo>
                      <a:pt x="172" y="5"/>
                    </a:lnTo>
                    <a:lnTo>
                      <a:pt x="188" y="0"/>
                    </a:lnTo>
                  </a:path>
                </a:pathLst>
              </a:custGeom>
              <a:noFill/>
              <a:ln w="174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Gill Sans MT" pitchFamily="34" charset="0"/>
                </a:endParaRPr>
              </a:p>
            </p:txBody>
          </p:sp>
          <p:sp>
            <p:nvSpPr>
              <p:cNvPr id="38" name="Freeform 49"/>
              <p:cNvSpPr>
                <a:spLocks/>
              </p:cNvSpPr>
              <p:nvPr/>
            </p:nvSpPr>
            <p:spPr bwMode="auto">
              <a:xfrm>
                <a:off x="1168" y="2960"/>
                <a:ext cx="258" cy="194"/>
              </a:xfrm>
              <a:custGeom>
                <a:avLst/>
                <a:gdLst>
                  <a:gd name="T0" fmla="*/ 0 w 258"/>
                  <a:gd name="T1" fmla="*/ 194 h 194"/>
                  <a:gd name="T2" fmla="*/ 5 w 258"/>
                  <a:gd name="T3" fmla="*/ 189 h 194"/>
                  <a:gd name="T4" fmla="*/ 16 w 258"/>
                  <a:gd name="T5" fmla="*/ 189 h 194"/>
                  <a:gd name="T6" fmla="*/ 26 w 258"/>
                  <a:gd name="T7" fmla="*/ 183 h 194"/>
                  <a:gd name="T8" fmla="*/ 37 w 258"/>
                  <a:gd name="T9" fmla="*/ 178 h 194"/>
                  <a:gd name="T10" fmla="*/ 43 w 258"/>
                  <a:gd name="T11" fmla="*/ 167 h 194"/>
                  <a:gd name="T12" fmla="*/ 48 w 258"/>
                  <a:gd name="T13" fmla="*/ 162 h 194"/>
                  <a:gd name="T14" fmla="*/ 53 w 258"/>
                  <a:gd name="T15" fmla="*/ 156 h 194"/>
                  <a:gd name="T16" fmla="*/ 59 w 258"/>
                  <a:gd name="T17" fmla="*/ 151 h 194"/>
                  <a:gd name="T18" fmla="*/ 64 w 258"/>
                  <a:gd name="T19" fmla="*/ 140 h 194"/>
                  <a:gd name="T20" fmla="*/ 64 w 258"/>
                  <a:gd name="T21" fmla="*/ 135 h 194"/>
                  <a:gd name="T22" fmla="*/ 69 w 258"/>
                  <a:gd name="T23" fmla="*/ 124 h 194"/>
                  <a:gd name="T24" fmla="*/ 75 w 258"/>
                  <a:gd name="T25" fmla="*/ 119 h 194"/>
                  <a:gd name="T26" fmla="*/ 80 w 258"/>
                  <a:gd name="T27" fmla="*/ 113 h 194"/>
                  <a:gd name="T28" fmla="*/ 86 w 258"/>
                  <a:gd name="T29" fmla="*/ 108 h 194"/>
                  <a:gd name="T30" fmla="*/ 91 w 258"/>
                  <a:gd name="T31" fmla="*/ 103 h 194"/>
                  <a:gd name="T32" fmla="*/ 96 w 258"/>
                  <a:gd name="T33" fmla="*/ 97 h 194"/>
                  <a:gd name="T34" fmla="*/ 107 w 258"/>
                  <a:gd name="T35" fmla="*/ 92 h 194"/>
                  <a:gd name="T36" fmla="*/ 113 w 258"/>
                  <a:gd name="T37" fmla="*/ 81 h 194"/>
                  <a:gd name="T38" fmla="*/ 118 w 258"/>
                  <a:gd name="T39" fmla="*/ 76 h 194"/>
                  <a:gd name="T40" fmla="*/ 123 w 258"/>
                  <a:gd name="T41" fmla="*/ 70 h 194"/>
                  <a:gd name="T42" fmla="*/ 134 w 258"/>
                  <a:gd name="T43" fmla="*/ 65 h 194"/>
                  <a:gd name="T44" fmla="*/ 139 w 258"/>
                  <a:gd name="T45" fmla="*/ 60 h 194"/>
                  <a:gd name="T46" fmla="*/ 145 w 258"/>
                  <a:gd name="T47" fmla="*/ 49 h 194"/>
                  <a:gd name="T48" fmla="*/ 156 w 258"/>
                  <a:gd name="T49" fmla="*/ 43 h 194"/>
                  <a:gd name="T50" fmla="*/ 166 w 258"/>
                  <a:gd name="T51" fmla="*/ 33 h 194"/>
                  <a:gd name="T52" fmla="*/ 177 w 258"/>
                  <a:gd name="T53" fmla="*/ 27 h 194"/>
                  <a:gd name="T54" fmla="*/ 177 w 258"/>
                  <a:gd name="T55" fmla="*/ 22 h 194"/>
                  <a:gd name="T56" fmla="*/ 183 w 258"/>
                  <a:gd name="T57" fmla="*/ 22 h 194"/>
                  <a:gd name="T58" fmla="*/ 193 w 258"/>
                  <a:gd name="T59" fmla="*/ 16 h 194"/>
                  <a:gd name="T60" fmla="*/ 204 w 258"/>
                  <a:gd name="T61" fmla="*/ 16 h 194"/>
                  <a:gd name="T62" fmla="*/ 215 w 258"/>
                  <a:gd name="T63" fmla="*/ 11 h 194"/>
                  <a:gd name="T64" fmla="*/ 220 w 258"/>
                  <a:gd name="T65" fmla="*/ 11 h 194"/>
                  <a:gd name="T66" fmla="*/ 231 w 258"/>
                  <a:gd name="T67" fmla="*/ 6 h 194"/>
                  <a:gd name="T68" fmla="*/ 242 w 258"/>
                  <a:gd name="T69" fmla="*/ 0 h 194"/>
                  <a:gd name="T70" fmla="*/ 253 w 258"/>
                  <a:gd name="T71" fmla="*/ 0 h 194"/>
                  <a:gd name="T72" fmla="*/ 258 w 258"/>
                  <a:gd name="T73" fmla="*/ 0 h 19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8"/>
                  <a:gd name="T112" fmla="*/ 0 h 194"/>
                  <a:gd name="T113" fmla="*/ 258 w 258"/>
                  <a:gd name="T114" fmla="*/ 194 h 19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8" h="194">
                    <a:moveTo>
                      <a:pt x="0" y="194"/>
                    </a:moveTo>
                    <a:lnTo>
                      <a:pt x="5" y="189"/>
                    </a:lnTo>
                    <a:lnTo>
                      <a:pt x="16" y="189"/>
                    </a:lnTo>
                    <a:lnTo>
                      <a:pt x="26" y="183"/>
                    </a:lnTo>
                    <a:lnTo>
                      <a:pt x="37" y="178"/>
                    </a:lnTo>
                    <a:lnTo>
                      <a:pt x="43" y="167"/>
                    </a:lnTo>
                    <a:lnTo>
                      <a:pt x="48" y="162"/>
                    </a:lnTo>
                    <a:lnTo>
                      <a:pt x="53" y="156"/>
                    </a:lnTo>
                    <a:lnTo>
                      <a:pt x="59" y="151"/>
                    </a:lnTo>
                    <a:lnTo>
                      <a:pt x="64" y="140"/>
                    </a:lnTo>
                    <a:lnTo>
                      <a:pt x="64" y="135"/>
                    </a:lnTo>
                    <a:lnTo>
                      <a:pt x="69" y="124"/>
                    </a:lnTo>
                    <a:lnTo>
                      <a:pt x="75" y="119"/>
                    </a:lnTo>
                    <a:lnTo>
                      <a:pt x="80" y="113"/>
                    </a:lnTo>
                    <a:lnTo>
                      <a:pt x="86" y="108"/>
                    </a:lnTo>
                    <a:lnTo>
                      <a:pt x="91" y="103"/>
                    </a:lnTo>
                    <a:lnTo>
                      <a:pt x="96" y="97"/>
                    </a:lnTo>
                    <a:lnTo>
                      <a:pt x="107" y="92"/>
                    </a:lnTo>
                    <a:lnTo>
                      <a:pt x="113" y="81"/>
                    </a:lnTo>
                    <a:lnTo>
                      <a:pt x="118" y="76"/>
                    </a:lnTo>
                    <a:lnTo>
                      <a:pt x="123" y="70"/>
                    </a:lnTo>
                    <a:lnTo>
                      <a:pt x="134" y="65"/>
                    </a:lnTo>
                    <a:lnTo>
                      <a:pt x="139" y="60"/>
                    </a:lnTo>
                    <a:lnTo>
                      <a:pt x="145" y="49"/>
                    </a:lnTo>
                    <a:lnTo>
                      <a:pt x="156" y="43"/>
                    </a:lnTo>
                    <a:lnTo>
                      <a:pt x="166" y="33"/>
                    </a:lnTo>
                    <a:lnTo>
                      <a:pt x="177" y="27"/>
                    </a:lnTo>
                    <a:lnTo>
                      <a:pt x="177" y="22"/>
                    </a:lnTo>
                    <a:lnTo>
                      <a:pt x="183" y="22"/>
                    </a:lnTo>
                    <a:lnTo>
                      <a:pt x="193" y="16"/>
                    </a:lnTo>
                    <a:lnTo>
                      <a:pt x="204" y="16"/>
                    </a:lnTo>
                    <a:lnTo>
                      <a:pt x="215" y="11"/>
                    </a:lnTo>
                    <a:lnTo>
                      <a:pt x="220" y="11"/>
                    </a:lnTo>
                    <a:lnTo>
                      <a:pt x="231" y="6"/>
                    </a:lnTo>
                    <a:lnTo>
                      <a:pt x="242" y="0"/>
                    </a:lnTo>
                    <a:lnTo>
                      <a:pt x="253" y="0"/>
                    </a:lnTo>
                    <a:lnTo>
                      <a:pt x="258" y="0"/>
                    </a:lnTo>
                  </a:path>
                </a:pathLst>
              </a:custGeom>
              <a:noFill/>
              <a:ln w="174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Gill Sans MT" pitchFamily="34" charset="0"/>
                </a:endParaRPr>
              </a:p>
            </p:txBody>
          </p:sp>
          <p:sp>
            <p:nvSpPr>
              <p:cNvPr id="39" name="Freeform 50"/>
              <p:cNvSpPr>
                <a:spLocks/>
              </p:cNvSpPr>
              <p:nvPr/>
            </p:nvSpPr>
            <p:spPr bwMode="auto">
              <a:xfrm>
                <a:off x="877" y="3149"/>
                <a:ext cx="291" cy="194"/>
              </a:xfrm>
              <a:custGeom>
                <a:avLst/>
                <a:gdLst>
                  <a:gd name="T0" fmla="*/ 0 w 291"/>
                  <a:gd name="T1" fmla="*/ 194 h 194"/>
                  <a:gd name="T2" fmla="*/ 5 w 291"/>
                  <a:gd name="T3" fmla="*/ 188 h 194"/>
                  <a:gd name="T4" fmla="*/ 16 w 291"/>
                  <a:gd name="T5" fmla="*/ 183 h 194"/>
                  <a:gd name="T6" fmla="*/ 21 w 291"/>
                  <a:gd name="T7" fmla="*/ 177 h 194"/>
                  <a:gd name="T8" fmla="*/ 27 w 291"/>
                  <a:gd name="T9" fmla="*/ 177 h 194"/>
                  <a:gd name="T10" fmla="*/ 38 w 291"/>
                  <a:gd name="T11" fmla="*/ 167 h 194"/>
                  <a:gd name="T12" fmla="*/ 43 w 291"/>
                  <a:gd name="T13" fmla="*/ 156 h 194"/>
                  <a:gd name="T14" fmla="*/ 54 w 291"/>
                  <a:gd name="T15" fmla="*/ 150 h 194"/>
                  <a:gd name="T16" fmla="*/ 64 w 291"/>
                  <a:gd name="T17" fmla="*/ 145 h 194"/>
                  <a:gd name="T18" fmla="*/ 75 w 291"/>
                  <a:gd name="T19" fmla="*/ 140 h 194"/>
                  <a:gd name="T20" fmla="*/ 81 w 291"/>
                  <a:gd name="T21" fmla="*/ 134 h 194"/>
                  <a:gd name="T22" fmla="*/ 91 w 291"/>
                  <a:gd name="T23" fmla="*/ 124 h 194"/>
                  <a:gd name="T24" fmla="*/ 102 w 291"/>
                  <a:gd name="T25" fmla="*/ 118 h 194"/>
                  <a:gd name="T26" fmla="*/ 113 w 291"/>
                  <a:gd name="T27" fmla="*/ 113 h 194"/>
                  <a:gd name="T28" fmla="*/ 118 w 291"/>
                  <a:gd name="T29" fmla="*/ 107 h 194"/>
                  <a:gd name="T30" fmla="*/ 129 w 291"/>
                  <a:gd name="T31" fmla="*/ 102 h 194"/>
                  <a:gd name="T32" fmla="*/ 140 w 291"/>
                  <a:gd name="T33" fmla="*/ 91 h 194"/>
                  <a:gd name="T34" fmla="*/ 151 w 291"/>
                  <a:gd name="T35" fmla="*/ 80 h 194"/>
                  <a:gd name="T36" fmla="*/ 156 w 291"/>
                  <a:gd name="T37" fmla="*/ 70 h 194"/>
                  <a:gd name="T38" fmla="*/ 167 w 291"/>
                  <a:gd name="T39" fmla="*/ 64 h 194"/>
                  <a:gd name="T40" fmla="*/ 177 w 291"/>
                  <a:gd name="T41" fmla="*/ 59 h 194"/>
                  <a:gd name="T42" fmla="*/ 188 w 291"/>
                  <a:gd name="T43" fmla="*/ 48 h 194"/>
                  <a:gd name="T44" fmla="*/ 194 w 291"/>
                  <a:gd name="T45" fmla="*/ 43 h 194"/>
                  <a:gd name="T46" fmla="*/ 204 w 291"/>
                  <a:gd name="T47" fmla="*/ 32 h 194"/>
                  <a:gd name="T48" fmla="*/ 210 w 291"/>
                  <a:gd name="T49" fmla="*/ 32 h 194"/>
                  <a:gd name="T50" fmla="*/ 215 w 291"/>
                  <a:gd name="T51" fmla="*/ 32 h 194"/>
                  <a:gd name="T52" fmla="*/ 221 w 291"/>
                  <a:gd name="T53" fmla="*/ 27 h 194"/>
                  <a:gd name="T54" fmla="*/ 226 w 291"/>
                  <a:gd name="T55" fmla="*/ 27 h 194"/>
                  <a:gd name="T56" fmla="*/ 231 w 291"/>
                  <a:gd name="T57" fmla="*/ 27 h 194"/>
                  <a:gd name="T58" fmla="*/ 242 w 291"/>
                  <a:gd name="T59" fmla="*/ 21 h 194"/>
                  <a:gd name="T60" fmla="*/ 258 w 291"/>
                  <a:gd name="T61" fmla="*/ 16 h 194"/>
                  <a:gd name="T62" fmla="*/ 264 w 291"/>
                  <a:gd name="T63" fmla="*/ 10 h 194"/>
                  <a:gd name="T64" fmla="*/ 264 w 291"/>
                  <a:gd name="T65" fmla="*/ 5 h 194"/>
                  <a:gd name="T66" fmla="*/ 269 w 291"/>
                  <a:gd name="T67" fmla="*/ 0 h 194"/>
                  <a:gd name="T68" fmla="*/ 274 w 291"/>
                  <a:gd name="T69" fmla="*/ 0 h 194"/>
                  <a:gd name="T70" fmla="*/ 291 w 291"/>
                  <a:gd name="T71" fmla="*/ 5 h 19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1"/>
                  <a:gd name="T109" fmla="*/ 0 h 194"/>
                  <a:gd name="T110" fmla="*/ 291 w 291"/>
                  <a:gd name="T111" fmla="*/ 194 h 19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1" h="194">
                    <a:moveTo>
                      <a:pt x="0" y="194"/>
                    </a:moveTo>
                    <a:lnTo>
                      <a:pt x="5" y="188"/>
                    </a:lnTo>
                    <a:lnTo>
                      <a:pt x="16" y="183"/>
                    </a:lnTo>
                    <a:lnTo>
                      <a:pt x="21" y="177"/>
                    </a:lnTo>
                    <a:lnTo>
                      <a:pt x="27" y="177"/>
                    </a:lnTo>
                    <a:lnTo>
                      <a:pt x="38" y="167"/>
                    </a:lnTo>
                    <a:lnTo>
                      <a:pt x="43" y="156"/>
                    </a:lnTo>
                    <a:lnTo>
                      <a:pt x="54" y="150"/>
                    </a:lnTo>
                    <a:lnTo>
                      <a:pt x="64" y="145"/>
                    </a:lnTo>
                    <a:lnTo>
                      <a:pt x="75" y="140"/>
                    </a:lnTo>
                    <a:lnTo>
                      <a:pt x="81" y="134"/>
                    </a:lnTo>
                    <a:lnTo>
                      <a:pt x="91" y="124"/>
                    </a:lnTo>
                    <a:lnTo>
                      <a:pt x="102" y="118"/>
                    </a:lnTo>
                    <a:lnTo>
                      <a:pt x="113" y="113"/>
                    </a:lnTo>
                    <a:lnTo>
                      <a:pt x="118" y="107"/>
                    </a:lnTo>
                    <a:lnTo>
                      <a:pt x="129" y="102"/>
                    </a:lnTo>
                    <a:lnTo>
                      <a:pt x="140" y="91"/>
                    </a:lnTo>
                    <a:lnTo>
                      <a:pt x="151" y="80"/>
                    </a:lnTo>
                    <a:lnTo>
                      <a:pt x="156" y="70"/>
                    </a:lnTo>
                    <a:lnTo>
                      <a:pt x="167" y="64"/>
                    </a:lnTo>
                    <a:lnTo>
                      <a:pt x="177" y="59"/>
                    </a:lnTo>
                    <a:lnTo>
                      <a:pt x="188" y="48"/>
                    </a:lnTo>
                    <a:lnTo>
                      <a:pt x="194" y="43"/>
                    </a:lnTo>
                    <a:lnTo>
                      <a:pt x="204" y="32"/>
                    </a:lnTo>
                    <a:lnTo>
                      <a:pt x="210" y="32"/>
                    </a:lnTo>
                    <a:lnTo>
                      <a:pt x="215" y="32"/>
                    </a:lnTo>
                    <a:lnTo>
                      <a:pt x="221" y="27"/>
                    </a:lnTo>
                    <a:lnTo>
                      <a:pt x="226" y="27"/>
                    </a:lnTo>
                    <a:lnTo>
                      <a:pt x="231" y="27"/>
                    </a:lnTo>
                    <a:lnTo>
                      <a:pt x="242" y="21"/>
                    </a:lnTo>
                    <a:lnTo>
                      <a:pt x="258" y="16"/>
                    </a:lnTo>
                    <a:lnTo>
                      <a:pt x="264" y="10"/>
                    </a:lnTo>
                    <a:lnTo>
                      <a:pt x="264" y="5"/>
                    </a:lnTo>
                    <a:lnTo>
                      <a:pt x="269" y="0"/>
                    </a:lnTo>
                    <a:lnTo>
                      <a:pt x="274" y="0"/>
                    </a:lnTo>
                    <a:lnTo>
                      <a:pt x="291" y="5"/>
                    </a:lnTo>
                  </a:path>
                </a:pathLst>
              </a:custGeom>
              <a:noFill/>
              <a:ln w="174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Gill Sans MT" pitchFamily="34" charset="0"/>
                </a:endParaRPr>
              </a:p>
            </p:txBody>
          </p:sp>
          <p:sp>
            <p:nvSpPr>
              <p:cNvPr id="40" name="Freeform 51"/>
              <p:cNvSpPr>
                <a:spLocks/>
              </p:cNvSpPr>
              <p:nvPr/>
            </p:nvSpPr>
            <p:spPr bwMode="auto">
              <a:xfrm>
                <a:off x="1071" y="3154"/>
                <a:ext cx="97" cy="226"/>
              </a:xfrm>
              <a:custGeom>
                <a:avLst/>
                <a:gdLst>
                  <a:gd name="T0" fmla="*/ 0 w 97"/>
                  <a:gd name="T1" fmla="*/ 226 h 226"/>
                  <a:gd name="T2" fmla="*/ 10 w 97"/>
                  <a:gd name="T3" fmla="*/ 226 h 226"/>
                  <a:gd name="T4" fmla="*/ 21 w 97"/>
                  <a:gd name="T5" fmla="*/ 215 h 226"/>
                  <a:gd name="T6" fmla="*/ 27 w 97"/>
                  <a:gd name="T7" fmla="*/ 205 h 226"/>
                  <a:gd name="T8" fmla="*/ 37 w 97"/>
                  <a:gd name="T9" fmla="*/ 199 h 226"/>
                  <a:gd name="T10" fmla="*/ 37 w 97"/>
                  <a:gd name="T11" fmla="*/ 189 h 226"/>
                  <a:gd name="T12" fmla="*/ 37 w 97"/>
                  <a:gd name="T13" fmla="*/ 178 h 226"/>
                  <a:gd name="T14" fmla="*/ 43 w 97"/>
                  <a:gd name="T15" fmla="*/ 172 h 226"/>
                  <a:gd name="T16" fmla="*/ 43 w 97"/>
                  <a:gd name="T17" fmla="*/ 162 h 226"/>
                  <a:gd name="T18" fmla="*/ 43 w 97"/>
                  <a:gd name="T19" fmla="*/ 151 h 226"/>
                  <a:gd name="T20" fmla="*/ 48 w 97"/>
                  <a:gd name="T21" fmla="*/ 140 h 226"/>
                  <a:gd name="T22" fmla="*/ 53 w 97"/>
                  <a:gd name="T23" fmla="*/ 135 h 226"/>
                  <a:gd name="T24" fmla="*/ 59 w 97"/>
                  <a:gd name="T25" fmla="*/ 124 h 226"/>
                  <a:gd name="T26" fmla="*/ 59 w 97"/>
                  <a:gd name="T27" fmla="*/ 113 h 226"/>
                  <a:gd name="T28" fmla="*/ 64 w 97"/>
                  <a:gd name="T29" fmla="*/ 108 h 226"/>
                  <a:gd name="T30" fmla="*/ 64 w 97"/>
                  <a:gd name="T31" fmla="*/ 97 h 226"/>
                  <a:gd name="T32" fmla="*/ 70 w 97"/>
                  <a:gd name="T33" fmla="*/ 86 h 226"/>
                  <a:gd name="T34" fmla="*/ 75 w 97"/>
                  <a:gd name="T35" fmla="*/ 75 h 226"/>
                  <a:gd name="T36" fmla="*/ 80 w 97"/>
                  <a:gd name="T37" fmla="*/ 65 h 226"/>
                  <a:gd name="T38" fmla="*/ 86 w 97"/>
                  <a:gd name="T39" fmla="*/ 54 h 226"/>
                  <a:gd name="T40" fmla="*/ 91 w 97"/>
                  <a:gd name="T41" fmla="*/ 43 h 226"/>
                  <a:gd name="T42" fmla="*/ 91 w 97"/>
                  <a:gd name="T43" fmla="*/ 38 h 226"/>
                  <a:gd name="T44" fmla="*/ 91 w 97"/>
                  <a:gd name="T45" fmla="*/ 32 h 226"/>
                  <a:gd name="T46" fmla="*/ 86 w 97"/>
                  <a:gd name="T47" fmla="*/ 22 h 226"/>
                  <a:gd name="T48" fmla="*/ 86 w 97"/>
                  <a:gd name="T49" fmla="*/ 16 h 226"/>
                  <a:gd name="T50" fmla="*/ 91 w 97"/>
                  <a:gd name="T51" fmla="*/ 11 h 226"/>
                  <a:gd name="T52" fmla="*/ 97 w 97"/>
                  <a:gd name="T53" fmla="*/ 0 h 22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7"/>
                  <a:gd name="T82" fmla="*/ 0 h 226"/>
                  <a:gd name="T83" fmla="*/ 97 w 97"/>
                  <a:gd name="T84" fmla="*/ 226 h 22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7" h="226">
                    <a:moveTo>
                      <a:pt x="0" y="226"/>
                    </a:moveTo>
                    <a:lnTo>
                      <a:pt x="10" y="226"/>
                    </a:lnTo>
                    <a:lnTo>
                      <a:pt x="21" y="215"/>
                    </a:lnTo>
                    <a:lnTo>
                      <a:pt x="27" y="205"/>
                    </a:lnTo>
                    <a:lnTo>
                      <a:pt x="37" y="199"/>
                    </a:lnTo>
                    <a:lnTo>
                      <a:pt x="37" y="189"/>
                    </a:lnTo>
                    <a:lnTo>
                      <a:pt x="37" y="178"/>
                    </a:lnTo>
                    <a:lnTo>
                      <a:pt x="43" y="172"/>
                    </a:lnTo>
                    <a:lnTo>
                      <a:pt x="43" y="162"/>
                    </a:lnTo>
                    <a:lnTo>
                      <a:pt x="43" y="151"/>
                    </a:lnTo>
                    <a:lnTo>
                      <a:pt x="48" y="140"/>
                    </a:lnTo>
                    <a:lnTo>
                      <a:pt x="53" y="135"/>
                    </a:lnTo>
                    <a:lnTo>
                      <a:pt x="59" y="124"/>
                    </a:lnTo>
                    <a:lnTo>
                      <a:pt x="59" y="113"/>
                    </a:lnTo>
                    <a:lnTo>
                      <a:pt x="64" y="108"/>
                    </a:lnTo>
                    <a:lnTo>
                      <a:pt x="64" y="97"/>
                    </a:lnTo>
                    <a:lnTo>
                      <a:pt x="70" y="86"/>
                    </a:lnTo>
                    <a:lnTo>
                      <a:pt x="75" y="75"/>
                    </a:lnTo>
                    <a:lnTo>
                      <a:pt x="80" y="65"/>
                    </a:lnTo>
                    <a:lnTo>
                      <a:pt x="86" y="54"/>
                    </a:lnTo>
                    <a:lnTo>
                      <a:pt x="91" y="43"/>
                    </a:lnTo>
                    <a:lnTo>
                      <a:pt x="91" y="38"/>
                    </a:lnTo>
                    <a:lnTo>
                      <a:pt x="91" y="32"/>
                    </a:lnTo>
                    <a:lnTo>
                      <a:pt x="86" y="22"/>
                    </a:lnTo>
                    <a:lnTo>
                      <a:pt x="86" y="16"/>
                    </a:lnTo>
                    <a:lnTo>
                      <a:pt x="91" y="11"/>
                    </a:lnTo>
                    <a:lnTo>
                      <a:pt x="97" y="0"/>
                    </a:lnTo>
                  </a:path>
                </a:pathLst>
              </a:custGeom>
              <a:noFill/>
              <a:ln w="174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Gill Sans MT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23" descr="MCBD00028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8676" y="3194050"/>
            <a:ext cx="2799436" cy="2745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USDA-NRCS Science Delivery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0112" y="2103437"/>
            <a:ext cx="6365082" cy="4838192"/>
          </a:xfrm>
        </p:spPr>
        <p:txBody>
          <a:bodyPr>
            <a:normAutofit/>
          </a:bodyPr>
          <a:lstStyle/>
          <a:p>
            <a:r>
              <a:rPr lang="en-US" dirty="0" smtClean="0"/>
              <a:t>USDA-NRCS</a:t>
            </a:r>
          </a:p>
          <a:p>
            <a:pPr lvl="1"/>
            <a:r>
              <a:rPr lang="en-US" dirty="0" smtClean="0"/>
              <a:t>Conservationists </a:t>
            </a:r>
          </a:p>
          <a:p>
            <a:pPr lvl="2"/>
            <a:r>
              <a:rPr lang="en-US" dirty="0" smtClean="0"/>
              <a:t>County level field offices</a:t>
            </a:r>
          </a:p>
          <a:p>
            <a:pPr lvl="2"/>
            <a:r>
              <a:rPr lang="en-US" dirty="0" smtClean="0"/>
              <a:t>Consult directly with farmers</a:t>
            </a:r>
          </a:p>
          <a:p>
            <a:pPr lvl="1"/>
            <a:r>
              <a:rPr lang="en-US" dirty="0" smtClean="0"/>
              <a:t>Models </a:t>
            </a:r>
          </a:p>
          <a:p>
            <a:pPr lvl="2"/>
            <a:r>
              <a:rPr lang="en-US" dirty="0" smtClean="0"/>
              <a:t>Many agency environmental models </a:t>
            </a:r>
          </a:p>
          <a:p>
            <a:pPr lvl="2"/>
            <a:r>
              <a:rPr lang="en-US" dirty="0" smtClean="0"/>
              <a:t>Legacy desktop applications</a:t>
            </a:r>
          </a:p>
          <a:p>
            <a:pPr lvl="2"/>
            <a:r>
              <a:rPr lang="en-US" dirty="0" smtClean="0"/>
              <a:t>Annual updates </a:t>
            </a:r>
          </a:p>
          <a:p>
            <a:pPr lvl="2"/>
            <a:r>
              <a:rPr lang="en-US" dirty="0" smtClean="0"/>
              <a:t>Slow, restricted science delivery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 descr="C:\Program Files\Microsoft Office\MEDIA\CAGCAT10\j029718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2" y="2560637"/>
            <a:ext cx="3352800" cy="2671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6542" y="7006699"/>
            <a:ext cx="840052" cy="402483"/>
          </a:xfr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360488" y="6172697"/>
            <a:ext cx="7442320" cy="578941"/>
          </a:xfrm>
          <a:prstGeom prst="rect">
            <a:avLst/>
          </a:prstGeom>
          <a:noFill/>
        </p:spPr>
        <p:txBody>
          <a:bodyPr wrap="square" lIns="91430" tIns="45716" rIns="91430" bIns="45716">
            <a:spAutoFit/>
            <a:scene3d>
              <a:camera prst="orthographicFront">
                <a:rot lat="600000" lon="1200000" rev="0"/>
              </a:camera>
              <a:lightRig rig="threePt" dir="t"/>
            </a:scene3d>
          </a:bodyPr>
          <a:lstStyle/>
          <a:p>
            <a:pPr algn="ctr"/>
            <a:r>
              <a:rPr lang="en-US" sz="3400" b="1" dirty="0" smtClean="0">
                <a:ln w="6350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Datacenter Savings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54323" y="6370638"/>
            <a:ext cx="3453190" cy="578941"/>
          </a:xfrm>
          <a:prstGeom prst="rect">
            <a:avLst/>
          </a:prstGeom>
          <a:noFill/>
        </p:spPr>
        <p:txBody>
          <a:bodyPr wrap="none" lIns="91430" tIns="45716" rIns="91430" bIns="45716">
            <a:spAutoFit/>
            <a:scene3d>
              <a:camera prst="orthographicFront">
                <a:rot lat="20466812" lon="20952304" rev="368929"/>
              </a:camera>
              <a:lightRig rig="threePt" dir="t"/>
            </a:scene3d>
          </a:bodyPr>
          <a:lstStyle/>
          <a:p>
            <a:pPr algn="ctr"/>
            <a:r>
              <a:rPr lang="en-US" sz="3400" b="1" dirty="0" smtClean="0">
                <a:ln w="6350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Energy Savings</a:t>
            </a:r>
            <a:endParaRPr lang="en-US" sz="3400" b="1" dirty="0">
              <a:ln w="6350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16112" y="1417638"/>
            <a:ext cx="2342308" cy="578941"/>
          </a:xfrm>
          <a:prstGeom prst="rect">
            <a:avLst/>
          </a:prstGeom>
          <a:noFill/>
        </p:spPr>
        <p:txBody>
          <a:bodyPr wrap="none" lIns="91430" tIns="45716" rIns="91430" bIns="45716">
            <a:spAutoFit/>
            <a:scene3d>
              <a:camera prst="orthographicFront">
                <a:rot lat="20399999" lon="21299997" rev="0"/>
              </a:camera>
              <a:lightRig rig="threePt" dir="t"/>
            </a:scene3d>
          </a:bodyPr>
          <a:lstStyle/>
          <a:p>
            <a:pPr algn="ctr"/>
            <a:r>
              <a:rPr lang="en-US" sz="3400" b="1" dirty="0" smtClean="0">
                <a:ln w="6350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Scalability</a:t>
            </a:r>
            <a:endParaRPr lang="en-US" sz="3400" b="1" dirty="0">
              <a:ln w="6350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8313" y="4039097"/>
            <a:ext cx="2916311" cy="578941"/>
          </a:xfrm>
          <a:prstGeom prst="rect">
            <a:avLst/>
          </a:prstGeom>
          <a:noFill/>
        </p:spPr>
        <p:txBody>
          <a:bodyPr wrap="none" lIns="91430" tIns="45716" rIns="91430" bIns="45716">
            <a:spAutoFit/>
            <a:scene3d>
              <a:camera prst="orthographicFront">
                <a:rot lat="21194027" lon="19166242" rev="531302"/>
              </a:camera>
              <a:lightRig rig="threePt" dir="t"/>
            </a:scene3d>
          </a:bodyPr>
          <a:lstStyle/>
          <a:p>
            <a:pPr algn="ctr"/>
            <a:r>
              <a:rPr lang="en-US" sz="3400" b="1" dirty="0" smtClean="0">
                <a:ln w="6350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Virtualization</a:t>
            </a:r>
            <a:endParaRPr lang="en-US" sz="3400" b="1" dirty="0">
              <a:ln w="6350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00155" y="4343897"/>
            <a:ext cx="3650358" cy="578941"/>
          </a:xfrm>
          <a:prstGeom prst="rect">
            <a:avLst/>
          </a:prstGeom>
          <a:noFill/>
        </p:spPr>
        <p:txBody>
          <a:bodyPr wrap="none" lIns="91430" tIns="45716" rIns="91430" bIns="45716">
            <a:spAutoFit/>
            <a:scene3d>
              <a:camera prst="orthographicFront">
                <a:rot lat="1450689" lon="19262602" rev="18400638"/>
              </a:camera>
              <a:lightRig rig="threePt" dir="t"/>
            </a:scene3d>
          </a:bodyPr>
          <a:lstStyle/>
          <a:p>
            <a:pPr algn="ctr"/>
            <a:r>
              <a:rPr lang="en-US" sz="3400" b="1" dirty="0" smtClean="0">
                <a:ln w="6350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Service Isolation</a:t>
            </a:r>
            <a:endParaRPr lang="en-US" sz="3400" b="1" dirty="0">
              <a:ln w="6350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4513" y="2332038"/>
            <a:ext cx="2924197" cy="578941"/>
          </a:xfrm>
          <a:prstGeom prst="rect">
            <a:avLst/>
          </a:prstGeom>
          <a:noFill/>
        </p:spPr>
        <p:txBody>
          <a:bodyPr wrap="none" lIns="91430" tIns="45716" rIns="91430" bIns="45716">
            <a:spAutoFit/>
            <a:scene3d>
              <a:camera prst="orthographicFront">
                <a:rot lat="1791544" lon="20386698" rev="21248730"/>
              </a:camera>
              <a:lightRig rig="threePt" dir="t"/>
            </a:scene3d>
          </a:bodyPr>
          <a:lstStyle/>
          <a:p>
            <a:pPr algn="ctr"/>
            <a:r>
              <a:rPr lang="en-US" sz="3400" b="1" dirty="0" smtClean="0">
                <a:ln w="6350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VM Migration</a:t>
            </a:r>
            <a:endParaRPr lang="en-US" sz="3400" b="1" dirty="0">
              <a:ln w="6350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54712" y="1493838"/>
            <a:ext cx="3674404" cy="578941"/>
          </a:xfrm>
          <a:prstGeom prst="rect">
            <a:avLst/>
          </a:prstGeom>
          <a:noFill/>
        </p:spPr>
        <p:txBody>
          <a:bodyPr wrap="none" lIns="91430" tIns="45716" rIns="91430" bIns="45716">
            <a:spAutoFit/>
            <a:scene3d>
              <a:camera prst="orthographicFront">
                <a:rot lat="20413534" lon="20916325" rev="540000"/>
              </a:camera>
              <a:lightRig rig="threePt" dir="t"/>
            </a:scene3d>
          </a:bodyPr>
          <a:lstStyle/>
          <a:p>
            <a:pPr algn="ctr"/>
            <a:r>
              <a:rPr lang="en-US" sz="3400" b="1" dirty="0" smtClean="0">
                <a:ln w="6350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Granular Scaling</a:t>
            </a:r>
            <a:endParaRPr lang="en-US" sz="3400" b="1" dirty="0">
              <a:ln w="6350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02113" y="2713038"/>
            <a:ext cx="4642617" cy="578941"/>
          </a:xfrm>
          <a:prstGeom prst="rect">
            <a:avLst/>
          </a:prstGeom>
          <a:noFill/>
        </p:spPr>
        <p:txBody>
          <a:bodyPr wrap="none" lIns="91430" tIns="45716" rIns="91430" bIns="45716">
            <a:spAutoFit/>
            <a:scene3d>
              <a:camera prst="orthographicFront">
                <a:rot lat="21299999" lon="19499988" rev="21420000"/>
              </a:camera>
              <a:lightRig rig="threePt" dir="t"/>
            </a:scene3d>
          </a:bodyPr>
          <a:lstStyle/>
          <a:p>
            <a:pPr algn="ctr"/>
            <a:r>
              <a:rPr lang="en-US" sz="3400" b="1" dirty="0" smtClean="0">
                <a:ln w="6350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Legacy Infrastructure</a:t>
            </a:r>
            <a:endParaRPr lang="en-US" sz="3400" b="1" dirty="0">
              <a:ln w="6350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3113" y="4999037"/>
            <a:ext cx="5024260" cy="607539"/>
          </a:xfrm>
          <a:prstGeom prst="rect">
            <a:avLst/>
          </a:prstGeom>
          <a:noFill/>
        </p:spPr>
        <p:txBody>
          <a:bodyPr wrap="square" lIns="91430" tIns="45716" rIns="91430" bIns="45716">
            <a:spAutoFit/>
            <a:scene3d>
              <a:camera prst="orthographicFront">
                <a:rot lat="21574663" lon="853430" rev="21357855"/>
              </a:camera>
              <a:lightRig rig="threePt" dir="t"/>
            </a:scene3d>
          </a:bodyPr>
          <a:lstStyle/>
          <a:p>
            <a:pPr algn="ctr"/>
            <a:r>
              <a:rPr lang="en-US" sz="3600" b="1" dirty="0" smtClean="0">
                <a:ln w="6350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Server Partitioning</a:t>
            </a:r>
            <a:endParaRPr lang="en-US" sz="3600" b="1" dirty="0">
              <a:ln w="6350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78512" y="5075238"/>
            <a:ext cx="2472022" cy="578941"/>
          </a:xfrm>
          <a:prstGeom prst="rect">
            <a:avLst/>
          </a:prstGeom>
          <a:noFill/>
        </p:spPr>
        <p:txBody>
          <a:bodyPr wrap="none" lIns="91430" tIns="45716" rIns="91430" bIns="45716">
            <a:spAutoFit/>
            <a:scene3d>
              <a:camera prst="isometricRightUp">
                <a:rot lat="1403939" lon="20212804" rev="243694"/>
              </a:camera>
              <a:lightRig rig="threePt" dir="t"/>
            </a:scene3d>
          </a:bodyPr>
          <a:lstStyle/>
          <a:p>
            <a:pPr algn="ctr"/>
            <a:r>
              <a:rPr lang="en-US" sz="3400" b="1" dirty="0" smtClean="0">
                <a:ln w="6350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Availability</a:t>
            </a:r>
            <a:endParaRPr lang="en-US" sz="3400" b="1" dirty="0">
              <a:ln w="6350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91252" y="3627438"/>
            <a:ext cx="3374322" cy="578941"/>
          </a:xfrm>
          <a:prstGeom prst="rect">
            <a:avLst/>
          </a:prstGeom>
          <a:noFill/>
        </p:spPr>
        <p:txBody>
          <a:bodyPr wrap="none" lIns="91430" tIns="45716" rIns="91430" bIns="45716">
            <a:spAutoFit/>
            <a:scene3d>
              <a:camera prst="isometricOffAxis1Right">
                <a:rot lat="1075750" lon="20355353" rev="20797324"/>
              </a:camera>
              <a:lightRig rig="threePt" dir="t"/>
            </a:scene3d>
            <a:sp3d/>
          </a:bodyPr>
          <a:lstStyle/>
          <a:p>
            <a:pPr algn="ctr"/>
            <a:r>
              <a:rPr lang="en-US" sz="3400" b="1" dirty="0" smtClean="0">
                <a:ln w="6350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Fault Tolerance</a:t>
            </a:r>
            <a:endParaRPr lang="en-US" sz="3400" b="1" dirty="0">
              <a:ln w="6350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46037"/>
            <a:ext cx="10080625" cy="893763"/>
          </a:xfrm>
          <a:prstGeom prst="rect">
            <a:avLst/>
          </a:prstGeom>
          <a:noFill/>
        </p:spPr>
        <p:txBody>
          <a:bodyPr wrap="square" lIns="91430" tIns="45716" rIns="91430" bIns="45716">
            <a:spAutoFit/>
          </a:bodyPr>
          <a:lstStyle/>
          <a:p>
            <a:pPr algn="ctr"/>
            <a:r>
              <a:rPr lang="en-US" sz="5500" b="1" dirty="0" err="1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IaaS</a:t>
            </a:r>
            <a:r>
              <a:rPr lang="en-US" sz="5500" b="1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Cloud Advantages</a:t>
            </a:r>
            <a:endParaRPr lang="en-US" sz="5500" b="1" dirty="0"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706684"/>
            <a:ext cx="9405223" cy="109195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Cloud Services Innovation Platform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668712" y="1763923"/>
            <a:ext cx="6411913" cy="5795751"/>
          </a:xfrm>
        </p:spPr>
        <p:txBody>
          <a:bodyPr>
            <a:normAutofit/>
          </a:bodyPr>
          <a:lstStyle/>
          <a:p>
            <a:r>
              <a:rPr lang="en-US" dirty="0" smtClean="0"/>
              <a:t>Model services architecture </a:t>
            </a:r>
          </a:p>
          <a:p>
            <a:pPr lvl="1"/>
            <a:r>
              <a:rPr lang="en-US" dirty="0" smtClean="0"/>
              <a:t>Support science delivery</a:t>
            </a:r>
          </a:p>
          <a:p>
            <a:pPr lvl="1"/>
            <a:r>
              <a:rPr lang="en-US" dirty="0" smtClean="0"/>
              <a:t>Desktop models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web services</a:t>
            </a:r>
          </a:p>
          <a:p>
            <a:pPr lvl="1"/>
            <a:r>
              <a:rPr lang="en-US" dirty="0" err="1" smtClean="0"/>
              <a:t>IaaS</a:t>
            </a:r>
            <a:r>
              <a:rPr lang="en-US" dirty="0" smtClean="0"/>
              <a:t> cloud deployment</a:t>
            </a:r>
          </a:p>
          <a:p>
            <a:pPr lvl="1"/>
            <a:r>
              <a:rPr lang="en-US" dirty="0" smtClean="0"/>
              <a:t>Scalable compute capacity:</a:t>
            </a:r>
          </a:p>
          <a:p>
            <a:pPr lvl="2"/>
            <a:r>
              <a:rPr lang="en-US" dirty="0" smtClean="0"/>
              <a:t>For peak loads </a:t>
            </a:r>
          </a:p>
          <a:p>
            <a:pPr lvl="3"/>
            <a:r>
              <a:rPr lang="en-US" sz="2600" dirty="0" smtClean="0"/>
              <a:t>Year end reporting</a:t>
            </a:r>
          </a:p>
          <a:p>
            <a:pPr lvl="2"/>
            <a:r>
              <a:rPr lang="en-US" dirty="0" smtClean="0"/>
              <a:t>For compute intensive models</a:t>
            </a:r>
          </a:p>
          <a:p>
            <a:pPr lvl="3"/>
            <a:r>
              <a:rPr lang="en-US" sz="2600" dirty="0" smtClean="0"/>
              <a:t>Watershed models</a:t>
            </a:r>
          </a:p>
        </p:txBody>
      </p:sp>
      <p:grpSp>
        <p:nvGrpSpPr>
          <p:cNvPr id="23" name="Group 42"/>
          <p:cNvGrpSpPr/>
          <p:nvPr/>
        </p:nvGrpSpPr>
        <p:grpSpPr>
          <a:xfrm>
            <a:off x="-420026" y="2015914"/>
            <a:ext cx="4368271" cy="4199819"/>
            <a:chOff x="3124200" y="2716248"/>
            <a:chExt cx="2475441" cy="2389152"/>
          </a:xfr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grpSp>
          <p:nvGrpSpPr>
            <p:cNvPr id="24" name="Group 5"/>
            <p:cNvGrpSpPr/>
            <p:nvPr/>
          </p:nvGrpSpPr>
          <p:grpSpPr>
            <a:xfrm>
              <a:off x="3649521" y="3286935"/>
              <a:ext cx="1424798" cy="1424798"/>
              <a:chOff x="908272" y="614645"/>
              <a:chExt cx="1424798" cy="1424798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908272" y="614645"/>
                <a:ext cx="1424798" cy="1424798"/>
              </a:xfrm>
              <a:prstGeom prst="ellipse">
                <a:avLst/>
              </a:prstGeom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41" name="Oval 4"/>
              <p:cNvSpPr/>
              <p:nvPr/>
            </p:nvSpPr>
            <p:spPr>
              <a:xfrm>
                <a:off x="1116929" y="823302"/>
                <a:ext cx="1007484" cy="1007484"/>
              </a:xfrm>
              <a:prstGeom prst="rect">
                <a:avLst/>
              </a:prstGeom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39370" tIns="39370" rIns="39370" bIns="39370" numCol="1" spcCol="1270" anchor="ctr" anchorCtr="0">
                <a:noAutofit/>
              </a:bodyPr>
              <a:lstStyle/>
              <a:p>
                <a:pPr algn="ctr" defTabSz="1518914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3400" dirty="0">
                    <a:latin typeface="Arial" pitchFamily="34" charset="0"/>
                    <a:cs typeface="Arial" pitchFamily="34" charset="0"/>
                  </a:rPr>
                  <a:t>CSIP</a:t>
                </a:r>
              </a:p>
            </p:txBody>
          </p:sp>
        </p:grpSp>
        <p:grpSp>
          <p:nvGrpSpPr>
            <p:cNvPr id="25" name="Group 6"/>
            <p:cNvGrpSpPr/>
            <p:nvPr/>
          </p:nvGrpSpPr>
          <p:grpSpPr>
            <a:xfrm>
              <a:off x="4005721" y="2716248"/>
              <a:ext cx="712399" cy="712399"/>
              <a:chOff x="1264472" y="43958"/>
              <a:chExt cx="712399" cy="712399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264472" y="43958"/>
                <a:ext cx="712399" cy="712399"/>
              </a:xfrm>
              <a:prstGeom prst="ellipse">
                <a:avLst/>
              </a:prstGeom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9" name="Oval 6"/>
              <p:cNvSpPr/>
              <p:nvPr/>
            </p:nvSpPr>
            <p:spPr>
              <a:xfrm>
                <a:off x="1368800" y="148286"/>
                <a:ext cx="503743" cy="503743"/>
              </a:xfrm>
              <a:prstGeom prst="rect">
                <a:avLst/>
              </a:prstGeom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algn="ctr" defTabSz="587967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dirty="0" smtClean="0">
                    <a:latin typeface="Arial" pitchFamily="34" charset="0"/>
                    <a:cs typeface="Arial" pitchFamily="34" charset="0"/>
                  </a:rPr>
                  <a:t>Rusle2</a:t>
                </a:r>
                <a:endParaRPr lang="en-US" sz="15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Group 45"/>
            <p:cNvGrpSpPr/>
            <p:nvPr/>
          </p:nvGrpSpPr>
          <p:grpSpPr>
            <a:xfrm>
              <a:off x="4887242" y="3356711"/>
              <a:ext cx="712399" cy="712399"/>
              <a:chOff x="2145993" y="684421"/>
              <a:chExt cx="712399" cy="712399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145993" y="684421"/>
                <a:ext cx="712399" cy="712399"/>
              </a:xfrm>
              <a:prstGeom prst="ellipse">
                <a:avLst/>
              </a:prstGeom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7" name="Oval 8"/>
              <p:cNvSpPr/>
              <p:nvPr/>
            </p:nvSpPr>
            <p:spPr>
              <a:xfrm>
                <a:off x="2250321" y="788749"/>
                <a:ext cx="503743" cy="503743"/>
              </a:xfrm>
              <a:prstGeom prst="rect">
                <a:avLst/>
              </a:prstGeom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algn="ctr" defTabSz="587967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dirty="0" smtClean="0">
                    <a:latin typeface="Arial" pitchFamily="34" charset="0"/>
                    <a:cs typeface="Arial" pitchFamily="34" charset="0"/>
                  </a:rPr>
                  <a:t>WEPS</a:t>
                </a:r>
                <a:endParaRPr lang="en-US" sz="15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Group 46"/>
            <p:cNvGrpSpPr/>
            <p:nvPr/>
          </p:nvGrpSpPr>
          <p:grpSpPr>
            <a:xfrm>
              <a:off x="4550531" y="4393001"/>
              <a:ext cx="712399" cy="712399"/>
              <a:chOff x="1809282" y="1720711"/>
              <a:chExt cx="712399" cy="712399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809282" y="1720711"/>
                <a:ext cx="712399" cy="712399"/>
              </a:xfrm>
              <a:prstGeom prst="ellipse">
                <a:avLst/>
              </a:prstGeom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5" name="Oval 10"/>
              <p:cNvSpPr/>
              <p:nvPr/>
            </p:nvSpPr>
            <p:spPr>
              <a:xfrm>
                <a:off x="1913610" y="1825039"/>
                <a:ext cx="503743" cy="503743"/>
              </a:xfrm>
              <a:prstGeom prst="rect">
                <a:avLst/>
              </a:prstGeom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algn="ctr" defTabSz="587967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Watershed</a:t>
                </a:r>
              </a:p>
              <a:p>
                <a:pPr algn="ctr" defTabSz="587967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Modeling</a:t>
                </a:r>
              </a:p>
            </p:txBody>
          </p:sp>
        </p:grpSp>
        <p:grpSp>
          <p:nvGrpSpPr>
            <p:cNvPr id="28" name="Group 47"/>
            <p:cNvGrpSpPr/>
            <p:nvPr/>
          </p:nvGrpSpPr>
          <p:grpSpPr>
            <a:xfrm>
              <a:off x="3460911" y="4393001"/>
              <a:ext cx="712399" cy="712399"/>
              <a:chOff x="719662" y="1720711"/>
              <a:chExt cx="712399" cy="712399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719662" y="1720711"/>
                <a:ext cx="712399" cy="712399"/>
              </a:xfrm>
              <a:prstGeom prst="ellipse">
                <a:avLst/>
              </a:prstGeom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3" name="Oval 12"/>
              <p:cNvSpPr/>
              <p:nvPr/>
            </p:nvSpPr>
            <p:spPr>
              <a:xfrm>
                <a:off x="823990" y="1825039"/>
                <a:ext cx="503743" cy="503743"/>
              </a:xfrm>
              <a:prstGeom prst="rect">
                <a:avLst/>
              </a:prstGeom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algn="ctr" defTabSz="587967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300" dirty="0" smtClean="0">
                    <a:latin typeface="Arial" pitchFamily="34" charset="0"/>
                    <a:cs typeface="Arial" pitchFamily="34" charset="0"/>
                  </a:rPr>
                  <a:t>SCI</a:t>
                </a:r>
                <a:endParaRPr lang="en-US" sz="15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9" name="Group 48"/>
            <p:cNvGrpSpPr/>
            <p:nvPr/>
          </p:nvGrpSpPr>
          <p:grpSpPr>
            <a:xfrm>
              <a:off x="3124200" y="3356711"/>
              <a:ext cx="712399" cy="712399"/>
              <a:chOff x="382951" y="684421"/>
              <a:chExt cx="712399" cy="712399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82951" y="684421"/>
                <a:ext cx="712399" cy="712399"/>
              </a:xfrm>
              <a:prstGeom prst="ellipse">
                <a:avLst/>
              </a:prstGeom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1" name="Oval 14"/>
              <p:cNvSpPr/>
              <p:nvPr/>
            </p:nvSpPr>
            <p:spPr>
              <a:xfrm>
                <a:off x="487279" y="788749"/>
                <a:ext cx="503743" cy="503743"/>
              </a:xfrm>
              <a:prstGeom prst="rect">
                <a:avLst/>
              </a:prstGeom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algn="ctr" defTabSz="587967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dirty="0" smtClean="0">
                    <a:latin typeface="Arial" pitchFamily="34" charset="0"/>
                    <a:cs typeface="Arial" pitchFamily="34" charset="0"/>
                  </a:rPr>
                  <a:t>STIR</a:t>
                </a:r>
                <a:endParaRPr lang="en-US" sz="15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 Modeling System 3.0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2142045"/>
            <a:ext cx="9072563" cy="48381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Environmental Modeling Framework</a:t>
            </a:r>
          </a:p>
          <a:p>
            <a:pPr lvl="1"/>
            <a:r>
              <a:rPr lang="en-US" dirty="0" smtClean="0"/>
              <a:t>Component based modeling</a:t>
            </a:r>
          </a:p>
          <a:p>
            <a:pPr lvl="1"/>
            <a:r>
              <a:rPr lang="en-US" dirty="0" smtClean="0"/>
              <a:t>Java annotations reduce model code coupling</a:t>
            </a:r>
          </a:p>
          <a:p>
            <a:pPr lvl="2"/>
            <a:r>
              <a:rPr lang="en-US" dirty="0" smtClean="0"/>
              <a:t>Inversion of control design pattern</a:t>
            </a:r>
          </a:p>
          <a:p>
            <a:r>
              <a:rPr lang="en-US" dirty="0" smtClean="0"/>
              <a:t>Component oriented modeling</a:t>
            </a:r>
          </a:p>
          <a:p>
            <a:pPr lvl="1"/>
            <a:r>
              <a:rPr lang="en-US" dirty="0" smtClean="0"/>
              <a:t>New model development</a:t>
            </a:r>
          </a:p>
          <a:p>
            <a:pPr lvl="2"/>
            <a:r>
              <a:rPr lang="en-US" dirty="0" smtClean="0"/>
              <a:t>Java/Groovy</a:t>
            </a:r>
          </a:p>
          <a:p>
            <a:pPr lvl="1"/>
            <a:r>
              <a:rPr lang="en-US" dirty="0" smtClean="0"/>
              <a:t>Legacy model integration</a:t>
            </a:r>
          </a:p>
          <a:p>
            <a:pPr lvl="2"/>
            <a:r>
              <a:rPr lang="en-US" dirty="0" smtClean="0"/>
              <a:t>FORTRAN</a:t>
            </a:r>
          </a:p>
          <a:p>
            <a:pPr lvl="2"/>
            <a:r>
              <a:rPr lang="en-US" dirty="0" smtClean="0"/>
              <a:t>C/C++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 descr="figure1.tif"/>
          <p:cNvPicPr>
            <a:picLocks noChangeAspect="1"/>
          </p:cNvPicPr>
          <p:nvPr/>
        </p:nvPicPr>
        <p:blipFill>
          <a:blip r:embed="rId2" cstate="print"/>
          <a:srcRect l="2674" t="6920" r="2674" b="13841"/>
          <a:stretch>
            <a:fillRect/>
          </a:stretch>
        </p:blipFill>
        <p:spPr>
          <a:xfrm>
            <a:off x="5385365" y="4505861"/>
            <a:ext cx="4531747" cy="29315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osion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3312" y="4713287"/>
            <a:ext cx="3810000" cy="2724150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b="1" dirty="0" smtClean="0"/>
              <a:t>RUSLE2 Model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3238" y="1763712"/>
            <a:ext cx="9069387" cy="4987925"/>
          </a:xfrm>
        </p:spPr>
        <p:txBody>
          <a:bodyPr>
            <a:normAutofit lnSpcReduction="10000"/>
          </a:bodyPr>
          <a:lstStyle/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“Revised Universal Soil Loss Equation”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Combines empirical and process-based science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Prediction of rill and </a:t>
            </a:r>
            <a:r>
              <a:rPr lang="en-US" dirty="0" err="1" smtClean="0"/>
              <a:t>interrill</a:t>
            </a:r>
            <a:r>
              <a:rPr lang="en-US" dirty="0" smtClean="0"/>
              <a:t> soil erosion resulting from rainfall and runoff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USDA-NRCS agency standard model</a:t>
            </a:r>
          </a:p>
          <a:p>
            <a:pPr marL="83185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Used by 3,000+ field offices</a:t>
            </a:r>
          </a:p>
          <a:p>
            <a:pPr marL="83185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Helps inventory erosion rates</a:t>
            </a:r>
          </a:p>
          <a:p>
            <a:pPr marL="83185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Sediment delivery estimation</a:t>
            </a:r>
          </a:p>
          <a:p>
            <a:pPr marL="83185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Conservation planning tool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0999" y="843491"/>
            <a:ext cx="9840913" cy="1259946"/>
          </a:xfrm>
        </p:spPr>
        <p:txBody>
          <a:bodyPr>
            <a:noAutofit/>
          </a:bodyPr>
          <a:lstStyle/>
          <a:p>
            <a:r>
              <a:rPr lang="en-US" sz="4500" b="1" dirty="0" smtClean="0"/>
              <a:t>Wind Erosion Prediction System  (WEPS)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3238" y="1611312"/>
            <a:ext cx="9069387" cy="5597525"/>
          </a:xfrm>
        </p:spPr>
        <p:txBody>
          <a:bodyPr>
            <a:normAutofit/>
          </a:bodyPr>
          <a:lstStyle/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Soil loss estimation based on weather and field conditions 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Models environmental concerns</a:t>
            </a:r>
          </a:p>
          <a:p>
            <a:pPr marL="834977" lvl="1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Creep/</a:t>
            </a:r>
            <a:r>
              <a:rPr lang="en-US" sz="2800" dirty="0" err="1" smtClean="0"/>
              <a:t>saltation</a:t>
            </a:r>
            <a:r>
              <a:rPr lang="en-US" sz="2800" dirty="0" smtClean="0"/>
              <a:t>, suspension, particulate matter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USDA-NRCS agency standard model</a:t>
            </a:r>
          </a:p>
          <a:p>
            <a:pPr marL="831850" lvl="1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Process-based daily time step </a:t>
            </a:r>
            <a:r>
              <a:rPr lang="en-US" sz="2800" dirty="0" smtClean="0">
                <a:latin typeface="Arial"/>
                <a:cs typeface="Arial"/>
              </a:rPr>
              <a:t>→ </a:t>
            </a:r>
            <a:r>
              <a:rPr lang="en-US" sz="2800" dirty="0" smtClean="0"/>
              <a:t>150 years</a:t>
            </a:r>
          </a:p>
          <a:p>
            <a:pPr marL="83185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Used by 3,000+ field offices</a:t>
            </a:r>
          </a:p>
          <a:p>
            <a:pPr marL="831850" lvl="1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Erosion control simulation</a:t>
            </a:r>
          </a:p>
          <a:p>
            <a:pPr marL="831850" lvl="1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Conservation planning tool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 descr="wep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3312" y="4979987"/>
            <a:ext cx="381000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 bwMode="auto">
          <a:xfrm>
            <a:off x="696912" y="2588892"/>
            <a:ext cx="8382000" cy="48006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kumimoji="0" lang="en-US" sz="155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Application</a:t>
            </a:r>
          </a:p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550" dirty="0" smtClean="0"/>
              <a:t>		Servers</a:t>
            </a:r>
            <a:endParaRPr kumimoji="0" lang="en-US" sz="155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b="1" dirty="0" smtClean="0"/>
              <a:t>Cloud Application Deployment</a:t>
            </a:r>
            <a:endParaRPr lang="en-US" sz="5200" b="1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>
          <a:xfrm>
            <a:off x="8736542" y="7111154"/>
            <a:ext cx="840052" cy="402483"/>
          </a:xfr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2373312" y="4722492"/>
            <a:ext cx="1828800" cy="381000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Load Balancer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1611312" y="5179692"/>
            <a:ext cx="3276600" cy="1295400"/>
            <a:chOff x="3897312" y="4160837"/>
            <a:chExt cx="3276600" cy="1295400"/>
          </a:xfrm>
        </p:grpSpPr>
        <p:sp>
          <p:nvSpPr>
            <p:cNvPr id="5" name="computr3"/>
            <p:cNvSpPr>
              <a:spLocks noEditPoints="1" noChangeArrowheads="1"/>
            </p:cNvSpPr>
            <p:nvPr/>
          </p:nvSpPr>
          <p:spPr bwMode="auto">
            <a:xfrm>
              <a:off x="4049712" y="4618037"/>
              <a:ext cx="762000" cy="609600"/>
            </a:xfrm>
            <a:custGeom>
              <a:avLst/>
              <a:gdLst>
                <a:gd name="T0" fmla="*/ 0 w 21600"/>
                <a:gd name="T1" fmla="*/ 10800 h 21600"/>
                <a:gd name="T2" fmla="*/ 10800 w 21600"/>
                <a:gd name="T3" fmla="*/ 0 h 21600"/>
                <a:gd name="T4" fmla="*/ 10800 w 21600"/>
                <a:gd name="T5" fmla="*/ 21600 h 21600"/>
                <a:gd name="T6" fmla="*/ 18135 w 21600"/>
                <a:gd name="T7" fmla="*/ 10800 h 21600"/>
                <a:gd name="T8" fmla="*/ 7811 w 21600"/>
                <a:gd name="T9" fmla="*/ 2584 h 21600"/>
                <a:gd name="T10" fmla="*/ 16359 w 21600"/>
                <a:gd name="T11" fmla="*/ 117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lowchart: Magnetic Disk 8"/>
            <p:cNvSpPr/>
            <p:nvPr/>
          </p:nvSpPr>
          <p:spPr bwMode="auto">
            <a:xfrm>
              <a:off x="3897312" y="4160837"/>
              <a:ext cx="3276600" cy="1295400"/>
            </a:xfrm>
            <a:prstGeom prst="flowChartMagneticDisk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2" name="computr3"/>
            <p:cNvSpPr>
              <a:spLocks noEditPoints="1" noChangeArrowheads="1"/>
            </p:cNvSpPr>
            <p:nvPr/>
          </p:nvSpPr>
          <p:spPr bwMode="auto">
            <a:xfrm>
              <a:off x="4811712" y="4618037"/>
              <a:ext cx="762000" cy="609600"/>
            </a:xfrm>
            <a:custGeom>
              <a:avLst/>
              <a:gdLst>
                <a:gd name="T0" fmla="*/ 0 w 21600"/>
                <a:gd name="T1" fmla="*/ 10800 h 21600"/>
                <a:gd name="T2" fmla="*/ 10800 w 21600"/>
                <a:gd name="T3" fmla="*/ 0 h 21600"/>
                <a:gd name="T4" fmla="*/ 10800 w 21600"/>
                <a:gd name="T5" fmla="*/ 21600 h 21600"/>
                <a:gd name="T6" fmla="*/ 18135 w 21600"/>
                <a:gd name="T7" fmla="*/ 10800 h 21600"/>
                <a:gd name="T8" fmla="*/ 7811 w 21600"/>
                <a:gd name="T9" fmla="*/ 2584 h 21600"/>
                <a:gd name="T10" fmla="*/ 16359 w 21600"/>
                <a:gd name="T11" fmla="*/ 117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computr3"/>
            <p:cNvSpPr>
              <a:spLocks noEditPoints="1" noChangeArrowheads="1"/>
            </p:cNvSpPr>
            <p:nvPr/>
          </p:nvSpPr>
          <p:spPr bwMode="auto">
            <a:xfrm>
              <a:off x="5573712" y="4618037"/>
              <a:ext cx="762000" cy="609600"/>
            </a:xfrm>
            <a:custGeom>
              <a:avLst/>
              <a:gdLst>
                <a:gd name="T0" fmla="*/ 0 w 21600"/>
                <a:gd name="T1" fmla="*/ 10800 h 21600"/>
                <a:gd name="T2" fmla="*/ 10800 w 21600"/>
                <a:gd name="T3" fmla="*/ 0 h 21600"/>
                <a:gd name="T4" fmla="*/ 10800 w 21600"/>
                <a:gd name="T5" fmla="*/ 21600 h 21600"/>
                <a:gd name="T6" fmla="*/ 18135 w 21600"/>
                <a:gd name="T7" fmla="*/ 10800 h 21600"/>
                <a:gd name="T8" fmla="*/ 7811 w 21600"/>
                <a:gd name="T9" fmla="*/ 2584 h 21600"/>
                <a:gd name="T10" fmla="*/ 16359 w 21600"/>
                <a:gd name="T11" fmla="*/ 117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computr3"/>
            <p:cNvSpPr>
              <a:spLocks noEditPoints="1" noChangeArrowheads="1"/>
            </p:cNvSpPr>
            <p:nvPr/>
          </p:nvSpPr>
          <p:spPr bwMode="auto">
            <a:xfrm>
              <a:off x="6335712" y="4618037"/>
              <a:ext cx="762000" cy="609600"/>
            </a:xfrm>
            <a:custGeom>
              <a:avLst/>
              <a:gdLst>
                <a:gd name="T0" fmla="*/ 0 w 21600"/>
                <a:gd name="T1" fmla="*/ 10800 h 21600"/>
                <a:gd name="T2" fmla="*/ 10800 w 21600"/>
                <a:gd name="T3" fmla="*/ 0 h 21600"/>
                <a:gd name="T4" fmla="*/ 10800 w 21600"/>
                <a:gd name="T5" fmla="*/ 21600 h 21600"/>
                <a:gd name="T6" fmla="*/ 18135 w 21600"/>
                <a:gd name="T7" fmla="*/ 10800 h 21600"/>
                <a:gd name="T8" fmla="*/ 7811 w 21600"/>
                <a:gd name="T9" fmla="*/ 2584 h 21600"/>
                <a:gd name="T10" fmla="*/ 16359 w 21600"/>
                <a:gd name="T11" fmla="*/ 117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3897312" y="3427092"/>
            <a:ext cx="2590800" cy="914400"/>
            <a:chOff x="3973512" y="2484437"/>
            <a:chExt cx="2590800" cy="914400"/>
          </a:xfrm>
        </p:grpSpPr>
        <p:sp>
          <p:nvSpPr>
            <p:cNvPr id="16" name="computr3"/>
            <p:cNvSpPr>
              <a:spLocks noEditPoints="1" noChangeArrowheads="1"/>
            </p:cNvSpPr>
            <p:nvPr/>
          </p:nvSpPr>
          <p:spPr bwMode="auto">
            <a:xfrm>
              <a:off x="4125912" y="2636837"/>
              <a:ext cx="762000" cy="609600"/>
            </a:xfrm>
            <a:custGeom>
              <a:avLst/>
              <a:gdLst>
                <a:gd name="T0" fmla="*/ 0 w 21600"/>
                <a:gd name="T1" fmla="*/ 10800 h 21600"/>
                <a:gd name="T2" fmla="*/ 10800 w 21600"/>
                <a:gd name="T3" fmla="*/ 0 h 21600"/>
                <a:gd name="T4" fmla="*/ 10800 w 21600"/>
                <a:gd name="T5" fmla="*/ 21600 h 21600"/>
                <a:gd name="T6" fmla="*/ 18135 w 21600"/>
                <a:gd name="T7" fmla="*/ 10800 h 21600"/>
                <a:gd name="T8" fmla="*/ 7811 w 21600"/>
                <a:gd name="T9" fmla="*/ 2584 h 21600"/>
                <a:gd name="T10" fmla="*/ 16359 w 21600"/>
                <a:gd name="T11" fmla="*/ 117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3973512" y="2484437"/>
              <a:ext cx="2590800" cy="9144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" name="computr3"/>
            <p:cNvSpPr>
              <a:spLocks noEditPoints="1" noChangeArrowheads="1"/>
            </p:cNvSpPr>
            <p:nvPr/>
          </p:nvSpPr>
          <p:spPr bwMode="auto">
            <a:xfrm>
              <a:off x="4887912" y="2636837"/>
              <a:ext cx="762000" cy="609600"/>
            </a:xfrm>
            <a:custGeom>
              <a:avLst/>
              <a:gdLst>
                <a:gd name="T0" fmla="*/ 0 w 21600"/>
                <a:gd name="T1" fmla="*/ 10800 h 21600"/>
                <a:gd name="T2" fmla="*/ 10800 w 21600"/>
                <a:gd name="T3" fmla="*/ 0 h 21600"/>
                <a:gd name="T4" fmla="*/ 10800 w 21600"/>
                <a:gd name="T5" fmla="*/ 21600 h 21600"/>
                <a:gd name="T6" fmla="*/ 18135 w 21600"/>
                <a:gd name="T7" fmla="*/ 10800 h 21600"/>
                <a:gd name="T8" fmla="*/ 7811 w 21600"/>
                <a:gd name="T9" fmla="*/ 2584 h 21600"/>
                <a:gd name="T10" fmla="*/ 16359 w 21600"/>
                <a:gd name="T11" fmla="*/ 117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computr3"/>
            <p:cNvSpPr>
              <a:spLocks noEditPoints="1" noChangeArrowheads="1"/>
            </p:cNvSpPr>
            <p:nvPr/>
          </p:nvSpPr>
          <p:spPr bwMode="auto">
            <a:xfrm>
              <a:off x="5649912" y="2636837"/>
              <a:ext cx="762000" cy="609600"/>
            </a:xfrm>
            <a:custGeom>
              <a:avLst/>
              <a:gdLst>
                <a:gd name="T0" fmla="*/ 0 w 21600"/>
                <a:gd name="T1" fmla="*/ 10800 h 21600"/>
                <a:gd name="T2" fmla="*/ 10800 w 21600"/>
                <a:gd name="T3" fmla="*/ 0 h 21600"/>
                <a:gd name="T4" fmla="*/ 10800 w 21600"/>
                <a:gd name="T5" fmla="*/ 21600 h 21600"/>
                <a:gd name="T6" fmla="*/ 18135 w 21600"/>
                <a:gd name="T7" fmla="*/ 10800 h 21600"/>
                <a:gd name="T8" fmla="*/ 7811 w 21600"/>
                <a:gd name="T9" fmla="*/ 2584 h 21600"/>
                <a:gd name="T10" fmla="*/ 16359 w 21600"/>
                <a:gd name="T11" fmla="*/ 117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5878512" y="5027292"/>
            <a:ext cx="1143000" cy="1066800"/>
            <a:chOff x="5345112" y="3932237"/>
            <a:chExt cx="1143000" cy="1066800"/>
          </a:xfrm>
        </p:grpSpPr>
        <p:sp>
          <p:nvSpPr>
            <p:cNvPr id="21" name="computr3"/>
            <p:cNvSpPr>
              <a:spLocks noEditPoints="1" noChangeArrowheads="1"/>
            </p:cNvSpPr>
            <p:nvPr/>
          </p:nvSpPr>
          <p:spPr bwMode="auto">
            <a:xfrm>
              <a:off x="5497512" y="4313237"/>
              <a:ext cx="762000" cy="609600"/>
            </a:xfrm>
            <a:custGeom>
              <a:avLst/>
              <a:gdLst>
                <a:gd name="T0" fmla="*/ 0 w 21600"/>
                <a:gd name="T1" fmla="*/ 10800 h 21600"/>
                <a:gd name="T2" fmla="*/ 10800 w 21600"/>
                <a:gd name="T3" fmla="*/ 0 h 21600"/>
                <a:gd name="T4" fmla="*/ 10800 w 21600"/>
                <a:gd name="T5" fmla="*/ 21600 h 21600"/>
                <a:gd name="T6" fmla="*/ 18135 w 21600"/>
                <a:gd name="T7" fmla="*/ 10800 h 21600"/>
                <a:gd name="T8" fmla="*/ 7811 w 21600"/>
                <a:gd name="T9" fmla="*/ 2584 h 21600"/>
                <a:gd name="T10" fmla="*/ 16359 w 21600"/>
                <a:gd name="T11" fmla="*/ 117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lowchart: Magnetic Disk 21"/>
            <p:cNvSpPr/>
            <p:nvPr/>
          </p:nvSpPr>
          <p:spPr bwMode="auto">
            <a:xfrm>
              <a:off x="5345112" y="3932237"/>
              <a:ext cx="1143000" cy="1066800"/>
            </a:xfrm>
            <a:prstGeom prst="flowChartMagneticDisk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 bwMode="auto">
          <a:xfrm>
            <a:off x="4354512" y="2817492"/>
            <a:ext cx="1828800" cy="381000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Load Balancer</a:t>
            </a:r>
          </a:p>
        </p:txBody>
      </p:sp>
      <p:cxnSp>
        <p:nvCxnSpPr>
          <p:cNvPr id="35" name="Straight Connector 34"/>
          <p:cNvCxnSpPr>
            <a:stCxn id="8" idx="2"/>
          </p:cNvCxnSpPr>
          <p:nvPr/>
        </p:nvCxnSpPr>
        <p:spPr bwMode="auto">
          <a:xfrm rot="5400000">
            <a:off x="2449512" y="4798692"/>
            <a:ext cx="533400" cy="1143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8" idx="2"/>
          </p:cNvCxnSpPr>
          <p:nvPr/>
        </p:nvCxnSpPr>
        <p:spPr bwMode="auto">
          <a:xfrm rot="5400000">
            <a:off x="2830512" y="5179692"/>
            <a:ext cx="533400" cy="381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8" idx="2"/>
          </p:cNvCxnSpPr>
          <p:nvPr/>
        </p:nvCxnSpPr>
        <p:spPr bwMode="auto">
          <a:xfrm rot="16200000" flipH="1">
            <a:off x="3211512" y="5179692"/>
            <a:ext cx="533400" cy="381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8" idx="2"/>
          </p:cNvCxnSpPr>
          <p:nvPr/>
        </p:nvCxnSpPr>
        <p:spPr bwMode="auto">
          <a:xfrm rot="16200000" flipH="1">
            <a:off x="3592512" y="4798692"/>
            <a:ext cx="533400" cy="1143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rot="5400000">
            <a:off x="4431506" y="2359498"/>
            <a:ext cx="914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5400000">
            <a:off x="4660106" y="2359498"/>
            <a:ext cx="914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rot="5400000">
            <a:off x="4887118" y="2359498"/>
            <a:ext cx="914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5400000">
            <a:off x="5115718" y="2359498"/>
            <a:ext cx="914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5400000">
            <a:off x="5344318" y="2359498"/>
            <a:ext cx="914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rot="5400000">
            <a:off x="4202906" y="2359498"/>
            <a:ext cx="914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rot="5400000">
            <a:off x="3974306" y="2359498"/>
            <a:ext cx="914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rot="5400000">
            <a:off x="5572918" y="2359498"/>
            <a:ext cx="914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Connector 66"/>
          <p:cNvCxnSpPr>
            <a:stCxn id="24" idx="2"/>
          </p:cNvCxnSpPr>
          <p:nvPr/>
        </p:nvCxnSpPr>
        <p:spPr bwMode="auto">
          <a:xfrm rot="5400000">
            <a:off x="4659312" y="2969892"/>
            <a:ext cx="38100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24" idx="2"/>
          </p:cNvCxnSpPr>
          <p:nvPr/>
        </p:nvCxnSpPr>
        <p:spPr bwMode="auto">
          <a:xfrm rot="16200000" flipH="1">
            <a:off x="5421312" y="3046092"/>
            <a:ext cx="381000" cy="685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24" idx="2"/>
          </p:cNvCxnSpPr>
          <p:nvPr/>
        </p:nvCxnSpPr>
        <p:spPr bwMode="auto">
          <a:xfrm rot="5400000">
            <a:off x="5040312" y="3350892"/>
            <a:ext cx="381000" cy="76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ounded Rectangle 71"/>
          <p:cNvSpPr/>
          <p:nvPr/>
        </p:nvSpPr>
        <p:spPr bwMode="auto">
          <a:xfrm>
            <a:off x="4125912" y="1826892"/>
            <a:ext cx="2209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b="1" dirty="0" smtClean="0">
                <a:solidFill>
                  <a:schemeClr val="bg1"/>
                </a:solidFill>
              </a:rPr>
              <a:t>Service Requests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73712" y="6170292"/>
            <a:ext cx="1831335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noSQL</a:t>
            </a:r>
            <a:r>
              <a:rPr lang="en-US" sz="1600" dirty="0" smtClean="0"/>
              <a:t> </a:t>
            </a:r>
            <a:r>
              <a:rPr lang="en-US" sz="1600" dirty="0" err="1" smtClean="0"/>
              <a:t>datastores</a:t>
            </a:r>
            <a:endParaRPr lang="en-US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7173912" y="4782528"/>
            <a:ext cx="1289135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cache/logging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2297112" y="6506124"/>
            <a:ext cx="1951175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rDBMS</a:t>
            </a:r>
            <a:r>
              <a:rPr lang="en-US" sz="1600" dirty="0" smtClean="0"/>
              <a:t> / spatial DB</a:t>
            </a:r>
            <a:endParaRPr lang="en-US" sz="1600" dirty="0"/>
          </a:p>
        </p:txBody>
      </p:sp>
      <p:cxnSp>
        <p:nvCxnSpPr>
          <p:cNvPr id="79" name="Straight Arrow Connector 78"/>
          <p:cNvCxnSpPr/>
          <p:nvPr/>
        </p:nvCxnSpPr>
        <p:spPr bwMode="auto">
          <a:xfrm>
            <a:off x="6488112" y="3884292"/>
            <a:ext cx="914400" cy="457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5954712" y="4189092"/>
            <a:ext cx="152400" cy="838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6" name="Straight Arrow Connector 85"/>
          <p:cNvCxnSpPr>
            <a:stCxn id="8" idx="0"/>
          </p:cNvCxnSpPr>
          <p:nvPr/>
        </p:nvCxnSpPr>
        <p:spPr bwMode="auto">
          <a:xfrm rot="5400000" flipH="1" flipV="1">
            <a:off x="3592512" y="3884292"/>
            <a:ext cx="533400" cy="1143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8" name="Straight Arrow Connector 87"/>
          <p:cNvCxnSpPr>
            <a:stCxn id="8" idx="0"/>
          </p:cNvCxnSpPr>
          <p:nvPr/>
        </p:nvCxnSpPr>
        <p:spPr bwMode="auto">
          <a:xfrm rot="5400000" flipH="1" flipV="1">
            <a:off x="3973512" y="3503292"/>
            <a:ext cx="533400" cy="1905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0" name="Straight Arrow Connector 89"/>
          <p:cNvCxnSpPr>
            <a:stCxn id="8" idx="0"/>
          </p:cNvCxnSpPr>
          <p:nvPr/>
        </p:nvCxnSpPr>
        <p:spPr bwMode="auto">
          <a:xfrm rot="5400000" flipH="1" flipV="1">
            <a:off x="4354512" y="3122292"/>
            <a:ext cx="533400" cy="2667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5192712" y="4189092"/>
            <a:ext cx="762000" cy="914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>
            <a:off x="4430712" y="4189092"/>
            <a:ext cx="14478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58" name="Group 57"/>
          <p:cNvGrpSpPr/>
          <p:nvPr/>
        </p:nvGrpSpPr>
        <p:grpSpPr>
          <a:xfrm>
            <a:off x="7402512" y="3398837"/>
            <a:ext cx="914400" cy="1371600"/>
            <a:chOff x="7173912" y="2103437"/>
            <a:chExt cx="914400" cy="1371600"/>
          </a:xfrm>
        </p:grpSpPr>
        <p:sp>
          <p:nvSpPr>
            <p:cNvPr id="51" name="Rounded Rectangle 50"/>
            <p:cNvSpPr/>
            <p:nvPr/>
          </p:nvSpPr>
          <p:spPr bwMode="auto">
            <a:xfrm>
              <a:off x="7173912" y="2103437"/>
              <a:ext cx="914400" cy="13716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54" name="computr3"/>
            <p:cNvSpPr>
              <a:spLocks noEditPoints="1" noChangeArrowheads="1"/>
            </p:cNvSpPr>
            <p:nvPr/>
          </p:nvSpPr>
          <p:spPr bwMode="auto">
            <a:xfrm>
              <a:off x="7250112" y="2179637"/>
              <a:ext cx="762000" cy="609600"/>
            </a:xfrm>
            <a:custGeom>
              <a:avLst/>
              <a:gdLst>
                <a:gd name="T0" fmla="*/ 0 w 21600"/>
                <a:gd name="T1" fmla="*/ 10800 h 21600"/>
                <a:gd name="T2" fmla="*/ 10800 w 21600"/>
                <a:gd name="T3" fmla="*/ 0 h 21600"/>
                <a:gd name="T4" fmla="*/ 10800 w 21600"/>
                <a:gd name="T5" fmla="*/ 21600 h 21600"/>
                <a:gd name="T6" fmla="*/ 18135 w 21600"/>
                <a:gd name="T7" fmla="*/ 10800 h 21600"/>
                <a:gd name="T8" fmla="*/ 7811 w 21600"/>
                <a:gd name="T9" fmla="*/ 2584 h 21600"/>
                <a:gd name="T10" fmla="*/ 16359 w 21600"/>
                <a:gd name="T11" fmla="*/ 117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computr3"/>
            <p:cNvSpPr>
              <a:spLocks noEditPoints="1" noChangeArrowheads="1"/>
            </p:cNvSpPr>
            <p:nvPr/>
          </p:nvSpPr>
          <p:spPr bwMode="auto">
            <a:xfrm>
              <a:off x="7250112" y="2789237"/>
              <a:ext cx="762000" cy="609600"/>
            </a:xfrm>
            <a:custGeom>
              <a:avLst/>
              <a:gdLst>
                <a:gd name="T0" fmla="*/ 0 w 21600"/>
                <a:gd name="T1" fmla="*/ 10800 h 21600"/>
                <a:gd name="T2" fmla="*/ 10800 w 21600"/>
                <a:gd name="T3" fmla="*/ 0 h 21600"/>
                <a:gd name="T4" fmla="*/ 10800 w 21600"/>
                <a:gd name="T5" fmla="*/ 21600 h 21600"/>
                <a:gd name="T6" fmla="*/ 18135 w 21600"/>
                <a:gd name="T7" fmla="*/ 10800 h 21600"/>
                <a:gd name="T8" fmla="*/ 7811 w 21600"/>
                <a:gd name="T9" fmla="*/ 2584 h 21600"/>
                <a:gd name="T10" fmla="*/ 16359 w 21600"/>
                <a:gd name="T11" fmla="*/ 117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ade.jpg"/>
          <p:cNvPicPr>
            <a:picLocks noChangeAspect="1"/>
          </p:cNvPicPr>
          <p:nvPr/>
        </p:nvPicPr>
        <p:blipFill>
          <a:blip r:embed="rId2" cstate="print"/>
          <a:srcRect b="4972"/>
          <a:stretch>
            <a:fillRect/>
          </a:stretch>
        </p:blipFill>
        <p:spPr bwMode="auto">
          <a:xfrm>
            <a:off x="6416992" y="1656383"/>
            <a:ext cx="3423920" cy="3495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04031" y="731837"/>
            <a:ext cx="9072563" cy="1259946"/>
          </a:xfrm>
        </p:spPr>
        <p:txBody>
          <a:bodyPr/>
          <a:lstStyle/>
          <a:p>
            <a:pPr eaLnBrk="1"/>
            <a:r>
              <a:rPr lang="en-US" b="1" dirty="0" smtClean="0"/>
              <a:t>Eucalyptus 2.0 Private Clouds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04031" y="1722437"/>
            <a:ext cx="9072563" cy="5761037"/>
          </a:xfrm>
        </p:spPr>
        <p:txBody>
          <a:bodyPr>
            <a:noAutofit/>
          </a:bodyPr>
          <a:lstStyle/>
          <a:p>
            <a:pPr eaLnBrk="1">
              <a:buFont typeface="Arial" charset="0"/>
              <a:buChar char="•"/>
            </a:pPr>
            <a:r>
              <a:rPr lang="en-US" sz="3200" dirty="0" smtClean="0"/>
              <a:t>Two eucalyptus clouds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ERAMSCLOUD</a:t>
            </a:r>
          </a:p>
          <a:p>
            <a:pPr lvl="2">
              <a:buFont typeface="Arial" charset="0"/>
              <a:buChar char="•"/>
            </a:pPr>
            <a:r>
              <a:rPr lang="en-US" sz="2800" dirty="0" smtClean="0"/>
              <a:t>(9) Sun X6270 blade servers</a:t>
            </a:r>
          </a:p>
          <a:p>
            <a:pPr lvl="2">
              <a:buFont typeface="Arial" charset="0"/>
              <a:buChar char="•"/>
            </a:pPr>
            <a:r>
              <a:rPr lang="en-US" sz="2800" dirty="0" smtClean="0"/>
              <a:t>Dual quad core CPUs, 24 GB ram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OMSCLOUD</a:t>
            </a:r>
          </a:p>
          <a:p>
            <a:pPr lvl="2">
              <a:buFont typeface="Arial" charset="0"/>
              <a:buChar char="•"/>
            </a:pPr>
            <a:r>
              <a:rPr lang="en-US" sz="2800" dirty="0" smtClean="0"/>
              <a:t>Various commodity hardware</a:t>
            </a:r>
          </a:p>
          <a:p>
            <a:pPr eaLnBrk="1">
              <a:buFont typeface="Arial" charset="0"/>
              <a:buChar char="•"/>
            </a:pPr>
            <a:r>
              <a:rPr lang="en-US" sz="3200" dirty="0" err="1" smtClean="0"/>
              <a:t>Eucalytpus</a:t>
            </a:r>
            <a:r>
              <a:rPr lang="en-US" sz="3200" dirty="0" smtClean="0"/>
              <a:t> 2.0.3</a:t>
            </a:r>
          </a:p>
          <a:p>
            <a:pPr lvl="1" eaLnBrk="1">
              <a:buFont typeface="Arial" charset="0"/>
              <a:buChar char="•"/>
            </a:pPr>
            <a:r>
              <a:rPr lang="en-US" sz="2800" dirty="0" smtClean="0"/>
              <a:t>Amazon EC2 API support</a:t>
            </a:r>
          </a:p>
          <a:p>
            <a:pPr lvl="1" eaLnBrk="1">
              <a:buFont typeface="Arial" charset="0"/>
              <a:buChar char="•"/>
            </a:pPr>
            <a:r>
              <a:rPr lang="en-US" sz="2800" dirty="0" smtClean="0"/>
              <a:t>Managed mode network w/ private VLANs, Elastic IPs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Dual boot for hypervisor switching</a:t>
            </a:r>
          </a:p>
          <a:p>
            <a:pPr lvl="2">
              <a:buFont typeface="Arial" charset="0"/>
              <a:buChar char="•"/>
            </a:pPr>
            <a:r>
              <a:rPr lang="en-US" sz="2800" dirty="0" err="1" smtClean="0"/>
              <a:t>Ubuntu</a:t>
            </a:r>
            <a:r>
              <a:rPr lang="en-US" sz="2800" dirty="0" smtClean="0"/>
              <a:t> (KVM), </a:t>
            </a:r>
            <a:r>
              <a:rPr lang="en-US" sz="2800" dirty="0" err="1" smtClean="0"/>
              <a:t>CentOS</a:t>
            </a:r>
            <a:r>
              <a:rPr lang="en-US" sz="2800" dirty="0" smtClean="0"/>
              <a:t> (XEN)</a:t>
            </a:r>
          </a:p>
          <a:p>
            <a:pPr lvl="1" eaLnBrk="1">
              <a:buFont typeface="Arial" charset="0"/>
              <a:buChar char="•"/>
            </a:pPr>
            <a:endParaRPr lang="en-US" sz="27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2485C"/>
      </a:dk2>
      <a:lt2>
        <a:srgbClr val="DBF5F9"/>
      </a:lt2>
      <a:accent1>
        <a:srgbClr val="0F6FC6"/>
      </a:accent1>
      <a:accent2>
        <a:srgbClr val="009DD9"/>
      </a:accent2>
      <a:accent3>
        <a:srgbClr val="000066"/>
      </a:accent3>
      <a:accent4>
        <a:srgbClr val="10CF9B"/>
      </a:accent4>
      <a:accent5>
        <a:srgbClr val="7CCA62"/>
      </a:accent5>
      <a:accent6>
        <a:srgbClr val="2A581C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3134</TotalTime>
  <Words>668</Words>
  <Application>Microsoft Office PowerPoint</Application>
  <PresentationFormat>Custom</PresentationFormat>
  <Paragraphs>187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The Cloud Services Innovation Platform:</vt:lpstr>
      <vt:lpstr>USDA-NRCS Science Delivery</vt:lpstr>
      <vt:lpstr>Slide 3</vt:lpstr>
      <vt:lpstr>Cloud Services Innovation Platform</vt:lpstr>
      <vt:lpstr>Object Modeling System 3.0</vt:lpstr>
      <vt:lpstr>RUSLE2 Model</vt:lpstr>
      <vt:lpstr>Wind Erosion Prediction System  (WEPS)</vt:lpstr>
      <vt:lpstr>Cloud Application Deployment</vt:lpstr>
      <vt:lpstr>Eucalyptus 2.0 Private Clouds</vt:lpstr>
      <vt:lpstr>CSIP Model Services</vt:lpstr>
      <vt:lpstr>Performance Gains through Cloud Scaling Increasing Model VMs and worker threads</vt:lpstr>
      <vt:lpstr>CSIP Geospatial Dataservices</vt:lpstr>
      <vt:lpstr>Geospatial query performance</vt:lpstr>
      <vt:lpstr>Geospatial query performance - 2</vt:lpstr>
      <vt:lpstr>RUSLE2 Model</vt:lpstr>
      <vt:lpstr>Key Results</vt:lpstr>
      <vt:lpstr>Future Work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Services Innovation Platform (CSIP)</dc:title>
  <dc:creator>Wes Lloyd</dc:creator>
  <cp:lastModifiedBy>Wes Lloyd</cp:lastModifiedBy>
  <cp:revision>331</cp:revision>
  <cp:lastPrinted>1601-01-01T00:00:00Z</cp:lastPrinted>
  <dcterms:created xsi:type="dcterms:W3CDTF">2011-05-16T23:19:36Z</dcterms:created>
  <dcterms:modified xsi:type="dcterms:W3CDTF">2012-06-21T21:21:39Z</dcterms:modified>
</cp:coreProperties>
</file>