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59"/>
  </p:notesMasterIdLst>
  <p:handoutMasterIdLst>
    <p:handoutMasterId r:id="rId60"/>
  </p:handoutMasterIdLst>
  <p:sldIdLst>
    <p:sldId id="256" r:id="rId2"/>
    <p:sldId id="305" r:id="rId3"/>
    <p:sldId id="485" r:id="rId4"/>
    <p:sldId id="544" r:id="rId5"/>
    <p:sldId id="545" r:id="rId6"/>
    <p:sldId id="546" r:id="rId7"/>
    <p:sldId id="482" r:id="rId8"/>
    <p:sldId id="547" r:id="rId9"/>
    <p:sldId id="481" r:id="rId10"/>
    <p:sldId id="487" r:id="rId11"/>
    <p:sldId id="480" r:id="rId12"/>
    <p:sldId id="494" r:id="rId13"/>
    <p:sldId id="548" r:id="rId14"/>
    <p:sldId id="554" r:id="rId15"/>
    <p:sldId id="559" r:id="rId16"/>
    <p:sldId id="488" r:id="rId17"/>
    <p:sldId id="540" r:id="rId18"/>
    <p:sldId id="537" r:id="rId19"/>
    <p:sldId id="489" r:id="rId20"/>
    <p:sldId id="506" r:id="rId21"/>
    <p:sldId id="317" r:id="rId22"/>
    <p:sldId id="486" r:id="rId23"/>
    <p:sldId id="536" r:id="rId24"/>
    <p:sldId id="543" r:id="rId25"/>
    <p:sldId id="553" r:id="rId26"/>
    <p:sldId id="511" r:id="rId27"/>
    <p:sldId id="555" r:id="rId28"/>
    <p:sldId id="556" r:id="rId29"/>
    <p:sldId id="557" r:id="rId30"/>
    <p:sldId id="549" r:id="rId31"/>
    <p:sldId id="550" r:id="rId32"/>
    <p:sldId id="551" r:id="rId33"/>
    <p:sldId id="552" r:id="rId34"/>
    <p:sldId id="414" r:id="rId35"/>
    <p:sldId id="495" r:id="rId36"/>
    <p:sldId id="463" r:id="rId37"/>
    <p:sldId id="493" r:id="rId38"/>
    <p:sldId id="497" r:id="rId39"/>
    <p:sldId id="507" r:id="rId40"/>
    <p:sldId id="415" r:id="rId41"/>
    <p:sldId id="518" r:id="rId42"/>
    <p:sldId id="519" r:id="rId43"/>
    <p:sldId id="522" r:id="rId44"/>
    <p:sldId id="523" r:id="rId45"/>
    <p:sldId id="524" r:id="rId46"/>
    <p:sldId id="525" r:id="rId47"/>
    <p:sldId id="527" r:id="rId48"/>
    <p:sldId id="528" r:id="rId49"/>
    <p:sldId id="530" r:id="rId50"/>
    <p:sldId id="531" r:id="rId51"/>
    <p:sldId id="510" r:id="rId52"/>
    <p:sldId id="515" r:id="rId53"/>
    <p:sldId id="501" r:id="rId54"/>
    <p:sldId id="502" r:id="rId55"/>
    <p:sldId id="504" r:id="rId56"/>
    <p:sldId id="503" r:id="rId57"/>
    <p:sldId id="508" r:id="rId58"/>
  </p:sldIdLst>
  <p:sldSz cx="10080625" cy="7559675"/>
  <p:notesSz cx="9601200" cy="73152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529" autoAdjust="0"/>
    <p:restoredTop sz="97711" autoAdjust="0"/>
  </p:normalViewPr>
  <p:slideViewPr>
    <p:cSldViewPr>
      <p:cViewPr varScale="1">
        <p:scale>
          <a:sx n="61" d="100"/>
          <a:sy n="61" d="100"/>
        </p:scale>
        <p:origin x="-84" y="-414"/>
      </p:cViewPr>
      <p:guideLst>
        <p:guide orient="horz" pos="2161"/>
        <p:guide pos="2880"/>
      </p:guideLst>
    </p:cSldViewPr>
  </p:slideViewPr>
  <p:outlineViewPr>
    <p:cViewPr varScale="1">
      <p:scale>
        <a:sx n="50" d="100"/>
        <a:sy n="50" d="100"/>
      </p:scale>
      <p:origin x="66" y="11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16" y="282"/>
      </p:cViewPr>
      <p:guideLst>
        <p:guide orient="horz" pos="2094"/>
        <p:guide pos="26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CB3B6-AF41-4864-AF7B-03943C5BF6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D633-D25C-46EC-BDF5-EBA48BD6649C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3B4F46BA-68CF-4171-BC35-78F88E9CF0C7}" type="parTrans" cxnId="{E6CC3C8C-9EA2-4D62-BB01-63AF36C07985}">
      <dgm:prSet/>
      <dgm:spPr/>
      <dgm:t>
        <a:bodyPr/>
        <a:lstStyle/>
        <a:p>
          <a:endParaRPr lang="en-US"/>
        </a:p>
      </dgm:t>
    </dgm:pt>
    <dgm:pt modelId="{D6046932-0292-4C12-B83E-6A0ED1E47252}" type="sibTrans" cxnId="{E6CC3C8C-9EA2-4D62-BB01-63AF36C07985}">
      <dgm:prSet/>
      <dgm:spPr/>
      <dgm:t>
        <a:bodyPr/>
        <a:lstStyle/>
        <a:p>
          <a:endParaRPr lang="en-US"/>
        </a:p>
      </dgm:t>
    </dgm:pt>
    <dgm:pt modelId="{1E396FCA-292C-4DA3-9515-C748C02459E8}">
      <dgm:prSet phldrT="[Text]" custT="1"/>
      <dgm:spPr>
        <a:solidFill>
          <a:schemeClr val="accent6">
            <a:lumMod val="75000"/>
          </a:schemeClr>
        </a:solidFill>
      </dgm:spPr>
      <dgm:t>
        <a:bodyPr tIns="274320" anchor="t" anchorCtr="0"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Apache Tomcat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D374C-4A34-4AB0-A02F-150AEB13DD16}" type="parTrans" cxnId="{EBDD0A22-816C-44B6-A5F7-1036546145AD}">
      <dgm:prSet/>
      <dgm:spPr/>
      <dgm:t>
        <a:bodyPr/>
        <a:lstStyle/>
        <a:p>
          <a:endParaRPr lang="en-US"/>
        </a:p>
      </dgm:t>
    </dgm:pt>
    <dgm:pt modelId="{0ABE3B54-4E8A-4330-A2D2-E76BC9F0C477}" type="sibTrans" cxnId="{EBDD0A22-816C-44B6-A5F7-1036546145AD}">
      <dgm:prSet/>
      <dgm:spPr/>
      <dgm:t>
        <a:bodyPr/>
        <a:lstStyle/>
        <a:p>
          <a:endParaRPr lang="en-US"/>
        </a:p>
      </dgm:t>
    </dgm:pt>
    <dgm:pt modelId="{FA1046A6-16C8-4BB6-B1F7-78067CD4DDEE}">
      <dgm:prSet phldrT="[Text]"/>
      <dgm:spPr/>
      <dgm:t>
        <a:bodyPr/>
        <a:lstStyle/>
        <a:p>
          <a:r>
            <a:rPr lang="en-US" dirty="0" smtClean="0"/>
            <a:t>Geospatial </a:t>
          </a:r>
          <a:r>
            <a:rPr lang="en-US" dirty="0" err="1" smtClean="0"/>
            <a:t>rDBMS</a:t>
          </a:r>
          <a:endParaRPr lang="en-US" dirty="0"/>
        </a:p>
      </dgm:t>
    </dgm:pt>
    <dgm:pt modelId="{DC556E7B-481F-46D5-B1B7-54D87F65B93B}" type="parTrans" cxnId="{62E8E93E-3BD0-4CC1-90FC-18AC27AA53F1}">
      <dgm:prSet/>
      <dgm:spPr/>
      <dgm:t>
        <a:bodyPr/>
        <a:lstStyle/>
        <a:p>
          <a:endParaRPr lang="en-US"/>
        </a:p>
      </dgm:t>
    </dgm:pt>
    <dgm:pt modelId="{B8B815DD-D7E4-4011-A2F4-4081D8022101}" type="sibTrans" cxnId="{62E8E93E-3BD0-4CC1-90FC-18AC27AA53F1}">
      <dgm:prSet/>
      <dgm:spPr/>
      <dgm:t>
        <a:bodyPr/>
        <a:lstStyle/>
        <a:p>
          <a:endParaRPr lang="en-US"/>
        </a:p>
      </dgm:t>
    </dgm:pt>
    <dgm:pt modelId="{5023A08D-9EF8-4FEA-BA83-C4BB225D690C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F4676B4B-4B66-4856-AC72-A9C1958D3F46}" type="parTrans" cxnId="{0A74E409-A5F1-4EC2-BE63-260F042FF663}">
      <dgm:prSet/>
      <dgm:spPr/>
      <dgm:t>
        <a:bodyPr/>
        <a:lstStyle/>
        <a:p>
          <a:endParaRPr lang="en-US"/>
        </a:p>
      </dgm:t>
    </dgm:pt>
    <dgm:pt modelId="{1D93E433-FE18-43B8-A8A8-37B15A63A6AE}" type="sibTrans" cxnId="{0A74E409-A5F1-4EC2-BE63-260F042FF663}">
      <dgm:prSet/>
      <dgm:spPr/>
      <dgm:t>
        <a:bodyPr/>
        <a:lstStyle/>
        <a:p>
          <a:endParaRPr lang="en-US"/>
        </a:p>
      </dgm:t>
    </dgm:pt>
    <dgm:pt modelId="{206F967D-862E-4397-B1D7-A47DCEB3695D}">
      <dgm:prSet phldrT="[Text]" custT="1"/>
      <dgm:spPr>
        <a:solidFill>
          <a:schemeClr val="accent6">
            <a:lumMod val="75000"/>
          </a:schemeClr>
        </a:solidFill>
      </dgm:spPr>
      <dgm:t>
        <a:bodyPr tIns="36576" anchor="ctr" anchorCtr="1"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nginx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A2A61-1540-4C04-8E22-82CBC27E2C3C}" type="parTrans" cxnId="{9DD03D9C-6715-4064-8E89-D542D019072A}">
      <dgm:prSet/>
      <dgm:spPr/>
      <dgm:t>
        <a:bodyPr/>
        <a:lstStyle/>
        <a:p>
          <a:endParaRPr lang="en-US"/>
        </a:p>
      </dgm:t>
    </dgm:pt>
    <dgm:pt modelId="{F7EE5449-CE6B-4DF3-ACD8-02E6A8EF959D}" type="sibTrans" cxnId="{9DD03D9C-6715-4064-8E89-D542D019072A}">
      <dgm:prSet/>
      <dgm:spPr/>
      <dgm:t>
        <a:bodyPr/>
        <a:lstStyle/>
        <a:p>
          <a:endParaRPr lang="en-US"/>
        </a:p>
      </dgm:t>
    </dgm:pt>
    <dgm:pt modelId="{47243DEB-62C1-4057-BB41-5580A9BC6BFF}">
      <dgm:prSet phldrT="[Text]"/>
      <dgm:spPr/>
      <dgm:t>
        <a:bodyPr/>
        <a:lstStyle/>
        <a:p>
          <a:r>
            <a:rPr lang="en-US" dirty="0" smtClean="0"/>
            <a:t>Logging</a:t>
          </a:r>
          <a:endParaRPr lang="en-US" dirty="0"/>
        </a:p>
      </dgm:t>
    </dgm:pt>
    <dgm:pt modelId="{2AAD3955-E7E6-4188-9B6B-E834EF3B4888}" type="parTrans" cxnId="{89AD555B-D219-4B3B-AAAE-DADA7626F73E}">
      <dgm:prSet/>
      <dgm:spPr/>
      <dgm:t>
        <a:bodyPr/>
        <a:lstStyle/>
        <a:p>
          <a:endParaRPr lang="en-US"/>
        </a:p>
      </dgm:t>
    </dgm:pt>
    <dgm:pt modelId="{1BFE6075-49F3-4A4B-B475-4BECBDC6300D}" type="sibTrans" cxnId="{89AD555B-D219-4B3B-AAAE-DADA7626F73E}">
      <dgm:prSet/>
      <dgm:spPr/>
      <dgm:t>
        <a:bodyPr/>
        <a:lstStyle/>
        <a:p>
          <a:endParaRPr lang="en-US"/>
        </a:p>
      </dgm:t>
    </dgm:pt>
    <dgm:pt modelId="{1E98F9F4-27E0-4A57-AD81-3F5D8B762F9F}">
      <dgm:prSet phldrT="[Text]" custT="1"/>
      <dgm:spPr>
        <a:solidFill>
          <a:schemeClr val="accent6">
            <a:lumMod val="75000"/>
          </a:schemeClr>
        </a:solidFill>
      </dgm:spPr>
      <dgm:t>
        <a:bodyPr lIns="0" tIns="36576" rIns="0" anchor="ctr" anchorCtr="1"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redis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9A482-1B02-4946-8AC7-B8D5FA084BC1}" type="parTrans" cxnId="{49E2537F-2C4C-4856-B7E3-80CA87AE6801}">
      <dgm:prSet/>
      <dgm:spPr/>
      <dgm:t>
        <a:bodyPr/>
        <a:lstStyle/>
        <a:p>
          <a:endParaRPr lang="en-US"/>
        </a:p>
      </dgm:t>
    </dgm:pt>
    <dgm:pt modelId="{7F4EAA06-6A00-4662-BE3B-80524C3BCE37}" type="sibTrans" cxnId="{49E2537F-2C4C-4856-B7E3-80CA87AE6801}">
      <dgm:prSet/>
      <dgm:spPr/>
      <dgm:t>
        <a:bodyPr/>
        <a:lstStyle/>
        <a:p>
          <a:endParaRPr lang="en-US"/>
        </a:p>
      </dgm:t>
    </dgm:pt>
    <dgm:pt modelId="{8E4AEB60-4893-4C89-8D6C-16393BCFFA63}" type="pres">
      <dgm:prSet presAssocID="{6FCCB3B6-AF41-4864-AF7B-03943C5BF6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C7A46-6C15-4562-BC9A-FD64EB9BA877}" type="pres">
      <dgm:prSet presAssocID="{9976D633-D25C-46EC-BDF5-EBA48BD6649C}" presName="compNode" presStyleCnt="0"/>
      <dgm:spPr/>
    </dgm:pt>
    <dgm:pt modelId="{056885FA-97C7-4680-A816-85E44D826772}" type="pres">
      <dgm:prSet presAssocID="{9976D633-D25C-46EC-BDF5-EBA48BD6649C}" presName="aNode" presStyleLbl="bgShp" presStyleIdx="0" presStyleCnt="4" custScaleY="69254" custLinFactNeighborY="9675"/>
      <dgm:spPr/>
      <dgm:t>
        <a:bodyPr/>
        <a:lstStyle/>
        <a:p>
          <a:endParaRPr lang="en-US"/>
        </a:p>
      </dgm:t>
    </dgm:pt>
    <dgm:pt modelId="{DC5166D7-8284-4023-859C-4B4FB0F1AFD1}" type="pres">
      <dgm:prSet presAssocID="{9976D633-D25C-46EC-BDF5-EBA48BD6649C}" presName="textNode" presStyleLbl="bgShp" presStyleIdx="0" presStyleCnt="4"/>
      <dgm:spPr/>
      <dgm:t>
        <a:bodyPr/>
        <a:lstStyle/>
        <a:p>
          <a:endParaRPr lang="en-US"/>
        </a:p>
      </dgm:t>
    </dgm:pt>
    <dgm:pt modelId="{02375DC6-B7C8-4C39-97B4-28A5D1C24C7D}" type="pres">
      <dgm:prSet presAssocID="{9976D633-D25C-46EC-BDF5-EBA48BD6649C}" presName="compChildNode" presStyleCnt="0"/>
      <dgm:spPr/>
    </dgm:pt>
    <dgm:pt modelId="{45B8A36C-E45E-4FD2-84D6-8146651CB8D4}" type="pres">
      <dgm:prSet presAssocID="{9976D633-D25C-46EC-BDF5-EBA48BD6649C}" presName="theInnerList" presStyleCnt="0"/>
      <dgm:spPr/>
    </dgm:pt>
    <dgm:pt modelId="{AAC8AAEC-D9E4-4CF3-A2EE-98D9C505AB9B}" type="pres">
      <dgm:prSet presAssocID="{1E396FCA-292C-4DA3-9515-C748C02459E8}" presName="childNode" presStyleLbl="node1" presStyleIdx="0" presStyleCnt="3" custScaleY="77633" custLinFactNeighborY="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5760-5A9A-4872-BFC8-98F8F856FC7A}" type="pres">
      <dgm:prSet presAssocID="{9976D633-D25C-46EC-BDF5-EBA48BD6649C}" presName="aSpace" presStyleCnt="0"/>
      <dgm:spPr/>
    </dgm:pt>
    <dgm:pt modelId="{26B536C3-330E-43D2-B64D-30817B88FE6C}" type="pres">
      <dgm:prSet presAssocID="{FA1046A6-16C8-4BB6-B1F7-78067CD4DDEE}" presName="compNode" presStyleCnt="0"/>
      <dgm:spPr/>
    </dgm:pt>
    <dgm:pt modelId="{D56F1971-1FB5-455A-BC2A-3FC73625777C}" type="pres">
      <dgm:prSet presAssocID="{FA1046A6-16C8-4BB6-B1F7-78067CD4DDEE}" presName="aNode" presStyleLbl="bgShp" presStyleIdx="1" presStyleCnt="4" custScaleY="68237" custLinFactNeighborY="8148"/>
      <dgm:spPr/>
      <dgm:t>
        <a:bodyPr/>
        <a:lstStyle/>
        <a:p>
          <a:endParaRPr lang="en-US"/>
        </a:p>
      </dgm:t>
    </dgm:pt>
    <dgm:pt modelId="{BB56FBC5-2C3A-4A88-96A9-ED42E5B66C41}" type="pres">
      <dgm:prSet presAssocID="{FA1046A6-16C8-4BB6-B1F7-78067CD4DDEE}" presName="textNode" presStyleLbl="bgShp" presStyleIdx="1" presStyleCnt="4"/>
      <dgm:spPr/>
      <dgm:t>
        <a:bodyPr/>
        <a:lstStyle/>
        <a:p>
          <a:endParaRPr lang="en-US"/>
        </a:p>
      </dgm:t>
    </dgm:pt>
    <dgm:pt modelId="{7F64AEB8-F495-4D40-B3D2-D3DCB6BC6C0A}" type="pres">
      <dgm:prSet presAssocID="{FA1046A6-16C8-4BB6-B1F7-78067CD4DDEE}" presName="compChildNode" presStyleCnt="0"/>
      <dgm:spPr/>
    </dgm:pt>
    <dgm:pt modelId="{9B37A2AE-F0C6-425F-A1A5-37D492886864}" type="pres">
      <dgm:prSet presAssocID="{FA1046A6-16C8-4BB6-B1F7-78067CD4DDEE}" presName="theInnerList" presStyleCnt="0"/>
      <dgm:spPr/>
    </dgm:pt>
    <dgm:pt modelId="{EDF1175F-0A6A-489D-950B-269AB632C5F9}" type="pres">
      <dgm:prSet presAssocID="{FA1046A6-16C8-4BB6-B1F7-78067CD4DDEE}" presName="aSpace" presStyleCnt="0"/>
      <dgm:spPr/>
    </dgm:pt>
    <dgm:pt modelId="{73C5F0A4-F7DD-424A-A698-512BC17DCBB2}" type="pres">
      <dgm:prSet presAssocID="{5023A08D-9EF8-4FEA-BA83-C4BB225D690C}" presName="compNode" presStyleCnt="0"/>
      <dgm:spPr/>
    </dgm:pt>
    <dgm:pt modelId="{7C2F524E-F0BB-4B48-9B68-C3287609F934}" type="pres">
      <dgm:prSet presAssocID="{5023A08D-9EF8-4FEA-BA83-C4BB225D690C}" presName="aNode" presStyleLbl="bgShp" presStyleIdx="2" presStyleCnt="4" custScaleY="68237" custLinFactNeighborY="8148"/>
      <dgm:spPr/>
      <dgm:t>
        <a:bodyPr/>
        <a:lstStyle/>
        <a:p>
          <a:endParaRPr lang="en-US"/>
        </a:p>
      </dgm:t>
    </dgm:pt>
    <dgm:pt modelId="{A6617244-67C7-41C9-9044-4A0FD2FAC92D}" type="pres">
      <dgm:prSet presAssocID="{5023A08D-9EF8-4FEA-BA83-C4BB225D690C}" presName="textNode" presStyleLbl="bgShp" presStyleIdx="2" presStyleCnt="4"/>
      <dgm:spPr/>
      <dgm:t>
        <a:bodyPr/>
        <a:lstStyle/>
        <a:p>
          <a:endParaRPr lang="en-US"/>
        </a:p>
      </dgm:t>
    </dgm:pt>
    <dgm:pt modelId="{679E65E9-87E4-4CE0-9AA3-B8BA38A8CCCB}" type="pres">
      <dgm:prSet presAssocID="{5023A08D-9EF8-4FEA-BA83-C4BB225D690C}" presName="compChildNode" presStyleCnt="0"/>
      <dgm:spPr/>
    </dgm:pt>
    <dgm:pt modelId="{9B5AE74C-269E-414F-9F0A-C9FDD85ED155}" type="pres">
      <dgm:prSet presAssocID="{5023A08D-9EF8-4FEA-BA83-C4BB225D690C}" presName="theInnerList" presStyleCnt="0"/>
      <dgm:spPr/>
    </dgm:pt>
    <dgm:pt modelId="{F9739CD8-4054-4C5D-9A40-8FD6B57EA5FD}" type="pres">
      <dgm:prSet presAssocID="{206F967D-862E-4397-B1D7-A47DCEB3695D}" presName="childNode" presStyleLbl="node1" presStyleIdx="1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5FF-C61E-47C9-9D4B-C4248CB087C0}" type="pres">
      <dgm:prSet presAssocID="{5023A08D-9EF8-4FEA-BA83-C4BB225D690C}" presName="aSpace" presStyleCnt="0"/>
      <dgm:spPr/>
    </dgm:pt>
    <dgm:pt modelId="{AD0F2B85-164A-468F-AC2D-4C7CCF81F3A8}" type="pres">
      <dgm:prSet presAssocID="{47243DEB-62C1-4057-BB41-5580A9BC6BFF}" presName="compNode" presStyleCnt="0"/>
      <dgm:spPr/>
    </dgm:pt>
    <dgm:pt modelId="{C6B4E43A-810F-4E70-9E99-CB729C2F71F8}" type="pres">
      <dgm:prSet presAssocID="{47243DEB-62C1-4057-BB41-5580A9BC6BFF}" presName="aNode" presStyleLbl="bgShp" presStyleIdx="3" presStyleCnt="4" custScaleY="68237" custLinFactNeighborY="8148"/>
      <dgm:spPr/>
      <dgm:t>
        <a:bodyPr/>
        <a:lstStyle/>
        <a:p>
          <a:endParaRPr lang="en-US"/>
        </a:p>
      </dgm:t>
    </dgm:pt>
    <dgm:pt modelId="{F59A3BB2-6CF5-4494-8862-732FD5D628B2}" type="pres">
      <dgm:prSet presAssocID="{47243DEB-62C1-4057-BB41-5580A9BC6BFF}" presName="textNode" presStyleLbl="bgShp" presStyleIdx="3" presStyleCnt="4"/>
      <dgm:spPr/>
      <dgm:t>
        <a:bodyPr/>
        <a:lstStyle/>
        <a:p>
          <a:endParaRPr lang="en-US"/>
        </a:p>
      </dgm:t>
    </dgm:pt>
    <dgm:pt modelId="{FF47F3D4-F52A-4E5B-B007-1C4C56BC7464}" type="pres">
      <dgm:prSet presAssocID="{47243DEB-62C1-4057-BB41-5580A9BC6BFF}" presName="compChildNode" presStyleCnt="0"/>
      <dgm:spPr/>
    </dgm:pt>
    <dgm:pt modelId="{35CEA18A-14D8-4AD7-8F0F-C3B1F1EFE4BF}" type="pres">
      <dgm:prSet presAssocID="{47243DEB-62C1-4057-BB41-5580A9BC6BFF}" presName="theInnerList" presStyleCnt="0"/>
      <dgm:spPr/>
    </dgm:pt>
    <dgm:pt modelId="{49D9EB85-6219-4CB6-BD43-B443EF9A6138}" type="pres">
      <dgm:prSet presAssocID="{1E98F9F4-27E0-4A57-AD81-3F5D8B762F9F}" presName="childNode" presStyleLbl="node1" presStyleIdx="2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B9A09-698B-4263-9EB6-D6640E9AAC7B}" type="presOf" srcId="{6FCCB3B6-AF41-4864-AF7B-03943C5BF6D3}" destId="{8E4AEB60-4893-4C89-8D6C-16393BCFFA63}" srcOrd="0" destOrd="0" presId="urn:microsoft.com/office/officeart/2005/8/layout/lProcess2"/>
    <dgm:cxn modelId="{F03A3C5C-936B-4485-84C0-B52FFC25EB8C}" type="presOf" srcId="{206F967D-862E-4397-B1D7-A47DCEB3695D}" destId="{F9739CD8-4054-4C5D-9A40-8FD6B57EA5FD}" srcOrd="0" destOrd="0" presId="urn:microsoft.com/office/officeart/2005/8/layout/lProcess2"/>
    <dgm:cxn modelId="{9DD03D9C-6715-4064-8E89-D542D019072A}" srcId="{5023A08D-9EF8-4FEA-BA83-C4BB225D690C}" destId="{206F967D-862E-4397-B1D7-A47DCEB3695D}" srcOrd="0" destOrd="0" parTransId="{263A2A61-1540-4C04-8E22-82CBC27E2C3C}" sibTransId="{F7EE5449-CE6B-4DF3-ACD8-02E6A8EF959D}"/>
    <dgm:cxn modelId="{49E2537F-2C4C-4856-B7E3-80CA87AE6801}" srcId="{47243DEB-62C1-4057-BB41-5580A9BC6BFF}" destId="{1E98F9F4-27E0-4A57-AD81-3F5D8B762F9F}" srcOrd="0" destOrd="0" parTransId="{9349A482-1B02-4946-8AC7-B8D5FA084BC1}" sibTransId="{7F4EAA06-6A00-4662-BE3B-80524C3BCE37}"/>
    <dgm:cxn modelId="{0A74E409-A5F1-4EC2-BE63-260F042FF663}" srcId="{6FCCB3B6-AF41-4864-AF7B-03943C5BF6D3}" destId="{5023A08D-9EF8-4FEA-BA83-C4BB225D690C}" srcOrd="2" destOrd="0" parTransId="{F4676B4B-4B66-4856-AC72-A9C1958D3F46}" sibTransId="{1D93E433-FE18-43B8-A8A8-37B15A63A6AE}"/>
    <dgm:cxn modelId="{A264A22F-BF5C-4E7E-BEC5-99203EBD593D}" type="presOf" srcId="{47243DEB-62C1-4057-BB41-5580A9BC6BFF}" destId="{F59A3BB2-6CF5-4494-8862-732FD5D628B2}" srcOrd="1" destOrd="0" presId="urn:microsoft.com/office/officeart/2005/8/layout/lProcess2"/>
    <dgm:cxn modelId="{F1F2D93E-9552-49A1-904C-ED0D1997398F}" type="presOf" srcId="{47243DEB-62C1-4057-BB41-5580A9BC6BFF}" destId="{C6B4E43A-810F-4E70-9E99-CB729C2F71F8}" srcOrd="0" destOrd="0" presId="urn:microsoft.com/office/officeart/2005/8/layout/lProcess2"/>
    <dgm:cxn modelId="{A6877136-3DDF-4A75-B069-AEA9C0986E8F}" type="presOf" srcId="{FA1046A6-16C8-4BB6-B1F7-78067CD4DDEE}" destId="{D56F1971-1FB5-455A-BC2A-3FC73625777C}" srcOrd="0" destOrd="0" presId="urn:microsoft.com/office/officeart/2005/8/layout/lProcess2"/>
    <dgm:cxn modelId="{B621B808-55DE-476E-BE10-B5283ABCBD8C}" type="presOf" srcId="{5023A08D-9EF8-4FEA-BA83-C4BB225D690C}" destId="{7C2F524E-F0BB-4B48-9B68-C3287609F934}" srcOrd="0" destOrd="0" presId="urn:microsoft.com/office/officeart/2005/8/layout/lProcess2"/>
    <dgm:cxn modelId="{AA7DA40B-464B-45DE-A2D8-C4242764EA68}" type="presOf" srcId="{1E98F9F4-27E0-4A57-AD81-3F5D8B762F9F}" destId="{49D9EB85-6219-4CB6-BD43-B443EF9A6138}" srcOrd="0" destOrd="0" presId="urn:microsoft.com/office/officeart/2005/8/layout/lProcess2"/>
    <dgm:cxn modelId="{B8F1D4C5-0BBE-4A9A-B917-85C43E3C8E5C}" type="presOf" srcId="{9976D633-D25C-46EC-BDF5-EBA48BD6649C}" destId="{DC5166D7-8284-4023-859C-4B4FB0F1AFD1}" srcOrd="1" destOrd="0" presId="urn:microsoft.com/office/officeart/2005/8/layout/lProcess2"/>
    <dgm:cxn modelId="{27E0B9EA-6793-4BE1-8814-A8D6C6830C7E}" type="presOf" srcId="{1E396FCA-292C-4DA3-9515-C748C02459E8}" destId="{AAC8AAEC-D9E4-4CF3-A2EE-98D9C505AB9B}" srcOrd="0" destOrd="0" presId="urn:microsoft.com/office/officeart/2005/8/layout/lProcess2"/>
    <dgm:cxn modelId="{6BA76507-3CF9-467E-95F2-BF7B91F5D0C8}" type="presOf" srcId="{5023A08D-9EF8-4FEA-BA83-C4BB225D690C}" destId="{A6617244-67C7-41C9-9044-4A0FD2FAC92D}" srcOrd="1" destOrd="0" presId="urn:microsoft.com/office/officeart/2005/8/layout/lProcess2"/>
    <dgm:cxn modelId="{57D96327-C1BD-48E6-9B91-08DC63BB637C}" type="presOf" srcId="{FA1046A6-16C8-4BB6-B1F7-78067CD4DDEE}" destId="{BB56FBC5-2C3A-4A88-96A9-ED42E5B66C41}" srcOrd="1" destOrd="0" presId="urn:microsoft.com/office/officeart/2005/8/layout/lProcess2"/>
    <dgm:cxn modelId="{E6CC3C8C-9EA2-4D62-BB01-63AF36C07985}" srcId="{6FCCB3B6-AF41-4864-AF7B-03943C5BF6D3}" destId="{9976D633-D25C-46EC-BDF5-EBA48BD6649C}" srcOrd="0" destOrd="0" parTransId="{3B4F46BA-68CF-4171-BC35-78F88E9CF0C7}" sibTransId="{D6046932-0292-4C12-B83E-6A0ED1E47252}"/>
    <dgm:cxn modelId="{EBDD0A22-816C-44B6-A5F7-1036546145AD}" srcId="{9976D633-D25C-46EC-BDF5-EBA48BD6649C}" destId="{1E396FCA-292C-4DA3-9515-C748C02459E8}" srcOrd="0" destOrd="0" parTransId="{06CD374C-4A34-4AB0-A02F-150AEB13DD16}" sibTransId="{0ABE3B54-4E8A-4330-A2D2-E76BC9F0C477}"/>
    <dgm:cxn modelId="{62E8E93E-3BD0-4CC1-90FC-18AC27AA53F1}" srcId="{6FCCB3B6-AF41-4864-AF7B-03943C5BF6D3}" destId="{FA1046A6-16C8-4BB6-B1F7-78067CD4DDEE}" srcOrd="1" destOrd="0" parTransId="{DC556E7B-481F-46D5-B1B7-54D87F65B93B}" sibTransId="{B8B815DD-D7E4-4011-A2F4-4081D8022101}"/>
    <dgm:cxn modelId="{46DD292B-395C-4BCF-9800-0359EFC8DA1C}" type="presOf" srcId="{9976D633-D25C-46EC-BDF5-EBA48BD6649C}" destId="{056885FA-97C7-4680-A816-85E44D826772}" srcOrd="0" destOrd="0" presId="urn:microsoft.com/office/officeart/2005/8/layout/lProcess2"/>
    <dgm:cxn modelId="{89AD555B-D219-4B3B-AAAE-DADA7626F73E}" srcId="{6FCCB3B6-AF41-4864-AF7B-03943C5BF6D3}" destId="{47243DEB-62C1-4057-BB41-5580A9BC6BFF}" srcOrd="3" destOrd="0" parTransId="{2AAD3955-E7E6-4188-9B6B-E834EF3B4888}" sibTransId="{1BFE6075-49F3-4A4B-B475-4BECBDC6300D}"/>
    <dgm:cxn modelId="{1529FB94-08B4-4AB7-BD24-AE69B84DD9DB}" type="presParOf" srcId="{8E4AEB60-4893-4C89-8D6C-16393BCFFA63}" destId="{006C7A46-6C15-4562-BC9A-FD64EB9BA877}" srcOrd="0" destOrd="0" presId="urn:microsoft.com/office/officeart/2005/8/layout/lProcess2"/>
    <dgm:cxn modelId="{FB4384E6-38B9-466C-9FDE-4350BE6ACA6E}" type="presParOf" srcId="{006C7A46-6C15-4562-BC9A-FD64EB9BA877}" destId="{056885FA-97C7-4680-A816-85E44D826772}" srcOrd="0" destOrd="0" presId="urn:microsoft.com/office/officeart/2005/8/layout/lProcess2"/>
    <dgm:cxn modelId="{EE90E6D5-6867-4601-A318-CC9E7B2592F1}" type="presParOf" srcId="{006C7A46-6C15-4562-BC9A-FD64EB9BA877}" destId="{DC5166D7-8284-4023-859C-4B4FB0F1AFD1}" srcOrd="1" destOrd="0" presId="urn:microsoft.com/office/officeart/2005/8/layout/lProcess2"/>
    <dgm:cxn modelId="{02CD7423-7C0E-4C0F-B816-19CA89F15AE5}" type="presParOf" srcId="{006C7A46-6C15-4562-BC9A-FD64EB9BA877}" destId="{02375DC6-B7C8-4C39-97B4-28A5D1C24C7D}" srcOrd="2" destOrd="0" presId="urn:microsoft.com/office/officeart/2005/8/layout/lProcess2"/>
    <dgm:cxn modelId="{41A51EF4-4069-49CD-BA3F-30D3AD89E29F}" type="presParOf" srcId="{02375DC6-B7C8-4C39-97B4-28A5D1C24C7D}" destId="{45B8A36C-E45E-4FD2-84D6-8146651CB8D4}" srcOrd="0" destOrd="0" presId="urn:microsoft.com/office/officeart/2005/8/layout/lProcess2"/>
    <dgm:cxn modelId="{5C0932BD-5C7D-4161-B071-4174359FDC55}" type="presParOf" srcId="{45B8A36C-E45E-4FD2-84D6-8146651CB8D4}" destId="{AAC8AAEC-D9E4-4CF3-A2EE-98D9C505AB9B}" srcOrd="0" destOrd="0" presId="urn:microsoft.com/office/officeart/2005/8/layout/lProcess2"/>
    <dgm:cxn modelId="{C11400AF-C7D7-465E-BE7E-C884351CC864}" type="presParOf" srcId="{8E4AEB60-4893-4C89-8D6C-16393BCFFA63}" destId="{06725760-5A9A-4872-BFC8-98F8F856FC7A}" srcOrd="1" destOrd="0" presId="urn:microsoft.com/office/officeart/2005/8/layout/lProcess2"/>
    <dgm:cxn modelId="{DD200C07-7CEA-40D6-AC7D-49F9C3C1E224}" type="presParOf" srcId="{8E4AEB60-4893-4C89-8D6C-16393BCFFA63}" destId="{26B536C3-330E-43D2-B64D-30817B88FE6C}" srcOrd="2" destOrd="0" presId="urn:microsoft.com/office/officeart/2005/8/layout/lProcess2"/>
    <dgm:cxn modelId="{A5FBF798-2D26-4408-B923-B956F01505CD}" type="presParOf" srcId="{26B536C3-330E-43D2-B64D-30817B88FE6C}" destId="{D56F1971-1FB5-455A-BC2A-3FC73625777C}" srcOrd="0" destOrd="0" presId="urn:microsoft.com/office/officeart/2005/8/layout/lProcess2"/>
    <dgm:cxn modelId="{14B34D39-68C9-43FB-8B15-9E98D5E9E162}" type="presParOf" srcId="{26B536C3-330E-43D2-B64D-30817B88FE6C}" destId="{BB56FBC5-2C3A-4A88-96A9-ED42E5B66C41}" srcOrd="1" destOrd="0" presId="urn:microsoft.com/office/officeart/2005/8/layout/lProcess2"/>
    <dgm:cxn modelId="{93AF7BBB-36DD-40CA-B9C7-69E4EEEFD317}" type="presParOf" srcId="{26B536C3-330E-43D2-B64D-30817B88FE6C}" destId="{7F64AEB8-F495-4D40-B3D2-D3DCB6BC6C0A}" srcOrd="2" destOrd="0" presId="urn:microsoft.com/office/officeart/2005/8/layout/lProcess2"/>
    <dgm:cxn modelId="{85CF9066-D59F-45A7-B33A-F14DE7954CB1}" type="presParOf" srcId="{7F64AEB8-F495-4D40-B3D2-D3DCB6BC6C0A}" destId="{9B37A2AE-F0C6-425F-A1A5-37D492886864}" srcOrd="0" destOrd="0" presId="urn:microsoft.com/office/officeart/2005/8/layout/lProcess2"/>
    <dgm:cxn modelId="{92155120-1F0B-4715-991E-F1C829C4B552}" type="presParOf" srcId="{8E4AEB60-4893-4C89-8D6C-16393BCFFA63}" destId="{EDF1175F-0A6A-489D-950B-269AB632C5F9}" srcOrd="3" destOrd="0" presId="urn:microsoft.com/office/officeart/2005/8/layout/lProcess2"/>
    <dgm:cxn modelId="{A7DA5FC9-A634-45BA-BA97-094C0E236916}" type="presParOf" srcId="{8E4AEB60-4893-4C89-8D6C-16393BCFFA63}" destId="{73C5F0A4-F7DD-424A-A698-512BC17DCBB2}" srcOrd="4" destOrd="0" presId="urn:microsoft.com/office/officeart/2005/8/layout/lProcess2"/>
    <dgm:cxn modelId="{2699AD0E-B56D-41D9-BB56-00CBE9BD7A11}" type="presParOf" srcId="{73C5F0A4-F7DD-424A-A698-512BC17DCBB2}" destId="{7C2F524E-F0BB-4B48-9B68-C3287609F934}" srcOrd="0" destOrd="0" presId="urn:microsoft.com/office/officeart/2005/8/layout/lProcess2"/>
    <dgm:cxn modelId="{996F35F1-45C9-4310-A145-6B18B464B536}" type="presParOf" srcId="{73C5F0A4-F7DD-424A-A698-512BC17DCBB2}" destId="{A6617244-67C7-41C9-9044-4A0FD2FAC92D}" srcOrd="1" destOrd="0" presId="urn:microsoft.com/office/officeart/2005/8/layout/lProcess2"/>
    <dgm:cxn modelId="{828A6E25-C1A5-42E6-B1B8-1F8FAC664DF3}" type="presParOf" srcId="{73C5F0A4-F7DD-424A-A698-512BC17DCBB2}" destId="{679E65E9-87E4-4CE0-9AA3-B8BA38A8CCCB}" srcOrd="2" destOrd="0" presId="urn:microsoft.com/office/officeart/2005/8/layout/lProcess2"/>
    <dgm:cxn modelId="{BE9F95E1-A763-44E7-B999-E6CEC2220098}" type="presParOf" srcId="{679E65E9-87E4-4CE0-9AA3-B8BA38A8CCCB}" destId="{9B5AE74C-269E-414F-9F0A-C9FDD85ED155}" srcOrd="0" destOrd="0" presId="urn:microsoft.com/office/officeart/2005/8/layout/lProcess2"/>
    <dgm:cxn modelId="{0D1C6D49-DC6A-4E87-9A97-6207D2F926AD}" type="presParOf" srcId="{9B5AE74C-269E-414F-9F0A-C9FDD85ED155}" destId="{F9739CD8-4054-4C5D-9A40-8FD6B57EA5FD}" srcOrd="0" destOrd="0" presId="urn:microsoft.com/office/officeart/2005/8/layout/lProcess2"/>
    <dgm:cxn modelId="{377F4058-C398-4BEC-B27C-D0CDE7E73CDA}" type="presParOf" srcId="{8E4AEB60-4893-4C89-8D6C-16393BCFFA63}" destId="{2EFF65FF-C61E-47C9-9D4B-C4248CB087C0}" srcOrd="5" destOrd="0" presId="urn:microsoft.com/office/officeart/2005/8/layout/lProcess2"/>
    <dgm:cxn modelId="{58679DFC-0F34-4EE1-952F-97556E0291B0}" type="presParOf" srcId="{8E4AEB60-4893-4C89-8D6C-16393BCFFA63}" destId="{AD0F2B85-164A-468F-AC2D-4C7CCF81F3A8}" srcOrd="6" destOrd="0" presId="urn:microsoft.com/office/officeart/2005/8/layout/lProcess2"/>
    <dgm:cxn modelId="{E0AA5186-D24A-42C4-9143-E84F259F0E02}" type="presParOf" srcId="{AD0F2B85-164A-468F-AC2D-4C7CCF81F3A8}" destId="{C6B4E43A-810F-4E70-9E99-CB729C2F71F8}" srcOrd="0" destOrd="0" presId="urn:microsoft.com/office/officeart/2005/8/layout/lProcess2"/>
    <dgm:cxn modelId="{255D892B-67FF-47D9-8B61-D273752EF2DE}" type="presParOf" srcId="{AD0F2B85-164A-468F-AC2D-4C7CCF81F3A8}" destId="{F59A3BB2-6CF5-4494-8862-732FD5D628B2}" srcOrd="1" destOrd="0" presId="urn:microsoft.com/office/officeart/2005/8/layout/lProcess2"/>
    <dgm:cxn modelId="{73014777-10F4-427E-B8D2-79B527434625}" type="presParOf" srcId="{AD0F2B85-164A-468F-AC2D-4C7CCF81F3A8}" destId="{FF47F3D4-F52A-4E5B-B007-1C4C56BC7464}" srcOrd="2" destOrd="0" presId="urn:microsoft.com/office/officeart/2005/8/layout/lProcess2"/>
    <dgm:cxn modelId="{62D4C02E-BC19-46CB-B7B9-945AB193370B}" type="presParOf" srcId="{FF47F3D4-F52A-4E5B-B007-1C4C56BC7464}" destId="{35CEA18A-14D8-4AD7-8F0F-C3B1F1EFE4BF}" srcOrd="0" destOrd="0" presId="urn:microsoft.com/office/officeart/2005/8/layout/lProcess2"/>
    <dgm:cxn modelId="{E593E5BE-A244-42E5-8EC1-8E41785F5C7F}" type="presParOf" srcId="{35CEA18A-14D8-4AD7-8F0F-C3B1F1EFE4BF}" destId="{49D9EB85-6219-4CB6-BD43-B443EF9A6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885FA-97C7-4680-A816-85E44D826772}">
      <dsp:nvSpPr>
        <dsp:cNvPr id="0" name=""/>
        <dsp:cNvSpPr/>
      </dsp:nvSpPr>
      <dsp:spPr>
        <a:xfrm>
          <a:off x="2186" y="1171969"/>
          <a:ext cx="2145565" cy="345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 Server</a:t>
          </a:r>
          <a:endParaRPr lang="en-US" sz="2800" kern="1200" dirty="0"/>
        </a:p>
      </dsp:txBody>
      <dsp:txXfrm>
        <a:off x="2186" y="1171969"/>
        <a:ext cx="2145565" cy="1036301"/>
      </dsp:txXfrm>
    </dsp:sp>
    <dsp:sp modelId="{AAC8AAEC-D9E4-4CF3-A2EE-98D9C505AB9B}">
      <dsp:nvSpPr>
        <dsp:cNvPr id="0" name=""/>
        <dsp:cNvSpPr/>
      </dsp:nvSpPr>
      <dsp:spPr>
        <a:xfrm>
          <a:off x="216743" y="2011361"/>
          <a:ext cx="1716452" cy="2516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74320" rIns="60960" bIns="4572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Apache Tomcat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16" y="2061634"/>
        <a:ext cx="1615906" cy="2416433"/>
      </dsp:txXfrm>
    </dsp:sp>
    <dsp:sp modelId="{D56F1971-1FB5-455A-BC2A-3FC73625777C}">
      <dsp:nvSpPr>
        <dsp:cNvPr id="0" name=""/>
        <dsp:cNvSpPr/>
      </dsp:nvSpPr>
      <dsp:spPr>
        <a:xfrm>
          <a:off x="2308669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Geospatial </a:t>
          </a:r>
          <a:r>
            <a:rPr lang="en-US" sz="2800" kern="1200" dirty="0" err="1" smtClean="0"/>
            <a:t>rDBMS</a:t>
          </a:r>
          <a:endParaRPr lang="en-US" sz="2800" kern="1200" dirty="0"/>
        </a:p>
      </dsp:txBody>
      <dsp:txXfrm>
        <a:off x="2308669" y="1198573"/>
        <a:ext cx="2145565" cy="1021083"/>
      </dsp:txXfrm>
    </dsp:sp>
    <dsp:sp modelId="{7C2F524E-F0BB-4B48-9B68-C3287609F934}">
      <dsp:nvSpPr>
        <dsp:cNvPr id="0" name=""/>
        <dsp:cNvSpPr/>
      </dsp:nvSpPr>
      <dsp:spPr>
        <a:xfrm>
          <a:off x="4615152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Server</a:t>
          </a:r>
          <a:endParaRPr lang="en-US" sz="2800" kern="1200" dirty="0"/>
        </a:p>
      </dsp:txBody>
      <dsp:txXfrm>
        <a:off x="4615152" y="1198573"/>
        <a:ext cx="2145565" cy="1021083"/>
      </dsp:txXfrm>
    </dsp:sp>
    <dsp:sp modelId="{F9739CD8-4054-4C5D-9A40-8FD6B57EA5FD}">
      <dsp:nvSpPr>
        <dsp:cNvPr id="0" name=""/>
        <dsp:cNvSpPr/>
      </dsp:nvSpPr>
      <dsp:spPr>
        <a:xfrm>
          <a:off x="4829708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6576" rIns="91440" bIns="68580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nginx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3255" y="3185529"/>
        <a:ext cx="1649358" cy="1078293"/>
      </dsp:txXfrm>
    </dsp:sp>
    <dsp:sp modelId="{C6B4E43A-810F-4E70-9E99-CB729C2F71F8}">
      <dsp:nvSpPr>
        <dsp:cNvPr id="0" name=""/>
        <dsp:cNvSpPr/>
      </dsp:nvSpPr>
      <dsp:spPr>
        <a:xfrm>
          <a:off x="6921635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Logging</a:t>
          </a:r>
          <a:endParaRPr lang="en-US" sz="2800" kern="1200" dirty="0"/>
        </a:p>
      </dsp:txBody>
      <dsp:txXfrm>
        <a:off x="6921635" y="1198573"/>
        <a:ext cx="2145565" cy="1021083"/>
      </dsp:txXfrm>
    </dsp:sp>
    <dsp:sp modelId="{49D9EB85-6219-4CB6-BD43-B443EF9A6138}">
      <dsp:nvSpPr>
        <dsp:cNvPr id="0" name=""/>
        <dsp:cNvSpPr/>
      </dsp:nvSpPr>
      <dsp:spPr>
        <a:xfrm>
          <a:off x="7136191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" rIns="0" bIns="68580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redis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9738" y="3185529"/>
        <a:ext cx="1649358" cy="107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936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05889459-C80D-428D-847A-5C55552452C5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936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9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905" y="3474028"/>
            <a:ext cx="7679392" cy="3290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6" y="3474028"/>
            <a:ext cx="7681352" cy="329160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308DBE-8DCB-4774-A4E6-2866F250349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9188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5" y="3474029"/>
            <a:ext cx="7681352" cy="322580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5036"/>
            <a:ext cx="9072563" cy="20360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231312" y="7111154"/>
            <a:ext cx="342456" cy="402483"/>
          </a:xfr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13, 2014  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IEEE IC2E 2014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	</a:t>
            </a:r>
            <a:r>
              <a:rPr lang="en-US" sz="1000" b="0" i="1" kern="0" spc="0" dirty="0" smtClean="0"/>
              <a:t>Dynamic</a:t>
            </a:r>
            <a:r>
              <a:rPr lang="en-US" sz="1000" b="0" i="1" kern="0" spc="0" baseline="0" dirty="0" smtClean="0"/>
              <a:t> </a:t>
            </a:r>
            <a:r>
              <a:rPr lang="en-US" sz="1000" b="0" i="1" kern="0" spc="0" dirty="0" smtClean="0"/>
              <a:t>Scaling for Service Oriented Applications: Implications</a:t>
            </a:r>
            <a:r>
              <a:rPr lang="en-US" sz="1000" b="0" i="1" kern="0" spc="0" baseline="0" dirty="0" smtClean="0"/>
              <a:t> of VM Placement on </a:t>
            </a:r>
            <a:r>
              <a:rPr lang="en-US" sz="1000" b="0" i="1" kern="0" spc="0" baseline="0" dirty="0" err="1" smtClean="0"/>
              <a:t>IaaS</a:t>
            </a:r>
            <a:r>
              <a:rPr lang="en-US" sz="1000" b="0" i="1" kern="0" spc="0" baseline="0" dirty="0" smtClean="0"/>
              <a:t> Clouds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13, 2014  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IEEE IC2E 2014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	</a:t>
            </a:r>
            <a:r>
              <a:rPr lang="en-US" sz="1000" b="0" i="1" kern="0" spc="0" dirty="0" smtClean="0"/>
              <a:t>Dynamic</a:t>
            </a:r>
            <a:r>
              <a:rPr lang="en-US" sz="1000" b="0" i="1" kern="0" spc="0" baseline="0" dirty="0" smtClean="0"/>
              <a:t> </a:t>
            </a:r>
            <a:r>
              <a:rPr lang="en-US" sz="1000" b="0" i="1" kern="0" spc="0" dirty="0" smtClean="0"/>
              <a:t>Scaling for Service Oriented Applications: Implications</a:t>
            </a:r>
            <a:r>
              <a:rPr lang="en-US" sz="1000" b="0" i="1" kern="0" spc="0" baseline="0" dirty="0" smtClean="0"/>
              <a:t> of VM Placement on </a:t>
            </a:r>
            <a:r>
              <a:rPr lang="en-US" sz="1000" b="0" i="1" kern="0" spc="0" baseline="0" dirty="0" err="1" smtClean="0"/>
              <a:t>IaaS</a:t>
            </a:r>
            <a:r>
              <a:rPr lang="en-US" sz="1000" b="0" i="1" kern="0" spc="0" baseline="0" dirty="0" smtClean="0"/>
              <a:t> Clouds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13, 2014  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IEEE IC2E 2014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	</a:t>
            </a:r>
            <a:r>
              <a:rPr lang="en-US" sz="1000" b="0" i="1" kern="0" spc="0" dirty="0" smtClean="0"/>
              <a:t>Dynamic</a:t>
            </a:r>
            <a:r>
              <a:rPr lang="en-US" sz="1000" b="0" i="1" kern="0" spc="0" baseline="0" dirty="0" smtClean="0"/>
              <a:t> </a:t>
            </a:r>
            <a:r>
              <a:rPr lang="en-US" sz="1000" b="0" i="1" kern="0" spc="0" dirty="0" smtClean="0"/>
              <a:t>Scaling for Service Oriented Applications: Implications</a:t>
            </a:r>
            <a:r>
              <a:rPr lang="en-US" sz="1000" b="0" i="1" kern="0" spc="0" baseline="0" dirty="0" smtClean="0"/>
              <a:t> of VM Placement on </a:t>
            </a:r>
            <a:r>
              <a:rPr lang="en-US" sz="1000" b="0" i="1" kern="0" spc="0" baseline="0" dirty="0" err="1" smtClean="0"/>
              <a:t>IaaS</a:t>
            </a:r>
            <a:r>
              <a:rPr lang="en-US" sz="1000" b="0" i="1" kern="0" spc="0" baseline="0" dirty="0" smtClean="0"/>
              <a:t> Clouds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23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44184" y="7111154"/>
            <a:ext cx="3529584" cy="402483"/>
          </a:xfrm>
        </p:spPr>
        <p:txBody>
          <a:bodyPr anchor="ctr"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392112" y="7132637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13, 2014  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IEEE IC2E 2014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	</a:t>
            </a:r>
            <a:r>
              <a:rPr lang="en-US" sz="1000" b="0" i="1" kern="0" spc="0" dirty="0" smtClean="0"/>
              <a:t>Dynamic</a:t>
            </a:r>
            <a:r>
              <a:rPr lang="en-US" sz="1000" b="0" i="1" kern="0" spc="0" baseline="0" dirty="0" smtClean="0"/>
              <a:t> </a:t>
            </a:r>
            <a:r>
              <a:rPr lang="en-US" sz="1000" b="0" i="1" kern="0" spc="0" dirty="0" smtClean="0"/>
              <a:t>Scaling for Service Oriented Applications: Implications</a:t>
            </a:r>
            <a:r>
              <a:rPr lang="en-US" sz="1000" b="0" i="1" kern="0" spc="0" baseline="0" dirty="0" smtClean="0"/>
              <a:t> of VM Placement on </a:t>
            </a:r>
            <a:r>
              <a:rPr lang="en-US" sz="1000" b="0" i="1" kern="0" spc="0" baseline="0" dirty="0" err="1" smtClean="0"/>
              <a:t>IaaS</a:t>
            </a:r>
            <a:r>
              <a:rPr lang="en-US" sz="1000" b="0" i="1" kern="0" spc="0" baseline="0" dirty="0" smtClean="0"/>
              <a:t> Clouds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044184" y="7006699"/>
            <a:ext cx="3529584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5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2112" y="1916324"/>
            <a:ext cx="9296400" cy="2015913"/>
          </a:xfrm>
        </p:spPr>
        <p:txBody>
          <a:bodyPr tIns="31748">
            <a:noAutofit/>
          </a:bodyPr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800" dirty="0" smtClean="0"/>
              <a:t>Dynamic Scaling for </a:t>
            </a:r>
            <a:br>
              <a:rPr lang="en-US" sz="4800" dirty="0" smtClean="0"/>
            </a:br>
            <a:r>
              <a:rPr lang="en-US" sz="4800" dirty="0" smtClean="0"/>
              <a:t>Service Oriented Applications:</a:t>
            </a:r>
            <a:r>
              <a:rPr lang="en-US" sz="1600" dirty="0" smtClean="0"/>
              <a:t> </a:t>
            </a:r>
            <a:r>
              <a:rPr lang="en-US" sz="4050" dirty="0" smtClean="0"/>
              <a:t/>
            </a:r>
            <a:br>
              <a:rPr lang="en-US" sz="4050" dirty="0" smtClean="0"/>
            </a:b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3400" dirty="0" smtClean="0"/>
              <a:t>Implications of Virtual Machine Placement on </a:t>
            </a:r>
            <a:br>
              <a:rPr lang="en-US" sz="3400" dirty="0" smtClean="0"/>
            </a:br>
            <a:r>
              <a:rPr lang="en-US" sz="3400" dirty="0" smtClean="0"/>
              <a:t>Infrastructure-as-a-Service Clouds</a:t>
            </a:r>
            <a:endParaRPr lang="en-US" sz="3400" b="1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863663"/>
            <a:ext cx="8659257" cy="3649974"/>
          </a:xfrm>
        </p:spPr>
        <p:txBody>
          <a:bodyPr anchor="ctr">
            <a:normAutofit fontScale="70000" lnSpcReduction="20000"/>
          </a:bodyPr>
          <a:lstStyle/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000" dirty="0" smtClean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/>
              <a:t>Wes Lloyd, </a:t>
            </a:r>
            <a:r>
              <a:rPr lang="en-US" sz="4100" dirty="0" err="1" smtClean="0"/>
              <a:t>Shrideep</a:t>
            </a:r>
            <a:r>
              <a:rPr lang="en-US" sz="4100" dirty="0" smtClean="0"/>
              <a:t> </a:t>
            </a:r>
            <a:r>
              <a:rPr lang="en-US" sz="4100" dirty="0" err="1" smtClean="0"/>
              <a:t>Pallickara</a:t>
            </a:r>
            <a:r>
              <a:rPr lang="en-US" sz="4100" dirty="0" smtClean="0"/>
              <a:t>, Olaf David, 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err="1" smtClean="0"/>
              <a:t>Mazdak</a:t>
            </a:r>
            <a:r>
              <a:rPr lang="en-US" sz="4100" dirty="0" smtClean="0"/>
              <a:t> </a:t>
            </a:r>
            <a:r>
              <a:rPr lang="en-US" sz="4100" dirty="0" err="1" smtClean="0"/>
              <a:t>Arabi</a:t>
            </a:r>
            <a:r>
              <a:rPr lang="en-US" sz="4100" dirty="0" smtClean="0"/>
              <a:t>, Ken Rojas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4100" dirty="0" smtClean="0"/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>
                <a:latin typeface="+mj-lt"/>
              </a:rPr>
              <a:t>March </a:t>
            </a:r>
            <a:r>
              <a:rPr lang="en-US" sz="4100" dirty="0" smtClean="0"/>
              <a:t>13</a:t>
            </a:r>
            <a:r>
              <a:rPr lang="en-US" sz="4100" dirty="0" smtClean="0">
                <a:latin typeface="+mj-lt"/>
              </a:rPr>
              <a:t>, 2014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>
                <a:latin typeface="+mj-lt"/>
              </a:rPr>
              <a:t>Colorado State University, Fort Collins, Colorado USA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3200" i="1" dirty="0" smtClean="0"/>
              <a:t>IC2E 2014</a:t>
            </a:r>
            <a:r>
              <a:rPr lang="en-US" sz="3200" dirty="0" smtClean="0"/>
              <a:t>: IEEE International Conference on Cloud Engineering</a:t>
            </a:r>
          </a:p>
        </p:txBody>
      </p:sp>
      <p:pic>
        <p:nvPicPr>
          <p:cNvPr id="4" name="Picture 3" descr="us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74" y="285300"/>
            <a:ext cx="866775" cy="628650"/>
          </a:xfrm>
          <a:prstGeom prst="rect">
            <a:avLst/>
          </a:prstGeom>
        </p:spPr>
      </p:pic>
      <p:pic>
        <p:nvPicPr>
          <p:cNvPr id="5" name="Picture 4" descr="nrc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633" y="390075"/>
            <a:ext cx="1266825" cy="419100"/>
          </a:xfrm>
          <a:prstGeom prst="rect">
            <a:avLst/>
          </a:prstGeom>
        </p:spPr>
      </p:pic>
      <p:pic>
        <p:nvPicPr>
          <p:cNvPr id="6" name="Picture 5" descr="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442" y="371025"/>
            <a:ext cx="1676400" cy="457200"/>
          </a:xfrm>
          <a:prstGeom prst="rect">
            <a:avLst/>
          </a:prstGeom>
        </p:spPr>
      </p:pic>
      <p:pic>
        <p:nvPicPr>
          <p:cNvPr id="7" name="Picture 6" descr="csu.jpeg"/>
          <p:cNvPicPr>
            <a:picLocks noChangeAspect="1"/>
          </p:cNvPicPr>
          <p:nvPr/>
        </p:nvPicPr>
        <p:blipFill>
          <a:blip r:embed="rId6" cstate="print"/>
          <a:srcRect t="23041" b="23041"/>
          <a:stretch>
            <a:fillRect/>
          </a:stretch>
        </p:blipFill>
        <p:spPr>
          <a:xfrm>
            <a:off x="6866826" y="198437"/>
            <a:ext cx="1831086" cy="802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30270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smtClean="0"/>
              <a:t>What </a:t>
            </a:r>
            <a:r>
              <a:rPr lang="en-US" sz="3200" i="1" dirty="0" smtClean="0"/>
              <a:t>performance</a:t>
            </a:r>
            <a:r>
              <a:rPr lang="en-US" sz="3200" dirty="0" smtClean="0"/>
              <a:t> implications result from VM placement location when dynamically scaling service oriented applications?</a:t>
            </a:r>
            <a:endParaRPr lang="en-US" sz="800" dirty="0" smtClean="0"/>
          </a:p>
          <a:p>
            <a:pPr marL="457200" indent="0">
              <a:lnSpc>
                <a:spcPts val="27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860377" lvl="1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700" dirty="0" smtClean="0"/>
              <a:t>How </a:t>
            </a:r>
            <a:r>
              <a:rPr lang="en-US" sz="2700" i="1" dirty="0" smtClean="0"/>
              <a:t>important is VM placement for scaling in response to increasing service demand</a:t>
            </a:r>
            <a:r>
              <a:rPr lang="en-US" sz="2700" dirty="0" smtClean="0"/>
              <a:t>?</a:t>
            </a:r>
          </a:p>
          <a:p>
            <a:pPr marL="457200" indent="0">
              <a:lnSpc>
                <a:spcPts val="27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smtClean="0"/>
              <a:t>How do resource costs (# of VMs) vary when dynamically scaling service oriented applications as a result of VM placement location?</a:t>
            </a:r>
          </a:p>
          <a:p>
            <a:pPr marL="457200" indent="0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570037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RQ2: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s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67000" cy="1906905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2112" y="-85036"/>
            <a:ext cx="9072563" cy="2036073"/>
          </a:xfrm>
        </p:spPr>
        <p:txBody>
          <a:bodyPr>
            <a:normAutofit/>
          </a:bodyPr>
          <a:lstStyle/>
          <a:p>
            <a:pPr algn="ctr" eaLnBrk="1">
              <a:lnSpc>
                <a:spcPts val="5000"/>
              </a:lnSpc>
            </a:pPr>
            <a:r>
              <a:rPr lang="en-US" sz="6000" b="1" dirty="0" smtClean="0"/>
              <a:t>Modeling</a:t>
            </a:r>
            <a:br>
              <a:rPr lang="en-US" sz="6000" b="1" dirty="0" smtClean="0"/>
            </a:br>
            <a:r>
              <a:rPr lang="en-US" sz="6000" dirty="0" smtClean="0"/>
              <a:t>Services</a:t>
            </a:r>
            <a:endParaRPr lang="en-US" sz="6000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2024387"/>
            <a:ext cx="9069388" cy="5565450"/>
          </a:xfrm>
        </p:spPr>
        <p:txBody>
          <a:bodyPr>
            <a:normAutofit/>
          </a:bodyPr>
          <a:lstStyle/>
          <a:p>
            <a:pPr marL="431532" indent="-323650">
              <a:spcBef>
                <a:spcPts val="400"/>
              </a:spcBef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sz="3500" dirty="0" smtClean="0"/>
              <a:t>USDA-NRCS - Soil erosion </a:t>
            </a:r>
            <a:r>
              <a:rPr lang="en-US" sz="3500" dirty="0"/>
              <a:t>m</a:t>
            </a:r>
            <a:r>
              <a:rPr lang="en-US" sz="3500" dirty="0" smtClean="0"/>
              <a:t>odels</a:t>
            </a:r>
            <a:endParaRPr lang="en-US" sz="3500" dirty="0"/>
          </a:p>
          <a:p>
            <a:pPr marL="834709" lvl="1" indent="-323650">
              <a:spcBef>
                <a:spcPts val="400"/>
              </a:spcBef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RUSLE2: soil loss from rainfall and runoff</a:t>
            </a:r>
          </a:p>
          <a:p>
            <a:pPr marL="834709" lvl="1" indent="-323650">
              <a:spcBef>
                <a:spcPts val="400"/>
              </a:spcBef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WEPS: soil loss from wind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114180"/>
              </p:ext>
            </p:extLst>
          </p:nvPr>
        </p:nvGraphicFramePr>
        <p:xfrm>
          <a:off x="503238" y="2601912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wep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3625" y="0"/>
            <a:ext cx="2667000" cy="1773555"/>
          </a:xfrm>
          <a:prstGeom prst="rect">
            <a:avLst/>
          </a:prstGeom>
        </p:spPr>
      </p:pic>
      <p:grpSp>
        <p:nvGrpSpPr>
          <p:cNvPr id="8" name="Group 14"/>
          <p:cNvGrpSpPr/>
          <p:nvPr/>
        </p:nvGrpSpPr>
        <p:grpSpPr>
          <a:xfrm>
            <a:off x="849312" y="5151437"/>
            <a:ext cx="3886200" cy="1981200"/>
            <a:chOff x="849312" y="4922837"/>
            <a:chExt cx="3886200" cy="1981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849312" y="5456237"/>
              <a:ext cx="1447800" cy="1295400"/>
            </a:xfrm>
            <a:prstGeom prst="round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OMS3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001712" y="5989637"/>
              <a:ext cx="1143000" cy="533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RUSLE2/</a:t>
              </a: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WEPS</a:t>
              </a: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2982912" y="4922837"/>
              <a:ext cx="1752600" cy="1981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POSTGRESQL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135312" y="6065837"/>
              <a:ext cx="1371600" cy="6096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POSTGIS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30512" y="4830131"/>
            <a:ext cx="205740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~6 million shapes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90315" y="4830131"/>
            <a:ext cx="2083597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340k XML files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258763"/>
            <a:ext cx="9072563" cy="2036073"/>
          </a:xfrm>
        </p:spPr>
        <p:txBody>
          <a:bodyPr anchor="ctr"/>
          <a:lstStyle/>
          <a:p>
            <a:r>
              <a:rPr lang="en-US" dirty="0" smtClean="0"/>
              <a:t>VM-</a:t>
            </a:r>
            <a:r>
              <a:rPr lang="en-US" dirty="0" err="1" smtClean="0"/>
              <a:t>Scaler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44184" y="7007225"/>
            <a:ext cx="3530600" cy="401638"/>
          </a:xfrm>
        </p:spPr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20579556" y="24424487"/>
            <a:ext cx="9762332" cy="5750713"/>
            <a:chOff x="12496800" y="19713028"/>
            <a:chExt cx="17845283" cy="10462172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8040411" y="21683219"/>
              <a:ext cx="6343719" cy="11001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latin typeface="Calibri" pitchFamily="34" charset="0"/>
                </a:rPr>
                <a:t>VM-</a:t>
              </a:r>
              <a:r>
                <a:rPr lang="en-US" sz="4400" b="1" dirty="0" err="1">
                  <a:latin typeface="Calibri" pitchFamily="34" charset="0"/>
                </a:rPr>
                <a:t>Scaler</a:t>
              </a:r>
              <a:endParaRPr lang="en-US" sz="4400" b="1" dirty="0">
                <a:latin typeface="Calibri" pitchFamily="34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 rot="5400000">
              <a:off x="18556316" y="20760833"/>
              <a:ext cx="1841596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 bwMode="auto">
            <a:xfrm rot="5400000">
              <a:off x="21873433" y="20761627"/>
              <a:ext cx="184159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22305238" y="20761627"/>
              <a:ext cx="184159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18124511" y="20760833"/>
              <a:ext cx="1841596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 bwMode="auto">
            <a:xfrm rot="5400000">
              <a:off x="17692707" y="20760833"/>
              <a:ext cx="1841596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 bwMode="auto">
            <a:xfrm rot="5400000">
              <a:off x="22737043" y="20761627"/>
              <a:ext cx="184159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6" idx="2"/>
            </p:cNvCxnSpPr>
            <p:nvPr/>
          </p:nvCxnSpPr>
          <p:spPr bwMode="auto">
            <a:xfrm flipH="1">
              <a:off x="20374061" y="22783414"/>
              <a:ext cx="838209" cy="10906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6" idx="2"/>
            </p:cNvCxnSpPr>
            <p:nvPr/>
          </p:nvCxnSpPr>
          <p:spPr bwMode="auto">
            <a:xfrm>
              <a:off x="21212270" y="22783414"/>
              <a:ext cx="833447" cy="10906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6" idx="2"/>
              <a:endCxn id="90" idx="0"/>
            </p:cNvCxnSpPr>
            <p:nvPr/>
          </p:nvCxnSpPr>
          <p:spPr bwMode="auto">
            <a:xfrm>
              <a:off x="21212270" y="22783414"/>
              <a:ext cx="0" cy="10906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 bwMode="auto">
            <a:xfrm>
              <a:off x="22496572" y="19713028"/>
              <a:ext cx="4173583" cy="92079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1"/>
                  </a:solidFill>
                  <a:latin typeface="Calibri" pitchFamily="34" charset="0"/>
                </a:rPr>
                <a:t>Infrastructure </a:t>
              </a:r>
              <a:r>
                <a:rPr lang="en-US" sz="3000" b="1" dirty="0" err="1">
                  <a:solidFill>
                    <a:schemeClr val="bg1"/>
                  </a:solidFill>
                  <a:latin typeface="Calibri" pitchFamily="34" charset="0"/>
                </a:rPr>
                <a:t>Mgmt</a:t>
              </a:r>
              <a:r>
                <a:rPr lang="en-US" sz="3000" b="1" dirty="0">
                  <a:solidFill>
                    <a:schemeClr val="bg1"/>
                  </a:solidFill>
                  <a:latin typeface="Calibri" pitchFamily="34" charset="0"/>
                </a:rPr>
                <a:t> Requests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6392568" y="19767006"/>
              <a:ext cx="4173584" cy="92079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1"/>
                  </a:solidFill>
                  <a:latin typeface="Calibri" pitchFamily="34" charset="0"/>
                </a:rPr>
                <a:t>Application Service Request</a:t>
              </a:r>
            </a:p>
          </p:txBody>
        </p:sp>
        <p:sp>
          <p:nvSpPr>
            <p:cNvPr id="88" name="TextBox 102"/>
            <p:cNvSpPr txBox="1">
              <a:spLocks noChangeArrowheads="1"/>
            </p:cNvSpPr>
            <p:nvPr/>
          </p:nvSpPr>
          <p:spPr bwMode="auto">
            <a:xfrm>
              <a:off x="18089722" y="21682943"/>
              <a:ext cx="166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2000">
                  <a:latin typeface="Calibri" pitchFamily="34" charset="0"/>
                </a:rPr>
                <a:t>Proxy Services</a:t>
              </a:r>
            </a:p>
          </p:txBody>
        </p:sp>
        <p:sp>
          <p:nvSpPr>
            <p:cNvPr id="89" name="TextBox 103"/>
            <p:cNvSpPr txBox="1">
              <a:spLocks noChangeArrowheads="1"/>
            </p:cNvSpPr>
            <p:nvPr/>
          </p:nvSpPr>
          <p:spPr bwMode="auto">
            <a:xfrm>
              <a:off x="21881142" y="21682943"/>
              <a:ext cx="23807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2000">
                  <a:latin typeface="Calibri" pitchFamily="34" charset="0"/>
                </a:rPr>
                <a:t>Cloud Mgmt Services</a:t>
              </a:r>
            </a:p>
          </p:txBody>
        </p:sp>
        <p:sp>
          <p:nvSpPr>
            <p:cNvPr id="90" name="Rounded Rectangle 104"/>
            <p:cNvSpPr>
              <a:spLocks noChangeArrowheads="1"/>
            </p:cNvSpPr>
            <p:nvPr/>
          </p:nvSpPr>
          <p:spPr bwMode="auto">
            <a:xfrm>
              <a:off x="18040349" y="23873825"/>
              <a:ext cx="6343650" cy="11007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000" b="1">
                  <a:latin typeface="Calibri" pitchFamily="34" charset="0"/>
                </a:rPr>
                <a:t>Elastic Compute Cloud API </a:t>
              </a:r>
            </a:p>
          </p:txBody>
        </p:sp>
        <p:grpSp>
          <p:nvGrpSpPr>
            <p:cNvPr id="91" name="Group 105"/>
            <p:cNvGrpSpPr>
              <a:grpSpLocks/>
            </p:cNvGrpSpPr>
            <p:nvPr/>
          </p:nvGrpSpPr>
          <p:grpSpPr bwMode="auto">
            <a:xfrm>
              <a:off x="12496800" y="25988962"/>
              <a:ext cx="5348773" cy="4143376"/>
              <a:chOff x="18623903" y="13068299"/>
              <a:chExt cx="7131697" cy="5524501"/>
            </a:xfrm>
          </p:grpSpPr>
          <p:grpSp>
            <p:nvGrpSpPr>
              <p:cNvPr id="120" name="Group 134"/>
              <p:cNvGrpSpPr>
                <a:grpSpLocks/>
              </p:cNvGrpSpPr>
              <p:nvPr/>
            </p:nvGrpSpPr>
            <p:grpSpPr bwMode="auto">
              <a:xfrm>
                <a:off x="18623903" y="13068299"/>
                <a:ext cx="7131697" cy="5524501"/>
                <a:chOff x="12162454" y="19602448"/>
                <a:chExt cx="7131697" cy="5524501"/>
              </a:xfrm>
            </p:grpSpPr>
            <p:sp>
              <p:nvSpPr>
                <p:cNvPr id="122" name="Cloud 121"/>
                <p:cNvSpPr/>
                <p:nvPr/>
              </p:nvSpPr>
              <p:spPr bwMode="auto">
                <a:xfrm>
                  <a:off x="12162454" y="19602157"/>
                  <a:ext cx="7131128" cy="5524789"/>
                </a:xfrm>
                <a:prstGeom prst="clou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1430" tIns="45716" rIns="91430" bIns="45716"/>
                <a:lstStyle/>
                <a:p>
                  <a:pPr>
                    <a:defRPr/>
                  </a:pPr>
                  <a:endParaRPr lang="en-US" sz="2000" dirty="0">
                    <a:latin typeface="Calibri" pitchFamily="34" charset="0"/>
                  </a:endParaRPr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 bwMode="auto">
                <a:xfrm>
                  <a:off x="15195671" y="20573757"/>
                  <a:ext cx="1521899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 bwMode="auto">
                <a:xfrm>
                  <a:off x="13214449" y="22097837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5" name="Rounded Rectangle 124"/>
                <p:cNvSpPr/>
                <p:nvPr/>
              </p:nvSpPr>
              <p:spPr bwMode="auto">
                <a:xfrm>
                  <a:off x="14814667" y="22097837"/>
                  <a:ext cx="1521899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 bwMode="auto">
                <a:xfrm>
                  <a:off x="16412767" y="22097837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7" name="Rounded Rectangle 126"/>
                <p:cNvSpPr/>
                <p:nvPr/>
              </p:nvSpPr>
              <p:spPr bwMode="auto">
                <a:xfrm>
                  <a:off x="16793771" y="20573757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8" name="Rounded Rectangle 127"/>
                <p:cNvSpPr/>
                <p:nvPr/>
              </p:nvSpPr>
              <p:spPr bwMode="auto">
                <a:xfrm>
                  <a:off x="13595453" y="20573757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29" name="Rounded Rectangle 143"/>
                <p:cNvSpPr>
                  <a:spLocks noChangeArrowheads="1"/>
                </p:cNvSpPr>
                <p:nvPr/>
              </p:nvSpPr>
              <p:spPr bwMode="auto">
                <a:xfrm>
                  <a:off x="13670903" y="20650200"/>
                  <a:ext cx="8382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0" name="Rounded Rectangle 144"/>
                <p:cNvSpPr>
                  <a:spLocks noChangeArrowheads="1"/>
                </p:cNvSpPr>
                <p:nvPr/>
              </p:nvSpPr>
              <p:spPr bwMode="auto">
                <a:xfrm>
                  <a:off x="13670903" y="21107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1" name="Rounded Rectangle 145"/>
                <p:cNvSpPr>
                  <a:spLocks noChangeArrowheads="1"/>
                </p:cNvSpPr>
                <p:nvPr/>
              </p:nvSpPr>
              <p:spPr bwMode="auto">
                <a:xfrm>
                  <a:off x="14128103" y="21107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2" name="Rounded Rectangle 146"/>
                <p:cNvSpPr>
                  <a:spLocks noChangeArrowheads="1"/>
                </p:cNvSpPr>
                <p:nvPr/>
              </p:nvSpPr>
              <p:spPr bwMode="auto">
                <a:xfrm>
                  <a:off x="15271103" y="20650200"/>
                  <a:ext cx="8382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3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15347303" y="22174199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4" name="Rounded Rectangle 148"/>
                <p:cNvSpPr>
                  <a:spLocks noChangeArrowheads="1"/>
                </p:cNvSpPr>
                <p:nvPr/>
              </p:nvSpPr>
              <p:spPr bwMode="auto">
                <a:xfrm>
                  <a:off x="14890103" y="22631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5" name="Rounded Rectangle 149"/>
                <p:cNvSpPr>
                  <a:spLocks noChangeArrowheads="1"/>
                </p:cNvSpPr>
                <p:nvPr/>
              </p:nvSpPr>
              <p:spPr bwMode="auto">
                <a:xfrm>
                  <a:off x="173285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6" name="Rounded Rectangle 150"/>
                <p:cNvSpPr>
                  <a:spLocks noChangeArrowheads="1"/>
                </p:cNvSpPr>
                <p:nvPr/>
              </p:nvSpPr>
              <p:spPr bwMode="auto">
                <a:xfrm>
                  <a:off x="16490303" y="22174200"/>
                  <a:ext cx="8382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7" name="Rounded Rectangle 151"/>
                <p:cNvSpPr>
                  <a:spLocks noChangeArrowheads="1"/>
                </p:cNvSpPr>
                <p:nvPr/>
              </p:nvSpPr>
              <p:spPr bwMode="auto">
                <a:xfrm>
                  <a:off x="145853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8" name="Rounded Rectangle 152"/>
                <p:cNvSpPr>
                  <a:spLocks noChangeArrowheads="1"/>
                </p:cNvSpPr>
                <p:nvPr/>
              </p:nvSpPr>
              <p:spPr bwMode="auto">
                <a:xfrm>
                  <a:off x="161855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39" name="Rounded Rectangle 153"/>
                <p:cNvSpPr>
                  <a:spLocks noChangeArrowheads="1"/>
                </p:cNvSpPr>
                <p:nvPr/>
              </p:nvSpPr>
              <p:spPr bwMode="auto">
                <a:xfrm>
                  <a:off x="14204303" y="22174199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40" name="Rounded Rectangle 154"/>
                <p:cNvSpPr>
                  <a:spLocks noChangeArrowheads="1"/>
                </p:cNvSpPr>
                <p:nvPr/>
              </p:nvSpPr>
              <p:spPr bwMode="auto">
                <a:xfrm>
                  <a:off x="15804503" y="22174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41" name="Rounded Rectangle 155"/>
                <p:cNvSpPr>
                  <a:spLocks noChangeArrowheads="1"/>
                </p:cNvSpPr>
                <p:nvPr/>
              </p:nvSpPr>
              <p:spPr bwMode="auto">
                <a:xfrm>
                  <a:off x="17404703" y="22174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42" name="Rounded Rectangle 156"/>
                <p:cNvSpPr>
                  <a:spLocks noChangeArrowheads="1"/>
                </p:cNvSpPr>
                <p:nvPr/>
              </p:nvSpPr>
              <p:spPr bwMode="auto">
                <a:xfrm>
                  <a:off x="17785703" y="20650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</p:grpSp>
          <p:pic>
            <p:nvPicPr>
              <p:cNvPr id="121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47444" y="17547432"/>
                <a:ext cx="89950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" name="Picture 10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3423" y="25545300"/>
              <a:ext cx="6838660" cy="462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Straight Arrow Connector 92"/>
            <p:cNvCxnSpPr/>
            <p:nvPr/>
          </p:nvCxnSpPr>
          <p:spPr>
            <a:xfrm flipH="1">
              <a:off x="15895675" y="24988567"/>
              <a:ext cx="2376513" cy="100017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4" name="Group 108"/>
            <p:cNvGrpSpPr>
              <a:grpSpLocks/>
            </p:cNvGrpSpPr>
            <p:nvPr/>
          </p:nvGrpSpPr>
          <p:grpSpPr bwMode="auto">
            <a:xfrm>
              <a:off x="18020022" y="25817512"/>
              <a:ext cx="5348773" cy="4143376"/>
              <a:chOff x="19130199" y="13544550"/>
              <a:chExt cx="7131697" cy="5524501"/>
            </a:xfrm>
          </p:grpSpPr>
          <p:grpSp>
            <p:nvGrpSpPr>
              <p:cNvPr id="97" name="Group 111"/>
              <p:cNvGrpSpPr>
                <a:grpSpLocks/>
              </p:cNvGrpSpPr>
              <p:nvPr/>
            </p:nvGrpSpPr>
            <p:grpSpPr bwMode="auto">
              <a:xfrm>
                <a:off x="19130199" y="13544550"/>
                <a:ext cx="7131697" cy="5524501"/>
                <a:chOff x="12162454" y="19602448"/>
                <a:chExt cx="7131697" cy="5524501"/>
              </a:xfrm>
            </p:grpSpPr>
            <p:sp>
              <p:nvSpPr>
                <p:cNvPr id="99" name="Cloud 98"/>
                <p:cNvSpPr/>
                <p:nvPr/>
              </p:nvSpPr>
              <p:spPr bwMode="auto">
                <a:xfrm>
                  <a:off x="12162122" y="19602145"/>
                  <a:ext cx="7131126" cy="5524789"/>
                </a:xfrm>
                <a:prstGeom prst="clou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1430" tIns="45716" rIns="91430" bIns="45716"/>
                <a:lstStyle/>
                <a:p>
                  <a:pPr>
                    <a:defRPr/>
                  </a:pPr>
                  <a:endParaRPr lang="en-US" sz="200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 bwMode="auto">
                <a:xfrm>
                  <a:off x="15195337" y="20573745"/>
                  <a:ext cx="1521900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 bwMode="auto">
                <a:xfrm>
                  <a:off x="13214116" y="22097825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 bwMode="auto">
                <a:xfrm>
                  <a:off x="14814333" y="22097825"/>
                  <a:ext cx="1521900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 bwMode="auto">
                <a:xfrm>
                  <a:off x="16412435" y="22097825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16793439" y="20573745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 bwMode="auto">
                <a:xfrm>
                  <a:off x="13595120" y="20573745"/>
                  <a:ext cx="1524016" cy="144787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anchor="b" anchorCtr="1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Calibri" pitchFamily="34" charset="0"/>
                    </a:rPr>
                    <a:t>Physical Host</a:t>
                  </a:r>
                </a:p>
              </p:txBody>
            </p:sp>
            <p:sp>
              <p:nvSpPr>
                <p:cNvPr id="106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13670903" y="20650200"/>
                  <a:ext cx="8382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07" name="Rounded Rectangle 121"/>
                <p:cNvSpPr>
                  <a:spLocks noChangeArrowheads="1"/>
                </p:cNvSpPr>
                <p:nvPr/>
              </p:nvSpPr>
              <p:spPr bwMode="auto">
                <a:xfrm>
                  <a:off x="13670903" y="21107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08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14128103" y="21107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09" name="Rounded Rectangle 123"/>
                <p:cNvSpPr>
                  <a:spLocks noChangeArrowheads="1"/>
                </p:cNvSpPr>
                <p:nvPr/>
              </p:nvSpPr>
              <p:spPr bwMode="auto">
                <a:xfrm>
                  <a:off x="15271103" y="20650200"/>
                  <a:ext cx="8382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0" name="Rounded Rectangle 124"/>
                <p:cNvSpPr>
                  <a:spLocks noChangeArrowheads="1"/>
                </p:cNvSpPr>
                <p:nvPr/>
              </p:nvSpPr>
              <p:spPr bwMode="auto">
                <a:xfrm>
                  <a:off x="15347303" y="22174199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1" name="Rounded Rectangle 125"/>
                <p:cNvSpPr>
                  <a:spLocks noChangeArrowheads="1"/>
                </p:cNvSpPr>
                <p:nvPr/>
              </p:nvSpPr>
              <p:spPr bwMode="auto">
                <a:xfrm>
                  <a:off x="14890103" y="226314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2" name="Rounded Rectangle 126"/>
                <p:cNvSpPr>
                  <a:spLocks noChangeArrowheads="1"/>
                </p:cNvSpPr>
                <p:nvPr/>
              </p:nvSpPr>
              <p:spPr bwMode="auto">
                <a:xfrm>
                  <a:off x="173285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3" name="Rounded Rectangle 127"/>
                <p:cNvSpPr>
                  <a:spLocks noChangeArrowheads="1"/>
                </p:cNvSpPr>
                <p:nvPr/>
              </p:nvSpPr>
              <p:spPr bwMode="auto">
                <a:xfrm>
                  <a:off x="16490303" y="22174200"/>
                  <a:ext cx="8382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4" name="Rounded Rectangle 128"/>
                <p:cNvSpPr>
                  <a:spLocks noChangeArrowheads="1"/>
                </p:cNvSpPr>
                <p:nvPr/>
              </p:nvSpPr>
              <p:spPr bwMode="auto">
                <a:xfrm>
                  <a:off x="145853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5" name="Rounded Rectangle 129"/>
                <p:cNvSpPr>
                  <a:spLocks noChangeArrowheads="1"/>
                </p:cNvSpPr>
                <p:nvPr/>
              </p:nvSpPr>
              <p:spPr bwMode="auto">
                <a:xfrm>
                  <a:off x="16185503" y="20650200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6" name="Rounded Rectangle 130"/>
                <p:cNvSpPr>
                  <a:spLocks noChangeArrowheads="1"/>
                </p:cNvSpPr>
                <p:nvPr/>
              </p:nvSpPr>
              <p:spPr bwMode="auto">
                <a:xfrm>
                  <a:off x="14204303" y="22174199"/>
                  <a:ext cx="381000" cy="381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7" name="Rounded Rectangle 131"/>
                <p:cNvSpPr>
                  <a:spLocks noChangeArrowheads="1"/>
                </p:cNvSpPr>
                <p:nvPr/>
              </p:nvSpPr>
              <p:spPr bwMode="auto">
                <a:xfrm>
                  <a:off x="15804503" y="22174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8" name="Rounded Rectangle 132"/>
                <p:cNvSpPr>
                  <a:spLocks noChangeArrowheads="1"/>
                </p:cNvSpPr>
                <p:nvPr/>
              </p:nvSpPr>
              <p:spPr bwMode="auto">
                <a:xfrm>
                  <a:off x="17404703" y="22174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  <p:sp>
              <p:nvSpPr>
                <p:cNvPr id="119" name="Rounded Rectangle 133"/>
                <p:cNvSpPr>
                  <a:spLocks noChangeArrowheads="1"/>
                </p:cNvSpPr>
                <p:nvPr/>
              </p:nvSpPr>
              <p:spPr bwMode="auto">
                <a:xfrm>
                  <a:off x="17785703" y="20650200"/>
                  <a:ext cx="381000" cy="838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VM</a:t>
                  </a:r>
                </a:p>
              </p:txBody>
            </p:sp>
          </p:grpSp>
          <p:pic>
            <p:nvPicPr>
              <p:cNvPr id="98" name="Picture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7138" y="17710548"/>
                <a:ext cx="1050131" cy="108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5" name="Straight Arrow Connector 94"/>
            <p:cNvCxnSpPr/>
            <p:nvPr/>
          </p:nvCxnSpPr>
          <p:spPr>
            <a:xfrm>
              <a:off x="21013831" y="24974278"/>
              <a:ext cx="0" cy="10144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3083954" y="24993329"/>
              <a:ext cx="2378101" cy="8239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341438"/>
            <a:ext cx="9448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9898" y="6446837"/>
            <a:ext cx="44916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1" dirty="0" smtClean="0"/>
              <a:t>future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73512" y="3017837"/>
            <a:ext cx="192518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Least-Busy VM Scheduler</a:t>
            </a:r>
            <a:endParaRPr lang="en-US" sz="14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27037"/>
            <a:ext cx="9072563" cy="125994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Least-Busy VM Placement</a:t>
            </a:r>
            <a:endParaRPr lang="en-US" sz="54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504030" y="2116538"/>
            <a:ext cx="4612481" cy="4888590"/>
          </a:xfrm>
        </p:spPr>
        <p:txBody>
          <a:bodyPr>
            <a:normAutofit/>
          </a:bodyPr>
          <a:lstStyle/>
          <a:p>
            <a:r>
              <a:rPr lang="en-US" dirty="0" smtClean="0"/>
              <a:t>RU-sensors collect Virtual/Physical machine data @ 15s/intervals</a:t>
            </a:r>
          </a:p>
          <a:p>
            <a:r>
              <a:rPr lang="en-US" dirty="0" smtClean="0"/>
              <a:t>Busy-Metric used to calculate aggregate load at each physical machine</a:t>
            </a:r>
          </a:p>
          <a:p>
            <a:pPr lvl="1"/>
            <a:r>
              <a:rPr lang="en-US" dirty="0" smtClean="0"/>
              <a:t>Flexible metric design</a:t>
            </a:r>
          </a:p>
          <a:p>
            <a:pPr lvl="1"/>
            <a:r>
              <a:rPr lang="en-US" dirty="0" smtClean="0"/>
              <a:t>Objective not to design  perfect metric / VM scheduler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124318" y="1798637"/>
            <a:ext cx="4452276" cy="5206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Resource Utilization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45112" y="2484437"/>
            <a:ext cx="4123090" cy="4276344"/>
            <a:chOff x="2068512" y="1637093"/>
            <a:chExt cx="4123090" cy="4276344"/>
          </a:xfrm>
        </p:grpSpPr>
        <p:sp>
          <p:nvSpPr>
            <p:cNvPr id="7" name="Rounded Rectangle 6"/>
            <p:cNvSpPr/>
            <p:nvPr/>
          </p:nvSpPr>
          <p:spPr>
            <a:xfrm>
              <a:off x="2076802" y="3776789"/>
              <a:ext cx="4109215" cy="1066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600" b="1" u="sng" dirty="0" smtClean="0">
                  <a:latin typeface="+mj-lt"/>
                </a:rPr>
                <a:t>Network</a:t>
              </a:r>
            </a:p>
            <a:p>
              <a:r>
                <a:rPr lang="en-US" sz="2150" dirty="0" smtClean="0">
                  <a:latin typeface="+mj-lt"/>
                </a:rPr>
                <a:t>- Network bytes sent (NBR)</a:t>
              </a:r>
            </a:p>
            <a:p>
              <a:r>
                <a:rPr lang="en-US" sz="2150" dirty="0" smtClean="0">
                  <a:latin typeface="+mj-lt"/>
                </a:rPr>
                <a:t>- Network bytes received (NBS)</a:t>
              </a:r>
              <a:endParaRPr lang="en-US" sz="2150" dirty="0">
                <a:latin typeface="+mj-lt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68512" y="1637093"/>
              <a:ext cx="4114800" cy="106984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45720" rtlCol="0" anchor="t"/>
            <a:lstStyle/>
            <a:p>
              <a:pPr algn="ctr"/>
              <a:r>
                <a:rPr lang="en-US" sz="2600" b="1" u="sng" dirty="0" smtClean="0">
                  <a:latin typeface="+mj-lt"/>
                </a:rPr>
                <a:t>CPU</a:t>
              </a:r>
            </a:p>
            <a:p>
              <a:r>
                <a:rPr lang="en-US" sz="2100" dirty="0" smtClean="0">
                  <a:latin typeface="+mj-lt"/>
                </a:rPr>
                <a:t>- Total CPU time</a:t>
              </a:r>
            </a:p>
            <a:p>
              <a:r>
                <a:rPr lang="en-US" sz="1700" dirty="0">
                  <a:latin typeface="+mj-lt"/>
                </a:rPr>
                <a:t> </a:t>
              </a:r>
              <a:r>
                <a:rPr lang="en-US" sz="1700" dirty="0" smtClean="0">
                  <a:latin typeface="+mj-lt"/>
                </a:rPr>
                <a:t>     weighted 2X</a:t>
              </a:r>
            </a:p>
            <a:p>
              <a:endParaRPr lang="en-US" sz="2800" dirty="0">
                <a:latin typeface="+mj-lt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68512" y="2709989"/>
              <a:ext cx="4114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45720" rtlCol="0" anchor="t"/>
            <a:lstStyle/>
            <a:p>
              <a:pPr algn="ctr"/>
              <a:r>
                <a:rPr lang="en-US" sz="2600" b="1" u="sng" dirty="0" smtClean="0">
                  <a:latin typeface="+mj-lt"/>
                </a:rPr>
                <a:t>Disk</a:t>
              </a:r>
            </a:p>
            <a:p>
              <a:r>
                <a:rPr lang="en-US" sz="2100" dirty="0" smtClean="0">
                  <a:latin typeface="+mj-lt"/>
                </a:rPr>
                <a:t>- Disk sector reads  (DSR)</a:t>
              </a:r>
            </a:p>
            <a:p>
              <a:r>
                <a:rPr lang="en-US" sz="2100" dirty="0" smtClean="0">
                  <a:latin typeface="+mj-lt"/>
                </a:rPr>
                <a:t>- Disk sector writes  (DSW)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76802" y="4843589"/>
              <a:ext cx="4114800" cy="1069848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45720" rtlCol="0" anchor="t"/>
            <a:lstStyle/>
            <a:p>
              <a:pPr algn="ctr"/>
              <a:r>
                <a:rPr lang="en-US" sz="2600" b="1" u="sng" dirty="0" smtClean="0">
                  <a:latin typeface="+mj-lt"/>
                </a:rPr>
                <a:t>Virtualization</a:t>
              </a:r>
            </a:p>
            <a:p>
              <a:r>
                <a:rPr lang="en-US" sz="2100" dirty="0" smtClean="0">
                  <a:latin typeface="+mj-lt"/>
                </a:rPr>
                <a:t>- Total VM count per host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8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Scaling Tests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031" y="1798637"/>
            <a:ext cx="9072563" cy="5173063"/>
          </a:xfrm>
        </p:spPr>
        <p:txBody>
          <a:bodyPr/>
          <a:lstStyle/>
          <a:p>
            <a:r>
              <a:rPr lang="en-US" dirty="0" smtClean="0"/>
              <a:t>Shared cluster </a:t>
            </a:r>
            <a:r>
              <a:rPr lang="en-US" dirty="0"/>
              <a:t>l</a:t>
            </a:r>
            <a:r>
              <a:rPr lang="en-US" dirty="0" smtClean="0"/>
              <a:t>oad </a:t>
            </a:r>
            <a:r>
              <a:rPr lang="en-US" dirty="0"/>
              <a:t>s</a:t>
            </a:r>
            <a:r>
              <a:rPr lang="en-US" dirty="0" smtClean="0"/>
              <a:t>imulation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Modeling workloads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1" y="2472447"/>
            <a:ext cx="5760187" cy="191699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1" y="5241918"/>
            <a:ext cx="5906841" cy="1281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6953" y="6267464"/>
            <a:ext cx="3605474" cy="86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Rusle2:	7,000 runs/test</a:t>
            </a:r>
          </a:p>
          <a:p>
            <a:endParaRPr lang="en-US" sz="600" dirty="0" smtClean="0"/>
          </a:p>
          <a:p>
            <a:r>
              <a:rPr lang="en-US" sz="2400" dirty="0" smtClean="0"/>
              <a:t>WEPS:	300 runs/test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6953" y="2380891"/>
            <a:ext cx="3486852" cy="109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▪ </a:t>
            </a:r>
            <a:r>
              <a:rPr lang="en-US" sz="2200" dirty="0" smtClean="0"/>
              <a:t>Initial load before scaling</a:t>
            </a:r>
          </a:p>
          <a:p>
            <a:r>
              <a:rPr lang="en-US" sz="2400" dirty="0" smtClean="0"/>
              <a:t>▪ </a:t>
            </a:r>
            <a:r>
              <a:rPr lang="en-US" sz="2200" dirty="0" smtClean="0"/>
              <a:t>Simulates multi-tenant  </a:t>
            </a:r>
          </a:p>
          <a:p>
            <a:r>
              <a:rPr lang="en-US" sz="2200" dirty="0" smtClean="0"/>
              <a:t>   cloud environments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7320" y="2472447"/>
            <a:ext cx="576072" cy="191699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9912" y="2484437"/>
            <a:ext cx="579120" cy="191699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13432" y="2472447"/>
            <a:ext cx="1264920" cy="191699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0712" y="2472447"/>
            <a:ext cx="838200" cy="191699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66360" y="2472447"/>
            <a:ext cx="1072546" cy="191699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60320" y="5247171"/>
            <a:ext cx="1072546" cy="127586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440" y="5247172"/>
            <a:ext cx="1072546" cy="127586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2" y="3551237"/>
            <a:ext cx="33528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26312" y="3475037"/>
            <a:ext cx="685800" cy="274320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088312" y="3475037"/>
            <a:ext cx="685800" cy="274320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" grpId="0" animBg="1"/>
      <p:bldP spid="4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Application Performance Improvement</a:t>
            </a:r>
            <a:br>
              <a:rPr lang="en-US" sz="4400" dirty="0" smtClean="0"/>
            </a:br>
            <a:r>
              <a:rPr lang="en-US" sz="4400" dirty="0" smtClean="0"/>
              <a:t> vs. Round-Robin VM Placement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6" y="2713037"/>
            <a:ext cx="5568696" cy="28590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2560636"/>
            <a:ext cx="4419600" cy="3314700"/>
          </a:xfrm>
        </p:spPr>
      </p:pic>
      <p:sp>
        <p:nvSpPr>
          <p:cNvPr id="7" name="TextBox 6"/>
          <p:cNvSpPr txBox="1"/>
          <p:nvPr/>
        </p:nvSpPr>
        <p:spPr>
          <a:xfrm>
            <a:off x="558725" y="5904779"/>
            <a:ext cx="4086375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Normalized %</a:t>
            </a:r>
          </a:p>
          <a:p>
            <a:pPr algn="ctr"/>
            <a:r>
              <a:rPr lang="en-US" sz="2400" b="1" dirty="0" smtClean="0"/>
              <a:t>Performance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045" y="6076525"/>
            <a:ext cx="358623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Statistical significance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5513" y="2560637"/>
            <a:ext cx="8229599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+mj-lt"/>
              </a:rPr>
              <a:t>Average 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Performance Improvement:</a:t>
            </a:r>
          </a:p>
          <a:p>
            <a:pPr algn="ctr"/>
            <a:endParaRPr lang="en-US" sz="12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~16.1% RUSLE2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+mj-lt"/>
              </a:rPr>
              <a:t>~11.6% WEPS_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~14% aggregate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Cost Savings</a:t>
            </a:r>
            <a:br>
              <a:rPr lang="en-US" dirty="0" smtClean="0"/>
            </a:br>
            <a:r>
              <a:rPr lang="en-US" dirty="0" smtClean="0"/>
              <a:t>vs. Round-Robin VM Placement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6" y="2041958"/>
            <a:ext cx="5669972" cy="42524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87712" y="6200921"/>
            <a:ext cx="3623108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Resource Cost Savings</a:t>
            </a:r>
          </a:p>
          <a:p>
            <a:pPr algn="ctr"/>
            <a:r>
              <a:rPr lang="en-US" sz="2400" b="1" dirty="0" smtClean="0"/>
              <a:t>% Fewer VMs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25513" y="2446337"/>
            <a:ext cx="8229599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+mj-lt"/>
              </a:rPr>
              <a:t>Average Savings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ctr"/>
            <a:endParaRPr lang="en-US" sz="8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~2.7% fewer VMs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~14.7 fewer CPU cores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4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Research Problem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82563"/>
            <a:ext cx="9072563" cy="203607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570037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Least-Busy VM placement enabled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performance improvements up to:</a:t>
            </a:r>
          </a:p>
          <a:p>
            <a:pPr marL="45720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dirty="0" smtClean="0"/>
              <a:t>29% (RUSLE2), 19% (WEPS)</a:t>
            </a:r>
          </a:p>
          <a:p>
            <a:pPr marL="45720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3200" dirty="0"/>
              <a:t>▪ When </a:t>
            </a:r>
            <a:r>
              <a:rPr lang="en-US" sz="3200" dirty="0" smtClean="0"/>
              <a:t>dynamically scaling</a:t>
            </a:r>
          </a:p>
          <a:p>
            <a:pPr marL="45720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3200" dirty="0" smtClean="0"/>
              <a:t>▪ In the presence of a shared load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These performance improvements were realized using slightly fewer (</a:t>
            </a:r>
            <a:r>
              <a:rPr lang="en-US" dirty="0" smtClean="0"/>
              <a:t>2.7 %) </a:t>
            </a:r>
            <a:r>
              <a:rPr lang="en-US" dirty="0" smtClean="0"/>
              <a:t>virtual machines.</a:t>
            </a:r>
            <a:endParaRPr lang="en-US" sz="1200" dirty="0" smtClean="0"/>
          </a:p>
          <a:p>
            <a:pPr marL="45720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493837"/>
            <a:ext cx="9072563" cy="54261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0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RQ2: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5512" y="1951037"/>
            <a:ext cx="8229600" cy="426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0" rIns="91430" bIns="0" rtlCol="0" anchor="ctr" anchorCtr="1"/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Abstraction of physical hardware using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IaaS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clouds leads to the simplistic view:</a:t>
            </a:r>
          </a:p>
          <a:p>
            <a:pPr>
              <a:lnSpc>
                <a:spcPct val="85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(1) Resources are homogeneous </a:t>
            </a:r>
          </a:p>
          <a:p>
            <a:pPr>
              <a:lnSpc>
                <a:spcPct val="85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(2) Scaling infinitely provides linear </a:t>
            </a:r>
            <a:r>
              <a:rPr lang="en-US" sz="3400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performance </a:t>
            </a:r>
            <a:r>
              <a:rPr lang="en-US" sz="3400" i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increases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  <a:p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Our results demonstrate:</a:t>
            </a:r>
          </a:p>
          <a:p>
            <a:pPr>
              <a:lnSpc>
                <a:spcPct val="85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(1) The importance of fine grained resource management 	for supporting infrastructure elasticity </a:t>
            </a:r>
          </a:p>
          <a:p>
            <a:pPr>
              <a:lnSpc>
                <a:spcPct val="85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(2) Where hardware </a:t>
            </a:r>
            <a:r>
              <a:rPr lang="en-US" sz="3400" i="1" u="sng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is not infinite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77" y="3194052"/>
            <a:ext cx="2799436" cy="274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089" y="46037"/>
            <a:ext cx="3326423" cy="216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2" y="-8836"/>
            <a:ext cx="9072563" cy="2036073"/>
          </a:xfrm>
        </p:spPr>
        <p:txBody>
          <a:bodyPr/>
          <a:lstStyle/>
          <a:p>
            <a:r>
              <a:rPr lang="en-US" dirty="0" smtClean="0"/>
              <a:t>Gaps in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30974"/>
            <a:ext cx="9072563" cy="5173063"/>
          </a:xfrm>
        </p:spPr>
        <p:txBody>
          <a:bodyPr>
            <a:normAutofit/>
          </a:bodyPr>
          <a:lstStyle/>
          <a:p>
            <a:r>
              <a:rPr lang="en-US" dirty="0" smtClean="0"/>
              <a:t>Prior work investigates:</a:t>
            </a:r>
          </a:p>
          <a:p>
            <a:pPr lvl="1"/>
            <a:r>
              <a:rPr lang="en-US" dirty="0" smtClean="0"/>
              <a:t>WHEN to scale – hot spot detection</a:t>
            </a:r>
          </a:p>
          <a:p>
            <a:pPr lvl="1"/>
            <a:r>
              <a:rPr lang="en-US" dirty="0" smtClean="0"/>
              <a:t>WHAT to scale – size and number of VMs</a:t>
            </a:r>
          </a:p>
          <a:p>
            <a:pPr lvl="1"/>
            <a:r>
              <a:rPr lang="en-US" dirty="0" smtClean="0"/>
              <a:t>WHERE to scale</a:t>
            </a:r>
          </a:p>
          <a:p>
            <a:pPr lvl="2"/>
            <a:r>
              <a:rPr lang="en-US" dirty="0" smtClean="0"/>
              <a:t>Task/job scheduling</a:t>
            </a:r>
          </a:p>
          <a:p>
            <a:pPr lvl="2"/>
            <a:r>
              <a:rPr lang="en-US" dirty="0" smtClean="0"/>
              <a:t>VM placement/migration across nodes</a:t>
            </a:r>
          </a:p>
          <a:p>
            <a:r>
              <a:rPr lang="en-US" dirty="0" smtClean="0"/>
              <a:t>No studies have investigated implications of VM placement for dynamic scaling application infrastructure…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Model Execution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2266950"/>
            <a:ext cx="60960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LeastBusy</a:t>
            </a:r>
            <a:r>
              <a:rPr lang="en-US" dirty="0" smtClean="0"/>
              <a:t> VM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133508"/>
            <a:ext cx="9072563" cy="4838192"/>
          </a:xfrm>
        </p:spPr>
        <p:txBody>
          <a:bodyPr>
            <a:normAutofit/>
          </a:bodyPr>
          <a:lstStyle/>
          <a:p>
            <a:r>
              <a:rPr lang="en-US" dirty="0" err="1" smtClean="0"/>
              <a:t>LeastBusy</a:t>
            </a:r>
            <a:r>
              <a:rPr lang="en-US" dirty="0" smtClean="0"/>
              <a:t> VM placement</a:t>
            </a:r>
          </a:p>
          <a:p>
            <a:pPr lvl="1"/>
            <a:r>
              <a:rPr lang="en-US" dirty="0" smtClean="0"/>
              <a:t>“Busy Metric” rates resource utilization of physical hosts and virtual machines</a:t>
            </a:r>
          </a:p>
          <a:p>
            <a:pPr lvl="1"/>
            <a:r>
              <a:rPr lang="en-US" dirty="0" smtClean="0"/>
              <a:t>Resource </a:t>
            </a:r>
          </a:p>
          <a:p>
            <a:pPr lvl="1"/>
            <a:r>
              <a:rPr lang="en-US" dirty="0" smtClean="0"/>
              <a:t>Identifies </a:t>
            </a:r>
          </a:p>
          <a:p>
            <a:pPr lvl="1"/>
            <a:r>
              <a:rPr lang="en-US" dirty="0" smtClean="0"/>
              <a:t>Parallel launch: launch N VMs per scaling event</a:t>
            </a:r>
          </a:p>
          <a:p>
            <a:pPr lvl="2"/>
            <a:r>
              <a:rPr lang="en-US" dirty="0" smtClean="0"/>
              <a:t>Double-schedule MAX </a:t>
            </a:r>
            <a:r>
              <a:rPr lang="en-US" dirty="0" err="1" smtClean="0"/>
              <a:t>BusyMetric</a:t>
            </a:r>
            <a:r>
              <a:rPr lang="en-US" dirty="0" smtClean="0"/>
              <a:t> threshold</a:t>
            </a:r>
          </a:p>
          <a:p>
            <a:pPr lvl="2"/>
            <a:r>
              <a:rPr lang="en-US" dirty="0" smtClean="0"/>
              <a:t>Only if min distance (</a:t>
            </a:r>
            <a:r>
              <a:rPr lang="en-US" dirty="0" err="1" smtClean="0"/>
              <a:t>BusyMetric</a:t>
            </a:r>
            <a:r>
              <a:rPr lang="en-US" dirty="0" smtClean="0"/>
              <a:t>) to nearest neighbor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de.jpg"/>
          <p:cNvPicPr>
            <a:picLocks noChangeAspect="1"/>
          </p:cNvPicPr>
          <p:nvPr/>
        </p:nvPicPr>
        <p:blipFill>
          <a:blip r:embed="rId2" cstate="print"/>
          <a:srcRect b="4972"/>
          <a:stretch>
            <a:fillRect/>
          </a:stretch>
        </p:blipFill>
        <p:spPr bwMode="auto">
          <a:xfrm>
            <a:off x="6488112" y="1656383"/>
            <a:ext cx="3423920" cy="34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Eucalyptus </a:t>
            </a:r>
            <a:r>
              <a:rPr lang="en-US" dirty="0"/>
              <a:t>3</a:t>
            </a:r>
            <a:r>
              <a:rPr lang="en-US" b="1" dirty="0" smtClean="0"/>
              <a:t> Private Cloud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2" y="2133508"/>
            <a:ext cx="9072563" cy="4838192"/>
          </a:xfrm>
        </p:spPr>
        <p:txBody>
          <a:bodyPr>
            <a:normAutofit lnSpcReduction="10000"/>
          </a:bodyPr>
          <a:lstStyle/>
          <a:p>
            <a:pPr eaLnBrk="1">
              <a:buFont typeface="Arial" charset="0"/>
              <a:buChar char="•"/>
            </a:pPr>
            <a:r>
              <a:rPr lang="en-US" sz="3800" dirty="0" smtClean="0"/>
              <a:t>(9) Sun X6270 blade servers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Dual Intel Xeon 4-core 2.8 GHz CPUs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24 GB ram, 146 GB 15k rpm HDDs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CentOS</a:t>
            </a:r>
            <a:r>
              <a:rPr lang="en-US" sz="2600" dirty="0" smtClean="0"/>
              <a:t> 5.6 x86_64 (host OS)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Ubuntu</a:t>
            </a:r>
            <a:r>
              <a:rPr lang="en-US" sz="2600" dirty="0" smtClean="0"/>
              <a:t> 9.10 x86_64 (guest OS)</a:t>
            </a:r>
          </a:p>
          <a:p>
            <a:pPr eaLnBrk="1">
              <a:buFont typeface="Arial" charset="0"/>
              <a:buChar char="•"/>
            </a:pPr>
            <a:r>
              <a:rPr lang="en-US" sz="3800" dirty="0" err="1" smtClean="0"/>
              <a:t>Eucalytpus</a:t>
            </a:r>
            <a:r>
              <a:rPr lang="en-US" sz="3800" dirty="0" smtClean="0"/>
              <a:t> 3.1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Amazon EC2 API support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8 Nodes (NC), 1 Cloud Controller (CLC, CC, SC)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Managed mode networking with private VLANs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XEN hypervisor v 4.1, </a:t>
            </a:r>
            <a:r>
              <a:rPr lang="en-US" sz="2700" dirty="0" err="1" smtClean="0"/>
              <a:t>paravirtualization</a:t>
            </a:r>
            <a:endParaRPr 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3" y="251989"/>
            <a:ext cx="9070975" cy="1171575"/>
          </a:xfrm>
        </p:spPr>
        <p:txBody>
          <a:bodyPr tIns="38767">
            <a:normAutofit/>
          </a:bodyPr>
          <a:lstStyle/>
          <a:p>
            <a:pPr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en-US" sz="6100" dirty="0" smtClean="0"/>
              <a:t>RUSLE2 Components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711200" y="1600201"/>
          <a:ext cx="8891588" cy="5551490"/>
        </p:xfrm>
        <a:graphic>
          <a:graphicData uri="http://schemas.openxmlformats.org/drawingml/2006/table">
            <a:tbl>
              <a:tblPr/>
              <a:tblGrid>
                <a:gridCol w="1004888"/>
                <a:gridCol w="1641475"/>
                <a:gridCol w="6245225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Virtual Machine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Description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Apache Tomcat 6.0.20, Wine 1.0.1, RUSLE2 Model, Object Modeling System (OMS 3.0)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954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Database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Postgresql-8.4, and PostGIS 1.4.0-2. 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soil data: 1.7 million shapes, 167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management data: 98 shapes, 489k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 data: 31k shapes, 3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4.6 GB for the state of TN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 Server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nginx http server 0.7.62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57,185 XML files consisting of 305MB.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Codebeamer 5.5 running 32-bit ApacheTomcat 6.0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Custom REST/JSON logging service as wrapper.  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1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35113" y="503239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SC2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16113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17396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2601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8" name="Rounded Rectangle 97"/>
          <p:cNvSpPr/>
          <p:nvPr/>
        </p:nvSpPr>
        <p:spPr bwMode="auto">
          <a:xfrm>
            <a:off x="2730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54713" y="503239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SC4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6030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159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70215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7" name="Rounded Rectangle 106"/>
          <p:cNvSpPr/>
          <p:nvPr/>
        </p:nvSpPr>
        <p:spPr bwMode="auto">
          <a:xfrm>
            <a:off x="71498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8012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0" name="Rounded Rectangle 109"/>
          <p:cNvSpPr/>
          <p:nvPr/>
        </p:nvSpPr>
        <p:spPr bwMode="auto">
          <a:xfrm>
            <a:off x="8140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726113" y="1874837"/>
            <a:ext cx="4038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SC7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7259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854327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57541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3" name="Rounded Rectangle 112"/>
          <p:cNvSpPr/>
          <p:nvPr/>
        </p:nvSpPr>
        <p:spPr bwMode="auto">
          <a:xfrm>
            <a:off x="58825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67447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8731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77353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7" name="Rounded Rectangle 116"/>
          <p:cNvSpPr/>
          <p:nvPr/>
        </p:nvSpPr>
        <p:spPr bwMode="auto">
          <a:xfrm>
            <a:off x="78637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744913" y="503239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SC3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3821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3" name="Rounded Rectangle 132"/>
          <p:cNvSpPr/>
          <p:nvPr/>
        </p:nvSpPr>
        <p:spPr bwMode="auto">
          <a:xfrm>
            <a:off x="3949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48117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1" name="Rounded Rectangle 130"/>
          <p:cNvSpPr/>
          <p:nvPr/>
        </p:nvSpPr>
        <p:spPr bwMode="auto">
          <a:xfrm>
            <a:off x="49400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15913" y="18748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SC5</a:t>
            </a: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3921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204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13827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15110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525713" y="1874837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SC6</a:t>
            </a:r>
            <a:endParaRPr lang="en-US" b="1" baseline="-2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26019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2" name="Rounded Rectangle 151"/>
          <p:cNvSpPr/>
          <p:nvPr/>
        </p:nvSpPr>
        <p:spPr bwMode="auto">
          <a:xfrm>
            <a:off x="27302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35925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0" name="Rounded Rectangle 149"/>
          <p:cNvSpPr/>
          <p:nvPr/>
        </p:nvSpPr>
        <p:spPr bwMode="auto">
          <a:xfrm>
            <a:off x="37208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45831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47114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15913" y="3246442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SC8</a:t>
            </a:r>
            <a:endParaRPr lang="en-US" b="1" baseline="-2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921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63" name="Rounded Rectangle 162"/>
          <p:cNvSpPr/>
          <p:nvPr/>
        </p:nvSpPr>
        <p:spPr bwMode="auto">
          <a:xfrm>
            <a:off x="5204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13827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61" name="Rounded Rectangle 160"/>
          <p:cNvSpPr/>
          <p:nvPr/>
        </p:nvSpPr>
        <p:spPr bwMode="auto">
          <a:xfrm>
            <a:off x="15110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23733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9" name="Rounded Rectangle 158"/>
          <p:cNvSpPr/>
          <p:nvPr/>
        </p:nvSpPr>
        <p:spPr bwMode="auto">
          <a:xfrm>
            <a:off x="25016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3516313" y="3246442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SC9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3592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4" name="Rounded Rectangle 173"/>
          <p:cNvSpPr/>
          <p:nvPr/>
        </p:nvSpPr>
        <p:spPr bwMode="auto">
          <a:xfrm>
            <a:off x="3720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45831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2" name="Rounded Rectangle 171"/>
          <p:cNvSpPr/>
          <p:nvPr/>
        </p:nvSpPr>
        <p:spPr bwMode="auto">
          <a:xfrm>
            <a:off x="47114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55737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0" name="Rounded Rectangle 169"/>
          <p:cNvSpPr/>
          <p:nvPr/>
        </p:nvSpPr>
        <p:spPr bwMode="auto">
          <a:xfrm>
            <a:off x="57020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716713" y="3246442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SC10</a:t>
            </a:r>
          </a:p>
        </p:txBody>
      </p:sp>
      <p:sp>
        <p:nvSpPr>
          <p:cNvPr id="181" name="Rounded Rectangle 180"/>
          <p:cNvSpPr/>
          <p:nvPr/>
        </p:nvSpPr>
        <p:spPr bwMode="auto">
          <a:xfrm>
            <a:off x="67929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2" name="Rounded Rectangle 181"/>
          <p:cNvSpPr/>
          <p:nvPr/>
        </p:nvSpPr>
        <p:spPr bwMode="auto">
          <a:xfrm>
            <a:off x="69212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F</a:t>
            </a: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7783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0" name="Rounded Rectangle 179"/>
          <p:cNvSpPr/>
          <p:nvPr/>
        </p:nvSpPr>
        <p:spPr bwMode="auto">
          <a:xfrm>
            <a:off x="7911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15913" y="4618038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SC11</a:t>
            </a:r>
          </a:p>
        </p:txBody>
      </p:sp>
      <p:sp>
        <p:nvSpPr>
          <p:cNvPr id="192" name="Rounded Rectangle 191"/>
          <p:cNvSpPr/>
          <p:nvPr/>
        </p:nvSpPr>
        <p:spPr bwMode="auto">
          <a:xfrm>
            <a:off x="3921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3" name="Rounded Rectangle 192"/>
          <p:cNvSpPr/>
          <p:nvPr/>
        </p:nvSpPr>
        <p:spPr bwMode="auto">
          <a:xfrm>
            <a:off x="5204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F</a:t>
            </a: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13827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15110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23733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9" name="Rounded Rectangle 188"/>
          <p:cNvSpPr/>
          <p:nvPr/>
        </p:nvSpPr>
        <p:spPr bwMode="auto">
          <a:xfrm>
            <a:off x="25016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516313" y="4618038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SC12</a:t>
            </a: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3592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3720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45831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9" name="Rounded Rectangle 198"/>
          <p:cNvSpPr/>
          <p:nvPr/>
        </p:nvSpPr>
        <p:spPr bwMode="auto">
          <a:xfrm>
            <a:off x="47114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5726113" y="4618038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SC13</a:t>
            </a: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58023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2" name="Rounded Rectangle 211"/>
          <p:cNvSpPr/>
          <p:nvPr/>
        </p:nvSpPr>
        <p:spPr bwMode="auto">
          <a:xfrm>
            <a:off x="59306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67929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0" name="Rounded Rectangle 209"/>
          <p:cNvSpPr/>
          <p:nvPr/>
        </p:nvSpPr>
        <p:spPr bwMode="auto">
          <a:xfrm>
            <a:off x="69212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7783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8" name="Rounded Rectangle 207"/>
          <p:cNvSpPr/>
          <p:nvPr/>
        </p:nvSpPr>
        <p:spPr bwMode="auto">
          <a:xfrm>
            <a:off x="7911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15913" y="59896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SC14</a:t>
            </a:r>
          </a:p>
        </p:txBody>
      </p:sp>
      <p:sp>
        <p:nvSpPr>
          <p:cNvPr id="219" name="Rounded Rectangle 218"/>
          <p:cNvSpPr/>
          <p:nvPr/>
        </p:nvSpPr>
        <p:spPr bwMode="auto">
          <a:xfrm>
            <a:off x="3921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0" name="Rounded Rectangle 219"/>
          <p:cNvSpPr/>
          <p:nvPr/>
        </p:nvSpPr>
        <p:spPr bwMode="auto">
          <a:xfrm>
            <a:off x="5204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217" name="Rounded Rectangle 216"/>
          <p:cNvSpPr/>
          <p:nvPr/>
        </p:nvSpPr>
        <p:spPr bwMode="auto">
          <a:xfrm>
            <a:off x="13827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8" name="Rounded Rectangle 217"/>
          <p:cNvSpPr/>
          <p:nvPr/>
        </p:nvSpPr>
        <p:spPr bwMode="auto">
          <a:xfrm>
            <a:off x="15110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525713" y="59896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SC15</a:t>
            </a:r>
          </a:p>
        </p:txBody>
      </p:sp>
      <p:sp>
        <p:nvSpPr>
          <p:cNvPr id="227" name="Rounded Rectangle 226"/>
          <p:cNvSpPr/>
          <p:nvPr/>
        </p:nvSpPr>
        <p:spPr bwMode="auto">
          <a:xfrm>
            <a:off x="26019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8" name="Rounded Rectangle 227"/>
          <p:cNvSpPr/>
          <p:nvPr/>
        </p:nvSpPr>
        <p:spPr bwMode="auto">
          <a:xfrm>
            <a:off x="27302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35925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6" name="Rounded Rectangle 225"/>
          <p:cNvSpPr/>
          <p:nvPr/>
        </p:nvSpPr>
        <p:spPr bwMode="auto">
          <a:xfrm>
            <a:off x="37208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913" y="503239"/>
            <a:ext cx="11430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</a:t>
            </a:r>
          </a:p>
        </p:txBody>
      </p:sp>
      <p:sp>
        <p:nvSpPr>
          <p:cNvPr id="229" name="Rounded Rectangle 228"/>
          <p:cNvSpPr/>
          <p:nvPr/>
        </p:nvSpPr>
        <p:spPr bwMode="auto">
          <a:xfrm>
            <a:off x="392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8419" y="927412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468312" y="2560637"/>
            <a:ext cx="93726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(15) Tested Component Deployments</a:t>
            </a:r>
          </a:p>
          <a:p>
            <a:pPr lvl="1"/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Each VM deployed to separate physical machines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All components installed on composite image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Script enabled/disabled components to achieve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configs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8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4963"/>
            <a:ext cx="9072563" cy="2036073"/>
          </a:xfrm>
        </p:spPr>
        <p:txBody>
          <a:bodyPr>
            <a:normAutofit/>
          </a:bodyPr>
          <a:lstStyle/>
          <a:p>
            <a:r>
              <a:rPr lang="en-US" sz="4650" dirty="0" smtClean="0"/>
              <a:t>Tested Resource Utilization Variables</a:t>
            </a:r>
            <a:endParaRPr lang="en-US" sz="46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0062" y="4922837"/>
            <a:ext cx="3733800" cy="129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200" dirty="0" smtClean="0">
                <a:latin typeface="+mj-lt"/>
              </a:rPr>
              <a:t>- Network bytes sent (</a:t>
            </a:r>
            <a:r>
              <a:rPr lang="en-US" sz="2200" dirty="0" err="1" smtClean="0">
                <a:latin typeface="+mj-lt"/>
              </a:rPr>
              <a:t>nbr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Network bytes received (</a:t>
            </a:r>
            <a:r>
              <a:rPr lang="en-US" sz="2200" dirty="0" err="1" smtClean="0">
                <a:latin typeface="+mj-lt"/>
              </a:rPr>
              <a:t>nbs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1684" y="2103437"/>
            <a:ext cx="1910556" cy="1066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CPU time</a:t>
            </a:r>
          </a:p>
          <a:p>
            <a:pPr>
              <a:buFontTx/>
              <a:buChar char="-"/>
            </a:pPr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7612" y="3322637"/>
            <a:ext cx="48387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200" dirty="0" smtClean="0">
                <a:latin typeface="+mj-lt"/>
              </a:rPr>
              <a:t>- Disk sector reads (</a:t>
            </a:r>
            <a:r>
              <a:rPr lang="en-US" sz="2200" dirty="0" err="1" smtClean="0">
                <a:latin typeface="+mj-lt"/>
              </a:rPr>
              <a:t>dsr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Disk sector reads completed (</a:t>
            </a:r>
            <a:r>
              <a:rPr lang="en-US" sz="2200" dirty="0" err="1" smtClean="0">
                <a:latin typeface="+mj-lt"/>
              </a:rPr>
              <a:t>dsreads</a:t>
            </a:r>
            <a:r>
              <a:rPr lang="en-US" sz="22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27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Amazon Web Services: </a:t>
            </a:r>
            <a:br>
              <a:rPr lang="en-US" sz="4000" dirty="0" smtClean="0"/>
            </a:br>
            <a:r>
              <a:rPr lang="en-US" sz="4000" dirty="0" smtClean="0"/>
              <a:t>White Paper on Application Deployment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white paper suggests:</a:t>
            </a:r>
          </a:p>
          <a:p>
            <a:pPr lvl="1" algn="just">
              <a:buNone/>
            </a:pPr>
            <a:r>
              <a:rPr lang="en-US" dirty="0" smtClean="0"/>
              <a:t>“bundling the logical construct of a component into an Amazon Machine Image so that it can be deployed more often.”</a:t>
            </a:r>
          </a:p>
          <a:p>
            <a:pPr lvl="1" algn="just">
              <a:buNone/>
            </a:pPr>
            <a:r>
              <a:rPr lang="en-US" sz="2200" dirty="0" smtClean="0"/>
              <a:t>J. </a:t>
            </a:r>
            <a:r>
              <a:rPr lang="en-US" sz="2200" dirty="0" err="1" smtClean="0"/>
              <a:t>Varia</a:t>
            </a:r>
            <a:r>
              <a:rPr lang="en-US" sz="2200" dirty="0" smtClean="0"/>
              <a:t>, Architecting for the Cloud: Best Practices, Amazon Web Services White Paper, 2010, https://jineshvaria.s3.amazonaws.com/public/ cloudbestpractices-jvaria.pdf</a:t>
            </a:r>
          </a:p>
          <a:p>
            <a:pPr algn="just"/>
            <a:r>
              <a:rPr lang="en-US" dirty="0" smtClean="0"/>
              <a:t>To support application scaling</a:t>
            </a:r>
          </a:p>
          <a:p>
            <a:pPr lvl="1" algn="jus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98437"/>
            <a:ext cx="9156568" cy="1412346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 smtClean="0"/>
              <a:t>Service Isolation Advantages 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12" y="2208185"/>
            <a:ext cx="1809749" cy="1419252"/>
            <a:chOff x="6583362" y="3351185"/>
            <a:chExt cx="1809749" cy="14192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tomcat7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11363" y="2208185"/>
            <a:ext cx="1809749" cy="1419252"/>
            <a:chOff x="6583362" y="3351185"/>
            <a:chExt cx="1809749" cy="141925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nginx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3512" y="3655985"/>
            <a:ext cx="1809749" cy="1419252"/>
            <a:chOff x="6507162" y="3427385"/>
            <a:chExt cx="1809749" cy="141925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507162" y="34273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PostgreSQL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563" y="5103785"/>
            <a:ext cx="1809749" cy="1419252"/>
            <a:chOff x="6583362" y="3351185"/>
            <a:chExt cx="1809749" cy="1419252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5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MemcacheDB</a:t>
              </a:r>
              <a:endParaRPr lang="en-US" sz="15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11363" y="3655985"/>
            <a:ext cx="1809749" cy="1419252"/>
            <a:chOff x="6583362" y="3351185"/>
            <a:chExt cx="1809749" cy="1419252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MySQL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2312" y="5103785"/>
            <a:ext cx="1809749" cy="1419252"/>
            <a:chOff x="6583362" y="3351185"/>
            <a:chExt cx="1809749" cy="1419252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MongoDB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83662" y="1570037"/>
            <a:ext cx="857250" cy="5052738"/>
            <a:chOff x="8831262" y="1570037"/>
            <a:chExt cx="857250" cy="5052738"/>
          </a:xfrm>
        </p:grpSpPr>
        <p:grpSp>
          <p:nvGrpSpPr>
            <p:cNvPr id="31" name="Group 30"/>
            <p:cNvGrpSpPr/>
            <p:nvPr/>
          </p:nvGrpSpPr>
          <p:grpSpPr>
            <a:xfrm>
              <a:off x="8831262" y="2420006"/>
              <a:ext cx="857250" cy="849969"/>
              <a:chOff x="6583363" y="3351185"/>
              <a:chExt cx="857250" cy="849969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831262" y="4096406"/>
              <a:ext cx="857250" cy="849969"/>
              <a:chOff x="6583363" y="3351185"/>
              <a:chExt cx="857250" cy="849969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831262" y="4934606"/>
              <a:ext cx="857250" cy="849969"/>
              <a:chOff x="6583363" y="3351185"/>
              <a:chExt cx="857250" cy="849969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831262" y="3258206"/>
              <a:ext cx="857250" cy="849969"/>
              <a:chOff x="6583363" y="3351185"/>
              <a:chExt cx="857250" cy="849969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831262" y="5772806"/>
              <a:ext cx="857250" cy="849969"/>
              <a:chOff x="6583363" y="3351185"/>
              <a:chExt cx="857250" cy="849969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831262" y="1570037"/>
              <a:ext cx="857250" cy="849969"/>
              <a:chOff x="6583363" y="3351185"/>
              <a:chExt cx="857250" cy="849969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7" name="Chevron 46"/>
          <p:cNvSpPr/>
          <p:nvPr/>
        </p:nvSpPr>
        <p:spPr bwMode="auto">
          <a:xfrm>
            <a:off x="5268912" y="5913437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/>
              <a:t>SCALE</a:t>
            </a:r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3821112" y="2133508"/>
            <a:ext cx="5181600" cy="4838192"/>
          </a:xfrm>
          <a:prstGeom prst="rect">
            <a:avLst/>
          </a:prstGeom>
        </p:spPr>
        <p:txBody>
          <a:bodyPr/>
          <a:lstStyle/>
          <a:p>
            <a:pPr marL="302383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Enables</a:t>
            </a:r>
          </a:p>
          <a:p>
            <a:pPr marL="1045256" lvl="1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Horizontal scaling</a:t>
            </a:r>
          </a:p>
          <a:p>
            <a:pPr marL="1045256" lvl="1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3600" dirty="0" smtClean="0">
                <a:latin typeface="+mj-lt"/>
              </a:rPr>
              <a:t>Fault tolerance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02383" marR="0" lvl="0" indent="-30238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/>
              <a:t>Service Isolation Overhead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031" y="1874837"/>
            <a:ext cx="9072563" cy="4838192"/>
          </a:xfrm>
        </p:spPr>
        <p:txBody>
          <a:bodyPr/>
          <a:lstStyle/>
          <a:p>
            <a:r>
              <a:rPr lang="en-US" dirty="0" smtClean="0"/>
              <a:t>Isolation requires</a:t>
            </a:r>
          </a:p>
          <a:p>
            <a:pPr lvl="1"/>
            <a:r>
              <a:rPr lang="en-US" dirty="0" smtClean="0"/>
              <a:t>Separate operating system instances</a:t>
            </a:r>
          </a:p>
          <a:p>
            <a:pPr lvl="1"/>
            <a:r>
              <a:rPr lang="en-US" dirty="0" smtClean="0"/>
              <a:t>More network traffic</a:t>
            </a:r>
          </a:p>
          <a:p>
            <a:endParaRPr lang="en-US" dirty="0"/>
          </a:p>
        </p:txBody>
      </p:sp>
      <p:pic>
        <p:nvPicPr>
          <p:cNvPr id="7" name="Content Placeholder 4" descr="overhead-costs-300x278.jpg"/>
          <p:cNvPicPr>
            <a:picLocks noChangeAspect="1"/>
          </p:cNvPicPr>
          <p:nvPr/>
        </p:nvPicPr>
        <p:blipFill>
          <a:blip r:embed="rId2" cstate="print"/>
          <a:srcRect r="19200" b="10360"/>
          <a:stretch>
            <a:fillRect/>
          </a:stretch>
        </p:blipFill>
        <p:spPr>
          <a:xfrm>
            <a:off x="6691566" y="4064453"/>
            <a:ext cx="2539746" cy="261098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04800" y="3932237"/>
            <a:ext cx="6030912" cy="3200400"/>
            <a:chOff x="11112" y="4008437"/>
            <a:chExt cx="6030912" cy="3200400"/>
          </a:xfrm>
        </p:grpSpPr>
        <p:sp>
          <p:nvSpPr>
            <p:cNvPr id="44" name="Cloud 43"/>
            <p:cNvSpPr/>
            <p:nvPr/>
          </p:nvSpPr>
          <p:spPr>
            <a:xfrm>
              <a:off x="11112" y="4008437"/>
              <a:ext cx="6030912" cy="32004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49312" y="4389437"/>
              <a:ext cx="3962400" cy="2286000"/>
              <a:chOff x="544512" y="4160837"/>
              <a:chExt cx="5486400" cy="2971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44512" y="5608637"/>
                <a:ext cx="1809749" cy="1419252"/>
                <a:chOff x="6583362" y="3351185"/>
                <a:chExt cx="1809749" cy="1419252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6583362" y="33511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 bwMode="auto">
                <a:xfrm>
                  <a:off x="6792912" y="3850584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7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tomcat7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221163" y="5713385"/>
                <a:ext cx="1809749" cy="1419252"/>
                <a:chOff x="6583362" y="3351185"/>
                <a:chExt cx="1809749" cy="1419252"/>
              </a:xfrm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583362" y="33511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792912" y="3850584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7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nginx</a:t>
                  </a:r>
                  <a:endParaRPr lang="en-US" sz="17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73312" y="4160837"/>
                <a:ext cx="1809749" cy="1419252"/>
                <a:chOff x="6507162" y="3427385"/>
                <a:chExt cx="1809749" cy="1419252"/>
              </a:xfrm>
            </p:grpSpPr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6507162" y="34273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6735762" y="3921331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35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PostgreSQL</a:t>
                  </a:r>
                  <a:endParaRPr lang="en-US" sz="13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8" name="Shape 17"/>
              <p:cNvCxnSpPr/>
              <p:nvPr/>
            </p:nvCxnSpPr>
            <p:spPr>
              <a:xfrm>
                <a:off x="4202112" y="50466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hape 18"/>
              <p:cNvCxnSpPr/>
              <p:nvPr/>
            </p:nvCxnSpPr>
            <p:spPr>
              <a:xfrm>
                <a:off x="1677986" y="48942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hape 21"/>
              <p:cNvCxnSpPr/>
              <p:nvPr/>
            </p:nvCxnSpPr>
            <p:spPr>
              <a:xfrm>
                <a:off x="1535112" y="51228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hape 22"/>
              <p:cNvCxnSpPr/>
              <p:nvPr/>
            </p:nvCxnSpPr>
            <p:spPr>
              <a:xfrm>
                <a:off x="4344986" y="5227637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hape 23"/>
              <p:cNvCxnSpPr/>
              <p:nvPr/>
            </p:nvCxnSpPr>
            <p:spPr>
              <a:xfrm>
                <a:off x="2525712" y="6065837"/>
                <a:ext cx="1905000" cy="533400"/>
              </a:xfrm>
              <a:prstGeom prst="curvedConnector3">
                <a:avLst>
                  <a:gd name="adj1" fmla="val 100430"/>
                </a:avLst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hape 23"/>
              <p:cNvCxnSpPr/>
              <p:nvPr/>
            </p:nvCxnSpPr>
            <p:spPr>
              <a:xfrm>
                <a:off x="2297112" y="6294437"/>
                <a:ext cx="1905000" cy="533400"/>
              </a:xfrm>
              <a:prstGeom prst="curvedConnector3">
                <a:avLst>
                  <a:gd name="adj1" fmla="val 100430"/>
                </a:avLst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Provisioning Variation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   </a:t>
            </a:r>
            <a:fld id="{137BAA2B-477D-4A42-ADB1-2085E37C0D0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6913" y="24844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4049713" y="1874837"/>
            <a:ext cx="5943600" cy="5029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5643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831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833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835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645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641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96913" y="33988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54112" y="33988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54112" y="38560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1916113" y="29416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Ambiguous</a:t>
            </a:r>
          </a:p>
          <a:p>
            <a:pPr algn="ctr"/>
            <a:r>
              <a:rPr lang="en-US" b="1" dirty="0" smtClean="0"/>
              <a:t>Mapping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040313" y="2789237"/>
            <a:ext cx="8382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403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975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640513" y="2789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716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6259513" y="4770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8697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859713" y="4313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547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554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73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1739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7741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9155113" y="2789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113" y="1722437"/>
            <a:ext cx="1723529" cy="60759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Request(s) to </a:t>
            </a:r>
          </a:p>
          <a:p>
            <a:r>
              <a:rPr lang="en-US" b="1" dirty="0" smtClean="0"/>
              <a:t>launch VMs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6030912" y="5913437"/>
            <a:ext cx="2362199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Reserve</a:t>
            </a:r>
          </a:p>
          <a:p>
            <a:pPr algn="ctr"/>
            <a:r>
              <a:rPr lang="en-US" b="1" dirty="0" smtClean="0"/>
              <a:t>PM Memory Blocks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030913" y="1874837"/>
            <a:ext cx="2514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Share PM</a:t>
            </a:r>
          </a:p>
          <a:p>
            <a:pPr algn="ctr"/>
            <a:r>
              <a:rPr lang="en-US" b="1" dirty="0" smtClean="0"/>
              <a:t>CPU / Disk / Network</a:t>
            </a: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15" y="5156201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613915" y="6070600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382712" y="1646237"/>
            <a:ext cx="8382000" cy="5562600"/>
            <a:chOff x="773112" y="1826892"/>
            <a:chExt cx="8382000" cy="5562600"/>
          </a:xfrm>
        </p:grpSpPr>
        <p:sp>
          <p:nvSpPr>
            <p:cNvPr id="4" name="Cloud 3"/>
            <p:cNvSpPr/>
            <p:nvPr/>
          </p:nvSpPr>
          <p:spPr bwMode="auto">
            <a:xfrm>
              <a:off x="773112" y="2588892"/>
              <a:ext cx="8382000" cy="48006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700" dirty="0"/>
                <a:t>	</a:t>
              </a:r>
              <a:r>
                <a:rPr lang="en-US" sz="1700" dirty="0" smtClean="0"/>
                <a:t>	</a:t>
              </a:r>
              <a:r>
                <a:rPr lang="en-US" sz="1500" dirty="0" smtClean="0"/>
                <a:t>Application</a:t>
              </a:r>
            </a:p>
            <a:p>
              <a:r>
                <a:rPr lang="en-US" sz="1500" dirty="0" smtClean="0"/>
                <a:t>		Servers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373312" y="4722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1611312" y="5179692"/>
              <a:ext cx="3276600" cy="1295400"/>
              <a:chOff x="3897312" y="4160837"/>
              <a:chExt cx="3276600" cy="1295400"/>
            </a:xfrm>
          </p:grpSpPr>
          <p:sp>
            <p:nvSpPr>
              <p:cNvPr id="5" name="computr3"/>
              <p:cNvSpPr>
                <a:spLocks noEditPoints="1" noChangeArrowheads="1"/>
              </p:cNvSpPr>
              <p:nvPr/>
            </p:nvSpPr>
            <p:spPr bwMode="auto">
              <a:xfrm>
                <a:off x="4049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>
                <a:off x="3897312" y="4160837"/>
                <a:ext cx="3276600" cy="12954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2" name="computr3"/>
              <p:cNvSpPr>
                <a:spLocks noEditPoints="1" noChangeArrowheads="1"/>
              </p:cNvSpPr>
              <p:nvPr/>
            </p:nvSpPr>
            <p:spPr bwMode="auto">
              <a:xfrm>
                <a:off x="4811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computr3"/>
              <p:cNvSpPr>
                <a:spLocks noEditPoints="1" noChangeArrowheads="1"/>
              </p:cNvSpPr>
              <p:nvPr/>
            </p:nvSpPr>
            <p:spPr bwMode="auto">
              <a:xfrm>
                <a:off x="5573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computr3"/>
              <p:cNvSpPr>
                <a:spLocks noEditPoints="1" noChangeArrowheads="1"/>
              </p:cNvSpPr>
              <p:nvPr/>
            </p:nvSpPr>
            <p:spPr bwMode="auto">
              <a:xfrm>
                <a:off x="6335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>
              <a:off x="3897312" y="3427092"/>
              <a:ext cx="2590800" cy="914400"/>
              <a:chOff x="3973512" y="2484437"/>
              <a:chExt cx="2590800" cy="914400"/>
            </a:xfrm>
          </p:grpSpPr>
          <p:sp>
            <p:nvSpPr>
              <p:cNvPr id="16" name="computr3"/>
              <p:cNvSpPr>
                <a:spLocks noEditPoints="1" noChangeArrowheads="1"/>
              </p:cNvSpPr>
              <p:nvPr/>
            </p:nvSpPr>
            <p:spPr bwMode="auto">
              <a:xfrm>
                <a:off x="4125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973512" y="2484437"/>
                <a:ext cx="2590800" cy="9144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8" name="computr3"/>
              <p:cNvSpPr>
                <a:spLocks noEditPoints="1" noChangeArrowheads="1"/>
              </p:cNvSpPr>
              <p:nvPr/>
            </p:nvSpPr>
            <p:spPr bwMode="auto">
              <a:xfrm>
                <a:off x="4887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computr3"/>
              <p:cNvSpPr>
                <a:spLocks noEditPoints="1" noChangeArrowheads="1"/>
              </p:cNvSpPr>
              <p:nvPr/>
            </p:nvSpPr>
            <p:spPr bwMode="auto">
              <a:xfrm>
                <a:off x="5649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5878512" y="5027292"/>
              <a:ext cx="1143000" cy="1066800"/>
              <a:chOff x="5345112" y="3932237"/>
              <a:chExt cx="1143000" cy="1066800"/>
            </a:xfrm>
          </p:grpSpPr>
          <p:sp>
            <p:nvSpPr>
              <p:cNvPr id="21" name="computr3"/>
              <p:cNvSpPr>
                <a:spLocks noEditPoints="1" noChangeArrowheads="1"/>
              </p:cNvSpPr>
              <p:nvPr/>
            </p:nvSpPr>
            <p:spPr bwMode="auto">
              <a:xfrm>
                <a:off x="5497512" y="4313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lowchart: Magnetic Disk 21"/>
              <p:cNvSpPr/>
              <p:nvPr/>
            </p:nvSpPr>
            <p:spPr bwMode="auto">
              <a:xfrm>
                <a:off x="5345112" y="3932237"/>
                <a:ext cx="1143000" cy="10668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</p:grpSp>
        <p:sp>
          <p:nvSpPr>
            <p:cNvPr id="24" name="Rounded Rectangle 23"/>
            <p:cNvSpPr/>
            <p:nvPr/>
          </p:nvSpPr>
          <p:spPr bwMode="auto">
            <a:xfrm>
              <a:off x="4354512" y="2817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cxnSp>
          <p:nvCxnSpPr>
            <p:cNvPr id="35" name="Straight Connector 34"/>
            <p:cNvCxnSpPr>
              <a:stCxn id="8" idx="2"/>
            </p:cNvCxnSpPr>
            <p:nvPr/>
          </p:nvCxnSpPr>
          <p:spPr bwMode="auto">
            <a:xfrm rot="5400000">
              <a:off x="2449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2"/>
            </p:cNvCxnSpPr>
            <p:nvPr/>
          </p:nvCxnSpPr>
          <p:spPr bwMode="auto">
            <a:xfrm rot="5400000">
              <a:off x="2830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</p:cNvCxnSpPr>
            <p:nvPr/>
          </p:nvCxnSpPr>
          <p:spPr bwMode="auto">
            <a:xfrm rot="16200000" flipH="1">
              <a:off x="3211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8" idx="2"/>
            </p:cNvCxnSpPr>
            <p:nvPr/>
          </p:nvCxnSpPr>
          <p:spPr bwMode="auto">
            <a:xfrm rot="16200000" flipH="1">
              <a:off x="3592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44315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6601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5400000">
              <a:off x="48871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51157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5400000">
              <a:off x="53443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5400000">
              <a:off x="42029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5400000">
              <a:off x="39743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rot="5400000">
              <a:off x="55729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Connector 66"/>
            <p:cNvCxnSpPr>
              <a:stCxn id="24" idx="2"/>
            </p:cNvCxnSpPr>
            <p:nvPr/>
          </p:nvCxnSpPr>
          <p:spPr bwMode="auto">
            <a:xfrm rot="5400000">
              <a:off x="4659312" y="2969892"/>
              <a:ext cx="381000" cy="838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4" idx="2"/>
            </p:cNvCxnSpPr>
            <p:nvPr/>
          </p:nvCxnSpPr>
          <p:spPr bwMode="auto">
            <a:xfrm rot="16200000" flipH="1">
              <a:off x="5421312" y="3046092"/>
              <a:ext cx="3810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24" idx="2"/>
            </p:cNvCxnSpPr>
            <p:nvPr/>
          </p:nvCxnSpPr>
          <p:spPr bwMode="auto">
            <a:xfrm rot="5400000">
              <a:off x="5040312" y="3350892"/>
              <a:ext cx="381000" cy="76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ounded Rectangle 71"/>
            <p:cNvSpPr/>
            <p:nvPr/>
          </p:nvSpPr>
          <p:spPr bwMode="auto">
            <a:xfrm>
              <a:off x="4125912" y="1826892"/>
              <a:ext cx="2209800" cy="457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Service Requests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73712" y="6170292"/>
              <a:ext cx="2000804" cy="335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noSQL data stores</a:t>
              </a:r>
              <a:endParaRPr lang="en-US" sz="17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40253" y="6506125"/>
              <a:ext cx="887489" cy="33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rDBMS</a:t>
              </a:r>
              <a:endParaRPr lang="en-US" sz="1700" dirty="0"/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488112" y="3884292"/>
              <a:ext cx="9144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5954712" y="4189092"/>
              <a:ext cx="152400" cy="838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" idx="0"/>
            </p:cNvCxnSpPr>
            <p:nvPr/>
          </p:nvCxnSpPr>
          <p:spPr bwMode="auto">
            <a:xfrm rot="5400000" flipH="1" flipV="1">
              <a:off x="3592512" y="3884292"/>
              <a:ext cx="533400" cy="1143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8" name="Straight Arrow Connector 87"/>
            <p:cNvCxnSpPr>
              <a:stCxn id="8" idx="0"/>
            </p:cNvCxnSpPr>
            <p:nvPr/>
          </p:nvCxnSpPr>
          <p:spPr bwMode="auto">
            <a:xfrm rot="5400000" flipH="1" flipV="1">
              <a:off x="3973512" y="3503292"/>
              <a:ext cx="533400" cy="1905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8" idx="0"/>
            </p:cNvCxnSpPr>
            <p:nvPr/>
          </p:nvCxnSpPr>
          <p:spPr bwMode="auto">
            <a:xfrm rot="5400000" flipH="1" flipV="1">
              <a:off x="4354512" y="3122292"/>
              <a:ext cx="533400" cy="2667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5192712" y="4189092"/>
              <a:ext cx="762000" cy="914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4430712" y="4189092"/>
              <a:ext cx="1447800" cy="1066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097712" y="4782527"/>
              <a:ext cx="1537600" cy="29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distributed cache</a:t>
              </a:r>
              <a:endParaRPr lang="en-US" sz="14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402512" y="3398837"/>
              <a:ext cx="914400" cy="1371600"/>
              <a:chOff x="7173912" y="2103437"/>
              <a:chExt cx="914400" cy="1371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7173912" y="2103437"/>
                <a:ext cx="914400" cy="13716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52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1796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789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Infrastructure Management</a:t>
            </a:r>
            <a:endParaRPr lang="en-US" b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48386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</a:t>
            </a:r>
            <a:fld id="{137BAA2B-477D-4A42-ADB1-2085E37C0D0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04800" y="1874837"/>
            <a:ext cx="2982913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6" rIns="0" bIns="45716" rtlCol="0" anchor="ctr"/>
          <a:lstStyle/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Scale Services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Application Parameters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Virtualization          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Application Profiling Variables</a:t>
            </a:r>
            <a:br>
              <a:rPr lang="en-US" sz="4400" dirty="0" smtClean="0"/>
            </a:br>
            <a:r>
              <a:rPr lang="en-US" sz="4400" dirty="0" smtClean="0"/>
              <a:t>Predictive Power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0000"/>
          <a:stretch>
            <a:fillRect/>
          </a:stretch>
        </p:blipFill>
        <p:spPr bwMode="auto">
          <a:xfrm>
            <a:off x="1611313" y="2384146"/>
            <a:ext cx="7086600" cy="46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 Deployment 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VM image composition</a:t>
            </a:r>
          </a:p>
          <a:p>
            <a:r>
              <a:rPr lang="en-US" sz="3800" dirty="0" smtClean="0"/>
              <a:t>Service isolation vs. scalability</a:t>
            </a:r>
          </a:p>
          <a:p>
            <a:r>
              <a:rPr lang="en-US" sz="3800" dirty="0" smtClean="0"/>
              <a:t>Resource contention among components</a:t>
            </a:r>
          </a:p>
          <a:p>
            <a:r>
              <a:rPr lang="en-US" sz="3800" dirty="0" smtClean="0"/>
              <a:t>Provisioning variation </a:t>
            </a:r>
          </a:p>
          <a:p>
            <a:pPr lvl="1"/>
            <a:r>
              <a:rPr lang="en-US" sz="3400" dirty="0" smtClean="0"/>
              <a:t>Across physical hardware</a:t>
            </a:r>
          </a:p>
          <a:p>
            <a:endParaRPr lang="en-US" sz="3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wrap="none"/>
          <a:lstStyle/>
          <a:p>
            <a:pPr>
              <a:defRPr/>
            </a:pPr>
            <a:r>
              <a:rPr lang="en-US" dirty="0" smtClean="0"/>
              <a:t>		     			     </a:t>
            </a:r>
            <a:fld id="{09D3052C-48B8-49A1-BD91-C0F7EF4449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9" name="Picture 8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437" y="4922837"/>
            <a:ext cx="1666875" cy="1905000"/>
          </a:xfrm>
          <a:prstGeom prst="rect">
            <a:avLst/>
          </a:prstGeom>
        </p:spPr>
      </p:pic>
      <p:pic>
        <p:nvPicPr>
          <p:cNvPr id="10" name="Picture 9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112" y="4922837"/>
            <a:ext cx="1666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19982"/>
            <a:ext cx="9072563" cy="1259946"/>
          </a:xfrm>
        </p:spPr>
        <p:txBody>
          <a:bodyPr/>
          <a:lstStyle/>
          <a:p>
            <a:r>
              <a:rPr lang="en-US" b="1" dirty="0" smtClean="0"/>
              <a:t>Resource Utilization Variables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60078" y="1847929"/>
          <a:ext cx="7980495" cy="5242560"/>
        </p:xfrm>
        <a:graphic>
          <a:graphicData uri="http://schemas.openxmlformats.org/drawingml/2006/table">
            <a:tbl>
              <a:tblPr/>
              <a:tblGrid>
                <a:gridCol w="636152"/>
                <a:gridCol w="1570249"/>
                <a:gridCol w="5774094"/>
              </a:tblGrid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Statistic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Description 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usr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user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krn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kernel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cpu_idle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idle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contextsw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context switches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cpu_io_wait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waiting for I/O to complete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cpu_sint_time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servicing soft interrupts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reads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drm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reads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readtime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reading from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writes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dwm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writes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writetime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writing to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sent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received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loadavg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Avg # of running processes in last 60 sec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874837"/>
            <a:ext cx="9072563" cy="5426167"/>
          </a:xfrm>
        </p:spPr>
        <p:txBody>
          <a:bodyPr>
            <a:noAutofit/>
          </a:bodyPr>
          <a:lstStyle/>
          <a:p>
            <a:r>
              <a:rPr lang="en-US" dirty="0" smtClean="0"/>
              <a:t>Script captured resource utilization stats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Physical Machines</a:t>
            </a:r>
          </a:p>
          <a:p>
            <a:r>
              <a:rPr lang="en-US" dirty="0" smtClean="0"/>
              <a:t>Training data: first complete run</a:t>
            </a:r>
          </a:p>
          <a:p>
            <a:pPr lvl="1"/>
            <a:r>
              <a:rPr lang="en-US" dirty="0" smtClean="0"/>
              <a:t>20 different ensembles of 100 model runs </a:t>
            </a:r>
          </a:p>
          <a:p>
            <a:pPr lvl="1"/>
            <a:r>
              <a:rPr lang="en-US" dirty="0" smtClean="0"/>
              <a:t>15 component configurations</a:t>
            </a:r>
          </a:p>
          <a:p>
            <a:pPr lvl="1"/>
            <a:r>
              <a:rPr lang="en-US" dirty="0" smtClean="0"/>
              <a:t>30,000 model runs </a:t>
            </a:r>
          </a:p>
          <a:p>
            <a:r>
              <a:rPr lang="en-US" dirty="0" smtClean="0"/>
              <a:t>Test data: second complete run</a:t>
            </a:r>
          </a:p>
          <a:p>
            <a:pPr lvl="1"/>
            <a:r>
              <a:rPr lang="en-US" dirty="0" smtClean="0"/>
              <a:t>30,000 model runs</a:t>
            </a: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04031" y="1798637"/>
            <a:ext cx="9072563" cy="483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n=# components; k=# components per set</a:t>
            </a:r>
          </a:p>
          <a:p>
            <a:endParaRPr lang="en-US" dirty="0" smtClean="0"/>
          </a:p>
          <a:p>
            <a:r>
              <a:rPr lang="en-US" dirty="0" smtClean="0"/>
              <a:t>Permutations</a:t>
            </a:r>
          </a:p>
          <a:p>
            <a:endParaRPr lang="en-US" dirty="0" smtClean="0"/>
          </a:p>
          <a:p>
            <a:r>
              <a:rPr lang="en-US" dirty="0" smtClean="0"/>
              <a:t>Combinations</a:t>
            </a:r>
          </a:p>
          <a:p>
            <a:endParaRPr lang="en-US" dirty="0" smtClean="0"/>
          </a:p>
          <a:p>
            <a:r>
              <a:rPr lang="en-US" dirty="0" smtClean="0"/>
              <a:t>But neither describes partitions of a set!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Deployments</a:t>
            </a:r>
            <a:endParaRPr lang="en-US" dirty="0"/>
          </a:p>
        </p:txBody>
      </p:sp>
      <p:pic>
        <p:nvPicPr>
          <p:cNvPr id="5" name="Content Placeholder 4" descr="permut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3812" y="3094037"/>
            <a:ext cx="1409700" cy="87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 descr="combinations.png"/>
          <p:cNvPicPr>
            <a:picLocks noChangeAspect="1"/>
          </p:cNvPicPr>
          <p:nvPr/>
        </p:nvPicPr>
        <p:blipFill>
          <a:blip r:embed="rId3" cstate="print"/>
          <a:srcRect l="37161"/>
          <a:stretch>
            <a:fillRect/>
          </a:stretch>
        </p:blipFill>
        <p:spPr>
          <a:xfrm>
            <a:off x="6030912" y="4465637"/>
            <a:ext cx="18554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 smtClean="0"/>
              <a:t>Dynamic Scaling for</a:t>
            </a:r>
            <a:br>
              <a:rPr lang="en-US" sz="5200" dirty="0" smtClean="0"/>
            </a:br>
            <a:r>
              <a:rPr lang="en-US" sz="5200" dirty="0" smtClean="0"/>
              <a:t>Service Oriented Applications</a:t>
            </a:r>
            <a:endParaRPr lang="en-US" sz="5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80" y="4443984"/>
            <a:ext cx="35560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59112" y="3986784"/>
            <a:ext cx="3962400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WHEN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052" y="2179637"/>
            <a:ext cx="387157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Hot Spot 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2042" y="2179637"/>
            <a:ext cx="4030270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VM Launch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708" y="3170238"/>
            <a:ext cx="4668266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Future Load Prediction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1362" y="3170238"/>
            <a:ext cx="344036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Pre-provisioning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32891" y="4206557"/>
            <a:ext cx="3566160" cy="2697480"/>
            <a:chOff x="-32891" y="3983037"/>
            <a:chExt cx="3962400" cy="2997200"/>
          </a:xfrm>
        </p:grpSpPr>
        <p:pic>
          <p:nvPicPr>
            <p:cNvPr id="13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" y="4440237"/>
              <a:ext cx="3556000" cy="254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32891" y="3983037"/>
              <a:ext cx="3962400" cy="1036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WHAT</a:t>
              </a:r>
              <a:endPara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1912" y="4206557"/>
            <a:ext cx="3566160" cy="2697480"/>
            <a:chOff x="6411912" y="3932237"/>
            <a:chExt cx="3962400" cy="2997200"/>
          </a:xfrm>
        </p:grpSpPr>
        <p:pic>
          <p:nvPicPr>
            <p:cNvPr id="15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712" y="4389437"/>
              <a:ext cx="3556000" cy="254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11912" y="3932237"/>
              <a:ext cx="3962400" cy="1036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WHERE</a:t>
              </a:r>
              <a:endPara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6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4659312" y="1722438"/>
            <a:ext cx="5268913" cy="518159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pic>
        <p:nvPicPr>
          <p:cNvPr id="65" name="Picture 64" descr="explosion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912" y="5151437"/>
            <a:ext cx="249949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9156568" cy="1259946"/>
          </a:xfrm>
        </p:spPr>
        <p:txBody>
          <a:bodyPr>
            <a:noAutofit/>
          </a:bodyPr>
          <a:lstStyle/>
          <a:p>
            <a:r>
              <a:rPr lang="en-US" b="1" dirty="0" smtClean="0"/>
              <a:t>Bell’s Number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     </a:t>
            </a:r>
            <a:fld id="{137BAA2B-477D-4A42-ADB1-2085E37C0D0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2113" y="3398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r>
              <a:rPr lang="en-US" sz="1700" b="1" dirty="0" smtClean="0">
                <a:solidFill>
                  <a:schemeClr val="bg1"/>
                </a:solidFill>
              </a:rPr>
              <a:t>odel</a:t>
            </a:r>
            <a:endParaRPr lang="en-US" sz="1700" b="1" u="sng" dirty="0" smtClean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2384222" y="38560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Component</a:t>
            </a:r>
          </a:p>
          <a:p>
            <a:pPr algn="ctr"/>
            <a:r>
              <a:rPr lang="en-US" b="1" dirty="0" smtClean="0"/>
              <a:t>Deployment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12" y="2484437"/>
            <a:ext cx="2242616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n = #components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7313" y="4999037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Application “Stack”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878513" y="2600954"/>
            <a:ext cx="22860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 deployments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63712" y="6065837"/>
            <a:ext cx="3397320" cy="43581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# of Configurations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92113" y="3779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en-US" sz="1700" b="1" dirty="0" smtClean="0">
                <a:solidFill>
                  <a:schemeClr val="bg1"/>
                </a:solidFill>
              </a:rPr>
              <a:t>atabase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92113" y="4160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  <a:r>
              <a:rPr lang="en-US" sz="1700" b="1" dirty="0" smtClean="0">
                <a:solidFill>
                  <a:schemeClr val="bg1"/>
                </a:solidFill>
              </a:rPr>
              <a:t>ile Server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2113" y="4541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  <a:r>
              <a:rPr lang="en-US" sz="1700" b="1" dirty="0" smtClean="0">
                <a:solidFill>
                  <a:schemeClr val="bg1"/>
                </a:solidFill>
              </a:rPr>
              <a:t>og Server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7915" y="5191753"/>
            <a:ext cx="681598" cy="4930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4312" y="5761037"/>
            <a:ext cx="1460637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k= #</a:t>
            </a:r>
            <a:r>
              <a:rPr lang="en-US" b="1" dirty="0" err="1" smtClean="0"/>
              <a:t>configs</a:t>
            </a:r>
            <a:endParaRPr lang="en-US" b="1" dirty="0"/>
          </a:p>
        </p:txBody>
      </p:sp>
      <p:grpSp>
        <p:nvGrpSpPr>
          <p:cNvPr id="66" name="Group 4"/>
          <p:cNvGrpSpPr/>
          <p:nvPr/>
        </p:nvGrpSpPr>
        <p:grpSpPr>
          <a:xfrm>
            <a:off x="5249862" y="3058154"/>
            <a:ext cx="1085850" cy="1234679"/>
            <a:chOff x="4735512" y="2103437"/>
            <a:chExt cx="1447800" cy="1646238"/>
          </a:xfrm>
        </p:grpSpPr>
        <p:sp>
          <p:nvSpPr>
            <p:cNvPr id="67" name="Rectangle 66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>
                  <a:latin typeface="+mj-lt"/>
                </a:rPr>
                <a:t>config 1</a:t>
              </a:r>
              <a:endParaRPr lang="en-US" b="1" dirty="0">
                <a:latin typeface="+mj-lt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4887912" y="24941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lang="en-US" sz="2400" b="1" dirty="0" smtClean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469063" y="3058154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2</a:t>
            </a:r>
            <a:endParaRPr lang="en-US" b="1" dirty="0"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65833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6697663" y="3435583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74977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9" name="Rounded Rectangle 78"/>
          <p:cNvSpPr/>
          <p:nvPr/>
        </p:nvSpPr>
        <p:spPr bwMode="auto">
          <a:xfrm>
            <a:off x="7954962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7650161" y="379888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69063" y="4369032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n</a:t>
            </a:r>
            <a:endParaRPr lang="en-US" b="1" dirty="0">
              <a:latin typeface="+mj-lt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6583363" y="4662063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4" name="Rounded Rectangle 83"/>
          <p:cNvSpPr/>
          <p:nvPr/>
        </p:nvSpPr>
        <p:spPr bwMode="auto">
          <a:xfrm>
            <a:off x="66976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70405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6697663" y="50893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7497763" y="4654782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8" name="Rounded Rectangle 87"/>
          <p:cNvSpPr/>
          <p:nvPr/>
        </p:nvSpPr>
        <p:spPr bwMode="auto">
          <a:xfrm>
            <a:off x="7612063" y="4739180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50132" y="3506070"/>
            <a:ext cx="2762274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1 VM : 1..n components</a:t>
            </a:r>
            <a:endParaRPr lang="en-US" b="1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8621713" y="2332037"/>
          <a:ext cx="1170432" cy="387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"/>
                <a:gridCol w="822960"/>
              </a:tblGrid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k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203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877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4,140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21,147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. . .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 bwMode="auto">
          <a:xfrm>
            <a:off x="7631111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091" y="1343880"/>
            <a:ext cx="9780221" cy="37855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sz="2000" b="1" dirty="0" smtClean="0"/>
              <a:t>Number of ways a set of n elements can be partitioned into non-empty subsets</a:t>
            </a:r>
            <a:endParaRPr lang="en-US" sz="2000" b="1" dirty="0"/>
          </a:p>
        </p:txBody>
      </p:sp>
      <p:pic>
        <p:nvPicPr>
          <p:cNvPr id="43" name="Picture 42" descr="bellsnumb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512" y="427037"/>
            <a:ext cx="1905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XEN </a:t>
            </a:r>
            <a:r>
              <a:rPr lang="en-US" sz="4400" b="1" dirty="0" err="1" smtClean="0"/>
              <a:t>Mbound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Dbound</a:t>
            </a:r>
            <a:r>
              <a:rPr lang="en-US" sz="4400" b="1" dirty="0" smtClean="0"/>
              <a:t> Performance Same Ensemble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 descr="6_4gbmbounddboundnormal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1493837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427037"/>
            <a:ext cx="9072563" cy="1259946"/>
          </a:xfrm>
        </p:spPr>
        <p:txBody>
          <a:bodyPr>
            <a:normAutofit/>
          </a:bodyPr>
          <a:lstStyle/>
          <a:p>
            <a:r>
              <a:rPr lang="en-US" b="1" dirty="0" smtClean="0"/>
              <a:t>XEN 10 GB VMs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 descr="5_10gbmbounddboundsame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1646237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18201"/>
            <a:ext cx="9072563" cy="16090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KVM </a:t>
            </a:r>
            <a:r>
              <a:rPr lang="en-US" sz="4400" b="1" dirty="0" err="1" smtClean="0"/>
              <a:t>Mbound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Dbound</a:t>
            </a:r>
            <a:r>
              <a:rPr lang="en-US" sz="4400" b="1" dirty="0" smtClean="0"/>
              <a:t> Performance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0_4gbmbounddboundnormalsame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10GB Performance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5_10gbmbounddbound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10 GB Performance Change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6_10gbmbounddbound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Performance Comparison</a:t>
            </a:r>
            <a:br>
              <a:rPr lang="en-US" sz="4400" b="1" dirty="0" smtClean="0"/>
            </a:br>
            <a:r>
              <a:rPr lang="en-US" sz="4400" b="1" dirty="0" smtClean="0"/>
              <a:t>Different Ensembles</a:t>
            </a:r>
            <a:endParaRPr lang="en-US" sz="4400" b="1" dirty="0"/>
          </a:p>
        </p:txBody>
      </p:sp>
      <p:pic>
        <p:nvPicPr>
          <p:cNvPr id="5" name="Content Placeholder 4" descr="17_4gbmbounddboundrandomnormal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Performance Change </a:t>
            </a:r>
            <a:br>
              <a:rPr lang="en-US" sz="4400" b="1" dirty="0" smtClean="0"/>
            </a:br>
            <a:r>
              <a:rPr lang="en-US" sz="4400" b="1" dirty="0" smtClean="0"/>
              <a:t>From Service Isolation</a:t>
            </a:r>
            <a:endParaRPr lang="en-US" sz="4400" b="1" dirty="0"/>
          </a:p>
        </p:txBody>
      </p:sp>
      <p:pic>
        <p:nvPicPr>
          <p:cNvPr id="5" name="Content Placeholder 4" descr="18_4gbmboundspectests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Service Configuration Testing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VMs</a:t>
            </a:r>
          </a:p>
          <a:p>
            <a:pPr lvl="1"/>
            <a:r>
              <a:rPr lang="en-US" dirty="0" smtClean="0"/>
              <a:t>All application services installed on single VM</a:t>
            </a:r>
          </a:p>
          <a:p>
            <a:pPr lvl="1"/>
            <a:r>
              <a:rPr lang="en-US" dirty="0" smtClean="0"/>
              <a:t>Scripts enable/disable services to achieve configurations for testing</a:t>
            </a:r>
          </a:p>
          <a:p>
            <a:pPr lvl="1"/>
            <a:r>
              <a:rPr lang="en-US" dirty="0" smtClean="0"/>
              <a:t>Each VM deployed on separate host</a:t>
            </a:r>
          </a:p>
          <a:p>
            <a:r>
              <a:rPr lang="en-US" dirty="0" smtClean="0"/>
              <a:t>Provisioning Variation (PV) Testing</a:t>
            </a:r>
          </a:p>
          <a:p>
            <a:pPr lvl="1"/>
            <a:r>
              <a:rPr lang="en-US" dirty="0" smtClean="0"/>
              <a:t>KVM used</a:t>
            </a:r>
          </a:p>
          <a:p>
            <a:pPr lvl="1"/>
            <a:r>
              <a:rPr lang="en-US" dirty="0" smtClean="0"/>
              <a:t>15 total service configurations</a:t>
            </a:r>
          </a:p>
          <a:p>
            <a:pPr lvl="1"/>
            <a:r>
              <a:rPr lang="en-US" dirty="0" smtClean="0"/>
              <a:t>46 possible deployments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38691"/>
            <a:ext cx="9072563" cy="1259946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PV: Performance Difference vs. Physical Isolation</a:t>
            </a:r>
            <a:endParaRPr lang="en-US" sz="3500" b="1" dirty="0"/>
          </a:p>
        </p:txBody>
      </p:sp>
      <p:pic>
        <p:nvPicPr>
          <p:cNvPr id="5" name="Content Placeholder 4" descr="19_4gbmboundprovvardiffens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312" y="1284287"/>
            <a:ext cx="8305800" cy="6229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Dynamic </a:t>
            </a:r>
            <a:r>
              <a:rPr lang="en-US" sz="5200" dirty="0" smtClean="0"/>
              <a:t>Scaling for</a:t>
            </a:r>
            <a:br>
              <a:rPr lang="en-US" sz="5200" dirty="0" smtClean="0"/>
            </a:br>
            <a:r>
              <a:rPr lang="en-US" sz="5200" dirty="0" smtClean="0"/>
              <a:t>Service Oriented Applications</a:t>
            </a:r>
            <a:endParaRPr lang="en-US" sz="5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4440237"/>
            <a:ext cx="35560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59112" y="3983037"/>
            <a:ext cx="3962400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8126" y="2027237"/>
            <a:ext cx="2555443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/>
              <a:t>Size</a:t>
            </a:r>
          </a:p>
          <a:p>
            <a:pPr algn="ctr">
              <a:lnSpc>
                <a:spcPts val="3400"/>
              </a:lnSpc>
            </a:pPr>
            <a:r>
              <a:rPr lang="en-US" sz="2500" b="1" dirty="0" smtClean="0"/>
              <a:t>Vertical Scaling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6227" y="2027237"/>
            <a:ext cx="2981906" cy="928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/>
              <a:t>Quantity</a:t>
            </a:r>
          </a:p>
          <a:p>
            <a:pPr algn="ctr">
              <a:lnSpc>
                <a:spcPts val="3400"/>
              </a:lnSpc>
            </a:pPr>
            <a:r>
              <a:rPr lang="en-US" sz="2500" b="1" dirty="0" smtClean="0"/>
              <a:t>Horizontal 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3523" y="3153358"/>
            <a:ext cx="3233579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Load Balancing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03908" y="3627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97180" y="3960985"/>
            <a:ext cx="1786532" cy="1952452"/>
            <a:chOff x="7597180" y="3960985"/>
            <a:chExt cx="1786532" cy="195245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597180" y="3960985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065691" y="3960985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8534202" y="3960985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9002712" y="3960985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597180" y="44656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065691" y="44656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8534202" y="44656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9002712" y="44656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597180" y="49990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65691" y="49990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8534202" y="49990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9002712" y="49990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7597180" y="55324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8065691" y="55324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8534202" y="55324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9002712" y="5532437"/>
              <a:ext cx="381000" cy="381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VM</a:t>
              </a:r>
            </a:p>
          </p:txBody>
        </p:sp>
      </p:grpSp>
      <p:pic>
        <p:nvPicPr>
          <p:cNvPr id="1026" name="Picture 2" descr="C:\Users\wlloyd\AppData\Local\Microsoft\Windows\Temporary Internet Files\Content.IE5\ARA5T1TM\MC900389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27" y="3113108"/>
            <a:ext cx="600185" cy="5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Service Configuration Testing - 2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VMs used in physical isolation were effective at identifying fastest service configurations</a:t>
            </a:r>
          </a:p>
          <a:p>
            <a:r>
              <a:rPr lang="en-US" dirty="0" smtClean="0"/>
              <a:t>Fastest configurations isolate “L” service on separate physical host; and VMs</a:t>
            </a:r>
          </a:p>
          <a:p>
            <a:pPr lvl="1"/>
            <a:r>
              <a:rPr lang="en-US" dirty="0" smtClean="0"/>
              <a:t>Some provisioning variations faster</a:t>
            </a:r>
          </a:p>
          <a:p>
            <a:r>
              <a:rPr lang="en-US" dirty="0" smtClean="0"/>
              <a:t>Other SC provisioning variations remained slow</a:t>
            </a:r>
          </a:p>
          <a:p>
            <a:pPr lvl="1"/>
            <a:r>
              <a:rPr lang="en-US" dirty="0" smtClean="0"/>
              <a:t>SC4A-D, SC9C-D </a:t>
            </a:r>
          </a:p>
          <a:p>
            <a:pPr lvl="1"/>
            <a:r>
              <a:rPr lang="en-US" dirty="0" smtClean="0"/>
              <a:t>Only SCs w/ </a:t>
            </a:r>
            <a:r>
              <a:rPr lang="en-US" dirty="0" err="1" smtClean="0"/>
              <a:t>avg</a:t>
            </a:r>
            <a:r>
              <a:rPr lang="en-US" dirty="0" smtClean="0"/>
              <a:t> ensemble performance &lt; 30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t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688" y="2103437"/>
            <a:ext cx="2857500" cy="222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100" dirty="0" smtClean="0"/>
              <a:t>Can Resource Utilization Statistics</a:t>
            </a:r>
            <a:br>
              <a:rPr lang="en-US" sz="5100" dirty="0" smtClean="0"/>
            </a:br>
            <a:endParaRPr 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8" name="Group 18"/>
          <p:cNvGrpSpPr/>
          <p:nvPr/>
        </p:nvGrpSpPr>
        <p:grpSpPr>
          <a:xfrm>
            <a:off x="4049712" y="2560637"/>
            <a:ext cx="3347086" cy="2143125"/>
            <a:chOff x="849312" y="2093912"/>
            <a:chExt cx="3347086" cy="2143125"/>
          </a:xfrm>
        </p:grpSpPr>
        <p:pic>
          <p:nvPicPr>
            <p:cNvPr id="21" name="Picture 20" descr="cpu.jpeg"/>
            <p:cNvPicPr>
              <a:picLocks noChangeAspect="1"/>
            </p:cNvPicPr>
            <p:nvPr/>
          </p:nvPicPr>
          <p:blipFill>
            <a:blip r:embed="rId3" cstate="print"/>
            <a:srcRect l="8533" t="8533" r="8533" b="8533"/>
            <a:stretch>
              <a:fillRect/>
            </a:stretch>
          </p:blipFill>
          <p:spPr>
            <a:xfrm>
              <a:off x="849312" y="2246312"/>
              <a:ext cx="1777379" cy="1777379"/>
            </a:xfrm>
            <a:prstGeom prst="rect">
              <a:avLst/>
            </a:prstGeom>
          </p:spPr>
        </p:pic>
        <p:pic>
          <p:nvPicPr>
            <p:cNvPr id="22" name="Picture 21" descr="hdd.jpeg"/>
            <p:cNvPicPr>
              <a:picLocks noChangeAspect="1"/>
            </p:cNvPicPr>
            <p:nvPr/>
          </p:nvPicPr>
          <p:blipFill>
            <a:blip r:embed="rId4" cstate="print"/>
            <a:srcRect l="12800" r="12800"/>
            <a:stretch>
              <a:fillRect/>
            </a:stretch>
          </p:blipFill>
          <p:spPr>
            <a:xfrm>
              <a:off x="2601912" y="2093912"/>
              <a:ext cx="1594486" cy="2143125"/>
            </a:xfrm>
            <a:prstGeom prst="rect">
              <a:avLst/>
            </a:prstGeom>
          </p:spPr>
        </p:pic>
      </p:grpSp>
      <p:grpSp>
        <p:nvGrpSpPr>
          <p:cNvPr id="9" name="Group 58"/>
          <p:cNvGrpSpPr/>
          <p:nvPr/>
        </p:nvGrpSpPr>
        <p:grpSpPr>
          <a:xfrm>
            <a:off x="2525712" y="2646362"/>
            <a:ext cx="1219199" cy="537209"/>
            <a:chOff x="3592512" y="4922837"/>
            <a:chExt cx="1219199" cy="537209"/>
          </a:xfrm>
        </p:grpSpPr>
        <p:pic>
          <p:nvPicPr>
            <p:cNvPr id="18" name="Picture 17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9" name="Picture 18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20" name="Picture 19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0" name="Group 62"/>
          <p:cNvGrpSpPr/>
          <p:nvPr/>
        </p:nvGrpSpPr>
        <p:grpSpPr>
          <a:xfrm>
            <a:off x="2525712" y="3255962"/>
            <a:ext cx="1219199" cy="537209"/>
            <a:chOff x="3592512" y="4922837"/>
            <a:chExt cx="1219199" cy="537209"/>
          </a:xfrm>
        </p:grpSpPr>
        <p:pic>
          <p:nvPicPr>
            <p:cNvPr id="15" name="Picture 14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6" name="Picture 15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7" name="Picture 16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1" name="Group 66"/>
          <p:cNvGrpSpPr/>
          <p:nvPr/>
        </p:nvGrpSpPr>
        <p:grpSpPr>
          <a:xfrm>
            <a:off x="2525712" y="3865562"/>
            <a:ext cx="1219199" cy="537209"/>
            <a:chOff x="3592512" y="4922837"/>
            <a:chExt cx="1219199" cy="537209"/>
          </a:xfrm>
        </p:grpSpPr>
        <p:pic>
          <p:nvPicPr>
            <p:cNvPr id="12" name="Picture 11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3" name="Picture 12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4" name="Picture 13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4712" y="4766628"/>
            <a:ext cx="1295399" cy="1756409"/>
            <a:chOff x="8469312" y="731837"/>
            <a:chExt cx="1295399" cy="1756409"/>
          </a:xfrm>
        </p:grpSpPr>
        <p:grpSp>
          <p:nvGrpSpPr>
            <p:cNvPr id="24" name="Group 70"/>
            <p:cNvGrpSpPr/>
            <p:nvPr/>
          </p:nvGrpSpPr>
          <p:grpSpPr>
            <a:xfrm>
              <a:off x="8469313" y="731837"/>
              <a:ext cx="1219199" cy="537209"/>
              <a:chOff x="3592512" y="4922837"/>
              <a:chExt cx="1219199" cy="537209"/>
            </a:xfrm>
          </p:grpSpPr>
          <p:pic>
            <p:nvPicPr>
              <p:cNvPr id="33" name="Picture 32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4" name="Picture 33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5" name="Picture 34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5" name="Group 74"/>
            <p:cNvGrpSpPr/>
            <p:nvPr/>
          </p:nvGrpSpPr>
          <p:grpSpPr>
            <a:xfrm>
              <a:off x="8469312" y="1341437"/>
              <a:ext cx="1219199" cy="537209"/>
              <a:chOff x="3592512" y="4922837"/>
              <a:chExt cx="1219199" cy="537209"/>
            </a:xfrm>
          </p:grpSpPr>
          <p:pic>
            <p:nvPicPr>
              <p:cNvPr id="30" name="Picture 29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1" name="Picture 30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2" name="Picture 31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6" name="Group 78"/>
            <p:cNvGrpSpPr/>
            <p:nvPr/>
          </p:nvGrpSpPr>
          <p:grpSpPr>
            <a:xfrm>
              <a:off x="8545512" y="1951037"/>
              <a:ext cx="1219199" cy="537209"/>
              <a:chOff x="3592512" y="4922837"/>
              <a:chExt cx="1219199" cy="537209"/>
            </a:xfrm>
          </p:grpSpPr>
          <p:pic>
            <p:nvPicPr>
              <p:cNvPr id="27" name="Picture 26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8" name="Picture 27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9" name="Picture 28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</p:grpSp>
      <p:pic>
        <p:nvPicPr>
          <p:cNvPr id="36" name="Content Placeholder 13" descr="networkswitch.jpeg"/>
          <p:cNvPicPr>
            <a:picLocks noChangeAspect="1"/>
          </p:cNvPicPr>
          <p:nvPr/>
        </p:nvPicPr>
        <p:blipFill>
          <a:blip r:embed="rId6" cstate="print"/>
          <a:srcRect l="8324"/>
          <a:stretch>
            <a:fillRect/>
          </a:stretch>
        </p:blipFill>
        <p:spPr>
          <a:xfrm>
            <a:off x="2830512" y="4694237"/>
            <a:ext cx="3021336" cy="1390650"/>
          </a:xfrm>
          <a:prstGeom prst="rect">
            <a:avLst/>
          </a:prstGeom>
        </p:spPr>
      </p:pic>
      <p:pic>
        <p:nvPicPr>
          <p:cNvPr id="5" name="Content Placeholder 4" descr="model.jpe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525712" y="2134655"/>
            <a:ext cx="4876800" cy="4769382"/>
          </a:xfr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539749" y="-85036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Application Performance? </a:t>
            </a:r>
            <a:endParaRPr kumimoji="0" lang="en-US" sz="5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RQ1 – Which are the best predictors? PM Variables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2332037"/>
            <a:ext cx="71580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071009" y="3246437"/>
            <a:ext cx="845103" cy="838200"/>
            <a:chOff x="1071009" y="2103437"/>
            <a:chExt cx="845103" cy="838200"/>
          </a:xfrm>
        </p:grpSpPr>
        <p:sp>
          <p:nvSpPr>
            <p:cNvPr id="7" name="TextBox 6"/>
            <p:cNvSpPr txBox="1"/>
            <p:nvPr/>
          </p:nvSpPr>
          <p:spPr>
            <a:xfrm>
              <a:off x="1071009" y="2103437"/>
              <a:ext cx="845103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CPU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30312" y="26368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0718" y="5303837"/>
            <a:ext cx="2187394" cy="762000"/>
            <a:chOff x="490718" y="6218237"/>
            <a:chExt cx="2187394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490718" y="6218237"/>
              <a:ext cx="2187394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Network I/O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484437"/>
            <a:ext cx="9072563" cy="4800600"/>
          </a:xfrm>
        </p:spPr>
        <p:txBody>
          <a:bodyPr/>
          <a:lstStyle/>
          <a:p>
            <a:r>
              <a:rPr lang="en-US" sz="4000" dirty="0" smtClean="0"/>
              <a:t>Combination: </a:t>
            </a:r>
          </a:p>
          <a:p>
            <a:pPr lvl="1" algn="ctr">
              <a:buNone/>
            </a:pP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</a:p>
          <a:p>
            <a:pPr lvl="1" algn="ctr">
              <a:buNone/>
            </a:pPr>
            <a:endParaRPr lang="en-US" baseline="-25000" dirty="0" smtClean="0">
              <a:latin typeface="Monotype Corsiva" pitchFamily="66" charset="0"/>
            </a:endParaRPr>
          </a:p>
          <a:p>
            <a:r>
              <a:rPr lang="en-US" sz="4000" dirty="0" smtClean="0"/>
              <a:t>Used Individually:</a:t>
            </a:r>
          </a:p>
          <a:p>
            <a:pPr lvl="1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={RU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;  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  <a:r>
              <a:rPr lang="en-US" dirty="0" smtClean="0"/>
              <a:t>;}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462" y="2103437"/>
            <a:ext cx="7410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49512" y="25606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512" y="43132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49512" y="47704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49512" y="65230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6188" y="2789237"/>
            <a:ext cx="2281907" cy="762000"/>
            <a:chOff x="443465" y="6218237"/>
            <a:chExt cx="2281907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443465" y="6218237"/>
              <a:ext cx="2281907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separate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312" y="3932237"/>
            <a:ext cx="2430730" cy="762000"/>
            <a:chOff x="334589" y="6218237"/>
            <a:chExt cx="243073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34589" y="6218237"/>
              <a:ext cx="2430730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combined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724" y="4999037"/>
            <a:ext cx="2350836" cy="762000"/>
            <a:chOff x="409001" y="6218237"/>
            <a:chExt cx="2350836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409001" y="6218237"/>
              <a:ext cx="2350836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separate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12" y="6142037"/>
            <a:ext cx="2499659" cy="762000"/>
            <a:chOff x="258389" y="6218237"/>
            <a:chExt cx="2499659" cy="762000"/>
          </a:xfrm>
        </p:grpSpPr>
        <p:sp>
          <p:nvSpPr>
            <p:cNvPr id="25" name="TextBox 24"/>
            <p:cNvSpPr txBox="1"/>
            <p:nvPr/>
          </p:nvSpPr>
          <p:spPr>
            <a:xfrm>
              <a:off x="258389" y="6218237"/>
              <a:ext cx="2499659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combined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Treating VM data separately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was better !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11512" y="31702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or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M-bound was better 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Note the larger RMSE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29" grpId="1" animBg="1"/>
      <p:bldP spid="29" grpId="2" animBg="1"/>
      <p:bldP spid="30" grpId="1" animBg="1"/>
      <p:bldP spid="31" grpId="2" animBg="1"/>
      <p:bldP spid="31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Multiple Linear Regression (MLR)</a:t>
            </a:r>
          </a:p>
          <a:p>
            <a:r>
              <a:rPr lang="en-US" sz="3400" dirty="0" smtClean="0"/>
              <a:t>Stepwise Multiple Linear Regression (MLR-step)</a:t>
            </a:r>
          </a:p>
          <a:p>
            <a:r>
              <a:rPr lang="en-US" sz="3400" dirty="0" smtClean="0"/>
              <a:t>Multivariate Adaptive Regression </a:t>
            </a:r>
            <a:r>
              <a:rPr lang="en-US" sz="3400" dirty="0" err="1" smtClean="0"/>
              <a:t>Splines</a:t>
            </a:r>
            <a:r>
              <a:rPr lang="en-US" sz="3400" dirty="0" smtClean="0"/>
              <a:t> (MARS)</a:t>
            </a:r>
          </a:p>
          <a:p>
            <a:r>
              <a:rPr lang="en-US" sz="3400" dirty="0" smtClean="0"/>
              <a:t>Artificial Neural Network (ANNs)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2103437"/>
            <a:ext cx="7753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39912" y="26368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39912" y="35207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9912" y="43894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39912" y="52733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03" y="1798637"/>
            <a:ext cx="1451809" cy="1371600"/>
            <a:chOff x="921186" y="5608637"/>
            <a:chExt cx="1451809" cy="1371600"/>
          </a:xfrm>
        </p:grpSpPr>
        <p:sp>
          <p:nvSpPr>
            <p:cNvPr id="13" name="TextBox 12"/>
            <p:cNvSpPr txBox="1"/>
            <p:nvPr/>
          </p:nvSpPr>
          <p:spPr>
            <a:xfrm>
              <a:off x="921186" y="5608637"/>
              <a:ext cx="1451809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Multiple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Linear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Regression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874" y="3017837"/>
            <a:ext cx="1237838" cy="1066800"/>
            <a:chOff x="1058957" y="5913437"/>
            <a:chExt cx="1237838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1058957" y="5913437"/>
              <a:ext cx="1237838" cy="72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Stepwise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MLR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685" y="3170237"/>
            <a:ext cx="1629997" cy="1752600"/>
            <a:chOff x="895398" y="5227637"/>
            <a:chExt cx="1629997" cy="1752600"/>
          </a:xfrm>
        </p:grpSpPr>
        <p:sp>
          <p:nvSpPr>
            <p:cNvPr id="19" name="TextBox 18"/>
            <p:cNvSpPr txBox="1"/>
            <p:nvPr/>
          </p:nvSpPr>
          <p:spPr>
            <a:xfrm>
              <a:off x="895398" y="5227637"/>
              <a:ext cx="1629997" cy="135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Multivariate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Adaptive</a:t>
              </a:r>
            </a:p>
            <a:p>
              <a:pPr algn="ctr"/>
              <a:r>
                <a:rPr lang="en-US" sz="2200" b="1" dirty="0" err="1" smtClean="0">
                  <a:latin typeface="+mj-lt"/>
                </a:rPr>
                <a:t>Regresion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err="1" smtClean="0">
                  <a:latin typeface="+mj-lt"/>
                </a:rPr>
                <a:t>Splines</a:t>
              </a:r>
              <a:endParaRPr lang="en-US" sz="2200" b="1" dirty="0" smtClean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8022" y="4465637"/>
            <a:ext cx="1204690" cy="1371600"/>
            <a:chOff x="1092105" y="5608637"/>
            <a:chExt cx="1204690" cy="1371600"/>
          </a:xfrm>
        </p:grpSpPr>
        <p:sp>
          <p:nvSpPr>
            <p:cNvPr id="22" name="TextBox 21"/>
            <p:cNvSpPr txBox="1"/>
            <p:nvPr/>
          </p:nvSpPr>
          <p:spPr>
            <a:xfrm>
              <a:off x="1092105" y="5608637"/>
              <a:ext cx="1204690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 smtClean="0">
                  <a:latin typeface="+mj-lt"/>
                </a:rPr>
                <a:t>Artifical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smtClean="0">
                  <a:latin typeface="+mj-lt"/>
                </a:rPr>
                <a:t>Neural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Network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754312" y="4084637"/>
            <a:ext cx="60960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data used to</a:t>
            </a:r>
            <a:endParaRPr lang="en-US" sz="3600" b="1" baseline="-25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compare models.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Had high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2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error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for D-Bound (32%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avg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54112" y="6904037"/>
            <a:ext cx="7772400" cy="434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Model performance did not vary much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Best vs. Worst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D-Bound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				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M-Bound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.11%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train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.89%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.40			  rank err			.66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912" y="1798637"/>
            <a:ext cx="4800600" cy="3733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r>
              <a:rPr lang="en-US" sz="2400" dirty="0" smtClean="0">
                <a:latin typeface="+mj-lt"/>
              </a:rPr>
              <a:t>- CPU time</a:t>
            </a:r>
          </a:p>
          <a:p>
            <a:r>
              <a:rPr lang="en-US" sz="2400" dirty="0" smtClean="0">
                <a:latin typeface="+mj-lt"/>
              </a:rPr>
              <a:t>- CPU time in user mode</a:t>
            </a:r>
          </a:p>
          <a:p>
            <a:r>
              <a:rPr lang="en-US" sz="2400" dirty="0" smtClean="0">
                <a:latin typeface="+mj-lt"/>
              </a:rPr>
              <a:t>- CPU time in kernel mode</a:t>
            </a:r>
          </a:p>
          <a:p>
            <a:r>
              <a:rPr lang="en-US" sz="2400" dirty="0" smtClean="0">
                <a:latin typeface="+mj-lt"/>
              </a:rPr>
              <a:t>- CPU idle time</a:t>
            </a:r>
          </a:p>
          <a:p>
            <a:r>
              <a:rPr lang="en-US" sz="2400" dirty="0" smtClean="0">
                <a:latin typeface="+mj-lt"/>
              </a:rPr>
              <a:t>- # of context switches</a:t>
            </a:r>
          </a:p>
          <a:p>
            <a:r>
              <a:rPr lang="en-US" sz="2400" dirty="0" smtClean="0">
                <a:latin typeface="+mj-lt"/>
              </a:rPr>
              <a:t>- CPU time waiting for I/O</a:t>
            </a:r>
          </a:p>
          <a:p>
            <a:r>
              <a:rPr lang="en-US" sz="2400" dirty="0" smtClean="0">
                <a:latin typeface="+mj-lt"/>
              </a:rPr>
              <a:t>- CPU time serving soft interrupts</a:t>
            </a:r>
          </a:p>
          <a:p>
            <a:r>
              <a:rPr lang="en-US" sz="2400" dirty="0" smtClean="0">
                <a:latin typeface="+mj-lt"/>
              </a:rPr>
              <a:t>- Load average (# proc / 60 </a:t>
            </a:r>
            <a:r>
              <a:rPr lang="en-US" sz="2400" dirty="0" err="1" smtClean="0">
                <a:latin typeface="+mj-lt"/>
              </a:rPr>
              <a:t>secs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2712" y="1798637"/>
            <a:ext cx="44196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400" dirty="0" smtClean="0">
                <a:latin typeface="+mj-lt"/>
              </a:rPr>
              <a:t>- Disk sector reads</a:t>
            </a:r>
          </a:p>
          <a:p>
            <a:r>
              <a:rPr lang="en-US" sz="2400" dirty="0" smtClean="0">
                <a:latin typeface="+mj-lt"/>
              </a:rPr>
              <a:t>- Disk sector reads completed</a:t>
            </a:r>
          </a:p>
          <a:p>
            <a:r>
              <a:rPr lang="en-US" sz="2400" dirty="0" smtClean="0">
                <a:latin typeface="+mj-lt"/>
              </a:rPr>
              <a:t>- Merged adjacent disk reads</a:t>
            </a:r>
          </a:p>
          <a:p>
            <a:r>
              <a:rPr lang="en-US" sz="2400" dirty="0" smtClean="0">
                <a:latin typeface="+mj-lt"/>
              </a:rPr>
              <a:t>- Time spent reading from disk</a:t>
            </a:r>
          </a:p>
          <a:p>
            <a:r>
              <a:rPr lang="en-US" sz="2400" dirty="0" smtClean="0">
                <a:latin typeface="+mj-lt"/>
              </a:rPr>
              <a:t>- Disk sector writes</a:t>
            </a:r>
          </a:p>
          <a:p>
            <a:r>
              <a:rPr lang="en-US" sz="2400" dirty="0" smtClean="0">
                <a:latin typeface="+mj-lt"/>
              </a:rPr>
              <a:t>- Disk sector writes completed</a:t>
            </a:r>
          </a:p>
          <a:p>
            <a:r>
              <a:rPr lang="en-US" sz="2400" dirty="0" smtClean="0">
                <a:latin typeface="+mj-lt"/>
              </a:rPr>
              <a:t>- Merged adjacent disk writes</a:t>
            </a:r>
          </a:p>
          <a:p>
            <a:r>
              <a:rPr lang="en-US" sz="2400" dirty="0" smtClean="0">
                <a:latin typeface="+mj-lt"/>
              </a:rPr>
              <a:t>- Time spent writing to disk</a:t>
            </a:r>
            <a:endParaRPr lang="en-US" sz="24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112" y="5608637"/>
            <a:ext cx="47244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400" dirty="0" smtClean="0">
                <a:latin typeface="+mj-lt"/>
              </a:rPr>
              <a:t>- Network bytes sent</a:t>
            </a:r>
          </a:p>
          <a:p>
            <a:r>
              <a:rPr lang="en-US" sz="2400" dirty="0" smtClean="0">
                <a:latin typeface="+mj-lt"/>
              </a:rPr>
              <a:t>- Network bytes received</a:t>
            </a:r>
            <a:endParaRPr lang="en-US" sz="2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499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5643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547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4787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93112" y="59601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835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931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Dynamic </a:t>
            </a:r>
            <a:r>
              <a:rPr lang="en-US" sz="5200" dirty="0" smtClean="0"/>
              <a:t>Scaling for</a:t>
            </a:r>
            <a:br>
              <a:rPr lang="en-US" sz="5200" dirty="0" smtClean="0"/>
            </a:br>
            <a:r>
              <a:rPr lang="en-US" sz="4800" dirty="0" smtClean="0"/>
              <a:t>Service Oriented Applications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4440237"/>
            <a:ext cx="35560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59112" y="3983037"/>
            <a:ext cx="3962400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088312" y="8842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088312" y="24336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088312" y="398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088312" y="55324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4376" y="3412551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34376" y="4075872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4376" y="4739193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34376" y="2749230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03908" y="2085909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03908" y="2749230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03908" y="3412551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303908" y="4075872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303908" y="4739193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34376" y="5402514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03908" y="5402514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303908" y="60658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34376" y="2085909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24152" y="60658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8962008" y="14176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9078912" y="2558730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8581008" y="2558031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9079356" y="5672130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8161908" y="5660255"/>
            <a:ext cx="8382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8241156" y="4075872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12" y="6502478"/>
            <a:ext cx="2324674" cy="477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000" b="1" dirty="0" smtClean="0"/>
              <a:t>Launch Requests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79631" y="2865437"/>
            <a:ext cx="3121368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VM Scheduling</a:t>
            </a:r>
          </a:p>
        </p:txBody>
      </p:sp>
    </p:spTree>
    <p:extLst>
      <p:ext uri="{BB962C8B-B14F-4D97-AF65-F5344CB8AC3E}">
        <p14:creationId xmlns:p14="http://schemas.microsoft.com/office/powerpoint/2010/main" val="9015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2 0.04161 C 0.05718 0.03909 0.0994 0.03909 0.14146 0.03426 C 0.16415 0.03173 0.18604 0.02291 0.20857 0.01975 C 0.26323 0.01177 0.31805 0.00714 0.37287 0.00042 C 0.39367 -0.00484 0.41273 -0.00547 0.43447 -0.00673 C 0.43872 -0.00925 0.44282 -0.01198 0.44691 -0.01408 C 0.45416 -0.01766 0.46881 -0.02375 0.46881 -0.02354 C 0.48267 -0.03615 0.50315 -0.04897 0.51922 -0.05528 C 0.52268 -0.05675 0.52646 -0.05654 0.53009 -0.05759 C 0.53434 -0.05885 0.53859 -0.06074 0.54269 -0.06242 C 0.55687 -0.06831 0.56994 -0.0763 0.58444 -0.07945 C 0.61326 -0.095 0.64367 -0.10004 0.67486 -0.10362 C 0.68888 -0.07566 0.74701 -0.08912 0.75614 -0.0891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1" y="-7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522E-6 0.00735 L 0.69974 -0.14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-77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522E-6 -1.2148E-6 L 0.77536 0.104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8" y="51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522E-6 -3.08113E-6 L 0.69974 0.26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134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4096E-8 2.84153E-6 L 0.77883 -0.310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4" grpId="0" animBg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50" dirty="0" err="1" smtClean="0"/>
              <a:t>IaaS</a:t>
            </a:r>
            <a:r>
              <a:rPr lang="en-US" sz="5050" dirty="0" smtClean="0"/>
              <a:t> Cloud: VM Placement</a:t>
            </a:r>
            <a:endParaRPr lang="en-US" sz="5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In practice</a:t>
            </a:r>
            <a:r>
              <a:rPr lang="en-US" dirty="0" smtClean="0"/>
              <a:t> there are two predominant                VM placement schemes</a:t>
            </a:r>
          </a:p>
          <a:p>
            <a:pPr lvl="1"/>
            <a:r>
              <a:rPr lang="en-US" dirty="0" smtClean="0"/>
              <a:t>Greedy – fill </a:t>
            </a:r>
            <a:r>
              <a:rPr lang="en-US" dirty="0" smtClean="0"/>
              <a:t>first: consolidate</a:t>
            </a:r>
            <a:endParaRPr lang="en-US" dirty="0" smtClean="0"/>
          </a:p>
          <a:p>
            <a:pPr lvl="1"/>
            <a:r>
              <a:rPr lang="en-US" dirty="0" smtClean="0"/>
              <a:t>Round-</a:t>
            </a:r>
            <a:r>
              <a:rPr lang="en-US" dirty="0"/>
              <a:t>r</a:t>
            </a:r>
            <a:r>
              <a:rPr lang="en-US" dirty="0" smtClean="0"/>
              <a:t>obin – spread </a:t>
            </a:r>
            <a:r>
              <a:rPr lang="en-US" dirty="0" smtClean="0"/>
              <a:t>first: load balance</a:t>
            </a:r>
            <a:endParaRPr lang="en-US" dirty="0" smtClean="0"/>
          </a:p>
          <a:p>
            <a:r>
              <a:rPr lang="en-US" dirty="0" smtClean="0"/>
              <a:t>Commonly provided by</a:t>
            </a:r>
          </a:p>
          <a:p>
            <a:pPr lvl="1"/>
            <a:r>
              <a:rPr lang="en-US" dirty="0" smtClean="0"/>
              <a:t>Eucalyptus,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r>
              <a:rPr lang="en-US" dirty="0" smtClean="0"/>
              <a:t>,                Apache </a:t>
            </a:r>
            <a:r>
              <a:rPr lang="en-US" dirty="0" err="1" smtClean="0"/>
              <a:t>CloudStack</a:t>
            </a:r>
            <a:endParaRPr lang="en-US" dirty="0"/>
          </a:p>
          <a:p>
            <a:r>
              <a:rPr lang="en-US" dirty="0" smtClean="0"/>
              <a:t>What are the </a:t>
            </a:r>
            <a:r>
              <a:rPr lang="en-US" b="1" u="sng" dirty="0" smtClean="0"/>
              <a:t>performance</a:t>
            </a:r>
            <a:r>
              <a:rPr lang="en-US" dirty="0" smtClean="0"/>
              <a:t> implications               for </a:t>
            </a:r>
            <a:r>
              <a:rPr lang="en-US" b="1" u="sng" dirty="0" smtClean="0"/>
              <a:t>dynamic scaling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For SOAs, are they sufficient?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8316912" y="20272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316912" y="35766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316912" y="5126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25512" y="659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92112" y="5272595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2112" y="593591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25512" y="593591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2112" y="659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925512" y="5272595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31429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796E-6 -3.4684E-6 L 0.80453 -0.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7" y="-259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191E-6 -2.19144E-6 L 0.80478 -0.403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9" y="-201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796E-6 -3.65316E-6 L 0.86497 -0.4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8" y="-24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242E-6 -3.83792E-6 L 0.81209 -0.343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4" y="-171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242E-6 -3.65316E-6 L 0.75165 -0.28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3" y="-140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242E-6 -3.4684E-6 L 0.75165 -0.166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3" y="-8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12792</TotalTime>
  <Words>2008</Words>
  <Application>Microsoft Office PowerPoint</Application>
  <PresentationFormat>Custom</PresentationFormat>
  <Paragraphs>750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Dynamic Scaling for  Service Oriented Applications:    Implications of Virtual Machine Placement on  Infrastructure-as-a-Service Clouds</vt:lpstr>
      <vt:lpstr>Outline</vt:lpstr>
      <vt:lpstr>Background</vt:lpstr>
      <vt:lpstr>Dynamic Scaling for Service Oriented Applications</vt:lpstr>
      <vt:lpstr>Dynamic Scaling for Service Oriented Applications</vt:lpstr>
      <vt:lpstr>Dynamic Scaling for Service Oriented Applications</vt:lpstr>
      <vt:lpstr>Research Problem</vt:lpstr>
      <vt:lpstr>IaaS Cloud: VM Placement</vt:lpstr>
      <vt:lpstr>Research Questions</vt:lpstr>
      <vt:lpstr>Research Questions</vt:lpstr>
      <vt:lpstr>Experimental Setup</vt:lpstr>
      <vt:lpstr>Modeling Services</vt:lpstr>
      <vt:lpstr>VM-Scaler</vt:lpstr>
      <vt:lpstr>Least-Busy VM Placement</vt:lpstr>
      <vt:lpstr>Dynamic Scaling Tests</vt:lpstr>
      <vt:lpstr>Experimental Results</vt:lpstr>
      <vt:lpstr>Application Performance Improvement  vs. Round-Robin VM Placement</vt:lpstr>
      <vt:lpstr>Resource Cost Savings vs. Round-Robin VM Placement</vt:lpstr>
      <vt:lpstr>Conclusions</vt:lpstr>
      <vt:lpstr>Conclusions</vt:lpstr>
      <vt:lpstr>Questions</vt:lpstr>
      <vt:lpstr>Extra Slides</vt:lpstr>
      <vt:lpstr>Gaps in Related Work</vt:lpstr>
      <vt:lpstr>Average Model Execution Time</vt:lpstr>
      <vt:lpstr>LeastBusy VM Placement</vt:lpstr>
      <vt:lpstr>Eucalyptus 3 Private Cloud</vt:lpstr>
      <vt:lpstr>RUSLE2 Components</vt:lpstr>
      <vt:lpstr>PowerPoint Presentation</vt:lpstr>
      <vt:lpstr>Tested Resource Utilization Variables</vt:lpstr>
      <vt:lpstr>Amazon Web Services:  White Paper on Application Deployment</vt:lpstr>
      <vt:lpstr>Service Isolation Advantages </vt:lpstr>
      <vt:lpstr>Service Isolation Overhead</vt:lpstr>
      <vt:lpstr>Provisioning Variation</vt:lpstr>
      <vt:lpstr>Infrastructure Management</vt:lpstr>
      <vt:lpstr>Application Profiling Variables Predictive Power</vt:lpstr>
      <vt:lpstr>Application Deployment Challenges</vt:lpstr>
      <vt:lpstr>Resource Utilization Variables</vt:lpstr>
      <vt:lpstr>Experimental Data</vt:lpstr>
      <vt:lpstr>Application Deployments</vt:lpstr>
      <vt:lpstr>Bell’s Number</vt:lpstr>
      <vt:lpstr>XEN Mbound vs Dbound Performance Same Ensemble</vt:lpstr>
      <vt:lpstr>XEN 10 GB VMs</vt:lpstr>
      <vt:lpstr>KVM Mbound vs Dbound Performance Same Ensemble</vt:lpstr>
      <vt:lpstr>KVM 10GB Performance Same Ensemble</vt:lpstr>
      <vt:lpstr>KVM 10 GB Performance Change Same Ensemble</vt:lpstr>
      <vt:lpstr>KVM Performance Comparison Different Ensembles</vt:lpstr>
      <vt:lpstr>KVM Performance Change  From Service Isolation</vt:lpstr>
      <vt:lpstr>Service Configuration Testing</vt:lpstr>
      <vt:lpstr>PV: Performance Difference vs. Physical Isolation</vt:lpstr>
      <vt:lpstr>Service Configuration Testing - 2</vt:lpstr>
      <vt:lpstr>Can Resource Utilization Statistics </vt:lpstr>
      <vt:lpstr>RQ1 – Which are the best predictors? PM Variables</vt:lpstr>
      <vt:lpstr>RQ2 – How should VM resource utilization data be used by performance models?</vt:lpstr>
      <vt:lpstr>RQ2 – How should VM resource utilization data be used by performance models?</vt:lpstr>
      <vt:lpstr>RQ3 – Which modeling techniques were best?</vt:lpstr>
      <vt:lpstr>RQ3 – Which modeling techniques were best?</vt:lpstr>
      <vt:lpstr>Resource Utilization Statistics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wlloyd</cp:lastModifiedBy>
  <cp:revision>955</cp:revision>
  <cp:lastPrinted>1601-01-01T00:00:00Z</cp:lastPrinted>
  <dcterms:created xsi:type="dcterms:W3CDTF">2011-05-16T23:19:36Z</dcterms:created>
  <dcterms:modified xsi:type="dcterms:W3CDTF">2014-03-13T14:56:26Z</dcterms:modified>
</cp:coreProperties>
</file>