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89" r:id="rId3"/>
    <p:sldId id="291" r:id="rId4"/>
    <p:sldId id="264" r:id="rId5"/>
    <p:sldId id="277" r:id="rId6"/>
    <p:sldId id="312" r:id="rId7"/>
    <p:sldId id="265" r:id="rId8"/>
    <p:sldId id="266" r:id="rId9"/>
    <p:sldId id="276" r:id="rId10"/>
    <p:sldId id="268" r:id="rId11"/>
    <p:sldId id="294" r:id="rId12"/>
    <p:sldId id="282" r:id="rId13"/>
    <p:sldId id="287" r:id="rId14"/>
    <p:sldId id="283" r:id="rId15"/>
    <p:sldId id="285" r:id="rId16"/>
    <p:sldId id="284" r:id="rId17"/>
    <p:sldId id="313" r:id="rId18"/>
    <p:sldId id="257" r:id="rId19"/>
    <p:sldId id="280" r:id="rId20"/>
    <p:sldId id="278" r:id="rId21"/>
    <p:sldId id="258" r:id="rId22"/>
    <p:sldId id="304" r:id="rId23"/>
    <p:sldId id="306" r:id="rId24"/>
    <p:sldId id="307" r:id="rId25"/>
    <p:sldId id="305" r:id="rId26"/>
    <p:sldId id="288" r:id="rId27"/>
    <p:sldId id="279" r:id="rId28"/>
    <p:sldId id="281" r:id="rId29"/>
    <p:sldId id="300" r:id="rId30"/>
    <p:sldId id="301" r:id="rId31"/>
    <p:sldId id="297" r:id="rId32"/>
    <p:sldId id="310" r:id="rId33"/>
    <p:sldId id="311" r:id="rId34"/>
    <p:sldId id="309" r:id="rId35"/>
    <p:sldId id="314" r:id="rId36"/>
    <p:sldId id="302" r:id="rId37"/>
    <p:sldId id="303" r:id="rId38"/>
    <p:sldId id="293" r:id="rId39"/>
    <p:sldId id="260" r:id="rId40"/>
    <p:sldId id="292" r:id="rId41"/>
    <p:sldId id="270" r:id="rId42"/>
    <p:sldId id="275" r:id="rId43"/>
    <p:sldId id="308" r:id="rId44"/>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43586" autoAdjust="0"/>
  </p:normalViewPr>
  <p:slideViewPr>
    <p:cSldViewPr snapToGrid="0">
      <p:cViewPr varScale="1">
        <p:scale>
          <a:sx n="29" d="100"/>
          <a:sy n="29" d="100"/>
        </p:scale>
        <p:origin x="217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A47A9C2D-E03D-42E7-B8A0-78AFA527F12A}" type="datetimeFigureOut">
              <a:rPr lang="en-US" smtClean="0"/>
              <a:t>12/29/2020</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932E35A7-BDCC-46D0-B906-3D145329ABE4}" type="slidenum">
              <a:rPr lang="en-US" smtClean="0"/>
              <a:t>‹#›</a:t>
            </a:fld>
            <a:endParaRPr lang="en-US"/>
          </a:p>
        </p:txBody>
      </p:sp>
    </p:spTree>
    <p:extLst>
      <p:ext uri="{BB962C8B-B14F-4D97-AF65-F5344CB8AC3E}">
        <p14:creationId xmlns:p14="http://schemas.microsoft.com/office/powerpoint/2010/main" val="3109312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Junta created constitutional</a:t>
            </a:r>
            <a:r>
              <a:rPr lang="en-US" baseline="0" dirty="0"/>
              <a:t> </a:t>
            </a:r>
            <a:r>
              <a:rPr lang="en-US" dirty="0"/>
              <a:t>(study) commission to work on new constitution; deputized subcommittees to specialize on different aspects of the constitution</a:t>
            </a:r>
            <a:r>
              <a:rPr lang="en-US" baseline="0" dirty="0"/>
              <a:t> &amp;</a:t>
            </a:r>
            <a:r>
              <a:rPr lang="en-US" dirty="0"/>
              <a:t> sometimes sought advice from outside experts &amp; business leaders.</a:t>
            </a:r>
            <a:r>
              <a:rPr lang="en-US" baseline="0" dirty="0"/>
              <a:t> </a:t>
            </a:r>
            <a:r>
              <a:rPr lang="en-US" dirty="0"/>
              <a:t>Composed of law professors/other attorneys.</a:t>
            </a:r>
            <a:r>
              <a:rPr lang="en-US" baseline="0" dirty="0"/>
              <a:t> Only </a:t>
            </a:r>
            <a:r>
              <a:rPr lang="en-US" dirty="0"/>
              <a:t>consultative</a:t>
            </a:r>
            <a:r>
              <a:rPr lang="en-US" baseline="0" dirty="0"/>
              <a:t> </a:t>
            </a:r>
            <a:r>
              <a:rPr lang="en-US" dirty="0"/>
              <a:t>role. Meetings</a:t>
            </a:r>
            <a:r>
              <a:rPr lang="en-US" baseline="0" dirty="0"/>
              <a:t> </a:t>
            </a:r>
            <a:r>
              <a:rPr lang="en-US" dirty="0"/>
              <a:t>secretive. Role</a:t>
            </a:r>
            <a:r>
              <a:rPr lang="en-US" baseline="0" dirty="0"/>
              <a:t> </a:t>
            </a:r>
            <a:r>
              <a:rPr lang="en-US" dirty="0"/>
              <a:t>proved limited:</a:t>
            </a:r>
            <a:r>
              <a:rPr lang="en-US" baseline="0" dirty="0"/>
              <a:t> </a:t>
            </a:r>
            <a:r>
              <a:rPr lang="en-US" dirty="0"/>
              <a:t>military leaders repeatedly injected own ideas during crafting of constitution’s first draft, released in 1978.</a:t>
            </a:r>
          </a:p>
          <a:p>
            <a:pPr marL="174056" indent="-174056">
              <a:buFont typeface="Arial" panose="020B0604020202020204" pitchFamily="34" charset="0"/>
              <a:buChar char="•"/>
            </a:pPr>
            <a:endParaRPr lang="en-US" dirty="0"/>
          </a:p>
          <a:p>
            <a:pPr marL="174056" indent="-174056">
              <a:buFont typeface="Arial" panose="020B0604020202020204" pitchFamily="34" charset="0"/>
              <a:buChar char="•"/>
            </a:pPr>
            <a:r>
              <a:rPr lang="en-US" dirty="0"/>
              <a:t>Draft revised by State Council</a:t>
            </a:r>
            <a:r>
              <a:rPr lang="en-US" baseline="0" dirty="0"/>
              <a:t> </a:t>
            </a:r>
            <a:r>
              <a:rPr lang="en-US" dirty="0"/>
              <a:t>over 2-year period:</a:t>
            </a:r>
            <a:r>
              <a:rPr lang="en-US" baseline="0" dirty="0"/>
              <a:t> </a:t>
            </a:r>
            <a:r>
              <a:rPr lang="en-US" dirty="0"/>
              <a:t>members appointed by Pinochet &amp; included former Chilean</a:t>
            </a:r>
            <a:r>
              <a:rPr lang="en-US" baseline="0" dirty="0"/>
              <a:t> </a:t>
            </a:r>
            <a:r>
              <a:rPr lang="en-US" dirty="0"/>
              <a:t>presidents, former head of Supreme Court, former heads of armed</a:t>
            </a:r>
            <a:r>
              <a:rPr lang="en-US" baseline="0" dirty="0"/>
              <a:t> </a:t>
            </a:r>
            <a:r>
              <a:rPr lang="en-US" dirty="0"/>
              <a:t>forces &amp;</a:t>
            </a:r>
            <a:r>
              <a:rPr lang="en-US" baseline="0" dirty="0"/>
              <a:t> </a:t>
            </a:r>
            <a:r>
              <a:rPr lang="en-US" dirty="0"/>
              <a:t>national police</a:t>
            </a:r>
            <a:r>
              <a:rPr lang="en-US" baseline="0" dirty="0"/>
              <a:t> &amp;</a:t>
            </a:r>
            <a:r>
              <a:rPr lang="en-US" dirty="0"/>
              <a:t> former bureaucrats &amp; academics, plus</a:t>
            </a:r>
            <a:r>
              <a:rPr lang="en-US" baseline="0" dirty="0"/>
              <a:t> </a:t>
            </a:r>
            <a:r>
              <a:rPr lang="en-US" dirty="0"/>
              <a:t>token members of civil society, including from business community</a:t>
            </a:r>
            <a:r>
              <a:rPr lang="en-US" baseline="0" dirty="0"/>
              <a:t> &amp;</a:t>
            </a:r>
            <a:r>
              <a:rPr lang="en-US" dirty="0"/>
              <a:t> unions.</a:t>
            </a:r>
            <a:r>
              <a:rPr lang="en-US" baseline="0" dirty="0"/>
              <a:t> S</a:t>
            </a:r>
            <a:r>
              <a:rPr lang="en-US" dirty="0"/>
              <a:t>ought</a:t>
            </a:r>
            <a:r>
              <a:rPr lang="en-US" baseline="0" dirty="0"/>
              <a:t> little input from public. C</a:t>
            </a:r>
            <a:r>
              <a:rPr lang="en-US" dirty="0"/>
              <a:t>ompleted modifications in July 1980.</a:t>
            </a:r>
          </a:p>
          <a:p>
            <a:pPr marL="174056" indent="-174056">
              <a:buFont typeface="Arial" panose="020B0604020202020204" pitchFamily="34" charset="0"/>
              <a:buChar char="•"/>
            </a:pPr>
            <a:endParaRPr lang="en-US" dirty="0"/>
          </a:p>
          <a:p>
            <a:pPr marL="174056" indent="-174056">
              <a:buFont typeface="Arial" panose="020B0604020202020204" pitchFamily="34" charset="0"/>
              <a:buChar char="•"/>
            </a:pPr>
            <a:r>
              <a:rPr lang="en-US" dirty="0"/>
              <a:t>Military junta:</a:t>
            </a:r>
            <a:r>
              <a:rPr lang="en-US" baseline="0" dirty="0"/>
              <a:t> </a:t>
            </a:r>
            <a:r>
              <a:rPr lang="en-US" dirty="0"/>
              <a:t>modify/approve</a:t>
            </a:r>
            <a:r>
              <a:rPr lang="en-US" baseline="0" dirty="0"/>
              <a:t> </a:t>
            </a:r>
            <a:r>
              <a:rPr lang="en-US" dirty="0"/>
              <a:t>alongside working group</a:t>
            </a:r>
            <a:r>
              <a:rPr lang="en-US" baseline="0" dirty="0"/>
              <a:t> </a:t>
            </a:r>
            <a:r>
              <a:rPr lang="en-US" dirty="0"/>
              <a:t>of government</a:t>
            </a:r>
            <a:r>
              <a:rPr lang="en-US" baseline="0" dirty="0"/>
              <a:t> </a:t>
            </a:r>
            <a:r>
              <a:rPr lang="en-US" dirty="0"/>
              <a:t>ministers. Reviewed in secret for a month before approving</a:t>
            </a:r>
            <a:r>
              <a:rPr lang="en-US" baseline="0" dirty="0"/>
              <a:t> </a:t>
            </a:r>
            <a:r>
              <a:rPr lang="en-US" dirty="0"/>
              <a:t>final draft. </a:t>
            </a:r>
          </a:p>
          <a:p>
            <a:pPr marL="174056" indent="-174056">
              <a:buFont typeface="Arial" panose="020B0604020202020204" pitchFamily="34" charset="0"/>
              <a:buChar char="•"/>
            </a:pPr>
            <a:endParaRPr lang="en-US" dirty="0"/>
          </a:p>
          <a:p>
            <a:pPr marL="174056" indent="-174056">
              <a:buFont typeface="Arial" panose="020B0604020202020204" pitchFamily="34" charset="0"/>
              <a:buChar char="•"/>
            </a:pPr>
            <a:r>
              <a:rPr lang="en-US" dirty="0"/>
              <a:t>Plebiscite organized/run by the military</a:t>
            </a:r>
            <a:r>
              <a:rPr lang="en-US" baseline="0" dirty="0"/>
              <a:t> (9/</a:t>
            </a:r>
            <a:r>
              <a:rPr lang="en-US" dirty="0"/>
              <a:t>11/1980)</a:t>
            </a:r>
            <a:r>
              <a:rPr lang="en-US" baseline="0" dirty="0"/>
              <a:t> during</a:t>
            </a:r>
            <a:r>
              <a:rPr lang="en-US" dirty="0"/>
              <a:t> state of emergency, draconian censorship</a:t>
            </a:r>
            <a:r>
              <a:rPr lang="en-US" baseline="0" dirty="0"/>
              <a:t> &amp;</a:t>
            </a:r>
            <a:r>
              <a:rPr lang="en-US" dirty="0"/>
              <a:t> without organized</a:t>
            </a:r>
            <a:r>
              <a:rPr lang="en-US" baseline="0" dirty="0"/>
              <a:t> </a:t>
            </a:r>
            <a:r>
              <a:rPr lang="en-US" dirty="0"/>
              <a:t>opposition to criticize it. </a:t>
            </a:r>
          </a:p>
          <a:p>
            <a:pPr marL="174056" indent="-174056">
              <a:buFont typeface="Arial" panose="020B0604020202020204" pitchFamily="34" charset="0"/>
              <a:buChar char="•"/>
            </a:pPr>
            <a:endParaRPr lang="en-US" dirty="0"/>
          </a:p>
          <a:p>
            <a:pPr marL="174056" indent="-174056">
              <a:buFont typeface="Arial" panose="020B0604020202020204" pitchFamily="34" charset="0"/>
              <a:buChar char="•"/>
            </a:pPr>
            <a:r>
              <a:rPr lang="en-US" dirty="0"/>
              <a:t>Approved by 67%.</a:t>
            </a:r>
          </a:p>
          <a:p>
            <a:pPr marL="174056" indent="-174056">
              <a:buFont typeface="Arial" panose="020B0604020202020204" pitchFamily="34" charset="0"/>
              <a:buChar char="•"/>
            </a:pPr>
            <a:endParaRPr lang="en-US" dirty="0"/>
          </a:p>
          <a:p>
            <a:pPr marL="174056" indent="-174056">
              <a:buFont typeface="Arial" panose="020B0604020202020204" pitchFamily="34" charset="0"/>
              <a:buChar char="•"/>
            </a:pPr>
            <a:r>
              <a:rPr lang="en-US" dirty="0"/>
              <a:t>Made operable in</a:t>
            </a:r>
            <a:r>
              <a:rPr lang="en-US" baseline="0" dirty="0"/>
              <a:t> </a:t>
            </a:r>
            <a:r>
              <a:rPr lang="en-US" dirty="0"/>
              <a:t>March 1981.</a:t>
            </a:r>
          </a:p>
        </p:txBody>
      </p:sp>
      <p:sp>
        <p:nvSpPr>
          <p:cNvPr id="4" name="Slide Number Placeholder 3"/>
          <p:cNvSpPr>
            <a:spLocks noGrp="1"/>
          </p:cNvSpPr>
          <p:nvPr>
            <p:ph type="sldNum" sz="quarter" idx="10"/>
          </p:nvPr>
        </p:nvSpPr>
        <p:spPr/>
        <p:txBody>
          <a:bodyPr/>
          <a:lstStyle/>
          <a:p>
            <a:fld id="{932E35A7-BDCC-46D0-B906-3D145329ABE4}" type="slidenum">
              <a:rPr lang="en-US" smtClean="0"/>
              <a:t>1</a:t>
            </a:fld>
            <a:endParaRPr lang="en-US"/>
          </a:p>
        </p:txBody>
      </p:sp>
    </p:spTree>
    <p:extLst>
      <p:ext uri="{BB962C8B-B14F-4D97-AF65-F5344CB8AC3E}">
        <p14:creationId xmlns:p14="http://schemas.microsoft.com/office/powerpoint/2010/main" val="2886009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B050"/>
                </a:solidFill>
              </a:rPr>
              <a:t>Legislatures inoculate dictatorships from revolution: they hardly ever culminate in a popular democracy (GREEN</a:t>
            </a:r>
            <a:r>
              <a:rPr lang="en-US" baseline="0" dirty="0">
                <a:solidFill>
                  <a:srgbClr val="00B050"/>
                </a:solidFill>
              </a:rPr>
              <a:t> SOLID LINE)</a:t>
            </a:r>
            <a:endParaRPr lang="en-US" dirty="0">
              <a:solidFill>
                <a:srgbClr val="00B050"/>
              </a:solidFill>
            </a:endParaRPr>
          </a:p>
          <a:p>
            <a:endParaRPr lang="en-US" dirty="0"/>
          </a:p>
          <a:p>
            <a:r>
              <a:rPr lang="en-US" dirty="0"/>
              <a:t>When autocracies have legislatures, certain</a:t>
            </a:r>
            <a:r>
              <a:rPr lang="en-US" baseline="0" dirty="0"/>
              <a:t> exogenous shocks induce them to transition to elite biased democracy (a constitution inherited from previous autocracy).</a:t>
            </a:r>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14</a:t>
            </a:fld>
            <a:endParaRPr lang="en-US"/>
          </a:p>
        </p:txBody>
      </p:sp>
    </p:spTree>
    <p:extLst>
      <p:ext uri="{BB962C8B-B14F-4D97-AF65-F5344CB8AC3E}">
        <p14:creationId xmlns:p14="http://schemas.microsoft.com/office/powerpoint/2010/main" val="2618984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Blanket immunities from prosecution</a:t>
            </a:r>
            <a:r>
              <a:rPr lang="en-US" baseline="0" dirty="0"/>
              <a:t> </a:t>
            </a:r>
            <a:r>
              <a:rPr lang="en-US" dirty="0"/>
              <a:t>granted to outgoing regime officials for crimes and other transgressions.</a:t>
            </a:r>
            <a:r>
              <a:rPr lang="en-US" baseline="0" dirty="0"/>
              <a:t> Ensure </a:t>
            </a:r>
            <a:r>
              <a:rPr lang="en-US" dirty="0"/>
              <a:t>they will not be prosecuted, imprisoned, killed, or exiled after transferring</a:t>
            </a:r>
            <a:r>
              <a:rPr lang="en-US" baseline="0" dirty="0"/>
              <a:t> </a:t>
            </a:r>
            <a:r>
              <a:rPr lang="en-US" dirty="0"/>
              <a:t>power. This has profound implications for transitional justice, the rule of law,</a:t>
            </a:r>
            <a:r>
              <a:rPr lang="en-US" baseline="0" dirty="0"/>
              <a:t> </a:t>
            </a:r>
            <a:r>
              <a:rPr lang="en-US" dirty="0"/>
              <a:t>and even institutional design.</a:t>
            </a:r>
          </a:p>
          <a:p>
            <a:endParaRPr lang="en-US" dirty="0"/>
          </a:p>
          <a:p>
            <a:r>
              <a:rPr lang="en-US" dirty="0"/>
              <a:t>The economic partners of outgoing</a:t>
            </a:r>
            <a:r>
              <a:rPr lang="en-US" baseline="0" dirty="0"/>
              <a:t> </a:t>
            </a:r>
            <a:r>
              <a:rPr lang="en-US" dirty="0"/>
              <a:t>political elites simultaneously dedicate themselves to safeguarding their</a:t>
            </a:r>
            <a:r>
              <a:rPr lang="en-US" baseline="0" dirty="0"/>
              <a:t> </a:t>
            </a:r>
            <a:r>
              <a:rPr lang="en-US" dirty="0"/>
              <a:t>property rights and economic interests, usually by reinforcing barriers to entry</a:t>
            </a:r>
            <a:r>
              <a:rPr lang="en-US" baseline="0" dirty="0"/>
              <a:t> </a:t>
            </a:r>
            <a:r>
              <a:rPr lang="en-US" dirty="0"/>
              <a:t>and similar forms of rent seeking. </a:t>
            </a:r>
          </a:p>
          <a:p>
            <a:endParaRPr lang="en-US" dirty="0"/>
          </a:p>
          <a:p>
            <a:r>
              <a:rPr lang="en-US" dirty="0"/>
              <a:t>The oligarchs and the elite enriching themselves under these constitutions pass policies that entrench their power, such as lax lobbying and campaign spending laws, and rig economic regulations to make it hard for entrepreneurs to compete on a level playing field.</a:t>
            </a:r>
          </a:p>
          <a:p>
            <a:endParaRPr lang="en-US" dirty="0"/>
          </a:p>
          <a:p>
            <a:r>
              <a:rPr lang="en-US" dirty="0"/>
              <a:t>This has major implications for economic</a:t>
            </a:r>
            <a:r>
              <a:rPr lang="en-US" baseline="0" dirty="0"/>
              <a:t> </a:t>
            </a:r>
            <a:r>
              <a:rPr lang="en-US" dirty="0"/>
              <a:t>development and the distribution of income, assets, and opportunities under</a:t>
            </a:r>
            <a:r>
              <a:rPr lang="en-US" baseline="0" dirty="0"/>
              <a:t> </a:t>
            </a:r>
            <a:r>
              <a:rPr lang="en-US" dirty="0"/>
              <a:t>democracy.</a:t>
            </a:r>
          </a:p>
        </p:txBody>
      </p:sp>
      <p:sp>
        <p:nvSpPr>
          <p:cNvPr id="4" name="Slide Number Placeholder 3"/>
          <p:cNvSpPr>
            <a:spLocks noGrp="1"/>
          </p:cNvSpPr>
          <p:nvPr>
            <p:ph type="sldNum" sz="quarter" idx="10"/>
          </p:nvPr>
        </p:nvSpPr>
        <p:spPr/>
        <p:txBody>
          <a:bodyPr/>
          <a:lstStyle/>
          <a:p>
            <a:fld id="{932E35A7-BDCC-46D0-B906-3D145329ABE4}" type="slidenum">
              <a:rPr lang="en-US" smtClean="0"/>
              <a:t>15</a:t>
            </a:fld>
            <a:endParaRPr lang="en-US"/>
          </a:p>
        </p:txBody>
      </p:sp>
    </p:spTree>
    <p:extLst>
      <p:ext uri="{BB962C8B-B14F-4D97-AF65-F5344CB8AC3E}">
        <p14:creationId xmlns:p14="http://schemas.microsoft.com/office/powerpoint/2010/main" val="2704522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Democracies that inherit authoritarian constitutions have less redistributive taxation &amp; spending profiles &amp; smaller governments</a:t>
            </a:r>
            <a:r>
              <a:rPr lang="en-US" baseline="0" dirty="0"/>
              <a:t> &amp;</a:t>
            </a:r>
            <a:r>
              <a:rPr lang="en-US" dirty="0"/>
              <a:t> their politics exhibit less pluralism, inclusiveness</a:t>
            </a:r>
            <a:r>
              <a:rPr lang="en-US" baseline="0" dirty="0"/>
              <a:t> &amp;</a:t>
            </a:r>
            <a:r>
              <a:rPr lang="en-US" dirty="0"/>
              <a:t> representation for non-elites. </a:t>
            </a:r>
          </a:p>
          <a:p>
            <a:endParaRPr lang="en-US" dirty="0"/>
          </a:p>
          <a:p>
            <a:r>
              <a:rPr lang="en-US" dirty="0"/>
              <a:t>Social spending: half</a:t>
            </a:r>
            <a:r>
              <a:rPr lang="en-US" baseline="0" dirty="0"/>
              <a:t> a standard deviation (S.D. = </a:t>
            </a:r>
            <a:r>
              <a:rPr lang="en-US" dirty="0"/>
              <a:t>1.62% GDP).</a:t>
            </a:r>
          </a:p>
          <a:p>
            <a:endParaRPr lang="en-US" dirty="0"/>
          </a:p>
          <a:p>
            <a:r>
              <a:rPr lang="en-US" dirty="0"/>
              <a:t>Insiders: less likely to face severe punishment upon relinquishing their rule. They also live longer. </a:t>
            </a:r>
          </a:p>
          <a:p>
            <a:endParaRPr lang="en-US" dirty="0"/>
          </a:p>
          <a:p>
            <a:r>
              <a:rPr lang="en-US" dirty="0"/>
              <a:t>Constitutions inherited from autocratic predecessors help democracies endure:</a:t>
            </a:r>
            <a:r>
              <a:rPr lang="en-US" baseline="0" dirty="0"/>
              <a:t> </a:t>
            </a:r>
            <a:r>
              <a:rPr lang="en-US" dirty="0"/>
              <a:t>77 democratic breakdowns between 1800 &amp; 2006:</a:t>
            </a:r>
            <a:r>
              <a:rPr lang="en-US" baseline="0" dirty="0"/>
              <a:t> </a:t>
            </a:r>
            <a:r>
              <a:rPr lang="en-US" dirty="0"/>
              <a:t>29 of 77 reversions</a:t>
            </a:r>
            <a:r>
              <a:rPr lang="en-US" baseline="0" dirty="0"/>
              <a:t> </a:t>
            </a:r>
            <a:r>
              <a:rPr lang="en-US" dirty="0"/>
              <a:t>from elite-biased democracy. 48 were episodes of backsliding from popular democracy.</a:t>
            </a:r>
            <a:r>
              <a:rPr lang="en-US" baseline="0" dirty="0"/>
              <a:t> </a:t>
            </a:r>
          </a:p>
          <a:p>
            <a:endParaRPr lang="en-US" baseline="0" dirty="0"/>
          </a:p>
          <a:p>
            <a:r>
              <a:rPr lang="en-US" baseline="0" dirty="0"/>
              <a:t>O</a:t>
            </a:r>
            <a:r>
              <a:rPr lang="en-US" dirty="0"/>
              <a:t>f these 48 episodes of breakdown from popular democracy:</a:t>
            </a:r>
            <a:r>
              <a:rPr lang="en-US" baseline="0" dirty="0"/>
              <a:t> </a:t>
            </a:r>
            <a:r>
              <a:rPr lang="en-US" dirty="0"/>
              <a:t>19 cases democracy</a:t>
            </a:r>
            <a:r>
              <a:rPr lang="en-US" baseline="0" dirty="0"/>
              <a:t> </a:t>
            </a:r>
            <a:r>
              <a:rPr lang="en-US" dirty="0"/>
              <a:t>reborn with elite-biased constitution. </a:t>
            </a:r>
          </a:p>
        </p:txBody>
      </p:sp>
      <p:sp>
        <p:nvSpPr>
          <p:cNvPr id="4" name="Slide Number Placeholder 3"/>
          <p:cNvSpPr>
            <a:spLocks noGrp="1"/>
          </p:cNvSpPr>
          <p:nvPr>
            <p:ph type="sldNum" sz="quarter" idx="10"/>
          </p:nvPr>
        </p:nvSpPr>
        <p:spPr/>
        <p:txBody>
          <a:bodyPr/>
          <a:lstStyle/>
          <a:p>
            <a:fld id="{932E35A7-BDCC-46D0-B906-3D145329ABE4}" type="slidenum">
              <a:rPr lang="en-US" smtClean="0"/>
              <a:t>16</a:t>
            </a:fld>
            <a:endParaRPr lang="en-US"/>
          </a:p>
        </p:txBody>
      </p:sp>
    </p:spTree>
    <p:extLst>
      <p:ext uri="{BB962C8B-B14F-4D97-AF65-F5344CB8AC3E}">
        <p14:creationId xmlns:p14="http://schemas.microsoft.com/office/powerpoint/2010/main" val="166489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a:t>
            </a:r>
            <a:r>
              <a:rPr lang="en-US" baseline="0" dirty="0"/>
              <a:t> WWI</a:t>
            </a:r>
            <a:r>
              <a:rPr lang="en-US" dirty="0"/>
              <a:t>, Chileans had been unable to import the goods from Europe and the</a:t>
            </a:r>
            <a:r>
              <a:rPr lang="en-US" baseline="0" dirty="0"/>
              <a:t> </a:t>
            </a:r>
            <a:r>
              <a:rPr lang="en-US" dirty="0"/>
              <a:t>United States that they had grown accustomed to consuming. Yet Chilean</a:t>
            </a:r>
          </a:p>
          <a:p>
            <a:r>
              <a:rPr lang="en-US" dirty="0"/>
              <a:t>exports, including nitrates, copper, and wheat, were in record demand as the</a:t>
            </a:r>
            <a:r>
              <a:rPr lang="en-US" baseline="0" dirty="0"/>
              <a:t> </a:t>
            </a:r>
            <a:r>
              <a:rPr lang="en-US" dirty="0"/>
              <a:t>war’s belligerents stepped up their purchases of these commodities to fuel their</a:t>
            </a:r>
            <a:r>
              <a:rPr lang="en-US" baseline="0" dirty="0"/>
              <a:t> </a:t>
            </a:r>
            <a:r>
              <a:rPr lang="en-US" dirty="0"/>
              <a:t>war efforts. This created the possibility for homegrown Chilean manufacturers,</a:t>
            </a:r>
            <a:r>
              <a:rPr lang="en-US" baseline="0" dirty="0"/>
              <a:t> </a:t>
            </a:r>
            <a:r>
              <a:rPr lang="en-US" dirty="0"/>
              <a:t>who had already been on the rise since the late nineteenth century, to</a:t>
            </a:r>
            <a:r>
              <a:rPr lang="en-US" baseline="0" dirty="0"/>
              <a:t> </a:t>
            </a:r>
            <a:r>
              <a:rPr lang="en-US" dirty="0"/>
              <a:t>grab an increasing slice of market share on the back of domestic consumers’</a:t>
            </a:r>
            <a:r>
              <a:rPr lang="en-US" baseline="0" dirty="0"/>
              <a:t> </a:t>
            </a:r>
            <a:r>
              <a:rPr lang="en-US" dirty="0"/>
              <a:t>increased purchasing power. During</a:t>
            </a:r>
            <a:r>
              <a:rPr lang="en-US" baseline="0" dirty="0"/>
              <a:t> WWI, </a:t>
            </a:r>
            <a:r>
              <a:rPr lang="en-US" dirty="0"/>
              <a:t>Chilean manufacturing increased by more than 50 percent.</a:t>
            </a:r>
          </a:p>
          <a:p>
            <a:endParaRPr lang="en-US" dirty="0"/>
          </a:p>
          <a:p>
            <a:r>
              <a:rPr lang="en-US" dirty="0"/>
              <a:t>This changing of the guard was consolidated after the end of hostilities. The</a:t>
            </a:r>
            <a:r>
              <a:rPr lang="en-US" baseline="0" dirty="0"/>
              <a:t> </a:t>
            </a:r>
            <a:r>
              <a:rPr lang="en-US" dirty="0"/>
              <a:t>rise of synthetic nitrates at the tail end of World War I, which greatly accelerated</a:t>
            </a:r>
          </a:p>
          <a:p>
            <a:r>
              <a:rPr lang="en-US" dirty="0"/>
              <a:t>after the Great War, considerably weakened Chilean nitrate producers.</a:t>
            </a:r>
            <a:r>
              <a:rPr lang="en-US" baseline="0" dirty="0"/>
              <a:t> R</a:t>
            </a:r>
            <a:r>
              <a:rPr lang="en-US" dirty="0"/>
              <a:t>eduction in international demand for Chilean wheat</a:t>
            </a:r>
            <a:r>
              <a:rPr lang="en-US" baseline="0" dirty="0"/>
              <a:t> </a:t>
            </a:r>
            <a:r>
              <a:rPr lang="en-US" dirty="0"/>
              <a:t>after war</a:t>
            </a:r>
            <a:r>
              <a:rPr lang="en-US" baseline="0" dirty="0"/>
              <a:t> hurt </a:t>
            </a:r>
            <a:r>
              <a:rPr lang="en-US" dirty="0"/>
              <a:t>large landholders.</a:t>
            </a:r>
          </a:p>
          <a:p>
            <a:endParaRPr lang="en-US" dirty="0"/>
          </a:p>
          <a:p>
            <a:r>
              <a:rPr lang="en-US" dirty="0"/>
              <a:t>Government</a:t>
            </a:r>
            <a:r>
              <a:rPr lang="en-US" baseline="0" dirty="0"/>
              <a:t> </a:t>
            </a:r>
            <a:r>
              <a:rPr lang="en-US" dirty="0"/>
              <a:t>eventually succumbed to mounting social pressures and experimented with</a:t>
            </a:r>
            <a:r>
              <a:rPr lang="en-US" baseline="0" dirty="0"/>
              <a:t> </a:t>
            </a:r>
            <a:r>
              <a:rPr lang="en-US" dirty="0"/>
              <a:t>heterodox measures. This included abandoning the Gold Standard, adopting</a:t>
            </a:r>
            <a:r>
              <a:rPr lang="en-US" baseline="0" dirty="0"/>
              <a:t> </a:t>
            </a:r>
            <a:r>
              <a:rPr lang="en-US" dirty="0"/>
              <a:t>stringent currency controls, and indulging in aggressive monetary and fiscal</a:t>
            </a:r>
            <a:r>
              <a:rPr lang="en-US" baseline="0" dirty="0"/>
              <a:t> </a:t>
            </a:r>
            <a:r>
              <a:rPr lang="en-US" dirty="0"/>
              <a:t>stimulus. Monetary policy was considerably loosened and budget deficit</a:t>
            </a:r>
          </a:p>
          <a:p>
            <a:r>
              <a:rPr lang="en-US" dirty="0"/>
              <a:t>spending exploded. Chile also defaulted on its foreign debt</a:t>
            </a:r>
            <a:r>
              <a:rPr lang="en-US" baseline="0" dirty="0"/>
              <a:t> </a:t>
            </a:r>
            <a:r>
              <a:rPr lang="en-US" dirty="0"/>
              <a:t>and adopted capital controls. A currency devaluation of more than 70 percent</a:t>
            </a:r>
            <a:r>
              <a:rPr lang="en-US" baseline="0" dirty="0"/>
              <a:t> </a:t>
            </a:r>
            <a:r>
              <a:rPr lang="en-US" dirty="0"/>
              <a:t>acted as a protective shield for Chile’s homegrown manufacturers. Slew of laws that improved collective</a:t>
            </a:r>
            <a:r>
              <a:rPr lang="en-US" baseline="0" dirty="0"/>
              <a:t> </a:t>
            </a:r>
            <a:r>
              <a:rPr lang="en-US" dirty="0"/>
              <a:t>bargaining and working conditions, and generous social insurance funds.</a:t>
            </a:r>
          </a:p>
        </p:txBody>
      </p:sp>
      <p:sp>
        <p:nvSpPr>
          <p:cNvPr id="4" name="Slide Number Placeholder 3"/>
          <p:cNvSpPr>
            <a:spLocks noGrp="1"/>
          </p:cNvSpPr>
          <p:nvPr>
            <p:ph type="sldNum" sz="quarter" idx="10"/>
          </p:nvPr>
        </p:nvSpPr>
        <p:spPr/>
        <p:txBody>
          <a:bodyPr/>
          <a:lstStyle/>
          <a:p>
            <a:fld id="{932E35A7-BDCC-46D0-B906-3D145329ABE4}" type="slidenum">
              <a:rPr lang="en-US" smtClean="0"/>
              <a:t>18</a:t>
            </a:fld>
            <a:endParaRPr lang="en-US"/>
          </a:p>
        </p:txBody>
      </p:sp>
    </p:spTree>
    <p:extLst>
      <p:ext uri="{BB962C8B-B14F-4D97-AF65-F5344CB8AC3E}">
        <p14:creationId xmlns:p14="http://schemas.microsoft.com/office/powerpoint/2010/main" val="2539132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Deindustrialization effort:</a:t>
            </a:r>
            <a:r>
              <a:rPr lang="en-US" baseline="0" dirty="0"/>
              <a:t> </a:t>
            </a:r>
            <a:r>
              <a:rPr lang="en-US" dirty="0"/>
              <a:t>weakening</a:t>
            </a:r>
            <a:r>
              <a:rPr lang="en-US" baseline="0" dirty="0"/>
              <a:t> </a:t>
            </a:r>
            <a:r>
              <a:rPr lang="en-US" dirty="0"/>
              <a:t>coddled manufacturers &amp; urban wage earners that had supported</a:t>
            </a:r>
            <a:r>
              <a:rPr lang="en-US" baseline="0" dirty="0"/>
              <a:t> </a:t>
            </a:r>
            <a:r>
              <a:rPr lang="en-US" dirty="0"/>
              <a:t>Chilean presidents since 1930s. </a:t>
            </a:r>
          </a:p>
          <a:p>
            <a:endParaRPr lang="en-US" dirty="0"/>
          </a:p>
          <a:p>
            <a:r>
              <a:rPr lang="en-US" dirty="0"/>
              <a:t>Tariffs drastically</a:t>
            </a:r>
            <a:r>
              <a:rPr lang="en-US" baseline="0" dirty="0"/>
              <a:t> </a:t>
            </a:r>
            <a:r>
              <a:rPr lang="en-US" dirty="0"/>
              <a:t>reduced/tariff dispersion eliminated: uniform rate</a:t>
            </a:r>
            <a:r>
              <a:rPr lang="en-US" baseline="0" dirty="0"/>
              <a:t> </a:t>
            </a:r>
            <a:r>
              <a:rPr lang="en-US" dirty="0"/>
              <a:t>of 10 percent. Regime also abolished nontariff barriers. </a:t>
            </a:r>
          </a:p>
          <a:p>
            <a:endParaRPr lang="en-US" dirty="0"/>
          </a:p>
          <a:p>
            <a:r>
              <a:rPr lang="en-US" dirty="0"/>
              <a:t>Policies succeeded</a:t>
            </a:r>
            <a:r>
              <a:rPr lang="en-US" baseline="0" dirty="0"/>
              <a:t>: made</a:t>
            </a:r>
            <a:r>
              <a:rPr lang="en-US" dirty="0"/>
              <a:t> manufacturing</a:t>
            </a:r>
            <a:r>
              <a:rPr lang="en-US" baseline="0" dirty="0"/>
              <a:t> </a:t>
            </a:r>
            <a:r>
              <a:rPr lang="en-US" dirty="0"/>
              <a:t>costlier/reoriented country</a:t>
            </a:r>
            <a:r>
              <a:rPr lang="en-US" baseline="0" dirty="0"/>
              <a:t> </a:t>
            </a:r>
            <a:r>
              <a:rPr lang="en-US" dirty="0"/>
              <a:t>toward commodity exports:</a:t>
            </a:r>
            <a:r>
              <a:rPr lang="en-US" baseline="0" dirty="0"/>
              <a:t> </a:t>
            </a:r>
            <a:r>
              <a:rPr lang="en-US" dirty="0"/>
              <a:t>copper/mining,</a:t>
            </a:r>
            <a:r>
              <a:rPr lang="en-US" baseline="0" dirty="0"/>
              <a:t> </a:t>
            </a:r>
            <a:r>
              <a:rPr lang="en-US" dirty="0"/>
              <a:t>fish &amp; sea products, forestry/wood products</a:t>
            </a:r>
            <a:r>
              <a:rPr lang="en-US" baseline="0" dirty="0"/>
              <a:t> &amp;</a:t>
            </a:r>
            <a:r>
              <a:rPr lang="en-US" dirty="0"/>
              <a:t> agriculture. Imports</a:t>
            </a:r>
            <a:r>
              <a:rPr lang="en-US" baseline="0" dirty="0"/>
              <a:t> in </a:t>
            </a:r>
            <a:r>
              <a:rPr lang="en-US" dirty="0"/>
              <a:t>consumer durable,</a:t>
            </a:r>
            <a:r>
              <a:rPr lang="en-US" baseline="0" dirty="0"/>
              <a:t> </a:t>
            </a:r>
            <a:r>
              <a:rPr lang="en-US" dirty="0"/>
              <a:t>food, intermediate</a:t>
            </a:r>
            <a:r>
              <a:rPr lang="en-US" baseline="0" dirty="0"/>
              <a:t> &amp;</a:t>
            </a:r>
            <a:r>
              <a:rPr lang="en-US" dirty="0"/>
              <a:t> capital goods sectors</a:t>
            </a:r>
            <a:r>
              <a:rPr lang="en-US" baseline="0" dirty="0"/>
              <a:t> replaced domestic manufactured goods.</a:t>
            </a:r>
            <a:endParaRPr lang="en-US" dirty="0"/>
          </a:p>
          <a:p>
            <a:endParaRPr lang="en-US" dirty="0"/>
          </a:p>
          <a:p>
            <a:r>
              <a:rPr lang="en-US" dirty="0"/>
              <a:t>Deregulated Chilean labor market: at-will</a:t>
            </a:r>
            <a:r>
              <a:rPr lang="en-US" baseline="0" dirty="0"/>
              <a:t> </a:t>
            </a:r>
            <a:r>
              <a:rPr lang="en-US" dirty="0"/>
              <a:t>firing, collective bargaining banned beyond firm level, reduced severance</a:t>
            </a:r>
            <a:r>
              <a:rPr lang="en-US" baseline="0" dirty="0"/>
              <a:t> </a:t>
            </a:r>
            <a:r>
              <a:rPr lang="en-US" dirty="0"/>
              <a:t>payments &amp; allowed firms to replace workers on strike with scabs.</a:t>
            </a:r>
            <a:r>
              <a:rPr lang="en-US" baseline="0" dirty="0"/>
              <a:t> </a:t>
            </a:r>
          </a:p>
          <a:p>
            <a:endParaRPr lang="en-US" baseline="0" dirty="0"/>
          </a:p>
          <a:p>
            <a:r>
              <a:rPr lang="en-US" baseline="0" dirty="0"/>
              <a:t>Also sacked public sector workers; eliminated price &amp; interest rate controls. </a:t>
            </a:r>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19</a:t>
            </a:fld>
            <a:endParaRPr lang="en-US"/>
          </a:p>
        </p:txBody>
      </p:sp>
    </p:spTree>
    <p:extLst>
      <p:ext uri="{BB962C8B-B14F-4D97-AF65-F5344CB8AC3E}">
        <p14:creationId xmlns:p14="http://schemas.microsoft.com/office/powerpoint/2010/main" val="607399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Pinochet privatized economy to benefit a few handpicked insiders: </a:t>
            </a:r>
          </a:p>
          <a:p>
            <a:pPr marL="171450" indent="-171450">
              <a:buFont typeface="Arial" panose="020B0604020202020204" pitchFamily="34" charset="0"/>
              <a:buChar char="•"/>
            </a:pPr>
            <a:r>
              <a:rPr lang="en-US" dirty="0"/>
              <a:t>Reconstituted private banking sector</a:t>
            </a:r>
            <a:r>
              <a:rPr lang="en-US" baseline="0" dirty="0"/>
              <a:t> (sum of market value of the Chilean stock market, mortgages, domestic government bonds &amp; bank deposits).</a:t>
            </a:r>
          </a:p>
          <a:p>
            <a:pPr marL="171450" indent="-171450">
              <a:buFont typeface="Arial" panose="020B0604020202020204" pitchFamily="34" charset="0"/>
              <a:buChar char="•"/>
            </a:pPr>
            <a:r>
              <a:rPr lang="en-US" baseline="0" dirty="0"/>
              <a:t>R</a:t>
            </a:r>
            <a:r>
              <a:rPr lang="en-US" dirty="0"/>
              <a:t>egime</a:t>
            </a:r>
            <a:r>
              <a:rPr lang="en-US" baseline="0" dirty="0"/>
              <a:t> </a:t>
            </a:r>
            <a:r>
              <a:rPr lang="en-US" dirty="0"/>
              <a:t>revived landed elite.</a:t>
            </a:r>
            <a:r>
              <a:rPr lang="en-US" baseline="0" dirty="0"/>
              <a:t> </a:t>
            </a:r>
          </a:p>
          <a:p>
            <a:pPr marL="171450" indent="-171450">
              <a:buFont typeface="Arial" panose="020B0604020202020204" pitchFamily="34" charset="0"/>
              <a:buChar char="•"/>
            </a:pPr>
            <a:r>
              <a:rPr lang="en-US" baseline="0" dirty="0"/>
              <a:t>P</a:t>
            </a:r>
            <a:r>
              <a:rPr lang="en-US" dirty="0"/>
              <a:t>ropped up</a:t>
            </a:r>
            <a:r>
              <a:rPr lang="en-US" baseline="0" dirty="0"/>
              <a:t> </a:t>
            </a:r>
            <a:r>
              <a:rPr lang="en-US" dirty="0"/>
              <a:t>export-oriented commodity sectors rooted in copper mining, timber, fishing</a:t>
            </a:r>
            <a:r>
              <a:rPr lang="en-US" baseline="0" dirty="0"/>
              <a:t> &amp;</a:t>
            </a:r>
            <a:r>
              <a:rPr lang="en-US" dirty="0"/>
              <a:t> fruits</a:t>
            </a:r>
            <a:r>
              <a:rPr lang="en-US" baseline="0" dirty="0"/>
              <a:t> &amp;</a:t>
            </a:r>
            <a:r>
              <a:rPr lang="en-US" dirty="0"/>
              <a:t> vegetables.</a:t>
            </a:r>
          </a:p>
          <a:p>
            <a:endParaRPr lang="en-US" dirty="0"/>
          </a:p>
          <a:p>
            <a:r>
              <a:rPr lang="en-US" baseline="0" dirty="0"/>
              <a:t>Conglomerates/</a:t>
            </a:r>
            <a:r>
              <a:rPr lang="en-US" baseline="0" dirty="0" err="1"/>
              <a:t>Grupos</a:t>
            </a:r>
            <a:r>
              <a:rPr lang="en-US" baseline="0" dirty="0"/>
              <a:t> </a:t>
            </a:r>
            <a:r>
              <a:rPr lang="en-US" baseline="0" dirty="0" err="1"/>
              <a:t>Economicos</a:t>
            </a:r>
            <a:r>
              <a:rPr lang="en-US" baseline="0" dirty="0"/>
              <a:t> (banks &amp; firms): </a:t>
            </a:r>
          </a:p>
          <a:p>
            <a:pPr marL="174056" indent="-174056">
              <a:buFont typeface="Arial" panose="020B0604020202020204" pitchFamily="34" charset="0"/>
              <a:buChar char="•"/>
            </a:pPr>
            <a:r>
              <a:rPr lang="en-US" baseline="0" dirty="0"/>
              <a:t>Individuals who headed &amp; ran these conglomerates hand-picked/groomed by regime: erstwhile business/bank owners who had wormed into Pinochet administration or former government officials, including high-ranking military officers, who had recently exited regime.</a:t>
            </a:r>
          </a:p>
          <a:p>
            <a:pPr marL="174056" indent="-174056">
              <a:buFont typeface="Arial" panose="020B0604020202020204" pitchFamily="34" charset="0"/>
              <a:buChar char="•"/>
            </a:pPr>
            <a:r>
              <a:rPr lang="en-US" baseline="0" dirty="0"/>
              <a:t>Banks &amp; firms bought with subsidized loans from govt. or banks themselves. Backed with collateral as shares owned in firms. Conglomerates then borrowed from banks to make purchases of other firms folded into conglomerates.  </a:t>
            </a:r>
          </a:p>
          <a:p>
            <a:endParaRPr lang="en-US" baseline="0" dirty="0"/>
          </a:p>
          <a:p>
            <a:r>
              <a:rPr lang="en-US" baseline="0" dirty="0"/>
              <a:t>This generated rents for economic elites:</a:t>
            </a:r>
          </a:p>
          <a:p>
            <a:pPr marL="174056" indent="-174056">
              <a:buFont typeface="Arial" panose="020B0604020202020204" pitchFamily="34" charset="0"/>
              <a:buChar char="•"/>
            </a:pPr>
            <a:r>
              <a:rPr lang="en-US" baseline="0" dirty="0"/>
              <a:t>2 </a:t>
            </a:r>
            <a:r>
              <a:rPr lang="en-US" dirty="0"/>
              <a:t>largest business groups in Chile by 1982 controlled principal insurance</a:t>
            </a:r>
            <a:r>
              <a:rPr lang="en-US" baseline="0" dirty="0"/>
              <a:t> </a:t>
            </a:r>
            <a:r>
              <a:rPr lang="en-US" dirty="0"/>
              <a:t>companies, mutual funds, brokerage houses, largest private company pension</a:t>
            </a:r>
            <a:r>
              <a:rPr lang="en-US" baseline="0" dirty="0"/>
              <a:t> </a:t>
            </a:r>
            <a:r>
              <a:rPr lang="en-US" dirty="0"/>
              <a:t>funds &amp;</a:t>
            </a:r>
            <a:r>
              <a:rPr lang="en-US" baseline="0" dirty="0"/>
              <a:t> 2</a:t>
            </a:r>
            <a:r>
              <a:rPr lang="en-US" dirty="0"/>
              <a:t> largest private commercial banks…banks had lent 1/4 or more of their resources to affiliates. </a:t>
            </a:r>
          </a:p>
          <a:p>
            <a:pPr marL="174056" indent="-174056">
              <a:buFont typeface="Arial" panose="020B0604020202020204" pitchFamily="34" charset="0"/>
              <a:buChar char="•"/>
            </a:pPr>
            <a:r>
              <a:rPr lang="en-US" dirty="0" err="1"/>
              <a:t>Grupos</a:t>
            </a:r>
            <a:r>
              <a:rPr lang="en-US" dirty="0"/>
              <a:t> </a:t>
            </a:r>
            <a:r>
              <a:rPr lang="en-US" dirty="0" err="1"/>
              <a:t>económicos</a:t>
            </a:r>
            <a:r>
              <a:rPr lang="en-US" dirty="0"/>
              <a:t> were not only large &amp; few in number,</a:t>
            </a:r>
            <a:r>
              <a:rPr lang="en-US" baseline="0" dirty="0"/>
              <a:t> but </a:t>
            </a:r>
            <a:r>
              <a:rPr lang="en-US" dirty="0"/>
              <a:t>endowed</a:t>
            </a:r>
            <a:r>
              <a:rPr lang="en-US" baseline="0" dirty="0"/>
              <a:t> </a:t>
            </a:r>
            <a:r>
              <a:rPr lang="en-US" dirty="0"/>
              <a:t>with considerable market power.</a:t>
            </a:r>
            <a:r>
              <a:rPr lang="en-US" baseline="0" dirty="0"/>
              <a:t> 2 largest banks controlled 42% of credit. </a:t>
            </a:r>
          </a:p>
          <a:p>
            <a:pPr marL="174056" indent="-17405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20</a:t>
            </a:fld>
            <a:endParaRPr lang="en-US"/>
          </a:p>
        </p:txBody>
      </p:sp>
    </p:spTree>
    <p:extLst>
      <p:ext uri="{BB962C8B-B14F-4D97-AF65-F5344CB8AC3E}">
        <p14:creationId xmlns:p14="http://schemas.microsoft.com/office/powerpoint/2010/main" val="3660034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President’s</a:t>
            </a:r>
            <a:r>
              <a:rPr lang="en-US" baseline="0" dirty="0"/>
              <a:t> </a:t>
            </a:r>
            <a:r>
              <a:rPr lang="en-US" dirty="0"/>
              <a:t>powers formidable: endowed with an eight-year term, the president had the</a:t>
            </a:r>
            <a:r>
              <a:rPr lang="en-US" baseline="0" dirty="0"/>
              <a:t> </a:t>
            </a:r>
            <a:r>
              <a:rPr lang="en-US" dirty="0"/>
              <a:t>ability to initiate and shape legislation across several domains: </a:t>
            </a:r>
          </a:p>
          <a:p>
            <a:pPr marL="174056" indent="-174056">
              <a:buFont typeface="Arial" panose="020B0604020202020204" pitchFamily="34" charset="0"/>
              <a:buChar char="•"/>
            </a:pPr>
            <a:r>
              <a:rPr lang="en-US" dirty="0"/>
              <a:t>Besides the</a:t>
            </a:r>
            <a:r>
              <a:rPr lang="en-US" baseline="0" dirty="0"/>
              <a:t> </a:t>
            </a:r>
            <a:r>
              <a:rPr lang="en-US" dirty="0"/>
              <a:t>exclusive right to propose legislation of various sorts, the executive could</a:t>
            </a:r>
            <a:r>
              <a:rPr lang="en-US" baseline="0" dirty="0"/>
              <a:t> </a:t>
            </a:r>
            <a:r>
              <a:rPr lang="en-US" dirty="0"/>
              <a:t>propose new items up for congressional debate, </a:t>
            </a:r>
          </a:p>
          <a:p>
            <a:pPr marL="174056" indent="-174056">
              <a:buFont typeface="Arial" panose="020B0604020202020204" pitchFamily="34" charset="0"/>
              <a:buChar char="•"/>
            </a:pPr>
            <a:r>
              <a:rPr lang="en-US" dirty="0"/>
              <a:t>set congressional priorities</a:t>
            </a:r>
            <a:r>
              <a:rPr lang="en-US" baseline="0" dirty="0"/>
              <a:t> </a:t>
            </a:r>
            <a:r>
              <a:rPr lang="en-US" dirty="0"/>
              <a:t>and deadlines, </a:t>
            </a:r>
          </a:p>
          <a:p>
            <a:pPr marL="174056" indent="-174056">
              <a:buFont typeface="Arial" panose="020B0604020202020204" pitchFamily="34" charset="0"/>
              <a:buChar char="•"/>
            </a:pPr>
            <a:r>
              <a:rPr lang="en-US" dirty="0"/>
              <a:t>make comments on legislative proposals as well as veto</a:t>
            </a:r>
            <a:r>
              <a:rPr lang="en-US" baseline="0" dirty="0"/>
              <a:t> </a:t>
            </a:r>
            <a:r>
              <a:rPr lang="en-US" dirty="0"/>
              <a:t>them. </a:t>
            </a:r>
          </a:p>
          <a:p>
            <a:pPr marL="174056" indent="-174056">
              <a:buFont typeface="Arial" panose="020B0604020202020204" pitchFamily="34" charset="0"/>
              <a:buChar char="•"/>
            </a:pPr>
            <a:r>
              <a:rPr lang="en-US" dirty="0"/>
              <a:t>President could also call “extraordinary” sessions of Congress, </a:t>
            </a:r>
          </a:p>
          <a:p>
            <a:pPr marL="174056" indent="-174056">
              <a:buFont typeface="Arial" panose="020B0604020202020204" pitchFamily="34" charset="0"/>
              <a:buChar char="•"/>
            </a:pPr>
            <a:r>
              <a:rPr lang="en-US" dirty="0"/>
              <a:t>make</a:t>
            </a:r>
            <a:r>
              <a:rPr lang="en-US" baseline="0" dirty="0"/>
              <a:t> </a:t>
            </a:r>
            <a:r>
              <a:rPr lang="en-US" dirty="0"/>
              <a:t>changes to constitutional amendments proposed by the legislature, </a:t>
            </a:r>
          </a:p>
          <a:p>
            <a:pPr marL="171450" indent="-171450">
              <a:buFont typeface="Arial" panose="020B0604020202020204" pitchFamily="34" charset="0"/>
              <a:buChar char="•"/>
            </a:pPr>
            <a:r>
              <a:rPr lang="en-US" dirty="0"/>
              <a:t>call</a:t>
            </a:r>
            <a:r>
              <a:rPr lang="en-US" baseline="0" dirty="0"/>
              <a:t> </a:t>
            </a:r>
            <a:r>
              <a:rPr lang="en-US" dirty="0"/>
              <a:t>national plebiscites regarding amendments in which it had disagreement with</a:t>
            </a:r>
            <a:r>
              <a:rPr lang="en-US" baseline="0" dirty="0"/>
              <a:t> </a:t>
            </a:r>
            <a:r>
              <a:rPr lang="en-US" dirty="0"/>
              <a:t>the Congress. </a:t>
            </a:r>
          </a:p>
          <a:p>
            <a:pPr marL="174056" indent="-174056">
              <a:buFont typeface="Arial" panose="020B0604020202020204" pitchFamily="34" charset="0"/>
              <a:buChar char="•"/>
            </a:pPr>
            <a:r>
              <a:rPr lang="en-US" dirty="0"/>
              <a:t>Executive also had power to dissolve parliament.</a:t>
            </a:r>
            <a:r>
              <a:rPr lang="en-US" baseline="0" dirty="0"/>
              <a:t> </a:t>
            </a:r>
          </a:p>
          <a:p>
            <a:pPr marL="174056" indent="-174056">
              <a:buFont typeface="Arial" panose="020B0604020202020204" pitchFamily="34" charset="0"/>
              <a:buChar char="•"/>
            </a:pPr>
            <a:r>
              <a:rPr lang="en-US" dirty="0"/>
              <a:t>Congress’s power over social policies extremely curtailed.</a:t>
            </a:r>
          </a:p>
          <a:p>
            <a:endParaRPr lang="en-US" dirty="0"/>
          </a:p>
          <a:p>
            <a:r>
              <a:rPr lang="en-US" dirty="0"/>
              <a:t>One of the fundamental goals of the new constitution</a:t>
            </a:r>
            <a:r>
              <a:rPr lang="en-US" baseline="0" dirty="0"/>
              <a:t> </a:t>
            </a:r>
            <a:r>
              <a:rPr lang="en-US" dirty="0"/>
              <a:t>should be to inoculate Chilean institutions against Marxism and the</a:t>
            </a:r>
            <a:r>
              <a:rPr lang="en-US" baseline="0" dirty="0"/>
              <a:t> </a:t>
            </a:r>
            <a:r>
              <a:rPr lang="en-US" dirty="0"/>
              <a:t>dangers it posed to political order and economic stability. It later declared, in</a:t>
            </a:r>
            <a:r>
              <a:rPr lang="en-US" baseline="0" dirty="0"/>
              <a:t> </a:t>
            </a:r>
            <a:r>
              <a:rPr lang="en-US" dirty="0"/>
              <a:t>a similar memo, that the new constitution should eschew social rights because</a:t>
            </a:r>
            <a:r>
              <a:rPr lang="en-US" baseline="0" dirty="0"/>
              <a:t> </a:t>
            </a:r>
            <a:r>
              <a:rPr lang="en-US" dirty="0"/>
              <a:t>these were impractical and polarizing. Similarly, a</a:t>
            </a:r>
            <a:r>
              <a:rPr lang="en-US" baseline="0" dirty="0"/>
              <a:t> </a:t>
            </a:r>
            <a:r>
              <a:rPr lang="en-US" dirty="0"/>
              <a:t>declaration of “regime principles” issued by the Pinochet regime in March 1974 rejected politics based on class strife.</a:t>
            </a:r>
            <a:r>
              <a:rPr lang="en-US" baseline="0" dirty="0"/>
              <a:t> </a:t>
            </a:r>
            <a:r>
              <a:rPr lang="en-US" dirty="0"/>
              <a:t>The constitution itself included a ban on extremist parties, especially</a:t>
            </a:r>
            <a:r>
              <a:rPr lang="en-US" baseline="0" dirty="0"/>
              <a:t> </a:t>
            </a:r>
            <a:r>
              <a:rPr lang="en-US" dirty="0"/>
              <a:t>those that championed class warfare.</a:t>
            </a:r>
          </a:p>
          <a:p>
            <a:r>
              <a:rPr lang="en-US" dirty="0"/>
              <a:t> </a:t>
            </a:r>
          </a:p>
          <a:p>
            <a:r>
              <a:rPr lang="en-US" dirty="0"/>
              <a:t>Amnesty was extended for political crimes committed between 1973</a:t>
            </a:r>
            <a:r>
              <a:rPr lang="en-US" baseline="0" dirty="0"/>
              <a:t> </a:t>
            </a:r>
            <a:r>
              <a:rPr lang="en-US" dirty="0"/>
              <a:t>and 1978.</a:t>
            </a:r>
          </a:p>
        </p:txBody>
      </p:sp>
      <p:sp>
        <p:nvSpPr>
          <p:cNvPr id="4" name="Slide Number Placeholder 3"/>
          <p:cNvSpPr>
            <a:spLocks noGrp="1"/>
          </p:cNvSpPr>
          <p:nvPr>
            <p:ph type="sldNum" sz="quarter" idx="10"/>
          </p:nvPr>
        </p:nvSpPr>
        <p:spPr/>
        <p:txBody>
          <a:bodyPr/>
          <a:lstStyle/>
          <a:p>
            <a:fld id="{932E35A7-BDCC-46D0-B906-3D145329ABE4}" type="slidenum">
              <a:rPr lang="en-US" smtClean="0"/>
              <a:t>21</a:t>
            </a:fld>
            <a:endParaRPr lang="en-US"/>
          </a:p>
        </p:txBody>
      </p:sp>
    </p:spTree>
    <p:extLst>
      <p:ext uri="{BB962C8B-B14F-4D97-AF65-F5344CB8AC3E}">
        <p14:creationId xmlns:p14="http://schemas.microsoft.com/office/powerpoint/2010/main" val="4234340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Commanders in chief of armed forces/national police = permanent offices.</a:t>
            </a:r>
          </a:p>
          <a:p>
            <a:endParaRPr lang="en-US" dirty="0"/>
          </a:p>
          <a:p>
            <a:r>
              <a:rPr lang="en-US" dirty="0"/>
              <a:t>10% of copper revenues allocated to</a:t>
            </a:r>
            <a:r>
              <a:rPr lang="en-US" baseline="0" dirty="0"/>
              <a:t> military’s budget w/out any Congressional oversight.</a:t>
            </a:r>
          </a:p>
          <a:p>
            <a:endParaRPr lang="en-US" baseline="0" dirty="0"/>
          </a:p>
          <a:p>
            <a:r>
              <a:rPr lang="en-US" baseline="0" dirty="0"/>
              <a:t>Supreme Court was allocated three senators. </a:t>
            </a:r>
          </a:p>
          <a:p>
            <a:r>
              <a:rPr lang="en-US" baseline="0" dirty="0"/>
              <a:t>The executive was granted two senators, who could be selected from former ministers and former provosts of state universities.</a:t>
            </a:r>
          </a:p>
          <a:p>
            <a:r>
              <a:rPr lang="en-US" baseline="0" dirty="0"/>
              <a:t>Finally, ex- presidents, including Pinochet, were awarded seats in the senate for life.</a:t>
            </a:r>
          </a:p>
          <a:p>
            <a:endParaRPr lang="en-US" baseline="0" dirty="0"/>
          </a:p>
          <a:p>
            <a:r>
              <a:rPr lang="en-US" dirty="0"/>
              <a:t>26 elected senators with 2 senators from heavily rural areas.</a:t>
            </a:r>
          </a:p>
          <a:p>
            <a:endParaRPr lang="en-US" dirty="0"/>
          </a:p>
          <a:p>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22</a:t>
            </a:fld>
            <a:endParaRPr lang="en-US"/>
          </a:p>
        </p:txBody>
      </p:sp>
    </p:spTree>
    <p:extLst>
      <p:ext uri="{BB962C8B-B14F-4D97-AF65-F5344CB8AC3E}">
        <p14:creationId xmlns:p14="http://schemas.microsoft.com/office/powerpoint/2010/main" val="4248945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1988 Plebiscite: should Pinochet continue in office for another 8 years. Pinochet, to his surprise, lost that plebiscite (56 percent voted against him) and acquiesced to the results. This set the stage for elections in December 1989 in which Pinochet did not run:</a:t>
            </a:r>
          </a:p>
          <a:p>
            <a:endParaRPr lang="en-US" dirty="0"/>
          </a:p>
          <a:p>
            <a:r>
              <a:rPr lang="en-US" dirty="0"/>
              <a:t>Regime: anticipation that the opposition front would win the 1989 elections and continue to achieve electoral success in the future.</a:t>
            </a:r>
          </a:p>
          <a:p>
            <a:r>
              <a:rPr lang="en-US" dirty="0"/>
              <a:t>Regime able to impose preferences on the opposition by controlling terms &amp; pace of reform process.</a:t>
            </a:r>
          </a:p>
          <a:p>
            <a:r>
              <a:rPr lang="en-US" dirty="0"/>
              <a:t>Pinochet then won support for these reforms in a plebiscite held in July 1989.</a:t>
            </a:r>
          </a:p>
          <a:p>
            <a:endParaRPr lang="en-US" dirty="0"/>
          </a:p>
          <a:p>
            <a:r>
              <a:rPr lang="en-US" dirty="0"/>
              <a:t>Binomial system: completed after ’88 plebiscite supplied electoral engineers with valuable information concerning voting behavior &amp; electoral competition.</a:t>
            </a:r>
          </a:p>
          <a:p>
            <a:endParaRPr lang="en-US" dirty="0"/>
          </a:p>
          <a:p>
            <a:r>
              <a:rPr lang="en-US" dirty="0"/>
              <a:t>Right’s support generally hovered between one-third and one-half in most districts. A majoritarian electoral system therefore threatened the right – and its constitutional bulwark – with political annihilation. A typical proportional representation system would, similar to a majoritarian electoral rule, risk the possibility that</a:t>
            </a:r>
          </a:p>
          <a:p>
            <a:r>
              <a:rPr lang="en-US" dirty="0"/>
              <a:t>the right would fail to garner enough seats to block constitutional reform, even with supermajority thresholds for change.</a:t>
            </a:r>
          </a:p>
          <a:p>
            <a:endParaRPr lang="en-US" dirty="0"/>
          </a:p>
          <a:p>
            <a:r>
              <a:rPr lang="en-US" dirty="0"/>
              <a:t>Each alliance can present at most two candidates in a district. </a:t>
            </a:r>
            <a:r>
              <a:rPr lang="en-US"/>
              <a:t>Voters then select one representative for each chamber.</a:t>
            </a:r>
          </a:p>
          <a:p>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23</a:t>
            </a:fld>
            <a:endParaRPr lang="en-US"/>
          </a:p>
        </p:txBody>
      </p:sp>
    </p:spTree>
    <p:extLst>
      <p:ext uri="{BB962C8B-B14F-4D97-AF65-F5344CB8AC3E}">
        <p14:creationId xmlns:p14="http://schemas.microsoft.com/office/powerpoint/2010/main" val="3087107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1989, </a:t>
            </a:r>
            <a:r>
              <a:rPr lang="en-US" dirty="0" err="1"/>
              <a:t>Alianza</a:t>
            </a:r>
            <a:r>
              <a:rPr lang="en-US" dirty="0"/>
              <a:t> received only 34.2 percent of the votes but 40 percent of the (120) seats; </a:t>
            </a:r>
          </a:p>
          <a:p>
            <a:endParaRPr lang="en-US" dirty="0"/>
          </a:p>
          <a:p>
            <a:r>
              <a:rPr lang="en-US" dirty="0"/>
              <a:t>in 1993, it received only 36.7 percent of the votes but 41.6 percent of the seats; </a:t>
            </a:r>
          </a:p>
          <a:p>
            <a:endParaRPr lang="en-US" dirty="0"/>
          </a:p>
          <a:p>
            <a:r>
              <a:rPr lang="en-US" dirty="0"/>
              <a:t>in 1997, it received only 36.3 percent of the votes but 39.1 percent of the seats; </a:t>
            </a:r>
          </a:p>
          <a:p>
            <a:endParaRPr lang="en-US" dirty="0"/>
          </a:p>
          <a:p>
            <a:r>
              <a:rPr lang="en-US" dirty="0"/>
              <a:t>in 2001, it received only 39.1 percent of the votes but 47.5 percent of the seats. </a:t>
            </a:r>
          </a:p>
          <a:p>
            <a:endParaRPr lang="en-US" dirty="0"/>
          </a:p>
          <a:p>
            <a:r>
              <a:rPr lang="en-US" dirty="0"/>
              <a:t>Meanwhile, consider that in 1997, the Communists received 6.9 percent of the votes but no seats.</a:t>
            </a:r>
          </a:p>
          <a:p>
            <a:endParaRPr lang="en-US" dirty="0"/>
          </a:p>
          <a:p>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24</a:t>
            </a:fld>
            <a:endParaRPr lang="en-US"/>
          </a:p>
        </p:txBody>
      </p:sp>
    </p:spTree>
    <p:extLst>
      <p:ext uri="{BB962C8B-B14F-4D97-AF65-F5344CB8AC3E}">
        <p14:creationId xmlns:p14="http://schemas.microsoft.com/office/powerpoint/2010/main" val="470798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revisit the history of two countries with much scrutinized political</a:t>
            </a:r>
            <a:r>
              <a:rPr lang="en-US" baseline="0" dirty="0"/>
              <a:t> </a:t>
            </a:r>
            <a:r>
              <a:rPr lang="en-US" dirty="0"/>
              <a:t>regimes – Sweden and Chile – and shift the typical narrative about their</a:t>
            </a:r>
            <a:r>
              <a:rPr lang="en-US" baseline="0" dirty="0"/>
              <a:t> </a:t>
            </a:r>
            <a:r>
              <a:rPr lang="en-US" dirty="0"/>
              <a:t>political development. This aids in understanding otherwise puzzling aspects</a:t>
            </a:r>
            <a:r>
              <a:rPr lang="en-US" baseline="0" dirty="0"/>
              <a:t> </a:t>
            </a:r>
            <a:r>
              <a:rPr lang="en-US" dirty="0"/>
              <a:t>of their historical experiences. Of particular note, we demonstrate that Sweden</a:t>
            </a:r>
            <a:r>
              <a:rPr lang="en-US" baseline="0" dirty="0"/>
              <a:t> </a:t>
            </a:r>
            <a:r>
              <a:rPr lang="en-US" dirty="0"/>
              <a:t>was relatively unequal until the mid-late twentieth century, when its democracy</a:t>
            </a:r>
            <a:r>
              <a:rPr lang="en-US" baseline="0" dirty="0"/>
              <a:t> </a:t>
            </a:r>
            <a:r>
              <a:rPr lang="en-US" dirty="0"/>
              <a:t>shed the last remnants of elite bias inherited from its autocratic predecessor.</a:t>
            </a:r>
          </a:p>
          <a:p>
            <a:endParaRPr lang="en-US" dirty="0"/>
          </a:p>
          <a:p>
            <a:r>
              <a:rPr lang="en-US" dirty="0"/>
              <a:t>We also show that Chile’s military dictatorship was not the paragon of neoliberalism</a:t>
            </a:r>
            <a:r>
              <a:rPr lang="en-US" baseline="0" dirty="0"/>
              <a:t> </a:t>
            </a:r>
            <a:r>
              <a:rPr lang="en-US" dirty="0"/>
              <a:t>it is often portrayed as being; instead, the junta spent its time in office</a:t>
            </a:r>
            <a:r>
              <a:rPr lang="en-US" baseline="0" dirty="0"/>
              <a:t> </a:t>
            </a:r>
            <a:r>
              <a:rPr lang="en-US" dirty="0"/>
              <a:t>restructuring the political and economic system to benefit its allies and serially</a:t>
            </a:r>
            <a:r>
              <a:rPr lang="en-US" baseline="0" dirty="0"/>
              <a:t> </a:t>
            </a:r>
            <a:r>
              <a:rPr lang="en-US" dirty="0"/>
              <a:t>violated neoliberal precepts when convenient.</a:t>
            </a:r>
          </a:p>
        </p:txBody>
      </p:sp>
      <p:sp>
        <p:nvSpPr>
          <p:cNvPr id="4" name="Slide Number Placeholder 3"/>
          <p:cNvSpPr>
            <a:spLocks noGrp="1"/>
          </p:cNvSpPr>
          <p:nvPr>
            <p:ph type="sldNum" sz="quarter" idx="10"/>
          </p:nvPr>
        </p:nvSpPr>
        <p:spPr/>
        <p:txBody>
          <a:bodyPr/>
          <a:lstStyle/>
          <a:p>
            <a:fld id="{932E35A7-BDCC-46D0-B906-3D145329ABE4}" type="slidenum">
              <a:rPr lang="en-US" smtClean="0"/>
              <a:t>3</a:t>
            </a:fld>
            <a:endParaRPr lang="en-US"/>
          </a:p>
        </p:txBody>
      </p:sp>
    </p:spTree>
    <p:extLst>
      <p:ext uri="{BB962C8B-B14F-4D97-AF65-F5344CB8AC3E}">
        <p14:creationId xmlns:p14="http://schemas.microsoft.com/office/powerpoint/2010/main" val="3819683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Legislation</a:t>
            </a:r>
            <a:r>
              <a:rPr lang="en-US" baseline="0" dirty="0"/>
              <a:t> for military et al.: </a:t>
            </a:r>
            <a:r>
              <a:rPr lang="en-US" dirty="0"/>
              <a:t>Went from 2/3</a:t>
            </a:r>
            <a:r>
              <a:rPr lang="en-US" baseline="0" dirty="0"/>
              <a:t> to 4/7. </a:t>
            </a:r>
          </a:p>
          <a:p>
            <a:endParaRPr lang="en-US" baseline="0" dirty="0"/>
          </a:p>
          <a:p>
            <a:r>
              <a:rPr lang="en-US" baseline="0" dirty="0"/>
              <a:t>Got rid of 2 consecutive congresses rule.</a:t>
            </a:r>
          </a:p>
          <a:p>
            <a:endParaRPr lang="en-US" baseline="0" dirty="0"/>
          </a:p>
        </p:txBody>
      </p:sp>
      <p:sp>
        <p:nvSpPr>
          <p:cNvPr id="4" name="Slide Number Placeholder 3"/>
          <p:cNvSpPr>
            <a:spLocks noGrp="1"/>
          </p:cNvSpPr>
          <p:nvPr>
            <p:ph type="sldNum" sz="quarter" idx="10"/>
          </p:nvPr>
        </p:nvSpPr>
        <p:spPr/>
        <p:txBody>
          <a:bodyPr/>
          <a:lstStyle/>
          <a:p>
            <a:fld id="{932E35A7-BDCC-46D0-B906-3D145329ABE4}" type="slidenum">
              <a:rPr lang="en-US" smtClean="0"/>
              <a:t>25</a:t>
            </a:fld>
            <a:endParaRPr lang="en-US"/>
          </a:p>
        </p:txBody>
      </p:sp>
    </p:spTree>
    <p:extLst>
      <p:ext uri="{BB962C8B-B14F-4D97-AF65-F5344CB8AC3E}">
        <p14:creationId xmlns:p14="http://schemas.microsoft.com/office/powerpoint/2010/main" val="1060945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 that faced stiffest penalty</a:t>
            </a:r>
            <a:r>
              <a:rPr lang="en-US" baseline="0" dirty="0"/>
              <a:t> </a:t>
            </a:r>
            <a:r>
              <a:rPr lang="en-US" dirty="0"/>
              <a:t>was secretary general of the presidency Jorge </a:t>
            </a:r>
            <a:r>
              <a:rPr lang="en-US" dirty="0" err="1"/>
              <a:t>Ballerino</a:t>
            </a:r>
            <a:r>
              <a:rPr lang="en-US" dirty="0"/>
              <a:t> Sanford:</a:t>
            </a:r>
            <a:r>
              <a:rPr lang="en-US" baseline="0" dirty="0"/>
              <a:t> </a:t>
            </a:r>
            <a:r>
              <a:rPr lang="en-US" dirty="0"/>
              <a:t>sentenced to four years in prison for corruption in 2015 related to</a:t>
            </a:r>
            <a:r>
              <a:rPr lang="en-US" baseline="0" dirty="0"/>
              <a:t> </a:t>
            </a:r>
            <a:r>
              <a:rPr lang="en-US" dirty="0"/>
              <a:t>role</a:t>
            </a:r>
            <a:r>
              <a:rPr lang="en-US" baseline="0" dirty="0"/>
              <a:t> </a:t>
            </a:r>
            <a:r>
              <a:rPr lang="en-US" dirty="0"/>
              <a:t>in arranging secret offshore bank accounts to hide Pinochet’s money.</a:t>
            </a:r>
          </a:p>
          <a:p>
            <a:endParaRPr lang="en-US" dirty="0"/>
          </a:p>
          <a:p>
            <a:pPr marL="174056" indent="-174056">
              <a:buFont typeface="Arial" panose="020B0604020202020204" pitchFamily="34" charset="0"/>
              <a:buChar char="•"/>
            </a:pPr>
            <a:r>
              <a:rPr lang="en-US" dirty="0"/>
              <a:t>Rodolfo </a:t>
            </a:r>
            <a:r>
              <a:rPr lang="en-US" dirty="0" err="1"/>
              <a:t>Stange</a:t>
            </a:r>
            <a:r>
              <a:rPr lang="en-US" dirty="0"/>
              <a:t> &amp; Santiago Sinclair became senators. </a:t>
            </a:r>
          </a:p>
          <a:p>
            <a:pPr marL="174056" indent="-174056">
              <a:buFont typeface="Arial" panose="020B0604020202020204" pitchFamily="34" charset="0"/>
              <a:buChar char="•"/>
            </a:pPr>
            <a:r>
              <a:rPr lang="en-US" dirty="0" err="1"/>
              <a:t>Labbé</a:t>
            </a:r>
            <a:r>
              <a:rPr lang="en-US" dirty="0"/>
              <a:t> became the</a:t>
            </a:r>
            <a:r>
              <a:rPr lang="en-US" baseline="0" dirty="0"/>
              <a:t> </a:t>
            </a:r>
            <a:r>
              <a:rPr lang="en-US" dirty="0"/>
              <a:t>longtime mayor of </a:t>
            </a:r>
            <a:r>
              <a:rPr lang="en-US" dirty="0" err="1"/>
              <a:t>Providencia</a:t>
            </a:r>
            <a:r>
              <a:rPr lang="en-US" dirty="0"/>
              <a:t>. </a:t>
            </a:r>
          </a:p>
          <a:p>
            <a:pPr marL="174056" indent="-174056">
              <a:buFont typeface="Arial" panose="020B0604020202020204" pitchFamily="34" charset="0"/>
              <a:buChar char="•"/>
            </a:pPr>
            <a:r>
              <a:rPr lang="en-US" dirty="0"/>
              <a:t>Others such as Carlos </a:t>
            </a:r>
            <a:r>
              <a:rPr lang="en-US" dirty="0" err="1"/>
              <a:t>Cáceres</a:t>
            </a:r>
            <a:r>
              <a:rPr lang="en-US" dirty="0"/>
              <a:t>, Enrique </a:t>
            </a:r>
            <a:r>
              <a:rPr lang="en-US" dirty="0" err="1"/>
              <a:t>Seguel</a:t>
            </a:r>
            <a:r>
              <a:rPr lang="en-US" dirty="0"/>
              <a:t>,</a:t>
            </a:r>
            <a:r>
              <a:rPr lang="en-US" baseline="0" dirty="0"/>
              <a:t> </a:t>
            </a:r>
            <a:r>
              <a:rPr lang="en-US" dirty="0" err="1"/>
              <a:t>Hernán</a:t>
            </a:r>
            <a:r>
              <a:rPr lang="en-US" dirty="0"/>
              <a:t> Felipe </a:t>
            </a:r>
            <a:r>
              <a:rPr lang="en-US" dirty="0" err="1"/>
              <a:t>Errázuriz</a:t>
            </a:r>
            <a:r>
              <a:rPr lang="en-US" dirty="0"/>
              <a:t>, Hernan </a:t>
            </a:r>
            <a:r>
              <a:rPr lang="en-US" dirty="0" err="1"/>
              <a:t>Buchi</a:t>
            </a:r>
            <a:r>
              <a:rPr lang="en-US" dirty="0"/>
              <a:t>, and Luis </a:t>
            </a:r>
            <a:r>
              <a:rPr lang="en-US" dirty="0" err="1"/>
              <a:t>Larraín</a:t>
            </a:r>
            <a:r>
              <a:rPr lang="en-US" dirty="0"/>
              <a:t> moved to the private</a:t>
            </a:r>
            <a:r>
              <a:rPr lang="en-US" baseline="0" dirty="0"/>
              <a:t> </a:t>
            </a:r>
            <a:r>
              <a:rPr lang="en-US" dirty="0"/>
              <a:t>sector to preside over major corporations or serve on the boards of directors</a:t>
            </a:r>
            <a:r>
              <a:rPr lang="en-US" baseline="0" dirty="0"/>
              <a:t> </a:t>
            </a:r>
            <a:r>
              <a:rPr lang="en-US" dirty="0"/>
              <a:t>of major multinational firms – some of which were the principal beneficiaries</a:t>
            </a:r>
            <a:r>
              <a:rPr lang="en-US" baseline="0" dirty="0"/>
              <a:t> </a:t>
            </a:r>
            <a:r>
              <a:rPr lang="en-US" dirty="0"/>
              <a:t>of Pinochet-era privatization. </a:t>
            </a:r>
          </a:p>
          <a:p>
            <a:pPr marL="174056" indent="-174056">
              <a:buFont typeface="Arial" panose="020B0604020202020204" pitchFamily="34" charset="0"/>
              <a:buChar char="•"/>
            </a:pPr>
            <a:r>
              <a:rPr lang="en-US" dirty="0" err="1"/>
              <a:t>Buchi</a:t>
            </a:r>
            <a:r>
              <a:rPr lang="en-US" dirty="0"/>
              <a:t> also joined the board of directors of the</a:t>
            </a:r>
            <a:r>
              <a:rPr lang="en-US" baseline="0" dirty="0"/>
              <a:t> </a:t>
            </a:r>
            <a:r>
              <a:rPr lang="en-US" dirty="0"/>
              <a:t>Banco de Chile in 2008.</a:t>
            </a:r>
          </a:p>
          <a:p>
            <a:pPr marL="174056" indent="-174056">
              <a:buFont typeface="Arial" panose="020B0604020202020204" pitchFamily="34" charset="0"/>
              <a:buChar char="•"/>
            </a:pPr>
            <a:endParaRPr lang="en-US" dirty="0"/>
          </a:p>
          <a:p>
            <a:pPr marL="232075" indent="-232075">
              <a:buFont typeface="+mj-lt"/>
              <a:buAutoNum type="arabicPeriod"/>
            </a:pPr>
            <a:r>
              <a:rPr lang="en-US" dirty="0"/>
              <a:t>Pinochet remained the commander</a:t>
            </a:r>
            <a:r>
              <a:rPr lang="en-US" baseline="0" dirty="0"/>
              <a:t> </a:t>
            </a:r>
            <a:r>
              <a:rPr lang="en-US" dirty="0"/>
              <a:t>in chief of the armed forces after stepping down as president and then</a:t>
            </a:r>
            <a:r>
              <a:rPr lang="en-US" baseline="0" dirty="0"/>
              <a:t> </a:t>
            </a:r>
            <a:r>
              <a:rPr lang="en-US" dirty="0"/>
              <a:t>took a designated senate seat in 1998. </a:t>
            </a:r>
          </a:p>
          <a:p>
            <a:pPr marL="232075" indent="-232075">
              <a:buFont typeface="+mj-lt"/>
              <a:buAutoNum type="arabicPeriod"/>
            </a:pPr>
            <a:r>
              <a:rPr lang="en-US" dirty="0"/>
              <a:t>However, he was arrested by Interpol in</a:t>
            </a:r>
            <a:r>
              <a:rPr lang="en-US" baseline="0" dirty="0"/>
              <a:t> </a:t>
            </a:r>
            <a:r>
              <a:rPr lang="en-US" dirty="0"/>
              <a:t>London in 1998 on Spain’s extradition request. </a:t>
            </a:r>
          </a:p>
          <a:p>
            <a:pPr marL="232075" indent="-232075">
              <a:buFont typeface="+mj-lt"/>
              <a:buAutoNum type="arabicPeriod"/>
            </a:pPr>
            <a:r>
              <a:rPr lang="en-US" dirty="0"/>
              <a:t>Pinochet returned to Chile in</a:t>
            </a:r>
            <a:r>
              <a:rPr lang="en-US" baseline="0" dirty="0"/>
              <a:t> </a:t>
            </a:r>
            <a:r>
              <a:rPr lang="en-US" dirty="0"/>
              <a:t>2000 and was stripped of immunity from prosecution by the Santiago Court</a:t>
            </a:r>
            <a:r>
              <a:rPr lang="en-US" baseline="0" dirty="0"/>
              <a:t> </a:t>
            </a:r>
            <a:r>
              <a:rPr lang="en-US" dirty="0"/>
              <a:t>of Appeals. </a:t>
            </a:r>
          </a:p>
          <a:p>
            <a:pPr marL="232075" indent="-232075">
              <a:buFont typeface="+mj-lt"/>
              <a:buAutoNum type="arabicPeriod"/>
            </a:pPr>
            <a:r>
              <a:rPr lang="en-US" dirty="0"/>
              <a:t>In response, he resigned his senate seat and pleaded senile dementia,</a:t>
            </a:r>
            <a:r>
              <a:rPr lang="en-US" baseline="0" dirty="0"/>
              <a:t> </a:t>
            </a:r>
            <a:r>
              <a:rPr lang="en-US" dirty="0"/>
              <a:t>absolving him from prosecution until the courts reversed their position in</a:t>
            </a:r>
            <a:r>
              <a:rPr lang="en-US" baseline="0" dirty="0"/>
              <a:t> </a:t>
            </a:r>
            <a:r>
              <a:rPr lang="en-US" dirty="0"/>
              <a:t>2004. </a:t>
            </a:r>
          </a:p>
          <a:p>
            <a:pPr marL="232075" indent="-232075">
              <a:buFont typeface="+mj-lt"/>
              <a:buAutoNum type="arabicPeriod"/>
            </a:pPr>
            <a:r>
              <a:rPr lang="en-US" dirty="0"/>
              <a:t>Charges mounted and the right began to distance itself from him just</a:t>
            </a:r>
            <a:r>
              <a:rPr lang="en-US" baseline="0" dirty="0"/>
              <a:t> </a:t>
            </a:r>
            <a:r>
              <a:rPr lang="en-US" dirty="0"/>
              <a:t>prior to his death in 2006.</a:t>
            </a:r>
          </a:p>
        </p:txBody>
      </p:sp>
      <p:sp>
        <p:nvSpPr>
          <p:cNvPr id="4" name="Slide Number Placeholder 3"/>
          <p:cNvSpPr>
            <a:spLocks noGrp="1"/>
          </p:cNvSpPr>
          <p:nvPr>
            <p:ph type="sldNum" sz="quarter" idx="10"/>
          </p:nvPr>
        </p:nvSpPr>
        <p:spPr/>
        <p:txBody>
          <a:bodyPr/>
          <a:lstStyle/>
          <a:p>
            <a:fld id="{932E35A7-BDCC-46D0-B906-3D145329ABE4}" type="slidenum">
              <a:rPr lang="en-US" smtClean="0"/>
              <a:t>26</a:t>
            </a:fld>
            <a:endParaRPr lang="en-US"/>
          </a:p>
        </p:txBody>
      </p:sp>
    </p:spTree>
    <p:extLst>
      <p:ext uri="{BB962C8B-B14F-4D97-AF65-F5344CB8AC3E}">
        <p14:creationId xmlns:p14="http://schemas.microsoft.com/office/powerpoint/2010/main" val="3189458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Macroeconomic stability, an emphasis on agricultural exports, and insertion</a:t>
            </a:r>
            <a:r>
              <a:rPr lang="en-US" baseline="0" dirty="0"/>
              <a:t> </a:t>
            </a:r>
            <a:r>
              <a:rPr lang="en-US" dirty="0"/>
              <a:t>into international markets have remained the cornerstone of government policies.</a:t>
            </a:r>
          </a:p>
          <a:p>
            <a:endParaRPr lang="en-US" dirty="0"/>
          </a:p>
          <a:p>
            <a:r>
              <a:rPr lang="en-US" dirty="0"/>
              <a:t>To finance subsidized higher education and other progressive</a:t>
            </a:r>
            <a:r>
              <a:rPr lang="en-US" baseline="0" dirty="0"/>
              <a:t> </a:t>
            </a:r>
            <a:r>
              <a:rPr lang="en-US" dirty="0"/>
              <a:t>reforms,</a:t>
            </a:r>
            <a:r>
              <a:rPr lang="en-US" baseline="0" dirty="0"/>
              <a:t> </a:t>
            </a:r>
            <a:r>
              <a:rPr lang="en-US" dirty="0"/>
              <a:t>Bachelet moved the needle on taxes. In the most progressive overhaul</a:t>
            </a:r>
            <a:r>
              <a:rPr lang="en-US" baseline="0" dirty="0"/>
              <a:t> </a:t>
            </a:r>
            <a:r>
              <a:rPr lang="en-US" dirty="0"/>
              <a:t>to the tax code since Pinochet, a 2014 reform raised corporate taxes, reduced</a:t>
            </a:r>
            <a:r>
              <a:rPr lang="en-US" baseline="0" dirty="0"/>
              <a:t> </a:t>
            </a:r>
            <a:r>
              <a:rPr lang="en-US" dirty="0"/>
              <a:t>exemptions, and changed how it calculates capital gains to individuals.</a:t>
            </a:r>
          </a:p>
          <a:p>
            <a:endParaRPr lang="en-US" dirty="0"/>
          </a:p>
          <a:p>
            <a:r>
              <a:rPr lang="en-US" dirty="0"/>
              <a:t>Leveraging ongoing student protests and longstanding demands for greater access to education, recent reforms passed in January 2016 guarantee free higher education for the poorest half of students admitted to state-certified universities and colleges, with the intent to eventually expand this figure to include 70 percent of the poorest students. </a:t>
            </a:r>
          </a:p>
          <a:p>
            <a:endParaRPr lang="en-US" dirty="0"/>
          </a:p>
          <a:p>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27</a:t>
            </a:fld>
            <a:endParaRPr lang="en-US"/>
          </a:p>
        </p:txBody>
      </p:sp>
    </p:spTree>
    <p:extLst>
      <p:ext uri="{BB962C8B-B14F-4D97-AF65-F5344CB8AC3E}">
        <p14:creationId xmlns:p14="http://schemas.microsoft.com/office/powerpoint/2010/main" val="312321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Chile’s economy grew so quickly that it’s now rightfully considered Latin America’s most vibrant economy, if not its</a:t>
            </a:r>
            <a:r>
              <a:rPr lang="en-US" baseline="0" dirty="0"/>
              <a:t> </a:t>
            </a:r>
            <a:r>
              <a:rPr lang="en-US" dirty="0"/>
              <a:t>most successful democracy. This reputation, however, masks the return of economic</a:t>
            </a:r>
            <a:r>
              <a:rPr lang="en-US" baseline="0" dirty="0"/>
              <a:t> </a:t>
            </a:r>
            <a:r>
              <a:rPr lang="en-US" dirty="0"/>
              <a:t>and social stratification and political polarization after the authoritarian</a:t>
            </a:r>
            <a:r>
              <a:rPr lang="en-US" baseline="0" dirty="0"/>
              <a:t> </a:t>
            </a:r>
            <a:r>
              <a:rPr lang="en-US" dirty="0"/>
              <a:t>interlude.</a:t>
            </a:r>
          </a:p>
          <a:p>
            <a:endParaRPr lang="en-US" dirty="0"/>
          </a:p>
          <a:p>
            <a:r>
              <a:rPr lang="en-US" dirty="0"/>
              <a:t>More unequal than its South American neighbors:</a:t>
            </a:r>
            <a:r>
              <a:rPr lang="en-US" baseline="0" dirty="0"/>
              <a:t> 2005, income of the wealthiest 10 percent was forty-one times greater than the income of the poorest 10 percent.</a:t>
            </a:r>
            <a:endParaRPr lang="en-US" dirty="0"/>
          </a:p>
          <a:p>
            <a:endParaRPr lang="en-US" dirty="0"/>
          </a:p>
          <a:p>
            <a:r>
              <a:rPr lang="en-US" dirty="0"/>
              <a:t>State has promoted exports</a:t>
            </a:r>
            <a:r>
              <a:rPr lang="en-US" baseline="0" dirty="0"/>
              <a:t> </a:t>
            </a:r>
            <a:r>
              <a:rPr lang="en-US" dirty="0"/>
              <a:t>and coddled the financial sector through all sorts of subsidies, tax benefits</a:t>
            </a:r>
            <a:r>
              <a:rPr lang="en-US" baseline="0" dirty="0"/>
              <a:t> &amp; private pension</a:t>
            </a:r>
            <a:r>
              <a:rPr lang="en-US" dirty="0"/>
              <a:t> schemes.</a:t>
            </a:r>
          </a:p>
          <a:p>
            <a:endParaRPr lang="en-US" dirty="0"/>
          </a:p>
          <a:p>
            <a:r>
              <a:rPr lang="en-US" dirty="0"/>
              <a:t>Targeted transfers and economic growth have</a:t>
            </a:r>
            <a:r>
              <a:rPr lang="en-US" baseline="0" dirty="0"/>
              <a:t> </a:t>
            </a:r>
            <a:r>
              <a:rPr lang="en-US" dirty="0"/>
              <a:t>helped reduce poverty.</a:t>
            </a:r>
          </a:p>
          <a:p>
            <a:endParaRPr lang="en-US" dirty="0"/>
          </a:p>
          <a:p>
            <a:r>
              <a:rPr lang="en-US" dirty="0" err="1"/>
              <a:t>Concertación</a:t>
            </a:r>
            <a:r>
              <a:rPr lang="en-US" dirty="0"/>
              <a:t> governments introduced</a:t>
            </a:r>
            <a:r>
              <a:rPr lang="en-US" baseline="0" dirty="0"/>
              <a:t> </a:t>
            </a:r>
            <a:r>
              <a:rPr lang="en-US" dirty="0"/>
              <a:t>social policies in rural areas such as the provision of education, housing, water,</a:t>
            </a:r>
            <a:r>
              <a:rPr lang="en-US" baseline="0" dirty="0"/>
              <a:t> </a:t>
            </a:r>
            <a:r>
              <a:rPr lang="en-US" dirty="0"/>
              <a:t>and electricity. Furthermore, the Chilean</a:t>
            </a:r>
            <a:r>
              <a:rPr lang="en-US" baseline="0" dirty="0"/>
              <a:t> </a:t>
            </a:r>
            <a:r>
              <a:rPr lang="en-US" dirty="0"/>
              <a:t>government has (especially since</a:t>
            </a:r>
            <a:r>
              <a:rPr lang="en-US" baseline="0" dirty="0"/>
              <a:t> </a:t>
            </a:r>
            <a:r>
              <a:rPr lang="en-US" dirty="0"/>
              <a:t>1993) titled indigenous communities, subsidized land purchases for these communities,</a:t>
            </a:r>
            <a:r>
              <a:rPr lang="en-US" baseline="0" dirty="0"/>
              <a:t> </a:t>
            </a:r>
            <a:r>
              <a:rPr lang="en-US" dirty="0"/>
              <a:t>and granted state-owned land to them,</a:t>
            </a:r>
            <a:r>
              <a:rPr lang="en-US" baseline="0" dirty="0"/>
              <a:t> </a:t>
            </a:r>
            <a:r>
              <a:rPr lang="en-US" dirty="0"/>
              <a:t>typically purchased from</a:t>
            </a:r>
            <a:r>
              <a:rPr lang="en-US" baseline="0" dirty="0"/>
              <a:t> </a:t>
            </a:r>
            <a:r>
              <a:rPr lang="en-US" dirty="0"/>
              <a:t>private owners.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28</a:t>
            </a:fld>
            <a:endParaRPr lang="en-US"/>
          </a:p>
        </p:txBody>
      </p:sp>
    </p:spTree>
    <p:extLst>
      <p:ext uri="{BB962C8B-B14F-4D97-AF65-F5344CB8AC3E}">
        <p14:creationId xmlns:p14="http://schemas.microsoft.com/office/powerpoint/2010/main" val="1391170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Military generals at the head of the junta seized the initiative</a:t>
            </a:r>
            <a:r>
              <a:rPr lang="en-US" baseline="0" dirty="0"/>
              <a:t> </a:t>
            </a:r>
            <a:r>
              <a:rPr lang="en-US" dirty="0"/>
              <a:t>after international opprobrium and sanctions began to bleed the business</a:t>
            </a:r>
            <a:r>
              <a:rPr lang="en-US" baseline="0" dirty="0"/>
              <a:t> </a:t>
            </a:r>
            <a:r>
              <a:rPr lang="en-US" dirty="0"/>
              <a:t>conglomerates controlled by both the military and important civilian oligarchs.</a:t>
            </a:r>
          </a:p>
          <a:p>
            <a:endParaRPr lang="en-US" dirty="0"/>
          </a:p>
          <a:p>
            <a:r>
              <a:rPr lang="en-US" dirty="0"/>
              <a:t>Also from a position of strength, the generals and their business partners were</a:t>
            </a:r>
            <a:r>
              <a:rPr lang="en-US" baseline="0" dirty="0"/>
              <a:t> </a:t>
            </a:r>
            <a:r>
              <a:rPr lang="en-US" dirty="0"/>
              <a:t>able to coordinate to orchestrate a very gradual and favorable timetable,</a:t>
            </a:r>
            <a:r>
              <a:rPr lang="en-US" baseline="0" dirty="0"/>
              <a:t> </a:t>
            </a:r>
            <a:r>
              <a:rPr lang="en-US" dirty="0"/>
              <a:t>including staggered elections protected by appointed senators and other veto</a:t>
            </a:r>
            <a:r>
              <a:rPr lang="en-US" baseline="0" dirty="0"/>
              <a:t> </a:t>
            </a:r>
            <a:r>
              <a:rPr lang="en-US" dirty="0"/>
              <a:t>points to protect their interests. With key generals safely lodged in positions of power and</a:t>
            </a:r>
            <a:r>
              <a:rPr lang="en-US" baseline="0" dirty="0"/>
              <a:t> </a:t>
            </a:r>
            <a:r>
              <a:rPr lang="en-US" dirty="0"/>
              <a:t>privilege, in 2015 free and fair elections gave majority support to</a:t>
            </a:r>
            <a:r>
              <a:rPr lang="en-US" baseline="0" dirty="0"/>
              <a:t> </a:t>
            </a:r>
            <a:r>
              <a:rPr lang="en-US" dirty="0"/>
              <a:t>the pro-democratic opposition.</a:t>
            </a:r>
          </a:p>
          <a:p>
            <a:endParaRPr lang="en-US" dirty="0"/>
          </a:p>
          <a:p>
            <a:r>
              <a:rPr lang="en-US" dirty="0"/>
              <a:t>Yes, the military junta did allow the 2015 elections in which Aung San Suu Kyi and the National League for Democracy took office — but that happened within the military’s 2008 constitution. </a:t>
            </a:r>
          </a:p>
        </p:txBody>
      </p:sp>
      <p:sp>
        <p:nvSpPr>
          <p:cNvPr id="4" name="Slide Number Placeholder 3"/>
          <p:cNvSpPr>
            <a:spLocks noGrp="1"/>
          </p:cNvSpPr>
          <p:nvPr>
            <p:ph type="sldNum" sz="quarter" idx="10"/>
          </p:nvPr>
        </p:nvSpPr>
        <p:spPr/>
        <p:txBody>
          <a:bodyPr/>
          <a:lstStyle/>
          <a:p>
            <a:fld id="{932E35A7-BDCC-46D0-B906-3D145329ABE4}" type="slidenum">
              <a:rPr lang="en-US" smtClean="0"/>
              <a:t>29</a:t>
            </a:fld>
            <a:endParaRPr lang="en-US"/>
          </a:p>
        </p:txBody>
      </p:sp>
    </p:spTree>
    <p:extLst>
      <p:ext uri="{BB962C8B-B14F-4D97-AF65-F5344CB8AC3E}">
        <p14:creationId xmlns:p14="http://schemas.microsoft.com/office/powerpoint/2010/main" val="754379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Turkey, where in 1982, the outgoing authoritarian government wrote a constitution that governed the 1983 transition to democracy. Some of that constitution’s trap doors included a constitutional court that could ban “extreme” parties, and immunity for generals from prosecution for past human rights abuses. </a:t>
            </a:r>
          </a:p>
          <a:p>
            <a:endParaRPr lang="en-US" dirty="0"/>
          </a:p>
          <a:p>
            <a:r>
              <a:rPr lang="en-US" dirty="0"/>
              <a:t>A result was that the military and their allies continued to enjoy economic privileges, like retaining ownership of key industries, while avoiding prosecution for human rights abuses.</a:t>
            </a:r>
          </a:p>
          <a:p>
            <a:endParaRPr lang="en-US" dirty="0"/>
          </a:p>
          <a:p>
            <a:r>
              <a:rPr lang="en-US" dirty="0"/>
              <a:t>The military and allied oligarchs maintained control of key industries. </a:t>
            </a:r>
          </a:p>
        </p:txBody>
      </p:sp>
      <p:sp>
        <p:nvSpPr>
          <p:cNvPr id="4" name="Slide Number Placeholder 3"/>
          <p:cNvSpPr>
            <a:spLocks noGrp="1"/>
          </p:cNvSpPr>
          <p:nvPr>
            <p:ph type="sldNum" sz="quarter" idx="10"/>
          </p:nvPr>
        </p:nvSpPr>
        <p:spPr/>
        <p:txBody>
          <a:bodyPr/>
          <a:lstStyle/>
          <a:p>
            <a:fld id="{932E35A7-BDCC-46D0-B906-3D145329ABE4}" type="slidenum">
              <a:rPr lang="en-US" smtClean="0"/>
              <a:t>30</a:t>
            </a:fld>
            <a:endParaRPr lang="en-US"/>
          </a:p>
        </p:txBody>
      </p:sp>
    </p:spTree>
    <p:extLst>
      <p:ext uri="{BB962C8B-B14F-4D97-AF65-F5344CB8AC3E}">
        <p14:creationId xmlns:p14="http://schemas.microsoft.com/office/powerpoint/2010/main" val="1130827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South Africa, although there was a long-lived authoritarian government</a:t>
            </a:r>
            <a:r>
              <a:rPr lang="en-US" baseline="0" dirty="0"/>
              <a:t> </a:t>
            </a:r>
            <a:r>
              <a:rPr lang="en-US" dirty="0"/>
              <a:t>that ruled an apartheid regime with an iron fist and seemed stable, it took a</a:t>
            </a:r>
            <a:r>
              <a:rPr lang="en-US" baseline="0" dirty="0"/>
              <a:t> </a:t>
            </a:r>
            <a:r>
              <a:rPr lang="en-US" dirty="0"/>
              <a:t>host of</a:t>
            </a:r>
            <a:r>
              <a:rPr lang="en-US" baseline="0" dirty="0"/>
              <a:t> </a:t>
            </a:r>
            <a:r>
              <a:rPr lang="en-US" dirty="0"/>
              <a:t>attacks against the vital interests of both the political and the economic</a:t>
            </a:r>
            <a:r>
              <a:rPr lang="en-US" baseline="0" dirty="0"/>
              <a:t> </a:t>
            </a:r>
            <a:r>
              <a:rPr lang="en-US" dirty="0"/>
              <a:t>elites to seek the exits simultaneously when they were still strong enough to</a:t>
            </a:r>
            <a:r>
              <a:rPr lang="en-US" baseline="0" dirty="0"/>
              <a:t> </a:t>
            </a:r>
            <a:r>
              <a:rPr lang="en-US" dirty="0"/>
              <a:t>choreograph a transition on favorable terms and engineer a political deal</a:t>
            </a:r>
            <a:r>
              <a:rPr lang="en-US" baseline="0" dirty="0"/>
              <a:t> </a:t>
            </a:r>
            <a:r>
              <a:rPr lang="en-US" dirty="0"/>
              <a:t>through a constitution and related institutional engineering. </a:t>
            </a:r>
          </a:p>
          <a:p>
            <a:endParaRPr lang="en-US" dirty="0"/>
          </a:p>
          <a:p>
            <a:r>
              <a:rPr lang="en-US" dirty="0"/>
              <a:t>For political elites,</a:t>
            </a:r>
            <a:r>
              <a:rPr lang="en-US" baseline="0" dirty="0"/>
              <a:t> </a:t>
            </a:r>
            <a:r>
              <a:rPr lang="en-US" dirty="0"/>
              <a:t>the catalyzing attack was the long-lived insurgency waged by the ANC along</a:t>
            </a:r>
            <a:r>
              <a:rPr lang="en-US" baseline="0" dirty="0"/>
              <a:t> </a:t>
            </a:r>
            <a:r>
              <a:rPr lang="en-US" dirty="0"/>
              <a:t>with the withdrawal of political support from allies and other international</a:t>
            </a:r>
            <a:r>
              <a:rPr lang="en-US" baseline="0" dirty="0"/>
              <a:t> </a:t>
            </a:r>
            <a:r>
              <a:rPr lang="en-US" dirty="0"/>
              <a:t>actors. </a:t>
            </a:r>
          </a:p>
          <a:p>
            <a:endParaRPr lang="en-US" dirty="0"/>
          </a:p>
          <a:p>
            <a:r>
              <a:rPr lang="en-US" dirty="0"/>
              <a:t>For economic elites, it was the body blow of divestment on the part</a:t>
            </a:r>
            <a:r>
              <a:rPr lang="en-US" baseline="0" dirty="0"/>
              <a:t> </a:t>
            </a:r>
            <a:r>
              <a:rPr lang="en-US" dirty="0"/>
              <a:t>of international capital that was key to keeping the mines and large agribusinesses</a:t>
            </a:r>
            <a:r>
              <a:rPr lang="en-US" baseline="0" dirty="0"/>
              <a:t> </a:t>
            </a:r>
            <a:r>
              <a:rPr lang="en-US" dirty="0"/>
              <a:t>producing.</a:t>
            </a:r>
          </a:p>
          <a:p>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31</a:t>
            </a:fld>
            <a:endParaRPr lang="en-US"/>
          </a:p>
        </p:txBody>
      </p:sp>
    </p:spTree>
    <p:extLst>
      <p:ext uri="{BB962C8B-B14F-4D97-AF65-F5344CB8AC3E}">
        <p14:creationId xmlns:p14="http://schemas.microsoft.com/office/powerpoint/2010/main" val="3175997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Turkish citizens and clerics resented elite</a:t>
            </a:r>
            <a:r>
              <a:rPr lang="en-US" baseline="0" dirty="0"/>
              <a:t> </a:t>
            </a:r>
            <a:r>
              <a:rPr lang="en-US" dirty="0"/>
              <a:t>privileges &amp; abuses. In the 2000s, </a:t>
            </a:r>
            <a:r>
              <a:rPr lang="en-US" dirty="0" err="1"/>
              <a:t>Recep</a:t>
            </a:r>
            <a:r>
              <a:rPr lang="en-US" dirty="0"/>
              <a:t> </a:t>
            </a:r>
            <a:r>
              <a:rPr lang="en-US" dirty="0" err="1"/>
              <a:t>Tayyip</a:t>
            </a:r>
            <a:r>
              <a:rPr lang="en-US" dirty="0"/>
              <a:t> Erdogan of the Justice and Development Party exploited that resentment to ride into office — and then used populist bluster and a state of emergency to gut the checks and balances and military vetoes that had hemmed in civilian</a:t>
            </a:r>
            <a:r>
              <a:rPr lang="en-US" baseline="0" dirty="0"/>
              <a:t> </a:t>
            </a:r>
            <a:r>
              <a:rPr lang="en-US" dirty="0"/>
              <a:t>politicians. </a:t>
            </a:r>
          </a:p>
          <a:p>
            <a:endParaRPr lang="en-US" dirty="0"/>
          </a:p>
          <a:p>
            <a:r>
              <a:rPr lang="en-US" dirty="0"/>
              <a:t>2017:</a:t>
            </a:r>
            <a:r>
              <a:rPr lang="en-US" baseline="0" dirty="0"/>
              <a:t> </a:t>
            </a:r>
            <a:r>
              <a:rPr lang="en-US" dirty="0"/>
              <a:t>popular referendum approved 18 amendments to the constitution, which transformed Turkey into a presidential system in which the executive exercises outsize power, including the ability to appoint the majority of judges and prosecutors.</a:t>
            </a:r>
          </a:p>
          <a:p>
            <a:endParaRPr lang="en-US" dirty="0"/>
          </a:p>
          <a:p>
            <a:r>
              <a:rPr lang="en-US" dirty="0"/>
              <a:t>Hungary:</a:t>
            </a:r>
            <a:r>
              <a:rPr lang="en-US" baseline="0" dirty="0"/>
              <a:t> </a:t>
            </a:r>
            <a:r>
              <a:rPr lang="en-US" dirty="0"/>
              <a:t>transition to democracy took place within the 1949 communist constitution, making it easier for the outgoing authoritarians to protect themselves,</a:t>
            </a:r>
            <a:r>
              <a:rPr lang="en-US" baseline="0" dirty="0"/>
              <a:t> </a:t>
            </a:r>
            <a:r>
              <a:rPr lang="en-US" dirty="0"/>
              <a:t>including securing immunity for past crimes.</a:t>
            </a:r>
          </a:p>
          <a:p>
            <a:endParaRPr lang="en-US" dirty="0"/>
          </a:p>
          <a:p>
            <a:r>
              <a:rPr lang="en-US" dirty="0"/>
              <a:t>Hungarian citizens resented the special dealings for former authoritarians. For more than 20 years, elected governments tried to amend or overturn the constitution. With that as background, in 2010, the nation elected the far-right political party </a:t>
            </a:r>
            <a:r>
              <a:rPr lang="en-US" dirty="0" err="1"/>
              <a:t>Fidesz</a:t>
            </a:r>
            <a:r>
              <a:rPr lang="en-US" dirty="0"/>
              <a:t> and its leader, Viktor </a:t>
            </a:r>
            <a:r>
              <a:rPr lang="en-US" dirty="0" err="1"/>
              <a:t>Orban</a:t>
            </a:r>
            <a:r>
              <a:rPr lang="en-US" dirty="0"/>
              <a:t>, who became prime minister. The election gave </a:t>
            </a:r>
            <a:r>
              <a:rPr lang="en-US" dirty="0" err="1"/>
              <a:t>Fidesz</a:t>
            </a:r>
            <a:r>
              <a:rPr lang="en-US" dirty="0"/>
              <a:t> a sweeping two-thirds victory that enabled it to form Hungary’s first post-1989 non-coalition government. </a:t>
            </a:r>
            <a:r>
              <a:rPr lang="en-US" dirty="0" err="1"/>
              <a:t>Fidesz</a:t>
            </a:r>
            <a:r>
              <a:rPr lang="en-US" dirty="0"/>
              <a:t> has had the numbers and power to rewrite the unpopular holdover constitution — but it has done so in an illiberal fashion. </a:t>
            </a:r>
            <a:r>
              <a:rPr lang="en-US" dirty="0" err="1"/>
              <a:t>Orban’s</a:t>
            </a:r>
            <a:r>
              <a:rPr lang="en-US" dirty="0"/>
              <a:t> authoritarian tendencies are now eroding Hungarian democracy.</a:t>
            </a:r>
          </a:p>
        </p:txBody>
      </p:sp>
      <p:sp>
        <p:nvSpPr>
          <p:cNvPr id="4" name="Slide Number Placeholder 3"/>
          <p:cNvSpPr>
            <a:spLocks noGrp="1"/>
          </p:cNvSpPr>
          <p:nvPr>
            <p:ph type="sldNum" sz="quarter" idx="10"/>
          </p:nvPr>
        </p:nvSpPr>
        <p:spPr/>
        <p:txBody>
          <a:bodyPr/>
          <a:lstStyle/>
          <a:p>
            <a:fld id="{932E35A7-BDCC-46D0-B906-3D145329ABE4}" type="slidenum">
              <a:rPr lang="en-US" smtClean="0"/>
              <a:t>32</a:t>
            </a:fld>
            <a:endParaRPr lang="en-US"/>
          </a:p>
        </p:txBody>
      </p:sp>
    </p:spTree>
    <p:extLst>
      <p:ext uri="{BB962C8B-B14F-4D97-AF65-F5344CB8AC3E}">
        <p14:creationId xmlns:p14="http://schemas.microsoft.com/office/powerpoint/2010/main" val="1501204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removal of designated senators and lifetime senate seats for</a:t>
            </a:r>
            <a:r>
              <a:rPr lang="en-US" baseline="0" dirty="0"/>
              <a:t> </a:t>
            </a:r>
            <a:r>
              <a:rPr lang="en-US" dirty="0"/>
              <a:t>former presidents. With the first three presidents drawn from the center-left</a:t>
            </a:r>
            <a:r>
              <a:rPr lang="en-US" baseline="0" dirty="0"/>
              <a:t> </a:t>
            </a:r>
            <a:r>
              <a:rPr lang="en-US" dirty="0" err="1"/>
              <a:t>Concertación</a:t>
            </a:r>
            <a:r>
              <a:rPr lang="en-US" dirty="0"/>
              <a:t>, these governments began to appoint designated senators, and</a:t>
            </a:r>
            <a:r>
              <a:rPr lang="en-US" baseline="0" dirty="0"/>
              <a:t> </a:t>
            </a:r>
            <a:r>
              <a:rPr lang="en-US" dirty="0"/>
              <a:t>the balance of power in the senate began to tilt away from former authoritarian</a:t>
            </a:r>
            <a:r>
              <a:rPr lang="en-US" baseline="0" dirty="0"/>
              <a:t> </a:t>
            </a:r>
            <a:r>
              <a:rPr lang="en-US" dirty="0"/>
              <a:t>elites and, absent a removal of this provision, promised to flip in the</a:t>
            </a:r>
            <a:r>
              <a:rPr lang="en-US" baseline="0" dirty="0"/>
              <a:t> </a:t>
            </a:r>
            <a:r>
              <a:rPr lang="en-US" dirty="0"/>
              <a:t>future. Both factors pushed the Right in favor of stripping these provisions</a:t>
            </a:r>
            <a:r>
              <a:rPr lang="en-US" baseline="0" dirty="0"/>
              <a:t> </a:t>
            </a:r>
            <a:r>
              <a:rPr lang="en-US" dirty="0"/>
              <a:t>from the constitution, lest their position in the senate erode further under</a:t>
            </a:r>
            <a:r>
              <a:rPr lang="en-US" baseline="0" dirty="0"/>
              <a:t> </a:t>
            </a:r>
            <a:r>
              <a:rPr lang="en-US" dirty="0"/>
              <a:t>continued </a:t>
            </a:r>
            <a:r>
              <a:rPr lang="en-US" dirty="0" err="1"/>
              <a:t>Concertación</a:t>
            </a:r>
            <a:r>
              <a:rPr lang="en-US" dirty="0"/>
              <a:t> rule.</a:t>
            </a:r>
          </a:p>
          <a:p>
            <a:endParaRPr lang="en-US" dirty="0"/>
          </a:p>
          <a:p>
            <a:r>
              <a:rPr lang="en-US" dirty="0"/>
              <a:t>A similar scenario played out regarding reforms to the legislative branch,</a:t>
            </a:r>
            <a:r>
              <a:rPr lang="en-US" baseline="0" dirty="0"/>
              <a:t> </a:t>
            </a:r>
            <a:r>
              <a:rPr lang="en-US" dirty="0"/>
              <a:t>the executive branch, and the Constitutional Tribunal. In exchange for agreeing</a:t>
            </a:r>
          </a:p>
          <a:p>
            <a:r>
              <a:rPr lang="en-US" dirty="0"/>
              <a:t>to eliminate designated and lifetime senators, the Right requested that the</a:t>
            </a:r>
            <a:r>
              <a:rPr lang="en-US" baseline="0" dirty="0"/>
              <a:t> </a:t>
            </a:r>
            <a:r>
              <a:rPr lang="en-US" dirty="0"/>
              <a:t>powers of the presidency be diminished and those of the legislature enhanced.</a:t>
            </a:r>
          </a:p>
          <a:p>
            <a:r>
              <a:rPr lang="en-US" dirty="0"/>
              <a:t>In particular, they sought minority powers to request ministerial accountability,</a:t>
            </a:r>
            <a:r>
              <a:rPr lang="en-US" baseline="0" dirty="0"/>
              <a:t> </a:t>
            </a:r>
            <a:r>
              <a:rPr lang="en-US" dirty="0"/>
              <a:t>enhanced powers to establish investigative commissions, and a stronger legislative</a:t>
            </a:r>
          </a:p>
          <a:p>
            <a:r>
              <a:rPr lang="en-US" dirty="0"/>
              <a:t>veto role for the Constitutional Tribunal, which could act as a bulwark</a:t>
            </a:r>
            <a:r>
              <a:rPr lang="en-US" baseline="0" dirty="0"/>
              <a:t> </a:t>
            </a:r>
            <a:r>
              <a:rPr lang="en-US" dirty="0"/>
              <a:t>against changing the electoral system.</a:t>
            </a:r>
          </a:p>
          <a:p>
            <a:endParaRPr lang="en-US" dirty="0"/>
          </a:p>
          <a:p>
            <a:r>
              <a:rPr lang="en-US" dirty="0"/>
              <a:t>Most prominently,</a:t>
            </a:r>
            <a:r>
              <a:rPr lang="en-US" baseline="0" dirty="0"/>
              <a:t> </a:t>
            </a:r>
            <a:r>
              <a:rPr lang="en-US" dirty="0"/>
              <a:t>Bachelet pushed through a major electoral change in 2015 that would do away</a:t>
            </a:r>
            <a:r>
              <a:rPr lang="en-US" baseline="0" dirty="0"/>
              <a:t> </a:t>
            </a:r>
            <a:r>
              <a:rPr lang="en-US" dirty="0"/>
              <a:t>with Chile’s binomial electoral system and return the country to a form of</a:t>
            </a:r>
            <a:r>
              <a:rPr lang="en-US" baseline="0" dirty="0"/>
              <a:t> </a:t>
            </a:r>
            <a:r>
              <a:rPr lang="en-US" dirty="0"/>
              <a:t>proportional representation similar to what was in place before Pinochet’s rise</a:t>
            </a:r>
            <a:r>
              <a:rPr lang="en-US" baseline="0" dirty="0"/>
              <a:t> </a:t>
            </a:r>
            <a:r>
              <a:rPr lang="en-US" dirty="0"/>
              <a:t>to power.</a:t>
            </a:r>
            <a:r>
              <a:rPr lang="en-US" baseline="0" dirty="0"/>
              <a:t> </a:t>
            </a:r>
            <a:r>
              <a:rPr lang="en-US" dirty="0"/>
              <a:t>The new electoral system, which goes into effect for the 2017 elections,</a:t>
            </a:r>
            <a:r>
              <a:rPr lang="en-US" baseline="0" dirty="0"/>
              <a:t> </a:t>
            </a:r>
            <a:r>
              <a:rPr lang="en-US" dirty="0"/>
              <a:t>promises to empower smaller political parties, thereby opening the door to</a:t>
            </a:r>
            <a:r>
              <a:rPr lang="en-US" baseline="0" dirty="0"/>
              <a:t> </a:t>
            </a:r>
            <a:r>
              <a:rPr lang="en-US" dirty="0"/>
              <a:t>strengthening far- left parties that have hitherto been forced to moderate their</a:t>
            </a:r>
            <a:r>
              <a:rPr lang="en-US" baseline="0" dirty="0"/>
              <a:t> </a:t>
            </a:r>
            <a:r>
              <a:rPr lang="en-US" dirty="0"/>
              <a:t>positions under the 1980 constitution. But it will also likely engender greater</a:t>
            </a:r>
            <a:r>
              <a:rPr lang="en-US" baseline="0" dirty="0"/>
              <a:t> </a:t>
            </a:r>
            <a:r>
              <a:rPr lang="en-US" dirty="0"/>
              <a:t>dispersion in the vote share across parties, weakening both the center- left New</a:t>
            </a:r>
            <a:r>
              <a:rPr lang="en-US" baseline="0" dirty="0"/>
              <a:t> </a:t>
            </a:r>
            <a:r>
              <a:rPr lang="en-US" dirty="0"/>
              <a:t>Majority coalition and the conservative alliance. It therefore remains to be seen</a:t>
            </a:r>
            <a:r>
              <a:rPr lang="en-US" baseline="0" dirty="0"/>
              <a:t> </a:t>
            </a:r>
            <a:r>
              <a:rPr lang="en-US" dirty="0"/>
              <a:t>whether this electoral reform will actually be a boon to the Left.</a:t>
            </a:r>
          </a:p>
        </p:txBody>
      </p:sp>
      <p:sp>
        <p:nvSpPr>
          <p:cNvPr id="4" name="Slide Number Placeholder 3"/>
          <p:cNvSpPr>
            <a:spLocks noGrp="1"/>
          </p:cNvSpPr>
          <p:nvPr>
            <p:ph type="sldNum" sz="quarter" idx="10"/>
          </p:nvPr>
        </p:nvSpPr>
        <p:spPr/>
        <p:txBody>
          <a:bodyPr/>
          <a:lstStyle/>
          <a:p>
            <a:fld id="{932E35A7-BDCC-46D0-B906-3D145329ABE4}" type="slidenum">
              <a:rPr lang="en-US" smtClean="0"/>
              <a:t>34</a:t>
            </a:fld>
            <a:endParaRPr lang="en-US"/>
          </a:p>
        </p:txBody>
      </p:sp>
    </p:spTree>
    <p:extLst>
      <p:ext uri="{BB962C8B-B14F-4D97-AF65-F5344CB8AC3E}">
        <p14:creationId xmlns:p14="http://schemas.microsoft.com/office/powerpoint/2010/main" val="2622211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Sebastian Pinera (Chile</a:t>
            </a:r>
            <a:r>
              <a:rPr lang="en-US" baseline="0" dirty="0"/>
              <a:t> </a:t>
            </a:r>
            <a:r>
              <a:rPr lang="en-US" baseline="0" dirty="0" err="1"/>
              <a:t>Vamos</a:t>
            </a:r>
            <a:r>
              <a:rPr lang="en-US" baseline="0" dirty="0"/>
              <a:t>). Served from ‘10 to ’14.</a:t>
            </a:r>
            <a:endParaRPr lang="en-US" dirty="0"/>
          </a:p>
          <a:p>
            <a:r>
              <a:rPr lang="en-US" dirty="0"/>
              <a:t>2,418,540</a:t>
            </a:r>
          </a:p>
          <a:p>
            <a:r>
              <a:rPr lang="en-US" dirty="0"/>
              <a:t>36.64%</a:t>
            </a:r>
          </a:p>
          <a:p>
            <a:r>
              <a:rPr lang="en-US" dirty="0"/>
              <a:t>3,795,896</a:t>
            </a:r>
          </a:p>
          <a:p>
            <a:r>
              <a:rPr lang="en-US" dirty="0"/>
              <a:t>54.57%</a:t>
            </a:r>
          </a:p>
          <a:p>
            <a:endParaRPr lang="en-US" dirty="0"/>
          </a:p>
          <a:p>
            <a:r>
              <a:rPr lang="en-US" dirty="0"/>
              <a:t>46% of the Chamber of Deputies</a:t>
            </a:r>
          </a:p>
          <a:p>
            <a:r>
              <a:rPr lang="en-US" dirty="0"/>
              <a:t>44% of the Senate,</a:t>
            </a:r>
          </a:p>
          <a:p>
            <a:endParaRPr lang="en-US" dirty="0"/>
          </a:p>
          <a:p>
            <a:r>
              <a:rPr lang="en-US" dirty="0"/>
              <a:t>Alejandro </a:t>
            </a:r>
            <a:r>
              <a:rPr lang="en-US" dirty="0" err="1"/>
              <a:t>Guillier</a:t>
            </a:r>
            <a:r>
              <a:rPr lang="en-US" dirty="0"/>
              <a:t> (The Force of the</a:t>
            </a:r>
            <a:r>
              <a:rPr lang="en-US" baseline="0" dirty="0"/>
              <a:t> Majority)</a:t>
            </a:r>
          </a:p>
          <a:p>
            <a:endParaRPr lang="en-US" dirty="0"/>
          </a:p>
          <a:p>
            <a:r>
              <a:rPr lang="en-US" dirty="0"/>
              <a:t>Competing without the Christian Democrats for the first time in 28 years, lost its majority in both chambers, taking just 28% and 35% in the lower and upper chambers, respectively. </a:t>
            </a:r>
          </a:p>
          <a:p>
            <a:endParaRPr lang="en-US" dirty="0"/>
          </a:p>
          <a:p>
            <a:r>
              <a:rPr lang="en-US" dirty="0"/>
              <a:t>The fledgling leftist bloc Broad Front won 20 deputies (13%) and gained one senator. </a:t>
            </a:r>
          </a:p>
          <a:p>
            <a:endParaRPr lang="en-US" dirty="0"/>
          </a:p>
          <a:p>
            <a:r>
              <a:rPr lang="en-US" dirty="0"/>
              <a:t>The Christian Democratic Party took 9% of the lower chamber and secured 14% of the Senate.</a:t>
            </a:r>
          </a:p>
        </p:txBody>
      </p:sp>
      <p:sp>
        <p:nvSpPr>
          <p:cNvPr id="4" name="Slide Number Placeholder 3"/>
          <p:cNvSpPr>
            <a:spLocks noGrp="1"/>
          </p:cNvSpPr>
          <p:nvPr>
            <p:ph type="sldNum" sz="quarter" idx="10"/>
          </p:nvPr>
        </p:nvSpPr>
        <p:spPr/>
        <p:txBody>
          <a:bodyPr/>
          <a:lstStyle/>
          <a:p>
            <a:fld id="{932E35A7-BDCC-46D0-B906-3D145329ABE4}" type="slidenum">
              <a:rPr lang="en-US" smtClean="0"/>
              <a:t>35</a:t>
            </a:fld>
            <a:endParaRPr lang="en-US"/>
          </a:p>
        </p:txBody>
      </p:sp>
    </p:spTree>
    <p:extLst>
      <p:ext uri="{BB962C8B-B14F-4D97-AF65-F5344CB8AC3E}">
        <p14:creationId xmlns:p14="http://schemas.microsoft.com/office/powerpoint/2010/main" val="2024736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Goldstone 1998: (successful) revolutions: irregular procedures aimed at</a:t>
            </a:r>
            <a:r>
              <a:rPr lang="en-US" baseline="0" dirty="0"/>
              <a:t> </a:t>
            </a:r>
            <a:r>
              <a:rPr lang="en-US" dirty="0"/>
              <a:t>forcing political change within a society</a:t>
            </a:r>
            <a:r>
              <a:rPr lang="en-US" baseline="0" dirty="0"/>
              <a:t> </a:t>
            </a:r>
            <a:r>
              <a:rPr lang="en-US" dirty="0"/>
              <a:t>and lasting effects on the political system of the</a:t>
            </a:r>
            <a:r>
              <a:rPr lang="en-US" baseline="0" dirty="0"/>
              <a:t> </a:t>
            </a:r>
            <a:r>
              <a:rPr lang="en-US" dirty="0"/>
              <a:t>society in which they occurred.</a:t>
            </a:r>
          </a:p>
          <a:p>
            <a:endParaRPr lang="en-US" dirty="0"/>
          </a:p>
          <a:p>
            <a:r>
              <a:rPr lang="en-US" dirty="0"/>
              <a:t>Banks 2005:</a:t>
            </a:r>
            <a:r>
              <a:rPr lang="en-US" baseline="0" dirty="0"/>
              <a:t> </a:t>
            </a:r>
            <a:r>
              <a:rPr lang="en-US" dirty="0"/>
              <a:t>any attempted or</a:t>
            </a:r>
            <a:r>
              <a:rPr lang="en-US" baseline="0" dirty="0"/>
              <a:t> </a:t>
            </a:r>
            <a:r>
              <a:rPr lang="en-US" dirty="0"/>
              <a:t>successful forced change in the top governmental elite or any armed rebellion whose aim</a:t>
            </a:r>
            <a:r>
              <a:rPr lang="en-US" baseline="0" dirty="0"/>
              <a:t> </a:t>
            </a:r>
            <a:r>
              <a:rPr lang="en-US" dirty="0"/>
              <a:t>is independence from the central government.</a:t>
            </a:r>
          </a:p>
          <a:p>
            <a:endParaRPr lang="en-US" dirty="0"/>
          </a:p>
          <a:p>
            <a:r>
              <a:rPr lang="en-US" dirty="0"/>
              <a:t>Arab Spring: 18 separate revolts.</a:t>
            </a:r>
          </a:p>
          <a:p>
            <a:endParaRPr lang="en-US" dirty="0"/>
          </a:p>
          <a:p>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4</a:t>
            </a:fld>
            <a:endParaRPr lang="en-US"/>
          </a:p>
        </p:txBody>
      </p:sp>
    </p:spTree>
    <p:extLst>
      <p:ext uri="{BB962C8B-B14F-4D97-AF65-F5344CB8AC3E}">
        <p14:creationId xmlns:p14="http://schemas.microsoft.com/office/powerpoint/2010/main" val="1765230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1970, Salvador Allende won the presidency on his fourth try with a small plurality (he garnered only 37 percent of the vote) at the head of Popular Unity coalition composed of Communists and socialists. After running on an explicitly socialist platform and a pledge to “eliminate the hacienda,” Allende immediately nationalized the copper industry through a constitutional amendment, expropriating the Anaconda and Kennecott mines without compensating their North American owners. He also dramatically deepened the country’s land reform, expropriating more than five million hectares of land by vigorously applying Frei’s land reform law and enforcing landholding ceilings. Between Frei and Allende, 43 percent of Chile’s agricultural land was expropriated or purchased from private landowners. Allende also nationalized the country’s banks, as well as more than 150 firms, including more than 50 percent of Chile’s largest companies Wage laborers and peasants took over several privately owned factories and farms, triggering social unrest. Indeed, Allende leveraged the farm occupations to apply Article 171 of the 1967 labor law, which allowed the government to acquire private lands in the event of labor disputes. Allende unleashed the printing presses like no Chilean president before him. He did this to boost wages and salaries. Price controls were also instituted.</a:t>
            </a:r>
          </a:p>
          <a:p>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36</a:t>
            </a:fld>
            <a:endParaRPr lang="en-US"/>
          </a:p>
        </p:txBody>
      </p:sp>
    </p:spTree>
    <p:extLst>
      <p:ext uri="{BB962C8B-B14F-4D97-AF65-F5344CB8AC3E}">
        <p14:creationId xmlns:p14="http://schemas.microsoft.com/office/powerpoint/2010/main" val="3300031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regime’s privatization scheme and monetary and financial policies encouraged risky lending at high volumes, which was abetted by financial deregulation. Chilean citizens were allowed access to unlimited amounts of</a:t>
            </a:r>
            <a:r>
              <a:rPr lang="en-US" baseline="0" dirty="0"/>
              <a:t> </a:t>
            </a:r>
            <a:r>
              <a:rPr lang="en-US" dirty="0"/>
              <a:t>foreign exchange, and restrictions on foreign borrowing were lifted. Imprudent</a:t>
            </a:r>
          </a:p>
          <a:p>
            <a:r>
              <a:rPr lang="en-US" dirty="0"/>
              <a:t>lending practices were incentivized by the fact that the Pinochet government</a:t>
            </a:r>
            <a:r>
              <a:rPr lang="en-US" baseline="0" dirty="0"/>
              <a:t> </a:t>
            </a:r>
            <a:r>
              <a:rPr lang="en-US" dirty="0"/>
              <a:t>had eliminated interest- rate and credit- allocation controls and drastically</a:t>
            </a:r>
          </a:p>
          <a:p>
            <a:r>
              <a:rPr lang="en-US" dirty="0"/>
              <a:t>reduced reserve requirements – they reached less than 10 percent of deposits</a:t>
            </a:r>
            <a:r>
              <a:rPr lang="en-US" baseline="0" dirty="0"/>
              <a:t> </a:t>
            </a:r>
            <a:r>
              <a:rPr lang="en-US" dirty="0"/>
              <a:t>by 1980 (Diaz- Alejandro 1985 , 8). This stoked unprecedented growth in the</a:t>
            </a:r>
          </a:p>
          <a:p>
            <a:r>
              <a:rPr lang="en-US" dirty="0"/>
              <a:t>credit market: private- sector debt almost doubled between 1980 and 1982.</a:t>
            </a:r>
            <a:r>
              <a:rPr lang="en-US" baseline="0" dirty="0"/>
              <a:t> </a:t>
            </a:r>
            <a:r>
              <a:rPr lang="en-US" dirty="0"/>
              <a:t>1982: private firms owed more than public- sector</a:t>
            </a:r>
            <a:r>
              <a:rPr lang="en-US" baseline="0" dirty="0"/>
              <a:t> f</a:t>
            </a:r>
            <a:r>
              <a:rPr lang="en-US" dirty="0"/>
              <a:t>irms.</a:t>
            </a:r>
            <a:endParaRPr lang="en-US" baseline="0" dirty="0"/>
          </a:p>
          <a:p>
            <a:endParaRPr lang="en-US" baseline="0" dirty="0"/>
          </a:p>
          <a:p>
            <a:r>
              <a:rPr lang="en-US" dirty="0"/>
              <a:t>These policies also set the stage for a financial implosion. In 1981, international</a:t>
            </a:r>
            <a:r>
              <a:rPr lang="en-US" baseline="0" dirty="0"/>
              <a:t> </a:t>
            </a:r>
            <a:r>
              <a:rPr lang="en-US" dirty="0"/>
              <a:t>interest rates increased on the heels of the Federal Reserve’s attempts to</a:t>
            </a:r>
            <a:r>
              <a:rPr lang="en-US" baseline="0" dirty="0"/>
              <a:t> </a:t>
            </a:r>
            <a:r>
              <a:rPr lang="en-US" dirty="0"/>
              <a:t>end stagflation in the United States. This meant that Chile’s current account</a:t>
            </a:r>
            <a:r>
              <a:rPr lang="en-US" baseline="0" dirty="0"/>
              <a:t> </a:t>
            </a:r>
            <a:r>
              <a:rPr lang="en-US" dirty="0"/>
              <a:t>deficit, which had ballooned due to the fact that capital had poured into the</a:t>
            </a:r>
            <a:r>
              <a:rPr lang="en-US" baseline="0" dirty="0"/>
              <a:t> </a:t>
            </a:r>
            <a:r>
              <a:rPr lang="en-US" dirty="0"/>
              <a:t>country to arbitrage the spread between higher interest rates there versus the</a:t>
            </a:r>
            <a:r>
              <a:rPr lang="en-US" baseline="0" dirty="0"/>
              <a:t> </a:t>
            </a:r>
            <a:r>
              <a:rPr lang="en-US" dirty="0"/>
              <a:t>United States, became unsustainable. In turn, this precipitated the collapse of</a:t>
            </a:r>
            <a:r>
              <a:rPr lang="en-US" baseline="0" dirty="0"/>
              <a:t> </a:t>
            </a:r>
            <a:r>
              <a:rPr lang="en-US" dirty="0"/>
              <a:t>the Pinochet regime’s fixed nominal exchange rate in 1982, which ushered in</a:t>
            </a:r>
            <a:r>
              <a:rPr lang="en-US" baseline="0" dirty="0"/>
              <a:t> </a:t>
            </a:r>
            <a:r>
              <a:rPr lang="en-US" dirty="0"/>
              <a:t>a sizable currency devaluation in light of serious exchange- rate overvaluation.</a:t>
            </a:r>
            <a:r>
              <a:rPr lang="en-US" baseline="0" dirty="0"/>
              <a:t> </a:t>
            </a:r>
            <a:r>
              <a:rPr lang="en-US" dirty="0"/>
              <a:t>This proved devastating, especially considering the runaway expansion of</a:t>
            </a:r>
            <a:r>
              <a:rPr lang="en-US" baseline="0" dirty="0"/>
              <a:t> </a:t>
            </a:r>
            <a:r>
              <a:rPr lang="en-US" dirty="0"/>
              <a:t>credit outlined previously. The majority of Chile’s private debt was denominated</a:t>
            </a:r>
            <a:r>
              <a:rPr lang="en-US" baseline="0" dirty="0"/>
              <a:t> </a:t>
            </a:r>
            <a:r>
              <a:rPr lang="en-US" dirty="0"/>
              <a:t>in (very expensive) dollars, which triggered a wave of defaults: “Nonperforming</a:t>
            </a:r>
            <a:r>
              <a:rPr lang="en-US" baseline="0" dirty="0"/>
              <a:t> </a:t>
            </a:r>
            <a:r>
              <a:rPr lang="en-US" dirty="0"/>
              <a:t>assets of Chile’s banks rose from 11 percent of their capital and</a:t>
            </a:r>
            <a:r>
              <a:rPr lang="en-US" baseline="0" dirty="0"/>
              <a:t> </a:t>
            </a:r>
            <a:r>
              <a:rPr lang="en-US" dirty="0"/>
              <a:t>reserves at the end of 1980, to 22 percent at the end of 1981, to 47 percent at</a:t>
            </a:r>
            <a:r>
              <a:rPr lang="en-US" baseline="0" dirty="0"/>
              <a:t> </a:t>
            </a:r>
            <a:r>
              <a:rPr lang="en-US" dirty="0"/>
              <a:t>the end of 1982, and to 113 percent in May 1983.</a:t>
            </a:r>
          </a:p>
          <a:p>
            <a:endParaRPr lang="en-US" dirty="0"/>
          </a:p>
          <a:p>
            <a:r>
              <a:rPr lang="en-US" dirty="0"/>
              <a:t>After Chile’s devaluation, the big banks were unable to access international credit markets. The central bank then stepped in by providing ample liquidity and purchasing the private banks’ nonperforming loans (Andrews 2005 , 12). While three banks were ultimately closed down – depositors lost 30 percent of their deposits in those banks (Diaz- Alejandro 1985 , 12) – and two banks came under the direct supervision of the state, five were bailed out by the Pinochet regime. This meant that the government had dominion over 67 percent of Chile’s deposits, 57 percent of accumulated pension funds, and 70 percent of the firms that were previously privatized by Pinochet (</a:t>
            </a:r>
            <a:r>
              <a:rPr lang="en-US" dirty="0" err="1"/>
              <a:t>Schamis</a:t>
            </a:r>
            <a:r>
              <a:rPr lang="en-US" dirty="0"/>
              <a:t> 1999 , 248).</a:t>
            </a:r>
          </a:p>
          <a:p>
            <a:endParaRPr lang="en-US" dirty="0"/>
          </a:p>
          <a:p>
            <a:r>
              <a:rPr lang="en-US" dirty="0"/>
              <a:t>As in most banking crises, moral hazard played a role. In 1983, the Chilean government assumed the entire foreign currency– denominated debt of the country’s</a:t>
            </a:r>
          </a:p>
          <a:p>
            <a:r>
              <a:rPr lang="en-US" dirty="0"/>
              <a:t>private banks – in essence, socializing their huge losses.</a:t>
            </a:r>
          </a:p>
        </p:txBody>
      </p:sp>
      <p:sp>
        <p:nvSpPr>
          <p:cNvPr id="4" name="Slide Number Placeholder 3"/>
          <p:cNvSpPr>
            <a:spLocks noGrp="1"/>
          </p:cNvSpPr>
          <p:nvPr>
            <p:ph type="sldNum" sz="quarter" idx="10"/>
          </p:nvPr>
        </p:nvSpPr>
        <p:spPr/>
        <p:txBody>
          <a:bodyPr/>
          <a:lstStyle/>
          <a:p>
            <a:fld id="{932E35A7-BDCC-46D0-B906-3D145329ABE4}" type="slidenum">
              <a:rPr lang="en-US" smtClean="0"/>
              <a:t>37</a:t>
            </a:fld>
            <a:endParaRPr lang="en-US"/>
          </a:p>
        </p:txBody>
      </p:sp>
    </p:spTree>
    <p:extLst>
      <p:ext uri="{BB962C8B-B14F-4D97-AF65-F5344CB8AC3E}">
        <p14:creationId xmlns:p14="http://schemas.microsoft.com/office/powerpoint/2010/main" val="402126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Colonel René Barrientos spearheaded a coup</a:t>
            </a:r>
            <a:r>
              <a:rPr lang="en-US" baseline="0" dirty="0"/>
              <a:t> </a:t>
            </a:r>
            <a:r>
              <a:rPr lang="en-US" dirty="0"/>
              <a:t>against a civilian government in 1964. Key political elites allied to Barrientos were persecuted under </a:t>
            </a:r>
            <a:r>
              <a:rPr lang="en-US" dirty="0" err="1"/>
              <a:t>shortlived</a:t>
            </a:r>
            <a:r>
              <a:rPr lang="en-US" baseline="0" dirty="0"/>
              <a:t> </a:t>
            </a:r>
            <a:r>
              <a:rPr lang="en-US" dirty="0"/>
              <a:t>radical leftist military rule after Barrientos died.</a:t>
            </a:r>
            <a:r>
              <a:rPr lang="en-US" baseline="0" dirty="0"/>
              <a:t> Temporary roadblock.</a:t>
            </a:r>
            <a:r>
              <a:rPr lang="en-US" dirty="0"/>
              <a:t> </a:t>
            </a:r>
          </a:p>
          <a:p>
            <a:endParaRPr lang="en-US" dirty="0"/>
          </a:p>
          <a:p>
            <a:r>
              <a:rPr lang="en-US" dirty="0"/>
              <a:t>Honduran constitution of 1957, Articles 318</a:t>
            </a:r>
            <a:r>
              <a:rPr lang="en-US" baseline="0" dirty="0"/>
              <a:t> </a:t>
            </a:r>
            <a:r>
              <a:rPr lang="en-US" dirty="0"/>
              <a:t>through 330 stipulate that the chief of the armed forces would be selected by</a:t>
            </a:r>
            <a:r>
              <a:rPr lang="en-US" baseline="0" dirty="0"/>
              <a:t> </a:t>
            </a:r>
            <a:r>
              <a:rPr lang="en-US" dirty="0"/>
              <a:t>the military, that his command over the military would supersede the president’s,</a:t>
            </a:r>
          </a:p>
          <a:p>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39</a:t>
            </a:fld>
            <a:endParaRPr lang="en-US"/>
          </a:p>
        </p:txBody>
      </p:sp>
    </p:spTree>
    <p:extLst>
      <p:ext uri="{BB962C8B-B14F-4D97-AF65-F5344CB8AC3E}">
        <p14:creationId xmlns:p14="http://schemas.microsoft.com/office/powerpoint/2010/main" val="1683774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United States continues to hold indirect elections for the presidency, its federal system long protected subnational enclaves in which a majority of citizens in some states were deprived of their basic rights, and until 1913, it maintained an indirectly elected upper chamber</a:t>
            </a:r>
            <a:r>
              <a:rPr lang="en-US" baseline="0" dirty="0"/>
              <a:t> </a:t>
            </a:r>
            <a:r>
              <a:rPr lang="en-US" dirty="0"/>
              <a:t>that overrepresented state-level oligarchs. Indeed, the American Senate still</a:t>
            </a:r>
            <a:r>
              <a:rPr lang="en-US" baseline="0" dirty="0"/>
              <a:t> </a:t>
            </a:r>
            <a:r>
              <a:rPr lang="en-US" dirty="0"/>
              <a:t>operates according to rules that require supermajorities to pass ordinary legislation</a:t>
            </a:r>
            <a:r>
              <a:rPr lang="en-US" baseline="0" dirty="0"/>
              <a:t> </a:t>
            </a:r>
            <a:r>
              <a:rPr lang="en-US" dirty="0"/>
              <a:t>(the filibuster). Gerrymandered electoral districts for the lower chamber</a:t>
            </a:r>
            <a:r>
              <a:rPr lang="en-US" baseline="0" dirty="0"/>
              <a:t> </a:t>
            </a:r>
            <a:r>
              <a:rPr lang="en-US" dirty="0"/>
              <a:t>alongside high malapportionment in the upper chamber effectively undermine</a:t>
            </a:r>
            <a:r>
              <a:rPr lang="en-US" baseline="0" dirty="0"/>
              <a:t> </a:t>
            </a:r>
            <a:r>
              <a:rPr lang="en-US" dirty="0"/>
              <a:t>the ideal of one person, one vote.</a:t>
            </a:r>
          </a:p>
          <a:p>
            <a:endParaRPr lang="en-US" dirty="0"/>
          </a:p>
          <a:p>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40</a:t>
            </a:fld>
            <a:endParaRPr lang="en-US"/>
          </a:p>
        </p:txBody>
      </p:sp>
    </p:spTree>
    <p:extLst>
      <p:ext uri="{BB962C8B-B14F-4D97-AF65-F5344CB8AC3E}">
        <p14:creationId xmlns:p14="http://schemas.microsoft.com/office/powerpoint/2010/main" val="2959895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Revolutions” in countries such as Ukraine, Georgia,</a:t>
            </a:r>
            <a:r>
              <a:rPr lang="en-US" baseline="0" dirty="0"/>
              <a:t> </a:t>
            </a:r>
            <a:r>
              <a:rPr lang="en-US" dirty="0"/>
              <a:t>and Kyrgyzstan in 2000s: outsider economic elites who were not part of</a:t>
            </a:r>
            <a:r>
              <a:rPr lang="en-US" baseline="0" dirty="0"/>
              <a:t> </a:t>
            </a:r>
            <a:r>
              <a:rPr lang="en-US" dirty="0"/>
              <a:t>Communist coalition</a:t>
            </a:r>
          </a:p>
        </p:txBody>
      </p:sp>
      <p:sp>
        <p:nvSpPr>
          <p:cNvPr id="4" name="Slide Number Placeholder 3"/>
          <p:cNvSpPr>
            <a:spLocks noGrp="1"/>
          </p:cNvSpPr>
          <p:nvPr>
            <p:ph type="sldNum" sz="quarter" idx="10"/>
          </p:nvPr>
        </p:nvSpPr>
        <p:spPr/>
        <p:txBody>
          <a:bodyPr/>
          <a:lstStyle/>
          <a:p>
            <a:fld id="{932E35A7-BDCC-46D0-B906-3D145329ABE4}" type="slidenum">
              <a:rPr lang="en-US" smtClean="0"/>
              <a:t>41</a:t>
            </a:fld>
            <a:endParaRPr lang="en-US"/>
          </a:p>
        </p:txBody>
      </p:sp>
    </p:spTree>
    <p:extLst>
      <p:ext uri="{BB962C8B-B14F-4D97-AF65-F5344CB8AC3E}">
        <p14:creationId xmlns:p14="http://schemas.microsoft.com/office/powerpoint/2010/main" val="298777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electoral rules prescribed by the authoritarian constitution can serve to </a:t>
            </a:r>
            <a:r>
              <a:rPr lang="en-US" dirty="0" err="1"/>
              <a:t>overrepresent</a:t>
            </a:r>
            <a:r>
              <a:rPr lang="en-US" dirty="0"/>
              <a:t> parties tied to the former authoritarian regime, an idea that resonates with </a:t>
            </a:r>
            <a:r>
              <a:rPr lang="en-US" dirty="0" err="1"/>
              <a:t>Calvo</a:t>
            </a:r>
            <a:r>
              <a:rPr lang="en-US" dirty="0"/>
              <a:t> and </a:t>
            </a:r>
            <a:r>
              <a:rPr lang="en-US" dirty="0" err="1"/>
              <a:t>Negretto’s</a:t>
            </a:r>
            <a:r>
              <a:rPr lang="en-US" dirty="0"/>
              <a:t> chapter in this volume regarding the opportunistic shaping of electoral rules.  </a:t>
            </a:r>
          </a:p>
          <a:p>
            <a:r>
              <a:rPr lang="en-US" dirty="0"/>
              <a:t>Furthermore, the institutions inherited by a new democracy need not be occupied or run by former authoritarian elites for these outcomes to obtain.  They create incentives and constraints that are binding upon future politicians. This contrasts with a prominent example of weak institutions that fail to compel compliance that Elkins highlights elsewhere in this volume: when presidents overstay their term in spite of prohibitions to the contrary. It also contrasts to cases of institutional instability in which institutions are simply replaced to fit with the preferences of those that inhabit them. Democratically elected politicians may want to replace holdover authoritarian constitutions, but most are restricted from doing so by the obstacles created by the institutions themselves (e.g., supermajority thresholds for change). These obstacles effectively raise the costs of institutional change, as Brinks et al. highlight – contrasting with the relatively low costs of change in countries with high electoral volatility that </a:t>
            </a:r>
            <a:r>
              <a:rPr lang="en-US" dirty="0" err="1"/>
              <a:t>Calvo</a:t>
            </a:r>
            <a:r>
              <a:rPr lang="en-US" dirty="0"/>
              <a:t> and </a:t>
            </a:r>
            <a:r>
              <a:rPr lang="en-US" dirty="0" err="1"/>
              <a:t>Negretto</a:t>
            </a:r>
            <a:r>
              <a:rPr lang="en-US" dirty="0"/>
              <a:t> analyze in this volume. </a:t>
            </a:r>
          </a:p>
          <a:p>
            <a:r>
              <a:rPr lang="en-US" dirty="0"/>
              <a:t>Consequently, actors begin to invest in assets and strategies such as party platforms and messages that are specific to the institution. For instance, in the case of Chile, left-leaning parties moderated their platforms in order to be more competitive as coalitions due to the logic of its binomial electoral system. This creates self enforcing political stability </a:t>
            </a:r>
          </a:p>
        </p:txBody>
      </p:sp>
      <p:sp>
        <p:nvSpPr>
          <p:cNvPr id="4" name="Slide Number Placeholder 3"/>
          <p:cNvSpPr>
            <a:spLocks noGrp="1"/>
          </p:cNvSpPr>
          <p:nvPr>
            <p:ph type="sldNum" sz="quarter" idx="10"/>
          </p:nvPr>
        </p:nvSpPr>
        <p:spPr/>
        <p:txBody>
          <a:bodyPr/>
          <a:lstStyle/>
          <a:p>
            <a:fld id="{932E35A7-BDCC-46D0-B906-3D145329ABE4}" type="slidenum">
              <a:rPr lang="en-US" smtClean="0"/>
              <a:t>42</a:t>
            </a:fld>
            <a:endParaRPr lang="en-US"/>
          </a:p>
        </p:txBody>
      </p:sp>
    </p:spTree>
    <p:extLst>
      <p:ext uri="{BB962C8B-B14F-4D97-AF65-F5344CB8AC3E}">
        <p14:creationId xmlns:p14="http://schemas.microsoft.com/office/powerpoint/2010/main" val="2002843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122 democratic transitions since 1800:</a:t>
            </a:r>
            <a:r>
              <a:rPr lang="en-US" baseline="0" dirty="0"/>
              <a:t> </a:t>
            </a:r>
            <a:r>
              <a:rPr lang="en-US" dirty="0"/>
              <a:t>80 cases — 66% — new democracies inherited constitution from authoritarian predecessors. </a:t>
            </a:r>
          </a:p>
          <a:p>
            <a:endParaRPr lang="en-US" dirty="0"/>
          </a:p>
          <a:p>
            <a:r>
              <a:rPr lang="en-US" dirty="0"/>
              <a:t>Since WWII: over 2/3</a:t>
            </a:r>
            <a:r>
              <a:rPr lang="en-US" baseline="0" dirty="0"/>
              <a:t> of transitions to democracy guided by authoritarian constitutions. </a:t>
            </a:r>
          </a:p>
          <a:p>
            <a:endParaRPr lang="en-US" baseline="0" dirty="0"/>
          </a:p>
          <a:p>
            <a:r>
              <a:rPr lang="en-US" baseline="0" dirty="0"/>
              <a:t>1946, 9 transitions: </a:t>
            </a:r>
          </a:p>
          <a:p>
            <a:endParaRPr lang="en-US" baseline="0" dirty="0"/>
          </a:p>
          <a:p>
            <a:r>
              <a:rPr lang="en-US" baseline="0" dirty="0"/>
              <a:t>Argentina (A), Costa Rica (A), Venezuela (A), Peru (A), Italy (A) </a:t>
            </a:r>
          </a:p>
          <a:p>
            <a:endParaRPr lang="en-US" baseline="0" dirty="0"/>
          </a:p>
          <a:p>
            <a:r>
              <a:rPr lang="en-US" baseline="0" dirty="0"/>
              <a:t>Brazil, Ecuador, Lebanon &amp; Philippines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5</a:t>
            </a:fld>
            <a:endParaRPr lang="en-US"/>
          </a:p>
        </p:txBody>
      </p:sp>
    </p:spTree>
    <p:extLst>
      <p:ext uri="{BB962C8B-B14F-4D97-AF65-F5344CB8AC3E}">
        <p14:creationId xmlns:p14="http://schemas.microsoft.com/office/powerpoint/2010/main" val="1180917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Popular democracies</a:t>
            </a:r>
            <a:r>
              <a:rPr lang="en-US" baseline="0" dirty="0"/>
              <a:t> </a:t>
            </a:r>
            <a:r>
              <a:rPr lang="en-US" dirty="0"/>
              <a:t>after World War II include Greece, Argentina after 1982, the Philippines</a:t>
            </a:r>
            <a:r>
              <a:rPr lang="en-US" baseline="0" dirty="0"/>
              <a:t> &amp;</a:t>
            </a:r>
            <a:r>
              <a:rPr lang="en-US" dirty="0"/>
              <a:t> Mongolia. </a:t>
            </a:r>
          </a:p>
          <a:p>
            <a:endParaRPr lang="en-US" dirty="0"/>
          </a:p>
          <a:p>
            <a:r>
              <a:rPr lang="en-US" dirty="0"/>
              <a:t>Elite</a:t>
            </a:r>
            <a:r>
              <a:rPr lang="en-US" baseline="0" dirty="0"/>
              <a:t> biased democracies</a:t>
            </a:r>
            <a:r>
              <a:rPr lang="en-US" dirty="0"/>
              <a:t> includes some of the world’s early democracies, such as the Netherlands, Belgium, Norway &amp; Sweden. </a:t>
            </a:r>
          </a:p>
          <a:p>
            <a:endParaRPr lang="en-US" dirty="0"/>
          </a:p>
          <a:p>
            <a:r>
              <a:rPr lang="en-US" dirty="0"/>
              <a:t>Examples since World War II include Chile, Guatemala, Peru, Kenya, Nigeria, South Africa,</a:t>
            </a:r>
            <a:r>
              <a:rPr lang="en-US" baseline="0" dirty="0"/>
              <a:t> </a:t>
            </a:r>
            <a:r>
              <a:rPr lang="en-US" dirty="0"/>
              <a:t>South Korea,</a:t>
            </a:r>
            <a:r>
              <a:rPr lang="en-US" baseline="0" dirty="0"/>
              <a:t> </a:t>
            </a:r>
            <a:r>
              <a:rPr lang="en-US" dirty="0"/>
              <a:t>Turkey</a:t>
            </a:r>
            <a:r>
              <a:rPr lang="en-US" baseline="0" dirty="0"/>
              <a:t>,</a:t>
            </a:r>
            <a:r>
              <a:rPr lang="en-US" dirty="0"/>
              <a:t> Indonesia &amp; Spain. </a:t>
            </a:r>
          </a:p>
          <a:p>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6</a:t>
            </a:fld>
            <a:endParaRPr lang="en-US"/>
          </a:p>
        </p:txBody>
      </p:sp>
    </p:spTree>
    <p:extLst>
      <p:ext uri="{BB962C8B-B14F-4D97-AF65-F5344CB8AC3E}">
        <p14:creationId xmlns:p14="http://schemas.microsoft.com/office/powerpoint/2010/main" val="1349194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Tractors that bulldozed the central square in Bahrain during the</a:t>
            </a:r>
            <a:r>
              <a:rPr lang="en-US" baseline="0" dirty="0"/>
              <a:t> </a:t>
            </a:r>
            <a:r>
              <a:rPr lang="en-US" dirty="0"/>
              <a:t>Arab Spring.</a:t>
            </a:r>
          </a:p>
          <a:p>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7</a:t>
            </a:fld>
            <a:endParaRPr lang="en-US"/>
          </a:p>
        </p:txBody>
      </p:sp>
    </p:spTree>
    <p:extLst>
      <p:ext uri="{BB962C8B-B14F-4D97-AF65-F5344CB8AC3E}">
        <p14:creationId xmlns:p14="http://schemas.microsoft.com/office/powerpoint/2010/main" val="603085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Developmental states: Singapore, Taiwan, South</a:t>
            </a:r>
            <a:r>
              <a:rPr lang="en-US" baseline="0" dirty="0"/>
              <a:t> Korea</a:t>
            </a:r>
          </a:p>
          <a:p>
            <a:endParaRPr lang="en-US" baseline="0" dirty="0"/>
          </a:p>
          <a:p>
            <a:r>
              <a:rPr lang="en-US" dirty="0"/>
              <a:t>Land redistribution:</a:t>
            </a:r>
            <a:r>
              <a:rPr lang="en-US" baseline="0" dirty="0"/>
              <a:t> </a:t>
            </a:r>
            <a:r>
              <a:rPr lang="en-US" dirty="0"/>
              <a:t>Vietnam, Pakistan, the Philippines, South Korea, Taiwan </a:t>
            </a:r>
          </a:p>
        </p:txBody>
      </p:sp>
      <p:sp>
        <p:nvSpPr>
          <p:cNvPr id="4" name="Slide Number Placeholder 3"/>
          <p:cNvSpPr>
            <a:spLocks noGrp="1"/>
          </p:cNvSpPr>
          <p:nvPr>
            <p:ph type="sldNum" sz="quarter" idx="10"/>
          </p:nvPr>
        </p:nvSpPr>
        <p:spPr/>
        <p:txBody>
          <a:bodyPr/>
          <a:lstStyle/>
          <a:p>
            <a:fld id="{932E35A7-BDCC-46D0-B906-3D145329ABE4}" type="slidenum">
              <a:rPr lang="en-US" smtClean="0"/>
              <a:t>8</a:t>
            </a:fld>
            <a:endParaRPr lang="en-US"/>
          </a:p>
        </p:txBody>
      </p:sp>
    </p:spTree>
    <p:extLst>
      <p:ext uri="{BB962C8B-B14F-4D97-AF65-F5344CB8AC3E}">
        <p14:creationId xmlns:p14="http://schemas.microsoft.com/office/powerpoint/2010/main" val="2247577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Confiscation of his wares and the harassment and humiliation that was allegedly inflicted on him by a municipal official and her aides. </a:t>
            </a:r>
          </a:p>
          <a:p>
            <a:endParaRPr lang="en-US" dirty="0"/>
          </a:p>
          <a:p>
            <a:r>
              <a:rPr lang="en-US" dirty="0"/>
              <a:t>Zine El </a:t>
            </a:r>
            <a:r>
              <a:rPr lang="en-US" dirty="0" err="1"/>
              <a:t>Abidine</a:t>
            </a:r>
            <a:r>
              <a:rPr lang="en-US" dirty="0"/>
              <a:t> Ben Ali </a:t>
            </a:r>
          </a:p>
          <a:p>
            <a:endParaRPr lang="en-US" dirty="0"/>
          </a:p>
          <a:p>
            <a:r>
              <a:rPr lang="en-US" dirty="0" err="1"/>
              <a:t>Muhamod</a:t>
            </a:r>
            <a:r>
              <a:rPr lang="en-US" dirty="0"/>
              <a:t> </a:t>
            </a:r>
            <a:r>
              <a:rPr lang="en-US" dirty="0" err="1"/>
              <a:t>Ghannouchi</a:t>
            </a:r>
            <a:endParaRPr lang="en-US" dirty="0"/>
          </a:p>
          <a:p>
            <a:endParaRPr lang="en-US" dirty="0"/>
          </a:p>
          <a:p>
            <a:r>
              <a:rPr lang="en-US" dirty="0"/>
              <a:t>Habib </a:t>
            </a:r>
            <a:r>
              <a:rPr lang="en-US" dirty="0" err="1"/>
              <a:t>Bourguiba</a:t>
            </a:r>
            <a:r>
              <a:rPr lang="en-US" dirty="0"/>
              <a:t> (founder)</a:t>
            </a:r>
          </a:p>
          <a:p>
            <a:endParaRPr lang="en-US" dirty="0"/>
          </a:p>
        </p:txBody>
      </p:sp>
      <p:sp>
        <p:nvSpPr>
          <p:cNvPr id="4" name="Slide Number Placeholder 3"/>
          <p:cNvSpPr>
            <a:spLocks noGrp="1"/>
          </p:cNvSpPr>
          <p:nvPr>
            <p:ph type="sldNum" sz="quarter" idx="10"/>
          </p:nvPr>
        </p:nvSpPr>
        <p:spPr/>
        <p:txBody>
          <a:bodyPr/>
          <a:lstStyle/>
          <a:p>
            <a:fld id="{932E35A7-BDCC-46D0-B906-3D145329ABE4}" type="slidenum">
              <a:rPr lang="en-US" smtClean="0"/>
              <a:t>10</a:t>
            </a:fld>
            <a:endParaRPr lang="en-US"/>
          </a:p>
        </p:txBody>
      </p:sp>
    </p:spTree>
    <p:extLst>
      <p:ext uri="{BB962C8B-B14F-4D97-AF65-F5344CB8AC3E}">
        <p14:creationId xmlns:p14="http://schemas.microsoft.com/office/powerpoint/2010/main" val="119287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Ennahda</a:t>
            </a:r>
            <a:r>
              <a:rPr lang="en-US" dirty="0"/>
              <a:t> Party: Islamic Party with secular allies</a:t>
            </a:r>
          </a:p>
          <a:p>
            <a:r>
              <a:rPr lang="en-US" dirty="0"/>
              <a:t>NT = </a:t>
            </a:r>
            <a:r>
              <a:rPr lang="en-US" dirty="0" err="1"/>
              <a:t>Nidaa</a:t>
            </a:r>
            <a:r>
              <a:rPr lang="en-US" dirty="0"/>
              <a:t> </a:t>
            </a:r>
            <a:r>
              <a:rPr lang="en-US" dirty="0" err="1"/>
              <a:t>Tounes</a:t>
            </a:r>
            <a:endParaRPr lang="en-US" dirty="0"/>
          </a:p>
          <a:p>
            <a:endParaRPr lang="en-US" dirty="0"/>
          </a:p>
          <a:p>
            <a:r>
              <a:rPr lang="en-US" dirty="0"/>
              <a:t>Opposition groups unable to muster the votes needed to ban elites of the former ruling party from the political system. </a:t>
            </a:r>
          </a:p>
        </p:txBody>
      </p:sp>
      <p:sp>
        <p:nvSpPr>
          <p:cNvPr id="4" name="Slide Number Placeholder 3"/>
          <p:cNvSpPr>
            <a:spLocks noGrp="1"/>
          </p:cNvSpPr>
          <p:nvPr>
            <p:ph type="sldNum" sz="quarter" idx="10"/>
          </p:nvPr>
        </p:nvSpPr>
        <p:spPr/>
        <p:txBody>
          <a:bodyPr/>
          <a:lstStyle/>
          <a:p>
            <a:fld id="{932E35A7-BDCC-46D0-B906-3D145329ABE4}" type="slidenum">
              <a:rPr lang="en-US" smtClean="0"/>
              <a:t>11</a:t>
            </a:fld>
            <a:endParaRPr lang="en-US"/>
          </a:p>
        </p:txBody>
      </p:sp>
    </p:spTree>
    <p:extLst>
      <p:ext uri="{BB962C8B-B14F-4D97-AF65-F5344CB8AC3E}">
        <p14:creationId xmlns:p14="http://schemas.microsoft.com/office/powerpoint/2010/main" val="330444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902775-2E7A-4456-9E0A-F3B9FFAC9EE8}" type="datetime1">
              <a:rPr lang="en-US" smtClean="0"/>
              <a:t>12/29/2020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7B2E7-BD67-460D-A4EA-A76B0F906F12}" type="slidenum">
              <a:rPr lang="en-US" smtClean="0"/>
              <a:t>‹#›</a:t>
            </a:fld>
            <a:endParaRPr lang="en-US"/>
          </a:p>
        </p:txBody>
      </p:sp>
    </p:spTree>
    <p:extLst>
      <p:ext uri="{BB962C8B-B14F-4D97-AF65-F5344CB8AC3E}">
        <p14:creationId xmlns:p14="http://schemas.microsoft.com/office/powerpoint/2010/main" val="3718585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EA1CA8-8CF9-4C09-BD6C-6832870F39EE}" type="datetime1">
              <a:rPr lang="en-US" smtClean="0"/>
              <a:t>12/29/2020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7B2E7-BD67-460D-A4EA-A76B0F906F12}" type="slidenum">
              <a:rPr lang="en-US" smtClean="0"/>
              <a:t>‹#›</a:t>
            </a:fld>
            <a:endParaRPr lang="en-US"/>
          </a:p>
        </p:txBody>
      </p:sp>
    </p:spTree>
    <p:extLst>
      <p:ext uri="{BB962C8B-B14F-4D97-AF65-F5344CB8AC3E}">
        <p14:creationId xmlns:p14="http://schemas.microsoft.com/office/powerpoint/2010/main" val="384186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C44F6E-4F74-48EA-960E-CA398F469BAB}" type="datetime1">
              <a:rPr lang="en-US" smtClean="0"/>
              <a:t>12/29/2020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7B2E7-BD67-460D-A4EA-A76B0F906F12}" type="slidenum">
              <a:rPr lang="en-US" smtClean="0"/>
              <a:t>‹#›</a:t>
            </a:fld>
            <a:endParaRPr lang="en-US"/>
          </a:p>
        </p:txBody>
      </p:sp>
    </p:spTree>
    <p:extLst>
      <p:ext uri="{BB962C8B-B14F-4D97-AF65-F5344CB8AC3E}">
        <p14:creationId xmlns:p14="http://schemas.microsoft.com/office/powerpoint/2010/main" val="269340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4E42D-39C9-43CA-B158-6850551AE682}" type="datetime1">
              <a:rPr lang="en-US" smtClean="0"/>
              <a:t>12/29/2020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7B2E7-BD67-460D-A4EA-A76B0F906F12}" type="slidenum">
              <a:rPr lang="en-US" smtClean="0"/>
              <a:t>‹#›</a:t>
            </a:fld>
            <a:endParaRPr lang="en-US"/>
          </a:p>
        </p:txBody>
      </p:sp>
    </p:spTree>
    <p:extLst>
      <p:ext uri="{BB962C8B-B14F-4D97-AF65-F5344CB8AC3E}">
        <p14:creationId xmlns:p14="http://schemas.microsoft.com/office/powerpoint/2010/main" val="987775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100B6E-9E97-48E7-BB35-ED701A6AFD0C}" type="datetime1">
              <a:rPr lang="en-US" smtClean="0"/>
              <a:t>12/29/2020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7B2E7-BD67-460D-A4EA-A76B0F906F12}" type="slidenum">
              <a:rPr lang="en-US" smtClean="0"/>
              <a:t>‹#›</a:t>
            </a:fld>
            <a:endParaRPr lang="en-US"/>
          </a:p>
        </p:txBody>
      </p:sp>
    </p:spTree>
    <p:extLst>
      <p:ext uri="{BB962C8B-B14F-4D97-AF65-F5344CB8AC3E}">
        <p14:creationId xmlns:p14="http://schemas.microsoft.com/office/powerpoint/2010/main" val="1444015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A7B2D7-F3C7-4740-AB38-51EC9E4FA35C}" type="datetime1">
              <a:rPr lang="en-US" smtClean="0"/>
              <a:t>12/29/2020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B7B2E7-BD67-460D-A4EA-A76B0F906F12}" type="slidenum">
              <a:rPr lang="en-US" smtClean="0"/>
              <a:t>‹#›</a:t>
            </a:fld>
            <a:endParaRPr lang="en-US"/>
          </a:p>
        </p:txBody>
      </p:sp>
    </p:spTree>
    <p:extLst>
      <p:ext uri="{BB962C8B-B14F-4D97-AF65-F5344CB8AC3E}">
        <p14:creationId xmlns:p14="http://schemas.microsoft.com/office/powerpoint/2010/main" val="3155305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88B9F6-72B0-4605-8175-2875D8B2327B}" type="datetime1">
              <a:rPr lang="en-US" smtClean="0"/>
              <a:t>12/29/2020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B7B2E7-BD67-460D-A4EA-A76B0F906F12}" type="slidenum">
              <a:rPr lang="en-US" smtClean="0"/>
              <a:t>‹#›</a:t>
            </a:fld>
            <a:endParaRPr lang="en-US"/>
          </a:p>
        </p:txBody>
      </p:sp>
    </p:spTree>
    <p:extLst>
      <p:ext uri="{BB962C8B-B14F-4D97-AF65-F5344CB8AC3E}">
        <p14:creationId xmlns:p14="http://schemas.microsoft.com/office/powerpoint/2010/main" val="2156572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3EE64B-E893-4DC3-B194-3E3715B39610}" type="datetime1">
              <a:rPr lang="en-US" smtClean="0"/>
              <a:t>12/29/2020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B7B2E7-BD67-460D-A4EA-A76B0F906F12}" type="slidenum">
              <a:rPr lang="en-US" smtClean="0"/>
              <a:t>‹#›</a:t>
            </a:fld>
            <a:endParaRPr lang="en-US"/>
          </a:p>
        </p:txBody>
      </p:sp>
    </p:spTree>
    <p:extLst>
      <p:ext uri="{BB962C8B-B14F-4D97-AF65-F5344CB8AC3E}">
        <p14:creationId xmlns:p14="http://schemas.microsoft.com/office/powerpoint/2010/main" val="1796643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4D4E6F-3958-48EF-BDED-B75CDFBD0CC5}" type="datetime1">
              <a:rPr lang="en-US" smtClean="0"/>
              <a:t>12/29/2020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B7B2E7-BD67-460D-A4EA-A76B0F906F12}" type="slidenum">
              <a:rPr lang="en-US" smtClean="0"/>
              <a:t>‹#›</a:t>
            </a:fld>
            <a:endParaRPr lang="en-US"/>
          </a:p>
        </p:txBody>
      </p:sp>
    </p:spTree>
    <p:extLst>
      <p:ext uri="{BB962C8B-B14F-4D97-AF65-F5344CB8AC3E}">
        <p14:creationId xmlns:p14="http://schemas.microsoft.com/office/powerpoint/2010/main" val="40375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9F02F5-EF6C-43AF-84F9-676D88A7800F}" type="datetime1">
              <a:rPr lang="en-US" smtClean="0"/>
              <a:t>12/29/2020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B7B2E7-BD67-460D-A4EA-A76B0F906F12}" type="slidenum">
              <a:rPr lang="en-US" smtClean="0"/>
              <a:t>‹#›</a:t>
            </a:fld>
            <a:endParaRPr lang="en-US"/>
          </a:p>
        </p:txBody>
      </p:sp>
    </p:spTree>
    <p:extLst>
      <p:ext uri="{BB962C8B-B14F-4D97-AF65-F5344CB8AC3E}">
        <p14:creationId xmlns:p14="http://schemas.microsoft.com/office/powerpoint/2010/main" val="4020129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14F60A-04CD-4126-9FE9-A01B69A6A0B1}" type="datetime1">
              <a:rPr lang="en-US" smtClean="0"/>
              <a:t>12/29/2020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B7B2E7-BD67-460D-A4EA-A76B0F906F12}" type="slidenum">
              <a:rPr lang="en-US" smtClean="0"/>
              <a:t>‹#›</a:t>
            </a:fld>
            <a:endParaRPr lang="en-US"/>
          </a:p>
        </p:txBody>
      </p:sp>
    </p:spTree>
    <p:extLst>
      <p:ext uri="{BB962C8B-B14F-4D97-AF65-F5344CB8AC3E}">
        <p14:creationId xmlns:p14="http://schemas.microsoft.com/office/powerpoint/2010/main" val="3518043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8E20BE-93FF-4F63-A3E0-E90CD8ED3B05}" type="datetime1">
              <a:rPr lang="en-US" smtClean="0"/>
              <a:t>12/29/2020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B7B2E7-BD67-460D-A4EA-A76B0F906F12}" type="slidenum">
              <a:rPr lang="en-US" smtClean="0"/>
              <a:t>‹#›</a:t>
            </a:fld>
            <a:endParaRPr lang="en-US"/>
          </a:p>
        </p:txBody>
      </p:sp>
    </p:spTree>
    <p:extLst>
      <p:ext uri="{BB962C8B-B14F-4D97-AF65-F5344CB8AC3E}">
        <p14:creationId xmlns:p14="http://schemas.microsoft.com/office/powerpoint/2010/main" val="2336062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092" y="675257"/>
            <a:ext cx="3751816" cy="5669411"/>
          </a:xfrm>
          <a:prstGeom prst="rect">
            <a:avLst/>
          </a:prstGeom>
        </p:spPr>
      </p:pic>
      <p:sp>
        <p:nvSpPr>
          <p:cNvPr id="6" name="Slide Number Placeholder 5"/>
          <p:cNvSpPr>
            <a:spLocks noGrp="1"/>
          </p:cNvSpPr>
          <p:nvPr>
            <p:ph type="sldNum" sz="quarter" idx="12"/>
          </p:nvPr>
        </p:nvSpPr>
        <p:spPr/>
        <p:txBody>
          <a:bodyPr/>
          <a:lstStyle/>
          <a:p>
            <a:fld id="{A7B7B2E7-BD67-460D-A4EA-A76B0F906F12}" type="slidenum">
              <a:rPr lang="en-US" smtClean="0"/>
              <a:t>1</a:t>
            </a:fld>
            <a:endParaRPr lang="en-US"/>
          </a:p>
        </p:txBody>
      </p:sp>
    </p:spTree>
    <p:extLst>
      <p:ext uri="{BB962C8B-B14F-4D97-AF65-F5344CB8AC3E}">
        <p14:creationId xmlns:p14="http://schemas.microsoft.com/office/powerpoint/2010/main" val="3649486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Tunisia, Transition from Below?</a:t>
            </a:r>
          </a:p>
        </p:txBody>
      </p:sp>
      <p:sp>
        <p:nvSpPr>
          <p:cNvPr id="3" name="Content Placeholder 2"/>
          <p:cNvSpPr>
            <a:spLocks noGrp="1"/>
          </p:cNvSpPr>
          <p:nvPr>
            <p:ph idx="1"/>
          </p:nvPr>
        </p:nvSpPr>
        <p:spPr/>
        <p:txBody>
          <a:bodyPr>
            <a:normAutofit/>
          </a:bodyPr>
          <a:lstStyle/>
          <a:p>
            <a:pPr marL="0" indent="0">
              <a:buNone/>
            </a:pPr>
            <a:r>
              <a:rPr lang="en-US" sz="2400" dirty="0"/>
              <a:t>1) 12/18/2010: Popular uprisings ignited by Muhammad </a:t>
            </a:r>
            <a:r>
              <a:rPr lang="en-US" sz="2400" dirty="0" err="1"/>
              <a:t>Bouazizi</a:t>
            </a:r>
            <a:r>
              <a:rPr lang="en-US" sz="2400" dirty="0"/>
              <a:t>:</a:t>
            </a:r>
          </a:p>
          <a:p>
            <a:pPr lvl="1"/>
            <a:r>
              <a:rPr lang="en-US" sz="2000" dirty="0"/>
              <a:t>Incited demonstrations &amp; riots throughout Tunisia to protest against status quo. </a:t>
            </a:r>
          </a:p>
          <a:p>
            <a:pPr marL="0" indent="0">
              <a:buNone/>
            </a:pPr>
            <a:r>
              <a:rPr lang="en-US" sz="2400" dirty="0"/>
              <a:t>2) Anger &amp; violence intensified following </a:t>
            </a:r>
            <a:r>
              <a:rPr lang="en-US" sz="2400" dirty="0" err="1"/>
              <a:t>Bouazizi's</a:t>
            </a:r>
            <a:r>
              <a:rPr lang="en-US" sz="2400" dirty="0"/>
              <a:t> death.</a:t>
            </a:r>
          </a:p>
          <a:p>
            <a:pPr marL="0" indent="0">
              <a:buNone/>
            </a:pPr>
            <a:r>
              <a:rPr lang="en-US" sz="2400" dirty="0"/>
              <a:t>3) 1/14/2011: President Ben Ali flees after 23 yrs. in power.</a:t>
            </a:r>
          </a:p>
          <a:p>
            <a:pPr marL="0" indent="0">
              <a:buNone/>
            </a:pPr>
            <a:r>
              <a:rPr lang="en-US" sz="2400" dirty="0"/>
              <a:t>4) PM </a:t>
            </a:r>
            <a:r>
              <a:rPr lang="en-US" sz="2400" dirty="0" err="1"/>
              <a:t>Ghannouchi</a:t>
            </a:r>
            <a:r>
              <a:rPr lang="en-US" sz="2400" dirty="0"/>
              <a:t> from ruling party (CDR) takes over as president.</a:t>
            </a:r>
          </a:p>
          <a:p>
            <a:pPr lvl="1"/>
            <a:r>
              <a:rPr lang="en-US" sz="2000" dirty="0" err="1"/>
              <a:t>Ghannouchi’s</a:t>
            </a:r>
            <a:r>
              <a:rPr lang="en-US" sz="2000" dirty="0"/>
              <a:t> cabinet contained twelve members of the CDR. </a:t>
            </a:r>
          </a:p>
          <a:p>
            <a:pPr marL="0" indent="0">
              <a:buNone/>
            </a:pPr>
            <a:r>
              <a:rPr lang="en-US" sz="2400" dirty="0"/>
              <a:t>5) </a:t>
            </a:r>
            <a:r>
              <a:rPr lang="en-US" sz="2400" dirty="0" err="1"/>
              <a:t>Ghannouchi</a:t>
            </a:r>
            <a:r>
              <a:rPr lang="en-US" sz="2400" dirty="0"/>
              <a:t> forced from power, but hands torch to </a:t>
            </a:r>
            <a:r>
              <a:rPr lang="en-US" sz="2400" dirty="0" err="1"/>
              <a:t>Essebsi</a:t>
            </a:r>
            <a:r>
              <a:rPr lang="en-US" sz="2400" dirty="0"/>
              <a:t>, who held several key positions under Tunisia’s founder &amp; was key legislator under Ben Ali.</a:t>
            </a:r>
          </a:p>
          <a:p>
            <a:pPr marL="0" indent="0">
              <a:buNone/>
            </a:pPr>
            <a:r>
              <a:rPr lang="en-US" sz="2400" dirty="0"/>
              <a:t>6) </a:t>
            </a:r>
            <a:r>
              <a:rPr lang="en-US" sz="2400" dirty="0" err="1"/>
              <a:t>Essebsi</a:t>
            </a:r>
            <a:r>
              <a:rPr lang="en-US" sz="2400" dirty="0"/>
              <a:t> hands power to </a:t>
            </a:r>
            <a:r>
              <a:rPr lang="en-US" sz="2400" dirty="0" err="1"/>
              <a:t>Ennahda</a:t>
            </a:r>
            <a:r>
              <a:rPr lang="en-US" sz="2400" dirty="0"/>
              <a:t> Party leader in 12/2011,  but…</a:t>
            </a:r>
          </a:p>
          <a:p>
            <a:pPr marL="0" indent="0">
              <a:buNone/>
            </a:pPr>
            <a:endParaRPr lang="en-US" sz="2400" dirty="0"/>
          </a:p>
        </p:txBody>
      </p:sp>
      <p:sp>
        <p:nvSpPr>
          <p:cNvPr id="4" name="Slide Number Placeholder 3"/>
          <p:cNvSpPr>
            <a:spLocks noGrp="1"/>
          </p:cNvSpPr>
          <p:nvPr>
            <p:ph type="sldNum" sz="quarter" idx="12"/>
          </p:nvPr>
        </p:nvSpPr>
        <p:spPr/>
        <p:txBody>
          <a:bodyPr/>
          <a:lstStyle/>
          <a:p>
            <a:fld id="{A7B7B2E7-BD67-460D-A4EA-A76B0F906F12}" type="slidenum">
              <a:rPr lang="en-US" smtClean="0"/>
              <a:t>10</a:t>
            </a:fld>
            <a:endParaRPr lang="en-US"/>
          </a:p>
        </p:txBody>
      </p:sp>
    </p:spTree>
    <p:extLst>
      <p:ext uri="{BB962C8B-B14F-4D97-AF65-F5344CB8AC3E}">
        <p14:creationId xmlns:p14="http://schemas.microsoft.com/office/powerpoint/2010/main" val="948674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Tunisia, Transition from Below?</a:t>
            </a:r>
          </a:p>
        </p:txBody>
      </p:sp>
      <p:sp>
        <p:nvSpPr>
          <p:cNvPr id="3" name="Content Placeholder 2"/>
          <p:cNvSpPr>
            <a:spLocks noGrp="1"/>
          </p:cNvSpPr>
          <p:nvPr>
            <p:ph idx="1"/>
          </p:nvPr>
        </p:nvSpPr>
        <p:spPr/>
        <p:txBody>
          <a:bodyPr>
            <a:normAutofit fontScale="32500" lnSpcReduction="20000"/>
          </a:bodyPr>
          <a:lstStyle/>
          <a:p>
            <a:r>
              <a:rPr lang="en-US" sz="8400" dirty="0" err="1"/>
              <a:t>Essebsi</a:t>
            </a:r>
            <a:r>
              <a:rPr lang="en-US" sz="8400" dirty="0"/>
              <a:t> &amp; Ben Ali holdovers played key role in democratic transition:</a:t>
            </a:r>
          </a:p>
          <a:p>
            <a:pPr lvl="1">
              <a:buFont typeface="Courier New" panose="02070309020205020404" pitchFamily="49" charset="0"/>
              <a:buChar char="o"/>
            </a:pPr>
            <a:r>
              <a:rPr lang="en-US" sz="8000" dirty="0"/>
              <a:t>Constituent assembly: power-sharing with holdovers (NT Party).</a:t>
            </a:r>
          </a:p>
          <a:p>
            <a:pPr lvl="2">
              <a:buFont typeface="Wingdings" panose="05000000000000000000" pitchFamily="2" charset="2"/>
              <a:buChar char="§"/>
            </a:pPr>
            <a:r>
              <a:rPr lang="en-US" sz="8000" dirty="0"/>
              <a:t>NT secured supermajority voting rule for constituent assembly.</a:t>
            </a:r>
          </a:p>
          <a:p>
            <a:pPr lvl="2">
              <a:buFont typeface="Wingdings" panose="05000000000000000000" pitchFamily="2" charset="2"/>
              <a:buChar char="§"/>
            </a:pPr>
            <a:r>
              <a:rPr lang="en-US" sz="8000" dirty="0"/>
              <a:t>PR electoral rules: designed to benefit NT &amp; allied parties.</a:t>
            </a:r>
          </a:p>
          <a:p>
            <a:r>
              <a:rPr lang="en-US" sz="8400" dirty="0"/>
              <a:t>The upshot? Tunisian Revolution not all that revolutionary:</a:t>
            </a:r>
          </a:p>
          <a:p>
            <a:pPr lvl="1">
              <a:buFont typeface="Courier New" panose="02070309020205020404" pitchFamily="49" charset="0"/>
              <a:buChar char="o"/>
            </a:pPr>
            <a:r>
              <a:rPr lang="en-US" sz="8000" dirty="0"/>
              <a:t>NT did very well in 2014 legislative elections.</a:t>
            </a:r>
          </a:p>
          <a:p>
            <a:pPr lvl="1">
              <a:buFont typeface="Courier New" panose="02070309020205020404" pitchFamily="49" charset="0"/>
              <a:buChar char="o"/>
            </a:pPr>
            <a:r>
              <a:rPr lang="en-US" sz="8000" dirty="0"/>
              <a:t>NT wins presidential election in 2014, with </a:t>
            </a:r>
            <a:r>
              <a:rPr lang="en-US" sz="8000" dirty="0" err="1"/>
              <a:t>Essebsi</a:t>
            </a:r>
            <a:r>
              <a:rPr lang="en-US" sz="8000" dirty="0"/>
              <a:t> as standard bearer.</a:t>
            </a:r>
          </a:p>
          <a:p>
            <a:pPr lvl="1">
              <a:buFont typeface="Courier New" panose="02070309020205020404" pitchFamily="49" charset="0"/>
              <a:buChar char="o"/>
            </a:pPr>
            <a:r>
              <a:rPr lang="en-US" sz="8000" dirty="0"/>
              <a:t>Over 80% of parliamentarians in ruling coalition.</a:t>
            </a:r>
          </a:p>
          <a:p>
            <a:pPr lvl="1">
              <a:buFont typeface="Courier New" panose="02070309020205020404" pitchFamily="49" charset="0"/>
              <a:buChar char="o"/>
            </a:pPr>
            <a:r>
              <a:rPr lang="en-US" sz="8000" dirty="0"/>
              <a:t>Immunity to civil servants who were corrupt under Ben Ali regime.</a:t>
            </a:r>
          </a:p>
          <a:p>
            <a:pPr lvl="1">
              <a:buFont typeface="Courier New" panose="02070309020205020404" pitchFamily="49" charset="0"/>
              <a:buChar char="o"/>
            </a:pPr>
            <a:r>
              <a:rPr lang="en-US" sz="8000" dirty="0"/>
              <a:t>2018 municipal elections: voter turnout only 34%.</a:t>
            </a:r>
          </a:p>
          <a:p>
            <a:endParaRPr lang="en-US" dirty="0"/>
          </a:p>
        </p:txBody>
      </p:sp>
      <p:sp>
        <p:nvSpPr>
          <p:cNvPr id="4" name="Slide Number Placeholder 3"/>
          <p:cNvSpPr>
            <a:spLocks noGrp="1"/>
          </p:cNvSpPr>
          <p:nvPr>
            <p:ph type="sldNum" sz="quarter" idx="12"/>
          </p:nvPr>
        </p:nvSpPr>
        <p:spPr/>
        <p:txBody>
          <a:bodyPr/>
          <a:lstStyle/>
          <a:p>
            <a:fld id="{A7B7B2E7-BD67-460D-A4EA-A76B0F906F12}" type="slidenum">
              <a:rPr lang="en-US" smtClean="0"/>
              <a:t>11</a:t>
            </a:fld>
            <a:endParaRPr lang="en-US"/>
          </a:p>
        </p:txBody>
      </p:sp>
    </p:spTree>
    <p:extLst>
      <p:ext uri="{BB962C8B-B14F-4D97-AF65-F5344CB8AC3E}">
        <p14:creationId xmlns:p14="http://schemas.microsoft.com/office/powerpoint/2010/main" val="560934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Transitions from Above</a:t>
            </a:r>
          </a:p>
        </p:txBody>
      </p:sp>
      <p:sp>
        <p:nvSpPr>
          <p:cNvPr id="3" name="Content Placeholder 2"/>
          <p:cNvSpPr>
            <a:spLocks noGrp="1"/>
          </p:cNvSpPr>
          <p:nvPr>
            <p:ph idx="1"/>
          </p:nvPr>
        </p:nvSpPr>
        <p:spPr/>
        <p:txBody>
          <a:bodyPr>
            <a:normAutofit/>
          </a:bodyPr>
          <a:lstStyle/>
          <a:p>
            <a:r>
              <a:rPr lang="en-US" dirty="0"/>
              <a:t>Culmination of struggle between alliance of incumbent political elites &amp; insider economic elites vs. outsider economic elites &amp; masses.</a:t>
            </a:r>
          </a:p>
          <a:p>
            <a:r>
              <a:rPr lang="en-US" dirty="0"/>
              <a:t>More likely when incumbent political elites &amp; economic insiders can exploit high state capacity and/or legislature: forum for coordinating.</a:t>
            </a:r>
          </a:p>
          <a:p>
            <a:r>
              <a:rPr lang="en-US" dirty="0"/>
              <a:t>Several constitutional tools at incumbent elites’ disposal.</a:t>
            </a:r>
          </a:p>
          <a:p>
            <a:r>
              <a:rPr lang="en-US" dirty="0"/>
              <a:t>Democracies that follow transition from above &amp; inherit constitution from autocracy (elite biased) vs. transition from below (popular).</a:t>
            </a:r>
          </a:p>
        </p:txBody>
      </p:sp>
      <p:sp>
        <p:nvSpPr>
          <p:cNvPr id="4" name="Slide Number Placeholder 3"/>
          <p:cNvSpPr>
            <a:spLocks noGrp="1"/>
          </p:cNvSpPr>
          <p:nvPr>
            <p:ph type="sldNum" sz="quarter" idx="12"/>
          </p:nvPr>
        </p:nvSpPr>
        <p:spPr/>
        <p:txBody>
          <a:bodyPr/>
          <a:lstStyle/>
          <a:p>
            <a:fld id="{A7B7B2E7-BD67-460D-A4EA-A76B0F906F12}" type="slidenum">
              <a:rPr lang="en-US" smtClean="0"/>
              <a:t>12</a:t>
            </a:fld>
            <a:endParaRPr lang="en-US"/>
          </a:p>
        </p:txBody>
      </p:sp>
    </p:spTree>
    <p:extLst>
      <p:ext uri="{BB962C8B-B14F-4D97-AF65-F5344CB8AC3E}">
        <p14:creationId xmlns:p14="http://schemas.microsoft.com/office/powerpoint/2010/main" val="104332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84500" y="223760"/>
            <a:ext cx="5753100" cy="6498853"/>
          </a:xfrm>
          <a:prstGeom prst="rect">
            <a:avLst/>
          </a:prstGeom>
        </p:spPr>
      </p:pic>
      <p:sp>
        <p:nvSpPr>
          <p:cNvPr id="5" name="Slide Number Placeholder 4"/>
          <p:cNvSpPr>
            <a:spLocks noGrp="1"/>
          </p:cNvSpPr>
          <p:nvPr>
            <p:ph type="sldNum" sz="quarter" idx="12"/>
          </p:nvPr>
        </p:nvSpPr>
        <p:spPr/>
        <p:txBody>
          <a:bodyPr/>
          <a:lstStyle/>
          <a:p>
            <a:fld id="{A7B7B2E7-BD67-460D-A4EA-A76B0F906F12}" type="slidenum">
              <a:rPr lang="en-US" smtClean="0"/>
              <a:t>13</a:t>
            </a:fld>
            <a:endParaRPr lang="en-US"/>
          </a:p>
        </p:txBody>
      </p:sp>
    </p:spTree>
    <p:extLst>
      <p:ext uri="{BB962C8B-B14F-4D97-AF65-F5344CB8AC3E}">
        <p14:creationId xmlns:p14="http://schemas.microsoft.com/office/powerpoint/2010/main" val="311045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If dictatorship lacks a legislature, revolutions almost always culminate in popular democracies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04455" y="1825625"/>
            <a:ext cx="5983089" cy="4351338"/>
          </a:xfrm>
        </p:spPr>
      </p:pic>
      <p:sp>
        <p:nvSpPr>
          <p:cNvPr id="5" name="Slide Number Placeholder 4"/>
          <p:cNvSpPr>
            <a:spLocks noGrp="1"/>
          </p:cNvSpPr>
          <p:nvPr>
            <p:ph type="sldNum" sz="quarter" idx="12"/>
          </p:nvPr>
        </p:nvSpPr>
        <p:spPr/>
        <p:txBody>
          <a:bodyPr/>
          <a:lstStyle/>
          <a:p>
            <a:fld id="{A7B7B2E7-BD67-460D-A4EA-A76B0F906F12}" type="slidenum">
              <a:rPr lang="en-US" smtClean="0"/>
              <a:t>14</a:t>
            </a:fld>
            <a:endParaRPr lang="en-US"/>
          </a:p>
        </p:txBody>
      </p:sp>
    </p:spTree>
    <p:extLst>
      <p:ext uri="{BB962C8B-B14F-4D97-AF65-F5344CB8AC3E}">
        <p14:creationId xmlns:p14="http://schemas.microsoft.com/office/powerpoint/2010/main" val="2670486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Constitutional tools at incumbent elites’ disposal</a:t>
            </a:r>
            <a:br>
              <a:rPr lang="en-US" dirty="0"/>
            </a:br>
            <a:endParaRPr lang="en-US" dirty="0"/>
          </a:p>
        </p:txBody>
      </p:sp>
      <p:pic>
        <p:nvPicPr>
          <p:cNvPr id="4" name="Content Placeholder 3"/>
          <p:cNvPicPr>
            <a:picLocks noGrp="1" noChangeAspect="1"/>
          </p:cNvPicPr>
          <p:nvPr>
            <p:ph idx="1"/>
          </p:nvPr>
        </p:nvPicPr>
        <p:blipFill>
          <a:blip r:embed="rId3"/>
          <a:stretch>
            <a:fillRect/>
          </a:stretch>
        </p:blipFill>
        <p:spPr>
          <a:xfrm>
            <a:off x="3066497" y="1690688"/>
            <a:ext cx="6059006" cy="4594024"/>
          </a:xfrm>
          <a:prstGeom prst="rect">
            <a:avLst/>
          </a:prstGeom>
        </p:spPr>
      </p:pic>
      <p:sp>
        <p:nvSpPr>
          <p:cNvPr id="5" name="Slide Number Placeholder 4"/>
          <p:cNvSpPr>
            <a:spLocks noGrp="1"/>
          </p:cNvSpPr>
          <p:nvPr>
            <p:ph type="sldNum" sz="quarter" idx="12"/>
          </p:nvPr>
        </p:nvSpPr>
        <p:spPr/>
        <p:txBody>
          <a:bodyPr/>
          <a:lstStyle/>
          <a:p>
            <a:fld id="{A7B7B2E7-BD67-460D-A4EA-A76B0F906F12}" type="slidenum">
              <a:rPr lang="en-US" smtClean="0"/>
              <a:t>15</a:t>
            </a:fld>
            <a:endParaRPr lang="en-US"/>
          </a:p>
        </p:txBody>
      </p:sp>
    </p:spTree>
    <p:extLst>
      <p:ext uri="{BB962C8B-B14F-4D97-AF65-F5344CB8AC3E}">
        <p14:creationId xmlns:p14="http://schemas.microsoft.com/office/powerpoint/2010/main" val="540225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187325"/>
            <a:ext cx="10515600" cy="1325563"/>
          </a:xfrm>
        </p:spPr>
        <p:txBody>
          <a:bodyPr/>
          <a:lstStyle/>
          <a:p>
            <a:r>
              <a:rPr lang="en-US" dirty="0"/>
              <a:t>Elite biased democracies: less redistribution</a:t>
            </a:r>
          </a:p>
        </p:txBody>
      </p:sp>
      <p:pic>
        <p:nvPicPr>
          <p:cNvPr id="6" name="Content Placeholder 5"/>
          <p:cNvPicPr>
            <a:picLocks noGrp="1" noChangeAspect="1"/>
          </p:cNvPicPr>
          <p:nvPr>
            <p:ph idx="1"/>
          </p:nvPr>
        </p:nvPicPr>
        <p:blipFill>
          <a:blip r:embed="rId3"/>
          <a:stretch>
            <a:fillRect/>
          </a:stretch>
        </p:blipFill>
        <p:spPr>
          <a:xfrm>
            <a:off x="0" y="1279525"/>
            <a:ext cx="14955758" cy="5489575"/>
          </a:xfrm>
          <a:prstGeom prst="rect">
            <a:avLst/>
          </a:prstGeom>
        </p:spPr>
      </p:pic>
      <p:sp>
        <p:nvSpPr>
          <p:cNvPr id="7" name="Slide Number Placeholder 6"/>
          <p:cNvSpPr>
            <a:spLocks noGrp="1"/>
          </p:cNvSpPr>
          <p:nvPr>
            <p:ph type="sldNum" sz="quarter" idx="12"/>
          </p:nvPr>
        </p:nvSpPr>
        <p:spPr/>
        <p:txBody>
          <a:bodyPr/>
          <a:lstStyle/>
          <a:p>
            <a:fld id="{A7B7B2E7-BD67-460D-A4EA-A76B0F906F12}" type="slidenum">
              <a:rPr lang="en-US" smtClean="0"/>
              <a:t>16</a:t>
            </a:fld>
            <a:endParaRPr lang="en-US"/>
          </a:p>
        </p:txBody>
      </p:sp>
    </p:spTree>
    <p:extLst>
      <p:ext uri="{BB962C8B-B14F-4D97-AF65-F5344CB8AC3E}">
        <p14:creationId xmlns:p14="http://schemas.microsoft.com/office/powerpoint/2010/main" val="2586339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Chilean troops fire on La </a:t>
            </a:r>
            <a:r>
              <a:rPr lang="en-US" dirty="0" err="1"/>
              <a:t>Moneda</a:t>
            </a:r>
            <a:r>
              <a:rPr lang="en-US" dirty="0"/>
              <a:t> Palace, Santiago, on September 11, 1973, during a military coup led by General Augusto Pinochet</a:t>
            </a:r>
          </a:p>
        </p:txBody>
      </p:sp>
      <p:pic>
        <p:nvPicPr>
          <p:cNvPr id="5" name="Content Placeholder 4"/>
          <p:cNvPicPr>
            <a:picLocks noGrp="1" noChangeAspect="1"/>
          </p:cNvPicPr>
          <p:nvPr>
            <p:ph idx="1"/>
          </p:nvPr>
        </p:nvPicPr>
        <p:blipFill>
          <a:blip r:embed="rId2"/>
          <a:stretch>
            <a:fillRect/>
          </a:stretch>
        </p:blipFill>
        <p:spPr>
          <a:xfrm>
            <a:off x="2223770" y="1892237"/>
            <a:ext cx="7744459" cy="4646675"/>
          </a:xfrm>
          <a:prstGeom prst="rect">
            <a:avLst/>
          </a:prstGeom>
        </p:spPr>
      </p:pic>
      <p:sp>
        <p:nvSpPr>
          <p:cNvPr id="4" name="Slide Number Placeholder 3"/>
          <p:cNvSpPr>
            <a:spLocks noGrp="1"/>
          </p:cNvSpPr>
          <p:nvPr>
            <p:ph type="sldNum" sz="quarter" idx="12"/>
          </p:nvPr>
        </p:nvSpPr>
        <p:spPr/>
        <p:txBody>
          <a:bodyPr/>
          <a:lstStyle/>
          <a:p>
            <a:fld id="{A7B7B2E7-BD67-460D-A4EA-A76B0F906F12}" type="slidenum">
              <a:rPr lang="en-US" smtClean="0"/>
              <a:t>17</a:t>
            </a:fld>
            <a:endParaRPr lang="en-US"/>
          </a:p>
        </p:txBody>
      </p:sp>
    </p:spTree>
    <p:extLst>
      <p:ext uri="{BB962C8B-B14F-4D97-AF65-F5344CB8AC3E}">
        <p14:creationId xmlns:p14="http://schemas.microsoft.com/office/powerpoint/2010/main" val="1851288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Chilean military not apolitical stewards of national interest, nor neo-liberal ideologues</a:t>
            </a:r>
          </a:p>
        </p:txBody>
      </p:sp>
      <p:sp>
        <p:nvSpPr>
          <p:cNvPr id="3" name="Content Placeholder 2"/>
          <p:cNvSpPr>
            <a:spLocks noGrp="1"/>
          </p:cNvSpPr>
          <p:nvPr>
            <p:ph idx="1"/>
          </p:nvPr>
        </p:nvSpPr>
        <p:spPr/>
        <p:txBody>
          <a:bodyPr>
            <a:normAutofit/>
          </a:bodyPr>
          <a:lstStyle/>
          <a:p>
            <a:r>
              <a:rPr lang="en-US" sz="2200" dirty="0"/>
              <a:t>Protected domestic manufacturers &amp; organized labor dominated Chilean politics since Great Depression. Later joined by peasants (Frei &amp; Allende).</a:t>
            </a:r>
          </a:p>
          <a:p>
            <a:r>
              <a:rPr lang="en-US" sz="2200" dirty="0"/>
              <a:t>Pinochet regime (1973-’89) sought to revive erstwhile coalition: bankers, large landowners &amp; exporting firms.</a:t>
            </a:r>
          </a:p>
          <a:p>
            <a:r>
              <a:rPr lang="en-US" sz="2200" dirty="0"/>
              <a:t>1980 Constitution, married to Pinochet’s self-styled neoliberal policies, sought to destroy post Great Depression alliance &amp; elevate new alliance:</a:t>
            </a:r>
          </a:p>
          <a:p>
            <a:pPr lvl="1">
              <a:buFont typeface="Courier New" panose="02070309020205020404" pitchFamily="49" charset="0"/>
              <a:buChar char="o"/>
            </a:pPr>
            <a:r>
              <a:rPr lang="en-US" sz="2200" dirty="0"/>
              <a:t>Junta flirted with fascist ideology: valorized Franco’s dictatorship, including dirigisme. </a:t>
            </a:r>
          </a:p>
          <a:p>
            <a:pPr lvl="1">
              <a:buFont typeface="Courier New" panose="02070309020205020404" pitchFamily="49" charset="0"/>
              <a:buChar char="o"/>
            </a:pPr>
            <a:r>
              <a:rPr lang="en-US" sz="2200" dirty="0"/>
              <a:t>Abandoned that approach after experimenting with different economic policies.</a:t>
            </a:r>
          </a:p>
          <a:p>
            <a:pPr lvl="1">
              <a:buFont typeface="Courier New" panose="02070309020205020404" pitchFamily="49" charset="0"/>
              <a:buChar char="o"/>
            </a:pPr>
            <a:r>
              <a:rPr lang="en-US" sz="2200" dirty="0"/>
              <a:t>Realized opposition would not countenance indefinite authoritarianism &amp; figured out how to stage manage democratization using 1980 Constitution. </a:t>
            </a:r>
          </a:p>
          <a:p>
            <a:endParaRPr lang="en-US" dirty="0"/>
          </a:p>
        </p:txBody>
      </p:sp>
      <p:sp>
        <p:nvSpPr>
          <p:cNvPr id="4" name="Slide Number Placeholder 3"/>
          <p:cNvSpPr>
            <a:spLocks noGrp="1"/>
          </p:cNvSpPr>
          <p:nvPr>
            <p:ph type="sldNum" sz="quarter" idx="12"/>
          </p:nvPr>
        </p:nvSpPr>
        <p:spPr/>
        <p:txBody>
          <a:bodyPr/>
          <a:lstStyle/>
          <a:p>
            <a:fld id="{A7B7B2E7-BD67-460D-A4EA-A76B0F906F12}" type="slidenum">
              <a:rPr lang="en-US" smtClean="0"/>
              <a:t>18</a:t>
            </a:fld>
            <a:endParaRPr lang="en-US"/>
          </a:p>
        </p:txBody>
      </p:sp>
    </p:spTree>
    <p:extLst>
      <p:ext uri="{BB962C8B-B14F-4D97-AF65-F5344CB8AC3E}">
        <p14:creationId xmlns:p14="http://schemas.microsoft.com/office/powerpoint/2010/main" val="219853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Decline of Elites in Manufacturing, Chilean Import Competing Industries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04455" y="1825625"/>
            <a:ext cx="5983089" cy="4351338"/>
          </a:xfrm>
        </p:spPr>
      </p:pic>
      <p:sp>
        <p:nvSpPr>
          <p:cNvPr id="5" name="Slide Number Placeholder 4"/>
          <p:cNvSpPr>
            <a:spLocks noGrp="1"/>
          </p:cNvSpPr>
          <p:nvPr>
            <p:ph type="sldNum" sz="quarter" idx="12"/>
          </p:nvPr>
        </p:nvSpPr>
        <p:spPr/>
        <p:txBody>
          <a:bodyPr/>
          <a:lstStyle/>
          <a:p>
            <a:fld id="{A7B7B2E7-BD67-460D-A4EA-A76B0F906F12}" type="slidenum">
              <a:rPr lang="en-US" smtClean="0"/>
              <a:t>19</a:t>
            </a:fld>
            <a:endParaRPr lang="en-US"/>
          </a:p>
        </p:txBody>
      </p:sp>
    </p:spTree>
    <p:extLst>
      <p:ext uri="{BB962C8B-B14F-4D97-AF65-F5344CB8AC3E}">
        <p14:creationId xmlns:p14="http://schemas.microsoft.com/office/powerpoint/2010/main" val="4218219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of the) questions we address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400" dirty="0"/>
              <a:t>Are there different types of democracies?</a:t>
            </a:r>
          </a:p>
          <a:p>
            <a:pPr marL="514350" indent="-514350">
              <a:buFont typeface="+mj-lt"/>
              <a:buAutoNum type="arabicPeriod"/>
            </a:pPr>
            <a:r>
              <a:rPr lang="en-US" sz="2400" dirty="0"/>
              <a:t>What are causes of those differences?</a:t>
            </a:r>
          </a:p>
          <a:p>
            <a:pPr marL="971550" lvl="1" indent="-514350">
              <a:buFont typeface="+mj-lt"/>
              <a:buAutoNum type="alphaLcPeriod"/>
            </a:pPr>
            <a:r>
              <a:rPr lang="en-US" sz="2000" dirty="0"/>
              <a:t>What actors under authoritarianism spur transitions, their timing &amp; scope?</a:t>
            </a:r>
          </a:p>
          <a:p>
            <a:pPr marL="971550" lvl="1" indent="-514350">
              <a:buFont typeface="+mj-lt"/>
              <a:buAutoNum type="alphaLcPeriod"/>
            </a:pPr>
            <a:r>
              <a:rPr lang="en-US" sz="2000" dirty="0"/>
              <a:t>What tools do these actors use to shape democratization?</a:t>
            </a:r>
          </a:p>
          <a:p>
            <a:pPr marL="514350" indent="-514350">
              <a:buFont typeface="+mj-lt"/>
              <a:buAutoNum type="arabicPeriod"/>
            </a:pPr>
            <a:r>
              <a:rPr lang="en-US" sz="2400" dirty="0"/>
              <a:t>What effects do these autocratic legacies have on democracy?</a:t>
            </a:r>
          </a:p>
          <a:p>
            <a:pPr marL="514350" indent="-514350">
              <a:buFont typeface="+mj-lt"/>
              <a:buAutoNum type="arabicPeriod"/>
            </a:pPr>
            <a:r>
              <a:rPr lang="en-US" sz="2400" dirty="0"/>
              <a:t>When, why &amp; how are elite biased democracies reformed?</a:t>
            </a:r>
          </a:p>
          <a:p>
            <a:pPr marL="514350" indent="-514350">
              <a:buFont typeface="+mj-lt"/>
              <a:buAutoNum type="arabicPeriod"/>
            </a:pPr>
            <a:r>
              <a:rPr lang="en-US" sz="2400" dirty="0"/>
              <a:t>What are consequences of those reforms?</a:t>
            </a:r>
          </a:p>
          <a:p>
            <a:pPr marL="514350"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A7B7B2E7-BD67-460D-A4EA-A76B0F906F12}" type="slidenum">
              <a:rPr lang="en-US" smtClean="0"/>
              <a:t>2</a:t>
            </a:fld>
            <a:endParaRPr lang="en-US"/>
          </a:p>
        </p:txBody>
      </p:sp>
    </p:spTree>
    <p:extLst>
      <p:ext uri="{BB962C8B-B14F-4D97-AF65-F5344CB8AC3E}">
        <p14:creationId xmlns:p14="http://schemas.microsoft.com/office/powerpoint/2010/main" val="286090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Financial System Elites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04455" y="1825625"/>
            <a:ext cx="5983089" cy="4351338"/>
          </a:xfrm>
        </p:spPr>
      </p:pic>
      <p:sp>
        <p:nvSpPr>
          <p:cNvPr id="5" name="Slide Number Placeholder 4"/>
          <p:cNvSpPr>
            <a:spLocks noGrp="1"/>
          </p:cNvSpPr>
          <p:nvPr>
            <p:ph type="sldNum" sz="quarter" idx="12"/>
          </p:nvPr>
        </p:nvSpPr>
        <p:spPr/>
        <p:txBody>
          <a:bodyPr/>
          <a:lstStyle/>
          <a:p>
            <a:fld id="{A7B7B2E7-BD67-460D-A4EA-A76B0F906F12}" type="slidenum">
              <a:rPr lang="en-US" smtClean="0"/>
              <a:t>20</a:t>
            </a:fld>
            <a:endParaRPr lang="en-US"/>
          </a:p>
        </p:txBody>
      </p:sp>
    </p:spTree>
    <p:extLst>
      <p:ext uri="{BB962C8B-B14F-4D97-AF65-F5344CB8AC3E}">
        <p14:creationId xmlns:p14="http://schemas.microsoft.com/office/powerpoint/2010/main" val="217438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Chile’s 1980 Constitution: Goals</a:t>
            </a:r>
          </a:p>
        </p:txBody>
      </p:sp>
      <p:sp>
        <p:nvSpPr>
          <p:cNvPr id="3" name="Content Placeholder 2"/>
          <p:cNvSpPr>
            <a:spLocks noGrp="1"/>
          </p:cNvSpPr>
          <p:nvPr>
            <p:ph idx="1"/>
          </p:nvPr>
        </p:nvSpPr>
        <p:spPr/>
        <p:txBody>
          <a:bodyPr>
            <a:normAutofit/>
          </a:bodyPr>
          <a:lstStyle/>
          <a:p>
            <a:pPr marL="0" indent="0">
              <a:buNone/>
            </a:pPr>
            <a:r>
              <a:rPr lang="en-US" sz="2100" dirty="0"/>
              <a:t>1) At first, announce, reinforce &amp; legitimize military junta’s political power &amp; restore &amp; consolidate its allies’ economic position: </a:t>
            </a:r>
          </a:p>
          <a:p>
            <a:pPr lvl="1"/>
            <a:r>
              <a:rPr lang="en-US" sz="2100" dirty="0"/>
              <a:t>Privatizations had to be accepted without investigations into process. </a:t>
            </a:r>
          </a:p>
          <a:p>
            <a:pPr lvl="1"/>
            <a:r>
              <a:rPr lang="en-US" sz="2100" dirty="0"/>
              <a:t>Collective bargaining by workers banned at any level above firm.</a:t>
            </a:r>
          </a:p>
          <a:p>
            <a:pPr lvl="1"/>
            <a:r>
              <a:rPr lang="en-US" sz="2100" dirty="0"/>
              <a:t>Military/police can restore public order vis-à-vis strikes &amp; work stoppages.</a:t>
            </a:r>
          </a:p>
          <a:p>
            <a:pPr marL="0" indent="0">
              <a:buNone/>
            </a:pPr>
            <a:r>
              <a:rPr lang="en-US" sz="2100" dirty="0"/>
              <a:t>2) Later, protect incumbents’ interests after transition with institutional architecture that muzzled foes &amp; empowered economic allies:</a:t>
            </a:r>
          </a:p>
          <a:p>
            <a:pPr lvl="1"/>
            <a:r>
              <a:rPr lang="en-US" sz="2100" dirty="0"/>
              <a:t>Outgoing regime officials inoculated against prosecution.</a:t>
            </a:r>
          </a:p>
          <a:p>
            <a:pPr lvl="1"/>
            <a:r>
              <a:rPr lang="en-US" sz="2100" dirty="0"/>
              <a:t>President’s power curtailed.</a:t>
            </a:r>
          </a:p>
          <a:p>
            <a:pPr lvl="1"/>
            <a:r>
              <a:rPr lang="en-US" sz="2100" dirty="0"/>
              <a:t>Conservative parties over-represented.</a:t>
            </a:r>
          </a:p>
          <a:p>
            <a:pPr lvl="1"/>
            <a:r>
              <a:rPr lang="en-US" sz="2100" dirty="0"/>
              <a:t>Status quo &amp; constitution made very hard to change.</a:t>
            </a:r>
          </a:p>
        </p:txBody>
      </p:sp>
      <p:sp>
        <p:nvSpPr>
          <p:cNvPr id="4" name="Slide Number Placeholder 3"/>
          <p:cNvSpPr>
            <a:spLocks noGrp="1"/>
          </p:cNvSpPr>
          <p:nvPr>
            <p:ph type="sldNum" sz="quarter" idx="12"/>
          </p:nvPr>
        </p:nvSpPr>
        <p:spPr/>
        <p:txBody>
          <a:bodyPr/>
          <a:lstStyle/>
          <a:p>
            <a:fld id="{A7B7B2E7-BD67-460D-A4EA-A76B0F906F12}" type="slidenum">
              <a:rPr lang="en-US" smtClean="0"/>
              <a:t>21</a:t>
            </a:fld>
            <a:endParaRPr lang="en-US"/>
          </a:p>
        </p:txBody>
      </p:sp>
    </p:spTree>
    <p:extLst>
      <p:ext uri="{BB962C8B-B14F-4D97-AF65-F5344CB8AC3E}">
        <p14:creationId xmlns:p14="http://schemas.microsoft.com/office/powerpoint/2010/main" val="222363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Chile’s 1980 Constitution: Institutions/Rules</a:t>
            </a:r>
          </a:p>
        </p:txBody>
      </p:sp>
      <p:sp>
        <p:nvSpPr>
          <p:cNvPr id="3" name="Content Placeholder 2"/>
          <p:cNvSpPr>
            <a:spLocks noGrp="1"/>
          </p:cNvSpPr>
          <p:nvPr>
            <p:ph idx="1"/>
          </p:nvPr>
        </p:nvSpPr>
        <p:spPr/>
        <p:txBody>
          <a:bodyPr>
            <a:normAutofit/>
          </a:bodyPr>
          <a:lstStyle/>
          <a:p>
            <a:r>
              <a:rPr lang="en-US" sz="2400" dirty="0"/>
              <a:t>National Security Council had members from armed forces, president, president of senate &amp; president of supreme court:</a:t>
            </a:r>
          </a:p>
          <a:p>
            <a:pPr lvl="1">
              <a:buFont typeface="Courier New" panose="02070309020205020404" pitchFamily="49" charset="0"/>
              <a:buChar char="o"/>
            </a:pPr>
            <a:r>
              <a:rPr lang="en-US" sz="2000" dirty="0"/>
              <a:t>Created to provide “institutional stability” </a:t>
            </a:r>
          </a:p>
          <a:p>
            <a:pPr lvl="1">
              <a:buFont typeface="Courier New" panose="02070309020205020404" pitchFamily="49" charset="0"/>
              <a:buChar char="o"/>
            </a:pPr>
            <a:r>
              <a:rPr lang="en-US" sz="2000" dirty="0"/>
              <a:t>Made decisions about whether to suspend constitution</a:t>
            </a:r>
          </a:p>
          <a:p>
            <a:pPr lvl="1">
              <a:buFont typeface="Courier New" panose="02070309020205020404" pitchFamily="49" charset="0"/>
              <a:buChar char="o"/>
            </a:pPr>
            <a:r>
              <a:rPr lang="en-US" sz="2000" dirty="0"/>
              <a:t>Allocated four unelected senators; could handpick Constitutional Tribunal members</a:t>
            </a:r>
          </a:p>
          <a:p>
            <a:r>
              <a:rPr lang="en-US" sz="2400" dirty="0"/>
              <a:t>Military: sovereignty over defense policies &amp; power over parallel judiciary system; autonomy over command structure, military budget &amp; promotion of generals; 10% of copper revenues allocated to military’s budget w/out oversight.</a:t>
            </a:r>
          </a:p>
          <a:p>
            <a:r>
              <a:rPr lang="en-US" sz="2400" dirty="0"/>
              <a:t>Unelected senators made up &gt; 25% of senate = veto power over many policies.</a:t>
            </a:r>
          </a:p>
        </p:txBody>
      </p:sp>
      <p:sp>
        <p:nvSpPr>
          <p:cNvPr id="4" name="Slide Number Placeholder 3"/>
          <p:cNvSpPr>
            <a:spLocks noGrp="1"/>
          </p:cNvSpPr>
          <p:nvPr>
            <p:ph type="sldNum" sz="quarter" idx="12"/>
          </p:nvPr>
        </p:nvSpPr>
        <p:spPr/>
        <p:txBody>
          <a:bodyPr/>
          <a:lstStyle/>
          <a:p>
            <a:fld id="{A7B7B2E7-BD67-460D-A4EA-A76B0F906F12}" type="slidenum">
              <a:rPr lang="en-US" smtClean="0"/>
              <a:t>22</a:t>
            </a:fld>
            <a:endParaRPr lang="en-US"/>
          </a:p>
        </p:txBody>
      </p:sp>
    </p:spTree>
    <p:extLst>
      <p:ext uri="{BB962C8B-B14F-4D97-AF65-F5344CB8AC3E}">
        <p14:creationId xmlns:p14="http://schemas.microsoft.com/office/powerpoint/2010/main" val="204612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Reforms on eve of 1989 elections: elite biases</a:t>
            </a:r>
          </a:p>
        </p:txBody>
      </p:sp>
      <p:sp>
        <p:nvSpPr>
          <p:cNvPr id="3" name="Content Placeholder 2"/>
          <p:cNvSpPr>
            <a:spLocks noGrp="1"/>
          </p:cNvSpPr>
          <p:nvPr>
            <p:ph idx="1"/>
          </p:nvPr>
        </p:nvSpPr>
        <p:spPr/>
        <p:txBody>
          <a:bodyPr>
            <a:normAutofit/>
          </a:bodyPr>
          <a:lstStyle/>
          <a:p>
            <a:r>
              <a:rPr lang="en-US" sz="2200" dirty="0"/>
              <a:t>First presidential term under democracy reduced from 8 to 4 years.</a:t>
            </a:r>
          </a:p>
          <a:p>
            <a:r>
              <a:rPr lang="en-US" sz="2200" dirty="0"/>
              <a:t>President’s powers reduced, including ability to dissolve lower chamber.</a:t>
            </a:r>
          </a:p>
          <a:p>
            <a:r>
              <a:rPr lang="en-US" sz="2200" dirty="0"/>
              <a:t>Elected seats in senate expanded from 26 to 38 to over represent conservative parties tied to the military regime.</a:t>
            </a:r>
          </a:p>
          <a:p>
            <a:r>
              <a:rPr lang="en-US" sz="2200" dirty="0"/>
              <a:t>Binomial electoral system (2 member districts):</a:t>
            </a:r>
          </a:p>
          <a:p>
            <a:pPr lvl="1">
              <a:buFont typeface="Courier New" panose="02070309020205020404" pitchFamily="49" charset="0"/>
              <a:buChar char="o"/>
            </a:pPr>
            <a:r>
              <a:rPr lang="en-US" sz="2200" dirty="0"/>
              <a:t>Alliance with highest number of votes receives 1st seat. </a:t>
            </a:r>
          </a:p>
          <a:p>
            <a:pPr lvl="1">
              <a:buFont typeface="Courier New" panose="02070309020205020404" pitchFamily="49" charset="0"/>
              <a:buChar char="o"/>
            </a:pPr>
            <a:r>
              <a:rPr lang="en-US" sz="2200" dirty="0"/>
              <a:t>Same alliance can only win 2nd seat if its votes more than double second most popular alliance. Otherwise, second alliance wins seat.</a:t>
            </a:r>
          </a:p>
          <a:p>
            <a:pPr lvl="1">
              <a:buFont typeface="Courier New" panose="02070309020205020404" pitchFamily="49" charset="0"/>
              <a:buChar char="o"/>
            </a:pPr>
            <a:r>
              <a:rPr lang="en-US" sz="2200" dirty="0"/>
              <a:t>Rightwing parties obtain parity even against alliance of leftist &amp; centrist parties as long as it wins &gt;1/3 of votes in each district.</a:t>
            </a:r>
          </a:p>
          <a:p>
            <a:pPr marL="0" indent="0">
              <a:buNone/>
            </a:pPr>
            <a:endParaRPr lang="en-US" dirty="0"/>
          </a:p>
        </p:txBody>
      </p:sp>
      <p:sp>
        <p:nvSpPr>
          <p:cNvPr id="4" name="Slide Number Placeholder 3"/>
          <p:cNvSpPr>
            <a:spLocks noGrp="1"/>
          </p:cNvSpPr>
          <p:nvPr>
            <p:ph type="sldNum" sz="quarter" idx="12"/>
          </p:nvPr>
        </p:nvSpPr>
        <p:spPr/>
        <p:txBody>
          <a:bodyPr/>
          <a:lstStyle/>
          <a:p>
            <a:fld id="{A7B7B2E7-BD67-460D-A4EA-A76B0F906F12}" type="slidenum">
              <a:rPr lang="en-US" smtClean="0"/>
              <a:t>23</a:t>
            </a:fld>
            <a:endParaRPr lang="en-US"/>
          </a:p>
        </p:txBody>
      </p:sp>
    </p:spTree>
    <p:extLst>
      <p:ext uri="{BB962C8B-B14F-4D97-AF65-F5344CB8AC3E}">
        <p14:creationId xmlns:p14="http://schemas.microsoft.com/office/powerpoint/2010/main" val="67099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6"/>
          <p:cNvPicPr>
            <a:picLocks noChangeAspect="1"/>
          </p:cNvPicPr>
          <p:nvPr/>
        </p:nvPicPr>
        <p:blipFill>
          <a:blip r:embed="rId3"/>
          <a:stretch>
            <a:fillRect/>
          </a:stretch>
        </p:blipFill>
        <p:spPr>
          <a:xfrm>
            <a:off x="1297172" y="77415"/>
            <a:ext cx="9202450" cy="6699384"/>
          </a:xfrm>
          <a:prstGeom prst="rect">
            <a:avLst/>
          </a:prstGeom>
        </p:spPr>
      </p:pic>
      <p:sp>
        <p:nvSpPr>
          <p:cNvPr id="8" name="TextBox 7"/>
          <p:cNvSpPr txBox="1"/>
          <p:nvPr/>
        </p:nvSpPr>
        <p:spPr>
          <a:xfrm>
            <a:off x="8385530" y="6488668"/>
            <a:ext cx="5082363" cy="369332"/>
          </a:xfrm>
          <a:prstGeom prst="rect">
            <a:avLst/>
          </a:prstGeom>
          <a:noFill/>
        </p:spPr>
        <p:txBody>
          <a:bodyPr wrap="square" rtlCol="0">
            <a:spAutoFit/>
          </a:bodyPr>
          <a:lstStyle/>
          <a:p>
            <a:r>
              <a:rPr lang="en-US" dirty="0"/>
              <a:t>Source: </a:t>
            </a:r>
            <a:r>
              <a:rPr lang="en-US" dirty="0" err="1"/>
              <a:t>Shugart</a:t>
            </a:r>
            <a:r>
              <a:rPr lang="en-US" dirty="0"/>
              <a:t> 2014</a:t>
            </a:r>
          </a:p>
        </p:txBody>
      </p:sp>
      <p:sp>
        <p:nvSpPr>
          <p:cNvPr id="9" name="Slide Number Placeholder 8"/>
          <p:cNvSpPr>
            <a:spLocks noGrp="1"/>
          </p:cNvSpPr>
          <p:nvPr>
            <p:ph type="sldNum" sz="quarter" idx="12"/>
          </p:nvPr>
        </p:nvSpPr>
        <p:spPr/>
        <p:txBody>
          <a:bodyPr/>
          <a:lstStyle/>
          <a:p>
            <a:fld id="{A7B7B2E7-BD67-460D-A4EA-A76B0F906F12}" type="slidenum">
              <a:rPr lang="en-US" smtClean="0"/>
              <a:t>24</a:t>
            </a:fld>
            <a:endParaRPr lang="en-US"/>
          </a:p>
        </p:txBody>
      </p:sp>
    </p:spTree>
    <p:extLst>
      <p:ext uri="{BB962C8B-B14F-4D97-AF65-F5344CB8AC3E}">
        <p14:creationId xmlns:p14="http://schemas.microsoft.com/office/powerpoint/2010/main" val="2650518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Status quo &amp; constitution very hard to change!</a:t>
            </a:r>
            <a:br>
              <a:rPr lang="en-US" dirty="0"/>
            </a:br>
            <a:endParaRPr lang="en-US" dirty="0"/>
          </a:p>
        </p:txBody>
      </p:sp>
      <p:sp>
        <p:nvSpPr>
          <p:cNvPr id="3" name="Content Placeholder 2"/>
          <p:cNvSpPr>
            <a:spLocks noGrp="1"/>
          </p:cNvSpPr>
          <p:nvPr>
            <p:ph idx="1"/>
          </p:nvPr>
        </p:nvSpPr>
        <p:spPr/>
        <p:txBody>
          <a:bodyPr>
            <a:normAutofit/>
          </a:bodyPr>
          <a:lstStyle/>
          <a:p>
            <a:r>
              <a:rPr lang="en-US" sz="3200" dirty="0"/>
              <a:t>For laws related to executive branch, Constitutional Tribunal, the armed forces &amp; National Security Council, special supermajorities across both chambers. </a:t>
            </a:r>
          </a:p>
          <a:p>
            <a:r>
              <a:rPr lang="en-US" sz="3200" dirty="0"/>
              <a:t>For constitutional reform, supermajorities across both chambers.</a:t>
            </a:r>
          </a:p>
          <a:p>
            <a:pPr lvl="1">
              <a:buFont typeface="Courier New" panose="02070309020205020404" pitchFamily="49" charset="0"/>
              <a:buChar char="o"/>
            </a:pPr>
            <a:r>
              <a:rPr lang="en-US" sz="3200" dirty="0"/>
              <a:t>no joint commission </a:t>
            </a:r>
            <a:r>
              <a:rPr lang="en-US" sz="3200" dirty="0" err="1"/>
              <a:t>btwn</a:t>
            </a:r>
            <a:r>
              <a:rPr lang="en-US" sz="3200" dirty="0"/>
              <a:t>. 2 legislative chambers to reconcile differences vis-à-vis constitutional issues.</a:t>
            </a:r>
          </a:p>
          <a:p>
            <a:pPr marL="0" indent="0">
              <a:buNone/>
            </a:pPr>
            <a:endParaRPr lang="en-US" dirty="0"/>
          </a:p>
        </p:txBody>
      </p:sp>
      <p:sp>
        <p:nvSpPr>
          <p:cNvPr id="4" name="Slide Number Placeholder 3"/>
          <p:cNvSpPr>
            <a:spLocks noGrp="1"/>
          </p:cNvSpPr>
          <p:nvPr>
            <p:ph type="sldNum" sz="quarter" idx="12"/>
          </p:nvPr>
        </p:nvSpPr>
        <p:spPr/>
        <p:txBody>
          <a:bodyPr/>
          <a:lstStyle/>
          <a:p>
            <a:fld id="{A7B7B2E7-BD67-460D-A4EA-A76B0F906F12}" type="slidenum">
              <a:rPr lang="en-US" smtClean="0"/>
              <a:t>25</a:t>
            </a:fld>
            <a:endParaRPr lang="en-US"/>
          </a:p>
        </p:txBody>
      </p:sp>
    </p:spTree>
    <p:extLst>
      <p:ext uri="{BB962C8B-B14F-4D97-AF65-F5344CB8AC3E}">
        <p14:creationId xmlns:p14="http://schemas.microsoft.com/office/powerpoint/2010/main" val="212653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838200" y="-27790"/>
            <a:ext cx="10515600" cy="7228690"/>
          </a:xfrm>
          <a:prstGeom prst="rect">
            <a:avLst/>
          </a:prstGeom>
        </p:spPr>
      </p:pic>
      <p:sp>
        <p:nvSpPr>
          <p:cNvPr id="5" name="Slide Number Placeholder 4"/>
          <p:cNvSpPr>
            <a:spLocks noGrp="1"/>
          </p:cNvSpPr>
          <p:nvPr>
            <p:ph type="sldNum" sz="quarter" idx="12"/>
          </p:nvPr>
        </p:nvSpPr>
        <p:spPr/>
        <p:txBody>
          <a:bodyPr/>
          <a:lstStyle/>
          <a:p>
            <a:fld id="{A7B7B2E7-BD67-460D-A4EA-A76B0F906F12}" type="slidenum">
              <a:rPr lang="en-US" smtClean="0"/>
              <a:t>26</a:t>
            </a:fld>
            <a:endParaRPr lang="en-US"/>
          </a:p>
        </p:txBody>
      </p:sp>
    </p:spTree>
    <p:extLst>
      <p:ext uri="{BB962C8B-B14F-4D97-AF65-F5344CB8AC3E}">
        <p14:creationId xmlns:p14="http://schemas.microsoft.com/office/powerpoint/2010/main" val="3893603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67539" y="491885"/>
            <a:ext cx="8314661" cy="6047027"/>
          </a:xfrm>
        </p:spPr>
      </p:pic>
      <p:sp>
        <p:nvSpPr>
          <p:cNvPr id="5" name="Slide Number Placeholder 4"/>
          <p:cNvSpPr>
            <a:spLocks noGrp="1"/>
          </p:cNvSpPr>
          <p:nvPr>
            <p:ph type="sldNum" sz="quarter" idx="12"/>
          </p:nvPr>
        </p:nvSpPr>
        <p:spPr/>
        <p:txBody>
          <a:bodyPr/>
          <a:lstStyle/>
          <a:p>
            <a:fld id="{A7B7B2E7-BD67-460D-A4EA-A76B0F906F12}" type="slidenum">
              <a:rPr lang="en-US" smtClean="0"/>
              <a:t>27</a:t>
            </a:fld>
            <a:endParaRPr lang="en-US"/>
          </a:p>
        </p:txBody>
      </p:sp>
    </p:spTree>
    <p:extLst>
      <p:ext uri="{BB962C8B-B14F-4D97-AF65-F5344CB8AC3E}">
        <p14:creationId xmlns:p14="http://schemas.microsoft.com/office/powerpoint/2010/main" val="599714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1335" y="538282"/>
            <a:ext cx="8250865" cy="6000630"/>
          </a:xfrm>
        </p:spPr>
      </p:pic>
      <p:sp>
        <p:nvSpPr>
          <p:cNvPr id="5" name="Slide Number Placeholder 4"/>
          <p:cNvSpPr>
            <a:spLocks noGrp="1"/>
          </p:cNvSpPr>
          <p:nvPr>
            <p:ph type="sldNum" sz="quarter" idx="12"/>
          </p:nvPr>
        </p:nvSpPr>
        <p:spPr/>
        <p:txBody>
          <a:bodyPr/>
          <a:lstStyle/>
          <a:p>
            <a:fld id="{A7B7B2E7-BD67-460D-A4EA-A76B0F906F12}" type="slidenum">
              <a:rPr lang="en-US" smtClean="0"/>
              <a:t>28</a:t>
            </a:fld>
            <a:endParaRPr lang="en-US"/>
          </a:p>
        </p:txBody>
      </p:sp>
    </p:spTree>
    <p:extLst>
      <p:ext uri="{BB962C8B-B14F-4D97-AF65-F5344CB8AC3E}">
        <p14:creationId xmlns:p14="http://schemas.microsoft.com/office/powerpoint/2010/main" val="3053041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Transitions from above: Burma</a:t>
            </a:r>
          </a:p>
        </p:txBody>
      </p:sp>
      <p:sp>
        <p:nvSpPr>
          <p:cNvPr id="3" name="Content Placeholder 2"/>
          <p:cNvSpPr>
            <a:spLocks noGrp="1"/>
          </p:cNvSpPr>
          <p:nvPr>
            <p:ph idx="1"/>
          </p:nvPr>
        </p:nvSpPr>
        <p:spPr/>
        <p:txBody>
          <a:bodyPr>
            <a:normAutofit/>
          </a:bodyPr>
          <a:lstStyle/>
          <a:p>
            <a:r>
              <a:rPr lang="en-US" dirty="0"/>
              <a:t>2008 constitution guided 2015 transition: awards military 25% of parliament’s seats — can block constitutional reform.</a:t>
            </a:r>
          </a:p>
          <a:p>
            <a:r>
              <a:rPr lang="en-US" dirty="0"/>
              <a:t>2015-2016, President Thein Sein, along with military dominated legislature, passed flurry of legislation on eve of democratization: </a:t>
            </a:r>
          </a:p>
          <a:p>
            <a:pPr lvl="1">
              <a:buFont typeface="Courier New" panose="02070309020205020404" pitchFamily="49" charset="0"/>
              <a:buChar char="o"/>
            </a:pPr>
            <a:r>
              <a:rPr lang="en-US" dirty="0"/>
              <a:t>amnesty to military generals accused of human rights abuses.</a:t>
            </a:r>
          </a:p>
          <a:p>
            <a:pPr lvl="1">
              <a:buFont typeface="Courier New" panose="02070309020205020404" pitchFamily="49" charset="0"/>
              <a:buChar char="o"/>
            </a:pPr>
            <a:r>
              <a:rPr lang="en-US" dirty="0"/>
              <a:t>generous pension plan for departing lawmakers.</a:t>
            </a:r>
          </a:p>
          <a:p>
            <a:pPr lvl="1">
              <a:buFont typeface="Courier New" panose="02070309020205020404" pitchFamily="49" charset="0"/>
              <a:buChar char="o"/>
            </a:pPr>
            <a:r>
              <a:rPr lang="en-US" dirty="0"/>
              <a:t>awarding of business contracts to outgoing generals &amp; other elites.</a:t>
            </a:r>
          </a:p>
          <a:p>
            <a:pPr lvl="1">
              <a:buFont typeface="Courier New" panose="02070309020205020404" pitchFamily="49" charset="0"/>
              <a:buChar char="o"/>
            </a:pPr>
            <a:r>
              <a:rPr lang="en-US" dirty="0"/>
              <a:t>transfer of manufacturing plants to ministry of defense.</a:t>
            </a:r>
          </a:p>
        </p:txBody>
      </p:sp>
      <p:sp>
        <p:nvSpPr>
          <p:cNvPr id="4" name="Slide Number Placeholder 3"/>
          <p:cNvSpPr>
            <a:spLocks noGrp="1"/>
          </p:cNvSpPr>
          <p:nvPr>
            <p:ph type="sldNum" sz="quarter" idx="12"/>
          </p:nvPr>
        </p:nvSpPr>
        <p:spPr/>
        <p:txBody>
          <a:bodyPr/>
          <a:lstStyle/>
          <a:p>
            <a:fld id="{A7B7B2E7-BD67-460D-A4EA-A76B0F906F12}" type="slidenum">
              <a:rPr lang="en-US" smtClean="0"/>
              <a:t>29</a:t>
            </a:fld>
            <a:endParaRPr lang="en-US"/>
          </a:p>
        </p:txBody>
      </p:sp>
    </p:spTree>
    <p:extLst>
      <p:ext uri="{BB962C8B-B14F-4D97-AF65-F5344CB8AC3E}">
        <p14:creationId xmlns:p14="http://schemas.microsoft.com/office/powerpoint/2010/main" val="1812628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of the) book’s contributions</a:t>
            </a:r>
          </a:p>
        </p:txBody>
      </p:sp>
      <p:sp>
        <p:nvSpPr>
          <p:cNvPr id="3" name="Content Placeholder 2"/>
          <p:cNvSpPr>
            <a:spLocks noGrp="1"/>
          </p:cNvSpPr>
          <p:nvPr>
            <p:ph idx="1"/>
          </p:nvPr>
        </p:nvSpPr>
        <p:spPr/>
        <p:txBody>
          <a:bodyPr>
            <a:noAutofit/>
          </a:bodyPr>
          <a:lstStyle/>
          <a:p>
            <a:pPr marL="457200" indent="-457200">
              <a:buFont typeface="+mj-lt"/>
              <a:buAutoNum type="arabicPeriod"/>
            </a:pPr>
            <a:r>
              <a:rPr lang="en-US" sz="1900" dirty="0"/>
              <a:t>Two different types of democracy: elite biased &amp; popular.</a:t>
            </a:r>
          </a:p>
          <a:p>
            <a:pPr marL="457200" indent="-457200">
              <a:buFont typeface="+mj-lt"/>
              <a:buAutoNum type="arabicPeriod"/>
            </a:pPr>
            <a:r>
              <a:rPr lang="en-US" sz="1900" dirty="0"/>
              <a:t>Supply-side theory &amp; evidence about causes of democratization: elite splits &amp; coordination </a:t>
            </a:r>
            <a:r>
              <a:rPr lang="en-US" sz="1900" dirty="0" err="1"/>
              <a:t>btwn</a:t>
            </a:r>
            <a:r>
              <a:rPr lang="en-US" sz="1900" dirty="0"/>
              <a:t>. different factions of autocratic politicians &amp; economic elites gives rise to different democracies.  </a:t>
            </a:r>
          </a:p>
          <a:p>
            <a:pPr marL="457200" indent="-457200">
              <a:buFont typeface="+mj-lt"/>
              <a:buAutoNum type="arabicPeriod"/>
            </a:pPr>
            <a:r>
              <a:rPr lang="en-US" sz="1900" dirty="0"/>
              <a:t>Theory &amp; new evidence outlines scope conditions under which democracy = egalitarianism:</a:t>
            </a:r>
          </a:p>
          <a:p>
            <a:pPr lvl="1"/>
            <a:r>
              <a:rPr lang="en-US" sz="1900" dirty="0"/>
              <a:t>We reconcile paradox that democracies are, on average, not more redistributive than autocracies. </a:t>
            </a:r>
          </a:p>
          <a:p>
            <a:pPr lvl="1"/>
            <a:r>
              <a:rPr lang="en-US" sz="1900" dirty="0"/>
              <a:t>We challenge idea that capitalism hardwired to be unequal. Fosters inequality only when gamed.</a:t>
            </a:r>
          </a:p>
          <a:p>
            <a:pPr marL="457200" indent="-457200">
              <a:buFont typeface="+mj-lt"/>
              <a:buAutoNum type="arabicPeriod"/>
            </a:pPr>
            <a:r>
              <a:rPr lang="en-US" sz="1900" dirty="0"/>
              <a:t>We bring constitutions back into study of comparative politics: matter for explaining timing, pace &amp; scope of democratization, as well as important outcomes under democracy. </a:t>
            </a:r>
          </a:p>
          <a:p>
            <a:pPr marL="457200" indent="-457200">
              <a:buFont typeface="+mj-lt"/>
              <a:buAutoNum type="arabicPeriod"/>
            </a:pPr>
            <a:r>
              <a:rPr lang="en-US" sz="1900" dirty="0"/>
              <a:t>We challenge idea that military is impartial actor that steps into political arena to defend national interest or its own organizational interests &amp; then quickly returns to barracks. </a:t>
            </a:r>
          </a:p>
          <a:p>
            <a:pPr lvl="1"/>
            <a:r>
              <a:rPr lang="en-US" sz="1900" dirty="0"/>
              <a:t>Instead: partisan actor that picks winners &amp; losers, games system &amp; takes its time doing so.</a:t>
            </a:r>
          </a:p>
          <a:p>
            <a:pPr marL="457200" indent="-457200">
              <a:buFont typeface="+mj-lt"/>
              <a:buAutoNum type="arabicPeriod"/>
            </a:pPr>
            <a:endParaRPr lang="en-US" sz="2000" dirty="0"/>
          </a:p>
        </p:txBody>
      </p:sp>
      <p:sp>
        <p:nvSpPr>
          <p:cNvPr id="4" name="Slide Number Placeholder 3"/>
          <p:cNvSpPr>
            <a:spLocks noGrp="1"/>
          </p:cNvSpPr>
          <p:nvPr>
            <p:ph type="sldNum" sz="quarter" idx="12"/>
          </p:nvPr>
        </p:nvSpPr>
        <p:spPr/>
        <p:txBody>
          <a:bodyPr/>
          <a:lstStyle/>
          <a:p>
            <a:fld id="{A7B7B2E7-BD67-460D-A4EA-A76B0F906F12}" type="slidenum">
              <a:rPr lang="en-US" smtClean="0"/>
              <a:t>3</a:t>
            </a:fld>
            <a:endParaRPr lang="en-US"/>
          </a:p>
        </p:txBody>
      </p:sp>
    </p:spTree>
    <p:extLst>
      <p:ext uri="{BB962C8B-B14F-4D97-AF65-F5344CB8AC3E}">
        <p14:creationId xmlns:p14="http://schemas.microsoft.com/office/powerpoint/2010/main" val="748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Transitions from Above: Turkey</a:t>
            </a:r>
          </a:p>
        </p:txBody>
      </p:sp>
      <p:sp>
        <p:nvSpPr>
          <p:cNvPr id="3" name="Content Placeholder 2"/>
          <p:cNvSpPr>
            <a:spLocks noGrp="1"/>
          </p:cNvSpPr>
          <p:nvPr>
            <p:ph idx="1"/>
          </p:nvPr>
        </p:nvSpPr>
        <p:spPr/>
        <p:txBody>
          <a:bodyPr>
            <a:normAutofit/>
          </a:bodyPr>
          <a:lstStyle/>
          <a:p>
            <a:r>
              <a:rPr lang="en-US" sz="2600" dirty="0"/>
              <a:t>1982 constitution guided 1983 transition to democracy: </a:t>
            </a:r>
          </a:p>
          <a:p>
            <a:pPr lvl="1">
              <a:buFont typeface="Courier New" panose="02070309020205020404" pitchFamily="49" charset="0"/>
              <a:buChar char="o"/>
            </a:pPr>
            <a:r>
              <a:rPr lang="en-US" sz="2200" dirty="0"/>
              <a:t>Constitutional court with ability to ban political parties while stripping legislature of authority to make court appointments.</a:t>
            </a:r>
          </a:p>
          <a:p>
            <a:pPr lvl="1">
              <a:buFont typeface="Courier New" panose="02070309020205020404" pitchFamily="49" charset="0"/>
              <a:buChar char="o"/>
            </a:pPr>
            <a:r>
              <a:rPr lang="en-US" sz="2200" dirty="0"/>
              <a:t>Military maintained autonomy over its budget &amp; decision-making. </a:t>
            </a:r>
          </a:p>
          <a:p>
            <a:pPr lvl="1">
              <a:buFont typeface="Courier New" panose="02070309020205020404" pitchFamily="49" charset="0"/>
              <a:buChar char="o"/>
            </a:pPr>
            <a:r>
              <a:rPr lang="en-US" sz="2200" dirty="0"/>
              <a:t>Top military brass &amp; collaborators: granted immunity from prosecution.</a:t>
            </a:r>
          </a:p>
          <a:p>
            <a:r>
              <a:rPr lang="en-US" sz="2600" dirty="0"/>
              <a:t>Military &amp; allies continued to enjoy economic privileges, such as retaining ownership of key industries.</a:t>
            </a:r>
          </a:p>
        </p:txBody>
      </p:sp>
      <p:sp>
        <p:nvSpPr>
          <p:cNvPr id="4" name="Slide Number Placeholder 3"/>
          <p:cNvSpPr>
            <a:spLocks noGrp="1"/>
          </p:cNvSpPr>
          <p:nvPr>
            <p:ph type="sldNum" sz="quarter" idx="12"/>
          </p:nvPr>
        </p:nvSpPr>
        <p:spPr/>
        <p:txBody>
          <a:bodyPr/>
          <a:lstStyle/>
          <a:p>
            <a:fld id="{A7B7B2E7-BD67-460D-A4EA-A76B0F906F12}" type="slidenum">
              <a:rPr lang="en-US" smtClean="0"/>
              <a:t>30</a:t>
            </a:fld>
            <a:endParaRPr lang="en-US"/>
          </a:p>
        </p:txBody>
      </p:sp>
    </p:spTree>
    <p:extLst>
      <p:ext uri="{BB962C8B-B14F-4D97-AF65-F5344CB8AC3E}">
        <p14:creationId xmlns:p14="http://schemas.microsoft.com/office/powerpoint/2010/main" val="1761765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 from above: South Africa</a:t>
            </a:r>
          </a:p>
        </p:txBody>
      </p:sp>
      <p:sp>
        <p:nvSpPr>
          <p:cNvPr id="3" name="Content Placeholder 2"/>
          <p:cNvSpPr>
            <a:spLocks noGrp="1"/>
          </p:cNvSpPr>
          <p:nvPr>
            <p:ph idx="1"/>
          </p:nvPr>
        </p:nvSpPr>
        <p:spPr/>
        <p:txBody>
          <a:bodyPr>
            <a:normAutofit/>
          </a:bodyPr>
          <a:lstStyle/>
          <a:p>
            <a:r>
              <a:rPr lang="en-US" dirty="0"/>
              <a:t>1993 constitution: transitional power-sharing agreement (1994-’99).</a:t>
            </a:r>
          </a:p>
          <a:p>
            <a:r>
              <a:rPr lang="en-US" dirty="0"/>
              <a:t>Set up institutional architecture that would guide South African democracy during &amp; beyond this period:</a:t>
            </a:r>
          </a:p>
          <a:p>
            <a:pPr lvl="1">
              <a:buFont typeface="Courier New" panose="02070309020205020404" pitchFamily="49" charset="0"/>
              <a:buChar char="o"/>
            </a:pPr>
            <a:r>
              <a:rPr lang="en-US" dirty="0"/>
              <a:t>Provinces allowed to adopt their own constitutions: </a:t>
            </a:r>
          </a:p>
          <a:p>
            <a:pPr lvl="2">
              <a:buFont typeface="Wingdings" panose="05000000000000000000" pitchFamily="2" charset="2"/>
              <a:buChar char="§"/>
            </a:pPr>
            <a:r>
              <a:rPr lang="en-US" dirty="0"/>
              <a:t>Minority groups awarded veto in local governments. </a:t>
            </a:r>
          </a:p>
          <a:p>
            <a:pPr lvl="2">
              <a:buFont typeface="Wingdings" panose="05000000000000000000" pitchFamily="2" charset="2"/>
              <a:buChar char="§"/>
            </a:pPr>
            <a:r>
              <a:rPr lang="en-US" dirty="0"/>
              <a:t>Elite run provinces used this to block redistribution, for example.</a:t>
            </a:r>
          </a:p>
          <a:p>
            <a:pPr lvl="1">
              <a:buFont typeface="Courier New" panose="02070309020205020404" pitchFamily="49" charset="0"/>
              <a:buChar char="o"/>
            </a:pPr>
            <a:r>
              <a:rPr lang="en-US" dirty="0"/>
              <a:t>There were several other elite biases enshrined in 1993 constitution…</a:t>
            </a:r>
          </a:p>
        </p:txBody>
      </p:sp>
      <p:sp>
        <p:nvSpPr>
          <p:cNvPr id="4" name="Slide Number Placeholder 3"/>
          <p:cNvSpPr>
            <a:spLocks noGrp="1"/>
          </p:cNvSpPr>
          <p:nvPr>
            <p:ph type="sldNum" sz="quarter" idx="12"/>
          </p:nvPr>
        </p:nvSpPr>
        <p:spPr/>
        <p:txBody>
          <a:bodyPr/>
          <a:lstStyle/>
          <a:p>
            <a:fld id="{A7B7B2E7-BD67-460D-A4EA-A76B0F906F12}" type="slidenum">
              <a:rPr lang="en-US" smtClean="0"/>
              <a:t>31</a:t>
            </a:fld>
            <a:endParaRPr lang="en-US"/>
          </a:p>
        </p:txBody>
      </p:sp>
    </p:spTree>
    <p:extLst>
      <p:ext uri="{BB962C8B-B14F-4D97-AF65-F5344CB8AC3E}">
        <p14:creationId xmlns:p14="http://schemas.microsoft.com/office/powerpoint/2010/main" val="3122120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authoritarian populism a reaction against elite-biased democracy?</a:t>
            </a:r>
          </a:p>
        </p:txBody>
      </p:sp>
      <p:sp>
        <p:nvSpPr>
          <p:cNvPr id="3" name="Content Placeholder 2"/>
          <p:cNvSpPr>
            <a:spLocks noGrp="1"/>
          </p:cNvSpPr>
          <p:nvPr>
            <p:ph idx="1"/>
          </p:nvPr>
        </p:nvSpPr>
        <p:spPr/>
        <p:txBody>
          <a:bodyPr>
            <a:normAutofit/>
          </a:bodyPr>
          <a:lstStyle/>
          <a:p>
            <a:pPr marL="0" indent="0">
              <a:buNone/>
            </a:pPr>
            <a:r>
              <a:rPr lang="en-US" sz="2000" dirty="0"/>
              <a:t>Perhaps some elite biased constitutions contain the seeds of a return to dictatorship:</a:t>
            </a:r>
          </a:p>
          <a:p>
            <a:r>
              <a:rPr lang="en-US" sz="2000" dirty="0"/>
              <a:t>Citizens may be free from censorship &amp; outright repression under democracy — but they are not really equal &amp; important players in deciding public policy. </a:t>
            </a:r>
          </a:p>
          <a:p>
            <a:r>
              <a:rPr lang="en-US" sz="2000" dirty="0"/>
              <a:t>In these imperfect democracies, opportunistic politicians agitate the masses, urging them to vote out the “corrupt” ruling class &amp; overturn their “rigged” institutions. </a:t>
            </a:r>
          </a:p>
          <a:p>
            <a:r>
              <a:rPr lang="en-US" sz="2000" dirty="0"/>
              <a:t>Demagogues then use power to ride roughshod over deliberation, consensus building, rule of law.</a:t>
            </a:r>
          </a:p>
          <a:p>
            <a:r>
              <a:rPr lang="en-US" sz="2000" dirty="0"/>
              <a:t>Latin American examples?</a:t>
            </a:r>
          </a:p>
          <a:p>
            <a:r>
              <a:rPr lang="en-US" sz="2000" dirty="0"/>
              <a:t>Recent examples from elsewhere:</a:t>
            </a:r>
          </a:p>
          <a:p>
            <a:pPr lvl="1">
              <a:buFont typeface="Courier New" panose="02070309020205020404" pitchFamily="49" charset="0"/>
              <a:buChar char="o"/>
            </a:pPr>
            <a:r>
              <a:rPr lang="en-US" sz="2000" dirty="0"/>
              <a:t>Thailand</a:t>
            </a:r>
          </a:p>
          <a:p>
            <a:pPr lvl="1">
              <a:buFont typeface="Courier New" panose="02070309020205020404" pitchFamily="49" charset="0"/>
              <a:buChar char="o"/>
            </a:pPr>
            <a:r>
              <a:rPr lang="en-US" sz="2000" dirty="0"/>
              <a:t>Turkey</a:t>
            </a:r>
          </a:p>
          <a:p>
            <a:pPr lvl="1">
              <a:buFont typeface="Courier New" panose="02070309020205020404" pitchFamily="49" charset="0"/>
              <a:buChar char="o"/>
            </a:pPr>
            <a:r>
              <a:rPr lang="en-US" sz="2000" dirty="0"/>
              <a:t>Hungary</a:t>
            </a:r>
          </a:p>
        </p:txBody>
      </p:sp>
      <p:sp>
        <p:nvSpPr>
          <p:cNvPr id="4" name="Slide Number Placeholder 3"/>
          <p:cNvSpPr>
            <a:spLocks noGrp="1"/>
          </p:cNvSpPr>
          <p:nvPr>
            <p:ph type="sldNum" sz="quarter" idx="12"/>
          </p:nvPr>
        </p:nvSpPr>
        <p:spPr/>
        <p:txBody>
          <a:bodyPr/>
          <a:lstStyle/>
          <a:p>
            <a:fld id="{A7B7B2E7-BD67-460D-A4EA-A76B0F906F12}" type="slidenum">
              <a:rPr lang="en-US" smtClean="0"/>
              <a:t>32</a:t>
            </a:fld>
            <a:endParaRPr lang="en-US"/>
          </a:p>
        </p:txBody>
      </p:sp>
    </p:spTree>
    <p:extLst>
      <p:ext uri="{BB962C8B-B14F-4D97-AF65-F5344CB8AC3E}">
        <p14:creationId xmlns:p14="http://schemas.microsoft.com/office/powerpoint/2010/main" val="262115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a:t>EXTRAS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7B7B2E7-BD67-460D-A4EA-A76B0F906F12}" type="slidenum">
              <a:rPr lang="en-US" smtClean="0"/>
              <a:t>33</a:t>
            </a:fld>
            <a:endParaRPr lang="en-US"/>
          </a:p>
        </p:txBody>
      </p:sp>
    </p:spTree>
    <p:extLst>
      <p:ext uri="{BB962C8B-B14F-4D97-AF65-F5344CB8AC3E}">
        <p14:creationId xmlns:p14="http://schemas.microsoft.com/office/powerpoint/2010/main" val="1748037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Chile’s 2005 Constitutional Reforms</a:t>
            </a:r>
          </a:p>
        </p:txBody>
      </p:sp>
      <p:sp>
        <p:nvSpPr>
          <p:cNvPr id="3" name="Content Placeholder 2"/>
          <p:cNvSpPr>
            <a:spLocks noGrp="1"/>
          </p:cNvSpPr>
          <p:nvPr>
            <p:ph idx="1"/>
          </p:nvPr>
        </p:nvSpPr>
        <p:spPr/>
        <p:txBody>
          <a:bodyPr>
            <a:normAutofit fontScale="85000" lnSpcReduction="10000"/>
          </a:bodyPr>
          <a:lstStyle/>
          <a:p>
            <a:pPr marL="514350" indent="-514350">
              <a:buFont typeface="+mj-lt"/>
              <a:buAutoNum type="arabicPeriod"/>
            </a:pPr>
            <a:r>
              <a:rPr lang="en-US" dirty="0"/>
              <a:t>Elimination of designated senators (including those designated by the National Security Council) and lifetime senate seats for former presidents.</a:t>
            </a:r>
          </a:p>
          <a:p>
            <a:pPr marL="514350" indent="-514350">
              <a:buFont typeface="+mj-lt"/>
              <a:buAutoNum type="arabicPeriod"/>
            </a:pPr>
            <a:r>
              <a:rPr lang="en-US" dirty="0"/>
              <a:t>Ability of president to remove the commander in chief of the armed forces and the chief of police after informing both chambers of congress.</a:t>
            </a:r>
          </a:p>
          <a:p>
            <a:pPr marL="514350" indent="-514350">
              <a:buFont typeface="+mj-lt"/>
              <a:buAutoNum type="arabicPeriod"/>
            </a:pPr>
            <a:r>
              <a:rPr lang="en-US" dirty="0"/>
              <a:t>Reduction of president’s term from 6 to 4 years without consecutive reelection. </a:t>
            </a:r>
          </a:p>
          <a:p>
            <a:pPr marL="514350" indent="-514350">
              <a:buFont typeface="+mj-lt"/>
              <a:buAutoNum type="arabicPeriod"/>
            </a:pPr>
            <a:r>
              <a:rPr lang="en-US" dirty="0"/>
              <a:t>Constitutional Tribunal = military’s power over constitutional change reduced. </a:t>
            </a:r>
          </a:p>
          <a:p>
            <a:pPr marL="514350" indent="-514350">
              <a:buFont typeface="+mj-lt"/>
              <a:buAutoNum type="arabicPeriod"/>
            </a:pPr>
            <a:r>
              <a:rPr lang="en-US" dirty="0"/>
              <a:t>Reduction in the National Security Council’s powers, including its obligation to defend the constitution &amp; change in its composition to include more civilians. </a:t>
            </a:r>
          </a:p>
          <a:p>
            <a:pPr marL="514350" indent="-514350">
              <a:buFont typeface="+mj-lt"/>
              <a:buAutoNum type="arabicPeriod"/>
            </a:pPr>
            <a:r>
              <a:rPr lang="en-US" dirty="0"/>
              <a:t>Increased ability for Congress to create investigative commissions. </a:t>
            </a:r>
          </a:p>
          <a:p>
            <a:pPr marL="514350" indent="-514350">
              <a:buFont typeface="+mj-lt"/>
              <a:buAutoNum type="arabicPeriod"/>
            </a:pPr>
            <a:r>
              <a:rPr lang="en-US" dirty="0"/>
              <a:t>National police no longer housed within the armed forces.</a:t>
            </a:r>
          </a:p>
        </p:txBody>
      </p:sp>
      <p:sp>
        <p:nvSpPr>
          <p:cNvPr id="4" name="Slide Number Placeholder 3"/>
          <p:cNvSpPr>
            <a:spLocks noGrp="1"/>
          </p:cNvSpPr>
          <p:nvPr>
            <p:ph type="sldNum" sz="quarter" idx="12"/>
          </p:nvPr>
        </p:nvSpPr>
        <p:spPr/>
        <p:txBody>
          <a:bodyPr/>
          <a:lstStyle/>
          <a:p>
            <a:fld id="{A7B7B2E7-BD67-460D-A4EA-A76B0F906F12}" type="slidenum">
              <a:rPr lang="en-US" smtClean="0"/>
              <a:t>34</a:t>
            </a:fld>
            <a:endParaRPr lang="en-US"/>
          </a:p>
        </p:txBody>
      </p:sp>
    </p:spTree>
    <p:extLst>
      <p:ext uri="{BB962C8B-B14F-4D97-AF65-F5344CB8AC3E}">
        <p14:creationId xmlns:p14="http://schemas.microsoft.com/office/powerpoint/2010/main" val="3932414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dirty="0"/>
              <a:t>Chamber of Deputies grew in size to 155 members from the previous 120, while the Senate increased its membership from 38 to 43. 4 yr. term.</a:t>
            </a:r>
          </a:p>
          <a:p>
            <a:r>
              <a:rPr lang="en-US" dirty="0"/>
              <a:t>Open list proportional representation system. Also, for the first time, a 40% gender quota was put in place for candidates of each political party.</a:t>
            </a:r>
          </a:p>
          <a:p>
            <a:r>
              <a:rPr lang="en-US" dirty="0"/>
              <a:t>28 districts. Mean district magnitude of 5.5 versus 2 before.</a:t>
            </a:r>
          </a:p>
          <a:p>
            <a:r>
              <a:rPr lang="en-US" dirty="0"/>
              <a:t>Twenty three of 43 members of the Senate to serve an eight-year term in the National Congress.</a:t>
            </a:r>
          </a:p>
          <a:p>
            <a:r>
              <a:rPr lang="en-US" dirty="0"/>
              <a:t>15 regions will constitute electoral districts, leading to an average district magnitude of 3.3</a:t>
            </a:r>
          </a:p>
          <a:p>
            <a:r>
              <a:rPr lang="en-US" dirty="0"/>
              <a:t>The full 278 members of the regional boards to serve a four-year term.</a:t>
            </a:r>
          </a:p>
        </p:txBody>
      </p:sp>
      <p:sp>
        <p:nvSpPr>
          <p:cNvPr id="4" name="Slide Number Placeholder 3"/>
          <p:cNvSpPr>
            <a:spLocks noGrp="1"/>
          </p:cNvSpPr>
          <p:nvPr>
            <p:ph type="sldNum" sz="quarter" idx="12"/>
          </p:nvPr>
        </p:nvSpPr>
        <p:spPr/>
        <p:txBody>
          <a:bodyPr/>
          <a:lstStyle/>
          <a:p>
            <a:fld id="{A7B7B2E7-BD67-460D-A4EA-A76B0F906F12}" type="slidenum">
              <a:rPr lang="en-US" smtClean="0"/>
              <a:t>35</a:t>
            </a:fld>
            <a:endParaRPr lang="en-US"/>
          </a:p>
        </p:txBody>
      </p:sp>
    </p:spTree>
    <p:extLst>
      <p:ext uri="{BB962C8B-B14F-4D97-AF65-F5344CB8AC3E}">
        <p14:creationId xmlns:p14="http://schemas.microsoft.com/office/powerpoint/2010/main" val="2076245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Pre-Pinochet: rising economic elites &amp; key segments of the masses made out like bandits. </a:t>
            </a:r>
          </a:p>
        </p:txBody>
      </p:sp>
      <p:sp>
        <p:nvSpPr>
          <p:cNvPr id="3" name="Content Placeholder 2"/>
          <p:cNvSpPr>
            <a:spLocks noGrp="1"/>
          </p:cNvSpPr>
          <p:nvPr>
            <p:ph idx="1"/>
          </p:nvPr>
        </p:nvSpPr>
        <p:spPr/>
        <p:txBody>
          <a:bodyPr>
            <a:normAutofit fontScale="85000" lnSpcReduction="20000"/>
          </a:bodyPr>
          <a:lstStyle/>
          <a:p>
            <a:r>
              <a:rPr lang="en-US" dirty="0"/>
              <a:t>Chilean governments erected a baroque maze of bureaucracies dedicated to tweaking tariffs and dialing up import quotas and licenses; managing multiple exchange rates; setting wages, prices, and interest rates; managing </a:t>
            </a:r>
            <a:r>
              <a:rPr lang="en-US" dirty="0" err="1"/>
              <a:t>monopsonies</a:t>
            </a:r>
            <a:r>
              <a:rPr lang="en-US" dirty="0"/>
              <a:t> for “strategic” imports, and doling out cheap credit to heavy industry at a frenetic pace. Increasingly, unprofitable firms were propped up through protectionism and direct subsidies. By 1950s, Chile was thoroughly industrialized/trade openness declined drastically between 1930 and 1980.</a:t>
            </a:r>
          </a:p>
          <a:p>
            <a:r>
              <a:rPr lang="en-US" dirty="0"/>
              <a:t>Despite the elevated prices they faced for domestically made goods, Chilean consumers benefited from price controls and subsidies. Public sector employees benefited from good pay and benefits. Organized labor likewise benefited from generous compensation and guaranteed jobs. New businesses in manufacturing, construction, and services flourished, often on the back of fiscal incentives. Those at the bottom of the ladder benefited from generous welfare spending on education, housing, and health care. Finally, urban dwellers benefited from the cheap food bankrolled by the suppression of rural wages engendered by the repressive control landlords exercised over peasants, at least until 1958.</a:t>
            </a:r>
          </a:p>
          <a:p>
            <a:endParaRPr lang="en-US" dirty="0"/>
          </a:p>
        </p:txBody>
      </p:sp>
      <p:sp>
        <p:nvSpPr>
          <p:cNvPr id="4" name="Slide Number Placeholder 3"/>
          <p:cNvSpPr>
            <a:spLocks noGrp="1"/>
          </p:cNvSpPr>
          <p:nvPr>
            <p:ph type="sldNum" sz="quarter" idx="12"/>
          </p:nvPr>
        </p:nvSpPr>
        <p:spPr/>
        <p:txBody>
          <a:bodyPr/>
          <a:lstStyle/>
          <a:p>
            <a:fld id="{A7B7B2E7-BD67-460D-A4EA-A76B0F906F12}" type="slidenum">
              <a:rPr lang="en-US" smtClean="0"/>
              <a:t>36</a:t>
            </a:fld>
            <a:endParaRPr lang="en-US"/>
          </a:p>
        </p:txBody>
      </p:sp>
    </p:spTree>
    <p:extLst>
      <p:ext uri="{BB962C8B-B14F-4D97-AF65-F5344CB8AC3E}">
        <p14:creationId xmlns:p14="http://schemas.microsoft.com/office/powerpoint/2010/main" val="474227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Rents for Banking Sector under Pinochet</a:t>
            </a:r>
          </a:p>
        </p:txBody>
      </p:sp>
      <p:sp>
        <p:nvSpPr>
          <p:cNvPr id="3" name="Content Placeholder 2"/>
          <p:cNvSpPr>
            <a:spLocks noGrp="1"/>
          </p:cNvSpPr>
          <p:nvPr>
            <p:ph idx="1"/>
          </p:nvPr>
        </p:nvSpPr>
        <p:spPr/>
        <p:txBody>
          <a:bodyPr>
            <a:noAutofit/>
          </a:bodyPr>
          <a:lstStyle/>
          <a:p>
            <a:r>
              <a:rPr lang="en-US" sz="2200" dirty="0"/>
              <a:t>The regime’s financial liberalization included the reduction of capital controls, the relaxation of interest rate controls, the elimination of directed credit to domestic industries, and fixing the exchange rate to the US dollar (in 1979). </a:t>
            </a:r>
          </a:p>
          <a:p>
            <a:r>
              <a:rPr lang="en-US" sz="2200" dirty="0"/>
              <a:t>Yet certain loopholes in Chile’s bank liberalization process created a segmented credit market and allowed </a:t>
            </a:r>
            <a:r>
              <a:rPr lang="en-US" sz="2200" dirty="0" err="1"/>
              <a:t>grupos</a:t>
            </a:r>
            <a:r>
              <a:rPr lang="en-US" sz="2200" dirty="0"/>
              <a:t> </a:t>
            </a:r>
            <a:r>
              <a:rPr lang="en-US" sz="2200" dirty="0" err="1"/>
              <a:t>economicos</a:t>
            </a:r>
            <a:r>
              <a:rPr lang="en-US" sz="2200" dirty="0"/>
              <a:t> to enjoy sizable rents. </a:t>
            </a:r>
          </a:p>
          <a:p>
            <a:r>
              <a:rPr lang="en-US" sz="2200" dirty="0"/>
              <a:t>By-product of the banks being barred from taking on exchange-rate risk when they borrowed abroad – instead, their final domestic borrowers had to assume that risk. This created an incentive for arbitrage whereby the larger banks that could borrow cheaply from abroad then lent out money in domestic currency with large spreads. </a:t>
            </a:r>
          </a:p>
          <a:p>
            <a:r>
              <a:rPr lang="en-US" sz="2200" dirty="0"/>
              <a:t>Banks loaned money out on favorable terms to other firms within their conglomerates.</a:t>
            </a:r>
          </a:p>
        </p:txBody>
      </p:sp>
      <p:sp>
        <p:nvSpPr>
          <p:cNvPr id="4" name="Slide Number Placeholder 3"/>
          <p:cNvSpPr>
            <a:spLocks noGrp="1"/>
          </p:cNvSpPr>
          <p:nvPr>
            <p:ph type="sldNum" sz="quarter" idx="12"/>
          </p:nvPr>
        </p:nvSpPr>
        <p:spPr/>
        <p:txBody>
          <a:bodyPr/>
          <a:lstStyle/>
          <a:p>
            <a:fld id="{A7B7B2E7-BD67-460D-A4EA-A76B0F906F12}" type="slidenum">
              <a:rPr lang="en-US" smtClean="0"/>
              <a:t>37</a:t>
            </a:fld>
            <a:endParaRPr lang="en-US"/>
          </a:p>
        </p:txBody>
      </p:sp>
    </p:spTree>
    <p:extLst>
      <p:ext uri="{BB962C8B-B14F-4D97-AF65-F5344CB8AC3E}">
        <p14:creationId xmlns:p14="http://schemas.microsoft.com/office/powerpoint/2010/main" val="2935880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Latin American Malapportionment</a:t>
            </a:r>
          </a:p>
        </p:txBody>
      </p:sp>
      <p:sp>
        <p:nvSpPr>
          <p:cNvPr id="3" name="Content Placeholder 2"/>
          <p:cNvSpPr>
            <a:spLocks noGrp="1"/>
          </p:cNvSpPr>
          <p:nvPr>
            <p:ph idx="1"/>
          </p:nvPr>
        </p:nvSpPr>
        <p:spPr/>
        <p:txBody>
          <a:bodyPr>
            <a:normAutofit/>
          </a:bodyPr>
          <a:lstStyle/>
          <a:p>
            <a:r>
              <a:rPr lang="en-US" sz="2400" dirty="0">
                <a:solidFill>
                  <a:schemeClr val="accent1"/>
                </a:solidFill>
              </a:rPr>
              <a:t>Argentina’s Senate heavily malapportioned – typified by short-lived introduction of 3 senators for each region in 1972, one of whom represented wealthy constituents. </a:t>
            </a:r>
          </a:p>
          <a:p>
            <a:r>
              <a:rPr lang="en-US" sz="2400" dirty="0">
                <a:solidFill>
                  <a:schemeClr val="accent1"/>
                </a:solidFill>
              </a:rPr>
              <a:t>New districts also created in sparsely populated areas.</a:t>
            </a:r>
          </a:p>
          <a:p>
            <a:r>
              <a:rPr lang="en-US" sz="2400" dirty="0">
                <a:solidFill>
                  <a:srgbClr val="00B050"/>
                </a:solidFill>
              </a:rPr>
              <a:t>Brazil: military regime in 1970s placed limits on # seats that could be allocated to each multimember district – blunted relative weight of the urban vote. </a:t>
            </a:r>
          </a:p>
          <a:p>
            <a:r>
              <a:rPr lang="en-US" sz="2400" dirty="0">
                <a:solidFill>
                  <a:schemeClr val="accent4"/>
                </a:solidFill>
              </a:rPr>
              <a:t>Military split conservative state of </a:t>
            </a:r>
            <a:r>
              <a:rPr lang="en-US" sz="2400" dirty="0" err="1">
                <a:solidFill>
                  <a:schemeClr val="accent4"/>
                </a:solidFill>
              </a:rPr>
              <a:t>Mato</a:t>
            </a:r>
            <a:r>
              <a:rPr lang="en-US" sz="2400" dirty="0">
                <a:solidFill>
                  <a:schemeClr val="accent4"/>
                </a:solidFill>
              </a:rPr>
              <a:t> Grosso in two, creating new state of </a:t>
            </a:r>
            <a:r>
              <a:rPr lang="en-US" sz="2400" dirty="0" err="1">
                <a:solidFill>
                  <a:schemeClr val="accent4"/>
                </a:solidFill>
              </a:rPr>
              <a:t>Mato</a:t>
            </a:r>
            <a:r>
              <a:rPr lang="en-US" sz="2400" dirty="0">
                <a:solidFill>
                  <a:schemeClr val="accent4"/>
                </a:solidFill>
              </a:rPr>
              <a:t> Grosso do </a:t>
            </a:r>
            <a:r>
              <a:rPr lang="en-US" sz="2400" dirty="0" err="1">
                <a:solidFill>
                  <a:schemeClr val="accent4"/>
                </a:solidFill>
              </a:rPr>
              <a:t>Sul</a:t>
            </a:r>
            <a:r>
              <a:rPr lang="en-US" sz="2400" dirty="0">
                <a:solidFill>
                  <a:schemeClr val="accent4"/>
                </a:solidFill>
              </a:rPr>
              <a:t> &amp; increasing representation of electorally favorable region</a:t>
            </a:r>
            <a:r>
              <a:rPr lang="en-US" sz="2200" dirty="0">
                <a:solidFill>
                  <a:schemeClr val="accent4"/>
                </a:solidFill>
              </a:rPr>
              <a:t>. </a:t>
            </a:r>
          </a:p>
          <a:p>
            <a:endParaRPr lang="en-US" dirty="0"/>
          </a:p>
        </p:txBody>
      </p:sp>
      <p:sp>
        <p:nvSpPr>
          <p:cNvPr id="4" name="Slide Number Placeholder 3"/>
          <p:cNvSpPr>
            <a:spLocks noGrp="1"/>
          </p:cNvSpPr>
          <p:nvPr>
            <p:ph type="sldNum" sz="quarter" idx="12"/>
          </p:nvPr>
        </p:nvSpPr>
        <p:spPr/>
        <p:txBody>
          <a:bodyPr/>
          <a:lstStyle/>
          <a:p>
            <a:fld id="{A7B7B2E7-BD67-460D-A4EA-A76B0F906F12}" type="slidenum">
              <a:rPr lang="en-US" smtClean="0"/>
              <a:t>38</a:t>
            </a:fld>
            <a:endParaRPr lang="en-US"/>
          </a:p>
        </p:txBody>
      </p:sp>
    </p:spTree>
    <p:extLst>
      <p:ext uri="{BB962C8B-B14F-4D97-AF65-F5344CB8AC3E}">
        <p14:creationId xmlns:p14="http://schemas.microsoft.com/office/powerpoint/2010/main" val="3212625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Bolivia’s 1967 Constitution</a:t>
            </a:r>
          </a:p>
        </p:txBody>
      </p:sp>
      <p:sp>
        <p:nvSpPr>
          <p:cNvPr id="3" name="Content Placeholder 2"/>
          <p:cNvSpPr>
            <a:spLocks noGrp="1"/>
          </p:cNvSpPr>
          <p:nvPr>
            <p:ph idx="1"/>
          </p:nvPr>
        </p:nvSpPr>
        <p:spPr/>
        <p:txBody>
          <a:bodyPr>
            <a:normAutofit/>
          </a:bodyPr>
          <a:lstStyle/>
          <a:p>
            <a:r>
              <a:rPr lang="en-US" dirty="0"/>
              <a:t>Dismantled the mine workers’ union, suppressed strikes, exiled union leaders, and granted private investors preferential treatment.</a:t>
            </a:r>
          </a:p>
          <a:p>
            <a:r>
              <a:rPr lang="en-US" dirty="0"/>
              <a:t>Constitution served Barrientos’s economic allies in the lead-up to Bolivia’s transitions to democracy in 1979 and 1981 and beyond: Bolivian Confederation of Private Business.</a:t>
            </a:r>
          </a:p>
        </p:txBody>
      </p:sp>
      <p:sp>
        <p:nvSpPr>
          <p:cNvPr id="4" name="Slide Number Placeholder 3"/>
          <p:cNvSpPr>
            <a:spLocks noGrp="1"/>
          </p:cNvSpPr>
          <p:nvPr>
            <p:ph type="sldNum" sz="quarter" idx="12"/>
          </p:nvPr>
        </p:nvSpPr>
        <p:spPr/>
        <p:txBody>
          <a:bodyPr/>
          <a:lstStyle/>
          <a:p>
            <a:fld id="{A7B7B2E7-BD67-460D-A4EA-A76B0F906F12}" type="slidenum">
              <a:rPr lang="en-US" smtClean="0"/>
              <a:t>39</a:t>
            </a:fld>
            <a:endParaRPr lang="en-US"/>
          </a:p>
        </p:txBody>
      </p:sp>
    </p:spTree>
    <p:extLst>
      <p:ext uri="{BB962C8B-B14F-4D97-AF65-F5344CB8AC3E}">
        <p14:creationId xmlns:p14="http://schemas.microsoft.com/office/powerpoint/2010/main" val="370149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Motivating today’s talk: transitions from below are quite rare</a:t>
            </a:r>
          </a:p>
        </p:txBody>
      </p:sp>
      <p:sp>
        <p:nvSpPr>
          <p:cNvPr id="3" name="Content Placeholder 2"/>
          <p:cNvSpPr>
            <a:spLocks noGrp="1"/>
          </p:cNvSpPr>
          <p:nvPr>
            <p:ph idx="1"/>
          </p:nvPr>
        </p:nvSpPr>
        <p:spPr/>
        <p:txBody>
          <a:bodyPr>
            <a:normAutofit/>
          </a:bodyPr>
          <a:lstStyle/>
          <a:p>
            <a:pPr marL="0" indent="0">
              <a:buNone/>
            </a:pPr>
            <a:r>
              <a:rPr lang="en-US" sz="2400" dirty="0"/>
              <a:t>Let’s use revolutions that result in popular democracy as our proxy:</a:t>
            </a:r>
          </a:p>
          <a:p>
            <a:r>
              <a:rPr lang="en-US" sz="2400" dirty="0"/>
              <a:t>Since end WW II, ~50 major revolutions have toppled autocratic regimes or led to significant reform in “flawed” democracies. </a:t>
            </a:r>
          </a:p>
          <a:p>
            <a:r>
              <a:rPr lang="en-US" sz="2400" dirty="0"/>
              <a:t>For those revolutions that have occurred under dictatorships, only ~1/3 resulted in transitions to democracy:</a:t>
            </a:r>
          </a:p>
          <a:p>
            <a:pPr lvl="1">
              <a:buFont typeface="Courier New" panose="02070309020205020404" pitchFamily="49" charset="0"/>
              <a:buChar char="o"/>
            </a:pPr>
            <a:r>
              <a:rPr lang="en-US" dirty="0"/>
              <a:t>Think about the Arab Spring: Tunisia lone success story!</a:t>
            </a:r>
          </a:p>
          <a:p>
            <a:r>
              <a:rPr lang="en-US" sz="2400" dirty="0"/>
              <a:t>Moreover, autocratic backsliding in host of cases:</a:t>
            </a:r>
          </a:p>
          <a:p>
            <a:pPr lvl="1">
              <a:buFont typeface="Courier New" panose="02070309020205020404" pitchFamily="49" charset="0"/>
              <a:buChar char="o"/>
            </a:pPr>
            <a:r>
              <a:rPr lang="en-US" dirty="0"/>
              <a:t>Georgia, Ukraine &amp; Kyrgyzstan</a:t>
            </a:r>
          </a:p>
          <a:p>
            <a:pPr lvl="1">
              <a:buFont typeface="Courier New" panose="02070309020205020404" pitchFamily="49" charset="0"/>
              <a:buChar char="o"/>
            </a:pPr>
            <a:r>
              <a:rPr lang="en-US" dirty="0"/>
              <a:t>Hungary &amp; Poland?</a:t>
            </a:r>
          </a:p>
          <a:p>
            <a:pPr lvl="1">
              <a:buFont typeface="Courier New" panose="02070309020205020404" pitchFamily="49" charset="0"/>
              <a:buChar char="o"/>
            </a:pPr>
            <a:r>
              <a:rPr lang="en-US" dirty="0"/>
              <a:t>The Philippines? </a:t>
            </a:r>
          </a:p>
        </p:txBody>
      </p:sp>
      <p:sp>
        <p:nvSpPr>
          <p:cNvPr id="4" name="Slide Number Placeholder 3"/>
          <p:cNvSpPr>
            <a:spLocks noGrp="1"/>
          </p:cNvSpPr>
          <p:nvPr>
            <p:ph type="sldNum" sz="quarter" idx="12"/>
          </p:nvPr>
        </p:nvSpPr>
        <p:spPr/>
        <p:txBody>
          <a:bodyPr/>
          <a:lstStyle/>
          <a:p>
            <a:fld id="{A7B7B2E7-BD67-460D-A4EA-A76B0F906F12}" type="slidenum">
              <a:rPr lang="en-US" smtClean="0"/>
              <a:t>4</a:t>
            </a:fld>
            <a:endParaRPr lang="en-US"/>
          </a:p>
        </p:txBody>
      </p:sp>
    </p:spTree>
    <p:extLst>
      <p:ext uri="{BB962C8B-B14F-4D97-AF65-F5344CB8AC3E}">
        <p14:creationId xmlns:p14="http://schemas.microsoft.com/office/powerpoint/2010/main" val="382564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European Examples</a:t>
            </a:r>
          </a:p>
        </p:txBody>
      </p:sp>
      <p:sp>
        <p:nvSpPr>
          <p:cNvPr id="3" name="Content Placeholder 2"/>
          <p:cNvSpPr>
            <a:spLocks noGrp="1"/>
          </p:cNvSpPr>
          <p:nvPr>
            <p:ph idx="1"/>
          </p:nvPr>
        </p:nvSpPr>
        <p:spPr/>
        <p:txBody>
          <a:bodyPr>
            <a:normAutofit fontScale="92500" lnSpcReduction="10000"/>
          </a:bodyPr>
          <a:lstStyle/>
          <a:p>
            <a:r>
              <a:rPr lang="en-US" dirty="0"/>
              <a:t>Denmark’s 1901 constitution enshrined malapportionment and restrictions on the franchise to exclude groups such as impoverished adults and those that declared bankruptcy from voting. </a:t>
            </a:r>
          </a:p>
          <a:p>
            <a:r>
              <a:rPr lang="en-US" dirty="0"/>
              <a:t>Belgium’s 1894 constitution called for indirect elections for the senate, required a supermajority to amend the constitution, and ushered in restrictions on the franchise. </a:t>
            </a:r>
          </a:p>
          <a:p>
            <a:r>
              <a:rPr lang="en-US" dirty="0"/>
              <a:t>Sweden’s autocratic constitution ushered in restrictions on the franchise . </a:t>
            </a:r>
          </a:p>
          <a:p>
            <a:r>
              <a:rPr lang="en-US" dirty="0"/>
              <a:t>In France, the 1870 constitution did not provide for the secret ballot, despite the adoption of the secret ballot by several neighboring countries, enabling early elections under democracy to take place under the influence of vote buying and </a:t>
            </a:r>
            <a:r>
              <a:rPr lang="en-US" dirty="0" err="1"/>
              <a:t>clientelism</a:t>
            </a:r>
            <a:r>
              <a:rPr lang="en-US" dirty="0"/>
              <a:t>.</a:t>
            </a:r>
          </a:p>
        </p:txBody>
      </p:sp>
      <p:sp>
        <p:nvSpPr>
          <p:cNvPr id="4" name="Slide Number Placeholder 3"/>
          <p:cNvSpPr>
            <a:spLocks noGrp="1"/>
          </p:cNvSpPr>
          <p:nvPr>
            <p:ph type="sldNum" sz="quarter" idx="12"/>
          </p:nvPr>
        </p:nvSpPr>
        <p:spPr/>
        <p:txBody>
          <a:bodyPr/>
          <a:lstStyle/>
          <a:p>
            <a:fld id="{A7B7B2E7-BD67-460D-A4EA-A76B0F906F12}" type="slidenum">
              <a:rPr lang="en-US" smtClean="0"/>
              <a:t>40</a:t>
            </a:fld>
            <a:endParaRPr lang="en-US"/>
          </a:p>
        </p:txBody>
      </p:sp>
    </p:spTree>
    <p:extLst>
      <p:ext uri="{BB962C8B-B14F-4D97-AF65-F5344CB8AC3E}">
        <p14:creationId xmlns:p14="http://schemas.microsoft.com/office/powerpoint/2010/main" val="669236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Portugal, Transition from Below?</a:t>
            </a:r>
          </a:p>
        </p:txBody>
      </p:sp>
      <p:sp>
        <p:nvSpPr>
          <p:cNvPr id="3" name="Content Placeholder 2"/>
          <p:cNvSpPr>
            <a:spLocks noGrp="1"/>
          </p:cNvSpPr>
          <p:nvPr>
            <p:ph idx="1"/>
          </p:nvPr>
        </p:nvSpPr>
        <p:spPr/>
        <p:txBody>
          <a:bodyPr>
            <a:noAutofit/>
          </a:bodyPr>
          <a:lstStyle/>
          <a:p>
            <a:r>
              <a:rPr lang="en-US" sz="1800" dirty="0"/>
              <a:t>The military’s ousting of the long- standing president Antonio Salazar in April 1974 ushered in two years of political turmoil. </a:t>
            </a:r>
          </a:p>
          <a:p>
            <a:r>
              <a:rPr lang="en-US" sz="1800" dirty="0"/>
              <a:t>A constituent assembly was formed to guide a democratic transition and included a mix of representatives of the military, selected economic elites, and popular sectors (especially from the left). </a:t>
            </a:r>
          </a:p>
          <a:p>
            <a:r>
              <a:rPr lang="en-US" sz="1800" dirty="0"/>
              <a:t>The constitution was drafted and largely completed in 1975 under military rule, even while it was unclear whether the military would ultimately allow the constitution to guide a popular transition. </a:t>
            </a:r>
          </a:p>
          <a:p>
            <a:r>
              <a:rPr lang="en-US" sz="1800" dirty="0"/>
              <a:t>Yet, while it swept aside the formal vestiges of Salazar’s fascist- leaning regime, it enshrined a military- led Revolution Council that served as an advisor to the president and de facto constitutional court. </a:t>
            </a:r>
          </a:p>
          <a:p>
            <a:r>
              <a:rPr lang="en-US" sz="1800" dirty="0"/>
              <a:t>Changes to the constitution were prohibited for a minimum of five years.</a:t>
            </a:r>
          </a:p>
          <a:p>
            <a:r>
              <a:rPr lang="en-US" sz="1800" dirty="0"/>
              <a:t>Nonetheless, the constitution was fundamentally shaped by popular forces for the purposes of democracy and provided for a dual </a:t>
            </a:r>
            <a:r>
              <a:rPr lang="en-US" sz="1800" dirty="0" err="1"/>
              <a:t>presidentialparliamentary</a:t>
            </a:r>
            <a:endParaRPr lang="en-US" sz="1800" dirty="0"/>
          </a:p>
          <a:p>
            <a:r>
              <a:rPr lang="en-US" sz="1800" dirty="0"/>
              <a:t>system, political parties, regular elections, and an independent</a:t>
            </a:r>
          </a:p>
          <a:p>
            <a:r>
              <a:rPr lang="en-US" sz="1800" dirty="0"/>
              <a:t>judiciary. The constitution was promulgated on April 2, 1976. Legislative elections</a:t>
            </a:r>
          </a:p>
          <a:p>
            <a:r>
              <a:rPr lang="en-US" sz="1800" dirty="0"/>
              <a:t>took place on April 25, 1976, and a presidential election followed in</a:t>
            </a:r>
          </a:p>
          <a:p>
            <a:r>
              <a:rPr lang="en-US" sz="1800" dirty="0"/>
              <a:t>short order on June 27, 1976.</a:t>
            </a:r>
          </a:p>
        </p:txBody>
      </p:sp>
      <p:sp>
        <p:nvSpPr>
          <p:cNvPr id="4" name="Slide Number Placeholder 3"/>
          <p:cNvSpPr>
            <a:spLocks noGrp="1"/>
          </p:cNvSpPr>
          <p:nvPr>
            <p:ph type="sldNum" sz="quarter" idx="12"/>
          </p:nvPr>
        </p:nvSpPr>
        <p:spPr/>
        <p:txBody>
          <a:bodyPr/>
          <a:lstStyle/>
          <a:p>
            <a:fld id="{A7B7B2E7-BD67-460D-A4EA-A76B0F906F12}" type="slidenum">
              <a:rPr lang="en-US" smtClean="0"/>
              <a:t>41</a:t>
            </a:fld>
            <a:endParaRPr lang="en-US"/>
          </a:p>
        </p:txBody>
      </p:sp>
    </p:spTree>
    <p:extLst>
      <p:ext uri="{BB962C8B-B14F-4D97-AF65-F5344CB8AC3E}">
        <p14:creationId xmlns:p14="http://schemas.microsoft.com/office/powerpoint/2010/main" val="4251627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CONSTITUTIONS STICK</a:t>
            </a:r>
          </a:p>
        </p:txBody>
      </p:sp>
      <p:sp>
        <p:nvSpPr>
          <p:cNvPr id="3" name="Content Placeholder 2"/>
          <p:cNvSpPr>
            <a:spLocks noGrp="1"/>
          </p:cNvSpPr>
          <p:nvPr>
            <p:ph idx="1"/>
          </p:nvPr>
        </p:nvSpPr>
        <p:spPr/>
        <p:txBody>
          <a:bodyPr>
            <a:normAutofit fontScale="25000" lnSpcReduction="20000"/>
          </a:bodyPr>
          <a:lstStyle/>
          <a:p>
            <a:r>
              <a:rPr lang="en-US" dirty="0"/>
              <a:t>constitutions create a host of crisscrossing checks and</a:t>
            </a:r>
          </a:p>
          <a:p>
            <a:r>
              <a:rPr lang="en-US" dirty="0"/>
              <a:t>balances that steeply raises the transaction and collective action costs required</a:t>
            </a:r>
          </a:p>
          <a:p>
            <a:r>
              <a:rPr lang="en-US" dirty="0"/>
              <a:t>to cobble together a broad coalition for change. Furthermore, they often incorporate</a:t>
            </a:r>
          </a:p>
          <a:p>
            <a:r>
              <a:rPr lang="en-US" dirty="0"/>
              <a:t>provisions that require supermajority vote thresholds for constitutional</a:t>
            </a:r>
          </a:p>
          <a:p>
            <a:r>
              <a:rPr lang="en-US" dirty="0"/>
              <a:t>change. Some of these are quite onerous; for instance, requiring two- thirds</a:t>
            </a:r>
          </a:p>
          <a:p>
            <a:r>
              <a:rPr lang="en-US" dirty="0"/>
              <a:t>of both houses of congress to support amending the constitution. Therefore,</a:t>
            </a:r>
          </a:p>
          <a:p>
            <a:r>
              <a:rPr lang="en-US" dirty="0"/>
              <a:t>while it might be easy to oppose </a:t>
            </a:r>
            <a:r>
              <a:rPr lang="en-US" dirty="0" err="1"/>
              <a:t>specifi</a:t>
            </a:r>
            <a:r>
              <a:rPr lang="en-US" dirty="0"/>
              <a:t> c elements of a constitution, it is far</a:t>
            </a:r>
          </a:p>
          <a:p>
            <a:r>
              <a:rPr lang="en-US" dirty="0"/>
              <a:t>more </a:t>
            </a:r>
            <a:r>
              <a:rPr lang="en-US" dirty="0" err="1"/>
              <a:t>diffi</a:t>
            </a:r>
            <a:r>
              <a:rPr lang="en-US" dirty="0"/>
              <a:t> cult to agree on what to replace it with and even more </a:t>
            </a:r>
            <a:r>
              <a:rPr lang="en-US" dirty="0" err="1"/>
              <a:t>diffi</a:t>
            </a:r>
            <a:r>
              <a:rPr lang="en-US" dirty="0"/>
              <a:t> cult to</a:t>
            </a:r>
          </a:p>
          <a:p>
            <a:r>
              <a:rPr lang="en-US" dirty="0"/>
              <a:t>marshal the support to effectuate that change.</a:t>
            </a:r>
          </a:p>
          <a:p>
            <a:r>
              <a:rPr lang="en-US" dirty="0"/>
              <a:t>Second, if a democratic government selectively enforces laws it opposes,</a:t>
            </a:r>
          </a:p>
          <a:p>
            <a:r>
              <a:rPr lang="en-US" dirty="0"/>
              <a:t>it risks undermining its own authority and legitimacy. Ignoring proscriptions</a:t>
            </a:r>
          </a:p>
          <a:p>
            <a:r>
              <a:rPr lang="en-US" dirty="0"/>
              <a:t>against punishing former elites, even if it would prove politically popular,</a:t>
            </a:r>
          </a:p>
          <a:p>
            <a:r>
              <a:rPr lang="en-US" dirty="0"/>
              <a:t>raises the specter that other laws unrelated to immunity clauses for former</a:t>
            </a:r>
          </a:p>
          <a:p>
            <a:r>
              <a:rPr lang="en-US" dirty="0"/>
              <a:t>elites can be transgressed down the line – a precedent that could risk backlash</a:t>
            </a:r>
          </a:p>
          <a:p>
            <a:r>
              <a:rPr lang="en-US" dirty="0"/>
              <a:t>from a range of different groups in society who fear that they might be the</a:t>
            </a:r>
          </a:p>
          <a:p>
            <a:r>
              <a:rPr lang="en-US" dirty="0"/>
              <a:t>next targets.</a:t>
            </a:r>
          </a:p>
          <a:p>
            <a:r>
              <a:rPr lang="en-US" dirty="0"/>
              <a:t>Third, former autocratic elites can prevent constitutional safeguards from</a:t>
            </a:r>
          </a:p>
          <a:p>
            <a:r>
              <a:rPr lang="en-US" dirty="0"/>
              <a:t>being eroded under democracy by steadfastly exploiting the power afforded</a:t>
            </a:r>
          </a:p>
          <a:p>
            <a:r>
              <a:rPr lang="en-US" dirty="0"/>
              <a:t>by the constitution to further cement their political advantages. For example,</a:t>
            </a:r>
          </a:p>
          <a:p>
            <a:r>
              <a:rPr lang="en-US" dirty="0"/>
              <a:t>they can gerrymander electoral districts to split opposition votes in a way</a:t>
            </a:r>
          </a:p>
          <a:p>
            <a:r>
              <a:rPr lang="en-US" dirty="0"/>
              <a:t>that grants them more seats in the legislature. Alternatively, they can redraw</a:t>
            </a:r>
          </a:p>
          <a:p>
            <a:r>
              <a:rPr lang="en-US" dirty="0"/>
              <a:t>districts, create or eliminate districts, or reassign the number of seats in each</a:t>
            </a:r>
          </a:p>
          <a:p>
            <a:r>
              <a:rPr lang="en-US" dirty="0"/>
              <a:t>district to amplify the electoral voice of favored political allies.</a:t>
            </a:r>
          </a:p>
          <a:p>
            <a:r>
              <a:rPr lang="en-US" dirty="0"/>
              <a:t>Also, former autocratic elites can push early on for public policies that widen</a:t>
            </a:r>
          </a:p>
          <a:p>
            <a:r>
              <a:rPr lang="en-US" dirty="0"/>
              <a:t>inequality, giving them an advantage in terms of collective action, resources,</a:t>
            </a:r>
          </a:p>
          <a:p>
            <a:r>
              <a:rPr lang="en-US" dirty="0"/>
              <a:t>and de facto power over the less well off. They can then gain favorable policies</a:t>
            </a:r>
          </a:p>
          <a:p>
            <a:r>
              <a:rPr lang="en-US" dirty="0"/>
              <a:t>either via legal means, such as lobbying and fi </a:t>
            </a:r>
            <a:r>
              <a:rPr lang="en-US" dirty="0" err="1"/>
              <a:t>nancing</a:t>
            </a:r>
            <a:r>
              <a:rPr lang="en-US" dirty="0"/>
              <a:t> campaigns, or illegally,</a:t>
            </a:r>
          </a:p>
          <a:p>
            <a:r>
              <a:rPr lang="en-US" dirty="0"/>
              <a:t>via corruption. Moreover, if these elites can fi </a:t>
            </a:r>
            <a:r>
              <a:rPr lang="en-US" dirty="0" err="1"/>
              <a:t>nance</a:t>
            </a:r>
            <a:r>
              <a:rPr lang="en-US" dirty="0"/>
              <a:t> and support political parties</a:t>
            </a:r>
          </a:p>
          <a:p>
            <a:r>
              <a:rPr lang="en-US" dirty="0"/>
              <a:t>and social actors such as the media, they can mobilize coalitions around</a:t>
            </a:r>
          </a:p>
          <a:p>
            <a:r>
              <a:rPr lang="en-US" dirty="0"/>
              <a:t>issues that </a:t>
            </a:r>
            <a:r>
              <a:rPr lang="en-US" dirty="0" err="1"/>
              <a:t>benefi</a:t>
            </a:r>
            <a:r>
              <a:rPr lang="en-US" dirty="0"/>
              <a:t> t them economically and politically.</a:t>
            </a:r>
          </a:p>
          <a:p>
            <a:r>
              <a:rPr lang="en-US" dirty="0"/>
              <a:t>Moreover, the constitution is a focal point that the military or other former</a:t>
            </a:r>
          </a:p>
          <a:p>
            <a:r>
              <a:rPr lang="en-US" dirty="0"/>
              <a:t>autocratic elites can use to coordinate to oppose any threats to their interests</a:t>
            </a:r>
          </a:p>
          <a:p>
            <a:r>
              <a:rPr lang="en-US" dirty="0"/>
              <a:t>and to forestall any attempts at punishing their misdeeds under dictatorship.</a:t>
            </a:r>
          </a:p>
          <a:p>
            <a:r>
              <a:rPr lang="en-US" dirty="0"/>
              <a:t>Attempts by elected politicians under democracy to weaken or rescind </a:t>
            </a:r>
            <a:r>
              <a:rPr lang="en-US" dirty="0" err="1"/>
              <a:t>elitefriendly</a:t>
            </a:r>
            <a:endParaRPr lang="en-US" dirty="0"/>
          </a:p>
          <a:p>
            <a:r>
              <a:rPr lang="en-US" dirty="0"/>
              <a:t>measures left behind by autocratic political elites and their economic</a:t>
            </a:r>
          </a:p>
          <a:p>
            <a:r>
              <a:rPr lang="en-US" dirty="0"/>
              <a:t>allies risk galvanizing those elites and inducing them to launch a coup. The</a:t>
            </a:r>
          </a:p>
          <a:p>
            <a:r>
              <a:rPr lang="en-US" dirty="0"/>
              <a:t>ability of elites to coordinate such a collective response, triggered by a violation</a:t>
            </a:r>
          </a:p>
        </p:txBody>
      </p:sp>
      <p:sp>
        <p:nvSpPr>
          <p:cNvPr id="4" name="Slide Number Placeholder 3"/>
          <p:cNvSpPr>
            <a:spLocks noGrp="1"/>
          </p:cNvSpPr>
          <p:nvPr>
            <p:ph type="sldNum" sz="quarter" idx="12"/>
          </p:nvPr>
        </p:nvSpPr>
        <p:spPr/>
        <p:txBody>
          <a:bodyPr/>
          <a:lstStyle/>
          <a:p>
            <a:fld id="{A7B7B2E7-BD67-460D-A4EA-A76B0F906F12}" type="slidenum">
              <a:rPr lang="en-US" smtClean="0"/>
              <a:t>42</a:t>
            </a:fld>
            <a:endParaRPr lang="en-US"/>
          </a:p>
        </p:txBody>
      </p:sp>
    </p:spTree>
    <p:extLst>
      <p:ext uri="{BB962C8B-B14F-4D97-AF65-F5344CB8AC3E}">
        <p14:creationId xmlns:p14="http://schemas.microsoft.com/office/powerpoint/2010/main" val="2486599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87574" y="0"/>
            <a:ext cx="5538209" cy="6858000"/>
          </a:xfrm>
          <a:prstGeom prst="rect">
            <a:avLst/>
          </a:prstGeom>
        </p:spPr>
      </p:pic>
      <p:sp>
        <p:nvSpPr>
          <p:cNvPr id="5" name="Slide Number Placeholder 4"/>
          <p:cNvSpPr>
            <a:spLocks noGrp="1"/>
          </p:cNvSpPr>
          <p:nvPr>
            <p:ph type="sldNum" sz="quarter" idx="12"/>
          </p:nvPr>
        </p:nvSpPr>
        <p:spPr/>
        <p:txBody>
          <a:bodyPr/>
          <a:lstStyle/>
          <a:p>
            <a:fld id="{A7B7B2E7-BD67-460D-A4EA-A76B0F906F12}" type="slidenum">
              <a:rPr lang="en-US" smtClean="0"/>
              <a:t>43</a:t>
            </a:fld>
            <a:endParaRPr lang="en-US"/>
          </a:p>
        </p:txBody>
      </p:sp>
    </p:spTree>
    <p:extLst>
      <p:ext uri="{BB962C8B-B14F-4D97-AF65-F5344CB8AC3E}">
        <p14:creationId xmlns:p14="http://schemas.microsoft.com/office/powerpoint/2010/main" val="3945084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0872" y="365125"/>
            <a:ext cx="8986027" cy="6164902"/>
          </a:xfrm>
        </p:spPr>
      </p:pic>
      <p:sp>
        <p:nvSpPr>
          <p:cNvPr id="5" name="Slide Number Placeholder 4"/>
          <p:cNvSpPr>
            <a:spLocks noGrp="1"/>
          </p:cNvSpPr>
          <p:nvPr>
            <p:ph type="sldNum" sz="quarter" idx="12"/>
          </p:nvPr>
        </p:nvSpPr>
        <p:spPr/>
        <p:txBody>
          <a:bodyPr/>
          <a:lstStyle/>
          <a:p>
            <a:fld id="{A7B7B2E7-BD67-460D-A4EA-A76B0F906F12}" type="slidenum">
              <a:rPr lang="en-US" smtClean="0"/>
              <a:t>5</a:t>
            </a:fld>
            <a:endParaRPr lang="en-US"/>
          </a:p>
        </p:txBody>
      </p:sp>
    </p:spTree>
    <p:extLst>
      <p:ext uri="{BB962C8B-B14F-4D97-AF65-F5344CB8AC3E}">
        <p14:creationId xmlns:p14="http://schemas.microsoft.com/office/powerpoint/2010/main" val="803368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698500" y="0"/>
            <a:ext cx="10756900" cy="6812973"/>
          </a:xfrm>
          <a:prstGeom prst="rect">
            <a:avLst/>
          </a:prstGeom>
        </p:spPr>
      </p:pic>
      <p:sp>
        <p:nvSpPr>
          <p:cNvPr id="5" name="Slide Number Placeholder 4"/>
          <p:cNvSpPr>
            <a:spLocks noGrp="1"/>
          </p:cNvSpPr>
          <p:nvPr>
            <p:ph type="sldNum" sz="quarter" idx="12"/>
          </p:nvPr>
        </p:nvSpPr>
        <p:spPr/>
        <p:txBody>
          <a:bodyPr/>
          <a:lstStyle/>
          <a:p>
            <a:fld id="{A7B7B2E7-BD67-460D-A4EA-A76B0F906F12}" type="slidenum">
              <a:rPr lang="en-US" smtClean="0"/>
              <a:t>6</a:t>
            </a:fld>
            <a:endParaRPr lang="en-US"/>
          </a:p>
        </p:txBody>
      </p:sp>
    </p:spTree>
    <p:extLst>
      <p:ext uri="{BB962C8B-B14F-4D97-AF65-F5344CB8AC3E}">
        <p14:creationId xmlns:p14="http://schemas.microsoft.com/office/powerpoint/2010/main" val="2635006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transitions from below so rare?</a:t>
            </a:r>
          </a:p>
        </p:txBody>
      </p:sp>
      <p:sp>
        <p:nvSpPr>
          <p:cNvPr id="3" name="Content Placeholder 2"/>
          <p:cNvSpPr>
            <a:spLocks noGrp="1"/>
          </p:cNvSpPr>
          <p:nvPr>
            <p:ph idx="1"/>
          </p:nvPr>
        </p:nvSpPr>
        <p:spPr/>
        <p:txBody>
          <a:bodyPr>
            <a:normAutofit/>
          </a:bodyPr>
          <a:lstStyle/>
          <a:p>
            <a:pPr marL="0" indent="0">
              <a:buNone/>
            </a:pPr>
            <a:r>
              <a:rPr lang="en-US" dirty="0"/>
              <a:t>Conventional wisdom: revolutions rare &amp; ability of revolutionaries to construct democracy even rarer because it’s exceedingly difficult to muster collective action among large # of citizens.</a:t>
            </a:r>
          </a:p>
          <a:p>
            <a:pPr lvl="1"/>
            <a:r>
              <a:rPr lang="en-US" dirty="0"/>
              <a:t>There’s little doubt that this is true. Dictatorships: </a:t>
            </a:r>
          </a:p>
          <a:p>
            <a:pPr lvl="2">
              <a:buFont typeface="Courier New" panose="02070309020205020404" pitchFamily="49" charset="0"/>
              <a:buChar char="o"/>
            </a:pPr>
            <a:r>
              <a:rPr lang="en-US" dirty="0"/>
              <a:t>Hamper freedom of association. </a:t>
            </a:r>
          </a:p>
          <a:p>
            <a:pPr lvl="2">
              <a:buFont typeface="Courier New" panose="02070309020205020404" pitchFamily="49" charset="0"/>
              <a:buChar char="o"/>
            </a:pPr>
            <a:r>
              <a:rPr lang="en-US" dirty="0"/>
              <a:t>Monitor citizens’ communication.</a:t>
            </a:r>
          </a:p>
          <a:p>
            <a:pPr lvl="2">
              <a:buFont typeface="Courier New" panose="02070309020205020404" pitchFamily="49" charset="0"/>
              <a:buChar char="o"/>
            </a:pPr>
            <a:r>
              <a:rPr lang="en-US" dirty="0"/>
              <a:t>Undermine trust by infiltrating social networks with secret police/informants. </a:t>
            </a:r>
          </a:p>
          <a:p>
            <a:pPr lvl="2">
              <a:buFont typeface="Courier New" panose="02070309020205020404" pitchFamily="49" charset="0"/>
              <a:buChar char="o"/>
            </a:pPr>
            <a:r>
              <a:rPr lang="en-US" dirty="0"/>
              <a:t>Kill revolutionaries.</a:t>
            </a:r>
          </a:p>
          <a:p>
            <a:pPr lvl="2">
              <a:buFont typeface="Courier New" panose="02070309020205020404" pitchFamily="49" charset="0"/>
              <a:buChar char="o"/>
            </a:pPr>
            <a:r>
              <a:rPr lang="en-US" dirty="0"/>
              <a:t>Physically destroy focal points used to coordinate.</a:t>
            </a:r>
          </a:p>
        </p:txBody>
      </p:sp>
      <p:sp>
        <p:nvSpPr>
          <p:cNvPr id="4" name="Slide Number Placeholder 3"/>
          <p:cNvSpPr>
            <a:spLocks noGrp="1"/>
          </p:cNvSpPr>
          <p:nvPr>
            <p:ph type="sldNum" sz="quarter" idx="12"/>
          </p:nvPr>
        </p:nvSpPr>
        <p:spPr/>
        <p:txBody>
          <a:bodyPr/>
          <a:lstStyle/>
          <a:p>
            <a:fld id="{A7B7B2E7-BD67-460D-A4EA-A76B0F906F12}" type="slidenum">
              <a:rPr lang="en-US" smtClean="0"/>
              <a:t>7</a:t>
            </a:fld>
            <a:endParaRPr lang="en-US"/>
          </a:p>
        </p:txBody>
      </p:sp>
    </p:spTree>
    <p:extLst>
      <p:ext uri="{BB962C8B-B14F-4D97-AF65-F5344CB8AC3E}">
        <p14:creationId xmlns:p14="http://schemas.microsoft.com/office/powerpoint/2010/main" val="53912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reasons transitions from below are rare</a:t>
            </a:r>
          </a:p>
        </p:txBody>
      </p:sp>
      <p:sp>
        <p:nvSpPr>
          <p:cNvPr id="3" name="Content Placeholder 2"/>
          <p:cNvSpPr>
            <a:spLocks noGrp="1"/>
          </p:cNvSpPr>
          <p:nvPr>
            <p:ph idx="1"/>
          </p:nvPr>
        </p:nvSpPr>
        <p:spPr/>
        <p:txBody>
          <a:bodyPr>
            <a:noAutofit/>
          </a:bodyPr>
          <a:lstStyle/>
          <a:p>
            <a:pPr>
              <a:buFont typeface="Courier New" panose="02070309020205020404" pitchFamily="49" charset="0"/>
              <a:buChar char="o"/>
            </a:pPr>
            <a:r>
              <a:rPr lang="en-US" sz="2000" dirty="0"/>
              <a:t>Rapid economic growth in historically underdeveloped nations: </a:t>
            </a:r>
          </a:p>
          <a:p>
            <a:pPr lvl="1">
              <a:buFont typeface="Wingdings" panose="05000000000000000000" pitchFamily="2" charset="2"/>
              <a:buChar char="§"/>
            </a:pPr>
            <a:r>
              <a:rPr lang="en-US" sz="2000" dirty="0"/>
              <a:t>Brazil, Mexico, Malaysia &amp; Indonesia</a:t>
            </a:r>
          </a:p>
          <a:p>
            <a:pPr lvl="1">
              <a:buFont typeface="Wingdings" panose="05000000000000000000" pitchFamily="2" charset="2"/>
              <a:buChar char="§"/>
            </a:pPr>
            <a:r>
              <a:rPr lang="en-US" sz="2000" dirty="0"/>
              <a:t>East Asia’s “developmental states”</a:t>
            </a:r>
          </a:p>
          <a:p>
            <a:pPr lvl="1">
              <a:buFont typeface="Wingdings" panose="05000000000000000000" pitchFamily="2" charset="2"/>
              <a:buChar char="§"/>
            </a:pPr>
            <a:r>
              <a:rPr lang="en-US" sz="2000" dirty="0"/>
              <a:t>China, Russia &amp; Turkey more recently </a:t>
            </a:r>
          </a:p>
          <a:p>
            <a:pPr>
              <a:buFont typeface="Courier New" panose="02070309020205020404" pitchFamily="49" charset="0"/>
              <a:buChar char="o"/>
            </a:pPr>
            <a:r>
              <a:rPr lang="en-US" sz="2000" dirty="0"/>
              <a:t>Massive land redistribution: </a:t>
            </a:r>
          </a:p>
          <a:p>
            <a:pPr lvl="1">
              <a:buFont typeface="Wingdings" panose="05000000000000000000" pitchFamily="2" charset="2"/>
              <a:buChar char="§"/>
            </a:pPr>
            <a:r>
              <a:rPr lang="en-US" sz="2000" dirty="0"/>
              <a:t>East &amp; South Asia</a:t>
            </a:r>
          </a:p>
          <a:p>
            <a:pPr lvl="1">
              <a:buFont typeface="Wingdings" panose="05000000000000000000" pitchFamily="2" charset="2"/>
              <a:buChar char="§"/>
            </a:pPr>
            <a:r>
              <a:rPr lang="en-US" sz="2000" dirty="0"/>
              <a:t>Egypt</a:t>
            </a:r>
          </a:p>
          <a:p>
            <a:pPr lvl="1">
              <a:buFont typeface="Wingdings" panose="05000000000000000000" pitchFamily="2" charset="2"/>
              <a:buChar char="§"/>
            </a:pPr>
            <a:r>
              <a:rPr lang="en-US" sz="2000" dirty="0"/>
              <a:t>Peru </a:t>
            </a:r>
          </a:p>
          <a:p>
            <a:pPr lvl="1">
              <a:buFont typeface="Wingdings" panose="05000000000000000000" pitchFamily="2" charset="2"/>
              <a:buChar char="§"/>
            </a:pPr>
            <a:r>
              <a:rPr lang="en-US" sz="2000" dirty="0"/>
              <a:t>Zimbabwe</a:t>
            </a:r>
          </a:p>
          <a:p>
            <a:pPr>
              <a:buFont typeface="Courier New" panose="02070309020205020404" pitchFamily="49" charset="0"/>
              <a:buChar char="o"/>
            </a:pPr>
            <a:r>
              <a:rPr lang="en-US" sz="2000" dirty="0"/>
              <a:t>Patronage/transfers: </a:t>
            </a:r>
          </a:p>
          <a:p>
            <a:pPr lvl="1">
              <a:buFont typeface="Wingdings" panose="05000000000000000000" pitchFamily="2" charset="2"/>
              <a:buChar char="§"/>
            </a:pPr>
            <a:r>
              <a:rPr lang="en-US" sz="2000" dirty="0"/>
              <a:t>Several Latin American &amp; Middle Eastern examples</a:t>
            </a:r>
          </a:p>
        </p:txBody>
      </p:sp>
      <p:sp>
        <p:nvSpPr>
          <p:cNvPr id="4" name="Slide Number Placeholder 3"/>
          <p:cNvSpPr>
            <a:spLocks noGrp="1"/>
          </p:cNvSpPr>
          <p:nvPr>
            <p:ph type="sldNum" sz="quarter" idx="12"/>
          </p:nvPr>
        </p:nvSpPr>
        <p:spPr/>
        <p:txBody>
          <a:bodyPr/>
          <a:lstStyle/>
          <a:p>
            <a:fld id="{A7B7B2E7-BD67-460D-A4EA-A76B0F906F12}" type="slidenum">
              <a:rPr lang="en-US" smtClean="0"/>
              <a:t>8</a:t>
            </a:fld>
            <a:endParaRPr lang="en-US"/>
          </a:p>
        </p:txBody>
      </p:sp>
    </p:spTree>
    <p:extLst>
      <p:ext uri="{BB962C8B-B14F-4D97-AF65-F5344CB8AC3E}">
        <p14:creationId xmlns:p14="http://schemas.microsoft.com/office/powerpoint/2010/main" val="397462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But there’s more to the story: elites under dictatorship enjoy huge advantages</a:t>
            </a:r>
          </a:p>
        </p:txBody>
      </p:sp>
      <p:sp>
        <p:nvSpPr>
          <p:cNvPr id="3" name="Content Placeholder 2"/>
          <p:cNvSpPr>
            <a:spLocks noGrp="1"/>
          </p:cNvSpPr>
          <p:nvPr>
            <p:ph idx="1"/>
          </p:nvPr>
        </p:nvSpPr>
        <p:spPr/>
        <p:txBody>
          <a:bodyPr>
            <a:normAutofit/>
          </a:bodyPr>
          <a:lstStyle/>
          <a:p>
            <a:r>
              <a:rPr lang="en-US" sz="2200" dirty="0"/>
              <a:t>You need capital—political, economic, cultural &amp; human—to affect political change:</a:t>
            </a:r>
          </a:p>
          <a:p>
            <a:pPr lvl="1">
              <a:buFont typeface="Courier New" panose="02070309020205020404" pitchFamily="49" charset="0"/>
              <a:buChar char="o"/>
            </a:pPr>
            <a:r>
              <a:rPr lang="en-US" sz="2200" dirty="0"/>
              <a:t>In dictatorships, the elites horde this capital</a:t>
            </a:r>
          </a:p>
          <a:p>
            <a:pPr lvl="1">
              <a:buFont typeface="Courier New" panose="02070309020205020404" pitchFamily="49" charset="0"/>
              <a:buChar char="o"/>
            </a:pPr>
            <a:r>
              <a:rPr lang="en-US" sz="2200" dirty="0"/>
              <a:t>If there’s a democratic transition, it’s usually on terms dictated by an elite faction:</a:t>
            </a:r>
          </a:p>
          <a:p>
            <a:pPr lvl="2">
              <a:buFont typeface="Wingdings" panose="05000000000000000000" pitchFamily="2" charset="2"/>
              <a:buChar char="§"/>
            </a:pPr>
            <a:r>
              <a:rPr lang="en-US" sz="2200" dirty="0"/>
              <a:t>Whether to transition in first place</a:t>
            </a:r>
          </a:p>
          <a:p>
            <a:pPr lvl="2">
              <a:buFont typeface="Wingdings" panose="05000000000000000000" pitchFamily="2" charset="2"/>
              <a:buChar char="§"/>
            </a:pPr>
            <a:r>
              <a:rPr lang="en-US" sz="2200" dirty="0"/>
              <a:t>Timing &amp; pace of transition</a:t>
            </a:r>
          </a:p>
          <a:p>
            <a:pPr lvl="2">
              <a:buFont typeface="Wingdings" panose="05000000000000000000" pitchFamily="2" charset="2"/>
              <a:buChar char="§"/>
            </a:pPr>
            <a:r>
              <a:rPr lang="en-US" sz="2200" dirty="0"/>
              <a:t>Content of constitution, institutions &amp; key laws</a:t>
            </a:r>
          </a:p>
          <a:p>
            <a:pPr lvl="2">
              <a:buFont typeface="Wingdings" panose="05000000000000000000" pitchFamily="2" charset="2"/>
              <a:buChar char="§"/>
            </a:pPr>
            <a:r>
              <a:rPr lang="en-US" sz="2200" dirty="0"/>
              <a:t>Control of elections (who allowed to run &amp; how votes translated into seats)</a:t>
            </a:r>
          </a:p>
          <a:p>
            <a:r>
              <a:rPr lang="en-US" sz="2200" dirty="0"/>
              <a:t>Even “transitions from below” require elite help: </a:t>
            </a:r>
          </a:p>
          <a:p>
            <a:pPr lvl="1">
              <a:buFont typeface="Courier New" panose="02070309020205020404" pitchFamily="49" charset="0"/>
              <a:buChar char="o"/>
            </a:pPr>
            <a:r>
              <a:rPr lang="en-US" sz="2200" dirty="0"/>
              <a:t>Faction of elites coordinate the masses &amp; help craft new rules of the game </a:t>
            </a:r>
          </a:p>
        </p:txBody>
      </p:sp>
      <p:sp>
        <p:nvSpPr>
          <p:cNvPr id="4" name="Slide Number Placeholder 3"/>
          <p:cNvSpPr>
            <a:spLocks noGrp="1"/>
          </p:cNvSpPr>
          <p:nvPr>
            <p:ph type="sldNum" sz="quarter" idx="12"/>
          </p:nvPr>
        </p:nvSpPr>
        <p:spPr/>
        <p:txBody>
          <a:bodyPr/>
          <a:lstStyle/>
          <a:p>
            <a:fld id="{A7B7B2E7-BD67-460D-A4EA-A76B0F906F12}" type="slidenum">
              <a:rPr lang="en-US" smtClean="0"/>
              <a:t>9</a:t>
            </a:fld>
            <a:endParaRPr lang="en-US"/>
          </a:p>
        </p:txBody>
      </p:sp>
    </p:spTree>
    <p:extLst>
      <p:ext uri="{BB962C8B-B14F-4D97-AF65-F5344CB8AC3E}">
        <p14:creationId xmlns:p14="http://schemas.microsoft.com/office/powerpoint/2010/main" val="132964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17634</TotalTime>
  <Words>8255</Words>
  <Application>Microsoft Office PowerPoint</Application>
  <PresentationFormat>Widescreen</PresentationFormat>
  <Paragraphs>553</Paragraphs>
  <Slides>43</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Courier New</vt:lpstr>
      <vt:lpstr>Wingdings</vt:lpstr>
      <vt:lpstr>Office Theme</vt:lpstr>
      <vt:lpstr>PowerPoint Presentation</vt:lpstr>
      <vt:lpstr>(Some of the) questions we address</vt:lpstr>
      <vt:lpstr>(Some of the) book’s contributions</vt:lpstr>
      <vt:lpstr>Motivating today’s talk: transitions from below are quite rare</vt:lpstr>
      <vt:lpstr>PowerPoint Presentation</vt:lpstr>
      <vt:lpstr>PowerPoint Presentation</vt:lpstr>
      <vt:lpstr>Why are transitions from below so rare?</vt:lpstr>
      <vt:lpstr>Other reasons transitions from below are rare</vt:lpstr>
      <vt:lpstr>But there’s more to the story: elites under dictatorship enjoy huge advantages</vt:lpstr>
      <vt:lpstr>Tunisia, Transition from Below?</vt:lpstr>
      <vt:lpstr>Tunisia, Transition from Below?</vt:lpstr>
      <vt:lpstr>Transitions from Above</vt:lpstr>
      <vt:lpstr>PowerPoint Presentation</vt:lpstr>
      <vt:lpstr>If dictatorship lacks a legislature, revolutions almost always culminate in popular democracies</vt:lpstr>
      <vt:lpstr> Constitutional tools at incumbent elites’ disposal </vt:lpstr>
      <vt:lpstr>Elite biased democracies: less redistribution</vt:lpstr>
      <vt:lpstr>Chilean troops fire on La Moneda Palace, Santiago, on September 11, 1973, during a military coup led by General Augusto Pinochet</vt:lpstr>
      <vt:lpstr>Chilean military not apolitical stewards of national interest, nor neo-liberal ideologues</vt:lpstr>
      <vt:lpstr>Decline of Elites in Manufacturing, Chilean Import Competing Industries</vt:lpstr>
      <vt:lpstr>Importance of Financial System Elites</vt:lpstr>
      <vt:lpstr>Chile’s 1980 Constitution: Goals</vt:lpstr>
      <vt:lpstr>Chile’s 1980 Constitution: Institutions/Rules</vt:lpstr>
      <vt:lpstr>Reforms on eve of 1989 elections: elite biases</vt:lpstr>
      <vt:lpstr>PowerPoint Presentation</vt:lpstr>
      <vt:lpstr> Status quo &amp; constitution very hard to change! </vt:lpstr>
      <vt:lpstr>PowerPoint Presentation</vt:lpstr>
      <vt:lpstr>PowerPoint Presentation</vt:lpstr>
      <vt:lpstr>PowerPoint Presentation</vt:lpstr>
      <vt:lpstr>Transitions from above: Burma</vt:lpstr>
      <vt:lpstr>Transitions from Above: Turkey</vt:lpstr>
      <vt:lpstr>Transition from above: South Africa</vt:lpstr>
      <vt:lpstr>Is authoritarian populism a reaction against elite-biased democracy?</vt:lpstr>
      <vt:lpstr>EXTRAS</vt:lpstr>
      <vt:lpstr>Chile’s 2005 Constitutional Reforms</vt:lpstr>
      <vt:lpstr>PowerPoint Presentation</vt:lpstr>
      <vt:lpstr>Pre-Pinochet: rising economic elites &amp; key segments of the masses made out like bandits. </vt:lpstr>
      <vt:lpstr>Rents for Banking Sector under Pinochet</vt:lpstr>
      <vt:lpstr>Latin American Malapportionment</vt:lpstr>
      <vt:lpstr>Bolivia’s 1967 Constitution</vt:lpstr>
      <vt:lpstr>European Examples</vt:lpstr>
      <vt:lpstr>Portugal, Transition from Below?</vt:lpstr>
      <vt:lpstr>WHY CONSTITUTIONS STICK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Menaldo</dc:creator>
  <cp:lastModifiedBy>Victor Menaldo</cp:lastModifiedBy>
  <cp:revision>141</cp:revision>
  <cp:lastPrinted>2018-10-25T04:06:57Z</cp:lastPrinted>
  <dcterms:created xsi:type="dcterms:W3CDTF">2017-10-06T19:18:57Z</dcterms:created>
  <dcterms:modified xsi:type="dcterms:W3CDTF">2020-12-29T20:46:21Z</dcterms:modified>
</cp:coreProperties>
</file>