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77" r:id="rId4"/>
    <p:sldId id="2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2881" autoAdjust="0"/>
  </p:normalViewPr>
  <p:slideViewPr>
    <p:cSldViewPr snapToGrid="0">
      <p:cViewPr varScale="1">
        <p:scale>
          <a:sx n="46" d="100"/>
          <a:sy n="46" d="100"/>
        </p:scale>
        <p:origin x="14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DE472-9002-4ED8-8B19-16AB14A5C47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03889-90EC-4A8C-8F03-57D92A01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1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the monopolist innovates it is sacrificing the red square. It must subtract that from the green square. It also incurs the fixed costs of innovation.</a:t>
            </a:r>
          </a:p>
          <a:p>
            <a:endParaRPr lang="en-US" dirty="0"/>
          </a:p>
          <a:p>
            <a:r>
              <a:rPr lang="en-US" dirty="0"/>
              <a:t>A new entrant into a competitive market can create a new process that drastically reduces costs, way below the costs currently characterizing the competitive price, pre-invention. </a:t>
            </a:r>
          </a:p>
          <a:p>
            <a:endParaRPr lang="en-US" dirty="0"/>
          </a:p>
          <a:p>
            <a:r>
              <a:rPr lang="en-US" dirty="0"/>
              <a:t>Because the post-invention marginal costs are so low, the new entrant can charge monopoly prices that are much lower than the monopoly price charged by a monopolist pre-invention. </a:t>
            </a:r>
          </a:p>
          <a:p>
            <a:endParaRPr lang="en-US" dirty="0"/>
          </a:p>
          <a:p>
            <a:r>
              <a:rPr lang="en-US" dirty="0"/>
              <a:t>So even though there are deadweight losses compared to what a competitive market would look like with the new marginal costs, the price is lower than the competitive price pre-invention and the quantity is greater than the quantity pre-invention.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66C036-6BDB-4F4E-8587-46F72204E2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35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 though there are deadweight losses when a startup enters the market and establishes a monopoly with </a:t>
            </a:r>
          </a:p>
          <a:p>
            <a:r>
              <a:rPr lang="en-US" dirty="0"/>
              <a:t>a product innovation, consumers are better off than they were before that in a competitive market with the old</a:t>
            </a:r>
          </a:p>
          <a:p>
            <a:r>
              <a:rPr lang="en-US" dirty="0"/>
              <a:t>demand curve. The startup shifts out the demand curve so drastically that </a:t>
            </a:r>
            <a:r>
              <a:rPr lang="en-US" b="1" dirty="0"/>
              <a:t>the new monopoly price (</a:t>
            </a:r>
            <a:r>
              <a:rPr lang="en-US" b="1" dirty="0" err="1"/>
              <a:t>Va</a:t>
            </a:r>
            <a:r>
              <a:rPr lang="en-US" b="1" dirty="0"/>
              <a:t> +c)/2 is actually less than the </a:t>
            </a:r>
            <a:r>
              <a:rPr lang="en-US" b="1" dirty="0" err="1"/>
              <a:t>Va-Vb</a:t>
            </a:r>
            <a:r>
              <a:rPr lang="en-US" dirty="0"/>
              <a:t>, the increase in value between the product before the invention and the product after the invention. Obviously, the amount produced also increases. </a:t>
            </a:r>
          </a:p>
          <a:p>
            <a:endParaRPr lang="en-US" dirty="0"/>
          </a:p>
          <a:p>
            <a:r>
              <a:rPr lang="en-US" dirty="0" err="1"/>
              <a:t>Va</a:t>
            </a:r>
            <a:r>
              <a:rPr lang="en-US" dirty="0"/>
              <a:t> (willingness to pay for new product) – </a:t>
            </a:r>
            <a:r>
              <a:rPr lang="en-US" dirty="0" err="1"/>
              <a:t>Vb</a:t>
            </a:r>
            <a:r>
              <a:rPr lang="en-US" dirty="0"/>
              <a:t> (willingness to pay for old product)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66C036-6BDB-4F4E-8587-46F72204E2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098C1-1543-4D26-86D5-09937FC34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264B3-AD81-4CAE-92EB-F18E0E8AC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C027C-D4B8-434B-A614-21DF283B3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9D3B-A4F0-4312-8F49-E2B427B3B2B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5B372-4203-4100-A5F0-80B13D279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672F1-C546-46A4-8ABC-DCD052207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D67-A803-4EA5-A718-E059F0A1B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9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5BBFD-6374-4785-B1CD-22AF0A533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AC9473-F3C9-487D-A00D-0908308CB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E07F8-02D0-463E-8EB0-83C9704E8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9D3B-A4F0-4312-8F49-E2B427B3B2B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D25F9-C122-4666-A21D-C0471E2B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50E06-8844-43B6-9FA7-05E476F9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D67-A803-4EA5-A718-E059F0A1B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2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215506-7200-4F55-9A0E-42427292BD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B9CAA5-6D08-4099-A44F-AB49818AF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ED70E-74B3-49ED-A771-0B4AB9BC2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9D3B-A4F0-4312-8F49-E2B427B3B2B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9292B-4B0E-459A-A597-53A0BC77C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DAD3D-3555-4C3D-BFBD-267E4873C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D67-A803-4EA5-A718-E059F0A1B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6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CDAD5-8C83-4E68-9015-CBF7AC963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7FEB5-A2D0-4DF2-A6C2-80CF011E5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61BC4-2191-4568-9F11-E1AD9DB66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9D3B-A4F0-4312-8F49-E2B427B3B2B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D9ACB-3136-4E92-B663-6EA40A028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B2888-C31E-4A6D-8790-20C4024BD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D67-A803-4EA5-A718-E059F0A1B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8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FB2C4-799D-4C36-9244-B3AE41D5F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A9258-C8FC-4EC7-B629-CEB43BB3B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C8B6C-656E-4957-974C-FB1547FC7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9D3B-A4F0-4312-8F49-E2B427B3B2B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71A23-8FA0-48EF-B4C5-603F07911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1EC35-541F-4685-8DD5-2169C173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D67-A803-4EA5-A718-E059F0A1B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3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7F060-9D07-4E07-8D17-A959D7D9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C5F2B-008D-4831-9293-8BC03F728B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A3F7F7-45EF-4A7E-AD7B-7CAF4D956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50761-F37D-4422-BAE7-508A28B9A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9D3B-A4F0-4312-8F49-E2B427B3B2B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3E89B-C136-4098-82C9-E6B18392E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CF2A8-1538-4E70-ACB2-FD56C0555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D67-A803-4EA5-A718-E059F0A1B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3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C1FF8-FAEA-4C43-BB8E-A478090C8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60700-BABB-4BD2-BBEB-DD5F4255A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1DC22E-303F-4E9E-960D-A8F9A2DB0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DEBDDB-63DA-4D2E-8C41-7528A1668E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94FCDE-4457-4060-AE67-A07B0E298B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6D4D11-7C3B-4753-8562-FE1A2C6F0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9D3B-A4F0-4312-8F49-E2B427B3B2B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ECE68D-C8A4-4F58-B895-2A56B09E4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26ED37-8D2A-4208-A18A-752B55169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D67-A803-4EA5-A718-E059F0A1B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8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2223C-A12E-4217-A18F-95D9920BA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1223C8-F782-447D-BDD6-B1EDEC5A1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9D3B-A4F0-4312-8F49-E2B427B3B2B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A74643-DA38-4D5C-9941-7BD63948D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56D7E-4E8B-4D23-821E-35F8B228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D67-A803-4EA5-A718-E059F0A1B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4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0AD8A6-D6DA-481B-BC59-6268545D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9D3B-A4F0-4312-8F49-E2B427B3B2B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19C1EA-5AEC-4320-8868-965B021F0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B0198-22B2-4472-8A4E-17315EAC2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D67-A803-4EA5-A718-E059F0A1B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0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48814-F01D-49E7-B410-B4B2C6ACF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D726E-B739-4816-936E-305A7236E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6A6C2-66A1-4DA9-8742-21F0FE629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7E047-B1AE-45F8-87CB-6E6E381AC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9D3B-A4F0-4312-8F49-E2B427B3B2B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2891B1-2C09-49E6-A9F4-26EBADAC7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57613F-FE7F-4640-846E-50D05EBA8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D67-A803-4EA5-A718-E059F0A1B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9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E2F67-0963-4DDD-A745-D26F30599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8AD7B2-DCDF-4C88-87D7-AA3AB1897F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35C02F-1470-4522-9C37-C42C9B220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FF45E-CE1A-4389-9873-C258C334F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9D3B-A4F0-4312-8F49-E2B427B3B2B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AE4D9-D06A-419A-933A-9B6E4D84E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AE20A1-6353-4D8F-8793-19A6A922A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FD67-A803-4EA5-A718-E059F0A1B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0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F12672-9A49-4B3A-A161-195AEF9B3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D3C7B-11A8-4CBA-ADDE-17D59BC57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EE946-71A7-4376-9F1B-CC81AC67DA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99D3B-A4F0-4312-8F49-E2B427B3B2B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6AEB0-77A9-4058-97C2-20A55C8DD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2B1F1-5C3C-49D3-A0B0-538705A120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8FD67-A803-4EA5-A718-E059F0A1B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9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581DA-A655-47D2-8D66-A1ED8DA63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Monopolist pricing: marginal revenues = marginal costs, facing entire demand curve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CF160D-EEB6-4261-830E-E324FB37FA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707" y="2310370"/>
            <a:ext cx="4734586" cy="3381847"/>
          </a:xfrm>
        </p:spPr>
      </p:pic>
    </p:spTree>
    <p:extLst>
      <p:ext uri="{BB962C8B-B14F-4D97-AF65-F5344CB8AC3E}">
        <p14:creationId xmlns:p14="http://schemas.microsoft.com/office/powerpoint/2010/main" val="1232507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61DC2-B602-4701-BFF2-957C3F43A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Ricardian Rents in a competitive market with upward </a:t>
            </a:r>
            <a:r>
              <a:rPr lang="en-US"/>
              <a:t>sloping demand curve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FE5225B-A4FC-49A0-AD72-DC453D1411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4250" y="2162969"/>
            <a:ext cx="5143500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585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32DAD-62E2-405A-B4BE-E933BEA04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925"/>
            <a:ext cx="10515600" cy="1325563"/>
          </a:xfrm>
        </p:spPr>
        <p:txBody>
          <a:bodyPr/>
          <a:lstStyle/>
          <a:p>
            <a:r>
              <a:rPr lang="en-US" b="1" dirty="0"/>
              <a:t>Drastic Process Innovation: monopolist vs. startup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E7AF55A-5564-4374-8C3E-3E831585F5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88459" y="1487488"/>
            <a:ext cx="7730570" cy="597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00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F36E9-3B6D-458F-AF6C-A6997DA9F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Drastic Product Innovation: monopolist vs. startup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7FF33A1-5A41-4A0F-8AA4-1891F25A1A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28742" y="1825625"/>
            <a:ext cx="653451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213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282</Words>
  <Application>Microsoft Office PowerPoint</Application>
  <PresentationFormat>Widescreen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Monopolist pricing: marginal revenues = marginal costs, facing entire demand curve</vt:lpstr>
      <vt:lpstr>Ricardian Rents in a competitive market with upward sloping demand curve</vt:lpstr>
      <vt:lpstr>Drastic Process Innovation: monopolist vs. startup</vt:lpstr>
      <vt:lpstr>Drastic Product Innovation: monopolist vs. startup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Monopolist pricing: marginal revenues = marginal costs, facing entire demand curve</dc:title>
  <dc:creator>Victor Menaldo</dc:creator>
  <cp:lastModifiedBy>Victor Menaldo</cp:lastModifiedBy>
  <cp:revision>1</cp:revision>
  <dcterms:created xsi:type="dcterms:W3CDTF">2020-06-03T05:47:31Z</dcterms:created>
  <dcterms:modified xsi:type="dcterms:W3CDTF">2020-06-03T05:48:34Z</dcterms:modified>
</cp:coreProperties>
</file>