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77261" autoAdjust="0"/>
  </p:normalViewPr>
  <p:slideViewPr>
    <p:cSldViewPr snapToGrid="0">
      <p:cViewPr varScale="1">
        <p:scale>
          <a:sx n="56" d="100"/>
          <a:sy n="56" d="100"/>
        </p:scale>
        <p:origin x="96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B5E9A-3B0F-46C1-B2C9-ADC39776166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53F26-A288-4193-A3B8-48E80F14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semiconductors,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computer manufacturing,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software publishing,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wireless telecom,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data processing &amp; hosting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computers system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8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patent facts for high tech sectors: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patents per firm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Firms’ patents more highly cited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Firms do more backward citations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co-patenting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Distribution of patents more uniform; so is distribution of forward &amp; as I said backward citations.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Granovetter’s</a:t>
            </a:r>
            <a:r>
              <a:rPr lang="en-US" dirty="0"/>
              <a:t> (1973) research on referral networks within labor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Electricity </a:t>
            </a:r>
          </a:p>
          <a:p>
            <a:r>
              <a:rPr lang="en-US" dirty="0"/>
              <a:t>Automobiles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53F26-A288-4193-A3B8-48E80F146F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B9A30-7A18-4523-932A-34E0BD9BE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EF38F-EC2C-4031-805A-099F11229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03DFA-230A-41B9-9EA7-84C928BE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2FF0-C233-45DE-8E57-8DB29D8C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452E5-D93E-44A5-9025-7877E7B9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2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5AC7-1887-429A-AFF0-43B0E6BB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460F7-22FF-42A2-B160-DAD7F9B0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AB7D-14F4-43CF-8CF7-EB7BC4E8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4DFE6-D49B-4E31-97E0-3E67344A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6B17-DB3B-40E2-9A2E-F638DCB3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1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52568C-D770-48BF-8D6D-93CFCE2C0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73543-B00C-4C13-A18F-1DBA04FE1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7A9FF-A45C-4C6D-9BDE-12A4216E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9C0A3-CCE3-4CCE-9253-21E0F3D0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3D328-4863-4B93-B003-3DAA9F44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3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A2A7-C5D2-4DE5-8E65-503FEA45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2E79-1639-4B95-B5F4-775A6A7D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C8ED-F3FF-4B0B-B324-83B626C8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01C7-EBD7-415C-A027-D6DA0DB2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8FA6F-C521-40EA-A8F6-61682646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4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2B61-9517-4F3B-8BF0-F3739323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94C9C-868F-40C8-8A2C-E1FACC9D3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57A5-74DF-42BA-9D70-DD2C83BE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9B9F-D0CA-41EB-AACE-5650AF7B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1969-453B-495F-93D7-B3BC28FE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2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FC12-D8D4-4669-A35D-95EEF3F4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9601B-65C5-45AA-B9BA-D57101599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F2BA3-A65D-4E38-AA0A-BD4C53DE0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7D849-EC1A-47F8-B2C7-539865ED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EF702-A90C-4FBD-B6BD-6D161DBE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DE182-B179-4ADB-AB61-B3D867D1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8F09-34D2-4EB2-8DE7-8EE36C2A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9E4CD-A5F4-4DB7-9008-B2A6049C3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D4D73-CDAF-4167-83FD-92CE6A9DD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1F280-B9D9-426C-A13E-4FEDD9AD2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D73709-5449-40EB-8472-F971F448C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0D39C-7098-42E5-AAE6-6251465A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086EE-7327-43DF-BC47-A65B4B65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B55589-E85D-400B-8474-33940F94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2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D510-B2B5-48B3-A324-D04489E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4B6311-326C-4B00-B50C-EF7108C8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A6478-111C-42A4-900C-CCD78110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66070-8FB5-48C0-9ACE-8E8009EE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482BD-AD2A-467A-8471-E1929E1D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A8344-FDEA-4804-9FE1-74EBE55C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21B92-DA18-4658-81B1-91653101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A6D0-3D11-433F-A790-1AF0630C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29BDE-AEFE-48F8-9CCB-4AE2FD2A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DDA80-B7FA-43ED-A328-1A4B76C03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4E44-3AE2-4FE5-AB21-9B3F91B0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25BFF-E778-4894-94CF-CA54556F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59B98-80B5-4DA9-A075-A269D3A2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1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5D0D-597F-4FDC-9C84-E16B0167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46A13-1B95-4CB2-994F-58D0B856C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4EF0D-AC7F-49FD-8910-3A3BBBF14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32ED7-69A9-46C4-A61E-7BC4B777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43E12-8605-43C3-A81F-04F38494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0CD0D-8465-46B1-82BF-5B5C4989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ACBBD-9501-43AA-A81E-DCAD0612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0974C-EC3A-46EE-BD6D-376C4BC9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C3D3-79B4-4832-942B-3D65CCBF7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79FA-112E-41C6-8908-48CBC3EE9934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D8B11-108C-44F9-A1B0-4D9C6AEB7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1245A-134A-468D-898A-EAA281075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2765-8E13-42B6-8F51-3A18B131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6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7835-39BA-49F1-B6CC-70ED5976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/>
              <a:t>TFP (growth rate, level &amp; distribution within sectors) &amp; profits (growth rate, level &amp; distribution w/in sectors).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3E001-DB81-4764-8384-78077ED5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Firm level &amp; inventor level panel datasets for USA. Firm level </a:t>
            </a:r>
            <a:r>
              <a:rPr lang="en-US" sz="1600" dirty="0" err="1"/>
              <a:t>d.s.</a:t>
            </a:r>
            <a:r>
              <a:rPr lang="en-US" sz="1600" dirty="0"/>
              <a:t> has ~45K observations (6,500 firms) </a:t>
            </a:r>
            <a:r>
              <a:rPr lang="en-US" sz="1600" dirty="0" err="1"/>
              <a:t>btwn</a:t>
            </a:r>
            <a:r>
              <a:rPr lang="en-US" sz="1600" dirty="0"/>
              <a:t>. 2000 &amp; 2015. Inventor level </a:t>
            </a:r>
            <a:r>
              <a:rPr lang="en-US" sz="1600" dirty="0" err="1"/>
              <a:t>d.s.</a:t>
            </a:r>
            <a:r>
              <a:rPr lang="en-US" sz="1600" dirty="0"/>
              <a:t> has ~59K observations </a:t>
            </a:r>
            <a:r>
              <a:rPr lang="en-US" sz="1600" dirty="0" err="1"/>
              <a:t>btwn</a:t>
            </a:r>
            <a:r>
              <a:rPr lang="en-US" sz="1600" dirty="0"/>
              <a:t>. 1976 &amp; 2003; plus firm level patents </a:t>
            </a:r>
            <a:r>
              <a:rPr lang="en-US" sz="1600" dirty="0" err="1"/>
              <a:t>btwn</a:t>
            </a:r>
            <a:r>
              <a:rPr lang="en-US" sz="1600" dirty="0"/>
              <a:t>. 1973 &amp; 2006.</a:t>
            </a:r>
          </a:p>
          <a:p>
            <a:r>
              <a:rPr lang="en-US" sz="1600" dirty="0"/>
              <a:t>TFP: how efficient firms are @ converting capital &amp; labor into goods &amp; services; Why should we care about it?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Most important source of differences in country living standards.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TFP grew tons during post WWII; explains higher real wages, lower inequality, bigger middle class &amp; upward mobility.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When TFP high &amp; growth faster, fewer zero sum battles centered on redistributing stagnant or shrinking pie.</a:t>
            </a:r>
          </a:p>
          <a:p>
            <a:r>
              <a:rPr lang="en-US" sz="1600" dirty="0"/>
              <a:t>Bottom line upfront: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Growth rate of TFP has been negative since 2000. High-tech firms’ TFP has grown, non-high tech firms have not, despite fact that high tech firms have had higher baseline levels of TFP.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Yet, high-tech firms’ profit margins have largely stayed same; non-high tech firms’ profit growth rate that’s increased.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Variance of TFP &amp; profits has increased for non high-tech firms, not for high tech firms—instead, compression.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Less technological diffusion = superstar firms in non high tech sectors with systematically lower costs &amp; higher TFP earn Ricardian Rents; more marginal firms struggle just to stay solvent. In high tech sectors, firms share technological knowhow via standardization &amp; tighter networks.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Why more diffusion in some sectors, less in others &amp; different rates </a:t>
            </a:r>
            <a:r>
              <a:rPr lang="en-US" sz="1600" dirty="0" err="1"/>
              <a:t>btwn</a:t>
            </a:r>
            <a:r>
              <a:rPr lang="en-US" sz="1600" dirty="0"/>
              <a:t>. sectors? I look to IP &amp; tacit knowledge.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1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0E94-575A-4D43-95FA-F251A0A5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to understanding productivity slowdown &amp; heterogeneity in productivity &amp; profits </a:t>
            </a:r>
            <a:r>
              <a:rPr lang="en-US" b="1" dirty="0" err="1"/>
              <a:t>btwn</a:t>
            </a:r>
            <a:r>
              <a:rPr lang="en-US" b="1" dirty="0"/>
              <a:t>. &amp; within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E3D2-4DC0-4DEB-9C71-64EC99ED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that 59% of your level of productivity </a:t>
            </a:r>
            <a:r>
              <a:rPr lang="en-US" dirty="0" err="1"/>
              <a:t>btwn</a:t>
            </a:r>
            <a:r>
              <a:rPr lang="en-US" dirty="0"/>
              <a:t>. 2007 &amp; ’15 explained by your sector’s level of productivity.</a:t>
            </a:r>
          </a:p>
          <a:p>
            <a:r>
              <a:rPr lang="en-US" dirty="0"/>
              <a:t>Suggests technological diffusion story to make sense of productivity slowdown &amp; heterogeneity in productivity &amp; profits </a:t>
            </a:r>
            <a:r>
              <a:rPr lang="en-US" dirty="0" err="1"/>
              <a:t>btwn</a:t>
            </a:r>
            <a:r>
              <a:rPr lang="en-US" dirty="0"/>
              <a:t>. &amp; within sectors.</a:t>
            </a:r>
          </a:p>
          <a:p>
            <a:r>
              <a:rPr lang="en-US" dirty="0"/>
              <a:t>In high tech sectors, firms all speaking same language around GPTs that are widely used, such as semiconductors &amp; wireless infrastructure. [</a:t>
            </a:r>
            <a:r>
              <a:rPr lang="en-US" i="1" dirty="0"/>
              <a:t>info. on patents citing high tech patents come from many technology classes</a:t>
            </a:r>
            <a:r>
              <a:rPr lang="en-US" dirty="0"/>
              <a:t>.]</a:t>
            </a:r>
          </a:p>
          <a:p>
            <a:r>
              <a:rPr lang="en-US" dirty="0"/>
              <a:t>Standardization: these firms simply speak to each other more often &amp; there are stronger connections </a:t>
            </a:r>
            <a:r>
              <a:rPr lang="en-US" dirty="0" err="1"/>
              <a:t>btwn</a:t>
            </a:r>
            <a:r>
              <a:rPr lang="en-US" dirty="0"/>
              <a:t>. [</a:t>
            </a:r>
            <a:r>
              <a:rPr lang="en-US" i="1" dirty="0"/>
              <a:t>info. on distribution of backward citations by firms—high tech sectors have less citation inequality</a:t>
            </a:r>
            <a:r>
              <a:rPr lang="en-US" dirty="0"/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92575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2834-489C-4014-83C5-1546E40B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Standardiztion</a:t>
            </a:r>
            <a:r>
              <a:rPr lang="en-US" b="1" dirty="0"/>
              <a:t> via SEPs of more general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A3D-5375-4AFB-9838-3227B100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Modems technology in wireless devices.</a:t>
            </a:r>
          </a:p>
          <a:p>
            <a:r>
              <a:rPr lang="en-US" dirty="0"/>
              <a:t>Data transmission = achieves higher data rates &amp; system throughput</a:t>
            </a:r>
          </a:p>
          <a:p>
            <a:r>
              <a:rPr lang="en-US" dirty="0"/>
              <a:t>Carrier aggregation: create high capacity networks from fragmented radio spectrum.</a:t>
            </a:r>
          </a:p>
          <a:p>
            <a:r>
              <a:rPr lang="en-US" dirty="0"/>
              <a:t>Battery solutions: enhanced sleep modes that enhance battery life.</a:t>
            </a:r>
          </a:p>
          <a:p>
            <a:r>
              <a:rPr lang="en-US" dirty="0"/>
              <a:t>Resource allocation: coordinating transmission to prevent interference such as when multiple phones attempt to access same cell tower to increase user data rates &amp; higher system throughput.</a:t>
            </a:r>
          </a:p>
        </p:txBody>
      </p:sp>
    </p:spTree>
    <p:extLst>
      <p:ext uri="{BB962C8B-B14F-4D97-AF65-F5344CB8AC3E}">
        <p14:creationId xmlns:p14="http://schemas.microsoft.com/office/powerpoint/2010/main" val="420242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DCB0-4271-448E-9811-FE1C60E1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tech clusters? Look to sociology &amp; social network analysis (</a:t>
            </a:r>
            <a:r>
              <a:rPr lang="en-US" b="1" dirty="0" err="1"/>
              <a:t>Granovetter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7877-DBDA-44C6-80C7-BC8B47B6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Social networks link senior managers (</a:t>
            </a:r>
            <a:r>
              <a:rPr lang="en-US" dirty="0" err="1"/>
              <a:t>Saxenian</a:t>
            </a:r>
            <a:r>
              <a:rPr lang="en-US" dirty="0"/>
              <a:t>; Casper):</a:t>
            </a:r>
          </a:p>
          <a:p>
            <a:pPr lvl="1"/>
            <a:r>
              <a:rPr lang="en-US" dirty="0"/>
              <a:t>culture of decentralized social ties linking scientists &amp; engineers across local companies helps diffuse innovation—information sharing </a:t>
            </a:r>
            <a:r>
              <a:rPr lang="en-US" dirty="0" err="1"/>
              <a:t>btwn</a:t>
            </a:r>
            <a:r>
              <a:rPr lang="en-US" dirty="0"/>
              <a:t>. firms.</a:t>
            </a:r>
          </a:p>
          <a:p>
            <a:pPr marL="0" indent="0">
              <a:buNone/>
            </a:pPr>
            <a:r>
              <a:rPr lang="en-US" dirty="0"/>
              <a:t>Skilled individuals help manage career risks of working in failure-prone firms. Create flexible labor pools with high mobility </a:t>
            </a:r>
            <a:r>
              <a:rPr lang="en-US" dirty="0" err="1"/>
              <a:t>btwn</a:t>
            </a:r>
            <a:r>
              <a:rPr lang="en-US" dirty="0"/>
              <a:t>. firms:</a:t>
            </a:r>
          </a:p>
          <a:p>
            <a:pPr lvl="1"/>
            <a:r>
              <a:rPr lang="en-US" dirty="0"/>
              <a:t>dense social networks across key personnel supporting career mobility</a:t>
            </a:r>
          </a:p>
          <a:p>
            <a:pPr lvl="1"/>
            <a:r>
              <a:rPr lang="en-US" dirty="0"/>
              <a:t>this incentivizes </a:t>
            </a:r>
            <a:r>
              <a:rPr lang="en-US" dirty="0" err="1"/>
              <a:t>risktaking</a:t>
            </a:r>
            <a:r>
              <a:rPr lang="en-US" dirty="0"/>
              <a:t> because if your startup fails, there’s a safety net: high density of other tech firms.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dirty="0" err="1"/>
              <a:t>Hybritech</a:t>
            </a:r>
            <a:r>
              <a:rPr lang="en-US" dirty="0"/>
              <a:t> played dominant role in seeding development of two generations of successor biotech companies in San Diego: startup &amp; successors embraced &amp; commercialized UCSD tech.</a:t>
            </a:r>
          </a:p>
          <a:p>
            <a:pPr marL="457200" lvl="1" indent="0">
              <a:buNone/>
            </a:pPr>
            <a:r>
              <a:rPr lang="en-US" dirty="0"/>
              <a:t>Cleveland during development of electric machinery: Brush Electric Co.</a:t>
            </a:r>
          </a:p>
          <a:p>
            <a:pPr marL="457200" lvl="1" indent="0">
              <a:buNone/>
            </a:pPr>
            <a:r>
              <a:rPr lang="en-US" dirty="0"/>
              <a:t>Detroit: </a:t>
            </a:r>
            <a:r>
              <a:rPr lang="en-US" dirty="0" err="1"/>
              <a:t>Olds</a:t>
            </a:r>
            <a:r>
              <a:rPr lang="en-US" dirty="0"/>
              <a:t> Motor Works; Cadillac Motor; Ford</a:t>
            </a:r>
            <a:r>
              <a:rPr lang="en-US"/>
              <a:t>; Buick.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42A7-9A2D-4787-81B9-B474E534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venture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B4941-F428-432F-9775-5C5271B5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Technologies become focal points of conversation as managers &amp; employees exchange scientific &amp; technical information.</a:t>
            </a:r>
          </a:p>
          <a:p>
            <a:r>
              <a:rPr lang="en-US" dirty="0"/>
              <a:t>Venture capital acts as receiver &amp; conduit of information—they can screen good ideas &amp; develop reputation for doing so effectively.</a:t>
            </a:r>
          </a:p>
          <a:p>
            <a:r>
              <a:rPr lang="en-US" dirty="0"/>
              <a:t>Serving as hub to do demos &amp; venture capital gets to know inventors &amp; entrepreneurs.</a:t>
            </a:r>
          </a:p>
          <a:p>
            <a:r>
              <a:rPr lang="en-US" dirty="0"/>
              <a:t>Seed money from VC is Good Housekeeping Seal of Approval; once you get your start you can tap other funding sources, including loans.</a:t>
            </a:r>
          </a:p>
          <a:p>
            <a:r>
              <a:rPr lang="en-US" dirty="0"/>
              <a:t>Demonstration &amp; information effects/can help create buzz.</a:t>
            </a:r>
          </a:p>
        </p:txBody>
      </p:sp>
    </p:spTree>
    <p:extLst>
      <p:ext uri="{BB962C8B-B14F-4D97-AF65-F5344CB8AC3E}">
        <p14:creationId xmlns:p14="http://schemas.microsoft.com/office/powerpoint/2010/main" val="362532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B3C4-F992-4DF3-9165-106FC250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Facts on TFP Growth, TFP levels &amp; TFP 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480AF-58DD-435A-A0B9-8EEA0AFB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Avg. TFP growth for firms </a:t>
            </a:r>
            <a:r>
              <a:rPr lang="en-US" dirty="0" err="1"/>
              <a:t>btwn</a:t>
            </a:r>
            <a:r>
              <a:rPr lang="en-US" dirty="0"/>
              <a:t>. 2000 &amp; 2015: -2.7%; median: -1.5%</a:t>
            </a:r>
          </a:p>
          <a:p>
            <a:r>
              <a:rPr lang="en-US" dirty="0"/>
              <a:t>Yet, things have slightly improved over time; less negative by .44% a year: pre-2006, -3.7%; post 2006 -1.89% per yr.</a:t>
            </a:r>
          </a:p>
          <a:p>
            <a:r>
              <a:rPr lang="en-US" dirty="0"/>
              <a:t>High-tech firms (semiconductors, computer manufacturing, software publishing, wireless telecom, data processing &amp; hosting &amp; computers system design) are exception: TFP growth: 3.3% per </a:t>
            </a:r>
            <a:r>
              <a:rPr lang="en-US" dirty="0" err="1"/>
              <a:t>yr</a:t>
            </a:r>
            <a:r>
              <a:rPr lang="en-US" dirty="0"/>
              <a:t> (3,201 obs.), with slight deterioration over time (4.4% </a:t>
            </a:r>
            <a:r>
              <a:rPr lang="en-US" dirty="0" err="1"/>
              <a:t>btwn</a:t>
            </a:r>
            <a:r>
              <a:rPr lang="en-US" dirty="0"/>
              <a:t>. 2000 &amp; 2005; 2.4% </a:t>
            </a:r>
            <a:r>
              <a:rPr lang="en-US" dirty="0" err="1"/>
              <a:t>btwn</a:t>
            </a:r>
            <a:r>
              <a:rPr lang="en-US" dirty="0"/>
              <a:t>. 2007 &amp; 2015), despite its higher baseline levels.</a:t>
            </a:r>
          </a:p>
          <a:p>
            <a:r>
              <a:rPr lang="en-US" dirty="0"/>
              <a:t>Due to high tech, TFP level has been stagnant instead of negative.</a:t>
            </a:r>
          </a:p>
          <a:p>
            <a:r>
              <a:rPr lang="en-US" dirty="0"/>
              <a:t>Increased variance over time in TFP driven by non high tech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99B-5E66-46FC-97AE-C78EF841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Facts on Profit Growth, Profit levels &amp; Profit variance (gross profits/costs of goods &amp; services).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0BBE-BCF4-44F1-99FE-2EC2FF98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Avg. profit growth for firms </a:t>
            </a:r>
            <a:r>
              <a:rPr lang="en-US" dirty="0" err="1"/>
              <a:t>btwn</a:t>
            </a:r>
            <a:r>
              <a:rPr lang="en-US" dirty="0"/>
              <a:t>. 2000 &amp; 2015: 22% yr.</a:t>
            </a:r>
          </a:p>
          <a:p>
            <a:r>
              <a:rPr lang="en-US" dirty="0"/>
              <a:t>Things have improved 4% a yr.: pre-2006, 15%; post 2006, 32% per yr.</a:t>
            </a:r>
          </a:p>
          <a:p>
            <a:r>
              <a:rPr lang="en-US" dirty="0"/>
              <a:t>High-tech firms (semiconductors, computer manufacturing, software publishing, wireless telecom, data processing &amp; hosting &amp; computers system design) are exception: TFP growth: 3.3% per </a:t>
            </a:r>
            <a:r>
              <a:rPr lang="en-US" dirty="0" err="1"/>
              <a:t>yr</a:t>
            </a:r>
            <a:r>
              <a:rPr lang="en-US" dirty="0"/>
              <a:t> (3,201 obs.), with slight deterioration over time (4.4% </a:t>
            </a:r>
            <a:r>
              <a:rPr lang="en-US" dirty="0" err="1"/>
              <a:t>btwn</a:t>
            </a:r>
            <a:r>
              <a:rPr lang="en-US" dirty="0"/>
              <a:t>. 2000 &amp; 2005; 2.4% </a:t>
            </a:r>
            <a:r>
              <a:rPr lang="en-US" dirty="0" err="1"/>
              <a:t>btwn</a:t>
            </a:r>
            <a:r>
              <a:rPr lang="en-US" dirty="0"/>
              <a:t>. 2007 &amp; 2015), despite its higher baseline levels (145% more profits during sample period).</a:t>
            </a:r>
          </a:p>
          <a:p>
            <a:r>
              <a:rPr lang="en-US" dirty="0"/>
              <a:t>Modest convergence over time </a:t>
            </a:r>
            <a:r>
              <a:rPr lang="en-US" dirty="0" err="1"/>
              <a:t>btwn</a:t>
            </a:r>
            <a:r>
              <a:rPr lang="en-US" dirty="0"/>
              <a:t>. tech &amp; non-tech in profit margins.</a:t>
            </a:r>
          </a:p>
          <a:p>
            <a:r>
              <a:rPr lang="en-US" dirty="0"/>
              <a:t>Increased variance over time in profits driven by non high tech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1156</Words>
  <Application>Microsoft Office PowerPoint</Application>
  <PresentationFormat>Widescreen</PresentationFormat>
  <Paragraphs>70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TFP (growth rate, level &amp; distribution within sectors) &amp; profits (growth rate, level &amp; distribution w/in sectors).</vt:lpstr>
      <vt:lpstr>Key to understanding productivity slowdown &amp; heterogeneity in productivity &amp; profits btwn. &amp; within sectors</vt:lpstr>
      <vt:lpstr>Standardiztion via SEPs of more general technologies</vt:lpstr>
      <vt:lpstr>Why tech clusters? Look to sociology &amp; social network analysis (Granovetter)</vt:lpstr>
      <vt:lpstr>Importance of venture capital</vt:lpstr>
      <vt:lpstr>Facts on TFP Growth, TFP levels &amp; TFP variance</vt:lpstr>
      <vt:lpstr>Facts on Profit Growth, Profit levels &amp; Profit variance (gross profits/costs of goods &amp; services).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Menaldo</dc:creator>
  <cp:lastModifiedBy>Victor Menaldo</cp:lastModifiedBy>
  <cp:revision>19</cp:revision>
  <dcterms:created xsi:type="dcterms:W3CDTF">2020-09-08T05:26:17Z</dcterms:created>
  <dcterms:modified xsi:type="dcterms:W3CDTF">2020-09-10T14:00:33Z</dcterms:modified>
</cp:coreProperties>
</file>