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386" r:id="rId3"/>
    <p:sldId id="382" r:id="rId4"/>
    <p:sldId id="383" r:id="rId5"/>
    <p:sldId id="384" r:id="rId6"/>
    <p:sldId id="385" r:id="rId7"/>
    <p:sldId id="387" r:id="rId8"/>
    <p:sldId id="276" r:id="rId9"/>
    <p:sldId id="323" r:id="rId10"/>
    <p:sldId id="316" r:id="rId11"/>
    <p:sldId id="360" r:id="rId12"/>
    <p:sldId id="381" r:id="rId13"/>
    <p:sldId id="334" r:id="rId14"/>
    <p:sldId id="361" r:id="rId15"/>
    <p:sldId id="362" r:id="rId16"/>
    <p:sldId id="363" r:id="rId17"/>
    <p:sldId id="364" r:id="rId18"/>
    <p:sldId id="365" r:id="rId19"/>
    <p:sldId id="367" r:id="rId20"/>
    <p:sldId id="371" r:id="rId21"/>
    <p:sldId id="377" r:id="rId22"/>
    <p:sldId id="372" r:id="rId23"/>
    <p:sldId id="3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0638" autoAdjust="0"/>
  </p:normalViewPr>
  <p:slideViewPr>
    <p:cSldViewPr snapToGrid="0">
      <p:cViewPr varScale="1">
        <p:scale>
          <a:sx n="41" d="100"/>
          <a:sy n="41" d="100"/>
        </p:scale>
        <p:origin x="16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6227E-C3DF-4A9F-9532-A249C0B4036E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9EAAF-2F02-497F-9880-4995D90A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/>
              <a:t>n </a:t>
            </a:r>
            <a:r>
              <a:rPr lang="en-US" dirty="0"/>
              <a:t>optimistic conservatism that wasn’t backward-looking at all. Although there were darker versions, at its best it was energetic, reformist, and generous, predicated on faith in the United States, a belief in the greatness of American democracy, and an ambition to share that democracy with the rest of the world.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9EAAF-2F02-497F-9880-4995D90A79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81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Damaged tissues </a:t>
            </a:r>
            <a:r>
              <a:rPr lang="en-US" altLang="en-US">
                <a:sym typeface="Wingdings" panose="05000000000000000000" pitchFamily="2" charset="2"/>
              </a:rPr>
              <a:t> enzyme  chemicals that stimulate nerve endings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ym typeface="Wingdings" panose="05000000000000000000" pitchFamily="2" charset="2"/>
              </a:rPr>
              <a:t>Aspirin sticks to enzyme &amp; blocks it from producing chemicals that stimulate pain.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ym typeface="Wingdings" panose="05000000000000000000" pitchFamily="2" charset="2"/>
              </a:rPr>
              <a:t>Cox 2 inhibitor</a:t>
            </a: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3F0BA7-93BF-42FF-AE7B-02A31D1A62B2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521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rule out the fact that hipsters may be overrepresented in treatment group?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6E9C-23B0-4173-B6B9-27380BD3840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596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6E9C-23B0-4173-B6B9-27380BD3840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843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Sample size of 1050: 875 split into</a:t>
            </a:r>
            <a:r>
              <a:rPr lang="en-US" altLang="en-US" baseline="0" dirty="0"/>
              <a:t> 5 different treatment groups (175 per group) versus 175 for control group. </a:t>
            </a:r>
          </a:p>
          <a:p>
            <a:pPr eaLnBrk="1" hangingPunct="1">
              <a:spcBef>
                <a:spcPct val="0"/>
              </a:spcBef>
            </a:pPr>
            <a:endParaRPr lang="en-US" altLang="en-US" baseline="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Hours of 50% relief. Point estimate is 7.5 hours.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We are 95% certain that folks who take </a:t>
            </a:r>
            <a:r>
              <a:rPr lang="en-US" altLang="en-US" dirty="0" err="1"/>
              <a:t>Ibprofen</a:t>
            </a:r>
            <a:r>
              <a:rPr lang="en-US" altLang="en-US" dirty="0"/>
              <a:t> are, on average, likely to get </a:t>
            </a:r>
            <a:r>
              <a:rPr lang="en-US" altLang="en-US" dirty="0" err="1"/>
              <a:t>btwn</a:t>
            </a:r>
            <a:r>
              <a:rPr lang="en-US" altLang="en-US" dirty="0"/>
              <a:t> 4.5 &amp; 12 more hours of 50% pain relief than those who don’t.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This range of pain relief (4.5 to 12 hrs.) is the 95% confidence interval around our prediction.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When we generalize from the test sample to the population there is some uncertainty about the magnitude of the effect (margin of error).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B44E46-C67A-4E34-8B01-CA1676542524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169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Liberals from across the world: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Ghandi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Mandela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Obama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9EAAF-2F02-497F-9880-4995D90A79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1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little over a decade later, civil rights leaders were on the receiving end of a relentless campaign to suppress their right to free speech </a:t>
            </a:r>
            <a:r>
              <a:rPr lang="en-US"/>
              <a:t>and assembly: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Martin Luther King Jr. penned his Letter from a Birmingham Jail after being arrested for protesting nonviolently;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Robert Moses was arrested in 1962 for handing out leaflets urging African Americans to vote;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John Lewis was arrested in Selma for holding up a sign that read “One Man / One Vote” outside the courthouse.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Like King, many others were threatened and murdered for protesting segregation and other forms of institutionalized racism in the United States.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9EAAF-2F02-497F-9880-4995D90A79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69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Not about who is making claim. Her reputation or intelligence does not matter.</a:t>
            </a:r>
          </a:p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650F53-BA56-415A-8D6F-F06F6C82027F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7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Heights of people.</a:t>
            </a:r>
          </a:p>
          <a:p>
            <a:r>
              <a:rPr lang="en-US" altLang="en-US" dirty="0"/>
              <a:t>Blood pressure.</a:t>
            </a:r>
          </a:p>
          <a:p>
            <a:r>
              <a:rPr lang="en-US" altLang="en-US" dirty="0"/>
              <a:t>Points on a test.</a:t>
            </a:r>
          </a:p>
          <a:p>
            <a:r>
              <a:rPr lang="en-US" altLang="en-US" dirty="0"/>
              <a:t>SAT scores</a:t>
            </a:r>
          </a:p>
          <a:p>
            <a:r>
              <a:rPr lang="en-US" altLang="en-US" dirty="0"/>
              <a:t>Salaries.</a:t>
            </a:r>
          </a:p>
          <a:p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E3734A-5F22-4597-B7C7-5C64312A2CAE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Elaborating a hypothesis about relation of one variable to another.</a:t>
            </a:r>
          </a:p>
          <a:p>
            <a:endParaRPr lang="en-US" dirty="0"/>
          </a:p>
          <a:p>
            <a:r>
              <a:rPr lang="en-US" dirty="0"/>
              <a:t>Hypothesis embedded in a theory that is logical &amp; internally consistent.</a:t>
            </a:r>
          </a:p>
          <a:p>
            <a:endParaRPr lang="en-US" dirty="0"/>
          </a:p>
          <a:p>
            <a:r>
              <a:rPr lang="en-US" dirty="0"/>
              <a:t>Theory provides mechanism as to why two variables co-vary.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6E9C-23B0-4173-B6B9-27380BD3840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17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 down complex thing into components—simplify away from details/isolate specific attributes.</a:t>
            </a:r>
          </a:p>
          <a:p>
            <a:endParaRPr lang="en-US" dirty="0"/>
          </a:p>
          <a:p>
            <a:r>
              <a:rPr lang="en-US" dirty="0"/>
              <a:t>What if we wanted to identify &amp; measure how democratic a country is? How would we identify, observe &amp; measure?</a:t>
            </a:r>
          </a:p>
          <a:p>
            <a:endParaRPr lang="en-US" dirty="0"/>
          </a:p>
          <a:p>
            <a:r>
              <a:rPr lang="en-US" dirty="0"/>
              <a:t>Replication: ensure finding not a fluke. Extrapolate beyond the specific data used to test hypotheses</a:t>
            </a:r>
          </a:p>
          <a:p>
            <a:endParaRPr lang="en-US" dirty="0"/>
          </a:p>
          <a:p>
            <a:r>
              <a:rPr lang="en-US" dirty="0"/>
              <a:t>Predictions about future based on inferences gained from testing hypotheses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6E9C-23B0-4173-B6B9-27380BD3840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71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47DB2E-19A2-4436-8350-B27AB98950EE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811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polonium-210 &amp; lead-210 (heavy elements that cause damage to cells)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E6E9C-23B0-4173-B6B9-27380BD3840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73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E835-1C0D-4B9D-88A6-02EECA6AF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5D739-CF55-46FF-B636-755496B82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CFCB0-313E-41B1-8409-E310B4AC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8258-E7F9-472E-A72F-15AD7A11C52E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A1E0-A2E7-4A34-85DF-3AE908F3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588A3-B52F-4F66-89E0-E8951966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1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2567F-C315-4A03-9231-7001101D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9F3F0-CF1D-4EBE-A3C5-918D1390B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2595C-6B50-49EF-9989-39B8B750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3B08-1971-4A1A-B472-1F5563163F84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C5F89-E972-4772-9382-126DF10D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28A9C-860B-4263-89F1-4AB77C2E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2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D809C7-6912-4968-8EAD-AB9AB2086E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8D8D1-1C98-4DFB-903C-6C58F4344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36A26-F357-4A19-BD1C-245D55EF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2EFC-6780-4C08-A7FD-A3222C74BAF7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45EE7-CFC8-4D0B-8C56-76C0F8CD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6205A-F2F0-4CBD-BF68-A21FD6C5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1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615B-5D49-4D23-8F48-874CBF89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7285C-AF21-49CB-A09C-0A01034C5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53A90-1F82-4704-9726-51AE68DC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3799-84C1-43A4-BBB9-D491F2715B3F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EA617-6374-444A-B5BF-F008C5C2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FDCF1-E671-4E62-AB90-ADB1F4030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AC13D-7D7F-483D-A2D6-736FF522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87CAC-EAF7-4D6C-BC9D-E97C44239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D11D-20C7-4262-9725-B16A0F280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11A-0EB2-4252-9F7C-B9B3D8B88855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AF196-0A10-4A12-B456-8827E4CAC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42EEC-E6F9-43E9-AE3F-7108D52D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3821-4E47-457F-8ADA-3C0FBB81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745B4-1C6F-4FE2-AE25-F4A9AAF85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381D9-8A70-4FFD-9FC1-BC763C47D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8B8D-C44D-469E-BD00-CAE9FC33D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722C-3947-4FA2-AB2C-F0DCC789F953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CCE89-73FD-4ABD-9722-FBE39470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5FE3C-B451-479C-8805-9E2ECF8A5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CE7FF-1D23-45A9-9400-9410427A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0153A-AA2D-4CDA-A329-7F2EDA9F9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655BF-C59D-457E-AD86-7342AF88E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AFA4B-89DB-4ACE-BFD0-10981C5D4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EAC78-998C-4685-B276-267FFAA3B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6D553-A59E-40E9-8F94-37A41799E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DEF3-8949-4652-823C-E661C65B7DCA}" type="datetime1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06385E-4E69-4341-BD26-149E7BBE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B193B-C2B1-4979-9C5F-E4331662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F556-BF09-43EB-953D-25E8B98E9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E9D686-0952-43F7-9292-960F5C85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44C9-1192-4410-BA5C-E6C7456DDBE7}" type="datetime1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425E5-59BA-4BBF-B63B-453B2895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08A11-C5FB-40D1-8179-632E8BF62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2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6D2CF-0834-4F16-A730-37B7FA93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86B5-88AD-469B-88C7-EA70458EF896}" type="datetime1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AF5E7-782D-45C9-B1F2-825C06CC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D85FF-120C-494B-8826-7AB4F1F2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984A-4D42-47B5-A84B-0735931AE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D11FE-D829-4A6D-8FE4-6FE08091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360C3-A041-4C8F-8881-2B3E31601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35D04-DE37-4391-A21A-2A51EAF7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3DDD-8584-4919-879D-FC171C3E6E6D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A83A7-7CE2-4CAD-A1ED-2B63B7EB9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E0C76-C9F2-4546-BAEC-E8CC26E1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7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3DAD-CE2C-4557-B6B9-F7BB7D268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F9E49-8F7A-47D3-BECD-CE451AC1B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41FF6-E1E2-4B50-837D-DEB6B1AFC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9BBC1-B841-4432-9AB4-EE235A39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1CE0-7337-471F-B316-FC14C7A057AE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544AE-D340-4C49-8B8E-B9A6534F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00721-A150-440B-AF9F-D510BF4D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3B6959-AB01-4B72-910B-9D83F515C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50D38-FC80-432B-98E9-149AC1F76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E629A-EE4A-440E-931E-0D2603FE2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B664-62FE-4024-862B-0D83A25B4468}" type="datetime1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1625D-ED56-4BAF-A90B-DC231E07B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046BA-FEE0-4759-91F1-5F4203903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D80A9-43CC-4C19-BBC1-9A8FDF045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4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EF9BC-70E9-4A62-A348-3B06B33AD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Liberalism &amp; Science:</a:t>
            </a:r>
            <a:br>
              <a:rPr lang="en-US" b="1" dirty="0"/>
            </a:br>
            <a:r>
              <a:rPr lang="en-US" b="1" dirty="0"/>
              <a:t>what are they &amp; what are they good for?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6ED75-145D-4C20-9EDE-401E29562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Professor Victor Menaldo</a:t>
            </a:r>
          </a:p>
          <a:p>
            <a:pPr>
              <a:spcBef>
                <a:spcPts val="0"/>
              </a:spcBef>
            </a:pPr>
            <a:r>
              <a:rPr lang="en-US" dirty="0"/>
              <a:t>University of Washington</a:t>
            </a:r>
          </a:p>
          <a:p>
            <a:pPr>
              <a:spcBef>
                <a:spcPts val="0"/>
              </a:spcBef>
            </a:pP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22598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What is Science About? </a:t>
            </a:r>
            <a:r>
              <a:rPr lang="en-US" altLang="en-US" b="1" i="1" dirty="0">
                <a:solidFill>
                  <a:srgbClr val="FF0000"/>
                </a:solidFill>
              </a:rPr>
              <a:t>Asking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91440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000" dirty="0"/>
              <a:t>State questions as hypotheses: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4000" dirty="0"/>
              <a:t>Questions about relationship between variables: how variation in one dimension maps onto variation on another dimension 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4000" dirty="0"/>
              <a:t>Questions about change: why things switch from one state to another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1F5444-BFBD-452B-BDAD-1C68E4ED1EB5}" type="slidenum">
              <a:rPr lang="en-US" alt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Propose a Theory with Causal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6359" y="1805233"/>
            <a:ext cx="8229600" cy="53340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Our assumptions motivate a chain of causally related events linking the variables together: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i="1" dirty="0">
                <a:sym typeface="Wingdings" pitchFamily="2" charset="2"/>
              </a:rPr>
              <a:t>E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i="1" dirty="0">
                <a:sym typeface="Wingdings" pitchFamily="2" charset="2"/>
              </a:rPr>
              <a:t>F</a:t>
            </a:r>
          </a:p>
          <a:p>
            <a:pPr marL="0" indent="0">
              <a:buNone/>
              <a:defRPr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  <a:defRPr/>
            </a:pPr>
            <a:r>
              <a:rPr lang="en-US" i="1" dirty="0">
                <a:sym typeface="Wingdings" pitchFamily="2" charset="2"/>
              </a:rPr>
              <a:t>A </a:t>
            </a:r>
            <a:r>
              <a:rPr lang="en-US" dirty="0">
                <a:sym typeface="Wingdings" pitchFamily="2" charset="2"/>
              </a:rPr>
              <a:t>is the independent variable, </a:t>
            </a:r>
            <a:r>
              <a:rPr lang="en-US" i="1" dirty="0">
                <a:sym typeface="Wingdings" pitchFamily="2" charset="2"/>
              </a:rPr>
              <a:t>F</a:t>
            </a:r>
            <a:r>
              <a:rPr lang="en-US" dirty="0">
                <a:sym typeface="Wingdings" pitchFamily="2" charset="2"/>
              </a:rPr>
              <a:t> is the dependent variable, &amp;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C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&amp; </a:t>
            </a:r>
            <a:r>
              <a:rPr lang="en-US" i="1" dirty="0">
                <a:sym typeface="Wingdings" pitchFamily="2" charset="2"/>
              </a:rPr>
              <a:t>E </a:t>
            </a:r>
            <a:r>
              <a:rPr lang="en-US" dirty="0">
                <a:sym typeface="Wingdings" pitchFamily="2" charset="2"/>
              </a:rPr>
              <a:t>are intervening variables.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The theory provides a story about </a:t>
            </a:r>
            <a:r>
              <a:rPr lang="en-US" b="1" dirty="0"/>
              <a:t>why </a:t>
            </a:r>
            <a:r>
              <a:rPr lang="en-US" i="1" dirty="0"/>
              <a:t>A </a:t>
            </a:r>
            <a:r>
              <a:rPr lang="en-US" dirty="0"/>
              <a:t>leads to </a:t>
            </a:r>
            <a:r>
              <a:rPr lang="en-US" i="1" dirty="0"/>
              <a:t>F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6A8DFA-5C75-41DF-B950-3CDF6C16F0BA}" type="slidenum">
              <a:rPr lang="en-US" alt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8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C480D-8E8C-482A-B40E-7ACE1D9B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What is science? A particular way of answering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71E57-B086-464D-99A9-E6BA49AC3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Scientific method = attempt to reject an answer to a question.</a:t>
            </a:r>
          </a:p>
          <a:p>
            <a:r>
              <a:rPr lang="en-US" sz="3600" i="1" dirty="0"/>
              <a:t>What set of facts, which if true, would cause me to change my mind?</a:t>
            </a:r>
          </a:p>
          <a:p>
            <a:r>
              <a:rPr lang="en-US" sz="3600" dirty="0"/>
              <a:t>Actively look for evidence or experiment that may reject my hypothesis.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13DD5-C72E-40F9-97F7-30973DB1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AC4B-DCA2-4ABB-B901-C97C86E9D6B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81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What is Science? </a:t>
            </a:r>
            <a:r>
              <a:rPr lang="en-US" altLang="en-US" b="1" i="1" dirty="0">
                <a:solidFill>
                  <a:srgbClr val="FF0000"/>
                </a:solidFill>
              </a:rPr>
              <a:t>A particular way of answering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500" dirty="0"/>
              <a:t>Identify variables embedded in a hypothesis.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500" dirty="0"/>
              <a:t>Operationalize: measure those variables.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500" dirty="0"/>
              <a:t>Test: use/generate data to examine relationship between variables.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500" dirty="0"/>
              <a:t>Generalization: does relationship hold outside this particular test?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868799-BC69-48A2-9724-40EEECEC227F}" type="slidenum">
              <a:rPr lang="en-US" alt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1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81200" y="72707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altLang="en-US" i="1" dirty="0">
                <a:solidFill>
                  <a:srgbClr val="FF0000"/>
                </a:solidFill>
              </a:rPr>
            </a:br>
            <a:r>
              <a:rPr lang="en-US" altLang="en-US" b="1" i="1" dirty="0">
                <a:solidFill>
                  <a:srgbClr val="FF0000"/>
                </a:solidFill>
              </a:rPr>
              <a:t>Why do some people develop lung cancer? </a:t>
            </a:r>
            <a:br>
              <a:rPr lang="en-US" altLang="en-US" b="1" i="1" dirty="0">
                <a:solidFill>
                  <a:srgbClr val="FF0000"/>
                </a:solidFill>
              </a:rPr>
            </a:b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sz="4000" i="1" dirty="0"/>
              <a:t>Hypothesis: The greater the degree to which someone is exposed to cigarette smoke, the higher the odds she will develop lung cancer. </a:t>
            </a:r>
          </a:p>
          <a:p>
            <a:pPr marL="0" indent="0">
              <a:buNone/>
              <a:defRPr/>
            </a:pPr>
            <a:endParaRPr lang="en-US" i="1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DB8EDC-25E7-4680-9709-E7F89C636306}" type="slidenum">
              <a:rPr lang="en-US" alt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What is the Causal Mechanism?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600" dirty="0"/>
              <a:t>Tar &amp; other toxic chemicals = radiological poisons.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600" dirty="0"/>
              <a:t>Heavy metals bind to DNA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600" dirty="0"/>
              <a:t>When they bind to DNA </a:t>
            </a:r>
            <a:r>
              <a:rPr lang="en-US" altLang="en-US" sz="3600" dirty="0">
                <a:sym typeface="Wingdings" panose="05000000000000000000" pitchFamily="2" charset="2"/>
              </a:rPr>
              <a:t></a:t>
            </a:r>
            <a:r>
              <a:rPr lang="en-US" altLang="en-US" sz="3600" dirty="0"/>
              <a:t> genetic mutations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600" dirty="0"/>
              <a:t>Mutations </a:t>
            </a:r>
            <a:r>
              <a:rPr lang="en-US" altLang="en-US" sz="3600" dirty="0">
                <a:sym typeface="Wingdings" panose="05000000000000000000" pitchFamily="2" charset="2"/>
              </a:rPr>
              <a:t> r</a:t>
            </a:r>
            <a:r>
              <a:rPr lang="en-US" altLang="en-US" sz="3600" dirty="0"/>
              <a:t>unaway cell division that make healthy cells cancerous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3DDCAD-6D1D-44DA-8971-C7AED80AFE54}" type="slidenum">
              <a:rPr lang="en-US" alt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3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How do we know?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400" dirty="0"/>
              <a:t>Longitudinal study of 34,439 medical specialists from 1951 to 2001: </a:t>
            </a:r>
          </a:p>
          <a:p>
            <a:pPr lvl="1"/>
            <a:r>
              <a:rPr lang="en-US" altLang="en-US" sz="3400" dirty="0"/>
              <a:t>2/3 of persistent cigarette smokers born in 1920s would eventually die.</a:t>
            </a:r>
          </a:p>
          <a:p>
            <a:pPr lvl="1"/>
            <a:r>
              <a:rPr lang="en-US" altLang="en-US" sz="3400" dirty="0"/>
              <a:t>Heaviest smokers 50 times more likely than non-smokers to get lung cancer.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C58D28-5033-4659-957D-87E05C684C55}" type="slidenum">
              <a:rPr lang="en-US" alt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0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Hypothesis Testing: Observational Data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Lung cancer studies are OBSERVATIONAL. We look at correlation </a:t>
            </a:r>
            <a:r>
              <a:rPr lang="en-US" altLang="en-US" dirty="0" err="1"/>
              <a:t>btwn</a:t>
            </a:r>
            <a:r>
              <a:rPr lang="en-US" altLang="en-US" dirty="0"/>
              <a:t>. smoking &amp; propensity for cancer only AFTER folks decided for themselves whether/how much to smoke.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In other words: researchers do not manipulate the treatment variable.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E43901-54DE-41F9-B844-0C15237C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8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Hypothesis Testing: Experiments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Gold Standard to test hypothesis: a double blind experiment with random assignment.</a:t>
            </a:r>
          </a:p>
          <a:p>
            <a:r>
              <a:rPr lang="en-US" altLang="en-US" dirty="0"/>
              <a:t>Produce two (identical) groups = treatment &amp; comparison group </a:t>
            </a:r>
          </a:p>
          <a:p>
            <a:r>
              <a:rPr lang="en-US" altLang="en-US" dirty="0"/>
              <a:t>What differs? One group exposed to treatment &amp; other gets placebo.</a:t>
            </a:r>
          </a:p>
          <a:p>
            <a:r>
              <a:rPr lang="en-US" altLang="en-US" dirty="0"/>
              <a:t>Outcomes for treatment group then compared to outcomes for control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9A304E-AB47-47E2-8BBA-3231B76D9DFA}" type="slidenum">
              <a:rPr lang="en-US" altLang="en-US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Question: what reduces pain?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554164" y="1479550"/>
            <a:ext cx="9113837" cy="4876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900" i="1" dirty="0"/>
              <a:t>Hypothesis: Ingesting 650 mg of aspirin will reduce pain.</a:t>
            </a:r>
          </a:p>
          <a:p>
            <a:pPr marL="0" indent="0">
              <a:buNone/>
            </a:pPr>
            <a:r>
              <a:rPr lang="en-US" altLang="en-US" sz="2900" i="1" dirty="0"/>
              <a:t>Causal mechanism: Aspirin dulls the pain signals sent by nerve endings to the central nervous system: </a:t>
            </a:r>
            <a:endParaRPr lang="en-US" altLang="en-US" sz="2900" dirty="0"/>
          </a:p>
          <a:p>
            <a:pPr eaLnBrk="1" hangingPunct="1"/>
            <a:r>
              <a:rPr lang="en-US" altLang="en-US" sz="2900" dirty="0"/>
              <a:t>Cells in damaged tissues make chemicals (prostaglandins) using an enzyme called COX-2 (Cyclooxygenase 2). </a:t>
            </a:r>
          </a:p>
          <a:p>
            <a:pPr eaLnBrk="1" hangingPunct="1"/>
            <a:r>
              <a:rPr lang="en-US" altLang="en-US" sz="2900" dirty="0"/>
              <a:t>These chemicals stimulate nerve endings.</a:t>
            </a:r>
          </a:p>
          <a:p>
            <a:pPr eaLnBrk="1" hangingPunct="1"/>
            <a:r>
              <a:rPr lang="en-US" altLang="en-US" sz="2900" dirty="0"/>
              <a:t>When nerve endings stimulated, we feel pain.</a:t>
            </a:r>
          </a:p>
          <a:p>
            <a:pPr eaLnBrk="1" hangingPunct="1"/>
            <a:r>
              <a:rPr lang="en-US" altLang="en-US" sz="2900" dirty="0"/>
              <a:t>Aspirin sticks to COX-2 enzymes &amp; prevents them from making prostaglandins.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7C9D3F-9C09-4299-BE48-E94287C1F1F4}" type="slidenum">
              <a:rPr lang="en-US" altLang="en-US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4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65D5-2D7C-4494-9515-E9BC6B346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04B9C-A453-4A74-8D73-8D8B6227F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liberalism?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origin of liberalism?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academic freedom?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are liberalism &amp; academic freedom useful?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benefits from liberalism &amp; academic freedom?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science?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we use the scientific method to find answers to questions about the material &amp; social world?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48BFC-7BF8-46E8-AE35-0844B78E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13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Research Design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/>
              <a:t>Randomly assign aspirin to 1/2 of a sample experiencing pain &amp; sugar pill to other half.</a:t>
            </a:r>
          </a:p>
          <a:p>
            <a:pPr marL="857250" lvl="1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500" dirty="0"/>
              <a:t>For every 40 year old librarian in treatment group, there’s a 40 year old librarian in control group.</a:t>
            </a:r>
          </a:p>
          <a:p>
            <a:pPr marL="857250" lvl="1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500" dirty="0"/>
              <a:t>For every 23 year old hipster in treatment group, there’s a 23 year old hipster in control group.</a:t>
            </a:r>
          </a:p>
          <a:p>
            <a:pPr marL="857250" lvl="1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500" dirty="0"/>
              <a:t>You can rule out possibility that hipsters may have lower pre-treatment levels of pain, or be less susceptible to aspirin.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FE4825-57C6-4E88-AA28-3CEE1CA508FA}" type="slidenum">
              <a:rPr lang="en-US" alt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3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2B78-06B8-4B3B-81D7-BB1F569CD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68275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Eliminating the Hipster Effect?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415633-1A13-420A-B3CA-B314211309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1" t="15891" r="-1017" b="822"/>
          <a:stretch/>
        </p:blipFill>
        <p:spPr>
          <a:xfrm>
            <a:off x="1828461" y="1100018"/>
            <a:ext cx="8535079" cy="548334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0E169-62C9-428D-8B3D-8C724FD8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Source: Adapted from de </a:t>
            </a:r>
            <a:r>
              <a:rPr lang="en-US" altLang="en-US" dirty="0" err="1"/>
              <a:t>Walque</a:t>
            </a:r>
            <a:r>
              <a:rPr lang="en-US" altLang="en-US" dirty="0"/>
              <a:t> &amp; Shapira (2014).</a:t>
            </a:r>
          </a:p>
        </p:txBody>
      </p:sp>
    </p:spTree>
    <p:extLst>
      <p:ext uri="{BB962C8B-B14F-4D97-AF65-F5344CB8AC3E}">
        <p14:creationId xmlns:p14="http://schemas.microsoft.com/office/powerpoint/2010/main" val="3136760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An Experiment…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8915400" cy="5715000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000" u="sng" dirty="0"/>
              <a:t>Research Subjects</a:t>
            </a:r>
          </a:p>
          <a:p>
            <a:pPr marL="0" indent="0">
              <a:buNone/>
              <a:defRPr/>
            </a:pPr>
            <a:r>
              <a:rPr lang="en-US" sz="2000" dirty="0"/>
              <a:t>Three hundred fifty outpatients with postoperative pain after surgical removal of impacted third molars 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000" u="sng" dirty="0"/>
              <a:t>Independent Variable</a:t>
            </a:r>
          </a:p>
          <a:p>
            <a:pPr marL="0" indent="0">
              <a:buNone/>
              <a:defRPr/>
            </a:pPr>
            <a:r>
              <a:rPr lang="en-US" sz="2000" dirty="0"/>
              <a:t>Each randomly assigned, on a double-blind basis, a single oral dose of 650 mg of COX inhibitor or placebo. 175 received inhibitor. The other 175 received sugar pill. 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000" u="sng" dirty="0"/>
              <a:t>Dependent Variable</a:t>
            </a:r>
          </a:p>
          <a:p>
            <a:pPr marL="0" indent="0">
              <a:buNone/>
              <a:defRPr/>
            </a:pPr>
            <a:r>
              <a:rPr lang="en-US" sz="2000" dirty="0"/>
              <a:t>Using a self-rating record, subjects rated their pain &amp; its relief hourly for 6 hours after medicating:</a:t>
            </a:r>
          </a:p>
          <a:p>
            <a:pPr>
              <a:buFont typeface="Arial" charset="0"/>
              <a:buAutoNum type="arabicParenR"/>
              <a:defRPr/>
            </a:pPr>
            <a:r>
              <a:rPr lang="en-US" sz="2000" dirty="0"/>
              <a:t>summed pain intensity</a:t>
            </a:r>
          </a:p>
          <a:p>
            <a:pPr>
              <a:buFont typeface="Arial" charset="0"/>
              <a:buAutoNum type="arabicParenR"/>
              <a:defRPr/>
            </a:pPr>
            <a:r>
              <a:rPr lang="en-US" sz="2000" dirty="0"/>
              <a:t>peak pain intensity</a:t>
            </a:r>
          </a:p>
          <a:p>
            <a:pPr>
              <a:buFont typeface="Arial" charset="0"/>
              <a:buAutoNum type="arabicParenR"/>
              <a:defRPr/>
            </a:pPr>
            <a:r>
              <a:rPr lang="en-US" sz="2000" dirty="0"/>
              <a:t>total relief</a:t>
            </a:r>
          </a:p>
          <a:p>
            <a:pPr>
              <a:buFont typeface="Arial" charset="0"/>
              <a:buAutoNum type="arabicParenR"/>
              <a:defRPr/>
            </a:pPr>
            <a:r>
              <a:rPr lang="en-US" sz="2000" dirty="0"/>
              <a:t>peak relief </a:t>
            </a:r>
          </a:p>
          <a:p>
            <a:pPr>
              <a:buFont typeface="Arial" charset="0"/>
              <a:buAutoNum type="arabicParenR"/>
              <a:defRPr/>
            </a:pPr>
            <a:r>
              <a:rPr lang="en-US" sz="2000" dirty="0"/>
              <a:t>hours of 50% relief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C7856F-CA0F-4828-9F7D-E9E08D0BC962}" type="slidenum">
              <a:rPr lang="en-US" altLang="en-US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5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Hours of 50% Relief: Results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1"/>
            <a:ext cx="9123363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D19BFAF-9384-4C84-AF88-76D8DF4A9922}"/>
              </a:ext>
            </a:extLst>
          </p:cNvPr>
          <p:cNvSpPr txBox="1">
            <a:spLocks/>
          </p:cNvSpPr>
          <p:nvPr/>
        </p:nvSpPr>
        <p:spPr>
          <a:xfrm>
            <a:off x="8732520" y="6176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dirty="0"/>
          </a:p>
          <a:p>
            <a:pPr algn="l"/>
            <a:r>
              <a:rPr lang="en-US" altLang="en-US" dirty="0"/>
              <a:t>Source: </a:t>
            </a:r>
            <a:r>
              <a:rPr lang="pt-BR" altLang="en-US" dirty="0"/>
              <a:t>Moore, Moore, Derry, Peloso, Gammaitoni, &amp; Wang (2010).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977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3820-58E0-458F-99A1-BC789533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liberalism?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8201-0E1F-4C3C-82AE-006BAC6DD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Set of values, rights &amp; institutions beyond partisanship &amp; ideologies. </a:t>
            </a:r>
          </a:p>
          <a:p>
            <a:pPr lvl="1"/>
            <a:r>
              <a:rPr lang="en-US" dirty="0"/>
              <a:t>The USA’s two major parties have their origins in liberalism</a:t>
            </a:r>
          </a:p>
          <a:p>
            <a:pPr marL="0" indent="0">
              <a:buNone/>
            </a:pPr>
            <a:r>
              <a:rPr lang="en-US" dirty="0"/>
              <a:t>2) Idea that individuals are born free &amp; equal &amp; are worthy of respect.</a:t>
            </a:r>
          </a:p>
          <a:p>
            <a:pPr marL="0" indent="0">
              <a:buNone/>
            </a:pPr>
            <a:r>
              <a:rPr lang="en-US" dirty="0"/>
              <a:t>3) Idea that governments should be limited in their power &amp; accountable to their citizens.</a:t>
            </a:r>
          </a:p>
          <a:p>
            <a:pPr marL="0" indent="0">
              <a:buNone/>
            </a:pPr>
            <a:r>
              <a:rPr lang="en-US" dirty="0"/>
              <a:t>4) Idea that facts, logic &amp; evidence are sometimes superior to opinions, specious reasoning &amp; anecdotes.</a:t>
            </a:r>
          </a:p>
          <a:p>
            <a:pPr marL="0" indent="0">
              <a:buNone/>
            </a:pPr>
            <a:r>
              <a:rPr lang="en-US" dirty="0"/>
              <a:t>5) Idea that pursuit of democracy, human rights &amp; science can lead to genuine social progress.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C865D-09F2-4D11-A37E-CE5F7644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7FF79-5DD0-42F9-9989-1F29C878D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the roots of liberalism?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9BAD1-A0E0-4621-A4C8-86FCD20DA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/>
              <a:t>1) Codification of liberalism occurred in Western Europe during 1700s (The Enlightenment).</a:t>
            </a:r>
          </a:p>
          <a:p>
            <a:pPr marL="0" indent="0">
              <a:buNone/>
            </a:pPr>
            <a:r>
              <a:rPr lang="en-US" sz="8000" dirty="0"/>
              <a:t>2) Its heritage not Western European!!! </a:t>
            </a:r>
          </a:p>
          <a:p>
            <a:r>
              <a:rPr lang="en-US" sz="8000" dirty="0"/>
              <a:t>Hunter gatherer societies: individuals had to find ways to coordinate, cooperate, share, make collective decisions &amp; compromise. This required deliberation &amp; debate.</a:t>
            </a:r>
          </a:p>
          <a:p>
            <a:r>
              <a:rPr lang="en-US" sz="8000" dirty="0"/>
              <a:t>Ancient Greeks invented democracy, valorized reason &amp; practiced rudimentary forms of science. They were not Europeans in the modern sense (their DNA traces to Iran, Egypt &amp; Turkey).</a:t>
            </a:r>
          </a:p>
          <a:p>
            <a:r>
              <a:rPr lang="en-US" sz="8000" dirty="0"/>
              <a:t>Roman Empire, including citizens from North Africa &amp; Middle East, recognized key liberal tenets:</a:t>
            </a:r>
          </a:p>
          <a:p>
            <a:pPr marL="457200" lvl="1" indent="0">
              <a:buNone/>
            </a:pPr>
            <a:r>
              <a:rPr lang="en-US" sz="8000" i="1" dirty="0"/>
              <a:t>By a natural right all men are born free; &amp; nature having set all men upon a level &amp; made them equals, no servitude or subjection can be conceived without inequality; &amp; this [inequality] cannot be made without usurpation of force in others, or voluntary compliance in those who resign their freedom &amp; give away their degree of natural being.</a:t>
            </a:r>
          </a:p>
          <a:p>
            <a:pPr marL="0" indent="0">
              <a:buNone/>
            </a:pPr>
            <a:r>
              <a:rPr lang="en-US" sz="8000" dirty="0"/>
              <a:t>        </a:t>
            </a:r>
            <a:r>
              <a:rPr lang="en-US" sz="8000" dirty="0" err="1"/>
              <a:t>Uplian</a:t>
            </a:r>
            <a:r>
              <a:rPr lang="en-US" sz="8000" dirty="0"/>
              <a:t>, a jurist from Lebanon (Roman Empire), circa 200 CE.</a:t>
            </a:r>
          </a:p>
          <a:p>
            <a:r>
              <a:rPr lang="en-US" sz="8000" dirty="0"/>
              <a:t>Islamic caliphates practiced religious tolerance &amp; afforded significant rights to women.</a:t>
            </a:r>
          </a:p>
          <a:p>
            <a:pPr marL="0" indent="0">
              <a:buNone/>
            </a:pPr>
            <a:r>
              <a:rPr lang="en-US" sz="8000" dirty="0"/>
              <a:t>3) It’s political basis of modern world &amp; has been embraced by governments &amp; cultures worldwide.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4D31C-1ECE-484F-A3A6-A245B4E6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4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01CA-2D0D-426F-85B7-70B06C22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academic freedom?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DC170-2DBF-46C8-BC74-D7688E239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Idea that scholars who work in higher education should pursue truth above all other objectives.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Idea that pursuit of truth requires devotion to facts, logic &amp; evidence.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Idea that to truly contribute to pursuit of truth &amp; knowledge, scholars should not be pressured by governments or their employers or popular culture to pursue some lines of inquiry over others or to presume the answer to a question before using the scientific method or other objective processes to actually figure out the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Idea that tenure protects scholars from punishment for pursuing unpopular lines of inquiry or reaching inconvenient conclusions.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C2A64-8D95-4DB4-8C0B-AD4B2B92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5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48D4-0BF7-4F73-9F9D-D769B4A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are liberalism &amp; academic freedom useful in the university &amp; beyond?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ED483-3A5F-4D58-BE2B-1B0530F2D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Liberalism fuels humanism &amp; science; prioritizes free inquiry &amp; methods that promote knowledge, including criticism &amp; debate.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Effective tool not only for obtaining truth, but advancing social justice.</a:t>
            </a:r>
          </a:p>
          <a:p>
            <a:pPr lvl="1"/>
            <a:r>
              <a:rPr lang="en-US" dirty="0"/>
              <a:t>Key to advancing social justice not latching onto set of predetermined means but identifying &amp; fighting for right ends. Ecosystem of open debate &amp; criticism helps discover best means to advance objectives such as equality, progress &amp; justice.</a:t>
            </a:r>
          </a:p>
          <a:p>
            <a:pPr lvl="1"/>
            <a:r>
              <a:rPr lang="en-US" dirty="0"/>
              <a:t>Help smoke out &amp; challenge bad ideas. If bad ideas are censored or repressed, they find another way of surfacing &amp; then it’s too late: we won't be able to use facts, logic &amp; evidence to arrest them.</a:t>
            </a:r>
          </a:p>
          <a:p>
            <a:pPr lvl="1"/>
            <a:r>
              <a:rPr lang="en-US" dirty="0"/>
              <a:t>Allow people to change their mind on their own, without coercion &amp; based on persuasion—that’s a firmer ground for advancing worthy ends.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29224-2726-4EC5-8903-7A39879D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4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5B2B-CBC0-4601-AD3D-13F4EC500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benefits from liberalism?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8478F-5FF9-442B-A29E-FCF09A947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Liberalism is especially for the weak. The strong don’t need legal or cultural protections around free speech because they’re already protected by power &amp; wealth. They don't need protest &amp; dissent as tool to advance their interests. Minorities &amp; poor people need ability to speak out &amp; organize to fight oppression:</a:t>
            </a:r>
          </a:p>
          <a:p>
            <a:r>
              <a:rPr lang="en-US" sz="1800" dirty="0"/>
              <a:t>No freedom (of speech or assembly) to oppose slavery in the pre-Civil War South or Southwest. </a:t>
            </a:r>
          </a:p>
          <a:p>
            <a:r>
              <a:rPr lang="en-US" sz="1800" dirty="0"/>
              <a:t>No freedom of expression or assembly for African Americans during the Jim Crow era. </a:t>
            </a:r>
          </a:p>
          <a:p>
            <a:r>
              <a:rPr lang="en-US" sz="1800" dirty="0"/>
              <a:t>No freedom of expression &amp; assembly for Native Americans on the frontier during western expansion.</a:t>
            </a:r>
          </a:p>
          <a:p>
            <a:r>
              <a:rPr lang="en-US" sz="1800" dirty="0"/>
              <a:t>No freedom of expression &amp; assembly for Mexican-Americans when Texas Rangers massacred them in </a:t>
            </a:r>
            <a:r>
              <a:rPr lang="en-US" sz="1800" dirty="0" err="1"/>
              <a:t>Porvenir</a:t>
            </a:r>
            <a:r>
              <a:rPr lang="en-US" sz="1800" dirty="0"/>
              <a:t>, Texas.  </a:t>
            </a:r>
          </a:p>
          <a:p>
            <a:r>
              <a:rPr lang="en-US" sz="1800" dirty="0"/>
              <a:t>No tolerance for anti-interventionist views in 1917-18, in the run up to WWI.</a:t>
            </a:r>
          </a:p>
          <a:p>
            <a:r>
              <a:rPr lang="en-US" sz="1800" dirty="0"/>
              <a:t>No tolerance for free speech during 1950s. This led to firing of “heterodox” professors during McCarthy era, including purging @ UW by President Raymond Allen of three tenured professors accused of harboring Communist sympathies.</a:t>
            </a:r>
          </a:p>
          <a:p>
            <a:r>
              <a:rPr lang="en-US" sz="1800" dirty="0"/>
              <a:t>No tolerance for anti-war views during the early years of the Vietnam conflict.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94456-E5B8-4864-A0A7-41A42FEF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80A9-43CC-4C19-BBC1-9A8FDF045D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8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88392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NOT body of findings or accumulated knowledge. </a:t>
            </a:r>
          </a:p>
          <a:p>
            <a:pPr eaLnBrk="1" hangingPunct="1">
              <a:defRPr/>
            </a:pPr>
            <a:r>
              <a:rPr lang="en-US" sz="4000" dirty="0"/>
              <a:t>All “knowledge” is preliminary.</a:t>
            </a:r>
          </a:p>
          <a:p>
            <a:r>
              <a:rPr lang="en-US" altLang="en-US" sz="4000" dirty="0"/>
              <a:t>Method to settle claims. </a:t>
            </a:r>
          </a:p>
          <a:p>
            <a:pPr marL="0" indent="0">
              <a:buNone/>
              <a:defRPr/>
            </a:pPr>
            <a:endParaRPr lang="en-US" sz="6000" dirty="0"/>
          </a:p>
          <a:p>
            <a:pPr marL="0" indent="0">
              <a:buNone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sz="2200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E91BEC-30FB-4F3D-97F2-078BD58274E0}" type="slidenum">
              <a:rPr lang="en-US" alt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 altLang="en-US" dirty="0">
              <a:solidFill>
                <a:srgbClr val="898989"/>
              </a:solidFill>
            </a:endParaRP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 dirty="0">
                <a:solidFill>
                  <a:srgbClr val="FF0000"/>
                </a:solidFill>
              </a:rPr>
              <a:t>What is Science?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88392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What is Science?</a:t>
            </a:r>
            <a:endParaRPr lang="en-US" altLang="en-US" b="1" i="1" dirty="0">
              <a:solidFill>
                <a:srgbClr val="FF00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9144000" cy="4953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dirty="0"/>
              <a:t>Call into question established beliefs:</a:t>
            </a:r>
          </a:p>
          <a:p>
            <a:pPr eaLnBrk="1" hangingPunct="1"/>
            <a:r>
              <a:rPr lang="en-US" altLang="en-US" sz="3600" dirty="0"/>
              <a:t>Restate assertions as questions to be investigated. </a:t>
            </a:r>
          </a:p>
          <a:p>
            <a:pPr eaLnBrk="1" hangingPunct="1"/>
            <a:r>
              <a:rPr lang="en-US" altLang="en-US" sz="3600" dirty="0"/>
              <a:t>Be open to possibility that evidence may reject what you/others believe to be true.</a:t>
            </a:r>
          </a:p>
          <a:p>
            <a:pPr eaLnBrk="1" hangingPunct="1"/>
            <a:r>
              <a:rPr lang="en-US" altLang="en-US" sz="3600" dirty="0"/>
              <a:t>Be skeptical—question dogma &amp; knowledge based on authority.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CB77CC-D60F-4054-BF52-E37D3AAC81CC}" type="slidenum">
              <a:rPr lang="en-US" alt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2162</Words>
  <Application>Microsoft Office PowerPoint</Application>
  <PresentationFormat>Widescreen</PresentationFormat>
  <Paragraphs>214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Liberalism &amp; Science: what are they &amp; what are they good for?</vt:lpstr>
      <vt:lpstr>Outline</vt:lpstr>
      <vt:lpstr>What is liberalism?</vt:lpstr>
      <vt:lpstr>What are the roots of liberalism?</vt:lpstr>
      <vt:lpstr>What is academic freedom?</vt:lpstr>
      <vt:lpstr>How are liberalism &amp; academic freedom useful in the university &amp; beyond?</vt:lpstr>
      <vt:lpstr>Who benefits from liberalism?</vt:lpstr>
      <vt:lpstr>What is Science?</vt:lpstr>
      <vt:lpstr>What is Science?</vt:lpstr>
      <vt:lpstr>What is Science About? Asking Questions</vt:lpstr>
      <vt:lpstr>Propose a Theory with Causal Mechanism</vt:lpstr>
      <vt:lpstr>What is science? A particular way of answering questions</vt:lpstr>
      <vt:lpstr>What is Science? A particular way of answering questions</vt:lpstr>
      <vt:lpstr> Why do some people develop lung cancer?  </vt:lpstr>
      <vt:lpstr>What is the Causal Mechanism?</vt:lpstr>
      <vt:lpstr>How do we know?</vt:lpstr>
      <vt:lpstr>Hypothesis Testing: Observational Data</vt:lpstr>
      <vt:lpstr>Hypothesis Testing: Experiments</vt:lpstr>
      <vt:lpstr>Question: what reduces pain?</vt:lpstr>
      <vt:lpstr>Research Design</vt:lpstr>
      <vt:lpstr>Eliminating the Hipster Effect?</vt:lpstr>
      <vt:lpstr>An Experiment…</vt:lpstr>
      <vt:lpstr>Hours of 50% Relief: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Menaldo</dc:creator>
  <cp:lastModifiedBy>Victor Menaldo</cp:lastModifiedBy>
  <cp:revision>16</cp:revision>
  <dcterms:created xsi:type="dcterms:W3CDTF">2020-08-27T05:44:59Z</dcterms:created>
  <dcterms:modified xsi:type="dcterms:W3CDTF">2020-09-02T06:58:43Z</dcterms:modified>
</cp:coreProperties>
</file>