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9" d="100"/>
          <a:sy n="69" d="100"/>
        </p:scale>
        <p:origin x="4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1ED25A-1870-40AB-A344-1600871BEB80}" type="datetimeFigureOut">
              <a:rPr lang="en-US" smtClean="0"/>
              <a:t>5/13/2017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88AF3C-7D0A-4C7D-993D-D87D984F2252}" type="slidenum">
              <a:rPr lang="en-US" smtClean="0"/>
              <a:t>‹#›</a:t>
            </a:fld>
            <a:endParaRPr lang="en-US"/>
          </a:p>
        </p:txBody>
      </p:sp>
    </p:spTree>
    <p:extLst>
      <p:ext uri="{BB962C8B-B14F-4D97-AF65-F5344CB8AC3E}">
        <p14:creationId xmlns:p14="http://schemas.microsoft.com/office/powerpoint/2010/main" val="352289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685D66-9BC4-4673-8D7A-92E0286CA584}" type="datetime1">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258510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75BD7-277E-4728-9D6E-CBD95089B147}" type="datetime1">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285954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937A9-FC7E-4A4E-B383-6AECED2BF5A2}" type="datetime1">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298118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AF853-6D9E-4439-9B49-2AAC20B3912E}" type="datetime1">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261410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8DA3D2-078B-40E9-8CD6-501A1B33E360}" type="datetime1">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169921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64AE22-200D-4689-B984-D9C8A1D78952}" type="datetime1">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170446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485A6-FB6A-4D5C-8146-E1A845B986FD}" type="datetime1">
              <a:rPr lang="en-US" smtClean="0"/>
              <a:t>5/13/2017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212417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3F44C-D401-4624-9DB4-5A601379D5AE}" type="datetime1">
              <a:rPr lang="en-US" smtClean="0"/>
              <a:t>5/13/2017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401624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A6CD3-5D77-4380-AA30-DEDDC6A67C41}" type="datetime1">
              <a:rPr lang="en-US" smtClean="0"/>
              <a:t>5/13/2017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423987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11035C-B2CE-4285-BB14-6BB230D7E4CF}" type="datetime1">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257646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82298-D6E4-4772-8EA3-DB08F37AF323}" type="datetime1">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944FB-CAC9-4132-9625-807524F77A48}" type="slidenum">
              <a:rPr lang="en-US" smtClean="0"/>
              <a:t>‹#›</a:t>
            </a:fld>
            <a:endParaRPr lang="en-US"/>
          </a:p>
        </p:txBody>
      </p:sp>
    </p:spTree>
    <p:extLst>
      <p:ext uri="{BB962C8B-B14F-4D97-AF65-F5344CB8AC3E}">
        <p14:creationId xmlns:p14="http://schemas.microsoft.com/office/powerpoint/2010/main" val="1150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EDCD5-A62D-4BB9-B9BD-160D7622D555}" type="datetime1">
              <a:rPr lang="en-US" smtClean="0"/>
              <a:t>5/13/2017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944FB-CAC9-4132-9625-807524F77A48}" type="slidenum">
              <a:rPr lang="en-US" smtClean="0"/>
              <a:t>‹#›</a:t>
            </a:fld>
            <a:endParaRPr lang="en-US"/>
          </a:p>
        </p:txBody>
      </p:sp>
    </p:spTree>
    <p:extLst>
      <p:ext uri="{BB962C8B-B14F-4D97-AF65-F5344CB8AC3E}">
        <p14:creationId xmlns:p14="http://schemas.microsoft.com/office/powerpoint/2010/main" val="2196623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Victor Menaldo</a:t>
            </a:r>
            <a:br>
              <a:rPr lang="en-US" dirty="0" smtClean="0"/>
            </a:br>
            <a:r>
              <a:rPr lang="en-US" dirty="0" smtClean="0"/>
              <a:t>University of Washington</a:t>
            </a:r>
            <a:endParaRPr lang="en-US" dirty="0"/>
          </a:p>
        </p:txBody>
      </p:sp>
      <p:sp>
        <p:nvSpPr>
          <p:cNvPr id="3" name="Subtitle 2"/>
          <p:cNvSpPr>
            <a:spLocks noGrp="1"/>
          </p:cNvSpPr>
          <p:nvPr>
            <p:ph type="subTitle" idx="1"/>
          </p:nvPr>
        </p:nvSpPr>
        <p:spPr/>
        <p:txBody>
          <a:bodyPr/>
          <a:lstStyle/>
          <a:p>
            <a:endParaRPr lang="en-US" dirty="0" smtClean="0"/>
          </a:p>
          <a:p>
            <a:r>
              <a:rPr lang="en-US" dirty="0" smtClean="0"/>
              <a:t>Indiana University</a:t>
            </a:r>
            <a:endParaRPr lang="en-US" dirty="0"/>
          </a:p>
          <a:p>
            <a:r>
              <a:rPr lang="en-US" dirty="0" smtClean="0"/>
              <a:t>5.13.2107</a:t>
            </a:r>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1</a:t>
            </a:fld>
            <a:endParaRPr lang="en-US"/>
          </a:p>
        </p:txBody>
      </p:sp>
    </p:spTree>
    <p:extLst>
      <p:ext uri="{BB962C8B-B14F-4D97-AF65-F5344CB8AC3E}">
        <p14:creationId xmlns:p14="http://schemas.microsoft.com/office/powerpoint/2010/main" val="983334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decisions and thus taxing and spending behaviors are not optimal, what explains this?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Common pool problem (tax and spend it now because if you don’t someone else will and get all the credit for it)?</a:t>
            </a:r>
          </a:p>
          <a:p>
            <a:endParaRPr lang="en-US" dirty="0"/>
          </a:p>
          <a:p>
            <a:r>
              <a:rPr lang="en-US" dirty="0" smtClean="0"/>
              <a:t>Principal agent problems in which local government officials have too much discretion? Are engaging in corruption or rent-seeking?</a:t>
            </a:r>
          </a:p>
          <a:p>
            <a:endParaRPr lang="en-US" dirty="0"/>
          </a:p>
          <a:p>
            <a:r>
              <a:rPr lang="en-US" dirty="0" smtClean="0"/>
              <a:t>Distributional issues in which states are trying to manage challenges to their own authority based on fear of local governments getting too big for their britches?</a:t>
            </a:r>
          </a:p>
          <a:p>
            <a:endParaRPr lang="en-US" dirty="0"/>
          </a:p>
          <a:p>
            <a:r>
              <a:rPr lang="en-US" dirty="0" smtClean="0"/>
              <a:t>Substitution effect: private landowners are solving these problems—intergenerational/liquidity—on their own instead of collectively by dropping out: collecting royalties based on drilling licenses and paying for club goods. </a:t>
            </a:r>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10</a:t>
            </a:fld>
            <a:endParaRPr lang="en-US"/>
          </a:p>
        </p:txBody>
      </p:sp>
    </p:spTree>
    <p:extLst>
      <p:ext uri="{BB962C8B-B14F-4D97-AF65-F5344CB8AC3E}">
        <p14:creationId xmlns:p14="http://schemas.microsoft.com/office/powerpoint/2010/main" val="304504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Natural Gas Income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Why focus only on horizontal drilling sites? You are leaving bills on the sidewalk here because gas from vertical drilling is unexploited variation. The gas is the same. What differs are the costs faced by the drillers.</a:t>
            </a:r>
          </a:p>
          <a:p>
            <a:pPr marL="514350" indent="-514350">
              <a:buFont typeface="+mj-lt"/>
              <a:buAutoNum type="arabicPeriod"/>
            </a:pPr>
            <a:endParaRPr lang="en-US" dirty="0"/>
          </a:p>
          <a:p>
            <a:pPr marL="514350" indent="-514350">
              <a:buFont typeface="+mj-lt"/>
              <a:buAutoNum type="arabicPeriod"/>
            </a:pPr>
            <a:r>
              <a:rPr lang="en-US" dirty="0" smtClean="0"/>
              <a:t>You should subtract costs from your measure of gas income to arrive at the rents. There is wide variation in both the fixed and marginal costs. These costs vary from play to play and from well to well and over time.</a:t>
            </a:r>
          </a:p>
          <a:p>
            <a:pPr marL="514350" indent="-514350">
              <a:buFont typeface="+mj-lt"/>
              <a:buAutoNum type="arabicPeriod"/>
            </a:pPr>
            <a:endParaRPr lang="en-US" dirty="0" smtClean="0"/>
          </a:p>
          <a:p>
            <a:pPr marL="514350" indent="-514350">
              <a:buFont typeface="+mj-lt"/>
              <a:buAutoNum type="arabicPeriod"/>
            </a:pPr>
            <a:r>
              <a:rPr lang="en-US" dirty="0" smtClean="0"/>
              <a:t>It does not seem like you are using the right prices to calculate the value of the gas income (oil spot price). There is wide variation in gas prices by state and by county. There are differences in prices for industrial vs. commercial vs. residential vs. electric power. EIA has data on these prices, but not geo-coded per se. The data is from Form 176: distribution companies, interstate pipeline, intrastate pipelines, storage operators, producers &amp; gatherers report prices. </a:t>
            </a:r>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2</a:t>
            </a:fld>
            <a:endParaRPr lang="en-US"/>
          </a:p>
        </p:txBody>
      </p:sp>
    </p:spTree>
    <p:extLst>
      <p:ext uri="{BB962C8B-B14F-4D97-AF65-F5344CB8AC3E}">
        <p14:creationId xmlns:p14="http://schemas.microsoft.com/office/powerpoint/2010/main" val="287259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should use exogenous variation in gas income to avoid </a:t>
            </a:r>
            <a:r>
              <a:rPr lang="en-US" dirty="0" err="1" smtClean="0"/>
              <a:t>endogeneity</a:t>
            </a:r>
            <a:r>
              <a:rPr lang="en-US" dirty="0" smtClean="0"/>
              <a:t> bias</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1900" dirty="0" smtClean="0"/>
              <a:t>Underlying geology (even this may be endogenous, however, if local revenue needs drive improved geological surveying through seismic studies and wildcat drilling).</a:t>
            </a:r>
          </a:p>
          <a:p>
            <a:pPr marL="514350" indent="-514350">
              <a:buFont typeface="+mj-lt"/>
              <a:buAutoNum type="arabicPeriod"/>
            </a:pPr>
            <a:endParaRPr lang="en-US" sz="1900" dirty="0" smtClean="0"/>
          </a:p>
          <a:p>
            <a:pPr marL="514350" indent="-514350">
              <a:buFont typeface="+mj-lt"/>
              <a:buAutoNum type="arabicPeriod"/>
            </a:pPr>
            <a:r>
              <a:rPr lang="en-US" sz="1900" dirty="0" smtClean="0"/>
              <a:t>[Weighted average of] neighboring county geology (proxies for your own county geology).</a:t>
            </a:r>
          </a:p>
          <a:p>
            <a:pPr marL="514350" indent="-514350">
              <a:buFont typeface="+mj-lt"/>
              <a:buAutoNum type="arabicPeriod"/>
            </a:pPr>
            <a:endParaRPr lang="en-US" sz="1900" dirty="0" smtClean="0"/>
          </a:p>
          <a:p>
            <a:pPr marL="514350" indent="-514350">
              <a:buFont typeface="+mj-lt"/>
              <a:buAutoNum type="arabicPeriod"/>
            </a:pPr>
            <a:r>
              <a:rPr lang="en-US" sz="1900" dirty="0" smtClean="0"/>
              <a:t>Access to abundant water (needed to blast the shale rock).</a:t>
            </a:r>
          </a:p>
          <a:p>
            <a:pPr marL="514350" indent="-514350">
              <a:buFont typeface="+mj-lt"/>
              <a:buAutoNum type="arabicPeriod"/>
            </a:pPr>
            <a:endParaRPr lang="en-US" sz="1900" dirty="0" smtClean="0"/>
          </a:p>
          <a:p>
            <a:pPr marL="514350" indent="-514350">
              <a:buFont typeface="+mj-lt"/>
              <a:buAutoNum type="arabicPeriod"/>
            </a:pPr>
            <a:r>
              <a:rPr lang="en-US" sz="1900" dirty="0" smtClean="0"/>
              <a:t>Access to roads (to ferry in the equipment needed, such as sand and fracking fluid, as well as the drilling rigs, but also to transport the waste water away from drilling site).</a:t>
            </a:r>
          </a:p>
          <a:p>
            <a:pPr marL="514350" indent="-514350">
              <a:buFont typeface="+mj-lt"/>
              <a:buAutoNum type="arabicPeriod"/>
            </a:pPr>
            <a:endParaRPr lang="en-US" sz="1900" dirty="0" smtClean="0"/>
          </a:p>
          <a:p>
            <a:pPr marL="514350" indent="-514350">
              <a:buFont typeface="+mj-lt"/>
              <a:buAutoNum type="arabicPeriod"/>
            </a:pPr>
            <a:r>
              <a:rPr lang="en-US" sz="1900" dirty="0" smtClean="0"/>
              <a:t>Proximity to gas pipelines (EIA): Continental United States &gt; 210 pipeline systems (305,000 miles of transmission pipelines). </a:t>
            </a:r>
            <a:r>
              <a:rPr lang="en-US" sz="1900" dirty="0"/>
              <a:t>S</a:t>
            </a:r>
            <a:r>
              <a:rPr lang="en-US" sz="1900" dirty="0" smtClean="0"/>
              <a:t>ystem has &gt; 1,400 compressor stations to ensure that gas continues on its path, 400 underground storage facilities, 11,000 locations to deliver gas &amp; 5,000 to receive gas.</a:t>
            </a:r>
          </a:p>
        </p:txBody>
      </p:sp>
      <p:sp>
        <p:nvSpPr>
          <p:cNvPr id="4" name="Slide Number Placeholder 3"/>
          <p:cNvSpPr>
            <a:spLocks noGrp="1"/>
          </p:cNvSpPr>
          <p:nvPr>
            <p:ph type="sldNum" sz="quarter" idx="12"/>
          </p:nvPr>
        </p:nvSpPr>
        <p:spPr/>
        <p:txBody>
          <a:bodyPr/>
          <a:lstStyle/>
          <a:p>
            <a:fld id="{8C0944FB-CAC9-4132-9625-807524F77A48}" type="slidenum">
              <a:rPr lang="en-US" smtClean="0"/>
              <a:t>3</a:t>
            </a:fld>
            <a:endParaRPr lang="en-US"/>
          </a:p>
        </p:txBody>
      </p:sp>
    </p:spTree>
    <p:extLst>
      <p:ext uri="{BB962C8B-B14F-4D97-AF65-F5344CB8AC3E}">
        <p14:creationId xmlns:p14="http://schemas.microsoft.com/office/powerpoint/2010/main" val="40325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that you should add throughout</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a:t>I</a:t>
            </a:r>
            <a:r>
              <a:rPr lang="en-US" dirty="0" smtClean="0"/>
              <a:t>nclude county level Per Capita Income: what if increases in fracking production are correlated with overall economic boom? Fracking production might be </a:t>
            </a:r>
            <a:r>
              <a:rPr lang="en-US" dirty="0" err="1" smtClean="0"/>
              <a:t>proxying</a:t>
            </a:r>
            <a:r>
              <a:rPr lang="en-US" dirty="0" smtClean="0"/>
              <a:t> for the general boom. And that is what could actually be driving the higher county level tax receipts. Increases in per capita income could also be driving the higher spending on public goods via Wagner’s Law.</a:t>
            </a:r>
          </a:p>
          <a:p>
            <a:pPr marL="514350" indent="-514350">
              <a:buFont typeface="+mj-lt"/>
              <a:buAutoNum type="arabicPeriod"/>
            </a:pPr>
            <a:r>
              <a:rPr lang="en-US" dirty="0"/>
              <a:t>C</a:t>
            </a:r>
            <a:r>
              <a:rPr lang="en-US" dirty="0" smtClean="0"/>
              <a:t>ontrol for changes in county level GDP or recessions. Why? transfers from the states and the feds are going to increase. This may be making it </a:t>
            </a:r>
            <a:r>
              <a:rPr lang="en-US" i="1" dirty="0" smtClean="0"/>
              <a:t>harder</a:t>
            </a:r>
            <a:r>
              <a:rPr lang="en-US" dirty="0" smtClean="0"/>
              <a:t> to find fiscal transfers from states to fracking counties. Fracking counties may have avoided ‘07 </a:t>
            </a:r>
            <a:r>
              <a:rPr lang="en-US" dirty="0"/>
              <a:t>R</a:t>
            </a:r>
            <a:r>
              <a:rPr lang="en-US" dirty="0" smtClean="0"/>
              <a:t>ecession and received fewer transfers (Table 1, Column 5, row 1).</a:t>
            </a:r>
          </a:p>
          <a:p>
            <a:pPr marL="514350" indent="-514350">
              <a:buFont typeface="+mj-lt"/>
              <a:buAutoNum type="arabicPeriod"/>
            </a:pPr>
            <a:r>
              <a:rPr lang="en-US" dirty="0" smtClean="0"/>
              <a:t>Control for Population Density because cities may simply receive fewer transfers if they are self-sufficient &amp; can float their own muni bonds at low interest rates. This could explain why you find that left-leaning counties receive fewer transfers in high fracking states (Table 2, Columns 5 and 6).</a:t>
            </a:r>
          </a:p>
          <a:p>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4</a:t>
            </a:fld>
            <a:endParaRPr lang="en-US"/>
          </a:p>
        </p:txBody>
      </p:sp>
    </p:spTree>
    <p:extLst>
      <p:ext uri="{BB962C8B-B14F-4D97-AF65-F5344CB8AC3E}">
        <p14:creationId xmlns:p14="http://schemas.microsoft.com/office/powerpoint/2010/main" val="21269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Goods Spending on Education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To think about how fracking activity impacts education spending, you have to consider what fracking does to the labor market and concomitantly how this affects the demand for education spending:</a:t>
            </a:r>
          </a:p>
          <a:p>
            <a:pPr marL="514350" indent="-514350">
              <a:buFont typeface="+mj-lt"/>
              <a:buAutoNum type="arabicPeriod"/>
            </a:pPr>
            <a:r>
              <a:rPr lang="en-US" dirty="0" smtClean="0"/>
              <a:t>Fracking boom should increase wages for high skilled and low skilled labor.</a:t>
            </a:r>
          </a:p>
          <a:p>
            <a:pPr marL="514350" indent="-514350">
              <a:buFont typeface="+mj-lt"/>
              <a:buAutoNum type="arabicPeriod"/>
            </a:pPr>
            <a:r>
              <a:rPr lang="en-US" dirty="0" smtClean="0"/>
              <a:t>This is going to reduce both groups’ demand for education because of the opportunity costs of going to school: students will drop out or discontinue their schooling and enter the labor market. </a:t>
            </a:r>
          </a:p>
          <a:p>
            <a:pPr marL="514350" indent="-514350">
              <a:buFont typeface="+mj-lt"/>
              <a:buAutoNum type="arabicPeriod"/>
            </a:pPr>
            <a:r>
              <a:rPr lang="en-US" dirty="0" smtClean="0"/>
              <a:t>This should push the demand curve for education in, reducing the spending needs faced by </a:t>
            </a:r>
            <a:r>
              <a:rPr lang="en-US" dirty="0" err="1" smtClean="0"/>
              <a:t>highschools</a:t>
            </a:r>
            <a:r>
              <a:rPr lang="en-US" dirty="0" smtClean="0"/>
              <a:t> and community colleges (this is probably not going to be offset by influx of families to new area as most </a:t>
            </a:r>
            <a:r>
              <a:rPr lang="en-US" dirty="0" err="1" smtClean="0"/>
              <a:t>frackers</a:t>
            </a:r>
            <a:r>
              <a:rPr lang="en-US" dirty="0" smtClean="0"/>
              <a:t> are roughnecks: single young men who come alone). </a:t>
            </a:r>
            <a:r>
              <a:rPr lang="en-US" i="1" dirty="0" smtClean="0"/>
              <a:t>This could explain your findings!</a:t>
            </a:r>
          </a:p>
          <a:p>
            <a:pPr marL="514350" indent="-514350">
              <a:buFont typeface="+mj-lt"/>
              <a:buAutoNum type="arabicPeriod"/>
            </a:pPr>
            <a:r>
              <a:rPr lang="en-US" dirty="0" smtClean="0"/>
              <a:t>By extension, this should depress demand for and wages of workers in education sector. </a:t>
            </a:r>
            <a:r>
              <a:rPr lang="en-US" i="1" dirty="0" smtClean="0"/>
              <a:t>This could explain your findings!</a:t>
            </a:r>
            <a:endParaRPr lang="en-US" i="1" dirty="0"/>
          </a:p>
        </p:txBody>
      </p:sp>
      <p:sp>
        <p:nvSpPr>
          <p:cNvPr id="4" name="Slide Number Placeholder 3"/>
          <p:cNvSpPr>
            <a:spLocks noGrp="1"/>
          </p:cNvSpPr>
          <p:nvPr>
            <p:ph type="sldNum" sz="quarter" idx="12"/>
          </p:nvPr>
        </p:nvSpPr>
        <p:spPr/>
        <p:txBody>
          <a:bodyPr/>
          <a:lstStyle/>
          <a:p>
            <a:fld id="{8C0944FB-CAC9-4132-9625-807524F77A48}" type="slidenum">
              <a:rPr lang="en-US" smtClean="0"/>
              <a:t>5</a:t>
            </a:fld>
            <a:endParaRPr lang="en-US"/>
          </a:p>
        </p:txBody>
      </p:sp>
    </p:spTree>
    <p:extLst>
      <p:ext uri="{BB962C8B-B14F-4D97-AF65-F5344CB8AC3E}">
        <p14:creationId xmlns:p14="http://schemas.microsoft.com/office/powerpoint/2010/main" val="275651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Goods Spending on Non Education</a:t>
            </a:r>
            <a:endParaRPr lang="en-US" dirty="0"/>
          </a:p>
        </p:txBody>
      </p:sp>
      <p:sp>
        <p:nvSpPr>
          <p:cNvPr id="3" name="Content Placeholder 2"/>
          <p:cNvSpPr>
            <a:spLocks noGrp="1"/>
          </p:cNvSpPr>
          <p:nvPr>
            <p:ph idx="1"/>
          </p:nvPr>
        </p:nvSpPr>
        <p:spPr/>
        <p:txBody>
          <a:bodyPr>
            <a:normAutofit/>
          </a:bodyPr>
          <a:lstStyle/>
          <a:p>
            <a:r>
              <a:rPr lang="en-US" sz="3600" dirty="0" smtClean="0"/>
              <a:t>If you think about demand for non-education public goods, the demand curve will be pushed out, as counties have to finance new infrastructure and environmental cleanup.</a:t>
            </a:r>
          </a:p>
          <a:p>
            <a:endParaRPr lang="en-US" sz="3600" dirty="0" smtClean="0"/>
          </a:p>
          <a:p>
            <a:r>
              <a:rPr lang="en-US" sz="3600" dirty="0" smtClean="0"/>
              <a:t>This should drive the wages of public employees in the non education sector up. </a:t>
            </a:r>
            <a:r>
              <a:rPr lang="en-US" sz="3600" i="1" dirty="0" smtClean="0"/>
              <a:t>This may explain your findings on higher spending on non education salaries!</a:t>
            </a:r>
            <a:endParaRPr lang="en-US" sz="3600" i="1" dirty="0"/>
          </a:p>
        </p:txBody>
      </p:sp>
      <p:sp>
        <p:nvSpPr>
          <p:cNvPr id="4" name="Slide Number Placeholder 3"/>
          <p:cNvSpPr>
            <a:spLocks noGrp="1"/>
          </p:cNvSpPr>
          <p:nvPr>
            <p:ph type="sldNum" sz="quarter" idx="12"/>
          </p:nvPr>
        </p:nvSpPr>
        <p:spPr/>
        <p:txBody>
          <a:bodyPr/>
          <a:lstStyle/>
          <a:p>
            <a:fld id="{8C0944FB-CAC9-4132-9625-807524F77A48}" type="slidenum">
              <a:rPr lang="en-US" smtClean="0"/>
              <a:t>6</a:t>
            </a:fld>
            <a:endParaRPr lang="en-US"/>
          </a:p>
        </p:txBody>
      </p:sp>
    </p:spTree>
    <p:extLst>
      <p:ext uri="{BB962C8B-B14F-4D97-AF65-F5344CB8AC3E}">
        <p14:creationId xmlns:p14="http://schemas.microsoft.com/office/powerpoint/2010/main" val="352734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interesting question is the elasticity of supply of non education public goods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the long run marginal costs of non education public goods are constant, then there should be no problem here and increased demand will be seamlessly matched by increased supply.</a:t>
            </a:r>
          </a:p>
          <a:p>
            <a:r>
              <a:rPr lang="en-US" dirty="0" smtClean="0"/>
              <a:t>However, as the marginal costs of providing non education public goods slope upward, a sudden pushing out of the demand curve could create problems. This can be modeled as new infrastructure projects taking coordination, planning and lots of time to get off ground &amp; reach fruition.</a:t>
            </a:r>
          </a:p>
          <a:p>
            <a:r>
              <a:rPr lang="en-US" dirty="0" smtClean="0"/>
              <a:t>At the extreme, if marginal costs of supplying those public goods are sharply upward sloping, revenues from fracking boom may not be enough to pay for new public goods demanded. This may even lead to increases in regular (non gas) taxes—income, sales, property, etc.  (Can model this as </a:t>
            </a:r>
            <a:r>
              <a:rPr lang="en-US" dirty="0" err="1" smtClean="0"/>
              <a:t>govts</a:t>
            </a:r>
            <a:r>
              <a:rPr lang="en-US" dirty="0" smtClean="0"/>
              <a:t>. ramping up heavy borrowing to spend and driving interest rates up).</a:t>
            </a:r>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7</a:t>
            </a:fld>
            <a:endParaRPr lang="en-US"/>
          </a:p>
        </p:txBody>
      </p:sp>
    </p:spTree>
    <p:extLst>
      <p:ext uri="{BB962C8B-B14F-4D97-AF65-F5344CB8AC3E}">
        <p14:creationId xmlns:p14="http://schemas.microsoft.com/office/powerpoint/2010/main" val="383850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incorporate these insights, it would help if you modeled challenges and opportunities associated with natural resource windfalls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Hydrocarbon windfalls are peculiar because: last for a limited period; are known for some years in advance; are unpredictable</a:t>
            </a:r>
          </a:p>
          <a:p>
            <a:pPr marL="0" indent="0">
              <a:buNone/>
            </a:pPr>
            <a:r>
              <a:rPr lang="en-US" dirty="0" smtClean="0"/>
              <a:t>2) These things mean that a social welfare maximizing policymaker needs to do three things:</a:t>
            </a:r>
          </a:p>
          <a:p>
            <a:pPr marL="514350" indent="-514350">
              <a:buFont typeface="+mj-lt"/>
              <a:buAutoNum type="alphaLcParenR"/>
            </a:pPr>
            <a:r>
              <a:rPr lang="en-US" dirty="0" smtClean="0"/>
              <a:t>Create system to transfer revenues across generations to smooth consumption.</a:t>
            </a:r>
          </a:p>
          <a:p>
            <a:pPr marL="514350" indent="-514350">
              <a:buFont typeface="+mj-lt"/>
              <a:buAutoNum type="alphaLcParenR"/>
            </a:pPr>
            <a:r>
              <a:rPr lang="en-US" dirty="0" smtClean="0"/>
              <a:t>Bolster liquidity to cope with oil price volatility.</a:t>
            </a:r>
          </a:p>
          <a:p>
            <a:pPr marL="514350" indent="-514350">
              <a:buFont typeface="+mj-lt"/>
              <a:buAutoNum type="alphaLcParenR"/>
            </a:pPr>
            <a:r>
              <a:rPr lang="en-US" dirty="0" smtClean="0"/>
              <a:t>Invest revenues to cope with the delay between the income coming in and the projects being ready (park them and collect interest).</a:t>
            </a:r>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8</a:t>
            </a:fld>
            <a:endParaRPr lang="en-US"/>
          </a:p>
        </p:txBody>
      </p:sp>
    </p:spTree>
    <p:extLst>
      <p:ext uri="{BB962C8B-B14F-4D97-AF65-F5344CB8AC3E}">
        <p14:creationId xmlns:p14="http://schemas.microsoft.com/office/powerpoint/2010/main" val="56781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
            </a:r>
            <a:r>
              <a:rPr lang="en-US" dirty="0" smtClean="0"/>
              <a:t>redictions about prudent decision making in regards to both taxing and spending of resources?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Could some of the govt. behaviors mimic an intergenerational fund? Tax high to incentivize smoother extraction path? Spend on public goods that transfer benefits to future generations?</a:t>
            </a:r>
          </a:p>
          <a:p>
            <a:pPr marL="514350" indent="-514350">
              <a:buFont typeface="+mj-lt"/>
              <a:buAutoNum type="arabicPeriod"/>
            </a:pPr>
            <a:endParaRPr lang="en-US" dirty="0"/>
          </a:p>
          <a:p>
            <a:pPr marL="514350" indent="-514350">
              <a:buFont typeface="+mj-lt"/>
              <a:buAutoNum type="arabicPeriod"/>
            </a:pPr>
            <a:r>
              <a:rPr lang="en-US" dirty="0" smtClean="0"/>
              <a:t>Could some of the govt. behaviors mimic a liquidity fund to cope with oil price volatility?</a:t>
            </a:r>
          </a:p>
          <a:p>
            <a:pPr marL="514350" indent="-514350">
              <a:buFont typeface="+mj-lt"/>
              <a:buAutoNum type="arabicPeriod"/>
            </a:pPr>
            <a:endParaRPr lang="en-US" dirty="0"/>
          </a:p>
          <a:p>
            <a:pPr marL="514350" indent="-514350">
              <a:buFont typeface="+mj-lt"/>
              <a:buAutoNum type="arabicPeriod"/>
            </a:pPr>
            <a:r>
              <a:rPr lang="en-US" dirty="0" smtClean="0"/>
              <a:t>What are policymakers doing to address the gap between spending needs and the long timetable associated with these needs? Are they investing the funds somewhere so they collect interest? </a:t>
            </a:r>
            <a:endParaRPr lang="en-US" dirty="0"/>
          </a:p>
        </p:txBody>
      </p:sp>
      <p:sp>
        <p:nvSpPr>
          <p:cNvPr id="4" name="Slide Number Placeholder 3"/>
          <p:cNvSpPr>
            <a:spLocks noGrp="1"/>
          </p:cNvSpPr>
          <p:nvPr>
            <p:ph type="sldNum" sz="quarter" idx="12"/>
          </p:nvPr>
        </p:nvSpPr>
        <p:spPr/>
        <p:txBody>
          <a:bodyPr/>
          <a:lstStyle/>
          <a:p>
            <a:fld id="{8C0944FB-CAC9-4132-9625-807524F77A48}" type="slidenum">
              <a:rPr lang="en-US" smtClean="0"/>
              <a:t>9</a:t>
            </a:fld>
            <a:endParaRPr lang="en-US"/>
          </a:p>
        </p:txBody>
      </p:sp>
    </p:spTree>
    <p:extLst>
      <p:ext uri="{BB962C8B-B14F-4D97-AF65-F5344CB8AC3E}">
        <p14:creationId xmlns:p14="http://schemas.microsoft.com/office/powerpoint/2010/main" val="259166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990</TotalTime>
  <Words>1247</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Victor Menaldo University of Washington</vt:lpstr>
      <vt:lpstr>Measurement of Natural Gas Income</vt:lpstr>
      <vt:lpstr>You should use exogenous variation in gas income to avoid endogeneity bias</vt:lpstr>
      <vt:lpstr>Controls that you should add throughout</vt:lpstr>
      <vt:lpstr>Public Goods Spending on Education</vt:lpstr>
      <vt:lpstr>Public Goods Spending on Non Education</vt:lpstr>
      <vt:lpstr>A more interesting question is the elasticity of supply of non education public goods</vt:lpstr>
      <vt:lpstr>To incorporate these insights, it would help if you modeled challenges and opportunities associated with natural resource windfalls</vt:lpstr>
      <vt:lpstr>Predictions about prudent decision making in regards to both taxing and spending of resources?</vt:lpstr>
      <vt:lpstr>If decisions and thus taxing and spending behaviors are not optimal, what explains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Menaldo</dc:creator>
  <cp:lastModifiedBy>Victor Menaldo</cp:lastModifiedBy>
  <cp:revision>18</cp:revision>
  <dcterms:created xsi:type="dcterms:W3CDTF">2017-05-12T22:40:59Z</dcterms:created>
  <dcterms:modified xsi:type="dcterms:W3CDTF">2017-05-13T15:11:11Z</dcterms:modified>
</cp:coreProperties>
</file>