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5532" autoAdjust="0"/>
  </p:normalViewPr>
  <p:slideViewPr>
    <p:cSldViewPr snapToGrid="0">
      <p:cViewPr varScale="1">
        <p:scale>
          <a:sx n="51" d="100"/>
          <a:sy n="51" d="100"/>
        </p:scale>
        <p:origin x="12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13636-9F53-4097-9352-3235370A9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E5225-F5AB-44DE-A8D5-4A23EA3D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AC6A0-7FCE-4AB0-97B2-A19F1781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EFC-B964-409B-A93C-BF632F667D7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05BDD-D73A-4DEA-ADB8-0B3CF55F0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5EC97-CE88-410C-B682-B20F32BE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D83-55A2-47A9-BBA4-689866DD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3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1747C-24D4-4FCD-9927-E3E70C33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CBB1D4-5E15-45C1-9481-66F8FDFD9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1EA40-A62E-4840-B620-9C989FEC5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EFC-B964-409B-A93C-BF632F667D7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ED1BB-70E4-4088-BC97-F47B15B2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C1B5E-EDC7-45ED-891E-2213F48E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D83-55A2-47A9-BBA4-689866DD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8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F9891F-FCB6-4D1A-A83B-C70370C3A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764AA-669F-49B7-B223-F0ED639C9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E561E-444A-4C87-A98C-798FF6419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EFC-B964-409B-A93C-BF632F667D7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01095-8ED6-4896-BAC0-FFA36163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D062D-5CAF-48A2-A336-C23F1421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D83-55A2-47A9-BBA4-689866DD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7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34F64-4082-434F-AD49-7883FFBEF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28F60-96CE-4E1B-B05A-B17C765B9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409A9-8539-4E54-A3BF-C0D8014E5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EFC-B964-409B-A93C-BF632F667D7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5FE61-4813-4F84-8B71-EC46C758C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716B9-415E-438D-9421-02163CD27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D83-55A2-47A9-BBA4-689866DD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B973-29D1-4FCA-A2ED-9DBE0EB26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4C4CF-6514-4020-9618-201206391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872A2-5AE1-4254-AAAD-6967794C9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EFC-B964-409B-A93C-BF632F667D7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B572C-961C-42A7-BF1B-DA069DDE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F199F-432F-4A49-8BD6-0EE9B6B8F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D83-55A2-47A9-BBA4-689866DD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4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7CEF1-99FA-4279-8247-D90289754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C26B7-0572-4A04-9A45-555969891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643BCE-935D-41E5-9264-C9FC43EAD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B51BA-B72B-4747-93B9-AEEEBB5CE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EFC-B964-409B-A93C-BF632F667D7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F0CC1-44AF-4AE6-863D-AC834E7F1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4D184-A8EB-44CB-A39B-7EF95CFB6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D83-55A2-47A9-BBA4-689866DD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5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D95D6-474A-481F-B6CF-17DA74FB0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EA932-D2B1-4F9C-A597-490C91DF7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F0736E-B47C-4584-98AD-F6BE93D88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A190E6-E1B4-4EB1-9416-46874C218E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06F6CF-4D1F-4CDB-A5E9-47FBA31722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532D55-9E79-406A-BCCA-EA6E96931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EFC-B964-409B-A93C-BF632F667D7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783EAB-402E-4ABF-8D15-F4DF7E16D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AC7FD7-1804-4261-A93F-191F094C4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D83-55A2-47A9-BBA4-689866DD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5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6C360-7DBD-43AF-BECD-9CF47441E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10AA33-63C3-4668-A2A0-8C0DF41B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EFC-B964-409B-A93C-BF632F667D7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A8201-EF77-4CE2-94D4-AB19A9DFE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D77F61-695F-479B-A131-2F66A5A1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D83-55A2-47A9-BBA4-689866DD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0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2F10DC-E95D-40BA-9FA5-F1ABE9F0A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EFC-B964-409B-A93C-BF632F667D7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75498C-FFEF-44D0-8C4C-56C55AE32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64591-602A-4D78-B3B2-D99D4973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D83-55A2-47A9-BBA4-689866DD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6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4F99-C92C-424A-A7E9-81B9F6307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31C6E-0104-4328-AE86-775438743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293DE-0165-4D82-AB5B-FA2D05C64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2B0EE-0279-4026-BB52-2C101541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EFC-B964-409B-A93C-BF632F667D7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933E3-E60A-489A-A49E-3B9D5373C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84266-93EE-40A6-8AAB-9DCBD8744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D83-55A2-47A9-BBA4-689866DD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36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2258-684D-43B1-B49A-C7663C455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7A09A8-74E7-4469-8677-F94800C3E9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013FF-AD4B-4D89-A80D-5314B6AD2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D8373-A4B6-4E1C-9904-61319BB6F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EFC-B964-409B-A93C-BF632F667D7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98017-BEF4-4477-BD7A-2779C68F4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6D094-9599-4F91-80B0-7A021121A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37D83-55A2-47A9-BBA4-689866DD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8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45CB04-F0EE-4908-8988-CB76C87F8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708A5-CAF7-40CB-93DB-6B1FB6858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C3C54-74E4-43FC-B86C-931ADD200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6EFC-B964-409B-A93C-BF632F667D7C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CAE28-7364-43D6-9D33-E593F7B71E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0CDBA-2256-4F06-989E-282143C70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37D83-55A2-47A9-BBA4-689866DDA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6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152AA-1817-4AE9-8107-200522DC5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Let me start with the biggest criticism…drum roll please…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6D46-4789-4762-8DB4-D87AAECB1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You are much too modest about your contributions: </a:t>
            </a:r>
          </a:p>
          <a:p>
            <a:r>
              <a:rPr lang="en-US" dirty="0"/>
              <a:t>You have a general theory of political opportunism. </a:t>
            </a:r>
          </a:p>
          <a:p>
            <a:r>
              <a:rPr lang="en-US" dirty="0"/>
              <a:t>It goes beyond usual appropriation—forgive the pun—of holdup &amp; credible commitment theory from industrial organization (Williamson) that informs work by North, </a:t>
            </a:r>
            <a:r>
              <a:rPr lang="en-US" dirty="0" err="1"/>
              <a:t>Weingast</a:t>
            </a:r>
            <a:r>
              <a:rPr lang="en-US" dirty="0"/>
              <a:t>, Bates, Levi, Acemoglu, Robinson, Haber, &amp; my own work.</a:t>
            </a:r>
          </a:p>
          <a:p>
            <a:r>
              <a:rPr lang="en-US" dirty="0"/>
              <a:t>The gamble at the heart of your argument is fundamental to all politics: do you indulge in populism or theft &amp; reap immediate gains while risking future stability or prosperity or do you respect the rule of law &amp; pursue prudent policies that you may not get credit for or may not be around to enjoy?</a:t>
            </a:r>
          </a:p>
        </p:txBody>
      </p:sp>
    </p:spTree>
    <p:extLst>
      <p:ext uri="{BB962C8B-B14F-4D97-AF65-F5344CB8AC3E}">
        <p14:creationId xmlns:p14="http://schemas.microsoft.com/office/powerpoint/2010/main" val="256644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6388-2FD9-48B2-8F87-DB2D72020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 the concluding chapter you get to what I think is your fundamental insight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E86FA-5E2A-460C-9631-145A15781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argument goes beyond extractive industries: opportunistic governments not only seize oil companies to survive but also indulge in procyclical monetary &amp; fiscal policies or even gamble for resurrection by provoking wars.</a:t>
            </a:r>
          </a:p>
          <a:p>
            <a:r>
              <a:rPr lang="en-US" dirty="0"/>
              <a:t>The tension in the book is therefore: why do you focus on extractives? What, exactly, is special about this sector that exemplifies your theory or represents an ideal testing ground?</a:t>
            </a:r>
          </a:p>
          <a:p>
            <a:r>
              <a:rPr lang="en-US" dirty="0"/>
              <a:t>Rest of my comments: I’ll debate, based on your own justifications &amp; my thoughts, whether extractives merit your sole focus.</a:t>
            </a:r>
          </a:p>
        </p:txBody>
      </p:sp>
    </p:spTree>
    <p:extLst>
      <p:ext uri="{BB962C8B-B14F-4D97-AF65-F5344CB8AC3E}">
        <p14:creationId xmlns:p14="http://schemas.microsoft.com/office/powerpoint/2010/main" val="162286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C8CE4-D537-419F-B6A1-42B37328C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Reasons why natural resources are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80029-7731-4571-A2E9-2CB82CA0F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Big quasi rents can be appropriated by governments due to the wedge </a:t>
            </a:r>
            <a:r>
              <a:rPr lang="en-US" dirty="0" err="1"/>
              <a:t>btwn</a:t>
            </a:r>
            <a:r>
              <a:rPr lang="en-US" dirty="0"/>
              <a:t>. short run marginal costs &amp; long run costs that depreciate relatively rapidly over time &amp; the fact that these fixed costs cannot be redeployed to alternative uses.</a:t>
            </a:r>
          </a:p>
          <a:p>
            <a:r>
              <a:rPr lang="en-US" dirty="0"/>
              <a:t>Nationalization means governments can generate revenues quickly by manipulating the depletion rate.</a:t>
            </a:r>
          </a:p>
          <a:p>
            <a:r>
              <a:rPr lang="en-US" dirty="0"/>
              <a:t>The costs can be externalized to foreign shareholders—rather than pissing off powerful oligarchs. </a:t>
            </a:r>
          </a:p>
          <a:p>
            <a:r>
              <a:rPr lang="en-US" dirty="0"/>
              <a:t>States can monopolize resource rights—they don’t have to entirely restructure legal or regulatory system &amp; take things in a piecemeal fashion; this is a surgical intervention.</a:t>
            </a:r>
          </a:p>
        </p:txBody>
      </p:sp>
    </p:spTree>
    <p:extLst>
      <p:ext uri="{BB962C8B-B14F-4D97-AF65-F5344CB8AC3E}">
        <p14:creationId xmlns:p14="http://schemas.microsoft.com/office/powerpoint/2010/main" val="339544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9567C-8BC1-44D6-ACFF-82F89ED9C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Skepticism about why predatory rulers would focus on extractives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81762-732E-4C24-A01C-B0FB799F2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Quasi rents can be appropriated by governments across several industries. They run gamut from automotive industry to airlines to pharmaceuticals. When I teach holdup, I focus on landlords surprising coffeeshop owners by changing the terms of their lease. </a:t>
            </a:r>
          </a:p>
          <a:p>
            <a:r>
              <a:rPr lang="en-US" dirty="0"/>
              <a:t>A government can nationalize a bank &amp; have instant access to money or, better yet, use financial repression to expropriate savings.</a:t>
            </a:r>
          </a:p>
          <a:p>
            <a:r>
              <a:rPr lang="en-US" dirty="0"/>
              <a:t>When you expropriate extractives, you face retaliation—international investor embargoes &amp; litigation, decrease in FDI generally, &amp; Gunboat Diplomacy.</a:t>
            </a:r>
          </a:p>
          <a:p>
            <a:r>
              <a:rPr lang="en-US" dirty="0"/>
              <a:t>When you expropriate extractives, you might err in the timing (YPF/Repsol), face technical challenges &amp; have trouble selling oil.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97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1883C-6723-4B64-9E89-235AB99C3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Notice I didn’t mention the last thing that makes extractives special: states can monopolize resource rights—they don’t have to entirely restructure legal or regulatory system &amp; take things in piecemeal fashion; this is a surgical intervention.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83109-20D0-443D-80DB-6ADB94836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feature I find most convincing: most countries’ legal &amp; administrative system is set up to allow governments to swoop in &amp; take natural resources by decree.</a:t>
            </a:r>
          </a:p>
          <a:p>
            <a:r>
              <a:rPr lang="en-US" dirty="0"/>
              <a:t>Subsoil rights &amp; allocation rights can be simple &amp; combine exploration, drilling &amp; production.</a:t>
            </a:r>
          </a:p>
          <a:p>
            <a:r>
              <a:rPr lang="en-US" dirty="0"/>
              <a:t>It’s often the case that natural resources are found on public lands—forests, mountains, deserts &amp; offshore.</a:t>
            </a:r>
          </a:p>
          <a:p>
            <a:r>
              <a:rPr lang="en-US" dirty="0"/>
              <a:t>Dominant international discourse after WWII centered on anticolonialism &amp; sovereignty over subsoil rights.</a:t>
            </a:r>
          </a:p>
        </p:txBody>
      </p:sp>
    </p:spTree>
    <p:extLst>
      <p:ext uri="{BB962C8B-B14F-4D97-AF65-F5344CB8AC3E}">
        <p14:creationId xmlns:p14="http://schemas.microsoft.com/office/powerpoint/2010/main" val="523331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7175F-4EE3-49AE-BDB2-9D74FC0C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most surprising thing about your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94EA0-1267-4EF8-9031-AA002F2CE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I’m usually skeptical that natural resources are fundamentally different than other sectors.</a:t>
            </a:r>
          </a:p>
          <a:p>
            <a:r>
              <a:rPr lang="en-US" dirty="0"/>
              <a:t>However, in my past work I’ve agreed with you that governments can generate revenues quickly by manipulating the depletion rate &amp; that the chief source of rents available to the state are quasi rents through opportunistic holdup, not necessarily Ricardian Rents.</a:t>
            </a:r>
          </a:p>
          <a:p>
            <a:r>
              <a:rPr lang="en-US" dirty="0"/>
              <a:t>When reading your book, I’ve also come around to idea that extractives are indeed more surgical—that it’s easier for the state to swoop in &amp; take stuff without restructuring legal &amp; administrative system &amp; perhaps without disrupting the economy.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9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6EC6-1C75-447E-9F08-80FCBBFD3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question for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5FABD-027C-411A-BEA5-B10C94759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Consider that President Trump might be facing serious legal problems if he loses the election &amp; will suffer a huge hit to his reputation—he’ll go out as one of American history’s biggest losers.</a:t>
            </a:r>
          </a:p>
          <a:p>
            <a:r>
              <a:rPr lang="en-US" sz="3200" dirty="0"/>
              <a:t>In other words, this is a perfect testing ground for your theory of political opportunism.</a:t>
            </a:r>
          </a:p>
          <a:p>
            <a:r>
              <a:rPr lang="en-US" sz="3200" dirty="0"/>
              <a:t>In what ways has his recent behavior confirmed your theory? In what ways has it challenged it?</a:t>
            </a:r>
          </a:p>
        </p:txBody>
      </p:sp>
    </p:spTree>
    <p:extLst>
      <p:ext uri="{BB962C8B-B14F-4D97-AF65-F5344CB8AC3E}">
        <p14:creationId xmlns:p14="http://schemas.microsoft.com/office/powerpoint/2010/main" val="117206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777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Let me start with the biggest criticism…drum roll please…</vt:lpstr>
      <vt:lpstr>In the concluding chapter you get to what I think is your fundamental insight</vt:lpstr>
      <vt:lpstr>Reasons why natural resources are different</vt:lpstr>
      <vt:lpstr>Skepticism about why predatory rulers would focus on extractives</vt:lpstr>
      <vt:lpstr>Notice I didn’t mention the last thing that makes extractives special: states can monopolize resource rights—they don’t have to entirely restructure legal or regulatory system &amp; take things in piecemeal fashion; this is a surgical intervention. </vt:lpstr>
      <vt:lpstr>The most surprising thing about your book</vt:lpstr>
      <vt:lpstr>A question for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Menaldo</dc:creator>
  <cp:lastModifiedBy>Victor Menaldo</cp:lastModifiedBy>
  <cp:revision>8</cp:revision>
  <dcterms:created xsi:type="dcterms:W3CDTF">2020-09-10T04:39:41Z</dcterms:created>
  <dcterms:modified xsi:type="dcterms:W3CDTF">2020-09-10T05:39:05Z</dcterms:modified>
</cp:coreProperties>
</file>