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F5A-CC7E-0C4F-9DE6-FBD588ABB7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738-8928-A04D-B60B-BA100988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2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F5A-CC7E-0C4F-9DE6-FBD588ABB7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738-8928-A04D-B60B-BA100988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6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F5A-CC7E-0C4F-9DE6-FBD588ABB7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738-8928-A04D-B60B-BA100988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2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F5A-CC7E-0C4F-9DE6-FBD588ABB7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738-8928-A04D-B60B-BA100988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2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F5A-CC7E-0C4F-9DE6-FBD588ABB7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738-8928-A04D-B60B-BA100988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F5A-CC7E-0C4F-9DE6-FBD588ABB7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738-8928-A04D-B60B-BA100988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9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F5A-CC7E-0C4F-9DE6-FBD588ABB7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738-8928-A04D-B60B-BA100988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F5A-CC7E-0C4F-9DE6-FBD588ABB7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738-8928-A04D-B60B-BA100988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0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F5A-CC7E-0C4F-9DE6-FBD588ABB7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738-8928-A04D-B60B-BA100988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1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F5A-CC7E-0C4F-9DE6-FBD588ABB7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738-8928-A04D-B60B-BA100988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9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F5A-CC7E-0C4F-9DE6-FBD588ABB7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F3738-8928-A04D-B60B-BA100988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68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D9F5A-CC7E-0C4F-9DE6-FBD588ABB7F9}" type="datetimeFigureOut">
              <a:rPr lang="en-US" smtClean="0"/>
              <a:t>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F3738-8928-A04D-B60B-BA100988B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7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Population, Resources, Environment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Times" charset="0"/>
                <a:ea typeface="ヒラギノ角ゴ Pro W3" charset="0"/>
                <a:cs typeface="ヒラギノ角ゴ Pro W3" charset="0"/>
              </a:rPr>
              <a:t>Stevan Harrell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Times" charset="0"/>
                <a:ea typeface="ヒラギノ角ゴ Pro W3" charset="0"/>
                <a:cs typeface="ヒラギノ角ゴ Pro W3" charset="0"/>
              </a:rPr>
              <a:t>ANTH/SISEA 406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latin typeface="Times" charset="0"/>
                <a:ea typeface="ヒラギノ角ゴ Pro W3" charset="0"/>
                <a:cs typeface="ヒラギノ角ゴ Pro W3" charset="0"/>
              </a:rPr>
              <a:t>15 January, 2014</a:t>
            </a:r>
          </a:p>
        </p:txBody>
      </p:sp>
    </p:spTree>
    <p:extLst>
      <p:ext uri="{BB962C8B-B14F-4D97-AF65-F5344CB8AC3E}">
        <p14:creationId xmlns:p14="http://schemas.microsoft.com/office/powerpoint/2010/main" val="2713514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What Drives Population Growth: Theories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8E28"/>
                </a:solidFill>
                <a:latin typeface="Times" charset="0"/>
                <a:ea typeface="ヒラギノ角ゴ Pro W3" charset="0"/>
                <a:cs typeface="ヒラギノ角ゴ Pro W3" charset="0"/>
              </a:rPr>
              <a:t>Mortality driven: 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Invention of new technologies allows lowered mortality and excess of births over deaths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People will reproduce until they come up against 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“</a:t>
            </a:r>
            <a:r>
              <a:rPr lang="en-US" altLang="ja-JP">
                <a:latin typeface="Times" charset="0"/>
                <a:ea typeface="ヒラギノ角ゴ Pro W3" charset="0"/>
                <a:cs typeface="ヒラギノ角ゴ Pro W3" charset="0"/>
              </a:rPr>
              <a:t>positive checks</a:t>
            </a:r>
            <a:r>
              <a:rPr lang="ja-JP" altLang="en-US">
                <a:latin typeface="Times" charset="0"/>
                <a:ea typeface="ヒラギノ角ゴ Pro W3" charset="0"/>
                <a:cs typeface="ヒラギノ角ゴ Pro W3" charset="0"/>
              </a:rPr>
              <a:t>”</a:t>
            </a:r>
            <a:r>
              <a:rPr lang="en-US" altLang="ja-JP">
                <a:latin typeface="Times" charset="0"/>
                <a:ea typeface="ヒラギノ角ゴ Pro W3" charset="0"/>
                <a:cs typeface="ヒラギノ角ゴ Pro W3" charset="0"/>
              </a:rPr>
              <a:t> (Malthus)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8E28"/>
                </a:solidFill>
                <a:latin typeface="Times" charset="0"/>
                <a:ea typeface="ヒラギノ角ゴ Pro W3" charset="0"/>
                <a:cs typeface="ヒラギノ角ゴ Pro W3" charset="0"/>
              </a:rPr>
              <a:t>Fertility driven: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Population growth forces people to create new  technologies to accommodate the extra people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People are capable of limiting their fertility</a:t>
            </a:r>
          </a:p>
        </p:txBody>
      </p:sp>
    </p:spTree>
    <p:extLst>
      <p:ext uri="{BB962C8B-B14F-4D97-AF65-F5344CB8AC3E}">
        <p14:creationId xmlns:p14="http://schemas.microsoft.com/office/powerpoint/2010/main" val="409305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What Drives Population Growth:</a:t>
            </a:r>
            <a:b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Demographic Transition</a:t>
            </a:r>
          </a:p>
        </p:txBody>
      </p:sp>
      <p:pic>
        <p:nvPicPr>
          <p:cNvPr id="11266" name="Picture 10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96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52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What Drives Population Growth:</a:t>
            </a:r>
            <a:b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Demographic Transition</a:t>
            </a:r>
          </a:p>
        </p:txBody>
      </p:sp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29718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8956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754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762000" y="5562600"/>
            <a:ext cx="1987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High fertility</a:t>
            </a:r>
          </a:p>
          <a:p>
            <a:r>
              <a:rPr lang="en-US"/>
              <a:t>High mortality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3657600" y="5562600"/>
            <a:ext cx="1936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High fertility</a:t>
            </a:r>
          </a:p>
          <a:p>
            <a:r>
              <a:rPr lang="en-US"/>
              <a:t>Low mortality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6705600" y="5562600"/>
            <a:ext cx="1936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Low fertility</a:t>
            </a:r>
          </a:p>
          <a:p>
            <a:r>
              <a:rPr lang="en-US"/>
              <a:t>Low mortality</a:t>
            </a:r>
          </a:p>
        </p:txBody>
      </p:sp>
    </p:spTree>
    <p:extLst>
      <p:ext uri="{BB962C8B-B14F-4D97-AF65-F5344CB8AC3E}">
        <p14:creationId xmlns:p14="http://schemas.microsoft.com/office/powerpoint/2010/main" val="404027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4"/>
          <p:cNvSpPr txBox="1">
            <a:spLocks noChangeArrowheads="1"/>
          </p:cNvSpPr>
          <p:nvPr/>
        </p:nvSpPr>
        <p:spPr bwMode="auto">
          <a:xfrm>
            <a:off x="2438400" y="1219200"/>
            <a:ext cx="45942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/>
              <a:t>• Younger age structure</a:t>
            </a:r>
          </a:p>
          <a:p>
            <a:r>
              <a:rPr lang="en-US" sz="3200"/>
              <a:t>• More complex families</a:t>
            </a:r>
          </a:p>
          <a:p>
            <a:r>
              <a:rPr lang="en-US" sz="3200"/>
              <a:t>• Higher rates of migration</a:t>
            </a:r>
          </a:p>
          <a:p>
            <a:r>
              <a:rPr lang="en-US" sz="3200"/>
              <a:t>• Higher rates of conflict?  </a:t>
            </a:r>
          </a:p>
        </p:txBody>
      </p:sp>
      <p:sp>
        <p:nvSpPr>
          <p:cNvPr id="13314" name="Text Box 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1143000"/>
          </a:xfrm>
          <a:noFill/>
        </p:spPr>
        <p:txBody>
          <a:bodyPr/>
          <a:lstStyle/>
          <a:p>
            <a:r>
              <a:rPr lang="en-US">
                <a:solidFill>
                  <a:srgbClr val="FF8E28"/>
                </a:solidFill>
                <a:latin typeface="Times" charset="0"/>
                <a:ea typeface="ヒラギノ角ゴ Pro W3" charset="0"/>
                <a:cs typeface="ヒラギノ角ゴ Pro W3" charset="0"/>
              </a:rPr>
              <a:t>Effects of faster population growth</a:t>
            </a: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685800" y="3352800"/>
            <a:ext cx="722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>
                <a:solidFill>
                  <a:schemeClr val="hlink"/>
                </a:solidFill>
              </a:rPr>
              <a:t>And, conversely, slower population growth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2514600" y="4191000"/>
            <a:ext cx="45259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/>
              <a:t>• Older age structure</a:t>
            </a:r>
          </a:p>
          <a:p>
            <a:r>
              <a:rPr lang="en-US" sz="3200"/>
              <a:t>• Less complex families</a:t>
            </a:r>
          </a:p>
          <a:p>
            <a:r>
              <a:rPr lang="en-US" sz="3200"/>
              <a:t>• Lower rates of migration</a:t>
            </a:r>
          </a:p>
          <a:p>
            <a:r>
              <a:rPr lang="en-US" sz="3200"/>
              <a:t>• Lower rates of conflict?  </a:t>
            </a:r>
          </a:p>
        </p:txBody>
      </p:sp>
    </p:spTree>
    <p:extLst>
      <p:ext uri="{BB962C8B-B14F-4D97-AF65-F5344CB8AC3E}">
        <p14:creationId xmlns:p14="http://schemas.microsoft.com/office/powerpoint/2010/main" val="83322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How does population growth affect the environment?</a:t>
            </a:r>
          </a:p>
        </p:txBody>
      </p:sp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219200" y="1676400"/>
            <a:ext cx="6965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>
                <a:solidFill>
                  <a:schemeClr val="tx2"/>
                </a:solidFill>
              </a:rPr>
              <a:t>Some adverse affects, </a:t>
            </a:r>
            <a:r>
              <a:rPr lang="en-US" sz="3200">
                <a:solidFill>
                  <a:srgbClr val="FF8E28"/>
                </a:solidFill>
              </a:rPr>
              <a:t>all else being equal</a:t>
            </a: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219200" y="2590800"/>
            <a:ext cx="674687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2800"/>
              <a:t>• Decreased habitat  for other species</a:t>
            </a:r>
          </a:p>
          <a:p>
            <a:r>
              <a:rPr lang="en-US" sz="2800"/>
              <a:t>• Resource depletion</a:t>
            </a:r>
          </a:p>
          <a:p>
            <a:r>
              <a:rPr lang="en-US" sz="2800"/>
              <a:t>	- Changes in land cover</a:t>
            </a:r>
          </a:p>
          <a:p>
            <a:r>
              <a:rPr lang="en-US" sz="2800"/>
              <a:t>	- Deforestation and loss of carbon sinks</a:t>
            </a:r>
          </a:p>
          <a:p>
            <a:r>
              <a:rPr lang="en-US" sz="2800"/>
              <a:t>	- Extinction of prey species</a:t>
            </a:r>
          </a:p>
          <a:p>
            <a:r>
              <a:rPr lang="en-US" sz="2800"/>
              <a:t>• Pollution</a:t>
            </a:r>
          </a:p>
          <a:p>
            <a:r>
              <a:rPr lang="en-US" sz="2800"/>
              <a:t>	- Nitrogen from fertilizers and wastes</a:t>
            </a:r>
          </a:p>
          <a:p>
            <a:r>
              <a:rPr lang="en-US" sz="2800"/>
              <a:t>	- Sulfur from combustion</a:t>
            </a:r>
          </a:p>
        </p:txBody>
      </p:sp>
    </p:spTree>
    <p:extLst>
      <p:ext uri="{BB962C8B-B14F-4D97-AF65-F5344CB8AC3E}">
        <p14:creationId xmlns:p14="http://schemas.microsoft.com/office/powerpoint/2010/main" val="42903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How does population growth affect the environment?</a:t>
            </a:r>
          </a:p>
        </p:txBody>
      </p:sp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2286000" y="1752600"/>
            <a:ext cx="4484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>
                <a:solidFill>
                  <a:srgbClr val="FF8E28"/>
                </a:solidFill>
              </a:rPr>
              <a:t>But: all else is never equal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609600" y="3048000"/>
            <a:ext cx="76136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/>
              <a:t>I = PAT:</a:t>
            </a:r>
          </a:p>
          <a:p>
            <a:endParaRPr lang="en-US" sz="3200"/>
          </a:p>
          <a:p>
            <a:r>
              <a:rPr lang="en-US" sz="3200"/>
              <a:t>Impact = population x affluence x technology</a:t>
            </a:r>
          </a:p>
        </p:txBody>
      </p:sp>
    </p:spTree>
    <p:extLst>
      <p:ext uri="{BB962C8B-B14F-4D97-AF65-F5344CB8AC3E}">
        <p14:creationId xmlns:p14="http://schemas.microsoft.com/office/powerpoint/2010/main" val="155447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How does population growth affect the environment?</a:t>
            </a:r>
          </a:p>
        </p:txBody>
      </p:sp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441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>
                <a:solidFill>
                  <a:schemeClr val="accent2"/>
                </a:solidFill>
              </a:rPr>
              <a:t>Ecological footprint: The amount of land it takes to support one person (in hectares)</a:t>
            </a: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267200"/>
            <a:ext cx="4724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762000"/>
            <a:ext cx="4572000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228600" y="2057400"/>
            <a:ext cx="419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>
                <a:solidFill>
                  <a:srgbClr val="008000"/>
                </a:solidFill>
              </a:rPr>
              <a:t>Biocapacity: The amount of land </a:t>
            </a:r>
          </a:p>
          <a:p>
            <a:pPr algn="ctr"/>
            <a:r>
              <a:rPr lang="en-US">
                <a:solidFill>
                  <a:srgbClr val="008000"/>
                </a:solidFill>
              </a:rPr>
              <a:t>That can be used without degradation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457200" y="6019800"/>
            <a:ext cx="92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China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5181600" y="6019800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U.S.A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5094288" y="6557963"/>
            <a:ext cx="40322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200"/>
              <a:t>Source: Global Footprint Network: www.footprintnetwork.org</a:t>
            </a:r>
          </a:p>
        </p:txBody>
      </p:sp>
    </p:spTree>
    <p:extLst>
      <p:ext uri="{BB962C8B-B14F-4D97-AF65-F5344CB8AC3E}">
        <p14:creationId xmlns:p14="http://schemas.microsoft.com/office/powerpoint/2010/main" val="95505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What does the future look like?</a:t>
            </a:r>
          </a:p>
        </p:txBody>
      </p:sp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066800" y="838200"/>
            <a:ext cx="6865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/>
              <a:t>Some representative Total Fertility Rates</a:t>
            </a:r>
          </a:p>
        </p:txBody>
      </p:sp>
      <p:graphicFrame>
        <p:nvGraphicFramePr>
          <p:cNvPr id="20590" name="Group 110"/>
          <p:cNvGraphicFramePr>
            <a:graphicFrameLocks noGrp="1"/>
          </p:cNvGraphicFramePr>
          <p:nvPr/>
        </p:nvGraphicFramePr>
        <p:xfrm>
          <a:off x="457200" y="1447800"/>
          <a:ext cx="8229600" cy="502920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1828800"/>
                <a:gridCol w="228600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TFR 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TFR 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TFR 2005-2010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Rwanda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7.8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5.4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Malawi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7.4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Bangladesh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5.5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India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Mexico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USA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2.07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Japan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China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1.64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Italy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World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ヒラギノ角ゴ Pro W3" charset="0"/>
                          <a:cs typeface="ヒラギノ角ゴ Pro W3" charset="0"/>
                        </a:rPr>
                        <a:t>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96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What does the future look like?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958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33600"/>
            <a:ext cx="42672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55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28800"/>
            <a:ext cx="2895600" cy="685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Future Projections: China</a:t>
            </a:r>
          </a:p>
        </p:txBody>
      </p:sp>
      <p:pic>
        <p:nvPicPr>
          <p:cNvPr id="19458" name="Picture 5" descr="Chi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0"/>
            <a:ext cx="5648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716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What do we Need to Know about Population?</a:t>
            </a:r>
          </a:p>
        </p:txBody>
      </p:sp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How has population grown through history?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What determines population growth?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What drives population growth?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How do population growth and density vary in different kinds of societies?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How does population growth affect the environment?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What does the future look like?</a:t>
            </a:r>
          </a:p>
        </p:txBody>
      </p:sp>
    </p:spTree>
    <p:extLst>
      <p:ext uri="{BB962C8B-B14F-4D97-AF65-F5344CB8AC3E}">
        <p14:creationId xmlns:p14="http://schemas.microsoft.com/office/powerpoint/2010/main" val="30431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Birth and Death Rates, 1950-2100</a:t>
            </a:r>
          </a:p>
        </p:txBody>
      </p:sp>
      <p:pic>
        <p:nvPicPr>
          <p:cNvPr id="20482" name="Picture 3" descr="World Population Prospects, the 2010 Revis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2" t="21111" r="11176" b="44444"/>
          <a:stretch>
            <a:fillRect/>
          </a:stretch>
        </p:blipFill>
        <p:spPr bwMode="auto">
          <a:xfrm>
            <a:off x="990600" y="1676400"/>
            <a:ext cx="7383463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Mortality.pdf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3" t="22221" r="11465" b="46667"/>
          <a:stretch>
            <a:fillRect/>
          </a:stretch>
        </p:blipFill>
        <p:spPr bwMode="auto">
          <a:xfrm>
            <a:off x="914400" y="3352800"/>
            <a:ext cx="7391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675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What does the future look like?</a:t>
            </a:r>
          </a:p>
        </p:txBody>
      </p:sp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1066800" y="1905000"/>
            <a:ext cx="1631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I = PAT: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143000" y="2667000"/>
            <a:ext cx="5638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The effects of population growth on the environment will be magnified by increases in the affluence of world  populations</a:t>
            </a:r>
          </a:p>
        </p:txBody>
      </p:sp>
    </p:spTree>
    <p:extLst>
      <p:ext uri="{BB962C8B-B14F-4D97-AF65-F5344CB8AC3E}">
        <p14:creationId xmlns:p14="http://schemas.microsoft.com/office/powerpoint/2010/main" val="306859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14478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smtClean="0">
                <a:latin typeface="Times" charset="0"/>
                <a:ea typeface="ヒラギノ角ゴ Pro W3" charset="0"/>
                <a:cs typeface="ヒラギノ角ゴ Pro W3" charset="0"/>
              </a:rPr>
              <a:t>What does the future look like?</a:t>
            </a:r>
          </a:p>
        </p:txBody>
      </p:sp>
      <p:sp>
        <p:nvSpPr>
          <p:cNvPr id="22530" name="Text Box 1029"/>
          <p:cNvSpPr txBox="1">
            <a:spLocks noChangeArrowheads="1"/>
          </p:cNvSpPr>
          <p:nvPr/>
        </p:nvSpPr>
        <p:spPr bwMode="auto">
          <a:xfrm>
            <a:off x="2819400" y="1219200"/>
            <a:ext cx="35258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200"/>
              <a:t>An aging population</a:t>
            </a:r>
          </a:p>
        </p:txBody>
      </p:sp>
      <p:pic>
        <p:nvPicPr>
          <p:cNvPr id="22531" name="Picture 6" descr="Chi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"/>
            <a:ext cx="66675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304800" y="2971800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Aging Population</a:t>
            </a:r>
          </a:p>
        </p:txBody>
      </p:sp>
      <p:sp>
        <p:nvSpPr>
          <p:cNvPr id="22533" name="TextBox 8"/>
          <p:cNvSpPr txBox="1">
            <a:spLocks noChangeArrowheads="1"/>
          </p:cNvSpPr>
          <p:nvPr/>
        </p:nvSpPr>
        <p:spPr bwMode="auto">
          <a:xfrm>
            <a:off x="304800" y="4419600"/>
            <a:ext cx="1654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/>
              <a:t>Unbalanced</a:t>
            </a:r>
          </a:p>
          <a:p>
            <a:pPr algn="ctr"/>
            <a:r>
              <a:rPr lang="en-US"/>
              <a:t>Sex-ratio</a:t>
            </a:r>
          </a:p>
        </p:txBody>
      </p:sp>
    </p:spTree>
    <p:extLst>
      <p:ext uri="{BB962C8B-B14F-4D97-AF65-F5344CB8AC3E}">
        <p14:creationId xmlns:p14="http://schemas.microsoft.com/office/powerpoint/2010/main" val="256429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What does the future look like?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746125" y="1279525"/>
            <a:ext cx="733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If the world population levels off at 10 billion mid-century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762000" y="1981200"/>
            <a:ext cx="7726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And global TFR declines to 1.9 and stays there, population in 3000 will be</a:t>
            </a:r>
            <a:r>
              <a:rPr lang="en-US">
                <a:solidFill>
                  <a:srgbClr val="FF8E28"/>
                </a:solidFill>
              </a:rPr>
              <a:t> 2.14B</a:t>
            </a:r>
            <a:r>
              <a:rPr lang="en-US"/>
              <a:t>, around the 1950 level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762000" y="31242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And global TFR declines to 1.7 and stays there, population in 3000 will be</a:t>
            </a:r>
            <a:r>
              <a:rPr lang="en-US">
                <a:solidFill>
                  <a:srgbClr val="FF8E28"/>
                </a:solidFill>
              </a:rPr>
              <a:t> 76M</a:t>
            </a:r>
            <a:r>
              <a:rPr lang="en-US"/>
              <a:t>, probably about the 2000 B.C.E. level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762000" y="42672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/>
              <a:t>And global TFR declines to 1.3 and stays there, population in 3000 will be </a:t>
            </a:r>
            <a:r>
              <a:rPr lang="en-US">
                <a:solidFill>
                  <a:srgbClr val="FF8E28"/>
                </a:solidFill>
              </a:rPr>
              <a:t>24K, </a:t>
            </a:r>
            <a:r>
              <a:rPr lang="en-US">
                <a:solidFill>
                  <a:srgbClr val="FFFFFF"/>
                </a:solidFill>
              </a:rPr>
              <a:t>only a third enough to fill Husky Stadium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8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838200"/>
            <a:ext cx="5562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How has the world</a:t>
            </a:r>
            <a:r>
              <a:rPr lang="ja-JP" altLang="en-US" smtClean="0">
                <a:latin typeface="Times" charset="0"/>
                <a:ea typeface="ヒラギノ角ゴ Pro W3" charset="0"/>
                <a:cs typeface="ヒラギノ角ゴ Pro W3" charset="0"/>
              </a:rPr>
              <a:t>’</a:t>
            </a: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s population grown through history?</a:t>
            </a:r>
            <a:b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</a:br>
            <a:endParaRPr lang="en-US" smtClean="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6068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6990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35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ChangeArrowheads="1"/>
          </p:cNvSpPr>
          <p:nvPr/>
        </p:nvSpPr>
        <p:spPr bwMode="auto">
          <a:xfrm>
            <a:off x="0" y="152400"/>
            <a:ext cx="937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300">
                <a:solidFill>
                  <a:schemeClr val="tx2"/>
                </a:solidFill>
              </a:rPr>
              <a:t>How has China</a:t>
            </a:r>
            <a:r>
              <a:rPr lang="ja-JP" altLang="en-US" sz="3300">
                <a:solidFill>
                  <a:schemeClr val="tx2"/>
                </a:solidFill>
              </a:rPr>
              <a:t>’</a:t>
            </a:r>
            <a:r>
              <a:rPr lang="en-US" altLang="ja-JP" sz="3300">
                <a:solidFill>
                  <a:schemeClr val="tx2"/>
                </a:solidFill>
              </a:rPr>
              <a:t>s population grown through history?</a:t>
            </a:r>
            <a:br>
              <a:rPr lang="en-US" altLang="ja-JP" sz="3300">
                <a:solidFill>
                  <a:schemeClr val="tx2"/>
                </a:solidFill>
              </a:rPr>
            </a:br>
            <a:endParaRPr lang="en-US" sz="3300">
              <a:solidFill>
                <a:schemeClr val="tx2"/>
              </a:solidFill>
            </a:endParaRPr>
          </a:p>
        </p:txBody>
      </p:sp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>
            <a:fillRect/>
          </a:stretch>
        </p:blipFill>
        <p:spPr bwMode="auto">
          <a:xfrm>
            <a:off x="762000" y="1143000"/>
            <a:ext cx="75057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81000" y="6340475"/>
            <a:ext cx="7924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Kent G. Deng: Unveiling China</a:t>
            </a:r>
            <a:r>
              <a:rPr lang="ja-JP" altLang="en-US" sz="1400"/>
              <a:t>’</a:t>
            </a:r>
            <a:r>
              <a:rPr lang="en-US" altLang="ja-JP" sz="1400"/>
              <a:t>s True Population Statistics for the Pre-modern Era with Official Census Data. </a:t>
            </a:r>
            <a:r>
              <a:rPr lang="en-US" altLang="ja-JP" sz="1400" i="1"/>
              <a:t>Population Review </a:t>
            </a:r>
            <a:r>
              <a:rPr lang="en-US" altLang="ja-JP" sz="1400"/>
              <a:t>43,2 2004</a:t>
            </a:r>
            <a:r>
              <a:rPr lang="en-US" altLang="ja-JP" sz="1400" i="1"/>
              <a:t>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90127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What determines population growth?</a:t>
            </a:r>
            <a:b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</a:br>
            <a:endParaRPr lang="en-US" smtClean="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Fertility: a measure of births per population per year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Crude birth rate: number of births per total population per year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Age specific fertility rate: number of births per woman of a specified age (e.g. 20-24) per year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Total fertility rate: the average number of children born per woman: sum of ASFR for all ages</a:t>
            </a:r>
          </a:p>
        </p:txBody>
      </p:sp>
    </p:spTree>
    <p:extLst>
      <p:ext uri="{BB962C8B-B14F-4D97-AF65-F5344CB8AC3E}">
        <p14:creationId xmlns:p14="http://schemas.microsoft.com/office/powerpoint/2010/main" val="231921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What determines population growth?</a:t>
            </a:r>
            <a:b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</a:br>
            <a:endParaRPr lang="en-US" smtClean="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Mortality: A measure of deaths per population per year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Crude death rate: the number of deaths per total population per year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Age specific mortality rate: the number of deaths per population of a particular age (e.g.1-4 or 70-74) per year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Life expectancy: the </a:t>
            </a:r>
            <a:r>
              <a:rPr lang="en-US">
                <a:solidFill>
                  <a:srgbClr val="FF8E28"/>
                </a:solidFill>
                <a:latin typeface="Times" charset="0"/>
                <a:ea typeface="ヒラギノ角ゴ Pro W3" charset="0"/>
                <a:cs typeface="ヒラギノ角ゴ Pro W3" charset="0"/>
              </a:rPr>
              <a:t>average</a:t>
            </a:r>
            <a:r>
              <a:rPr lang="en-US">
                <a:latin typeface="Times" charset="0"/>
                <a:ea typeface="ヒラギノ角ゴ Pro W3" charset="0"/>
                <a:cs typeface="ヒラギノ角ゴ Pro W3" charset="0"/>
              </a:rPr>
              <a:t> number of years one can expect to live at a particular age</a:t>
            </a:r>
          </a:p>
        </p:txBody>
      </p:sp>
    </p:spTree>
    <p:extLst>
      <p:ext uri="{BB962C8B-B14F-4D97-AF65-F5344CB8AC3E}">
        <p14:creationId xmlns:p14="http://schemas.microsoft.com/office/powerpoint/2010/main" val="313630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762000"/>
          </a:xfrm>
        </p:spPr>
        <p:txBody>
          <a:bodyPr/>
          <a:lstStyle/>
          <a:p>
            <a:r>
              <a:rPr lang="en-US" sz="3200">
                <a:latin typeface="Times" charset="0"/>
                <a:ea typeface="ヒラギノ角ゴ Pro W3" charset="0"/>
                <a:cs typeface="ヒラギノ角ゴ Pro W3" charset="0"/>
              </a:rPr>
              <a:t>Fertility, Mortality, and Population, 1949-1996</a:t>
            </a:r>
          </a:p>
        </p:txBody>
      </p:sp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0579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905000" y="6324600"/>
            <a:ext cx="524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400"/>
              <a:t>http://www.iiasa.ac.at/Research/LUC/ChinaFood/data/pop/pop_10.htm</a:t>
            </a:r>
          </a:p>
        </p:txBody>
      </p:sp>
    </p:spTree>
    <p:extLst>
      <p:ext uri="{BB962C8B-B14F-4D97-AF65-F5344CB8AC3E}">
        <p14:creationId xmlns:p14="http://schemas.microsoft.com/office/powerpoint/2010/main" val="50289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What determines population growth?</a:t>
            </a:r>
          </a:p>
        </p:txBody>
      </p:sp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828800" y="1295400"/>
            <a:ext cx="554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3600"/>
              <a:t>Age structure of a population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2672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42672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2672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26720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8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What drives population growth?</a:t>
            </a:r>
            <a:b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</a:br>
            <a:r>
              <a:rPr lang="en-US" smtClean="0">
                <a:latin typeface="Times" charset="0"/>
                <a:ea typeface="ヒラギノ角ゴ Pro W3" charset="0"/>
                <a:cs typeface="ヒラギノ角ゴ Pro W3" charset="0"/>
              </a:rPr>
              <a:t>Measures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Rising fertility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Earlier maturation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Shorter birth interval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Declining mortality at reproductive age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 charset="0"/>
                <a:ea typeface="ヒラギノ角ゴ Pro W3" charset="0"/>
                <a:cs typeface="ヒラギノ角ゴ Pro W3" charset="0"/>
              </a:rPr>
              <a:t>Declining mortality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Control of infectious diseases, particularly in infancy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Assured food supply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" charset="0"/>
                <a:ea typeface="ヒラギノ角ゴ Pro W3" charset="0"/>
                <a:cs typeface="ヒラギノ角ゴ Pro W3" charset="0"/>
              </a:rPr>
              <a:t>Medical care??</a:t>
            </a:r>
          </a:p>
          <a:p>
            <a:pPr lvl="1">
              <a:lnSpc>
                <a:spcPct val="90000"/>
              </a:lnSpc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  <a:p>
            <a:pPr lvl="1">
              <a:lnSpc>
                <a:spcPct val="90000"/>
              </a:lnSpc>
            </a:pPr>
            <a:endParaRPr lang="en-US" sz="2400">
              <a:latin typeface="Times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67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770</Words>
  <Application>Microsoft Macintosh PowerPoint</Application>
  <PresentationFormat>On-screen Show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Population, Resources, Environment</vt:lpstr>
      <vt:lpstr>What do we Need to Know about Population?</vt:lpstr>
      <vt:lpstr>How has the world’s population grown through history? </vt:lpstr>
      <vt:lpstr>PowerPoint Presentation</vt:lpstr>
      <vt:lpstr>What determines population growth? </vt:lpstr>
      <vt:lpstr>What determines population growth? </vt:lpstr>
      <vt:lpstr>Fertility, Mortality, and Population, 1949-1996</vt:lpstr>
      <vt:lpstr>What determines population growth?</vt:lpstr>
      <vt:lpstr>What drives population growth? Measures</vt:lpstr>
      <vt:lpstr>What Drives Population Growth: Theories</vt:lpstr>
      <vt:lpstr>What Drives Population Growth: Demographic Transition</vt:lpstr>
      <vt:lpstr>What Drives Population Growth: Demographic Transition</vt:lpstr>
      <vt:lpstr>Effects of faster population growth</vt:lpstr>
      <vt:lpstr>How does population growth affect the environment?</vt:lpstr>
      <vt:lpstr>How does population growth affect the environment?</vt:lpstr>
      <vt:lpstr>How does population growth affect the environment?</vt:lpstr>
      <vt:lpstr>What does the future look like?</vt:lpstr>
      <vt:lpstr>What does the future look like?</vt:lpstr>
      <vt:lpstr>Future Projections: China</vt:lpstr>
      <vt:lpstr>Birth and Death Rates, 1950-2100</vt:lpstr>
      <vt:lpstr>What does the future look like?</vt:lpstr>
      <vt:lpstr>What does the future look like?</vt:lpstr>
      <vt:lpstr>What does the future look like?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Population, Resources, Environment</dc:title>
  <dc:creator>Stevan Harrell</dc:creator>
  <cp:lastModifiedBy>Stevan Harrell</cp:lastModifiedBy>
  <cp:revision>1</cp:revision>
  <dcterms:created xsi:type="dcterms:W3CDTF">2014-01-08T05:20:54Z</dcterms:created>
  <dcterms:modified xsi:type="dcterms:W3CDTF">2014-01-08T05:22:00Z</dcterms:modified>
</cp:coreProperties>
</file>