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19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  <p:sldMasterId id="2147483666" r:id="rId3"/>
  </p:sldMasterIdLst>
  <p:notesMasterIdLst>
    <p:notesMasterId r:id="rId49"/>
  </p:notesMasterIdLst>
  <p:sldIdLst>
    <p:sldId id="349" r:id="rId4"/>
    <p:sldId id="615" r:id="rId5"/>
    <p:sldId id="481" r:id="rId6"/>
    <p:sldId id="509" r:id="rId7"/>
    <p:sldId id="510" r:id="rId8"/>
    <p:sldId id="458" r:id="rId9"/>
    <p:sldId id="460" r:id="rId10"/>
    <p:sldId id="271" r:id="rId11"/>
    <p:sldId id="503" r:id="rId12"/>
    <p:sldId id="461" r:id="rId13"/>
    <p:sldId id="504" r:id="rId14"/>
    <p:sldId id="490" r:id="rId15"/>
    <p:sldId id="505" r:id="rId16"/>
    <p:sldId id="502" r:id="rId17"/>
    <p:sldId id="489" r:id="rId18"/>
    <p:sldId id="506" r:id="rId19"/>
    <p:sldId id="517" r:id="rId20"/>
    <p:sldId id="518" r:id="rId21"/>
    <p:sldId id="519" r:id="rId22"/>
    <p:sldId id="515" r:id="rId23"/>
    <p:sldId id="511" r:id="rId24"/>
    <p:sldId id="493" r:id="rId25"/>
    <p:sldId id="521" r:id="rId26"/>
    <p:sldId id="374" r:id="rId27"/>
    <p:sldId id="529" r:id="rId28"/>
    <p:sldId id="533" r:id="rId29"/>
    <p:sldId id="532" r:id="rId30"/>
    <p:sldId id="618" r:id="rId31"/>
    <p:sldId id="621" r:id="rId32"/>
    <p:sldId id="622" r:id="rId33"/>
    <p:sldId id="623" r:id="rId34"/>
    <p:sldId id="624" r:id="rId35"/>
    <p:sldId id="631" r:id="rId36"/>
    <p:sldId id="632" r:id="rId37"/>
    <p:sldId id="629" r:id="rId38"/>
    <p:sldId id="620" r:id="rId39"/>
    <p:sldId id="616" r:id="rId40"/>
    <p:sldId id="617" r:id="rId41"/>
    <p:sldId id="627" r:id="rId42"/>
    <p:sldId id="626" r:id="rId43"/>
    <p:sldId id="628" r:id="rId44"/>
    <p:sldId id="630" r:id="rId45"/>
    <p:sldId id="494" r:id="rId46"/>
    <p:sldId id="495" r:id="rId47"/>
    <p:sldId id="296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A95FFF"/>
    <a:srgbClr val="000000"/>
    <a:srgbClr val="00B0F0"/>
    <a:srgbClr val="FD6E19"/>
    <a:srgbClr val="C199CD"/>
    <a:srgbClr val="8C7D00"/>
    <a:srgbClr val="654B7F"/>
    <a:srgbClr val="0432FF"/>
    <a:srgbClr val="BF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7026"/>
  </p:normalViewPr>
  <p:slideViewPr>
    <p:cSldViewPr snapToGrid="0" snapToObjects="1" showGuides="1">
      <p:cViewPr varScale="1">
        <p:scale>
          <a:sx n="126" d="100"/>
          <a:sy n="126" d="100"/>
        </p:scale>
        <p:origin x="1116" y="13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32C74-E9BE-8845-AA1F-275C58478BD4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A490-7766-E549-A9C6-D9A35B8B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</a:t>
            </a:r>
            <a:r>
              <a:rPr lang="en-US" baseline="0" dirty="0"/>
              <a:t> text with cartoon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3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totally plausible thing is that they could try making small adjustments based on local information, namely gradient descent.</a:t>
            </a:r>
          </a:p>
          <a:p>
            <a:endParaRPr lang="en-US" dirty="0"/>
          </a:p>
          <a:p>
            <a:r>
              <a:rPr lang="en-US" dirty="0"/>
              <a:t>In this example, the machine and environment are static.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----------------------------------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the single agent case, if you had a cost function, how would you go about minimizing it? Well, a good first order method is simply gradient descent.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Suppose the agent has a parabola-shaped cost function, single gradient descent will look like this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Here we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Decision making is also a dynamic process. Especially if you don’t know much about the environment or your cost function, you may need to explore/interact with the environment to ‘learn’ about it.  </a:t>
            </a:r>
          </a:p>
          <a:p>
            <a:endParaRPr lang="en-US" dirty="0"/>
          </a:p>
          <a:p>
            <a:r>
              <a:rPr lang="en-US" dirty="0"/>
              <a:t>If there is a minimum, we expect gradient descent like updates to converge to it. </a:t>
            </a:r>
          </a:p>
          <a:p>
            <a:br>
              <a:rPr lang="en-US" dirty="0"/>
            </a:br>
            <a:r>
              <a:rPr lang="en-US" dirty="0"/>
              <a:t>Suppose the human’s cost function is a \parabola shaped thing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0A490-7766-E549-A9C6-D9A35B8B0A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46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42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1506941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68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20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6092265"/>
            <a:ext cx="2939921" cy="521599"/>
          </a:xfrm>
          <a:prstGeom prst="rect">
            <a:avLst/>
          </a:prstGeom>
        </p:spPr>
      </p:pic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2221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71" y="6130325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18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79" y="6207786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1494317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87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6" y="2120734"/>
            <a:ext cx="3999272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EF13A6C-A3B7-CE49-8223-713DA6D44F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9092" y="2114521"/>
            <a:ext cx="3999272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</p:spTree>
    <p:extLst>
      <p:ext uri="{BB962C8B-B14F-4D97-AF65-F5344CB8AC3E}">
        <p14:creationId xmlns:p14="http://schemas.microsoft.com/office/powerpoint/2010/main" val="365687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46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22.png"/><Relationship Id="rId9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20.jpg"/><Relationship Id="rId7" Type="http://schemas.openxmlformats.org/officeDocument/2006/relationships/image" Target="../media/image31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21.jp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20.jpg"/><Relationship Id="rId7" Type="http://schemas.openxmlformats.org/officeDocument/2006/relationships/image" Target="../media/image31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10" Type="http://schemas.openxmlformats.org/officeDocument/2006/relationships/image" Target="../media/image370.png"/><Relationship Id="rId4" Type="http://schemas.openxmlformats.org/officeDocument/2006/relationships/image" Target="../media/image21.jp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image" Target="../media/image490.png"/><Relationship Id="rId3" Type="http://schemas.openxmlformats.org/officeDocument/2006/relationships/image" Target="../media/image43.png"/><Relationship Id="rId7" Type="http://schemas.openxmlformats.org/officeDocument/2006/relationships/image" Target="../media/image47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29.sv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21.jpg"/><Relationship Id="rId4" Type="http://schemas.openxmlformats.org/officeDocument/2006/relationships/image" Target="../media/image44.png"/><Relationship Id="rId9" Type="http://schemas.openxmlformats.org/officeDocument/2006/relationships/image" Target="../media/image30.png"/><Relationship Id="rId14" Type="http://schemas.openxmlformats.org/officeDocument/2006/relationships/image" Target="../media/image5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34.sv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21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png"/><Relationship Id="rId18" Type="http://schemas.openxmlformats.org/officeDocument/2006/relationships/image" Target="../media/image117.png"/><Relationship Id="rId3" Type="http://schemas.openxmlformats.org/officeDocument/2006/relationships/image" Target="../media/image36.svg"/><Relationship Id="rId21" Type="http://schemas.openxmlformats.org/officeDocument/2006/relationships/image" Target="../media/image34.svg"/><Relationship Id="rId12" Type="http://schemas.openxmlformats.org/officeDocument/2006/relationships/image" Target="../media/image1150.png"/><Relationship Id="rId17" Type="http://schemas.openxmlformats.org/officeDocument/2006/relationships/image" Target="../media/image21.jpg"/><Relationship Id="rId2" Type="http://schemas.openxmlformats.org/officeDocument/2006/relationships/image" Target="../media/image35.svg"/><Relationship Id="rId16" Type="http://schemas.openxmlformats.org/officeDocument/2006/relationships/image" Target="../media/image32.jp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20.jpg"/><Relationship Id="rId19" Type="http://schemas.openxmlformats.org/officeDocument/2006/relationships/image" Target="../media/image118.png"/><Relationship Id="rId4" Type="http://schemas.openxmlformats.org/officeDocument/2006/relationships/image" Target="../media/image37.svg"/><Relationship Id="rId1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8" Type="http://schemas.openxmlformats.org/officeDocument/2006/relationships/image" Target="../media/image131.png"/><Relationship Id="rId3" Type="http://schemas.openxmlformats.org/officeDocument/2006/relationships/image" Target="../media/image20.jpg"/><Relationship Id="rId21" Type="http://schemas.openxmlformats.org/officeDocument/2006/relationships/image" Target="../media/image134.png"/><Relationship Id="rId7" Type="http://schemas.openxmlformats.org/officeDocument/2006/relationships/image" Target="../media/image39.svg"/><Relationship Id="rId17" Type="http://schemas.openxmlformats.org/officeDocument/2006/relationships/image" Target="../media/image130.png"/><Relationship Id="rId25" Type="http://schemas.openxmlformats.org/officeDocument/2006/relationships/image" Target="../media/image34.svg"/><Relationship Id="rId2" Type="http://schemas.openxmlformats.org/officeDocument/2006/relationships/image" Target="../media/image19.jp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24" Type="http://schemas.openxmlformats.org/officeDocument/2006/relationships/image" Target="../media/image33.svg"/><Relationship Id="rId5" Type="http://schemas.openxmlformats.org/officeDocument/2006/relationships/image" Target="../media/image21.jpg"/><Relationship Id="rId15" Type="http://schemas.openxmlformats.org/officeDocument/2006/relationships/image" Target="../media/image128.png"/><Relationship Id="rId23" Type="http://schemas.openxmlformats.org/officeDocument/2006/relationships/image" Target="../media/image118.png"/><Relationship Id="rId19" Type="http://schemas.openxmlformats.org/officeDocument/2006/relationships/image" Target="../media/image132.png"/><Relationship Id="rId4" Type="http://schemas.openxmlformats.org/officeDocument/2006/relationships/image" Target="../media/image32.jpg"/><Relationship Id="rId9" Type="http://schemas.openxmlformats.org/officeDocument/2006/relationships/image" Target="../media/image41.svg"/><Relationship Id="rId14" Type="http://schemas.openxmlformats.org/officeDocument/2006/relationships/image" Target="../media/image127.png"/><Relationship Id="rId22" Type="http://schemas.openxmlformats.org/officeDocument/2006/relationships/image" Target="../media/image1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3.emf"/><Relationship Id="rId7" Type="http://schemas.openxmlformats.org/officeDocument/2006/relationships/image" Target="../media/image60.pn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50.pn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11" Type="http://schemas.openxmlformats.org/officeDocument/2006/relationships/image" Target="../media/image67.png"/><Relationship Id="rId5" Type="http://schemas.openxmlformats.org/officeDocument/2006/relationships/image" Target="../media/image13.emf"/><Relationship Id="rId10" Type="http://schemas.openxmlformats.org/officeDocument/2006/relationships/image" Target="../media/image66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3" Type="http://schemas.openxmlformats.org/officeDocument/2006/relationships/image" Target="../media/image14.svg"/><Relationship Id="rId12" Type="http://schemas.openxmlformats.org/officeDocument/2006/relationships/image" Target="../media/image75.png"/><Relationship Id="rId2" Type="http://schemas.openxmlformats.org/officeDocument/2006/relationships/image" Target="../media/image54.sv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4.png"/><Relationship Id="rId5" Type="http://schemas.openxmlformats.org/officeDocument/2006/relationships/image" Target="../media/image13.emf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55.sv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72.png"/><Relationship Id="rId3" Type="http://schemas.openxmlformats.org/officeDocument/2006/relationships/image" Target="../media/image75.png"/><Relationship Id="rId7" Type="http://schemas.openxmlformats.org/officeDocument/2006/relationships/image" Target="../media/image14.svg"/><Relationship Id="rId2" Type="http://schemas.openxmlformats.org/officeDocument/2006/relationships/image" Target="../media/image74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5" Type="http://schemas.openxmlformats.org/officeDocument/2006/relationships/image" Target="../media/image77.png"/><Relationship Id="rId15" Type="http://schemas.openxmlformats.org/officeDocument/2006/relationships/image" Target="../media/image78.png"/><Relationship Id="rId4" Type="http://schemas.openxmlformats.org/officeDocument/2006/relationships/image" Target="../media/image76.png"/><Relationship Id="rId9" Type="http://schemas.openxmlformats.org/officeDocument/2006/relationships/image" Target="../media/image13.emf"/><Relationship Id="rId1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72.png"/><Relationship Id="rId3" Type="http://schemas.openxmlformats.org/officeDocument/2006/relationships/image" Target="../media/image75.png"/><Relationship Id="rId7" Type="http://schemas.openxmlformats.org/officeDocument/2006/relationships/image" Target="../media/image14.svg"/><Relationship Id="rId2" Type="http://schemas.openxmlformats.org/officeDocument/2006/relationships/image" Target="../media/image74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5" Type="http://schemas.openxmlformats.org/officeDocument/2006/relationships/image" Target="../media/image77.png"/><Relationship Id="rId15" Type="http://schemas.openxmlformats.org/officeDocument/2006/relationships/image" Target="../media/image78.png"/><Relationship Id="rId4" Type="http://schemas.openxmlformats.org/officeDocument/2006/relationships/image" Target="../media/image76.png"/><Relationship Id="rId9" Type="http://schemas.openxmlformats.org/officeDocument/2006/relationships/image" Target="../media/image13.emf"/><Relationship Id="rId1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7.gif"/><Relationship Id="rId7" Type="http://schemas.openxmlformats.org/officeDocument/2006/relationships/image" Target="../media/image5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3.emf"/><Relationship Id="rId4" Type="http://schemas.openxmlformats.org/officeDocument/2006/relationships/image" Target="../media/image58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7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50.png"/><Relationship Id="rId7" Type="http://schemas.openxmlformats.org/officeDocument/2006/relationships/image" Target="../media/image92.png"/><Relationship Id="rId1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4.png"/><Relationship Id="rId7" Type="http://schemas.openxmlformats.org/officeDocument/2006/relationships/image" Target="../media/image4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6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5" Type="http://schemas.openxmlformats.org/officeDocument/2006/relationships/image" Target="../media/image69.png"/><Relationship Id="rId4" Type="http://schemas.openxmlformats.org/officeDocument/2006/relationships/image" Target="../media/image6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72.png"/><Relationship Id="rId3" Type="http://schemas.openxmlformats.org/officeDocument/2006/relationships/image" Target="../media/image75.png"/><Relationship Id="rId7" Type="http://schemas.openxmlformats.org/officeDocument/2006/relationships/image" Target="../media/image14.svg"/><Relationship Id="rId17" Type="http://schemas.openxmlformats.org/officeDocument/2006/relationships/image" Target="../media/image101.png"/><Relationship Id="rId2" Type="http://schemas.openxmlformats.org/officeDocument/2006/relationships/image" Target="../media/image74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5" Type="http://schemas.openxmlformats.org/officeDocument/2006/relationships/image" Target="../media/image77.png"/><Relationship Id="rId15" Type="http://schemas.openxmlformats.org/officeDocument/2006/relationships/image" Target="../media/image78.png"/><Relationship Id="rId4" Type="http://schemas.openxmlformats.org/officeDocument/2006/relationships/image" Target="../media/image76.png"/><Relationship Id="rId9" Type="http://schemas.openxmlformats.org/officeDocument/2006/relationships/image" Target="../media/image13.emf"/><Relationship Id="rId1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5" Type="http://schemas.openxmlformats.org/officeDocument/2006/relationships/image" Target="../media/image79.png"/><Relationship Id="rId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image" Target="../media/image7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jp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71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jp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71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jp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9.png"/><Relationship Id="rId18" Type="http://schemas.openxmlformats.org/officeDocument/2006/relationships/image" Target="../media/image70.jpg"/><Relationship Id="rId12" Type="http://schemas.openxmlformats.org/officeDocument/2006/relationships/image" Target="../media/image98.png"/><Relationship Id="rId17" Type="http://schemas.openxmlformats.org/officeDocument/2006/relationships/image" Target="../media/image143.png"/><Relationship Id="rId2" Type="http://schemas.openxmlformats.org/officeDocument/2006/relationships/image" Target="../media/image83.png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8.png"/><Relationship Id="rId15" Type="http://schemas.openxmlformats.org/officeDocument/2006/relationships/image" Target="../media/image141.png"/><Relationship Id="rId10" Type="http://schemas.openxmlformats.org/officeDocument/2006/relationships/image" Target="../media/image87.png"/><Relationship Id="rId19" Type="http://schemas.openxmlformats.org/officeDocument/2006/relationships/image" Target="../media/image71.jp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7" Type="http://schemas.openxmlformats.org/officeDocument/2006/relationships/image" Target="../media/image7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5" Type="http://schemas.openxmlformats.org/officeDocument/2006/relationships/image" Target="../media/image79.png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71.jpg"/><Relationship Id="rId3" Type="http://schemas.openxmlformats.org/officeDocument/2006/relationships/image" Target="../media/image99.png"/><Relationship Id="rId7" Type="http://schemas.openxmlformats.org/officeDocument/2006/relationships/image" Target="../media/image21.jpg"/><Relationship Id="rId12" Type="http://schemas.openxmlformats.org/officeDocument/2006/relationships/image" Target="../media/image49.png"/><Relationship Id="rId17" Type="http://schemas.openxmlformats.org/officeDocument/2006/relationships/image" Target="../media/image120.png"/><Relationship Id="rId2" Type="http://schemas.openxmlformats.org/officeDocument/2006/relationships/image" Target="../media/image70.jpg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50.png"/><Relationship Id="rId5" Type="http://schemas.openxmlformats.org/officeDocument/2006/relationships/image" Target="../media/image20.jpg"/><Relationship Id="rId15" Type="http://schemas.openxmlformats.org/officeDocument/2006/relationships/image" Target="../media/image32.jpg"/><Relationship Id="rId10" Type="http://schemas.openxmlformats.org/officeDocument/2006/relationships/image" Target="../media/image47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ABF67E-3BB9-474C-9E42-4B2322B44A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276" y="2504931"/>
            <a:ext cx="2013157" cy="2013157"/>
          </a:xfrm>
          <a:prstGeom prst="rect">
            <a:avLst/>
          </a:prstGeom>
        </p:spPr>
      </p:pic>
      <p:pic>
        <p:nvPicPr>
          <p:cNvPr id="16" name="Picture 15" descr="uw_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567" y="2504931"/>
            <a:ext cx="2013157" cy="201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-276040" y="1294086"/>
            <a:ext cx="9688054" cy="989037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4500"/>
              </a:lnSpc>
              <a:spcBef>
                <a:spcPts val="0"/>
              </a:spcBef>
            </a:pPr>
            <a:r>
              <a:rPr lang="en-US" sz="4800" b="1" dirty="0">
                <a:solidFill>
                  <a:schemeClr val="bg2"/>
                </a:solidFill>
              </a:rPr>
              <a:t>human-machine interaction games</a:t>
            </a:r>
            <a:endParaRPr lang="en-US" sz="4800" dirty="0">
              <a:solidFill>
                <a:schemeClr val="bg2"/>
              </a:solidFill>
            </a:endParaRP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0" y="3257098"/>
            <a:ext cx="9144000" cy="3352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</a:pPr>
            <a:r>
              <a:rPr lang="en-US" sz="4800" b="1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Sam Burden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Associate Professor</a:t>
            </a:r>
          </a:p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Associate Chair for Faculty Development</a:t>
            </a:r>
          </a:p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Electrical &amp; Computer Engineering</a:t>
            </a:r>
          </a:p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University of Washington</a:t>
            </a:r>
          </a:p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Seattle, WA USA</a:t>
            </a:r>
          </a:p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62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262667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3146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37388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2642532"/>
            <a:ext cx="782313" cy="454028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638518"/>
            <a:ext cx="789657" cy="428214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039655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367538"/>
            <a:ext cx="1292552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367538"/>
            <a:ext cx="664808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375313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62903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D954F02-26EE-444F-9365-13E1B6CA31FE}"/>
              </a:ext>
            </a:extLst>
          </p:cNvPr>
          <p:cNvSpPr/>
          <p:nvPr/>
        </p:nvSpPr>
        <p:spPr>
          <a:xfrm>
            <a:off x="5051475" y="285303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604812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1121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  <a:endParaRPr lang="en-US" sz="2800" i="1" dirty="0">
              <a:solidFill>
                <a:srgbClr val="FFC00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056093"/>
            <a:ext cx="983472" cy="1063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5467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066731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37836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369542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399315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55709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1875220"/>
            <a:ext cx="1141086" cy="2675711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07547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593521"/>
            <a:ext cx="871957" cy="6912681"/>
          </a:xfrm>
          <a:prstGeom prst="bentConnector3">
            <a:avLst>
              <a:gd name="adj1" fmla="val 131336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367539"/>
            <a:ext cx="45206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0">
            <a:extLst>
              <a:ext uri="{FF2B5EF4-FFF2-40B4-BE49-F238E27FC236}">
                <a16:creationId xmlns:a16="http://schemas.microsoft.com/office/drawing/2014/main" id="{5030B9FE-9356-4BED-B47E-6628B7E83522}"/>
              </a:ext>
            </a:extLst>
          </p:cNvPr>
          <p:cNvSpPr/>
          <p:nvPr/>
        </p:nvSpPr>
        <p:spPr>
          <a:xfrm>
            <a:off x="2597946" y="2028116"/>
            <a:ext cx="3278933" cy="2527263"/>
          </a:xfrm>
          <a:prstGeom prst="roundRect">
            <a:avLst/>
          </a:prstGeom>
          <a:noFill/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256357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-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38CE3144-3A9A-4080-AF4C-E7D2DAD0FF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0216" y="2018699"/>
            <a:ext cx="2807932" cy="715759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C00000"/>
                </a:solidFill>
                <a:ea typeface="ＭＳ Ｐゴシック" charset="-128"/>
              </a:rPr>
              <a:t>feedforward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76031379-664F-4AE7-9344-98E98D61A817}"/>
              </a:ext>
            </a:extLst>
          </p:cNvPr>
          <p:cNvSpPr txBox="1">
            <a:spLocks/>
          </p:cNvSpPr>
          <p:nvPr/>
        </p:nvSpPr>
        <p:spPr>
          <a:xfrm>
            <a:off x="3702863" y="3959189"/>
            <a:ext cx="2807932" cy="7157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2800" dirty="0">
                <a:solidFill>
                  <a:srgbClr val="0070C0"/>
                </a:solidFill>
                <a:ea typeface="ＭＳ Ｐゴシック" charset="-128"/>
              </a:rPr>
              <a:t>feedback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5D1EA59-8B42-4128-AC47-6DE66474DB48}"/>
              </a:ext>
            </a:extLst>
          </p:cNvPr>
          <p:cNvSpPr txBox="1">
            <a:spLocks/>
          </p:cNvSpPr>
          <p:nvPr/>
        </p:nvSpPr>
        <p:spPr>
          <a:xfrm>
            <a:off x="0" y="5025242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, </a:t>
            </a:r>
            <a:r>
              <a:rPr lang="en-US" sz="1600" dirty="0" err="1"/>
              <a:t>Jex</a:t>
            </a:r>
            <a:r>
              <a:rPr lang="en-US" sz="1600" dirty="0"/>
              <a:t> </a:t>
            </a:r>
            <a:r>
              <a:rPr lang="en-US" sz="1600" i="1" dirty="0"/>
              <a:t>IEEE Transactions on Human Factors in Electronics</a:t>
            </a:r>
            <a:r>
              <a:rPr lang="en-US" sz="1600" dirty="0"/>
              <a:t> 1967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A Review of Quasi-Linear Pilot Models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Yu, Gillespie, Freudenberg, Cook </a:t>
            </a:r>
            <a:r>
              <a:rPr lang="en-US" sz="1600" i="1" dirty="0"/>
              <a:t>IEEE CDC</a:t>
            </a:r>
            <a:r>
              <a:rPr lang="en-US" sz="1600" dirty="0"/>
              <a:t> 2014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control strategies in pursuit tracking with a disturbance input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0E27A2B-57BE-4937-8F2A-7F0E6F1F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84A255F-E781-4F13-A4F1-DE9736C6D8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A67D48F-609A-4852-AFE5-7D7F7AE00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56B4DA7-DEEC-47D8-93BF-92995E280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AAAFD90D-60F8-491B-B6F1-2CBE21E8D9F9}"/>
              </a:ext>
            </a:extLst>
          </p:cNvPr>
          <p:cNvSpPr txBox="1">
            <a:spLocks/>
          </p:cNvSpPr>
          <p:nvPr/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H:  </a:t>
            </a:r>
            <a:r>
              <a:rPr lang="en-US" dirty="0"/>
              <a:t>humans use </a:t>
            </a:r>
            <a:r>
              <a:rPr lang="en-US" dirty="0">
                <a:solidFill>
                  <a:srgbClr val="FF0000"/>
                </a:solidFill>
              </a:rPr>
              <a:t>feedforward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3431261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5D1EA59-8B42-4128-AC47-6DE66474DB48}"/>
              </a:ext>
            </a:extLst>
          </p:cNvPr>
          <p:cNvSpPr txBox="1">
            <a:spLocks/>
          </p:cNvSpPr>
          <p:nvPr/>
        </p:nvSpPr>
        <p:spPr>
          <a:xfrm>
            <a:off x="0" y="5025242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Cowan, </a:t>
            </a:r>
            <a:r>
              <a:rPr lang="en-US" sz="1600" dirty="0" err="1"/>
              <a:t>Ankaralı</a:t>
            </a:r>
            <a:r>
              <a:rPr lang="en-US" sz="1600" dirty="0"/>
              <a:t>, Dyhr, Madhav, Roth, </a:t>
            </a:r>
            <a:r>
              <a:rPr lang="en-US" sz="1600" dirty="0" err="1"/>
              <a:t>Sefati</a:t>
            </a:r>
            <a:r>
              <a:rPr lang="en-US" sz="1600" dirty="0"/>
              <a:t>, </a:t>
            </a:r>
            <a:r>
              <a:rPr lang="en-US" sz="1600" dirty="0" err="1"/>
              <a:t>Sponberg</a:t>
            </a:r>
            <a:r>
              <a:rPr lang="en-US" sz="1600" dirty="0"/>
              <a:t>, Stamper, Fortune, Daniel </a:t>
            </a:r>
            <a:r>
              <a:rPr lang="en-US" sz="1600" i="1" dirty="0"/>
              <a:t>Int Comp Bio </a:t>
            </a:r>
            <a:r>
              <a:rPr lang="en-US" sz="1600" dirty="0"/>
              <a:t>2014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Feedback Control as a Framework for Understanding Tradeoffs in Biology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Yu, Gillespie, Freudenberg, Cook </a:t>
            </a:r>
            <a:r>
              <a:rPr lang="en-US" sz="1600" i="1" dirty="0"/>
              <a:t>IEEE CDC</a:t>
            </a:r>
            <a:r>
              <a:rPr lang="en-US" sz="1600" dirty="0"/>
              <a:t> 2014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control strategies in pursuit tracking with a disturbance input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0E27A2B-57BE-4937-8F2A-7F0E6F1F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84A255F-E781-4F13-A4F1-DE9736C6D8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</a:t>
            </a:r>
            <a:r>
              <a:rPr lang="en-US" sz="1600" dirty="0"/>
              <a:t>2018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A67D48F-609A-4852-AFE5-7D7F7AE00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56B4DA7-DEEC-47D8-93BF-92995E280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AAAFD90D-60F8-491B-B6F1-2CBE21E8D9F9}"/>
              </a:ext>
            </a:extLst>
          </p:cNvPr>
          <p:cNvSpPr txBox="1">
            <a:spLocks/>
          </p:cNvSpPr>
          <p:nvPr/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H:  </a:t>
            </a:r>
            <a:r>
              <a:rPr lang="en-US" dirty="0"/>
              <a:t>humans use </a:t>
            </a:r>
            <a:r>
              <a:rPr lang="en-US" dirty="0">
                <a:solidFill>
                  <a:srgbClr val="FF0000"/>
                </a:solidFill>
              </a:rPr>
              <a:t>feedforward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feedback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1F9A1E-202C-409F-A087-84E687DEF3F3}"/>
              </a:ext>
            </a:extLst>
          </p:cNvPr>
          <p:cNvGrpSpPr/>
          <p:nvPr/>
        </p:nvGrpSpPr>
        <p:grpSpPr>
          <a:xfrm>
            <a:off x="16611" y="1246825"/>
            <a:ext cx="4751976" cy="1459640"/>
            <a:chOff x="168056" y="4437310"/>
            <a:chExt cx="4354482" cy="1337544"/>
          </a:xfrm>
        </p:grpSpPr>
        <p:sp>
          <p:nvSpPr>
            <p:cNvPr id="55" name="Rounded Rectangle 9">
              <a:extLst>
                <a:ext uri="{FF2B5EF4-FFF2-40B4-BE49-F238E27FC236}">
                  <a16:creationId xmlns:a16="http://schemas.microsoft.com/office/drawing/2014/main" id="{9F2DA945-BCD8-46BD-80CB-0BF886CA5BA0}"/>
                </a:ext>
              </a:extLst>
            </p:cNvPr>
            <p:cNvSpPr/>
            <p:nvPr/>
          </p:nvSpPr>
          <p:spPr>
            <a:xfrm>
              <a:off x="1622414" y="4584871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C00000"/>
                  </a:solidFill>
                  <a:latin typeface="Georgia" charset="0"/>
                  <a:ea typeface="Georgia" charset="0"/>
                  <a:cs typeface="Georgia" charset="0"/>
                </a:rPr>
                <a:t>F</a:t>
              </a:r>
            </a:p>
          </p:txBody>
        </p:sp>
        <p:sp>
          <p:nvSpPr>
            <p:cNvPr id="56" name="Rounded Rectangle 15">
              <a:extLst>
                <a:ext uri="{FF2B5EF4-FFF2-40B4-BE49-F238E27FC236}">
                  <a16:creationId xmlns:a16="http://schemas.microsoft.com/office/drawing/2014/main" id="{F99AE085-A5DA-4FA3-924E-06138F61B98F}"/>
                </a:ext>
              </a:extLst>
            </p:cNvPr>
            <p:cNvSpPr/>
            <p:nvPr/>
          </p:nvSpPr>
          <p:spPr>
            <a:xfrm>
              <a:off x="1618740" y="5297437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0070C0"/>
                  </a:solidFill>
                  <a:latin typeface="Georgia" charset="0"/>
                  <a:ea typeface="Georgia" charset="0"/>
                  <a:cs typeface="Georgia" charset="0"/>
                </a:rPr>
                <a:t>B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BF0C1E0-24A0-457C-BB2A-D5A052E39A64}"/>
                </a:ext>
              </a:extLst>
            </p:cNvPr>
            <p:cNvSpPr/>
            <p:nvPr/>
          </p:nvSpPr>
          <p:spPr>
            <a:xfrm>
              <a:off x="2206347" y="4976083"/>
              <a:ext cx="271156" cy="271155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cxnSp>
          <p:nvCxnSpPr>
            <p:cNvPr id="58" name="Elbow Connector 17">
              <a:extLst>
                <a:ext uri="{FF2B5EF4-FFF2-40B4-BE49-F238E27FC236}">
                  <a16:creationId xmlns:a16="http://schemas.microsoft.com/office/drawing/2014/main" id="{AE0F9B41-1DCE-46DC-9BCE-7E6993B06C5A}"/>
                </a:ext>
              </a:extLst>
            </p:cNvPr>
            <p:cNvCxnSpPr/>
            <p:nvPr/>
          </p:nvCxnSpPr>
          <p:spPr>
            <a:xfrm>
              <a:off x="1950512" y="4748920"/>
              <a:ext cx="391412" cy="227162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18">
              <a:extLst>
                <a:ext uri="{FF2B5EF4-FFF2-40B4-BE49-F238E27FC236}">
                  <a16:creationId xmlns:a16="http://schemas.microsoft.com/office/drawing/2014/main" id="{682A376C-6A1E-46AA-AD00-A546C5A8FACA}"/>
                </a:ext>
              </a:extLst>
            </p:cNvPr>
            <p:cNvCxnSpPr/>
            <p:nvPr/>
          </p:nvCxnSpPr>
          <p:spPr>
            <a:xfrm flipV="1">
              <a:off x="1946838" y="5247239"/>
              <a:ext cx="395087" cy="214247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A568801-4B0E-4F2C-BB63-F7B2B0287283}"/>
                </a:ext>
              </a:extLst>
            </p:cNvPr>
            <p:cNvSpPr/>
            <p:nvPr/>
          </p:nvSpPr>
          <p:spPr>
            <a:xfrm>
              <a:off x="3124201" y="4976083"/>
              <a:ext cx="271156" cy="271155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61" name="Rounded Rectangle 20">
              <a:extLst>
                <a:ext uri="{FF2B5EF4-FFF2-40B4-BE49-F238E27FC236}">
                  <a16:creationId xmlns:a16="http://schemas.microsoft.com/office/drawing/2014/main" id="{BE689F6B-6F04-46C0-914B-6448C3B28A64}"/>
                </a:ext>
              </a:extLst>
            </p:cNvPr>
            <p:cNvSpPr/>
            <p:nvPr/>
          </p:nvSpPr>
          <p:spPr>
            <a:xfrm>
              <a:off x="3727979" y="4947612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3F91365-0460-497E-83F3-8AD18F3B463C}"/>
                </a:ext>
              </a:extLst>
            </p:cNvPr>
            <p:cNvCxnSpPr>
              <a:cxnSpLocks/>
            </p:cNvCxnSpPr>
            <p:nvPr/>
          </p:nvCxnSpPr>
          <p:spPr>
            <a:xfrm>
              <a:off x="2477502" y="5111661"/>
              <a:ext cx="646699" cy="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1A9C892-BF36-4A96-BCD6-DD3644956F4E}"/>
                </a:ext>
              </a:extLst>
            </p:cNvPr>
            <p:cNvCxnSpPr>
              <a:cxnSpLocks/>
            </p:cNvCxnSpPr>
            <p:nvPr/>
          </p:nvCxnSpPr>
          <p:spPr>
            <a:xfrm>
              <a:off x="3395357" y="5111661"/>
              <a:ext cx="332622" cy="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23">
              <a:extLst>
                <a:ext uri="{FF2B5EF4-FFF2-40B4-BE49-F238E27FC236}">
                  <a16:creationId xmlns:a16="http://schemas.microsoft.com/office/drawing/2014/main" id="{4457C264-D9FB-4913-AE5F-37B6C144817F}"/>
                </a:ext>
              </a:extLst>
            </p:cNvPr>
            <p:cNvSpPr/>
            <p:nvPr/>
          </p:nvSpPr>
          <p:spPr>
            <a:xfrm>
              <a:off x="168056" y="530458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65" name="Rounded Rectangle 25">
              <a:extLst>
                <a:ext uri="{FF2B5EF4-FFF2-40B4-BE49-F238E27FC236}">
                  <a16:creationId xmlns:a16="http://schemas.microsoft.com/office/drawing/2014/main" id="{8C36E05A-3A4E-427D-8037-24F21A81F561}"/>
                </a:ext>
              </a:extLst>
            </p:cNvPr>
            <p:cNvSpPr/>
            <p:nvPr/>
          </p:nvSpPr>
          <p:spPr>
            <a:xfrm>
              <a:off x="2714653" y="4854238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33006F">
                      <a:lumMod val="40000"/>
                      <a:lumOff val="60000"/>
                    </a:srgbClr>
                  </a:solidFill>
                  <a:latin typeface="Georgia" charset="0"/>
                  <a:ea typeface="Georgia" charset="0"/>
                  <a:cs typeface="Georgia" charset="0"/>
                </a:rPr>
                <a:t>u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32A6C46D-0DE4-4607-8C7A-03E9BEB10853}"/>
                </a:ext>
              </a:extLst>
            </p:cNvPr>
            <p:cNvCxnSpPr>
              <a:cxnSpLocks/>
              <a:stCxn id="67" idx="2"/>
            </p:cNvCxnSpPr>
            <p:nvPr/>
          </p:nvCxnSpPr>
          <p:spPr>
            <a:xfrm>
              <a:off x="3261504" y="4683815"/>
              <a:ext cx="0" cy="292268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27">
              <a:extLst>
                <a:ext uri="{FF2B5EF4-FFF2-40B4-BE49-F238E27FC236}">
                  <a16:creationId xmlns:a16="http://schemas.microsoft.com/office/drawing/2014/main" id="{AB8CBE52-1E95-4A0A-935B-94E391A46173}"/>
                </a:ext>
              </a:extLst>
            </p:cNvPr>
            <p:cNvSpPr/>
            <p:nvPr/>
          </p:nvSpPr>
          <p:spPr>
            <a:xfrm>
              <a:off x="3138251" y="4437310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d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2EF190D-E078-481F-A61C-CC0BB6803F77}"/>
                </a:ext>
              </a:extLst>
            </p:cNvPr>
            <p:cNvCxnSpPr/>
            <p:nvPr/>
          </p:nvCxnSpPr>
          <p:spPr>
            <a:xfrm>
              <a:off x="1126683" y="5456163"/>
              <a:ext cx="492058" cy="5322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C52C1E03-9AF3-4CA7-9B8F-1E8163FE6C7D}"/>
                </a:ext>
              </a:extLst>
            </p:cNvPr>
            <p:cNvCxnSpPr/>
            <p:nvPr/>
          </p:nvCxnSpPr>
          <p:spPr>
            <a:xfrm>
              <a:off x="391869" y="5461486"/>
              <a:ext cx="365947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ounded Rectangle 31">
              <a:extLst>
                <a:ext uri="{FF2B5EF4-FFF2-40B4-BE49-F238E27FC236}">
                  <a16:creationId xmlns:a16="http://schemas.microsoft.com/office/drawing/2014/main" id="{F72F8CE4-FCA2-4316-8865-3DFF63B6A747}"/>
                </a:ext>
              </a:extLst>
            </p:cNvPr>
            <p:cNvSpPr/>
            <p:nvPr/>
          </p:nvSpPr>
          <p:spPr>
            <a:xfrm>
              <a:off x="737080" y="531983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8377F48-B0ED-4C7B-B1BE-8781F2C28CB8}"/>
                </a:ext>
              </a:extLst>
            </p:cNvPr>
            <p:cNvSpPr/>
            <p:nvPr/>
          </p:nvSpPr>
          <p:spPr>
            <a:xfrm>
              <a:off x="765774" y="5275710"/>
              <a:ext cx="360908" cy="360907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2" name="Rounded Rectangle 33">
              <a:extLst>
                <a:ext uri="{FF2B5EF4-FFF2-40B4-BE49-F238E27FC236}">
                  <a16:creationId xmlns:a16="http://schemas.microsoft.com/office/drawing/2014/main" id="{C55D8D63-E285-4450-8110-77055440E909}"/>
                </a:ext>
              </a:extLst>
            </p:cNvPr>
            <p:cNvSpPr/>
            <p:nvPr/>
          </p:nvSpPr>
          <p:spPr>
            <a:xfrm>
              <a:off x="823655" y="542467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-</a:t>
              </a:r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3" name="Rounded Rectangle 34">
              <a:extLst>
                <a:ext uri="{FF2B5EF4-FFF2-40B4-BE49-F238E27FC236}">
                  <a16:creationId xmlns:a16="http://schemas.microsoft.com/office/drawing/2014/main" id="{29EDAEF6-A044-4C62-BC4E-03BDDCE139FB}"/>
                </a:ext>
              </a:extLst>
            </p:cNvPr>
            <p:cNvSpPr/>
            <p:nvPr/>
          </p:nvSpPr>
          <p:spPr>
            <a:xfrm>
              <a:off x="1120942" y="520650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  <p:cxnSp>
          <p:nvCxnSpPr>
            <p:cNvPr id="74" name="Elbow Connector 35">
              <a:extLst>
                <a:ext uri="{FF2B5EF4-FFF2-40B4-BE49-F238E27FC236}">
                  <a16:creationId xmlns:a16="http://schemas.microsoft.com/office/drawing/2014/main" id="{0336CB29-AA95-4AA6-B3BC-7C9B14547D4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7592" y="4365013"/>
              <a:ext cx="570916" cy="1338731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ounded Rectangle 36">
              <a:extLst>
                <a:ext uri="{FF2B5EF4-FFF2-40B4-BE49-F238E27FC236}">
                  <a16:creationId xmlns:a16="http://schemas.microsoft.com/office/drawing/2014/main" id="{EED62743-B839-469C-ABB5-4EBD12B29543}"/>
                </a:ext>
              </a:extLst>
            </p:cNvPr>
            <p:cNvSpPr/>
            <p:nvPr/>
          </p:nvSpPr>
          <p:spPr>
            <a:xfrm>
              <a:off x="4282258" y="4786901"/>
              <a:ext cx="240280" cy="498223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  <p:cxnSp>
          <p:nvCxnSpPr>
            <p:cNvPr id="76" name="Elbow Connector 37">
              <a:extLst>
                <a:ext uri="{FF2B5EF4-FFF2-40B4-BE49-F238E27FC236}">
                  <a16:creationId xmlns:a16="http://schemas.microsoft.com/office/drawing/2014/main" id="{7676D27F-E38A-4B3D-82CB-3EC3D0DA4AC8}"/>
                </a:ext>
              </a:extLst>
            </p:cNvPr>
            <p:cNvCxnSpPr/>
            <p:nvPr/>
          </p:nvCxnSpPr>
          <p:spPr>
            <a:xfrm rot="5400000">
              <a:off x="2458078" y="3723744"/>
              <a:ext cx="436264" cy="3458603"/>
            </a:xfrm>
            <a:prstGeom prst="bentConnector3">
              <a:avLst>
                <a:gd name="adj1" fmla="val 158419"/>
              </a:avLst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50ADC7C6-DEFD-495E-BEFF-9E980A4E318D}"/>
                </a:ext>
              </a:extLst>
            </p:cNvPr>
            <p:cNvCxnSpPr>
              <a:cxnSpLocks/>
              <a:stCxn id="61" idx="3"/>
            </p:cNvCxnSpPr>
            <p:nvPr/>
          </p:nvCxnSpPr>
          <p:spPr>
            <a:xfrm>
              <a:off x="4056077" y="5111661"/>
              <a:ext cx="226181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ounded Rectangle 40">
              <a:extLst>
                <a:ext uri="{FF2B5EF4-FFF2-40B4-BE49-F238E27FC236}">
                  <a16:creationId xmlns:a16="http://schemas.microsoft.com/office/drawing/2014/main" id="{5587B1A2-78DF-4281-8F81-D1E08C37F60B}"/>
                </a:ext>
              </a:extLst>
            </p:cNvPr>
            <p:cNvSpPr/>
            <p:nvPr/>
          </p:nvSpPr>
          <p:spPr>
            <a:xfrm>
              <a:off x="1385297" y="4441512"/>
              <a:ext cx="1231632" cy="1333342"/>
            </a:xfrm>
            <a:prstGeom prst="roundRect">
              <a:avLst/>
            </a:prstGeom>
            <a:noFill/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sz="1200">
                <a:solidFill>
                  <a:srgbClr val="E8D3A2"/>
                </a:solidFill>
              </a:endParaRPr>
            </a:p>
          </p:txBody>
        </p:sp>
      </p:grp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C0776924-161B-4C59-A16F-E19544E31CE0}"/>
              </a:ext>
            </a:extLst>
          </p:cNvPr>
          <p:cNvSpPr txBox="1">
            <a:spLocks/>
          </p:cNvSpPr>
          <p:nvPr/>
        </p:nvSpPr>
        <p:spPr bwMode="auto">
          <a:xfrm>
            <a:off x="4481750" y="917407"/>
            <a:ext cx="4665906" cy="25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4163" lvl="1" indent="0" defTabSz="914400">
              <a:buClr>
                <a:schemeClr val="tx2"/>
              </a:buClr>
              <a:buNone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test hypothesis:</a:t>
            </a:r>
          </a:p>
          <a:p>
            <a:pPr marL="798513" lvl="1" indent="-514350" defTabSz="914400">
              <a:buClr>
                <a:schemeClr val="tx2"/>
              </a:buClr>
              <a:buFont typeface="+mj-lt"/>
              <a:buAutoNum type="arabicPeriod"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transcribe block diagram to algebraic equations</a:t>
            </a:r>
          </a:p>
          <a:p>
            <a:pPr marL="798513" lvl="1" indent="-514350" defTabSz="914400">
              <a:buClr>
                <a:schemeClr val="tx2"/>
              </a:buClr>
              <a:buFont typeface="+mj-lt"/>
              <a:buAutoNum type="arabicPeriod"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solve equations for </a:t>
            </a:r>
            <a:r>
              <a:rPr lang="en-US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  <a:r>
              <a:rPr 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, </a:t>
            </a:r>
            <a:r>
              <a:rPr lang="en-US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  <a:endParaRPr lang="en-US" altLang="en-US" kern="0" dirty="0">
              <a:solidFill>
                <a:schemeClr val="tx2"/>
              </a:solidFill>
              <a:latin typeface="Calibri" charset="0"/>
              <a:ea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2046935-007D-464A-B188-051578AA2849}"/>
                  </a:ext>
                </a:extLst>
              </p:cNvPr>
              <p:cNvSpPr/>
              <p:nvPr/>
            </p:nvSpPr>
            <p:spPr>
              <a:xfrm>
                <a:off x="16611" y="3049200"/>
                <a:ext cx="8089114" cy="13370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en-US" sz="28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lang="en-US" altLang="en-US" sz="28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28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lang="en-US" altLang="en-US" sz="28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en-US" sz="28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en-US" sz="280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8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en-US" sz="280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,  </m:t>
                      </m:r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8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2046935-007D-464A-B188-051578AA28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1" y="3049200"/>
                <a:ext cx="8089114" cy="13370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0962528-81A8-41F4-B091-FD963DCDAEE8}"/>
                  </a:ext>
                </a:extLst>
              </p:cNvPr>
              <p:cNvSpPr/>
              <p:nvPr/>
            </p:nvSpPr>
            <p:spPr>
              <a:xfrm>
                <a:off x="2445433" y="4107092"/>
                <a:ext cx="6597553" cy="1028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en-US" sz="28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altLang="en-US" sz="2800" i="1" ker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(1</m:t>
                          </m:r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en-US" sz="28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0962528-81A8-41F4-B091-FD963DCDAE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433" y="4107092"/>
                <a:ext cx="6597553" cy="10288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E0611577-8BCA-4B56-870A-F2B72E1DE595}"/>
              </a:ext>
            </a:extLst>
          </p:cNvPr>
          <p:cNvSpPr txBox="1">
            <a:spLocks/>
          </p:cNvSpPr>
          <p:nvPr/>
        </p:nvSpPr>
        <p:spPr bwMode="auto">
          <a:xfrm>
            <a:off x="6548003" y="3287598"/>
            <a:ext cx="1089243" cy="59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4163" lvl="1" indent="0" defTabSz="914400">
              <a:buClr>
                <a:schemeClr val="tx2"/>
              </a:buClr>
              <a:buNone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(1.)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BE822B9D-B087-4652-AEAE-16D22678DBDB}"/>
              </a:ext>
            </a:extLst>
          </p:cNvPr>
          <p:cNvSpPr txBox="1">
            <a:spLocks/>
          </p:cNvSpPr>
          <p:nvPr/>
        </p:nvSpPr>
        <p:spPr bwMode="auto">
          <a:xfrm>
            <a:off x="2147956" y="4400413"/>
            <a:ext cx="1089243" cy="59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4163" lvl="1" indent="0" defTabSz="914400">
              <a:buClr>
                <a:schemeClr val="tx2"/>
              </a:buClr>
              <a:buNone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(2.)</a:t>
            </a:r>
          </a:p>
        </p:txBody>
      </p:sp>
    </p:spTree>
    <p:extLst>
      <p:ext uri="{BB962C8B-B14F-4D97-AF65-F5344CB8AC3E}">
        <p14:creationId xmlns:p14="http://schemas.microsoft.com/office/powerpoint/2010/main" val="282896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BE7456-AD88-4C2F-B978-F70881FAF9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88"/>
            <a:ext cx="9144000" cy="952676"/>
          </a:xfrm>
        </p:spPr>
        <p:txBody>
          <a:bodyPr/>
          <a:lstStyle/>
          <a:p>
            <a:r>
              <a:rPr lang="en-US" b="0" dirty="0"/>
              <a:t>experiment:  </a:t>
            </a:r>
            <a:r>
              <a:rPr lang="en-US" dirty="0"/>
              <a:t>manual interface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9A8A7A3-DACD-4AA1-B155-CD8C41F46B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2772" y="888463"/>
            <a:ext cx="4831274" cy="2170704"/>
          </a:xfrm>
        </p:spPr>
        <p:txBody>
          <a:bodyPr/>
          <a:lstStyle/>
          <a:p>
            <a:pPr lvl="1"/>
            <a:r>
              <a:rPr lang="en-US" dirty="0"/>
              <a:t>subjects use 1-dimensional joystick device to control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cursor motion </a:t>
            </a:r>
            <a:r>
              <a:rPr lang="en-US" dirty="0"/>
              <a:t>to track </a:t>
            </a:r>
            <a:r>
              <a:rPr lang="en-US" b="1" dirty="0">
                <a:solidFill>
                  <a:srgbClr val="FFC000"/>
                </a:solidFill>
              </a:rPr>
              <a:t>specified reference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50E64F-D37F-47CA-B64F-340428063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70" b="72989"/>
          <a:stretch/>
        </p:blipFill>
        <p:spPr>
          <a:xfrm>
            <a:off x="1195902" y="884214"/>
            <a:ext cx="2775339" cy="184418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85ADE2-9542-4721-B4A7-AC24E93FB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86400"/>
            <a:ext cx="685800" cy="6858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F472132-5396-405B-BEAE-EDA7B2ABB7DA}"/>
              </a:ext>
            </a:extLst>
          </p:cNvPr>
          <p:cNvSpPr txBox="1">
            <a:spLocks/>
          </p:cNvSpPr>
          <p:nvPr/>
        </p:nvSpPr>
        <p:spPr>
          <a:xfrm>
            <a:off x="2041364" y="5489141"/>
            <a:ext cx="5836024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/>
              <a:t>Roth, Howell, Beckwith, Burden </a:t>
            </a:r>
            <a:r>
              <a:rPr lang="en-US" sz="1600" i="1" dirty="0"/>
              <a:t>SPIE </a:t>
            </a:r>
            <a:r>
              <a:rPr lang="en-US" sz="1600" dirty="0"/>
              <a:t>2017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Toward experimental validation of a model for human sensorimotor learning and control in teleoperation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C2E64-FCFF-4E99-BB5F-680E11477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80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C70910-D250-42A2-A23D-50C86C7D46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4864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4" name="DisturbancePlusRefTracking">
            <a:hlinkClick r:id="" action="ppaction://media"/>
            <a:extLst>
              <a:ext uri="{FF2B5EF4-FFF2-40B4-BE49-F238E27FC236}">
                <a16:creationId xmlns:a16="http://schemas.microsoft.com/office/drawing/2014/main" id="{FDD55DB3-2F35-490D-8768-DCEC978265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0" y="2929605"/>
            <a:ext cx="9144000" cy="2314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9C09E3-0F91-4FC8-8717-5B649E831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93A309F-CA8C-446B-B7CF-BA17A567F19F}"/>
              </a:ext>
            </a:extLst>
          </p:cNvPr>
          <p:cNvSpPr txBox="1">
            <a:spLocks/>
          </p:cNvSpPr>
          <p:nvPr/>
        </p:nvSpPr>
        <p:spPr>
          <a:xfrm>
            <a:off x="2041364" y="6174941"/>
            <a:ext cx="5836024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</a:t>
            </a:r>
            <a:r>
              <a:rPr lang="en-US" sz="1600" dirty="0"/>
              <a:t> </a:t>
            </a:r>
            <a:r>
              <a:rPr lang="en-US" sz="1600" i="1" dirty="0"/>
              <a:t>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BB521-07DC-4557-8393-363D1614A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BE1508-E023-4BF4-BEBD-6B5A12BC1F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58149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A438D422-9F2E-4316-8658-A500B62334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530"/>
            <a:ext cx="9144000" cy="728664"/>
          </a:xfrm>
        </p:spPr>
        <p:txBody>
          <a:bodyPr>
            <a:normAutofit/>
          </a:bodyPr>
          <a:lstStyle/>
          <a:p>
            <a:r>
              <a:rPr lang="en-US" sz="4000" b="0" dirty="0">
                <a:ea typeface="ＭＳ Ｐゴシック" charset="-128"/>
              </a:rPr>
              <a:t>result:  </a:t>
            </a:r>
            <a:r>
              <a:rPr lang="en-US" sz="4000" dirty="0">
                <a:ea typeface="ＭＳ Ｐゴシック" charset="-128"/>
              </a:rPr>
              <a:t>humans invert </a:t>
            </a:r>
            <a:r>
              <a:rPr lang="en-US" sz="4000" i="1" dirty="0">
                <a:ea typeface="ＭＳ Ｐゴシック" charset="-128"/>
              </a:rPr>
              <a:t>first-order</a:t>
            </a:r>
            <a:r>
              <a:rPr lang="en-US" sz="4000" dirty="0">
                <a:ea typeface="ＭＳ Ｐゴシック" charset="-128"/>
              </a:rPr>
              <a:t> model</a:t>
            </a:r>
            <a:endParaRPr lang="en-US" sz="4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58563A-30C5-4E8D-B143-A4E42C59D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6596946-E96D-4B48-A9C8-DF24399B83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134BBA-F219-4BCB-BA56-8B8D695BC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CEC618-DCF8-4A04-8AAC-06553C2B1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ED9EE83-7045-4B4D-B93A-37DC67F26C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3542" y="944887"/>
            <a:ext cx="9055559" cy="3322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/>
              <p:nvPr/>
            </p:nvSpPr>
            <p:spPr>
              <a:xfrm>
                <a:off x="6203695" y="4413042"/>
                <a:ext cx="2775883" cy="1638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altLang="en-US" sz="32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altLang="en-US" sz="32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en-US" sz="320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rPr>
                  <a:t>i.e.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  <m:r>
                      <a:rPr lang="en-US" altLang="en-US" sz="3200" b="0" i="1" kern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kern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endParaRPr lang="en-US" sz="1100" i="1" dirty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(first-order)</a:t>
                </a:r>
              </a:p>
            </p:txBody>
          </p:sp>
        </mc:Choice>
        <mc:Fallback xmlns="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695" y="4413042"/>
                <a:ext cx="2775883" cy="1638975"/>
              </a:xfrm>
              <a:prstGeom prst="rect">
                <a:avLst/>
              </a:prstGeom>
              <a:blipFill>
                <a:blip r:embed="rId6"/>
                <a:stretch>
                  <a:fillRect b="-1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383185A-D8CA-4D2F-BF86-5FBBBABDB03F}"/>
              </a:ext>
            </a:extLst>
          </p:cNvPr>
          <p:cNvGrpSpPr/>
          <p:nvPr/>
        </p:nvGrpSpPr>
        <p:grpSpPr>
          <a:xfrm>
            <a:off x="4880983" y="4954850"/>
            <a:ext cx="1016872" cy="584775"/>
            <a:chOff x="487680" y="4898743"/>
            <a:chExt cx="1016872" cy="584775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1D710DEF-7438-44E0-B8C7-4F18D3CB3000}"/>
                </a:ext>
              </a:extLst>
            </p:cNvPr>
            <p:cNvSpPr/>
            <p:nvPr/>
          </p:nvSpPr>
          <p:spPr>
            <a:xfrm>
              <a:off x="487680" y="5051899"/>
              <a:ext cx="396240" cy="297180"/>
            </a:xfrm>
            <a:prstGeom prst="rect">
              <a:avLst/>
            </a:prstGeom>
            <a:solidFill>
              <a:srgbClr val="651919"/>
            </a:solidFill>
            <a:ln w="28575">
              <a:solidFill>
                <a:srgbClr val="FF55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/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𝐹</m:t>
                        </m:r>
                      </m:oMath>
                    </m:oMathPara>
                  </a14:m>
                  <a:endParaRPr lang="en-US" sz="1100" i="1" dirty="0">
                    <a:solidFill>
                      <a:srgbClr val="FF0000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D740E14B-F9C1-491A-AD4F-AF0BA32CAADD}"/>
                </a:ext>
              </a:extLst>
            </p:cNvPr>
            <p:cNvGrpSpPr/>
            <p:nvPr/>
          </p:nvGrpSpPr>
          <p:grpSpPr>
            <a:xfrm>
              <a:off x="1397872" y="4985295"/>
              <a:ext cx="106680" cy="421076"/>
              <a:chOff x="1015190" y="4985295"/>
              <a:chExt cx="106680" cy="421076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2EE3AD62-512A-4C79-8BDC-1E671E32729C}"/>
                  </a:ext>
                </a:extLst>
              </p:cNvPr>
              <p:cNvSpPr/>
              <p:nvPr/>
            </p:nvSpPr>
            <p:spPr>
              <a:xfrm>
                <a:off x="1015190" y="4985295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5A4B86DC-553A-4F3E-9112-261FA6C29461}"/>
                  </a:ext>
                </a:extLst>
              </p:cNvPr>
              <p:cNvSpPr/>
              <p:nvPr/>
            </p:nvSpPr>
            <p:spPr>
              <a:xfrm>
                <a:off x="1015190" y="5142493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1EDF562E-1F26-4947-B0EF-337927BF3452}"/>
                  </a:ext>
                </a:extLst>
              </p:cNvPr>
              <p:cNvSpPr/>
              <p:nvPr/>
            </p:nvSpPr>
            <p:spPr>
              <a:xfrm>
                <a:off x="1015190" y="5299691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1BB7A768-A8C6-44DB-9F11-EFD655B7D6CC}"/>
              </a:ext>
            </a:extLst>
          </p:cNvPr>
          <p:cNvGrpSpPr/>
          <p:nvPr/>
        </p:nvGrpSpPr>
        <p:grpSpPr>
          <a:xfrm>
            <a:off x="4882941" y="5470965"/>
            <a:ext cx="1018715" cy="584775"/>
            <a:chOff x="2059374" y="4906535"/>
            <a:chExt cx="1018715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/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1100" i="1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4FA55953-9995-4E6E-8DE4-51478CB7B8F8}"/>
                </a:ext>
              </a:extLst>
            </p:cNvPr>
            <p:cNvSpPr/>
            <p:nvPr/>
          </p:nvSpPr>
          <p:spPr>
            <a:xfrm>
              <a:off x="2059374" y="5067483"/>
              <a:ext cx="396240" cy="297180"/>
            </a:xfrm>
            <a:prstGeom prst="rect">
              <a:avLst/>
            </a:prstGeom>
            <a:solidFill>
              <a:srgbClr val="191965"/>
            </a:solidFill>
            <a:ln w="28575">
              <a:solidFill>
                <a:srgbClr val="5555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A85F4BAD-ED63-4FCD-9F3E-5C00AAEA66FD}"/>
                </a:ext>
              </a:extLst>
            </p:cNvPr>
            <p:cNvGrpSpPr/>
            <p:nvPr/>
          </p:nvGrpSpPr>
          <p:grpSpPr>
            <a:xfrm>
              <a:off x="2963179" y="5030528"/>
              <a:ext cx="114910" cy="373380"/>
              <a:chOff x="2577976" y="5030528"/>
              <a:chExt cx="114910" cy="373380"/>
            </a:xfrm>
          </p:grpSpPr>
          <p:sp>
            <p:nvSpPr>
              <p:cNvPr id="155" name="Isosceles Triangle 154">
                <a:extLst>
                  <a:ext uri="{FF2B5EF4-FFF2-40B4-BE49-F238E27FC236}">
                    <a16:creationId xmlns:a16="http://schemas.microsoft.com/office/drawing/2014/main" id="{B9493077-B8BC-4E0A-A8E6-51018E4F490C}"/>
                  </a:ext>
                </a:extLst>
              </p:cNvPr>
              <p:cNvSpPr/>
              <p:nvPr/>
            </p:nvSpPr>
            <p:spPr>
              <a:xfrm rot="10800000">
                <a:off x="2577976" y="503052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Isosceles Triangle 155">
                <a:extLst>
                  <a:ext uri="{FF2B5EF4-FFF2-40B4-BE49-F238E27FC236}">
                    <a16:creationId xmlns:a16="http://schemas.microsoft.com/office/drawing/2014/main" id="{BC9A2E9F-924F-4C8C-8B15-71E9A7EE40C3}"/>
                  </a:ext>
                </a:extLst>
              </p:cNvPr>
              <p:cNvSpPr/>
              <p:nvPr/>
            </p:nvSpPr>
            <p:spPr>
              <a:xfrm rot="10800000">
                <a:off x="2577976" y="516768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Isosceles Triangle 156">
                <a:extLst>
                  <a:ext uri="{FF2B5EF4-FFF2-40B4-BE49-F238E27FC236}">
                    <a16:creationId xmlns:a16="http://schemas.microsoft.com/office/drawing/2014/main" id="{2C2CA107-6619-4669-AFC8-39F09F1C9F08}"/>
                  </a:ext>
                </a:extLst>
              </p:cNvPr>
              <p:cNvSpPr/>
              <p:nvPr/>
            </p:nvSpPr>
            <p:spPr>
              <a:xfrm rot="10800000">
                <a:off x="2577976" y="530484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8A6B769B-F36A-474B-BA38-AE4A4BB95C80}"/>
              </a:ext>
            </a:extLst>
          </p:cNvPr>
          <p:cNvGrpSpPr/>
          <p:nvPr/>
        </p:nvGrpSpPr>
        <p:grpSpPr>
          <a:xfrm>
            <a:off x="4882941" y="4401776"/>
            <a:ext cx="851978" cy="584775"/>
            <a:chOff x="4744283" y="3994119"/>
            <a:chExt cx="851978" cy="584775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2CF9E72-8697-40B1-A39B-B709103546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283" y="4312071"/>
              <a:ext cx="485161" cy="2908"/>
            </a:xfrm>
            <a:prstGeom prst="line">
              <a:avLst/>
            </a:prstGeom>
            <a:ln w="3810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/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1100" i="1" dirty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blipFill>
                  <a:blip r:embed="rId9"/>
                  <a:stretch>
                    <a:fillRect r="-10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CF06116C-E845-4A77-94F6-CD5C21C5315D}"/>
                  </a:ext>
                </a:extLst>
              </p:cNvPr>
              <p:cNvSpPr/>
              <p:nvPr/>
            </p:nvSpPr>
            <p:spPr>
              <a:xfrm>
                <a:off x="75788" y="494505"/>
                <a:ext cx="18710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7)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CF06116C-E845-4A77-94F6-CD5C21C531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8" y="494505"/>
                <a:ext cx="187105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985B817C-D73C-4220-9A2E-9C342FA6C2DB}"/>
              </a:ext>
            </a:extLst>
          </p:cNvPr>
          <p:cNvGrpSpPr/>
          <p:nvPr/>
        </p:nvGrpSpPr>
        <p:grpSpPr>
          <a:xfrm>
            <a:off x="16611" y="4409638"/>
            <a:ext cx="4751976" cy="1459640"/>
            <a:chOff x="168056" y="4437310"/>
            <a:chExt cx="4354482" cy="1337544"/>
          </a:xfrm>
        </p:grpSpPr>
        <p:sp>
          <p:nvSpPr>
            <p:cNvPr id="53" name="Rounded Rectangle 9">
              <a:extLst>
                <a:ext uri="{FF2B5EF4-FFF2-40B4-BE49-F238E27FC236}">
                  <a16:creationId xmlns:a16="http://schemas.microsoft.com/office/drawing/2014/main" id="{74764056-F1DB-4F81-8F7D-197B181D7029}"/>
                </a:ext>
              </a:extLst>
            </p:cNvPr>
            <p:cNvSpPr/>
            <p:nvPr/>
          </p:nvSpPr>
          <p:spPr>
            <a:xfrm>
              <a:off x="1622414" y="4584871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C00000"/>
                  </a:solidFill>
                  <a:latin typeface="Georgia" charset="0"/>
                  <a:ea typeface="Georgia" charset="0"/>
                  <a:cs typeface="Georgia" charset="0"/>
                </a:rPr>
                <a:t>F</a:t>
              </a:r>
            </a:p>
          </p:txBody>
        </p:sp>
        <p:sp>
          <p:nvSpPr>
            <p:cNvPr id="54" name="Rounded Rectangle 15">
              <a:extLst>
                <a:ext uri="{FF2B5EF4-FFF2-40B4-BE49-F238E27FC236}">
                  <a16:creationId xmlns:a16="http://schemas.microsoft.com/office/drawing/2014/main" id="{9F552DCC-6D34-4853-97E2-641859C8E484}"/>
                </a:ext>
              </a:extLst>
            </p:cNvPr>
            <p:cNvSpPr/>
            <p:nvPr/>
          </p:nvSpPr>
          <p:spPr>
            <a:xfrm>
              <a:off x="1618740" y="5297437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0070C0"/>
                  </a:solidFill>
                  <a:latin typeface="Georgia" charset="0"/>
                  <a:ea typeface="Georgia" charset="0"/>
                  <a:cs typeface="Georgia" charset="0"/>
                </a:rPr>
                <a:t>B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2C6F81B-AC79-4BF9-A853-C079325E1FBF}"/>
                </a:ext>
              </a:extLst>
            </p:cNvPr>
            <p:cNvSpPr/>
            <p:nvPr/>
          </p:nvSpPr>
          <p:spPr>
            <a:xfrm>
              <a:off x="2206347" y="4976083"/>
              <a:ext cx="271156" cy="271155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cxnSp>
          <p:nvCxnSpPr>
            <p:cNvPr id="56" name="Elbow Connector 17">
              <a:extLst>
                <a:ext uri="{FF2B5EF4-FFF2-40B4-BE49-F238E27FC236}">
                  <a16:creationId xmlns:a16="http://schemas.microsoft.com/office/drawing/2014/main" id="{86BD823C-4C43-4672-906A-1F71A7035C58}"/>
                </a:ext>
              </a:extLst>
            </p:cNvPr>
            <p:cNvCxnSpPr/>
            <p:nvPr/>
          </p:nvCxnSpPr>
          <p:spPr>
            <a:xfrm>
              <a:off x="1950512" y="4748920"/>
              <a:ext cx="391412" cy="227162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lbow Connector 18">
              <a:extLst>
                <a:ext uri="{FF2B5EF4-FFF2-40B4-BE49-F238E27FC236}">
                  <a16:creationId xmlns:a16="http://schemas.microsoft.com/office/drawing/2014/main" id="{68CE09BA-D799-4350-A707-AC2268FB0B6C}"/>
                </a:ext>
              </a:extLst>
            </p:cNvPr>
            <p:cNvCxnSpPr/>
            <p:nvPr/>
          </p:nvCxnSpPr>
          <p:spPr>
            <a:xfrm flipV="1">
              <a:off x="1946838" y="5247239"/>
              <a:ext cx="395087" cy="214247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F6EF5C2-B2B1-483C-9776-2317D9A5474A}"/>
                </a:ext>
              </a:extLst>
            </p:cNvPr>
            <p:cNvSpPr/>
            <p:nvPr/>
          </p:nvSpPr>
          <p:spPr>
            <a:xfrm>
              <a:off x="3124201" y="4976083"/>
              <a:ext cx="271156" cy="271155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59" name="Rounded Rectangle 20">
              <a:extLst>
                <a:ext uri="{FF2B5EF4-FFF2-40B4-BE49-F238E27FC236}">
                  <a16:creationId xmlns:a16="http://schemas.microsoft.com/office/drawing/2014/main" id="{64992F7B-E5C0-436F-98A2-E41198F27AA7}"/>
                </a:ext>
              </a:extLst>
            </p:cNvPr>
            <p:cNvSpPr/>
            <p:nvPr/>
          </p:nvSpPr>
          <p:spPr>
            <a:xfrm>
              <a:off x="3727979" y="4947612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BD5849A-DA5E-493F-81A8-DE138B700CC2}"/>
                </a:ext>
              </a:extLst>
            </p:cNvPr>
            <p:cNvCxnSpPr>
              <a:cxnSpLocks/>
            </p:cNvCxnSpPr>
            <p:nvPr/>
          </p:nvCxnSpPr>
          <p:spPr>
            <a:xfrm>
              <a:off x="2477502" y="5111661"/>
              <a:ext cx="646699" cy="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1E97615B-3C81-4104-BBFB-B1C0159D260C}"/>
                </a:ext>
              </a:extLst>
            </p:cNvPr>
            <p:cNvCxnSpPr>
              <a:cxnSpLocks/>
            </p:cNvCxnSpPr>
            <p:nvPr/>
          </p:nvCxnSpPr>
          <p:spPr>
            <a:xfrm>
              <a:off x="3395357" y="5111661"/>
              <a:ext cx="332622" cy="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ounded Rectangle 23">
              <a:extLst>
                <a:ext uri="{FF2B5EF4-FFF2-40B4-BE49-F238E27FC236}">
                  <a16:creationId xmlns:a16="http://schemas.microsoft.com/office/drawing/2014/main" id="{D08AB2D1-D65A-48F1-9893-D0B1D39EE877}"/>
                </a:ext>
              </a:extLst>
            </p:cNvPr>
            <p:cNvSpPr/>
            <p:nvPr/>
          </p:nvSpPr>
          <p:spPr>
            <a:xfrm>
              <a:off x="168056" y="530458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63" name="Rounded Rectangle 25">
              <a:extLst>
                <a:ext uri="{FF2B5EF4-FFF2-40B4-BE49-F238E27FC236}">
                  <a16:creationId xmlns:a16="http://schemas.microsoft.com/office/drawing/2014/main" id="{E1FD6FA5-5ECA-440F-AC4E-5F3F136574C4}"/>
                </a:ext>
              </a:extLst>
            </p:cNvPr>
            <p:cNvSpPr/>
            <p:nvPr/>
          </p:nvSpPr>
          <p:spPr>
            <a:xfrm>
              <a:off x="2714653" y="4854238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33006F">
                      <a:lumMod val="40000"/>
                      <a:lumOff val="60000"/>
                    </a:srgbClr>
                  </a:solidFill>
                  <a:latin typeface="Georgia" charset="0"/>
                  <a:ea typeface="Georgia" charset="0"/>
                  <a:cs typeface="Georgia" charset="0"/>
                </a:rPr>
                <a:t>u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E87F249E-6ED2-4A65-973E-9D6179B515FF}"/>
                </a:ext>
              </a:extLst>
            </p:cNvPr>
            <p:cNvCxnSpPr>
              <a:cxnSpLocks/>
              <a:stCxn id="65" idx="2"/>
            </p:cNvCxnSpPr>
            <p:nvPr/>
          </p:nvCxnSpPr>
          <p:spPr>
            <a:xfrm>
              <a:off x="3261504" y="4683815"/>
              <a:ext cx="0" cy="292268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ounded Rectangle 27">
              <a:extLst>
                <a:ext uri="{FF2B5EF4-FFF2-40B4-BE49-F238E27FC236}">
                  <a16:creationId xmlns:a16="http://schemas.microsoft.com/office/drawing/2014/main" id="{6EDC5D76-9663-4E6A-89AB-DA6794770B1E}"/>
                </a:ext>
              </a:extLst>
            </p:cNvPr>
            <p:cNvSpPr/>
            <p:nvPr/>
          </p:nvSpPr>
          <p:spPr>
            <a:xfrm>
              <a:off x="3138251" y="4437310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d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AE3C1DC6-E3DB-4B2E-A693-FCF65C3E130E}"/>
                </a:ext>
              </a:extLst>
            </p:cNvPr>
            <p:cNvCxnSpPr/>
            <p:nvPr/>
          </p:nvCxnSpPr>
          <p:spPr>
            <a:xfrm>
              <a:off x="1126683" y="5456163"/>
              <a:ext cx="492058" cy="5322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19393F96-A807-46E6-A519-7FF7653AE5BA}"/>
                </a:ext>
              </a:extLst>
            </p:cNvPr>
            <p:cNvCxnSpPr/>
            <p:nvPr/>
          </p:nvCxnSpPr>
          <p:spPr>
            <a:xfrm>
              <a:off x="391869" y="5461486"/>
              <a:ext cx="365947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31">
              <a:extLst>
                <a:ext uri="{FF2B5EF4-FFF2-40B4-BE49-F238E27FC236}">
                  <a16:creationId xmlns:a16="http://schemas.microsoft.com/office/drawing/2014/main" id="{B9708D3E-AB89-449E-9C31-3CCBA879D3AD}"/>
                </a:ext>
              </a:extLst>
            </p:cNvPr>
            <p:cNvSpPr/>
            <p:nvPr/>
          </p:nvSpPr>
          <p:spPr>
            <a:xfrm>
              <a:off x="737080" y="531983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E8C9C88-33D9-4F57-B45A-F930660F6E28}"/>
                </a:ext>
              </a:extLst>
            </p:cNvPr>
            <p:cNvSpPr/>
            <p:nvPr/>
          </p:nvSpPr>
          <p:spPr>
            <a:xfrm>
              <a:off x="765774" y="5275710"/>
              <a:ext cx="360908" cy="360907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0" name="Rounded Rectangle 33">
              <a:extLst>
                <a:ext uri="{FF2B5EF4-FFF2-40B4-BE49-F238E27FC236}">
                  <a16:creationId xmlns:a16="http://schemas.microsoft.com/office/drawing/2014/main" id="{82BCD659-67BF-4F05-9421-BE86BDE7F234}"/>
                </a:ext>
              </a:extLst>
            </p:cNvPr>
            <p:cNvSpPr/>
            <p:nvPr/>
          </p:nvSpPr>
          <p:spPr>
            <a:xfrm>
              <a:off x="823655" y="542467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-</a:t>
              </a:r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1" name="Rounded Rectangle 34">
              <a:extLst>
                <a:ext uri="{FF2B5EF4-FFF2-40B4-BE49-F238E27FC236}">
                  <a16:creationId xmlns:a16="http://schemas.microsoft.com/office/drawing/2014/main" id="{A52346F3-710B-4EA1-B493-7E8CD5AB55DC}"/>
                </a:ext>
              </a:extLst>
            </p:cNvPr>
            <p:cNvSpPr/>
            <p:nvPr/>
          </p:nvSpPr>
          <p:spPr>
            <a:xfrm>
              <a:off x="1120942" y="520650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  <p:cxnSp>
          <p:nvCxnSpPr>
            <p:cNvPr id="72" name="Elbow Connector 35">
              <a:extLst>
                <a:ext uri="{FF2B5EF4-FFF2-40B4-BE49-F238E27FC236}">
                  <a16:creationId xmlns:a16="http://schemas.microsoft.com/office/drawing/2014/main" id="{0C49D46E-0C9E-40D0-9F56-5EB79219AFD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7592" y="4365013"/>
              <a:ext cx="570916" cy="1338731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ounded Rectangle 36">
              <a:extLst>
                <a:ext uri="{FF2B5EF4-FFF2-40B4-BE49-F238E27FC236}">
                  <a16:creationId xmlns:a16="http://schemas.microsoft.com/office/drawing/2014/main" id="{9B514A62-12AB-4B3F-AD7E-C2A71CEDC810}"/>
                </a:ext>
              </a:extLst>
            </p:cNvPr>
            <p:cNvSpPr/>
            <p:nvPr/>
          </p:nvSpPr>
          <p:spPr>
            <a:xfrm>
              <a:off x="4282258" y="4786901"/>
              <a:ext cx="240280" cy="498223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  <p:cxnSp>
          <p:nvCxnSpPr>
            <p:cNvPr id="74" name="Elbow Connector 37">
              <a:extLst>
                <a:ext uri="{FF2B5EF4-FFF2-40B4-BE49-F238E27FC236}">
                  <a16:creationId xmlns:a16="http://schemas.microsoft.com/office/drawing/2014/main" id="{7226BBB3-F6B6-4FAA-BD9A-B0734390CEC1}"/>
                </a:ext>
              </a:extLst>
            </p:cNvPr>
            <p:cNvCxnSpPr/>
            <p:nvPr/>
          </p:nvCxnSpPr>
          <p:spPr>
            <a:xfrm rot="5400000">
              <a:off x="2458078" y="3723744"/>
              <a:ext cx="436264" cy="3458603"/>
            </a:xfrm>
            <a:prstGeom prst="bentConnector3">
              <a:avLst>
                <a:gd name="adj1" fmla="val 158419"/>
              </a:avLst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A510C3F-EEEB-4D88-8102-FCE207FC376A}"/>
                </a:ext>
              </a:extLst>
            </p:cNvPr>
            <p:cNvCxnSpPr>
              <a:cxnSpLocks/>
              <a:stCxn id="59" idx="3"/>
            </p:cNvCxnSpPr>
            <p:nvPr/>
          </p:nvCxnSpPr>
          <p:spPr>
            <a:xfrm>
              <a:off x="4056077" y="5111661"/>
              <a:ext cx="226181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ounded Rectangle 40">
              <a:extLst>
                <a:ext uri="{FF2B5EF4-FFF2-40B4-BE49-F238E27FC236}">
                  <a16:creationId xmlns:a16="http://schemas.microsoft.com/office/drawing/2014/main" id="{9F9A4150-D57D-4C61-BCE0-57F655496E28}"/>
                </a:ext>
              </a:extLst>
            </p:cNvPr>
            <p:cNvSpPr/>
            <p:nvPr/>
          </p:nvSpPr>
          <p:spPr>
            <a:xfrm>
              <a:off x="1385297" y="4441512"/>
              <a:ext cx="1231632" cy="1333342"/>
            </a:xfrm>
            <a:prstGeom prst="roundRect">
              <a:avLst/>
            </a:prstGeom>
            <a:noFill/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sz="1200">
                <a:solidFill>
                  <a:srgbClr val="E8D3A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3886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458563A-30C5-4E8D-B143-A4E42C59D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6596946-E96D-4B48-A9C8-DF24399B83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134BBA-F219-4BCB-BA56-8B8D695BC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CEC618-DCF8-4A04-8AAC-06553C2B1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ED9EE83-7045-4B4D-B93A-37DC67F26C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3542" y="881882"/>
            <a:ext cx="9055559" cy="33191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/>
              <p:nvPr/>
            </p:nvSpPr>
            <p:spPr>
              <a:xfrm>
                <a:off x="6323218" y="4322215"/>
                <a:ext cx="2775883" cy="1756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altLang="en-US" sz="320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altLang="en-US" sz="32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en-US" sz="32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en-US" sz="32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en-US" sz="32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altLang="en-US" sz="3200" kern="0" dirty="0">
                  <a:solidFill>
                    <a:schemeClr val="tx2"/>
                  </a:solidFill>
                  <a:ea typeface="ＭＳ Ｐゴシック" charset="-128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en-US" sz="3200" kern="0" dirty="0">
                    <a:solidFill>
                      <a:schemeClr val="tx2"/>
                    </a:solidFill>
                    <a:ea typeface="ＭＳ Ｐゴシック" charset="-128"/>
                    <a:cs typeface="Times New Roman" panose="02020603050405020304" pitchFamily="18" charset="0"/>
                  </a:rPr>
                  <a:t>i.e.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  <m:r>
                      <a:rPr lang="en-US" altLang="en-US" sz="3200" i="1" kern="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i="1" kern="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altLang="en-US" sz="3200" i="1" kern="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̇"/>
                        <m:ctrlP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sz="1100" i="1" dirty="0">
                  <a:solidFill>
                    <a:schemeClr val="tx2"/>
                  </a:solidFill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sz="3200" dirty="0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(second-order)</a:t>
                </a:r>
              </a:p>
            </p:txBody>
          </p:sp>
        </mc:Choice>
        <mc:Fallback xmlns="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218" y="4322215"/>
                <a:ext cx="2775883" cy="1756828"/>
              </a:xfrm>
              <a:prstGeom prst="rect">
                <a:avLst/>
              </a:prstGeom>
              <a:blipFill>
                <a:blip r:embed="rId6"/>
                <a:stretch>
                  <a:fillRect l="-2851" r="-263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8A6B769B-F36A-474B-BA38-AE4A4BB95C80}"/>
              </a:ext>
            </a:extLst>
          </p:cNvPr>
          <p:cNvGrpSpPr/>
          <p:nvPr/>
        </p:nvGrpSpPr>
        <p:grpSpPr>
          <a:xfrm>
            <a:off x="4882941" y="4401776"/>
            <a:ext cx="851978" cy="584775"/>
            <a:chOff x="4744283" y="3994119"/>
            <a:chExt cx="851978" cy="584775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2CF9E72-8697-40B1-A39B-B709103546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283" y="4312071"/>
              <a:ext cx="485161" cy="2908"/>
            </a:xfrm>
            <a:prstGeom prst="line">
              <a:avLst/>
            </a:prstGeom>
            <a:ln w="3810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/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1100" i="1" dirty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blipFill>
                  <a:blip r:embed="rId9"/>
                  <a:stretch>
                    <a:fillRect r="-10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872FA99F-6378-4C8E-A0A1-5AB4BF17A1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530"/>
            <a:ext cx="9144000" cy="728664"/>
          </a:xfrm>
        </p:spPr>
        <p:txBody>
          <a:bodyPr>
            <a:normAutofit/>
          </a:bodyPr>
          <a:lstStyle/>
          <a:p>
            <a:r>
              <a:rPr lang="en-US" sz="4000" b="0" dirty="0">
                <a:ea typeface="ＭＳ Ｐゴシック" charset="-128"/>
              </a:rPr>
              <a:t>result:  </a:t>
            </a:r>
            <a:r>
              <a:rPr lang="en-US" sz="4000" dirty="0">
                <a:ea typeface="ＭＳ Ｐゴシック" charset="-128"/>
              </a:rPr>
              <a:t>humans invert </a:t>
            </a:r>
            <a:r>
              <a:rPr lang="en-US" sz="4000" i="1" dirty="0">
                <a:ea typeface="ＭＳ Ｐゴシック" charset="-128"/>
              </a:rPr>
              <a:t>second-order</a:t>
            </a:r>
            <a:r>
              <a:rPr lang="en-US" sz="4000" dirty="0">
                <a:ea typeface="ＭＳ Ｐゴシック" charset="-128"/>
              </a:rPr>
              <a:t> model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3B5D3EA-2DB7-4B12-93FE-9C962EC30503}"/>
                  </a:ext>
                </a:extLst>
              </p:cNvPr>
              <p:cNvSpPr/>
              <p:nvPr/>
            </p:nvSpPr>
            <p:spPr>
              <a:xfrm>
                <a:off x="-198445" y="494505"/>
                <a:ext cx="18710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7)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3B5D3EA-2DB7-4B12-93FE-9C962EC305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8445" y="494505"/>
                <a:ext cx="187105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8C16FAB8-C604-45B6-BE0C-87791E2CB956}"/>
              </a:ext>
            </a:extLst>
          </p:cNvPr>
          <p:cNvGrpSpPr/>
          <p:nvPr/>
        </p:nvGrpSpPr>
        <p:grpSpPr>
          <a:xfrm>
            <a:off x="4880983" y="4954850"/>
            <a:ext cx="1016872" cy="584775"/>
            <a:chOff x="487680" y="4898743"/>
            <a:chExt cx="1016872" cy="58477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8B87BC4-7B1E-4CC9-A506-4CECF6E3DB7B}"/>
                </a:ext>
              </a:extLst>
            </p:cNvPr>
            <p:cNvSpPr/>
            <p:nvPr/>
          </p:nvSpPr>
          <p:spPr>
            <a:xfrm>
              <a:off x="487680" y="5051899"/>
              <a:ext cx="396240" cy="297180"/>
            </a:xfrm>
            <a:prstGeom prst="rect">
              <a:avLst/>
            </a:prstGeom>
            <a:solidFill>
              <a:srgbClr val="651919"/>
            </a:solidFill>
            <a:ln w="28575">
              <a:solidFill>
                <a:srgbClr val="FF55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36E640B-4125-486B-9938-5B44809189D4}"/>
                    </a:ext>
                  </a:extLst>
                </p:cNvPr>
                <p:cNvSpPr/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𝐹</m:t>
                        </m:r>
                      </m:oMath>
                    </m:oMathPara>
                  </a14:m>
                  <a:endParaRPr lang="en-US" sz="1100" i="1" dirty="0">
                    <a:solidFill>
                      <a:srgbClr val="FF0000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7DB31A9-3C25-4675-BC5D-465892DF6319}"/>
                </a:ext>
              </a:extLst>
            </p:cNvPr>
            <p:cNvGrpSpPr/>
            <p:nvPr/>
          </p:nvGrpSpPr>
          <p:grpSpPr>
            <a:xfrm>
              <a:off x="1397872" y="4985295"/>
              <a:ext cx="106680" cy="421076"/>
              <a:chOff x="1015190" y="4985295"/>
              <a:chExt cx="106680" cy="421076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B4194DF-97AA-4843-B95F-6610257F704B}"/>
                  </a:ext>
                </a:extLst>
              </p:cNvPr>
              <p:cNvSpPr/>
              <p:nvPr/>
            </p:nvSpPr>
            <p:spPr>
              <a:xfrm>
                <a:off x="1015190" y="4985295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2A3CE6E-B0FD-4EE3-97EB-E762FB742D95}"/>
                  </a:ext>
                </a:extLst>
              </p:cNvPr>
              <p:cNvSpPr/>
              <p:nvPr/>
            </p:nvSpPr>
            <p:spPr>
              <a:xfrm>
                <a:off x="1015190" y="5142493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BA9CBE1-9DBE-45C4-A024-626CC3FE9760}"/>
                  </a:ext>
                </a:extLst>
              </p:cNvPr>
              <p:cNvSpPr/>
              <p:nvPr/>
            </p:nvSpPr>
            <p:spPr>
              <a:xfrm>
                <a:off x="1015190" y="5299691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9B22F91-1FC6-4610-84BF-EFCE4EEC74E9}"/>
              </a:ext>
            </a:extLst>
          </p:cNvPr>
          <p:cNvGrpSpPr/>
          <p:nvPr/>
        </p:nvGrpSpPr>
        <p:grpSpPr>
          <a:xfrm>
            <a:off x="4882941" y="5470965"/>
            <a:ext cx="1018715" cy="584775"/>
            <a:chOff x="2059374" y="4906535"/>
            <a:chExt cx="1018715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A4E27294-AEA8-469F-AB42-6655A75A62F4}"/>
                    </a:ext>
                  </a:extLst>
                </p:cNvPr>
                <p:cNvSpPr/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1100" i="1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D212CB1-1D06-4B16-888B-7D929F177E69}"/>
                </a:ext>
              </a:extLst>
            </p:cNvPr>
            <p:cNvSpPr/>
            <p:nvPr/>
          </p:nvSpPr>
          <p:spPr>
            <a:xfrm>
              <a:off x="2059374" y="5067483"/>
              <a:ext cx="396240" cy="297180"/>
            </a:xfrm>
            <a:prstGeom prst="rect">
              <a:avLst/>
            </a:prstGeom>
            <a:solidFill>
              <a:srgbClr val="191965"/>
            </a:solidFill>
            <a:ln w="28575">
              <a:solidFill>
                <a:srgbClr val="5555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5739853-3655-4F2D-9A48-09C3887FA0BF}"/>
                </a:ext>
              </a:extLst>
            </p:cNvPr>
            <p:cNvGrpSpPr/>
            <p:nvPr/>
          </p:nvGrpSpPr>
          <p:grpSpPr>
            <a:xfrm>
              <a:off x="2963179" y="5030528"/>
              <a:ext cx="114910" cy="373380"/>
              <a:chOff x="2577976" y="5030528"/>
              <a:chExt cx="114910" cy="373380"/>
            </a:xfrm>
          </p:grpSpPr>
          <p:sp>
            <p:nvSpPr>
              <p:cNvPr id="65" name="Isosceles Triangle 64">
                <a:extLst>
                  <a:ext uri="{FF2B5EF4-FFF2-40B4-BE49-F238E27FC236}">
                    <a16:creationId xmlns:a16="http://schemas.microsoft.com/office/drawing/2014/main" id="{DC4DF276-A38E-472D-AB2D-4E9B0D6AC64E}"/>
                  </a:ext>
                </a:extLst>
              </p:cNvPr>
              <p:cNvSpPr/>
              <p:nvPr/>
            </p:nvSpPr>
            <p:spPr>
              <a:xfrm rot="10800000">
                <a:off x="2577976" y="503052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9233457F-EA32-486A-896B-74F133DDB9B2}"/>
                  </a:ext>
                </a:extLst>
              </p:cNvPr>
              <p:cNvSpPr/>
              <p:nvPr/>
            </p:nvSpPr>
            <p:spPr>
              <a:xfrm rot="10800000">
                <a:off x="2577976" y="516768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id="{CD103B2E-80D1-448F-B72C-DA4358EE40D2}"/>
                  </a:ext>
                </a:extLst>
              </p:cNvPr>
              <p:cNvSpPr/>
              <p:nvPr/>
            </p:nvSpPr>
            <p:spPr>
              <a:xfrm rot="10800000">
                <a:off x="2577976" y="530484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A828786-8CDA-4AC5-9AFC-8D2841CC2ABA}"/>
              </a:ext>
            </a:extLst>
          </p:cNvPr>
          <p:cNvGrpSpPr/>
          <p:nvPr/>
        </p:nvGrpSpPr>
        <p:grpSpPr>
          <a:xfrm>
            <a:off x="16611" y="4409638"/>
            <a:ext cx="4751976" cy="1459640"/>
            <a:chOff x="168056" y="4437310"/>
            <a:chExt cx="4354482" cy="1337544"/>
          </a:xfrm>
        </p:grpSpPr>
        <p:sp>
          <p:nvSpPr>
            <p:cNvPr id="69" name="Rounded Rectangle 9">
              <a:extLst>
                <a:ext uri="{FF2B5EF4-FFF2-40B4-BE49-F238E27FC236}">
                  <a16:creationId xmlns:a16="http://schemas.microsoft.com/office/drawing/2014/main" id="{56515A26-7CF4-46A6-8823-92257CF9CC04}"/>
                </a:ext>
              </a:extLst>
            </p:cNvPr>
            <p:cNvSpPr/>
            <p:nvPr/>
          </p:nvSpPr>
          <p:spPr>
            <a:xfrm>
              <a:off x="1622414" y="4584871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C00000"/>
                  </a:solidFill>
                  <a:latin typeface="Georgia" charset="0"/>
                  <a:ea typeface="Georgia" charset="0"/>
                  <a:cs typeface="Georgia" charset="0"/>
                </a:rPr>
                <a:t>F</a:t>
              </a:r>
            </a:p>
          </p:txBody>
        </p:sp>
        <p:sp>
          <p:nvSpPr>
            <p:cNvPr id="70" name="Rounded Rectangle 15">
              <a:extLst>
                <a:ext uri="{FF2B5EF4-FFF2-40B4-BE49-F238E27FC236}">
                  <a16:creationId xmlns:a16="http://schemas.microsoft.com/office/drawing/2014/main" id="{A2C1FE40-BB66-4DAB-A9C9-F055FD4820F7}"/>
                </a:ext>
              </a:extLst>
            </p:cNvPr>
            <p:cNvSpPr/>
            <p:nvPr/>
          </p:nvSpPr>
          <p:spPr>
            <a:xfrm>
              <a:off x="1618740" y="5297437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0070C0"/>
                  </a:solidFill>
                  <a:latin typeface="Georgia" charset="0"/>
                  <a:ea typeface="Georgia" charset="0"/>
                  <a:cs typeface="Georgia" charset="0"/>
                </a:rPr>
                <a:t>B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2225364-0FEB-4EC2-8C65-3C216773EF95}"/>
                </a:ext>
              </a:extLst>
            </p:cNvPr>
            <p:cNvSpPr/>
            <p:nvPr/>
          </p:nvSpPr>
          <p:spPr>
            <a:xfrm>
              <a:off x="2206347" y="4976083"/>
              <a:ext cx="271156" cy="271155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cxnSp>
          <p:nvCxnSpPr>
            <p:cNvPr id="72" name="Elbow Connector 17">
              <a:extLst>
                <a:ext uri="{FF2B5EF4-FFF2-40B4-BE49-F238E27FC236}">
                  <a16:creationId xmlns:a16="http://schemas.microsoft.com/office/drawing/2014/main" id="{97F1456A-5FD9-4EAC-8AB5-2ECD7DBB8E22}"/>
                </a:ext>
              </a:extLst>
            </p:cNvPr>
            <p:cNvCxnSpPr/>
            <p:nvPr/>
          </p:nvCxnSpPr>
          <p:spPr>
            <a:xfrm>
              <a:off x="1950512" y="4748920"/>
              <a:ext cx="391412" cy="227162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lbow Connector 18">
              <a:extLst>
                <a:ext uri="{FF2B5EF4-FFF2-40B4-BE49-F238E27FC236}">
                  <a16:creationId xmlns:a16="http://schemas.microsoft.com/office/drawing/2014/main" id="{EC1E7DDA-23C1-41AD-96CE-3BC86F183AFE}"/>
                </a:ext>
              </a:extLst>
            </p:cNvPr>
            <p:cNvCxnSpPr/>
            <p:nvPr/>
          </p:nvCxnSpPr>
          <p:spPr>
            <a:xfrm flipV="1">
              <a:off x="1946838" y="5247239"/>
              <a:ext cx="395087" cy="214247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3101F40-DEFA-4EC0-BD3A-3BBA41EDEE69}"/>
                </a:ext>
              </a:extLst>
            </p:cNvPr>
            <p:cNvSpPr/>
            <p:nvPr/>
          </p:nvSpPr>
          <p:spPr>
            <a:xfrm>
              <a:off x="3124201" y="4976083"/>
              <a:ext cx="271156" cy="271155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75" name="Rounded Rectangle 20">
              <a:extLst>
                <a:ext uri="{FF2B5EF4-FFF2-40B4-BE49-F238E27FC236}">
                  <a16:creationId xmlns:a16="http://schemas.microsoft.com/office/drawing/2014/main" id="{B0526CA4-15D9-4DD6-930B-A1820DE07505}"/>
                </a:ext>
              </a:extLst>
            </p:cNvPr>
            <p:cNvSpPr/>
            <p:nvPr/>
          </p:nvSpPr>
          <p:spPr>
            <a:xfrm>
              <a:off x="3727979" y="4947612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14A6E98D-C62B-4620-B68A-B7029B80B74A}"/>
                </a:ext>
              </a:extLst>
            </p:cNvPr>
            <p:cNvCxnSpPr>
              <a:cxnSpLocks/>
            </p:cNvCxnSpPr>
            <p:nvPr/>
          </p:nvCxnSpPr>
          <p:spPr>
            <a:xfrm>
              <a:off x="2477502" y="5111661"/>
              <a:ext cx="646699" cy="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B296E3E-A3DF-43C9-83F8-3B3C3DE897C4}"/>
                </a:ext>
              </a:extLst>
            </p:cNvPr>
            <p:cNvCxnSpPr>
              <a:cxnSpLocks/>
            </p:cNvCxnSpPr>
            <p:nvPr/>
          </p:nvCxnSpPr>
          <p:spPr>
            <a:xfrm>
              <a:off x="3395357" y="5111661"/>
              <a:ext cx="332622" cy="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ounded Rectangle 23">
              <a:extLst>
                <a:ext uri="{FF2B5EF4-FFF2-40B4-BE49-F238E27FC236}">
                  <a16:creationId xmlns:a16="http://schemas.microsoft.com/office/drawing/2014/main" id="{6597A04E-725F-465F-A780-43E3107FEAD8}"/>
                </a:ext>
              </a:extLst>
            </p:cNvPr>
            <p:cNvSpPr/>
            <p:nvPr/>
          </p:nvSpPr>
          <p:spPr>
            <a:xfrm>
              <a:off x="168056" y="530458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104" name="Rounded Rectangle 25">
              <a:extLst>
                <a:ext uri="{FF2B5EF4-FFF2-40B4-BE49-F238E27FC236}">
                  <a16:creationId xmlns:a16="http://schemas.microsoft.com/office/drawing/2014/main" id="{E4EC422B-C333-49E4-8040-CF2D2EC61D87}"/>
                </a:ext>
              </a:extLst>
            </p:cNvPr>
            <p:cNvSpPr/>
            <p:nvPr/>
          </p:nvSpPr>
          <p:spPr>
            <a:xfrm>
              <a:off x="2714653" y="4854238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33006F">
                      <a:lumMod val="40000"/>
                      <a:lumOff val="60000"/>
                    </a:srgbClr>
                  </a:solidFill>
                  <a:latin typeface="Georgia" charset="0"/>
                  <a:ea typeface="Georgia" charset="0"/>
                  <a:cs typeface="Georgia" charset="0"/>
                </a:rPr>
                <a:t>u</a:t>
              </a: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042F8B95-87D2-4789-83BA-413E8CB030A4}"/>
                </a:ext>
              </a:extLst>
            </p:cNvPr>
            <p:cNvCxnSpPr>
              <a:cxnSpLocks/>
              <a:stCxn id="106" idx="2"/>
            </p:cNvCxnSpPr>
            <p:nvPr/>
          </p:nvCxnSpPr>
          <p:spPr>
            <a:xfrm>
              <a:off x="3261504" y="4683815"/>
              <a:ext cx="0" cy="292268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ounded Rectangle 27">
              <a:extLst>
                <a:ext uri="{FF2B5EF4-FFF2-40B4-BE49-F238E27FC236}">
                  <a16:creationId xmlns:a16="http://schemas.microsoft.com/office/drawing/2014/main" id="{B464376F-8334-44FE-9413-8FFE04A16971}"/>
                </a:ext>
              </a:extLst>
            </p:cNvPr>
            <p:cNvSpPr/>
            <p:nvPr/>
          </p:nvSpPr>
          <p:spPr>
            <a:xfrm>
              <a:off x="3138251" y="4437310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d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0949E915-BE27-45F5-8D0A-E1160970A4DE}"/>
                </a:ext>
              </a:extLst>
            </p:cNvPr>
            <p:cNvCxnSpPr/>
            <p:nvPr/>
          </p:nvCxnSpPr>
          <p:spPr>
            <a:xfrm>
              <a:off x="1126683" y="5456163"/>
              <a:ext cx="492058" cy="5322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D3F1BE5A-B132-4E67-B4EE-16F91B92B581}"/>
                </a:ext>
              </a:extLst>
            </p:cNvPr>
            <p:cNvCxnSpPr/>
            <p:nvPr/>
          </p:nvCxnSpPr>
          <p:spPr>
            <a:xfrm>
              <a:off x="391869" y="5461486"/>
              <a:ext cx="365947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ounded Rectangle 31">
              <a:extLst>
                <a:ext uri="{FF2B5EF4-FFF2-40B4-BE49-F238E27FC236}">
                  <a16:creationId xmlns:a16="http://schemas.microsoft.com/office/drawing/2014/main" id="{20E748C5-6E32-4388-9B39-2B70D3D50B5D}"/>
                </a:ext>
              </a:extLst>
            </p:cNvPr>
            <p:cNvSpPr/>
            <p:nvPr/>
          </p:nvSpPr>
          <p:spPr>
            <a:xfrm>
              <a:off x="737080" y="531983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5845D7F-0998-4168-9DDF-5947E71BD3FF}"/>
                </a:ext>
              </a:extLst>
            </p:cNvPr>
            <p:cNvSpPr/>
            <p:nvPr/>
          </p:nvSpPr>
          <p:spPr>
            <a:xfrm>
              <a:off x="765774" y="5275710"/>
              <a:ext cx="360908" cy="360907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1" name="Rounded Rectangle 33">
              <a:extLst>
                <a:ext uri="{FF2B5EF4-FFF2-40B4-BE49-F238E27FC236}">
                  <a16:creationId xmlns:a16="http://schemas.microsoft.com/office/drawing/2014/main" id="{D49BBDB6-03B8-4204-804A-203A8A964F86}"/>
                </a:ext>
              </a:extLst>
            </p:cNvPr>
            <p:cNvSpPr/>
            <p:nvPr/>
          </p:nvSpPr>
          <p:spPr>
            <a:xfrm>
              <a:off x="823655" y="542467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-</a:t>
              </a:r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2" name="Rounded Rectangle 34">
              <a:extLst>
                <a:ext uri="{FF2B5EF4-FFF2-40B4-BE49-F238E27FC236}">
                  <a16:creationId xmlns:a16="http://schemas.microsoft.com/office/drawing/2014/main" id="{18FD9920-B9A1-44A6-BDE8-822939D01DE7}"/>
                </a:ext>
              </a:extLst>
            </p:cNvPr>
            <p:cNvSpPr/>
            <p:nvPr/>
          </p:nvSpPr>
          <p:spPr>
            <a:xfrm>
              <a:off x="1120942" y="520650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  <p:cxnSp>
          <p:nvCxnSpPr>
            <p:cNvPr id="113" name="Elbow Connector 35">
              <a:extLst>
                <a:ext uri="{FF2B5EF4-FFF2-40B4-BE49-F238E27FC236}">
                  <a16:creationId xmlns:a16="http://schemas.microsoft.com/office/drawing/2014/main" id="{31290BC1-CBAC-4331-942B-98420BF9F4E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7592" y="4365013"/>
              <a:ext cx="570916" cy="1338731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ounded Rectangle 36">
              <a:extLst>
                <a:ext uri="{FF2B5EF4-FFF2-40B4-BE49-F238E27FC236}">
                  <a16:creationId xmlns:a16="http://schemas.microsoft.com/office/drawing/2014/main" id="{B80D697C-4116-4AFC-8789-CF20E53ECEF1}"/>
                </a:ext>
              </a:extLst>
            </p:cNvPr>
            <p:cNvSpPr/>
            <p:nvPr/>
          </p:nvSpPr>
          <p:spPr>
            <a:xfrm>
              <a:off x="4282258" y="4786901"/>
              <a:ext cx="240280" cy="498223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  <p:cxnSp>
          <p:nvCxnSpPr>
            <p:cNvPr id="115" name="Elbow Connector 37">
              <a:extLst>
                <a:ext uri="{FF2B5EF4-FFF2-40B4-BE49-F238E27FC236}">
                  <a16:creationId xmlns:a16="http://schemas.microsoft.com/office/drawing/2014/main" id="{85EBEF0F-294C-4A4E-84CE-574299605A8B}"/>
                </a:ext>
              </a:extLst>
            </p:cNvPr>
            <p:cNvCxnSpPr/>
            <p:nvPr/>
          </p:nvCxnSpPr>
          <p:spPr>
            <a:xfrm rot="5400000">
              <a:off x="2458078" y="3723744"/>
              <a:ext cx="436264" cy="3458603"/>
            </a:xfrm>
            <a:prstGeom prst="bentConnector3">
              <a:avLst>
                <a:gd name="adj1" fmla="val 158419"/>
              </a:avLst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DBE5BB16-393B-4FCF-890A-D5F82BAC24B1}"/>
                </a:ext>
              </a:extLst>
            </p:cNvPr>
            <p:cNvCxnSpPr>
              <a:cxnSpLocks/>
              <a:stCxn id="75" idx="3"/>
            </p:cNvCxnSpPr>
            <p:nvPr/>
          </p:nvCxnSpPr>
          <p:spPr>
            <a:xfrm>
              <a:off x="4056077" y="5111661"/>
              <a:ext cx="226181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ounded Rectangle 40">
              <a:extLst>
                <a:ext uri="{FF2B5EF4-FFF2-40B4-BE49-F238E27FC236}">
                  <a16:creationId xmlns:a16="http://schemas.microsoft.com/office/drawing/2014/main" id="{308BD1F4-2CA3-4A66-8239-7AC97B211015}"/>
                </a:ext>
              </a:extLst>
            </p:cNvPr>
            <p:cNvSpPr/>
            <p:nvPr/>
          </p:nvSpPr>
          <p:spPr>
            <a:xfrm>
              <a:off x="1385297" y="4441512"/>
              <a:ext cx="1231632" cy="1333342"/>
            </a:xfrm>
            <a:prstGeom prst="roundRect">
              <a:avLst/>
            </a:prstGeom>
            <a:noFill/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sz="1200">
                <a:solidFill>
                  <a:srgbClr val="E8D3A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719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638BE-F257-486D-B890-F786003B2B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87335"/>
          </a:xfrm>
        </p:spPr>
        <p:txBody>
          <a:bodyPr>
            <a:normAutofit/>
          </a:bodyPr>
          <a:lstStyle/>
          <a:p>
            <a:r>
              <a:rPr lang="en-US" b="0" dirty="0"/>
              <a:t>experiment:  </a:t>
            </a:r>
            <a:r>
              <a:rPr lang="en-US" dirty="0">
                <a:solidFill>
                  <a:srgbClr val="FFC000"/>
                </a:solidFill>
              </a:rPr>
              <a:t>muscle</a:t>
            </a:r>
            <a:r>
              <a:rPr lang="en-US" dirty="0"/>
              <a:t> vs </a:t>
            </a:r>
            <a:r>
              <a:rPr lang="en-US" dirty="0">
                <a:solidFill>
                  <a:srgbClr val="A95FFF"/>
                </a:solidFill>
              </a:rPr>
              <a:t>manual</a:t>
            </a:r>
          </a:p>
        </p:txBody>
      </p:sp>
      <p:pic>
        <p:nvPicPr>
          <p:cNvPr id="14" name="Picture 13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BF57E2A5-4C29-49EB-8087-249BE690D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028"/>
          <a:stretch/>
        </p:blipFill>
        <p:spPr>
          <a:xfrm>
            <a:off x="0" y="741800"/>
            <a:ext cx="4434840" cy="2845246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19" name="Picture 18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07BCB27C-A4EB-4CF0-92B4-EFD42D105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0" b="52572"/>
          <a:stretch/>
        </p:blipFill>
        <p:spPr>
          <a:xfrm>
            <a:off x="4434840" y="741800"/>
            <a:ext cx="4709160" cy="2845246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9ABFF8-42BD-4B31-A51E-1AD3FF5F32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625" y="3914775"/>
            <a:ext cx="2571750" cy="2076450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D1B8C84-ACDF-402E-9172-89D259EA47C6}"/>
              </a:ext>
            </a:extLst>
          </p:cNvPr>
          <p:cNvSpPr txBox="1">
            <a:spLocks/>
          </p:cNvSpPr>
          <p:nvPr/>
        </p:nvSpPr>
        <p:spPr>
          <a:xfrm>
            <a:off x="2779312" y="4010274"/>
            <a:ext cx="6364688" cy="18854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b="1" dirty="0">
                <a:solidFill>
                  <a:srgbClr val="A95FFF"/>
                </a:solidFill>
              </a:rPr>
              <a:t>manual</a:t>
            </a:r>
            <a:r>
              <a:rPr lang="en-US" sz="3200" dirty="0"/>
              <a:t>:  1-dimensional joystick</a:t>
            </a:r>
          </a:p>
          <a:p>
            <a:pPr lvl="1"/>
            <a:r>
              <a:rPr lang="en-US" sz="3200" b="1" dirty="0">
                <a:solidFill>
                  <a:srgbClr val="FFC000"/>
                </a:solidFill>
              </a:rPr>
              <a:t>muscle</a:t>
            </a:r>
            <a:r>
              <a:rPr lang="en-US" sz="3200" dirty="0"/>
              <a:t>:  EMG on biceps/triceps</a:t>
            </a:r>
          </a:p>
          <a:p>
            <a:pPr lvl="1"/>
            <a:r>
              <a:rPr lang="en-US" sz="3200" b="1" dirty="0"/>
              <a:t>task:</a:t>
            </a:r>
            <a:r>
              <a:rPr lang="en-US" sz="3200" dirty="0"/>
              <a:t>  reference tracking</a:t>
            </a:r>
            <a:endParaRPr lang="en-US" sz="3200" b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7644715-0614-41EF-B590-0F63DF2905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9875" y="6172200"/>
            <a:ext cx="662151" cy="685800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480353C-0FBE-499D-8D35-62FE73A09D0D}"/>
              </a:ext>
            </a:extLst>
          </p:cNvPr>
          <p:cNvSpPr txBox="1">
            <a:spLocks/>
          </p:cNvSpPr>
          <p:nvPr/>
        </p:nvSpPr>
        <p:spPr>
          <a:xfrm>
            <a:off x="1347077" y="6174941"/>
            <a:ext cx="7102636" cy="683059"/>
          </a:xfrm>
          <a:prstGeom prst="rect">
            <a:avLst/>
          </a:prstGeom>
          <a:noFill/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Steele, Burden </a:t>
            </a:r>
            <a:r>
              <a:rPr lang="en-US" sz="1600" i="1" dirty="0"/>
              <a:t>CHI </a:t>
            </a:r>
            <a:r>
              <a:rPr lang="en-US" sz="1600" dirty="0"/>
              <a:t>2020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Decoding intent with control theory:  muscle vs manual interface performance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C945DE5-3676-49FB-A294-2F4F69570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4226563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D53F373-E613-4988-B51D-72FC8F928CA8}"/>
              </a:ext>
            </a:extLst>
          </p:cNvPr>
          <p:cNvGrpSpPr/>
          <p:nvPr/>
        </p:nvGrpSpPr>
        <p:grpSpPr>
          <a:xfrm>
            <a:off x="1362010" y="660023"/>
            <a:ext cx="7781990" cy="5462780"/>
            <a:chOff x="1362010" y="660023"/>
            <a:chExt cx="7781990" cy="54627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36DC3C-FE09-411F-B3AB-677F7F832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6852" y="660023"/>
              <a:ext cx="7147148" cy="51738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E0BAA6F-6F44-42C3-96DA-5A47866075A6}"/>
                    </a:ext>
                  </a:extLst>
                </p:cNvPr>
                <p:cNvSpPr/>
                <p:nvPr/>
              </p:nvSpPr>
              <p:spPr>
                <a:xfrm rot="16200000">
                  <a:off x="3068349" y="3120155"/>
                  <a:ext cx="5422046" cy="5786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en-US" sz="2800" kern="0" dirty="0">
                      <a:solidFill>
                        <a:schemeClr val="tx2"/>
                      </a:solidFill>
                      <a:ea typeface="ＭＳ Ｐゴシック" charset="-128"/>
                      <a:cs typeface="Times New Roman" panose="02020603050405020304" pitchFamily="18" charset="0"/>
                    </a:rPr>
                    <a:t>inversion error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en-US" sz="28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80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en-US" sz="2800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800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altLang="en-US" sz="2800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  <m:r>
                            <m:rPr>
                              <m:nor/>
                            </m:rPr>
                            <a:rPr lang="en-US" altLang="en-US" sz="2800" kern="0" dirty="0">
                              <a:solidFill>
                                <a:schemeClr val="tx2"/>
                              </a:solidFill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altLang="en-US" sz="28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E0BAA6F-6F44-42C3-96DA-5A4786607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068349" y="3120155"/>
                  <a:ext cx="5422046" cy="578685"/>
                </a:xfrm>
                <a:prstGeom prst="rect">
                  <a:avLst/>
                </a:prstGeom>
                <a:blipFill>
                  <a:blip r:embed="rId3"/>
                  <a:stretch>
                    <a:fillRect l="-5263" r="-2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C177052-2BFF-45FD-9B7A-497BE4922253}"/>
                    </a:ext>
                  </a:extLst>
                </p:cNvPr>
                <p:cNvSpPr/>
                <p:nvPr/>
              </p:nvSpPr>
              <p:spPr>
                <a:xfrm>
                  <a:off x="7835892" y="5751186"/>
                  <a:ext cx="122116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̈"/>
                            <m:ctrlPr>
                              <a:rPr lang="en-US" altLang="en-US" i="1" kern="0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C177052-2BFF-45FD-9B7A-497BE49222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5892" y="5751186"/>
                  <a:ext cx="1221168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ECC0B74-9A33-47E1-AF96-9555992A78E5}"/>
                    </a:ext>
                  </a:extLst>
                </p:cNvPr>
                <p:cNvSpPr/>
                <p:nvPr/>
              </p:nvSpPr>
              <p:spPr>
                <a:xfrm>
                  <a:off x="6780233" y="5751186"/>
                  <a:ext cx="8116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ECC0B74-9A33-47E1-AF96-9555992A78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233" y="5751186"/>
                  <a:ext cx="811632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C717AD9-53B5-4BFE-B67C-8A6A0E90A389}"/>
                    </a:ext>
                  </a:extLst>
                </p:cNvPr>
                <p:cNvSpPr/>
                <p:nvPr/>
              </p:nvSpPr>
              <p:spPr>
                <a:xfrm>
                  <a:off x="4197893" y="5753471"/>
                  <a:ext cx="122116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̈"/>
                            <m:ctrlPr>
                              <a:rPr lang="en-US" altLang="en-US" i="1" kern="0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C717AD9-53B5-4BFE-B67C-8A6A0E90A3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7893" y="5753471"/>
                  <a:ext cx="1221168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E1DA200-AB23-49AF-9023-9DB156955EB3}"/>
                    </a:ext>
                  </a:extLst>
                </p:cNvPr>
                <p:cNvSpPr/>
                <p:nvPr/>
              </p:nvSpPr>
              <p:spPr>
                <a:xfrm>
                  <a:off x="3055294" y="5753471"/>
                  <a:ext cx="8116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E1DA200-AB23-49AF-9023-9DB156955E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5294" y="5753471"/>
                  <a:ext cx="811632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C2D3DF9-DE91-4B64-A52D-708B3CE6DB0F}"/>
                    </a:ext>
                  </a:extLst>
                </p:cNvPr>
                <p:cNvSpPr/>
                <p:nvPr/>
              </p:nvSpPr>
              <p:spPr>
                <a:xfrm rot="16200000">
                  <a:off x="-1087402" y="3147887"/>
                  <a:ext cx="542204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en-US" sz="2800" kern="0" dirty="0">
                      <a:solidFill>
                        <a:schemeClr val="tx2"/>
                      </a:solidFill>
                      <a:ea typeface="ＭＳ Ｐゴシック" charset="-128"/>
                      <a:cs typeface="Times New Roman" panose="02020603050405020304" pitchFamily="18" charset="0"/>
                    </a:rPr>
                    <a:t>tracking error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en-US" sz="28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en-US" sz="280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altLang="en-US" sz="2800" kern="0" dirty="0">
                              <a:solidFill>
                                <a:schemeClr val="tx2"/>
                              </a:solidFill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altLang="en-US" sz="28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C2D3DF9-DE91-4B64-A52D-708B3CE6DB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1087402" y="3147887"/>
                  <a:ext cx="5422044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10465" r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F4DC7DF-0D39-44D0-87BB-9A2D21EB56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9875" y="6172200"/>
            <a:ext cx="662151" cy="68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A791A0-3F9E-4158-9B38-CF27649106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9ABFF8-42BD-4B31-A51E-1AD3FF5F32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901" y="4107273"/>
            <a:ext cx="2431724" cy="1963392"/>
          </a:xfrm>
          <a:prstGeom prst="rect">
            <a:avLst/>
          </a:prstGeom>
        </p:spPr>
      </p:pic>
      <p:sp>
        <p:nvSpPr>
          <p:cNvPr id="28" name="Rounded Rectangle 40">
            <a:extLst>
              <a:ext uri="{FF2B5EF4-FFF2-40B4-BE49-F238E27FC236}">
                <a16:creationId xmlns:a16="http://schemas.microsoft.com/office/drawing/2014/main" id="{0ED6FCC4-755E-41BC-8A73-2969D4012E8F}"/>
              </a:ext>
            </a:extLst>
          </p:cNvPr>
          <p:cNvSpPr/>
          <p:nvPr/>
        </p:nvSpPr>
        <p:spPr>
          <a:xfrm>
            <a:off x="2840801" y="594441"/>
            <a:ext cx="4878288" cy="5528362"/>
          </a:xfrm>
          <a:prstGeom prst="roundRect">
            <a:avLst>
              <a:gd name="adj" fmla="val 7295"/>
            </a:avLst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ED4E87-B049-446B-9021-FEF05BA6676F}"/>
                  </a:ext>
                </a:extLst>
              </p:cNvPr>
              <p:cNvSpPr/>
              <p:nvPr/>
            </p:nvSpPr>
            <p:spPr>
              <a:xfrm>
                <a:off x="1811045" y="211363"/>
                <a:ext cx="3608016" cy="51629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r">
                  <a:lnSpc>
                    <a:spcPts val="3000"/>
                  </a:lnSpc>
                </a:pPr>
                <a:r>
                  <a:rPr lang="en-US" sz="3600" b="1" dirty="0">
                    <a:solidFill>
                      <a:srgbClr val="FFC000"/>
                    </a:solidFill>
                    <a:latin typeface="Calibri" charset="0"/>
                    <a:cs typeface="Calibri" charset="0"/>
                  </a:rPr>
                  <a:t>muscle</a:t>
                </a:r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600" i="1" kern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:r>
                  <a:rPr lang="en-US" sz="3600" b="1" dirty="0">
                    <a:solidFill>
                      <a:srgbClr val="A95FFF"/>
                    </a:solidFill>
                    <a:latin typeface="Calibri" charset="0"/>
                    <a:cs typeface="Calibri" charset="0"/>
                  </a:rPr>
                  <a:t>manual</a:t>
                </a:r>
                <a:endParaRPr lang="en-US" sz="1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ED4E87-B049-446B-9021-FEF05BA667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045" y="211363"/>
                <a:ext cx="3608016" cy="516295"/>
              </a:xfrm>
              <a:prstGeom prst="rect">
                <a:avLst/>
              </a:prstGeom>
              <a:blipFill>
                <a:blip r:embed="rId13"/>
                <a:stretch>
                  <a:fillRect l="-1520" t="-46429" r="-5236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ounded Rectangle 40">
            <a:extLst>
              <a:ext uri="{FF2B5EF4-FFF2-40B4-BE49-F238E27FC236}">
                <a16:creationId xmlns:a16="http://schemas.microsoft.com/office/drawing/2014/main" id="{F8BC6CC9-A1F6-4E1E-96B9-678F6C381809}"/>
              </a:ext>
            </a:extLst>
          </p:cNvPr>
          <p:cNvSpPr/>
          <p:nvPr/>
        </p:nvSpPr>
        <p:spPr>
          <a:xfrm>
            <a:off x="7796923" y="594199"/>
            <a:ext cx="1299107" cy="55286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7EB28B-952D-4B39-96A8-312B7B018B69}"/>
                  </a:ext>
                </a:extLst>
              </p:cNvPr>
              <p:cNvSpPr/>
              <p:nvPr/>
            </p:nvSpPr>
            <p:spPr>
              <a:xfrm>
                <a:off x="5473083" y="211363"/>
                <a:ext cx="3608015" cy="51629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r">
                  <a:lnSpc>
                    <a:spcPts val="3000"/>
                  </a:lnSpc>
                </a:pPr>
                <a:r>
                  <a:rPr lang="en-US" sz="3600" b="1" dirty="0">
                    <a:solidFill>
                      <a:srgbClr val="FFC000"/>
                    </a:solidFill>
                    <a:latin typeface="Calibri" charset="0"/>
                    <a:cs typeface="Calibri" charset="0"/>
                  </a:rPr>
                  <a:t>muscle</a:t>
                </a:r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600" b="0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:r>
                  <a:rPr lang="en-US" sz="3600" b="1" dirty="0">
                    <a:solidFill>
                      <a:srgbClr val="A95FFF"/>
                    </a:solidFill>
                    <a:latin typeface="Calibri" charset="0"/>
                    <a:cs typeface="Calibri" charset="0"/>
                  </a:rPr>
                  <a:t>manual</a:t>
                </a:r>
                <a:endParaRPr lang="en-US" sz="1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7EB28B-952D-4B39-96A8-312B7B018B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083" y="211363"/>
                <a:ext cx="3608015" cy="516295"/>
              </a:xfrm>
              <a:prstGeom prst="rect">
                <a:avLst/>
              </a:prstGeom>
              <a:blipFill>
                <a:blip r:embed="rId14"/>
                <a:stretch>
                  <a:fillRect l="-1858" t="-46429" r="-5068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DDFE557A-050D-40D4-AF82-F81D566E9C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996852" cy="787335"/>
          </a:xfrm>
        </p:spPr>
        <p:txBody>
          <a:bodyPr>
            <a:normAutofit/>
          </a:bodyPr>
          <a:lstStyle/>
          <a:p>
            <a:r>
              <a:rPr lang="en-US" b="0" dirty="0"/>
              <a:t>results: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AC86862-CC60-48D1-80E3-6BF2C723BE94}"/>
                  </a:ext>
                </a:extLst>
              </p:cNvPr>
              <p:cNvSpPr/>
              <p:nvPr/>
            </p:nvSpPr>
            <p:spPr>
              <a:xfrm>
                <a:off x="14181" y="607207"/>
                <a:ext cx="18710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11)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AC86862-CC60-48D1-80E3-6BF2C723BE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" y="607207"/>
                <a:ext cx="1871050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72B9CFE-3A72-4DC8-99A3-AF652FE95F03}"/>
              </a:ext>
            </a:extLst>
          </p:cNvPr>
          <p:cNvSpPr txBox="1">
            <a:spLocks/>
          </p:cNvSpPr>
          <p:nvPr/>
        </p:nvSpPr>
        <p:spPr>
          <a:xfrm>
            <a:off x="1347077" y="6174941"/>
            <a:ext cx="7102636" cy="683059"/>
          </a:xfrm>
          <a:prstGeom prst="rect">
            <a:avLst/>
          </a:prstGeom>
          <a:noFill/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Steele, Burden </a:t>
            </a:r>
            <a:r>
              <a:rPr lang="en-US" sz="1600" i="1" dirty="0"/>
              <a:t>CHI </a:t>
            </a:r>
            <a:r>
              <a:rPr lang="en-US" sz="1600" dirty="0"/>
              <a:t>2020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Decoding intent with control theory:  muscle vs manual interface performance</a:t>
            </a:r>
          </a:p>
        </p:txBody>
      </p:sp>
    </p:spTree>
    <p:extLst>
      <p:ext uri="{BB962C8B-B14F-4D97-AF65-F5344CB8AC3E}">
        <p14:creationId xmlns:p14="http://schemas.microsoft.com/office/powerpoint/2010/main" val="263490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50DE64-F918-488B-BF1F-131E08918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0534"/>
            <a:ext cx="6858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7C788-EE78-4EAE-BE4F-FCE52A144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638BE-F257-486D-B890-F786003B2B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87335"/>
          </a:xfrm>
        </p:spPr>
        <p:txBody>
          <a:bodyPr>
            <a:normAutofit fontScale="85000" lnSpcReduction="10000"/>
          </a:bodyPr>
          <a:lstStyle/>
          <a:p>
            <a:r>
              <a:rPr lang="en-US" b="0" dirty="0"/>
              <a:t>experiment:</a:t>
            </a:r>
            <a:r>
              <a:rPr lang="en-US" b="0" dirty="0">
                <a:solidFill>
                  <a:srgbClr val="FF0000"/>
                </a:solidFill>
              </a:rPr>
              <a:t>  </a:t>
            </a:r>
            <a:r>
              <a:rPr lang="en-US" dirty="0">
                <a:solidFill>
                  <a:srgbClr val="FF0000"/>
                </a:solidFill>
              </a:rPr>
              <a:t>dominant</a:t>
            </a:r>
            <a:r>
              <a:rPr lang="en-US" b="0" dirty="0"/>
              <a:t> vs </a:t>
            </a:r>
            <a:r>
              <a:rPr lang="en-US" dirty="0">
                <a:solidFill>
                  <a:srgbClr val="0432FF"/>
                </a:solidFill>
              </a:rPr>
              <a:t>non-dominant</a:t>
            </a:r>
            <a:endParaRPr lang="en-US" dirty="0">
              <a:solidFill>
                <a:srgbClr val="A95FFF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D1B8C84-ACDF-402E-9172-89D259EA47C6}"/>
              </a:ext>
            </a:extLst>
          </p:cNvPr>
          <p:cNvSpPr txBox="1">
            <a:spLocks/>
          </p:cNvSpPr>
          <p:nvPr/>
        </p:nvSpPr>
        <p:spPr>
          <a:xfrm>
            <a:off x="205740" y="4010274"/>
            <a:ext cx="8938260" cy="18854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b="1" dirty="0"/>
              <a:t>task:  </a:t>
            </a:r>
            <a:r>
              <a:rPr lang="en-US" sz="3200" dirty="0"/>
              <a:t>reference tracking + disturbance rejection</a:t>
            </a:r>
          </a:p>
          <a:p>
            <a:pPr lvl="1"/>
            <a:r>
              <a:rPr lang="en-US" sz="3200" b="1" dirty="0"/>
              <a:t>group </a:t>
            </a:r>
            <a:r>
              <a:rPr lang="en-US" sz="3200" b="1" dirty="0">
                <a:solidFill>
                  <a:srgbClr val="FF0000"/>
                </a:solidFill>
              </a:rPr>
              <a:t>R</a:t>
            </a:r>
            <a:r>
              <a:rPr lang="en-US" sz="3200" b="1" dirty="0">
                <a:solidFill>
                  <a:srgbClr val="0432FF"/>
                </a:solidFill>
              </a:rPr>
              <a:t>L</a:t>
            </a:r>
            <a:r>
              <a:rPr lang="en-US" sz="3200" b="1" dirty="0"/>
              <a:t>:</a:t>
            </a:r>
            <a:r>
              <a:rPr lang="en-US" sz="3200" dirty="0"/>
              <a:t>  </a:t>
            </a:r>
            <a:r>
              <a:rPr lang="en-US" sz="3200" dirty="0">
                <a:solidFill>
                  <a:srgbClr val="FF0000"/>
                </a:solidFill>
              </a:rPr>
              <a:t>dominant</a:t>
            </a:r>
            <a:r>
              <a:rPr lang="en-US" sz="3200" dirty="0"/>
              <a:t> before </a:t>
            </a:r>
            <a:r>
              <a:rPr lang="en-US" sz="3200" dirty="0">
                <a:solidFill>
                  <a:srgbClr val="0432FF"/>
                </a:solidFill>
              </a:rPr>
              <a:t>non-dominant</a:t>
            </a:r>
          </a:p>
          <a:p>
            <a:pPr lvl="1"/>
            <a:r>
              <a:rPr lang="en-US" sz="3200" b="1" dirty="0"/>
              <a:t>group </a:t>
            </a:r>
            <a:r>
              <a:rPr lang="en-US" sz="3200" b="1" dirty="0">
                <a:solidFill>
                  <a:srgbClr val="0432FF"/>
                </a:solidFill>
              </a:rPr>
              <a:t>L</a:t>
            </a:r>
            <a:r>
              <a:rPr lang="en-US" sz="3200" b="1" dirty="0">
                <a:solidFill>
                  <a:srgbClr val="FF0000"/>
                </a:solidFill>
              </a:rPr>
              <a:t>R</a:t>
            </a:r>
            <a:r>
              <a:rPr lang="en-US" sz="3200" b="1" dirty="0"/>
              <a:t>:  </a:t>
            </a:r>
            <a:r>
              <a:rPr lang="en-US" sz="3200" dirty="0">
                <a:solidFill>
                  <a:srgbClr val="0432FF"/>
                </a:solidFill>
              </a:rPr>
              <a:t>non-dominant </a:t>
            </a:r>
            <a:r>
              <a:rPr lang="en-US" sz="3200" dirty="0"/>
              <a:t>before </a:t>
            </a:r>
            <a:r>
              <a:rPr lang="en-US" sz="3200" dirty="0">
                <a:solidFill>
                  <a:srgbClr val="FF0000"/>
                </a:solidFill>
              </a:rPr>
              <a:t>dominant</a:t>
            </a:r>
            <a:endParaRPr lang="en-US" sz="3200" b="1" dirty="0">
              <a:solidFill>
                <a:srgbClr val="0432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671B3-C3FE-4D71-AD3D-3EB2074D60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F40F7-10E2-4B6A-8199-FA93DA643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4AC1F38-E2E7-4842-9294-374EF58286E5}"/>
              </a:ext>
            </a:extLst>
          </p:cNvPr>
          <p:cNvSpPr txBox="1">
            <a:spLocks/>
          </p:cNvSpPr>
          <p:nvPr/>
        </p:nvSpPr>
        <p:spPr>
          <a:xfrm>
            <a:off x="2743200" y="6174941"/>
            <a:ext cx="6400799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Peterson, Howell, Roth, Burden </a:t>
            </a:r>
            <a:r>
              <a:rPr lang="en-US" sz="1600" i="1" dirty="0"/>
              <a:t>IEEE Tran Cybernetics </a:t>
            </a:r>
            <a:r>
              <a:rPr lang="en-US" sz="1600" dirty="0"/>
              <a:t>2021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Effect of Handedness on Learned Controllers and Sensorimotor Noise During Trajectory-Tracking</a:t>
            </a:r>
            <a:endParaRPr lang="en-US" sz="16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4D1CD1E-87E7-4918-BE49-05AB75578D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5800" y="915182"/>
            <a:ext cx="3794646" cy="23716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AD59041-B0E8-40F9-9F22-1B26E18668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06798" y="915181"/>
            <a:ext cx="3794646" cy="23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2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ECCEE07-FA77-4BB4-8C05-92BCF76CF1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783457" y="947724"/>
            <a:ext cx="7360543" cy="50580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483B0A-1F0E-44E2-9584-F4DE001E4A18}"/>
              </a:ext>
            </a:extLst>
          </p:cNvPr>
          <p:cNvSpPr/>
          <p:nvPr/>
        </p:nvSpPr>
        <p:spPr>
          <a:xfrm>
            <a:off x="4229135" y="1001808"/>
            <a:ext cx="3131408" cy="93650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DB03A5-3FEE-475C-A00F-36DCBC14005E}"/>
              </a:ext>
            </a:extLst>
          </p:cNvPr>
          <p:cNvSpPr/>
          <p:nvPr/>
        </p:nvSpPr>
        <p:spPr>
          <a:xfrm>
            <a:off x="5796501" y="1029436"/>
            <a:ext cx="3146690" cy="19687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550D373-B959-4B4A-A51C-BC7E390A18EB}"/>
              </a:ext>
            </a:extLst>
          </p:cNvPr>
          <p:cNvSpPr/>
          <p:nvPr/>
        </p:nvSpPr>
        <p:spPr>
          <a:xfrm>
            <a:off x="5798207" y="3283703"/>
            <a:ext cx="3146690" cy="19687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0A4AF-D26B-470D-9543-1ECBA70507E0}"/>
              </a:ext>
            </a:extLst>
          </p:cNvPr>
          <p:cNvSpPr/>
          <p:nvPr/>
        </p:nvSpPr>
        <p:spPr>
          <a:xfrm>
            <a:off x="2648192" y="1034542"/>
            <a:ext cx="6296705" cy="19687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C0B8AB-3165-44D4-B851-BC53BF956575}"/>
              </a:ext>
            </a:extLst>
          </p:cNvPr>
          <p:cNvSpPr/>
          <p:nvPr/>
        </p:nvSpPr>
        <p:spPr>
          <a:xfrm>
            <a:off x="2648192" y="3297083"/>
            <a:ext cx="6348324" cy="19687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2581E6-663B-4A9D-A296-B9F1C302A66B}"/>
              </a:ext>
            </a:extLst>
          </p:cNvPr>
          <p:cNvSpPr/>
          <p:nvPr/>
        </p:nvSpPr>
        <p:spPr>
          <a:xfrm>
            <a:off x="4015740" y="3064846"/>
            <a:ext cx="3344803" cy="11620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B4D2369-1D2E-45BD-AEFF-8FE0FE53FA5C}"/>
              </a:ext>
            </a:extLst>
          </p:cNvPr>
          <p:cNvGrpSpPr/>
          <p:nvPr/>
        </p:nvGrpSpPr>
        <p:grpSpPr>
          <a:xfrm>
            <a:off x="4284106" y="879637"/>
            <a:ext cx="2231946" cy="3347259"/>
            <a:chOff x="4284106" y="879637"/>
            <a:chExt cx="2231946" cy="33472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FE949D9-D715-4AB3-A6C0-A7A54EED72B4}"/>
                </a:ext>
              </a:extLst>
            </p:cNvPr>
            <p:cNvGrpSpPr/>
            <p:nvPr/>
          </p:nvGrpSpPr>
          <p:grpSpPr>
            <a:xfrm>
              <a:off x="4284106" y="879637"/>
              <a:ext cx="2231946" cy="3347259"/>
              <a:chOff x="4284106" y="879637"/>
              <a:chExt cx="2231946" cy="334725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2C194B4-67A5-4245-9A32-CDBCCE23D675}"/>
                  </a:ext>
                </a:extLst>
              </p:cNvPr>
              <p:cNvGrpSpPr/>
              <p:nvPr/>
            </p:nvGrpSpPr>
            <p:grpSpPr>
              <a:xfrm>
                <a:off x="4715827" y="947724"/>
                <a:ext cx="1800225" cy="3279172"/>
                <a:chOff x="4715827" y="947724"/>
                <a:chExt cx="1800225" cy="3279172"/>
              </a:xfrm>
            </p:grpSpPr>
            <p:pic>
              <p:nvPicPr>
                <p:cNvPr id="42" name="Graphic 41">
                  <a:extLst>
                    <a:ext uri="{FF2B5EF4-FFF2-40B4-BE49-F238E27FC236}">
                      <a16:creationId xmlns:a16="http://schemas.microsoft.com/office/drawing/2014/main" id="{749E1E5A-906D-420A-83DF-464C94F775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5827" y="947724"/>
                  <a:ext cx="1800225" cy="1162050"/>
                </a:xfrm>
                <a:prstGeom prst="rect">
                  <a:avLst/>
                </a:prstGeom>
              </p:spPr>
            </p:pic>
            <p:pic>
              <p:nvPicPr>
                <p:cNvPr id="44" name="Graphic 43">
                  <a:extLst>
                    <a:ext uri="{FF2B5EF4-FFF2-40B4-BE49-F238E27FC236}">
                      <a16:creationId xmlns:a16="http://schemas.microsoft.com/office/drawing/2014/main" id="{4C655C22-1EAC-486E-9CCD-F30A78384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5827" y="3064846"/>
                  <a:ext cx="1800225" cy="1162050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D05E1EA-2614-4D24-995D-F0941FD4FD58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847742" y="1316001"/>
                    <a:ext cx="124206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en-US" sz="18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en-US" sz="1800" i="1" kern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1800" b="0" i="1" kern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  <m:r>
                                    <a:rPr lang="en-US" altLang="en-US" sz="1800" b="0" i="1" kern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en-US" sz="1800" b="0" i="1" kern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en-US" sz="1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US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D05E1EA-2614-4D24-995D-F0941FD4FD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3847742" y="1316001"/>
                    <a:ext cx="1242060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3A0E23F-1C8A-4E6A-9472-60FA3A95668E}"/>
                    </a:ext>
                  </a:extLst>
                </p:cNvPr>
                <p:cNvSpPr txBox="1"/>
                <p:nvPr/>
              </p:nvSpPr>
              <p:spPr>
                <a:xfrm rot="16200000">
                  <a:off x="3847742" y="3413624"/>
                  <a:ext cx="124206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180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en-US" sz="1800" i="1" kern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en-US" sz="1800" b="0" i="1" kern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  <m:r>
                                  <a:rPr lang="en-US" altLang="en-US" sz="1800" b="0" i="1" kern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en-US" sz="1800" b="0" i="1" kern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altLang="en-US" sz="1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3A0E23F-1C8A-4E6A-9472-60FA3A9566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847742" y="3413624"/>
                  <a:ext cx="1242060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550DE64-F918-488B-BF1F-131E089188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0534"/>
            <a:ext cx="6858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7C788-EE78-4EAE-BE4F-FCE52A1445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E671B3-C3FE-4D71-AD3D-3EB2074D601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F40F7-10E2-4B6A-8199-FA93DA6433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3F82198C-25E4-4D27-9A63-D20DDFDA57D5}"/>
              </a:ext>
            </a:extLst>
          </p:cNvPr>
          <p:cNvSpPr txBox="1">
            <a:spLocks/>
          </p:cNvSpPr>
          <p:nvPr/>
        </p:nvSpPr>
        <p:spPr>
          <a:xfrm>
            <a:off x="2057400" y="91469"/>
            <a:ext cx="7086600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dominant</a:t>
            </a:r>
            <a:r>
              <a:rPr lang="en-US" b="0" dirty="0"/>
              <a:t> vs </a:t>
            </a:r>
            <a:r>
              <a:rPr lang="en-US" dirty="0">
                <a:solidFill>
                  <a:srgbClr val="0432FF"/>
                </a:solidFill>
              </a:rPr>
              <a:t>non-dominant</a:t>
            </a:r>
            <a:endParaRPr lang="en-US" dirty="0">
              <a:solidFill>
                <a:srgbClr val="A95FFF"/>
              </a:solidFill>
            </a:endParaRPr>
          </a:p>
        </p:txBody>
      </p:sp>
      <p:sp>
        <p:nvSpPr>
          <p:cNvPr id="72" name="Text Placeholder 1">
            <a:extLst>
              <a:ext uri="{FF2B5EF4-FFF2-40B4-BE49-F238E27FC236}">
                <a16:creationId xmlns:a16="http://schemas.microsoft.com/office/drawing/2014/main" id="{33B8D0B7-785E-4F73-A2AC-ED4933CBE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77" y="1555635"/>
            <a:ext cx="1756073" cy="7873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R</a:t>
            </a:r>
            <a:r>
              <a:rPr lang="en-US" sz="4800" b="1" dirty="0">
                <a:solidFill>
                  <a:srgbClr val="0432FF"/>
                </a:solidFill>
              </a:rPr>
              <a:t>L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8370171-FC67-4A69-8624-7412867FB7E7}"/>
                  </a:ext>
                </a:extLst>
              </p:cNvPr>
              <p:cNvSpPr/>
              <p:nvPr/>
            </p:nvSpPr>
            <p:spPr>
              <a:xfrm>
                <a:off x="25679" y="2162842"/>
                <a:ext cx="175607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9)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8370171-FC67-4A69-8624-7412867FB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9" y="2162842"/>
                <a:ext cx="1756072" cy="5232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 Placeholder 1">
            <a:extLst>
              <a:ext uri="{FF2B5EF4-FFF2-40B4-BE49-F238E27FC236}">
                <a16:creationId xmlns:a16="http://schemas.microsoft.com/office/drawing/2014/main" id="{05E88237-C37D-4BE5-B67E-FD3CF716BEBB}"/>
              </a:ext>
            </a:extLst>
          </p:cNvPr>
          <p:cNvSpPr txBox="1">
            <a:spLocks/>
          </p:cNvSpPr>
          <p:nvPr/>
        </p:nvSpPr>
        <p:spPr>
          <a:xfrm>
            <a:off x="25679" y="3862721"/>
            <a:ext cx="1757778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</a:rPr>
              <a:t>L</a:t>
            </a:r>
            <a:r>
              <a:rPr lang="en-US" dirty="0">
                <a:solidFill>
                  <a:srgbClr val="FF0000"/>
                </a:solidFill>
              </a:rPr>
              <a:t>R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EAEB25C-0217-4DC3-8351-8E311F0C9734}"/>
                  </a:ext>
                </a:extLst>
              </p:cNvPr>
              <p:cNvSpPr/>
              <p:nvPr/>
            </p:nvSpPr>
            <p:spPr>
              <a:xfrm>
                <a:off x="0" y="4469928"/>
                <a:ext cx="17817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9)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EAEB25C-0217-4DC3-8351-8E311F0C97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69928"/>
                <a:ext cx="1781750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D4277F3C-5864-41BE-B32A-407CF039F767}"/>
              </a:ext>
            </a:extLst>
          </p:cNvPr>
          <p:cNvGrpSpPr/>
          <p:nvPr/>
        </p:nvGrpSpPr>
        <p:grpSpPr>
          <a:xfrm>
            <a:off x="4229135" y="787335"/>
            <a:ext cx="4297646" cy="3495105"/>
            <a:chOff x="4229135" y="787335"/>
            <a:chExt cx="4297646" cy="3495105"/>
          </a:xfrm>
        </p:grpSpPr>
        <p:sp>
          <p:nvSpPr>
            <p:cNvPr id="66" name="Rounded Rectangle 40">
              <a:extLst>
                <a:ext uri="{FF2B5EF4-FFF2-40B4-BE49-F238E27FC236}">
                  <a16:creationId xmlns:a16="http://schemas.microsoft.com/office/drawing/2014/main" id="{00740527-57B3-4EBD-95AA-4DFA1D9FE5EC}"/>
                </a:ext>
              </a:extLst>
            </p:cNvPr>
            <p:cNvSpPr/>
            <p:nvPr/>
          </p:nvSpPr>
          <p:spPr>
            <a:xfrm>
              <a:off x="4229135" y="787335"/>
              <a:ext cx="2346926" cy="3495105"/>
            </a:xfrm>
            <a:prstGeom prst="roundRect">
              <a:avLst>
                <a:gd name="adj" fmla="val 7295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dirty="0">
                <a:solidFill>
                  <a:srgbClr val="E8D3A2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D3B0A1E-921A-4E3D-8874-72DE30D441C9}"/>
                </a:ext>
              </a:extLst>
            </p:cNvPr>
            <p:cNvSpPr/>
            <p:nvPr/>
          </p:nvSpPr>
          <p:spPr>
            <a:xfrm>
              <a:off x="6495809" y="972469"/>
              <a:ext cx="2030972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600" b="1" dirty="0">
                  <a:solidFill>
                    <a:srgbClr val="00B050"/>
                  </a:solidFill>
                  <a:latin typeface="Calibri" charset="0"/>
                  <a:cs typeface="Calibri" charset="0"/>
                </a:rPr>
                <a:t>hands perform </a:t>
              </a:r>
            </a:p>
            <a:p>
              <a:pPr algn="ctr">
                <a:lnSpc>
                  <a:spcPts val="3000"/>
                </a:lnSpc>
              </a:pPr>
              <a:r>
                <a:rPr lang="en-US" sz="3600" b="1" dirty="0">
                  <a:solidFill>
                    <a:srgbClr val="00B050"/>
                  </a:solidFill>
                  <a:latin typeface="Calibri" charset="0"/>
                  <a:cs typeface="Calibri" charset="0"/>
                </a:rPr>
                <a:t>the same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E734DF0-958F-452A-8481-3CF21EE01E73}"/>
                </a:ext>
              </a:extLst>
            </p:cNvPr>
            <p:cNvSpPr/>
            <p:nvPr/>
          </p:nvSpPr>
          <p:spPr>
            <a:xfrm>
              <a:off x="6495809" y="3129576"/>
              <a:ext cx="2030972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600" b="1" dirty="0">
                  <a:solidFill>
                    <a:srgbClr val="00B050"/>
                  </a:solidFill>
                  <a:latin typeface="Calibri" charset="0"/>
                  <a:cs typeface="Calibri" charset="0"/>
                </a:rPr>
                <a:t>tracking transfers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</p:grpSp>
      <p:sp>
        <p:nvSpPr>
          <p:cNvPr id="86" name="Text Placeholder 1">
            <a:extLst>
              <a:ext uri="{FF2B5EF4-FFF2-40B4-BE49-F238E27FC236}">
                <a16:creationId xmlns:a16="http://schemas.microsoft.com/office/drawing/2014/main" id="{02D1D98D-C27A-4A81-9107-C47987CC6AE8}"/>
              </a:ext>
            </a:extLst>
          </p:cNvPr>
          <p:cNvSpPr txBox="1">
            <a:spLocks/>
          </p:cNvSpPr>
          <p:nvPr/>
        </p:nvSpPr>
        <p:spPr>
          <a:xfrm>
            <a:off x="0" y="84890"/>
            <a:ext cx="1996852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results:</a:t>
            </a:r>
            <a:endParaRPr lang="en-US" dirty="0">
              <a:solidFill>
                <a:srgbClr val="A95F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30576D-E0CD-4449-82CF-B561BBB317C0}"/>
              </a:ext>
            </a:extLst>
          </p:cNvPr>
          <p:cNvGrpSpPr/>
          <p:nvPr/>
        </p:nvGrpSpPr>
        <p:grpSpPr>
          <a:xfrm>
            <a:off x="226063" y="1258503"/>
            <a:ext cx="1348736" cy="404103"/>
            <a:chOff x="685800" y="915181"/>
            <a:chExt cx="7915644" cy="2371655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DB64CC7-B784-4CFA-AC2C-459BE2AA206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85800" y="915182"/>
              <a:ext cx="3794646" cy="2371654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EB36593-89A6-41CC-99B1-C12C2A62E3F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806798" y="915181"/>
              <a:ext cx="3794646" cy="2371654"/>
            </a:xfrm>
            <a:prstGeom prst="rect">
              <a:avLst/>
            </a:prstGeom>
          </p:spPr>
        </p:pic>
      </p:grpSp>
      <p:pic>
        <p:nvPicPr>
          <p:cNvPr id="46" name="Graphic 45">
            <a:extLst>
              <a:ext uri="{FF2B5EF4-FFF2-40B4-BE49-F238E27FC236}">
                <a16:creationId xmlns:a16="http://schemas.microsoft.com/office/drawing/2014/main" id="{18BC9336-D895-4DEC-A9AC-E71AECB4C5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46365" y="3582974"/>
            <a:ext cx="646565" cy="404103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5BD0558-650F-4E73-AF6C-E4C26A81F9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32463" y="3582974"/>
            <a:ext cx="646565" cy="404103"/>
          </a:xfrm>
          <a:prstGeom prst="rect">
            <a:avLst/>
          </a:prstGeom>
        </p:spPr>
      </p:pic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A7B8526-7CDE-4B3A-BEC6-E8782C0D62FB}"/>
              </a:ext>
            </a:extLst>
          </p:cNvPr>
          <p:cNvSpPr txBox="1">
            <a:spLocks/>
          </p:cNvSpPr>
          <p:nvPr/>
        </p:nvSpPr>
        <p:spPr>
          <a:xfrm>
            <a:off x="2743200" y="6174941"/>
            <a:ext cx="6400799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Peterson, Howell, Roth, Burden </a:t>
            </a:r>
            <a:r>
              <a:rPr lang="en-US" sz="1600" i="1" dirty="0"/>
              <a:t>IEEE Tran Cybernetics </a:t>
            </a:r>
            <a:r>
              <a:rPr lang="en-US" sz="1600" dirty="0"/>
              <a:t>2021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Effect of Handedness on Learned Controllers and Sensorimotor Noise During Trajectory-Tracking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803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50DE64-F918-488B-BF1F-131E08918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0534"/>
            <a:ext cx="6858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7C788-EE78-4EAE-BE4F-FCE52A144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E671B3-C3FE-4D71-AD3D-3EB2074D60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F40F7-10E2-4B6A-8199-FA93DA643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C91164B-8B88-4BB8-A3E2-4FE26BE5EAC9}"/>
              </a:ext>
            </a:extLst>
          </p:cNvPr>
          <p:cNvSpPr txBox="1">
            <a:spLocks/>
          </p:cNvSpPr>
          <p:nvPr/>
        </p:nvSpPr>
        <p:spPr>
          <a:xfrm>
            <a:off x="0" y="84890"/>
            <a:ext cx="1996852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/>
              <a:t>results:</a:t>
            </a:r>
            <a:endParaRPr lang="en-US" dirty="0">
              <a:solidFill>
                <a:srgbClr val="A95FFF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DA345E5-31E0-4C75-B0A7-5EE2E93DA96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059" b="9345"/>
          <a:stretch/>
        </p:blipFill>
        <p:spPr>
          <a:xfrm>
            <a:off x="5634031" y="954128"/>
            <a:ext cx="3253502" cy="21406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C3F84D2-E4E5-496D-87AB-3450DBDF16E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2328" b="9233"/>
          <a:stretch/>
        </p:blipFill>
        <p:spPr>
          <a:xfrm>
            <a:off x="5680482" y="3743028"/>
            <a:ext cx="3207051" cy="214323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D576196-C53E-4C22-A2A5-5DB9B53A6BA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434" b="10001"/>
          <a:stretch/>
        </p:blipFill>
        <p:spPr>
          <a:xfrm>
            <a:off x="2216509" y="952791"/>
            <a:ext cx="3239784" cy="212513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2C3BF8F-B4A6-403A-813D-BD27660E471D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1857" b="10545"/>
          <a:stretch/>
        </p:blipFill>
        <p:spPr>
          <a:xfrm>
            <a:off x="2231993" y="3741691"/>
            <a:ext cx="3224302" cy="21122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A672315-3483-453E-99F5-FF3B9D57C0FF}"/>
                  </a:ext>
                </a:extLst>
              </p:cNvPr>
              <p:cNvSpPr/>
              <p:nvPr/>
            </p:nvSpPr>
            <p:spPr>
              <a:xfrm>
                <a:off x="6910775" y="2997083"/>
                <a:ext cx="74646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altLang="en-US" sz="44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44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US" altLang="en-US" sz="44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A672315-3483-453E-99F5-FF3B9D57C0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775" y="2997083"/>
                <a:ext cx="746464" cy="769441"/>
              </a:xfrm>
              <a:prstGeom prst="rect">
                <a:avLst/>
              </a:prstGeom>
              <a:blipFill>
                <a:blip r:embed="rId14"/>
                <a:stretch>
                  <a:fillRect l="-13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D05E597-5EAB-4B21-85F6-2671308A44BF}"/>
                  </a:ext>
                </a:extLst>
              </p:cNvPr>
              <p:cNvSpPr/>
              <p:nvPr/>
            </p:nvSpPr>
            <p:spPr>
              <a:xfrm>
                <a:off x="3529878" y="2997083"/>
                <a:ext cx="74646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altLang="en-US" sz="44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44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altLang="en-US" sz="44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D05E597-5EAB-4B21-85F6-2671308A4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878" y="2997083"/>
                <a:ext cx="746464" cy="769441"/>
              </a:xfrm>
              <a:prstGeom prst="rect">
                <a:avLst/>
              </a:prstGeom>
              <a:blipFill>
                <a:blip r:embed="rId15"/>
                <a:stretch>
                  <a:fillRect l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D1D477B9-BE71-4137-8176-8C68C0F2BAD7}"/>
              </a:ext>
            </a:extLst>
          </p:cNvPr>
          <p:cNvGrpSpPr/>
          <p:nvPr/>
        </p:nvGrpSpPr>
        <p:grpSpPr>
          <a:xfrm>
            <a:off x="1684168" y="782161"/>
            <a:ext cx="752864" cy="2513340"/>
            <a:chOff x="1684168" y="665156"/>
            <a:chExt cx="752864" cy="25133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A5A35FE-AD92-442E-9376-5C948A5A6BC7}"/>
                    </a:ext>
                  </a:extLst>
                </p:cNvPr>
                <p:cNvSpPr/>
                <p:nvPr/>
              </p:nvSpPr>
              <p:spPr>
                <a:xfrm>
                  <a:off x="1690568" y="2593721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A5A35FE-AD92-442E-9376-5C948A5A6B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568" y="2593721"/>
                  <a:ext cx="746464" cy="58477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6A6D574-90AA-4035-BC75-B4AC3FF51602}"/>
                    </a:ext>
                  </a:extLst>
                </p:cNvPr>
                <p:cNvSpPr/>
                <p:nvPr/>
              </p:nvSpPr>
              <p:spPr>
                <a:xfrm>
                  <a:off x="1690568" y="1627422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6A6D574-90AA-4035-BC75-B4AC3FF516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568" y="1627422"/>
                  <a:ext cx="746464" cy="58477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D4FA4566-CC6C-4821-ACB8-6BA1DE682562}"/>
                    </a:ext>
                  </a:extLst>
                </p:cNvPr>
                <p:cNvSpPr/>
                <p:nvPr/>
              </p:nvSpPr>
              <p:spPr>
                <a:xfrm>
                  <a:off x="1684168" y="665156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D4FA4566-CC6C-4821-ACB8-6BA1DE6825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4168" y="665156"/>
                  <a:ext cx="746464" cy="58477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3ED0E6D-5906-4BA5-9E06-E5C428292987}"/>
              </a:ext>
            </a:extLst>
          </p:cNvPr>
          <p:cNvGrpSpPr/>
          <p:nvPr/>
        </p:nvGrpSpPr>
        <p:grpSpPr>
          <a:xfrm>
            <a:off x="1684168" y="3563089"/>
            <a:ext cx="752864" cy="2513340"/>
            <a:chOff x="1684168" y="665156"/>
            <a:chExt cx="752864" cy="25133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6923C7E0-1794-4DEF-8760-4AE4A12281F7}"/>
                    </a:ext>
                  </a:extLst>
                </p:cNvPr>
                <p:cNvSpPr/>
                <p:nvPr/>
              </p:nvSpPr>
              <p:spPr>
                <a:xfrm>
                  <a:off x="1690568" y="2593721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6923C7E0-1794-4DEF-8760-4AE4A12281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568" y="2593721"/>
                  <a:ext cx="746464" cy="58477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B2F767D-4B32-40C2-A077-6D734130C3BE}"/>
                    </a:ext>
                  </a:extLst>
                </p:cNvPr>
                <p:cNvSpPr/>
                <p:nvPr/>
              </p:nvSpPr>
              <p:spPr>
                <a:xfrm>
                  <a:off x="1690568" y="1627422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B2F767D-4B32-40C2-A077-6D734130C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568" y="1627422"/>
                  <a:ext cx="746464" cy="584775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46C2F82-3694-4EAD-8262-D8447DE2DB9E}"/>
                    </a:ext>
                  </a:extLst>
                </p:cNvPr>
                <p:cNvSpPr/>
                <p:nvPr/>
              </p:nvSpPr>
              <p:spPr>
                <a:xfrm>
                  <a:off x="1684168" y="665156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46C2F82-3694-4EAD-8262-D8447DE2DB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4168" y="665156"/>
                  <a:ext cx="746464" cy="584775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5" name="Rounded Rectangle 40">
            <a:extLst>
              <a:ext uri="{FF2B5EF4-FFF2-40B4-BE49-F238E27FC236}">
                <a16:creationId xmlns:a16="http://schemas.microsoft.com/office/drawing/2014/main" id="{C9DBF7B8-789A-44F7-A9A6-5446B063BB4A}"/>
              </a:ext>
            </a:extLst>
          </p:cNvPr>
          <p:cNvSpPr/>
          <p:nvPr/>
        </p:nvSpPr>
        <p:spPr>
          <a:xfrm>
            <a:off x="2172189" y="738971"/>
            <a:ext cx="3344691" cy="522748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5FA6274-50BF-4376-A553-A51C32D72E36}"/>
              </a:ext>
            </a:extLst>
          </p:cNvPr>
          <p:cNvSpPr/>
          <p:nvPr/>
        </p:nvSpPr>
        <p:spPr>
          <a:xfrm>
            <a:off x="2040136" y="222676"/>
            <a:ext cx="3608015" cy="5162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ts val="3000"/>
              </a:lnSpc>
            </a:pPr>
            <a:r>
              <a:rPr lang="en-US" sz="2800" b="1" dirty="0">
                <a:solidFill>
                  <a:srgbClr val="00B050"/>
                </a:solidFill>
                <a:latin typeface="Calibri" charset="0"/>
                <a:cs typeface="Calibri" charset="0"/>
              </a:rPr>
              <a:t>feedback adapts …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67" name="Rounded Rectangle 40">
            <a:extLst>
              <a:ext uri="{FF2B5EF4-FFF2-40B4-BE49-F238E27FC236}">
                <a16:creationId xmlns:a16="http://schemas.microsoft.com/office/drawing/2014/main" id="{B19D12DA-7B89-4F9F-85C1-32F7D7A5C09B}"/>
              </a:ext>
            </a:extLst>
          </p:cNvPr>
          <p:cNvSpPr/>
          <p:nvPr/>
        </p:nvSpPr>
        <p:spPr>
          <a:xfrm>
            <a:off x="5603159" y="738971"/>
            <a:ext cx="3344691" cy="5227489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10D7036-DA81-405D-8D9E-4D61114BE129}"/>
              </a:ext>
            </a:extLst>
          </p:cNvPr>
          <p:cNvSpPr/>
          <p:nvPr/>
        </p:nvSpPr>
        <p:spPr>
          <a:xfrm>
            <a:off x="5471106" y="222676"/>
            <a:ext cx="3608015" cy="5162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ts val="3000"/>
              </a:lnSpc>
            </a:pPr>
            <a:r>
              <a:rPr lang="en-US" sz="2800" b="1" dirty="0">
                <a:solidFill>
                  <a:srgbClr val="FF9933"/>
                </a:solidFill>
                <a:latin typeface="Calibri" charset="0"/>
                <a:cs typeface="Calibri" charset="0"/>
              </a:rPr>
              <a:t>… feedforward doesn’t</a:t>
            </a:r>
            <a:endParaRPr lang="en-US" sz="1200" dirty="0">
              <a:solidFill>
                <a:srgbClr val="FF9933"/>
              </a:solidFill>
            </a:endParaRP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1EE20360-9A5C-4ADC-94F0-173BEE1AFD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77" y="1555635"/>
            <a:ext cx="1756073" cy="7873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R</a:t>
            </a:r>
            <a:r>
              <a:rPr lang="en-US" sz="4800" b="1" dirty="0">
                <a:solidFill>
                  <a:srgbClr val="0432FF"/>
                </a:solidFill>
              </a:rPr>
              <a:t>L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30781AD-F6AC-4E16-9FA1-056322093D0C}"/>
                  </a:ext>
                </a:extLst>
              </p:cNvPr>
              <p:cNvSpPr/>
              <p:nvPr/>
            </p:nvSpPr>
            <p:spPr>
              <a:xfrm>
                <a:off x="25679" y="2162842"/>
                <a:ext cx="175607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9)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30781AD-F6AC-4E16-9FA1-056322093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9" y="2162842"/>
                <a:ext cx="1756072" cy="52322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129F2C5E-708B-4AF7-BD6E-E4038A2D1C35}"/>
              </a:ext>
            </a:extLst>
          </p:cNvPr>
          <p:cNvSpPr txBox="1">
            <a:spLocks/>
          </p:cNvSpPr>
          <p:nvPr/>
        </p:nvSpPr>
        <p:spPr>
          <a:xfrm>
            <a:off x="25679" y="3862721"/>
            <a:ext cx="1757778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</a:rPr>
              <a:t>L</a:t>
            </a:r>
            <a:r>
              <a:rPr lang="en-US" dirty="0">
                <a:solidFill>
                  <a:srgbClr val="FF0000"/>
                </a:solidFill>
              </a:rPr>
              <a:t>R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3542EBB-BF74-487C-9FE8-93A98AB490CD}"/>
                  </a:ext>
                </a:extLst>
              </p:cNvPr>
              <p:cNvSpPr/>
              <p:nvPr/>
            </p:nvSpPr>
            <p:spPr>
              <a:xfrm>
                <a:off x="0" y="4469928"/>
                <a:ext cx="17817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9)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3542EBB-BF74-487C-9FE8-93A98AB49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69928"/>
                <a:ext cx="1781750" cy="52322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CE0D1701-975A-42A2-85CB-7C08E6CEF1B2}"/>
              </a:ext>
            </a:extLst>
          </p:cNvPr>
          <p:cNvGrpSpPr/>
          <p:nvPr/>
        </p:nvGrpSpPr>
        <p:grpSpPr>
          <a:xfrm>
            <a:off x="226063" y="1258503"/>
            <a:ext cx="1348736" cy="404103"/>
            <a:chOff x="685800" y="915181"/>
            <a:chExt cx="7915644" cy="2371655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AF1560C5-930B-44F7-888F-FD2AE91E0BB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85800" y="915182"/>
              <a:ext cx="3794646" cy="2371654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9CDD481A-D811-4694-98BF-FAF160833E9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806798" y="915181"/>
              <a:ext cx="3794646" cy="2371654"/>
            </a:xfrm>
            <a:prstGeom prst="rect">
              <a:avLst/>
            </a:prstGeom>
          </p:spPr>
        </p:pic>
      </p:grpSp>
      <p:pic>
        <p:nvPicPr>
          <p:cNvPr id="46" name="Graphic 45">
            <a:extLst>
              <a:ext uri="{FF2B5EF4-FFF2-40B4-BE49-F238E27FC236}">
                <a16:creationId xmlns:a16="http://schemas.microsoft.com/office/drawing/2014/main" id="{DBF976F6-392E-4274-8E36-4CABA86FEE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46365" y="3582974"/>
            <a:ext cx="646565" cy="404103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F7B5F488-795C-4EAC-9218-FC1A41E077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32463" y="3582974"/>
            <a:ext cx="646565" cy="404103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7E37CE1-E250-43F7-820F-FF8F9BC2241F}"/>
              </a:ext>
            </a:extLst>
          </p:cNvPr>
          <p:cNvSpPr txBox="1">
            <a:spLocks/>
          </p:cNvSpPr>
          <p:nvPr/>
        </p:nvSpPr>
        <p:spPr>
          <a:xfrm>
            <a:off x="2743200" y="6174941"/>
            <a:ext cx="6400799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Peterson, Howell, Roth, Burden </a:t>
            </a:r>
            <a:r>
              <a:rPr lang="en-US" sz="1600" i="1" dirty="0"/>
              <a:t>IEEE Tran Cybernetics </a:t>
            </a:r>
            <a:r>
              <a:rPr lang="en-US" sz="1600" dirty="0"/>
              <a:t>2021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Effect of Handedness on Learned Controllers and Sensorimotor Noise During Trajectory-Tracking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2826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7" grpId="0" animBg="1"/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3778DC-B1B2-7EB2-154F-9A42D9BAEB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159994"/>
            <a:ext cx="9144000" cy="2538012"/>
          </a:xfrm>
        </p:spPr>
        <p:txBody>
          <a:bodyPr/>
          <a:lstStyle/>
          <a:p>
            <a:r>
              <a:rPr lang="en-US" b="0" i="1" dirty="0">
                <a:sym typeface="Wingdings" panose="05000000000000000000" pitchFamily="2" charset="2"/>
              </a:rPr>
              <a:t>reach out if you want to talk </a:t>
            </a:r>
          </a:p>
          <a:p>
            <a:r>
              <a:rPr lang="en-US" b="0" i="1" dirty="0">
                <a:sym typeface="Wingdings" panose="05000000000000000000" pitchFamily="2" charset="2"/>
              </a:rPr>
              <a:t>about mental health in academia:</a:t>
            </a:r>
          </a:p>
          <a:p>
            <a:r>
              <a:rPr lang="en-US" dirty="0">
                <a:sym typeface="Wingdings" panose="05000000000000000000" pitchFamily="2" charset="2"/>
              </a:rPr>
              <a:t>sburden@uw.edu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711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5145401" y="1899621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6260138" y="1244991"/>
            <a:ext cx="1656096" cy="1803893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6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355495" y="2174833"/>
            <a:ext cx="763446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  <a:stCxn id="20" idx="6"/>
          </p:cNvCxnSpPr>
          <p:nvPr/>
        </p:nvCxnSpPr>
        <p:spPr>
          <a:xfrm>
            <a:off x="5687358" y="2170599"/>
            <a:ext cx="541957" cy="1302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255619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A95FFF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5419826" y="1407873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5173482" y="91518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>
            <a:cxnSpLocks/>
          </p:cNvCxnSpPr>
          <p:nvPr/>
        </p:nvCxnSpPr>
        <p:spPr>
          <a:xfrm>
            <a:off x="2081059" y="2859154"/>
            <a:ext cx="582711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2869792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258667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2498483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2796212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236015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flipV="1">
            <a:off x="396164" y="1559287"/>
            <a:ext cx="2257840" cy="1027394"/>
          </a:xfrm>
          <a:prstGeom prst="bentConnector3">
            <a:avLst>
              <a:gd name="adj1" fmla="val -965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187853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</p:cNvCxnSpPr>
          <p:nvPr/>
        </p:nvCxnSpPr>
        <p:spPr>
          <a:xfrm>
            <a:off x="7916233" y="2183627"/>
            <a:ext cx="471849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0" y="5941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humans </a:t>
            </a:r>
            <a:r>
              <a:rPr lang="en-US" sz="5400" b="1" dirty="0">
                <a:solidFill>
                  <a:schemeClr val="tx2"/>
                </a:solidFill>
                <a:ea typeface="Calibri" charset="0"/>
                <a:cs typeface="Calibri" charset="0"/>
              </a:rPr>
              <a:t>adapt to </a:t>
            </a:r>
            <a:r>
              <a:rPr lang="en-US" sz="54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id="{08F7B155-0564-4AFC-8A12-D28F4AD82A72}"/>
              </a:ext>
            </a:extLst>
          </p:cNvPr>
          <p:cNvSpPr/>
          <p:nvPr/>
        </p:nvSpPr>
        <p:spPr>
          <a:xfrm>
            <a:off x="2654004" y="1244992"/>
            <a:ext cx="1688941" cy="1839426"/>
          </a:xfrm>
          <a:prstGeom prst="roundRect">
            <a:avLst>
              <a:gd name="adj" fmla="val 10265"/>
            </a:avLst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i="1" dirty="0">
                <a:solidFill>
                  <a:srgbClr val="A95FFF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32B85B70-12B9-4F25-9930-146F56D23C7A}"/>
              </a:ext>
            </a:extLst>
          </p:cNvPr>
          <p:cNvSpPr/>
          <p:nvPr/>
        </p:nvSpPr>
        <p:spPr>
          <a:xfrm>
            <a:off x="4549300" y="165609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9B0F63E1-5158-4D19-9394-8423E2FE30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4397" y="4812217"/>
            <a:ext cx="2512072" cy="202826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13CC2AD-342D-4E94-A272-D789285C2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942564" y="3955745"/>
            <a:ext cx="2201436" cy="291836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721C8966-F0F5-4D9B-89BF-0D46AEC76F80}"/>
              </a:ext>
            </a:extLst>
          </p:cNvPr>
          <p:cNvGrpSpPr/>
          <p:nvPr/>
        </p:nvGrpSpPr>
        <p:grpSpPr>
          <a:xfrm>
            <a:off x="1463068" y="1244846"/>
            <a:ext cx="2881387" cy="4914497"/>
            <a:chOff x="1463068" y="1244846"/>
            <a:chExt cx="2881387" cy="491449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C00FB03-E8DB-4296-AB5F-309A8FD5721C}"/>
                </a:ext>
              </a:extLst>
            </p:cNvPr>
            <p:cNvGrpSpPr/>
            <p:nvPr/>
          </p:nvGrpSpPr>
          <p:grpSpPr>
            <a:xfrm>
              <a:off x="1463068" y="3988208"/>
              <a:ext cx="1685544" cy="2171135"/>
              <a:chOff x="1463068" y="3988208"/>
              <a:chExt cx="1685544" cy="2171135"/>
            </a:xfrm>
          </p:grpSpPr>
          <p:sp>
            <p:nvSpPr>
              <p:cNvPr id="57" name="Cloud Callout 54">
                <a:extLst>
                  <a:ext uri="{FF2B5EF4-FFF2-40B4-BE49-F238E27FC236}">
                    <a16:creationId xmlns:a16="http://schemas.microsoft.com/office/drawing/2014/main" id="{7F70AE5D-99E0-4E27-BA18-0439AD5AA2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220272" y="4231004"/>
                <a:ext cx="2171135" cy="1685544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2917215F-1312-4998-AA68-37168167B6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1666965" y="4267552"/>
                <a:ext cx="1231558" cy="1632634"/>
              </a:xfrm>
              <a:prstGeom prst="rect">
                <a:avLst/>
              </a:prstGeom>
            </p:spPr>
          </p:pic>
        </p:grpSp>
        <p:sp>
          <p:nvSpPr>
            <p:cNvPr id="64" name="Rounded Rectangle 40">
              <a:extLst>
                <a:ext uri="{FF2B5EF4-FFF2-40B4-BE49-F238E27FC236}">
                  <a16:creationId xmlns:a16="http://schemas.microsoft.com/office/drawing/2014/main" id="{5C02BD44-D2B1-4F90-8F9A-35CC92966136}"/>
                </a:ext>
              </a:extLst>
            </p:cNvPr>
            <p:cNvSpPr/>
            <p:nvPr/>
          </p:nvSpPr>
          <p:spPr>
            <a:xfrm>
              <a:off x="2655514" y="1244846"/>
              <a:ext cx="1688941" cy="1839426"/>
            </a:xfrm>
            <a:prstGeom prst="roundRect">
              <a:avLst>
                <a:gd name="adj" fmla="val 10265"/>
              </a:avLst>
            </a:prstGeom>
            <a:solidFill>
              <a:srgbClr val="000000"/>
            </a:solidFill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36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H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(</a:t>
              </a:r>
              <a:r>
                <a:rPr lang="en-US" sz="36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)</a:t>
              </a:r>
            </a:p>
          </p:txBody>
        </p:sp>
      </p:grp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-603418"/>
            <a:ext cx="871957" cy="6912681"/>
          </a:xfrm>
          <a:prstGeom prst="bentConnector3">
            <a:avLst>
              <a:gd name="adj1" fmla="val 131336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44591D-686B-4BB0-9F05-D9F286AAFF49}"/>
              </a:ext>
            </a:extLst>
          </p:cNvPr>
          <p:cNvGrpSpPr/>
          <p:nvPr/>
        </p:nvGrpSpPr>
        <p:grpSpPr>
          <a:xfrm>
            <a:off x="-23648" y="3613611"/>
            <a:ext cx="9167648" cy="3237995"/>
            <a:chOff x="-23648" y="3613611"/>
            <a:chExt cx="9167648" cy="3237995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909A4FAB-9BF0-4D48-A75C-ED4E44EE8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259" t="6685" b="6246"/>
            <a:stretch/>
          </p:blipFill>
          <p:spPr>
            <a:xfrm>
              <a:off x="-23648" y="3666972"/>
              <a:ext cx="9167648" cy="318463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C1C0644-A836-4B35-9BCD-E98F62DB21FE}"/>
                </a:ext>
              </a:extLst>
            </p:cNvPr>
            <p:cNvGrpSpPr/>
            <p:nvPr/>
          </p:nvGrpSpPr>
          <p:grpSpPr>
            <a:xfrm>
              <a:off x="1077582" y="3613611"/>
              <a:ext cx="2611180" cy="1424021"/>
              <a:chOff x="1077582" y="3613611"/>
              <a:chExt cx="2611180" cy="1424021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ABF7D31-80D5-4A27-9B41-9E8D83F4F11C}"/>
                  </a:ext>
                </a:extLst>
              </p:cNvPr>
              <p:cNvSpPr/>
              <p:nvPr/>
            </p:nvSpPr>
            <p:spPr>
              <a:xfrm>
                <a:off x="1174303" y="4069181"/>
                <a:ext cx="185411" cy="210612"/>
              </a:xfrm>
              <a:prstGeom prst="rect">
                <a:avLst/>
              </a:prstGeom>
              <a:solidFill>
                <a:srgbClr val="BE5213"/>
              </a:solidFill>
              <a:ln w="28575">
                <a:solidFill>
                  <a:srgbClr val="FD6E19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8FD83852-A163-45B2-8F34-FF58E9AB0662}"/>
                      </a:ext>
                    </a:extLst>
                  </p:cNvPr>
                  <p:cNvSpPr/>
                  <p:nvPr/>
                </p:nvSpPr>
                <p:spPr>
                  <a:xfrm>
                    <a:off x="1077582" y="3613611"/>
                    <a:ext cx="2607213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altLang="en-US" sz="2400" b="0" i="1" kern="0" smtClean="0">
                              <a:solidFill>
                                <a:srgbClr val="FD6E19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  <m:r>
                            <a:rPr lang="en-US" altLang="en-US" sz="24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≈</m:t>
                          </m:r>
                          <m:sSup>
                            <m:sSupPr>
                              <m:ctrlPr>
                                <a:rPr lang="en-US" altLang="en-US" sz="2400" b="0" i="1" kern="0" smtClean="0">
                                  <a:solidFill>
                                    <a:srgbClr val="FD6E19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400" b="0" i="1" kern="0" smtClean="0">
                                  <a:solidFill>
                                    <a:srgbClr val="FD6E19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en-US" sz="2400" b="0" i="1" kern="0" smtClean="0">
                                  <a:solidFill>
                                    <a:srgbClr val="FD6E19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altLang="en-US" sz="2400" b="0" i="1" kern="0" smtClean="0">
                              <a:solidFill>
                                <a:srgbClr val="FD6E19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altLang="en-US" sz="2400" b="0" i="1" kern="0" smtClean="0">
                                  <a:solidFill>
                                    <a:srgbClr val="FD6E19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400" b="0" i="1" kern="0" smtClean="0">
                                  <a:solidFill>
                                    <a:srgbClr val="FD6E19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en-US" sz="2400" b="0" i="1" kern="0" smtClean="0">
                                  <a:solidFill>
                                    <a:srgbClr val="FD6E19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2400" b="0" i="1" kern="0" smtClean="0">
                              <a:solidFill>
                                <a:srgbClr val="FD6E19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en-US" sz="2400" b="0" i="1" kern="0" smtClean="0">
                              <a:solidFill>
                                <a:srgbClr val="FD6E19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𝑠</m:t>
                          </m:r>
                        </m:oMath>
                      </m:oMathPara>
                    </a14:m>
                    <a:endParaRPr lang="en-US" sz="1000" i="1" dirty="0">
                      <a:solidFill>
                        <a:srgbClr val="FD6E19"/>
                      </a:solidFill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8FD83852-A163-45B2-8F34-FF58E9AB066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7582" y="3613611"/>
                    <a:ext cx="2607213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DDF7EE75-78EF-4D0B-AAAB-1BEA1EC120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61415" y="4154261"/>
                <a:ext cx="502292" cy="2061"/>
              </a:xfrm>
              <a:prstGeom prst="line">
                <a:avLst/>
              </a:prstGeom>
              <a:ln w="38100" cap="flat" cmpd="sng" algn="ctr">
                <a:solidFill>
                  <a:srgbClr val="FD6E19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35DA80B-59CB-4E46-A43E-A64F0CF4E491}"/>
                  </a:ext>
                </a:extLst>
              </p:cNvPr>
              <p:cNvSpPr/>
              <p:nvPr/>
            </p:nvSpPr>
            <p:spPr>
              <a:xfrm>
                <a:off x="1169512" y="4827020"/>
                <a:ext cx="185411" cy="210612"/>
              </a:xfrm>
              <a:prstGeom prst="rect">
                <a:avLst/>
              </a:prstGeom>
              <a:solidFill>
                <a:srgbClr val="BF9000"/>
              </a:solidFill>
              <a:ln w="28575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C1BCDAD2-4F3A-4808-ABFA-3C67DE1E2244}"/>
                      </a:ext>
                    </a:extLst>
                  </p:cNvPr>
                  <p:cNvSpPr/>
                  <p:nvPr/>
                </p:nvSpPr>
                <p:spPr>
                  <a:xfrm>
                    <a:off x="1081549" y="4386630"/>
                    <a:ext cx="2607213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altLang="en-US" sz="24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  <m:r>
                            <a:rPr lang="en-US" altLang="en-US" sz="24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≈</m:t>
                          </m:r>
                          <m:sSup>
                            <m:sSupPr>
                              <m:ctrlPr>
                                <a:rPr lang="en-US" altLang="en-US" sz="2400" b="0" i="1" kern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400" b="0" i="1" kern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en-US" sz="2400" b="0" i="1" kern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altLang="en-US" sz="24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altLang="en-US" sz="24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𝑠</m:t>
                          </m:r>
                        </m:oMath>
                      </m:oMathPara>
                    </a14:m>
                    <a:endParaRPr lang="en-US" sz="1000" i="1" dirty="0">
                      <a:solidFill>
                        <a:srgbClr val="FD6E19"/>
                      </a:solidFill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C1BCDAD2-4F3A-4808-ABFA-3C67DE1E224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549" y="4386630"/>
                    <a:ext cx="2607213" cy="4616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4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188E2FC6-DCAC-454D-95E9-06D3F57165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49296" y="4957233"/>
                <a:ext cx="502292" cy="2061"/>
              </a:xfrm>
              <a:prstGeom prst="line">
                <a:avLst/>
              </a:prstGeom>
              <a:ln w="38100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2390F1-FCBB-4A14-B708-5397227DF632}"/>
              </a:ext>
            </a:extLst>
          </p:cNvPr>
          <p:cNvGrpSpPr/>
          <p:nvPr/>
        </p:nvGrpSpPr>
        <p:grpSpPr>
          <a:xfrm>
            <a:off x="2655514" y="1244846"/>
            <a:ext cx="5262204" cy="1839426"/>
            <a:chOff x="2655514" y="1244846"/>
            <a:chExt cx="5262204" cy="1839426"/>
          </a:xfrm>
        </p:grpSpPr>
        <p:sp>
          <p:nvSpPr>
            <p:cNvPr id="95" name="Rounded Rectangle 40">
              <a:extLst>
                <a:ext uri="{FF2B5EF4-FFF2-40B4-BE49-F238E27FC236}">
                  <a16:creationId xmlns:a16="http://schemas.microsoft.com/office/drawing/2014/main" id="{B3053B74-9A61-404F-BDBA-5C769C49BDD6}"/>
                </a:ext>
              </a:extLst>
            </p:cNvPr>
            <p:cNvSpPr/>
            <p:nvPr/>
          </p:nvSpPr>
          <p:spPr>
            <a:xfrm>
              <a:off x="2655514" y="1244846"/>
              <a:ext cx="1688941" cy="1839426"/>
            </a:xfrm>
            <a:prstGeom prst="roundRect">
              <a:avLst>
                <a:gd name="adj" fmla="val 10265"/>
              </a:avLst>
            </a:prstGeom>
            <a:solidFill>
              <a:srgbClr val="000000"/>
            </a:solidFill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36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H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(</a:t>
              </a:r>
              <a:r>
                <a:rPr lang="en-US" sz="36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)</a:t>
              </a:r>
            </a:p>
            <a:p>
              <a:pPr algn="ctr" defTabSz="457200"/>
              <a:r>
                <a:rPr lang="en-US" sz="3600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vs.</a:t>
              </a:r>
            </a:p>
            <a:p>
              <a:pPr algn="ctr" defTabSz="457200"/>
              <a:r>
                <a:rPr lang="en-US" sz="36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H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(</a:t>
              </a:r>
              <a:r>
                <a:rPr lang="en-US" sz="3600" i="1" dirty="0">
                  <a:solidFill>
                    <a:srgbClr val="FD6E19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)</a:t>
              </a:r>
            </a:p>
          </p:txBody>
        </p:sp>
        <p:sp>
          <p:nvSpPr>
            <p:cNvPr id="96" name="Rounded Rectangle 20">
              <a:extLst>
                <a:ext uri="{FF2B5EF4-FFF2-40B4-BE49-F238E27FC236}">
                  <a16:creationId xmlns:a16="http://schemas.microsoft.com/office/drawing/2014/main" id="{694C27BF-6147-480B-98FA-D4BDA5A8A648}"/>
                </a:ext>
              </a:extLst>
            </p:cNvPr>
            <p:cNvSpPr/>
            <p:nvPr/>
          </p:nvSpPr>
          <p:spPr>
            <a:xfrm>
              <a:off x="6261622" y="1247137"/>
              <a:ext cx="1656096" cy="1803893"/>
            </a:xfrm>
            <a:prstGeom prst="roundRect">
              <a:avLst/>
            </a:prstGeom>
            <a:solidFill>
              <a:srgbClr val="000000"/>
            </a:solidFill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36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  <a:p>
              <a:pPr algn="ctr" defTabSz="457200"/>
              <a:r>
                <a:rPr lang="en-US" sz="3600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vs.</a:t>
              </a:r>
            </a:p>
            <a:p>
              <a:pPr algn="ctr" defTabSz="457200"/>
              <a:r>
                <a:rPr lang="en-US" sz="3600" i="1" dirty="0">
                  <a:solidFill>
                    <a:srgbClr val="FD6E19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902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6739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can we </a:t>
            </a:r>
            <a:r>
              <a:rPr lang="en-US" i="1" dirty="0">
                <a:solidFill>
                  <a:srgbClr val="000000"/>
                </a:solidFill>
              </a:rPr>
              <a:t>predict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i="1" dirty="0">
                <a:solidFill>
                  <a:srgbClr val="000000"/>
                </a:solidFill>
              </a:rPr>
              <a:t>shape</a:t>
            </a:r>
            <a:r>
              <a:rPr lang="en-US" dirty="0">
                <a:solidFill>
                  <a:srgbClr val="000000"/>
                </a:solidFill>
              </a:rPr>
              <a:t> outcomes of </a:t>
            </a:r>
          </a:p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interactions?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45C66A-B752-4892-81FE-E17EEC162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052805" y="1020573"/>
            <a:ext cx="2930110" cy="388434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CC626F3-261C-4335-AEBB-492B6821AA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56359" y="2090024"/>
            <a:ext cx="3343567" cy="269962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6929C1B-57D0-4217-920A-C813F9EEC748}"/>
              </a:ext>
            </a:extLst>
          </p:cNvPr>
          <p:cNvGrpSpPr/>
          <p:nvPr/>
        </p:nvGrpSpPr>
        <p:grpSpPr>
          <a:xfrm>
            <a:off x="0" y="993268"/>
            <a:ext cx="4762072" cy="4542611"/>
            <a:chOff x="0" y="1540537"/>
            <a:chExt cx="4762072" cy="4542611"/>
          </a:xfrm>
        </p:grpSpPr>
        <p:sp>
          <p:nvSpPr>
            <p:cNvPr id="45" name="Text Placeholder 3">
              <a:extLst>
                <a:ext uri="{FF2B5EF4-FFF2-40B4-BE49-F238E27FC236}">
                  <a16:creationId xmlns:a16="http://schemas.microsoft.com/office/drawing/2014/main" id="{A480AFA7-56A2-419F-B221-205B05FC900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535879"/>
              <a:ext cx="4762072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humans learn models of machines …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855E6AC-E8C4-49D2-9D6B-65DA49558566}"/>
                </a:ext>
              </a:extLst>
            </p:cNvPr>
            <p:cNvGrpSpPr/>
            <p:nvPr/>
          </p:nvGrpSpPr>
          <p:grpSpPr>
            <a:xfrm>
              <a:off x="2131299" y="1540537"/>
              <a:ext cx="2243458" cy="2889780"/>
              <a:chOff x="2131299" y="1540537"/>
              <a:chExt cx="2243458" cy="2889780"/>
            </a:xfrm>
          </p:grpSpPr>
          <p:sp>
            <p:nvSpPr>
              <p:cNvPr id="47" name="Cloud Callout 54">
                <a:extLst>
                  <a:ext uri="{FF2B5EF4-FFF2-40B4-BE49-F238E27FC236}">
                    <a16:creationId xmlns:a16="http://schemas.microsoft.com/office/drawing/2014/main" id="{ECCB0304-B988-417C-BA4C-4F1700D7B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78BCE64-9E82-4142-9E64-BD2B73BDDB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0EB698-1A09-4008-9A5D-90B7BAD1ACC1}"/>
              </a:ext>
            </a:extLst>
          </p:cNvPr>
          <p:cNvGrpSpPr/>
          <p:nvPr/>
        </p:nvGrpSpPr>
        <p:grpSpPr>
          <a:xfrm>
            <a:off x="4443232" y="2045438"/>
            <a:ext cx="4700768" cy="3490441"/>
            <a:chOff x="4443232" y="2592707"/>
            <a:chExt cx="4700768" cy="3490441"/>
          </a:xfrm>
        </p:grpSpPr>
        <p:sp>
          <p:nvSpPr>
            <p:cNvPr id="50" name="Text Placeholder 3">
              <a:extLst>
                <a:ext uri="{FF2B5EF4-FFF2-40B4-BE49-F238E27FC236}">
                  <a16:creationId xmlns:a16="http://schemas.microsoft.com/office/drawing/2014/main" id="{448EC70E-E210-43D5-8782-D44FF13B7307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535879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999999">
                      <a:lumMod val="75000"/>
                    </a:srgbClr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… so machines should learn models of humans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2C8B281-9C90-4606-AB76-40A40CAB6E4F}"/>
                </a:ext>
              </a:extLst>
            </p:cNvPr>
            <p:cNvGrpSpPr/>
            <p:nvPr/>
          </p:nvGrpSpPr>
          <p:grpSpPr>
            <a:xfrm>
              <a:off x="4443232" y="2592707"/>
              <a:ext cx="2574934" cy="1965946"/>
              <a:chOff x="4443232" y="2592707"/>
              <a:chExt cx="2574934" cy="1965946"/>
            </a:xfrm>
          </p:grpSpPr>
          <p:sp>
            <p:nvSpPr>
              <p:cNvPr id="52" name="Cloud Callout 54">
                <a:extLst>
                  <a:ext uri="{FF2B5EF4-FFF2-40B4-BE49-F238E27FC236}">
                    <a16:creationId xmlns:a16="http://schemas.microsoft.com/office/drawing/2014/main" id="{501FB6F2-63B5-4699-8365-31A592C7B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 flipV="1">
                <a:off x="4443232" y="2592707"/>
                <a:ext cx="2574934" cy="1965946"/>
              </a:xfrm>
              <a:prstGeom prst="cloudCallout">
                <a:avLst>
                  <a:gd name="adj1" fmla="val 78531"/>
                  <a:gd name="adj2" fmla="val -53522"/>
                </a:avLst>
              </a:prstGeom>
              <a:solidFill>
                <a:schemeClr val="tx2"/>
              </a:solidFill>
              <a:ln w="38100">
                <a:solidFill>
                  <a:schemeClr val="accent5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90E3F5BF-17FA-4C74-B290-39DFE2A00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grayscl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4951252" y="2903222"/>
                <a:ext cx="1559798" cy="1259393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3">
                <a:extLst>
                  <a:ext uri="{FF2B5EF4-FFF2-40B4-BE49-F238E27FC236}">
                    <a16:creationId xmlns:a16="http://schemas.microsoft.com/office/drawing/2014/main" id="{A45FE11D-5469-4FF7-ADB8-A9B6E4DA45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5890564"/>
                <a:ext cx="4762072" cy="96743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takeaway: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humans learn to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charset="0"/>
                      </a:rPr>
                      <m:t>≈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invert machine dynamics</a:t>
                </a:r>
              </a:p>
            </p:txBody>
          </p:sp>
        </mc:Choice>
        <mc:Fallback xmlns="">
          <p:sp>
            <p:nvSpPr>
              <p:cNvPr id="20" name="Text Placeholder 3">
                <a:extLst>
                  <a:ext uri="{FF2B5EF4-FFF2-40B4-BE49-F238E27FC236}">
                    <a16:creationId xmlns:a16="http://schemas.microsoft.com/office/drawing/2014/main" id="{A45FE11D-5469-4FF7-ADB8-A9B6E4DA4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90564"/>
                <a:ext cx="4762072" cy="967436"/>
              </a:xfrm>
              <a:prstGeom prst="rect">
                <a:avLst/>
              </a:prstGeom>
              <a:blipFill>
                <a:blip r:embed="rId5"/>
                <a:stretch>
                  <a:fillRect l="-2433" t="-13208" r="-4481" b="-2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981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6739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can we </a:t>
            </a:r>
            <a:r>
              <a:rPr lang="en-US" i="1" dirty="0">
                <a:solidFill>
                  <a:srgbClr val="000000"/>
                </a:solidFill>
              </a:rPr>
              <a:t>predict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i="1" dirty="0">
                <a:solidFill>
                  <a:srgbClr val="000000"/>
                </a:solidFill>
              </a:rPr>
              <a:t>shape</a:t>
            </a:r>
            <a:r>
              <a:rPr lang="en-US" dirty="0">
                <a:solidFill>
                  <a:srgbClr val="000000"/>
                </a:solidFill>
              </a:rPr>
              <a:t> outcomes of </a:t>
            </a:r>
          </a:p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interactions?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A480AFA7-56A2-419F-B221-205B05FC9008}"/>
              </a:ext>
            </a:extLst>
          </p:cNvPr>
          <p:cNvSpPr txBox="1">
            <a:spLocks/>
          </p:cNvSpPr>
          <p:nvPr/>
        </p:nvSpPr>
        <p:spPr>
          <a:xfrm>
            <a:off x="0" y="4988610"/>
            <a:ext cx="4762072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999999">
                    <a:lumMod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</a:rPr>
              <a:t>humans learn models of machines …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48EC70E-E210-43D5-8782-D44FF13B7307}"/>
              </a:ext>
            </a:extLst>
          </p:cNvPr>
          <p:cNvSpPr txBox="1">
            <a:spLocks/>
          </p:cNvSpPr>
          <p:nvPr/>
        </p:nvSpPr>
        <p:spPr>
          <a:xfrm>
            <a:off x="4451682" y="4988610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… so machines should learn models of humans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3">
                <a:extLst>
                  <a:ext uri="{FF2B5EF4-FFF2-40B4-BE49-F238E27FC236}">
                    <a16:creationId xmlns:a16="http://schemas.microsoft.com/office/drawing/2014/main" id="{A45FE11D-5469-4FF7-ADB8-A9B6E4DA45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5890564"/>
                <a:ext cx="4762072" cy="96743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9999">
                        <a:lumMod val="75000"/>
                      </a:srgb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takeaway: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9999">
                        <a:lumMod val="75000"/>
                      </a:srgb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humans learn to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charset="0"/>
                      </a:rPr>
                      <m:t>≈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in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9999">
                        <a:lumMod val="75000"/>
                      </a:srgb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vert machine dynamics</a:t>
                </a:r>
              </a:p>
            </p:txBody>
          </p:sp>
        </mc:Choice>
        <mc:Fallback xmlns="">
          <p:sp>
            <p:nvSpPr>
              <p:cNvPr id="20" name="Text Placeholder 3">
                <a:extLst>
                  <a:ext uri="{FF2B5EF4-FFF2-40B4-BE49-F238E27FC236}">
                    <a16:creationId xmlns:a16="http://schemas.microsoft.com/office/drawing/2014/main" id="{A45FE11D-5469-4FF7-ADB8-A9B6E4DA4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90564"/>
                <a:ext cx="4762072" cy="967436"/>
              </a:xfrm>
              <a:prstGeom prst="rect">
                <a:avLst/>
              </a:prstGeom>
              <a:blipFill>
                <a:blip r:embed="rId2"/>
                <a:stretch>
                  <a:fillRect l="-2433" t="-13208" r="-4481" b="-2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10ABD37-721A-42B8-A13F-3E2F1D94477A}"/>
              </a:ext>
            </a:extLst>
          </p:cNvPr>
          <p:cNvGrpSpPr/>
          <p:nvPr/>
        </p:nvGrpSpPr>
        <p:grpSpPr>
          <a:xfrm>
            <a:off x="256359" y="995311"/>
            <a:ext cx="4118398" cy="3796376"/>
            <a:chOff x="256359" y="1540537"/>
            <a:chExt cx="4118398" cy="3796376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D25FD26-FA83-40F0-A903-0957A141CC7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grayscl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256359" y="2637293"/>
              <a:ext cx="3343567" cy="269962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F332580-CD57-4782-B885-89DF1F5777BE}"/>
                </a:ext>
              </a:extLst>
            </p:cNvPr>
            <p:cNvGrpSpPr/>
            <p:nvPr/>
          </p:nvGrpSpPr>
          <p:grpSpPr>
            <a:xfrm>
              <a:off x="2131299" y="1540537"/>
              <a:ext cx="2243458" cy="2889780"/>
              <a:chOff x="2131299" y="1540537"/>
              <a:chExt cx="2243458" cy="2889780"/>
            </a:xfrm>
          </p:grpSpPr>
          <p:sp>
            <p:nvSpPr>
              <p:cNvPr id="21" name="Cloud Callout 54">
                <a:extLst>
                  <a:ext uri="{FF2B5EF4-FFF2-40B4-BE49-F238E27FC236}">
                    <a16:creationId xmlns:a16="http://schemas.microsoft.com/office/drawing/2014/main" id="{8F338660-7B18-4D02-ABB9-E97DA49C9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accent5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93885CC-4568-4CE1-8B6F-33F5B4F851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0786B7-32F7-46DF-B44D-B4559DD767E7}"/>
              </a:ext>
            </a:extLst>
          </p:cNvPr>
          <p:cNvGrpSpPr/>
          <p:nvPr/>
        </p:nvGrpSpPr>
        <p:grpSpPr>
          <a:xfrm>
            <a:off x="4443232" y="1022616"/>
            <a:ext cx="4539683" cy="3884349"/>
            <a:chOff x="4443232" y="1567842"/>
            <a:chExt cx="4539683" cy="38843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71C4323-30FE-48CF-BB70-CE349E165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6052805" y="1567842"/>
              <a:ext cx="2930110" cy="3884349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3DAC640-AAD6-46F2-97DE-6CC6F496FC81}"/>
                </a:ext>
              </a:extLst>
            </p:cNvPr>
            <p:cNvGrpSpPr/>
            <p:nvPr/>
          </p:nvGrpSpPr>
          <p:grpSpPr>
            <a:xfrm>
              <a:off x="4443232" y="2592707"/>
              <a:ext cx="2574934" cy="1965946"/>
              <a:chOff x="4443232" y="2592707"/>
              <a:chExt cx="2574934" cy="1965946"/>
            </a:xfrm>
          </p:grpSpPr>
          <p:sp>
            <p:nvSpPr>
              <p:cNvPr id="26" name="Cloud Callout 54">
                <a:extLst>
                  <a:ext uri="{FF2B5EF4-FFF2-40B4-BE49-F238E27FC236}">
                    <a16:creationId xmlns:a16="http://schemas.microsoft.com/office/drawing/2014/main" id="{438A90DF-BDAD-4F89-8C22-65505B85B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 flipV="1">
                <a:off x="4443232" y="2592707"/>
                <a:ext cx="2574934" cy="1965946"/>
              </a:xfrm>
              <a:prstGeom prst="cloudCallout">
                <a:avLst>
                  <a:gd name="adj1" fmla="val 78531"/>
                  <a:gd name="adj2" fmla="val -53522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189CA337-1455-4EA8-A20A-31F7E364E8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4951252" y="2903222"/>
                <a:ext cx="1559798" cy="12593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91250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6260138" y="1244991"/>
            <a:ext cx="1656096" cy="180389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6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5145401" y="1899621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355495" y="2174833"/>
            <a:ext cx="763446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  <a:stCxn id="20" idx="6"/>
          </p:cNvCxnSpPr>
          <p:nvPr/>
        </p:nvCxnSpPr>
        <p:spPr>
          <a:xfrm>
            <a:off x="5687358" y="2170599"/>
            <a:ext cx="541957" cy="1302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255619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5419826" y="1407873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5173482" y="91518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>
            <a:cxnSpLocks/>
          </p:cNvCxnSpPr>
          <p:nvPr/>
        </p:nvCxnSpPr>
        <p:spPr>
          <a:xfrm>
            <a:off x="2081059" y="2859154"/>
            <a:ext cx="582711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2869792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258667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2498483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2796212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236015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flipV="1">
            <a:off x="396164" y="1559287"/>
            <a:ext cx="2257840" cy="1027394"/>
          </a:xfrm>
          <a:prstGeom prst="bentConnector3">
            <a:avLst>
              <a:gd name="adj1" fmla="val -965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187853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-603418"/>
            <a:ext cx="871957" cy="6912681"/>
          </a:xfrm>
          <a:prstGeom prst="bentConnector3">
            <a:avLst>
              <a:gd name="adj1" fmla="val 131336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</p:cNvCxnSpPr>
          <p:nvPr/>
        </p:nvCxnSpPr>
        <p:spPr>
          <a:xfrm>
            <a:off x="7916233" y="2183627"/>
            <a:ext cx="471849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0" y="5941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800" b="1" dirty="0">
                <a:solidFill>
                  <a:srgbClr val="FFFFFF"/>
                </a:solidFill>
                <a:ea typeface="Calibri" charset="0"/>
                <a:cs typeface="Calibri" charset="0"/>
              </a:rPr>
              <a:t>-</a:t>
            </a:r>
            <a:r>
              <a:rPr lang="en-US" sz="48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800" b="1" dirty="0">
                <a:solidFill>
                  <a:schemeClr val="tx2"/>
                </a:solidFill>
                <a:ea typeface="Calibri" charset="0"/>
                <a:cs typeface="Calibri" charset="0"/>
              </a:rPr>
              <a:t>interaction game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id="{08F7B155-0564-4AFC-8A12-D28F4AD82A72}"/>
              </a:ext>
            </a:extLst>
          </p:cNvPr>
          <p:cNvSpPr/>
          <p:nvPr/>
        </p:nvSpPr>
        <p:spPr>
          <a:xfrm>
            <a:off x="2654004" y="1244992"/>
            <a:ext cx="1688941" cy="1839426"/>
          </a:xfrm>
          <a:prstGeom prst="roundRect">
            <a:avLst>
              <a:gd name="adj" fmla="val 10265"/>
            </a:avLst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i="1" dirty="0">
                <a:solidFill>
                  <a:srgbClr val="A95FFF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32B85B70-12B9-4F25-9930-146F56D23C7A}"/>
              </a:ext>
            </a:extLst>
          </p:cNvPr>
          <p:cNvSpPr/>
          <p:nvPr/>
        </p:nvSpPr>
        <p:spPr>
          <a:xfrm>
            <a:off x="4455697" y="165609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9B0F63E1-5158-4D19-9394-8423E2FE30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4397" y="4812217"/>
            <a:ext cx="2512072" cy="202826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13CC2AD-342D-4E94-A272-D789285C2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942564" y="3955745"/>
            <a:ext cx="2201436" cy="291836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721C8966-F0F5-4D9B-89BF-0D46AEC76F80}"/>
              </a:ext>
            </a:extLst>
          </p:cNvPr>
          <p:cNvGrpSpPr/>
          <p:nvPr/>
        </p:nvGrpSpPr>
        <p:grpSpPr>
          <a:xfrm>
            <a:off x="1463068" y="1244846"/>
            <a:ext cx="2881387" cy="4914497"/>
            <a:chOff x="1463068" y="1244846"/>
            <a:chExt cx="2881387" cy="491449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C00FB03-E8DB-4296-AB5F-309A8FD5721C}"/>
                </a:ext>
              </a:extLst>
            </p:cNvPr>
            <p:cNvGrpSpPr/>
            <p:nvPr/>
          </p:nvGrpSpPr>
          <p:grpSpPr>
            <a:xfrm>
              <a:off x="1463068" y="3988208"/>
              <a:ext cx="1685544" cy="2171135"/>
              <a:chOff x="1463068" y="3988208"/>
              <a:chExt cx="1685544" cy="2171135"/>
            </a:xfrm>
          </p:grpSpPr>
          <p:sp>
            <p:nvSpPr>
              <p:cNvPr id="57" name="Cloud Callout 54">
                <a:extLst>
                  <a:ext uri="{FF2B5EF4-FFF2-40B4-BE49-F238E27FC236}">
                    <a16:creationId xmlns:a16="http://schemas.microsoft.com/office/drawing/2014/main" id="{7F70AE5D-99E0-4E27-BA18-0439AD5AA2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220272" y="4231004"/>
                <a:ext cx="2171135" cy="1685544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2917215F-1312-4998-AA68-37168167B6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1666965" y="4267552"/>
                <a:ext cx="1231558" cy="1632634"/>
              </a:xfrm>
              <a:prstGeom prst="rect">
                <a:avLst/>
              </a:prstGeom>
            </p:spPr>
          </p:pic>
        </p:grpSp>
        <p:sp>
          <p:nvSpPr>
            <p:cNvPr id="64" name="Rounded Rectangle 40">
              <a:extLst>
                <a:ext uri="{FF2B5EF4-FFF2-40B4-BE49-F238E27FC236}">
                  <a16:creationId xmlns:a16="http://schemas.microsoft.com/office/drawing/2014/main" id="{5C02BD44-D2B1-4F90-8F9A-35CC92966136}"/>
                </a:ext>
              </a:extLst>
            </p:cNvPr>
            <p:cNvSpPr/>
            <p:nvPr/>
          </p:nvSpPr>
          <p:spPr>
            <a:xfrm>
              <a:off x="2655514" y="1244846"/>
              <a:ext cx="1688941" cy="1839426"/>
            </a:xfrm>
            <a:prstGeom prst="roundRect">
              <a:avLst>
                <a:gd name="adj" fmla="val 10265"/>
              </a:avLst>
            </a:prstGeom>
            <a:solidFill>
              <a:srgbClr val="000000"/>
            </a:solidFill>
            <a:ln w="38100">
              <a:solidFill>
                <a:srgbClr val="A95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6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H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(</a:t>
              </a:r>
              <a:r>
                <a:rPr lang="en-US" sz="36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)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54442D2-D617-4B82-9DC6-EADD638C7133}"/>
              </a:ext>
            </a:extLst>
          </p:cNvPr>
          <p:cNvGrpSpPr/>
          <p:nvPr/>
        </p:nvGrpSpPr>
        <p:grpSpPr>
          <a:xfrm>
            <a:off x="0" y="6174941"/>
            <a:ext cx="9144000" cy="690808"/>
            <a:chOff x="0" y="6174941"/>
            <a:chExt cx="9144000" cy="690808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9180C510-475B-4D44-8D0C-40CF1E992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85800" y="6179820"/>
              <a:ext cx="685800" cy="685800"/>
            </a:xfrm>
            <a:prstGeom prst="rect">
              <a:avLst/>
            </a:prstGeom>
          </p:spPr>
        </p:pic>
        <p:sp>
          <p:nvSpPr>
            <p:cNvPr id="72" name="Text Placeholder 2">
              <a:extLst>
                <a:ext uri="{FF2B5EF4-FFF2-40B4-BE49-F238E27FC236}">
                  <a16:creationId xmlns:a16="http://schemas.microsoft.com/office/drawing/2014/main" id="{1FD98029-3AF1-4F55-9099-8E52B69C48AC}"/>
                </a:ext>
              </a:extLst>
            </p:cNvPr>
            <p:cNvSpPr txBox="1">
              <a:spLocks/>
            </p:cNvSpPr>
            <p:nvPr/>
          </p:nvSpPr>
          <p:spPr>
            <a:xfrm>
              <a:off x="2743200" y="6174941"/>
              <a:ext cx="6400800" cy="683059"/>
            </a:xfrm>
            <a:prstGeom prst="rect">
              <a:avLst/>
            </a:prstGeom>
            <a:solidFill>
              <a:srgbClr val="000000"/>
            </a:solidFill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Font typeface="LucidaGrande" charset="0"/>
                <a:buNone/>
              </a:pPr>
              <a:r>
                <a:rPr lang="en-US" sz="1600" dirty="0" err="1"/>
                <a:t>Chasnov</a:t>
              </a:r>
              <a:r>
                <a:rPr lang="en-US" sz="1600" dirty="0"/>
                <a:t>, </a:t>
              </a:r>
              <a:r>
                <a:rPr lang="en-US" sz="1600" dirty="0" err="1"/>
                <a:t>Parsa</a:t>
              </a:r>
              <a:r>
                <a:rPr lang="en-US" sz="1600" dirty="0"/>
                <a:t>, </a:t>
              </a:r>
              <a:r>
                <a:rPr lang="en-US" sz="1600" dirty="0" err="1"/>
                <a:t>Yamagami</a:t>
              </a:r>
              <a:r>
                <a:rPr lang="en-US" sz="1600" dirty="0"/>
                <a:t>, Ratliff </a:t>
              </a:r>
              <a:r>
                <a:rPr lang="en-US" sz="1600" i="1" dirty="0"/>
                <a:t>SPIE 2019</a:t>
              </a:r>
              <a:endParaRPr lang="en-US" sz="1600" dirty="0"/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Font typeface="LucidaGrande" charset="0"/>
                <a:buNone/>
              </a:pPr>
              <a:r>
                <a:rPr lang="en-US" sz="1600" i="1" dirty="0"/>
                <a:t>Experiments with sensorimotor games in dynamic 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Font typeface="LucidaGrande" charset="0"/>
                <a:buNone/>
              </a:pPr>
              <a:r>
                <a:rPr lang="en-US" sz="1600" i="1" dirty="0"/>
                <a:t>human/machine interaction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486CC14-1E47-445D-8B4C-8047E2B26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371600" y="6182038"/>
              <a:ext cx="685800" cy="67973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3FBBEBF-A7FF-48FD-9739-5E6E9DFC7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174D581B-BFE1-44B5-85E4-2A0B97A45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2057400" y="6186019"/>
              <a:ext cx="685799" cy="679730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85A47E4-D6FE-4806-803A-18FC6A999B88}"/>
              </a:ext>
            </a:extLst>
          </p:cNvPr>
          <p:cNvGrpSpPr/>
          <p:nvPr/>
        </p:nvGrpSpPr>
        <p:grpSpPr>
          <a:xfrm>
            <a:off x="5733268" y="1244846"/>
            <a:ext cx="2179263" cy="4957939"/>
            <a:chOff x="5733268" y="1244846"/>
            <a:chExt cx="2179263" cy="495793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895A64E-0209-4ADD-B857-6E740CB99706}"/>
                </a:ext>
              </a:extLst>
            </p:cNvPr>
            <p:cNvGrpSpPr/>
            <p:nvPr/>
          </p:nvGrpSpPr>
          <p:grpSpPr>
            <a:xfrm>
              <a:off x="5733268" y="4725741"/>
              <a:ext cx="1934587" cy="1477044"/>
              <a:chOff x="4443232" y="2592707"/>
              <a:chExt cx="2574934" cy="1965946"/>
            </a:xfrm>
          </p:grpSpPr>
          <p:sp>
            <p:nvSpPr>
              <p:cNvPr id="5" name="Cloud Callout 54">
                <a:extLst>
                  <a:ext uri="{FF2B5EF4-FFF2-40B4-BE49-F238E27FC236}">
                    <a16:creationId xmlns:a16="http://schemas.microsoft.com/office/drawing/2014/main" id="{1AE9690C-2EE0-469A-AA45-D0ADDC19D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 flipV="1">
                <a:off x="4443232" y="2592707"/>
                <a:ext cx="2574934" cy="1965946"/>
              </a:xfrm>
              <a:prstGeom prst="cloudCallout">
                <a:avLst>
                  <a:gd name="adj1" fmla="val 78531"/>
                  <a:gd name="adj2" fmla="val -53522"/>
                </a:avLst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C1786288-9AC2-47E5-B924-C220322339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rcRect/>
              <a:stretch/>
            </p:blipFill>
            <p:spPr>
              <a:xfrm>
                <a:off x="4951252" y="2903222"/>
                <a:ext cx="1559798" cy="1259393"/>
              </a:xfrm>
              <a:prstGeom prst="rect">
                <a:avLst/>
              </a:prstGeom>
            </p:spPr>
          </p:pic>
        </p:grpSp>
        <p:sp>
          <p:nvSpPr>
            <p:cNvPr id="4" name="Rounded Rectangle 20">
              <a:extLst>
                <a:ext uri="{FF2B5EF4-FFF2-40B4-BE49-F238E27FC236}">
                  <a16:creationId xmlns:a16="http://schemas.microsoft.com/office/drawing/2014/main" id="{3D4581E3-8C93-4B55-B192-A59C493F75A4}"/>
                </a:ext>
              </a:extLst>
            </p:cNvPr>
            <p:cNvSpPr/>
            <p:nvPr/>
          </p:nvSpPr>
          <p:spPr>
            <a:xfrm>
              <a:off x="6256435" y="1244846"/>
              <a:ext cx="1656096" cy="1803893"/>
            </a:xfrm>
            <a:prstGeom prst="roundRect">
              <a:avLst/>
            </a:prstGeom>
            <a:solidFill>
              <a:srgbClr val="000000"/>
            </a:solidFill>
            <a:ln w="3810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6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(</a:t>
              </a:r>
              <a:r>
                <a:rPr lang="en-US" sz="36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H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)</a:t>
              </a:r>
            </a:p>
          </p:txBody>
        </p:sp>
      </p:grp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3CD1B5D0-17B5-4A17-9869-9F405A6068F0}"/>
              </a:ext>
            </a:extLst>
          </p:cNvPr>
          <p:cNvSpPr txBox="1">
            <a:spLocks/>
          </p:cNvSpPr>
          <p:nvPr/>
        </p:nvSpPr>
        <p:spPr>
          <a:xfrm>
            <a:off x="-172524" y="4316294"/>
            <a:ext cx="9460524" cy="146515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4400" b="1" dirty="0">
                <a:solidFill>
                  <a:srgbClr val="33006F">
                    <a:lumMod val="40000"/>
                    <a:lumOff val="60000"/>
                  </a:srgbClr>
                </a:solidFill>
              </a:rPr>
              <a:t>human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cs typeface="Calibri" charset="0"/>
              </a:rPr>
              <a:t>-</a:t>
            </a:r>
            <a:r>
              <a:rPr lang="en-US" sz="4400" b="1" dirty="0">
                <a:solidFill>
                  <a:srgbClr val="FFC000"/>
                </a:solidFill>
              </a:rPr>
              <a:t>machine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cs typeface="Calibri" charset="0"/>
              </a:rPr>
              <a:t> interaction defines a 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charset="0"/>
                <a:cs typeface="Calibri" charset="0"/>
              </a:rPr>
              <a:t>game 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charset="0"/>
                <a:cs typeface="Calibri" charset="0"/>
              </a:rPr>
              <a:t>played between</a:t>
            </a:r>
            <a:r>
              <a:rPr lang="en-US" sz="4400" b="1" noProof="0" dirty="0"/>
              <a:t> </a:t>
            </a:r>
            <a:r>
              <a:rPr kumimoji="0" lang="en-US" sz="4400" i="1" u="none" strike="noStrike" kern="1200" cap="none" spc="0" normalizeH="0" noProof="0" dirty="0">
                <a:ln>
                  <a:noFill/>
                </a:ln>
                <a:solidFill>
                  <a:srgbClr val="A95FFF"/>
                </a:solidFill>
                <a:effectLst/>
                <a:uLnTx/>
                <a:uFillTx/>
                <a:latin typeface="Georgia" panose="02040502050405020303" pitchFamily="18" charset="0"/>
              </a:rPr>
              <a:t>H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A95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 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charset="0"/>
                <a:cs typeface="Calibri" charset="0"/>
              </a:rPr>
              <a:t>and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A95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 </a:t>
            </a:r>
            <a:r>
              <a:rPr kumimoji="0" lang="en-US" sz="4400" i="1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eorgia" panose="02040502050405020303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03447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F50380C-ABC2-4CF8-BB3A-7562E55F60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1737839"/>
            <a:ext cx="3343567" cy="269962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6788337-AFD8-44FC-88E2-FE65B797EB08}"/>
              </a:ext>
            </a:extLst>
          </p:cNvPr>
          <p:cNvGrpSpPr/>
          <p:nvPr/>
        </p:nvGrpSpPr>
        <p:grpSpPr>
          <a:xfrm>
            <a:off x="1494890" y="1966524"/>
            <a:ext cx="2748337" cy="1479479"/>
            <a:chOff x="1494890" y="4387065"/>
            <a:chExt cx="2748337" cy="1479479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5554EBAC-C07E-4B3C-95FE-7107E018F00E}"/>
                </a:ext>
              </a:extLst>
            </p:cNvPr>
            <p:cNvSpPr/>
            <p:nvPr/>
          </p:nvSpPr>
          <p:spPr>
            <a:xfrm rot="600243">
              <a:off x="1494890" y="4387065"/>
              <a:ext cx="2748337" cy="1479479"/>
            </a:xfrm>
            <a:prstGeom prst="cloudCallout">
              <a:avLst>
                <a:gd name="adj1" fmla="val -67765"/>
                <a:gd name="adj2" fmla="val -23206"/>
              </a:avLst>
            </a:prstGeom>
            <a:noFill/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02ACC6A-6A8B-43B7-BA6A-DB40E573A6D1}"/>
                    </a:ext>
                  </a:extLst>
                </p:cNvPr>
                <p:cNvSpPr/>
                <p:nvPr/>
              </p:nvSpPr>
              <p:spPr>
                <a:xfrm>
                  <a:off x="1743602" y="4811604"/>
                  <a:ext cx="2318070" cy="6509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altLang="en-US" sz="2800" i="1" kern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800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altLang="en-US" sz="2800" i="1" ker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800" i="1" ker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en-US" sz="2800" i="1" ker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𝐻</m:t>
                                </m:r>
                              </m:sub>
                            </m:sSub>
                            <m:r>
                              <a:rPr lang="en-US" altLang="en-US" sz="28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en-US" sz="28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en-US" altLang="en-US" sz="28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en-US" sz="28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altLang="en-US" sz="28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02ACC6A-6A8B-43B7-BA6A-DB40E573A6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3602" y="4811604"/>
                  <a:ext cx="2318070" cy="65094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BE0C310-BB5B-4C7D-8E0B-D8260B8030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942564" y="1535204"/>
            <a:ext cx="2201436" cy="291836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4E111A7-CC32-4201-B1B4-DAD11D071188}"/>
              </a:ext>
            </a:extLst>
          </p:cNvPr>
          <p:cNvGrpSpPr/>
          <p:nvPr/>
        </p:nvGrpSpPr>
        <p:grpSpPr>
          <a:xfrm>
            <a:off x="4754612" y="1976796"/>
            <a:ext cx="2748337" cy="1479479"/>
            <a:chOff x="1494890" y="4387065"/>
            <a:chExt cx="2748337" cy="1479479"/>
          </a:xfrm>
        </p:grpSpPr>
        <p:sp>
          <p:nvSpPr>
            <p:cNvPr id="41" name="Thought Bubble: Cloud 40">
              <a:extLst>
                <a:ext uri="{FF2B5EF4-FFF2-40B4-BE49-F238E27FC236}">
                  <a16:creationId xmlns:a16="http://schemas.microsoft.com/office/drawing/2014/main" id="{89BA3864-45B8-4DFA-8C33-DD7A0EB7F153}"/>
                </a:ext>
              </a:extLst>
            </p:cNvPr>
            <p:cNvSpPr/>
            <p:nvPr/>
          </p:nvSpPr>
          <p:spPr>
            <a:xfrm rot="600243">
              <a:off x="1494890" y="4387065"/>
              <a:ext cx="2748337" cy="1479479"/>
            </a:xfrm>
            <a:prstGeom prst="cloudCallout">
              <a:avLst>
                <a:gd name="adj1" fmla="val 66974"/>
                <a:gd name="adj2" fmla="val 22550"/>
              </a:avLst>
            </a:prstGeom>
            <a:noFill/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C85779C-F545-4A2C-B673-FB404379A173}"/>
                    </a:ext>
                  </a:extLst>
                </p:cNvPr>
                <p:cNvSpPr/>
                <p:nvPr/>
              </p:nvSpPr>
              <p:spPr>
                <a:xfrm>
                  <a:off x="1743602" y="4811604"/>
                  <a:ext cx="2351092" cy="6509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altLang="en-US" sz="2800" i="1" kern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800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altLang="en-US" sz="2800" i="1" ker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800" i="1" ker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sub>
                            </m:sSub>
                            <m:r>
                              <a:rPr lang="en-US" altLang="en-US" sz="28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en-US" sz="28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en-US" altLang="en-US" sz="28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en-US" sz="28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altLang="en-US" sz="28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C85779C-F545-4A2C-B673-FB404379A1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3602" y="4811604"/>
                  <a:ext cx="2351092" cy="65094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6D28605-892F-443E-88F6-EBDE0B122625}"/>
              </a:ext>
            </a:extLst>
          </p:cNvPr>
          <p:cNvGrpSpPr/>
          <p:nvPr/>
        </p:nvGrpSpPr>
        <p:grpSpPr>
          <a:xfrm>
            <a:off x="0" y="4835139"/>
            <a:ext cx="9524424" cy="1326392"/>
            <a:chOff x="0" y="2649736"/>
            <a:chExt cx="9524424" cy="1326392"/>
          </a:xfrm>
        </p:grpSpPr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id="{9D382CA1-9BA5-413A-A777-F312DC36F0C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2649736"/>
              <a:ext cx="4646999" cy="1140181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Simon </a:t>
              </a:r>
              <a:r>
                <a:rPr lang="en-US" sz="1600" i="1" dirty="0"/>
                <a:t>Decision and Organization </a:t>
              </a:r>
              <a:r>
                <a:rPr lang="en-US" sz="1600" dirty="0"/>
                <a:t>1972 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Theories of Bounded Rationality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Russell, </a:t>
              </a:r>
              <a:r>
                <a:rPr lang="en-US" sz="1600" dirty="0" err="1"/>
                <a:t>Wefald</a:t>
              </a:r>
              <a:r>
                <a:rPr lang="en-US" sz="1600" dirty="0"/>
                <a:t> </a:t>
              </a:r>
              <a:r>
                <a:rPr lang="en-US" sz="1600" i="1" dirty="0"/>
                <a:t>Artificial Intelligence </a:t>
              </a:r>
              <a:r>
                <a:rPr lang="en-US" sz="1600" dirty="0"/>
                <a:t>1991 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Principles of </a:t>
              </a:r>
              <a:r>
                <a:rPr lang="en-US" sz="1600" i="1" dirty="0" err="1"/>
                <a:t>Metareasoning</a:t>
              </a:r>
              <a:endParaRPr lang="en-US" sz="1600" i="1" dirty="0"/>
            </a:p>
          </p:txBody>
        </p:sp>
        <p:sp>
          <p:nvSpPr>
            <p:cNvPr id="19" name="Text Placeholder 2">
              <a:extLst>
                <a:ext uri="{FF2B5EF4-FFF2-40B4-BE49-F238E27FC236}">
                  <a16:creationId xmlns:a16="http://schemas.microsoft.com/office/drawing/2014/main" id="{1E26F258-2C4E-40A2-B12A-8C159F2AAF44}"/>
                </a:ext>
              </a:extLst>
            </p:cNvPr>
            <p:cNvSpPr txBox="1">
              <a:spLocks/>
            </p:cNvSpPr>
            <p:nvPr/>
          </p:nvSpPr>
          <p:spPr>
            <a:xfrm>
              <a:off x="4061672" y="2835947"/>
              <a:ext cx="5462752" cy="1140181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Gershman, Horvitz, Tenenbaum </a:t>
              </a:r>
              <a:r>
                <a:rPr lang="en-US" sz="1600" i="1" dirty="0"/>
                <a:t>Science </a:t>
              </a:r>
              <a:r>
                <a:rPr lang="en-US" sz="1600" dirty="0"/>
                <a:t>2015 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Computational Rationality: A Converging Paradigm for Intelligence in Brains, Minds, and Machines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Papadimitriou, </a:t>
              </a:r>
              <a:r>
                <a:rPr lang="en-US" sz="1600" dirty="0" err="1"/>
                <a:t>Piliouras</a:t>
              </a:r>
              <a:r>
                <a:rPr lang="en-US" sz="1600" dirty="0"/>
                <a:t> </a:t>
              </a:r>
              <a:r>
                <a:rPr lang="en-US" sz="1600" i="1" dirty="0"/>
                <a:t>ACM </a:t>
              </a:r>
              <a:r>
                <a:rPr lang="en-US" sz="1600" i="1" dirty="0" err="1"/>
                <a:t>SIGecom</a:t>
              </a:r>
              <a:r>
                <a:rPr lang="en-US" sz="1600" i="1" dirty="0"/>
                <a:t> Exchanges</a:t>
              </a:r>
              <a:r>
                <a:rPr lang="en-US" sz="1600" dirty="0"/>
                <a:t> 2018 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Game Dynamics as the Meaning of a Game</a:t>
              </a:r>
            </a:p>
          </p:txBody>
        </p:sp>
      </p:grp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87E8C17-8C67-4679-B2DA-291D8447FD26}"/>
              </a:ext>
            </a:extLst>
          </p:cNvPr>
          <p:cNvSpPr txBox="1">
            <a:spLocks/>
          </p:cNvSpPr>
          <p:nvPr/>
        </p:nvSpPr>
        <p:spPr>
          <a:xfrm>
            <a:off x="0" y="4608331"/>
            <a:ext cx="9144000" cy="4587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3200" b="1" dirty="0">
                <a:solidFill>
                  <a:srgbClr val="FFFFFF"/>
                </a:solidFill>
              </a:rPr>
              <a:t>decision-making agents have “bounded rationality”</a:t>
            </a:r>
            <a:endParaRPr lang="en-US" sz="3200" i="1" dirty="0">
              <a:solidFill>
                <a:srgbClr val="FFFFFF"/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1F05B71-3AB3-4B29-A12E-F692E1CAC459}"/>
              </a:ext>
            </a:extLst>
          </p:cNvPr>
          <p:cNvSpPr txBox="1">
            <a:spLocks/>
          </p:cNvSpPr>
          <p:nvPr/>
        </p:nvSpPr>
        <p:spPr>
          <a:xfrm>
            <a:off x="0" y="396003"/>
            <a:ext cx="9144000" cy="1314805"/>
          </a:xfrm>
          <a:prstGeom prst="rect">
            <a:avLst/>
          </a:prstGeom>
          <a:noFill/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Merel</a:t>
            </a:r>
            <a:r>
              <a:rPr lang="en-US" sz="1600" dirty="0"/>
              <a:t>, </a:t>
            </a:r>
            <a:r>
              <a:rPr lang="en-US" sz="1600" dirty="0" err="1"/>
              <a:t>Pianto</a:t>
            </a:r>
            <a:r>
              <a:rPr lang="en-US" sz="1600" dirty="0"/>
              <a:t>, Cunningham, </a:t>
            </a:r>
            <a:r>
              <a:rPr lang="en-US" sz="1600" dirty="0" err="1"/>
              <a:t>Paninski</a:t>
            </a:r>
            <a:r>
              <a:rPr lang="en-US" sz="1600" dirty="0"/>
              <a:t> </a:t>
            </a:r>
            <a:r>
              <a:rPr lang="en-US" sz="1600" i="1" dirty="0" err="1"/>
              <a:t>PLoS</a:t>
            </a:r>
            <a:r>
              <a:rPr lang="en-US" sz="1600" i="1" dirty="0"/>
              <a:t> Computational Biology</a:t>
            </a:r>
            <a:r>
              <a:rPr lang="en-US" sz="1600" dirty="0"/>
              <a:t> 2015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Encoder-Decoder Optimization for Brain-Computer Interfaces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/>
              <a:t>Müller, </a:t>
            </a:r>
            <a:r>
              <a:rPr lang="en-US" sz="1600" dirty="0" err="1"/>
              <a:t>Vidaurre</a:t>
            </a:r>
            <a:r>
              <a:rPr lang="en-US" sz="1600" dirty="0"/>
              <a:t>, Schreuder, Meinecke, von </a:t>
            </a:r>
            <a:r>
              <a:rPr lang="en-US" sz="1600" dirty="0" err="1"/>
              <a:t>Bünau</a:t>
            </a:r>
            <a:r>
              <a:rPr lang="en-US" sz="1600" dirty="0"/>
              <a:t>, Müller </a:t>
            </a:r>
            <a:r>
              <a:rPr lang="en-US" sz="1600" i="1" dirty="0"/>
              <a:t>J Neural </a:t>
            </a:r>
            <a:r>
              <a:rPr lang="en-US" sz="1600" i="1" dirty="0" err="1"/>
              <a:t>Eng</a:t>
            </a:r>
            <a:r>
              <a:rPr lang="en-US" sz="1600" dirty="0"/>
              <a:t> 2017</a:t>
            </a:r>
            <a:endParaRPr lang="en-US" sz="1600" i="1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A Mathematical Model for the Two-Learners Problem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/>
              <a:t>Li, </a:t>
            </a:r>
            <a:r>
              <a:rPr lang="en-US" sz="1600" dirty="0" err="1"/>
              <a:t>Carboni</a:t>
            </a:r>
            <a:r>
              <a:rPr lang="en-US" sz="1600" dirty="0"/>
              <a:t>, Gonzalez, </a:t>
            </a:r>
            <a:r>
              <a:rPr lang="en-US" sz="1600" dirty="0" err="1"/>
              <a:t>Campolo</a:t>
            </a:r>
            <a:r>
              <a:rPr lang="en-US" sz="1600" dirty="0"/>
              <a:t>, </a:t>
            </a:r>
            <a:r>
              <a:rPr lang="en-US" sz="1600" dirty="0" err="1"/>
              <a:t>Burdet</a:t>
            </a:r>
            <a:r>
              <a:rPr lang="en-US" sz="1600" dirty="0"/>
              <a:t> </a:t>
            </a:r>
            <a:r>
              <a:rPr lang="en-US" sz="1600" i="1" dirty="0"/>
              <a:t>Nature Machine Intelligence</a:t>
            </a:r>
            <a:r>
              <a:rPr lang="en-US" sz="1600" dirty="0"/>
              <a:t> 2019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Differential Game Theory for Versatile Physical Human–robot Interaction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71E36D7-D1B9-45D2-B153-025C283D640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587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3200" b="1" dirty="0">
                <a:solidFill>
                  <a:srgbClr val="FFFFFF"/>
                </a:solidFill>
              </a:rPr>
              <a:t>humans and machines seek to minimize “cost”</a:t>
            </a:r>
            <a:endParaRPr lang="en-US" sz="3200" i="1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851A3E2-FC35-48B2-9665-B406B9CA8299}"/>
                  </a:ext>
                </a:extLst>
              </p:cNvPr>
              <p:cNvSpPr/>
              <p:nvPr/>
            </p:nvSpPr>
            <p:spPr>
              <a:xfrm>
                <a:off x="539293" y="6194164"/>
                <a:ext cx="403270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altLang="en-US" sz="3600" b="0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en-US" sz="36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altLang="en-US" sz="36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en-US" altLang="en-US" sz="3600" b="0" i="1" kern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en-US" sz="36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36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en-US" sz="36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𝑚</m:t>
                          </m:r>
                        </m:sub>
                      </m:sSub>
                      <m:sSub>
                        <m:sSubPr>
                          <m:ctrlPr>
                            <a:rPr lang="en-US" altLang="en-US" sz="360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36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en-US" sz="36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altLang="en-US" sz="360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kumimoji="0" lang="en-US" alt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alt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95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kumimoji="0" lang="en-US" alt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kumimoji="0" lang="en-US" alt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851A3E2-FC35-48B2-9665-B406B9CA82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93" y="6194164"/>
                <a:ext cx="4032707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1AE01397-AF7D-0D9D-FB4F-365B13C37846}"/>
              </a:ext>
            </a:extLst>
          </p:cNvPr>
          <p:cNvGrpSpPr/>
          <p:nvPr/>
        </p:nvGrpSpPr>
        <p:grpSpPr>
          <a:xfrm>
            <a:off x="4935946" y="5980698"/>
            <a:ext cx="3668761" cy="891641"/>
            <a:chOff x="4646999" y="5980698"/>
            <a:chExt cx="3668761" cy="8916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C4FE98B-10AF-4F67-B67F-D3A9EFFC4829}"/>
                    </a:ext>
                  </a:extLst>
                </p:cNvPr>
                <p:cNvSpPr/>
                <p:nvPr/>
              </p:nvSpPr>
              <p:spPr>
                <a:xfrm>
                  <a:off x="4646999" y="6193884"/>
                  <a:ext cx="3668761" cy="6784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altLang="en-US" sz="3600" i="1" kern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</m:acc>
                        <m:r>
                          <a:rPr lang="en-US" altLang="en-US" sz="3600" i="1" ker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≈</m:t>
                        </m:r>
                        <m:r>
                          <a:rPr lang="en-US" altLang="en-US" sz="3600" b="0" i="1" kern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A95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C4FE98B-10AF-4F67-B67F-D3A9EFFC48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6999" y="6193884"/>
                  <a:ext cx="3668761" cy="67845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FF1E4F-25D4-6BDF-2BDE-8F24466C98D6}"/>
                </a:ext>
              </a:extLst>
            </p:cNvPr>
            <p:cNvSpPr txBox="1"/>
            <p:nvPr/>
          </p:nvSpPr>
          <p:spPr>
            <a:xfrm>
              <a:off x="5123650" y="5980698"/>
              <a:ext cx="517048" cy="584775"/>
            </a:xfrm>
            <a:prstGeom prst="rect">
              <a:avLst/>
            </a:prstGeom>
            <a:noFill/>
            <a:ln w="38100" cmpd="thickThin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638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  <p:bldP spid="22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C4E8115-E28F-4C68-8E74-F60217CBF3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-297269" y="192956"/>
            <a:ext cx="5848350" cy="363855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2D08BF1-FAD6-4D57-9B2F-B61CEB64D1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26327" y="1791215"/>
            <a:ext cx="1603948" cy="12950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B2D0D63-3B56-4C52-9C33-ED5690798EDF}"/>
              </a:ext>
            </a:extLst>
          </p:cNvPr>
          <p:cNvGrpSpPr/>
          <p:nvPr/>
        </p:nvGrpSpPr>
        <p:grpSpPr>
          <a:xfrm>
            <a:off x="3125964" y="46992"/>
            <a:ext cx="5848350" cy="3638550"/>
            <a:chOff x="3278663" y="91593"/>
            <a:chExt cx="5848350" cy="363855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23F4AF2-CA56-4DB3-8AFD-1B0688697D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278663" y="91593"/>
              <a:ext cx="5848350" cy="36385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B15B366-8BFA-4FF1-BFA6-10A9D97DE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7640020" y="1509589"/>
              <a:ext cx="1225782" cy="1624978"/>
            </a:xfrm>
            <a:prstGeom prst="rect">
              <a:avLst/>
            </a:prstGeom>
          </p:spPr>
        </p:pic>
      </p:grpSp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5928A834-C0A6-45A6-8184-E9DE56C37128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simplest </a:t>
            </a:r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/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/>
              <a:t> interaction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60F56CC-A38E-41D2-9142-EAEE5AF1B368}"/>
                  </a:ext>
                </a:extLst>
              </p:cNvPr>
              <p:cNvSpPr txBox="1"/>
              <p:nvPr/>
            </p:nvSpPr>
            <p:spPr>
              <a:xfrm>
                <a:off x="326326" y="751859"/>
                <a:ext cx="385484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A95FFF"/>
                    </a:solidFill>
                    <a:latin typeface="+mj-lt"/>
                    <a:ea typeface="Georgia" charset="0"/>
                    <a:cs typeface="Georgia" charset="0"/>
                  </a:rPr>
                  <a:t>human’s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800" i="1" ker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2800" i="1" ker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28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800" b="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60F56CC-A38E-41D2-9142-EAEE5AF1B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26" y="751859"/>
                <a:ext cx="3854841" cy="523220"/>
              </a:xfrm>
              <a:prstGeom prst="rect">
                <a:avLst/>
              </a:prstGeom>
              <a:blipFill>
                <a:blip r:embed="rId9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7A9A483-AA3B-4C6F-8B8D-F6A4C474677C}"/>
                  </a:ext>
                </a:extLst>
              </p:cNvPr>
              <p:cNvSpPr txBox="1"/>
              <p:nvPr/>
            </p:nvSpPr>
            <p:spPr>
              <a:xfrm>
                <a:off x="4572001" y="748317"/>
                <a:ext cx="44453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C000"/>
                    </a:solidFill>
                    <a:latin typeface="+mj-lt"/>
                    <a:ea typeface="Georgia" charset="0"/>
                    <a:cs typeface="Georgia" charset="0"/>
                  </a:rPr>
                  <a:t>machine’s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800" i="1" ker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2800" i="1" ker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28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800" b="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7A9A483-AA3B-4C6F-8B8D-F6A4C4746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1" y="748317"/>
                <a:ext cx="4445326" cy="523220"/>
              </a:xfrm>
              <a:prstGeom prst="rect">
                <a:avLst/>
              </a:prstGeom>
              <a:blipFill>
                <a:blip r:embed="rId10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81EC9ADC-D686-4F51-8047-F06129D27880}"/>
              </a:ext>
            </a:extLst>
          </p:cNvPr>
          <p:cNvGrpSpPr/>
          <p:nvPr/>
        </p:nvGrpSpPr>
        <p:grpSpPr>
          <a:xfrm>
            <a:off x="686038" y="3301351"/>
            <a:ext cx="5627682" cy="3507083"/>
            <a:chOff x="686038" y="3301351"/>
            <a:chExt cx="5627682" cy="350708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E964F99-B663-494A-BA39-031D3EAB6DD8}"/>
                </a:ext>
              </a:extLst>
            </p:cNvPr>
            <p:cNvGrpSpPr/>
            <p:nvPr/>
          </p:nvGrpSpPr>
          <p:grpSpPr>
            <a:xfrm>
              <a:off x="3589336" y="5585853"/>
              <a:ext cx="2724384" cy="1222581"/>
              <a:chOff x="6241295" y="3449792"/>
              <a:chExt cx="2724384" cy="122258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F4C8ADF-B554-416B-861A-7CBCD07CC4D4}"/>
                  </a:ext>
                </a:extLst>
              </p:cNvPr>
              <p:cNvGrpSpPr/>
              <p:nvPr/>
            </p:nvGrpSpPr>
            <p:grpSpPr>
              <a:xfrm>
                <a:off x="6241295" y="3449792"/>
                <a:ext cx="2691362" cy="650947"/>
                <a:chOff x="6241295" y="3509591"/>
                <a:chExt cx="2691362" cy="65094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555F3240-6646-4444-805E-831E1BC1FC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14587" y="3509591"/>
                      <a:ext cx="2318070" cy="65094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555F3240-6646-4444-805E-831E1BC1FCCC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14587" y="3509591"/>
                      <a:ext cx="2318070" cy="650947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9A9533F2-B483-4AC0-81BA-159DC39C9D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41295" y="3798309"/>
                  <a:ext cx="37329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CBC9364-D35C-45CC-86CF-DF6E84B46B17}"/>
                  </a:ext>
                </a:extLst>
              </p:cNvPr>
              <p:cNvGrpSpPr/>
              <p:nvPr/>
            </p:nvGrpSpPr>
            <p:grpSpPr>
              <a:xfrm>
                <a:off x="6241295" y="4021426"/>
                <a:ext cx="2724384" cy="650947"/>
                <a:chOff x="6241295" y="4390133"/>
                <a:chExt cx="2724384" cy="65094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363B08AA-ACC7-462C-B6A5-9A272051F0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14587" y="4390133"/>
                      <a:ext cx="2351092" cy="65094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363B08AA-ACC7-462C-B6A5-9A272051F04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14587" y="4390133"/>
                      <a:ext cx="2351092" cy="650947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4EA1BF7E-8BF1-4CEB-91D4-F2F879758C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41295" y="4685462"/>
                  <a:ext cx="37329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B948648-87B5-4F4F-8AAE-E690E48FEED1}"/>
                </a:ext>
              </a:extLst>
            </p:cNvPr>
            <p:cNvSpPr/>
            <p:nvPr/>
          </p:nvSpPr>
          <p:spPr>
            <a:xfrm>
              <a:off x="3513661" y="5203687"/>
              <a:ext cx="25026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/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</a:rPr>
                <a:t>best responses: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E90F39E-0D91-41C1-9A7E-C9F4308DF0B6}"/>
                </a:ext>
              </a:extLst>
            </p:cNvPr>
            <p:cNvGrpSpPr/>
            <p:nvPr/>
          </p:nvGrpSpPr>
          <p:grpSpPr>
            <a:xfrm>
              <a:off x="686038" y="3301351"/>
              <a:ext cx="2454169" cy="3104020"/>
              <a:chOff x="686038" y="3301351"/>
              <a:chExt cx="2454169" cy="3104020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6ECF51AC-BDED-4F71-A6D5-2224A3FCC1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6038" y="4044501"/>
                <a:ext cx="2454169" cy="2357030"/>
              </a:xfrm>
              <a:prstGeom prst="line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14CF7FB-BB37-47B2-A893-2FC4FE30B5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4461" y="4040659"/>
                <a:ext cx="971361" cy="2364712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188EC29-6F7B-4F70-860A-82FF976D32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24894" y="3324971"/>
                <a:ext cx="303143" cy="737981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BEC64E9-5EC2-4515-B572-5483D0F9CE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82033" y="3301351"/>
                <a:ext cx="152388" cy="370976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080D456C-B974-4D0D-AF5D-EC789FD37FC9}"/>
              </a:ext>
            </a:extLst>
          </p:cNvPr>
          <p:cNvSpPr/>
          <p:nvPr/>
        </p:nvSpPr>
        <p:spPr>
          <a:xfrm>
            <a:off x="6500510" y="3377738"/>
            <a:ext cx="2603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game equilibria: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E4F9612-3DA7-4179-9CF5-2EE472B97BF0}"/>
              </a:ext>
            </a:extLst>
          </p:cNvPr>
          <p:cNvGrpSpPr/>
          <p:nvPr/>
        </p:nvGrpSpPr>
        <p:grpSpPr>
          <a:xfrm>
            <a:off x="29873" y="3377738"/>
            <a:ext cx="6292483" cy="3463129"/>
            <a:chOff x="29873" y="3377738"/>
            <a:chExt cx="6292483" cy="346312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5F417D9-237B-4EB1-98CF-28E9ED175CDD}"/>
                </a:ext>
              </a:extLst>
            </p:cNvPr>
            <p:cNvGrpSpPr/>
            <p:nvPr/>
          </p:nvGrpSpPr>
          <p:grpSpPr>
            <a:xfrm>
              <a:off x="3512123" y="3377738"/>
              <a:ext cx="2810233" cy="1755244"/>
              <a:chOff x="3512123" y="3377738"/>
              <a:chExt cx="2810233" cy="1755244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808DF952-3465-4702-A505-2EF40ED03102}"/>
                  </a:ext>
                </a:extLst>
              </p:cNvPr>
              <p:cNvGrpSpPr/>
              <p:nvPr/>
            </p:nvGrpSpPr>
            <p:grpSpPr>
              <a:xfrm>
                <a:off x="3670899" y="3854190"/>
                <a:ext cx="2651457" cy="1278792"/>
                <a:chOff x="6322858" y="5094205"/>
                <a:chExt cx="2651457" cy="1278792"/>
              </a:xfrm>
            </p:grpSpPr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2C891158-CB01-4705-B4F4-5580B8A37DC6}"/>
                    </a:ext>
                  </a:extLst>
                </p:cNvPr>
                <p:cNvSpPr/>
                <p:nvPr/>
              </p:nvSpPr>
              <p:spPr>
                <a:xfrm>
                  <a:off x="6322858" y="5881406"/>
                  <a:ext cx="210166" cy="201846"/>
                </a:xfrm>
                <a:prstGeom prst="ellipse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DB22C3D6-3F19-4E97-B414-B6A79CA40BAD}"/>
                    </a:ext>
                  </a:extLst>
                </p:cNvPr>
                <p:cNvSpPr/>
                <p:nvPr/>
              </p:nvSpPr>
              <p:spPr>
                <a:xfrm>
                  <a:off x="6335251" y="5305840"/>
                  <a:ext cx="210166" cy="201846"/>
                </a:xfrm>
                <a:prstGeom prst="ellipse">
                  <a:avLst/>
                </a:prstGeom>
                <a:solidFill>
                  <a:srgbClr val="7030A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2637E895-990A-4BE1-8B58-F271374B9E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3222" y="5686719"/>
                      <a:ext cx="2351093" cy="68627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2637E895-990A-4BE1-8B58-F271374B9E64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23222" y="5686719"/>
                      <a:ext cx="2351093" cy="686278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Rectangle 31">
                      <a:extLst>
                        <a:ext uri="{FF2B5EF4-FFF2-40B4-BE49-F238E27FC236}">
                          <a16:creationId xmlns:a16="http://schemas.microsoft.com/office/drawing/2014/main" id="{86990880-86C8-4EED-85E0-D35C204C06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3222" y="5094205"/>
                      <a:ext cx="2251193" cy="68627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32" name="Rectangle 31">
                      <a:extLst>
                        <a:ext uri="{FF2B5EF4-FFF2-40B4-BE49-F238E27FC236}">
                          <a16:creationId xmlns:a16="http://schemas.microsoft.com/office/drawing/2014/main" id="{86990880-86C8-4EED-85E0-D35C204C067C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23222" y="5094205"/>
                      <a:ext cx="2251193" cy="686278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583244E-67BE-4DA2-A1A3-2554D2CCADFA}"/>
                  </a:ext>
                </a:extLst>
              </p:cNvPr>
              <p:cNvSpPr/>
              <p:nvPr/>
            </p:nvSpPr>
            <p:spPr>
              <a:xfrm>
                <a:off x="3512123" y="3377738"/>
                <a:ext cx="24048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lt"/>
                  </a:rPr>
                  <a:t>global minima:</a:t>
                </a:r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0225EF6-4533-4E42-A04C-56BACA4E0746}"/>
                </a:ext>
              </a:extLst>
            </p:cNvPr>
            <p:cNvGrpSpPr/>
            <p:nvPr/>
          </p:nvGrpSpPr>
          <p:grpSpPr>
            <a:xfrm>
              <a:off x="29873" y="3410324"/>
              <a:ext cx="3342768" cy="3430543"/>
              <a:chOff x="29873" y="3410324"/>
              <a:chExt cx="3342768" cy="3430543"/>
            </a:xfrm>
          </p:grpSpPr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8473AB49-62DC-4956-9B81-AE25A9059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606" y="6433132"/>
                <a:ext cx="2919035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2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5B922C73-4328-4886-83A6-FB178E04F4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3606" y="4040480"/>
                <a:ext cx="0" cy="239508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2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8A36A02-A3AF-49CD-8B9C-D652BA8F4D9F}"/>
                  </a:ext>
                </a:extLst>
              </p:cNvPr>
              <p:cNvSpPr/>
              <p:nvPr/>
            </p:nvSpPr>
            <p:spPr>
              <a:xfrm>
                <a:off x="2820345" y="4157808"/>
                <a:ext cx="210166" cy="201846"/>
              </a:xfrm>
              <a:prstGeom prst="ellipse">
                <a:avLst/>
              </a:prstGeom>
              <a:solidFill>
                <a:srgbClr val="FFC000"/>
              </a:solidFill>
              <a:ln w="254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6392EED-93FC-4D2B-97FF-75F25BD0D2CC}"/>
                  </a:ext>
                </a:extLst>
              </p:cNvPr>
              <p:cNvSpPr txBox="1"/>
              <p:nvPr/>
            </p:nvSpPr>
            <p:spPr>
              <a:xfrm>
                <a:off x="453605" y="6440757"/>
                <a:ext cx="286040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A95FFF"/>
                    </a:solidFill>
                    <a:latin typeface="+mj-lt"/>
                    <a:ea typeface="Georgia" charset="0"/>
                    <a:cs typeface="Georgia" charset="0"/>
                  </a:rPr>
                  <a:t>human action </a:t>
                </a:r>
                <a:r>
                  <a:rPr lang="en-US" sz="2000" i="1" dirty="0">
                    <a:solidFill>
                      <a:srgbClr val="A95FFF"/>
                    </a:solidFill>
                    <a:latin typeface="Georgia" charset="0"/>
                    <a:ea typeface="Georgia" charset="0"/>
                    <a:cs typeface="Georgia" charset="0"/>
                  </a:rPr>
                  <a:t>h</a:t>
                </a:r>
                <a:endParaRPr lang="en-US" sz="2000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30CC768-5041-4EE0-9F55-68E6DA3C687C}"/>
                  </a:ext>
                </a:extLst>
              </p:cNvPr>
              <p:cNvSpPr txBox="1"/>
              <p:nvPr/>
            </p:nvSpPr>
            <p:spPr>
              <a:xfrm rot="16200000">
                <a:off x="-948589" y="5062183"/>
                <a:ext cx="235703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C000"/>
                    </a:solidFill>
                    <a:latin typeface="+mj-lt"/>
                    <a:ea typeface="Georgia" charset="0"/>
                    <a:cs typeface="Georgia" charset="0"/>
                  </a:rPr>
                  <a:t>machine action </a:t>
                </a:r>
                <a:r>
                  <a:rPr lang="en-US" sz="2000" i="1" dirty="0">
                    <a:solidFill>
                      <a:srgbClr val="FFC000"/>
                    </a:solidFill>
                    <a:latin typeface="Georgia" charset="0"/>
                    <a:ea typeface="Georgia" charset="0"/>
                    <a:cs typeface="Georgia" charset="0"/>
                  </a:rPr>
                  <a:t>m</a:t>
                </a:r>
                <a:endParaRPr lang="en-US" sz="20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F41BE97-ADC9-4B87-9FFB-B7C970F7A82C}"/>
                  </a:ext>
                </a:extLst>
              </p:cNvPr>
              <p:cNvSpPr/>
              <p:nvPr/>
            </p:nvSpPr>
            <p:spPr>
              <a:xfrm>
                <a:off x="2347628" y="3410324"/>
                <a:ext cx="210166" cy="201846"/>
              </a:xfrm>
              <a:prstGeom prst="ellipse">
                <a:avLst/>
              </a:prstGeom>
              <a:solidFill>
                <a:srgbClr val="7030A0"/>
              </a:solidFill>
              <a:ln w="254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6CA35B-BD99-7CDA-DC20-E3D1B14E4B83}"/>
              </a:ext>
            </a:extLst>
          </p:cNvPr>
          <p:cNvGrpSpPr/>
          <p:nvPr/>
        </p:nvGrpSpPr>
        <p:grpSpPr>
          <a:xfrm>
            <a:off x="1541792" y="3899068"/>
            <a:ext cx="7616334" cy="1675705"/>
            <a:chOff x="1541792" y="3899068"/>
            <a:chExt cx="7616334" cy="167570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179E47F-6442-48BC-8FA1-724E65FC5384}"/>
                </a:ext>
              </a:extLst>
            </p:cNvPr>
            <p:cNvSpPr/>
            <p:nvPr/>
          </p:nvSpPr>
          <p:spPr>
            <a:xfrm>
              <a:off x="1541792" y="5372927"/>
              <a:ext cx="210166" cy="201846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D9D53E3-295D-0C60-52F2-2B2F25E0DC72}"/>
                </a:ext>
              </a:extLst>
            </p:cNvPr>
            <p:cNvGrpSpPr/>
            <p:nvPr/>
          </p:nvGrpSpPr>
          <p:grpSpPr>
            <a:xfrm>
              <a:off x="6554528" y="3899068"/>
              <a:ext cx="2603598" cy="872037"/>
              <a:chOff x="6554528" y="3899068"/>
              <a:chExt cx="2603598" cy="87203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B0BD397C-4E99-642E-E3D9-632FF758A8FC}"/>
                  </a:ext>
                </a:extLst>
              </p:cNvPr>
              <p:cNvGrpSpPr/>
              <p:nvPr/>
            </p:nvGrpSpPr>
            <p:grpSpPr>
              <a:xfrm>
                <a:off x="6719388" y="3899068"/>
                <a:ext cx="1220382" cy="523220"/>
                <a:chOff x="6719388" y="3899068"/>
                <a:chExt cx="1220382" cy="523220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2E14125D-95FB-5A3C-B213-9DF0A464B266}"/>
                    </a:ext>
                  </a:extLst>
                </p:cNvPr>
                <p:cNvSpPr/>
                <p:nvPr/>
              </p:nvSpPr>
              <p:spPr>
                <a:xfrm>
                  <a:off x="6719388" y="4070741"/>
                  <a:ext cx="210166" cy="201846"/>
                </a:xfrm>
                <a:prstGeom prst="ellipse">
                  <a:avLst/>
                </a:prstGeom>
                <a:solidFill>
                  <a:srgbClr val="00B0F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0DC3678-B3E2-19CC-4B4E-B12338482A54}"/>
                    </a:ext>
                  </a:extLst>
                </p:cNvPr>
                <p:cNvSpPr/>
                <p:nvPr/>
              </p:nvSpPr>
              <p:spPr>
                <a:xfrm>
                  <a:off x="7004899" y="3899068"/>
                  <a:ext cx="93487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+mj-lt"/>
                    </a:rPr>
                    <a:t>Nash</a:t>
                  </a:r>
                  <a:endPara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464FBC60-F3C8-1388-F903-5E11271A79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54528" y="4297344"/>
                <a:ext cx="2603598" cy="473761"/>
              </a:xfrm>
              <a:prstGeom prst="rect">
                <a:avLst/>
              </a:prstGeom>
              <a:noFill/>
            </p:spPr>
            <p:txBody>
              <a:bodyPr anchor="t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LucidaGrande" charset="0"/>
                  <a:buChar char="•"/>
                  <a:defRPr sz="32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4008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SzPct val="100000"/>
                  <a:buFont typeface="Lucida Grande"/>
                  <a:buChar char="&gt;"/>
                  <a:defRPr sz="18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Lucida Grande"/>
                  <a:buChar char="&gt;"/>
                  <a:defRPr sz="14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1500"/>
                  </a:lnSpc>
                  <a:spcBef>
                    <a:spcPts val="0"/>
                  </a:spcBef>
                  <a:buNone/>
                </a:pPr>
                <a:r>
                  <a:rPr lang="en-US" sz="1600" dirty="0"/>
                  <a:t>Nash </a:t>
                </a:r>
                <a:r>
                  <a:rPr lang="en-US" sz="1600" i="1" dirty="0"/>
                  <a:t>PNAS</a:t>
                </a:r>
                <a:r>
                  <a:rPr lang="en-US" sz="1600" dirty="0"/>
                  <a:t> 1950 </a:t>
                </a:r>
                <a:r>
                  <a:rPr lang="en-US" sz="1600" i="1" dirty="0"/>
                  <a:t>Equilibrium points in N-Person games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84AD864-A8A4-D417-5E13-E555B5857C4E}"/>
                  </a:ext>
                </a:extLst>
              </p:cNvPr>
              <p:cNvSpPr txBox="1"/>
              <p:nvPr/>
            </p:nvSpPr>
            <p:spPr>
              <a:xfrm rot="728525">
                <a:off x="3045552" y="2902093"/>
                <a:ext cx="384722" cy="357367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h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84AD864-A8A4-D417-5E13-E555B5857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28525">
                <a:off x="3045552" y="2902093"/>
                <a:ext cx="384722" cy="357367"/>
              </a:xfrm>
              <a:prstGeom prst="rect">
                <a:avLst/>
              </a:prstGeom>
              <a:blipFill>
                <a:blip r:embed="rId15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72355E-1732-6518-F590-170FEA1F7F20}"/>
                  </a:ext>
                </a:extLst>
              </p:cNvPr>
              <p:cNvSpPr txBox="1"/>
              <p:nvPr/>
            </p:nvSpPr>
            <p:spPr>
              <a:xfrm rot="20897916">
                <a:off x="6556287" y="2789080"/>
                <a:ext cx="384722" cy="432414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72355E-1732-6518-F590-170FEA1F7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897916">
                <a:off x="6556287" y="2789080"/>
                <a:ext cx="384722" cy="43241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146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FDEB01F-1ED3-D264-CACF-DB1F85983D42}"/>
              </a:ext>
            </a:extLst>
          </p:cNvPr>
          <p:cNvGrpSpPr/>
          <p:nvPr/>
        </p:nvGrpSpPr>
        <p:grpSpPr>
          <a:xfrm>
            <a:off x="686038" y="3301351"/>
            <a:ext cx="5627682" cy="3507083"/>
            <a:chOff x="686038" y="3301351"/>
            <a:chExt cx="5627682" cy="3507083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731CA3F-4094-F7CD-6E22-48D188278F97}"/>
                </a:ext>
              </a:extLst>
            </p:cNvPr>
            <p:cNvGrpSpPr/>
            <p:nvPr/>
          </p:nvGrpSpPr>
          <p:grpSpPr>
            <a:xfrm>
              <a:off x="3589336" y="5585853"/>
              <a:ext cx="2724384" cy="1222581"/>
              <a:chOff x="6241295" y="3449792"/>
              <a:chExt cx="2724384" cy="1222581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C458AE4-4C1F-6418-C556-18397EC10E75}"/>
                  </a:ext>
                </a:extLst>
              </p:cNvPr>
              <p:cNvGrpSpPr/>
              <p:nvPr/>
            </p:nvGrpSpPr>
            <p:grpSpPr>
              <a:xfrm>
                <a:off x="6241295" y="3449792"/>
                <a:ext cx="2691362" cy="650947"/>
                <a:chOff x="6241295" y="3509591"/>
                <a:chExt cx="2691362" cy="65094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50C9B2D3-4C31-DADB-D4B6-CC950138C2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14587" y="3509591"/>
                      <a:ext cx="2318070" cy="65094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50C9B2D3-4C31-DADB-D4B6-CC950138C22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14587" y="3509591"/>
                      <a:ext cx="2318070" cy="650947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AC5C1D99-A659-60D9-7AD3-04A2C0CD8A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41295" y="3798309"/>
                  <a:ext cx="37329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291E75B7-B21D-2953-15D6-6A64287C470C}"/>
                  </a:ext>
                </a:extLst>
              </p:cNvPr>
              <p:cNvGrpSpPr/>
              <p:nvPr/>
            </p:nvGrpSpPr>
            <p:grpSpPr>
              <a:xfrm>
                <a:off x="6241295" y="4021426"/>
                <a:ext cx="2724384" cy="650947"/>
                <a:chOff x="6241295" y="4390133"/>
                <a:chExt cx="2724384" cy="65094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2" name="Rectangle 111">
                      <a:extLst>
                        <a:ext uri="{FF2B5EF4-FFF2-40B4-BE49-F238E27FC236}">
                          <a16:creationId xmlns:a16="http://schemas.microsoft.com/office/drawing/2014/main" id="{29D1FC25-F75E-296D-9A84-1CC44AECF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14587" y="4390133"/>
                      <a:ext cx="2351092" cy="65094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112" name="Rectangle 111">
                      <a:extLst>
                        <a:ext uri="{FF2B5EF4-FFF2-40B4-BE49-F238E27FC236}">
                          <a16:creationId xmlns:a16="http://schemas.microsoft.com/office/drawing/2014/main" id="{29D1FC25-F75E-296D-9A84-1CC44AECF20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14587" y="4390133"/>
                      <a:ext cx="2351092" cy="650947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44C6413C-A1E7-A48E-1B59-9DA72B7FFD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41295" y="4685462"/>
                  <a:ext cx="37329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CD1C9952-B631-D8CC-A3E6-98408DD6C26A}"/>
                </a:ext>
              </a:extLst>
            </p:cNvPr>
            <p:cNvSpPr/>
            <p:nvPr/>
          </p:nvSpPr>
          <p:spPr>
            <a:xfrm>
              <a:off x="3513661" y="5203687"/>
              <a:ext cx="25026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/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</a:rPr>
                <a:t>best responses: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8BB5538B-9F24-B1F0-CABB-E65B5D3C4BCB}"/>
                </a:ext>
              </a:extLst>
            </p:cNvPr>
            <p:cNvGrpSpPr/>
            <p:nvPr/>
          </p:nvGrpSpPr>
          <p:grpSpPr>
            <a:xfrm>
              <a:off x="686038" y="3301351"/>
              <a:ext cx="2454169" cy="3104020"/>
              <a:chOff x="686038" y="3301351"/>
              <a:chExt cx="2454169" cy="3104020"/>
            </a:xfrm>
          </p:grpSpPr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B67441D6-26BB-A30C-8563-0266C23536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6038" y="4044501"/>
                <a:ext cx="2454169" cy="2357030"/>
              </a:xfrm>
              <a:prstGeom prst="line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BEC7D1E-D0DC-10F6-1614-93BB1987E6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4461" y="4040659"/>
                <a:ext cx="971361" cy="2364712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81F3CE5-09BF-DFEA-C8CB-CC39C767AF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24894" y="3324971"/>
                <a:ext cx="303143" cy="737981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222D9A1F-1B42-A5A6-2741-9D9DAB3FA8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82033" y="3301351"/>
                <a:ext cx="152388" cy="370976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CA558A4-4A57-4B49-591C-17F958CA0340}"/>
              </a:ext>
            </a:extLst>
          </p:cNvPr>
          <p:cNvGrpSpPr/>
          <p:nvPr/>
        </p:nvGrpSpPr>
        <p:grpSpPr>
          <a:xfrm>
            <a:off x="29873" y="3377738"/>
            <a:ext cx="6292483" cy="3463129"/>
            <a:chOff x="29873" y="3377738"/>
            <a:chExt cx="6292483" cy="3463129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6D1E19E2-85EA-92F0-B2E0-E108BE1739F4}"/>
                </a:ext>
              </a:extLst>
            </p:cNvPr>
            <p:cNvGrpSpPr/>
            <p:nvPr/>
          </p:nvGrpSpPr>
          <p:grpSpPr>
            <a:xfrm>
              <a:off x="3512123" y="3377738"/>
              <a:ext cx="2810233" cy="1755244"/>
              <a:chOff x="3512123" y="3377738"/>
              <a:chExt cx="2810233" cy="1755244"/>
            </a:xfrm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1F3F31B1-07E8-3018-2810-4E8A5BCDD8A8}"/>
                  </a:ext>
                </a:extLst>
              </p:cNvPr>
              <p:cNvGrpSpPr/>
              <p:nvPr/>
            </p:nvGrpSpPr>
            <p:grpSpPr>
              <a:xfrm>
                <a:off x="3670899" y="3854190"/>
                <a:ext cx="2651457" cy="1278792"/>
                <a:chOff x="6322858" y="5094205"/>
                <a:chExt cx="2651457" cy="1278792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7929068F-0118-5C07-94EA-48055C0E4B62}"/>
                    </a:ext>
                  </a:extLst>
                </p:cNvPr>
                <p:cNvSpPr/>
                <p:nvPr/>
              </p:nvSpPr>
              <p:spPr>
                <a:xfrm>
                  <a:off x="6322858" y="5881406"/>
                  <a:ext cx="210166" cy="201846"/>
                </a:xfrm>
                <a:prstGeom prst="ellipse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7BB15274-B16D-9DEA-3FB5-E96251B95FB4}"/>
                    </a:ext>
                  </a:extLst>
                </p:cNvPr>
                <p:cNvSpPr/>
                <p:nvPr/>
              </p:nvSpPr>
              <p:spPr>
                <a:xfrm>
                  <a:off x="6335251" y="5305840"/>
                  <a:ext cx="210166" cy="201846"/>
                </a:xfrm>
                <a:prstGeom prst="ellipse">
                  <a:avLst/>
                </a:prstGeom>
                <a:solidFill>
                  <a:srgbClr val="7030A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9" name="Rectangle 128">
                      <a:extLst>
                        <a:ext uri="{FF2B5EF4-FFF2-40B4-BE49-F238E27FC236}">
                          <a16:creationId xmlns:a16="http://schemas.microsoft.com/office/drawing/2014/main" id="{AD8E8B9B-3EBF-4BF1-6DA1-3C0F8F9B65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3222" y="5686719"/>
                      <a:ext cx="2351093" cy="68627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129" name="Rectangle 128">
                      <a:extLst>
                        <a:ext uri="{FF2B5EF4-FFF2-40B4-BE49-F238E27FC236}">
                          <a16:creationId xmlns:a16="http://schemas.microsoft.com/office/drawing/2014/main" id="{AD8E8B9B-3EBF-4BF1-6DA1-3C0F8F9B6575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23222" y="5686719"/>
                      <a:ext cx="2351093" cy="68627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9C40B803-98F9-5FE5-C439-3227EE6EF5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3222" y="5094205"/>
                      <a:ext cx="2251193" cy="68627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9C40B803-98F9-5FE5-C439-3227EE6EF58C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23222" y="5094205"/>
                      <a:ext cx="2251193" cy="686278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9B71903-BF7A-50F7-B2B0-1D580BB182D8}"/>
                  </a:ext>
                </a:extLst>
              </p:cNvPr>
              <p:cNvSpPr/>
              <p:nvPr/>
            </p:nvSpPr>
            <p:spPr>
              <a:xfrm>
                <a:off x="3512123" y="3377738"/>
                <a:ext cx="24048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lt"/>
                  </a:rPr>
                  <a:t>global minima:</a:t>
                </a:r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B11A7178-EEEA-A4C3-4A68-D9C1E3D2DA62}"/>
                </a:ext>
              </a:extLst>
            </p:cNvPr>
            <p:cNvGrpSpPr/>
            <p:nvPr/>
          </p:nvGrpSpPr>
          <p:grpSpPr>
            <a:xfrm>
              <a:off x="29873" y="3410324"/>
              <a:ext cx="3342768" cy="3430543"/>
              <a:chOff x="29873" y="3410324"/>
              <a:chExt cx="3342768" cy="3430543"/>
            </a:xfrm>
          </p:grpSpPr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160B352D-A9DF-9E01-E29E-F8BFC21A17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606" y="6433132"/>
                <a:ext cx="2919035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2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86A67F66-79B3-B6CF-DAE3-47F0E040C1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3606" y="4040480"/>
                <a:ext cx="0" cy="239508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2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AFBED8FE-92B9-E072-EF00-D6C09DBC1310}"/>
                  </a:ext>
                </a:extLst>
              </p:cNvPr>
              <p:cNvSpPr/>
              <p:nvPr/>
            </p:nvSpPr>
            <p:spPr>
              <a:xfrm>
                <a:off x="2820345" y="4157808"/>
                <a:ext cx="210166" cy="201846"/>
              </a:xfrm>
              <a:prstGeom prst="ellipse">
                <a:avLst/>
              </a:prstGeom>
              <a:solidFill>
                <a:srgbClr val="FFC000"/>
              </a:solidFill>
              <a:ln w="254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409C35AF-9BC7-2CDE-3D29-FB7FB984CAE9}"/>
                  </a:ext>
                </a:extLst>
              </p:cNvPr>
              <p:cNvSpPr txBox="1"/>
              <p:nvPr/>
            </p:nvSpPr>
            <p:spPr>
              <a:xfrm>
                <a:off x="453605" y="6440757"/>
                <a:ext cx="286040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A95FFF"/>
                    </a:solidFill>
                    <a:latin typeface="+mj-lt"/>
                    <a:ea typeface="Georgia" charset="0"/>
                    <a:cs typeface="Georgia" charset="0"/>
                  </a:rPr>
                  <a:t>human action </a:t>
                </a:r>
                <a:r>
                  <a:rPr lang="en-US" sz="2000" i="1" dirty="0">
                    <a:solidFill>
                      <a:srgbClr val="A95FFF"/>
                    </a:solidFill>
                    <a:latin typeface="Georgia" charset="0"/>
                    <a:ea typeface="Georgia" charset="0"/>
                    <a:cs typeface="Georgia" charset="0"/>
                  </a:rPr>
                  <a:t>h</a:t>
                </a:r>
                <a:endParaRPr lang="en-US" sz="2000" dirty="0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770E7948-16DF-19A2-3CE2-EFFE74C78FBA}"/>
                  </a:ext>
                </a:extLst>
              </p:cNvPr>
              <p:cNvSpPr txBox="1"/>
              <p:nvPr/>
            </p:nvSpPr>
            <p:spPr>
              <a:xfrm rot="16200000">
                <a:off x="-948589" y="5062183"/>
                <a:ext cx="235703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C000"/>
                    </a:solidFill>
                    <a:latin typeface="+mj-lt"/>
                    <a:ea typeface="Georgia" charset="0"/>
                    <a:cs typeface="Georgia" charset="0"/>
                  </a:rPr>
                  <a:t>machine action </a:t>
                </a:r>
                <a:r>
                  <a:rPr lang="en-US" sz="2000" i="1" dirty="0">
                    <a:solidFill>
                      <a:srgbClr val="FFC000"/>
                    </a:solidFill>
                    <a:latin typeface="Georgia" charset="0"/>
                    <a:ea typeface="Georgia" charset="0"/>
                    <a:cs typeface="Georgia" charset="0"/>
                  </a:rPr>
                  <a:t>m</a:t>
                </a:r>
                <a:endParaRPr lang="en-US" sz="20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9379FF0A-DE33-6BA2-7E59-19407FB81312}"/>
                  </a:ext>
                </a:extLst>
              </p:cNvPr>
              <p:cNvSpPr/>
              <p:nvPr/>
            </p:nvSpPr>
            <p:spPr>
              <a:xfrm>
                <a:off x="2347628" y="3410324"/>
                <a:ext cx="210166" cy="201846"/>
              </a:xfrm>
              <a:prstGeom prst="ellipse">
                <a:avLst/>
              </a:prstGeom>
              <a:solidFill>
                <a:srgbClr val="7030A0"/>
              </a:solidFill>
              <a:ln w="254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3FEB591-5154-4C00-8179-1D8AB5CB2B87}"/>
              </a:ext>
            </a:extLst>
          </p:cNvPr>
          <p:cNvGrpSpPr/>
          <p:nvPr/>
        </p:nvGrpSpPr>
        <p:grpSpPr>
          <a:xfrm>
            <a:off x="-297269" y="192956"/>
            <a:ext cx="5848350" cy="3638550"/>
            <a:chOff x="-491750" y="237557"/>
            <a:chExt cx="5848350" cy="363855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C4E8115-E28F-4C68-8E74-F60217CBF36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-491750" y="237557"/>
              <a:ext cx="5848350" cy="3638550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52D08BF1-FAD6-4D57-9B2F-B61CEB64D10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31846" y="1835816"/>
              <a:ext cx="1603948" cy="1295039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2D0D63-3B56-4C52-9C33-ED5690798EDF}"/>
              </a:ext>
            </a:extLst>
          </p:cNvPr>
          <p:cNvGrpSpPr/>
          <p:nvPr/>
        </p:nvGrpSpPr>
        <p:grpSpPr>
          <a:xfrm>
            <a:off x="3125964" y="46992"/>
            <a:ext cx="5848350" cy="3638550"/>
            <a:chOff x="3278663" y="91593"/>
            <a:chExt cx="5848350" cy="363855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23F4AF2-CA56-4DB3-8AFD-1B0688697D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278663" y="91593"/>
              <a:ext cx="5848350" cy="36385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B15B366-8BFA-4FF1-BFA6-10A9D97DE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7640020" y="1509589"/>
              <a:ext cx="1225782" cy="1624978"/>
            </a:xfrm>
            <a:prstGeom prst="rect">
              <a:avLst/>
            </a:prstGeom>
          </p:spPr>
        </p:pic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080D456C-B974-4D0D-AF5D-EC789FD37FC9}"/>
              </a:ext>
            </a:extLst>
          </p:cNvPr>
          <p:cNvSpPr/>
          <p:nvPr/>
        </p:nvSpPr>
        <p:spPr>
          <a:xfrm>
            <a:off x="6500510" y="3377738"/>
            <a:ext cx="2603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game equilibria: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179E47F-6442-48BC-8FA1-724E65FC5384}"/>
              </a:ext>
            </a:extLst>
          </p:cNvPr>
          <p:cNvSpPr/>
          <p:nvPr/>
        </p:nvSpPr>
        <p:spPr>
          <a:xfrm>
            <a:off x="1541792" y="5372927"/>
            <a:ext cx="210166" cy="201846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699EE71-DADD-4FF8-9155-A0EFE0C25E31}"/>
              </a:ext>
            </a:extLst>
          </p:cNvPr>
          <p:cNvSpPr/>
          <p:nvPr/>
        </p:nvSpPr>
        <p:spPr>
          <a:xfrm>
            <a:off x="2396085" y="4560043"/>
            <a:ext cx="210166" cy="201846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D588387-C10B-8621-53D8-0228C1282987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simplest </a:t>
            </a:r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/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/>
              <a:t> interaction game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4FF1F5-95A6-CBFF-A0CE-D69D821EFEAA}"/>
              </a:ext>
            </a:extLst>
          </p:cNvPr>
          <p:cNvGrpSpPr/>
          <p:nvPr/>
        </p:nvGrpSpPr>
        <p:grpSpPr>
          <a:xfrm>
            <a:off x="6546961" y="4789843"/>
            <a:ext cx="2603598" cy="1087237"/>
            <a:chOff x="6546961" y="4789843"/>
            <a:chExt cx="2603598" cy="108723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F6129A1-F876-4D4B-09BA-EEA8258739B0}"/>
                </a:ext>
              </a:extLst>
            </p:cNvPr>
            <p:cNvGrpSpPr/>
            <p:nvPr/>
          </p:nvGrpSpPr>
          <p:grpSpPr>
            <a:xfrm>
              <a:off x="6706995" y="4789843"/>
              <a:ext cx="2326024" cy="748154"/>
              <a:chOff x="6706995" y="5701507"/>
              <a:chExt cx="2326024" cy="74815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3F9DA1E-E6C8-9DF9-8205-A5A2A01C15E8}"/>
                  </a:ext>
                </a:extLst>
              </p:cNvPr>
              <p:cNvSpPr/>
              <p:nvPr/>
            </p:nvSpPr>
            <p:spPr>
              <a:xfrm>
                <a:off x="6706995" y="5787974"/>
                <a:ext cx="210166" cy="201846"/>
              </a:xfrm>
              <a:prstGeom prst="ellipse">
                <a:avLst/>
              </a:prstGeom>
              <a:solidFill>
                <a:srgbClr val="C00000"/>
              </a:solidFill>
              <a:ln w="254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5EDC830-31EA-E2BD-8992-1AB93E79A3DA}"/>
                  </a:ext>
                </a:extLst>
              </p:cNvPr>
              <p:cNvSpPr/>
              <p:nvPr/>
            </p:nvSpPr>
            <p:spPr>
              <a:xfrm>
                <a:off x="7004900" y="5701507"/>
                <a:ext cx="2028119" cy="7481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>
                  <a:lnSpc>
                    <a:spcPts val="2500"/>
                  </a:lnSpc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j-lt"/>
                  </a:rPr>
                  <a:t>Stackelberg</a:t>
                </a:r>
              </a:p>
              <a:p>
                <a:pPr lvl="0" defTabSz="914400">
                  <a:lnSpc>
                    <a:spcPts val="2500"/>
                  </a:lnSpc>
                </a:pPr>
                <a:r>
                  <a:rPr lang="en-US" sz="2800" b="1" kern="0" dirty="0">
                    <a:solidFill>
                      <a:srgbClr val="C00000"/>
                    </a:solidFill>
                    <a:latin typeface="+mj-lt"/>
                  </a:rPr>
                  <a:t>(human-led)</a:t>
                </a:r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sp>
          <p:nvSpPr>
            <p:cNvPr id="35" name="Text Placeholder 2">
              <a:extLst>
                <a:ext uri="{FF2B5EF4-FFF2-40B4-BE49-F238E27FC236}">
                  <a16:creationId xmlns:a16="http://schemas.microsoft.com/office/drawing/2014/main" id="{030C3D73-2C37-4513-1E75-6E4BFD58A7B8}"/>
                </a:ext>
              </a:extLst>
            </p:cNvPr>
            <p:cNvSpPr txBox="1">
              <a:spLocks/>
            </p:cNvSpPr>
            <p:nvPr/>
          </p:nvSpPr>
          <p:spPr>
            <a:xfrm>
              <a:off x="6546961" y="5442194"/>
              <a:ext cx="2603598" cy="434886"/>
            </a:xfrm>
            <a:prstGeom prst="rect">
              <a:avLst/>
            </a:prstGeom>
            <a:noFill/>
          </p:spPr>
          <p:txBody>
            <a:bodyPr anchor="t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von Stackelberg </a:t>
              </a:r>
              <a:r>
                <a:rPr lang="en-US" sz="1600" i="1" dirty="0" err="1"/>
                <a:t>Marktform</a:t>
              </a:r>
              <a:r>
                <a:rPr lang="en-US" sz="1600" i="1" dirty="0"/>
                <a:t> und </a:t>
              </a:r>
              <a:r>
                <a:rPr lang="en-US" sz="1600" i="1" dirty="0" err="1"/>
                <a:t>Gleichgewicht</a:t>
              </a:r>
              <a:r>
                <a:rPr lang="en-US" sz="1600" i="1" dirty="0"/>
                <a:t> </a:t>
              </a:r>
              <a:r>
                <a:rPr lang="en-US" sz="1600" dirty="0"/>
                <a:t>1934</a:t>
              </a:r>
              <a:endParaRPr lang="en-US" sz="1600" i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A86E02-4950-9205-749F-C3554AE1EEF4}"/>
              </a:ext>
            </a:extLst>
          </p:cNvPr>
          <p:cNvGrpSpPr/>
          <p:nvPr/>
        </p:nvGrpSpPr>
        <p:grpSpPr>
          <a:xfrm>
            <a:off x="6554528" y="3899068"/>
            <a:ext cx="2603598" cy="872037"/>
            <a:chOff x="6554528" y="3899068"/>
            <a:chExt cx="2603598" cy="87203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64D3A56-12DC-19EC-0B6B-768E818DA8E9}"/>
                </a:ext>
              </a:extLst>
            </p:cNvPr>
            <p:cNvGrpSpPr/>
            <p:nvPr/>
          </p:nvGrpSpPr>
          <p:grpSpPr>
            <a:xfrm>
              <a:off x="6719388" y="3899068"/>
              <a:ext cx="1220382" cy="523220"/>
              <a:chOff x="6719388" y="3899068"/>
              <a:chExt cx="1220382" cy="52322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7437F67-9EE6-18A6-73E7-F935DD81E37F}"/>
                  </a:ext>
                </a:extLst>
              </p:cNvPr>
              <p:cNvSpPr/>
              <p:nvPr/>
            </p:nvSpPr>
            <p:spPr>
              <a:xfrm>
                <a:off x="6719388" y="4070741"/>
                <a:ext cx="210166" cy="201846"/>
              </a:xfrm>
              <a:prstGeom prst="ellipse">
                <a:avLst/>
              </a:prstGeom>
              <a:solidFill>
                <a:srgbClr val="00B0F0"/>
              </a:solidFill>
              <a:ln w="254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275DF2A-3F0E-59D2-C6C1-2A5592C2E9A9}"/>
                  </a:ext>
                </a:extLst>
              </p:cNvPr>
              <p:cNvSpPr/>
              <p:nvPr/>
            </p:nvSpPr>
            <p:spPr>
              <a:xfrm>
                <a:off x="7004899" y="3899068"/>
                <a:ext cx="93487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+mj-lt"/>
                  </a:rPr>
                  <a:t>Nash</a:t>
                </a:r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sp>
          <p:nvSpPr>
            <p:cNvPr id="16" name="Text Placeholder 2">
              <a:extLst>
                <a:ext uri="{FF2B5EF4-FFF2-40B4-BE49-F238E27FC236}">
                  <a16:creationId xmlns:a16="http://schemas.microsoft.com/office/drawing/2014/main" id="{12602936-EEDF-4F2E-A0BB-0DC34C833C10}"/>
                </a:ext>
              </a:extLst>
            </p:cNvPr>
            <p:cNvSpPr txBox="1">
              <a:spLocks/>
            </p:cNvSpPr>
            <p:nvPr/>
          </p:nvSpPr>
          <p:spPr>
            <a:xfrm>
              <a:off x="6554528" y="4297344"/>
              <a:ext cx="2603598" cy="473761"/>
            </a:xfrm>
            <a:prstGeom prst="rect">
              <a:avLst/>
            </a:prstGeom>
            <a:noFill/>
          </p:spPr>
          <p:txBody>
            <a:bodyPr anchor="t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Nash </a:t>
              </a:r>
              <a:r>
                <a:rPr lang="en-US" sz="1600" i="1" dirty="0"/>
                <a:t>PNAS</a:t>
              </a:r>
              <a:r>
                <a:rPr lang="en-US" sz="1600" dirty="0"/>
                <a:t> 1950 </a:t>
              </a:r>
              <a:r>
                <a:rPr lang="en-US" sz="1600" i="1" dirty="0"/>
                <a:t>Equilibrium points in N-Person games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BBC4319-CFE3-EF6C-5494-C0314B09270F}"/>
                  </a:ext>
                </a:extLst>
              </p:cNvPr>
              <p:cNvSpPr txBox="1"/>
              <p:nvPr/>
            </p:nvSpPr>
            <p:spPr>
              <a:xfrm>
                <a:off x="326326" y="751859"/>
                <a:ext cx="385484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A95FFF"/>
                    </a:solidFill>
                    <a:latin typeface="+mj-lt"/>
                    <a:ea typeface="Georgia" charset="0"/>
                    <a:cs typeface="Georgia" charset="0"/>
                  </a:rPr>
                  <a:t>human’s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800" i="1" ker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2800" i="1" ker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28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800" b="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BBC4319-CFE3-EF6C-5494-C0314B092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26" y="751859"/>
                <a:ext cx="3854841" cy="523220"/>
              </a:xfrm>
              <a:prstGeom prst="rect">
                <a:avLst/>
              </a:prstGeom>
              <a:blipFill>
                <a:blip r:embed="rId13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9B1650BF-30A9-28B2-555B-D90CCA722969}"/>
                  </a:ext>
                </a:extLst>
              </p:cNvPr>
              <p:cNvSpPr txBox="1"/>
              <p:nvPr/>
            </p:nvSpPr>
            <p:spPr>
              <a:xfrm>
                <a:off x="4572001" y="748317"/>
                <a:ext cx="44453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C000"/>
                    </a:solidFill>
                    <a:latin typeface="+mj-lt"/>
                    <a:ea typeface="Georgia" charset="0"/>
                    <a:cs typeface="Georgia" charset="0"/>
                  </a:rPr>
                  <a:t>machine’s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800" i="1" ker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2800" i="1" ker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28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800" b="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9B1650BF-30A9-28B2-555B-D90CCA722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1" y="748317"/>
                <a:ext cx="4445326" cy="523220"/>
              </a:xfrm>
              <a:prstGeom prst="rect">
                <a:avLst/>
              </a:prstGeom>
              <a:blipFill>
                <a:blip r:embed="rId14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4C85F09-B116-C1E0-1DC6-2E8CD1404782}"/>
                  </a:ext>
                </a:extLst>
              </p:cNvPr>
              <p:cNvSpPr txBox="1"/>
              <p:nvPr/>
            </p:nvSpPr>
            <p:spPr>
              <a:xfrm rot="728525">
                <a:off x="3045552" y="2902093"/>
                <a:ext cx="384722" cy="357367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h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4C85F09-B116-C1E0-1DC6-2E8CD1404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28525">
                <a:off x="3045552" y="2902093"/>
                <a:ext cx="384722" cy="357367"/>
              </a:xfrm>
              <a:prstGeom prst="rect">
                <a:avLst/>
              </a:prstGeom>
              <a:blipFill>
                <a:blip r:embed="rId15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3640CE0-DBC1-4748-42DA-0B4E9A4F2403}"/>
                  </a:ext>
                </a:extLst>
              </p:cNvPr>
              <p:cNvSpPr txBox="1"/>
              <p:nvPr/>
            </p:nvSpPr>
            <p:spPr>
              <a:xfrm rot="20897916">
                <a:off x="6556287" y="2789080"/>
                <a:ext cx="384722" cy="432414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3640CE0-DBC1-4748-42DA-0B4E9A4F2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897916">
                <a:off x="6556287" y="2789080"/>
                <a:ext cx="384722" cy="43241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0554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ED9EBDFE-810C-DAE4-A834-3405672AFDA4}"/>
              </a:ext>
            </a:extLst>
          </p:cNvPr>
          <p:cNvGrpSpPr/>
          <p:nvPr/>
        </p:nvGrpSpPr>
        <p:grpSpPr>
          <a:xfrm>
            <a:off x="686038" y="3301351"/>
            <a:ext cx="5627682" cy="3507083"/>
            <a:chOff x="686038" y="3301351"/>
            <a:chExt cx="5627682" cy="350708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C4BFBC0-EFB9-89E9-705A-C3761DFD93EA}"/>
                </a:ext>
              </a:extLst>
            </p:cNvPr>
            <p:cNvGrpSpPr/>
            <p:nvPr/>
          </p:nvGrpSpPr>
          <p:grpSpPr>
            <a:xfrm>
              <a:off x="3589336" y="5585853"/>
              <a:ext cx="2724384" cy="1222581"/>
              <a:chOff x="6241295" y="3449792"/>
              <a:chExt cx="2724384" cy="1222581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A9D217A4-85C1-887F-C505-1C82B2310EF4}"/>
                  </a:ext>
                </a:extLst>
              </p:cNvPr>
              <p:cNvGrpSpPr/>
              <p:nvPr/>
            </p:nvGrpSpPr>
            <p:grpSpPr>
              <a:xfrm>
                <a:off x="6241295" y="3449792"/>
                <a:ext cx="2691362" cy="650947"/>
                <a:chOff x="6241295" y="3509591"/>
                <a:chExt cx="2691362" cy="65094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983ABDCE-64BD-1039-E798-D05C6FCBFA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14587" y="3509591"/>
                      <a:ext cx="2318070" cy="65094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983ABDCE-64BD-1039-E798-D05C6FCBFA6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14587" y="3509591"/>
                      <a:ext cx="2318070" cy="650947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E385460-5884-F75D-E842-FC89DB3F1C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41295" y="3798309"/>
                  <a:ext cx="37329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EF668DE6-18C3-3481-5E08-025F3A3376A6}"/>
                  </a:ext>
                </a:extLst>
              </p:cNvPr>
              <p:cNvGrpSpPr/>
              <p:nvPr/>
            </p:nvGrpSpPr>
            <p:grpSpPr>
              <a:xfrm>
                <a:off x="6241295" y="4021426"/>
                <a:ext cx="2724384" cy="650947"/>
                <a:chOff x="6241295" y="4390133"/>
                <a:chExt cx="2724384" cy="65094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461F0F26-92AA-748E-D7E3-49F463A7CD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14587" y="4390133"/>
                      <a:ext cx="2351092" cy="65094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461F0F26-92AA-748E-D7E3-49F463A7CD1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14587" y="4390133"/>
                      <a:ext cx="2351092" cy="650947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6EB53CB1-8C84-9B55-3B82-B4CAFDE25F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41295" y="4685462"/>
                  <a:ext cx="37329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D570946-3E54-3B4E-4F03-9D9C921DF2B1}"/>
                </a:ext>
              </a:extLst>
            </p:cNvPr>
            <p:cNvSpPr/>
            <p:nvPr/>
          </p:nvSpPr>
          <p:spPr>
            <a:xfrm>
              <a:off x="3513661" y="5203687"/>
              <a:ext cx="25026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/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</a:rPr>
                <a:t>best responses: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2685E4E0-8CA6-B99F-2349-FD1D887A20AB}"/>
                </a:ext>
              </a:extLst>
            </p:cNvPr>
            <p:cNvGrpSpPr/>
            <p:nvPr/>
          </p:nvGrpSpPr>
          <p:grpSpPr>
            <a:xfrm>
              <a:off x="686038" y="3301351"/>
              <a:ext cx="2454169" cy="3104020"/>
              <a:chOff x="686038" y="3301351"/>
              <a:chExt cx="2454169" cy="3104020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834D876F-626E-589C-0F8A-B419EF2C41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6038" y="4044501"/>
                <a:ext cx="2454169" cy="2357030"/>
              </a:xfrm>
              <a:prstGeom prst="line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C488232C-09FE-BD2B-2C09-2E74A2ADDC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4461" y="4040659"/>
                <a:ext cx="971361" cy="2364712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E1C1FE19-E9D8-F48F-0212-38D048ADD5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24894" y="3324971"/>
                <a:ext cx="303143" cy="737981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7DFDAEFB-39E6-EF51-0044-38F1678A29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82033" y="3301351"/>
                <a:ext cx="152388" cy="370976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2C3592F-F419-0867-B1F2-270A91CAC96A}"/>
              </a:ext>
            </a:extLst>
          </p:cNvPr>
          <p:cNvGrpSpPr/>
          <p:nvPr/>
        </p:nvGrpSpPr>
        <p:grpSpPr>
          <a:xfrm>
            <a:off x="29873" y="3377738"/>
            <a:ext cx="6292483" cy="3463129"/>
            <a:chOff x="29873" y="3377738"/>
            <a:chExt cx="6292483" cy="3463129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4B2CF2B-5BCA-A1A9-3C41-1F21186B55C8}"/>
                </a:ext>
              </a:extLst>
            </p:cNvPr>
            <p:cNvGrpSpPr/>
            <p:nvPr/>
          </p:nvGrpSpPr>
          <p:grpSpPr>
            <a:xfrm>
              <a:off x="3512123" y="3377738"/>
              <a:ext cx="2810233" cy="1755244"/>
              <a:chOff x="3512123" y="3377738"/>
              <a:chExt cx="2810233" cy="1755244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561B443F-29EF-0508-A39C-75894EB3FD46}"/>
                  </a:ext>
                </a:extLst>
              </p:cNvPr>
              <p:cNvGrpSpPr/>
              <p:nvPr/>
            </p:nvGrpSpPr>
            <p:grpSpPr>
              <a:xfrm>
                <a:off x="3670899" y="3854190"/>
                <a:ext cx="2651457" cy="1278792"/>
                <a:chOff x="6322858" y="5094205"/>
                <a:chExt cx="2651457" cy="1278792"/>
              </a:xfrm>
            </p:grpSpPr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A9AEFD66-045B-C775-C8C1-CF49FEDA246D}"/>
                    </a:ext>
                  </a:extLst>
                </p:cNvPr>
                <p:cNvSpPr/>
                <p:nvPr/>
              </p:nvSpPr>
              <p:spPr>
                <a:xfrm>
                  <a:off x="6322858" y="5881406"/>
                  <a:ext cx="210166" cy="201846"/>
                </a:xfrm>
                <a:prstGeom prst="ellipse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F078A219-6DD5-9C00-BED2-694A3B597BC2}"/>
                    </a:ext>
                  </a:extLst>
                </p:cNvPr>
                <p:cNvSpPr/>
                <p:nvPr/>
              </p:nvSpPr>
              <p:spPr>
                <a:xfrm>
                  <a:off x="6335251" y="5305840"/>
                  <a:ext cx="210166" cy="201846"/>
                </a:xfrm>
                <a:prstGeom prst="ellipse">
                  <a:avLst/>
                </a:prstGeom>
                <a:solidFill>
                  <a:srgbClr val="7030A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8300B366-24AE-A2BE-623C-359B07A24D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3222" y="5686719"/>
                      <a:ext cx="2351093" cy="68627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8300B366-24AE-A2BE-623C-359B07A24D6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23222" y="5686719"/>
                      <a:ext cx="2351093" cy="68627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4BDD4B90-91FB-40DF-5F54-F8FFE2DEC5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3222" y="5094205"/>
                      <a:ext cx="2251193" cy="68627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4BDD4B90-91FB-40DF-5F54-F8FFE2DEC53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23222" y="5094205"/>
                      <a:ext cx="2251193" cy="686278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4E5EBA1D-E690-3B60-BAFC-25ABF09280C5}"/>
                  </a:ext>
                </a:extLst>
              </p:cNvPr>
              <p:cNvSpPr/>
              <p:nvPr/>
            </p:nvSpPr>
            <p:spPr>
              <a:xfrm>
                <a:off x="3512123" y="3377738"/>
                <a:ext cx="24048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lt"/>
                  </a:rPr>
                  <a:t>global minima:</a:t>
                </a:r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6D4BB53-A214-8AF8-6317-EC4D0BC65796}"/>
                </a:ext>
              </a:extLst>
            </p:cNvPr>
            <p:cNvGrpSpPr/>
            <p:nvPr/>
          </p:nvGrpSpPr>
          <p:grpSpPr>
            <a:xfrm>
              <a:off x="29873" y="3410324"/>
              <a:ext cx="3342768" cy="3430543"/>
              <a:chOff x="29873" y="3410324"/>
              <a:chExt cx="3342768" cy="3430543"/>
            </a:xfrm>
          </p:grpSpPr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4F73AE35-A12F-E3E5-4FE7-1D2B486C4A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606" y="6433132"/>
                <a:ext cx="2919035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2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71078174-5581-A851-AB87-D7683E6FA9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3606" y="4040480"/>
                <a:ext cx="0" cy="239508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2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60407DF-73C9-9788-C96B-54315696D429}"/>
                  </a:ext>
                </a:extLst>
              </p:cNvPr>
              <p:cNvSpPr/>
              <p:nvPr/>
            </p:nvSpPr>
            <p:spPr>
              <a:xfrm>
                <a:off x="2820345" y="4157808"/>
                <a:ext cx="210166" cy="201846"/>
              </a:xfrm>
              <a:prstGeom prst="ellipse">
                <a:avLst/>
              </a:prstGeom>
              <a:solidFill>
                <a:srgbClr val="FFC000"/>
              </a:solidFill>
              <a:ln w="254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981CB408-7719-50A7-2422-6902DD2370A9}"/>
                  </a:ext>
                </a:extLst>
              </p:cNvPr>
              <p:cNvSpPr txBox="1"/>
              <p:nvPr/>
            </p:nvSpPr>
            <p:spPr>
              <a:xfrm>
                <a:off x="453605" y="6440757"/>
                <a:ext cx="286040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A95FFF"/>
                    </a:solidFill>
                    <a:latin typeface="+mj-lt"/>
                    <a:ea typeface="Georgia" charset="0"/>
                    <a:cs typeface="Georgia" charset="0"/>
                  </a:rPr>
                  <a:t>human action </a:t>
                </a:r>
                <a:r>
                  <a:rPr lang="en-US" sz="2000" i="1" dirty="0">
                    <a:solidFill>
                      <a:srgbClr val="A95FFF"/>
                    </a:solidFill>
                    <a:latin typeface="Georgia" charset="0"/>
                    <a:ea typeface="Georgia" charset="0"/>
                    <a:cs typeface="Georgia" charset="0"/>
                  </a:rPr>
                  <a:t>h</a:t>
                </a:r>
                <a:endParaRPr lang="en-US" sz="2000" dirty="0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087910A7-A27A-B843-8CA2-B83F9DA7F206}"/>
                  </a:ext>
                </a:extLst>
              </p:cNvPr>
              <p:cNvSpPr txBox="1"/>
              <p:nvPr/>
            </p:nvSpPr>
            <p:spPr>
              <a:xfrm rot="16200000">
                <a:off x="-948589" y="5062183"/>
                <a:ext cx="235703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C000"/>
                    </a:solidFill>
                    <a:latin typeface="+mj-lt"/>
                    <a:ea typeface="Georgia" charset="0"/>
                    <a:cs typeface="Georgia" charset="0"/>
                  </a:rPr>
                  <a:t>machine action </a:t>
                </a:r>
                <a:r>
                  <a:rPr lang="en-US" sz="2000" i="1" dirty="0">
                    <a:solidFill>
                      <a:srgbClr val="FFC000"/>
                    </a:solidFill>
                    <a:latin typeface="Georgia" charset="0"/>
                    <a:ea typeface="Georgia" charset="0"/>
                    <a:cs typeface="Georgia" charset="0"/>
                  </a:rPr>
                  <a:t>m</a:t>
                </a:r>
                <a:endParaRPr lang="en-US" sz="20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46490341-4296-3511-E2D3-4195C336362E}"/>
                  </a:ext>
                </a:extLst>
              </p:cNvPr>
              <p:cNvSpPr/>
              <p:nvPr/>
            </p:nvSpPr>
            <p:spPr>
              <a:xfrm>
                <a:off x="2347628" y="3410324"/>
                <a:ext cx="210166" cy="201846"/>
              </a:xfrm>
              <a:prstGeom prst="ellipse">
                <a:avLst/>
              </a:prstGeom>
              <a:solidFill>
                <a:srgbClr val="7030A0"/>
              </a:solidFill>
              <a:ln w="254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3FEB591-5154-4C00-8179-1D8AB5CB2B87}"/>
              </a:ext>
            </a:extLst>
          </p:cNvPr>
          <p:cNvGrpSpPr/>
          <p:nvPr/>
        </p:nvGrpSpPr>
        <p:grpSpPr>
          <a:xfrm>
            <a:off x="-297269" y="192956"/>
            <a:ext cx="5848350" cy="3638550"/>
            <a:chOff x="-491750" y="237557"/>
            <a:chExt cx="5848350" cy="363855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C4E8115-E28F-4C68-8E74-F60217CBF36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-491750" y="237557"/>
              <a:ext cx="5848350" cy="3638550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52D08BF1-FAD6-4D57-9B2F-B61CEB64D10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31846" y="1835816"/>
              <a:ext cx="1603948" cy="1295039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2D0D63-3B56-4C52-9C33-ED5690798EDF}"/>
              </a:ext>
            </a:extLst>
          </p:cNvPr>
          <p:cNvGrpSpPr/>
          <p:nvPr/>
        </p:nvGrpSpPr>
        <p:grpSpPr>
          <a:xfrm>
            <a:off x="3125964" y="46992"/>
            <a:ext cx="5848350" cy="3638550"/>
            <a:chOff x="3278663" y="91593"/>
            <a:chExt cx="5848350" cy="363855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23F4AF2-CA56-4DB3-8AFD-1B0688697D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278663" y="91593"/>
              <a:ext cx="5848350" cy="36385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B15B366-8BFA-4FF1-BFA6-10A9D97DE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7640020" y="1509589"/>
              <a:ext cx="1225782" cy="1624978"/>
            </a:xfrm>
            <a:prstGeom prst="rect">
              <a:avLst/>
            </a:prstGeom>
          </p:spPr>
        </p:pic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080D456C-B974-4D0D-AF5D-EC789FD37FC9}"/>
              </a:ext>
            </a:extLst>
          </p:cNvPr>
          <p:cNvSpPr/>
          <p:nvPr/>
        </p:nvSpPr>
        <p:spPr>
          <a:xfrm>
            <a:off x="6500510" y="3377738"/>
            <a:ext cx="2603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game equilibria: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179E47F-6442-48BC-8FA1-724E65FC5384}"/>
              </a:ext>
            </a:extLst>
          </p:cNvPr>
          <p:cNvSpPr/>
          <p:nvPr/>
        </p:nvSpPr>
        <p:spPr>
          <a:xfrm>
            <a:off x="1541792" y="5372927"/>
            <a:ext cx="210166" cy="201846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699EE71-DADD-4FF8-9155-A0EFE0C25E31}"/>
              </a:ext>
            </a:extLst>
          </p:cNvPr>
          <p:cNvSpPr/>
          <p:nvPr/>
        </p:nvSpPr>
        <p:spPr>
          <a:xfrm>
            <a:off x="2396085" y="4560043"/>
            <a:ext cx="210166" cy="201846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178AC0-3B63-4BAD-913C-1677908BB7E8}"/>
              </a:ext>
            </a:extLst>
          </p:cNvPr>
          <p:cNvSpPr/>
          <p:nvPr/>
        </p:nvSpPr>
        <p:spPr>
          <a:xfrm>
            <a:off x="1350383" y="4016740"/>
            <a:ext cx="210166" cy="201846"/>
          </a:xfrm>
          <a:prstGeom prst="ellipse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D913725-D105-12AD-C478-EC5D1F48CF1A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simplest </a:t>
            </a:r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/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/>
              <a:t> interaction game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BAF3DC-EE33-69BE-5B29-4FA4A681F1AD}"/>
              </a:ext>
            </a:extLst>
          </p:cNvPr>
          <p:cNvGrpSpPr/>
          <p:nvPr/>
        </p:nvGrpSpPr>
        <p:grpSpPr>
          <a:xfrm>
            <a:off x="6546961" y="3899068"/>
            <a:ext cx="2611165" cy="2949146"/>
            <a:chOff x="6546961" y="3899068"/>
            <a:chExt cx="2611165" cy="294914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DA0C372-6B52-6F40-E379-7D59A1C26D02}"/>
                </a:ext>
              </a:extLst>
            </p:cNvPr>
            <p:cNvGrpSpPr/>
            <p:nvPr/>
          </p:nvGrpSpPr>
          <p:grpSpPr>
            <a:xfrm>
              <a:off x="6546961" y="5800317"/>
              <a:ext cx="2603598" cy="1047897"/>
              <a:chOff x="6546961" y="5800317"/>
              <a:chExt cx="2603598" cy="1047897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86228DAC-9C2A-4D5F-A66B-F75B3D890DE9}"/>
                  </a:ext>
                </a:extLst>
              </p:cNvPr>
              <p:cNvGrpSpPr/>
              <p:nvPr/>
            </p:nvGrpSpPr>
            <p:grpSpPr>
              <a:xfrm>
                <a:off x="6695325" y="5800317"/>
                <a:ext cx="2168942" cy="523220"/>
                <a:chOff x="6682932" y="6143761"/>
                <a:chExt cx="2168942" cy="523220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F495C554-4882-4BE5-BD24-5D3BB39E28FD}"/>
                    </a:ext>
                  </a:extLst>
                </p:cNvPr>
                <p:cNvSpPr/>
                <p:nvPr/>
              </p:nvSpPr>
              <p:spPr>
                <a:xfrm>
                  <a:off x="6682932" y="6301537"/>
                  <a:ext cx="210166" cy="201846"/>
                </a:xfrm>
                <a:prstGeom prst="ellipse">
                  <a:avLst/>
                </a:prstGeom>
                <a:solidFill>
                  <a:srgbClr val="92D05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5CCA42B-64A0-4A08-8DAA-C1F86986B86F}"/>
                    </a:ext>
                  </a:extLst>
                </p:cNvPr>
                <p:cNvSpPr/>
                <p:nvPr/>
              </p:nvSpPr>
              <p:spPr>
                <a:xfrm>
                  <a:off x="6996879" y="6143761"/>
                  <a:ext cx="1854995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2D050"/>
                      </a:solidFill>
                      <a:effectLst/>
                      <a:uLnTx/>
                      <a:uFillTx/>
                      <a:latin typeface="+mj-lt"/>
                    </a:rPr>
                    <a:t>conjectural</a:t>
                  </a:r>
                  <a:endPara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70" name="Text Placeholder 2">
                <a:extLst>
                  <a:ext uri="{FF2B5EF4-FFF2-40B4-BE49-F238E27FC236}">
                    <a16:creationId xmlns:a16="http://schemas.microsoft.com/office/drawing/2014/main" id="{8794398D-5D9C-4F7C-A232-3BB64B3221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46961" y="6236800"/>
                <a:ext cx="2603598" cy="611414"/>
              </a:xfrm>
              <a:prstGeom prst="rect">
                <a:avLst/>
              </a:prstGeom>
              <a:noFill/>
            </p:spPr>
            <p:txBody>
              <a:bodyPr anchor="t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LucidaGrande" charset="0"/>
                  <a:buChar char="•"/>
                  <a:defRPr sz="32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4008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SzPct val="100000"/>
                  <a:buFont typeface="Lucida Grande"/>
                  <a:buChar char="&gt;"/>
                  <a:defRPr sz="18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Lucida Grande"/>
                  <a:buChar char="&gt;"/>
                  <a:defRPr sz="14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1500"/>
                  </a:lnSpc>
                  <a:spcBef>
                    <a:spcPts val="0"/>
                  </a:spcBef>
                  <a:buNone/>
                </a:pPr>
                <a:r>
                  <a:rPr lang="en-US" sz="1600" dirty="0"/>
                  <a:t>Bowley </a:t>
                </a:r>
                <a:r>
                  <a:rPr lang="en-US" sz="1600" i="1" dirty="0"/>
                  <a:t>Mathematical groundwork of economics: an introductory treatise</a:t>
                </a:r>
                <a:r>
                  <a:rPr lang="en-US" sz="1600" dirty="0"/>
                  <a:t> 1924</a:t>
                </a:r>
                <a:endParaRPr lang="en-US" sz="1600" i="1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023E39F-549E-95AC-F2FF-1A665E14568E}"/>
                </a:ext>
              </a:extLst>
            </p:cNvPr>
            <p:cNvGrpSpPr/>
            <p:nvPr/>
          </p:nvGrpSpPr>
          <p:grpSpPr>
            <a:xfrm>
              <a:off x="6546961" y="4789843"/>
              <a:ext cx="2603598" cy="1087237"/>
              <a:chOff x="6546961" y="4789843"/>
              <a:chExt cx="2603598" cy="108723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F68046D-68C3-F55F-3B90-F0ED59B731E2}"/>
                  </a:ext>
                </a:extLst>
              </p:cNvPr>
              <p:cNvGrpSpPr/>
              <p:nvPr/>
            </p:nvGrpSpPr>
            <p:grpSpPr>
              <a:xfrm>
                <a:off x="6706995" y="4789843"/>
                <a:ext cx="2326024" cy="748154"/>
                <a:chOff x="6706995" y="5701507"/>
                <a:chExt cx="2326024" cy="748154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43A822CA-55FA-D113-09DF-5EFB0F4FA9EB}"/>
                    </a:ext>
                  </a:extLst>
                </p:cNvPr>
                <p:cNvSpPr/>
                <p:nvPr/>
              </p:nvSpPr>
              <p:spPr>
                <a:xfrm>
                  <a:off x="6706995" y="5787974"/>
                  <a:ext cx="210166" cy="201846"/>
                </a:xfrm>
                <a:prstGeom prst="ellipse">
                  <a:avLst/>
                </a:prstGeom>
                <a:solidFill>
                  <a:srgbClr val="C0000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075AAE4-C632-2D96-D44B-05C83CF4E801}"/>
                    </a:ext>
                  </a:extLst>
                </p:cNvPr>
                <p:cNvSpPr/>
                <p:nvPr/>
              </p:nvSpPr>
              <p:spPr>
                <a:xfrm>
                  <a:off x="7004900" y="5701507"/>
                  <a:ext cx="2028119" cy="7481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>
                    <a:lnSpc>
                      <a:spcPts val="2500"/>
                    </a:lnSpc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+mj-lt"/>
                    </a:rPr>
                    <a:t>Stackelberg</a:t>
                  </a:r>
                </a:p>
                <a:p>
                  <a:pPr lvl="0" defTabSz="914400">
                    <a:lnSpc>
                      <a:spcPts val="2500"/>
                    </a:lnSpc>
                  </a:pPr>
                  <a:r>
                    <a:rPr lang="en-US" sz="2800" b="1" kern="0" dirty="0">
                      <a:solidFill>
                        <a:srgbClr val="C00000"/>
                      </a:solidFill>
                      <a:latin typeface="+mj-lt"/>
                    </a:rPr>
                    <a:t>(human-led)</a:t>
                  </a:r>
                  <a:endPara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15" name="Text Placeholder 2">
                <a:extLst>
                  <a:ext uri="{FF2B5EF4-FFF2-40B4-BE49-F238E27FC236}">
                    <a16:creationId xmlns:a16="http://schemas.microsoft.com/office/drawing/2014/main" id="{48DDB62E-7E01-8554-E4CF-9CE4D0713E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46961" y="5442194"/>
                <a:ext cx="2603598" cy="434886"/>
              </a:xfrm>
              <a:prstGeom prst="rect">
                <a:avLst/>
              </a:prstGeom>
              <a:noFill/>
            </p:spPr>
            <p:txBody>
              <a:bodyPr anchor="t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LucidaGrande" charset="0"/>
                  <a:buChar char="•"/>
                  <a:defRPr sz="32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4008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SzPct val="100000"/>
                  <a:buFont typeface="Lucida Grande"/>
                  <a:buChar char="&gt;"/>
                  <a:defRPr sz="18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Lucida Grande"/>
                  <a:buChar char="&gt;"/>
                  <a:defRPr sz="14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1500"/>
                  </a:lnSpc>
                  <a:spcBef>
                    <a:spcPts val="0"/>
                  </a:spcBef>
                  <a:buNone/>
                </a:pPr>
                <a:r>
                  <a:rPr lang="en-US" sz="1600" dirty="0"/>
                  <a:t>von Stackelberg </a:t>
                </a:r>
                <a:r>
                  <a:rPr lang="en-US" sz="1600" i="1" dirty="0" err="1"/>
                  <a:t>Marktform</a:t>
                </a:r>
                <a:r>
                  <a:rPr lang="en-US" sz="1600" i="1" dirty="0"/>
                  <a:t> und </a:t>
                </a:r>
                <a:r>
                  <a:rPr lang="en-US" sz="1600" i="1" dirty="0" err="1"/>
                  <a:t>Gleichgewicht</a:t>
                </a:r>
                <a:r>
                  <a:rPr lang="en-US" sz="1600" i="1" dirty="0"/>
                  <a:t> </a:t>
                </a:r>
                <a:r>
                  <a:rPr lang="en-US" sz="1600" dirty="0"/>
                  <a:t>1934</a:t>
                </a:r>
                <a:endParaRPr lang="en-US" sz="1600" i="1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59001EC-26D5-D065-8C2B-06964DC0FEAA}"/>
                </a:ext>
              </a:extLst>
            </p:cNvPr>
            <p:cNvGrpSpPr/>
            <p:nvPr/>
          </p:nvGrpSpPr>
          <p:grpSpPr>
            <a:xfrm>
              <a:off x="6554528" y="3899068"/>
              <a:ext cx="2603598" cy="872037"/>
              <a:chOff x="6554528" y="3899068"/>
              <a:chExt cx="2603598" cy="87203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4B3EE63-DABB-AA62-1A88-EA0E3CC9485F}"/>
                  </a:ext>
                </a:extLst>
              </p:cNvPr>
              <p:cNvGrpSpPr/>
              <p:nvPr/>
            </p:nvGrpSpPr>
            <p:grpSpPr>
              <a:xfrm>
                <a:off x="6719388" y="3899068"/>
                <a:ext cx="1220382" cy="523220"/>
                <a:chOff x="6719388" y="3899068"/>
                <a:chExt cx="1220382" cy="523220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55A5156D-69DD-382B-6E46-D195E5C20BF1}"/>
                    </a:ext>
                  </a:extLst>
                </p:cNvPr>
                <p:cNvSpPr/>
                <p:nvPr/>
              </p:nvSpPr>
              <p:spPr>
                <a:xfrm>
                  <a:off x="6719388" y="4070741"/>
                  <a:ext cx="210166" cy="201846"/>
                </a:xfrm>
                <a:prstGeom prst="ellipse">
                  <a:avLst/>
                </a:prstGeom>
                <a:solidFill>
                  <a:srgbClr val="00B0F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0269FAC0-4B60-96EB-47FD-12D348B7207B}"/>
                    </a:ext>
                  </a:extLst>
                </p:cNvPr>
                <p:cNvSpPr/>
                <p:nvPr/>
              </p:nvSpPr>
              <p:spPr>
                <a:xfrm>
                  <a:off x="7004899" y="3899068"/>
                  <a:ext cx="93487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+mj-lt"/>
                    </a:rPr>
                    <a:t>Nash</a:t>
                  </a:r>
                  <a:endPara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16" name="Text Placeholder 2">
                <a:extLst>
                  <a:ext uri="{FF2B5EF4-FFF2-40B4-BE49-F238E27FC236}">
                    <a16:creationId xmlns:a16="http://schemas.microsoft.com/office/drawing/2014/main" id="{E8B85F35-26DA-EBFB-3803-9F2692B95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54528" y="4297344"/>
                <a:ext cx="2603598" cy="473761"/>
              </a:xfrm>
              <a:prstGeom prst="rect">
                <a:avLst/>
              </a:prstGeom>
              <a:noFill/>
            </p:spPr>
            <p:txBody>
              <a:bodyPr anchor="t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LucidaGrande" charset="0"/>
                  <a:buChar char="•"/>
                  <a:defRPr sz="32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4008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SzPct val="100000"/>
                  <a:buFont typeface="Lucida Grande"/>
                  <a:buChar char="&gt;"/>
                  <a:defRPr sz="18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Lucida Grande"/>
                  <a:buChar char="&gt;"/>
                  <a:defRPr sz="14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1500"/>
                  </a:lnSpc>
                  <a:spcBef>
                    <a:spcPts val="0"/>
                  </a:spcBef>
                  <a:buNone/>
                </a:pPr>
                <a:r>
                  <a:rPr lang="en-US" sz="1600" dirty="0"/>
                  <a:t>Nash </a:t>
                </a:r>
                <a:r>
                  <a:rPr lang="en-US" sz="1600" i="1" dirty="0"/>
                  <a:t>PNAS</a:t>
                </a:r>
                <a:r>
                  <a:rPr lang="en-US" sz="1600" dirty="0"/>
                  <a:t> 1950 </a:t>
                </a:r>
                <a:r>
                  <a:rPr lang="en-US" sz="1600" i="1" dirty="0"/>
                  <a:t>Equilibrium points in N-Person games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EDB92C9-BFE5-1839-1A0C-E9BA2B174CF4}"/>
                  </a:ext>
                </a:extLst>
              </p:cNvPr>
              <p:cNvSpPr txBox="1"/>
              <p:nvPr/>
            </p:nvSpPr>
            <p:spPr>
              <a:xfrm>
                <a:off x="326326" y="751859"/>
                <a:ext cx="385484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A95FFF"/>
                    </a:solidFill>
                    <a:latin typeface="+mj-lt"/>
                    <a:ea typeface="Georgia" charset="0"/>
                    <a:cs typeface="Georgia" charset="0"/>
                  </a:rPr>
                  <a:t>human’s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800" i="1" ker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2800" i="1" ker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28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800" b="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EDB92C9-BFE5-1839-1A0C-E9BA2B174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26" y="751859"/>
                <a:ext cx="3854841" cy="523220"/>
              </a:xfrm>
              <a:prstGeom prst="rect">
                <a:avLst/>
              </a:prstGeom>
              <a:blipFill>
                <a:blip r:embed="rId13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89CCE64-387D-D85C-4A02-BF2CCE3445DE}"/>
                  </a:ext>
                </a:extLst>
              </p:cNvPr>
              <p:cNvSpPr txBox="1"/>
              <p:nvPr/>
            </p:nvSpPr>
            <p:spPr>
              <a:xfrm>
                <a:off x="4572001" y="748317"/>
                <a:ext cx="44453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C000"/>
                    </a:solidFill>
                    <a:latin typeface="+mj-lt"/>
                    <a:ea typeface="Georgia" charset="0"/>
                    <a:cs typeface="Georgia" charset="0"/>
                  </a:rPr>
                  <a:t>machine’s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800" i="1" ker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2800" i="1" ker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28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800" b="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89CCE64-387D-D85C-4A02-BF2CCE344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1" y="748317"/>
                <a:ext cx="4445326" cy="523220"/>
              </a:xfrm>
              <a:prstGeom prst="rect">
                <a:avLst/>
              </a:prstGeom>
              <a:blipFill>
                <a:blip r:embed="rId14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25A9D94-3C0F-04D0-0AB0-4D7D52151A67}"/>
                  </a:ext>
                </a:extLst>
              </p:cNvPr>
              <p:cNvSpPr txBox="1"/>
              <p:nvPr/>
            </p:nvSpPr>
            <p:spPr>
              <a:xfrm rot="728525">
                <a:off x="3045552" y="2902093"/>
                <a:ext cx="384722" cy="357367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h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25A9D94-3C0F-04D0-0AB0-4D7D52151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28525">
                <a:off x="3045552" y="2902093"/>
                <a:ext cx="384722" cy="357367"/>
              </a:xfrm>
              <a:prstGeom prst="rect">
                <a:avLst/>
              </a:prstGeom>
              <a:blipFill>
                <a:blip r:embed="rId15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F00DF71-73B9-BF16-0AD9-3716B126A785}"/>
                  </a:ext>
                </a:extLst>
              </p:cNvPr>
              <p:cNvSpPr txBox="1"/>
              <p:nvPr/>
            </p:nvSpPr>
            <p:spPr>
              <a:xfrm rot="20897916">
                <a:off x="6556287" y="2789080"/>
                <a:ext cx="384722" cy="432414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F00DF71-73B9-BF16-0AD9-3716B126A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897916">
                <a:off x="6556287" y="2789080"/>
                <a:ext cx="384722" cy="43241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5628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5928A834-C0A6-45A6-8184-E9DE56C37128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simplest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rgbClr val="000000"/>
                </a:solidFill>
              </a:rPr>
              <a:t> interaction game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E2C1320F-4A71-66A8-1968-7AB6425537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92" y="3429000"/>
                <a:ext cx="4909119" cy="14493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bar height displays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400" i="1" ker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2400" i="1" ker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24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400" b="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en-US" sz="2400" b="0" i="1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 charset="-128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>
                    <a:solidFill>
                      <a:sysClr val="windowText" lastClr="000000"/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en-US" altLang="en-US" sz="240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altLang="en-US" sz="2400" dirty="0">
                    <a:solidFill>
                      <a:sysClr val="windowText" lastClr="000000"/>
                    </a:solidFill>
                  </a:rPr>
                  <a:t> determined by manual input and </a:t>
                </a:r>
                <a14:m>
                  <m:oMath xmlns:m="http://schemas.openxmlformats.org/officeDocument/2006/math">
                    <m:r>
                      <a:rPr lang="en-US" altLang="en-US" sz="240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altLang="en-US" sz="2400" dirty="0">
                    <a:solidFill>
                      <a:sysClr val="windowText" lastClr="000000"/>
                    </a:solidFill>
                  </a:rPr>
                  <a:t> determined by machine algorithm</a:t>
                </a:r>
                <a:endParaRPr lang="en-US" altLang="en-US" sz="2400" b="0" i="1" kern="0" dirty="0">
                  <a:solidFill>
                    <a:srgbClr val="000000"/>
                  </a:solidFill>
                  <a:latin typeface="Cambria Math" panose="02040503050406030204" pitchFamily="18" charset="0"/>
                  <a:ea typeface="ＭＳ Ｐゴシック" charset="-128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en-US" sz="24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en-US" sz="24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=20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participants per experiment</a:t>
                </a:r>
                <a:endParaRPr lang="en-US" sz="2400" dirty="0">
                  <a:solidFill>
                    <a:sysClr val="windowText" lastClr="000000"/>
                  </a:solidFill>
                </a:endParaRPr>
              </a:p>
              <a:p>
                <a:pPr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10 trials of 40 second duration</a:t>
                </a:r>
              </a:p>
              <a:p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payout </a:t>
                </a:r>
                <a14:m>
                  <m:oMath xmlns:m="http://schemas.openxmlformats.org/officeDocument/2006/math">
                    <m:r>
                      <a:rPr lang="en-US" altLang="en-US" sz="24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$2 USD</a:t>
                </a:r>
              </a:p>
            </p:txBody>
          </p:sp>
        </mc:Choice>
        <mc:Fallback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E2C1320F-4A71-66A8-1968-7AB642553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2" y="3429000"/>
                <a:ext cx="4909119" cy="1449320"/>
              </a:xfrm>
              <a:prstGeom prst="rect">
                <a:avLst/>
              </a:prstGeom>
              <a:blipFill>
                <a:blip r:embed="rId2"/>
                <a:stretch>
                  <a:fillRect l="-1739" t="-5907" r="-1491" b="-78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" name="Picture 81">
            <a:extLst>
              <a:ext uri="{FF2B5EF4-FFF2-40B4-BE49-F238E27FC236}">
                <a16:creationId xmlns:a16="http://schemas.microsoft.com/office/drawing/2014/main" id="{E3953D23-1E1F-89A0-91E6-9B483F4D8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211" y="769917"/>
            <a:ext cx="4106856" cy="5694168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96A4E8AB-22D1-EC73-DB9B-7C16D1B334B8}"/>
              </a:ext>
            </a:extLst>
          </p:cNvPr>
          <p:cNvGrpSpPr/>
          <p:nvPr/>
        </p:nvGrpSpPr>
        <p:grpSpPr>
          <a:xfrm>
            <a:off x="180617" y="671891"/>
            <a:ext cx="3033460" cy="2664899"/>
            <a:chOff x="1960806" y="3450514"/>
            <a:chExt cx="3033460" cy="2664899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2EBB6C62-D7A1-E5C0-DBD3-CC1C65466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0806" y="3657942"/>
              <a:ext cx="1780766" cy="478168"/>
            </a:xfrm>
            <a:prstGeom prst="rect">
              <a:avLst/>
            </a:prstGeom>
          </p:spPr>
        </p:pic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5C8B896D-90EF-3DC8-9017-CC0F9DB59681}"/>
                </a:ext>
              </a:extLst>
            </p:cNvPr>
            <p:cNvGrpSpPr/>
            <p:nvPr/>
          </p:nvGrpSpPr>
          <p:grpSpPr>
            <a:xfrm>
              <a:off x="2311464" y="3450514"/>
              <a:ext cx="2682802" cy="2664899"/>
              <a:chOff x="4145233" y="2621764"/>
              <a:chExt cx="2682802" cy="2664899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09F7B9-2485-97E6-457C-98F37A30A208}"/>
                  </a:ext>
                </a:extLst>
              </p:cNvPr>
              <p:cNvGrpSpPr/>
              <p:nvPr/>
            </p:nvGrpSpPr>
            <p:grpSpPr>
              <a:xfrm>
                <a:off x="4145233" y="3144924"/>
                <a:ext cx="1873141" cy="2141739"/>
                <a:chOff x="2217597" y="2723929"/>
                <a:chExt cx="1873141" cy="2141739"/>
              </a:xfrm>
            </p:grpSpPr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6FE894F7-A2AA-D0D9-F073-64DB66C6AB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alphaModFix/>
                  <a:duotone>
                    <a:srgbClr val="4472C4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0648" r="71309"/>
                <a:stretch/>
              </p:blipFill>
              <p:spPr>
                <a:xfrm>
                  <a:off x="2217597" y="2723929"/>
                  <a:ext cx="1873141" cy="2141739"/>
                </a:xfrm>
                <a:prstGeom prst="rect">
                  <a:avLst/>
                </a:prstGeom>
                <a:effectLst/>
              </p:spPr>
            </p:pic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DEE1F470-F98E-0CCF-F43B-E771B6BBCFE7}"/>
                    </a:ext>
                  </a:extLst>
                </p:cNvPr>
                <p:cNvSpPr/>
                <p:nvPr/>
              </p:nvSpPr>
              <p:spPr>
                <a:xfrm>
                  <a:off x="3439105" y="4109777"/>
                  <a:ext cx="565163" cy="584474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12BB2E68-B6A8-17FC-B553-31EEAA7D16EB}"/>
                    </a:ext>
                  </a:extLst>
                </p:cNvPr>
                <p:cNvSpPr/>
                <p:nvPr/>
              </p:nvSpPr>
              <p:spPr>
                <a:xfrm>
                  <a:off x="3624798" y="3818373"/>
                  <a:ext cx="274988" cy="151083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4F811561-D429-B6AB-5AC4-1A761D4240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1206" y="4364897"/>
                <a:ext cx="815657" cy="206161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A4F82707-C54E-A9B6-15CB-9C8E2A7BBF3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795426" y="2621764"/>
                <a:ext cx="914400" cy="1715996"/>
                <a:chOff x="4931353" y="1199102"/>
                <a:chExt cx="799098" cy="1499616"/>
              </a:xfrm>
            </p:grpSpPr>
            <p:sp>
              <p:nvSpPr>
                <p:cNvPr id="91" name="Parallelogram 90">
                  <a:extLst>
                    <a:ext uri="{FF2B5EF4-FFF2-40B4-BE49-F238E27FC236}">
                      <a16:creationId xmlns:a16="http://schemas.microsoft.com/office/drawing/2014/main" id="{6D27F155-CF14-AF83-DCB8-0596BEAB89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 flipH="1" flipV="1">
                  <a:off x="4581094" y="1549361"/>
                  <a:ext cx="1499616" cy="799098"/>
                </a:xfrm>
                <a:prstGeom prst="parallelogram">
                  <a:avLst>
                    <a:gd name="adj" fmla="val 24846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Parallelogram 91">
                  <a:extLst>
                    <a:ext uri="{FF2B5EF4-FFF2-40B4-BE49-F238E27FC236}">
                      <a16:creationId xmlns:a16="http://schemas.microsoft.com/office/drawing/2014/main" id="{B6518BCC-1A05-50BB-CAD8-396D93E89DCC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5082052" y="1906557"/>
                  <a:ext cx="471750" cy="310738"/>
                </a:xfrm>
                <a:prstGeom prst="parallelogram">
                  <a:avLst>
                    <a:gd name="adj" fmla="val 24846"/>
                  </a:avLst>
                </a:prstGeom>
                <a:solidFill>
                  <a:sysClr val="windowText" lastClr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Parallelogram 92">
                  <a:extLst>
                    <a:ext uri="{FF2B5EF4-FFF2-40B4-BE49-F238E27FC236}">
                      <a16:creationId xmlns:a16="http://schemas.microsoft.com/office/drawing/2014/main" id="{1FFE9CFB-FD50-4590-C120-FD4699C33EB9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881238" y="1713004"/>
                  <a:ext cx="858855" cy="310738"/>
                </a:xfrm>
                <a:prstGeom prst="parallelogram">
                  <a:avLst>
                    <a:gd name="adj" fmla="val 24846"/>
                  </a:avLst>
                </a:prstGeom>
                <a:noFill/>
                <a:ln w="127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26056E4-D927-6CDE-926B-AA4DA2B368CA}"/>
                  </a:ext>
                </a:extLst>
              </p:cNvPr>
              <p:cNvSpPr txBox="1"/>
              <p:nvPr/>
            </p:nvSpPr>
            <p:spPr>
              <a:xfrm rot="820302">
                <a:off x="5731890" y="3916403"/>
                <a:ext cx="1096145" cy="354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keep this as small as possible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198766D-E735-1965-399D-2042BA16AF2E}"/>
              </a:ext>
            </a:extLst>
          </p:cNvPr>
          <p:cNvGrpSpPr/>
          <p:nvPr/>
        </p:nvGrpSpPr>
        <p:grpSpPr>
          <a:xfrm>
            <a:off x="0" y="6179820"/>
            <a:ext cx="5760000" cy="685929"/>
            <a:chOff x="0" y="6179820"/>
            <a:chExt cx="5760000" cy="685929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27FE5074-02B0-DDE8-85BF-A14ADA627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25CCFF3B-C5BD-1856-AEA9-D9B5F4ADC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85800" y="6186019"/>
              <a:ext cx="685799" cy="67973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00" name="Text Placeholder 2">
              <a:extLst>
                <a:ext uri="{FF2B5EF4-FFF2-40B4-BE49-F238E27FC236}">
                  <a16:creationId xmlns:a16="http://schemas.microsoft.com/office/drawing/2014/main" id="{254732E9-B79B-C743-0831-D96B5293BF40}"/>
                </a:ext>
              </a:extLst>
            </p:cNvPr>
            <p:cNvSpPr txBox="1">
              <a:spLocks/>
            </p:cNvSpPr>
            <p:nvPr/>
          </p:nvSpPr>
          <p:spPr>
            <a:xfrm>
              <a:off x="1385242" y="6186019"/>
              <a:ext cx="4374758" cy="679730"/>
            </a:xfrm>
            <a:prstGeom prst="rect">
              <a:avLst/>
            </a:prstGeom>
            <a:noFill/>
          </p:spPr>
          <p:txBody>
            <a:bodyPr anchor="t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Chasnov, Ratliff, Burden </a:t>
              </a:r>
              <a:r>
                <a:rPr lang="en-US" sz="1600" i="1" dirty="0">
                  <a:solidFill>
                    <a:srgbClr val="000000"/>
                  </a:solidFill>
                </a:rPr>
                <a:t>Scientific Reports</a:t>
              </a:r>
              <a:r>
                <a:rPr lang="en-US" sz="1600" dirty="0">
                  <a:solidFill>
                    <a:srgbClr val="000000"/>
                  </a:solidFill>
                </a:rPr>
                <a:t> 2025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Human adaptation to adaptive machines converges to game-theoretic equilibria</a:t>
              </a:r>
              <a:endParaRPr lang="en-US" sz="1600" i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9B13506-B511-4DF9-9313-4E4BC6BAB2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3257" y="2639540"/>
            <a:ext cx="696422" cy="44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12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5928A834-C0A6-45A6-8184-E9DE56C37128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rgbClr val="000000"/>
                </a:solidFill>
              </a:rPr>
              <a:t> interaction game , experiment 1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20E444-C995-3825-0D7A-3CA19414A4CB}"/>
              </a:ext>
            </a:extLst>
          </p:cNvPr>
          <p:cNvGrpSpPr/>
          <p:nvPr/>
        </p:nvGrpSpPr>
        <p:grpSpPr>
          <a:xfrm>
            <a:off x="161472" y="751307"/>
            <a:ext cx="6565523" cy="646331"/>
            <a:chOff x="161472" y="751307"/>
            <a:chExt cx="6565523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36267C5C-9399-7EA1-FB05-C51C2C7D00B9}"/>
                    </a:ext>
                  </a:extLst>
                </p:cNvPr>
                <p:cNvSpPr/>
                <p:nvPr/>
              </p:nvSpPr>
              <p:spPr>
                <a:xfrm>
                  <a:off x="2297193" y="751307"/>
                  <a:ext cx="442980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altLang="en-US" sz="36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</m:acc>
                        <m:r>
                          <a:rPr lang="en-US" altLang="en-US" sz="36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altLang="en-US" sz="3600" b="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altLang="en-US" sz="36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sz="360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altLang="en-US" sz="36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95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36267C5C-9399-7EA1-FB05-C51C2C7D00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7193" y="751307"/>
                  <a:ext cx="4429802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1C09F29-95AC-6836-8516-58A96D9E7E92}"/>
                </a:ext>
              </a:extLst>
            </p:cNvPr>
            <p:cNvSpPr txBox="1"/>
            <p:nvPr/>
          </p:nvSpPr>
          <p:spPr>
            <a:xfrm>
              <a:off x="161472" y="751307"/>
              <a:ext cx="21865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algorithm:</a:t>
              </a:r>
              <a:endParaRPr lang="en-US" sz="3600" b="1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E30460D-DB91-8493-0F6C-FDFD52183958}"/>
              </a:ext>
            </a:extLst>
          </p:cNvPr>
          <p:cNvGrpSpPr/>
          <p:nvPr/>
        </p:nvGrpSpPr>
        <p:grpSpPr>
          <a:xfrm>
            <a:off x="0" y="1396445"/>
            <a:ext cx="9144000" cy="4710248"/>
            <a:chOff x="0" y="1396445"/>
            <a:chExt cx="9144000" cy="471024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79B9C21-21B2-79B1-5396-E03198DC72B0}"/>
                </a:ext>
              </a:extLst>
            </p:cNvPr>
            <p:cNvSpPr txBox="1"/>
            <p:nvPr/>
          </p:nvSpPr>
          <p:spPr>
            <a:xfrm>
              <a:off x="161472" y="1396445"/>
              <a:ext cx="21865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finding:</a:t>
              </a:r>
              <a:endParaRPr lang="en-US" sz="36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CFF3C39-B58C-B487-F2CB-6BB56D7D85B4}"/>
                    </a:ext>
                  </a:extLst>
                </p:cNvPr>
                <p:cNvSpPr txBox="1"/>
                <p:nvPr/>
              </p:nvSpPr>
              <p:spPr>
                <a:xfrm>
                  <a:off x="2347993" y="1396697"/>
                  <a:ext cx="6796007" cy="120032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0" lang="en-US" sz="36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charset="0"/>
                      <a:cs typeface="Calibri" charset="0"/>
                    </a:rPr>
                    <a:t>as</a:t>
                  </a:r>
                  <a:r>
                    <a:rPr lang="en-US" altLang="en-US" sz="3600" b="0" kern="0" dirty="0">
                      <a:solidFill>
                        <a:srgbClr val="FFC000"/>
                      </a:solidFill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en-US" sz="36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</m:oMath>
                  </a14:m>
                  <a:r>
                    <a:rPr kumimoji="0" lang="en-US" sz="36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charset="0"/>
                      <a:cs typeface="Calibri" charset="0"/>
                    </a:rPr>
                    <a:t> increases, outcome shifts from Nash to Stackelberg equilibrium</a:t>
                  </a:r>
                  <a:endParaRPr lang="en-US" sz="36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CFF3C39-B58C-B487-F2CB-6BB56D7D85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7993" y="1396697"/>
                  <a:ext cx="6796007" cy="1200329"/>
                </a:xfrm>
                <a:prstGeom prst="rect">
                  <a:avLst/>
                </a:prstGeom>
                <a:blipFill>
                  <a:blip r:embed="rId5"/>
                  <a:stretch>
                    <a:fillRect l="-2691" t="-7614" r="-3857" b="-182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8C73937-9B22-6B0B-2E1B-200394769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559402"/>
              <a:ext cx="9144000" cy="354729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Placeholder 3">
                <a:extLst>
                  <a:ext uri="{FF2B5EF4-FFF2-40B4-BE49-F238E27FC236}">
                    <a16:creationId xmlns:a16="http://schemas.microsoft.com/office/drawing/2014/main" id="{ABCF6CE6-D9AA-7898-5F43-7DEC01166C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72524" y="3509248"/>
                <a:ext cx="9460524" cy="1099328"/>
              </a:xfrm>
              <a:prstGeom prst="rect">
                <a:avLst/>
              </a:prstGeom>
              <a:solidFill>
                <a:srgbClr val="190037"/>
              </a:solid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 anchor="ctr"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altLang="en-US" sz="4400" i="1" ker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sz="4400" b="1" i="1" dirty="0"/>
                  <a:t> </a:t>
                </a:r>
                <a:r>
                  <a:rPr lang="en-US" sz="4400" b="1" dirty="0"/>
                  <a:t>uses gradient descent</a:t>
                </a:r>
              </a:p>
            </p:txBody>
          </p:sp>
        </mc:Choice>
        <mc:Fallback xmlns="">
          <p:sp>
            <p:nvSpPr>
              <p:cNvPr id="29" name="Text Placeholder 3">
                <a:extLst>
                  <a:ext uri="{FF2B5EF4-FFF2-40B4-BE49-F238E27FC236}">
                    <a16:creationId xmlns:a16="http://schemas.microsoft.com/office/drawing/2014/main" id="{ABCF6CE6-D9AA-7898-5F43-7DEC01166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2524" y="3509248"/>
                <a:ext cx="9460524" cy="1099328"/>
              </a:xfrm>
              <a:prstGeom prst="rect">
                <a:avLst/>
              </a:prstGeom>
              <a:blipFill>
                <a:blip r:embed="rId7"/>
                <a:stretch>
                  <a:fillRect b="-4145"/>
                </a:stretch>
              </a:blip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BE84F964-BC5F-8AF3-9507-1E5784B3645A}"/>
              </a:ext>
            </a:extLst>
          </p:cNvPr>
          <p:cNvGrpSpPr/>
          <p:nvPr/>
        </p:nvGrpSpPr>
        <p:grpSpPr>
          <a:xfrm>
            <a:off x="0" y="6179820"/>
            <a:ext cx="5760000" cy="685929"/>
            <a:chOff x="0" y="6179820"/>
            <a:chExt cx="5760000" cy="6859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CEBCDB-E347-960D-E972-15E5119ED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303216-7DD8-4113-CE14-15473622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685800" y="6186019"/>
              <a:ext cx="685799" cy="67973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id="{FAD85FFC-96C8-AB53-AD00-B94B9FB4AC73}"/>
                </a:ext>
              </a:extLst>
            </p:cNvPr>
            <p:cNvSpPr txBox="1">
              <a:spLocks/>
            </p:cNvSpPr>
            <p:nvPr/>
          </p:nvSpPr>
          <p:spPr>
            <a:xfrm>
              <a:off x="1385242" y="6186019"/>
              <a:ext cx="4374758" cy="679730"/>
            </a:xfrm>
            <a:prstGeom prst="rect">
              <a:avLst/>
            </a:prstGeom>
            <a:noFill/>
          </p:spPr>
          <p:txBody>
            <a:bodyPr anchor="t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Chasnov, Ratliff, Burden </a:t>
              </a:r>
              <a:r>
                <a:rPr lang="en-US" sz="1600" i="1" dirty="0">
                  <a:solidFill>
                    <a:srgbClr val="000000"/>
                  </a:solidFill>
                </a:rPr>
                <a:t>Scientific Reports</a:t>
              </a:r>
              <a:r>
                <a:rPr lang="en-US" sz="1600" dirty="0">
                  <a:solidFill>
                    <a:srgbClr val="000000"/>
                  </a:solidFill>
                </a:rPr>
                <a:t> 2025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Human adaptation to adaptive machines converges to game-theoretic equilibria</a:t>
              </a:r>
              <a:endParaRPr lang="en-US" sz="1600" i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88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49" y="1750730"/>
            <a:ext cx="2675938" cy="267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exo-passi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9461" y="1612116"/>
            <a:ext cx="1738192" cy="2924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1A6E50-0BF1-4544-8F7D-E0D0457F35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b="882"/>
          <a:stretch/>
        </p:blipFill>
        <p:spPr>
          <a:xfrm>
            <a:off x="302002" y="1866824"/>
            <a:ext cx="3506338" cy="24675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1DC7213-8D7C-4AC3-8B1F-3D1BBD3002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" y="4096490"/>
            <a:ext cx="9144000" cy="2072640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Hannaford, Rosen, Friedman, King, Roan, Cheng, </a:t>
            </a:r>
            <a:r>
              <a:rPr lang="en-US" sz="1600" dirty="0" err="1"/>
              <a:t>Glozman</a:t>
            </a:r>
            <a:r>
              <a:rPr lang="en-US" sz="1600" dirty="0"/>
              <a:t>, Ma, </a:t>
            </a:r>
            <a:r>
              <a:rPr lang="en-US" sz="1600" dirty="0" err="1"/>
              <a:t>Kosari</a:t>
            </a:r>
            <a:r>
              <a:rPr lang="en-US" sz="1600" dirty="0"/>
              <a:t>, White </a:t>
            </a:r>
            <a:r>
              <a:rPr lang="en-US" sz="1600" i="1" dirty="0"/>
              <a:t>IEEE Tran Biomed </a:t>
            </a:r>
            <a:r>
              <a:rPr lang="en-US" sz="1600" i="1" dirty="0" err="1"/>
              <a:t>Eng</a:t>
            </a:r>
            <a:r>
              <a:rPr lang="en-US" sz="1600" dirty="0"/>
              <a:t> 2013 </a:t>
            </a:r>
            <a:r>
              <a:rPr lang="en-US" sz="1600" i="1" dirty="0"/>
              <a:t>Raven-II: An Open Platform for Surgical Robotics Research</a:t>
            </a:r>
          </a:p>
          <a:p>
            <a:pPr marL="0" indent="0">
              <a:spcBef>
                <a:spcPts val="0"/>
              </a:spcBef>
              <a:buNone/>
            </a:pPr>
            <a:endParaRPr lang="en-US" sz="400" i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Wodlinger</a:t>
            </a:r>
            <a:r>
              <a:rPr lang="en-US" sz="1600" dirty="0"/>
              <a:t>, Downey, Tyler-</a:t>
            </a:r>
            <a:r>
              <a:rPr lang="en-US" sz="1600" dirty="0" err="1"/>
              <a:t>Kabara</a:t>
            </a:r>
            <a:r>
              <a:rPr lang="en-US" sz="1600" dirty="0"/>
              <a:t>, Schwartz, </a:t>
            </a:r>
            <a:r>
              <a:rPr lang="en-US" sz="1600" dirty="0" err="1"/>
              <a:t>Boninger</a:t>
            </a:r>
            <a:r>
              <a:rPr lang="en-US" sz="1600" dirty="0"/>
              <a:t>, </a:t>
            </a:r>
            <a:r>
              <a:rPr lang="en-US" sz="1600" dirty="0" err="1"/>
              <a:t>Collinger</a:t>
            </a:r>
            <a:r>
              <a:rPr lang="en-US" sz="1600" dirty="0"/>
              <a:t> </a:t>
            </a:r>
            <a:r>
              <a:rPr lang="en-US" sz="1600" i="1" dirty="0"/>
              <a:t>J Neural </a:t>
            </a:r>
            <a:r>
              <a:rPr lang="en-US" sz="1600" i="1" dirty="0" err="1"/>
              <a:t>Eng</a:t>
            </a:r>
            <a:r>
              <a:rPr lang="en-US" sz="1600" dirty="0"/>
              <a:t> 2015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Ten-Dimensional Anthropomorphic Arm Control in a Human Brain-Machine Interface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endParaRPr lang="en-US" sz="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Collins, Wiggin, Sawicki </a:t>
            </a:r>
            <a:r>
              <a:rPr lang="en-US" sz="1600" i="1" dirty="0"/>
              <a:t>Nature </a:t>
            </a:r>
            <a:r>
              <a:rPr lang="en-US" sz="1600" dirty="0"/>
              <a:t>2015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Reducing the Energy Cost of Human Walking Using an Unpowered Exoskeleton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ACA75E66-75C1-4FDC-B664-F90A85CC0C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12808"/>
            <a:ext cx="9144000" cy="1499308"/>
          </a:xfrm>
        </p:spPr>
        <p:txBody>
          <a:bodyPr>
            <a:noAutofit/>
          </a:bodyPr>
          <a:lstStyle/>
          <a:p>
            <a:r>
              <a:rPr lang="en-US" sz="4000" dirty="0"/>
              <a:t>human interaction with the physical world </a:t>
            </a:r>
          </a:p>
          <a:p>
            <a:r>
              <a:rPr lang="en-US" sz="4000" dirty="0"/>
              <a:t>is increasingly mediated by machines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12A713C-4595-41A0-B7F7-979AC2B47D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461213" y="2145626"/>
            <a:ext cx="10058400" cy="180885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4400" b="1" dirty="0"/>
              <a:t>how can we </a:t>
            </a:r>
            <a:r>
              <a:rPr lang="en-US" sz="4400" b="1" i="1" dirty="0"/>
              <a:t>predict </a:t>
            </a:r>
            <a:r>
              <a:rPr lang="en-US" sz="4400" b="1" dirty="0"/>
              <a:t>and </a:t>
            </a:r>
            <a:r>
              <a:rPr lang="en-US" sz="4400" b="1" i="1" dirty="0"/>
              <a:t>shape</a:t>
            </a:r>
            <a:r>
              <a:rPr lang="en-US" sz="4400" b="1" dirty="0"/>
              <a:t> </a:t>
            </a:r>
          </a:p>
          <a:p>
            <a:r>
              <a:rPr lang="en-US" sz="4400" b="1" dirty="0">
                <a:solidFill>
                  <a:srgbClr val="A95FFF"/>
                </a:solidFill>
              </a:rPr>
              <a:t>human</a:t>
            </a:r>
            <a:r>
              <a:rPr lang="en-US" sz="4400" b="1" dirty="0"/>
              <a:t>-</a:t>
            </a:r>
            <a:r>
              <a:rPr lang="en-US" sz="4400" b="1" dirty="0">
                <a:solidFill>
                  <a:srgbClr val="FFC000"/>
                </a:solidFill>
              </a:rPr>
              <a:t>machine</a:t>
            </a:r>
            <a:r>
              <a:rPr lang="en-US" sz="44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4400" b="1" dirty="0"/>
              <a:t>interaction outcomes?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5D32E91-8B45-44C9-B27E-A95973F4AF62}"/>
              </a:ext>
            </a:extLst>
          </p:cNvPr>
          <p:cNvSpPr txBox="1">
            <a:spLocks/>
          </p:cNvSpPr>
          <p:nvPr/>
        </p:nvSpPr>
        <p:spPr>
          <a:xfrm>
            <a:off x="2041364" y="6174941"/>
            <a:ext cx="7102636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LucidaGrande" charset="0"/>
              <a:buNone/>
            </a:pPr>
            <a:r>
              <a:rPr lang="en-US" sz="1600"/>
              <a:t>Nothwang, Robinson, Burden, McCourt, Curtis </a:t>
            </a:r>
            <a:r>
              <a:rPr lang="en-US" sz="1600" i="1"/>
              <a:t>IEEE Resilience Week</a:t>
            </a:r>
            <a:r>
              <a:rPr lang="en-US" sz="1600"/>
              <a:t> 2016</a:t>
            </a:r>
          </a:p>
          <a:p>
            <a:pPr marL="0" indent="0">
              <a:spcBef>
                <a:spcPts val="0"/>
              </a:spcBef>
              <a:buFont typeface="LucidaGrande" charset="0"/>
              <a:buNone/>
            </a:pPr>
            <a:r>
              <a:rPr lang="en-US" sz="1600" i="1"/>
              <a:t>The Human Should be Part of the Control Loop?</a:t>
            </a:r>
            <a:endParaRPr lang="en-US" sz="1600" i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19688E-EEAC-4992-AEFE-95A09EE832E9}"/>
              </a:ext>
            </a:extLst>
          </p:cNvPr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8E7644-F144-4C57-8694-10FD101AB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EF1D02-E2E2-4B91-AB19-66B0FC448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C927D56-D8B8-4861-894E-8160BDD82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8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6709BF-1E04-A611-2B54-7E991B20B2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052805" y="961047"/>
            <a:ext cx="2930110" cy="388434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6E96D36-C7FC-D99F-63E9-5256401ACC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56359" y="2030498"/>
            <a:ext cx="3343567" cy="26996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CA2DA7-8666-32A7-70CD-1450443877C8}"/>
              </a:ext>
            </a:extLst>
          </p:cNvPr>
          <p:cNvGrpSpPr/>
          <p:nvPr/>
        </p:nvGrpSpPr>
        <p:grpSpPr>
          <a:xfrm>
            <a:off x="2131299" y="933742"/>
            <a:ext cx="2243458" cy="2889780"/>
            <a:chOff x="2131299" y="1540537"/>
            <a:chExt cx="2243458" cy="2889780"/>
          </a:xfrm>
        </p:grpSpPr>
        <p:sp>
          <p:nvSpPr>
            <p:cNvPr id="6" name="Cloud Callout 54">
              <a:extLst>
                <a:ext uri="{FF2B5EF4-FFF2-40B4-BE49-F238E27FC236}">
                  <a16:creationId xmlns:a16="http://schemas.microsoft.com/office/drawing/2014/main" id="{47429076-5C63-299D-1156-484CA990E0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808138" y="1863698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51A85C-D22D-3612-6F99-C3227E7B1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2402686" y="1912344"/>
              <a:ext cx="1639204" cy="217303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E6F3BF-E6C7-48B1-CB78-1D972C45506A}"/>
              </a:ext>
            </a:extLst>
          </p:cNvPr>
          <p:cNvGrpSpPr/>
          <p:nvPr/>
        </p:nvGrpSpPr>
        <p:grpSpPr>
          <a:xfrm>
            <a:off x="4443232" y="1985912"/>
            <a:ext cx="2574934" cy="1965946"/>
            <a:chOff x="4443232" y="2592707"/>
            <a:chExt cx="2574934" cy="1965946"/>
          </a:xfrm>
        </p:grpSpPr>
        <p:sp>
          <p:nvSpPr>
            <p:cNvPr id="9" name="Cloud Callout 54">
              <a:extLst>
                <a:ext uri="{FF2B5EF4-FFF2-40B4-BE49-F238E27FC236}">
                  <a16:creationId xmlns:a16="http://schemas.microsoft.com/office/drawing/2014/main" id="{5E65AB8C-03DF-55CB-3494-EB0ABD6E96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4443232" y="2592707"/>
              <a:ext cx="2574934" cy="1965946"/>
            </a:xfrm>
            <a:prstGeom prst="cloudCallout">
              <a:avLst>
                <a:gd name="adj1" fmla="val 78531"/>
                <a:gd name="adj2" fmla="val -53522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D5584177-6F9B-9AA3-5239-FB9DECE0599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951252" y="2903222"/>
              <a:ext cx="1559798" cy="125939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676D61-37DD-F460-D800-89983D919939}"/>
              </a:ext>
            </a:extLst>
          </p:cNvPr>
          <p:cNvGrpSpPr/>
          <p:nvPr/>
        </p:nvGrpSpPr>
        <p:grpSpPr>
          <a:xfrm>
            <a:off x="930150" y="1496207"/>
            <a:ext cx="1780373" cy="1359304"/>
            <a:chOff x="4443232" y="2592707"/>
            <a:chExt cx="2574934" cy="1965946"/>
          </a:xfrm>
        </p:grpSpPr>
        <p:sp>
          <p:nvSpPr>
            <p:cNvPr id="12" name="Cloud Callout 54">
              <a:extLst>
                <a:ext uri="{FF2B5EF4-FFF2-40B4-BE49-F238E27FC236}">
                  <a16:creationId xmlns:a16="http://schemas.microsoft.com/office/drawing/2014/main" id="{9E1CF342-21EC-3E72-F2DA-26D5EA3385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4443232" y="2592707"/>
              <a:ext cx="2574934" cy="1965946"/>
            </a:xfrm>
            <a:prstGeom prst="cloudCallout">
              <a:avLst>
                <a:gd name="adj1" fmla="val 80127"/>
                <a:gd name="adj2" fmla="val -7878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E47E292-19FB-9D75-D5F8-1C5BBC9CBE2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951252" y="2903222"/>
              <a:ext cx="1559798" cy="125939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CFCB41-ED3C-9C6D-16DC-FE79214FE2BA}"/>
              </a:ext>
            </a:extLst>
          </p:cNvPr>
          <p:cNvGrpSpPr/>
          <p:nvPr/>
        </p:nvGrpSpPr>
        <p:grpSpPr>
          <a:xfrm>
            <a:off x="5984331" y="950265"/>
            <a:ext cx="1484718" cy="1912454"/>
            <a:chOff x="2131299" y="1540537"/>
            <a:chExt cx="2243458" cy="2889780"/>
          </a:xfrm>
        </p:grpSpPr>
        <p:sp>
          <p:nvSpPr>
            <p:cNvPr id="15" name="Cloud Callout 54">
              <a:extLst>
                <a:ext uri="{FF2B5EF4-FFF2-40B4-BE49-F238E27FC236}">
                  <a16:creationId xmlns:a16="http://schemas.microsoft.com/office/drawing/2014/main" id="{FB5DD691-74E4-CA7B-C25F-2AB130DB5A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808138" y="1863698"/>
              <a:ext cx="2889780" cy="2243458"/>
            </a:xfrm>
            <a:prstGeom prst="cloudCallout">
              <a:avLst>
                <a:gd name="adj1" fmla="val -28390"/>
                <a:gd name="adj2" fmla="val -77589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9AFA3B-5540-F098-81D8-772A6570E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2402686" y="1912344"/>
              <a:ext cx="1639204" cy="217303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3FCF3F-A071-9F89-1726-84E22DA55967}"/>
              </a:ext>
            </a:extLst>
          </p:cNvPr>
          <p:cNvGrpSpPr/>
          <p:nvPr/>
        </p:nvGrpSpPr>
        <p:grpSpPr>
          <a:xfrm>
            <a:off x="2057445" y="811876"/>
            <a:ext cx="1058917" cy="1363983"/>
            <a:chOff x="2131299" y="1540537"/>
            <a:chExt cx="2243458" cy="2889780"/>
          </a:xfrm>
        </p:grpSpPr>
        <p:sp>
          <p:nvSpPr>
            <p:cNvPr id="18" name="Cloud Callout 54">
              <a:extLst>
                <a:ext uri="{FF2B5EF4-FFF2-40B4-BE49-F238E27FC236}">
                  <a16:creationId xmlns:a16="http://schemas.microsoft.com/office/drawing/2014/main" id="{B2C64752-F9DE-4224-1432-63C1EB1AD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808138" y="1863698"/>
              <a:ext cx="2889780" cy="2243458"/>
            </a:xfrm>
            <a:prstGeom prst="cloudCallout">
              <a:avLst>
                <a:gd name="adj1" fmla="val -28390"/>
                <a:gd name="adj2" fmla="val -77589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B6402C3-EEE3-E5D1-4025-F216C4C83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2402686" y="1912344"/>
              <a:ext cx="1639204" cy="217303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AE14A-317C-F72D-174C-1B96E6FD8F87}"/>
              </a:ext>
            </a:extLst>
          </p:cNvPr>
          <p:cNvGrpSpPr/>
          <p:nvPr/>
        </p:nvGrpSpPr>
        <p:grpSpPr>
          <a:xfrm>
            <a:off x="4996680" y="673749"/>
            <a:ext cx="1335847" cy="1019911"/>
            <a:chOff x="4443232" y="2592707"/>
            <a:chExt cx="2574934" cy="1965946"/>
          </a:xfrm>
        </p:grpSpPr>
        <p:sp>
          <p:nvSpPr>
            <p:cNvPr id="21" name="Cloud Callout 54">
              <a:extLst>
                <a:ext uri="{FF2B5EF4-FFF2-40B4-BE49-F238E27FC236}">
                  <a16:creationId xmlns:a16="http://schemas.microsoft.com/office/drawing/2014/main" id="{44A5C1D8-3B01-3C40-80EC-B6C69CEA67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4443232" y="2592707"/>
              <a:ext cx="2574934" cy="1965946"/>
            </a:xfrm>
            <a:prstGeom prst="cloudCallout">
              <a:avLst>
                <a:gd name="adj1" fmla="val 63546"/>
                <a:gd name="adj2" fmla="val 63629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2861B6BE-D4C6-B8FD-DC23-5DA8872AF2E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951252" y="2903222"/>
              <a:ext cx="1559798" cy="125939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E6F53C-24A7-8180-F4F1-F33E9CA9B95A}"/>
              </a:ext>
            </a:extLst>
          </p:cNvPr>
          <p:cNvGrpSpPr/>
          <p:nvPr/>
        </p:nvGrpSpPr>
        <p:grpSpPr>
          <a:xfrm>
            <a:off x="65598" y="4730118"/>
            <a:ext cx="9198124" cy="1408540"/>
            <a:chOff x="65598" y="4730118"/>
            <a:chExt cx="9198124" cy="140854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5E82097-AC9E-460C-303C-2D18ABC6B6C2}"/>
                </a:ext>
              </a:extLst>
            </p:cNvPr>
            <p:cNvGrpSpPr/>
            <p:nvPr/>
          </p:nvGrpSpPr>
          <p:grpSpPr>
            <a:xfrm>
              <a:off x="65598" y="4730118"/>
              <a:ext cx="8917317" cy="1408540"/>
              <a:chOff x="65598" y="4730118"/>
              <a:chExt cx="8917317" cy="140854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F17FA09-A9F4-700C-4557-270CE8FBEB86}"/>
                  </a:ext>
                </a:extLst>
              </p:cNvPr>
              <p:cNvSpPr txBox="1"/>
              <p:nvPr/>
            </p:nvSpPr>
            <p:spPr>
              <a:xfrm>
                <a:off x="161472" y="4730118"/>
                <a:ext cx="882144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this infinite regress is well-known:</a:t>
                </a:r>
                <a:endParaRPr lang="en-US" sz="3200" b="1" dirty="0"/>
              </a:p>
            </p:txBody>
          </p:sp>
          <p:sp>
            <p:nvSpPr>
              <p:cNvPr id="25" name="Text Placeholder 2">
                <a:extLst>
                  <a:ext uri="{FF2B5EF4-FFF2-40B4-BE49-F238E27FC236}">
                    <a16:creationId xmlns:a16="http://schemas.microsoft.com/office/drawing/2014/main" id="{00163DFF-612E-5F35-23AF-2E309FF46E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598" y="4998477"/>
                <a:ext cx="4646999" cy="1140181"/>
              </a:xfrm>
              <a:prstGeom prst="rect">
                <a:avLst/>
              </a:prstGeom>
            </p:spPr>
            <p:txBody>
              <a:bodyPr anchor="b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LucidaGrande" charset="0"/>
                  <a:buChar char="•"/>
                  <a:defRPr sz="32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4008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SzPct val="100000"/>
                  <a:buFont typeface="Lucida Grande"/>
                  <a:buChar char="&gt;"/>
                  <a:defRPr sz="18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Lucida Grande"/>
                  <a:buChar char="&gt;"/>
                  <a:defRPr sz="14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1500"/>
                  </a:lnSpc>
                  <a:spcBef>
                    <a:spcPts val="0"/>
                  </a:spcBef>
                  <a:buNone/>
                </a:pPr>
                <a:r>
                  <a:rPr lang="en-US" sz="1600" dirty="0" err="1">
                    <a:solidFill>
                      <a:srgbClr val="000000"/>
                    </a:solidFill>
                  </a:rPr>
                  <a:t>Harsanyi</a:t>
                </a:r>
                <a:r>
                  <a:rPr lang="en-US" sz="1600" dirty="0">
                    <a:solidFill>
                      <a:srgbClr val="000000"/>
                    </a:solidFill>
                  </a:rPr>
                  <a:t> </a:t>
                </a:r>
                <a:r>
                  <a:rPr lang="en-US" sz="1600" i="1" dirty="0">
                    <a:solidFill>
                      <a:srgbClr val="000000"/>
                    </a:solidFill>
                  </a:rPr>
                  <a:t>Games with Incomplete Information Played by “Bayesian” Players, Parts I-III </a:t>
                </a:r>
                <a:r>
                  <a:rPr lang="en-US" sz="1600" dirty="0">
                    <a:solidFill>
                      <a:srgbClr val="000000"/>
                    </a:solidFill>
                  </a:rPr>
                  <a:t>Manage. Sci. 1967 Zamir </a:t>
                </a:r>
                <a:r>
                  <a:rPr lang="en-US" sz="1600" i="1" dirty="0">
                    <a:solidFill>
                      <a:srgbClr val="000000"/>
                    </a:solidFill>
                  </a:rPr>
                  <a:t>Bayesian Games: Games with Incomplete Information</a:t>
                </a:r>
                <a:r>
                  <a:rPr lang="en-US" sz="1600" dirty="0">
                    <a:solidFill>
                      <a:srgbClr val="000000"/>
                    </a:solidFill>
                  </a:rPr>
                  <a:t> 2012</a:t>
                </a:r>
                <a:endParaRPr lang="en-US" sz="1600" i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7" name="Text Placeholder 2">
              <a:extLst>
                <a:ext uri="{FF2B5EF4-FFF2-40B4-BE49-F238E27FC236}">
                  <a16:creationId xmlns:a16="http://schemas.microsoft.com/office/drawing/2014/main" id="{0EB40F65-B936-C4C1-9619-C8C3F2CA8A0C}"/>
                </a:ext>
              </a:extLst>
            </p:cNvPr>
            <p:cNvSpPr txBox="1">
              <a:spLocks/>
            </p:cNvSpPr>
            <p:nvPr/>
          </p:nvSpPr>
          <p:spPr>
            <a:xfrm>
              <a:off x="4616723" y="4998477"/>
              <a:ext cx="4646999" cy="1140181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Bowley, </a:t>
              </a:r>
              <a:r>
                <a:rPr lang="en-US" sz="1600" i="1" dirty="0">
                  <a:solidFill>
                    <a:srgbClr val="000000"/>
                  </a:solidFill>
                </a:rPr>
                <a:t>The Mathematical Groundwork of Economics </a:t>
              </a:r>
              <a:r>
                <a:rPr lang="en-US" sz="1600" dirty="0">
                  <a:solidFill>
                    <a:srgbClr val="000000"/>
                  </a:solidFill>
                </a:rPr>
                <a:t>Oxford University Press 1924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 err="1">
                  <a:solidFill>
                    <a:srgbClr val="000000"/>
                  </a:solidFill>
                </a:rPr>
                <a:t>Figuieres</a:t>
              </a:r>
              <a:r>
                <a:rPr lang="en-US" sz="1600" dirty="0">
                  <a:solidFill>
                    <a:srgbClr val="000000"/>
                  </a:solidFill>
                </a:rPr>
                <a:t>, Jean-Marie, </a:t>
              </a:r>
              <a:r>
                <a:rPr lang="en-US" sz="1600" dirty="0" err="1">
                  <a:solidFill>
                    <a:srgbClr val="000000"/>
                  </a:solidFill>
                </a:rPr>
                <a:t>Querou</a:t>
              </a:r>
              <a:r>
                <a:rPr lang="en-US" sz="1600" dirty="0">
                  <a:solidFill>
                    <a:srgbClr val="000000"/>
                  </a:solidFill>
                </a:rPr>
                <a:t>, Tidball </a:t>
              </a:r>
              <a:r>
                <a:rPr lang="en-US" sz="1600" i="1" dirty="0">
                  <a:solidFill>
                    <a:srgbClr val="000000"/>
                  </a:solidFill>
                </a:rPr>
                <a:t>Theory of Conjectural Variations </a:t>
              </a:r>
              <a:r>
                <a:rPr lang="en-US" sz="1600" dirty="0">
                  <a:solidFill>
                    <a:srgbClr val="000000"/>
                  </a:solidFill>
                </a:rPr>
                <a:t>World Scientific</a:t>
              </a:r>
              <a:r>
                <a:rPr lang="en-US" sz="1600" i="1" dirty="0">
                  <a:solidFill>
                    <a:srgbClr val="000000"/>
                  </a:solidFill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</a:rPr>
                <a:t>2004</a:t>
              </a:r>
              <a:endParaRPr lang="en-US" sz="1600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EEDD9CF-CD00-5C49-6ED6-2D6CA21E9A2B}"/>
              </a:ext>
            </a:extLst>
          </p:cNvPr>
          <p:cNvGrpSpPr/>
          <p:nvPr/>
        </p:nvGrpSpPr>
        <p:grpSpPr>
          <a:xfrm>
            <a:off x="0" y="5257271"/>
            <a:ext cx="9144000" cy="1650487"/>
            <a:chOff x="0" y="5257271"/>
            <a:chExt cx="9144000" cy="165048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DDD024A-EC7E-3D5F-0DBC-45955E4BADE5}"/>
                </a:ext>
              </a:extLst>
            </p:cNvPr>
            <p:cNvGrpSpPr/>
            <p:nvPr/>
          </p:nvGrpSpPr>
          <p:grpSpPr>
            <a:xfrm>
              <a:off x="0" y="6146011"/>
              <a:ext cx="9135314" cy="761747"/>
              <a:chOff x="0" y="6146011"/>
              <a:chExt cx="9135314" cy="76174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D6461ABB-2BD5-6916-DE13-2884C957472A}"/>
                  </a:ext>
                </a:extLst>
              </p:cNvPr>
              <p:cNvGrpSpPr/>
              <p:nvPr/>
            </p:nvGrpSpPr>
            <p:grpSpPr>
              <a:xfrm>
                <a:off x="0" y="6179820"/>
                <a:ext cx="5760000" cy="685929"/>
                <a:chOff x="0" y="6179820"/>
                <a:chExt cx="5760000" cy="685929"/>
              </a:xfrm>
            </p:grpSpPr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27FE5074-02B0-DDE8-85BF-A14ADA627D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0" y="6179820"/>
                  <a:ext cx="685800" cy="685800"/>
                </a:xfrm>
                <a:prstGeom prst="rect">
                  <a:avLst/>
                </a:prstGeom>
                <a:ln w="38100">
                  <a:noFill/>
                </a:ln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25CCFF3B-C5BD-1856-AEA9-D9B5F4ADC7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685800" y="6186019"/>
                  <a:ext cx="685799" cy="679730"/>
                </a:xfrm>
                <a:prstGeom prst="rect">
                  <a:avLst/>
                </a:prstGeom>
                <a:ln w="38100">
                  <a:noFill/>
                </a:ln>
              </p:spPr>
            </p:pic>
            <p:sp>
              <p:nvSpPr>
                <p:cNvPr id="100" name="Text Placeholder 2">
                  <a:extLst>
                    <a:ext uri="{FF2B5EF4-FFF2-40B4-BE49-F238E27FC236}">
                      <a16:creationId xmlns:a16="http://schemas.microsoft.com/office/drawing/2014/main" id="{254732E9-B79B-C743-0831-D96B5293BF4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385242" y="6186019"/>
                  <a:ext cx="4374758" cy="679730"/>
                </a:xfrm>
                <a:prstGeom prst="rect">
                  <a:avLst/>
                </a:prstGeom>
                <a:noFill/>
              </p:spPr>
              <p:txBody>
                <a:bodyPr anchor="t"/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LucidaGrande" charset="0"/>
                    <a:buChar char="•"/>
                    <a:defRPr sz="3200" b="0" i="0" kern="1200" baseline="0">
                      <a:solidFill>
                        <a:schemeClr val="tx2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1pPr>
                  <a:lvl2pPr marL="64008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800" b="0" i="0" kern="1200" baseline="0">
                      <a:solidFill>
                        <a:schemeClr val="tx2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SzPct val="100000"/>
                    <a:buFont typeface="Lucida Grande"/>
                    <a:buChar char="&gt;"/>
                    <a:defRPr sz="1800" b="0" i="0" kern="1200" baseline="0">
                      <a:solidFill>
                        <a:schemeClr val="tx2"/>
                      </a:solidFill>
                      <a:latin typeface="Helvetica Neue" charset="0"/>
                      <a:ea typeface="Helvetica Neue" charset="0"/>
                      <a:cs typeface="Helvetica Neue" charset="0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600" b="0" i="0" kern="1200" baseline="0">
                      <a:solidFill>
                        <a:schemeClr val="tx2"/>
                      </a:solidFill>
                      <a:latin typeface="Helvetica Neue" charset="0"/>
                      <a:ea typeface="Helvetica Neue" charset="0"/>
                      <a:cs typeface="Helvetica Neue" charset="0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Lucida Grande"/>
                    <a:buChar char="&gt;"/>
                    <a:defRPr sz="1400" b="0" i="0" kern="1200" baseline="0">
                      <a:solidFill>
                        <a:schemeClr val="tx2"/>
                      </a:solidFill>
                      <a:latin typeface="Helvetica Neue" charset="0"/>
                      <a:ea typeface="Helvetica Neue" charset="0"/>
                      <a:cs typeface="Helvetica Neue" charset="0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ts val="1500"/>
                    </a:lnSpc>
                    <a:spcBef>
                      <a:spcPts val="0"/>
                    </a:spcBef>
                    <a:buNone/>
                  </a:pPr>
                  <a:r>
                    <a:rPr lang="en-US" sz="1600" dirty="0">
                      <a:solidFill>
                        <a:srgbClr val="000000"/>
                      </a:solidFill>
                    </a:rPr>
                    <a:t>Chasnov, Ratliff, Burden </a:t>
                  </a:r>
                  <a:r>
                    <a:rPr lang="en-US" sz="1600" i="1" dirty="0">
                      <a:solidFill>
                        <a:srgbClr val="000000"/>
                      </a:solidFill>
                    </a:rPr>
                    <a:t>Scientific Reports</a:t>
                  </a:r>
                  <a:r>
                    <a:rPr lang="en-US" sz="1600" dirty="0">
                      <a:solidFill>
                        <a:srgbClr val="000000"/>
                      </a:solidFill>
                    </a:rPr>
                    <a:t> 2025</a:t>
                  </a:r>
                </a:p>
                <a:p>
                  <a:pPr marL="0" indent="0">
                    <a:lnSpc>
                      <a:spcPts val="1500"/>
                    </a:lnSpc>
                    <a:spcBef>
                      <a:spcPts val="0"/>
                    </a:spcBef>
                    <a:buNone/>
                  </a:pPr>
                  <a:r>
                    <a:rPr lang="en-US" sz="1600" dirty="0">
                      <a:solidFill>
                        <a:srgbClr val="000000"/>
                      </a:solidFill>
                    </a:rPr>
                    <a:t>Human adaptation to adaptive machines converges to game-theoretic equilibria</a:t>
                  </a:r>
                  <a:endParaRPr lang="en-US" sz="1600" i="1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4E4455B-2FAC-4001-9C35-2661818507D7}"/>
                  </a:ext>
                </a:extLst>
              </p:cNvPr>
              <p:cNvSpPr txBox="1"/>
              <p:nvPr/>
            </p:nvSpPr>
            <p:spPr>
              <a:xfrm>
                <a:off x="5082539" y="6146011"/>
                <a:ext cx="4052775" cy="7617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2500"/>
                  </a:lnSpc>
                </a:pPr>
                <a:r>
                  <a:rPr lang="en-US" sz="3200" b="1" dirty="0">
                    <a:solidFill>
                      <a:srgbClr val="00B0F0"/>
                    </a:solidFill>
                    <a:latin typeface="Calibri" charset="0"/>
                    <a:cs typeface="Calibri" charset="0"/>
                  </a:rPr>
                  <a:t>we use the idea of </a:t>
                </a:r>
                <a:r>
                  <a:rPr lang="en-US" sz="3200" b="1" i="1" dirty="0">
                    <a:solidFill>
                      <a:srgbClr val="00B0F0"/>
                    </a:solidFill>
                    <a:latin typeface="Calibri" charset="0"/>
                    <a:cs typeface="Calibri" charset="0"/>
                  </a:rPr>
                  <a:t>conjectural variations</a:t>
                </a:r>
                <a:endParaRPr lang="en-US" sz="3200" b="1" dirty="0">
                  <a:solidFill>
                    <a:srgbClr val="00B0F0"/>
                  </a:solidFill>
                </a:endParaRPr>
              </a:p>
            </p:txBody>
          </p:sp>
        </p:grp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C514E2D-28C7-4B44-B168-D5A785137592}"/>
                </a:ext>
              </a:extLst>
            </p:cNvPr>
            <p:cNvSpPr/>
            <p:nvPr/>
          </p:nvSpPr>
          <p:spPr>
            <a:xfrm>
              <a:off x="4608146" y="5257271"/>
              <a:ext cx="4535854" cy="835882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D6E19"/>
                </a:solidFill>
              </a:endParaRPr>
            </a:p>
          </p:txBody>
        </p:sp>
      </p:grp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DAE13835-0EB5-D614-5183-B3AD38F00B5B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rgbClr val="000000"/>
                </a:solidFill>
              </a:rPr>
              <a:t> interaction game , experiment 2</a:t>
            </a:r>
          </a:p>
        </p:txBody>
      </p:sp>
    </p:spTree>
    <p:extLst>
      <p:ext uri="{BB962C8B-B14F-4D97-AF65-F5344CB8AC3E}">
        <p14:creationId xmlns:p14="http://schemas.microsoft.com/office/powerpoint/2010/main" val="230343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5928A834-C0A6-45A6-8184-E9DE56C37128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rgbClr val="000000"/>
                </a:solidFill>
              </a:rPr>
              <a:t> interaction game , experiment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4E8A36-7604-61EB-F820-92ADA01386D0}"/>
                  </a:ext>
                </a:extLst>
              </p:cNvPr>
              <p:cNvSpPr txBox="1"/>
              <p:nvPr/>
            </p:nvSpPr>
            <p:spPr>
              <a:xfrm>
                <a:off x="13857" y="440853"/>
                <a:ext cx="9130141" cy="5786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2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ＭＳ Ｐゴシック" charset="-128"/>
                    <a:cs typeface="ＭＳ Ｐゴシック" charset="-128"/>
                  </a:rPr>
                  <a:t>since cost is quadratic, machine’s</a:t>
                </a:r>
                <a:r>
                  <a:rPr kumimoji="0" lang="en-US" alt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ＭＳ Ｐゴシック" charset="-128"/>
                    <a:cs typeface="ＭＳ Ｐゴシック" charset="-128"/>
                  </a:rPr>
                  <a:t> </a:t>
                </a: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ＭＳ Ｐゴシック" charset="-128"/>
                    <a:cs typeface="ＭＳ Ｐゴシック" charset="-128"/>
                  </a:rPr>
                  <a:t>best-response is linear,</a:t>
                </a: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endParaRPr lang="en-US" altLang="en-US" sz="2800" kern="0" dirty="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endParaRP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ＭＳ Ｐゴシック" charset="-128"/>
                </a:endParaRP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r>
                  <a:rPr lang="en-US" altLang="en-US" sz="2800" kern="0" dirty="0">
                    <a:solidFill>
                      <a:srgbClr val="000000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similarly, natural to hypothesize human responds linearly,</a:t>
                </a:r>
                <a:endPara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ＭＳ Ｐゴシック" charset="-128"/>
                </a:endParaRP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endParaRPr lang="en-US" altLang="en-US" sz="2800" kern="0" dirty="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endParaRP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endParaRPr lang="en-US" altLang="en-US" sz="1600" kern="0" dirty="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endParaRP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r>
                  <a:rPr lang="en-US" altLang="en-US" sz="2800" b="1" kern="0" dirty="0">
                    <a:solidFill>
                      <a:srgbClr val="000000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what if machine estimates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b="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800" b="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en-US" sz="2800" b="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altLang="en-US" sz="2800" b="1" kern="0" dirty="0">
                    <a:solidFill>
                      <a:srgbClr val="000000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?</a:t>
                </a:r>
                <a:endParaRPr lang="en-US" altLang="en-US" sz="2800" kern="0" dirty="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endParaRP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endParaRPr lang="en-US" altLang="en-US" sz="1600" b="1" kern="0" dirty="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endParaRP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r>
                  <a:rPr lang="en-US" altLang="en-US" sz="2800" b="1" kern="0" dirty="0">
                    <a:solidFill>
                      <a:srgbClr val="000000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what if machine uses this </a:t>
                </a: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r>
                  <a:rPr lang="en-US" altLang="en-US" sz="2800" b="1" i="1" kern="0" dirty="0">
                    <a:solidFill>
                      <a:srgbClr val="000000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internal model / conjecture </a:t>
                </a: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r>
                  <a:rPr lang="en-US" altLang="en-US" sz="2800" b="1" kern="0" dirty="0">
                    <a:solidFill>
                      <a:srgbClr val="000000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to “outsmart” the human?</a:t>
                </a: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endParaRPr lang="en-US" altLang="en-US" sz="2800" b="1" kern="0" dirty="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endParaRP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endParaRPr lang="en-US" altLang="en-US" sz="1600" b="1" kern="0" dirty="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endParaRP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r>
                  <a:rPr lang="en-US" altLang="en-US" sz="2800" b="1" kern="0" dirty="0">
                    <a:solidFill>
                      <a:srgbClr val="000000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if human responds similarly,</a:t>
                </a:r>
              </a:p>
              <a:p>
                <a:pPr marL="284163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r>
                  <a:rPr lang="en-US" altLang="en-US" sz="2800" b="1" kern="0" dirty="0">
                    <a:solidFill>
                      <a:srgbClr val="000000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iterating converges to </a:t>
                </a:r>
                <a:r>
                  <a:rPr lang="en-US" altLang="en-US" sz="2800" b="1" i="1" kern="0" dirty="0">
                    <a:solidFill>
                      <a:srgbClr val="00B050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consistent conjectural variations eq.</a:t>
                </a:r>
                <a:r>
                  <a:rPr lang="en-US" altLang="en-US" sz="2800" b="1" i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 </a:t>
                </a:r>
                <a:endParaRPr lang="en-US" altLang="en-US" sz="2800" b="1" kern="0" dirty="0">
                  <a:solidFill>
                    <a:srgbClr val="000000"/>
                  </a:solidFill>
                  <a:latin typeface="Calibri" charset="0"/>
                  <a:ea typeface="ＭＳ Ｐゴシック" charset="-128"/>
                  <a:cs typeface="ＭＳ Ｐゴシック" charset="-128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4E8A36-7604-61EB-F820-92ADA0138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7" y="440853"/>
                <a:ext cx="9130141" cy="5786199"/>
              </a:xfrm>
              <a:prstGeom prst="rect">
                <a:avLst/>
              </a:prstGeom>
              <a:blipFill>
                <a:blip r:embed="rId4"/>
                <a:stretch>
                  <a:fillRect t="-948" r="-1001" b="-2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3CBAF06-9773-77D9-79E9-39C6CB655139}"/>
                  </a:ext>
                </a:extLst>
              </p:cNvPr>
              <p:cNvSpPr/>
              <p:nvPr/>
            </p:nvSpPr>
            <p:spPr>
              <a:xfrm>
                <a:off x="375291" y="2011712"/>
                <a:ext cx="32791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2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en-US" altLang="en-US" sz="32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altLang="en-US" sz="32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32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32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altLang="en-US" sz="32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32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en-US" sz="32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en-US" sz="32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en-US" sz="32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en-US" sz="32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en-US" altLang="en-US" sz="32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en-US" sz="32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0" lang="en-US" sz="3200" i="1" u="none" strike="noStrike" kern="0" cap="none" spc="0" normalizeH="0" baseline="0" noProof="0" dirty="0">
                  <a:ln>
                    <a:noFill/>
                  </a:ln>
                  <a:solidFill>
                    <a:srgbClr val="A95FFF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3CBAF06-9773-77D9-79E9-39C6CB6551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91" y="2011712"/>
                <a:ext cx="327910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5B84B2-3D01-09B0-72D0-84780B649ABC}"/>
                  </a:ext>
                </a:extLst>
              </p:cNvPr>
              <p:cNvSpPr/>
              <p:nvPr/>
            </p:nvSpPr>
            <p:spPr>
              <a:xfrm>
                <a:off x="376026" y="931036"/>
                <a:ext cx="324659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2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en-US" sz="32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32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32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en-US" sz="32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altLang="en-US" sz="32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32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en-US" altLang="en-US" sz="32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en-US" sz="32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en-US" sz="32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en-US" sz="32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altLang="en-US" sz="32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en-US" sz="32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5B84B2-3D01-09B0-72D0-84780B649A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26" y="931036"/>
                <a:ext cx="3246594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D3471B3A-89D7-DC34-1955-02E507C27BC9}"/>
              </a:ext>
            </a:extLst>
          </p:cNvPr>
          <p:cNvGrpSpPr/>
          <p:nvPr/>
        </p:nvGrpSpPr>
        <p:grpSpPr>
          <a:xfrm>
            <a:off x="5495820" y="2551698"/>
            <a:ext cx="4113466" cy="3223446"/>
            <a:chOff x="-16091" y="3647729"/>
            <a:chExt cx="4113466" cy="322344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C86FCE5-6BFE-9C06-50D7-7749BF132153}"/>
                </a:ext>
              </a:extLst>
            </p:cNvPr>
            <p:cNvCxnSpPr/>
            <p:nvPr/>
          </p:nvCxnSpPr>
          <p:spPr>
            <a:xfrm flipH="1">
              <a:off x="889462" y="3704093"/>
              <a:ext cx="2857500" cy="2590800"/>
            </a:xfrm>
            <a:prstGeom prst="line">
              <a:avLst/>
            </a:prstGeom>
            <a:noFill/>
            <a:ln w="38100" cap="rnd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EFF3E5C-5F08-FC1C-AE08-FAD38EFB09F8}"/>
                </a:ext>
              </a:extLst>
            </p:cNvPr>
            <p:cNvCxnSpPr>
              <a:cxnSpLocks/>
            </p:cNvCxnSpPr>
            <p:nvPr/>
          </p:nvCxnSpPr>
          <p:spPr>
            <a:xfrm>
              <a:off x="1376931" y="4048598"/>
              <a:ext cx="2185738" cy="1194694"/>
            </a:xfrm>
            <a:prstGeom prst="line">
              <a:avLst/>
            </a:prstGeom>
            <a:noFill/>
            <a:ln w="38100" cap="rnd" cmpd="sng" algn="ctr">
              <a:solidFill>
                <a:srgbClr val="A95FFF"/>
              </a:solidFill>
              <a:prstDash val="solid"/>
              <a:miter lim="800000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61BC7D3-E8A0-DFE0-3333-1B860E1A359B}"/>
                </a:ext>
              </a:extLst>
            </p:cNvPr>
            <p:cNvCxnSpPr/>
            <p:nvPr/>
          </p:nvCxnSpPr>
          <p:spPr>
            <a:xfrm flipH="1">
              <a:off x="494322" y="3647729"/>
              <a:ext cx="2857500" cy="2590800"/>
            </a:xfrm>
            <a:prstGeom prst="line">
              <a:avLst/>
            </a:prstGeom>
            <a:noFill/>
            <a:ln w="38100" cap="rnd" cmpd="sng" algn="ctr">
              <a:solidFill>
                <a:srgbClr val="FFC000"/>
              </a:solidFill>
              <a:prstDash val="sysDot"/>
              <a:miter lim="800000"/>
            </a:ln>
            <a:effectLst/>
          </p:spPr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75F2F4-71B1-24F4-18CB-89C6954CF607}"/>
                </a:ext>
              </a:extLst>
            </p:cNvPr>
            <p:cNvSpPr/>
            <p:nvPr/>
          </p:nvSpPr>
          <p:spPr>
            <a:xfrm>
              <a:off x="2261070" y="4512469"/>
              <a:ext cx="136464" cy="136464"/>
            </a:xfrm>
            <a:prstGeom prst="ellipse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9BAB5A4-DF02-9766-87B5-54ACA8789B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875" y="3822470"/>
              <a:ext cx="2857500" cy="2590800"/>
            </a:xfrm>
            <a:prstGeom prst="line">
              <a:avLst/>
            </a:prstGeom>
            <a:noFill/>
            <a:ln w="38100" cap="rnd" cmpd="sng" algn="ctr">
              <a:solidFill>
                <a:srgbClr val="FFC000"/>
              </a:solidFill>
              <a:prstDash val="sysDot"/>
              <a:miter lim="800000"/>
            </a:ln>
            <a:effectLst/>
          </p:spPr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204DA59-675C-41A6-2700-DF12A5504D0E}"/>
                </a:ext>
              </a:extLst>
            </p:cNvPr>
            <p:cNvSpPr/>
            <p:nvPr/>
          </p:nvSpPr>
          <p:spPr>
            <a:xfrm>
              <a:off x="2846996" y="4826374"/>
              <a:ext cx="136464" cy="136464"/>
            </a:xfrm>
            <a:prstGeom prst="ellipse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24480A0-2573-B6C6-65E8-5DB4D7E969B4}"/>
                </a:ext>
              </a:extLst>
            </p:cNvPr>
            <p:cNvSpPr/>
            <p:nvPr/>
          </p:nvSpPr>
          <p:spPr>
            <a:xfrm>
              <a:off x="2550442" y="4645945"/>
              <a:ext cx="165121" cy="165121"/>
            </a:xfrm>
            <a:prstGeom prst="ellipse">
              <a:avLst/>
            </a:prstGeom>
            <a:solidFill>
              <a:srgbClr val="A95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E7663E5-C0C4-F58E-64EF-FBB5B4840BBF}"/>
                </a:ext>
              </a:extLst>
            </p:cNvPr>
            <p:cNvGrpSpPr/>
            <p:nvPr/>
          </p:nvGrpSpPr>
          <p:grpSpPr>
            <a:xfrm>
              <a:off x="151870" y="4010544"/>
              <a:ext cx="3075776" cy="2789769"/>
              <a:chOff x="6182621" y="1500176"/>
              <a:chExt cx="3075776" cy="2789769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4DCDD48-3729-171C-9DEC-B42B490EB8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2621" y="4019303"/>
                <a:ext cx="3075776" cy="0"/>
              </a:xfrm>
              <a:prstGeom prst="straightConnector1">
                <a:avLst/>
              </a:prstGeom>
              <a:ln w="12700">
                <a:solidFill>
                  <a:srgbClr val="A95FFF"/>
                </a:solidFill>
                <a:headEnd type="none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FD571CBE-2D4D-37BB-5D41-214140A4D1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40873" y="1500176"/>
                <a:ext cx="0" cy="2789769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type="none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5AE5DD-504A-34D7-D3F9-23CEF5DCBE61}"/>
                </a:ext>
              </a:extLst>
            </p:cNvPr>
            <p:cNvSpPr txBox="1"/>
            <p:nvPr/>
          </p:nvSpPr>
          <p:spPr>
            <a:xfrm>
              <a:off x="407641" y="6471065"/>
              <a:ext cx="2860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A95FFF"/>
                  </a:solidFill>
                  <a:latin typeface="+mj-lt"/>
                  <a:ea typeface="Georgia" charset="0"/>
                  <a:cs typeface="Georgia" charset="0"/>
                </a:rPr>
                <a:t>human action </a:t>
              </a:r>
              <a:r>
                <a:rPr lang="en-US" sz="20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h</a:t>
              </a:r>
              <a:endParaRPr lang="en-US" sz="2000" dirty="0">
                <a:solidFill>
                  <a:srgbClr val="A95FFF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6BCD73-37C2-8CFD-CA01-257FCD50D05B}"/>
                </a:ext>
              </a:extLst>
            </p:cNvPr>
            <p:cNvSpPr txBox="1"/>
            <p:nvPr/>
          </p:nvSpPr>
          <p:spPr>
            <a:xfrm rot="16200000">
              <a:off x="-994553" y="5092491"/>
              <a:ext cx="235703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C000"/>
                  </a:solidFill>
                  <a:latin typeface="+mj-lt"/>
                  <a:ea typeface="Georgia" charset="0"/>
                  <a:cs typeface="Georgia" charset="0"/>
                </a:rPr>
                <a:t>machine action </a:t>
              </a:r>
              <a:r>
                <a:rPr lang="en-US" sz="20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  <a:endParaRPr lang="en-US" sz="2000" dirty="0">
                <a:solidFill>
                  <a:srgbClr val="FFC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E7AD83D-5038-EA8C-55B5-CDD7C15920A6}"/>
                    </a:ext>
                  </a:extLst>
                </p:cNvPr>
                <p:cNvSpPr txBox="1"/>
                <p:nvPr/>
              </p:nvSpPr>
              <p:spPr>
                <a:xfrm rot="19077864">
                  <a:off x="757800" y="5075080"/>
                  <a:ext cx="1570538" cy="461665"/>
                </a:xfrm>
                <a:prstGeom prst="rect">
                  <a:avLst/>
                </a:prstGeom>
                <a:solidFill>
                  <a:srgbClr val="FFFFFF">
                    <a:alpha val="74902"/>
                  </a:srgbClr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en-US" altLang="en-US" sz="2400" b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slope</a:t>
                  </a:r>
                  <a:r>
                    <a:rPr kumimoji="0" lang="en-US" altLang="en-US" sz="2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alt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US" alt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kumimoji="0" lang="en-US" alt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E7AD83D-5038-EA8C-55B5-CDD7C15920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077864">
                  <a:off x="757800" y="5075080"/>
                  <a:ext cx="1570538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52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7D85FF5-2071-7E06-BF69-1776EFB2E398}"/>
                    </a:ext>
                  </a:extLst>
                </p:cNvPr>
                <p:cNvSpPr txBox="1"/>
                <p:nvPr/>
              </p:nvSpPr>
              <p:spPr>
                <a:xfrm rot="1670535">
                  <a:off x="1178725" y="3769113"/>
                  <a:ext cx="1320718" cy="461665"/>
                </a:xfrm>
                <a:prstGeom prst="rect">
                  <a:avLst/>
                </a:prstGeom>
                <a:solidFill>
                  <a:srgbClr val="FFFFFF">
                    <a:alpha val="74902"/>
                  </a:srgbClr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en-US" altLang="en-US" sz="2400" b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slope</a:t>
                  </a:r>
                  <a:r>
                    <a:rPr kumimoji="0" lang="en-US" altLang="en-US" sz="2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alt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95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US" alt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95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kumimoji="0" lang="en-US" alt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95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sub>
                      </m:sSub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7D85FF5-2071-7E06-BF69-1776EFB2E3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70535">
                  <a:off x="1178725" y="3769113"/>
                  <a:ext cx="1320718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9211" t="-71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D39DC03-7FE5-052B-1CFC-11C98571A3CD}"/>
                  </a:ext>
                </a:extLst>
              </p:cNvPr>
              <p:cNvSpPr/>
              <p:nvPr/>
            </p:nvSpPr>
            <p:spPr>
              <a:xfrm>
                <a:off x="3578708" y="931036"/>
                <a:ext cx="545328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3200" b="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en-US" sz="3200" b="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en-US" sz="3200" b="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altLang="en-US" sz="3200" b="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</a:t>
                </a:r>
                <a:r>
                  <a:rPr lang="en-US" sz="3200" kern="0" dirty="0">
                    <a:solidFill>
                      <a:sysClr val="windowText" lastClr="000000"/>
                    </a:solidFill>
                  </a:rPr>
                  <a:t>coord of </a:t>
                </a:r>
                <a14:m>
                  <m:oMath xmlns:m="http://schemas.openxmlformats.org/officeDocument/2006/math">
                    <m:r>
                      <a:rPr lang="en-US" altLang="en-US" sz="320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3200" kern="0" dirty="0">
                    <a:solidFill>
                      <a:sysClr val="windowText" lastClr="000000"/>
                    </a:solidFill>
                  </a:rPr>
                  <a:t>’s global min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D39DC03-7FE5-052B-1CFC-11C98571A3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8708" y="931036"/>
                <a:ext cx="5453288" cy="584775"/>
              </a:xfrm>
              <a:prstGeom prst="rect">
                <a:avLst/>
              </a:prstGeom>
              <a:blipFill>
                <a:blip r:embed="rId9"/>
                <a:stretch>
                  <a:fillRect t="-12500" r="-2346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EEB5FE6-934A-AF63-A2B5-06321EA13CA3}"/>
                  </a:ext>
                </a:extLst>
              </p:cNvPr>
              <p:cNvSpPr/>
              <p:nvPr/>
            </p:nvSpPr>
            <p:spPr>
              <a:xfrm>
                <a:off x="3578708" y="2022290"/>
                <a:ext cx="562647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3200" b="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en-US" sz="3200" b="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en-US" sz="3200" b="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  <m:sup>
                        <m:r>
                          <a:rPr lang="en-US" altLang="en-US" sz="3200" b="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</a:t>
                </a:r>
                <a:r>
                  <a:rPr lang="en-US" sz="3200" kern="0" dirty="0">
                    <a:solidFill>
                      <a:sysClr val="windowText" lastClr="000000"/>
                    </a:solidFill>
                  </a:rPr>
                  <a:t>coord of </a:t>
                </a:r>
                <a14:m>
                  <m:oMath xmlns:m="http://schemas.openxmlformats.org/officeDocument/2006/math">
                    <m:r>
                      <a:rPr lang="en-US" altLang="en-US" sz="32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sz="3200" kern="0" dirty="0">
                    <a:solidFill>
                      <a:sysClr val="windowText" lastClr="000000"/>
                    </a:solidFill>
                  </a:rPr>
                  <a:t>’s global min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EEB5FE6-934A-AF63-A2B5-06321EA13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8708" y="2022290"/>
                <a:ext cx="5626477" cy="584775"/>
              </a:xfrm>
              <a:prstGeom prst="rect">
                <a:avLst/>
              </a:prstGeom>
              <a:blipFill>
                <a:blip r:embed="rId10"/>
                <a:stretch>
                  <a:fillRect t="-12500" r="-1733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D462955-DAB0-9196-D945-D313EEA87D1C}"/>
                  </a:ext>
                </a:extLst>
              </p:cNvPr>
              <p:cNvSpPr/>
              <p:nvPr/>
            </p:nvSpPr>
            <p:spPr>
              <a:xfrm>
                <a:off x="369177" y="4600282"/>
                <a:ext cx="5126642" cy="6532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lvl="0" defTabSz="9144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en-US" sz="2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en-US" sz="2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800" b="0" i="0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en-US" sz="2800" b="0" i="1" kern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|"/>
                              <m:ctrlPr>
                                <a:rPr lang="en-US" altLang="en-US" sz="2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800" b="0" i="1" kern="0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800" b="0" i="1" kern="0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en-US" sz="2800" b="0" i="1" kern="0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en-US" sz="2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2800" b="0" i="1" kern="0" smtClean="0">
                                      <a:solidFill>
                                        <a:srgbClr val="A95FFF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  <m:r>
                                    <a:rPr lang="en-US" altLang="en-US" sz="2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en-US" sz="2800" b="0" i="1" kern="0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lang="en-US" altLang="en-US" sz="2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altLang="en-US" sz="2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28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lang="en-US" altLang="en-US" sz="2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≈</m:t>
                          </m:r>
                          <m:sSub>
                            <m:sSubPr>
                              <m:ctrlPr>
                                <a:rPr lang="en-US" altLang="en-US" sz="2800" i="1" kern="0" smtClea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altLang="en-US" sz="2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altLang="en-US" sz="2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en-US" sz="2800" i="1" kern="0" smtClea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en-US" sz="2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r>
                            <a:rPr lang="en-US" altLang="en-US" sz="2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}</m:t>
                          </m:r>
                        </m:e>
                      </m:func>
                    </m:oMath>
                  </m:oMathPara>
                </a14:m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D462955-DAB0-9196-D945-D313EEA87D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77" y="4600282"/>
                <a:ext cx="5126642" cy="65325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3DC6D8EA-1729-5E02-7C81-2952552753B1}"/>
              </a:ext>
            </a:extLst>
          </p:cNvPr>
          <p:cNvGrpSpPr/>
          <p:nvPr/>
        </p:nvGrpSpPr>
        <p:grpSpPr>
          <a:xfrm>
            <a:off x="0" y="6179820"/>
            <a:ext cx="5760000" cy="685929"/>
            <a:chOff x="0" y="6179820"/>
            <a:chExt cx="5760000" cy="68592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D579267-61AB-3731-588B-76C4A7E62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6FB1F25-A030-FE0C-25C4-C9106BE56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685800" y="6186019"/>
              <a:ext cx="685799" cy="67973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27" name="Text Placeholder 2">
              <a:extLst>
                <a:ext uri="{FF2B5EF4-FFF2-40B4-BE49-F238E27FC236}">
                  <a16:creationId xmlns:a16="http://schemas.microsoft.com/office/drawing/2014/main" id="{9E66E96F-37ED-A5A8-3E00-D64722DEDF13}"/>
                </a:ext>
              </a:extLst>
            </p:cNvPr>
            <p:cNvSpPr txBox="1">
              <a:spLocks/>
            </p:cNvSpPr>
            <p:nvPr/>
          </p:nvSpPr>
          <p:spPr>
            <a:xfrm>
              <a:off x="1385242" y="6186019"/>
              <a:ext cx="4374758" cy="679730"/>
            </a:xfrm>
            <a:prstGeom prst="rect">
              <a:avLst/>
            </a:prstGeom>
            <a:noFill/>
          </p:spPr>
          <p:txBody>
            <a:bodyPr anchor="t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Chasnov, Ratliff, Burden </a:t>
              </a:r>
              <a:r>
                <a:rPr lang="en-US" sz="1600" i="1" dirty="0">
                  <a:solidFill>
                    <a:srgbClr val="000000"/>
                  </a:solidFill>
                </a:rPr>
                <a:t>Scientific Reports</a:t>
              </a:r>
              <a:r>
                <a:rPr lang="en-US" sz="1600" dirty="0">
                  <a:solidFill>
                    <a:srgbClr val="000000"/>
                  </a:solidFill>
                </a:rPr>
                <a:t> 2025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Human adaptation to adaptive machines converges to game-theoretic equilibria</a:t>
              </a:r>
              <a:endParaRPr lang="en-US" sz="1600" i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96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1" grpId="0"/>
      <p:bldP spid="22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AF1AE7-CE50-755F-D2B3-7EA139E79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641" y="3438006"/>
            <a:ext cx="4246359" cy="3404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D8813D-01E0-2BA2-1AAE-20EA6582F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81"/>
            <a:ext cx="9144000" cy="34393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A5EC81-0A26-6AE2-EB6F-E5D08BA36236}"/>
              </a:ext>
            </a:extLst>
          </p:cNvPr>
          <p:cNvSpPr txBox="1"/>
          <p:nvPr/>
        </p:nvSpPr>
        <p:spPr>
          <a:xfrm>
            <a:off x="0" y="3438006"/>
            <a:ext cx="55944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finding: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conjectural iteration converges to consistent conjectural variations  equilibrium (CCVE)</a:t>
            </a:r>
            <a:endParaRPr lang="en-US" sz="3600" dirty="0"/>
          </a:p>
          <a:p>
            <a:endParaRPr lang="en-US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3">
                <a:extLst>
                  <a:ext uri="{FF2B5EF4-FFF2-40B4-BE49-F238E27FC236}">
                    <a16:creationId xmlns:a16="http://schemas.microsoft.com/office/drawing/2014/main" id="{8D816A87-82F7-F6AE-0F34-317BC87A57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72524" y="3509248"/>
                <a:ext cx="9460524" cy="1099328"/>
              </a:xfrm>
              <a:prstGeom prst="rect">
                <a:avLst/>
              </a:prstGeom>
              <a:solidFill>
                <a:srgbClr val="190037"/>
              </a:solid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 anchor="ctr"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altLang="en-US" sz="44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kumimoji="0" lang="en-US" sz="4400" b="1" i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</a:rPr>
                  <a:t> </a:t>
                </a:r>
                <a:r>
                  <a:rPr kumimoji="0" lang="en-US" sz="4400" b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</a:rPr>
                  <a:t>learns internal model</a:t>
                </a:r>
              </a:p>
            </p:txBody>
          </p:sp>
        </mc:Choice>
        <mc:Fallback xmlns="">
          <p:sp>
            <p:nvSpPr>
              <p:cNvPr id="3" name="Text Placeholder 3">
                <a:extLst>
                  <a:ext uri="{FF2B5EF4-FFF2-40B4-BE49-F238E27FC236}">
                    <a16:creationId xmlns:a16="http://schemas.microsoft.com/office/drawing/2014/main" id="{8D816A87-82F7-F6AE-0F34-317BC87A5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2524" y="3509248"/>
                <a:ext cx="9460524" cy="1099328"/>
              </a:xfrm>
              <a:prstGeom prst="rect">
                <a:avLst/>
              </a:prstGeom>
              <a:blipFill>
                <a:blip r:embed="rId6"/>
                <a:stretch>
                  <a:fillRect b="-4145"/>
                </a:stretch>
              </a:blip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F208609F-FD1D-F8CC-9DD4-E18509E07E08}"/>
              </a:ext>
            </a:extLst>
          </p:cNvPr>
          <p:cNvGrpSpPr/>
          <p:nvPr/>
        </p:nvGrpSpPr>
        <p:grpSpPr>
          <a:xfrm>
            <a:off x="0" y="6179820"/>
            <a:ext cx="5760000" cy="685929"/>
            <a:chOff x="0" y="6179820"/>
            <a:chExt cx="5760000" cy="6859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F60012-AA8A-5FA4-3FE3-8FA8D9124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475F81-4A20-A148-6E48-8B478EF6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85800" y="6186019"/>
              <a:ext cx="685799" cy="67973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4EB85C6E-530A-BE86-61A6-57EA8BBE0FF7}"/>
                </a:ext>
              </a:extLst>
            </p:cNvPr>
            <p:cNvSpPr txBox="1">
              <a:spLocks/>
            </p:cNvSpPr>
            <p:nvPr/>
          </p:nvSpPr>
          <p:spPr>
            <a:xfrm>
              <a:off x="1385242" y="6186019"/>
              <a:ext cx="4374758" cy="679730"/>
            </a:xfrm>
            <a:prstGeom prst="rect">
              <a:avLst/>
            </a:prstGeom>
            <a:noFill/>
          </p:spPr>
          <p:txBody>
            <a:bodyPr anchor="t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Chasnov, Ratliff, Burden </a:t>
              </a:r>
              <a:r>
                <a:rPr lang="en-US" sz="1600" i="1" dirty="0">
                  <a:solidFill>
                    <a:srgbClr val="000000"/>
                  </a:solidFill>
                </a:rPr>
                <a:t>Scientific Reports</a:t>
              </a:r>
              <a:r>
                <a:rPr lang="en-US" sz="1600" dirty="0">
                  <a:solidFill>
                    <a:srgbClr val="000000"/>
                  </a:solidFill>
                </a:rPr>
                <a:t> 2025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Human adaptation to adaptive machines converges to game-theoretic equilibria</a:t>
              </a:r>
              <a:endParaRPr lang="en-US" sz="1600" i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17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C9D711-9141-9879-342F-A7C2E3CC5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CD8DF304-6D0E-28DA-D80D-F625516DACB3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rgbClr val="000000"/>
                </a:solidFill>
              </a:rPr>
              <a:t> interaction game, experiment 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84C9F7-4C7A-BD4B-7289-209C18B4C629}"/>
              </a:ext>
            </a:extLst>
          </p:cNvPr>
          <p:cNvGrpSpPr/>
          <p:nvPr/>
        </p:nvGrpSpPr>
        <p:grpSpPr>
          <a:xfrm>
            <a:off x="161472" y="587220"/>
            <a:ext cx="8299396" cy="875675"/>
            <a:chOff x="161472" y="751307"/>
            <a:chExt cx="8299396" cy="87567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6D31497-4AC6-F504-B4B6-8CEAF6896743}"/>
                </a:ext>
              </a:extLst>
            </p:cNvPr>
            <p:cNvGrpSpPr/>
            <p:nvPr/>
          </p:nvGrpSpPr>
          <p:grpSpPr>
            <a:xfrm>
              <a:off x="161472" y="751307"/>
              <a:ext cx="8299396" cy="663836"/>
              <a:chOff x="161472" y="751307"/>
              <a:chExt cx="8299396" cy="6638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id="{67743D9E-360C-26AD-7E2A-772F72B0E8A4}"/>
                      </a:ext>
                    </a:extLst>
                  </p:cNvPr>
                  <p:cNvSpPr/>
                  <p:nvPr/>
                </p:nvSpPr>
                <p:spPr>
                  <a:xfrm>
                    <a:off x="2297193" y="751307"/>
                    <a:ext cx="6163675" cy="66383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 defTabSz="914400"/>
                    <a14:m>
                      <m:oMath xmlns:m="http://schemas.openxmlformats.org/officeDocument/2006/math">
                        <m:r>
                          <a:rPr lang="en-US" altLang="en-US" sz="360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sz="3600" i="1" ker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alt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alt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+ℓ, </m:t>
                        </m:r>
                      </m:oMath>
                    </a14:m>
                    <a:r>
                      <a:rPr lang="en-US" altLang="en-US" sz="3600" b="0" kern="0" dirty="0">
                        <a:solidFill>
                          <a:srgbClr val="000000"/>
                        </a:solidFill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  </a:t>
                    </a:r>
                    <a14:m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altLang="en-US" sz="36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e>
                        </m:acc>
                        <m:r>
                          <a:rPr lang="en-US" altLang="en-US" sz="36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altLang="en-US" sz="3600" b="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  <m:r>
                          <a:rPr lang="en-US" altLang="en-US" sz="36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acc>
                          <m:accPr>
                            <m:chr m:val="̃"/>
                            <m:ctrlPr>
                              <a:rPr lang="en-US" altLang="en-US" sz="3600" i="1" ker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en-US" sz="3600" i="1" ker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3600" i="1" ker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en-US" sz="3600" i="1" ker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sub>
                            </m:sSub>
                          </m:e>
                        </m:acc>
                        <m:d>
                          <m:d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e>
                        </m:d>
                      </m:oMath>
                    </a14:m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id="{67743D9E-360C-26AD-7E2A-772F72B0E8A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97193" y="751307"/>
                    <a:ext cx="6163675" cy="663836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F38FAC-B0A2-445E-AD95-61E3F86187EE}"/>
                  </a:ext>
                </a:extLst>
              </p:cNvPr>
              <p:cNvSpPr txBox="1"/>
              <p:nvPr/>
            </p:nvSpPr>
            <p:spPr>
              <a:xfrm>
                <a:off x="161472" y="751307"/>
                <a:ext cx="218652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algorithm:</a:t>
                </a:r>
                <a:endParaRPr lang="en-US" sz="3600" b="1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ADFBF0-79C8-B85A-128B-A0655E6D97A6}"/>
                </a:ext>
              </a:extLst>
            </p:cNvPr>
            <p:cNvSpPr txBox="1"/>
            <p:nvPr/>
          </p:nvSpPr>
          <p:spPr>
            <a:xfrm>
              <a:off x="161472" y="1226872"/>
              <a:ext cx="218652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(policy gradient)</a:t>
              </a:r>
              <a:endParaRPr lang="en-US" sz="2000" b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73C09D-61EA-8D40-46FE-0F49F01A2ED5}"/>
              </a:ext>
            </a:extLst>
          </p:cNvPr>
          <p:cNvGrpSpPr/>
          <p:nvPr/>
        </p:nvGrpSpPr>
        <p:grpSpPr>
          <a:xfrm>
            <a:off x="0" y="1371112"/>
            <a:ext cx="9144000" cy="4735581"/>
            <a:chOff x="0" y="1371112"/>
            <a:chExt cx="9144000" cy="47355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BDC1E6-EEB3-9258-9090-FE749FF06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494794"/>
              <a:ext cx="9144000" cy="3611899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FC8BCE-6592-097D-C71B-DC2DECC187B8}"/>
                </a:ext>
              </a:extLst>
            </p:cNvPr>
            <p:cNvGrpSpPr/>
            <p:nvPr/>
          </p:nvGrpSpPr>
          <p:grpSpPr>
            <a:xfrm>
              <a:off x="161472" y="1371112"/>
              <a:ext cx="8982528" cy="1200581"/>
              <a:chOff x="161472" y="1535199"/>
              <a:chExt cx="8982528" cy="1200581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9973A0-E0D7-EA50-6BF2-A12E516D3EC3}"/>
                  </a:ext>
                </a:extLst>
              </p:cNvPr>
              <p:cNvSpPr txBox="1"/>
              <p:nvPr/>
            </p:nvSpPr>
            <p:spPr>
              <a:xfrm>
                <a:off x="161472" y="1535199"/>
                <a:ext cx="218652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finding:</a:t>
                </a:r>
                <a:endParaRPr lang="en-US" sz="3600" b="1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878AF9-241E-33BE-4C26-C37676F4BDA9}"/>
                  </a:ext>
                </a:extLst>
              </p:cNvPr>
              <p:cNvSpPr txBox="1"/>
              <p:nvPr/>
            </p:nvSpPr>
            <p:spPr>
              <a:xfrm>
                <a:off x="2347993" y="1535451"/>
                <a:ext cx="679600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policy gradient converges to machine’s global minimum (RSE)</a:t>
                </a:r>
                <a:endParaRPr lang="en-US" sz="3600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3">
                <a:extLst>
                  <a:ext uri="{FF2B5EF4-FFF2-40B4-BE49-F238E27FC236}">
                    <a16:creationId xmlns:a16="http://schemas.microsoft.com/office/drawing/2014/main" id="{D4865D6C-3194-AFF5-D328-02107F1202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72524" y="3509248"/>
                <a:ext cx="9460524" cy="1099328"/>
              </a:xfrm>
              <a:prstGeom prst="rect">
                <a:avLst/>
              </a:prstGeom>
              <a:solidFill>
                <a:srgbClr val="190037"/>
              </a:solid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 anchor="ctr"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altLang="en-US" sz="4400" b="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kumimoji="0" lang="en-US" sz="4400" b="1" i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</a:rPr>
                  <a:t> </a:t>
                </a:r>
                <a:r>
                  <a:rPr kumimoji="0" lang="en-US" sz="4400" b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</a:rPr>
                  <a:t>can “outsmart” </a:t>
                </a:r>
                <a14:m>
                  <m:oMath xmlns:m="http://schemas.openxmlformats.org/officeDocument/2006/math">
                    <m:r>
                      <a:rPr lang="en-US" altLang="en-US" sz="44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kumimoji="0" lang="en-US" sz="4400" b="1" i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6" name="Text Placeholder 3">
                <a:extLst>
                  <a:ext uri="{FF2B5EF4-FFF2-40B4-BE49-F238E27FC236}">
                    <a16:creationId xmlns:a16="http://schemas.microsoft.com/office/drawing/2014/main" id="{D4865D6C-3194-AFF5-D328-02107F120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2524" y="3509248"/>
                <a:ext cx="9460524" cy="1099328"/>
              </a:xfrm>
              <a:prstGeom prst="rect">
                <a:avLst/>
              </a:prstGeom>
              <a:blipFill>
                <a:blip r:embed="rId4"/>
                <a:stretch>
                  <a:fillRect b="-4145"/>
                </a:stretch>
              </a:blip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9FDA156-602B-76B6-4CFF-E2A5C4237C99}"/>
              </a:ext>
            </a:extLst>
          </p:cNvPr>
          <p:cNvGrpSpPr/>
          <p:nvPr/>
        </p:nvGrpSpPr>
        <p:grpSpPr>
          <a:xfrm>
            <a:off x="0" y="6179820"/>
            <a:ext cx="5760000" cy="685929"/>
            <a:chOff x="0" y="6179820"/>
            <a:chExt cx="5760000" cy="68592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66A8E8-0BBD-17D0-095C-CB488305F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220DF8A-9704-E23C-F58D-437F517ED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85800" y="6186019"/>
              <a:ext cx="685799" cy="67973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7" name="Text Placeholder 2">
              <a:extLst>
                <a:ext uri="{FF2B5EF4-FFF2-40B4-BE49-F238E27FC236}">
                  <a16:creationId xmlns:a16="http://schemas.microsoft.com/office/drawing/2014/main" id="{B5D23B7A-A07B-ADCC-0B7A-12B99D9C9BAD}"/>
                </a:ext>
              </a:extLst>
            </p:cNvPr>
            <p:cNvSpPr txBox="1">
              <a:spLocks/>
            </p:cNvSpPr>
            <p:nvPr/>
          </p:nvSpPr>
          <p:spPr>
            <a:xfrm>
              <a:off x="1385242" y="6186019"/>
              <a:ext cx="4374758" cy="679730"/>
            </a:xfrm>
            <a:prstGeom prst="rect">
              <a:avLst/>
            </a:prstGeom>
            <a:noFill/>
          </p:spPr>
          <p:txBody>
            <a:bodyPr anchor="t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Chasnov, Ratliff, Burden </a:t>
              </a:r>
              <a:r>
                <a:rPr lang="en-US" sz="1600" i="1" dirty="0">
                  <a:solidFill>
                    <a:srgbClr val="000000"/>
                  </a:solidFill>
                </a:rPr>
                <a:t>Scientific Reports</a:t>
              </a:r>
              <a:r>
                <a:rPr lang="en-US" sz="1600" dirty="0">
                  <a:solidFill>
                    <a:srgbClr val="000000"/>
                  </a:solidFill>
                </a:rPr>
                <a:t> 2025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Human adaptation to adaptive machines converges to game-theoretic equilibria</a:t>
              </a:r>
              <a:endParaRPr lang="en-US" sz="1600" i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68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FD2CDC-01B3-22C6-0C92-761542B52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77F66822-0DBD-AF85-8905-15FB98C1D60E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rgbClr val="000000"/>
                </a:solidFill>
              </a:rPr>
              <a:t> interaction game, experiment 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7B5109-3567-3EFE-CF38-FCD1DDB6D69E}"/>
              </a:ext>
            </a:extLst>
          </p:cNvPr>
          <p:cNvGrpSpPr/>
          <p:nvPr/>
        </p:nvGrpSpPr>
        <p:grpSpPr>
          <a:xfrm>
            <a:off x="0" y="6179820"/>
            <a:ext cx="6035040" cy="685929"/>
            <a:chOff x="0" y="6179820"/>
            <a:chExt cx="6035040" cy="685929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73834F5-A83F-C16C-8379-85FBC81AD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789681BF-2C08-A759-4717-CDC236B7E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5800" y="6186019"/>
              <a:ext cx="685799" cy="67973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00" name="Text Placeholder 2">
              <a:extLst>
                <a:ext uri="{FF2B5EF4-FFF2-40B4-BE49-F238E27FC236}">
                  <a16:creationId xmlns:a16="http://schemas.microsoft.com/office/drawing/2014/main" id="{43F81BE2-93C6-CFE4-F12E-C9B5F6F4903C}"/>
                </a:ext>
              </a:extLst>
            </p:cNvPr>
            <p:cNvSpPr txBox="1">
              <a:spLocks/>
            </p:cNvSpPr>
            <p:nvPr/>
          </p:nvSpPr>
          <p:spPr>
            <a:xfrm>
              <a:off x="1385242" y="6186019"/>
              <a:ext cx="4649798" cy="679730"/>
            </a:xfrm>
            <a:prstGeom prst="rect">
              <a:avLst/>
            </a:prstGeom>
            <a:noFill/>
          </p:spPr>
          <p:txBody>
            <a:bodyPr anchor="t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Isa, Burden, Ratliff </a:t>
              </a:r>
              <a:r>
                <a:rPr lang="en-US" sz="1600" i="1" dirty="0" err="1">
                  <a:solidFill>
                    <a:srgbClr val="000000"/>
                  </a:solidFill>
                </a:rPr>
                <a:t>arXiv</a:t>
              </a:r>
              <a:r>
                <a:rPr lang="en-US" sz="1600" dirty="0">
                  <a:solidFill>
                    <a:srgbClr val="000000"/>
                  </a:solidFill>
                </a:rPr>
                <a:t> 2025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A learning algorithm that attains the human optimum in a repeated human-machine interaction game</a:t>
              </a:r>
              <a:endParaRPr lang="en-US" sz="1600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10457CA-7C0E-03AA-CFEF-F7624A19BF63}"/>
              </a:ext>
            </a:extLst>
          </p:cNvPr>
          <p:cNvGrpSpPr/>
          <p:nvPr/>
        </p:nvGrpSpPr>
        <p:grpSpPr>
          <a:xfrm>
            <a:off x="161472" y="587220"/>
            <a:ext cx="6784622" cy="1200329"/>
            <a:chOff x="161472" y="751307"/>
            <a:chExt cx="6784622" cy="1200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4D9861A2-CFB6-EDD0-CA53-82E6F0B2F602}"/>
                    </a:ext>
                  </a:extLst>
                </p:cNvPr>
                <p:cNvSpPr/>
                <p:nvPr/>
              </p:nvSpPr>
              <p:spPr>
                <a:xfrm>
                  <a:off x="2297193" y="751307"/>
                  <a:ext cx="4648901" cy="12003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60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sz="36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alt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en-US" sz="360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alt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+ℓ,</m:t>
                        </m:r>
                      </m:oMath>
                    </m:oMathPara>
                  </a14:m>
                  <a:endParaRPr lang="en-US" altLang="en-US" sz="3600" i="1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600" i="1" ker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altLang="en-US" sz="36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3600" b="0" i="0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argmin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lang="en-US" altLang="en-US" sz="36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lang="en-US" altLang="en-US" sz="36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en-US" sz="3600" b="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altLang="en-US" sz="36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en-US" sz="3600" b="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en-US" sz="36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4D9861A2-CFB6-EDD0-CA53-82E6F0B2F6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7193" y="751307"/>
                  <a:ext cx="4648901" cy="12003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DADA01-E8D5-D3F3-A1A9-5D60279E9BEA}"/>
                </a:ext>
              </a:extLst>
            </p:cNvPr>
            <p:cNvSpPr txBox="1"/>
            <p:nvPr/>
          </p:nvSpPr>
          <p:spPr>
            <a:xfrm>
              <a:off x="161472" y="751307"/>
              <a:ext cx="21865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algorithm:</a:t>
              </a:r>
              <a:endParaRPr lang="en-US" sz="3600" b="1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4457940-48EE-1DE8-452E-94555758414F}"/>
              </a:ext>
            </a:extLst>
          </p:cNvPr>
          <p:cNvGrpSpPr/>
          <p:nvPr/>
        </p:nvGrpSpPr>
        <p:grpSpPr>
          <a:xfrm>
            <a:off x="0" y="1734987"/>
            <a:ext cx="9144000" cy="3662067"/>
            <a:chOff x="0" y="1734987"/>
            <a:chExt cx="9144000" cy="36620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D9C876C-453E-A957-B6CE-B12506378DA5}"/>
                </a:ext>
              </a:extLst>
            </p:cNvPr>
            <p:cNvGrpSpPr/>
            <p:nvPr/>
          </p:nvGrpSpPr>
          <p:grpSpPr>
            <a:xfrm>
              <a:off x="161472" y="1734987"/>
              <a:ext cx="8982528" cy="1200581"/>
              <a:chOff x="161472" y="1734987"/>
              <a:chExt cx="8982528" cy="1200581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BAD3B9-132D-0888-0AC8-FAFB24BA4988}"/>
                  </a:ext>
                </a:extLst>
              </p:cNvPr>
              <p:cNvSpPr txBox="1"/>
              <p:nvPr/>
            </p:nvSpPr>
            <p:spPr>
              <a:xfrm>
                <a:off x="161472" y="1734987"/>
                <a:ext cx="218652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finding:</a:t>
                </a:r>
                <a:endParaRPr lang="en-US" sz="3600" b="1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B9689F1-F625-F2FB-AECF-EC305AEB550B}"/>
                  </a:ext>
                </a:extLst>
              </p:cNvPr>
              <p:cNvSpPr txBox="1"/>
              <p:nvPr/>
            </p:nvSpPr>
            <p:spPr>
              <a:xfrm>
                <a:off x="2347993" y="1735239"/>
                <a:ext cx="679600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this algorithm converges to human’s global minimum</a:t>
                </a:r>
                <a:endParaRPr lang="en-US" sz="3600" dirty="0"/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154B2C-A707-32F5-0AE8-7E1BD6414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294349"/>
              <a:ext cx="9144000" cy="210270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3">
                <a:extLst>
                  <a:ext uri="{FF2B5EF4-FFF2-40B4-BE49-F238E27FC236}">
                    <a16:creationId xmlns:a16="http://schemas.microsoft.com/office/drawing/2014/main" id="{D83729B8-23F7-B2EA-AC76-9606EA3147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72524" y="3796037"/>
                <a:ext cx="9460524" cy="1099328"/>
              </a:xfrm>
              <a:prstGeom prst="rect">
                <a:avLst/>
              </a:prstGeom>
              <a:solidFill>
                <a:srgbClr val="190037"/>
              </a:solid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 anchor="ctr"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altLang="en-US" sz="4400" b="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kumimoji="0" lang="en-US" sz="4400" b="1" i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</a:rPr>
                  <a:t> </a:t>
                </a:r>
                <a:r>
                  <a:rPr kumimoji="0" lang="en-US" sz="4400" b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</a:rPr>
                  <a:t>can assist </a:t>
                </a:r>
                <a14:m>
                  <m:oMath xmlns:m="http://schemas.openxmlformats.org/officeDocument/2006/math">
                    <m:r>
                      <a:rPr lang="en-US" altLang="en-US" sz="44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kumimoji="0" lang="en-US" sz="4400" b="1" i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</a:rPr>
                  <a:t> without</a:t>
                </a:r>
                <a:r>
                  <a:rPr lang="en-US" sz="4400" b="1" dirty="0"/>
                  <a:t> </a:t>
                </a:r>
                <a:r>
                  <a:rPr lang="en-US" sz="4400" b="1" i="1" dirty="0"/>
                  <a:t>knowing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4400" b="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4400" b="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4400" b="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4400" b="1" i="1" dirty="0"/>
                  <a:t>!</a:t>
                </a:r>
                <a:endParaRPr kumimoji="0" lang="en-US" sz="4400" b="1" i="1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" name="Text Placeholder 3">
                <a:extLst>
                  <a:ext uri="{FF2B5EF4-FFF2-40B4-BE49-F238E27FC236}">
                    <a16:creationId xmlns:a16="http://schemas.microsoft.com/office/drawing/2014/main" id="{D83729B8-23F7-B2EA-AC76-9606EA314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2524" y="3796037"/>
                <a:ext cx="9460524" cy="1099328"/>
              </a:xfrm>
              <a:prstGeom prst="rect">
                <a:avLst/>
              </a:prstGeom>
              <a:blipFill>
                <a:blip r:embed="rId6"/>
                <a:stretch>
                  <a:fillRect b="-4145"/>
                </a:stretch>
              </a:blip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426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ED9EBDFE-810C-DAE4-A834-3405672AFDA4}"/>
              </a:ext>
            </a:extLst>
          </p:cNvPr>
          <p:cNvGrpSpPr/>
          <p:nvPr/>
        </p:nvGrpSpPr>
        <p:grpSpPr>
          <a:xfrm>
            <a:off x="686038" y="3301351"/>
            <a:ext cx="5627682" cy="3507083"/>
            <a:chOff x="686038" y="3301351"/>
            <a:chExt cx="5627682" cy="350708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C4BFBC0-EFB9-89E9-705A-C3761DFD93EA}"/>
                </a:ext>
              </a:extLst>
            </p:cNvPr>
            <p:cNvGrpSpPr/>
            <p:nvPr/>
          </p:nvGrpSpPr>
          <p:grpSpPr>
            <a:xfrm>
              <a:off x="3589336" y="5585853"/>
              <a:ext cx="2724384" cy="1222581"/>
              <a:chOff x="6241295" y="3449792"/>
              <a:chExt cx="2724384" cy="1222581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A9D217A4-85C1-887F-C505-1C82B2310EF4}"/>
                  </a:ext>
                </a:extLst>
              </p:cNvPr>
              <p:cNvGrpSpPr/>
              <p:nvPr/>
            </p:nvGrpSpPr>
            <p:grpSpPr>
              <a:xfrm>
                <a:off x="6241295" y="3449792"/>
                <a:ext cx="2691362" cy="650947"/>
                <a:chOff x="6241295" y="3509591"/>
                <a:chExt cx="2691362" cy="65094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983ABDCE-64BD-1039-E798-D05C6FCBFA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14587" y="3509591"/>
                      <a:ext cx="2318070" cy="65094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983ABDCE-64BD-1039-E798-D05C6FCBFA6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14587" y="3509591"/>
                      <a:ext cx="2318070" cy="650947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E385460-5884-F75D-E842-FC89DB3F1C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41295" y="3798309"/>
                  <a:ext cx="37329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EF668DE6-18C3-3481-5E08-025F3A3376A6}"/>
                  </a:ext>
                </a:extLst>
              </p:cNvPr>
              <p:cNvGrpSpPr/>
              <p:nvPr/>
            </p:nvGrpSpPr>
            <p:grpSpPr>
              <a:xfrm>
                <a:off x="6241295" y="4021426"/>
                <a:ext cx="2724384" cy="650947"/>
                <a:chOff x="6241295" y="4390133"/>
                <a:chExt cx="2724384" cy="65094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461F0F26-92AA-748E-D7E3-49F463A7CD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14587" y="4390133"/>
                      <a:ext cx="2351092" cy="65094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461F0F26-92AA-748E-D7E3-49F463A7CD1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14587" y="4390133"/>
                      <a:ext cx="2351092" cy="650947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6EB53CB1-8C84-9B55-3B82-B4CAFDE25F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41295" y="4685462"/>
                  <a:ext cx="37329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D570946-3E54-3B4E-4F03-9D9C921DF2B1}"/>
                </a:ext>
              </a:extLst>
            </p:cNvPr>
            <p:cNvSpPr/>
            <p:nvPr/>
          </p:nvSpPr>
          <p:spPr>
            <a:xfrm>
              <a:off x="3513661" y="5203687"/>
              <a:ext cx="25026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/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</a:rPr>
                <a:t>best responses: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2685E4E0-8CA6-B99F-2349-FD1D887A20AB}"/>
                </a:ext>
              </a:extLst>
            </p:cNvPr>
            <p:cNvGrpSpPr/>
            <p:nvPr/>
          </p:nvGrpSpPr>
          <p:grpSpPr>
            <a:xfrm>
              <a:off x="686038" y="3301351"/>
              <a:ext cx="2454169" cy="3104020"/>
              <a:chOff x="686038" y="3301351"/>
              <a:chExt cx="2454169" cy="3104020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834D876F-626E-589C-0F8A-B419EF2C41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6038" y="4044501"/>
                <a:ext cx="2454169" cy="2357030"/>
              </a:xfrm>
              <a:prstGeom prst="line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C488232C-09FE-BD2B-2C09-2E74A2ADDC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4461" y="4040659"/>
                <a:ext cx="971361" cy="2364712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E1C1FE19-E9D8-F48F-0212-38D048ADD5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24894" y="3324971"/>
                <a:ext cx="303143" cy="737981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7DFDAEFB-39E6-EF51-0044-38F1678A29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82033" y="3301351"/>
                <a:ext cx="152388" cy="370976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2C3592F-F419-0867-B1F2-270A91CAC96A}"/>
              </a:ext>
            </a:extLst>
          </p:cNvPr>
          <p:cNvGrpSpPr/>
          <p:nvPr/>
        </p:nvGrpSpPr>
        <p:grpSpPr>
          <a:xfrm>
            <a:off x="29873" y="3377738"/>
            <a:ext cx="6292483" cy="3463129"/>
            <a:chOff x="29873" y="3377738"/>
            <a:chExt cx="6292483" cy="3463129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4B2CF2B-5BCA-A1A9-3C41-1F21186B55C8}"/>
                </a:ext>
              </a:extLst>
            </p:cNvPr>
            <p:cNvGrpSpPr/>
            <p:nvPr/>
          </p:nvGrpSpPr>
          <p:grpSpPr>
            <a:xfrm>
              <a:off x="3512123" y="3377738"/>
              <a:ext cx="2810233" cy="1755244"/>
              <a:chOff x="3512123" y="3377738"/>
              <a:chExt cx="2810233" cy="1755244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561B443F-29EF-0508-A39C-75894EB3FD46}"/>
                  </a:ext>
                </a:extLst>
              </p:cNvPr>
              <p:cNvGrpSpPr/>
              <p:nvPr/>
            </p:nvGrpSpPr>
            <p:grpSpPr>
              <a:xfrm>
                <a:off x="3670899" y="3854190"/>
                <a:ext cx="2651457" cy="1278792"/>
                <a:chOff x="6322858" y="5094205"/>
                <a:chExt cx="2651457" cy="1278792"/>
              </a:xfrm>
            </p:grpSpPr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A9AEFD66-045B-C775-C8C1-CF49FEDA246D}"/>
                    </a:ext>
                  </a:extLst>
                </p:cNvPr>
                <p:cNvSpPr/>
                <p:nvPr/>
              </p:nvSpPr>
              <p:spPr>
                <a:xfrm>
                  <a:off x="6322858" y="5881406"/>
                  <a:ext cx="210166" cy="201846"/>
                </a:xfrm>
                <a:prstGeom prst="ellipse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F078A219-6DD5-9C00-BED2-694A3B597BC2}"/>
                    </a:ext>
                  </a:extLst>
                </p:cNvPr>
                <p:cNvSpPr/>
                <p:nvPr/>
              </p:nvSpPr>
              <p:spPr>
                <a:xfrm>
                  <a:off x="6335251" y="5305840"/>
                  <a:ext cx="210166" cy="201846"/>
                </a:xfrm>
                <a:prstGeom prst="ellipse">
                  <a:avLst/>
                </a:prstGeom>
                <a:solidFill>
                  <a:srgbClr val="7030A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8300B366-24AE-A2BE-623C-359B07A24D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3222" y="5686719"/>
                      <a:ext cx="2351093" cy="68627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8300B366-24AE-A2BE-623C-359B07A24D6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23222" y="5686719"/>
                      <a:ext cx="2351093" cy="68627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4BDD4B90-91FB-40DF-5F54-F8FFE2DEC5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3222" y="5094205"/>
                      <a:ext cx="2251193" cy="68627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defTabSz="91440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800" i="1" kern="0" smtClea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800" kern="0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800" b="0" i="1" kern="0" smtClea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en-US" sz="2800" b="0" i="1" kern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ＭＳ Ｐゴシック" charset="-128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en-US" sz="2800" i="1" kern="0">
                                        <a:solidFill>
                                          <a:srgbClr val="A95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en-US" sz="2800" b="0" i="1" kern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mc:Choice>
              <mc:Fallback xmlns=""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4BDD4B90-91FB-40DF-5F54-F8FFE2DEC53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23222" y="5094205"/>
                      <a:ext cx="2251193" cy="686278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4E5EBA1D-E690-3B60-BAFC-25ABF09280C5}"/>
                  </a:ext>
                </a:extLst>
              </p:cNvPr>
              <p:cNvSpPr/>
              <p:nvPr/>
            </p:nvSpPr>
            <p:spPr>
              <a:xfrm>
                <a:off x="3512123" y="3377738"/>
                <a:ext cx="24048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lt"/>
                  </a:rPr>
                  <a:t>global minima:</a:t>
                </a:r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6D4BB53-A214-8AF8-6317-EC4D0BC65796}"/>
                </a:ext>
              </a:extLst>
            </p:cNvPr>
            <p:cNvGrpSpPr/>
            <p:nvPr/>
          </p:nvGrpSpPr>
          <p:grpSpPr>
            <a:xfrm>
              <a:off x="29873" y="3410324"/>
              <a:ext cx="3342768" cy="3430543"/>
              <a:chOff x="29873" y="3410324"/>
              <a:chExt cx="3342768" cy="3430543"/>
            </a:xfrm>
          </p:grpSpPr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4F73AE35-A12F-E3E5-4FE7-1D2B486C4A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606" y="6433132"/>
                <a:ext cx="2919035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2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71078174-5581-A851-AB87-D7683E6FA9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3606" y="4040480"/>
                <a:ext cx="0" cy="239508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2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60407DF-73C9-9788-C96B-54315696D429}"/>
                  </a:ext>
                </a:extLst>
              </p:cNvPr>
              <p:cNvSpPr/>
              <p:nvPr/>
            </p:nvSpPr>
            <p:spPr>
              <a:xfrm>
                <a:off x="2820345" y="4157808"/>
                <a:ext cx="210166" cy="201846"/>
              </a:xfrm>
              <a:prstGeom prst="ellipse">
                <a:avLst/>
              </a:prstGeom>
              <a:solidFill>
                <a:srgbClr val="FFC000"/>
              </a:solidFill>
              <a:ln w="254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981CB408-7719-50A7-2422-6902DD2370A9}"/>
                  </a:ext>
                </a:extLst>
              </p:cNvPr>
              <p:cNvSpPr txBox="1"/>
              <p:nvPr/>
            </p:nvSpPr>
            <p:spPr>
              <a:xfrm>
                <a:off x="453605" y="6440757"/>
                <a:ext cx="286040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A95FFF"/>
                    </a:solidFill>
                    <a:latin typeface="+mj-lt"/>
                    <a:ea typeface="Georgia" charset="0"/>
                    <a:cs typeface="Georgia" charset="0"/>
                  </a:rPr>
                  <a:t>human action </a:t>
                </a:r>
                <a:r>
                  <a:rPr lang="en-US" sz="2000" i="1" dirty="0">
                    <a:solidFill>
                      <a:srgbClr val="A95FFF"/>
                    </a:solidFill>
                    <a:latin typeface="Georgia" charset="0"/>
                    <a:ea typeface="Georgia" charset="0"/>
                    <a:cs typeface="Georgia" charset="0"/>
                  </a:rPr>
                  <a:t>h</a:t>
                </a:r>
                <a:endParaRPr lang="en-US" sz="2000" dirty="0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087910A7-A27A-B843-8CA2-B83F9DA7F206}"/>
                  </a:ext>
                </a:extLst>
              </p:cNvPr>
              <p:cNvSpPr txBox="1"/>
              <p:nvPr/>
            </p:nvSpPr>
            <p:spPr>
              <a:xfrm rot="16200000">
                <a:off x="-948589" y="5062183"/>
                <a:ext cx="235703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C000"/>
                    </a:solidFill>
                    <a:latin typeface="+mj-lt"/>
                    <a:ea typeface="Georgia" charset="0"/>
                    <a:cs typeface="Georgia" charset="0"/>
                  </a:rPr>
                  <a:t>machine action </a:t>
                </a:r>
                <a:r>
                  <a:rPr lang="en-US" sz="2000" i="1" dirty="0">
                    <a:solidFill>
                      <a:srgbClr val="FFC000"/>
                    </a:solidFill>
                    <a:latin typeface="Georgia" charset="0"/>
                    <a:ea typeface="Georgia" charset="0"/>
                    <a:cs typeface="Georgia" charset="0"/>
                  </a:rPr>
                  <a:t>m</a:t>
                </a:r>
                <a:endParaRPr lang="en-US" sz="20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46490341-4296-3511-E2D3-4195C336362E}"/>
                  </a:ext>
                </a:extLst>
              </p:cNvPr>
              <p:cNvSpPr/>
              <p:nvPr/>
            </p:nvSpPr>
            <p:spPr>
              <a:xfrm>
                <a:off x="2347628" y="3410324"/>
                <a:ext cx="210166" cy="201846"/>
              </a:xfrm>
              <a:prstGeom prst="ellipse">
                <a:avLst/>
              </a:prstGeom>
              <a:solidFill>
                <a:srgbClr val="7030A0"/>
              </a:solidFill>
              <a:ln w="254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3FEB591-5154-4C00-8179-1D8AB5CB2B87}"/>
              </a:ext>
            </a:extLst>
          </p:cNvPr>
          <p:cNvGrpSpPr/>
          <p:nvPr/>
        </p:nvGrpSpPr>
        <p:grpSpPr>
          <a:xfrm>
            <a:off x="-297269" y="192956"/>
            <a:ext cx="5848350" cy="3638550"/>
            <a:chOff x="-491750" y="237557"/>
            <a:chExt cx="5848350" cy="363855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C4E8115-E28F-4C68-8E74-F60217CBF36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-491750" y="237557"/>
              <a:ext cx="5848350" cy="3638550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52D08BF1-FAD6-4D57-9B2F-B61CEB64D10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31846" y="1835816"/>
              <a:ext cx="1603948" cy="1295039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2D0D63-3B56-4C52-9C33-ED5690798EDF}"/>
              </a:ext>
            </a:extLst>
          </p:cNvPr>
          <p:cNvGrpSpPr/>
          <p:nvPr/>
        </p:nvGrpSpPr>
        <p:grpSpPr>
          <a:xfrm>
            <a:off x="3125964" y="46992"/>
            <a:ext cx="5848350" cy="3638550"/>
            <a:chOff x="3278663" y="91593"/>
            <a:chExt cx="5848350" cy="363855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23F4AF2-CA56-4DB3-8AFD-1B0688697D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278663" y="91593"/>
              <a:ext cx="5848350" cy="36385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B15B366-8BFA-4FF1-BFA6-10A9D97DE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7640020" y="1509589"/>
              <a:ext cx="1225782" cy="1624978"/>
            </a:xfrm>
            <a:prstGeom prst="rect">
              <a:avLst/>
            </a:prstGeom>
          </p:spPr>
        </p:pic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080D456C-B974-4D0D-AF5D-EC789FD37FC9}"/>
              </a:ext>
            </a:extLst>
          </p:cNvPr>
          <p:cNvSpPr/>
          <p:nvPr/>
        </p:nvSpPr>
        <p:spPr>
          <a:xfrm>
            <a:off x="6500510" y="3377738"/>
            <a:ext cx="2603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game equilibria: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179E47F-6442-48BC-8FA1-724E65FC5384}"/>
              </a:ext>
            </a:extLst>
          </p:cNvPr>
          <p:cNvSpPr/>
          <p:nvPr/>
        </p:nvSpPr>
        <p:spPr>
          <a:xfrm>
            <a:off x="1541792" y="5372927"/>
            <a:ext cx="210166" cy="201846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699EE71-DADD-4FF8-9155-A0EFE0C25E31}"/>
              </a:ext>
            </a:extLst>
          </p:cNvPr>
          <p:cNvSpPr/>
          <p:nvPr/>
        </p:nvSpPr>
        <p:spPr>
          <a:xfrm>
            <a:off x="2396085" y="4560043"/>
            <a:ext cx="210166" cy="201846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178AC0-3B63-4BAD-913C-1677908BB7E8}"/>
              </a:ext>
            </a:extLst>
          </p:cNvPr>
          <p:cNvSpPr/>
          <p:nvPr/>
        </p:nvSpPr>
        <p:spPr>
          <a:xfrm>
            <a:off x="1350383" y="4016740"/>
            <a:ext cx="210166" cy="201846"/>
          </a:xfrm>
          <a:prstGeom prst="ellipse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D913725-D105-12AD-C478-EC5D1F48CF1A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simplest </a:t>
            </a:r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/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/>
              <a:t> interaction game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BAF3DC-EE33-69BE-5B29-4FA4A681F1AD}"/>
              </a:ext>
            </a:extLst>
          </p:cNvPr>
          <p:cNvGrpSpPr/>
          <p:nvPr/>
        </p:nvGrpSpPr>
        <p:grpSpPr>
          <a:xfrm>
            <a:off x="6546961" y="3899068"/>
            <a:ext cx="2611165" cy="2949146"/>
            <a:chOff x="6546961" y="3899068"/>
            <a:chExt cx="2611165" cy="294914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DA0C372-6B52-6F40-E379-7D59A1C26D02}"/>
                </a:ext>
              </a:extLst>
            </p:cNvPr>
            <p:cNvGrpSpPr/>
            <p:nvPr/>
          </p:nvGrpSpPr>
          <p:grpSpPr>
            <a:xfrm>
              <a:off x="6546961" y="5800317"/>
              <a:ext cx="2603598" cy="1047897"/>
              <a:chOff x="6546961" y="5800317"/>
              <a:chExt cx="2603598" cy="1047897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86228DAC-9C2A-4D5F-A66B-F75B3D890DE9}"/>
                  </a:ext>
                </a:extLst>
              </p:cNvPr>
              <p:cNvGrpSpPr/>
              <p:nvPr/>
            </p:nvGrpSpPr>
            <p:grpSpPr>
              <a:xfrm>
                <a:off x="6695325" y="5800317"/>
                <a:ext cx="2168942" cy="523220"/>
                <a:chOff x="6682932" y="6143761"/>
                <a:chExt cx="2168942" cy="523220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F495C554-4882-4BE5-BD24-5D3BB39E28FD}"/>
                    </a:ext>
                  </a:extLst>
                </p:cNvPr>
                <p:cNvSpPr/>
                <p:nvPr/>
              </p:nvSpPr>
              <p:spPr>
                <a:xfrm>
                  <a:off x="6682932" y="6301537"/>
                  <a:ext cx="210166" cy="201846"/>
                </a:xfrm>
                <a:prstGeom prst="ellipse">
                  <a:avLst/>
                </a:prstGeom>
                <a:solidFill>
                  <a:srgbClr val="92D05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5CCA42B-64A0-4A08-8DAA-C1F86986B86F}"/>
                    </a:ext>
                  </a:extLst>
                </p:cNvPr>
                <p:cNvSpPr/>
                <p:nvPr/>
              </p:nvSpPr>
              <p:spPr>
                <a:xfrm>
                  <a:off x="6996879" y="6143761"/>
                  <a:ext cx="1854995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2D050"/>
                      </a:solidFill>
                      <a:effectLst/>
                      <a:uLnTx/>
                      <a:uFillTx/>
                      <a:latin typeface="+mj-lt"/>
                    </a:rPr>
                    <a:t>conjectural</a:t>
                  </a:r>
                  <a:endPara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70" name="Text Placeholder 2">
                <a:extLst>
                  <a:ext uri="{FF2B5EF4-FFF2-40B4-BE49-F238E27FC236}">
                    <a16:creationId xmlns:a16="http://schemas.microsoft.com/office/drawing/2014/main" id="{8794398D-5D9C-4F7C-A232-3BB64B3221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46961" y="6236800"/>
                <a:ext cx="2603598" cy="611414"/>
              </a:xfrm>
              <a:prstGeom prst="rect">
                <a:avLst/>
              </a:prstGeom>
              <a:noFill/>
            </p:spPr>
            <p:txBody>
              <a:bodyPr anchor="t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LucidaGrande" charset="0"/>
                  <a:buChar char="•"/>
                  <a:defRPr sz="32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4008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SzPct val="100000"/>
                  <a:buFont typeface="Lucida Grande"/>
                  <a:buChar char="&gt;"/>
                  <a:defRPr sz="18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Lucida Grande"/>
                  <a:buChar char="&gt;"/>
                  <a:defRPr sz="14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1500"/>
                  </a:lnSpc>
                  <a:spcBef>
                    <a:spcPts val="0"/>
                  </a:spcBef>
                  <a:buNone/>
                </a:pPr>
                <a:r>
                  <a:rPr lang="en-US" sz="1600" dirty="0"/>
                  <a:t>Bowley </a:t>
                </a:r>
                <a:r>
                  <a:rPr lang="en-US" sz="1600" i="1" dirty="0"/>
                  <a:t>Mathematical groundwork of economics: an introductory treatise</a:t>
                </a:r>
                <a:r>
                  <a:rPr lang="en-US" sz="1600" dirty="0"/>
                  <a:t> 1924</a:t>
                </a:r>
                <a:endParaRPr lang="en-US" sz="1600" i="1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023E39F-549E-95AC-F2FF-1A665E14568E}"/>
                </a:ext>
              </a:extLst>
            </p:cNvPr>
            <p:cNvGrpSpPr/>
            <p:nvPr/>
          </p:nvGrpSpPr>
          <p:grpSpPr>
            <a:xfrm>
              <a:off x="6546961" y="4789843"/>
              <a:ext cx="2603598" cy="1087237"/>
              <a:chOff x="6546961" y="4789843"/>
              <a:chExt cx="2603598" cy="108723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F68046D-68C3-F55F-3B90-F0ED59B731E2}"/>
                  </a:ext>
                </a:extLst>
              </p:cNvPr>
              <p:cNvGrpSpPr/>
              <p:nvPr/>
            </p:nvGrpSpPr>
            <p:grpSpPr>
              <a:xfrm>
                <a:off x="6706995" y="4789843"/>
                <a:ext cx="2326024" cy="748154"/>
                <a:chOff x="6706995" y="5701507"/>
                <a:chExt cx="2326024" cy="748154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43A822CA-55FA-D113-09DF-5EFB0F4FA9EB}"/>
                    </a:ext>
                  </a:extLst>
                </p:cNvPr>
                <p:cNvSpPr/>
                <p:nvPr/>
              </p:nvSpPr>
              <p:spPr>
                <a:xfrm>
                  <a:off x="6706995" y="5787974"/>
                  <a:ext cx="210166" cy="201846"/>
                </a:xfrm>
                <a:prstGeom prst="ellipse">
                  <a:avLst/>
                </a:prstGeom>
                <a:solidFill>
                  <a:srgbClr val="C0000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075AAE4-C632-2D96-D44B-05C83CF4E801}"/>
                    </a:ext>
                  </a:extLst>
                </p:cNvPr>
                <p:cNvSpPr/>
                <p:nvPr/>
              </p:nvSpPr>
              <p:spPr>
                <a:xfrm>
                  <a:off x="7004900" y="5701507"/>
                  <a:ext cx="2028119" cy="7481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>
                    <a:lnSpc>
                      <a:spcPts val="2500"/>
                    </a:lnSpc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+mj-lt"/>
                    </a:rPr>
                    <a:t>Stackelberg</a:t>
                  </a:r>
                </a:p>
                <a:p>
                  <a:pPr lvl="0" defTabSz="914400">
                    <a:lnSpc>
                      <a:spcPts val="2500"/>
                    </a:lnSpc>
                  </a:pPr>
                  <a:r>
                    <a:rPr lang="en-US" sz="2800" b="1" kern="0" dirty="0">
                      <a:solidFill>
                        <a:srgbClr val="C00000"/>
                      </a:solidFill>
                      <a:latin typeface="+mj-lt"/>
                    </a:rPr>
                    <a:t>(human-led)</a:t>
                  </a:r>
                  <a:endPara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15" name="Text Placeholder 2">
                <a:extLst>
                  <a:ext uri="{FF2B5EF4-FFF2-40B4-BE49-F238E27FC236}">
                    <a16:creationId xmlns:a16="http://schemas.microsoft.com/office/drawing/2014/main" id="{48DDB62E-7E01-8554-E4CF-9CE4D0713E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46961" y="5442194"/>
                <a:ext cx="2603598" cy="434886"/>
              </a:xfrm>
              <a:prstGeom prst="rect">
                <a:avLst/>
              </a:prstGeom>
              <a:noFill/>
            </p:spPr>
            <p:txBody>
              <a:bodyPr anchor="t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LucidaGrande" charset="0"/>
                  <a:buChar char="•"/>
                  <a:defRPr sz="32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4008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SzPct val="100000"/>
                  <a:buFont typeface="Lucida Grande"/>
                  <a:buChar char="&gt;"/>
                  <a:defRPr sz="18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Lucida Grande"/>
                  <a:buChar char="&gt;"/>
                  <a:defRPr sz="14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1500"/>
                  </a:lnSpc>
                  <a:spcBef>
                    <a:spcPts val="0"/>
                  </a:spcBef>
                  <a:buNone/>
                </a:pPr>
                <a:r>
                  <a:rPr lang="en-US" sz="1600" dirty="0"/>
                  <a:t>von Stackelberg </a:t>
                </a:r>
                <a:r>
                  <a:rPr lang="en-US" sz="1600" i="1" dirty="0" err="1"/>
                  <a:t>Marktform</a:t>
                </a:r>
                <a:r>
                  <a:rPr lang="en-US" sz="1600" i="1" dirty="0"/>
                  <a:t> und </a:t>
                </a:r>
                <a:r>
                  <a:rPr lang="en-US" sz="1600" i="1" dirty="0" err="1"/>
                  <a:t>Gleichgewicht</a:t>
                </a:r>
                <a:r>
                  <a:rPr lang="en-US" sz="1600" i="1" dirty="0"/>
                  <a:t> </a:t>
                </a:r>
                <a:r>
                  <a:rPr lang="en-US" sz="1600" dirty="0"/>
                  <a:t>1934</a:t>
                </a:r>
                <a:endParaRPr lang="en-US" sz="1600" i="1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59001EC-26D5-D065-8C2B-06964DC0FEAA}"/>
                </a:ext>
              </a:extLst>
            </p:cNvPr>
            <p:cNvGrpSpPr/>
            <p:nvPr/>
          </p:nvGrpSpPr>
          <p:grpSpPr>
            <a:xfrm>
              <a:off x="6554528" y="3899068"/>
              <a:ext cx="2603598" cy="872037"/>
              <a:chOff x="6554528" y="3899068"/>
              <a:chExt cx="2603598" cy="87203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4B3EE63-DABB-AA62-1A88-EA0E3CC9485F}"/>
                  </a:ext>
                </a:extLst>
              </p:cNvPr>
              <p:cNvGrpSpPr/>
              <p:nvPr/>
            </p:nvGrpSpPr>
            <p:grpSpPr>
              <a:xfrm>
                <a:off x="6719388" y="3899068"/>
                <a:ext cx="1220382" cy="523220"/>
                <a:chOff x="6719388" y="3899068"/>
                <a:chExt cx="1220382" cy="523220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55A5156D-69DD-382B-6E46-D195E5C20BF1}"/>
                    </a:ext>
                  </a:extLst>
                </p:cNvPr>
                <p:cNvSpPr/>
                <p:nvPr/>
              </p:nvSpPr>
              <p:spPr>
                <a:xfrm>
                  <a:off x="6719388" y="4070741"/>
                  <a:ext cx="210166" cy="201846"/>
                </a:xfrm>
                <a:prstGeom prst="ellipse">
                  <a:avLst/>
                </a:prstGeom>
                <a:solidFill>
                  <a:srgbClr val="00B0F0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0269FAC0-4B60-96EB-47FD-12D348B7207B}"/>
                    </a:ext>
                  </a:extLst>
                </p:cNvPr>
                <p:cNvSpPr/>
                <p:nvPr/>
              </p:nvSpPr>
              <p:spPr>
                <a:xfrm>
                  <a:off x="7004899" y="3899068"/>
                  <a:ext cx="93487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+mj-lt"/>
                    </a:rPr>
                    <a:t>Nash</a:t>
                  </a:r>
                  <a:endParaRPr kumimoji="0" 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16" name="Text Placeholder 2">
                <a:extLst>
                  <a:ext uri="{FF2B5EF4-FFF2-40B4-BE49-F238E27FC236}">
                    <a16:creationId xmlns:a16="http://schemas.microsoft.com/office/drawing/2014/main" id="{E8B85F35-26DA-EBFB-3803-9F2692B95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54528" y="4297344"/>
                <a:ext cx="2603598" cy="473761"/>
              </a:xfrm>
              <a:prstGeom prst="rect">
                <a:avLst/>
              </a:prstGeom>
              <a:noFill/>
            </p:spPr>
            <p:txBody>
              <a:bodyPr anchor="t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LucidaGrande" charset="0"/>
                  <a:buChar char="•"/>
                  <a:defRPr sz="32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4008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SzPct val="100000"/>
                  <a:buFont typeface="Lucida Grande"/>
                  <a:buChar char="&gt;"/>
                  <a:defRPr sz="18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Lucida Grande"/>
                  <a:buChar char="&gt;"/>
                  <a:defRPr sz="1400" b="0" i="0" kern="1200" baseline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1500"/>
                  </a:lnSpc>
                  <a:spcBef>
                    <a:spcPts val="0"/>
                  </a:spcBef>
                  <a:buNone/>
                </a:pPr>
                <a:r>
                  <a:rPr lang="en-US" sz="1600" dirty="0"/>
                  <a:t>Nash </a:t>
                </a:r>
                <a:r>
                  <a:rPr lang="en-US" sz="1600" i="1" dirty="0"/>
                  <a:t>PNAS</a:t>
                </a:r>
                <a:r>
                  <a:rPr lang="en-US" sz="1600" dirty="0"/>
                  <a:t> 1950 </a:t>
                </a:r>
                <a:r>
                  <a:rPr lang="en-US" sz="1600" i="1" dirty="0"/>
                  <a:t>Equilibrium points in N-Person games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EDB92C9-BFE5-1839-1A0C-E9BA2B174CF4}"/>
                  </a:ext>
                </a:extLst>
              </p:cNvPr>
              <p:cNvSpPr txBox="1"/>
              <p:nvPr/>
            </p:nvSpPr>
            <p:spPr>
              <a:xfrm>
                <a:off x="326326" y="751859"/>
                <a:ext cx="385484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A95FFF"/>
                    </a:solidFill>
                    <a:latin typeface="+mj-lt"/>
                    <a:ea typeface="Georgia" charset="0"/>
                    <a:cs typeface="Georgia" charset="0"/>
                  </a:rPr>
                  <a:t>human’s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 kern="0" smtClea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800" i="1" ker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2800" i="1" kern="0">
                            <a:solidFill>
                              <a:srgbClr val="A95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28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800" b="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EDB92C9-BFE5-1839-1A0C-E9BA2B174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26" y="751859"/>
                <a:ext cx="3854841" cy="523220"/>
              </a:xfrm>
              <a:prstGeom prst="rect">
                <a:avLst/>
              </a:prstGeom>
              <a:blipFill>
                <a:blip r:embed="rId13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89CCE64-387D-D85C-4A02-BF2CCE3445DE}"/>
                  </a:ext>
                </a:extLst>
              </p:cNvPr>
              <p:cNvSpPr txBox="1"/>
              <p:nvPr/>
            </p:nvSpPr>
            <p:spPr>
              <a:xfrm>
                <a:off x="4572001" y="748317"/>
                <a:ext cx="44453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C000"/>
                    </a:solidFill>
                    <a:latin typeface="+mj-lt"/>
                    <a:ea typeface="Georgia" charset="0"/>
                    <a:cs typeface="Georgia" charset="0"/>
                  </a:rPr>
                  <a:t>machine’s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2800" i="1" ker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2800" i="1" ker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2800" b="0" i="1" kern="0" smtClean="0">
                        <a:solidFill>
                          <a:srgbClr val="A95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800" b="0" i="1" kern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en-US" sz="2800" i="1" ker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89CCE64-387D-D85C-4A02-BF2CCE344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1" y="748317"/>
                <a:ext cx="4445326" cy="523220"/>
              </a:xfrm>
              <a:prstGeom prst="rect">
                <a:avLst/>
              </a:prstGeom>
              <a:blipFill>
                <a:blip r:embed="rId14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25A9D94-3C0F-04D0-0AB0-4D7D52151A67}"/>
                  </a:ext>
                </a:extLst>
              </p:cNvPr>
              <p:cNvSpPr txBox="1"/>
              <p:nvPr/>
            </p:nvSpPr>
            <p:spPr>
              <a:xfrm rot="728525">
                <a:off x="3045552" y="2902093"/>
                <a:ext cx="384722" cy="357367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h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25A9D94-3C0F-04D0-0AB0-4D7D52151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28525">
                <a:off x="3045552" y="2902093"/>
                <a:ext cx="384722" cy="357367"/>
              </a:xfrm>
              <a:prstGeom prst="rect">
                <a:avLst/>
              </a:prstGeom>
              <a:blipFill>
                <a:blip r:embed="rId15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F00DF71-73B9-BF16-0AD9-3716B126A785}"/>
                  </a:ext>
                </a:extLst>
              </p:cNvPr>
              <p:cNvSpPr txBox="1"/>
              <p:nvPr/>
            </p:nvSpPr>
            <p:spPr>
              <a:xfrm rot="20897916">
                <a:off x="6556287" y="2789080"/>
                <a:ext cx="384722" cy="432414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F00DF71-73B9-BF16-0AD9-3716B126A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897916">
                <a:off x="6556287" y="2789080"/>
                <a:ext cx="384722" cy="43241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FCDCAB68-376D-D4AB-4172-1356C95D1B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72524" y="1833795"/>
                <a:ext cx="9460524" cy="1458187"/>
              </a:xfrm>
              <a:prstGeom prst="rect">
                <a:avLst/>
              </a:prstGeom>
              <a:solidFill>
                <a:srgbClr val="190037"/>
              </a:solid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 anchor="ctr"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altLang="en-US" sz="4400" i="1" ker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400" b="1" i="1" dirty="0"/>
                  <a:t> </a:t>
                </a:r>
                <a:r>
                  <a:rPr lang="en-US" sz="4400" b="1" dirty="0"/>
                  <a:t>can choose from </a:t>
                </a:r>
                <a:r>
                  <a:rPr kumimoji="0" lang="en-US" sz="4400" b="1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</a:rPr>
                  <a:t>constellation of game theory equilibria</a:t>
                </a: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FCDCAB68-376D-D4AB-4172-1356C95D1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2524" y="1833795"/>
                <a:ext cx="9460524" cy="1458187"/>
              </a:xfrm>
              <a:prstGeom prst="rect">
                <a:avLst/>
              </a:prstGeom>
              <a:blipFill>
                <a:blip r:embed="rId17"/>
                <a:stretch>
                  <a:fillRect t="-5159" b="-11111"/>
                </a:stretch>
              </a:blipFill>
              <a:ln w="76200">
                <a:solidFill>
                  <a:schemeClr val="tx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213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20">
            <a:extLst>
              <a:ext uri="{FF2B5EF4-FFF2-40B4-BE49-F238E27FC236}">
                <a16:creationId xmlns:a16="http://schemas.microsoft.com/office/drawing/2014/main" id="{B5F73E55-63F7-803B-8798-7E37C5B66C3A}"/>
              </a:ext>
            </a:extLst>
          </p:cNvPr>
          <p:cNvSpPr/>
          <p:nvPr/>
        </p:nvSpPr>
        <p:spPr>
          <a:xfrm>
            <a:off x="7067718" y="4052054"/>
            <a:ext cx="833403" cy="7712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4165004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055344" y="4435983"/>
            <a:ext cx="2018139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4435982"/>
            <a:ext cx="441511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4821582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3673256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300839" y="356898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5124537"/>
            <a:ext cx="983472" cy="1063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5135175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4852062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4763866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506159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462554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flipV="1">
            <a:off x="396164" y="4510477"/>
            <a:ext cx="2668363" cy="341585"/>
          </a:xfrm>
          <a:prstGeom prst="bentConnector3">
            <a:avLst>
              <a:gd name="adj1" fmla="val 380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414391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B0F0"/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1661965"/>
            <a:ext cx="871957" cy="6912681"/>
          </a:xfrm>
          <a:prstGeom prst="bentConnector3">
            <a:avLst>
              <a:gd name="adj1" fmla="val 163539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7907818" y="4435983"/>
            <a:ext cx="480263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0">
            <a:extLst>
              <a:ext uri="{FF2B5EF4-FFF2-40B4-BE49-F238E27FC236}">
                <a16:creationId xmlns:a16="http://schemas.microsoft.com/office/drawing/2014/main" id="{5030B9FE-9356-4BED-B47E-6628B7E83522}"/>
              </a:ext>
            </a:extLst>
          </p:cNvPr>
          <p:cNvSpPr/>
          <p:nvPr/>
        </p:nvSpPr>
        <p:spPr>
          <a:xfrm>
            <a:off x="3064527" y="4143919"/>
            <a:ext cx="1060637" cy="1479904"/>
          </a:xfrm>
          <a:prstGeom prst="roundRect">
            <a:avLst/>
          </a:prstGeom>
          <a:solidFill>
            <a:srgbClr val="000000"/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3600" i="1" dirty="0">
                <a:solidFill>
                  <a:srgbClr val="A95FFF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9B50FC-D4FD-AA69-56BD-22C684986C43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(non-invasive)</a:t>
            </a:r>
            <a:r>
              <a:rPr lang="en-US" sz="4000" dirty="0">
                <a:solidFill>
                  <a:srgbClr val="A95FFF"/>
                </a:solidFill>
              </a:rPr>
              <a:t> brain</a:t>
            </a:r>
            <a:r>
              <a:rPr lang="en-US" sz="4000" dirty="0"/>
              <a:t>-</a:t>
            </a:r>
            <a:r>
              <a:rPr lang="en-US" sz="4000" dirty="0">
                <a:solidFill>
                  <a:srgbClr val="FFC000"/>
                </a:solidFill>
              </a:rPr>
              <a:t>machine</a:t>
            </a:r>
            <a:r>
              <a:rPr lang="en-US" sz="4000" dirty="0"/>
              <a:t> interface game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B5D069-88BF-5135-D31A-8A088145BCAC}"/>
              </a:ext>
            </a:extLst>
          </p:cNvPr>
          <p:cNvGrpSpPr/>
          <p:nvPr/>
        </p:nvGrpSpPr>
        <p:grpSpPr>
          <a:xfrm>
            <a:off x="0" y="6166486"/>
            <a:ext cx="9144000" cy="689258"/>
            <a:chOff x="0" y="6179820"/>
            <a:chExt cx="9144000" cy="689258"/>
          </a:xfrm>
        </p:grpSpPr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61D7E7BA-790A-56AB-4A41-086BEFA9C1B4}"/>
                </a:ext>
              </a:extLst>
            </p:cNvPr>
            <p:cNvSpPr txBox="1">
              <a:spLocks/>
            </p:cNvSpPr>
            <p:nvPr/>
          </p:nvSpPr>
          <p:spPr>
            <a:xfrm>
              <a:off x="1371599" y="6186019"/>
              <a:ext cx="7772401" cy="683059"/>
            </a:xfrm>
            <a:prstGeom prst="rect">
              <a:avLst/>
            </a:prstGeom>
            <a:solidFill>
              <a:srgbClr val="000000"/>
            </a:solidFill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Madduri, Yamagami, Li, Burckhardt, Burden, Orsborn, </a:t>
              </a:r>
              <a:r>
                <a:rPr lang="en-US" sz="1600" i="1" dirty="0"/>
                <a:t>Nature Machine Intelligence, </a:t>
              </a:r>
              <a:r>
                <a:rPr lang="en-US" sz="1600" dirty="0"/>
                <a:t>2026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Computational framework to predict and shape human–machine interactions in closed-loop, co-adaptive neural interfaces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34BFD7-8683-8388-6287-B82D0FBE1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5DF669-C6DC-BA09-EE55-A51A21164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8834" y="6186019"/>
              <a:ext cx="679730" cy="679730"/>
            </a:xfrm>
            <a:prstGeom prst="rect">
              <a:avLst/>
            </a:prstGeom>
            <a:ln w="38100">
              <a:noFill/>
            </a:ln>
          </p:spPr>
        </p:pic>
      </p:grpSp>
      <p:sp>
        <p:nvSpPr>
          <p:cNvPr id="59" name="Rounded Rectangle 25">
            <a:extLst>
              <a:ext uri="{FF2B5EF4-FFF2-40B4-BE49-F238E27FC236}">
                <a16:creationId xmlns:a16="http://schemas.microsoft.com/office/drawing/2014/main" id="{F542933F-63C1-F3B9-3E92-A8CA708C32C0}"/>
              </a:ext>
            </a:extLst>
          </p:cNvPr>
          <p:cNvSpPr/>
          <p:nvPr/>
        </p:nvSpPr>
        <p:spPr>
          <a:xfrm>
            <a:off x="4917750" y="432889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20">
                <a:extLst>
                  <a:ext uri="{FF2B5EF4-FFF2-40B4-BE49-F238E27FC236}">
                    <a16:creationId xmlns:a16="http://schemas.microsoft.com/office/drawing/2014/main" id="{C4981F1C-503D-6807-B269-9D1D8FDF05AA}"/>
                  </a:ext>
                </a:extLst>
              </p:cNvPr>
              <p:cNvSpPr/>
              <p:nvPr/>
            </p:nvSpPr>
            <p:spPr>
              <a:xfrm>
                <a:off x="7074415" y="4050383"/>
                <a:ext cx="833403" cy="771200"/>
              </a:xfrm>
              <a:prstGeom prst="roundRect">
                <a:avLst/>
              </a:prstGeom>
              <a:solidFill>
                <a:srgbClr val="000000"/>
              </a:solidFill>
              <a:ln w="38100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/>
                <a:r>
                  <a:rPr lang="en-US" sz="2800" i="1" dirty="0">
                    <a:solidFill>
                      <a:srgbClr val="FFC000"/>
                    </a:solidFill>
                    <a:latin typeface="Georgia" charset="0"/>
                    <a:ea typeface="Georgia" charset="0"/>
                    <a:cs typeface="Georgia" charset="0"/>
                  </a:rPr>
                  <a:t>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𝑠</m:t>
                        </m:r>
                      </m:den>
                    </m:f>
                  </m:oMath>
                </a14:m>
                <a:endParaRPr lang="en-US" sz="28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endParaRPr>
              </a:p>
            </p:txBody>
          </p:sp>
        </mc:Choice>
        <mc:Fallback xmlns="">
          <p:sp>
            <p:nvSpPr>
              <p:cNvPr id="14" name="Rounded Rectangle 20">
                <a:extLst>
                  <a:ext uri="{FF2B5EF4-FFF2-40B4-BE49-F238E27FC236}">
                    <a16:creationId xmlns:a16="http://schemas.microsoft.com/office/drawing/2014/main" id="{C4981F1C-503D-6807-B269-9D1D8FDF05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415" y="4050383"/>
                <a:ext cx="833403" cy="771200"/>
              </a:xfrm>
              <a:prstGeom prst="roundRect">
                <a:avLst/>
              </a:prstGeom>
              <a:blipFill>
                <a:blip r:embed="rId4"/>
                <a:stretch>
                  <a:fillRect l="-4930" b="-3008"/>
                </a:stretch>
              </a:blipFill>
              <a:ln w="38100">
                <a:solidFill>
                  <a:srgbClr val="FFC000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2315686E-1A63-259D-2426-F168C3A6189A}"/>
              </a:ext>
            </a:extLst>
          </p:cNvPr>
          <p:cNvSpPr txBox="1"/>
          <p:nvPr/>
        </p:nvSpPr>
        <p:spPr>
          <a:xfrm>
            <a:off x="4119730" y="4798467"/>
            <a:ext cx="39075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decoder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computes cursor position by integrating linear combination of EMG signals</a:t>
            </a:r>
            <a:endParaRPr lang="en-US" sz="2400" b="1" dirty="0">
              <a:solidFill>
                <a:srgbClr val="FFC000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887465E-1ABB-544E-8B25-56FD5DB6BA07}"/>
              </a:ext>
            </a:extLst>
          </p:cNvPr>
          <p:cNvGrpSpPr/>
          <p:nvPr/>
        </p:nvGrpSpPr>
        <p:grpSpPr>
          <a:xfrm>
            <a:off x="3059093" y="862223"/>
            <a:ext cx="6209265" cy="4761600"/>
            <a:chOff x="3059093" y="862223"/>
            <a:chExt cx="6209265" cy="476160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7119991-3131-F5F9-3018-9F606905A05C}"/>
                </a:ext>
              </a:extLst>
            </p:cNvPr>
            <p:cNvGrpSpPr/>
            <p:nvPr/>
          </p:nvGrpSpPr>
          <p:grpSpPr>
            <a:xfrm>
              <a:off x="4311571" y="862223"/>
              <a:ext cx="4956787" cy="3504132"/>
              <a:chOff x="4311571" y="862223"/>
              <a:chExt cx="4956787" cy="350413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A2C48A0-6E6C-B0E8-9C79-51D228224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3339758" y="1834036"/>
                <a:ext cx="3504132" cy="1560506"/>
              </a:xfrm>
              <a:prstGeom prst="rect">
                <a:avLst/>
              </a:prstGeom>
            </p:spPr>
          </p:pic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8C95E16E-DF24-5FE0-30C7-631046D2031B}"/>
                  </a:ext>
                </a:extLst>
              </p:cNvPr>
              <p:cNvSpPr/>
              <p:nvPr/>
            </p:nvSpPr>
            <p:spPr>
              <a:xfrm>
                <a:off x="4573063" y="2634497"/>
                <a:ext cx="1110847" cy="663837"/>
              </a:xfrm>
              <a:prstGeom prst="roundRect">
                <a:avLst/>
              </a:prstGeom>
              <a:noFill/>
              <a:ln w="28575">
                <a:solidFill>
                  <a:srgbClr val="A95FFF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D6E19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9D6B67-3852-1FA4-8C21-520E5BC303C6}"/>
                  </a:ext>
                </a:extLst>
              </p:cNvPr>
              <p:cNvSpPr txBox="1"/>
              <p:nvPr/>
            </p:nvSpPr>
            <p:spPr>
              <a:xfrm>
                <a:off x="5872077" y="2362671"/>
                <a:ext cx="339628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A95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EMG (electromyography)</a:t>
                </a:r>
              </a:p>
              <a:p>
                <a:r>
                  <a:rPr lang="en-US" sz="2400" b="1" i="1" dirty="0">
                    <a:solidFill>
                      <a:srgbClr val="A95FFF"/>
                    </a:solidFill>
                  </a:rPr>
                  <a:t>encodes</a:t>
                </a:r>
                <a:r>
                  <a:rPr lang="en-US" sz="2400" b="1" dirty="0">
                    <a:solidFill>
                      <a:srgbClr val="A95FFF"/>
                    </a:solidFill>
                  </a:rPr>
                  <a:t> neuromotor commands to muscles</a:t>
                </a:r>
              </a:p>
            </p:txBody>
          </p:sp>
        </p:grpSp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id="{23BE5720-34E0-1B29-37BE-B85CA4EA421D}"/>
                </a:ext>
              </a:extLst>
            </p:cNvPr>
            <p:cNvSpPr/>
            <p:nvPr/>
          </p:nvSpPr>
          <p:spPr>
            <a:xfrm>
              <a:off x="3059093" y="4143919"/>
              <a:ext cx="1060637" cy="1479904"/>
            </a:xfrm>
            <a:prstGeom prst="roundRect">
              <a:avLst/>
            </a:prstGeom>
            <a:solidFill>
              <a:srgbClr val="000000"/>
            </a:solidFill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US" sz="36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F30329-E64D-E2F5-EB82-4B2CAC998CFA}"/>
              </a:ext>
            </a:extLst>
          </p:cNvPr>
          <p:cNvGrpSpPr/>
          <p:nvPr/>
        </p:nvGrpSpPr>
        <p:grpSpPr>
          <a:xfrm>
            <a:off x="415329" y="1090616"/>
            <a:ext cx="2836612" cy="3364130"/>
            <a:chOff x="415329" y="1090616"/>
            <a:chExt cx="2836612" cy="336413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06357AF-C745-04CE-8388-BE2289FAA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5329" y="1090616"/>
              <a:ext cx="2473391" cy="3364130"/>
            </a:xfrm>
            <a:prstGeom prst="rect">
              <a:avLst/>
            </a:prstGeom>
          </p:spPr>
        </p:pic>
        <p:sp>
          <p:nvSpPr>
            <p:cNvPr id="3" name="Rounded Rectangle 23">
              <a:extLst>
                <a:ext uri="{FF2B5EF4-FFF2-40B4-BE49-F238E27FC236}">
                  <a16:creationId xmlns:a16="http://schemas.microsoft.com/office/drawing/2014/main" id="{B0A79256-32A9-419F-BA82-7734EA9F3A80}"/>
                </a:ext>
              </a:extLst>
            </p:cNvPr>
            <p:cNvSpPr/>
            <p:nvPr/>
          </p:nvSpPr>
          <p:spPr>
            <a:xfrm>
              <a:off x="2759253" y="2985736"/>
              <a:ext cx="492688" cy="492688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2000" i="1" dirty="0">
                  <a:solidFill>
                    <a:srgbClr val="FF0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4" name="Rounded Rectangle 23">
              <a:extLst>
                <a:ext uri="{FF2B5EF4-FFF2-40B4-BE49-F238E27FC236}">
                  <a16:creationId xmlns:a16="http://schemas.microsoft.com/office/drawing/2014/main" id="{B5126EEF-69FD-F118-7A09-A85390875A80}"/>
                </a:ext>
              </a:extLst>
            </p:cNvPr>
            <p:cNvSpPr/>
            <p:nvPr/>
          </p:nvSpPr>
          <p:spPr>
            <a:xfrm>
              <a:off x="2759253" y="3318962"/>
              <a:ext cx="492688" cy="492688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2000" i="1" dirty="0">
                  <a:solidFill>
                    <a:srgbClr val="00B0F0"/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43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1637741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1580836"/>
            <a:ext cx="655767" cy="655767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1908719"/>
            <a:ext cx="1292552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1908719"/>
            <a:ext cx="664808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229431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accent3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1145993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65330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2597274"/>
            <a:ext cx="983472" cy="1063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2607912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232479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2236603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2534332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20982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B050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416401"/>
            <a:ext cx="1141086" cy="2675711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161665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accent3"/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-865298"/>
            <a:ext cx="871957" cy="6912681"/>
          </a:xfrm>
          <a:prstGeom prst="bentConnector3">
            <a:avLst>
              <a:gd name="adj1" fmla="val 131336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1908720"/>
            <a:ext cx="45206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0">
            <a:extLst>
              <a:ext uri="{FF2B5EF4-FFF2-40B4-BE49-F238E27FC236}">
                <a16:creationId xmlns:a16="http://schemas.microsoft.com/office/drawing/2014/main" id="{5030B9FE-9356-4BED-B47E-6628B7E83522}"/>
              </a:ext>
            </a:extLst>
          </p:cNvPr>
          <p:cNvSpPr/>
          <p:nvPr/>
        </p:nvSpPr>
        <p:spPr>
          <a:xfrm>
            <a:off x="3064527" y="569297"/>
            <a:ext cx="1997061" cy="2527263"/>
          </a:xfrm>
          <a:prstGeom prst="roundRect">
            <a:avLst/>
          </a:prstGeom>
          <a:solidFill>
            <a:srgbClr val="000000"/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3600" i="1" dirty="0">
                <a:solidFill>
                  <a:srgbClr val="A95FFF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9B50FC-D4FD-AA69-56BD-22C684986C43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A95FFF"/>
                </a:solidFill>
              </a:rPr>
              <a:t>brain</a:t>
            </a:r>
            <a:r>
              <a:rPr lang="en-US" sz="4000" dirty="0"/>
              <a:t>-</a:t>
            </a:r>
            <a:r>
              <a:rPr lang="en-US" sz="4000" dirty="0">
                <a:solidFill>
                  <a:srgbClr val="FFC000"/>
                </a:solidFill>
              </a:rPr>
              <a:t>machine</a:t>
            </a:r>
            <a:r>
              <a:rPr lang="en-US" sz="4000" dirty="0"/>
              <a:t> interface game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B23D60B-AD84-8B43-17E2-04EC073E447C}"/>
              </a:ext>
            </a:extLst>
          </p:cNvPr>
          <p:cNvSpPr txBox="1">
            <a:spLocks/>
          </p:cNvSpPr>
          <p:nvPr/>
        </p:nvSpPr>
        <p:spPr>
          <a:xfrm>
            <a:off x="14126" y="4726616"/>
            <a:ext cx="9144000" cy="1330281"/>
          </a:xfrm>
          <a:prstGeom prst="rect">
            <a:avLst/>
          </a:prstGeom>
          <a:noFill/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/>
              <a:t>Wu, Black, Gao, </a:t>
            </a:r>
            <a:r>
              <a:rPr lang="en-US" sz="1600" dirty="0" err="1"/>
              <a:t>Serruya</a:t>
            </a:r>
            <a:r>
              <a:rPr lang="en-US" sz="1600" dirty="0"/>
              <a:t>, </a:t>
            </a:r>
            <a:r>
              <a:rPr lang="en-US" sz="1600" dirty="0" err="1"/>
              <a:t>Shaikhouni</a:t>
            </a:r>
            <a:r>
              <a:rPr lang="en-US" sz="1600" dirty="0"/>
              <a:t>, Donoghue, </a:t>
            </a:r>
            <a:r>
              <a:rPr lang="en-US" sz="1600" dirty="0" err="1"/>
              <a:t>Bienenstock</a:t>
            </a:r>
            <a:r>
              <a:rPr lang="en-US" sz="1600" dirty="0"/>
              <a:t> </a:t>
            </a:r>
            <a:r>
              <a:rPr lang="en-US" sz="1600" i="1" dirty="0" err="1"/>
              <a:t>NeurIPS</a:t>
            </a:r>
            <a:r>
              <a:rPr lang="en-US" sz="1600" dirty="0"/>
              <a:t> 2002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Neural Decoding of Cursor Motion Using a Kalman Filter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Gilja</a:t>
            </a:r>
            <a:r>
              <a:rPr lang="en-US" sz="1600" dirty="0"/>
              <a:t>, </a:t>
            </a:r>
            <a:r>
              <a:rPr lang="en-US" sz="1600" dirty="0" err="1"/>
              <a:t>Nuyujukian</a:t>
            </a:r>
            <a:r>
              <a:rPr lang="en-US" sz="1600" dirty="0"/>
              <a:t>, </a:t>
            </a:r>
            <a:r>
              <a:rPr lang="en-US" sz="1600" dirty="0" err="1"/>
              <a:t>Chestek</a:t>
            </a:r>
            <a:r>
              <a:rPr lang="en-US" sz="1600" dirty="0"/>
              <a:t>, Cunningham, Yu, Ryu, Shenoy </a:t>
            </a:r>
            <a:r>
              <a:rPr lang="en-US" sz="1600" i="1" dirty="0"/>
              <a:t>COSYNE</a:t>
            </a:r>
            <a:r>
              <a:rPr lang="en-US" sz="1600" dirty="0"/>
              <a:t> 2010 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High-Performance Continuous Neural Cursor Control Enabled by a Feedback Control Perspective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/>
              <a:t>Müller, </a:t>
            </a:r>
            <a:r>
              <a:rPr lang="en-US" sz="1600" dirty="0" err="1"/>
              <a:t>Vidaurre</a:t>
            </a:r>
            <a:r>
              <a:rPr lang="en-US" sz="1600" dirty="0"/>
              <a:t>, Schreuder, Meinecke, von </a:t>
            </a:r>
            <a:r>
              <a:rPr lang="en-US" sz="1600" dirty="0" err="1"/>
              <a:t>Bünau</a:t>
            </a:r>
            <a:r>
              <a:rPr lang="en-US" sz="1600" dirty="0"/>
              <a:t>, Müller </a:t>
            </a:r>
            <a:r>
              <a:rPr lang="en-US" sz="1600" i="1" dirty="0"/>
              <a:t>J Neural </a:t>
            </a:r>
            <a:r>
              <a:rPr lang="en-US" sz="1600" i="1" dirty="0" err="1"/>
              <a:t>Eng</a:t>
            </a:r>
            <a:r>
              <a:rPr lang="en-US" sz="1600" dirty="0"/>
              <a:t> 2017</a:t>
            </a:r>
            <a:endParaRPr lang="en-US" sz="1600" i="1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A Mathematical Model for the Two-Learners Problem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AC43A6-EF32-945B-DCC8-34625B167C99}"/>
              </a:ext>
            </a:extLst>
          </p:cNvPr>
          <p:cNvGrpSpPr/>
          <p:nvPr/>
        </p:nvGrpSpPr>
        <p:grpSpPr>
          <a:xfrm>
            <a:off x="0" y="4091400"/>
            <a:ext cx="8334265" cy="670722"/>
            <a:chOff x="0" y="3609623"/>
            <a:chExt cx="8334265" cy="6707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25E520F-881C-3658-AA86-478A6B952459}"/>
                    </a:ext>
                  </a:extLst>
                </p:cNvPr>
                <p:cNvSpPr/>
                <p:nvPr/>
              </p:nvSpPr>
              <p:spPr>
                <a:xfrm>
                  <a:off x="3202027" y="3609623"/>
                  <a:ext cx="5132238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95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𝐸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A95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25E520F-881C-3658-AA86-478A6B9524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2027" y="3609623"/>
                  <a:ext cx="5132238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DFCBD5-1CDD-3820-8C43-DB27B59B32E8}"/>
                </a:ext>
              </a:extLst>
            </p:cNvPr>
            <p:cNvSpPr/>
            <p:nvPr/>
          </p:nvSpPr>
          <p:spPr>
            <a:xfrm>
              <a:off x="0" y="3764050"/>
              <a:ext cx="3103881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006F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brain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 cost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49FE667-D168-9B89-034F-B3FE880B6A1A}"/>
              </a:ext>
            </a:extLst>
          </p:cNvPr>
          <p:cNvGrpSpPr/>
          <p:nvPr/>
        </p:nvGrpSpPr>
        <p:grpSpPr>
          <a:xfrm>
            <a:off x="134602" y="3448355"/>
            <a:ext cx="8173310" cy="691829"/>
            <a:chOff x="134602" y="2966578"/>
            <a:chExt cx="8173310" cy="6918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8B665C2-FE32-2CC2-2E26-5E592EBA314D}"/>
                    </a:ext>
                  </a:extLst>
                </p:cNvPr>
                <p:cNvSpPr/>
                <p:nvPr/>
              </p:nvSpPr>
              <p:spPr>
                <a:xfrm>
                  <a:off x="3228380" y="2966578"/>
                  <a:ext cx="507953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95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𝐸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C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8B665C2-FE32-2CC2-2E26-5E592EBA31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8380" y="2966578"/>
                  <a:ext cx="5079532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437AB70-6FF2-1A0F-9801-897AC59F9FCA}"/>
                </a:ext>
              </a:extLst>
            </p:cNvPr>
            <p:cNvSpPr/>
            <p:nvPr/>
          </p:nvSpPr>
          <p:spPr>
            <a:xfrm>
              <a:off x="134602" y="3142112"/>
              <a:ext cx="2969279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machine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 cost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9" name="Rounded Rectangle 25">
            <a:extLst>
              <a:ext uri="{FF2B5EF4-FFF2-40B4-BE49-F238E27FC236}">
                <a16:creationId xmlns:a16="http://schemas.microsoft.com/office/drawing/2014/main" id="{F542933F-63C1-F3B9-3E92-A8CA708C32C0}"/>
              </a:ext>
            </a:extLst>
          </p:cNvPr>
          <p:cNvSpPr/>
          <p:nvPr/>
        </p:nvSpPr>
        <p:spPr>
          <a:xfrm>
            <a:off x="5262671" y="139421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F3FF54D-0319-2974-D824-35155B33114A}"/>
              </a:ext>
            </a:extLst>
          </p:cNvPr>
          <p:cNvSpPr txBox="1"/>
          <p:nvPr/>
        </p:nvSpPr>
        <p:spPr>
          <a:xfrm>
            <a:off x="3064525" y="1038700"/>
            <a:ext cx="199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A95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encoder</a:t>
            </a:r>
            <a:endParaRPr lang="en-US" sz="3200" b="1" dirty="0">
              <a:solidFill>
                <a:srgbClr val="A95FFF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BC955C9-A4FC-EA6D-AD6B-DC92622EBE09}"/>
              </a:ext>
            </a:extLst>
          </p:cNvPr>
          <p:cNvSpPr txBox="1"/>
          <p:nvPr/>
        </p:nvSpPr>
        <p:spPr>
          <a:xfrm>
            <a:off x="6594252" y="1039888"/>
            <a:ext cx="199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decoder</a:t>
            </a:r>
            <a:endParaRPr lang="en-US" sz="3200" b="1" dirty="0">
              <a:solidFill>
                <a:srgbClr val="FFC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DE4D18-7152-4112-82B1-BE8DFDF8F9C0}"/>
              </a:ext>
            </a:extLst>
          </p:cNvPr>
          <p:cNvGrpSpPr/>
          <p:nvPr/>
        </p:nvGrpSpPr>
        <p:grpSpPr>
          <a:xfrm>
            <a:off x="0" y="6166486"/>
            <a:ext cx="9144000" cy="689258"/>
            <a:chOff x="0" y="6179820"/>
            <a:chExt cx="9144000" cy="689258"/>
          </a:xfrm>
        </p:grpSpPr>
        <p:sp>
          <p:nvSpPr>
            <p:cNvPr id="4" name="Text Placeholder 2">
              <a:extLst>
                <a:ext uri="{FF2B5EF4-FFF2-40B4-BE49-F238E27FC236}">
                  <a16:creationId xmlns:a16="http://schemas.microsoft.com/office/drawing/2014/main" id="{6AA31B71-0192-7E0A-DCD7-914016BF8DB0}"/>
                </a:ext>
              </a:extLst>
            </p:cNvPr>
            <p:cNvSpPr txBox="1">
              <a:spLocks/>
            </p:cNvSpPr>
            <p:nvPr/>
          </p:nvSpPr>
          <p:spPr>
            <a:xfrm>
              <a:off x="1371599" y="6186019"/>
              <a:ext cx="7772401" cy="683059"/>
            </a:xfrm>
            <a:prstGeom prst="rect">
              <a:avLst/>
            </a:prstGeom>
            <a:solidFill>
              <a:srgbClr val="000000"/>
            </a:solidFill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Madduri, Yamagami, Li, Burckhardt, Burden, Orsborn, </a:t>
              </a:r>
              <a:r>
                <a:rPr lang="en-US" sz="1600" i="1" dirty="0"/>
                <a:t>Nature Machine Intelligence, </a:t>
              </a:r>
              <a:r>
                <a:rPr lang="en-US" sz="1600" dirty="0"/>
                <a:t>2026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Computational framework to predict and shape human–machine interactions in closed-loop, co-adaptive neural interfaces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81EF4B-06BD-E8E7-15E1-375A8E7AE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342905B-AA3B-BA10-BF6B-AE8D806B1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88834" y="6186019"/>
              <a:ext cx="679730" cy="679730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7394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201">
            <a:extLst>
              <a:ext uri="{FF2B5EF4-FFF2-40B4-BE49-F238E27FC236}">
                <a16:creationId xmlns:a16="http://schemas.microsoft.com/office/drawing/2014/main" id="{BB577A53-58AA-499A-AB9B-1E4ACBFD02AB}"/>
              </a:ext>
            </a:extLst>
          </p:cNvPr>
          <p:cNvGrpSpPr/>
          <p:nvPr/>
        </p:nvGrpSpPr>
        <p:grpSpPr>
          <a:xfrm>
            <a:off x="5593770" y="975871"/>
            <a:ext cx="2886268" cy="1796685"/>
            <a:chOff x="5593771" y="2966578"/>
            <a:chExt cx="2886268" cy="1796685"/>
          </a:xfrm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A52814C7-7D64-42EF-B378-61582A178461}"/>
                </a:ext>
              </a:extLst>
            </p:cNvPr>
            <p:cNvGrpSpPr/>
            <p:nvPr/>
          </p:nvGrpSpPr>
          <p:grpSpPr>
            <a:xfrm>
              <a:off x="5593771" y="2966578"/>
              <a:ext cx="1076450" cy="1788409"/>
              <a:chOff x="5593771" y="2966578"/>
              <a:chExt cx="1076450" cy="1788409"/>
            </a:xfrm>
          </p:grpSpPr>
          <p:sp>
            <p:nvSpPr>
              <p:cNvPr id="190" name="Rectangle: Rounded Corners 189">
                <a:extLst>
                  <a:ext uri="{FF2B5EF4-FFF2-40B4-BE49-F238E27FC236}">
                    <a16:creationId xmlns:a16="http://schemas.microsoft.com/office/drawing/2014/main" id="{F0EC7B5C-F668-4E5E-8188-CAE08EB2192C}"/>
                  </a:ext>
                </a:extLst>
              </p:cNvPr>
              <p:cNvSpPr/>
              <p:nvPr/>
            </p:nvSpPr>
            <p:spPr>
              <a:xfrm>
                <a:off x="5593771" y="2966578"/>
                <a:ext cx="1076450" cy="1389997"/>
              </a:xfrm>
              <a:prstGeom prst="roundRect">
                <a:avLst/>
              </a:prstGeom>
              <a:noFill/>
              <a:ln w="28575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50BC6F36-1112-4167-A570-498EDA58B252}"/>
                  </a:ext>
                </a:extLst>
              </p:cNvPr>
              <p:cNvSpPr txBox="1"/>
              <p:nvPr/>
            </p:nvSpPr>
            <p:spPr>
              <a:xfrm>
                <a:off x="5593771" y="4340963"/>
                <a:ext cx="1052457" cy="414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2500"/>
                  </a:lnSpc>
                </a:pPr>
                <a:r>
                  <a:rPr kumimoji="0" lang="en-US" sz="2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error</a:t>
                </a:r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7F4E3AEC-F461-4EC0-ADF7-343A758B3DEC}"/>
                </a:ext>
              </a:extLst>
            </p:cNvPr>
            <p:cNvGrpSpPr/>
            <p:nvPr/>
          </p:nvGrpSpPr>
          <p:grpSpPr>
            <a:xfrm>
              <a:off x="7105974" y="2974854"/>
              <a:ext cx="1374065" cy="1788409"/>
              <a:chOff x="7105974" y="2974854"/>
              <a:chExt cx="1374065" cy="1788409"/>
            </a:xfrm>
          </p:grpSpPr>
          <p:sp>
            <p:nvSpPr>
              <p:cNvPr id="193" name="Rectangle: Rounded Corners 192">
                <a:extLst>
                  <a:ext uri="{FF2B5EF4-FFF2-40B4-BE49-F238E27FC236}">
                    <a16:creationId xmlns:a16="http://schemas.microsoft.com/office/drawing/2014/main" id="{77191AEB-B3C3-4F4E-B664-42E51C72358E}"/>
                  </a:ext>
                </a:extLst>
              </p:cNvPr>
              <p:cNvSpPr/>
              <p:nvPr/>
            </p:nvSpPr>
            <p:spPr>
              <a:xfrm>
                <a:off x="7105974" y="2974854"/>
                <a:ext cx="1374065" cy="1389997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A3BDAE29-4477-4050-AABD-C31021822C73}"/>
                  </a:ext>
                </a:extLst>
              </p:cNvPr>
              <p:cNvSpPr txBox="1"/>
              <p:nvPr/>
            </p:nvSpPr>
            <p:spPr>
              <a:xfrm>
                <a:off x="7206934" y="4349239"/>
                <a:ext cx="1273105" cy="414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2500"/>
                  </a:lnSpc>
                </a:pPr>
                <a:r>
                  <a:rPr lang="en-US" sz="2400" b="1" dirty="0">
                    <a:solidFill>
                      <a:srgbClr val="FF0000"/>
                    </a:solidFill>
                    <a:latin typeface="Calibri"/>
                  </a:rPr>
                  <a:t>effort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406E43D8-22E6-41D5-8E55-BEBF9E8411FB}"/>
                </a:ext>
              </a:extLst>
            </p:cNvPr>
            <p:cNvSpPr txBox="1"/>
            <p:nvPr/>
          </p:nvSpPr>
          <p:spPr>
            <a:xfrm>
              <a:off x="6581694" y="4347505"/>
              <a:ext cx="654134" cy="414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2400" b="1" dirty="0">
                  <a:solidFill>
                    <a:schemeClr val="tx2"/>
                  </a:solidFill>
                  <a:latin typeface="Calibri"/>
                </a:rPr>
                <a:t>vs</a:t>
              </a:r>
              <a:endParaRPr lang="en-US" sz="2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733506D-F933-5C5E-1691-339BD27320BF}"/>
              </a:ext>
            </a:extLst>
          </p:cNvPr>
          <p:cNvGrpSpPr/>
          <p:nvPr/>
        </p:nvGrpSpPr>
        <p:grpSpPr>
          <a:xfrm>
            <a:off x="2212332" y="3255086"/>
            <a:ext cx="5714868" cy="2107245"/>
            <a:chOff x="2212332" y="3255086"/>
            <a:chExt cx="5714868" cy="210724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0EE47968-D05A-BFA4-95D5-D0C49714E7F9}"/>
                </a:ext>
              </a:extLst>
            </p:cNvPr>
            <p:cNvSpPr/>
            <p:nvPr/>
          </p:nvSpPr>
          <p:spPr>
            <a:xfrm>
              <a:off x="2312666" y="3255086"/>
              <a:ext cx="3665512" cy="663837"/>
            </a:xfrm>
            <a:prstGeom prst="roundRect">
              <a:avLst/>
            </a:prstGeom>
            <a:noFill/>
            <a:ln w="28575">
              <a:solidFill>
                <a:srgbClr val="FD6E19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D6E19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9522CDD-AC15-48AA-E165-DF66B280115F}"/>
                    </a:ext>
                  </a:extLst>
                </p:cNvPr>
                <p:cNvSpPr txBox="1"/>
                <p:nvPr/>
              </p:nvSpPr>
              <p:spPr>
                <a:xfrm>
                  <a:off x="2212332" y="3977336"/>
                  <a:ext cx="5714868" cy="138499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0" lang="en-US" sz="2800" b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D6E1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i.e. the brain learns to approximately invert the machine, and penalty</a:t>
                  </a:r>
                  <a:r>
                    <a:rPr kumimoji="0" lang="en-US" altLang="en-US" sz="2800" b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ＭＳ Ｐゴシック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alt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D6E1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𝜆</m:t>
                      </m:r>
                    </m:oMath>
                  </a14:m>
                  <a:r>
                    <a:rPr kumimoji="0" lang="en-US" sz="2800" b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D6E1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influences stationary point</a:t>
                  </a:r>
                  <a:endParaRPr lang="en-US" sz="2800" b="1" dirty="0">
                    <a:solidFill>
                      <a:srgbClr val="FD6E19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9522CDD-AC15-48AA-E165-DF66B28011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2332" y="3977336"/>
                  <a:ext cx="5714868" cy="1384995"/>
                </a:xfrm>
                <a:prstGeom prst="rect">
                  <a:avLst/>
                </a:prstGeom>
                <a:blipFill>
                  <a:blip r:embed="rId2"/>
                  <a:stretch>
                    <a:fillRect l="-2241" t="-3947" r="-2348" b="-114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5" name="Text Placeholder 1">
            <a:extLst>
              <a:ext uri="{FF2B5EF4-FFF2-40B4-BE49-F238E27FC236}">
                <a16:creationId xmlns:a16="http://schemas.microsoft.com/office/drawing/2014/main" id="{477B9A79-B386-371B-0EE6-86635A89BDCA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A95FFF"/>
                </a:solidFill>
              </a:rPr>
              <a:t>brain</a:t>
            </a:r>
            <a:r>
              <a:rPr lang="en-US" sz="4000" dirty="0"/>
              <a:t>-</a:t>
            </a:r>
            <a:r>
              <a:rPr lang="en-US" sz="4000" dirty="0">
                <a:solidFill>
                  <a:srgbClr val="FFC000"/>
                </a:solidFill>
              </a:rPr>
              <a:t>machine</a:t>
            </a:r>
            <a:r>
              <a:rPr lang="en-US" sz="4000" dirty="0"/>
              <a:t> interface game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60D19B14-D1C0-DD67-7933-3C3D214AE182}"/>
              </a:ext>
            </a:extLst>
          </p:cNvPr>
          <p:cNvGrpSpPr/>
          <p:nvPr/>
        </p:nvGrpSpPr>
        <p:grpSpPr>
          <a:xfrm>
            <a:off x="-67870" y="2659245"/>
            <a:ext cx="6114376" cy="1242172"/>
            <a:chOff x="-67870" y="2659245"/>
            <a:chExt cx="6114376" cy="12421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370B75C8-9D34-5F87-51A2-CDCC6FC4A391}"/>
                    </a:ext>
                  </a:extLst>
                </p:cNvPr>
                <p:cNvSpPr/>
                <p:nvPr/>
              </p:nvSpPr>
              <p:spPr>
                <a:xfrm>
                  <a:off x="2324525" y="3255086"/>
                  <a:ext cx="3721981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en-US" sz="3600" b="0" i="1" kern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95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95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95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=(1−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 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370B75C8-9D34-5F87-51A2-CDCC6FC4A3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4525" y="3255086"/>
                  <a:ext cx="3721981" cy="6463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0DC6EC6-FB59-D82A-7B34-CDE30804325D}"/>
                </a:ext>
              </a:extLst>
            </p:cNvPr>
            <p:cNvSpPr/>
            <p:nvPr/>
          </p:nvSpPr>
          <p:spPr>
            <a:xfrm>
              <a:off x="-478" y="3164458"/>
              <a:ext cx="2193135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stationary points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945FC2AD-A3BE-1A44-3A63-77E96811D024}"/>
                </a:ext>
              </a:extLst>
            </p:cNvPr>
            <p:cNvSpPr/>
            <p:nvPr/>
          </p:nvSpPr>
          <p:spPr>
            <a:xfrm>
              <a:off x="-67870" y="2659245"/>
              <a:ext cx="2193135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prediction: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3AF50D6A-FECD-9F63-5843-A7918B23079F}"/>
              </a:ext>
            </a:extLst>
          </p:cNvPr>
          <p:cNvGrpSpPr/>
          <p:nvPr/>
        </p:nvGrpSpPr>
        <p:grpSpPr>
          <a:xfrm>
            <a:off x="40983" y="1677230"/>
            <a:ext cx="8531305" cy="670722"/>
            <a:chOff x="0" y="3609623"/>
            <a:chExt cx="8531305" cy="6707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E706326E-C977-3BAD-4F05-049EAFFD1831}"/>
                    </a:ext>
                  </a:extLst>
                </p:cNvPr>
                <p:cNvSpPr/>
                <p:nvPr/>
              </p:nvSpPr>
              <p:spPr>
                <a:xfrm>
                  <a:off x="3251718" y="3609623"/>
                  <a:ext cx="5279587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95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𝐸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𝜆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A95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E706326E-C977-3BAD-4F05-049EAFFD18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1718" y="3609623"/>
                  <a:ext cx="5279587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47DF578D-F938-3723-7B08-DA78188FA0F5}"/>
                </a:ext>
              </a:extLst>
            </p:cNvPr>
            <p:cNvSpPr/>
            <p:nvPr/>
          </p:nvSpPr>
          <p:spPr>
            <a:xfrm>
              <a:off x="0" y="3764050"/>
              <a:ext cx="3103881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006F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brain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 cost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DCDCFD3B-A0E8-994E-36DA-E97F6864D37D}"/>
              </a:ext>
            </a:extLst>
          </p:cNvPr>
          <p:cNvGrpSpPr/>
          <p:nvPr/>
        </p:nvGrpSpPr>
        <p:grpSpPr>
          <a:xfrm>
            <a:off x="175585" y="1034185"/>
            <a:ext cx="8420043" cy="691829"/>
            <a:chOff x="134602" y="2966578"/>
            <a:chExt cx="8420043" cy="6918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DE0305E1-AAC7-D068-EE9A-AE4881B79CDF}"/>
                    </a:ext>
                  </a:extLst>
                </p:cNvPr>
                <p:cNvSpPr/>
                <p:nvPr/>
              </p:nvSpPr>
              <p:spPr>
                <a:xfrm>
                  <a:off x="3228380" y="2966578"/>
                  <a:ext cx="5326265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95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𝐸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𝜆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C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DE0305E1-AAC7-D068-EE9A-AE4881B79C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8380" y="2966578"/>
                  <a:ext cx="5326265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69C030DB-A2A9-CC95-4BB7-7EA7A10B8844}"/>
                </a:ext>
              </a:extLst>
            </p:cNvPr>
            <p:cNvSpPr/>
            <p:nvPr/>
          </p:nvSpPr>
          <p:spPr>
            <a:xfrm>
              <a:off x="134602" y="3142112"/>
              <a:ext cx="2969279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machine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 cost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36B4861-9256-102D-B681-F1EAE9BB72CA}"/>
              </a:ext>
            </a:extLst>
          </p:cNvPr>
          <p:cNvGrpSpPr/>
          <p:nvPr/>
        </p:nvGrpSpPr>
        <p:grpSpPr>
          <a:xfrm>
            <a:off x="0" y="6166202"/>
            <a:ext cx="9144000" cy="689129"/>
            <a:chOff x="0" y="6288996"/>
            <a:chExt cx="9144000" cy="689129"/>
          </a:xfrm>
        </p:grpSpPr>
        <p:sp>
          <p:nvSpPr>
            <p:cNvPr id="148" name="Text Placeholder 2">
              <a:extLst>
                <a:ext uri="{FF2B5EF4-FFF2-40B4-BE49-F238E27FC236}">
                  <a16:creationId xmlns:a16="http://schemas.microsoft.com/office/drawing/2014/main" id="{C839F125-33E9-EED7-64C2-B41CB58A6FBB}"/>
                </a:ext>
              </a:extLst>
            </p:cNvPr>
            <p:cNvSpPr txBox="1">
              <a:spLocks/>
            </p:cNvSpPr>
            <p:nvPr/>
          </p:nvSpPr>
          <p:spPr>
            <a:xfrm>
              <a:off x="1371599" y="6295066"/>
              <a:ext cx="7772401" cy="683059"/>
            </a:xfrm>
            <a:prstGeom prst="rect">
              <a:avLst/>
            </a:prstGeom>
            <a:solidFill>
              <a:srgbClr val="000000"/>
            </a:solidFill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 err="1"/>
                <a:t>Madduri</a:t>
              </a:r>
              <a:r>
                <a:rPr lang="en-US" sz="1600" dirty="0"/>
                <a:t>, Burden, </a:t>
              </a:r>
              <a:r>
                <a:rPr lang="en-US" sz="1600" dirty="0" err="1"/>
                <a:t>Orsborn</a:t>
              </a:r>
              <a:r>
                <a:rPr lang="en-US" sz="1600" dirty="0"/>
                <a:t> </a:t>
              </a:r>
              <a:r>
                <a:rPr lang="en-US" sz="1600" i="1" dirty="0"/>
                <a:t>IEEE NER</a:t>
              </a:r>
              <a:r>
                <a:rPr lang="en-US" sz="1600" dirty="0"/>
                <a:t> 2021 </a:t>
              </a:r>
              <a:endParaRPr lang="en-US" sz="1600" i="1" dirty="0"/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A game-theoretic model for co-adaptive brain-machine interfaces</a:t>
              </a:r>
            </a:p>
          </p:txBody>
        </p:sp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A1B9F531-991F-02A5-0CC6-B54C0AAC0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6288996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B6ED4B21-B07D-85DB-9A4D-48E9C8127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88834" y="6295195"/>
              <a:ext cx="679730" cy="679730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8968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4F97CDF-A4F5-DE7F-321C-E30241192D17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8006401" y="2000119"/>
            <a:ext cx="381680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9B50FC-D4FD-AA69-56BD-22C684986C43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A95FFF"/>
                </a:solidFill>
              </a:rPr>
              <a:t>brain</a:t>
            </a:r>
            <a:r>
              <a:rPr lang="en-US" sz="4000" dirty="0"/>
              <a:t>-</a:t>
            </a:r>
            <a:r>
              <a:rPr lang="en-US" sz="4000" dirty="0">
                <a:solidFill>
                  <a:srgbClr val="FFC000"/>
                </a:solidFill>
              </a:rPr>
              <a:t>machine</a:t>
            </a:r>
            <a:r>
              <a:rPr lang="en-US" sz="4000" dirty="0"/>
              <a:t> interface game</a:t>
            </a:r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A65DDBFF-7AD1-3095-3C01-A653A1EEA7E0}"/>
              </a:ext>
            </a:extLst>
          </p:cNvPr>
          <p:cNvSpPr/>
          <p:nvPr/>
        </p:nvSpPr>
        <p:spPr>
          <a:xfrm>
            <a:off x="3071873" y="94722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3EDB715D-0613-FD21-8E96-AB2EAACD51AF}"/>
              </a:ext>
            </a:extLst>
          </p:cNvPr>
          <p:cNvSpPr/>
          <p:nvPr/>
        </p:nvSpPr>
        <p:spPr>
          <a:xfrm>
            <a:off x="3064529" y="237142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B0F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8EC689-1554-90FD-A7B2-0C4AC93A08E1}"/>
              </a:ext>
            </a:extLst>
          </p:cNvPr>
          <p:cNvSpPr/>
          <p:nvPr/>
        </p:nvSpPr>
        <p:spPr>
          <a:xfrm>
            <a:off x="4238975" y="172914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4" name="Elbow Connector 17">
            <a:extLst>
              <a:ext uri="{FF2B5EF4-FFF2-40B4-BE49-F238E27FC236}">
                <a16:creationId xmlns:a16="http://schemas.microsoft.com/office/drawing/2014/main" id="{FC13DFB2-B9AB-0CF8-94CA-33C53A7645AD}"/>
              </a:ext>
            </a:extLst>
          </p:cNvPr>
          <p:cNvCxnSpPr/>
          <p:nvPr/>
        </p:nvCxnSpPr>
        <p:spPr>
          <a:xfrm>
            <a:off x="3727640" y="1275112"/>
            <a:ext cx="782313" cy="454028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8">
            <a:extLst>
              <a:ext uri="{FF2B5EF4-FFF2-40B4-BE49-F238E27FC236}">
                <a16:creationId xmlns:a16="http://schemas.microsoft.com/office/drawing/2014/main" id="{120060AD-8014-6970-7882-1F0C57857BA8}"/>
              </a:ext>
            </a:extLst>
          </p:cNvPr>
          <p:cNvCxnSpPr/>
          <p:nvPr/>
        </p:nvCxnSpPr>
        <p:spPr>
          <a:xfrm flipV="1">
            <a:off x="3720296" y="2271098"/>
            <a:ext cx="789657" cy="428214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7B7F3E4-7632-04A1-6E47-794408DE32F2}"/>
              </a:ext>
            </a:extLst>
          </p:cNvPr>
          <p:cNvSpPr/>
          <p:nvPr/>
        </p:nvSpPr>
        <p:spPr>
          <a:xfrm>
            <a:off x="6073483" y="172914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20">
                <a:extLst>
                  <a:ext uri="{FF2B5EF4-FFF2-40B4-BE49-F238E27FC236}">
                    <a16:creationId xmlns:a16="http://schemas.microsoft.com/office/drawing/2014/main" id="{8752F151-1C7F-3F93-503D-126F9A607C39}"/>
                  </a:ext>
                </a:extLst>
              </p:cNvPr>
              <p:cNvSpPr/>
              <p:nvPr/>
            </p:nvSpPr>
            <p:spPr>
              <a:xfrm>
                <a:off x="7209863" y="1614519"/>
                <a:ext cx="796538" cy="771200"/>
              </a:xfrm>
              <a:prstGeom prst="roundRect">
                <a:avLst/>
              </a:prstGeom>
              <a:noFill/>
              <a:ln w="38100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/>
                <a:r>
                  <a:rPr lang="en-US" sz="2800" i="1" dirty="0">
                    <a:solidFill>
                      <a:srgbClr val="FFC000"/>
                    </a:solidFill>
                    <a:latin typeface="Georgia" charset="0"/>
                    <a:ea typeface="Georgia" charset="0"/>
                    <a:cs typeface="Georgia" charset="0"/>
                  </a:rPr>
                  <a:t>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𝑠</m:t>
                        </m:r>
                      </m:den>
                    </m:f>
                  </m:oMath>
                </a14:m>
                <a:endParaRPr lang="en-US" sz="28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endParaRPr>
              </a:p>
            </p:txBody>
          </p:sp>
        </mc:Choice>
        <mc:Fallback xmlns="">
          <p:sp>
            <p:nvSpPr>
              <p:cNvPr id="17" name="Rounded Rectangle 20">
                <a:extLst>
                  <a:ext uri="{FF2B5EF4-FFF2-40B4-BE49-F238E27FC236}">
                    <a16:creationId xmlns:a16="http://schemas.microsoft.com/office/drawing/2014/main" id="{8752F151-1C7F-3F93-503D-126F9A607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863" y="1614519"/>
                <a:ext cx="796538" cy="771200"/>
              </a:xfrm>
              <a:prstGeom prst="roundRect">
                <a:avLst/>
              </a:prstGeom>
              <a:blipFill>
                <a:blip r:embed="rId2"/>
                <a:stretch>
                  <a:fillRect l="-7353" b="-3030"/>
                </a:stretch>
              </a:blipFill>
              <a:ln w="38100">
                <a:solidFill>
                  <a:srgbClr val="FFC000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00D308-F435-4697-4BE4-A346BFF201BD}"/>
              </a:ext>
            </a:extLst>
          </p:cNvPr>
          <p:cNvCxnSpPr>
            <a:cxnSpLocks/>
          </p:cNvCxnSpPr>
          <p:nvPr/>
        </p:nvCxnSpPr>
        <p:spPr>
          <a:xfrm>
            <a:off x="4780931" y="2000118"/>
            <a:ext cx="1292552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A8FE9AF-E9FB-38AF-591D-FB33361FFCAF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6615440" y="2000118"/>
            <a:ext cx="594423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3">
            <a:extLst>
              <a:ext uri="{FF2B5EF4-FFF2-40B4-BE49-F238E27FC236}">
                <a16:creationId xmlns:a16="http://schemas.microsoft.com/office/drawing/2014/main" id="{8EBAFB90-646E-383D-C239-3E552DB7073E}"/>
              </a:ext>
            </a:extLst>
          </p:cNvPr>
          <p:cNvSpPr/>
          <p:nvPr/>
        </p:nvSpPr>
        <p:spPr>
          <a:xfrm>
            <a:off x="165059" y="23857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30" name="Rounded Rectangle 24">
            <a:extLst>
              <a:ext uri="{FF2B5EF4-FFF2-40B4-BE49-F238E27FC236}">
                <a16:creationId xmlns:a16="http://schemas.microsoft.com/office/drawing/2014/main" id="{D720F52F-3D5B-DC4E-A3A8-6694A4FCF55A}"/>
              </a:ext>
            </a:extLst>
          </p:cNvPr>
          <p:cNvSpPr/>
          <p:nvPr/>
        </p:nvSpPr>
        <p:spPr>
          <a:xfrm>
            <a:off x="3875977" y="126161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42" name="Rounded Rectangle 25">
            <a:extLst>
              <a:ext uri="{FF2B5EF4-FFF2-40B4-BE49-F238E27FC236}">
                <a16:creationId xmlns:a16="http://schemas.microsoft.com/office/drawing/2014/main" id="{7DBF402B-C3D3-282B-DABC-D618B7BC6422}"/>
              </a:ext>
            </a:extLst>
          </p:cNvPr>
          <p:cNvSpPr/>
          <p:nvPr/>
        </p:nvSpPr>
        <p:spPr>
          <a:xfrm>
            <a:off x="5051475" y="148561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2173A85-BD9C-873B-D8AE-C6BBF7DEFEA5}"/>
              </a:ext>
            </a:extLst>
          </p:cNvPr>
          <p:cNvCxnSpPr/>
          <p:nvPr/>
        </p:nvCxnSpPr>
        <p:spPr>
          <a:xfrm>
            <a:off x="6347908" y="1237392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27">
            <a:extLst>
              <a:ext uri="{FF2B5EF4-FFF2-40B4-BE49-F238E27FC236}">
                <a16:creationId xmlns:a16="http://schemas.microsoft.com/office/drawing/2014/main" id="{A705BC03-8068-D667-130E-F9F3FDDD315A}"/>
              </a:ext>
            </a:extLst>
          </p:cNvPr>
          <p:cNvSpPr/>
          <p:nvPr/>
        </p:nvSpPr>
        <p:spPr>
          <a:xfrm>
            <a:off x="6101564" y="74470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  <a:endParaRPr lang="en-US" sz="2800" i="1" dirty="0">
              <a:solidFill>
                <a:schemeClr val="tx2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842048D-418A-C8F2-3BD0-B76DFFD19810}"/>
              </a:ext>
            </a:extLst>
          </p:cNvPr>
          <p:cNvCxnSpPr/>
          <p:nvPr/>
        </p:nvCxnSpPr>
        <p:spPr>
          <a:xfrm>
            <a:off x="2081059" y="2688673"/>
            <a:ext cx="983472" cy="1063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29">
            <a:extLst>
              <a:ext uri="{FF2B5EF4-FFF2-40B4-BE49-F238E27FC236}">
                <a16:creationId xmlns:a16="http://schemas.microsoft.com/office/drawing/2014/main" id="{EB376811-FB90-9125-624C-734891F66C42}"/>
              </a:ext>
            </a:extLst>
          </p:cNvPr>
          <p:cNvSpPr/>
          <p:nvPr/>
        </p:nvSpPr>
        <p:spPr>
          <a:xfrm>
            <a:off x="3855610" y="217935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B0F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6B01E32-9DAF-D97C-4715-D1BAE7102139}"/>
              </a:ext>
            </a:extLst>
          </p:cNvPr>
          <p:cNvCxnSpPr/>
          <p:nvPr/>
        </p:nvCxnSpPr>
        <p:spPr>
          <a:xfrm>
            <a:off x="612393" y="2699311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31">
            <a:extLst>
              <a:ext uri="{FF2B5EF4-FFF2-40B4-BE49-F238E27FC236}">
                <a16:creationId xmlns:a16="http://schemas.microsoft.com/office/drawing/2014/main" id="{7AD670C6-0DC6-601E-A9E8-DFF01AC6E7DF}"/>
              </a:ext>
            </a:extLst>
          </p:cNvPr>
          <p:cNvSpPr/>
          <p:nvPr/>
        </p:nvSpPr>
        <p:spPr>
          <a:xfrm>
            <a:off x="1302362" y="241619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0D26D71-ADC7-804D-DBBE-C78E22541FC6}"/>
              </a:ext>
            </a:extLst>
          </p:cNvPr>
          <p:cNvSpPr/>
          <p:nvPr/>
        </p:nvSpPr>
        <p:spPr>
          <a:xfrm>
            <a:off x="1359714" y="232800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51" name="Rounded Rectangle 33">
            <a:extLst>
              <a:ext uri="{FF2B5EF4-FFF2-40B4-BE49-F238E27FC236}">
                <a16:creationId xmlns:a16="http://schemas.microsoft.com/office/drawing/2014/main" id="{87069326-B06E-850E-F20D-4B3BD6192CB4}"/>
              </a:ext>
            </a:extLst>
          </p:cNvPr>
          <p:cNvSpPr/>
          <p:nvPr/>
        </p:nvSpPr>
        <p:spPr>
          <a:xfrm>
            <a:off x="1475400" y="262573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52" name="Rounded Rectangle 34">
            <a:extLst>
              <a:ext uri="{FF2B5EF4-FFF2-40B4-BE49-F238E27FC236}">
                <a16:creationId xmlns:a16="http://schemas.microsoft.com/office/drawing/2014/main" id="{7A1CAACD-F797-9D25-8BFF-3525BDF06C73}"/>
              </a:ext>
            </a:extLst>
          </p:cNvPr>
          <p:cNvSpPr/>
          <p:nvPr/>
        </p:nvSpPr>
        <p:spPr>
          <a:xfrm>
            <a:off x="2069585" y="218967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53" name="Elbow Connector 35">
            <a:extLst>
              <a:ext uri="{FF2B5EF4-FFF2-40B4-BE49-F238E27FC236}">
                <a16:creationId xmlns:a16="http://schemas.microsoft.com/office/drawing/2014/main" id="{B6E9DAA1-487C-7FE2-898B-2C23620DAAF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507800"/>
            <a:ext cx="1141086" cy="2675711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36">
            <a:extLst>
              <a:ext uri="{FF2B5EF4-FFF2-40B4-BE49-F238E27FC236}">
                <a16:creationId xmlns:a16="http://schemas.microsoft.com/office/drawing/2014/main" id="{FB4760B2-7CC3-4C64-B24E-F6753B61041B}"/>
              </a:ext>
            </a:extLst>
          </p:cNvPr>
          <p:cNvSpPr/>
          <p:nvPr/>
        </p:nvSpPr>
        <p:spPr>
          <a:xfrm>
            <a:off x="8388081" y="170805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55" name="Elbow Connector 37">
            <a:extLst>
              <a:ext uri="{FF2B5EF4-FFF2-40B4-BE49-F238E27FC236}">
                <a16:creationId xmlns:a16="http://schemas.microsoft.com/office/drawing/2014/main" id="{13065FBF-BB7D-16C0-7EC8-87F37489404A}"/>
              </a:ext>
            </a:extLst>
          </p:cNvPr>
          <p:cNvCxnSpPr/>
          <p:nvPr/>
        </p:nvCxnSpPr>
        <p:spPr>
          <a:xfrm rot="5400000">
            <a:off x="4742108" y="-773899"/>
            <a:ext cx="871957" cy="6912681"/>
          </a:xfrm>
          <a:prstGeom prst="bentConnector3">
            <a:avLst>
              <a:gd name="adj1" fmla="val 131336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40">
            <a:extLst>
              <a:ext uri="{FF2B5EF4-FFF2-40B4-BE49-F238E27FC236}">
                <a16:creationId xmlns:a16="http://schemas.microsoft.com/office/drawing/2014/main" id="{83C43490-A1D1-4B8B-36A0-AD769606B475}"/>
              </a:ext>
            </a:extLst>
          </p:cNvPr>
          <p:cNvSpPr/>
          <p:nvPr/>
        </p:nvSpPr>
        <p:spPr>
          <a:xfrm>
            <a:off x="2597946" y="660696"/>
            <a:ext cx="3278933" cy="2527263"/>
          </a:xfrm>
          <a:prstGeom prst="roundRect">
            <a:avLst/>
          </a:prstGeom>
          <a:noFill/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58" name="Text Placeholder 1">
            <a:extLst>
              <a:ext uri="{FF2B5EF4-FFF2-40B4-BE49-F238E27FC236}">
                <a16:creationId xmlns:a16="http://schemas.microsoft.com/office/drawing/2014/main" id="{6E35878A-37C8-E9A9-B108-8653B01F47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0216" y="651279"/>
            <a:ext cx="2807932" cy="715759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C00000"/>
                </a:solidFill>
                <a:ea typeface="ＭＳ Ｐゴシック" charset="-128"/>
              </a:rPr>
              <a:t>feedforward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2" name="Text Placeholder 1">
            <a:extLst>
              <a:ext uri="{FF2B5EF4-FFF2-40B4-BE49-F238E27FC236}">
                <a16:creationId xmlns:a16="http://schemas.microsoft.com/office/drawing/2014/main" id="{C33C189B-5F91-9A56-6363-4FE1A1C81F86}"/>
              </a:ext>
            </a:extLst>
          </p:cNvPr>
          <p:cNvSpPr txBox="1">
            <a:spLocks/>
          </p:cNvSpPr>
          <p:nvPr/>
        </p:nvSpPr>
        <p:spPr>
          <a:xfrm>
            <a:off x="3702863" y="2591769"/>
            <a:ext cx="2807932" cy="7157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2800" dirty="0">
                <a:solidFill>
                  <a:srgbClr val="00B0F0"/>
                </a:solidFill>
                <a:ea typeface="ＭＳ Ｐゴシック" charset="-128"/>
              </a:rPr>
              <a:t>feedback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EDD0FFA-2B2C-235C-88A4-984ADCBD9C21}"/>
              </a:ext>
            </a:extLst>
          </p:cNvPr>
          <p:cNvSpPr txBox="1"/>
          <p:nvPr/>
        </p:nvSpPr>
        <p:spPr>
          <a:xfrm>
            <a:off x="575731" y="723456"/>
            <a:ext cx="199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A95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encoder </a:t>
            </a:r>
            <a:endParaRPr lang="en-US" sz="3200" b="1" dirty="0">
              <a:solidFill>
                <a:srgbClr val="A95FFF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C8F12AB-930B-1BAD-E936-D8916117B888}"/>
              </a:ext>
            </a:extLst>
          </p:cNvPr>
          <p:cNvSpPr txBox="1"/>
          <p:nvPr/>
        </p:nvSpPr>
        <p:spPr>
          <a:xfrm>
            <a:off x="6495168" y="1059066"/>
            <a:ext cx="2195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decoder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4A08D91-4518-FDA1-755D-EBF227BEDBDC}"/>
              </a:ext>
            </a:extLst>
          </p:cNvPr>
          <p:cNvSpPr/>
          <p:nvPr/>
        </p:nvSpPr>
        <p:spPr>
          <a:xfrm>
            <a:off x="-67870" y="3540951"/>
            <a:ext cx="2193135" cy="5162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 charset="0"/>
              </a:rPr>
              <a:t>predictions: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A55F616-4DA9-CB03-8B6E-1A71560896B6}"/>
              </a:ext>
            </a:extLst>
          </p:cNvPr>
          <p:cNvGrpSpPr/>
          <p:nvPr/>
        </p:nvGrpSpPr>
        <p:grpSpPr>
          <a:xfrm>
            <a:off x="165058" y="4033638"/>
            <a:ext cx="8323742" cy="967229"/>
            <a:chOff x="165058" y="4033638"/>
            <a:chExt cx="8323742" cy="9672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83F05740-4E8B-0355-A839-15DC06385A01}"/>
                    </a:ext>
                  </a:extLst>
                </p:cNvPr>
                <p:cNvSpPr/>
                <p:nvPr/>
              </p:nvSpPr>
              <p:spPr>
                <a:xfrm>
                  <a:off x="165059" y="4484572"/>
                  <a:ext cx="8078942" cy="516295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pPr>
                    <a:lnSpc>
                      <a:spcPts val="3000"/>
                    </a:lnSpc>
                    <a:defRPr/>
                  </a:pPr>
                  <a14:m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𝑢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≈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𝐹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𝑟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𝐵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𝑒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=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Georgia" charset="0"/>
                              <a:cs typeface="Georgia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Georgia" charset="0"/>
                              <a:cs typeface="Georgia" charset="0"/>
                            </a:rPr>
                            <m:t>+</m:t>
                          </m:r>
                          <m: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Georgia" charset="0"/>
                              <a:cs typeface="Georgia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Georgia" charset="0"/>
                              <a:cs typeface="Georgia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𝑟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+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Georgia" charset="0"/>
                              <a:cs typeface="Georgia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Georgia" charset="0"/>
                              <a:cs typeface="Georgia" charset="0"/>
                            </a:rPr>
                            <m:t>+</m:t>
                          </m:r>
                          <m: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Georgia" charset="0"/>
                              <a:cs typeface="Georgia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Georgia" charset="0"/>
                              <a:cs typeface="Georgia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Georgia" charset="0"/>
                                  <a:cs typeface="Georgia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𝑒</m:t>
                      </m:r>
                    </m:oMath>
                  </a14:m>
                  <a:r>
                    <a:rPr kumimoji="0" lang="en-US" sz="320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Calibri"/>
                      <a:ea typeface="Calibri" charset="0"/>
                      <a:cs typeface="Calibri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83F05740-4E8B-0355-A839-15DC06385A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59" y="4484572"/>
                  <a:ext cx="8078942" cy="51629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FBC89E1-C28C-4956-F702-1BB06B9EE126}"/>
                </a:ext>
              </a:extLst>
            </p:cNvPr>
            <p:cNvSpPr/>
            <p:nvPr/>
          </p:nvSpPr>
          <p:spPr>
            <a:xfrm>
              <a:off x="165058" y="4033638"/>
              <a:ext cx="8323742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- encoder’s system order matches decoder’s,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88461A8-28D7-48B1-0D71-D98C2B1E1069}"/>
              </a:ext>
            </a:extLst>
          </p:cNvPr>
          <p:cNvGrpSpPr/>
          <p:nvPr/>
        </p:nvGrpSpPr>
        <p:grpSpPr>
          <a:xfrm>
            <a:off x="165057" y="4999148"/>
            <a:ext cx="8804858" cy="1077577"/>
            <a:chOff x="165057" y="4999148"/>
            <a:chExt cx="8804858" cy="10775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5859F965-D45F-15D0-EE7F-C2F6D40589C9}"/>
                    </a:ext>
                  </a:extLst>
                </p:cNvPr>
                <p:cNvSpPr txBox="1"/>
                <p:nvPr/>
              </p:nvSpPr>
              <p:spPr>
                <a:xfrm>
                  <a:off x="3576131" y="5458444"/>
                  <a:ext cx="5393784" cy="584775"/>
                </a:xfrm>
                <a:prstGeom prst="rect">
                  <a:avLst/>
                </a:prstGeom>
                <a:noFill/>
                <a:ln w="38100" cmpd="thickThin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32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32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32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32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𝐵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/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Georgia" charset="0"/>
                          <a:cs typeface="Georgia" charset="0"/>
                        </a:rPr>
                        <m:t>𝑠</m:t>
                      </m:r>
                    </m:oMath>
                  </a14:m>
                  <a:r>
                    <a:rPr lang="en-US" sz="3200" dirty="0">
                      <a:solidFill>
                        <a:srgbClr val="FFFFFF"/>
                      </a:solidFill>
                      <a:ea typeface="Calibri" charset="0"/>
                      <a:cs typeface="Calibri" charset="0"/>
                    </a:rPr>
                    <a:t> is stable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5859F965-D45F-15D0-EE7F-C2F6D40589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6131" y="5458444"/>
                  <a:ext cx="5393784" cy="584775"/>
                </a:xfrm>
                <a:prstGeom prst="rect">
                  <a:avLst/>
                </a:prstGeom>
                <a:blipFill>
                  <a:blip r:embed="rId4"/>
                  <a:stretch>
                    <a:fillRect t="-12500" b="-34375"/>
                  </a:stretch>
                </a:blipFill>
                <a:ln w="38100" cmpd="thickThin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314989A1-E13B-42AC-4864-B3392BD6C332}"/>
                </a:ext>
              </a:extLst>
            </p:cNvPr>
            <p:cNvGrpSpPr/>
            <p:nvPr/>
          </p:nvGrpSpPr>
          <p:grpSpPr>
            <a:xfrm>
              <a:off x="165057" y="4999148"/>
              <a:ext cx="7018734" cy="1077577"/>
              <a:chOff x="165057" y="4999148"/>
              <a:chExt cx="7018734" cy="10775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8EAFA273-B9A0-AA08-42BF-41C1F4DF9611}"/>
                      </a:ext>
                    </a:extLst>
                  </p:cNvPr>
                  <p:cNvSpPr/>
                  <p:nvPr/>
                </p:nvSpPr>
                <p:spPr>
                  <a:xfrm>
                    <a:off x="165060" y="5560430"/>
                    <a:ext cx="4203606" cy="51629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noAutofit/>
                  </a:bodyPr>
                  <a:lstStyle/>
                  <a:p>
                    <a:pPr>
                      <a:lnSpc>
                        <a:spcPts val="3000"/>
                      </a:lnSpc>
                      <a:defRPr/>
                    </a:pPr>
                    <a14:m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𝐷</m:t>
                        </m:r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Georgia" charset="0"/>
                                <a:cs typeface="Georgia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Georgia" charset="0"/>
                                <a:cs typeface="Georgia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Georgia" charset="0"/>
                                <a:cs typeface="Georgia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≈0</m:t>
                        </m:r>
                      </m:oMath>
                    </a14:m>
                    <a:r>
                      <a:rPr lang="en-US" sz="3200" dirty="0">
                        <a:solidFill>
                          <a:schemeClr val="tx2"/>
                        </a:solidFill>
                        <a:ea typeface="Georgia" charset="0"/>
                        <a:cs typeface="Georgia" charset="0"/>
                      </a:rPr>
                      <a:t>,  </a:t>
                    </a:r>
                    <a14:m>
                      <m:oMath xmlns:m="http://schemas.openxmlformats.org/officeDocument/2006/math">
                        <m:r>
                          <a:rPr lang="en-US" sz="3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𝐷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Georgia" charset="0"/>
                                <a:cs typeface="Georgia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Georgia" charset="0"/>
                                <a:cs typeface="Georgia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Georgia" charset="0"/>
                                <a:cs typeface="Georgia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≈</m:t>
                        </m:r>
                        <m:r>
                          <a:rPr lang="en-US" sz="3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𝐼</m:t>
                        </m:r>
                        <m:r>
                          <a:rPr lang="en-US" sz="3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,</m:t>
                        </m:r>
                      </m:oMath>
                    </a14:m>
                    <a:endParaRPr kumimoji="0" lang="en-US" sz="320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Calibri"/>
                      <a:ea typeface="Calibri" charset="0"/>
                      <a:cs typeface="Calibri" charset="0"/>
                    </a:endParaRPr>
                  </a:p>
                </p:txBody>
              </p:sp>
            </mc:Choice>
            <mc:Fallback xmlns=""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8EAFA273-B9A0-AA08-42BF-41C1F4DF961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060" y="5560430"/>
                    <a:ext cx="4203606" cy="51629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32941" b="-329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00EB880-1172-FCEA-BD13-AF46432F3C28}"/>
                  </a:ext>
                </a:extLst>
              </p:cNvPr>
              <p:cNvSpPr/>
              <p:nvPr/>
            </p:nvSpPr>
            <p:spPr>
              <a:xfrm>
                <a:off x="165057" y="4999148"/>
                <a:ext cx="7018734" cy="51629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marL="0" marR="0" lvl="0" indent="0" defTabSz="457200" rtl="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Calibri"/>
                    <a:ea typeface="Calibri" charset="0"/>
                    <a:cs typeface="Calibri" charset="0"/>
                  </a:rPr>
                  <a:t>- decoder approximately inverts encoder,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3B572DE-1AA2-F686-7F96-EA3C85BF01C5}"/>
              </a:ext>
            </a:extLst>
          </p:cNvPr>
          <p:cNvGrpSpPr/>
          <p:nvPr/>
        </p:nvGrpSpPr>
        <p:grpSpPr>
          <a:xfrm>
            <a:off x="0" y="6166486"/>
            <a:ext cx="9144000" cy="689258"/>
            <a:chOff x="0" y="6179820"/>
            <a:chExt cx="9144000" cy="689258"/>
          </a:xfrm>
        </p:grpSpPr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086F1DC3-EAA8-468D-58B3-30703FAC8A80}"/>
                </a:ext>
              </a:extLst>
            </p:cNvPr>
            <p:cNvSpPr txBox="1">
              <a:spLocks/>
            </p:cNvSpPr>
            <p:nvPr/>
          </p:nvSpPr>
          <p:spPr>
            <a:xfrm>
              <a:off x="1371599" y="6186019"/>
              <a:ext cx="7772401" cy="683059"/>
            </a:xfrm>
            <a:prstGeom prst="rect">
              <a:avLst/>
            </a:prstGeom>
            <a:solidFill>
              <a:srgbClr val="000000"/>
            </a:solidFill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Madduri, Yamagami, Li, Burckhardt, Burden, Orsborn, </a:t>
              </a:r>
              <a:r>
                <a:rPr lang="en-US" sz="1600" i="1" dirty="0"/>
                <a:t>Nature Machine Intelligence, </a:t>
              </a:r>
              <a:r>
                <a:rPr lang="en-US" sz="1600" dirty="0"/>
                <a:t>2026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Computational framework to predict and shape human–machine interactions in closed-loop, co-adaptive neural interfaces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4B1FF5-585A-C264-BC38-EB89984F7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E28915-4210-5625-211A-8B332BAF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88834" y="6186019"/>
              <a:ext cx="679730" cy="679730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041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can we </a:t>
            </a:r>
            <a:r>
              <a:rPr lang="en-US" i="1" dirty="0">
                <a:solidFill>
                  <a:srgbClr val="000000"/>
                </a:solidFill>
              </a:rPr>
              <a:t>predict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i="1" dirty="0">
                <a:solidFill>
                  <a:srgbClr val="000000"/>
                </a:solidFill>
              </a:rPr>
              <a:t>shape</a:t>
            </a:r>
            <a:r>
              <a:rPr lang="en-US" dirty="0">
                <a:solidFill>
                  <a:srgbClr val="000000"/>
                </a:solidFill>
              </a:rPr>
              <a:t> outcomes of </a:t>
            </a:r>
          </a:p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interactions?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45C66A-B752-4892-81FE-E17EEC162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052805" y="1567842"/>
            <a:ext cx="2930110" cy="388434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CC626F3-261C-4335-AEBB-492B6821AA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56359" y="2637293"/>
            <a:ext cx="3343567" cy="2699620"/>
          </a:xfrm>
          <a:prstGeom prst="rect">
            <a:avLst/>
          </a:prstGeom>
        </p:spPr>
      </p:pic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A480AFA7-56A2-419F-B221-205B05FC9008}"/>
              </a:ext>
            </a:extLst>
          </p:cNvPr>
          <p:cNvSpPr txBox="1">
            <a:spLocks/>
          </p:cNvSpPr>
          <p:nvPr/>
        </p:nvSpPr>
        <p:spPr>
          <a:xfrm>
            <a:off x="0" y="5535879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humans learn models of machines …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855E6AC-E8C4-49D2-9D6B-65DA49558566}"/>
              </a:ext>
            </a:extLst>
          </p:cNvPr>
          <p:cNvGrpSpPr/>
          <p:nvPr/>
        </p:nvGrpSpPr>
        <p:grpSpPr>
          <a:xfrm>
            <a:off x="2131299" y="1540537"/>
            <a:ext cx="2243458" cy="2889780"/>
            <a:chOff x="2131299" y="1540537"/>
            <a:chExt cx="2243458" cy="2889780"/>
          </a:xfrm>
        </p:grpSpPr>
        <p:sp>
          <p:nvSpPr>
            <p:cNvPr id="47" name="Cloud Callout 54">
              <a:extLst>
                <a:ext uri="{FF2B5EF4-FFF2-40B4-BE49-F238E27FC236}">
                  <a16:creationId xmlns:a16="http://schemas.microsoft.com/office/drawing/2014/main" id="{ECCB0304-B988-417C-BA4C-4F1700D7B3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808138" y="1863698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78BCE64-9E82-4142-9E64-BD2B73BDD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2402686" y="1912344"/>
              <a:ext cx="1639204" cy="2173036"/>
            </a:xfrm>
            <a:prstGeom prst="rect">
              <a:avLst/>
            </a:prstGeom>
          </p:spPr>
        </p:pic>
      </p:grp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48EC70E-E210-43D5-8782-D44FF13B7307}"/>
              </a:ext>
            </a:extLst>
          </p:cNvPr>
          <p:cNvSpPr txBox="1">
            <a:spLocks/>
          </p:cNvSpPr>
          <p:nvPr/>
        </p:nvSpPr>
        <p:spPr>
          <a:xfrm>
            <a:off x="4451682" y="5535879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… so machines should learn models of humans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2C8B281-9C90-4606-AB76-40A40CAB6E4F}"/>
              </a:ext>
            </a:extLst>
          </p:cNvPr>
          <p:cNvGrpSpPr/>
          <p:nvPr/>
        </p:nvGrpSpPr>
        <p:grpSpPr>
          <a:xfrm>
            <a:off x="4443232" y="2592707"/>
            <a:ext cx="2574934" cy="1965946"/>
            <a:chOff x="4443232" y="2592707"/>
            <a:chExt cx="2574934" cy="1965946"/>
          </a:xfrm>
        </p:grpSpPr>
        <p:sp>
          <p:nvSpPr>
            <p:cNvPr id="52" name="Cloud Callout 54">
              <a:extLst>
                <a:ext uri="{FF2B5EF4-FFF2-40B4-BE49-F238E27FC236}">
                  <a16:creationId xmlns:a16="http://schemas.microsoft.com/office/drawing/2014/main" id="{501FB6F2-63B5-4699-8365-31A592C7BE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4443232" y="2592707"/>
              <a:ext cx="2574934" cy="1965946"/>
            </a:xfrm>
            <a:prstGeom prst="cloudCallout">
              <a:avLst>
                <a:gd name="adj1" fmla="val 78531"/>
                <a:gd name="adj2" fmla="val -53522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90E3F5BF-17FA-4C74-B290-39DFE2A002B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951252" y="2903222"/>
              <a:ext cx="1559798" cy="1259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7830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ACEF7A8-E998-411F-35C4-8C80FAEDC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611"/>
            <a:ext cx="9144000" cy="5586777"/>
          </a:xfrm>
          <a:prstGeom prst="rect">
            <a:avLst/>
          </a:prstGeom>
        </p:spPr>
      </p:pic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5928A834-C0A6-45A6-8184-E9DE56C37128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A95FFF"/>
                </a:solidFill>
              </a:rPr>
              <a:t>brain</a:t>
            </a:r>
            <a:r>
              <a:rPr lang="en-US" sz="4000" dirty="0">
                <a:solidFill>
                  <a:srgbClr val="000000"/>
                </a:solidFill>
              </a:rPr>
              <a:t>-</a:t>
            </a:r>
            <a:r>
              <a:rPr lang="en-US" sz="4000" dirty="0">
                <a:solidFill>
                  <a:srgbClr val="FFC000"/>
                </a:solidFill>
              </a:rPr>
              <a:t>machine</a:t>
            </a:r>
            <a:r>
              <a:rPr lang="en-US" sz="4000" dirty="0">
                <a:solidFill>
                  <a:srgbClr val="000000"/>
                </a:solidFill>
              </a:rPr>
              <a:t> interface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B3AB1F1-B5FC-7E3D-E8B2-F560AC280995}"/>
                  </a:ext>
                </a:extLst>
              </p:cNvPr>
              <p:cNvSpPr/>
              <p:nvPr/>
            </p:nvSpPr>
            <p:spPr>
              <a:xfrm>
                <a:off x="3045330" y="644841"/>
                <a:ext cx="3053340" cy="51629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38100">
                <a:solidFill>
                  <a:schemeClr val="tx1">
                    <a:lumMod val="50000"/>
                  </a:schemeClr>
                </a:solidFill>
              </a:ln>
            </p:spPr>
            <p:txBody>
              <a:bodyPr wrap="square">
                <a:noAutofit/>
              </a:bodyPr>
              <a:lstStyle/>
              <a:p>
                <a:pPr>
                  <a:lnSpc>
                    <a:spcPts val="3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Georgia" charset="0"/>
                        <a:cs typeface="Georgia" charset="0"/>
                      </a:rPr>
                      <m:t>𝐷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Georgia" charset="0"/>
                        <a:cs typeface="Georgia" charset="0"/>
                      </a:rPr>
                      <m:t> 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𝐹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Georgia" charset="0"/>
                        <a:cs typeface="Georgia" charset="0"/>
                      </a:rPr>
                      <m:t>≈0</m:t>
                    </m:r>
                  </m:oMath>
                </a14:m>
                <a:r>
                  <a:rPr lang="en-US" sz="2800" dirty="0">
                    <a:solidFill>
                      <a:schemeClr val="tx2"/>
                    </a:solidFill>
                    <a:ea typeface="Georgia" charset="0"/>
                    <a:cs typeface="Georgia" charset="0"/>
                  </a:rPr>
                  <a:t>,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Georgia" charset="0"/>
                        <a:cs typeface="Georgia" charset="0"/>
                      </a:rPr>
                      <m:t>𝐷</m:t>
                    </m:r>
                    <m:r>
                      <a:rPr lang="en-US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Georgia" charset="0"/>
                        <a:cs typeface="Georgia" charset="0"/>
                      </a:rPr>
                      <m:t> 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𝐹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Georgia" charset="0"/>
                        <a:cs typeface="Georgia" charset="0"/>
                      </a:rPr>
                      <m:t>≈</m:t>
                    </m:r>
                    <m:r>
                      <a:rPr lang="en-US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Georgia" charset="0"/>
                        <a:cs typeface="Georgia" charset="0"/>
                      </a:rPr>
                      <m:t>𝐼</m:t>
                    </m:r>
                  </m:oMath>
                </a14:m>
                <a:endPara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B3AB1F1-B5FC-7E3D-E8B2-F560AC280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5330" y="644841"/>
                <a:ext cx="3053340" cy="516295"/>
              </a:xfrm>
              <a:prstGeom prst="rect">
                <a:avLst/>
              </a:prstGeom>
              <a:blipFill>
                <a:blip r:embed="rId3"/>
                <a:stretch>
                  <a:fillRect t="-16667" b="-21111"/>
                </a:stretch>
              </a:blipFill>
              <a:ln w="38100">
                <a:solidFill>
                  <a:schemeClr val="tx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DBF1AF9-0DA3-DE7D-D120-59873D135545}"/>
                  </a:ext>
                </a:extLst>
              </p:cNvPr>
              <p:cNvSpPr/>
              <p:nvPr/>
            </p:nvSpPr>
            <p:spPr>
              <a:xfrm>
                <a:off x="3041325" y="3504441"/>
                <a:ext cx="3053340" cy="51629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38100">
                <a:solidFill>
                  <a:schemeClr val="tx1">
                    <a:lumMod val="50000"/>
                  </a:schemeClr>
                </a:solidFill>
              </a:ln>
            </p:spPr>
            <p:txBody>
              <a:bodyPr wrap="square">
                <a:noAutofit/>
              </a:bodyPr>
              <a:lstStyle/>
              <a:p>
                <a:pPr algn="ctr">
                  <a:lnSpc>
                    <a:spcPts val="3000"/>
                  </a:lnSpc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𝐷𝐵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 charset="0"/>
                      </a:rPr>
                      <m:t>≾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Georgia" charset="0"/>
                        <a:cs typeface="Georgia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tx2"/>
                    </a:solidFill>
                    <a:ea typeface="Georgia" charset="0"/>
                    <a:cs typeface="Georgia" charset="0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𝐷𝐵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 charset="0"/>
                      </a:rPr>
                      <m:t>≾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Georgia" charset="0"/>
                        <a:cs typeface="Georgia" charset="0"/>
                      </a:rPr>
                      <m:t>0</m:t>
                    </m:r>
                  </m:oMath>
                </a14:m>
                <a:endPara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DBF1AF9-0DA3-DE7D-D120-59873D1355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325" y="3504441"/>
                <a:ext cx="3053340" cy="516295"/>
              </a:xfrm>
              <a:prstGeom prst="rect">
                <a:avLst/>
              </a:prstGeom>
              <a:blipFill>
                <a:blip r:embed="rId4"/>
                <a:stretch>
                  <a:fillRect t="-16484" b="-19780"/>
                </a:stretch>
              </a:blipFill>
              <a:ln w="38100">
                <a:solidFill>
                  <a:schemeClr val="tx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A8ECF41-4163-96BA-AE2C-844C83B53BE1}"/>
              </a:ext>
            </a:extLst>
          </p:cNvPr>
          <p:cNvSpPr txBox="1">
            <a:spLocks/>
          </p:cNvSpPr>
          <p:nvPr/>
        </p:nvSpPr>
        <p:spPr>
          <a:xfrm>
            <a:off x="-172524" y="3212924"/>
            <a:ext cx="9460524" cy="1099328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400" b="1" dirty="0"/>
              <a:t>matches control theory predictions</a:t>
            </a:r>
            <a:endParaRPr kumimoji="0" lang="en-US" sz="4400" b="1" i="1" u="none" strike="noStrike" kern="120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BD7836-EEB2-066A-B2FB-16D4BD498541}"/>
              </a:ext>
            </a:extLst>
          </p:cNvPr>
          <p:cNvGrpSpPr/>
          <p:nvPr/>
        </p:nvGrpSpPr>
        <p:grpSpPr>
          <a:xfrm>
            <a:off x="0" y="6166486"/>
            <a:ext cx="9144000" cy="689258"/>
            <a:chOff x="0" y="6179820"/>
            <a:chExt cx="9144000" cy="689258"/>
          </a:xfrm>
        </p:grpSpPr>
        <p:sp>
          <p:nvSpPr>
            <p:cNvPr id="3" name="Text Placeholder 2">
              <a:extLst>
                <a:ext uri="{FF2B5EF4-FFF2-40B4-BE49-F238E27FC236}">
                  <a16:creationId xmlns:a16="http://schemas.microsoft.com/office/drawing/2014/main" id="{1C88B6F0-72FB-01FF-50FC-B693BD5ABD8B}"/>
                </a:ext>
              </a:extLst>
            </p:cNvPr>
            <p:cNvSpPr txBox="1">
              <a:spLocks/>
            </p:cNvSpPr>
            <p:nvPr/>
          </p:nvSpPr>
          <p:spPr>
            <a:xfrm>
              <a:off x="1371599" y="6186019"/>
              <a:ext cx="7772401" cy="683059"/>
            </a:xfrm>
            <a:prstGeom prst="rect">
              <a:avLst/>
            </a:prstGeom>
            <a:solidFill>
              <a:srgbClr val="000000"/>
            </a:solidFill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Madduri, Yamagami, Li, Burckhardt, Burden, Orsborn, </a:t>
              </a:r>
              <a:r>
                <a:rPr lang="en-US" sz="1600" i="1" dirty="0"/>
                <a:t>Nature Machine Intelligence, </a:t>
              </a:r>
              <a:r>
                <a:rPr lang="en-US" sz="1600" dirty="0"/>
                <a:t>2026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Computational framework to predict and shape human–machine interactions in closed-loop, co-adaptive neural interfaces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46F8872-5C01-C227-9C64-3BB4C6E0A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D1B47B-1901-4E25-2C35-E0B6C341B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88834" y="6186019"/>
              <a:ext cx="679730" cy="679730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9138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5928A834-C0A6-45A6-8184-E9DE56C37128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A95FFF"/>
                </a:solidFill>
              </a:rPr>
              <a:t>brain</a:t>
            </a:r>
            <a:r>
              <a:rPr lang="en-US" sz="4000" dirty="0">
                <a:solidFill>
                  <a:srgbClr val="000000"/>
                </a:solidFill>
              </a:rPr>
              <a:t>-</a:t>
            </a:r>
            <a:r>
              <a:rPr lang="en-US" sz="4000" dirty="0">
                <a:solidFill>
                  <a:srgbClr val="FFC000"/>
                </a:solidFill>
              </a:rPr>
              <a:t>machine</a:t>
            </a:r>
            <a:r>
              <a:rPr lang="en-US" sz="4000" dirty="0">
                <a:solidFill>
                  <a:srgbClr val="000000"/>
                </a:solidFill>
              </a:rPr>
              <a:t> interface game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A39F24F-7933-2769-039E-9B7719AF8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337"/>
            <a:ext cx="7740000" cy="2514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0F4884-0FDB-726C-64FF-2827CAFDA51E}"/>
                  </a:ext>
                </a:extLst>
              </p:cNvPr>
              <p:cNvSpPr txBox="1"/>
              <p:nvPr/>
            </p:nvSpPr>
            <p:spPr>
              <a:xfrm>
                <a:off x="590602" y="631356"/>
                <a:ext cx="1800000" cy="523220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high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𝜆</m:t>
                    </m:r>
                  </m:oMath>
                </a14:m>
                <a:endParaRPr lang="en-US" sz="105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0F4884-0FDB-726C-64FF-2827CAFDA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02" y="631356"/>
                <a:ext cx="1800000" cy="523220"/>
              </a:xfrm>
              <a:prstGeom prst="rect">
                <a:avLst/>
              </a:prstGeom>
              <a:blipFill>
                <a:blip r:embed="rId8"/>
                <a:stretch>
                  <a:fillRect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6FAC35-FEBD-DCF8-DDB7-B74F66434124}"/>
                  </a:ext>
                </a:extLst>
              </p:cNvPr>
              <p:cNvSpPr txBox="1"/>
              <p:nvPr/>
            </p:nvSpPr>
            <p:spPr>
              <a:xfrm>
                <a:off x="3366101" y="624617"/>
                <a:ext cx="1785600" cy="523220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low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𝜆</m:t>
                    </m:r>
                  </m:oMath>
                </a14:m>
                <a:endParaRPr lang="en-US" sz="105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6FAC35-FEBD-DCF8-DDB7-B74F66434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01" y="624617"/>
                <a:ext cx="1785600" cy="523220"/>
              </a:xfrm>
              <a:prstGeom prst="rect">
                <a:avLst/>
              </a:prstGeom>
              <a:blipFill>
                <a:blip r:embed="rId9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5B2F82B0-B57F-F7DF-2C3E-8E29842A0BA5}"/>
              </a:ext>
            </a:extLst>
          </p:cNvPr>
          <p:cNvGrpSpPr/>
          <p:nvPr/>
        </p:nvGrpSpPr>
        <p:grpSpPr>
          <a:xfrm>
            <a:off x="143147" y="3564032"/>
            <a:ext cx="8648054" cy="2548530"/>
            <a:chOff x="143147" y="3564032"/>
            <a:chExt cx="8648054" cy="254853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8CF44C4-E634-9995-562A-D4E2A3CFE1EA}"/>
                </a:ext>
              </a:extLst>
            </p:cNvPr>
            <p:cNvGrpSpPr/>
            <p:nvPr/>
          </p:nvGrpSpPr>
          <p:grpSpPr>
            <a:xfrm>
              <a:off x="143147" y="3772855"/>
              <a:ext cx="8648054" cy="2339707"/>
              <a:chOff x="143147" y="3772855"/>
              <a:chExt cx="8648054" cy="2339707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A4684E1-78F1-22AD-1164-CD1A6117CF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3147" y="3817203"/>
                <a:ext cx="4265953" cy="2283186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F34AA22-31A5-3081-A5DE-E1F38BE982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34901" y="3772855"/>
                <a:ext cx="4056300" cy="2339707"/>
              </a:xfrm>
              <a:prstGeom prst="rect">
                <a:avLst/>
              </a:prstGeom>
            </p:spPr>
          </p:pic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28B614F-CA36-D84A-6644-5B1C2B448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85600" y="3564032"/>
              <a:ext cx="561600" cy="21508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FD50E2E-A9FE-2BAA-100B-A77459E7880B}"/>
                  </a:ext>
                </a:extLst>
              </p:cNvPr>
              <p:cNvSpPr/>
              <p:nvPr/>
            </p:nvSpPr>
            <p:spPr>
              <a:xfrm>
                <a:off x="5054970" y="618252"/>
                <a:ext cx="418576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kumimoji="0" lang="en-US" alt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alt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95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𝐸</m:t>
                          </m:r>
                          <m:r>
                            <a:rPr kumimoji="0" lang="en-US" alt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kumimoji="0" lang="en-US" alt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</m:d>
                      <m:r>
                        <a:rPr kumimoji="0" lang="en-US" alt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alt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alt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alt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  <m:sup>
                          <m:r>
                            <a:rPr kumimoji="0" lang="en-US" alt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alt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alt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alt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𝜆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alt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alt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p>
                          <m:r>
                            <a:rPr kumimoji="0" lang="en-US" alt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FD50E2E-A9FE-2BAA-100B-A77459E78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970" y="618252"/>
                <a:ext cx="4185761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995ACBE-C557-AA36-661C-B173E3E38A8E}"/>
                  </a:ext>
                </a:extLst>
              </p:cNvPr>
              <p:cNvSpPr txBox="1"/>
              <p:nvPr/>
            </p:nvSpPr>
            <p:spPr>
              <a:xfrm>
                <a:off x="5580000" y="1757500"/>
                <a:ext cx="4824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995ACBE-C557-AA36-661C-B173E3E38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000" y="1757500"/>
                <a:ext cx="482400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8F89DB2-2F62-F3D4-7187-51F26A4747F7}"/>
                  </a:ext>
                </a:extLst>
              </p:cNvPr>
              <p:cNvSpPr txBox="1"/>
              <p:nvPr/>
            </p:nvSpPr>
            <p:spPr>
              <a:xfrm>
                <a:off x="4443965" y="3220920"/>
                <a:ext cx="4536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A95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𝐸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8F89DB2-2F62-F3D4-7187-51F26A474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965" y="3220920"/>
                <a:ext cx="453600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BB883D0-A89C-79FE-BDBB-A2EC1865F6DE}"/>
                  </a:ext>
                </a:extLst>
              </p:cNvPr>
              <p:cNvSpPr txBox="1"/>
              <p:nvPr/>
            </p:nvSpPr>
            <p:spPr>
              <a:xfrm>
                <a:off x="1694465" y="3220920"/>
                <a:ext cx="4536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A95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𝐸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BB883D0-A89C-79FE-BDBB-A2EC1865F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465" y="3220920"/>
                <a:ext cx="453600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AEF6C73-4B94-09D3-6792-125223DBDD6A}"/>
                  </a:ext>
                </a:extLst>
              </p:cNvPr>
              <p:cNvSpPr txBox="1"/>
              <p:nvPr/>
            </p:nvSpPr>
            <p:spPr>
              <a:xfrm rot="16200000">
                <a:off x="1" y="1334632"/>
                <a:ext cx="33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𝐷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AEF6C73-4B94-09D3-6792-125223DBD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" y="1334632"/>
                <a:ext cx="338400" cy="461665"/>
              </a:xfrm>
              <a:prstGeom prst="rect">
                <a:avLst/>
              </a:prstGeom>
              <a:blipFill>
                <a:blip r:embed="rId17"/>
                <a:stretch>
                  <a:fillRect t="-21429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DEB080C4-08EA-239A-FB07-7AA1AF87E4E1}"/>
              </a:ext>
            </a:extLst>
          </p:cNvPr>
          <p:cNvSpPr txBox="1">
            <a:spLocks/>
          </p:cNvSpPr>
          <p:nvPr/>
        </p:nvSpPr>
        <p:spPr>
          <a:xfrm>
            <a:off x="-172524" y="3126118"/>
            <a:ext cx="9460524" cy="1099328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400" b="1" dirty="0"/>
              <a:t>matches game theory predictions</a:t>
            </a:r>
            <a:endParaRPr kumimoji="0" lang="en-US" sz="4400" b="1" i="1" u="none" strike="noStrike" kern="120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4843E2-D573-2E21-C1AE-186517FAA101}"/>
              </a:ext>
            </a:extLst>
          </p:cNvPr>
          <p:cNvGrpSpPr/>
          <p:nvPr/>
        </p:nvGrpSpPr>
        <p:grpSpPr>
          <a:xfrm>
            <a:off x="0" y="6166486"/>
            <a:ext cx="9144000" cy="689258"/>
            <a:chOff x="0" y="6179820"/>
            <a:chExt cx="9144000" cy="689258"/>
          </a:xfrm>
        </p:grpSpPr>
        <p:sp>
          <p:nvSpPr>
            <p:cNvPr id="3" name="Text Placeholder 2">
              <a:extLst>
                <a:ext uri="{FF2B5EF4-FFF2-40B4-BE49-F238E27FC236}">
                  <a16:creationId xmlns:a16="http://schemas.microsoft.com/office/drawing/2014/main" id="{1235BB15-EAB2-40C1-7C7E-9CAC68565D9C}"/>
                </a:ext>
              </a:extLst>
            </p:cNvPr>
            <p:cNvSpPr txBox="1">
              <a:spLocks/>
            </p:cNvSpPr>
            <p:nvPr/>
          </p:nvSpPr>
          <p:spPr>
            <a:xfrm>
              <a:off x="1371599" y="6186019"/>
              <a:ext cx="7772401" cy="683059"/>
            </a:xfrm>
            <a:prstGeom prst="rect">
              <a:avLst/>
            </a:prstGeom>
            <a:solidFill>
              <a:srgbClr val="000000"/>
            </a:solidFill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Madduri, Yamagami, Li, Burckhardt, Burden, Orsborn, </a:t>
              </a:r>
              <a:r>
                <a:rPr lang="en-US" sz="1600" i="1" dirty="0"/>
                <a:t>Nature Machine Intelligence, </a:t>
              </a:r>
              <a:r>
                <a:rPr lang="en-US" sz="1600" dirty="0"/>
                <a:t>2026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Computational framework to predict and shape human–machine interactions in closed-loop, co-adaptive neural interfaces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7B88DE-0A1E-6284-81FE-456EE94ED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7D3B209-8C79-19D2-77B0-137A5EBDE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/>
            <a:stretch/>
          </p:blipFill>
          <p:spPr>
            <a:xfrm>
              <a:off x="688834" y="6186019"/>
              <a:ext cx="679730" cy="679730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3767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20">
            <a:extLst>
              <a:ext uri="{FF2B5EF4-FFF2-40B4-BE49-F238E27FC236}">
                <a16:creationId xmlns:a16="http://schemas.microsoft.com/office/drawing/2014/main" id="{B5F73E55-63F7-803B-8798-7E37C5B66C3A}"/>
              </a:ext>
            </a:extLst>
          </p:cNvPr>
          <p:cNvSpPr/>
          <p:nvPr/>
        </p:nvSpPr>
        <p:spPr>
          <a:xfrm>
            <a:off x="7067718" y="4052054"/>
            <a:ext cx="833403" cy="7712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4165004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055344" y="4435983"/>
            <a:ext cx="2018139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4435982"/>
            <a:ext cx="441511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4821582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3673256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300839" y="356898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5124537"/>
            <a:ext cx="983472" cy="1063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5135175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4852062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4763866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506159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462554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flipV="1">
            <a:off x="396164" y="4510477"/>
            <a:ext cx="2668363" cy="341585"/>
          </a:xfrm>
          <a:prstGeom prst="bentConnector3">
            <a:avLst>
              <a:gd name="adj1" fmla="val 380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414391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B0F0"/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1661965"/>
            <a:ext cx="871957" cy="6912681"/>
          </a:xfrm>
          <a:prstGeom prst="bentConnector3">
            <a:avLst>
              <a:gd name="adj1" fmla="val 163539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7907818" y="4435983"/>
            <a:ext cx="480263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0">
            <a:extLst>
              <a:ext uri="{FF2B5EF4-FFF2-40B4-BE49-F238E27FC236}">
                <a16:creationId xmlns:a16="http://schemas.microsoft.com/office/drawing/2014/main" id="{5030B9FE-9356-4BED-B47E-6628B7E83522}"/>
              </a:ext>
            </a:extLst>
          </p:cNvPr>
          <p:cNvSpPr/>
          <p:nvPr/>
        </p:nvSpPr>
        <p:spPr>
          <a:xfrm>
            <a:off x="3064527" y="4143919"/>
            <a:ext cx="1060637" cy="1479904"/>
          </a:xfrm>
          <a:prstGeom prst="roundRect">
            <a:avLst/>
          </a:prstGeom>
          <a:solidFill>
            <a:srgbClr val="000000"/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3600" i="1" dirty="0">
                <a:solidFill>
                  <a:srgbClr val="A95FFF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9B50FC-D4FD-AA69-56BD-22C684986C43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(non-invasive)</a:t>
            </a:r>
            <a:r>
              <a:rPr lang="en-US" sz="4000" dirty="0">
                <a:solidFill>
                  <a:srgbClr val="A95FFF"/>
                </a:solidFill>
              </a:rPr>
              <a:t> brain</a:t>
            </a:r>
            <a:r>
              <a:rPr lang="en-US" sz="4000" dirty="0"/>
              <a:t>-</a:t>
            </a:r>
            <a:r>
              <a:rPr lang="en-US" sz="4000" dirty="0">
                <a:solidFill>
                  <a:srgbClr val="FFC000"/>
                </a:solidFill>
              </a:rPr>
              <a:t>machine</a:t>
            </a:r>
            <a:r>
              <a:rPr lang="en-US" sz="4000" dirty="0"/>
              <a:t> interface game</a:t>
            </a:r>
          </a:p>
        </p:txBody>
      </p:sp>
      <p:sp>
        <p:nvSpPr>
          <p:cNvPr id="59" name="Rounded Rectangle 25">
            <a:extLst>
              <a:ext uri="{FF2B5EF4-FFF2-40B4-BE49-F238E27FC236}">
                <a16:creationId xmlns:a16="http://schemas.microsoft.com/office/drawing/2014/main" id="{F542933F-63C1-F3B9-3E92-A8CA708C32C0}"/>
              </a:ext>
            </a:extLst>
          </p:cNvPr>
          <p:cNvSpPr/>
          <p:nvPr/>
        </p:nvSpPr>
        <p:spPr>
          <a:xfrm>
            <a:off x="4917750" y="432889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20">
                <a:extLst>
                  <a:ext uri="{FF2B5EF4-FFF2-40B4-BE49-F238E27FC236}">
                    <a16:creationId xmlns:a16="http://schemas.microsoft.com/office/drawing/2014/main" id="{C4981F1C-503D-6807-B269-9D1D8FDF05AA}"/>
                  </a:ext>
                </a:extLst>
              </p:cNvPr>
              <p:cNvSpPr/>
              <p:nvPr/>
            </p:nvSpPr>
            <p:spPr>
              <a:xfrm>
                <a:off x="7074415" y="4050383"/>
                <a:ext cx="833403" cy="771200"/>
              </a:xfrm>
              <a:prstGeom prst="roundRect">
                <a:avLst/>
              </a:prstGeom>
              <a:solidFill>
                <a:srgbClr val="000000"/>
              </a:solidFill>
              <a:ln w="38100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/>
                <a:r>
                  <a:rPr lang="en-US" sz="2800" i="1" dirty="0">
                    <a:solidFill>
                      <a:srgbClr val="FFC000"/>
                    </a:solidFill>
                    <a:latin typeface="Georgia" charset="0"/>
                    <a:ea typeface="Georgia" charset="0"/>
                    <a:cs typeface="Georgia" charset="0"/>
                  </a:rPr>
                  <a:t>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Georgia" charset="0"/>
                            <a:cs typeface="Georgia" charset="0"/>
                          </a:rPr>
                          <m:t>𝑠</m:t>
                        </m:r>
                      </m:den>
                    </m:f>
                  </m:oMath>
                </a14:m>
                <a:endParaRPr lang="en-US" sz="28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endParaRPr>
              </a:p>
            </p:txBody>
          </p:sp>
        </mc:Choice>
        <mc:Fallback xmlns="">
          <p:sp>
            <p:nvSpPr>
              <p:cNvPr id="14" name="Rounded Rectangle 20">
                <a:extLst>
                  <a:ext uri="{FF2B5EF4-FFF2-40B4-BE49-F238E27FC236}">
                    <a16:creationId xmlns:a16="http://schemas.microsoft.com/office/drawing/2014/main" id="{C4981F1C-503D-6807-B269-9D1D8FDF05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415" y="4050383"/>
                <a:ext cx="833403" cy="771200"/>
              </a:xfrm>
              <a:prstGeom prst="roundRect">
                <a:avLst/>
              </a:prstGeom>
              <a:blipFill>
                <a:blip r:embed="rId4"/>
                <a:stretch>
                  <a:fillRect l="-4930" b="-3008"/>
                </a:stretch>
              </a:blipFill>
              <a:ln w="38100">
                <a:solidFill>
                  <a:srgbClr val="FFC000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2315686E-1A63-259D-2426-F168C3A6189A}"/>
              </a:ext>
            </a:extLst>
          </p:cNvPr>
          <p:cNvSpPr txBox="1"/>
          <p:nvPr/>
        </p:nvSpPr>
        <p:spPr>
          <a:xfrm>
            <a:off x="4119730" y="4798467"/>
            <a:ext cx="39075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decoder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computes cursor position by integrating linear combination of EMG signals</a:t>
            </a:r>
            <a:endParaRPr lang="en-US" sz="2400" b="1" dirty="0">
              <a:solidFill>
                <a:srgbClr val="FFC000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887465E-1ABB-544E-8B25-56FD5DB6BA07}"/>
              </a:ext>
            </a:extLst>
          </p:cNvPr>
          <p:cNvGrpSpPr/>
          <p:nvPr/>
        </p:nvGrpSpPr>
        <p:grpSpPr>
          <a:xfrm>
            <a:off x="3059093" y="862223"/>
            <a:ext cx="6209265" cy="4761600"/>
            <a:chOff x="3059093" y="862223"/>
            <a:chExt cx="6209265" cy="476160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7119991-3131-F5F9-3018-9F606905A05C}"/>
                </a:ext>
              </a:extLst>
            </p:cNvPr>
            <p:cNvGrpSpPr/>
            <p:nvPr/>
          </p:nvGrpSpPr>
          <p:grpSpPr>
            <a:xfrm>
              <a:off x="4311571" y="862223"/>
              <a:ext cx="4956787" cy="3504132"/>
              <a:chOff x="4311571" y="862223"/>
              <a:chExt cx="4956787" cy="350413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A2C48A0-6E6C-B0E8-9C79-51D228224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3339758" y="1834036"/>
                <a:ext cx="3504132" cy="1560506"/>
              </a:xfrm>
              <a:prstGeom prst="rect">
                <a:avLst/>
              </a:prstGeom>
            </p:spPr>
          </p:pic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8C95E16E-DF24-5FE0-30C7-631046D2031B}"/>
                  </a:ext>
                </a:extLst>
              </p:cNvPr>
              <p:cNvSpPr/>
              <p:nvPr/>
            </p:nvSpPr>
            <p:spPr>
              <a:xfrm>
                <a:off x="4573063" y="2634497"/>
                <a:ext cx="1110847" cy="663837"/>
              </a:xfrm>
              <a:prstGeom prst="roundRect">
                <a:avLst/>
              </a:prstGeom>
              <a:noFill/>
              <a:ln w="28575">
                <a:solidFill>
                  <a:srgbClr val="A95FFF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D6E19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9D6B67-3852-1FA4-8C21-520E5BC303C6}"/>
                  </a:ext>
                </a:extLst>
              </p:cNvPr>
              <p:cNvSpPr txBox="1"/>
              <p:nvPr/>
            </p:nvSpPr>
            <p:spPr>
              <a:xfrm>
                <a:off x="5872077" y="2362671"/>
                <a:ext cx="339628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A95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EMG (electromyography)</a:t>
                </a:r>
              </a:p>
              <a:p>
                <a:r>
                  <a:rPr lang="en-US" sz="2400" b="1" i="1" dirty="0">
                    <a:solidFill>
                      <a:srgbClr val="A95FFF"/>
                    </a:solidFill>
                  </a:rPr>
                  <a:t>encodes</a:t>
                </a:r>
                <a:r>
                  <a:rPr lang="en-US" sz="2400" b="1" dirty="0">
                    <a:solidFill>
                      <a:srgbClr val="A95FFF"/>
                    </a:solidFill>
                  </a:rPr>
                  <a:t> neuromotor commands to muscles</a:t>
                </a:r>
              </a:p>
            </p:txBody>
          </p:sp>
        </p:grpSp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id="{23BE5720-34E0-1B29-37BE-B85CA4EA421D}"/>
                </a:ext>
              </a:extLst>
            </p:cNvPr>
            <p:cNvSpPr/>
            <p:nvPr/>
          </p:nvSpPr>
          <p:spPr>
            <a:xfrm>
              <a:off x="3059093" y="4143919"/>
              <a:ext cx="1060637" cy="1479904"/>
            </a:xfrm>
            <a:prstGeom prst="roundRect">
              <a:avLst/>
            </a:prstGeom>
            <a:solidFill>
              <a:srgbClr val="000000"/>
            </a:solidFill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US" sz="36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F30329-E64D-E2F5-EB82-4B2CAC998CFA}"/>
              </a:ext>
            </a:extLst>
          </p:cNvPr>
          <p:cNvGrpSpPr/>
          <p:nvPr/>
        </p:nvGrpSpPr>
        <p:grpSpPr>
          <a:xfrm>
            <a:off x="415329" y="1090616"/>
            <a:ext cx="2836612" cy="3364130"/>
            <a:chOff x="415329" y="1090616"/>
            <a:chExt cx="2836612" cy="336413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06357AF-C745-04CE-8388-BE2289FAA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5329" y="1090616"/>
              <a:ext cx="2473391" cy="3364130"/>
            </a:xfrm>
            <a:prstGeom prst="rect">
              <a:avLst/>
            </a:prstGeom>
          </p:spPr>
        </p:pic>
        <p:sp>
          <p:nvSpPr>
            <p:cNvPr id="3" name="Rounded Rectangle 23">
              <a:extLst>
                <a:ext uri="{FF2B5EF4-FFF2-40B4-BE49-F238E27FC236}">
                  <a16:creationId xmlns:a16="http://schemas.microsoft.com/office/drawing/2014/main" id="{B0A79256-32A9-419F-BA82-7734EA9F3A80}"/>
                </a:ext>
              </a:extLst>
            </p:cNvPr>
            <p:cNvSpPr/>
            <p:nvPr/>
          </p:nvSpPr>
          <p:spPr>
            <a:xfrm>
              <a:off x="2759253" y="2985736"/>
              <a:ext cx="492688" cy="492688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2000" i="1" dirty="0">
                  <a:solidFill>
                    <a:srgbClr val="FF0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4" name="Rounded Rectangle 23">
              <a:extLst>
                <a:ext uri="{FF2B5EF4-FFF2-40B4-BE49-F238E27FC236}">
                  <a16:creationId xmlns:a16="http://schemas.microsoft.com/office/drawing/2014/main" id="{B5126EEF-69FD-F118-7A09-A85390875A80}"/>
                </a:ext>
              </a:extLst>
            </p:cNvPr>
            <p:cNvSpPr/>
            <p:nvPr/>
          </p:nvSpPr>
          <p:spPr>
            <a:xfrm>
              <a:off x="2759253" y="3318962"/>
              <a:ext cx="492688" cy="492688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2000" i="1" dirty="0">
                  <a:solidFill>
                    <a:srgbClr val="00B0F0"/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2651562-7754-DFF1-DAC2-8CAFB00DCC20}"/>
              </a:ext>
            </a:extLst>
          </p:cNvPr>
          <p:cNvSpPr txBox="1">
            <a:spLocks/>
          </p:cNvSpPr>
          <p:nvPr/>
        </p:nvSpPr>
        <p:spPr>
          <a:xfrm>
            <a:off x="-172524" y="1110307"/>
            <a:ext cx="9460524" cy="1099328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400" b="1" dirty="0"/>
              <a:t>predicted and shaped outcomes</a:t>
            </a:r>
            <a:endParaRPr kumimoji="0" lang="en-US" sz="4400" b="1" i="1" u="none" strike="noStrike" kern="120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C2369F-B867-C4E9-0C9B-D82C8A65BB93}"/>
              </a:ext>
            </a:extLst>
          </p:cNvPr>
          <p:cNvGrpSpPr/>
          <p:nvPr/>
        </p:nvGrpSpPr>
        <p:grpSpPr>
          <a:xfrm>
            <a:off x="0" y="6166486"/>
            <a:ext cx="9144000" cy="689258"/>
            <a:chOff x="0" y="6179820"/>
            <a:chExt cx="9144000" cy="689258"/>
          </a:xfrm>
        </p:grpSpPr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4B8E6DD0-A587-86E6-222F-B3C6DD9EBF4F}"/>
                </a:ext>
              </a:extLst>
            </p:cNvPr>
            <p:cNvSpPr txBox="1">
              <a:spLocks/>
            </p:cNvSpPr>
            <p:nvPr/>
          </p:nvSpPr>
          <p:spPr>
            <a:xfrm>
              <a:off x="1371599" y="6186019"/>
              <a:ext cx="7772401" cy="683059"/>
            </a:xfrm>
            <a:prstGeom prst="rect">
              <a:avLst/>
            </a:prstGeom>
            <a:solidFill>
              <a:srgbClr val="000000"/>
            </a:solidFill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Madduri, Yamagami, Li, Burckhardt, Burden, Orsborn, </a:t>
              </a:r>
              <a:r>
                <a:rPr lang="en-US" sz="1600" i="1" dirty="0"/>
                <a:t>Nature Machine Intelligence, </a:t>
              </a:r>
              <a:r>
                <a:rPr lang="en-US" sz="1600" dirty="0"/>
                <a:t>2026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Computational framework to predict and shape human–machine interactions in closed-loop, co-adaptive neural interfaces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377C67B-3184-D2EE-2301-8A1CBA686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30BA2E2-9D58-9895-9D8E-3A0DB104C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88834" y="6186019"/>
              <a:ext cx="679730" cy="679730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8028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6739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can we </a:t>
            </a:r>
            <a:r>
              <a:rPr lang="en-US" i="1" dirty="0">
                <a:solidFill>
                  <a:srgbClr val="000000"/>
                </a:solidFill>
              </a:rPr>
              <a:t>predict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i="1" dirty="0">
                <a:solidFill>
                  <a:srgbClr val="000000"/>
                </a:solidFill>
              </a:rPr>
              <a:t>shape</a:t>
            </a:r>
            <a:r>
              <a:rPr lang="en-US" dirty="0">
                <a:solidFill>
                  <a:srgbClr val="000000"/>
                </a:solidFill>
              </a:rPr>
              <a:t> outcomes of </a:t>
            </a:r>
          </a:p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interactions?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A480AFA7-56A2-419F-B221-205B05FC9008}"/>
              </a:ext>
            </a:extLst>
          </p:cNvPr>
          <p:cNvSpPr txBox="1">
            <a:spLocks/>
          </p:cNvSpPr>
          <p:nvPr/>
        </p:nvSpPr>
        <p:spPr>
          <a:xfrm>
            <a:off x="0" y="4988610"/>
            <a:ext cx="4762072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999999">
                    <a:lumMod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</a:rPr>
              <a:t>humans learn models of machines …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48EC70E-E210-43D5-8782-D44FF13B7307}"/>
              </a:ext>
            </a:extLst>
          </p:cNvPr>
          <p:cNvSpPr txBox="1">
            <a:spLocks/>
          </p:cNvSpPr>
          <p:nvPr/>
        </p:nvSpPr>
        <p:spPr>
          <a:xfrm>
            <a:off x="4451682" y="4988610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… so machines should learn models of humans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3">
                <a:extLst>
                  <a:ext uri="{FF2B5EF4-FFF2-40B4-BE49-F238E27FC236}">
                    <a16:creationId xmlns:a16="http://schemas.microsoft.com/office/drawing/2014/main" id="{A45FE11D-5469-4FF7-ADB8-A9B6E4DA45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5890564"/>
                <a:ext cx="4762072" cy="96743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9999">
                        <a:lumMod val="75000"/>
                      </a:srgb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takeaway: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9999">
                        <a:lumMod val="75000"/>
                      </a:srgb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humans learn to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charset="0"/>
                      </a:rPr>
                      <m:t>≈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9999">
                        <a:lumMod val="75000"/>
                      </a:srgb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invert machine dynamics</a:t>
                </a:r>
              </a:p>
            </p:txBody>
          </p:sp>
        </mc:Choice>
        <mc:Fallback xmlns="">
          <p:sp>
            <p:nvSpPr>
              <p:cNvPr id="20" name="Text Placeholder 3">
                <a:extLst>
                  <a:ext uri="{FF2B5EF4-FFF2-40B4-BE49-F238E27FC236}">
                    <a16:creationId xmlns:a16="http://schemas.microsoft.com/office/drawing/2014/main" id="{A45FE11D-5469-4FF7-ADB8-A9B6E4DA4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90564"/>
                <a:ext cx="4762072" cy="967436"/>
              </a:xfrm>
              <a:prstGeom prst="rect">
                <a:avLst/>
              </a:prstGeom>
              <a:blipFill>
                <a:blip r:embed="rId2"/>
                <a:stretch>
                  <a:fillRect l="-2433" t="-13208" r="-4481" b="-2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10ABD37-721A-42B8-A13F-3E2F1D94477A}"/>
              </a:ext>
            </a:extLst>
          </p:cNvPr>
          <p:cNvGrpSpPr/>
          <p:nvPr/>
        </p:nvGrpSpPr>
        <p:grpSpPr>
          <a:xfrm>
            <a:off x="256359" y="995311"/>
            <a:ext cx="4118398" cy="3796376"/>
            <a:chOff x="256359" y="1540537"/>
            <a:chExt cx="4118398" cy="3796376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D25FD26-FA83-40F0-A903-0957A141CC7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grayscl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256359" y="2637293"/>
              <a:ext cx="3343567" cy="269962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F332580-CD57-4782-B885-89DF1F5777BE}"/>
                </a:ext>
              </a:extLst>
            </p:cNvPr>
            <p:cNvGrpSpPr/>
            <p:nvPr/>
          </p:nvGrpSpPr>
          <p:grpSpPr>
            <a:xfrm>
              <a:off x="2131299" y="1540537"/>
              <a:ext cx="2243458" cy="2889780"/>
              <a:chOff x="2131299" y="1540537"/>
              <a:chExt cx="2243458" cy="2889780"/>
            </a:xfrm>
          </p:grpSpPr>
          <p:sp>
            <p:nvSpPr>
              <p:cNvPr id="21" name="Cloud Callout 54">
                <a:extLst>
                  <a:ext uri="{FF2B5EF4-FFF2-40B4-BE49-F238E27FC236}">
                    <a16:creationId xmlns:a16="http://schemas.microsoft.com/office/drawing/2014/main" id="{8F338660-7B18-4D02-ABB9-E97DA49C9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accent5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93885CC-4568-4CE1-8B6F-33F5B4F851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0786B7-32F7-46DF-B44D-B4559DD767E7}"/>
              </a:ext>
            </a:extLst>
          </p:cNvPr>
          <p:cNvGrpSpPr/>
          <p:nvPr/>
        </p:nvGrpSpPr>
        <p:grpSpPr>
          <a:xfrm>
            <a:off x="4443232" y="1022616"/>
            <a:ext cx="4539683" cy="3884349"/>
            <a:chOff x="4443232" y="1567842"/>
            <a:chExt cx="4539683" cy="38843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71C4323-30FE-48CF-BB70-CE349E165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6052805" y="1567842"/>
              <a:ext cx="2930110" cy="3884349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3DAC640-AAD6-46F2-97DE-6CC6F496FC81}"/>
                </a:ext>
              </a:extLst>
            </p:cNvPr>
            <p:cNvGrpSpPr/>
            <p:nvPr/>
          </p:nvGrpSpPr>
          <p:grpSpPr>
            <a:xfrm>
              <a:off x="4443232" y="2592707"/>
              <a:ext cx="2574934" cy="1965946"/>
              <a:chOff x="4443232" y="2592707"/>
              <a:chExt cx="2574934" cy="1965946"/>
            </a:xfrm>
          </p:grpSpPr>
          <p:sp>
            <p:nvSpPr>
              <p:cNvPr id="26" name="Cloud Callout 54">
                <a:extLst>
                  <a:ext uri="{FF2B5EF4-FFF2-40B4-BE49-F238E27FC236}">
                    <a16:creationId xmlns:a16="http://schemas.microsoft.com/office/drawing/2014/main" id="{438A90DF-BDAD-4F89-8C22-65505B85B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 flipV="1">
                <a:off x="4443232" y="2592707"/>
                <a:ext cx="2574934" cy="1965946"/>
              </a:xfrm>
              <a:prstGeom prst="cloudCallout">
                <a:avLst>
                  <a:gd name="adj1" fmla="val 78531"/>
                  <a:gd name="adj2" fmla="val -53522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189CA337-1455-4EA8-A20A-31F7E364E8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4951252" y="2903222"/>
                <a:ext cx="1559798" cy="1259393"/>
              </a:xfrm>
              <a:prstGeom prst="rect">
                <a:avLst/>
              </a:prstGeom>
            </p:spPr>
          </p:pic>
        </p:grpSp>
      </p:grp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F716095-7026-4AC7-A71D-C2E315F4458C}"/>
              </a:ext>
            </a:extLst>
          </p:cNvPr>
          <p:cNvSpPr txBox="1">
            <a:spLocks/>
          </p:cNvSpPr>
          <p:nvPr/>
        </p:nvSpPr>
        <p:spPr>
          <a:xfrm>
            <a:off x="4638781" y="5890564"/>
            <a:ext cx="4498047" cy="9674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takeaway: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machines can shape game outcomes</a:t>
            </a:r>
          </a:p>
        </p:txBody>
      </p:sp>
    </p:spTree>
    <p:extLst>
      <p:ext uri="{BB962C8B-B14F-4D97-AF65-F5344CB8AC3E}">
        <p14:creationId xmlns:p14="http://schemas.microsoft.com/office/powerpoint/2010/main" val="30022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6739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can we </a:t>
            </a:r>
            <a:r>
              <a:rPr lang="en-US" i="1" dirty="0">
                <a:solidFill>
                  <a:srgbClr val="000000"/>
                </a:solidFill>
              </a:rPr>
              <a:t>predict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i="1" dirty="0">
                <a:solidFill>
                  <a:srgbClr val="000000"/>
                </a:solidFill>
              </a:rPr>
              <a:t>shape</a:t>
            </a:r>
            <a:r>
              <a:rPr lang="en-US" dirty="0">
                <a:solidFill>
                  <a:srgbClr val="000000"/>
                </a:solidFill>
              </a:rPr>
              <a:t> outcomes of </a:t>
            </a:r>
          </a:p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interactions?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48EC70E-E210-43D5-8782-D44FF13B7307}"/>
              </a:ext>
            </a:extLst>
          </p:cNvPr>
          <p:cNvSpPr txBox="1">
            <a:spLocks/>
          </p:cNvSpPr>
          <p:nvPr/>
        </p:nvSpPr>
        <p:spPr>
          <a:xfrm>
            <a:off x="4451682" y="4988610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… so machines should learn models of humans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1C4323-30FE-48CF-BB70-CE349E165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052805" y="1022616"/>
            <a:ext cx="2930110" cy="3884349"/>
          </a:xfrm>
          <a:prstGeom prst="rect">
            <a:avLst/>
          </a:prstGeom>
        </p:spPr>
      </p:pic>
      <p:sp>
        <p:nvSpPr>
          <p:cNvPr id="26" name="Cloud Callout 54">
            <a:extLst>
              <a:ext uri="{FF2B5EF4-FFF2-40B4-BE49-F238E27FC236}">
                <a16:creationId xmlns:a16="http://schemas.microsoft.com/office/drawing/2014/main" id="{438A90DF-BDAD-4F89-8C22-65505B85B1A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 flipV="1">
            <a:off x="4443232" y="2047481"/>
            <a:ext cx="2574934" cy="1965946"/>
          </a:xfrm>
          <a:prstGeom prst="cloudCallout">
            <a:avLst>
              <a:gd name="adj1" fmla="val 78531"/>
              <a:gd name="adj2" fmla="val -53522"/>
            </a:avLst>
          </a:prstGeom>
          <a:solidFill>
            <a:schemeClr val="tx2"/>
          </a:solidFill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1" u="none" strike="noStrike" kern="120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189CA337-1455-4EA8-A20A-31F7E364E8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951252" y="2357996"/>
            <a:ext cx="1559798" cy="125939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8F802C52-3E40-4DD8-B5E1-8B0B147FB1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56359" y="2090024"/>
            <a:ext cx="3343567" cy="269962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10C013D-A45D-46F3-AA18-E233540E1D5B}"/>
              </a:ext>
            </a:extLst>
          </p:cNvPr>
          <p:cNvGrpSpPr/>
          <p:nvPr/>
        </p:nvGrpSpPr>
        <p:grpSpPr>
          <a:xfrm>
            <a:off x="0" y="993268"/>
            <a:ext cx="4762072" cy="4542611"/>
            <a:chOff x="0" y="1540537"/>
            <a:chExt cx="4762072" cy="4542611"/>
          </a:xfrm>
        </p:grpSpPr>
        <p:sp>
          <p:nvSpPr>
            <p:cNvPr id="30" name="Text Placeholder 3">
              <a:extLst>
                <a:ext uri="{FF2B5EF4-FFF2-40B4-BE49-F238E27FC236}">
                  <a16:creationId xmlns:a16="http://schemas.microsoft.com/office/drawing/2014/main" id="{19D5D10D-99DA-41C0-97C7-4C84DC31947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535879"/>
              <a:ext cx="4762072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humans learn models of machines …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948170B-19F7-4CE4-A018-67DBEFC7AA4D}"/>
                </a:ext>
              </a:extLst>
            </p:cNvPr>
            <p:cNvGrpSpPr/>
            <p:nvPr/>
          </p:nvGrpSpPr>
          <p:grpSpPr>
            <a:xfrm>
              <a:off x="2131299" y="1540537"/>
              <a:ext cx="2243458" cy="2889780"/>
              <a:chOff x="2131299" y="1540537"/>
              <a:chExt cx="2243458" cy="2889780"/>
            </a:xfrm>
          </p:grpSpPr>
          <p:sp>
            <p:nvSpPr>
              <p:cNvPr id="32" name="Cloud Callout 54">
                <a:extLst>
                  <a:ext uri="{FF2B5EF4-FFF2-40B4-BE49-F238E27FC236}">
                    <a16:creationId xmlns:a16="http://schemas.microsoft.com/office/drawing/2014/main" id="{14FAE72C-D70F-4FCD-A9CE-388CAAE41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D98AA53-C6EA-4650-A75B-D3E7E7BE3E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  <p:sp>
        <p:nvSpPr>
          <p:cNvPr id="41" name="Cloud Callout 54">
            <a:extLst>
              <a:ext uri="{FF2B5EF4-FFF2-40B4-BE49-F238E27FC236}">
                <a16:creationId xmlns:a16="http://schemas.microsoft.com/office/drawing/2014/main" id="{7296749F-45C9-47FB-BC51-EB52EE764C5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691849" y="2330994"/>
            <a:ext cx="914516" cy="709977"/>
          </a:xfrm>
          <a:prstGeom prst="cloudCallout">
            <a:avLst>
              <a:gd name="adj1" fmla="val 11475"/>
              <a:gd name="adj2" fmla="val -93636"/>
            </a:avLst>
          </a:prstGeom>
          <a:solidFill>
            <a:schemeClr val="tx2"/>
          </a:solidFill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707E55D-2ADB-40A1-AF33-9B45987DE3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5880003" y="2346388"/>
            <a:ext cx="518751" cy="6876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807A4D6-5BA0-4DEC-80B1-8FDE6940042A}"/>
              </a:ext>
            </a:extLst>
          </p:cNvPr>
          <p:cNvGrpSpPr/>
          <p:nvPr/>
        </p:nvGrpSpPr>
        <p:grpSpPr>
          <a:xfrm>
            <a:off x="5945813" y="2581193"/>
            <a:ext cx="165092" cy="126047"/>
            <a:chOff x="4595632" y="2199881"/>
            <a:chExt cx="2574934" cy="1965946"/>
          </a:xfrm>
        </p:grpSpPr>
        <p:sp>
          <p:nvSpPr>
            <p:cNvPr id="43" name="Cloud Callout 54">
              <a:extLst>
                <a:ext uri="{FF2B5EF4-FFF2-40B4-BE49-F238E27FC236}">
                  <a16:creationId xmlns:a16="http://schemas.microsoft.com/office/drawing/2014/main" id="{469029BD-FFDF-43DF-942B-4318BBAC49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4595632" y="2199881"/>
              <a:ext cx="2574934" cy="1965946"/>
            </a:xfrm>
            <a:prstGeom prst="cloudCallout">
              <a:avLst>
                <a:gd name="adj1" fmla="val 78531"/>
                <a:gd name="adj2" fmla="val -53522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E574CB2D-75A2-4E20-9026-0EF45CD77A6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5103652" y="2510396"/>
              <a:ext cx="1559798" cy="125939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FE1DF10-86F2-4D37-AD28-34C2D7656729}"/>
              </a:ext>
            </a:extLst>
          </p:cNvPr>
          <p:cNvGrpSpPr/>
          <p:nvPr/>
        </p:nvGrpSpPr>
        <p:grpSpPr>
          <a:xfrm>
            <a:off x="2464348" y="1971264"/>
            <a:ext cx="693490" cy="529475"/>
            <a:chOff x="4595632" y="2199881"/>
            <a:chExt cx="2574934" cy="1965946"/>
          </a:xfrm>
        </p:grpSpPr>
        <p:sp>
          <p:nvSpPr>
            <p:cNvPr id="49" name="Cloud Callout 54">
              <a:extLst>
                <a:ext uri="{FF2B5EF4-FFF2-40B4-BE49-F238E27FC236}">
                  <a16:creationId xmlns:a16="http://schemas.microsoft.com/office/drawing/2014/main" id="{072F4988-F001-4D50-9872-CB5B29CE7C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4595632" y="2199881"/>
              <a:ext cx="2574934" cy="1965946"/>
            </a:xfrm>
            <a:prstGeom prst="cloudCallout">
              <a:avLst>
                <a:gd name="adj1" fmla="val 78531"/>
                <a:gd name="adj2" fmla="val -53522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B193D492-D2D5-4ED3-B621-E8B31107AF7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5103652" y="2510396"/>
              <a:ext cx="1559798" cy="1259393"/>
            </a:xfrm>
            <a:prstGeom prst="rect">
              <a:avLst/>
            </a:prstGeom>
          </p:spPr>
        </p:pic>
        <p:sp>
          <p:nvSpPr>
            <p:cNvPr id="52" name="Cloud Callout 54">
              <a:extLst>
                <a:ext uri="{FF2B5EF4-FFF2-40B4-BE49-F238E27FC236}">
                  <a16:creationId xmlns:a16="http://schemas.microsoft.com/office/drawing/2014/main" id="{FE0F464B-3478-4CCF-A80D-A9C3834060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844249" y="2483394"/>
              <a:ext cx="914516" cy="709977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9527F77-7B98-40CD-B0C4-8CD788AFC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6032403" y="2498789"/>
              <a:ext cx="518752" cy="687690"/>
            </a:xfrm>
            <a:prstGeom prst="rect">
              <a:avLst/>
            </a:prstGeom>
          </p:spPr>
        </p:pic>
      </p:grp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5DA5ADE8-8B9E-40FA-8770-3A5C400D54B8}"/>
              </a:ext>
            </a:extLst>
          </p:cNvPr>
          <p:cNvSpPr txBox="1">
            <a:spLocks/>
          </p:cNvSpPr>
          <p:nvPr/>
        </p:nvSpPr>
        <p:spPr>
          <a:xfrm>
            <a:off x="-471462" y="5947575"/>
            <a:ext cx="10058400" cy="862988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A: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need to study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human-machine interaction games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3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A324CFF-9559-503C-1291-D635FE103C3F}"/>
              </a:ext>
            </a:extLst>
          </p:cNvPr>
          <p:cNvGrpSpPr/>
          <p:nvPr/>
        </p:nvGrpSpPr>
        <p:grpSpPr>
          <a:xfrm>
            <a:off x="4455681" y="3256686"/>
            <a:ext cx="4593358" cy="930543"/>
            <a:chOff x="4455681" y="2840696"/>
            <a:chExt cx="4593358" cy="93054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7D5D07-8144-4E27-B479-581C1F58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4455681" y="2849792"/>
              <a:ext cx="921447" cy="921447"/>
            </a:xfrm>
            <a:prstGeom prst="rect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5" name="Text Placeholder 1">
              <a:extLst>
                <a:ext uri="{FF2B5EF4-FFF2-40B4-BE49-F238E27FC236}">
                  <a16:creationId xmlns:a16="http://schemas.microsoft.com/office/drawing/2014/main" id="{6F105A12-DCEF-4758-93FD-9A36EB6C36FD}"/>
                </a:ext>
              </a:extLst>
            </p:cNvPr>
            <p:cNvSpPr txBox="1">
              <a:spLocks/>
            </p:cNvSpPr>
            <p:nvPr/>
          </p:nvSpPr>
          <p:spPr>
            <a:xfrm>
              <a:off x="5384047" y="2840696"/>
              <a:ext cx="3664992" cy="905896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4800" b="1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en-US" sz="3000" dirty="0" err="1"/>
                <a:t>Maneeshika</a:t>
              </a:r>
              <a:r>
                <a:rPr lang="en-US" sz="3000" dirty="0"/>
                <a:t> </a:t>
              </a:r>
              <a:r>
                <a:rPr lang="en-US" sz="3000" dirty="0" err="1"/>
                <a:t>Madduri</a:t>
              </a:r>
              <a:endParaRPr lang="en-US" sz="3000" dirty="0"/>
            </a:p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en-US" sz="2400" b="0" i="1" dirty="0"/>
                <a:t>VC at Samsung Next</a:t>
              </a:r>
              <a:endParaRPr lang="en-US" sz="3000" b="0" i="1" dirty="0"/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355F2DB3-57B6-42AB-A02F-39B9BDB54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009" y="2322773"/>
            <a:ext cx="917630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47" name="Text Placeholder 1"/>
          <p:cNvSpPr txBox="1">
            <a:spLocks/>
          </p:cNvSpPr>
          <p:nvPr/>
        </p:nvSpPr>
        <p:spPr>
          <a:xfrm>
            <a:off x="4162714" y="102930"/>
            <a:ext cx="4886325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sburden@uw.edu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5298" y="252405"/>
            <a:ext cx="4241795" cy="7157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thank you!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39672D40-9671-4A56-B26E-B4CE381E4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859" y="5062290"/>
            <a:ext cx="900180" cy="905382"/>
          </a:xfrm>
          <a:prstGeom prst="rect">
            <a:avLst/>
          </a:prstGeom>
        </p:spPr>
      </p:pic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8C214C2C-0020-4D1F-9A34-D3B2BF6B99CB}"/>
              </a:ext>
            </a:extLst>
          </p:cNvPr>
          <p:cNvSpPr txBox="1">
            <a:spLocks/>
          </p:cNvSpPr>
          <p:nvPr/>
        </p:nvSpPr>
        <p:spPr>
          <a:xfrm>
            <a:off x="-1" y="5432731"/>
            <a:ext cx="3981859" cy="1029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NSF CPS Medium #1836819:  </a:t>
            </a:r>
          </a:p>
          <a:p>
            <a:pPr algn="ctr">
              <a:spcBef>
                <a:spcPts val="0"/>
              </a:spcBef>
            </a:pP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Certifiable reinforcement learning for cyber-physical systems</a:t>
            </a:r>
          </a:p>
        </p:txBody>
      </p:sp>
      <p:sp>
        <p:nvSpPr>
          <p:cNvPr id="80" name="Text Placeholder 1">
            <a:extLst>
              <a:ext uri="{FF2B5EF4-FFF2-40B4-BE49-F238E27FC236}">
                <a16:creationId xmlns:a16="http://schemas.microsoft.com/office/drawing/2014/main" id="{0A2C9AFE-6292-40E2-9E27-0D069F693FCE}"/>
              </a:ext>
            </a:extLst>
          </p:cNvPr>
          <p:cNvSpPr txBox="1">
            <a:spLocks/>
          </p:cNvSpPr>
          <p:nvPr/>
        </p:nvSpPr>
        <p:spPr>
          <a:xfrm>
            <a:off x="4882040" y="4403406"/>
            <a:ext cx="3580172" cy="1029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NSF M3X CAREER #2045014: </a:t>
            </a: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Human/Machine Collaborative Learning and Control of Contact-Rich Dynamics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42BB465-FE86-42A2-8B00-E815DBCFC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723" y="2320075"/>
            <a:ext cx="917630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262" y="2317054"/>
            <a:ext cx="917630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7457F96-0470-40D2-BBA4-75DEFFF901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7410" y="1381687"/>
            <a:ext cx="917630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A7576AE-19E7-4C9B-ACA3-8024729BEE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559" y="2316988"/>
            <a:ext cx="912800" cy="9128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BFCF164-34E2-41E4-9867-903BBD5420A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11089" y="3272477"/>
            <a:ext cx="917630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A0645C3-86D5-4FA7-8D41-EDB581FDE41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63242" y="3272477"/>
            <a:ext cx="912800" cy="91280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6DF3851-3693-432C-9503-EE266F6743C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521522" y="1378924"/>
            <a:ext cx="912798" cy="904721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0D1807-ADD7-4E38-8D55-C6F89AFAA164}"/>
              </a:ext>
            </a:extLst>
          </p:cNvPr>
          <p:cNvGrpSpPr/>
          <p:nvPr/>
        </p:nvGrpSpPr>
        <p:grpSpPr>
          <a:xfrm>
            <a:off x="4457410" y="2339268"/>
            <a:ext cx="4582622" cy="912800"/>
            <a:chOff x="4457410" y="3813184"/>
            <a:chExt cx="4582622" cy="9128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7EF4661-252C-4592-A822-58480217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4457410" y="3813184"/>
              <a:ext cx="912800" cy="912800"/>
            </a:xfrm>
            <a:prstGeom prst="rect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51" name="Text Placeholder 1">
              <a:extLst>
                <a:ext uri="{FF2B5EF4-FFF2-40B4-BE49-F238E27FC236}">
                  <a16:creationId xmlns:a16="http://schemas.microsoft.com/office/drawing/2014/main" id="{B037E5C9-CEE6-4885-9CF8-B417F7934B86}"/>
                </a:ext>
              </a:extLst>
            </p:cNvPr>
            <p:cNvSpPr txBox="1">
              <a:spLocks/>
            </p:cNvSpPr>
            <p:nvPr/>
          </p:nvSpPr>
          <p:spPr>
            <a:xfrm>
              <a:off x="5375040" y="3847889"/>
              <a:ext cx="3664992" cy="863409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4800" b="1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en-US" sz="3000" dirty="0"/>
                <a:t>Ben </a:t>
              </a:r>
              <a:r>
                <a:rPr lang="en-US" sz="3000" dirty="0" err="1"/>
                <a:t>Chasnov</a:t>
              </a:r>
              <a:endParaRPr lang="en-US" sz="3000" b="0" i="1" dirty="0"/>
            </a:p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en-US" sz="2400" b="0" i="1" dirty="0"/>
                <a:t>Research Scientist at Meta</a:t>
              </a:r>
              <a:endParaRPr lang="en-US" sz="3000" b="0" i="1" dirty="0"/>
            </a:p>
          </p:txBody>
        </p:sp>
      </p:grpSp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4618C7DD-0658-42AA-B380-A9B3CFFA82F6}"/>
              </a:ext>
            </a:extLst>
          </p:cNvPr>
          <p:cNvSpPr txBox="1">
            <a:spLocks/>
          </p:cNvSpPr>
          <p:nvPr/>
        </p:nvSpPr>
        <p:spPr>
          <a:xfrm>
            <a:off x="5384047" y="1401269"/>
            <a:ext cx="3664992" cy="90589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dirty="0" err="1"/>
              <a:t>Momona</a:t>
            </a:r>
            <a:r>
              <a:rPr lang="en-US" sz="3000" dirty="0"/>
              <a:t> </a:t>
            </a:r>
            <a:r>
              <a:rPr lang="en-US" sz="3000" dirty="0" err="1"/>
              <a:t>Yamagami</a:t>
            </a:r>
            <a:endParaRPr lang="en-US" sz="3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b="0" i="1" dirty="0"/>
              <a:t>Asst Prof in ECE at Rice</a:t>
            </a:r>
            <a:endParaRPr lang="en-US" sz="3000" b="0" i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700BE1-938A-4BEA-BE20-B7E61DF4941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74308" y="1386428"/>
            <a:ext cx="906434" cy="906435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178422D-ACF6-4F3F-9EA9-4414689DFBD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601852" y="1375810"/>
            <a:ext cx="893050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4D0BE5-9AF5-4D2A-A701-FA84ED23370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536554" y="3272476"/>
            <a:ext cx="912799" cy="912799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AA528D-1F86-5A14-81E7-130272C484D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066768" y="4246682"/>
            <a:ext cx="909508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127BCB-107D-88EC-08EE-A0DBAD6AA45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169346" y="4240963"/>
            <a:ext cx="884857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A8F8B18-82C3-8A67-CB14-CE96C9FF2C84}"/>
              </a:ext>
            </a:extLst>
          </p:cNvPr>
          <p:cNvSpPr txBox="1">
            <a:spLocks/>
          </p:cNvSpPr>
          <p:nvPr/>
        </p:nvSpPr>
        <p:spPr>
          <a:xfrm>
            <a:off x="4802232" y="5725745"/>
            <a:ext cx="3739788" cy="1029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NSF FRR #2447698: </a:t>
            </a: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algn="ctr">
              <a:spcBef>
                <a:spcPts val="0"/>
              </a:spcBef>
            </a:pP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Adapting exoskeleton assistance using game theory algorithms</a:t>
            </a:r>
          </a:p>
        </p:txBody>
      </p:sp>
    </p:spTree>
    <p:extLst>
      <p:ext uri="{BB962C8B-B14F-4D97-AF65-F5344CB8AC3E}">
        <p14:creationId xmlns:p14="http://schemas.microsoft.com/office/powerpoint/2010/main" val="2084546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can we </a:t>
            </a:r>
            <a:r>
              <a:rPr lang="en-US" i="1" dirty="0">
                <a:solidFill>
                  <a:srgbClr val="000000"/>
                </a:solidFill>
              </a:rPr>
              <a:t>predict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i="1" dirty="0">
                <a:solidFill>
                  <a:srgbClr val="000000"/>
                </a:solidFill>
              </a:rPr>
              <a:t>shape</a:t>
            </a:r>
            <a:r>
              <a:rPr lang="en-US" dirty="0">
                <a:solidFill>
                  <a:srgbClr val="000000"/>
                </a:solidFill>
              </a:rPr>
              <a:t> outcomes of </a:t>
            </a:r>
          </a:p>
          <a:p>
            <a:r>
              <a:rPr lang="en-US" dirty="0">
                <a:solidFill>
                  <a:srgbClr val="A95FFF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interactions?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45C66A-B752-4892-81FE-E17EEC162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052805" y="1567842"/>
            <a:ext cx="2930110" cy="388434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CC626F3-261C-4335-AEBB-492B6821AA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56359" y="2637293"/>
            <a:ext cx="3343567" cy="269962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6929C1B-57D0-4217-920A-C813F9EEC748}"/>
              </a:ext>
            </a:extLst>
          </p:cNvPr>
          <p:cNvGrpSpPr/>
          <p:nvPr/>
        </p:nvGrpSpPr>
        <p:grpSpPr>
          <a:xfrm>
            <a:off x="0" y="1540537"/>
            <a:ext cx="4692318" cy="4542611"/>
            <a:chOff x="0" y="1540537"/>
            <a:chExt cx="4692318" cy="4542611"/>
          </a:xfrm>
        </p:grpSpPr>
        <p:sp>
          <p:nvSpPr>
            <p:cNvPr id="45" name="Text Placeholder 3">
              <a:extLst>
                <a:ext uri="{FF2B5EF4-FFF2-40B4-BE49-F238E27FC236}">
                  <a16:creationId xmlns:a16="http://schemas.microsoft.com/office/drawing/2014/main" id="{A480AFA7-56A2-419F-B221-205B05FC900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535879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humans learn models of machines …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855E6AC-E8C4-49D2-9D6B-65DA49558566}"/>
                </a:ext>
              </a:extLst>
            </p:cNvPr>
            <p:cNvGrpSpPr/>
            <p:nvPr/>
          </p:nvGrpSpPr>
          <p:grpSpPr>
            <a:xfrm>
              <a:off x="2131299" y="1540537"/>
              <a:ext cx="2243458" cy="2889780"/>
              <a:chOff x="2131299" y="1540537"/>
              <a:chExt cx="2243458" cy="2889780"/>
            </a:xfrm>
          </p:grpSpPr>
          <p:sp>
            <p:nvSpPr>
              <p:cNvPr id="47" name="Cloud Callout 54">
                <a:extLst>
                  <a:ext uri="{FF2B5EF4-FFF2-40B4-BE49-F238E27FC236}">
                    <a16:creationId xmlns:a16="http://schemas.microsoft.com/office/drawing/2014/main" id="{ECCB0304-B988-417C-BA4C-4F1700D7B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78BCE64-9E82-4142-9E64-BD2B73BDDB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0EB698-1A09-4008-9A5D-90B7BAD1ACC1}"/>
              </a:ext>
            </a:extLst>
          </p:cNvPr>
          <p:cNvGrpSpPr/>
          <p:nvPr/>
        </p:nvGrpSpPr>
        <p:grpSpPr>
          <a:xfrm>
            <a:off x="4443232" y="2592707"/>
            <a:ext cx="4700768" cy="3490441"/>
            <a:chOff x="4443232" y="2592707"/>
            <a:chExt cx="4700768" cy="3490441"/>
          </a:xfrm>
        </p:grpSpPr>
        <p:sp>
          <p:nvSpPr>
            <p:cNvPr id="50" name="Text Placeholder 3">
              <a:extLst>
                <a:ext uri="{FF2B5EF4-FFF2-40B4-BE49-F238E27FC236}">
                  <a16:creationId xmlns:a16="http://schemas.microsoft.com/office/drawing/2014/main" id="{448EC70E-E210-43D5-8782-D44FF13B7307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535879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999999">
                      <a:lumMod val="75000"/>
                    </a:srgbClr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… so machines should learn models of humans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2C8B281-9C90-4606-AB76-40A40CAB6E4F}"/>
                </a:ext>
              </a:extLst>
            </p:cNvPr>
            <p:cNvGrpSpPr/>
            <p:nvPr/>
          </p:nvGrpSpPr>
          <p:grpSpPr>
            <a:xfrm>
              <a:off x="4443232" y="2592707"/>
              <a:ext cx="2574934" cy="1965946"/>
              <a:chOff x="4443232" y="2592707"/>
              <a:chExt cx="2574934" cy="1965946"/>
            </a:xfrm>
          </p:grpSpPr>
          <p:sp>
            <p:nvSpPr>
              <p:cNvPr id="52" name="Cloud Callout 54">
                <a:extLst>
                  <a:ext uri="{FF2B5EF4-FFF2-40B4-BE49-F238E27FC236}">
                    <a16:creationId xmlns:a16="http://schemas.microsoft.com/office/drawing/2014/main" id="{501FB6F2-63B5-4699-8365-31A592C7B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 flipV="1">
                <a:off x="4443232" y="2592707"/>
                <a:ext cx="2574934" cy="1965946"/>
              </a:xfrm>
              <a:prstGeom prst="cloudCallout">
                <a:avLst>
                  <a:gd name="adj1" fmla="val 78531"/>
                  <a:gd name="adj2" fmla="val -53522"/>
                </a:avLst>
              </a:prstGeom>
              <a:solidFill>
                <a:schemeClr val="tx2"/>
              </a:solidFill>
              <a:ln w="38100">
                <a:solidFill>
                  <a:schemeClr val="accent5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90E3F5BF-17FA-4C74-B290-39DFE2A00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grayscl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4951252" y="2903222"/>
                <a:ext cx="1559798" cy="12593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76976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B4F4AB-BD05-457F-A9DA-64511123C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7" r="2137"/>
          <a:stretch/>
        </p:blipFill>
        <p:spPr>
          <a:xfrm>
            <a:off x="4043207" y="7810"/>
            <a:ext cx="5119576" cy="686171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6B5B9E4-0DCE-4C88-A37C-E3EAD76C1BA9}"/>
              </a:ext>
            </a:extLst>
          </p:cNvPr>
          <p:cNvGrpSpPr/>
          <p:nvPr/>
        </p:nvGrpSpPr>
        <p:grpSpPr>
          <a:xfrm>
            <a:off x="2000415" y="1667652"/>
            <a:ext cx="7186774" cy="3281543"/>
            <a:chOff x="1867332" y="1656127"/>
            <a:chExt cx="7186774" cy="32815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6A987E-924F-453F-BCD9-B06BB26E6929}"/>
                </a:ext>
              </a:extLst>
            </p:cNvPr>
            <p:cNvGrpSpPr/>
            <p:nvPr/>
          </p:nvGrpSpPr>
          <p:grpSpPr>
            <a:xfrm>
              <a:off x="6702295" y="1656127"/>
              <a:ext cx="2351811" cy="646495"/>
              <a:chOff x="6702295" y="1656127"/>
              <a:chExt cx="2351811" cy="646495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4BF6DC-F9FD-4014-BE9A-4A24DA889906}"/>
                  </a:ext>
                </a:extLst>
              </p:cNvPr>
              <p:cNvSpPr/>
              <p:nvPr/>
            </p:nvSpPr>
            <p:spPr>
              <a:xfrm>
                <a:off x="6702295" y="1656127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chemeClr val="bg1">
                        <a:lumMod val="40000"/>
                        <a:lumOff val="60000"/>
                      </a:schemeClr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y</a:t>
                </a:r>
                <a:endParaRPr lang="en-US" sz="1100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Text Placeholder 1">
                <a:extLst>
                  <a:ext uri="{FF2B5EF4-FFF2-40B4-BE49-F238E27FC236}">
                    <a16:creationId xmlns:a16="http://schemas.microsoft.com/office/drawing/2014/main" id="{4A768CFE-440E-4C5C-A263-BD1A6F1D10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6251" y="1711086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en-US" sz="3200" b="0" dirty="0">
                    <a:ea typeface="ＭＳ Ｐゴシック" charset="-128"/>
                  </a:rPr>
                  <a:t>output</a:t>
                </a:r>
                <a:endParaRPr lang="en-US" sz="3200" b="0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00D297F-0A45-4CA5-8437-9AFCAB139DAA}"/>
                </a:ext>
              </a:extLst>
            </p:cNvPr>
            <p:cNvGrpSpPr/>
            <p:nvPr/>
          </p:nvGrpSpPr>
          <p:grpSpPr>
            <a:xfrm>
              <a:off x="1867332" y="4308430"/>
              <a:ext cx="2273480" cy="629240"/>
              <a:chOff x="1684452" y="4476070"/>
              <a:chExt cx="2273480" cy="62924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CE0114F-9789-45E8-8BDB-D2A8AE4E1050}"/>
                  </a:ext>
                </a:extLst>
              </p:cNvPr>
              <p:cNvSpPr/>
              <p:nvPr/>
            </p:nvSpPr>
            <p:spPr>
              <a:xfrm>
                <a:off x="3523976" y="4476070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chemeClr val="bg1">
                        <a:lumMod val="40000"/>
                        <a:lumOff val="60000"/>
                      </a:schemeClr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u</a:t>
                </a:r>
                <a:endParaRPr lang="en-US" sz="1100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 Placeholder 1">
                <a:extLst>
                  <a:ext uri="{FF2B5EF4-FFF2-40B4-BE49-F238E27FC236}">
                    <a16:creationId xmlns:a16="http://schemas.microsoft.com/office/drawing/2014/main" id="{A9928DA7-ADCC-4AB8-B74A-04716603EC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84452" y="4513774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n-US" sz="3200" b="0" dirty="0">
                    <a:ea typeface="ＭＳ Ｐゴシック" charset="-128"/>
                  </a:rPr>
                  <a:t>input</a:t>
                </a:r>
                <a:endParaRPr lang="en-US" sz="3200" b="0" dirty="0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67BC6C-AE4B-4098-9112-D54537BE4FAD}"/>
              </a:ext>
            </a:extLst>
          </p:cNvPr>
          <p:cNvGrpSpPr/>
          <p:nvPr/>
        </p:nvGrpSpPr>
        <p:grpSpPr>
          <a:xfrm>
            <a:off x="1428815" y="1145108"/>
            <a:ext cx="7762061" cy="3222439"/>
            <a:chOff x="1295732" y="1133583"/>
            <a:chExt cx="7762061" cy="322243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95A623-30DF-41AA-B100-1E3DEA86D219}"/>
                </a:ext>
              </a:extLst>
            </p:cNvPr>
            <p:cNvGrpSpPr/>
            <p:nvPr/>
          </p:nvGrpSpPr>
          <p:grpSpPr>
            <a:xfrm>
              <a:off x="6704811" y="1133583"/>
              <a:ext cx="2352982" cy="603716"/>
              <a:chOff x="6704811" y="1121403"/>
              <a:chExt cx="2352982" cy="603716"/>
            </a:xfrm>
          </p:grpSpPr>
          <p:sp>
            <p:nvSpPr>
              <p:cNvPr id="67" name="Text Placeholder 1">
                <a:extLst>
                  <a:ext uri="{FF2B5EF4-FFF2-40B4-BE49-F238E27FC236}">
                    <a16:creationId xmlns:a16="http://schemas.microsoft.com/office/drawing/2014/main" id="{855DA5B5-55CE-425F-A043-9572FE0165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9938" y="1133583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en-US" sz="3200" b="0" dirty="0">
                    <a:ea typeface="ＭＳ Ｐゴシック" charset="-128"/>
                  </a:rPr>
                  <a:t>reference</a:t>
                </a:r>
                <a:endParaRPr lang="en-US" sz="3200" b="0" dirty="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B9F4C91-90F8-4601-B917-CF9D2D6B48CD}"/>
                  </a:ext>
                </a:extLst>
              </p:cNvPr>
              <p:cNvSpPr/>
              <p:nvPr/>
            </p:nvSpPr>
            <p:spPr>
              <a:xfrm>
                <a:off x="6704811" y="1121403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rgbClr val="FFC000"/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r</a:t>
                </a:r>
                <a:endParaRPr lang="en-US" sz="1100" i="1" dirty="0">
                  <a:solidFill>
                    <a:srgbClr val="FFC000"/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08E188A-FA97-4E55-82D5-E7040D348571}"/>
                </a:ext>
              </a:extLst>
            </p:cNvPr>
            <p:cNvGrpSpPr/>
            <p:nvPr/>
          </p:nvGrpSpPr>
          <p:grpSpPr>
            <a:xfrm>
              <a:off x="1295732" y="3726782"/>
              <a:ext cx="2845080" cy="629240"/>
              <a:chOff x="1112851" y="3956734"/>
              <a:chExt cx="2845080" cy="629240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3522B96-A2C6-43BE-A98C-BA427DA7B6B3}"/>
                  </a:ext>
                </a:extLst>
              </p:cNvPr>
              <p:cNvSpPr/>
              <p:nvPr/>
            </p:nvSpPr>
            <p:spPr>
              <a:xfrm>
                <a:off x="3523975" y="3956734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rgbClr val="FFC000"/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d</a:t>
                </a:r>
                <a:endParaRPr lang="en-US" sz="1100" i="1" dirty="0">
                  <a:solidFill>
                    <a:srgbClr val="FFC000"/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Text Placeholder 1">
                <a:extLst>
                  <a:ext uri="{FF2B5EF4-FFF2-40B4-BE49-F238E27FC236}">
                    <a16:creationId xmlns:a16="http://schemas.microsoft.com/office/drawing/2014/main" id="{C63FF8CF-7135-4016-9AC1-B87F8E308B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2851" y="3994438"/>
                <a:ext cx="2489456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n-US" sz="3200" b="0" dirty="0">
                    <a:ea typeface="ＭＳ Ｐゴシック" charset="-128"/>
                  </a:rPr>
                  <a:t>disturbance</a:t>
                </a:r>
                <a:endParaRPr lang="en-US" sz="3200" b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E01C483-1703-4E90-A5EF-44EAED918B5B}"/>
              </a:ext>
            </a:extLst>
          </p:cNvPr>
          <p:cNvSpPr txBox="1">
            <a:spLocks/>
          </p:cNvSpPr>
          <p:nvPr/>
        </p:nvSpPr>
        <p:spPr>
          <a:xfrm>
            <a:off x="0" y="5726157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, </a:t>
            </a:r>
            <a:r>
              <a:rPr lang="en-US" sz="1600" dirty="0" err="1"/>
              <a:t>Krendel</a:t>
            </a:r>
            <a:r>
              <a:rPr lang="en-US" sz="1600" dirty="0"/>
              <a:t> </a:t>
            </a:r>
            <a:r>
              <a:rPr lang="en-US" sz="1600" i="1" dirty="0"/>
              <a:t>J Franklin Institute</a:t>
            </a:r>
            <a:r>
              <a:rPr lang="en-US" sz="1600" dirty="0"/>
              <a:t> 1959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The Human Operator as a Servo System Element</a:t>
            </a:r>
            <a:endParaRPr lang="en-US" sz="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 </a:t>
            </a:r>
            <a:r>
              <a:rPr lang="en-US" sz="1600" i="1" dirty="0" err="1"/>
              <a:t>Automatica</a:t>
            </a:r>
            <a:r>
              <a:rPr lang="en-US" sz="1600" dirty="0"/>
              <a:t> 1980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Dynamics in Man-Machine Systems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4BAD88-3322-4DC5-BDAE-8BE301200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6"/>
          <a:stretch/>
        </p:blipFill>
        <p:spPr>
          <a:xfrm>
            <a:off x="2903801" y="606701"/>
            <a:ext cx="1631786" cy="215646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65F8C89-6D32-4C32-AAF7-4EBECADF16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942" y="1308185"/>
            <a:ext cx="1700761" cy="137320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3C876FF-291F-4418-A03D-0AFF940C2DAF}"/>
              </a:ext>
            </a:extLst>
          </p:cNvPr>
          <p:cNvGrpSpPr/>
          <p:nvPr/>
        </p:nvGrpSpPr>
        <p:grpSpPr>
          <a:xfrm>
            <a:off x="911323" y="606701"/>
            <a:ext cx="2808371" cy="2441304"/>
            <a:chOff x="911323" y="606701"/>
            <a:chExt cx="2808371" cy="244130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FEE71AA-AF18-4B29-B645-70896F7C4DB1}"/>
                </a:ext>
              </a:extLst>
            </p:cNvPr>
            <p:cNvSpPr/>
            <p:nvPr/>
          </p:nvSpPr>
          <p:spPr>
            <a:xfrm>
              <a:off x="972424" y="676805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A95FFF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y</a:t>
              </a:r>
              <a:endParaRPr lang="en-US" sz="1100" i="1" dirty="0">
                <a:solidFill>
                  <a:srgbClr val="A95FFF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" name="Elbow Connector 35">
              <a:extLst>
                <a:ext uri="{FF2B5EF4-FFF2-40B4-BE49-F238E27FC236}">
                  <a16:creationId xmlns:a16="http://schemas.microsoft.com/office/drawing/2014/main" id="{9105A98B-7948-4D20-BC65-A3F5B8CB39C2}"/>
                </a:ext>
              </a:extLst>
            </p:cNvPr>
            <p:cNvCxnSpPr>
              <a:cxnSpLocks/>
              <a:stCxn id="22" idx="0"/>
              <a:endCxn id="23" idx="0"/>
            </p:cNvCxnSpPr>
            <p:nvPr/>
          </p:nvCxnSpPr>
          <p:spPr>
            <a:xfrm rot="16200000" flipH="1" flipV="1">
              <a:off x="1964767" y="-446743"/>
              <a:ext cx="701484" cy="2808371"/>
            </a:xfrm>
            <a:prstGeom prst="bentConnector3">
              <a:avLst>
                <a:gd name="adj1" fmla="val -32588"/>
              </a:avLst>
            </a:prstGeom>
            <a:ln w="12700">
              <a:solidFill>
                <a:schemeClr val="tx2"/>
              </a:solidFill>
              <a:headEnd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75FF5F6-42E6-4230-AFD5-8D909714908F}"/>
                </a:ext>
              </a:extLst>
            </p:cNvPr>
            <p:cNvSpPr/>
            <p:nvPr/>
          </p:nvSpPr>
          <p:spPr>
            <a:xfrm>
              <a:off x="972424" y="2463230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A95FFF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u</a:t>
              </a:r>
              <a:endParaRPr lang="en-US" sz="1100" i="1" dirty="0">
                <a:solidFill>
                  <a:srgbClr val="A95FFF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Elbow Connector 35">
              <a:extLst>
                <a:ext uri="{FF2B5EF4-FFF2-40B4-BE49-F238E27FC236}">
                  <a16:creationId xmlns:a16="http://schemas.microsoft.com/office/drawing/2014/main" id="{779AF9C6-2152-4EE2-A055-9A8E5E918847}"/>
                </a:ext>
              </a:extLst>
            </p:cNvPr>
            <p:cNvCxnSpPr>
              <a:cxnSpLocks/>
              <a:stCxn id="23" idx="2"/>
              <a:endCxn id="22" idx="2"/>
            </p:cNvCxnSpPr>
            <p:nvPr/>
          </p:nvCxnSpPr>
          <p:spPr>
            <a:xfrm rot="16200000" flipH="1">
              <a:off x="2274621" y="1318092"/>
              <a:ext cx="81775" cy="2808371"/>
            </a:xfrm>
            <a:prstGeom prst="bentConnector3">
              <a:avLst>
                <a:gd name="adj1" fmla="val 379548"/>
              </a:avLst>
            </a:prstGeom>
            <a:ln w="12700">
              <a:solidFill>
                <a:schemeClr val="tx2"/>
              </a:solidFill>
              <a:headEnd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71FCC9-61F0-4C7A-8BDC-D2CD99CFEEC5}"/>
              </a:ext>
            </a:extLst>
          </p:cNvPr>
          <p:cNvGrpSpPr/>
          <p:nvPr/>
        </p:nvGrpSpPr>
        <p:grpSpPr>
          <a:xfrm>
            <a:off x="272592" y="204351"/>
            <a:ext cx="4595741" cy="1007364"/>
            <a:chOff x="272592" y="660288"/>
            <a:chExt cx="4595741" cy="100736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176ABA7-7073-470E-9EB8-A965EBF28A9C}"/>
                </a:ext>
              </a:extLst>
            </p:cNvPr>
            <p:cNvSpPr/>
            <p:nvPr/>
          </p:nvSpPr>
          <p:spPr>
            <a:xfrm>
              <a:off x="272592" y="660288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FFC000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r</a:t>
              </a:r>
              <a:endParaRPr lang="en-US" sz="1100" i="1" dirty="0">
                <a:solidFill>
                  <a:srgbClr val="FFC000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2" name="Elbow Connector 35">
              <a:extLst>
                <a:ext uri="{FF2B5EF4-FFF2-40B4-BE49-F238E27FC236}">
                  <a16:creationId xmlns:a16="http://schemas.microsoft.com/office/drawing/2014/main" id="{CF19F97D-9785-49BC-A20B-D797B3D50EC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-101511" y="1268854"/>
              <a:ext cx="775817" cy="2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2600CC4-C3A6-4AB2-8BAC-BC4B596A3256}"/>
                </a:ext>
              </a:extLst>
            </p:cNvPr>
            <p:cNvSpPr/>
            <p:nvPr/>
          </p:nvSpPr>
          <p:spPr>
            <a:xfrm>
              <a:off x="4434377" y="671177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FFC000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d</a:t>
              </a:r>
              <a:endParaRPr lang="en-US" sz="1100" i="1" dirty="0">
                <a:solidFill>
                  <a:srgbClr val="FFC000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9" name="Elbow Connector 35">
              <a:extLst>
                <a:ext uri="{FF2B5EF4-FFF2-40B4-BE49-F238E27FC236}">
                  <a16:creationId xmlns:a16="http://schemas.microsoft.com/office/drawing/2014/main" id="{C36F64D5-C36E-4177-8266-DEE76481F64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60274" y="1279743"/>
              <a:ext cx="775817" cy="2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319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262667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3146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37388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2642532"/>
            <a:ext cx="782313" cy="454028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638518"/>
            <a:ext cx="789657" cy="428214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039655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367538"/>
            <a:ext cx="1292552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367538"/>
            <a:ext cx="664808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375313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62903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604812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1121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056093"/>
            <a:ext cx="983472" cy="1063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5467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066731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37836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369542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399315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55709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1875220"/>
            <a:ext cx="1141086" cy="2675711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07547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593521"/>
            <a:ext cx="871957" cy="6912681"/>
          </a:xfrm>
          <a:prstGeom prst="bentConnector3">
            <a:avLst>
              <a:gd name="adj1" fmla="val 131336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367539"/>
            <a:ext cx="45206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256357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-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id="{08F7B155-0564-4AFC-8A12-D28F4AD82A72}"/>
              </a:ext>
            </a:extLst>
          </p:cNvPr>
          <p:cNvSpPr/>
          <p:nvPr/>
        </p:nvSpPr>
        <p:spPr>
          <a:xfrm>
            <a:off x="3058576" y="2028116"/>
            <a:ext cx="1760416" cy="2527263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8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32B85B70-12B9-4F25-9930-146F56D23C7A}"/>
              </a:ext>
            </a:extLst>
          </p:cNvPr>
          <p:cNvSpPr/>
          <p:nvPr/>
        </p:nvSpPr>
        <p:spPr>
          <a:xfrm>
            <a:off x="5051475" y="285303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7426A6EE-C4B1-4312-B693-73E722FBC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5585"/>
            <a:ext cx="9144000" cy="952676"/>
          </a:xfrm>
        </p:spPr>
        <p:txBody>
          <a:bodyPr>
            <a:normAutofit/>
          </a:bodyPr>
          <a:lstStyle/>
          <a:p>
            <a:r>
              <a:rPr lang="en-US" altLang="en-US" sz="4400" b="0" dirty="0">
                <a:ea typeface="ＭＳ Ｐゴシック" charset="-128"/>
              </a:rPr>
              <a:t>predicting behavior:  </a:t>
            </a:r>
            <a:r>
              <a:rPr lang="en-US" altLang="en-US" sz="4400" dirty="0">
                <a:ea typeface="ＭＳ Ｐゴシック" charset="-128"/>
              </a:rPr>
              <a:t>what’s in 		 ?</a:t>
            </a:r>
            <a:endParaRPr lang="en-US" sz="4400" dirty="0"/>
          </a:p>
        </p:txBody>
      </p:sp>
      <p:sp>
        <p:nvSpPr>
          <p:cNvPr id="49" name="Rounded Rectangle 40">
            <a:extLst>
              <a:ext uri="{FF2B5EF4-FFF2-40B4-BE49-F238E27FC236}">
                <a16:creationId xmlns:a16="http://schemas.microsoft.com/office/drawing/2014/main" id="{13AE6517-5BE1-449C-989D-EDC7FA24A7E6}"/>
              </a:ext>
            </a:extLst>
          </p:cNvPr>
          <p:cNvSpPr/>
          <p:nvPr/>
        </p:nvSpPr>
        <p:spPr>
          <a:xfrm>
            <a:off x="7539795" y="128419"/>
            <a:ext cx="730820" cy="649498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41859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122368" y="723821"/>
            <a:ext cx="8661273" cy="354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theoretical and empirical evidence for pairing of </a:t>
            </a: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system + inverse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models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Wolpert,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Ghahramani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Jordan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Science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1995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Kawato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Curr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Opin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Neurobiol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  <a:endParaRPr lang="en-US" altLang="en-US" sz="1600" kern="0" dirty="0">
              <a:solidFill>
                <a:schemeClr val="tx2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5585"/>
            <a:ext cx="9144000" cy="952676"/>
          </a:xfrm>
        </p:spPr>
        <p:txBody>
          <a:bodyPr>
            <a:normAutofit/>
          </a:bodyPr>
          <a:lstStyle/>
          <a:p>
            <a:r>
              <a:rPr lang="en-US" altLang="en-US" sz="4400" b="0" dirty="0">
                <a:ea typeface="ＭＳ Ｐゴシック" charset="-128"/>
              </a:rPr>
              <a:t>predicting behavior:  </a:t>
            </a:r>
            <a:r>
              <a:rPr lang="en-US" altLang="en-US" sz="4400" dirty="0">
                <a:ea typeface="ＭＳ Ｐゴシック" charset="-128"/>
              </a:rPr>
              <a:t>what’s in 		 ?</a:t>
            </a:r>
            <a:endParaRPr lang="en-US" sz="44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49412C9-4968-4833-9AEA-857BA4582510}"/>
              </a:ext>
            </a:extLst>
          </p:cNvPr>
          <p:cNvGrpSpPr/>
          <p:nvPr/>
        </p:nvGrpSpPr>
        <p:grpSpPr>
          <a:xfrm>
            <a:off x="436323" y="2853723"/>
            <a:ext cx="3833404" cy="2157284"/>
            <a:chOff x="436323" y="2853723"/>
            <a:chExt cx="3833404" cy="21572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005841" y="3428489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1710149" y="2853723"/>
              <a:ext cx="1149531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5870" y="3027454"/>
              <a:ext cx="403857" cy="9065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6323" y="3027452"/>
              <a:ext cx="391885" cy="9065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b="56213"/>
            <a:stretch/>
          </p:blipFill>
          <p:spPr>
            <a:xfrm>
              <a:off x="1955450" y="3204057"/>
              <a:ext cx="658928" cy="61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54" b="73492"/>
            <a:stretch/>
          </p:blipFill>
          <p:spPr>
            <a:xfrm>
              <a:off x="949958" y="4104436"/>
              <a:ext cx="2669913" cy="906571"/>
            </a:xfrm>
            <a:prstGeom prst="rect">
              <a:avLst/>
            </a:prstGeom>
          </p:spPr>
        </p:pic>
      </p:grp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919" y="2064581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system </a:t>
            </a:r>
            <a:r>
              <a:rPr lang="en-US" altLang="en-US" sz="4000" b="0" dirty="0">
                <a:ea typeface="ＭＳ Ｐゴシック" charset="-128"/>
              </a:rPr>
              <a:t>model</a:t>
            </a:r>
            <a:endParaRPr lang="en-US" sz="4000" b="0" dirty="0"/>
          </a:p>
        </p:txBody>
      </p:sp>
      <p:grpSp>
        <p:nvGrpSpPr>
          <p:cNvPr id="3" name="Group 2"/>
          <p:cNvGrpSpPr/>
          <p:nvPr/>
        </p:nvGrpSpPr>
        <p:grpSpPr>
          <a:xfrm>
            <a:off x="5249638" y="2852065"/>
            <a:ext cx="3833404" cy="1979902"/>
            <a:chOff x="431967" y="4724405"/>
            <a:chExt cx="3833404" cy="197990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870855" y="5299171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741973" y="4724405"/>
              <a:ext cx="1530025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1514" y="4898136"/>
              <a:ext cx="403857" cy="906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1967" y="4898134"/>
              <a:ext cx="391885" cy="9065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53071" r="-2061" b="-5690"/>
            <a:stretch/>
          </p:blipFill>
          <p:spPr>
            <a:xfrm>
              <a:off x="1873096" y="4878794"/>
              <a:ext cx="1267778" cy="7382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19" r="41906"/>
            <a:stretch/>
          </p:blipFill>
          <p:spPr>
            <a:xfrm>
              <a:off x="679270" y="5866028"/>
              <a:ext cx="3211289" cy="838279"/>
            </a:xfrm>
            <a:prstGeom prst="rect">
              <a:avLst/>
            </a:prstGeom>
          </p:spPr>
        </p:pic>
      </p:grp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58234" y="2062923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inverse </a:t>
            </a:r>
            <a:r>
              <a:rPr lang="en-US" altLang="en-US" sz="4000" b="0" dirty="0">
                <a:ea typeface="ＭＳ Ｐゴシック" charset="-128"/>
              </a:rPr>
              <a:t>model</a:t>
            </a:r>
            <a:endParaRPr lang="en-US" sz="4000" b="0" dirty="0"/>
          </a:p>
        </p:txBody>
      </p:sp>
      <p:sp>
        <p:nvSpPr>
          <p:cNvPr id="2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68777" y="2073118"/>
            <a:ext cx="1809092" cy="952676"/>
          </a:xfrm>
        </p:spPr>
        <p:txBody>
          <a:bodyPr>
            <a:noAutofit/>
          </a:bodyPr>
          <a:lstStyle/>
          <a:p>
            <a:r>
              <a:rPr lang="en-US" altLang="en-US" sz="8800" dirty="0">
                <a:ea typeface="ＭＳ Ｐゴシック" charset="-128"/>
              </a:rPr>
              <a:t>+</a:t>
            </a:r>
            <a:endParaRPr lang="en-US" sz="8800" b="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0" y="4867651"/>
            <a:ext cx="9144000" cy="19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parallels in control theory, artificial intelligence: 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adaptive control,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nternal model principle, reinforcement learning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Francis,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Wonham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Automatica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1976;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Sastry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Bodson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Prentice Hall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1989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Sutton,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Barto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Williams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IEEE CSM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1992;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Atkeson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Schaal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ICML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Papavassiliou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Russell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IJCAI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4D5B10-FD48-4437-949E-1F41F68B2033}"/>
              </a:ext>
            </a:extLst>
          </p:cNvPr>
          <p:cNvGrpSpPr/>
          <p:nvPr/>
        </p:nvGrpSpPr>
        <p:grpSpPr>
          <a:xfrm>
            <a:off x="4659137" y="1596678"/>
            <a:ext cx="4886896" cy="946948"/>
            <a:chOff x="4659137" y="1596678"/>
            <a:chExt cx="4886896" cy="94694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DABEC5C-C74A-434A-9811-F80AC0CB95D9}"/>
                </a:ext>
              </a:extLst>
            </p:cNvPr>
            <p:cNvCxnSpPr>
              <a:cxnSpLocks/>
            </p:cNvCxnSpPr>
            <p:nvPr/>
          </p:nvCxnSpPr>
          <p:spPr>
            <a:xfrm>
              <a:off x="5496941" y="2537717"/>
              <a:ext cx="1643350" cy="590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 Placeholder 1">
                  <a:extLst>
                    <a:ext uri="{FF2B5EF4-FFF2-40B4-BE49-F238E27FC236}">
                      <a16:creationId xmlns:a16="http://schemas.microsoft.com/office/drawing/2014/main" id="{B885512A-AFD6-4CAA-B430-DC7CF5443F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9137" y="1596678"/>
                  <a:ext cx="4886896" cy="715759"/>
                </a:xfrm>
                <a:prstGeom prst="rect">
                  <a:avLst/>
                </a:prstGeom>
              </p:spPr>
              <p:txBody>
                <a:bodyPr anchor="ctr">
                  <a:normAutofit fontScale="92500"/>
                </a:bodyPr>
                <a:lstStyle>
                  <a:lvl1pPr marL="0" indent="0" algn="ctr" defTabSz="457200" rtl="0" eaLnBrk="1" latinLnBrk="0" hangingPunct="1">
                    <a:lnSpc>
                      <a:spcPct val="90000"/>
                    </a:lnSpc>
                    <a:spcBef>
                      <a:spcPct val="20000"/>
                    </a:spcBef>
                    <a:buFont typeface="Arial"/>
                    <a:buNone/>
                    <a:defRPr sz="4800" b="1" i="0" kern="1200" baseline="0">
                      <a:solidFill>
                        <a:schemeClr val="tx2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1pPr>
                  <a:lvl2pPr marL="4572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8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4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0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4pPr>
                  <a:lvl5pPr marL="18288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0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altLang="en-US" sz="4000" dirty="0">
                      <a:solidFill>
                        <a:srgbClr val="C00000"/>
                      </a:solidFill>
                      <a:ea typeface="ＭＳ Ｐゴシック" charset="-128"/>
                    </a:rPr>
                    <a:t>feedforward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en-US" sz="4000" b="0" i="1" kern="0"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40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  <m:r>
                            <a:rPr lang="en-US" altLang="en-US" sz="4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≈</m:t>
                          </m:r>
                          <m:r>
                            <a:rPr lang="en-US" altLang="en-US" sz="4000" b="0" i="1" kern="0"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altLang="en-US" sz="4000" b="0" i="1" kern="0"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r>
                    <a:rPr lang="en-US" altLang="en-US" sz="4000" dirty="0">
                      <a:solidFill>
                        <a:srgbClr val="C00000"/>
                      </a:solidFill>
                      <a:ea typeface="ＭＳ Ｐゴシック" charset="-128"/>
                    </a:rPr>
                    <a:t> </a:t>
                  </a:r>
                  <a:endParaRPr lang="en-US" sz="4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 Placeholder 1">
                  <a:extLst>
                    <a:ext uri="{FF2B5EF4-FFF2-40B4-BE49-F238E27FC236}">
                      <a16:creationId xmlns:a16="http://schemas.microsoft.com/office/drawing/2014/main" id="{B885512A-AFD6-4CAA-B430-DC7CF5443F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9137" y="1596678"/>
                  <a:ext cx="4886896" cy="715759"/>
                </a:xfrm>
                <a:prstGeom prst="rect">
                  <a:avLst/>
                </a:prstGeom>
                <a:blipFill>
                  <a:blip r:embed="rId6"/>
                  <a:stretch>
                    <a:fillRect l="-3865" t="-11966" b="-264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Rounded Rectangle 40">
            <a:extLst>
              <a:ext uri="{FF2B5EF4-FFF2-40B4-BE49-F238E27FC236}">
                <a16:creationId xmlns:a16="http://schemas.microsoft.com/office/drawing/2014/main" id="{36AD58ED-FBFC-4B4E-B554-0E6B3A42F3F2}"/>
              </a:ext>
            </a:extLst>
          </p:cNvPr>
          <p:cNvSpPr/>
          <p:nvPr/>
        </p:nvSpPr>
        <p:spPr>
          <a:xfrm>
            <a:off x="7539795" y="128419"/>
            <a:ext cx="730820" cy="649498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82957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5" grpId="0" build="p"/>
      <p:bldP spid="2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262667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3146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37388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2642532"/>
            <a:ext cx="782313" cy="454028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638518"/>
            <a:ext cx="789657" cy="428214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039655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367538"/>
            <a:ext cx="1292552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367538"/>
            <a:ext cx="664808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375313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62903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604812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1121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056093"/>
            <a:ext cx="983472" cy="1063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5467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066731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37836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369542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399315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55709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1875220"/>
            <a:ext cx="1141086" cy="2675711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07547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593521"/>
            <a:ext cx="871957" cy="6912681"/>
          </a:xfrm>
          <a:prstGeom prst="bentConnector3">
            <a:avLst>
              <a:gd name="adj1" fmla="val 131336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367539"/>
            <a:ext cx="45206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256357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-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id="{08F7B155-0564-4AFC-8A12-D28F4AD82A72}"/>
              </a:ext>
            </a:extLst>
          </p:cNvPr>
          <p:cNvSpPr/>
          <p:nvPr/>
        </p:nvSpPr>
        <p:spPr>
          <a:xfrm>
            <a:off x="3058576" y="2028116"/>
            <a:ext cx="1760416" cy="2527263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88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32B85B70-12B9-4F25-9930-146F56D23C7A}"/>
              </a:ext>
            </a:extLst>
          </p:cNvPr>
          <p:cNvSpPr/>
          <p:nvPr/>
        </p:nvSpPr>
        <p:spPr>
          <a:xfrm>
            <a:off x="5051475" y="285303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19214532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 w="38100" cmpd="thickThin">
          <a:solidFill>
            <a:srgbClr val="FFC000"/>
          </a:solidFill>
        </a:ln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34122</TotalTime>
  <Words>2971</Words>
  <Application>Microsoft Office PowerPoint</Application>
  <PresentationFormat>On-screen Show (4:3)</PresentationFormat>
  <Paragraphs>647</Paragraphs>
  <Slides>45</Slides>
  <Notes>2</Notes>
  <HiddenSlides>3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61" baseType="lpstr">
      <vt:lpstr>ＭＳ Ｐゴシック</vt:lpstr>
      <vt:lpstr>Arial</vt:lpstr>
      <vt:lpstr>Calibri</vt:lpstr>
      <vt:lpstr>Cambria Math</vt:lpstr>
      <vt:lpstr>Encode Sans Normal Black</vt:lpstr>
      <vt:lpstr>Georgia</vt:lpstr>
      <vt:lpstr>Helvetica Neue</vt:lpstr>
      <vt:lpstr>Lucida Grande</vt:lpstr>
      <vt:lpstr>LucidaGrande</vt:lpstr>
      <vt:lpstr>Open Sans Light</vt:lpstr>
      <vt:lpstr>Times New Roman</vt:lpstr>
      <vt:lpstr>Uni Sans Regular</vt:lpstr>
      <vt:lpstr>Wingdings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Sam Burden</cp:lastModifiedBy>
  <cp:revision>810</cp:revision>
  <dcterms:created xsi:type="dcterms:W3CDTF">2014-10-14T00:51:43Z</dcterms:created>
  <dcterms:modified xsi:type="dcterms:W3CDTF">2026-04-24T17:00:05Z</dcterms:modified>
</cp:coreProperties>
</file>