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66" r:id="rId3"/>
  </p:sldMasterIdLst>
  <p:notesMasterIdLst>
    <p:notesMasterId r:id="rId48"/>
  </p:notesMasterIdLst>
  <p:sldIdLst>
    <p:sldId id="349" r:id="rId4"/>
    <p:sldId id="615" r:id="rId5"/>
    <p:sldId id="481" r:id="rId6"/>
    <p:sldId id="509" r:id="rId7"/>
    <p:sldId id="510" r:id="rId8"/>
    <p:sldId id="458" r:id="rId9"/>
    <p:sldId id="460" r:id="rId10"/>
    <p:sldId id="271" r:id="rId11"/>
    <p:sldId id="503" r:id="rId12"/>
    <p:sldId id="461" r:id="rId13"/>
    <p:sldId id="504" r:id="rId14"/>
    <p:sldId id="490" r:id="rId15"/>
    <p:sldId id="505" r:id="rId16"/>
    <p:sldId id="502" r:id="rId17"/>
    <p:sldId id="489" r:id="rId18"/>
    <p:sldId id="506" r:id="rId19"/>
    <p:sldId id="517" r:id="rId20"/>
    <p:sldId id="518" r:id="rId21"/>
    <p:sldId id="519" r:id="rId22"/>
    <p:sldId id="515" r:id="rId23"/>
    <p:sldId id="511" r:id="rId24"/>
    <p:sldId id="493" r:id="rId25"/>
    <p:sldId id="521" r:id="rId26"/>
    <p:sldId id="374" r:id="rId27"/>
    <p:sldId id="529" r:id="rId28"/>
    <p:sldId id="533" r:id="rId29"/>
    <p:sldId id="532" r:id="rId30"/>
    <p:sldId id="618" r:id="rId31"/>
    <p:sldId id="621" r:id="rId32"/>
    <p:sldId id="622" r:id="rId33"/>
    <p:sldId id="623" r:id="rId34"/>
    <p:sldId id="624" r:id="rId35"/>
    <p:sldId id="625" r:id="rId36"/>
    <p:sldId id="629" r:id="rId37"/>
    <p:sldId id="620" r:id="rId38"/>
    <p:sldId id="616" r:id="rId39"/>
    <p:sldId id="617" r:id="rId40"/>
    <p:sldId id="627" r:id="rId41"/>
    <p:sldId id="626" r:id="rId42"/>
    <p:sldId id="628" r:id="rId43"/>
    <p:sldId id="630" r:id="rId44"/>
    <p:sldId id="494" r:id="rId45"/>
    <p:sldId id="495" r:id="rId46"/>
    <p:sldId id="29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A95FFF"/>
    <a:srgbClr val="FFC000"/>
    <a:srgbClr val="000000"/>
    <a:srgbClr val="FD6E19"/>
    <a:srgbClr val="C199CD"/>
    <a:srgbClr val="8C7D00"/>
    <a:srgbClr val="654B7F"/>
    <a:srgbClr val="0432FF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7026"/>
  </p:normalViewPr>
  <p:slideViewPr>
    <p:cSldViewPr snapToGrid="0" snapToObjects="1" showGuides="1">
      <p:cViewPr varScale="1">
        <p:scale>
          <a:sx n="131" d="100"/>
          <a:sy n="131" d="100"/>
        </p:scale>
        <p:origin x="258" y="12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4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4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506941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6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0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49431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6" y="2120734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F13A6C-A3B7-CE49-8223-713DA6D44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9092" y="2114521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</p:spTree>
    <p:extLst>
      <p:ext uri="{BB962C8B-B14F-4D97-AF65-F5344CB8AC3E}">
        <p14:creationId xmlns:p14="http://schemas.microsoft.com/office/powerpoint/2010/main" val="365687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3.png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1.jpg"/><Relationship Id="rId7" Type="http://schemas.openxmlformats.org/officeDocument/2006/relationships/image" Target="../media/image3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1.jpg"/><Relationship Id="rId7" Type="http://schemas.openxmlformats.org/officeDocument/2006/relationships/image" Target="../media/image3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70.png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90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12" Type="http://schemas.openxmlformats.org/officeDocument/2006/relationships/image" Target="../media/image3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22.jpg"/><Relationship Id="rId4" Type="http://schemas.openxmlformats.org/officeDocument/2006/relationships/image" Target="../media/image44.png"/><Relationship Id="rId9" Type="http://schemas.openxmlformats.org/officeDocument/2006/relationships/image" Target="../media/image31.png"/><Relationship Id="rId14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jpg"/><Relationship Id="rId7" Type="http://schemas.openxmlformats.org/officeDocument/2006/relationships/image" Target="../media/image37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2.jpg"/><Relationship Id="rId4" Type="http://schemas.openxmlformats.org/officeDocument/2006/relationships/image" Target="../media/image33.jp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image" Target="../media/image41.svg"/><Relationship Id="rId21" Type="http://schemas.openxmlformats.org/officeDocument/2006/relationships/image" Target="../media/image37.svg"/><Relationship Id="rId7" Type="http://schemas.openxmlformats.org/officeDocument/2006/relationships/image" Target="../media/image48.svg"/><Relationship Id="rId12" Type="http://schemas.openxmlformats.org/officeDocument/2006/relationships/image" Target="../media/image1150.png"/><Relationship Id="rId17" Type="http://schemas.openxmlformats.org/officeDocument/2006/relationships/image" Target="../media/image22.jpg"/><Relationship Id="rId2" Type="http://schemas.openxmlformats.org/officeDocument/2006/relationships/image" Target="../media/image40.png"/><Relationship Id="rId16" Type="http://schemas.openxmlformats.org/officeDocument/2006/relationships/image" Target="../media/image33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svg"/><Relationship Id="rId15" Type="http://schemas.openxmlformats.org/officeDocument/2006/relationships/image" Target="../media/image21.jpg"/><Relationship Id="rId23" Type="http://schemas.openxmlformats.org/officeDocument/2006/relationships/image" Target="../media/image39.svg"/><Relationship Id="rId19" Type="http://schemas.openxmlformats.org/officeDocument/2006/relationships/image" Target="../media/image118.png"/><Relationship Id="rId4" Type="http://schemas.openxmlformats.org/officeDocument/2006/relationships/image" Target="../media/image42.png"/><Relationship Id="rId14" Type="http://schemas.openxmlformats.org/officeDocument/2006/relationships/image" Target="../media/image20.jpg"/><Relationship Id="rId2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131.png"/><Relationship Id="rId26" Type="http://schemas.openxmlformats.org/officeDocument/2006/relationships/image" Target="../media/image38.png"/><Relationship Id="rId3" Type="http://schemas.openxmlformats.org/officeDocument/2006/relationships/image" Target="../media/image21.jpg"/><Relationship Id="rId21" Type="http://schemas.openxmlformats.org/officeDocument/2006/relationships/image" Target="../media/image134.png"/><Relationship Id="rId7" Type="http://schemas.openxmlformats.org/officeDocument/2006/relationships/image" Target="../media/image50.svg"/><Relationship Id="rId12" Type="http://schemas.openxmlformats.org/officeDocument/2006/relationships/image" Target="../media/image56.png"/><Relationship Id="rId17" Type="http://schemas.openxmlformats.org/officeDocument/2006/relationships/image" Target="../media/image130.png"/><Relationship Id="rId25" Type="http://schemas.openxmlformats.org/officeDocument/2006/relationships/image" Target="../media/image37.svg"/><Relationship Id="rId2" Type="http://schemas.openxmlformats.org/officeDocument/2006/relationships/image" Target="../media/image20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5.svg"/><Relationship Id="rId24" Type="http://schemas.openxmlformats.org/officeDocument/2006/relationships/image" Target="../media/image36.png"/><Relationship Id="rId5" Type="http://schemas.openxmlformats.org/officeDocument/2006/relationships/image" Target="../media/image22.jpg"/><Relationship Id="rId15" Type="http://schemas.openxmlformats.org/officeDocument/2006/relationships/image" Target="../media/image128.png"/><Relationship Id="rId23" Type="http://schemas.openxmlformats.org/officeDocument/2006/relationships/image" Target="../media/image118.png"/><Relationship Id="rId10" Type="http://schemas.openxmlformats.org/officeDocument/2006/relationships/image" Target="../media/image54.png"/><Relationship Id="rId19" Type="http://schemas.openxmlformats.org/officeDocument/2006/relationships/image" Target="../media/image132.png"/><Relationship Id="rId4" Type="http://schemas.openxmlformats.org/officeDocument/2006/relationships/image" Target="../media/image33.jpg"/><Relationship Id="rId9" Type="http://schemas.openxmlformats.org/officeDocument/2006/relationships/image" Target="../media/image53.svg"/><Relationship Id="rId14" Type="http://schemas.openxmlformats.org/officeDocument/2006/relationships/image" Target="../media/image127.png"/><Relationship Id="rId22" Type="http://schemas.openxmlformats.org/officeDocument/2006/relationships/image" Target="../media/image117.png"/><Relationship Id="rId27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svg"/><Relationship Id="rId7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svg"/><Relationship Id="rId7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4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67.png"/><Relationship Id="rId10" Type="http://schemas.openxmlformats.org/officeDocument/2006/relationships/image" Target="../media/image66.png"/><Relationship Id="rId4" Type="http://schemas.openxmlformats.org/officeDocument/2006/relationships/image" Target="../media/image15.sv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76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12" Type="http://schemas.openxmlformats.org/officeDocument/2006/relationships/image" Target="../media/image75.png"/><Relationship Id="rId2" Type="http://schemas.openxmlformats.org/officeDocument/2006/relationships/image" Target="../media/image68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15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14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69.svg"/><Relationship Id="rId12" Type="http://schemas.openxmlformats.org/officeDocument/2006/relationships/image" Target="../media/image13.emf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image" Target="../media/image76.png"/><Relationship Id="rId9" Type="http://schemas.openxmlformats.org/officeDocument/2006/relationships/image" Target="../media/image15.sv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69.svg"/><Relationship Id="rId12" Type="http://schemas.openxmlformats.org/officeDocument/2006/relationships/image" Target="../media/image13.emf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image" Target="../media/image76.png"/><Relationship Id="rId9" Type="http://schemas.openxmlformats.org/officeDocument/2006/relationships/image" Target="../media/image15.sv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gif"/><Relationship Id="rId7" Type="http://schemas.openxmlformats.org/officeDocument/2006/relationships/image" Target="../media/image6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3.emf"/><Relationship Id="rId4" Type="http://schemas.openxmlformats.org/officeDocument/2006/relationships/image" Target="../media/image7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8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5.png"/><Relationship Id="rId7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69.svg"/><Relationship Id="rId12" Type="http://schemas.openxmlformats.org/officeDocument/2006/relationships/image" Target="../media/image13.emf"/><Relationship Id="rId17" Type="http://schemas.openxmlformats.org/officeDocument/2006/relationships/image" Target="../media/image101.png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image" Target="../media/image76.png"/><Relationship Id="rId9" Type="http://schemas.openxmlformats.org/officeDocument/2006/relationships/image" Target="../media/image15.svg"/><Relationship Id="rId1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3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3.png"/><Relationship Id="rId7" Type="http://schemas.openxmlformats.org/officeDocument/2006/relationships/image" Target="../media/image10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g"/><Relationship Id="rId5" Type="http://schemas.openxmlformats.org/officeDocument/2006/relationships/image" Target="../media/image115.png"/><Relationship Id="rId10" Type="http://schemas.openxmlformats.org/officeDocument/2006/relationships/image" Target="../media/image121.png"/><Relationship Id="rId4" Type="http://schemas.openxmlformats.org/officeDocument/2006/relationships/image" Target="../media/image114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1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24.pn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9.png"/><Relationship Id="rId3" Type="http://schemas.openxmlformats.org/officeDocument/2006/relationships/image" Target="../media/image103.jpg"/><Relationship Id="rId7" Type="http://schemas.openxmlformats.org/officeDocument/2006/relationships/image" Target="../media/image125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02.jp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37.png"/><Relationship Id="rId5" Type="http://schemas.openxmlformats.org/officeDocument/2006/relationships/image" Target="../media/image120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19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03.jpg"/><Relationship Id="rId3" Type="http://schemas.openxmlformats.org/officeDocument/2006/relationships/image" Target="../media/image144.png"/><Relationship Id="rId7" Type="http://schemas.openxmlformats.org/officeDocument/2006/relationships/image" Target="../media/image22.jpg"/><Relationship Id="rId12" Type="http://schemas.openxmlformats.org/officeDocument/2006/relationships/image" Target="../media/image64.png"/><Relationship Id="rId17" Type="http://schemas.openxmlformats.org/officeDocument/2006/relationships/image" Target="../media/image150.png"/><Relationship Id="rId2" Type="http://schemas.openxmlformats.org/officeDocument/2006/relationships/image" Target="../media/image102.jp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5.png"/><Relationship Id="rId5" Type="http://schemas.openxmlformats.org/officeDocument/2006/relationships/image" Target="../media/image21.jpg"/><Relationship Id="rId15" Type="http://schemas.openxmlformats.org/officeDocument/2006/relationships/image" Target="../media/image33.jpg"/><Relationship Id="rId10" Type="http://schemas.openxmlformats.org/officeDocument/2006/relationships/image" Target="../media/image62.png"/><Relationship Id="rId4" Type="http://schemas.openxmlformats.org/officeDocument/2006/relationships/image" Target="../media/image145.png"/><Relationship Id="rId9" Type="http://schemas.openxmlformats.org/officeDocument/2006/relationships/image" Target="../media/image147.png"/><Relationship Id="rId1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BF67E-3BB9-474C-9E42-4B2322B4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276" y="2504931"/>
            <a:ext cx="2013157" cy="2013157"/>
          </a:xfrm>
          <a:prstGeom prst="rect">
            <a:avLst/>
          </a:prstGeom>
        </p:spPr>
      </p:pic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7" y="2504931"/>
            <a:ext cx="2013157" cy="20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276040" y="1294086"/>
            <a:ext cx="9688054" cy="989037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bg2"/>
                </a:solidFill>
              </a:rPr>
              <a:t>human-machine interaction games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0" y="3257098"/>
            <a:ext cx="9144000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Associate Professor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Associate Chair for Diversity, Equity, &amp; Inclusion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Cowan, </a:t>
            </a:r>
            <a:r>
              <a:rPr lang="en-US" sz="1600" dirty="0" err="1"/>
              <a:t>Ankaralı</a:t>
            </a:r>
            <a:r>
              <a:rPr lang="en-US" sz="1600" dirty="0"/>
              <a:t>, Dyhr, Madhav, Roth, </a:t>
            </a:r>
            <a:r>
              <a:rPr lang="en-US" sz="1600" dirty="0" err="1"/>
              <a:t>Sefati</a:t>
            </a:r>
            <a:r>
              <a:rPr lang="en-US" sz="1600" dirty="0"/>
              <a:t>, </a:t>
            </a:r>
            <a:r>
              <a:rPr lang="en-US" sz="1600" dirty="0" err="1"/>
              <a:t>Sponberg</a:t>
            </a:r>
            <a:r>
              <a:rPr lang="en-US" sz="1600" dirty="0"/>
              <a:t>, Stamper, Fortune, Daniel </a:t>
            </a:r>
            <a:r>
              <a:rPr lang="en-US" sz="1600" i="1" dirty="0"/>
              <a:t>Int Comp Bio </a:t>
            </a:r>
            <a:r>
              <a:rPr lang="en-US" sz="1600" dirty="0"/>
              <a:t>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Feedback Control as a Framework for Understanding Tradeoffs in Biology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b="0" dirty="0"/>
              <a:t>experiment:  </a:t>
            </a:r>
            <a:r>
              <a:rPr lang="en-US" dirty="0"/>
              <a:t>manual interface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88421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292960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</a:t>
            </a:r>
            <a:r>
              <a:rPr lang="en-US" sz="1600" dirty="0"/>
              <a:t>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985B817C-D73C-4220-9A2E-9C342FA6C2DB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53" name="Rounded Rectangle 9">
              <a:extLst>
                <a:ext uri="{FF2B5EF4-FFF2-40B4-BE49-F238E27FC236}">
                  <a16:creationId xmlns:a16="http://schemas.microsoft.com/office/drawing/2014/main" id="{74764056-F1DB-4F81-8F7D-197B181D7029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4" name="Rounded Rectangle 15">
              <a:extLst>
                <a:ext uri="{FF2B5EF4-FFF2-40B4-BE49-F238E27FC236}">
                  <a16:creationId xmlns:a16="http://schemas.microsoft.com/office/drawing/2014/main" id="{9F552DCC-6D34-4853-97E2-641859C8E484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C6F81B-AC79-4BF9-A853-C079325E1FBF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6" name="Elbow Connector 17">
              <a:extLst>
                <a:ext uri="{FF2B5EF4-FFF2-40B4-BE49-F238E27FC236}">
                  <a16:creationId xmlns:a16="http://schemas.microsoft.com/office/drawing/2014/main" id="{86BD823C-4C43-4672-906A-1F71A7035C58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18">
              <a:extLst>
                <a:ext uri="{FF2B5EF4-FFF2-40B4-BE49-F238E27FC236}">
                  <a16:creationId xmlns:a16="http://schemas.microsoft.com/office/drawing/2014/main" id="{68CE09BA-D799-4350-A707-AC2268FB0B6C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6EF5C2-B2B1-483C-9776-2317D9A5474A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59" name="Rounded Rectangle 20">
              <a:extLst>
                <a:ext uri="{FF2B5EF4-FFF2-40B4-BE49-F238E27FC236}">
                  <a16:creationId xmlns:a16="http://schemas.microsoft.com/office/drawing/2014/main" id="{64992F7B-E5C0-436F-98A2-E41198F27AA7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D5849A-DA5E-493F-81A8-DE138B700CC2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E97615B-3C81-4104-BBFB-B1C0159D260C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3">
              <a:extLst>
                <a:ext uri="{FF2B5EF4-FFF2-40B4-BE49-F238E27FC236}">
                  <a16:creationId xmlns:a16="http://schemas.microsoft.com/office/drawing/2014/main" id="{D08AB2D1-D65A-48F1-9893-D0B1D39EE877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3" name="Rounded Rectangle 25">
              <a:extLst>
                <a:ext uri="{FF2B5EF4-FFF2-40B4-BE49-F238E27FC236}">
                  <a16:creationId xmlns:a16="http://schemas.microsoft.com/office/drawing/2014/main" id="{E1FD6FA5-5ECA-440F-AC4E-5F3F136574C4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87F249E-6ED2-4A65-973E-9D6179B515FF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27">
              <a:extLst>
                <a:ext uri="{FF2B5EF4-FFF2-40B4-BE49-F238E27FC236}">
                  <a16:creationId xmlns:a16="http://schemas.microsoft.com/office/drawing/2014/main" id="{6EDC5D76-9663-4E6A-89AB-DA6794770B1E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E3C1DC6-E3DB-4B2E-A693-FCF65C3E130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9393F96-A807-46E6-A519-7FF7653AE5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31">
              <a:extLst>
                <a:ext uri="{FF2B5EF4-FFF2-40B4-BE49-F238E27FC236}">
                  <a16:creationId xmlns:a16="http://schemas.microsoft.com/office/drawing/2014/main" id="{B9708D3E-AB89-449E-9C31-3CCBA879D3A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E8C9C88-33D9-4F57-B45A-F930660F6E2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0" name="Rounded Rectangle 33">
              <a:extLst>
                <a:ext uri="{FF2B5EF4-FFF2-40B4-BE49-F238E27FC236}">
                  <a16:creationId xmlns:a16="http://schemas.microsoft.com/office/drawing/2014/main" id="{82BCD659-67BF-4F05-9421-BE86BDE7F234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Rounded Rectangle 34">
              <a:extLst>
                <a:ext uri="{FF2B5EF4-FFF2-40B4-BE49-F238E27FC236}">
                  <a16:creationId xmlns:a16="http://schemas.microsoft.com/office/drawing/2014/main" id="{A52346F3-710B-4EA1-B493-7E8CD5AB55DC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2" name="Elbow Connector 35">
              <a:extLst>
                <a:ext uri="{FF2B5EF4-FFF2-40B4-BE49-F238E27FC236}">
                  <a16:creationId xmlns:a16="http://schemas.microsoft.com/office/drawing/2014/main" id="{0C49D46E-0C9E-40D0-9F56-5EB79219AF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36">
              <a:extLst>
                <a:ext uri="{FF2B5EF4-FFF2-40B4-BE49-F238E27FC236}">
                  <a16:creationId xmlns:a16="http://schemas.microsoft.com/office/drawing/2014/main" id="{9B514A62-12AB-4B3F-AD7E-C2A71CEDC810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4" name="Elbow Connector 37">
              <a:extLst>
                <a:ext uri="{FF2B5EF4-FFF2-40B4-BE49-F238E27FC236}">
                  <a16:creationId xmlns:a16="http://schemas.microsoft.com/office/drawing/2014/main" id="{7226BBB3-F6B6-4FAA-BD9A-B0734390CEC1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A510C3F-EEEB-4D88-8102-FCE207FC376A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40">
              <a:extLst>
                <a:ext uri="{FF2B5EF4-FFF2-40B4-BE49-F238E27FC236}">
                  <a16:creationId xmlns:a16="http://schemas.microsoft.com/office/drawing/2014/main" id="{9F9A4150-D57D-4C61-BCE0-57F655496E28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C16FAB8-C604-45B6-BE0C-87791E2CB956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B87BC4-7B1E-4CC9-A506-4CECF6E3DB7B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36E640B-4125-486B-9938-5B44809189D4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7DB31A9-3C25-4675-BC5D-465892DF6319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B4194DF-97AA-4843-B95F-6610257F704B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A3CE6E-B0FD-4EE3-97EB-E762FB742D95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BA9CBE1-9DBE-45C4-A024-626CC3FE9760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B22F91-1FC6-4610-84BF-EFCE4EEC74E9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4E27294-AEA8-469F-AB42-6655A75A62F4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D212CB1-1D06-4B16-888B-7D929F177E69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739853-3655-4F2D-9A48-09C3887FA0BF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C4DF276-A38E-472D-AB2D-4E9B0D6AC64E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9233457F-EA32-486A-896B-74F133DDB9B2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CD103B2E-80D1-448F-B72C-DA4358EE40D2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A828786-8CDA-4AC5-9AFC-8D2841CC2ABA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69" name="Rounded Rectangle 9">
              <a:extLst>
                <a:ext uri="{FF2B5EF4-FFF2-40B4-BE49-F238E27FC236}">
                  <a16:creationId xmlns:a16="http://schemas.microsoft.com/office/drawing/2014/main" id="{56515A26-7CF4-46A6-8823-92257CF9CC04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70" name="Rounded Rectangle 15">
              <a:extLst>
                <a:ext uri="{FF2B5EF4-FFF2-40B4-BE49-F238E27FC236}">
                  <a16:creationId xmlns:a16="http://schemas.microsoft.com/office/drawing/2014/main" id="{A2C1FE40-BB66-4DAB-A9C9-F055FD4820F7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2225364-0FEB-4EC2-8C65-3C216773EF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72" name="Elbow Connector 17">
              <a:extLst>
                <a:ext uri="{FF2B5EF4-FFF2-40B4-BE49-F238E27FC236}">
                  <a16:creationId xmlns:a16="http://schemas.microsoft.com/office/drawing/2014/main" id="{97F1456A-5FD9-4EAC-8AB5-2ECD7DBB8E2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18">
              <a:extLst>
                <a:ext uri="{FF2B5EF4-FFF2-40B4-BE49-F238E27FC236}">
                  <a16:creationId xmlns:a16="http://schemas.microsoft.com/office/drawing/2014/main" id="{EC1E7DDA-23C1-41AD-96CE-3BC86F183AFE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3101F40-DEFA-4EC0-BD3A-3BBA41EDEE69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5" name="Rounded Rectangle 20">
              <a:extLst>
                <a:ext uri="{FF2B5EF4-FFF2-40B4-BE49-F238E27FC236}">
                  <a16:creationId xmlns:a16="http://schemas.microsoft.com/office/drawing/2014/main" id="{B0526CA4-15D9-4DD6-930B-A1820DE07505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4A6E98D-C62B-4620-B68A-B7029B80B74A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B296E3E-A3DF-43C9-83F8-3B3C3DE897C4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23">
              <a:extLst>
                <a:ext uri="{FF2B5EF4-FFF2-40B4-BE49-F238E27FC236}">
                  <a16:creationId xmlns:a16="http://schemas.microsoft.com/office/drawing/2014/main" id="{6597A04E-725F-465F-A780-43E3107FEAD8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104" name="Rounded Rectangle 25">
              <a:extLst>
                <a:ext uri="{FF2B5EF4-FFF2-40B4-BE49-F238E27FC236}">
                  <a16:creationId xmlns:a16="http://schemas.microsoft.com/office/drawing/2014/main" id="{E4EC422B-C333-49E4-8040-CF2D2EC61D8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42F8B95-87D2-4789-83BA-413E8CB030A4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ounded Rectangle 27">
              <a:extLst>
                <a:ext uri="{FF2B5EF4-FFF2-40B4-BE49-F238E27FC236}">
                  <a16:creationId xmlns:a16="http://schemas.microsoft.com/office/drawing/2014/main" id="{B464376F-8334-44FE-9413-8FFE04A16971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949E915-BE27-45F5-8D0A-E1160970A4D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3F1BE5A-B132-4E67-B4EE-16F91B92B58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ounded Rectangle 31">
              <a:extLst>
                <a:ext uri="{FF2B5EF4-FFF2-40B4-BE49-F238E27FC236}">
                  <a16:creationId xmlns:a16="http://schemas.microsoft.com/office/drawing/2014/main" id="{20E748C5-6E32-4388-9B39-2B70D3D50B5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5845D7F-0998-4168-9DDF-5947E71BD3FF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1" name="Rounded Rectangle 33">
              <a:extLst>
                <a:ext uri="{FF2B5EF4-FFF2-40B4-BE49-F238E27FC236}">
                  <a16:creationId xmlns:a16="http://schemas.microsoft.com/office/drawing/2014/main" id="{D49BBDB6-03B8-4204-804A-203A8A964F86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Rounded Rectangle 34">
              <a:extLst>
                <a:ext uri="{FF2B5EF4-FFF2-40B4-BE49-F238E27FC236}">
                  <a16:creationId xmlns:a16="http://schemas.microsoft.com/office/drawing/2014/main" id="{18FD9920-B9A1-44A6-BDE8-822939D01DE7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113" name="Elbow Connector 35">
              <a:extLst>
                <a:ext uri="{FF2B5EF4-FFF2-40B4-BE49-F238E27FC236}">
                  <a16:creationId xmlns:a16="http://schemas.microsoft.com/office/drawing/2014/main" id="{31290BC1-CBAC-4331-942B-98420BF9F4E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36">
              <a:extLst>
                <a:ext uri="{FF2B5EF4-FFF2-40B4-BE49-F238E27FC236}">
                  <a16:creationId xmlns:a16="http://schemas.microsoft.com/office/drawing/2014/main" id="{B80D697C-4116-4AFC-8789-CF20E53ECEF1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15" name="Elbow Connector 37">
              <a:extLst>
                <a:ext uri="{FF2B5EF4-FFF2-40B4-BE49-F238E27FC236}">
                  <a16:creationId xmlns:a16="http://schemas.microsoft.com/office/drawing/2014/main" id="{85EBEF0F-294C-4A4E-84CE-574299605A8B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BE5BB16-393B-4FCF-890A-D5F82BAC24B1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40">
              <a:extLst>
                <a:ext uri="{FF2B5EF4-FFF2-40B4-BE49-F238E27FC236}">
                  <a16:creationId xmlns:a16="http://schemas.microsoft.com/office/drawing/2014/main" id="{308BD1F4-2CA3-4A66-8239-7AC97B211015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b="0" dirty="0"/>
              <a:t>experiment:  </a:t>
            </a:r>
            <a:r>
              <a:rPr lang="en-US" dirty="0">
                <a:solidFill>
                  <a:srgbClr val="FFC000"/>
                </a:solidFill>
              </a:rPr>
              <a:t>muscle</a:t>
            </a:r>
            <a:r>
              <a:rPr lang="en-US" dirty="0"/>
              <a:t> vs </a:t>
            </a:r>
            <a:r>
              <a:rPr lang="en-US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74180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74180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" y="3914775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4"/>
            <a:ext cx="6364688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lvl="1"/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lvl="1"/>
            <a:r>
              <a:rPr lang="en-US" sz="3200" b="1" dirty="0"/>
              <a:t>task:</a:t>
            </a:r>
            <a:r>
              <a:rPr lang="en-US" sz="3200" dirty="0"/>
              <a:t>  reference tracking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blipFill>
                  <a:blip r:embed="rId3"/>
                  <a:stretch>
                    <a:fillRect l="-5263" r="-2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i="1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72B9CFE-3A72-4DC8-99A3-AF652FE95F03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/>
              <a:t>experiment:</a:t>
            </a:r>
            <a:r>
              <a:rPr lang="en-US" b="0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05740" y="4010274"/>
            <a:ext cx="8938260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/>
              <a:t>task:  </a:t>
            </a:r>
            <a:r>
              <a:rPr lang="en-US" sz="3200" dirty="0"/>
              <a:t>reference tracking + disturbance rejection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/>
              <a:t>: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r>
              <a:rPr lang="en-US" sz="3200" dirty="0"/>
              <a:t> before </a:t>
            </a:r>
            <a:r>
              <a:rPr lang="en-US" sz="3200" dirty="0">
                <a:solidFill>
                  <a:srgbClr val="0432FF"/>
                </a:solidFill>
              </a:rPr>
              <a:t>non-dominant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:  </a:t>
            </a:r>
            <a:r>
              <a:rPr lang="en-US" sz="3200" dirty="0">
                <a:solidFill>
                  <a:srgbClr val="0432FF"/>
                </a:solidFill>
              </a:rPr>
              <a:t>non-dominant </a:t>
            </a:r>
            <a:r>
              <a:rPr lang="en-US" sz="3200" dirty="0"/>
              <a:t>before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AC1F38-E2E7-4842-9294-374EF58286E5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D1CD1E-87E7-4918-BE49-05AB7557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" y="915182"/>
            <a:ext cx="3794646" cy="23716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D59041-B0E8-40F9-9F22-1B26E1866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798" y="915181"/>
            <a:ext cx="3794646" cy="2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ECCEE07-FA77-4BB4-8C05-92BCF76C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457" y="947724"/>
            <a:ext cx="7360543" cy="5058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83B0A-1F0E-44E2-9584-F4DE001E4A18}"/>
              </a:ext>
            </a:extLst>
          </p:cNvPr>
          <p:cNvSpPr/>
          <p:nvPr/>
        </p:nvSpPr>
        <p:spPr>
          <a:xfrm>
            <a:off x="4229135" y="1001808"/>
            <a:ext cx="3131408" cy="9365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03A5-3FEE-475C-A00F-36DCBC14005E}"/>
              </a:ext>
            </a:extLst>
          </p:cNvPr>
          <p:cNvSpPr/>
          <p:nvPr/>
        </p:nvSpPr>
        <p:spPr>
          <a:xfrm>
            <a:off x="5796501" y="1029436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50D373-B959-4B4A-A51C-BC7E390A18EB}"/>
              </a:ext>
            </a:extLst>
          </p:cNvPr>
          <p:cNvSpPr/>
          <p:nvPr/>
        </p:nvSpPr>
        <p:spPr>
          <a:xfrm>
            <a:off x="5798207" y="3283703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0A4AF-D26B-470D-9543-1ECBA70507E0}"/>
              </a:ext>
            </a:extLst>
          </p:cNvPr>
          <p:cNvSpPr/>
          <p:nvPr/>
        </p:nvSpPr>
        <p:spPr>
          <a:xfrm>
            <a:off x="2648192" y="1034542"/>
            <a:ext cx="6296705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0B8AB-3165-44D4-B851-BC53BF956575}"/>
              </a:ext>
            </a:extLst>
          </p:cNvPr>
          <p:cNvSpPr/>
          <p:nvPr/>
        </p:nvSpPr>
        <p:spPr>
          <a:xfrm>
            <a:off x="2648192" y="3297083"/>
            <a:ext cx="6348324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581E6-663B-4A9D-A296-B9F1C302A66B}"/>
              </a:ext>
            </a:extLst>
          </p:cNvPr>
          <p:cNvSpPr/>
          <p:nvPr/>
        </p:nvSpPr>
        <p:spPr>
          <a:xfrm>
            <a:off x="4015740" y="3064846"/>
            <a:ext cx="3344803" cy="1162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4D2369-1D2E-45BD-AEFF-8FE0FE53FA5C}"/>
              </a:ext>
            </a:extLst>
          </p:cNvPr>
          <p:cNvGrpSpPr/>
          <p:nvPr/>
        </p:nvGrpSpPr>
        <p:grpSpPr>
          <a:xfrm>
            <a:off x="4284106" y="879637"/>
            <a:ext cx="2231946" cy="3347259"/>
            <a:chOff x="4284106" y="879637"/>
            <a:chExt cx="2231946" cy="3347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949D9-D715-4AB3-A6C0-A7A54EED72B4}"/>
                </a:ext>
              </a:extLst>
            </p:cNvPr>
            <p:cNvGrpSpPr/>
            <p:nvPr/>
          </p:nvGrpSpPr>
          <p:grpSpPr>
            <a:xfrm>
              <a:off x="4284106" y="879637"/>
              <a:ext cx="2231946" cy="3347259"/>
              <a:chOff x="4284106" y="879637"/>
              <a:chExt cx="2231946" cy="3347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C194B4-67A5-4245-9A32-CDBCCE23D675}"/>
                  </a:ext>
                </a:extLst>
              </p:cNvPr>
              <p:cNvGrpSpPr/>
              <p:nvPr/>
            </p:nvGrpSpPr>
            <p:grpSpPr>
              <a:xfrm>
                <a:off x="4715827" y="947724"/>
                <a:ext cx="1800225" cy="3279172"/>
                <a:chOff x="4715827" y="947724"/>
                <a:chExt cx="1800225" cy="3279172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49E1E5A-906D-420A-83DF-464C94F7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947724"/>
                  <a:ext cx="1800225" cy="1162050"/>
                </a:xfrm>
                <a:prstGeom prst="rect">
                  <a:avLst/>
                </a:prstGeom>
              </p:spPr>
            </p:pic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4C655C22-1EAC-486E-9CCD-F30A78384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3064846"/>
                  <a:ext cx="1800225" cy="11620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en-US" sz="1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en-US" sz="180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1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/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8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180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1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F82198C-25E4-4D27-9A63-D20DDFDA57D5}"/>
              </a:ext>
            </a:extLst>
          </p:cNvPr>
          <p:cNvSpPr txBox="1">
            <a:spLocks/>
          </p:cNvSpPr>
          <p:nvPr/>
        </p:nvSpPr>
        <p:spPr>
          <a:xfrm>
            <a:off x="2057400" y="91469"/>
            <a:ext cx="7086600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33B8D0B7-785E-4F73-A2AC-ED4933CBE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05E88237-C37D-4BE5-B67E-FD3CF716BEBB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4277F3C-5864-41BE-B32A-407CF039F767}"/>
              </a:ext>
            </a:extLst>
          </p:cNvPr>
          <p:cNvGrpSpPr/>
          <p:nvPr/>
        </p:nvGrpSpPr>
        <p:grpSpPr>
          <a:xfrm>
            <a:off x="4229135" y="787335"/>
            <a:ext cx="4297646" cy="3495105"/>
            <a:chOff x="4229135" y="787335"/>
            <a:chExt cx="4297646" cy="3495105"/>
          </a:xfrm>
        </p:grpSpPr>
        <p:sp>
          <p:nvSpPr>
            <p:cNvPr id="66" name="Rounded Rectangle 40">
              <a:extLst>
                <a:ext uri="{FF2B5EF4-FFF2-40B4-BE49-F238E27FC236}">
                  <a16:creationId xmlns:a16="http://schemas.microsoft.com/office/drawing/2014/main" id="{00740527-57B3-4EBD-95AA-4DFA1D9FE5EC}"/>
                </a:ext>
              </a:extLst>
            </p:cNvPr>
            <p:cNvSpPr/>
            <p:nvPr/>
          </p:nvSpPr>
          <p:spPr>
            <a:xfrm>
              <a:off x="4229135" y="787335"/>
              <a:ext cx="2346926" cy="3495105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>
                <a:solidFill>
                  <a:srgbClr val="E8D3A2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B0A1E-921A-4E3D-8874-72DE30D441C9}"/>
                </a:ext>
              </a:extLst>
            </p:cNvPr>
            <p:cNvSpPr/>
            <p:nvPr/>
          </p:nvSpPr>
          <p:spPr>
            <a:xfrm>
              <a:off x="6495809" y="972469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hands perform 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the same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734DF0-958F-452A-8481-3CF21EE01E73}"/>
                </a:ext>
              </a:extLst>
            </p:cNvPr>
            <p:cNvSpPr/>
            <p:nvPr/>
          </p:nvSpPr>
          <p:spPr>
            <a:xfrm>
              <a:off x="6495809" y="3129576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tracking transfers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02D1D98D-C27A-4A81-9107-C47987CC6AE8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0576D-E0CD-4449-82CF-B561BBB317C0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B64CC7-B784-4CFA-AC2C-459BE2AA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EB36593-89A6-41CC-99B1-C12C2A62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18BC9336-D895-4DEC-A9AC-E71AECB4C5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BD0558-650F-4E73-AF6C-E4C26A81F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A7B8526-7CDE-4B3A-BEC6-E8782C0D62FB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80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91164B-8B88-4BB8-A3E2-4FE26BE5EAC9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345E5-31E0-4C75-B0A7-5EE2E93DA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059" b="9345"/>
          <a:stretch/>
        </p:blipFill>
        <p:spPr>
          <a:xfrm>
            <a:off x="5634031" y="954128"/>
            <a:ext cx="3253502" cy="21406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3F84D2-E4E5-496D-87AB-3450DBDF1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28" b="9233"/>
          <a:stretch/>
        </p:blipFill>
        <p:spPr>
          <a:xfrm>
            <a:off x="5680482" y="3743028"/>
            <a:ext cx="3207051" cy="2143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576196-C53E-4C22-A2A5-5DB9B53A6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434" b="10001"/>
          <a:stretch/>
        </p:blipFill>
        <p:spPr>
          <a:xfrm>
            <a:off x="2216509" y="952791"/>
            <a:ext cx="3239784" cy="21251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C3BF8F-B4A6-403A-813D-BD27660E47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1857" b="10545"/>
          <a:stretch/>
        </p:blipFill>
        <p:spPr>
          <a:xfrm>
            <a:off x="2231993" y="3741691"/>
            <a:ext cx="3224302" cy="211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/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blipFill>
                <a:blip r:embed="rId14"/>
                <a:stretch>
                  <a:fillRect l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/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blipFill>
                <a:blip r:embed="rId15"/>
                <a:stretch>
                  <a:fillRect l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D1D477B9-BE71-4137-8176-8C68C0F2BAD7}"/>
              </a:ext>
            </a:extLst>
          </p:cNvPr>
          <p:cNvGrpSpPr/>
          <p:nvPr/>
        </p:nvGrpSpPr>
        <p:grpSpPr>
          <a:xfrm>
            <a:off x="1684168" y="782161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ED0E6D-5906-4BA5-9E06-E5C428292987}"/>
              </a:ext>
            </a:extLst>
          </p:cNvPr>
          <p:cNvGrpSpPr/>
          <p:nvPr/>
        </p:nvGrpSpPr>
        <p:grpSpPr>
          <a:xfrm>
            <a:off x="1684168" y="3563089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C9DBF7B8-789A-44F7-A9A6-5446B063BB4A}"/>
              </a:ext>
            </a:extLst>
          </p:cNvPr>
          <p:cNvSpPr/>
          <p:nvPr/>
        </p:nvSpPr>
        <p:spPr>
          <a:xfrm>
            <a:off x="2172189" y="738971"/>
            <a:ext cx="3344691" cy="5227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FA6274-50BF-4376-A553-A51C32D72E36}"/>
              </a:ext>
            </a:extLst>
          </p:cNvPr>
          <p:cNvSpPr/>
          <p:nvPr/>
        </p:nvSpPr>
        <p:spPr>
          <a:xfrm>
            <a:off x="204013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B050"/>
                </a:solidFill>
                <a:latin typeface="Calibri" charset="0"/>
                <a:cs typeface="Calibri" charset="0"/>
              </a:rPr>
              <a:t>feedback adapts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7" name="Rounded Rectangle 40">
            <a:extLst>
              <a:ext uri="{FF2B5EF4-FFF2-40B4-BE49-F238E27FC236}">
                <a16:creationId xmlns:a16="http://schemas.microsoft.com/office/drawing/2014/main" id="{B19D12DA-7B89-4F9F-85C1-32F7D7A5C09B}"/>
              </a:ext>
            </a:extLst>
          </p:cNvPr>
          <p:cNvSpPr/>
          <p:nvPr/>
        </p:nvSpPr>
        <p:spPr>
          <a:xfrm>
            <a:off x="5603159" y="738971"/>
            <a:ext cx="3344691" cy="522748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0D7036-DA81-405D-8D9E-4D61114BE129}"/>
              </a:ext>
            </a:extLst>
          </p:cNvPr>
          <p:cNvSpPr/>
          <p:nvPr/>
        </p:nvSpPr>
        <p:spPr>
          <a:xfrm>
            <a:off x="547110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FF9933"/>
                </a:solidFill>
                <a:latin typeface="Calibri" charset="0"/>
                <a:cs typeface="Calibri" charset="0"/>
              </a:rPr>
              <a:t>… feedforward doesn’t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EE20360-9A5C-4ADC-94F0-173BEE1AF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29F2C5E-708B-4AF7-BD6E-E4038A2D1C35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D1701-975A-42A2-85CB-7C08E6CEF1B2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F1560C5-930B-44F7-888F-FD2AE91E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CDD481A-D811-4694-98BF-FAF16083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DBF976F6-392E-4274-8E36-4CABA86FEE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7B5F488-795C-4EAC-9218-FC1A41E077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7E37CE1-E250-43F7-820F-FF8F9BC2241F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8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3778DC-B1B2-7EB2-154F-9A42D9BAE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59994"/>
            <a:ext cx="9144000" cy="2538012"/>
          </a:xfrm>
        </p:spPr>
        <p:txBody>
          <a:bodyPr/>
          <a:lstStyle/>
          <a:p>
            <a:r>
              <a:rPr lang="en-US" b="0" i="1" dirty="0">
                <a:sym typeface="Wingdings" panose="05000000000000000000" pitchFamily="2" charset="2"/>
              </a:rPr>
              <a:t>reach out if you want to talk </a:t>
            </a:r>
          </a:p>
          <a:p>
            <a:r>
              <a:rPr lang="en-US" b="0" i="1" dirty="0">
                <a:sym typeface="Wingdings" panose="05000000000000000000" pitchFamily="2" charset="2"/>
              </a:rPr>
              <a:t>about mental health in academia:</a:t>
            </a:r>
          </a:p>
          <a:p>
            <a:r>
              <a:rPr lang="en-US" dirty="0">
                <a:sym typeface="Wingdings" panose="05000000000000000000" pitchFamily="2" charset="2"/>
              </a:rPr>
              <a:t>sburden@uw.edu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1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humans </a:t>
            </a:r>
            <a:r>
              <a:rPr lang="en-US" sz="5400" b="1" dirty="0">
                <a:solidFill>
                  <a:schemeClr val="tx2"/>
                </a:solidFill>
                <a:ea typeface="Calibri" charset="0"/>
                <a:cs typeface="Calibri" charset="0"/>
              </a:rPr>
              <a:t>adapt to </a:t>
            </a:r>
            <a:r>
              <a:rPr lang="en-US" sz="54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549300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4591D-686B-4BB0-9F05-D9F286AAFF49}"/>
              </a:ext>
            </a:extLst>
          </p:cNvPr>
          <p:cNvGrpSpPr/>
          <p:nvPr/>
        </p:nvGrpSpPr>
        <p:grpSpPr>
          <a:xfrm>
            <a:off x="-23648" y="3613611"/>
            <a:ext cx="9167648" cy="3237995"/>
            <a:chOff x="-23648" y="3613611"/>
            <a:chExt cx="9167648" cy="323799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09A4FAB-9BF0-4D48-A75C-ED4E44EE8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259" t="6685" b="6246"/>
            <a:stretch/>
          </p:blipFill>
          <p:spPr>
            <a:xfrm>
              <a:off x="-23648" y="3666972"/>
              <a:ext cx="9167648" cy="318463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1C0644-A836-4B35-9BCD-E98F62DB21FE}"/>
                </a:ext>
              </a:extLst>
            </p:cNvPr>
            <p:cNvGrpSpPr/>
            <p:nvPr/>
          </p:nvGrpSpPr>
          <p:grpSpPr>
            <a:xfrm>
              <a:off x="1077582" y="3613611"/>
              <a:ext cx="2611180" cy="1424021"/>
              <a:chOff x="1077582" y="3613611"/>
              <a:chExt cx="2611180" cy="142402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BF7D31-80D5-4A27-9B41-9E8D83F4F11C}"/>
                  </a:ext>
                </a:extLst>
              </p:cNvPr>
              <p:cNvSpPr/>
              <p:nvPr/>
            </p:nvSpPr>
            <p:spPr>
              <a:xfrm>
                <a:off x="1174303" y="4069181"/>
                <a:ext cx="185411" cy="210612"/>
              </a:xfrm>
              <a:prstGeom prst="rect">
                <a:avLst/>
              </a:prstGeom>
              <a:solidFill>
                <a:srgbClr val="BE5213"/>
              </a:solidFill>
              <a:ln w="28575">
                <a:solidFill>
                  <a:srgbClr val="FD6E1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/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F7EE75-78EF-4D0B-AAAB-1BEA1EC12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415" y="4154261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D6E19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35DA80B-59CB-4E46-A43E-A64F0CF4E491}"/>
                  </a:ext>
                </a:extLst>
              </p:cNvPr>
              <p:cNvSpPr/>
              <p:nvPr/>
            </p:nvSpPr>
            <p:spPr>
              <a:xfrm>
                <a:off x="1169512" y="4827020"/>
                <a:ext cx="185411" cy="210612"/>
              </a:xfrm>
              <a:prstGeom prst="rect">
                <a:avLst/>
              </a:prstGeom>
              <a:solidFill>
                <a:srgbClr val="BF9000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/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88E2FC6-DCAC-454D-95E9-06D3F5716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9296" y="4957233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2390F1-FCBB-4A14-B708-5397227DF632}"/>
              </a:ext>
            </a:extLst>
          </p:cNvPr>
          <p:cNvGrpSpPr/>
          <p:nvPr/>
        </p:nvGrpSpPr>
        <p:grpSpPr>
          <a:xfrm>
            <a:off x="2655514" y="1244846"/>
            <a:ext cx="5262204" cy="1839426"/>
            <a:chOff x="2655514" y="1244846"/>
            <a:chExt cx="5262204" cy="1839426"/>
          </a:xfrm>
        </p:grpSpPr>
        <p:sp>
          <p:nvSpPr>
            <p:cNvPr id="95" name="Rounded Rectangle 40">
              <a:extLst>
                <a:ext uri="{FF2B5EF4-FFF2-40B4-BE49-F238E27FC236}">
                  <a16:creationId xmlns:a16="http://schemas.microsoft.com/office/drawing/2014/main" id="{B3053B74-9A61-404F-BDBA-5C769C49BDD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  <p:sp>
          <p:nvSpPr>
            <p:cNvPr id="96" name="Rounded Rectangle 20">
              <a:extLst>
                <a:ext uri="{FF2B5EF4-FFF2-40B4-BE49-F238E27FC236}">
                  <a16:creationId xmlns:a16="http://schemas.microsoft.com/office/drawing/2014/main" id="{694C27BF-6147-480B-98FA-D4BDA5A8A648}"/>
                </a:ext>
              </a:extLst>
            </p:cNvPr>
            <p:cNvSpPr/>
            <p:nvPr/>
          </p:nvSpPr>
          <p:spPr>
            <a:xfrm>
              <a:off x="6261622" y="1247137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0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0573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045438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5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8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125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8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8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800" b="1" dirty="0">
                <a:solidFill>
                  <a:schemeClr val="tx2"/>
                </a:solidFill>
                <a:ea typeface="Calibri" charset="0"/>
                <a:cs typeface="Calibri" charset="0"/>
              </a:rPr>
              <a:t>interaction game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455697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rgbClr val="A95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4442D2-D617-4B82-9DC6-EADD638C7133}"/>
              </a:ext>
            </a:extLst>
          </p:cNvPr>
          <p:cNvGrpSpPr/>
          <p:nvPr/>
        </p:nvGrpSpPr>
        <p:grpSpPr>
          <a:xfrm>
            <a:off x="0" y="6174941"/>
            <a:ext cx="9144000" cy="690808"/>
            <a:chOff x="0" y="6174941"/>
            <a:chExt cx="9144000" cy="69080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180C510-475B-4D44-8D0C-40CF1E9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5800" y="6179820"/>
              <a:ext cx="685800" cy="685800"/>
            </a:xfrm>
            <a:prstGeom prst="rect">
              <a:avLst/>
            </a:prstGeom>
          </p:spPr>
        </p:pic>
        <p:sp>
          <p:nvSpPr>
            <p:cNvPr id="72" name="Text Placeholder 2">
              <a:extLst>
                <a:ext uri="{FF2B5EF4-FFF2-40B4-BE49-F238E27FC236}">
                  <a16:creationId xmlns:a16="http://schemas.microsoft.com/office/drawing/2014/main" id="{1FD98029-3AF1-4F55-9099-8E52B69C48AC}"/>
                </a:ext>
              </a:extLst>
            </p:cNvPr>
            <p:cNvSpPr txBox="1">
              <a:spLocks/>
            </p:cNvSpPr>
            <p:nvPr/>
          </p:nvSpPr>
          <p:spPr>
            <a:xfrm>
              <a:off x="2743200" y="6174941"/>
              <a:ext cx="6400800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dirty="0" err="1"/>
                <a:t>Chasnov</a:t>
              </a:r>
              <a:r>
                <a:rPr lang="en-US" sz="1600" dirty="0"/>
                <a:t>, </a:t>
              </a:r>
              <a:r>
                <a:rPr lang="en-US" sz="1600" dirty="0" err="1"/>
                <a:t>Parsa</a:t>
              </a:r>
              <a:r>
                <a:rPr lang="en-US" sz="1600" dirty="0"/>
                <a:t>, </a:t>
              </a:r>
              <a:r>
                <a:rPr lang="en-US" sz="1600" dirty="0" err="1"/>
                <a:t>Yamagami</a:t>
              </a:r>
              <a:r>
                <a:rPr lang="en-US" sz="1600" dirty="0"/>
                <a:t>, Ratliff </a:t>
              </a:r>
              <a:r>
                <a:rPr lang="en-US" sz="1600" i="1" dirty="0"/>
                <a:t>SPIE 2019</a:t>
              </a:r>
              <a:endParaRPr lang="en-US" sz="1600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Experiments with sensorimotor games in dynamic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human/machine interaction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486CC14-1E47-445D-8B4C-8047E2B26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371600" y="6182038"/>
              <a:ext cx="685800" cy="67973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3FBBEBF-A7FF-48FD-9739-5E6E9DFC7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74D581B-BFE1-44B5-85E4-2A0B97A4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0574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5A47E4-D6FE-4806-803A-18FC6A999B88}"/>
              </a:ext>
            </a:extLst>
          </p:cNvPr>
          <p:cNvGrpSpPr/>
          <p:nvPr/>
        </p:nvGrpSpPr>
        <p:grpSpPr>
          <a:xfrm>
            <a:off x="5733268" y="1244846"/>
            <a:ext cx="2179263" cy="4957939"/>
            <a:chOff x="5733268" y="1244846"/>
            <a:chExt cx="2179263" cy="49579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95A64E-0209-4ADD-B857-6E740CB99706}"/>
                </a:ext>
              </a:extLst>
            </p:cNvPr>
            <p:cNvGrpSpPr/>
            <p:nvPr/>
          </p:nvGrpSpPr>
          <p:grpSpPr>
            <a:xfrm>
              <a:off x="5733268" y="4725741"/>
              <a:ext cx="1934587" cy="1477044"/>
              <a:chOff x="4443232" y="2592707"/>
              <a:chExt cx="2574934" cy="1965946"/>
            </a:xfrm>
          </p:grpSpPr>
          <p:sp>
            <p:nvSpPr>
              <p:cNvPr id="5" name="Cloud Callout 54">
                <a:extLst>
                  <a:ext uri="{FF2B5EF4-FFF2-40B4-BE49-F238E27FC236}">
                    <a16:creationId xmlns:a16="http://schemas.microsoft.com/office/drawing/2014/main" id="{1AE9690C-2EE0-469A-AA45-D0ADDC19D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C1786288-9AC2-47E5-B924-C22032233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  <p:sp>
          <p:nvSpPr>
            <p:cNvPr id="4" name="Rounded Rectangle 20">
              <a:extLst>
                <a:ext uri="{FF2B5EF4-FFF2-40B4-BE49-F238E27FC236}">
                  <a16:creationId xmlns:a16="http://schemas.microsoft.com/office/drawing/2014/main" id="{3D4581E3-8C93-4B55-B192-A59C493F75A4}"/>
                </a:ext>
              </a:extLst>
            </p:cNvPr>
            <p:cNvSpPr/>
            <p:nvPr/>
          </p:nvSpPr>
          <p:spPr>
            <a:xfrm>
              <a:off x="6256435" y="1244846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3CD1B5D0-17B5-4A17-9869-9F405A6068F0}"/>
              </a:ext>
            </a:extLst>
          </p:cNvPr>
          <p:cNvSpPr txBox="1">
            <a:spLocks/>
          </p:cNvSpPr>
          <p:nvPr/>
        </p:nvSpPr>
        <p:spPr>
          <a:xfrm>
            <a:off x="-172524" y="4316294"/>
            <a:ext cx="9460524" cy="146515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400" b="1" dirty="0">
                <a:solidFill>
                  <a:srgbClr val="33006F">
                    <a:lumMod val="40000"/>
                    <a:lumOff val="60000"/>
                  </a:srgbClr>
                </a:solidFill>
              </a:rPr>
              <a:t>human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-</a:t>
            </a:r>
            <a:r>
              <a:rPr lang="en-US" sz="4400" b="1" dirty="0">
                <a:solidFill>
                  <a:srgbClr val="FFC000"/>
                </a:solidFill>
              </a:rPr>
              <a:t>machine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 interaction defines a 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game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played between</a:t>
            </a:r>
            <a:r>
              <a:rPr lang="en-US" sz="4400" b="1" noProof="0" dirty="0"/>
              <a:t> </a:t>
            </a:r>
            <a:r>
              <a:rPr kumimoji="0" lang="en-US" sz="4400" i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Georgia" panose="02040502050405020303" pitchFamily="18" charset="0"/>
              </a:rPr>
              <a:t>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and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440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 panose="02040502050405020303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34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F50380C-ABC2-4CF8-BB3A-7562E55F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737839"/>
            <a:ext cx="3343567" cy="269962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6788337-AFD8-44FC-88E2-FE65B797EB08}"/>
              </a:ext>
            </a:extLst>
          </p:cNvPr>
          <p:cNvGrpSpPr/>
          <p:nvPr/>
        </p:nvGrpSpPr>
        <p:grpSpPr>
          <a:xfrm>
            <a:off x="1494890" y="1966524"/>
            <a:ext cx="2748337" cy="1479479"/>
            <a:chOff x="1494890" y="4387065"/>
            <a:chExt cx="2748337" cy="1479479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5554EBAC-C07E-4B3C-95FE-7107E018F00E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-67765"/>
                <a:gd name="adj2" fmla="val -23206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i="1" ker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BE0C310-BB5B-4C7D-8E0B-D8260B8030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1535204"/>
            <a:ext cx="2201436" cy="29183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4E111A7-CC32-4201-B1B4-DAD11D071188}"/>
              </a:ext>
            </a:extLst>
          </p:cNvPr>
          <p:cNvGrpSpPr/>
          <p:nvPr/>
        </p:nvGrpSpPr>
        <p:grpSpPr>
          <a:xfrm>
            <a:off x="4754612" y="1976796"/>
            <a:ext cx="2748337" cy="1479479"/>
            <a:chOff x="1494890" y="4387065"/>
            <a:chExt cx="2748337" cy="1479479"/>
          </a:xfrm>
        </p:grpSpPr>
        <p:sp>
          <p:nvSpPr>
            <p:cNvPr id="41" name="Thought Bubble: Cloud 40">
              <a:extLst>
                <a:ext uri="{FF2B5EF4-FFF2-40B4-BE49-F238E27FC236}">
                  <a16:creationId xmlns:a16="http://schemas.microsoft.com/office/drawing/2014/main" id="{89BA3864-45B8-4DFA-8C33-DD7A0EB7F153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66974"/>
                <a:gd name="adj2" fmla="val 22550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i="1" ker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D28605-892F-443E-88F6-EBDE0B122625}"/>
              </a:ext>
            </a:extLst>
          </p:cNvPr>
          <p:cNvGrpSpPr/>
          <p:nvPr/>
        </p:nvGrpSpPr>
        <p:grpSpPr>
          <a:xfrm>
            <a:off x="0" y="4835139"/>
            <a:ext cx="9524424" cy="1326392"/>
            <a:chOff x="0" y="2649736"/>
            <a:chExt cx="9524424" cy="1326392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9D382CA1-9BA5-413A-A777-F312DC36F0C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49736"/>
              <a:ext cx="4646999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Simon </a:t>
              </a:r>
              <a:r>
                <a:rPr lang="en-US" sz="1600" i="1" dirty="0"/>
                <a:t>Decision and Organization </a:t>
              </a:r>
              <a:r>
                <a:rPr lang="en-US" sz="1600" dirty="0"/>
                <a:t>1972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Theories of Bounded Rationality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Russell, </a:t>
              </a:r>
              <a:r>
                <a:rPr lang="en-US" sz="1600" dirty="0" err="1"/>
                <a:t>Wefald</a:t>
              </a:r>
              <a:r>
                <a:rPr lang="en-US" sz="1600" dirty="0"/>
                <a:t> </a:t>
              </a:r>
              <a:r>
                <a:rPr lang="en-US" sz="1600" i="1" dirty="0"/>
                <a:t>Artificial Intelligence </a:t>
              </a:r>
              <a:r>
                <a:rPr lang="en-US" sz="1600" dirty="0"/>
                <a:t>1991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Principles of </a:t>
              </a:r>
              <a:r>
                <a:rPr lang="en-US" sz="1600" i="1" dirty="0" err="1"/>
                <a:t>Metareasoning</a:t>
              </a:r>
              <a:endParaRPr lang="en-US" sz="1600" i="1" dirty="0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1E26F258-2C4E-40A2-B12A-8C159F2AAF44}"/>
                </a:ext>
              </a:extLst>
            </p:cNvPr>
            <p:cNvSpPr txBox="1">
              <a:spLocks/>
            </p:cNvSpPr>
            <p:nvPr/>
          </p:nvSpPr>
          <p:spPr>
            <a:xfrm>
              <a:off x="4061672" y="2835947"/>
              <a:ext cx="5462752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Gershman, Horvitz, Tenenbaum </a:t>
              </a:r>
              <a:r>
                <a:rPr lang="en-US" sz="1600" i="1" dirty="0"/>
                <a:t>Science </a:t>
              </a:r>
              <a:r>
                <a:rPr lang="en-US" sz="1600" dirty="0"/>
                <a:t>2015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Rationality: A Converging Paradigm for Intelligence in Brains, Minds, and Machines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Papadimitriou, </a:t>
              </a:r>
              <a:r>
                <a:rPr lang="en-US" sz="1600" dirty="0" err="1"/>
                <a:t>Piliouras</a:t>
              </a:r>
              <a:r>
                <a:rPr lang="en-US" sz="1600" dirty="0"/>
                <a:t> </a:t>
              </a:r>
              <a:r>
                <a:rPr lang="en-US" sz="1600" i="1" dirty="0"/>
                <a:t>ACM </a:t>
              </a:r>
              <a:r>
                <a:rPr lang="en-US" sz="1600" i="1" dirty="0" err="1"/>
                <a:t>SIGecom</a:t>
              </a:r>
              <a:r>
                <a:rPr lang="en-US" sz="1600" i="1" dirty="0"/>
                <a:t> Exchanges</a:t>
              </a:r>
              <a:r>
                <a:rPr lang="en-US" sz="1600" dirty="0"/>
                <a:t> 2018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Game Dynamics as the Meaning of a Game</a:t>
              </a:r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87E8C17-8C67-4679-B2DA-291D8447FD26}"/>
              </a:ext>
            </a:extLst>
          </p:cNvPr>
          <p:cNvSpPr txBox="1">
            <a:spLocks/>
          </p:cNvSpPr>
          <p:nvPr/>
        </p:nvSpPr>
        <p:spPr>
          <a:xfrm>
            <a:off x="0" y="4608331"/>
            <a:ext cx="9144000" cy="458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b="1" dirty="0">
                <a:solidFill>
                  <a:srgbClr val="FFFFFF"/>
                </a:solidFill>
              </a:rPr>
              <a:t>decision-making agents have “bounded rationality”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1F05B71-3AB3-4B29-A12E-F692E1CAC459}"/>
              </a:ext>
            </a:extLst>
          </p:cNvPr>
          <p:cNvSpPr txBox="1">
            <a:spLocks/>
          </p:cNvSpPr>
          <p:nvPr/>
        </p:nvSpPr>
        <p:spPr>
          <a:xfrm>
            <a:off x="0" y="396003"/>
            <a:ext cx="9144000" cy="1314805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Merel</a:t>
            </a:r>
            <a:r>
              <a:rPr lang="en-US" sz="1600" dirty="0"/>
              <a:t>, </a:t>
            </a:r>
            <a:r>
              <a:rPr lang="en-US" sz="1600" dirty="0" err="1"/>
              <a:t>Pianto</a:t>
            </a:r>
            <a:r>
              <a:rPr lang="en-US" sz="1600" dirty="0"/>
              <a:t>, Cunningham, </a:t>
            </a:r>
            <a:r>
              <a:rPr lang="en-US" sz="1600" dirty="0" err="1"/>
              <a:t>Paninski</a:t>
            </a:r>
            <a:r>
              <a:rPr lang="en-US" sz="1600" dirty="0"/>
              <a:t> </a:t>
            </a:r>
            <a:r>
              <a:rPr lang="en-US" sz="1600" i="1" dirty="0" err="1"/>
              <a:t>PLoS</a:t>
            </a:r>
            <a:r>
              <a:rPr lang="en-US" sz="1600" i="1" dirty="0"/>
              <a:t> Computational Biology</a:t>
            </a:r>
            <a:r>
              <a:rPr lang="en-US" sz="1600" dirty="0"/>
              <a:t> 2015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Encoder-Decoder Optimization for Brain-Computer Interfaces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Müller, </a:t>
            </a:r>
            <a:r>
              <a:rPr lang="en-US" sz="1600" dirty="0" err="1"/>
              <a:t>Vidaurre</a:t>
            </a:r>
            <a:r>
              <a:rPr lang="en-US" sz="1600" dirty="0"/>
              <a:t>, Schreuder, Meinecke, von </a:t>
            </a:r>
            <a:r>
              <a:rPr lang="en-US" sz="1600" dirty="0" err="1"/>
              <a:t>Bünau</a:t>
            </a:r>
            <a:r>
              <a:rPr lang="en-US" sz="1600" dirty="0"/>
              <a:t>, Müller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2017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Mathematical Model for the Two-Learners Problem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Li, </a:t>
            </a:r>
            <a:r>
              <a:rPr lang="en-US" sz="1600" dirty="0" err="1"/>
              <a:t>Carboni</a:t>
            </a:r>
            <a:r>
              <a:rPr lang="en-US" sz="1600" dirty="0"/>
              <a:t>, Gonzalez, </a:t>
            </a:r>
            <a:r>
              <a:rPr lang="en-US" sz="1600" dirty="0" err="1"/>
              <a:t>Campolo</a:t>
            </a:r>
            <a:r>
              <a:rPr lang="en-US" sz="1600" dirty="0"/>
              <a:t>, </a:t>
            </a:r>
            <a:r>
              <a:rPr lang="en-US" sz="1600" dirty="0" err="1"/>
              <a:t>Burdet</a:t>
            </a:r>
            <a:r>
              <a:rPr lang="en-US" sz="1600" dirty="0"/>
              <a:t> </a:t>
            </a:r>
            <a:r>
              <a:rPr lang="en-US" sz="1600" i="1" dirty="0"/>
              <a:t>Nature Machine Intelligence</a:t>
            </a:r>
            <a:r>
              <a:rPr lang="en-US" sz="1600" dirty="0"/>
              <a:t> 2019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Differential Game Theory for Versatile Physical Human–robot Interaction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71E36D7-D1B9-45D2-B153-025C283D64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8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b="1" dirty="0">
                <a:solidFill>
                  <a:srgbClr val="FFFFFF"/>
                </a:solidFill>
              </a:rPr>
              <a:t>humans and machines seek to minimize “cost”</a:t>
            </a:r>
            <a:endParaRPr lang="en-US" sz="3200" i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51A3E2-FC35-48B2-9665-B406B9CA8299}"/>
                  </a:ext>
                </a:extLst>
              </p:cNvPr>
              <p:cNvSpPr/>
              <p:nvPr/>
            </p:nvSpPr>
            <p:spPr>
              <a:xfrm>
                <a:off x="539293" y="6194164"/>
                <a:ext cx="40327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b="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en-US" sz="3600" b="0" i="1" kern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6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51A3E2-FC35-48B2-9665-B406B9CA8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93" y="6194164"/>
                <a:ext cx="4032707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AE01397-AF7D-0D9D-FB4F-365B13C37846}"/>
              </a:ext>
            </a:extLst>
          </p:cNvPr>
          <p:cNvGrpSpPr/>
          <p:nvPr/>
        </p:nvGrpSpPr>
        <p:grpSpPr>
          <a:xfrm>
            <a:off x="4935946" y="5980698"/>
            <a:ext cx="3668761" cy="891641"/>
            <a:chOff x="4646999" y="5980698"/>
            <a:chExt cx="3668761" cy="8916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C4FE98B-10AF-4F67-B67F-D3A9EFFC4829}"/>
                    </a:ext>
                  </a:extLst>
                </p:cNvPr>
                <p:cNvSpPr/>
                <p:nvPr/>
              </p:nvSpPr>
              <p:spPr>
                <a:xfrm>
                  <a:off x="4646999" y="6193884"/>
                  <a:ext cx="3668761" cy="6784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lang="en-US" altLang="en-US" sz="3600" b="0" i="1" kern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95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C4FE98B-10AF-4F67-B67F-D3A9EFFC48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999" y="6193884"/>
                  <a:ext cx="3668761" cy="67845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FF1E4F-25D4-6BDF-2BDE-8F24466C98D6}"/>
                </a:ext>
              </a:extLst>
            </p:cNvPr>
            <p:cNvSpPr txBox="1"/>
            <p:nvPr/>
          </p:nvSpPr>
          <p:spPr>
            <a:xfrm>
              <a:off x="5123650" y="5980698"/>
              <a:ext cx="517048" cy="584775"/>
            </a:xfrm>
            <a:prstGeom prst="rect">
              <a:avLst/>
            </a:prstGeom>
            <a:noFill/>
            <a:ln w="38100" cmpd="thickThin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38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2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C4E8115-E28F-4C68-8E74-F60217CBF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297269" y="192956"/>
            <a:ext cx="5848350" cy="36385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2D08BF1-FAD6-4D57-9B2F-B61CEB64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6327" y="1791215"/>
            <a:ext cx="1603948" cy="12950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0F56CC-A38E-41D2-9142-EAEE5AF1B368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0F56CC-A38E-41D2-9142-EAEE5AF1B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7A9A483-AA3B-4C6F-8B8D-F6A4C474677C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7A9A483-AA3B-4C6F-8B8D-F6A4C474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0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1EC9ADC-D686-4F51-8047-F06129D27880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964F99-B663-494A-BA39-031D3EAB6DD8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4C8ADF-B554-416B-861A-7CBCD07CC4D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55F3240-6646-4444-805E-831E1BC1FC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55F3240-6646-4444-805E-831E1BC1FCC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A9533F2-B483-4AC0-81BA-159DC39C9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CBC9364-D35C-45CC-86CF-DF6E84B46B17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363B08AA-ACC7-462C-B6A5-9A272051F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363B08AA-ACC7-462C-B6A5-9A272051F04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EA1BF7E-8BF1-4CEB-91D4-F2F879758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948648-87B5-4F4F-8AAE-E690E48FEED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90F39E-0D91-41C1-9A7E-C9F4308DF0B6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ECF51AC-BDED-4F71-A6D5-2224A3FCC1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14CF7FB-BB37-47B2-A893-2FC4FE30B5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188EC29-6F7B-4F70-860A-82FF976D32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BEC64E9-5EC2-4515-B572-5483D0F9CE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4F9612-3DA7-4179-9CF5-2EE472B97BF0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F417D9-237B-4EB1-98CF-28E9ED175CDD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08DF952-3465-4702-A505-2EF40ED03102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C891158-CB01-4705-B4F4-5580B8A37DC6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B22C3D6-3F19-4E97-B414-B6A79CA40BAD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637E895-990A-4BE1-8B58-F271374B9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637E895-990A-4BE1-8B58-F271374B9E6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86990880-86C8-4EED-85E0-D35C204C0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86990880-86C8-4EED-85E0-D35C204C067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583244E-67BE-4DA2-A1A3-2554D2CCADFA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225EF6-4533-4E42-A04C-56BACA4E074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473AB49-62DC-4956-9B81-AE25A9059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B922C73-4328-4886-83A6-FB178E04F4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8A36A02-A3AF-49CD-8B9C-D652BA8F4D9F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392EED-93FC-4D2B-97FF-75F25BD0D2CC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0CC768-5041-4EE0-9F55-68E6DA3C687C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F41BE97-ADC9-4B87-9FFB-B7C970F7A82C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CA35B-BD99-7CDA-DC20-E3D1B14E4B83}"/>
              </a:ext>
            </a:extLst>
          </p:cNvPr>
          <p:cNvGrpSpPr/>
          <p:nvPr/>
        </p:nvGrpSpPr>
        <p:grpSpPr>
          <a:xfrm>
            <a:off x="1541792" y="3899068"/>
            <a:ext cx="7616334" cy="1675705"/>
            <a:chOff x="1541792" y="3899068"/>
            <a:chExt cx="7616334" cy="167570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79E47F-6442-48BC-8FA1-724E65FC5384}"/>
                </a:ext>
              </a:extLst>
            </p:cNvPr>
            <p:cNvSpPr/>
            <p:nvPr/>
          </p:nvSpPr>
          <p:spPr>
            <a:xfrm>
              <a:off x="1541792" y="5372927"/>
              <a:ext cx="210166" cy="20184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9D53E3-295D-0C60-52F2-2B2F25E0DC72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0BD397C-4E99-642E-E3D9-632FF758A8FC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2E14125D-95FB-5A3C-B213-9DF0A464B266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0DC3678-B3E2-19CC-4B4E-B12338482A54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464FBC60-F3C8-1388-F903-5E11271A79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4AD864-A8A4-D417-5E13-E555B5857C4E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4AD864-A8A4-D417-5E13-E555B5857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2355E-1732-6518-F590-170FEA1F7F20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2355E-1732-6518-F590-170FEA1F7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4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FDEB01F-1ED3-D264-CACF-DB1F85983D42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731CA3F-4094-F7CD-6E22-48D188278F97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C458AE4-4C1F-6418-C556-18397EC10E75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50C9B2D3-4C31-DADB-D4B6-CC950138C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50C9B2D3-4C31-DADB-D4B6-CC950138C2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5C1D99-A659-60D9-7AD3-04A2C0CD8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91E75B7-B21D-2953-15D6-6A64287C470C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29D1FC25-F75E-296D-9A84-1CC44AECF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29D1FC25-F75E-296D-9A84-1CC44AECF20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44C6413C-A1E7-A48E-1B59-9DA72B7FF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D1C9952-B631-D8CC-A3E6-98408DD6C26A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BB5538B-9F24-B1F0-CABB-E65B5D3C4BC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67441D6-26BB-A30C-8563-0266C23536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BEC7D1E-D0DC-10F6-1614-93BB1987E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81F3CE5-09BF-DFEA-C8CB-CC39C767AF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2D9A1F-1B42-A5A6-2741-9D9DAB3FA8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CA558A4-4A57-4B49-591C-17F958CA0340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D1E19E2-85EA-92F0-B2E0-E108BE1739F4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1F3F31B1-07E8-3018-2810-4E8A5BCDD8A8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929068F-0118-5C07-94EA-48055C0E4B62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7BB15274-B16D-9DEA-3FB5-E96251B95FB4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AD8E8B9B-3EBF-4BF1-6DA1-3C0F8F9B6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AD8E8B9B-3EBF-4BF1-6DA1-3C0F8F9B657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C40B803-98F9-5FE5-C439-3227EE6EF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C40B803-98F9-5FE5-C439-3227EE6EF58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9B71903-BF7A-50F7-B2B0-1D580BB182D8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11A7178-EEEA-A4C3-4A68-D9C1E3D2DA62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160B352D-A9DF-9E01-E29E-F8BFC21A1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86A67F66-79B3-B6CF-DAE3-47F0E040C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FBED8FE-92B9-E072-EF00-D6C09DBC1310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09C35AF-9BC7-2CDE-3D29-FB7FB984CAE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0E7948-16DF-19A2-3CE2-EFFE74C78FBA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379FF0A-DE33-6BA2-7E59-19407FB81312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D588387-C10B-8621-53D8-0228C1282987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4FF1F5-95A6-CBFF-A0CE-D69D821EFEAA}"/>
              </a:ext>
            </a:extLst>
          </p:cNvPr>
          <p:cNvGrpSpPr/>
          <p:nvPr/>
        </p:nvGrpSpPr>
        <p:grpSpPr>
          <a:xfrm>
            <a:off x="6546961" y="4789843"/>
            <a:ext cx="2603598" cy="1087237"/>
            <a:chOff x="6546961" y="4789843"/>
            <a:chExt cx="2603598" cy="10872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6129A1-F876-4D4B-09BA-EEA8258739B0}"/>
                </a:ext>
              </a:extLst>
            </p:cNvPr>
            <p:cNvGrpSpPr/>
            <p:nvPr/>
          </p:nvGrpSpPr>
          <p:grpSpPr>
            <a:xfrm>
              <a:off x="6706995" y="4789843"/>
              <a:ext cx="2326024" cy="748154"/>
              <a:chOff x="6706995" y="5701507"/>
              <a:chExt cx="2326024" cy="74815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3F9DA1E-E6C8-9DF9-8205-A5A2A01C15E8}"/>
                  </a:ext>
                </a:extLst>
              </p:cNvPr>
              <p:cNvSpPr/>
              <p:nvPr/>
            </p:nvSpPr>
            <p:spPr>
              <a:xfrm>
                <a:off x="6706995" y="5787974"/>
                <a:ext cx="210166" cy="201846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EDC830-31EA-E2BD-8992-1AB93E79A3DA}"/>
                  </a:ext>
                </a:extLst>
              </p:cNvPr>
              <p:cNvSpPr/>
              <p:nvPr/>
            </p:nvSpPr>
            <p:spPr>
              <a:xfrm>
                <a:off x="7004900" y="5701507"/>
                <a:ext cx="2028119" cy="748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lnSpc>
                    <a:spcPts val="2500"/>
                  </a:lnSpc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rPr>
                  <a:t>Stackelberg</a:t>
                </a:r>
              </a:p>
              <a:p>
                <a:pPr lvl="0" defTabSz="914400">
                  <a:lnSpc>
                    <a:spcPts val="2500"/>
                  </a:lnSpc>
                </a:pPr>
                <a:r>
                  <a:rPr lang="en-US" sz="2800" b="1" kern="0" dirty="0">
                    <a:solidFill>
                      <a:srgbClr val="C00000"/>
                    </a:solidFill>
                    <a:latin typeface="+mj-lt"/>
                  </a:rPr>
                  <a:t>(human-led)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030C3D73-2C37-4513-1E75-6E4BFD58A7B8}"/>
                </a:ext>
              </a:extLst>
            </p:cNvPr>
            <p:cNvSpPr txBox="1">
              <a:spLocks/>
            </p:cNvSpPr>
            <p:nvPr/>
          </p:nvSpPr>
          <p:spPr>
            <a:xfrm>
              <a:off x="6546961" y="5442194"/>
              <a:ext cx="2603598" cy="434886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von Stackelberg </a:t>
              </a:r>
              <a:r>
                <a:rPr lang="en-US" sz="1600" i="1" dirty="0" err="1"/>
                <a:t>Marktform</a:t>
              </a:r>
              <a:r>
                <a:rPr lang="en-US" sz="1600" i="1" dirty="0"/>
                <a:t> und </a:t>
              </a:r>
              <a:r>
                <a:rPr lang="en-US" sz="1600" i="1" dirty="0" err="1"/>
                <a:t>Gleichgewicht</a:t>
              </a:r>
              <a:r>
                <a:rPr lang="en-US" sz="1600" i="1" dirty="0"/>
                <a:t> </a:t>
              </a:r>
              <a:r>
                <a:rPr lang="en-US" sz="1600" dirty="0"/>
                <a:t>1934</a:t>
              </a:r>
              <a:endParaRPr lang="en-US" sz="1600" i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86E02-4950-9205-749F-C3554AE1EEF4}"/>
              </a:ext>
            </a:extLst>
          </p:cNvPr>
          <p:cNvGrpSpPr/>
          <p:nvPr/>
        </p:nvGrpSpPr>
        <p:grpSpPr>
          <a:xfrm>
            <a:off x="6554528" y="3899068"/>
            <a:ext cx="2603598" cy="872037"/>
            <a:chOff x="6554528" y="3899068"/>
            <a:chExt cx="2603598" cy="8720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4D3A56-12DC-19EC-0B6B-768E818DA8E9}"/>
                </a:ext>
              </a:extLst>
            </p:cNvPr>
            <p:cNvGrpSpPr/>
            <p:nvPr/>
          </p:nvGrpSpPr>
          <p:grpSpPr>
            <a:xfrm>
              <a:off x="6719388" y="3899068"/>
              <a:ext cx="1220382" cy="523220"/>
              <a:chOff x="6719388" y="3899068"/>
              <a:chExt cx="1220382" cy="5232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7437F67-9EE6-18A6-73E7-F935DD81E37F}"/>
                  </a:ext>
                </a:extLst>
              </p:cNvPr>
              <p:cNvSpPr/>
              <p:nvPr/>
            </p:nvSpPr>
            <p:spPr>
              <a:xfrm>
                <a:off x="6719388" y="4070741"/>
                <a:ext cx="210166" cy="201846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275DF2A-3F0E-59D2-C6C1-2A5592C2E9A9}"/>
                  </a:ext>
                </a:extLst>
              </p:cNvPr>
              <p:cNvSpPr/>
              <p:nvPr/>
            </p:nvSpPr>
            <p:spPr>
              <a:xfrm>
                <a:off x="7004899" y="3899068"/>
                <a:ext cx="9348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rPr>
                  <a:t>Nash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12602936-EEDF-4F2E-A0BB-0DC34C833C10}"/>
                </a:ext>
              </a:extLst>
            </p:cNvPr>
            <p:cNvSpPr txBox="1">
              <a:spLocks/>
            </p:cNvSpPr>
            <p:nvPr/>
          </p:nvSpPr>
          <p:spPr>
            <a:xfrm>
              <a:off x="6554528" y="4297344"/>
              <a:ext cx="2603598" cy="473761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Nash </a:t>
              </a:r>
              <a:r>
                <a:rPr lang="en-US" sz="1600" i="1" dirty="0"/>
                <a:t>PNAS</a:t>
              </a:r>
              <a:r>
                <a:rPr lang="en-US" sz="1600" dirty="0"/>
                <a:t> 1950 </a:t>
              </a:r>
              <a:r>
                <a:rPr lang="en-US" sz="1600" i="1" dirty="0"/>
                <a:t>Equilibrium points in N-Person games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BBC4319-CFE3-EF6C-5494-C0314B09270F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BBC4319-CFE3-EF6C-5494-C0314B09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B1650BF-30A9-28B2-555B-D90CCA722969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B1650BF-30A9-28B2-555B-D90CCA72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C85F09-B116-C1E0-1DC6-2E8CD1404782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C85F09-B116-C1E0-1DC6-2E8CD1404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3640CE0-DBC1-4748-42DA-0B4E9A4F2403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3640CE0-DBC1-4748-42DA-0B4E9A4F2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55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D9EBDFE-810C-DAE4-A834-3405672AFDA4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4BFBC0-EFB9-89E9-705A-C3761DFD93EA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D217A4-85C1-887F-C505-1C82B2310EF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E385460-5884-F75D-E842-FC89DB3F1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668DE6-18C3-3481-5E08-025F3A3376A6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EB53CB1-8C84-9B55-3B82-B4CAFDE25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D570946-3E54-3B4E-4F03-9D9C921DF2B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85E4E0-8CA6-B99F-2349-FD1D887A20A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4D876F-626E-589C-0F8A-B419EF2C4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488232C-09FE-BD2B-2C09-2E74A2ADD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1C1FE19-E9D8-F48F-0212-38D048ADD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FDAEFB-39E6-EF51-0044-38F1678A29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C3592F-F419-0867-B1F2-270A91CAC96A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B2CF2B-5BCA-A1A9-3C41-1F21186B55C8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561B443F-29EF-0508-A39C-75894EB3FD46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9AEFD66-045B-C775-C8C1-CF49FEDA246D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078A219-6DD5-9C00-BED2-694A3B597BC2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E5EBA1D-E690-3B60-BAFC-25ABF09280C5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6D4BB53-A214-8AF8-6317-EC4D0BC6579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F73AE35-A12F-E3E5-4FE7-1D2B486C4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1078174-5581-A851-AB87-D7683E6FA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60407DF-73C9-9788-C96B-54315696D429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81CB408-7719-50A7-2422-6902DD2370A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87910A7-A27A-B843-8CA2-B83F9DA7F206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6490341-4296-3511-E2D3-4195C336362E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178AC0-3B63-4BAD-913C-1677908BB7E8}"/>
              </a:ext>
            </a:extLst>
          </p:cNvPr>
          <p:cNvSpPr/>
          <p:nvPr/>
        </p:nvSpPr>
        <p:spPr>
          <a:xfrm>
            <a:off x="1350383" y="4016740"/>
            <a:ext cx="210166" cy="201846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913725-D105-12AD-C478-EC5D1F48CF1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BAF3DC-EE33-69BE-5B29-4FA4A681F1AD}"/>
              </a:ext>
            </a:extLst>
          </p:cNvPr>
          <p:cNvGrpSpPr/>
          <p:nvPr/>
        </p:nvGrpSpPr>
        <p:grpSpPr>
          <a:xfrm>
            <a:off x="6546961" y="3899068"/>
            <a:ext cx="2611165" cy="2949146"/>
            <a:chOff x="6546961" y="3899068"/>
            <a:chExt cx="2611165" cy="29491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A0C372-6B52-6F40-E379-7D59A1C26D02}"/>
                </a:ext>
              </a:extLst>
            </p:cNvPr>
            <p:cNvGrpSpPr/>
            <p:nvPr/>
          </p:nvGrpSpPr>
          <p:grpSpPr>
            <a:xfrm>
              <a:off x="6546961" y="5800317"/>
              <a:ext cx="2603598" cy="1047897"/>
              <a:chOff x="6546961" y="5800317"/>
              <a:chExt cx="2603598" cy="104789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6228DAC-9C2A-4D5F-A66B-F75B3D890DE9}"/>
                  </a:ext>
                </a:extLst>
              </p:cNvPr>
              <p:cNvGrpSpPr/>
              <p:nvPr/>
            </p:nvGrpSpPr>
            <p:grpSpPr>
              <a:xfrm>
                <a:off x="6695325" y="5800317"/>
                <a:ext cx="2168942" cy="523220"/>
                <a:chOff x="6682932" y="6143761"/>
                <a:chExt cx="2168942" cy="52322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495C554-4882-4BE5-BD24-5D3BB39E28FD}"/>
                    </a:ext>
                  </a:extLst>
                </p:cNvPr>
                <p:cNvSpPr/>
                <p:nvPr/>
              </p:nvSpPr>
              <p:spPr>
                <a:xfrm>
                  <a:off x="6682932" y="6301537"/>
                  <a:ext cx="210166" cy="201846"/>
                </a:xfrm>
                <a:prstGeom prst="ellipse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CCA42B-64A0-4A08-8DAA-C1F86986B86F}"/>
                    </a:ext>
                  </a:extLst>
                </p:cNvPr>
                <p:cNvSpPr/>
                <p:nvPr/>
              </p:nvSpPr>
              <p:spPr>
                <a:xfrm>
                  <a:off x="6996879" y="6143761"/>
                  <a:ext cx="185499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+mj-lt"/>
                    </a:rPr>
                    <a:t>conjectural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70" name="Text Placeholder 2">
                <a:extLst>
                  <a:ext uri="{FF2B5EF4-FFF2-40B4-BE49-F238E27FC236}">
                    <a16:creationId xmlns:a16="http://schemas.microsoft.com/office/drawing/2014/main" id="{8794398D-5D9C-4F7C-A232-3BB64B32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6236800"/>
                <a:ext cx="2603598" cy="611414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Bowley </a:t>
                </a:r>
                <a:r>
                  <a:rPr lang="en-US" sz="1600" i="1" dirty="0"/>
                  <a:t>Mathematical groundwork of economics: an introductory treatise</a:t>
                </a:r>
                <a:r>
                  <a:rPr lang="en-US" sz="1600" dirty="0"/>
                  <a:t> 1924</a:t>
                </a:r>
                <a:endParaRPr lang="en-US" sz="1600" i="1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23E39F-549E-95AC-F2FF-1A665E14568E}"/>
                </a:ext>
              </a:extLst>
            </p:cNvPr>
            <p:cNvGrpSpPr/>
            <p:nvPr/>
          </p:nvGrpSpPr>
          <p:grpSpPr>
            <a:xfrm>
              <a:off x="6546961" y="4789843"/>
              <a:ext cx="2603598" cy="1087237"/>
              <a:chOff x="6546961" y="4789843"/>
              <a:chExt cx="2603598" cy="10872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F68046D-68C3-F55F-3B90-F0ED59B731E2}"/>
                  </a:ext>
                </a:extLst>
              </p:cNvPr>
              <p:cNvGrpSpPr/>
              <p:nvPr/>
            </p:nvGrpSpPr>
            <p:grpSpPr>
              <a:xfrm>
                <a:off x="6706995" y="4789843"/>
                <a:ext cx="2326024" cy="748154"/>
                <a:chOff x="6706995" y="5701507"/>
                <a:chExt cx="2326024" cy="74815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3A822CA-55FA-D113-09DF-5EFB0F4FA9EB}"/>
                    </a:ext>
                  </a:extLst>
                </p:cNvPr>
                <p:cNvSpPr/>
                <p:nvPr/>
              </p:nvSpPr>
              <p:spPr>
                <a:xfrm>
                  <a:off x="6706995" y="5787974"/>
                  <a:ext cx="210166" cy="201846"/>
                </a:xfrm>
                <a:prstGeom prst="ellipse">
                  <a:avLst/>
                </a:prstGeom>
                <a:solidFill>
                  <a:srgbClr val="C00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75AAE4-C632-2D96-D44B-05C83CF4E801}"/>
                    </a:ext>
                  </a:extLst>
                </p:cNvPr>
                <p:cNvSpPr/>
                <p:nvPr/>
              </p:nvSpPr>
              <p:spPr>
                <a:xfrm>
                  <a:off x="7004900" y="5701507"/>
                  <a:ext cx="2028119" cy="7481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lnSpc>
                      <a:spcPts val="2500"/>
                    </a:lnSpc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+mj-lt"/>
                    </a:rPr>
                    <a:t>Stackelberg</a:t>
                  </a:r>
                </a:p>
                <a:p>
                  <a:pPr lvl="0" defTabSz="914400">
                    <a:lnSpc>
                      <a:spcPts val="2500"/>
                    </a:lnSpc>
                  </a:pPr>
                  <a:r>
                    <a:rPr lang="en-US" sz="2800" b="1" kern="0" dirty="0">
                      <a:solidFill>
                        <a:srgbClr val="C00000"/>
                      </a:solidFill>
                      <a:latin typeface="+mj-lt"/>
                    </a:rPr>
                    <a:t>(human-led)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48DDB62E-7E01-8554-E4CF-9CE4D0713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5442194"/>
                <a:ext cx="2603598" cy="434886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von Stackelberg </a:t>
                </a:r>
                <a:r>
                  <a:rPr lang="en-US" sz="1600" i="1" dirty="0" err="1"/>
                  <a:t>Marktform</a:t>
                </a:r>
                <a:r>
                  <a:rPr lang="en-US" sz="1600" i="1" dirty="0"/>
                  <a:t> und </a:t>
                </a:r>
                <a:r>
                  <a:rPr lang="en-US" sz="1600" i="1" dirty="0" err="1"/>
                  <a:t>Gleichgewicht</a:t>
                </a:r>
                <a:r>
                  <a:rPr lang="en-US" sz="1600" i="1" dirty="0"/>
                  <a:t> </a:t>
                </a:r>
                <a:r>
                  <a:rPr lang="en-US" sz="1600" dirty="0"/>
                  <a:t>1934</a:t>
                </a:r>
                <a:endParaRPr lang="en-US" sz="1600" i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9001EC-26D5-D065-8C2B-06964DC0FEAA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4B3EE63-DABB-AA62-1A88-EA0E3CC9485F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5A5156D-69DD-382B-6E46-D195E5C20BF1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269FAC0-4B60-96EB-47FD-12D348B7207B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E8B85F35-26DA-EBFB-3803-9F2692B95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628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simplest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E2C1320F-4A71-66A8-1968-7AB6425537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92" y="3429000"/>
                <a:ext cx="4909119" cy="14493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 height displays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2400" b="0" i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 determined by manual input and </a:t>
                </a:r>
                <a14:m>
                  <m:oMath xmlns:m="http://schemas.openxmlformats.org/officeDocument/2006/math"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 determined by machine algorithm</a:t>
                </a:r>
                <a:endParaRPr lang="en-US" altLang="en-US" sz="2400" b="0" i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participants per experiment</a:t>
                </a:r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10 trials of 40 second duration</a:t>
                </a:r>
              </a:p>
              <a:p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payout </a:t>
                </a:r>
                <a14:m>
                  <m:oMath xmlns:m="http://schemas.openxmlformats.org/officeDocument/2006/math"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$2 USD</a:t>
                </a: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E2C1320F-4A71-66A8-1968-7AB642553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" y="3429000"/>
                <a:ext cx="4909119" cy="1449320"/>
              </a:xfrm>
              <a:prstGeom prst="rect">
                <a:avLst/>
              </a:prstGeom>
              <a:blipFill>
                <a:blip r:embed="rId2"/>
                <a:stretch>
                  <a:fillRect l="-1739" t="-5907" r="-1491" b="-78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Picture 81">
            <a:extLst>
              <a:ext uri="{FF2B5EF4-FFF2-40B4-BE49-F238E27FC236}">
                <a16:creationId xmlns:a16="http://schemas.microsoft.com/office/drawing/2014/main" id="{E3953D23-1E1F-89A0-91E6-9B483F4D8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11" y="769917"/>
            <a:ext cx="4106856" cy="569416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96A4E8AB-22D1-EC73-DB9B-7C16D1B334B8}"/>
              </a:ext>
            </a:extLst>
          </p:cNvPr>
          <p:cNvGrpSpPr/>
          <p:nvPr/>
        </p:nvGrpSpPr>
        <p:grpSpPr>
          <a:xfrm>
            <a:off x="180617" y="671891"/>
            <a:ext cx="3033460" cy="2664899"/>
            <a:chOff x="1960806" y="3450514"/>
            <a:chExt cx="3033460" cy="266489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EBB6C62-D7A1-E5C0-DBD3-CC1C65466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806" y="3657942"/>
              <a:ext cx="1780766" cy="478168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C8B896D-90EF-3DC8-9017-CC0F9DB59681}"/>
                </a:ext>
              </a:extLst>
            </p:cNvPr>
            <p:cNvGrpSpPr/>
            <p:nvPr/>
          </p:nvGrpSpPr>
          <p:grpSpPr>
            <a:xfrm>
              <a:off x="2311464" y="3450514"/>
              <a:ext cx="2682802" cy="2664899"/>
              <a:chOff x="4145233" y="2621764"/>
              <a:chExt cx="2682802" cy="266489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09F7B9-2485-97E6-457C-98F37A30A208}"/>
                  </a:ext>
                </a:extLst>
              </p:cNvPr>
              <p:cNvGrpSpPr/>
              <p:nvPr/>
            </p:nvGrpSpPr>
            <p:grpSpPr>
              <a:xfrm>
                <a:off x="4145233" y="3144924"/>
                <a:ext cx="1873141" cy="2141739"/>
                <a:chOff x="2217597" y="2723929"/>
                <a:chExt cx="1873141" cy="2141739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FE894F7-A2AA-D0D9-F073-64DB66C6A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/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648" r="71309"/>
                <a:stretch/>
              </p:blipFill>
              <p:spPr>
                <a:xfrm>
                  <a:off x="2217597" y="2723929"/>
                  <a:ext cx="1873141" cy="2141739"/>
                </a:xfrm>
                <a:prstGeom prst="rect">
                  <a:avLst/>
                </a:prstGeom>
                <a:effectLst/>
              </p:spPr>
            </p:pic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EE1F470-F98E-0CCF-F43B-E771B6BBCFE7}"/>
                    </a:ext>
                  </a:extLst>
                </p:cNvPr>
                <p:cNvSpPr/>
                <p:nvPr/>
              </p:nvSpPr>
              <p:spPr>
                <a:xfrm>
                  <a:off x="3439105" y="4109777"/>
                  <a:ext cx="565163" cy="58447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BB2E68-B6A8-17FC-B553-31EEAA7D16EB}"/>
                    </a:ext>
                  </a:extLst>
                </p:cNvPr>
                <p:cNvSpPr/>
                <p:nvPr/>
              </p:nvSpPr>
              <p:spPr>
                <a:xfrm>
                  <a:off x="3624798" y="3818373"/>
                  <a:ext cx="274988" cy="15108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F811561-D429-B6AB-5AC4-1A761D424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1206" y="4364897"/>
                <a:ext cx="815657" cy="20616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4F82707-C54E-A9B6-15CB-9C8E2A7BBF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95426" y="2621764"/>
                <a:ext cx="914400" cy="1715996"/>
                <a:chOff x="4931353" y="1199102"/>
                <a:chExt cx="799098" cy="1499616"/>
              </a:xfrm>
            </p:grpSpPr>
            <p:sp>
              <p:nvSpPr>
                <p:cNvPr id="91" name="Parallelogram 90">
                  <a:extLst>
                    <a:ext uri="{FF2B5EF4-FFF2-40B4-BE49-F238E27FC236}">
                      <a16:creationId xmlns:a16="http://schemas.microsoft.com/office/drawing/2014/main" id="{6D27F155-CF14-AF83-DCB8-0596BEAB89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 flipH="1" flipV="1">
                  <a:off x="4581094" y="1549361"/>
                  <a:ext cx="1499616" cy="799098"/>
                </a:xfrm>
                <a:prstGeom prst="parallelogram">
                  <a:avLst>
                    <a:gd name="adj" fmla="val 24846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Parallelogram 91">
                  <a:extLst>
                    <a:ext uri="{FF2B5EF4-FFF2-40B4-BE49-F238E27FC236}">
                      <a16:creationId xmlns:a16="http://schemas.microsoft.com/office/drawing/2014/main" id="{B6518BCC-1A05-50BB-CAD8-396D93E89DC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082052" y="1906557"/>
                  <a:ext cx="471750" cy="310738"/>
                </a:xfrm>
                <a:prstGeom prst="parallelogram">
                  <a:avLst>
                    <a:gd name="adj" fmla="val 24846"/>
                  </a:avLst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Parallelogram 92">
                  <a:extLst>
                    <a:ext uri="{FF2B5EF4-FFF2-40B4-BE49-F238E27FC236}">
                      <a16:creationId xmlns:a16="http://schemas.microsoft.com/office/drawing/2014/main" id="{1FFE9CFB-FD50-4590-C120-FD4699C33EB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881238" y="1713004"/>
                  <a:ext cx="858855" cy="310738"/>
                </a:xfrm>
                <a:prstGeom prst="parallelogram">
                  <a:avLst>
                    <a:gd name="adj" fmla="val 24846"/>
                  </a:avLst>
                </a:prstGeom>
                <a:noFill/>
                <a:ln w="127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26056E4-D927-6CDE-926B-AA4DA2B368CA}"/>
                  </a:ext>
                </a:extLst>
              </p:cNvPr>
              <p:cNvSpPr txBox="1"/>
              <p:nvPr/>
            </p:nvSpPr>
            <p:spPr>
              <a:xfrm rot="820302">
                <a:off x="5731890" y="3916403"/>
                <a:ext cx="1096145" cy="3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keep this as small as possible</a:t>
                </a:r>
              </a:p>
            </p:txBody>
          </p:sp>
        </p:grp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27FE5074-02B0-DDE8-85BF-A14ADA627D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17982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5CCFF3B-C5BD-1856-AEA9-D9B5F4ADC7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5800" y="6186019"/>
            <a:ext cx="685799" cy="679730"/>
          </a:xfrm>
          <a:prstGeom prst="rect">
            <a:avLst/>
          </a:prstGeom>
          <a:ln w="38100">
            <a:noFill/>
          </a:ln>
        </p:spPr>
      </p:pic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254732E9-B79B-C743-0831-D96B5293BF40}"/>
              </a:ext>
            </a:extLst>
          </p:cNvPr>
          <p:cNvSpPr txBox="1">
            <a:spLocks/>
          </p:cNvSpPr>
          <p:nvPr/>
        </p:nvSpPr>
        <p:spPr>
          <a:xfrm>
            <a:off x="1385242" y="6186019"/>
            <a:ext cx="4374758" cy="679730"/>
          </a:xfrm>
          <a:prstGeom prst="rect">
            <a:avLst/>
          </a:prstGeom>
          <a:noFill/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>
                <a:solidFill>
                  <a:srgbClr val="000000"/>
                </a:solidFill>
              </a:rPr>
              <a:t>Chasnov</a:t>
            </a:r>
            <a:r>
              <a:rPr lang="en-US" sz="1600" dirty="0">
                <a:solidFill>
                  <a:srgbClr val="000000"/>
                </a:solidFill>
              </a:rPr>
              <a:t>, Ratliff, Burden </a:t>
            </a:r>
            <a:r>
              <a:rPr lang="en-US" sz="1600" i="1" dirty="0" err="1">
                <a:solidFill>
                  <a:srgbClr val="000000"/>
                </a:solidFill>
              </a:rPr>
              <a:t>arXiv</a:t>
            </a:r>
            <a:r>
              <a:rPr lang="en-US" sz="1600" dirty="0">
                <a:solidFill>
                  <a:srgbClr val="000000"/>
                </a:solidFill>
              </a:rPr>
              <a:t> 2023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</a:rPr>
              <a:t>Human adaptation to adaptive machines converges to game-theoretic equilibria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13506-B511-4DF9-9313-4E4BC6BAB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257" y="2639540"/>
            <a:ext cx="696422" cy="4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61ABB-2BD5-6916-DE13-2884C957472A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7FE5074-02B0-DDE8-85BF-A14ADA6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5CCFF3B-C5BD-1856-AEA9-D9B5F4AD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254732E9-B79B-C743-0831-D96B5293BF40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Chasnov</a:t>
              </a:r>
              <a:r>
                <a:rPr lang="en-US" sz="1600" dirty="0">
                  <a:solidFill>
                    <a:srgbClr val="000000"/>
                  </a:solidFill>
                </a:rPr>
                <a:t>, Ratliff, Burden </a:t>
              </a:r>
              <a:r>
                <a:rPr lang="en-US" sz="1600" i="1" dirty="0" err="1">
                  <a:solidFill>
                    <a:srgbClr val="000000"/>
                  </a:solidFill>
                </a:rPr>
                <a:t>arXiv</a:t>
              </a:r>
              <a:r>
                <a:rPr lang="en-US" sz="1600" dirty="0">
                  <a:solidFill>
                    <a:srgbClr val="000000"/>
                  </a:solidFill>
                </a:rPr>
                <a:t> 2023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20E444-C995-3825-0D7A-3CA19414A4CB}"/>
              </a:ext>
            </a:extLst>
          </p:cNvPr>
          <p:cNvGrpSpPr/>
          <p:nvPr/>
        </p:nvGrpSpPr>
        <p:grpSpPr>
          <a:xfrm>
            <a:off x="161472" y="751307"/>
            <a:ext cx="6565523" cy="646331"/>
            <a:chOff x="161472" y="751307"/>
            <a:chExt cx="656552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6267C5C-9399-7EA1-FB05-C51C2C7D00B9}"/>
                    </a:ext>
                  </a:extLst>
                </p:cNvPr>
                <p:cNvSpPr/>
                <p:nvPr/>
              </p:nvSpPr>
              <p:spPr>
                <a:xfrm>
                  <a:off x="2297193" y="751307"/>
                  <a:ext cx="442980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360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altLang="en-US" sz="36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6267C5C-9399-7EA1-FB05-C51C2C7D00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193" y="751307"/>
                  <a:ext cx="4429802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C09F29-95AC-6836-8516-58A96D9E7E92}"/>
                </a:ext>
              </a:extLst>
            </p:cNvPr>
            <p:cNvSpPr txBox="1"/>
            <p:nvPr/>
          </p:nvSpPr>
          <p:spPr>
            <a:xfrm>
              <a:off x="161472" y="751307"/>
              <a:ext cx="2186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algorithm:</a:t>
              </a:r>
              <a:endParaRPr lang="en-US" sz="36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30460D-DB91-8493-0F6C-FDFD52183958}"/>
              </a:ext>
            </a:extLst>
          </p:cNvPr>
          <p:cNvGrpSpPr/>
          <p:nvPr/>
        </p:nvGrpSpPr>
        <p:grpSpPr>
          <a:xfrm>
            <a:off x="0" y="1396445"/>
            <a:ext cx="9144000" cy="4710248"/>
            <a:chOff x="0" y="1396445"/>
            <a:chExt cx="9144000" cy="47102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9B9C21-21B2-79B1-5396-E03198DC72B0}"/>
                </a:ext>
              </a:extLst>
            </p:cNvPr>
            <p:cNvSpPr txBox="1"/>
            <p:nvPr/>
          </p:nvSpPr>
          <p:spPr>
            <a:xfrm>
              <a:off x="161472" y="1396445"/>
              <a:ext cx="2186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finding:</a:t>
              </a:r>
              <a:endParaRPr lang="en-US" sz="3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FF3C39-B58C-B487-F2CB-6BB56D7D85B4}"/>
                    </a:ext>
                  </a:extLst>
                </p:cNvPr>
                <p:cNvSpPr txBox="1"/>
                <p:nvPr/>
              </p:nvSpPr>
              <p:spPr>
                <a:xfrm>
                  <a:off x="2347993" y="1396697"/>
                  <a:ext cx="6796007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as</a:t>
                  </a:r>
                  <a:r>
                    <a:rPr lang="en-US" altLang="en-US" sz="3600" b="0" kern="0" dirty="0">
                      <a:solidFill>
                        <a:srgbClr val="FFC00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36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a14:m>
                  <a:r>
                    <a:rPr kumimoji="0" lang="en-US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increases, outcome shifts from Nash to Stackelberg equilibrium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FF3C39-B58C-B487-F2CB-6BB56D7D8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7993" y="1396697"/>
                  <a:ext cx="6796007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2691" t="-7614" r="-3857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C73937-9B22-6B0B-2E1B-20039476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59402"/>
              <a:ext cx="9144000" cy="354729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ABCF6CE6-D9AA-7898-5F43-7DEC01166C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i="1" ker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4400" b="1" i="1" dirty="0"/>
                  <a:t> </a:t>
                </a:r>
                <a:r>
                  <a:rPr lang="en-US" sz="4400" b="1" dirty="0"/>
                  <a:t>uses gradient descent</a:t>
                </a:r>
              </a:p>
            </p:txBody>
          </p:sp>
        </mc:Choice>
        <mc:Fallback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ABCF6CE6-D9AA-7898-5F43-7DEC01166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7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8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how can we </a:t>
            </a:r>
            <a:r>
              <a:rPr lang="en-US" sz="4400" b="1" i="1" dirty="0"/>
              <a:t>predict </a:t>
            </a:r>
            <a:r>
              <a:rPr lang="en-US" sz="4400" b="1" dirty="0"/>
              <a:t>and </a:t>
            </a:r>
            <a:r>
              <a:rPr lang="en-US" sz="4400" b="1" i="1" dirty="0"/>
              <a:t>shape</a:t>
            </a:r>
            <a:r>
              <a:rPr lang="en-US" sz="4400" b="1" dirty="0"/>
              <a:t> </a:t>
            </a:r>
          </a:p>
          <a:p>
            <a:r>
              <a:rPr lang="en-US" sz="4400" b="1" dirty="0">
                <a:solidFill>
                  <a:srgbClr val="A95FFF"/>
                </a:solidFill>
              </a:rPr>
              <a:t>human</a:t>
            </a:r>
            <a:r>
              <a:rPr lang="en-US" sz="4400" b="1" dirty="0"/>
              <a:t>-</a:t>
            </a:r>
            <a:r>
              <a:rPr lang="en-US" sz="4400" b="1" dirty="0">
                <a:solidFill>
                  <a:srgbClr val="FFC000"/>
                </a:solidFill>
              </a:rPr>
              <a:t>machine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4400" b="1" dirty="0"/>
              <a:t>interaction outcomes?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709BF-1E04-A611-2B54-7E991B20B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961047"/>
            <a:ext cx="2930110" cy="388434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6E96D36-C7FC-D99F-63E9-5256401A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030498"/>
            <a:ext cx="3343567" cy="26996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A2DA7-8666-32A7-70CD-1450443877C8}"/>
              </a:ext>
            </a:extLst>
          </p:cNvPr>
          <p:cNvGrpSpPr/>
          <p:nvPr/>
        </p:nvGrpSpPr>
        <p:grpSpPr>
          <a:xfrm>
            <a:off x="2131299" y="933742"/>
            <a:ext cx="2243458" cy="2889780"/>
            <a:chOff x="2131299" y="1540537"/>
            <a:chExt cx="2243458" cy="2889780"/>
          </a:xfrm>
        </p:grpSpPr>
        <p:sp>
          <p:nvSpPr>
            <p:cNvPr id="6" name="Cloud Callout 54">
              <a:extLst>
                <a:ext uri="{FF2B5EF4-FFF2-40B4-BE49-F238E27FC236}">
                  <a16:creationId xmlns:a16="http://schemas.microsoft.com/office/drawing/2014/main" id="{47429076-5C63-299D-1156-484CA990E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51A85C-D22D-3612-6F99-C3227E7B1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E6F3BF-E6C7-48B1-CB78-1D972C45506A}"/>
              </a:ext>
            </a:extLst>
          </p:cNvPr>
          <p:cNvGrpSpPr/>
          <p:nvPr/>
        </p:nvGrpSpPr>
        <p:grpSpPr>
          <a:xfrm>
            <a:off x="4443232" y="1985912"/>
            <a:ext cx="2574934" cy="1965946"/>
            <a:chOff x="4443232" y="2592707"/>
            <a:chExt cx="2574934" cy="1965946"/>
          </a:xfrm>
        </p:grpSpPr>
        <p:sp>
          <p:nvSpPr>
            <p:cNvPr id="9" name="Cloud Callout 54">
              <a:extLst>
                <a:ext uri="{FF2B5EF4-FFF2-40B4-BE49-F238E27FC236}">
                  <a16:creationId xmlns:a16="http://schemas.microsoft.com/office/drawing/2014/main" id="{5E65AB8C-03DF-55CB-3494-EB0ABD6E9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5584177-6F9B-9AA3-5239-FB9DECE05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76D61-37DD-F460-D800-89983D919939}"/>
              </a:ext>
            </a:extLst>
          </p:cNvPr>
          <p:cNvGrpSpPr/>
          <p:nvPr/>
        </p:nvGrpSpPr>
        <p:grpSpPr>
          <a:xfrm>
            <a:off x="930150" y="1496207"/>
            <a:ext cx="1780373" cy="1359304"/>
            <a:chOff x="4443232" y="2592707"/>
            <a:chExt cx="2574934" cy="1965946"/>
          </a:xfrm>
        </p:grpSpPr>
        <p:sp>
          <p:nvSpPr>
            <p:cNvPr id="12" name="Cloud Callout 54">
              <a:extLst>
                <a:ext uri="{FF2B5EF4-FFF2-40B4-BE49-F238E27FC236}">
                  <a16:creationId xmlns:a16="http://schemas.microsoft.com/office/drawing/2014/main" id="{9E1CF342-21EC-3E72-F2DA-26D5EA338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80127"/>
                <a:gd name="adj2" fmla="val -7878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E47E292-19FB-9D75-D5F8-1C5BBC9CB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CFCB41-ED3C-9C6D-16DC-FE79214FE2BA}"/>
              </a:ext>
            </a:extLst>
          </p:cNvPr>
          <p:cNvGrpSpPr/>
          <p:nvPr/>
        </p:nvGrpSpPr>
        <p:grpSpPr>
          <a:xfrm>
            <a:off x="5984331" y="950265"/>
            <a:ext cx="1484718" cy="1912454"/>
            <a:chOff x="2131299" y="1540537"/>
            <a:chExt cx="2243458" cy="2889780"/>
          </a:xfrm>
        </p:grpSpPr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FB5DD691-74E4-CA7B-C25F-2AB130DB5A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-28390"/>
                <a:gd name="adj2" fmla="val -7758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AFA3B-5540-F098-81D8-772A6570E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FCF3F-A071-9F89-1726-84E22DA55967}"/>
              </a:ext>
            </a:extLst>
          </p:cNvPr>
          <p:cNvGrpSpPr/>
          <p:nvPr/>
        </p:nvGrpSpPr>
        <p:grpSpPr>
          <a:xfrm>
            <a:off x="2057445" y="811876"/>
            <a:ext cx="1058917" cy="1363983"/>
            <a:chOff x="2131299" y="1540537"/>
            <a:chExt cx="2243458" cy="2889780"/>
          </a:xfrm>
        </p:grpSpPr>
        <p:sp>
          <p:nvSpPr>
            <p:cNvPr id="18" name="Cloud Callout 54">
              <a:extLst>
                <a:ext uri="{FF2B5EF4-FFF2-40B4-BE49-F238E27FC236}">
                  <a16:creationId xmlns:a16="http://schemas.microsoft.com/office/drawing/2014/main" id="{B2C64752-F9DE-4224-1432-63C1EB1AD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-28390"/>
                <a:gd name="adj2" fmla="val -7758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6402C3-EEE3-E5D1-4025-F216C4C83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AE14A-317C-F72D-174C-1B96E6FD8F87}"/>
              </a:ext>
            </a:extLst>
          </p:cNvPr>
          <p:cNvGrpSpPr/>
          <p:nvPr/>
        </p:nvGrpSpPr>
        <p:grpSpPr>
          <a:xfrm>
            <a:off x="4996680" y="673749"/>
            <a:ext cx="1335847" cy="1019911"/>
            <a:chOff x="4443232" y="2592707"/>
            <a:chExt cx="2574934" cy="1965946"/>
          </a:xfrm>
        </p:grpSpPr>
        <p:sp>
          <p:nvSpPr>
            <p:cNvPr id="21" name="Cloud Callout 54">
              <a:extLst>
                <a:ext uri="{FF2B5EF4-FFF2-40B4-BE49-F238E27FC236}">
                  <a16:creationId xmlns:a16="http://schemas.microsoft.com/office/drawing/2014/main" id="{44A5C1D8-3B01-3C40-80EC-B6C69CEA67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63546"/>
                <a:gd name="adj2" fmla="val 6362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861B6BE-D4C6-B8FD-DC23-5DA8872AF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E6F53C-24A7-8180-F4F1-F33E9CA9B95A}"/>
              </a:ext>
            </a:extLst>
          </p:cNvPr>
          <p:cNvGrpSpPr/>
          <p:nvPr/>
        </p:nvGrpSpPr>
        <p:grpSpPr>
          <a:xfrm>
            <a:off x="65598" y="4730118"/>
            <a:ext cx="9198124" cy="1408540"/>
            <a:chOff x="65598" y="4730118"/>
            <a:chExt cx="9198124" cy="140854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E82097-AC9E-460C-303C-2D18ABC6B6C2}"/>
                </a:ext>
              </a:extLst>
            </p:cNvPr>
            <p:cNvGrpSpPr/>
            <p:nvPr/>
          </p:nvGrpSpPr>
          <p:grpSpPr>
            <a:xfrm>
              <a:off x="65598" y="4730118"/>
              <a:ext cx="8917317" cy="1408540"/>
              <a:chOff x="65598" y="4730118"/>
              <a:chExt cx="8917317" cy="140854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17FA09-A9F4-700C-4557-270CE8FBEB86}"/>
                  </a:ext>
                </a:extLst>
              </p:cNvPr>
              <p:cNvSpPr txBox="1"/>
              <p:nvPr/>
            </p:nvSpPr>
            <p:spPr>
              <a:xfrm>
                <a:off x="161472" y="4730118"/>
                <a:ext cx="88214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this infinite regress is well-known:</a:t>
                </a:r>
                <a:endParaRPr lang="en-US" sz="3200" b="1" dirty="0"/>
              </a:p>
            </p:txBody>
          </p:sp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00163DFF-612E-5F35-23AF-2E309FF46E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98" y="4998477"/>
                <a:ext cx="4646999" cy="1140181"/>
              </a:xfrm>
              <a:prstGeom prst="rect">
                <a:avLst/>
              </a:prstGeom>
            </p:spPr>
            <p:txBody>
              <a:bodyPr anchor="b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 err="1">
                    <a:solidFill>
                      <a:srgbClr val="000000"/>
                    </a:solidFill>
                  </a:rPr>
                  <a:t>Harsanyi</a:t>
                </a:r>
                <a:r>
                  <a:rPr lang="en-US" sz="1600" dirty="0">
                    <a:solidFill>
                      <a:srgbClr val="000000"/>
                    </a:solidFill>
                  </a:rPr>
                  <a:t> </a:t>
                </a:r>
                <a:r>
                  <a:rPr lang="en-US" sz="1600" i="1" dirty="0">
                    <a:solidFill>
                      <a:srgbClr val="000000"/>
                    </a:solidFill>
                  </a:rPr>
                  <a:t>Games with Incomplete Information Played by “Bayesian” Players, Parts I-III </a:t>
                </a:r>
                <a:r>
                  <a:rPr lang="en-US" sz="1600" dirty="0">
                    <a:solidFill>
                      <a:srgbClr val="000000"/>
                    </a:solidFill>
                  </a:rPr>
                  <a:t>Manage. Sci. 1967 Zamir </a:t>
                </a:r>
                <a:r>
                  <a:rPr lang="en-US" sz="1600" i="1" dirty="0">
                    <a:solidFill>
                      <a:srgbClr val="000000"/>
                    </a:solidFill>
                  </a:rPr>
                  <a:t>Bayesian Games: Games with Incomplete Information</a:t>
                </a:r>
                <a:r>
                  <a:rPr lang="en-US" sz="1600" dirty="0">
                    <a:solidFill>
                      <a:srgbClr val="000000"/>
                    </a:solidFill>
                  </a:rPr>
                  <a:t> 2012</a:t>
                </a:r>
                <a:endParaRPr lang="en-US" sz="1600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0EB40F65-B936-C4C1-9619-C8C3F2CA8A0C}"/>
                </a:ext>
              </a:extLst>
            </p:cNvPr>
            <p:cNvSpPr txBox="1">
              <a:spLocks/>
            </p:cNvSpPr>
            <p:nvPr/>
          </p:nvSpPr>
          <p:spPr>
            <a:xfrm>
              <a:off x="4616723" y="4998477"/>
              <a:ext cx="4646999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Bowley, </a:t>
              </a:r>
              <a:r>
                <a:rPr lang="en-US" sz="1600" i="1" dirty="0">
                  <a:solidFill>
                    <a:srgbClr val="000000"/>
                  </a:solidFill>
                </a:rPr>
                <a:t>The Mathematical Groundwork of Economics </a:t>
              </a:r>
              <a:r>
                <a:rPr lang="en-US" sz="1600" dirty="0">
                  <a:solidFill>
                    <a:srgbClr val="000000"/>
                  </a:solidFill>
                </a:rPr>
                <a:t>Oxford University Press 1924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Figuieres</a:t>
              </a:r>
              <a:r>
                <a:rPr lang="en-US" sz="1600" dirty="0">
                  <a:solidFill>
                    <a:srgbClr val="000000"/>
                  </a:solidFill>
                </a:rPr>
                <a:t>, Jean-Marie, </a:t>
              </a:r>
              <a:r>
                <a:rPr lang="en-US" sz="1600" dirty="0" err="1">
                  <a:solidFill>
                    <a:srgbClr val="000000"/>
                  </a:solidFill>
                </a:rPr>
                <a:t>Querou</a:t>
              </a:r>
              <a:r>
                <a:rPr lang="en-US" sz="1600" dirty="0">
                  <a:solidFill>
                    <a:srgbClr val="000000"/>
                  </a:solidFill>
                </a:rPr>
                <a:t>, Tidball </a:t>
              </a:r>
              <a:r>
                <a:rPr lang="en-US" sz="1600" i="1" dirty="0">
                  <a:solidFill>
                    <a:srgbClr val="000000"/>
                  </a:solidFill>
                </a:rPr>
                <a:t>Theory of Conjectural Variations </a:t>
              </a:r>
              <a:r>
                <a:rPr lang="en-US" sz="1600" dirty="0">
                  <a:solidFill>
                    <a:srgbClr val="000000"/>
                  </a:solidFill>
                </a:rPr>
                <a:t>World Scientific</a:t>
              </a:r>
              <a:r>
                <a:rPr lang="en-US" sz="1600" i="1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2004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EDD9CF-CD00-5C49-6ED6-2D6CA21E9A2B}"/>
              </a:ext>
            </a:extLst>
          </p:cNvPr>
          <p:cNvGrpSpPr/>
          <p:nvPr/>
        </p:nvGrpSpPr>
        <p:grpSpPr>
          <a:xfrm>
            <a:off x="0" y="5257271"/>
            <a:ext cx="9144000" cy="1650487"/>
            <a:chOff x="0" y="5257271"/>
            <a:chExt cx="9144000" cy="16504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DD024A-EC7E-3D5F-0DBC-45955E4BADE5}"/>
                </a:ext>
              </a:extLst>
            </p:cNvPr>
            <p:cNvGrpSpPr/>
            <p:nvPr/>
          </p:nvGrpSpPr>
          <p:grpSpPr>
            <a:xfrm>
              <a:off x="0" y="6146011"/>
              <a:ext cx="9135315" cy="761747"/>
              <a:chOff x="0" y="6146011"/>
              <a:chExt cx="9135315" cy="76174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6461ABB-2BD5-6916-DE13-2884C957472A}"/>
                  </a:ext>
                </a:extLst>
              </p:cNvPr>
              <p:cNvGrpSpPr/>
              <p:nvPr/>
            </p:nvGrpSpPr>
            <p:grpSpPr>
              <a:xfrm>
                <a:off x="0" y="6179820"/>
                <a:ext cx="5760000" cy="685929"/>
                <a:chOff x="0" y="6179820"/>
                <a:chExt cx="5760000" cy="685929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27FE5074-02B0-DDE8-85BF-A14ADA627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0" y="6179820"/>
                  <a:ext cx="685800" cy="685800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25CCFF3B-C5BD-1856-AEA9-D9B5F4ADC7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/>
              </p:blipFill>
              <p:spPr>
                <a:xfrm>
                  <a:off x="685800" y="6186019"/>
                  <a:ext cx="685799" cy="679730"/>
                </a:xfrm>
                <a:prstGeom prst="rect">
                  <a:avLst/>
                </a:prstGeom>
                <a:ln w="38100">
                  <a:noFill/>
                </a:ln>
              </p:spPr>
            </p:pic>
            <p:sp>
              <p:nvSpPr>
                <p:cNvPr id="100" name="Text Placeholder 2">
                  <a:extLst>
                    <a:ext uri="{FF2B5EF4-FFF2-40B4-BE49-F238E27FC236}">
                      <a16:creationId xmlns:a16="http://schemas.microsoft.com/office/drawing/2014/main" id="{254732E9-B79B-C743-0831-D96B5293BF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85242" y="6186019"/>
                  <a:ext cx="4374758" cy="679730"/>
                </a:xfrm>
                <a:prstGeom prst="rect">
                  <a:avLst/>
                </a:prstGeom>
                <a:noFill/>
              </p:spPr>
              <p:txBody>
                <a:bodyPr anchor="t"/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LucidaGrande" charset="0"/>
                    <a:buChar char="•"/>
                    <a:defRPr sz="3200" b="0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64008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b="0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SzPct val="100000"/>
                    <a:buFont typeface="Lucida Grande"/>
                    <a:buChar char="&gt;"/>
                    <a:defRPr sz="18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6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Lucida Grande"/>
                    <a:buChar char="&gt;"/>
                    <a:defRPr sz="14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ts val="1500"/>
                    </a:lnSpc>
                    <a:spcBef>
                      <a:spcPts val="0"/>
                    </a:spcBef>
                    <a:buNone/>
                  </a:pPr>
                  <a:r>
                    <a:rPr lang="en-US" sz="1600" dirty="0" err="1">
                      <a:solidFill>
                        <a:srgbClr val="000000"/>
                      </a:solidFill>
                    </a:rPr>
                    <a:t>Chasnov</a:t>
                  </a:r>
                  <a:r>
                    <a:rPr lang="en-US" sz="1600" dirty="0">
                      <a:solidFill>
                        <a:srgbClr val="000000"/>
                      </a:solidFill>
                    </a:rPr>
                    <a:t>, Ratliff, Burden </a:t>
                  </a:r>
                  <a:r>
                    <a:rPr lang="en-US" sz="1600" i="1" dirty="0" err="1">
                      <a:solidFill>
                        <a:srgbClr val="000000"/>
                      </a:solidFill>
                    </a:rPr>
                    <a:t>arXiv</a:t>
                  </a:r>
                  <a:r>
                    <a:rPr lang="en-US" sz="1600" dirty="0">
                      <a:solidFill>
                        <a:srgbClr val="000000"/>
                      </a:solidFill>
                    </a:rPr>
                    <a:t> 2023</a:t>
                  </a:r>
                </a:p>
                <a:p>
                  <a:pPr marL="0" indent="0">
                    <a:lnSpc>
                      <a:spcPts val="1500"/>
                    </a:lnSpc>
                    <a:spcBef>
                      <a:spcPts val="0"/>
                    </a:spcBef>
                    <a:buNone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Human adaptation to adaptive machines converges to game-theoretic equilibria</a:t>
                  </a:r>
                  <a:endParaRPr lang="en-US" sz="1600" i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E4455B-2FAC-4001-9C35-2661818507D7}"/>
                  </a:ext>
                </a:extLst>
              </p:cNvPr>
              <p:cNvSpPr txBox="1"/>
              <p:nvPr/>
            </p:nvSpPr>
            <p:spPr>
              <a:xfrm>
                <a:off x="4712597" y="6146011"/>
                <a:ext cx="4422718" cy="761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3200" b="1" dirty="0">
                    <a:solidFill>
                      <a:srgbClr val="00B0F0"/>
                    </a:solidFill>
                    <a:latin typeface="Calibri" charset="0"/>
                    <a:cs typeface="Calibri" charset="0"/>
                  </a:rPr>
                  <a:t>we use the idea of </a:t>
                </a:r>
                <a:r>
                  <a:rPr lang="en-US" sz="3200" b="1" i="1" dirty="0">
                    <a:solidFill>
                      <a:srgbClr val="00B0F0"/>
                    </a:solidFill>
                    <a:latin typeface="Calibri" charset="0"/>
                    <a:cs typeface="Calibri" charset="0"/>
                  </a:rPr>
                  <a:t>conjectural variations</a:t>
                </a:r>
                <a:endParaRPr lang="en-US" sz="32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514E2D-28C7-4B44-B168-D5A785137592}"/>
                </a:ext>
              </a:extLst>
            </p:cNvPr>
            <p:cNvSpPr/>
            <p:nvPr/>
          </p:nvSpPr>
          <p:spPr>
            <a:xfrm>
              <a:off x="4608146" y="5257271"/>
              <a:ext cx="4535854" cy="83588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6E19"/>
                </a:solidFill>
              </a:endParaRPr>
            </a:p>
          </p:txBody>
        </p:sp>
      </p:grp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AE13835-0EB5-D614-5183-B3AD38F00B5B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2</a:t>
            </a:r>
          </a:p>
        </p:txBody>
      </p:sp>
    </p:spTree>
    <p:extLst>
      <p:ext uri="{BB962C8B-B14F-4D97-AF65-F5344CB8AC3E}">
        <p14:creationId xmlns:p14="http://schemas.microsoft.com/office/powerpoint/2010/main" val="23034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61ABB-2BD5-6916-DE13-2884C957472A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7FE5074-02B0-DDE8-85BF-A14ADA6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5CCFF3B-C5BD-1856-AEA9-D9B5F4AD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254732E9-B79B-C743-0831-D96B5293BF40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Chasnov</a:t>
              </a:r>
              <a:r>
                <a:rPr lang="en-US" sz="1600" dirty="0">
                  <a:solidFill>
                    <a:srgbClr val="000000"/>
                  </a:solidFill>
                </a:rPr>
                <a:t>, Ratliff, Burden </a:t>
              </a:r>
              <a:r>
                <a:rPr lang="en-US" sz="1600" i="1" dirty="0" err="1">
                  <a:solidFill>
                    <a:srgbClr val="000000"/>
                  </a:solidFill>
                </a:rPr>
                <a:t>arXiv</a:t>
              </a:r>
              <a:r>
                <a:rPr lang="en-US" sz="1600" dirty="0">
                  <a:solidFill>
                    <a:srgbClr val="000000"/>
                  </a:solidFill>
                </a:rPr>
                <a:t> 2023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E8A36-7604-61EB-F820-92ADA01386D0}"/>
                  </a:ext>
                </a:extLst>
              </p:cNvPr>
              <p:cNvSpPr txBox="1"/>
              <p:nvPr/>
            </p:nvSpPr>
            <p:spPr>
              <a:xfrm>
                <a:off x="13857" y="440853"/>
                <a:ext cx="9130141" cy="5786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since cost is quadratic, machine’s</a:t>
                </a:r>
                <a:r>
                  <a:rPr kumimoji="0" lang="en-US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best-response is linear,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similarly, natural to hypothesize human responds linearly,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what if machine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?</a:t>
                </a: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what if machine uses this 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i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internal model / conjecture 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to “outsmart” the human?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if human responds similarly,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iterating converges to </a:t>
                </a:r>
                <a:r>
                  <a:rPr lang="en-US" altLang="en-US" sz="2800" b="1" i="1" kern="0" dirty="0">
                    <a:solidFill>
                      <a:srgbClr val="00B05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consistent conjectural variations eq.</a:t>
                </a:r>
                <a:r>
                  <a:rPr lang="en-US" altLang="en-US" sz="2800" b="1" i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 </a:t>
                </a:r>
                <a:endParaRPr lang="en-US" altLang="en-US" sz="28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E8A36-7604-61EB-F820-92ADA013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7" y="440853"/>
                <a:ext cx="9130141" cy="5786199"/>
              </a:xfrm>
              <a:prstGeom prst="rect">
                <a:avLst/>
              </a:prstGeom>
              <a:blipFill>
                <a:blip r:embed="rId4"/>
                <a:stretch>
                  <a:fillRect t="-948" r="-1001" b="-2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CBAF06-9773-77D9-79E9-39C6CB655139}"/>
                  </a:ext>
                </a:extLst>
              </p:cNvPr>
              <p:cNvSpPr/>
              <p:nvPr/>
            </p:nvSpPr>
            <p:spPr>
              <a:xfrm>
                <a:off x="375291" y="2011712"/>
                <a:ext cx="32791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200" i="1" u="none" strike="noStrike" kern="0" cap="none" spc="0" normalizeH="0" baseline="0" noProof="0" dirty="0">
                  <a:ln>
                    <a:noFill/>
                  </a:ln>
                  <a:solidFill>
                    <a:srgbClr val="A95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CBAF06-9773-77D9-79E9-39C6CB655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91" y="2011712"/>
                <a:ext cx="32791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5B84B2-3D01-09B0-72D0-84780B649ABC}"/>
                  </a:ext>
                </a:extLst>
              </p:cNvPr>
              <p:cNvSpPr/>
              <p:nvPr/>
            </p:nvSpPr>
            <p:spPr>
              <a:xfrm>
                <a:off x="376026" y="931036"/>
                <a:ext cx="32465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5B84B2-3D01-09B0-72D0-84780B649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26" y="931036"/>
                <a:ext cx="324659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3471B3A-89D7-DC34-1955-02E507C27BC9}"/>
              </a:ext>
            </a:extLst>
          </p:cNvPr>
          <p:cNvGrpSpPr/>
          <p:nvPr/>
        </p:nvGrpSpPr>
        <p:grpSpPr>
          <a:xfrm>
            <a:off x="5495820" y="2551698"/>
            <a:ext cx="4113466" cy="3223446"/>
            <a:chOff x="-16091" y="3647729"/>
            <a:chExt cx="4113466" cy="32234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C86FCE5-6BFE-9C06-50D7-7749BF132153}"/>
                </a:ext>
              </a:extLst>
            </p:cNvPr>
            <p:cNvCxnSpPr/>
            <p:nvPr/>
          </p:nvCxnSpPr>
          <p:spPr>
            <a:xfrm flipH="1">
              <a:off x="889462" y="3704093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FF3E5C-5F08-FC1C-AE08-FAD38EFB09F8}"/>
                </a:ext>
              </a:extLst>
            </p:cNvPr>
            <p:cNvCxnSpPr>
              <a:cxnSpLocks/>
            </p:cNvCxnSpPr>
            <p:nvPr/>
          </p:nvCxnSpPr>
          <p:spPr>
            <a:xfrm>
              <a:off x="1376931" y="4048598"/>
              <a:ext cx="2185738" cy="1194694"/>
            </a:xfrm>
            <a:prstGeom prst="line">
              <a:avLst/>
            </a:prstGeom>
            <a:noFill/>
            <a:ln w="38100" cap="rnd" cmpd="sng" algn="ctr">
              <a:solidFill>
                <a:srgbClr val="A95FFF"/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1BC7D3-E8A0-DFE0-3333-1B860E1A359B}"/>
                </a:ext>
              </a:extLst>
            </p:cNvPr>
            <p:cNvCxnSpPr/>
            <p:nvPr/>
          </p:nvCxnSpPr>
          <p:spPr>
            <a:xfrm flipH="1">
              <a:off x="494322" y="3647729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ysDot"/>
              <a:miter lim="800000"/>
            </a:ln>
            <a:effectLst/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75F2F4-71B1-24F4-18CB-89C6954CF607}"/>
                </a:ext>
              </a:extLst>
            </p:cNvPr>
            <p:cNvSpPr/>
            <p:nvPr/>
          </p:nvSpPr>
          <p:spPr>
            <a:xfrm>
              <a:off x="2261070" y="4512469"/>
              <a:ext cx="136464" cy="13646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BAB5A4-DF02-9766-87B5-54ACA8789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75" y="3822470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ysDot"/>
              <a:miter lim="800000"/>
            </a:ln>
            <a:effectLst/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04DA59-675C-41A6-2700-DF12A5504D0E}"/>
                </a:ext>
              </a:extLst>
            </p:cNvPr>
            <p:cNvSpPr/>
            <p:nvPr/>
          </p:nvSpPr>
          <p:spPr>
            <a:xfrm>
              <a:off x="2846996" y="4826374"/>
              <a:ext cx="136464" cy="13646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4480A0-2573-B6C6-65E8-5DB4D7E969B4}"/>
                </a:ext>
              </a:extLst>
            </p:cNvPr>
            <p:cNvSpPr/>
            <p:nvPr/>
          </p:nvSpPr>
          <p:spPr>
            <a:xfrm>
              <a:off x="2550442" y="4645945"/>
              <a:ext cx="165121" cy="165121"/>
            </a:xfrm>
            <a:prstGeom prst="ellipse">
              <a:avLst/>
            </a:prstGeom>
            <a:solidFill>
              <a:srgbClr val="A95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7663E5-C0C4-F58E-64EF-FBB5B4840BBF}"/>
                </a:ext>
              </a:extLst>
            </p:cNvPr>
            <p:cNvGrpSpPr/>
            <p:nvPr/>
          </p:nvGrpSpPr>
          <p:grpSpPr>
            <a:xfrm>
              <a:off x="151870" y="4010544"/>
              <a:ext cx="3075776" cy="2789769"/>
              <a:chOff x="6182621" y="1500176"/>
              <a:chExt cx="3075776" cy="278976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4DCDD48-3729-171C-9DEC-B42B490EB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621" y="4019303"/>
                <a:ext cx="3075776" cy="0"/>
              </a:xfrm>
              <a:prstGeom prst="straightConnector1">
                <a:avLst/>
              </a:prstGeom>
              <a:ln w="12700">
                <a:solidFill>
                  <a:srgbClr val="A95FFF"/>
                </a:solidFill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D571CBE-2D4D-37BB-5D41-214140A4D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0873" y="1500176"/>
                <a:ext cx="0" cy="2789769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AE5DD-504A-34D7-D3F9-23CEF5DCBE61}"/>
                </a:ext>
              </a:extLst>
            </p:cNvPr>
            <p:cNvSpPr txBox="1"/>
            <p:nvPr/>
          </p:nvSpPr>
          <p:spPr>
            <a:xfrm>
              <a:off x="407641" y="6471065"/>
              <a:ext cx="2860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A95FFF"/>
                  </a:solidFill>
                  <a:latin typeface="+mj-lt"/>
                  <a:ea typeface="Georgia" charset="0"/>
                  <a:cs typeface="Georgia" charset="0"/>
                </a:rPr>
                <a:t>human action </a:t>
              </a:r>
              <a:r>
                <a:rPr lang="en-US" sz="20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endParaRPr lang="en-US" sz="2000" dirty="0">
                <a:solidFill>
                  <a:srgbClr val="A95F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6BCD73-37C2-8CFD-CA01-257FCD50D05B}"/>
                </a:ext>
              </a:extLst>
            </p:cNvPr>
            <p:cNvSpPr txBox="1"/>
            <p:nvPr/>
          </p:nvSpPr>
          <p:spPr>
            <a:xfrm rot="16200000">
              <a:off x="-994553" y="5092491"/>
              <a:ext cx="23570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latin typeface="+mj-lt"/>
                  <a:ea typeface="Georgia" charset="0"/>
                  <a:cs typeface="Georgia" charset="0"/>
                </a:rPr>
                <a:t>machine action </a:t>
              </a:r>
              <a:r>
                <a:rPr lang="en-US" sz="20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7AD83D-5038-EA8C-55B5-CDD7C15920A6}"/>
                    </a:ext>
                  </a:extLst>
                </p:cNvPr>
                <p:cNvSpPr txBox="1"/>
                <p:nvPr/>
              </p:nvSpPr>
              <p:spPr>
                <a:xfrm rot="19077864">
                  <a:off x="757800" y="5075080"/>
                  <a:ext cx="1570538" cy="461665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US" altLang="en-US" sz="2400" b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slope</a:t>
                  </a:r>
                  <a:r>
                    <a:rPr kumimoji="0" lang="en-US" altLang="en-US" sz="2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7AD83D-5038-EA8C-55B5-CDD7C15920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77864">
                  <a:off x="757800" y="5075080"/>
                  <a:ext cx="1570538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2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7D85FF5-2071-7E06-BF69-1776EFB2E398}"/>
                    </a:ext>
                  </a:extLst>
                </p:cNvPr>
                <p:cNvSpPr txBox="1"/>
                <p:nvPr/>
              </p:nvSpPr>
              <p:spPr>
                <a:xfrm rot="1670535">
                  <a:off x="1178725" y="3769113"/>
                  <a:ext cx="1320718" cy="461665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US" altLang="en-US" sz="2400" b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slope</a:t>
                  </a:r>
                  <a:r>
                    <a:rPr kumimoji="0" lang="en-US" altLang="en-US" sz="2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7D85FF5-2071-7E06-BF69-1776EFB2E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70535">
                  <a:off x="1178725" y="3769113"/>
                  <a:ext cx="13207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9211" t="-7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39DC03-7FE5-052B-1CFC-11C98571A3CD}"/>
                  </a:ext>
                </a:extLst>
              </p:cNvPr>
              <p:cNvSpPr/>
              <p:nvPr/>
            </p:nvSpPr>
            <p:spPr>
              <a:xfrm>
                <a:off x="3578708" y="931036"/>
                <a:ext cx="54532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3200" kern="0" dirty="0">
                    <a:solidFill>
                      <a:sysClr val="windowText" lastClr="000000"/>
                    </a:solidFill>
                  </a:rPr>
                  <a:t>coord of </a:t>
                </a:r>
                <a14:m>
                  <m:oMath xmlns:m="http://schemas.openxmlformats.org/officeDocument/2006/math">
                    <m:r>
                      <a:rPr lang="en-US" altLang="en-US" sz="320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200" kern="0" dirty="0">
                    <a:solidFill>
                      <a:sysClr val="windowText" lastClr="000000"/>
                    </a:solidFill>
                  </a:rPr>
                  <a:t>’s global min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39DC03-7FE5-052B-1CFC-11C98571A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08" y="931036"/>
                <a:ext cx="5453288" cy="584775"/>
              </a:xfrm>
              <a:prstGeom prst="rect">
                <a:avLst/>
              </a:prstGeom>
              <a:blipFill>
                <a:blip r:embed="rId9"/>
                <a:stretch>
                  <a:fillRect t="-12500" r="-2346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EB5FE6-934A-AF63-A2B5-06321EA13CA3}"/>
                  </a:ext>
                </a:extLst>
              </p:cNvPr>
              <p:cNvSpPr/>
              <p:nvPr/>
            </p:nvSpPr>
            <p:spPr>
              <a:xfrm>
                <a:off x="3578708" y="2022290"/>
                <a:ext cx="562647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3200" kern="0" dirty="0">
                    <a:solidFill>
                      <a:sysClr val="windowText" lastClr="000000"/>
                    </a:solidFill>
                  </a:rPr>
                  <a:t>coord of </a:t>
                </a:r>
                <a14:m>
                  <m:oMath xmlns:m="http://schemas.openxmlformats.org/officeDocument/2006/math">
                    <m:r>
                      <a:rPr lang="en-US" altLang="en-US" sz="32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3200" kern="0" dirty="0">
                    <a:solidFill>
                      <a:sysClr val="windowText" lastClr="000000"/>
                    </a:solidFill>
                  </a:rPr>
                  <a:t>’s global min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EB5FE6-934A-AF63-A2B5-06321EA13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08" y="2022290"/>
                <a:ext cx="5626477" cy="584775"/>
              </a:xfrm>
              <a:prstGeom prst="rect">
                <a:avLst/>
              </a:prstGeom>
              <a:blipFill>
                <a:blip r:embed="rId10"/>
                <a:stretch>
                  <a:fillRect t="-12500" r="-173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62955-DAB0-9196-D945-D313EEA87D1C}"/>
                  </a:ext>
                </a:extLst>
              </p:cNvPr>
              <p:cNvSpPr/>
              <p:nvPr/>
            </p:nvSpPr>
            <p:spPr>
              <a:xfrm>
                <a:off x="369177" y="4600282"/>
                <a:ext cx="5126642" cy="6532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en-US" sz="28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|"/>
                              <m:ctrlP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800" b="0" i="1" kern="0" smtClean="0">
                                      <a:solidFill>
                                        <a:srgbClr val="A95FFF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  <m:r>
                                    <a:rPr lang="en-US" alt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altLang="en-US" sz="2800" i="1" kern="0" smtClea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800" i="1" kern="0" smtClea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62955-DAB0-9196-D945-D313EEA87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77" y="4600282"/>
                <a:ext cx="5126642" cy="6532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9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461ABB-2BD5-6916-DE13-2884C957472A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7FE5074-02B0-DDE8-85BF-A14ADA6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5CCFF3B-C5BD-1856-AEA9-D9B5F4AD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254732E9-B79B-C743-0831-D96B5293BF40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Chasnov</a:t>
              </a:r>
              <a:r>
                <a:rPr lang="en-US" sz="1600" dirty="0">
                  <a:solidFill>
                    <a:srgbClr val="000000"/>
                  </a:solidFill>
                </a:rPr>
                <a:t>, Ratliff, Burden </a:t>
              </a:r>
              <a:r>
                <a:rPr lang="en-US" sz="1600" i="1" dirty="0" err="1">
                  <a:solidFill>
                    <a:srgbClr val="000000"/>
                  </a:solidFill>
                </a:rPr>
                <a:t>arXiv</a:t>
              </a:r>
              <a:r>
                <a:rPr lang="en-US" sz="1600" dirty="0">
                  <a:solidFill>
                    <a:srgbClr val="000000"/>
                  </a:solidFill>
                </a:rPr>
                <a:t> 2023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AF1AE7-CE50-755F-D2B3-7EA139E79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41" y="3438006"/>
            <a:ext cx="4246359" cy="3404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8813D-01E0-2BA2-1AAE-20EA6582F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81"/>
            <a:ext cx="9144000" cy="3439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5EC81-0A26-6AE2-EB6F-E5D08BA36236}"/>
              </a:ext>
            </a:extLst>
          </p:cNvPr>
          <p:cNvSpPr txBox="1"/>
          <p:nvPr/>
        </p:nvSpPr>
        <p:spPr>
          <a:xfrm>
            <a:off x="0" y="3438006"/>
            <a:ext cx="5594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finding: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conjectural iteration converges to consistent conjectural variations  equilibrium (CCVE)</a:t>
            </a:r>
            <a:endParaRPr lang="en-US" sz="3600" dirty="0"/>
          </a:p>
          <a:p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8D816A87-82F7-F6AE-0F34-317BC87A57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learns internal model</a:t>
                </a:r>
              </a:p>
            </p:txBody>
          </p:sp>
        </mc:Choice>
        <mc:Fallback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8D816A87-82F7-F6AE-0F34-317BC87A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6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game, experiment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61ABB-2BD5-6916-DE13-2884C957472A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7FE5074-02B0-DDE8-85BF-A14ADA6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5CCFF3B-C5BD-1856-AEA9-D9B5F4AD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254732E9-B79B-C743-0831-D96B5293BF40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Chasnov</a:t>
              </a:r>
              <a:r>
                <a:rPr lang="en-US" sz="1600" dirty="0">
                  <a:solidFill>
                    <a:srgbClr val="000000"/>
                  </a:solidFill>
                </a:rPr>
                <a:t>, Ratliff, Burden </a:t>
              </a:r>
              <a:r>
                <a:rPr lang="en-US" sz="1600" i="1" dirty="0" err="1">
                  <a:solidFill>
                    <a:srgbClr val="000000"/>
                  </a:solidFill>
                </a:rPr>
                <a:t>arXiv</a:t>
              </a:r>
              <a:r>
                <a:rPr lang="en-US" sz="1600" dirty="0">
                  <a:solidFill>
                    <a:srgbClr val="000000"/>
                  </a:solidFill>
                </a:rPr>
                <a:t> 2023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187A00-0F7C-ABE6-8762-0D74D60E0B8D}"/>
              </a:ext>
            </a:extLst>
          </p:cNvPr>
          <p:cNvGrpSpPr/>
          <p:nvPr/>
        </p:nvGrpSpPr>
        <p:grpSpPr>
          <a:xfrm>
            <a:off x="161472" y="587220"/>
            <a:ext cx="8299396" cy="875675"/>
            <a:chOff x="161472" y="751307"/>
            <a:chExt cx="8299396" cy="8756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4DFD33-6EAD-2D12-4684-7A2DC108A0F7}"/>
                </a:ext>
              </a:extLst>
            </p:cNvPr>
            <p:cNvGrpSpPr/>
            <p:nvPr/>
          </p:nvGrpSpPr>
          <p:grpSpPr>
            <a:xfrm>
              <a:off x="161472" y="751307"/>
              <a:ext cx="8299396" cy="663836"/>
              <a:chOff x="161472" y="751307"/>
              <a:chExt cx="8299396" cy="6638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9CEA50B2-9535-F02D-4B5A-91B8AC7BB8F0}"/>
                      </a:ext>
                    </a:extLst>
                  </p:cNvPr>
                  <p:cNvSpPr/>
                  <p:nvPr/>
                </p:nvSpPr>
                <p:spPr>
                  <a:xfrm>
                    <a:off x="2297193" y="751307"/>
                    <a:ext cx="6163675" cy="6638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defTabSz="914400"/>
                    <a14:m>
                      <m:oMath xmlns:m="http://schemas.openxmlformats.org/officeDocument/2006/math">
                        <m:r>
                          <a:rPr lang="en-US" altLang="en-US" sz="36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sz="36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+ℓ, </m:t>
                        </m:r>
                      </m:oMath>
                    </a14:m>
                    <a:r>
                      <a:rPr lang="en-US" altLang="en-US" sz="3600" b="0" kern="0" dirty="0">
                        <a:solidFill>
                          <a:srgbClr val="00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  </a:t>
                    </a:r>
                    <a14:m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</m:acc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altLang="en-US" sz="36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</m:d>
                      </m:oMath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9CEA50B2-9535-F02D-4B5A-91B8AC7BB8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193" y="751307"/>
                    <a:ext cx="6163675" cy="6638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5584A-251A-9106-CDA6-40576903228E}"/>
                  </a:ext>
                </a:extLst>
              </p:cNvPr>
              <p:cNvSpPr txBox="1"/>
              <p:nvPr/>
            </p:nvSpPr>
            <p:spPr>
              <a:xfrm>
                <a:off x="161472" y="751307"/>
                <a:ext cx="21865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algorithm:</a:t>
                </a:r>
                <a:endParaRPr lang="en-US" sz="3600" b="1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A737AB-ACAB-D75F-DEBB-7611F26586A9}"/>
                </a:ext>
              </a:extLst>
            </p:cNvPr>
            <p:cNvSpPr txBox="1"/>
            <p:nvPr/>
          </p:nvSpPr>
          <p:spPr>
            <a:xfrm>
              <a:off x="161472" y="1226872"/>
              <a:ext cx="21865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(policy gradient)</a:t>
              </a:r>
              <a:endParaRPr lang="en-US" sz="20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DFF1E4-F485-A275-2772-2AC5E94C8831}"/>
              </a:ext>
            </a:extLst>
          </p:cNvPr>
          <p:cNvGrpSpPr/>
          <p:nvPr/>
        </p:nvGrpSpPr>
        <p:grpSpPr>
          <a:xfrm>
            <a:off x="0" y="1371112"/>
            <a:ext cx="9144000" cy="4735581"/>
            <a:chOff x="0" y="1371112"/>
            <a:chExt cx="9144000" cy="47355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0D756-E6E5-4541-BCF2-4C69DCE7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494794"/>
              <a:ext cx="9144000" cy="361189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607823-D468-9FB7-3FCE-0F6438FE6F40}"/>
                </a:ext>
              </a:extLst>
            </p:cNvPr>
            <p:cNvGrpSpPr/>
            <p:nvPr/>
          </p:nvGrpSpPr>
          <p:grpSpPr>
            <a:xfrm>
              <a:off x="161472" y="1371112"/>
              <a:ext cx="8982528" cy="1200581"/>
              <a:chOff x="161472" y="1535199"/>
              <a:chExt cx="8982528" cy="120058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D5730B-1919-940F-324F-5D12373AB6C9}"/>
                  </a:ext>
                </a:extLst>
              </p:cNvPr>
              <p:cNvSpPr txBox="1"/>
              <p:nvPr/>
            </p:nvSpPr>
            <p:spPr>
              <a:xfrm>
                <a:off x="161472" y="1535199"/>
                <a:ext cx="21865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finding:</a:t>
                </a:r>
                <a:endParaRPr lang="en-US" sz="3600" b="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B7FF0D-34FD-5633-C80D-F5E489972E5F}"/>
                  </a:ext>
                </a:extLst>
              </p:cNvPr>
              <p:cNvSpPr txBox="1"/>
              <p:nvPr/>
            </p:nvSpPr>
            <p:spPr>
              <a:xfrm>
                <a:off x="2347993" y="1535451"/>
                <a:ext cx="67960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policy gradient converges to machine’s global minimum (RSE)</a:t>
                </a:r>
                <a:endParaRPr lang="en-US" sz="3600" dirty="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841862BC-BCBD-81A4-430F-7B450747B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can “outsmart” </a:t>
                </a: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841862BC-BCBD-81A4-430F-7B450747B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6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24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D9EBDFE-810C-DAE4-A834-3405672AFDA4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4BFBC0-EFB9-89E9-705A-C3761DFD93EA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D217A4-85C1-887F-C505-1C82B2310EF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E385460-5884-F75D-E842-FC89DB3F1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668DE6-18C3-3481-5E08-025F3A3376A6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EB53CB1-8C84-9B55-3B82-B4CAFDE25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D570946-3E54-3B4E-4F03-9D9C921DF2B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85E4E0-8CA6-B99F-2349-FD1D887A20A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4D876F-626E-589C-0F8A-B419EF2C4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488232C-09FE-BD2B-2C09-2E74A2ADD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1C1FE19-E9D8-F48F-0212-38D048ADD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FDAEFB-39E6-EF51-0044-38F1678A29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C3592F-F419-0867-B1F2-270A91CAC96A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B2CF2B-5BCA-A1A9-3C41-1F21186B55C8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561B443F-29EF-0508-A39C-75894EB3FD46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9AEFD66-045B-C775-C8C1-CF49FEDA246D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078A219-6DD5-9C00-BED2-694A3B597BC2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E5EBA1D-E690-3B60-BAFC-25ABF09280C5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6D4BB53-A214-8AF8-6317-EC4D0BC6579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F73AE35-A12F-E3E5-4FE7-1D2B486C4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1078174-5581-A851-AB87-D7683E6FA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60407DF-73C9-9788-C96B-54315696D429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81CB408-7719-50A7-2422-6902DD2370A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87910A7-A27A-B843-8CA2-B83F9DA7F206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6490341-4296-3511-E2D3-4195C336362E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178AC0-3B63-4BAD-913C-1677908BB7E8}"/>
              </a:ext>
            </a:extLst>
          </p:cNvPr>
          <p:cNvSpPr/>
          <p:nvPr/>
        </p:nvSpPr>
        <p:spPr>
          <a:xfrm>
            <a:off x="1350383" y="4016740"/>
            <a:ext cx="210166" cy="201846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913725-D105-12AD-C478-EC5D1F48CF1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BAF3DC-EE33-69BE-5B29-4FA4A681F1AD}"/>
              </a:ext>
            </a:extLst>
          </p:cNvPr>
          <p:cNvGrpSpPr/>
          <p:nvPr/>
        </p:nvGrpSpPr>
        <p:grpSpPr>
          <a:xfrm>
            <a:off x="6546961" y="3899068"/>
            <a:ext cx="2611165" cy="2949146"/>
            <a:chOff x="6546961" y="3899068"/>
            <a:chExt cx="2611165" cy="29491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A0C372-6B52-6F40-E379-7D59A1C26D02}"/>
                </a:ext>
              </a:extLst>
            </p:cNvPr>
            <p:cNvGrpSpPr/>
            <p:nvPr/>
          </p:nvGrpSpPr>
          <p:grpSpPr>
            <a:xfrm>
              <a:off x="6546961" y="5800317"/>
              <a:ext cx="2603598" cy="1047897"/>
              <a:chOff x="6546961" y="5800317"/>
              <a:chExt cx="2603598" cy="104789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6228DAC-9C2A-4D5F-A66B-F75B3D890DE9}"/>
                  </a:ext>
                </a:extLst>
              </p:cNvPr>
              <p:cNvGrpSpPr/>
              <p:nvPr/>
            </p:nvGrpSpPr>
            <p:grpSpPr>
              <a:xfrm>
                <a:off x="6695325" y="5800317"/>
                <a:ext cx="2168942" cy="523220"/>
                <a:chOff x="6682932" y="6143761"/>
                <a:chExt cx="2168942" cy="52322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495C554-4882-4BE5-BD24-5D3BB39E28FD}"/>
                    </a:ext>
                  </a:extLst>
                </p:cNvPr>
                <p:cNvSpPr/>
                <p:nvPr/>
              </p:nvSpPr>
              <p:spPr>
                <a:xfrm>
                  <a:off x="6682932" y="6301537"/>
                  <a:ext cx="210166" cy="201846"/>
                </a:xfrm>
                <a:prstGeom prst="ellipse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CCA42B-64A0-4A08-8DAA-C1F86986B86F}"/>
                    </a:ext>
                  </a:extLst>
                </p:cNvPr>
                <p:cNvSpPr/>
                <p:nvPr/>
              </p:nvSpPr>
              <p:spPr>
                <a:xfrm>
                  <a:off x="6996879" y="6143761"/>
                  <a:ext cx="185499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+mj-lt"/>
                    </a:rPr>
                    <a:t>conjectural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70" name="Text Placeholder 2">
                <a:extLst>
                  <a:ext uri="{FF2B5EF4-FFF2-40B4-BE49-F238E27FC236}">
                    <a16:creationId xmlns:a16="http://schemas.microsoft.com/office/drawing/2014/main" id="{8794398D-5D9C-4F7C-A232-3BB64B32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6236800"/>
                <a:ext cx="2603598" cy="611414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Bowley </a:t>
                </a:r>
                <a:r>
                  <a:rPr lang="en-US" sz="1600" i="1" dirty="0"/>
                  <a:t>Mathematical groundwork of economics: an introductory treatise</a:t>
                </a:r>
                <a:r>
                  <a:rPr lang="en-US" sz="1600" dirty="0"/>
                  <a:t> 1924</a:t>
                </a:r>
                <a:endParaRPr lang="en-US" sz="1600" i="1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23E39F-549E-95AC-F2FF-1A665E14568E}"/>
                </a:ext>
              </a:extLst>
            </p:cNvPr>
            <p:cNvGrpSpPr/>
            <p:nvPr/>
          </p:nvGrpSpPr>
          <p:grpSpPr>
            <a:xfrm>
              <a:off x="6546961" y="4789843"/>
              <a:ext cx="2603598" cy="1087237"/>
              <a:chOff x="6546961" y="4789843"/>
              <a:chExt cx="2603598" cy="10872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F68046D-68C3-F55F-3B90-F0ED59B731E2}"/>
                  </a:ext>
                </a:extLst>
              </p:cNvPr>
              <p:cNvGrpSpPr/>
              <p:nvPr/>
            </p:nvGrpSpPr>
            <p:grpSpPr>
              <a:xfrm>
                <a:off x="6706995" y="4789843"/>
                <a:ext cx="2326024" cy="748154"/>
                <a:chOff x="6706995" y="5701507"/>
                <a:chExt cx="2326024" cy="74815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3A822CA-55FA-D113-09DF-5EFB0F4FA9EB}"/>
                    </a:ext>
                  </a:extLst>
                </p:cNvPr>
                <p:cNvSpPr/>
                <p:nvPr/>
              </p:nvSpPr>
              <p:spPr>
                <a:xfrm>
                  <a:off x="6706995" y="5787974"/>
                  <a:ext cx="210166" cy="201846"/>
                </a:xfrm>
                <a:prstGeom prst="ellipse">
                  <a:avLst/>
                </a:prstGeom>
                <a:solidFill>
                  <a:srgbClr val="C00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75AAE4-C632-2D96-D44B-05C83CF4E801}"/>
                    </a:ext>
                  </a:extLst>
                </p:cNvPr>
                <p:cNvSpPr/>
                <p:nvPr/>
              </p:nvSpPr>
              <p:spPr>
                <a:xfrm>
                  <a:off x="7004900" y="5701507"/>
                  <a:ext cx="2028119" cy="7481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lnSpc>
                      <a:spcPts val="2500"/>
                    </a:lnSpc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+mj-lt"/>
                    </a:rPr>
                    <a:t>Stackelberg</a:t>
                  </a:r>
                </a:p>
                <a:p>
                  <a:pPr lvl="0" defTabSz="914400">
                    <a:lnSpc>
                      <a:spcPts val="2500"/>
                    </a:lnSpc>
                  </a:pPr>
                  <a:r>
                    <a:rPr lang="en-US" sz="2800" b="1" kern="0" dirty="0">
                      <a:solidFill>
                        <a:srgbClr val="C00000"/>
                      </a:solidFill>
                      <a:latin typeface="+mj-lt"/>
                    </a:rPr>
                    <a:t>(human-led)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48DDB62E-7E01-8554-E4CF-9CE4D0713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5442194"/>
                <a:ext cx="2603598" cy="434886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von Stackelberg </a:t>
                </a:r>
                <a:r>
                  <a:rPr lang="en-US" sz="1600" i="1" dirty="0" err="1"/>
                  <a:t>Marktform</a:t>
                </a:r>
                <a:r>
                  <a:rPr lang="en-US" sz="1600" i="1" dirty="0"/>
                  <a:t> und </a:t>
                </a:r>
                <a:r>
                  <a:rPr lang="en-US" sz="1600" i="1" dirty="0" err="1"/>
                  <a:t>Gleichgewicht</a:t>
                </a:r>
                <a:r>
                  <a:rPr lang="en-US" sz="1600" i="1" dirty="0"/>
                  <a:t> </a:t>
                </a:r>
                <a:r>
                  <a:rPr lang="en-US" sz="1600" dirty="0"/>
                  <a:t>1934</a:t>
                </a:r>
                <a:endParaRPr lang="en-US" sz="1600" i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9001EC-26D5-D065-8C2B-06964DC0FEAA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4B3EE63-DABB-AA62-1A88-EA0E3CC9485F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5A5156D-69DD-382B-6E46-D195E5C20BF1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269FAC0-4B60-96EB-47FD-12D348B7207B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E8B85F35-26DA-EBFB-3803-9F2692B95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CDCAB68-376D-D4AB-4172-1356C95D1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1833795"/>
                <a:ext cx="9460524" cy="1458187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i="1" ker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400" b="1" i="1" dirty="0"/>
                  <a:t> </a:t>
                </a:r>
                <a:r>
                  <a:rPr lang="en-US" sz="4400" b="1" dirty="0"/>
                  <a:t>can choose from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constellation of game theory equilibria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CDCAB68-376D-D4AB-4172-1356C95D1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1833795"/>
                <a:ext cx="9460524" cy="1458187"/>
              </a:xfrm>
              <a:prstGeom prst="rect">
                <a:avLst/>
              </a:prstGeom>
              <a:blipFill>
                <a:blip r:embed="rId17"/>
                <a:stretch>
                  <a:fillRect t="-5159" b="-11111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1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B5F73E55-63F7-803B-8798-7E37C5B66C3A}"/>
              </a:ext>
            </a:extLst>
          </p:cNvPr>
          <p:cNvSpPr/>
          <p:nvPr/>
        </p:nvSpPr>
        <p:spPr>
          <a:xfrm>
            <a:off x="7067718" y="4052054"/>
            <a:ext cx="833403" cy="771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4165004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055344" y="4435983"/>
            <a:ext cx="201813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4435982"/>
            <a:ext cx="4415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482158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3673256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300839" y="356898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5124537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5135175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485206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4763866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50615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462554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4510477"/>
            <a:ext cx="2668363" cy="341585"/>
          </a:xfrm>
          <a:prstGeom prst="bentConnector3">
            <a:avLst>
              <a:gd name="adj1" fmla="val 380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41439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1661965"/>
            <a:ext cx="871957" cy="6912681"/>
          </a:xfrm>
          <a:prstGeom prst="bentConnector3">
            <a:avLst>
              <a:gd name="adj1" fmla="val 163539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07818" y="4435983"/>
            <a:ext cx="48026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4143919"/>
            <a:ext cx="1060637" cy="1479904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(non-invasive)</a:t>
            </a:r>
            <a:r>
              <a:rPr lang="en-US" sz="4000" dirty="0">
                <a:solidFill>
                  <a:srgbClr val="A95FFF"/>
                </a:solidFill>
              </a:rPr>
              <a:t> 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B5D069-88BF-5135-D31A-8A088145BCAC}"/>
              </a:ext>
            </a:extLst>
          </p:cNvPr>
          <p:cNvGrpSpPr/>
          <p:nvPr/>
        </p:nvGrpSpPr>
        <p:grpSpPr>
          <a:xfrm>
            <a:off x="0" y="6119795"/>
            <a:ext cx="9144000" cy="732620"/>
            <a:chOff x="0" y="6133129"/>
            <a:chExt cx="9144000" cy="732620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61D7E7BA-790A-56AB-4A41-086BEFA9C1B4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3312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</a:t>
              </a:r>
              <a:r>
                <a:rPr lang="en-US" sz="1600" dirty="0" err="1"/>
                <a:t>Yamagami</a:t>
              </a:r>
              <a:r>
                <a:rPr lang="en-US" sz="1600" dirty="0"/>
                <a:t>, Li, Burckhardt, Burden, </a:t>
              </a:r>
              <a:r>
                <a:rPr lang="en-US" sz="1600" dirty="0" err="1"/>
                <a:t>Orsborn</a:t>
              </a:r>
              <a:r>
                <a:rPr lang="en-US" sz="1600" dirty="0"/>
                <a:t>, </a:t>
              </a:r>
              <a:r>
                <a:rPr lang="en-US" sz="1600" i="1" dirty="0" err="1"/>
                <a:t>bioRxiv</a:t>
              </a:r>
              <a:r>
                <a:rPr lang="en-US" sz="1600" i="1" dirty="0"/>
                <a:t> </a:t>
              </a:r>
              <a:r>
                <a:rPr lang="en-US" sz="1600" dirty="0"/>
                <a:t>2024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Predicting and shaping human-machine interactions in co-adaptive neural interfaces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4BFD7-8683-8388-6287-B82D0FBE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5DF669-C6DC-BA09-EE55-A51A2116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4917750" y="43288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/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solidFill>
                <a:srgbClr val="000000"/>
              </a:solidFill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blipFill>
                <a:blip r:embed="rId4"/>
                <a:stretch>
                  <a:fillRect l="-4930" b="-3008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315686E-1A63-259D-2426-F168C3A6189A}"/>
              </a:ext>
            </a:extLst>
          </p:cNvPr>
          <p:cNvSpPr txBox="1"/>
          <p:nvPr/>
        </p:nvSpPr>
        <p:spPr>
          <a:xfrm>
            <a:off x="4119730" y="4798467"/>
            <a:ext cx="3907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computes cursor position by integrating linear combination of EMG signals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87465E-1ABB-544E-8B25-56FD5DB6BA07}"/>
              </a:ext>
            </a:extLst>
          </p:cNvPr>
          <p:cNvGrpSpPr/>
          <p:nvPr/>
        </p:nvGrpSpPr>
        <p:grpSpPr>
          <a:xfrm>
            <a:off x="3059093" y="862223"/>
            <a:ext cx="6209265" cy="4761600"/>
            <a:chOff x="3059093" y="862223"/>
            <a:chExt cx="6209265" cy="47616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119991-3131-F5F9-3018-9F606905A05C}"/>
                </a:ext>
              </a:extLst>
            </p:cNvPr>
            <p:cNvGrpSpPr/>
            <p:nvPr/>
          </p:nvGrpSpPr>
          <p:grpSpPr>
            <a:xfrm>
              <a:off x="4311571" y="862223"/>
              <a:ext cx="4956787" cy="3504132"/>
              <a:chOff x="4311571" y="862223"/>
              <a:chExt cx="4956787" cy="35041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2C48A0-6E6C-B0E8-9C79-51D228224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339758" y="1834036"/>
                <a:ext cx="3504132" cy="1560506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95E16E-DF24-5FE0-30C7-631046D2031B}"/>
                  </a:ext>
                </a:extLst>
              </p:cNvPr>
              <p:cNvSpPr/>
              <p:nvPr/>
            </p:nvSpPr>
            <p:spPr>
              <a:xfrm>
                <a:off x="4573063" y="2634497"/>
                <a:ext cx="1110847" cy="663837"/>
              </a:xfrm>
              <a:prstGeom prst="roundRect">
                <a:avLst/>
              </a:prstGeom>
              <a:noFill/>
              <a:ln w="28575">
                <a:solidFill>
                  <a:srgbClr val="A95F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D6E19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9D6B67-3852-1FA4-8C21-520E5BC303C6}"/>
                  </a:ext>
                </a:extLst>
              </p:cNvPr>
              <p:cNvSpPr txBox="1"/>
              <p:nvPr/>
            </p:nvSpPr>
            <p:spPr>
              <a:xfrm>
                <a:off x="5872077" y="2362671"/>
                <a:ext cx="339628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A95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EMG (electromyography)</a:t>
                </a:r>
              </a:p>
              <a:p>
                <a:r>
                  <a:rPr lang="en-US" sz="2400" b="1" i="1" dirty="0">
                    <a:solidFill>
                      <a:srgbClr val="A95FFF"/>
                    </a:solidFill>
                  </a:rPr>
                  <a:t>encodes</a:t>
                </a:r>
                <a:r>
                  <a:rPr lang="en-US" sz="2400" b="1" dirty="0">
                    <a:solidFill>
                      <a:srgbClr val="A95FFF"/>
                    </a:solidFill>
                  </a:rPr>
                  <a:t> neuromotor commands to muscles</a:t>
                </a:r>
              </a:p>
            </p:txBody>
          </p:sp>
        </p:grpSp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3BE5720-34E0-1B29-37BE-B85CA4EA421D}"/>
                </a:ext>
              </a:extLst>
            </p:cNvPr>
            <p:cNvSpPr/>
            <p:nvPr/>
          </p:nvSpPr>
          <p:spPr>
            <a:xfrm>
              <a:off x="3059093" y="4143919"/>
              <a:ext cx="1060637" cy="1479904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30329-E64D-E2F5-EB82-4B2CAC998CFA}"/>
              </a:ext>
            </a:extLst>
          </p:cNvPr>
          <p:cNvGrpSpPr/>
          <p:nvPr/>
        </p:nvGrpSpPr>
        <p:grpSpPr>
          <a:xfrm>
            <a:off x="415329" y="1090616"/>
            <a:ext cx="2836612" cy="3364130"/>
            <a:chOff x="415329" y="1090616"/>
            <a:chExt cx="2836612" cy="336413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06357AF-C745-04CE-8388-BE2289FA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329" y="1090616"/>
              <a:ext cx="2473391" cy="3364130"/>
            </a:xfrm>
            <a:prstGeom prst="rect">
              <a:avLst/>
            </a:prstGeom>
          </p:spPr>
        </p:pic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B0A79256-32A9-419F-BA82-7734EA9F3A80}"/>
                </a:ext>
              </a:extLst>
            </p:cNvPr>
            <p:cNvSpPr/>
            <p:nvPr/>
          </p:nvSpPr>
          <p:spPr>
            <a:xfrm>
              <a:off x="2759253" y="2985736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FF0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B5126EEF-69FD-F118-7A09-A85390875A80}"/>
                </a:ext>
              </a:extLst>
            </p:cNvPr>
            <p:cNvSpPr/>
            <p:nvPr/>
          </p:nvSpPr>
          <p:spPr>
            <a:xfrm>
              <a:off x="2759253" y="3318962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00B0F0"/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163774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1580836"/>
            <a:ext cx="655767" cy="65576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1908719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1908719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2943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114599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65330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2597274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60791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3247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23660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53433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0982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50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416401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61665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86529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1908720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569297"/>
            <a:ext cx="1997061" cy="2527263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23D60B-AD84-8B43-17E2-04EC073E447C}"/>
              </a:ext>
            </a:extLst>
          </p:cNvPr>
          <p:cNvSpPr txBox="1">
            <a:spLocks/>
          </p:cNvSpPr>
          <p:nvPr/>
        </p:nvSpPr>
        <p:spPr>
          <a:xfrm>
            <a:off x="14126" y="4726616"/>
            <a:ext cx="9144000" cy="1330281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Wu, Black, Gao, </a:t>
            </a:r>
            <a:r>
              <a:rPr lang="en-US" sz="1600" dirty="0" err="1"/>
              <a:t>Serruya</a:t>
            </a:r>
            <a:r>
              <a:rPr lang="en-US" sz="1600" dirty="0"/>
              <a:t>, </a:t>
            </a:r>
            <a:r>
              <a:rPr lang="en-US" sz="1600" dirty="0" err="1"/>
              <a:t>Shaikhouni</a:t>
            </a:r>
            <a:r>
              <a:rPr lang="en-US" sz="1600" dirty="0"/>
              <a:t>, Donoghue, </a:t>
            </a:r>
            <a:r>
              <a:rPr lang="en-US" sz="1600" dirty="0" err="1"/>
              <a:t>Bienenstock</a:t>
            </a:r>
            <a:r>
              <a:rPr lang="en-US" sz="1600" dirty="0"/>
              <a:t> </a:t>
            </a:r>
            <a:r>
              <a:rPr lang="en-US" sz="1600" i="1" dirty="0" err="1"/>
              <a:t>NeurIPS</a:t>
            </a:r>
            <a:r>
              <a:rPr lang="en-US" sz="1600" dirty="0"/>
              <a:t> 2002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Neural Decoding of Cursor Motion Using a Kalman Filter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Gilja</a:t>
            </a:r>
            <a:r>
              <a:rPr lang="en-US" sz="1600" dirty="0"/>
              <a:t>, </a:t>
            </a:r>
            <a:r>
              <a:rPr lang="en-US" sz="1600" dirty="0" err="1"/>
              <a:t>Nuyujukian</a:t>
            </a:r>
            <a:r>
              <a:rPr lang="en-US" sz="1600" dirty="0"/>
              <a:t>, </a:t>
            </a:r>
            <a:r>
              <a:rPr lang="en-US" sz="1600" dirty="0" err="1"/>
              <a:t>Chestek</a:t>
            </a:r>
            <a:r>
              <a:rPr lang="en-US" sz="1600" dirty="0"/>
              <a:t>, Cunningham, Yu, Ryu, Shenoy </a:t>
            </a:r>
            <a:r>
              <a:rPr lang="en-US" sz="1600" i="1" dirty="0"/>
              <a:t>COSYNE</a:t>
            </a:r>
            <a:r>
              <a:rPr lang="en-US" sz="1600" dirty="0"/>
              <a:t> 2010 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High-Performance Continuous Neural Cursor Control Enabled by a Feedback Control Perspective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Müller, </a:t>
            </a:r>
            <a:r>
              <a:rPr lang="en-US" sz="1600" dirty="0" err="1"/>
              <a:t>Vidaurre</a:t>
            </a:r>
            <a:r>
              <a:rPr lang="en-US" sz="1600" dirty="0"/>
              <a:t>, Schreuder, Meinecke, von </a:t>
            </a:r>
            <a:r>
              <a:rPr lang="en-US" sz="1600" dirty="0" err="1"/>
              <a:t>Bünau</a:t>
            </a:r>
            <a:r>
              <a:rPr lang="en-US" sz="1600" dirty="0"/>
              <a:t>, Müller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2017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Mathematical Model for the Two-Learners Problem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B5D069-88BF-5135-D31A-8A088145BCAC}"/>
              </a:ext>
            </a:extLst>
          </p:cNvPr>
          <p:cNvGrpSpPr/>
          <p:nvPr/>
        </p:nvGrpSpPr>
        <p:grpSpPr>
          <a:xfrm>
            <a:off x="0" y="6166202"/>
            <a:ext cx="9144000" cy="689129"/>
            <a:chOff x="0" y="6288996"/>
            <a:chExt cx="9144000" cy="689129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61D7E7BA-790A-56AB-4A41-086BEFA9C1B4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295066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Madduri</a:t>
              </a:r>
              <a:r>
                <a:rPr lang="en-US" sz="1600" dirty="0"/>
                <a:t>, Burden, </a:t>
              </a:r>
              <a:r>
                <a:rPr lang="en-US" sz="1600" dirty="0" err="1"/>
                <a:t>Orsborn</a:t>
              </a:r>
              <a:r>
                <a:rPr lang="en-US" sz="1600" dirty="0"/>
                <a:t> </a:t>
              </a:r>
              <a:r>
                <a:rPr lang="en-US" sz="1600" i="1" dirty="0"/>
                <a:t>IEEE NER</a:t>
              </a:r>
              <a:r>
                <a:rPr lang="en-US" sz="1600" dirty="0"/>
                <a:t> 2021 </a:t>
              </a:r>
              <a:endParaRPr lang="en-US" sz="1600" i="1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A game-theoretic model for co-adaptive brain-machine interfaces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4BFD7-8683-8388-6287-B82D0FBE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28899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5DF669-C6DC-BA09-EE55-A51A2116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8834" y="6295195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AC43A6-EF32-945B-DCC8-34625B167C99}"/>
              </a:ext>
            </a:extLst>
          </p:cNvPr>
          <p:cNvGrpSpPr/>
          <p:nvPr/>
        </p:nvGrpSpPr>
        <p:grpSpPr>
          <a:xfrm>
            <a:off x="0" y="4091400"/>
            <a:ext cx="8334265" cy="670722"/>
            <a:chOff x="0" y="3609623"/>
            <a:chExt cx="8334265" cy="670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25E520F-881C-3658-AA86-478A6B952459}"/>
                    </a:ext>
                  </a:extLst>
                </p:cNvPr>
                <p:cNvSpPr/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25E520F-881C-3658-AA86-478A6B9524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FCBD5-1CDD-3820-8C43-DB27B59B32E8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9FE667-D168-9B89-034F-B3FE880B6A1A}"/>
              </a:ext>
            </a:extLst>
          </p:cNvPr>
          <p:cNvGrpSpPr/>
          <p:nvPr/>
        </p:nvGrpSpPr>
        <p:grpSpPr>
          <a:xfrm>
            <a:off x="134602" y="3448355"/>
            <a:ext cx="8173310" cy="691829"/>
            <a:chOff x="134602" y="2966578"/>
            <a:chExt cx="8173310" cy="6918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8B665C2-FE32-2CC2-2E26-5E592EBA314D}"/>
                    </a:ext>
                  </a:extLst>
                </p:cNvPr>
                <p:cNvSpPr/>
                <p:nvPr/>
              </p:nvSpPr>
              <p:spPr>
                <a:xfrm>
                  <a:off x="3228380" y="2966578"/>
                  <a:ext cx="507953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8B665C2-FE32-2CC2-2E26-5E592EBA31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8380" y="2966578"/>
                  <a:ext cx="5079532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37AB70-6FF2-1A0F-9801-897AC59F9FCA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5262671" y="139421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3FF54D-0319-2974-D824-35155B33114A}"/>
              </a:ext>
            </a:extLst>
          </p:cNvPr>
          <p:cNvSpPr txBox="1"/>
          <p:nvPr/>
        </p:nvSpPr>
        <p:spPr>
          <a:xfrm>
            <a:off x="3064525" y="1038700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encoder</a:t>
            </a:r>
            <a:endParaRPr lang="en-US" sz="3200" b="1" dirty="0">
              <a:solidFill>
                <a:srgbClr val="A95FFF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C955C9-A4FC-EA6D-AD6B-DC92622EBE09}"/>
              </a:ext>
            </a:extLst>
          </p:cNvPr>
          <p:cNvSpPr txBox="1"/>
          <p:nvPr/>
        </p:nvSpPr>
        <p:spPr>
          <a:xfrm>
            <a:off x="6594252" y="1039888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B577A53-58AA-499A-AB9B-1E4ACBFD02AB}"/>
              </a:ext>
            </a:extLst>
          </p:cNvPr>
          <p:cNvGrpSpPr/>
          <p:nvPr/>
        </p:nvGrpSpPr>
        <p:grpSpPr>
          <a:xfrm>
            <a:off x="5593770" y="975871"/>
            <a:ext cx="2886268" cy="1796685"/>
            <a:chOff x="5593771" y="2966578"/>
            <a:chExt cx="2886268" cy="1796685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52814C7-7D64-42EF-B378-61582A178461}"/>
                </a:ext>
              </a:extLst>
            </p:cNvPr>
            <p:cNvGrpSpPr/>
            <p:nvPr/>
          </p:nvGrpSpPr>
          <p:grpSpPr>
            <a:xfrm>
              <a:off x="5593771" y="2966578"/>
              <a:ext cx="1076450" cy="1788409"/>
              <a:chOff x="5593771" y="2966578"/>
              <a:chExt cx="1076450" cy="1788409"/>
            </a:xfrm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F0EC7B5C-F668-4E5E-8188-CAE08EB2192C}"/>
                  </a:ext>
                </a:extLst>
              </p:cNvPr>
              <p:cNvSpPr/>
              <p:nvPr/>
            </p:nvSpPr>
            <p:spPr>
              <a:xfrm>
                <a:off x="5593771" y="2966578"/>
                <a:ext cx="1076450" cy="1389997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0BC6F36-1112-4167-A570-498EDA58B252}"/>
                  </a:ext>
                </a:extLst>
              </p:cNvPr>
              <p:cNvSpPr txBox="1"/>
              <p:nvPr/>
            </p:nvSpPr>
            <p:spPr>
              <a:xfrm>
                <a:off x="5593771" y="4340963"/>
                <a:ext cx="1052457" cy="41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error</a:t>
                </a:r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F4E3AEC-F461-4EC0-ADF7-343A758B3DEC}"/>
                </a:ext>
              </a:extLst>
            </p:cNvPr>
            <p:cNvGrpSpPr/>
            <p:nvPr/>
          </p:nvGrpSpPr>
          <p:grpSpPr>
            <a:xfrm>
              <a:off x="7105974" y="2974854"/>
              <a:ext cx="1374065" cy="1788409"/>
              <a:chOff x="7105974" y="2974854"/>
              <a:chExt cx="1374065" cy="1788409"/>
            </a:xfrm>
          </p:grpSpPr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77191AEB-B3C3-4F4E-B664-42E51C72358E}"/>
                  </a:ext>
                </a:extLst>
              </p:cNvPr>
              <p:cNvSpPr/>
              <p:nvPr/>
            </p:nvSpPr>
            <p:spPr>
              <a:xfrm>
                <a:off x="7105974" y="2974854"/>
                <a:ext cx="1374065" cy="1389997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A3BDAE29-4477-4050-AABD-C31021822C73}"/>
                  </a:ext>
                </a:extLst>
              </p:cNvPr>
              <p:cNvSpPr txBox="1"/>
              <p:nvPr/>
            </p:nvSpPr>
            <p:spPr>
              <a:xfrm>
                <a:off x="7206934" y="4349239"/>
                <a:ext cx="1273105" cy="41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Calibri"/>
                  </a:rPr>
                  <a:t>effort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06E43D8-22E6-41D5-8E55-BEBF9E8411FB}"/>
                </a:ext>
              </a:extLst>
            </p:cNvPr>
            <p:cNvSpPr txBox="1"/>
            <p:nvPr/>
          </p:nvSpPr>
          <p:spPr>
            <a:xfrm>
              <a:off x="6581694" y="4347505"/>
              <a:ext cx="654134" cy="414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tx2"/>
                  </a:solidFill>
                  <a:latin typeface="Calibri"/>
                </a:rPr>
                <a:t>vs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733506D-F933-5C5E-1691-339BD27320BF}"/>
              </a:ext>
            </a:extLst>
          </p:cNvPr>
          <p:cNvGrpSpPr/>
          <p:nvPr/>
        </p:nvGrpSpPr>
        <p:grpSpPr>
          <a:xfrm>
            <a:off x="2212332" y="3255086"/>
            <a:ext cx="5714868" cy="2107245"/>
            <a:chOff x="2212332" y="3255086"/>
            <a:chExt cx="5714868" cy="210724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EE47968-D05A-BFA4-95D5-D0C49714E7F9}"/>
                </a:ext>
              </a:extLst>
            </p:cNvPr>
            <p:cNvSpPr/>
            <p:nvPr/>
          </p:nvSpPr>
          <p:spPr>
            <a:xfrm>
              <a:off x="2312666" y="3255086"/>
              <a:ext cx="3448761" cy="663837"/>
            </a:xfrm>
            <a:prstGeom prst="roundRect">
              <a:avLst/>
            </a:prstGeom>
            <a:noFill/>
            <a:ln w="28575">
              <a:solidFill>
                <a:srgbClr val="FD6E19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6E1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522CDD-AC15-48AA-E165-DF66B280115F}"/>
                    </a:ext>
                  </a:extLst>
                </p:cNvPr>
                <p:cNvSpPr txBox="1"/>
                <p:nvPr/>
              </p:nvSpPr>
              <p:spPr>
                <a:xfrm>
                  <a:off x="2212332" y="3977336"/>
                  <a:ext cx="5714868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28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D6E1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i.e. the brain learns to approximately invert the machine, and penalty</a:t>
                  </a:r>
                  <a:r>
                    <a:rPr kumimoji="0" lang="en-US" altLang="en-US" sz="2800" b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ＭＳ Ｐゴシック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D6E1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𝜆</m:t>
                      </m:r>
                    </m:oMath>
                  </a14:m>
                  <a:r>
                    <a:rPr kumimoji="0" lang="en-US" sz="28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D6E1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influences stationary point</a:t>
                  </a:r>
                  <a:endParaRPr lang="en-US" sz="2800" b="1" dirty="0">
                    <a:solidFill>
                      <a:srgbClr val="FD6E19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522CDD-AC15-48AA-E165-DF66B2801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2332" y="3977336"/>
                  <a:ext cx="5714868" cy="1384995"/>
                </a:xfrm>
                <a:prstGeom prst="rect">
                  <a:avLst/>
                </a:prstGeom>
                <a:blipFill>
                  <a:blip r:embed="rId2"/>
                  <a:stretch>
                    <a:fillRect l="-2241" t="-3947" r="-2348" b="-11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5" name="Text Placeholder 1">
            <a:extLst>
              <a:ext uri="{FF2B5EF4-FFF2-40B4-BE49-F238E27FC236}">
                <a16:creationId xmlns:a16="http://schemas.microsoft.com/office/drawing/2014/main" id="{477B9A79-B386-371B-0EE6-86635A89BDC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0D19B14-D1C0-DD67-7933-3C3D214AE182}"/>
              </a:ext>
            </a:extLst>
          </p:cNvPr>
          <p:cNvGrpSpPr/>
          <p:nvPr/>
        </p:nvGrpSpPr>
        <p:grpSpPr>
          <a:xfrm>
            <a:off x="-67870" y="2659245"/>
            <a:ext cx="5829298" cy="1242172"/>
            <a:chOff x="-67870" y="2659245"/>
            <a:chExt cx="5829298" cy="1242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70B75C8-9D34-5F87-51A2-CDCC6FC4A391}"/>
                    </a:ext>
                  </a:extLst>
                </p:cNvPr>
                <p:cNvSpPr/>
                <p:nvPr/>
              </p:nvSpPr>
              <p:spPr>
                <a:xfrm>
                  <a:off x="2324525" y="3255086"/>
                  <a:ext cx="343690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95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=(1−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70B75C8-9D34-5F87-51A2-CDCC6FC4A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4525" y="3255086"/>
                  <a:ext cx="3436903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DC6EC6-FB59-D82A-7B34-CDE30804325D}"/>
                </a:ext>
              </a:extLst>
            </p:cNvPr>
            <p:cNvSpPr/>
            <p:nvPr/>
          </p:nvSpPr>
          <p:spPr>
            <a:xfrm>
              <a:off x="-478" y="3164458"/>
              <a:ext cx="2193135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stationary points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45FC2AD-A3BE-1A44-3A63-77E96811D024}"/>
                </a:ext>
              </a:extLst>
            </p:cNvPr>
            <p:cNvSpPr/>
            <p:nvPr/>
          </p:nvSpPr>
          <p:spPr>
            <a:xfrm>
              <a:off x="-67870" y="2659245"/>
              <a:ext cx="2193135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prediction: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AF50D6A-FECD-9F63-5843-A7918B23079F}"/>
              </a:ext>
            </a:extLst>
          </p:cNvPr>
          <p:cNvGrpSpPr/>
          <p:nvPr/>
        </p:nvGrpSpPr>
        <p:grpSpPr>
          <a:xfrm>
            <a:off x="40983" y="1677230"/>
            <a:ext cx="8531305" cy="670722"/>
            <a:chOff x="0" y="3609623"/>
            <a:chExt cx="8531305" cy="670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E706326E-C977-3BAD-4F05-049EAFFD1831}"/>
                    </a:ext>
                  </a:extLst>
                </p:cNvPr>
                <p:cNvSpPr/>
                <p:nvPr/>
              </p:nvSpPr>
              <p:spPr>
                <a:xfrm>
                  <a:off x="3251718" y="3609623"/>
                  <a:ext cx="527958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E706326E-C977-3BAD-4F05-049EAFFD18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1718" y="3609623"/>
                  <a:ext cx="527958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7DF578D-F938-3723-7B08-DA78188FA0F5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DCDCFD3B-A0E8-994E-36DA-E97F6864D37D}"/>
              </a:ext>
            </a:extLst>
          </p:cNvPr>
          <p:cNvGrpSpPr/>
          <p:nvPr/>
        </p:nvGrpSpPr>
        <p:grpSpPr>
          <a:xfrm>
            <a:off x="175585" y="1034185"/>
            <a:ext cx="8420043" cy="691829"/>
            <a:chOff x="134602" y="2966578"/>
            <a:chExt cx="8420043" cy="6918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E0305E1-AAC7-D068-EE9A-AE4881B79CDF}"/>
                    </a:ext>
                  </a:extLst>
                </p:cNvPr>
                <p:cNvSpPr/>
                <p:nvPr/>
              </p:nvSpPr>
              <p:spPr>
                <a:xfrm>
                  <a:off x="3228380" y="2966578"/>
                  <a:ext cx="532626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E0305E1-AAC7-D068-EE9A-AE4881B79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8380" y="2966578"/>
                  <a:ext cx="5326265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9C030DB-A2A9-CC95-4BB7-7EA7A10B8844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36B4861-9256-102D-B681-F1EAE9BB72CA}"/>
              </a:ext>
            </a:extLst>
          </p:cNvPr>
          <p:cNvGrpSpPr/>
          <p:nvPr/>
        </p:nvGrpSpPr>
        <p:grpSpPr>
          <a:xfrm>
            <a:off x="0" y="6166202"/>
            <a:ext cx="9144000" cy="689129"/>
            <a:chOff x="0" y="6288996"/>
            <a:chExt cx="9144000" cy="689129"/>
          </a:xfrm>
        </p:grpSpPr>
        <p:sp>
          <p:nvSpPr>
            <p:cNvPr id="148" name="Text Placeholder 2">
              <a:extLst>
                <a:ext uri="{FF2B5EF4-FFF2-40B4-BE49-F238E27FC236}">
                  <a16:creationId xmlns:a16="http://schemas.microsoft.com/office/drawing/2014/main" id="{C839F125-33E9-EED7-64C2-B41CB58A6FBB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295066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Madduri</a:t>
              </a:r>
              <a:r>
                <a:rPr lang="en-US" sz="1600" dirty="0"/>
                <a:t>, Burden, </a:t>
              </a:r>
              <a:r>
                <a:rPr lang="en-US" sz="1600" dirty="0" err="1"/>
                <a:t>Orsborn</a:t>
              </a:r>
              <a:r>
                <a:rPr lang="en-US" sz="1600" dirty="0"/>
                <a:t> </a:t>
              </a:r>
              <a:r>
                <a:rPr lang="en-US" sz="1600" i="1" dirty="0"/>
                <a:t>IEEE NER</a:t>
              </a:r>
              <a:r>
                <a:rPr lang="en-US" sz="1600" dirty="0"/>
                <a:t> 2021 </a:t>
              </a:r>
              <a:endParaRPr lang="en-US" sz="1600" i="1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A game-theoretic model for co-adaptive brain-machine interfaces</a:t>
              </a:r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A1B9F531-991F-02A5-0CC6-B54C0AAC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28899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6ED4B21-B07D-85DB-9A4D-48E9C812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8834" y="6295195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96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4F97CDF-A4F5-DE7F-321C-E30241192D1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8006401" y="2000119"/>
            <a:ext cx="381680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65DDBFF-7AD1-3095-3C01-A653A1EEA7E0}"/>
              </a:ext>
            </a:extLst>
          </p:cNvPr>
          <p:cNvSpPr/>
          <p:nvPr/>
        </p:nvSpPr>
        <p:spPr>
          <a:xfrm>
            <a:off x="3071873" y="94722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3EDB715D-0613-FD21-8E96-AB2EAACD51AF}"/>
              </a:ext>
            </a:extLst>
          </p:cNvPr>
          <p:cNvSpPr/>
          <p:nvPr/>
        </p:nvSpPr>
        <p:spPr>
          <a:xfrm>
            <a:off x="3064529" y="237142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8EC689-1554-90FD-A7B2-0C4AC93A08E1}"/>
              </a:ext>
            </a:extLst>
          </p:cNvPr>
          <p:cNvSpPr/>
          <p:nvPr/>
        </p:nvSpPr>
        <p:spPr>
          <a:xfrm>
            <a:off x="4238975" y="172914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4" name="Elbow Connector 17">
            <a:extLst>
              <a:ext uri="{FF2B5EF4-FFF2-40B4-BE49-F238E27FC236}">
                <a16:creationId xmlns:a16="http://schemas.microsoft.com/office/drawing/2014/main" id="{FC13DFB2-B9AB-0CF8-94CA-33C53A7645AD}"/>
              </a:ext>
            </a:extLst>
          </p:cNvPr>
          <p:cNvCxnSpPr/>
          <p:nvPr/>
        </p:nvCxnSpPr>
        <p:spPr>
          <a:xfrm>
            <a:off x="3727640" y="1275112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8">
            <a:extLst>
              <a:ext uri="{FF2B5EF4-FFF2-40B4-BE49-F238E27FC236}">
                <a16:creationId xmlns:a16="http://schemas.microsoft.com/office/drawing/2014/main" id="{120060AD-8014-6970-7882-1F0C57857BA8}"/>
              </a:ext>
            </a:extLst>
          </p:cNvPr>
          <p:cNvCxnSpPr/>
          <p:nvPr/>
        </p:nvCxnSpPr>
        <p:spPr>
          <a:xfrm flipV="1">
            <a:off x="3720296" y="2271098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7B7F3E4-7632-04A1-6E47-794408DE32F2}"/>
              </a:ext>
            </a:extLst>
          </p:cNvPr>
          <p:cNvSpPr/>
          <p:nvPr/>
        </p:nvSpPr>
        <p:spPr>
          <a:xfrm>
            <a:off x="6073483" y="172914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20">
                <a:extLst>
                  <a:ext uri="{FF2B5EF4-FFF2-40B4-BE49-F238E27FC236}">
                    <a16:creationId xmlns:a16="http://schemas.microsoft.com/office/drawing/2014/main" id="{8752F151-1C7F-3F93-503D-126F9A607C39}"/>
                  </a:ext>
                </a:extLst>
              </p:cNvPr>
              <p:cNvSpPr/>
              <p:nvPr/>
            </p:nvSpPr>
            <p:spPr>
              <a:xfrm>
                <a:off x="7209863" y="1614519"/>
                <a:ext cx="796538" cy="7712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7" name="Rounded Rectangle 20">
                <a:extLst>
                  <a:ext uri="{FF2B5EF4-FFF2-40B4-BE49-F238E27FC236}">
                    <a16:creationId xmlns:a16="http://schemas.microsoft.com/office/drawing/2014/main" id="{8752F151-1C7F-3F93-503D-126F9A607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863" y="1614519"/>
                <a:ext cx="796538" cy="771200"/>
              </a:xfrm>
              <a:prstGeom prst="roundRect">
                <a:avLst/>
              </a:prstGeom>
              <a:blipFill>
                <a:blip r:embed="rId2"/>
                <a:stretch>
                  <a:fillRect l="-7353" b="-3030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00D308-F435-4697-4BE4-A346BFF201BD}"/>
              </a:ext>
            </a:extLst>
          </p:cNvPr>
          <p:cNvCxnSpPr>
            <a:cxnSpLocks/>
          </p:cNvCxnSpPr>
          <p:nvPr/>
        </p:nvCxnSpPr>
        <p:spPr>
          <a:xfrm>
            <a:off x="4780931" y="200011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8FE9AF-E9FB-38AF-591D-FB33361FFCAF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6615440" y="2000118"/>
            <a:ext cx="594423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8EBAFB90-646E-383D-C239-3E552DB7073E}"/>
              </a:ext>
            </a:extLst>
          </p:cNvPr>
          <p:cNvSpPr/>
          <p:nvPr/>
        </p:nvSpPr>
        <p:spPr>
          <a:xfrm>
            <a:off x="165059" y="23857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D720F52F-3D5B-DC4E-A3A8-6694A4FCF55A}"/>
              </a:ext>
            </a:extLst>
          </p:cNvPr>
          <p:cNvSpPr/>
          <p:nvPr/>
        </p:nvSpPr>
        <p:spPr>
          <a:xfrm>
            <a:off x="3875977" y="126161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42" name="Rounded Rectangle 25">
            <a:extLst>
              <a:ext uri="{FF2B5EF4-FFF2-40B4-BE49-F238E27FC236}">
                <a16:creationId xmlns:a16="http://schemas.microsoft.com/office/drawing/2014/main" id="{7DBF402B-C3D3-282B-DABC-D618B7BC6422}"/>
              </a:ext>
            </a:extLst>
          </p:cNvPr>
          <p:cNvSpPr/>
          <p:nvPr/>
        </p:nvSpPr>
        <p:spPr>
          <a:xfrm>
            <a:off x="5051475" y="148561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173A85-BD9C-873B-D8AE-C6BBF7DEFEA5}"/>
              </a:ext>
            </a:extLst>
          </p:cNvPr>
          <p:cNvCxnSpPr/>
          <p:nvPr/>
        </p:nvCxnSpPr>
        <p:spPr>
          <a:xfrm>
            <a:off x="6347908" y="123739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A705BC03-8068-D667-130E-F9F3FDDD315A}"/>
              </a:ext>
            </a:extLst>
          </p:cNvPr>
          <p:cNvSpPr/>
          <p:nvPr/>
        </p:nvSpPr>
        <p:spPr>
          <a:xfrm>
            <a:off x="6101564" y="74470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chemeClr val="tx2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842048D-418A-C8F2-3BD0-B76DFFD19810}"/>
              </a:ext>
            </a:extLst>
          </p:cNvPr>
          <p:cNvCxnSpPr/>
          <p:nvPr/>
        </p:nvCxnSpPr>
        <p:spPr>
          <a:xfrm>
            <a:off x="2081059" y="268867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EB376811-FB90-9125-624C-734891F66C42}"/>
              </a:ext>
            </a:extLst>
          </p:cNvPr>
          <p:cNvSpPr/>
          <p:nvPr/>
        </p:nvSpPr>
        <p:spPr>
          <a:xfrm>
            <a:off x="3855610" y="21793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B01E32-9DAF-D97C-4715-D1BAE7102139}"/>
              </a:ext>
            </a:extLst>
          </p:cNvPr>
          <p:cNvCxnSpPr/>
          <p:nvPr/>
        </p:nvCxnSpPr>
        <p:spPr>
          <a:xfrm>
            <a:off x="612393" y="269931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7AD670C6-0DC6-601E-A9E8-DFF01AC6E7DF}"/>
              </a:ext>
            </a:extLst>
          </p:cNvPr>
          <p:cNvSpPr/>
          <p:nvPr/>
        </p:nvSpPr>
        <p:spPr>
          <a:xfrm>
            <a:off x="1302362" y="241619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D26D71-ADC7-804D-DBBE-C78E22541FC6}"/>
              </a:ext>
            </a:extLst>
          </p:cNvPr>
          <p:cNvSpPr/>
          <p:nvPr/>
        </p:nvSpPr>
        <p:spPr>
          <a:xfrm>
            <a:off x="1359714" y="232800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1" name="Rounded Rectangle 33">
            <a:extLst>
              <a:ext uri="{FF2B5EF4-FFF2-40B4-BE49-F238E27FC236}">
                <a16:creationId xmlns:a16="http://schemas.microsoft.com/office/drawing/2014/main" id="{87069326-B06E-850E-F20D-4B3BD6192CB4}"/>
              </a:ext>
            </a:extLst>
          </p:cNvPr>
          <p:cNvSpPr/>
          <p:nvPr/>
        </p:nvSpPr>
        <p:spPr>
          <a:xfrm>
            <a:off x="1475400" y="262573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2" name="Rounded Rectangle 34">
            <a:extLst>
              <a:ext uri="{FF2B5EF4-FFF2-40B4-BE49-F238E27FC236}">
                <a16:creationId xmlns:a16="http://schemas.microsoft.com/office/drawing/2014/main" id="{7A1CAACD-F797-9D25-8BFF-3525BDF06C73}"/>
              </a:ext>
            </a:extLst>
          </p:cNvPr>
          <p:cNvSpPr/>
          <p:nvPr/>
        </p:nvSpPr>
        <p:spPr>
          <a:xfrm>
            <a:off x="2069585" y="218967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53" name="Elbow Connector 35">
            <a:extLst>
              <a:ext uri="{FF2B5EF4-FFF2-40B4-BE49-F238E27FC236}">
                <a16:creationId xmlns:a16="http://schemas.microsoft.com/office/drawing/2014/main" id="{B6E9DAA1-487C-7FE2-898B-2C23620DAAF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50780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FB4760B2-7CC3-4C64-B24E-F6753B61041B}"/>
              </a:ext>
            </a:extLst>
          </p:cNvPr>
          <p:cNvSpPr/>
          <p:nvPr/>
        </p:nvSpPr>
        <p:spPr>
          <a:xfrm>
            <a:off x="8388081" y="170805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55" name="Elbow Connector 37">
            <a:extLst>
              <a:ext uri="{FF2B5EF4-FFF2-40B4-BE49-F238E27FC236}">
                <a16:creationId xmlns:a16="http://schemas.microsoft.com/office/drawing/2014/main" id="{13065FBF-BB7D-16C0-7EC8-87F37489404A}"/>
              </a:ext>
            </a:extLst>
          </p:cNvPr>
          <p:cNvCxnSpPr/>
          <p:nvPr/>
        </p:nvCxnSpPr>
        <p:spPr>
          <a:xfrm rot="5400000">
            <a:off x="4742108" y="-773899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40">
            <a:extLst>
              <a:ext uri="{FF2B5EF4-FFF2-40B4-BE49-F238E27FC236}">
                <a16:creationId xmlns:a16="http://schemas.microsoft.com/office/drawing/2014/main" id="{83C43490-A1D1-4B8B-36A0-AD769606B475}"/>
              </a:ext>
            </a:extLst>
          </p:cNvPr>
          <p:cNvSpPr/>
          <p:nvPr/>
        </p:nvSpPr>
        <p:spPr>
          <a:xfrm>
            <a:off x="2597946" y="66069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6E35878A-37C8-E9A9-B108-8653B01F4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65127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C33C189B-5F91-9A56-6363-4FE1A1C81F86}"/>
              </a:ext>
            </a:extLst>
          </p:cNvPr>
          <p:cNvSpPr txBox="1">
            <a:spLocks/>
          </p:cNvSpPr>
          <p:nvPr/>
        </p:nvSpPr>
        <p:spPr>
          <a:xfrm>
            <a:off x="3702863" y="259176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B0F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DD0FFA-2B2C-235C-88A4-984ADCBD9C21}"/>
              </a:ext>
            </a:extLst>
          </p:cNvPr>
          <p:cNvSpPr txBox="1"/>
          <p:nvPr/>
        </p:nvSpPr>
        <p:spPr>
          <a:xfrm>
            <a:off x="575731" y="723456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encoder </a:t>
            </a:r>
            <a:endParaRPr lang="en-US" sz="3200" b="1" dirty="0">
              <a:solidFill>
                <a:srgbClr val="A95F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8F12AB-930B-1BAD-E936-D8916117B888}"/>
              </a:ext>
            </a:extLst>
          </p:cNvPr>
          <p:cNvSpPr txBox="1"/>
          <p:nvPr/>
        </p:nvSpPr>
        <p:spPr>
          <a:xfrm>
            <a:off x="6495168" y="1059066"/>
            <a:ext cx="219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A08D91-4518-FDA1-755D-EBF227BEDBDC}"/>
              </a:ext>
            </a:extLst>
          </p:cNvPr>
          <p:cNvSpPr/>
          <p:nvPr/>
        </p:nvSpPr>
        <p:spPr>
          <a:xfrm>
            <a:off x="-67870" y="3540951"/>
            <a:ext cx="219313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predictions: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A55F616-4DA9-CB03-8B6E-1A71560896B6}"/>
              </a:ext>
            </a:extLst>
          </p:cNvPr>
          <p:cNvGrpSpPr/>
          <p:nvPr/>
        </p:nvGrpSpPr>
        <p:grpSpPr>
          <a:xfrm>
            <a:off x="165058" y="4033638"/>
            <a:ext cx="8323742" cy="967229"/>
            <a:chOff x="165058" y="4033638"/>
            <a:chExt cx="8323742" cy="967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3F05740-4E8B-0355-A839-15DC06385A01}"/>
                    </a:ext>
                  </a:extLst>
                </p:cNvPr>
                <p:cNvSpPr/>
                <p:nvPr/>
              </p:nvSpPr>
              <p:spPr>
                <a:xfrm>
                  <a:off x="165059" y="4484572"/>
                  <a:ext cx="8078942" cy="51629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ts val="3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𝐹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+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𝑒</m:t>
                      </m:r>
                    </m:oMath>
                  </a14:m>
                  <a:r>
                    <a:rPr kumimoji="0" lang="en-US" sz="32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Calibri"/>
                      <a:ea typeface="Calibri" charset="0"/>
                      <a:cs typeface="Calibri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3F05740-4E8B-0355-A839-15DC06385A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59" y="4484572"/>
                  <a:ext cx="8078942" cy="5162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FBC89E1-C28C-4956-F702-1BB06B9EE126}"/>
                </a:ext>
              </a:extLst>
            </p:cNvPr>
            <p:cNvSpPr/>
            <p:nvPr/>
          </p:nvSpPr>
          <p:spPr>
            <a:xfrm>
              <a:off x="165058" y="4033638"/>
              <a:ext cx="832374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- encoder’s system order matches decoder’s,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8461A8-28D7-48B1-0D71-D98C2B1E1069}"/>
              </a:ext>
            </a:extLst>
          </p:cNvPr>
          <p:cNvGrpSpPr/>
          <p:nvPr/>
        </p:nvGrpSpPr>
        <p:grpSpPr>
          <a:xfrm>
            <a:off x="165057" y="4999148"/>
            <a:ext cx="8804858" cy="1077577"/>
            <a:chOff x="165057" y="4999148"/>
            <a:chExt cx="8804858" cy="1077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859F965-D45F-15D0-EE7F-C2F6D40589C9}"/>
                    </a:ext>
                  </a:extLst>
                </p:cNvPr>
                <p:cNvSpPr txBox="1"/>
                <p:nvPr/>
              </p:nvSpPr>
              <p:spPr>
                <a:xfrm>
                  <a:off x="3576131" y="5458444"/>
                  <a:ext cx="5393784" cy="584775"/>
                </a:xfrm>
                <a:prstGeom prst="rect">
                  <a:avLst/>
                </a:prstGeom>
                <a:noFill/>
                <a:ln w="38100" cmpd="thickThin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𝐵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/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𝑠</m:t>
                      </m:r>
                    </m:oMath>
                  </a14:m>
                  <a:r>
                    <a:rPr lang="en-US" sz="3200" dirty="0">
                      <a:solidFill>
                        <a:srgbClr val="FFFFFF"/>
                      </a:solidFill>
                      <a:ea typeface="Calibri" charset="0"/>
                      <a:cs typeface="Calibri" charset="0"/>
                    </a:rPr>
                    <a:t> is stable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859F965-D45F-15D0-EE7F-C2F6D4058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131" y="5458444"/>
                  <a:ext cx="5393784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12500" b="-34375"/>
                  </a:stretch>
                </a:blipFill>
                <a:ln w="38100" cmpd="thickThin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14989A1-E13B-42AC-4864-B3392BD6C332}"/>
                </a:ext>
              </a:extLst>
            </p:cNvPr>
            <p:cNvGrpSpPr/>
            <p:nvPr/>
          </p:nvGrpSpPr>
          <p:grpSpPr>
            <a:xfrm>
              <a:off x="165057" y="4999148"/>
              <a:ext cx="7018734" cy="1077577"/>
              <a:chOff x="165057" y="4999148"/>
              <a:chExt cx="7018734" cy="10775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8EAFA273-B9A0-AA08-42BF-41C1F4DF9611}"/>
                      </a:ext>
                    </a:extLst>
                  </p:cNvPr>
                  <p:cNvSpPr/>
                  <p:nvPr/>
                </p:nvSpPr>
                <p:spPr>
                  <a:xfrm>
                    <a:off x="165060" y="5560430"/>
                    <a:ext cx="4203606" cy="5162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noAutofit/>
                  </a:bodyPr>
                  <a:lstStyle/>
                  <a:p>
                    <a:pPr>
                      <a:lnSpc>
                        <a:spcPts val="3000"/>
                      </a:lnSpc>
                      <a:defRPr/>
                    </a:pPr>
                    <a14:m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≈0</m:t>
                        </m:r>
                      </m:oMath>
                    </a14:m>
                    <a:r>
                      <a:rPr lang="en-US" sz="3200" dirty="0">
                        <a:solidFill>
                          <a:schemeClr val="tx2"/>
                        </a:solidFill>
                        <a:ea typeface="Georgia" charset="0"/>
                        <a:cs typeface="Georgia" charset="0"/>
                      </a:rPr>
                      <a:t>,  </a:t>
                    </a:r>
                    <a14:m>
                      <m:oMath xmlns:m="http://schemas.openxmlformats.org/officeDocument/2006/math"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≈</m:t>
                        </m:r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𝐼</m:t>
                        </m:r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,</m:t>
                        </m:r>
                      </m:oMath>
                    </a14:m>
                    <a:endParaRPr kumimoji="0" lang="en-US" sz="32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Calibri"/>
                      <a:ea typeface="Calibri" charset="0"/>
                      <a:cs typeface="Calibri" charset="0"/>
                    </a:endParaRPr>
                  </a:p>
                </p:txBody>
              </p:sp>
            </mc:Choice>
            <mc:Fallback xmlns=""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8EAFA273-B9A0-AA08-42BF-41C1F4DF961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060" y="5560430"/>
                    <a:ext cx="4203606" cy="5162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2941" b="-3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0EB880-1172-FCEA-BD13-AF46432F3C28}"/>
                  </a:ext>
                </a:extLst>
              </p:cNvPr>
              <p:cNvSpPr/>
              <p:nvPr/>
            </p:nvSpPr>
            <p:spPr>
              <a:xfrm>
                <a:off x="165057" y="4999148"/>
                <a:ext cx="7018734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libri"/>
                    <a:ea typeface="Calibri" charset="0"/>
                    <a:cs typeface="Calibri" charset="0"/>
                  </a:rPr>
                  <a:t>- decoder approximately inverts encoder,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0CC1C43-1CC9-46CF-0601-7393D00A68DD}"/>
              </a:ext>
            </a:extLst>
          </p:cNvPr>
          <p:cNvGrpSpPr/>
          <p:nvPr/>
        </p:nvGrpSpPr>
        <p:grpSpPr>
          <a:xfrm>
            <a:off x="0" y="6162684"/>
            <a:ext cx="9144000" cy="696943"/>
            <a:chOff x="0" y="6162684"/>
            <a:chExt cx="9144000" cy="696943"/>
          </a:xfrm>
        </p:grpSpPr>
        <p:sp>
          <p:nvSpPr>
            <p:cNvPr id="82" name="Text Placeholder 2">
              <a:extLst>
                <a:ext uri="{FF2B5EF4-FFF2-40B4-BE49-F238E27FC236}">
                  <a16:creationId xmlns:a16="http://schemas.microsoft.com/office/drawing/2014/main" id="{47268414-0FF1-68D5-3ECF-F4468747F8F7}"/>
                </a:ext>
              </a:extLst>
            </p:cNvPr>
            <p:cNvSpPr txBox="1">
              <a:spLocks/>
            </p:cNvSpPr>
            <p:nvPr/>
          </p:nvSpPr>
          <p:spPr>
            <a:xfrm>
              <a:off x="3376800" y="6176568"/>
              <a:ext cx="5767200" cy="683059"/>
            </a:xfrm>
            <a:prstGeom prst="rect">
              <a:avLst/>
            </a:prstGeom>
            <a:noFill/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</a:t>
              </a:r>
              <a:r>
                <a:rPr lang="en-US" sz="1600" dirty="0" err="1"/>
                <a:t>Yamagami</a:t>
              </a:r>
              <a:r>
                <a:rPr lang="en-US" sz="1600" dirty="0"/>
                <a:t>, Li, Burckhardt, Burden, </a:t>
              </a:r>
              <a:r>
                <a:rPr lang="en-US" sz="1600" dirty="0" err="1"/>
                <a:t>Orsborn</a:t>
              </a:r>
              <a:r>
                <a:rPr lang="en-US" sz="1600" dirty="0"/>
                <a:t>, </a:t>
              </a:r>
              <a:r>
                <a:rPr lang="en-US" sz="1600" i="1" dirty="0" err="1"/>
                <a:t>bioRxiv</a:t>
              </a:r>
              <a:r>
                <a:rPr lang="en-US" sz="1600" i="1" dirty="0"/>
                <a:t> </a:t>
              </a:r>
              <a:r>
                <a:rPr lang="en-US" sz="1600" dirty="0"/>
                <a:t>2024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Predicting and shaping human-machine interactions in closed-loop, co-adaptive neural interfaces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8ACE3D7-F34B-8C8B-8127-54C0177F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3074493-41F3-392D-D40B-4FE057F9F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726302" y="6162684"/>
              <a:ext cx="689602" cy="689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040CF14-D4FE-FCEA-1EB2-72854A4C3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76102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EC15ABB-B3E3-4593-401A-BB752FF5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364288" y="6166486"/>
              <a:ext cx="657224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BD2AAEF-BCBA-60FF-976E-A7E30817A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3302" y="6169368"/>
              <a:ext cx="685800" cy="68580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041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ACEF7A8-E998-411F-35C4-8C80FAED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11"/>
            <a:ext cx="9144000" cy="5586777"/>
          </a:xfrm>
          <a:prstGeom prst="rect">
            <a:avLst/>
          </a:prstGeom>
        </p:spPr>
      </p:pic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>
                <a:solidFill>
                  <a:srgbClr val="000000"/>
                </a:solidFill>
              </a:rPr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>
                <a:solidFill>
                  <a:srgbClr val="000000"/>
                </a:solidFill>
              </a:rPr>
              <a:t> interface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3AB1F1-B5FC-7E3D-E8B2-F560AC280995}"/>
                  </a:ext>
                </a:extLst>
              </p:cNvPr>
              <p:cNvSpPr/>
              <p:nvPr/>
            </p:nvSpPr>
            <p:spPr>
              <a:xfrm>
                <a:off x="3045330" y="644841"/>
                <a:ext cx="3053340" cy="51629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>
                <a:noAutofit/>
              </a:bodyPr>
              <a:lstStyle/>
              <a:p>
                <a:pPr>
                  <a:lnSpc>
                    <a:spcPts val="3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𝐷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≈0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ea typeface="Georgia" charset="0"/>
                    <a:cs typeface="Georgia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𝐷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≈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𝐼</m:t>
                    </m:r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3AB1F1-B5FC-7E3D-E8B2-F560AC280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330" y="644841"/>
                <a:ext cx="3053340" cy="516295"/>
              </a:xfrm>
              <a:prstGeom prst="rect">
                <a:avLst/>
              </a:prstGeom>
              <a:blipFill>
                <a:blip r:embed="rId3"/>
                <a:stretch>
                  <a:fillRect t="-16667" b="-21111"/>
                </a:stretch>
              </a:blip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BF1AF9-0DA3-DE7D-D120-59873D135545}"/>
                  </a:ext>
                </a:extLst>
              </p:cNvPr>
              <p:cNvSpPr/>
              <p:nvPr/>
            </p:nvSpPr>
            <p:spPr>
              <a:xfrm>
                <a:off x="3041325" y="3504441"/>
                <a:ext cx="3053340" cy="51629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ts val="3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 charset="0"/>
                      </a:rPr>
                      <m:t>≾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ea typeface="Georgia" charset="0"/>
                    <a:cs typeface="Georgia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 charset="0"/>
                      </a:rPr>
                      <m:t>≾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0</m:t>
                    </m:r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BF1AF9-0DA3-DE7D-D120-59873D135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25" y="3504441"/>
                <a:ext cx="3053340" cy="516295"/>
              </a:xfrm>
              <a:prstGeom prst="rect">
                <a:avLst/>
              </a:prstGeom>
              <a:blipFill>
                <a:blip r:embed="rId4"/>
                <a:stretch>
                  <a:fillRect t="-16484" b="-19780"/>
                </a:stretch>
              </a:blip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8ECF41-4163-96BA-AE2C-844C83B53BE1}"/>
              </a:ext>
            </a:extLst>
          </p:cNvPr>
          <p:cNvSpPr txBox="1">
            <a:spLocks/>
          </p:cNvSpPr>
          <p:nvPr/>
        </p:nvSpPr>
        <p:spPr>
          <a:xfrm>
            <a:off x="-172524" y="3212924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matches control theory predictions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E6D11F-16B4-B408-4CEA-364D89B77DB8}"/>
              </a:ext>
            </a:extLst>
          </p:cNvPr>
          <p:cNvGrpSpPr/>
          <p:nvPr/>
        </p:nvGrpSpPr>
        <p:grpSpPr>
          <a:xfrm>
            <a:off x="0" y="6162684"/>
            <a:ext cx="9144000" cy="696943"/>
            <a:chOff x="0" y="6162684"/>
            <a:chExt cx="9144000" cy="696943"/>
          </a:xfrm>
        </p:grpSpPr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E2AAB4D5-FE7A-56BC-B765-ABDCB468295A}"/>
                </a:ext>
              </a:extLst>
            </p:cNvPr>
            <p:cNvSpPr txBox="1">
              <a:spLocks/>
            </p:cNvSpPr>
            <p:nvPr/>
          </p:nvSpPr>
          <p:spPr>
            <a:xfrm>
              <a:off x="3376800" y="6176568"/>
              <a:ext cx="5767200" cy="683059"/>
            </a:xfrm>
            <a:prstGeom prst="rect">
              <a:avLst/>
            </a:prstGeom>
            <a:noFill/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Madduri, </a:t>
              </a:r>
              <a:r>
                <a:rPr lang="en-US" sz="1600" dirty="0" err="1">
                  <a:solidFill>
                    <a:srgbClr val="000000"/>
                  </a:solidFill>
                </a:rPr>
                <a:t>Yamagami</a:t>
              </a:r>
              <a:r>
                <a:rPr lang="en-US" sz="1600" dirty="0">
                  <a:solidFill>
                    <a:srgbClr val="000000"/>
                  </a:solidFill>
                </a:rPr>
                <a:t>, Li, Burckhardt, Burden, </a:t>
              </a:r>
              <a:r>
                <a:rPr lang="en-US" sz="1600" dirty="0" err="1">
                  <a:solidFill>
                    <a:srgbClr val="000000"/>
                  </a:solidFill>
                </a:rPr>
                <a:t>Orsborn</a:t>
              </a:r>
              <a:r>
                <a:rPr lang="en-US" sz="1600" dirty="0">
                  <a:solidFill>
                    <a:srgbClr val="000000"/>
                  </a:solidFill>
                </a:rPr>
                <a:t>, </a:t>
              </a:r>
              <a:r>
                <a:rPr lang="en-US" sz="1600" i="1" dirty="0" err="1">
                  <a:solidFill>
                    <a:srgbClr val="000000"/>
                  </a:solidFill>
                </a:rPr>
                <a:t>bioRxiv</a:t>
              </a:r>
              <a:r>
                <a:rPr lang="en-US" sz="1600" i="1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2024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>
                  <a:solidFill>
                    <a:srgbClr val="000000"/>
                  </a:solidFill>
                </a:rPr>
                <a:t>Predicting and shaping human-machine interactions in closed-loop, co-adaptive neural interfaces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025C35-1773-B236-6503-6F216987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0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1AD0047-CC54-D855-FCA9-B8AED3774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726302" y="6162684"/>
              <a:ext cx="689602" cy="689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63E7F4-CB75-2E75-E52E-78AE0C09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76102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1F0F4F-670E-332F-7F37-43D96D15E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364288" y="6166486"/>
              <a:ext cx="657224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57D158-4309-687B-B2FB-02E9F61AF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033302" y="6169368"/>
              <a:ext cx="685800" cy="68580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13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5535879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55E6AC-E8C4-49D2-9D6B-65DA49558566}"/>
              </a:ext>
            </a:extLst>
          </p:cNvPr>
          <p:cNvGrpSpPr/>
          <p:nvPr/>
        </p:nvGrpSpPr>
        <p:grpSpPr>
          <a:xfrm>
            <a:off x="2131299" y="1540537"/>
            <a:ext cx="2243458" cy="2889780"/>
            <a:chOff x="2131299" y="1540537"/>
            <a:chExt cx="2243458" cy="2889780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ECCB0304-B988-417C-BA4C-4F1700D7B3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78BCE64-9E82-4142-9E64-BD2B73BDD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5535879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C8B281-9C90-4606-AB76-40A40CAB6E4F}"/>
              </a:ext>
            </a:extLst>
          </p:cNvPr>
          <p:cNvGrpSpPr/>
          <p:nvPr/>
        </p:nvGrpSpPr>
        <p:grpSpPr>
          <a:xfrm>
            <a:off x="4443232" y="2592707"/>
            <a:ext cx="2574934" cy="1965946"/>
            <a:chOff x="4443232" y="2592707"/>
            <a:chExt cx="2574934" cy="1965946"/>
          </a:xfrm>
        </p:grpSpPr>
        <p:sp>
          <p:nvSpPr>
            <p:cNvPr id="52" name="Cloud Callout 54">
              <a:extLst>
                <a:ext uri="{FF2B5EF4-FFF2-40B4-BE49-F238E27FC236}">
                  <a16:creationId xmlns:a16="http://schemas.microsoft.com/office/drawing/2014/main" id="{501FB6F2-63B5-4699-8365-31A592C7B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90E3F5BF-17FA-4C74-B290-39DFE2A0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83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>
                <a:solidFill>
                  <a:srgbClr val="000000"/>
                </a:solidFill>
              </a:rPr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>
                <a:solidFill>
                  <a:srgbClr val="000000"/>
                </a:solidFill>
              </a:rPr>
              <a:t> interface game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4D6C41-859A-FBEA-4F8F-88E4D3A07745}"/>
              </a:ext>
            </a:extLst>
          </p:cNvPr>
          <p:cNvGrpSpPr/>
          <p:nvPr/>
        </p:nvGrpSpPr>
        <p:grpSpPr>
          <a:xfrm>
            <a:off x="0" y="6162684"/>
            <a:ext cx="9144000" cy="696943"/>
            <a:chOff x="0" y="6162684"/>
            <a:chExt cx="9144000" cy="696943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C1B3D6A5-D0F1-A046-FC9E-23385CF7BA2E}"/>
                </a:ext>
              </a:extLst>
            </p:cNvPr>
            <p:cNvSpPr txBox="1">
              <a:spLocks/>
            </p:cNvSpPr>
            <p:nvPr/>
          </p:nvSpPr>
          <p:spPr>
            <a:xfrm>
              <a:off x="3376800" y="6176568"/>
              <a:ext cx="5767200" cy="683059"/>
            </a:xfrm>
            <a:prstGeom prst="rect">
              <a:avLst/>
            </a:prstGeom>
            <a:noFill/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Madduri, </a:t>
              </a:r>
              <a:r>
                <a:rPr lang="en-US" sz="1600" dirty="0" err="1">
                  <a:solidFill>
                    <a:srgbClr val="000000"/>
                  </a:solidFill>
                </a:rPr>
                <a:t>Yamagami</a:t>
              </a:r>
              <a:r>
                <a:rPr lang="en-US" sz="1600" dirty="0">
                  <a:solidFill>
                    <a:srgbClr val="000000"/>
                  </a:solidFill>
                </a:rPr>
                <a:t>, Li, Burckhardt, Burden, </a:t>
              </a:r>
              <a:r>
                <a:rPr lang="en-US" sz="1600" dirty="0" err="1">
                  <a:solidFill>
                    <a:srgbClr val="000000"/>
                  </a:solidFill>
                </a:rPr>
                <a:t>Orsborn</a:t>
              </a:r>
              <a:r>
                <a:rPr lang="en-US" sz="1600" dirty="0">
                  <a:solidFill>
                    <a:srgbClr val="000000"/>
                  </a:solidFill>
                </a:rPr>
                <a:t>, </a:t>
              </a:r>
              <a:r>
                <a:rPr lang="en-US" sz="1600" i="1" dirty="0" err="1">
                  <a:solidFill>
                    <a:srgbClr val="000000"/>
                  </a:solidFill>
                </a:rPr>
                <a:t>bioRxiv</a:t>
              </a:r>
              <a:r>
                <a:rPr lang="en-US" sz="1600" i="1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2024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>
                  <a:solidFill>
                    <a:srgbClr val="000000"/>
                  </a:solidFill>
                </a:rPr>
                <a:t>Predicting and shaping human-machine interactions in closed-loop, co-adaptive neural interfaces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4BE45E-AD5C-1EAB-8CE3-B31691C36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6ECFE3-735A-AABD-8489-68532BE0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726302" y="6162684"/>
              <a:ext cx="689602" cy="689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6A094C-8A6D-618C-A332-7F5E07559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76102" y="616648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B3D574A-0CBC-77A5-1F0F-C56EF3958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364288" y="6166486"/>
              <a:ext cx="657224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81F25A9-36B9-F46D-6F26-2D2280CA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33302" y="6169368"/>
              <a:ext cx="685800" cy="685800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A39F24F-7933-2769-039E-9B7719AF8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92337"/>
            <a:ext cx="7740000" cy="2514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0F4884-0FDB-726C-64FF-2827CAFDA51E}"/>
                  </a:ext>
                </a:extLst>
              </p:cNvPr>
              <p:cNvSpPr txBox="1"/>
              <p:nvPr/>
            </p:nvSpPr>
            <p:spPr>
              <a:xfrm>
                <a:off x="590602" y="631356"/>
                <a:ext cx="1800000" cy="5232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high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𝜆</m:t>
                    </m:r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0F4884-0FDB-726C-64FF-2827CAFD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02" y="631356"/>
                <a:ext cx="1800000" cy="523220"/>
              </a:xfrm>
              <a:prstGeom prst="rect">
                <a:avLst/>
              </a:prstGeom>
              <a:blipFill>
                <a:blip r:embed="rId8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6FAC35-FEBD-DCF8-DDB7-B74F66434124}"/>
                  </a:ext>
                </a:extLst>
              </p:cNvPr>
              <p:cNvSpPr txBox="1"/>
              <p:nvPr/>
            </p:nvSpPr>
            <p:spPr>
              <a:xfrm>
                <a:off x="3366101" y="624617"/>
                <a:ext cx="1785600" cy="5232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low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𝜆</m:t>
                    </m:r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6FAC35-FEBD-DCF8-DDB7-B74F66434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01" y="624617"/>
                <a:ext cx="1785600" cy="523220"/>
              </a:xfrm>
              <a:prstGeom prst="rect">
                <a:avLst/>
              </a:prstGeom>
              <a:blipFill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5B2F82B0-B57F-F7DF-2C3E-8E29842A0BA5}"/>
              </a:ext>
            </a:extLst>
          </p:cNvPr>
          <p:cNvGrpSpPr/>
          <p:nvPr/>
        </p:nvGrpSpPr>
        <p:grpSpPr>
          <a:xfrm>
            <a:off x="143147" y="3564032"/>
            <a:ext cx="8648054" cy="2548530"/>
            <a:chOff x="143147" y="3564032"/>
            <a:chExt cx="8648054" cy="25485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8CF44C4-E634-9995-562A-D4E2A3CFE1EA}"/>
                </a:ext>
              </a:extLst>
            </p:cNvPr>
            <p:cNvGrpSpPr/>
            <p:nvPr/>
          </p:nvGrpSpPr>
          <p:grpSpPr>
            <a:xfrm>
              <a:off x="143147" y="3772855"/>
              <a:ext cx="8648054" cy="2339707"/>
              <a:chOff x="143147" y="3772855"/>
              <a:chExt cx="8648054" cy="233970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684E1-78F1-22AD-1164-CD1A6117C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147" y="3817203"/>
                <a:ext cx="4265953" cy="22831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F34AA22-31A5-3081-A5DE-E1F38BE98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901" y="3772855"/>
                <a:ext cx="4056300" cy="2339707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8B614F-CA36-D84A-6644-5B1C2B448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85600" y="3564032"/>
              <a:ext cx="561600" cy="21508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D50E2E-A9FE-2BAA-100B-A77459E7880B}"/>
                  </a:ext>
                </a:extLst>
              </p:cNvPr>
              <p:cNvSpPr/>
              <p:nvPr/>
            </p:nvSpPr>
            <p:spPr>
              <a:xfrm>
                <a:off x="5054970" y="618252"/>
                <a:ext cx="41857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d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  <m:sup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D50E2E-A9FE-2BAA-100B-A77459E78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970" y="618252"/>
                <a:ext cx="4185761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95ACBE-C557-AA36-661C-B173E3E38A8E}"/>
                  </a:ext>
                </a:extLst>
              </p:cNvPr>
              <p:cNvSpPr txBox="1"/>
              <p:nvPr/>
            </p:nvSpPr>
            <p:spPr>
              <a:xfrm>
                <a:off x="5580000" y="1757500"/>
                <a:ext cx="4824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95ACBE-C557-AA36-661C-B173E3E38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1757500"/>
                <a:ext cx="48240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F89DB2-2F62-F3D4-7187-51F26A4747F7}"/>
                  </a:ext>
                </a:extLst>
              </p:cNvPr>
              <p:cNvSpPr txBox="1"/>
              <p:nvPr/>
            </p:nvSpPr>
            <p:spPr>
              <a:xfrm>
                <a:off x="4443965" y="3220920"/>
                <a:ext cx="453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F89DB2-2F62-F3D4-7187-51F26A474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965" y="3220920"/>
                <a:ext cx="45360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BB883D0-A89C-79FE-BDBB-A2EC1865F6DE}"/>
                  </a:ext>
                </a:extLst>
              </p:cNvPr>
              <p:cNvSpPr txBox="1"/>
              <p:nvPr/>
            </p:nvSpPr>
            <p:spPr>
              <a:xfrm>
                <a:off x="1694465" y="3220920"/>
                <a:ext cx="453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BB883D0-A89C-79FE-BDBB-A2EC1865F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465" y="3220920"/>
                <a:ext cx="453600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AEF6C73-4B94-09D3-6792-125223DBDD6A}"/>
                  </a:ext>
                </a:extLst>
              </p:cNvPr>
              <p:cNvSpPr txBox="1"/>
              <p:nvPr/>
            </p:nvSpPr>
            <p:spPr>
              <a:xfrm rot="16200000">
                <a:off x="1" y="1334632"/>
                <a:ext cx="33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AEF6C73-4B94-09D3-6792-125223DBD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" y="1334632"/>
                <a:ext cx="338400" cy="461665"/>
              </a:xfrm>
              <a:prstGeom prst="rect">
                <a:avLst/>
              </a:prstGeom>
              <a:blipFill>
                <a:blip r:embed="rId17"/>
                <a:stretch>
                  <a:fillRect t="-21429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DEB080C4-08EA-239A-FB07-7AA1AF87E4E1}"/>
              </a:ext>
            </a:extLst>
          </p:cNvPr>
          <p:cNvSpPr txBox="1">
            <a:spLocks/>
          </p:cNvSpPr>
          <p:nvPr/>
        </p:nvSpPr>
        <p:spPr>
          <a:xfrm>
            <a:off x="-172524" y="3126118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matches game theory predictions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76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B5F73E55-63F7-803B-8798-7E37C5B66C3A}"/>
              </a:ext>
            </a:extLst>
          </p:cNvPr>
          <p:cNvSpPr/>
          <p:nvPr/>
        </p:nvSpPr>
        <p:spPr>
          <a:xfrm>
            <a:off x="7067718" y="4052054"/>
            <a:ext cx="833403" cy="771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4165004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055344" y="4435983"/>
            <a:ext cx="201813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4435982"/>
            <a:ext cx="4415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482158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3673256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300839" y="356898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5124537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5135175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485206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4763866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50615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462554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4510477"/>
            <a:ext cx="2668363" cy="341585"/>
          </a:xfrm>
          <a:prstGeom prst="bentConnector3">
            <a:avLst>
              <a:gd name="adj1" fmla="val 380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41439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1661965"/>
            <a:ext cx="871957" cy="6912681"/>
          </a:xfrm>
          <a:prstGeom prst="bentConnector3">
            <a:avLst>
              <a:gd name="adj1" fmla="val 163539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07818" y="4435983"/>
            <a:ext cx="48026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4143919"/>
            <a:ext cx="1060637" cy="1479904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(non-invasive)</a:t>
            </a:r>
            <a:r>
              <a:rPr lang="en-US" sz="4000" dirty="0">
                <a:solidFill>
                  <a:srgbClr val="A95FFF"/>
                </a:solidFill>
              </a:rPr>
              <a:t> 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B5D069-88BF-5135-D31A-8A088145BCAC}"/>
              </a:ext>
            </a:extLst>
          </p:cNvPr>
          <p:cNvGrpSpPr/>
          <p:nvPr/>
        </p:nvGrpSpPr>
        <p:grpSpPr>
          <a:xfrm>
            <a:off x="0" y="6119795"/>
            <a:ext cx="9144000" cy="732620"/>
            <a:chOff x="0" y="6133129"/>
            <a:chExt cx="9144000" cy="732620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61D7E7BA-790A-56AB-4A41-086BEFA9C1B4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3312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</a:t>
              </a:r>
              <a:r>
                <a:rPr lang="en-US" sz="1600" dirty="0" err="1"/>
                <a:t>Yamagami</a:t>
              </a:r>
              <a:r>
                <a:rPr lang="en-US" sz="1600" dirty="0"/>
                <a:t>, Li, Burckhardt, Burden, </a:t>
              </a:r>
              <a:r>
                <a:rPr lang="en-US" sz="1600" dirty="0" err="1"/>
                <a:t>Orsborn</a:t>
              </a:r>
              <a:r>
                <a:rPr lang="en-US" sz="1600" dirty="0"/>
                <a:t>, </a:t>
              </a:r>
              <a:r>
                <a:rPr lang="en-US" sz="1600" i="1" dirty="0" err="1"/>
                <a:t>bioRxiv</a:t>
              </a:r>
              <a:r>
                <a:rPr lang="en-US" sz="1600" i="1" dirty="0"/>
                <a:t> </a:t>
              </a:r>
              <a:r>
                <a:rPr lang="en-US" sz="1600" dirty="0"/>
                <a:t>2024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Predicting and shaping human-machine interactions in co-adaptive neural interfaces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4BFD7-8683-8388-6287-B82D0FBE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5DF669-C6DC-BA09-EE55-A51A2116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4917750" y="43288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/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solidFill>
                <a:srgbClr val="000000"/>
              </a:solidFill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blipFill>
                <a:blip r:embed="rId4"/>
                <a:stretch>
                  <a:fillRect l="-4930" b="-3008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315686E-1A63-259D-2426-F168C3A6189A}"/>
              </a:ext>
            </a:extLst>
          </p:cNvPr>
          <p:cNvSpPr txBox="1"/>
          <p:nvPr/>
        </p:nvSpPr>
        <p:spPr>
          <a:xfrm>
            <a:off x="4119730" y="4798467"/>
            <a:ext cx="3907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computes cursor position by integrating linear combination of EMG signals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87465E-1ABB-544E-8B25-56FD5DB6BA07}"/>
              </a:ext>
            </a:extLst>
          </p:cNvPr>
          <p:cNvGrpSpPr/>
          <p:nvPr/>
        </p:nvGrpSpPr>
        <p:grpSpPr>
          <a:xfrm>
            <a:off x="3059093" y="862223"/>
            <a:ext cx="6209265" cy="4761600"/>
            <a:chOff x="3059093" y="862223"/>
            <a:chExt cx="6209265" cy="47616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119991-3131-F5F9-3018-9F606905A05C}"/>
                </a:ext>
              </a:extLst>
            </p:cNvPr>
            <p:cNvGrpSpPr/>
            <p:nvPr/>
          </p:nvGrpSpPr>
          <p:grpSpPr>
            <a:xfrm>
              <a:off x="4311571" y="862223"/>
              <a:ext cx="4956787" cy="3504132"/>
              <a:chOff x="4311571" y="862223"/>
              <a:chExt cx="4956787" cy="35041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2C48A0-6E6C-B0E8-9C79-51D228224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339758" y="1834036"/>
                <a:ext cx="3504132" cy="1560506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95E16E-DF24-5FE0-30C7-631046D2031B}"/>
                  </a:ext>
                </a:extLst>
              </p:cNvPr>
              <p:cNvSpPr/>
              <p:nvPr/>
            </p:nvSpPr>
            <p:spPr>
              <a:xfrm>
                <a:off x="4573063" y="2634497"/>
                <a:ext cx="1110847" cy="663837"/>
              </a:xfrm>
              <a:prstGeom prst="roundRect">
                <a:avLst/>
              </a:prstGeom>
              <a:noFill/>
              <a:ln w="28575">
                <a:solidFill>
                  <a:srgbClr val="A95F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D6E19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9D6B67-3852-1FA4-8C21-520E5BC303C6}"/>
                  </a:ext>
                </a:extLst>
              </p:cNvPr>
              <p:cNvSpPr txBox="1"/>
              <p:nvPr/>
            </p:nvSpPr>
            <p:spPr>
              <a:xfrm>
                <a:off x="5872077" y="2362671"/>
                <a:ext cx="339628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A95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EMG (electromyography)</a:t>
                </a:r>
              </a:p>
              <a:p>
                <a:r>
                  <a:rPr lang="en-US" sz="2400" b="1" i="1" dirty="0">
                    <a:solidFill>
                      <a:srgbClr val="A95FFF"/>
                    </a:solidFill>
                  </a:rPr>
                  <a:t>encodes</a:t>
                </a:r>
                <a:r>
                  <a:rPr lang="en-US" sz="2400" b="1" dirty="0">
                    <a:solidFill>
                      <a:srgbClr val="A95FFF"/>
                    </a:solidFill>
                  </a:rPr>
                  <a:t> neuromotor commands to muscles</a:t>
                </a:r>
              </a:p>
            </p:txBody>
          </p:sp>
        </p:grpSp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3BE5720-34E0-1B29-37BE-B85CA4EA421D}"/>
                </a:ext>
              </a:extLst>
            </p:cNvPr>
            <p:cNvSpPr/>
            <p:nvPr/>
          </p:nvSpPr>
          <p:spPr>
            <a:xfrm>
              <a:off x="3059093" y="4143919"/>
              <a:ext cx="1060637" cy="1479904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30329-E64D-E2F5-EB82-4B2CAC998CFA}"/>
              </a:ext>
            </a:extLst>
          </p:cNvPr>
          <p:cNvGrpSpPr/>
          <p:nvPr/>
        </p:nvGrpSpPr>
        <p:grpSpPr>
          <a:xfrm>
            <a:off x="415329" y="1090616"/>
            <a:ext cx="2836612" cy="3364130"/>
            <a:chOff x="415329" y="1090616"/>
            <a:chExt cx="2836612" cy="336413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06357AF-C745-04CE-8388-BE2289FA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329" y="1090616"/>
              <a:ext cx="2473391" cy="3364130"/>
            </a:xfrm>
            <a:prstGeom prst="rect">
              <a:avLst/>
            </a:prstGeom>
          </p:spPr>
        </p:pic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B0A79256-32A9-419F-BA82-7734EA9F3A80}"/>
                </a:ext>
              </a:extLst>
            </p:cNvPr>
            <p:cNvSpPr/>
            <p:nvPr/>
          </p:nvSpPr>
          <p:spPr>
            <a:xfrm>
              <a:off x="2759253" y="2985736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FF0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B5126EEF-69FD-F118-7A09-A85390875A80}"/>
                </a:ext>
              </a:extLst>
            </p:cNvPr>
            <p:cNvSpPr/>
            <p:nvPr/>
          </p:nvSpPr>
          <p:spPr>
            <a:xfrm>
              <a:off x="2759253" y="3318962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00B0F0"/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2651562-7754-DFF1-DAC2-8CAFB00DCC20}"/>
              </a:ext>
            </a:extLst>
          </p:cNvPr>
          <p:cNvSpPr txBox="1">
            <a:spLocks/>
          </p:cNvSpPr>
          <p:nvPr/>
        </p:nvSpPr>
        <p:spPr>
          <a:xfrm>
            <a:off x="-172524" y="1110307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predicted and shaped outcomes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02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716095-7026-4AC7-A71D-C2E315F4458C}"/>
              </a:ext>
            </a:extLst>
          </p:cNvPr>
          <p:cNvSpPr txBox="1">
            <a:spLocks/>
          </p:cNvSpPr>
          <p:nvPr/>
        </p:nvSpPr>
        <p:spPr>
          <a:xfrm>
            <a:off x="4638781" y="5890564"/>
            <a:ext cx="4498047" cy="967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takeaway: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machines can shape game outcomes</a:t>
            </a:r>
          </a:p>
        </p:txBody>
      </p:sp>
    </p:spTree>
    <p:extLst>
      <p:ext uri="{BB962C8B-B14F-4D97-AF65-F5344CB8AC3E}">
        <p14:creationId xmlns:p14="http://schemas.microsoft.com/office/powerpoint/2010/main" val="3002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1C4323-30FE-48CF-BB70-CE349E165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2616"/>
            <a:ext cx="2930110" cy="3884349"/>
          </a:xfrm>
          <a:prstGeom prst="rect">
            <a:avLst/>
          </a:prstGeom>
        </p:spPr>
      </p:pic>
      <p:sp>
        <p:nvSpPr>
          <p:cNvPr id="26" name="Cloud Callout 54">
            <a:extLst>
              <a:ext uri="{FF2B5EF4-FFF2-40B4-BE49-F238E27FC236}">
                <a16:creationId xmlns:a16="http://schemas.microsoft.com/office/drawing/2014/main" id="{438A90DF-BDAD-4F89-8C22-65505B85B1A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443232" y="2047481"/>
            <a:ext cx="2574934" cy="1965946"/>
          </a:xfrm>
          <a:prstGeom prst="cloudCallout">
            <a:avLst>
              <a:gd name="adj1" fmla="val 78531"/>
              <a:gd name="adj2" fmla="val -53522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89CA337-1455-4EA8-A20A-31F7E364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51252" y="2357996"/>
            <a:ext cx="1559798" cy="125939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F802C52-3E40-4DD8-B5E1-8B0B147FB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10C013D-A45D-46F3-AA18-E233540E1D5B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19D5D10D-99DA-41C0-97C7-4C84DC31947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48170B-19F7-4CE4-A018-67DBEFC7AA4D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32" name="Cloud Callout 54">
                <a:extLst>
                  <a:ext uri="{FF2B5EF4-FFF2-40B4-BE49-F238E27FC236}">
                    <a16:creationId xmlns:a16="http://schemas.microsoft.com/office/drawing/2014/main" id="{14FAE72C-D70F-4FCD-A9CE-388CAAE41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98AA53-C6EA-4650-A75B-D3E7E7BE3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sp>
        <p:nvSpPr>
          <p:cNvPr id="41" name="Cloud Callout 54">
            <a:extLst>
              <a:ext uri="{FF2B5EF4-FFF2-40B4-BE49-F238E27FC236}">
                <a16:creationId xmlns:a16="http://schemas.microsoft.com/office/drawing/2014/main" id="{7296749F-45C9-47FB-BC51-EB52EE764C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91849" y="2330994"/>
            <a:ext cx="914516" cy="709977"/>
          </a:xfrm>
          <a:prstGeom prst="cloudCallout">
            <a:avLst>
              <a:gd name="adj1" fmla="val 11475"/>
              <a:gd name="adj2" fmla="val -93636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707E55D-2ADB-40A1-AF33-9B45987D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5880003" y="2346388"/>
            <a:ext cx="518751" cy="687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07A4D6-5BA0-4DEC-80B1-8FDE6940042A}"/>
              </a:ext>
            </a:extLst>
          </p:cNvPr>
          <p:cNvGrpSpPr/>
          <p:nvPr/>
        </p:nvGrpSpPr>
        <p:grpSpPr>
          <a:xfrm>
            <a:off x="5945813" y="2581193"/>
            <a:ext cx="165092" cy="126047"/>
            <a:chOff x="4595632" y="2199881"/>
            <a:chExt cx="2574934" cy="1965946"/>
          </a:xfrm>
        </p:grpSpPr>
        <p:sp>
          <p:nvSpPr>
            <p:cNvPr id="43" name="Cloud Callout 54">
              <a:extLst>
                <a:ext uri="{FF2B5EF4-FFF2-40B4-BE49-F238E27FC236}">
                  <a16:creationId xmlns:a16="http://schemas.microsoft.com/office/drawing/2014/main" id="{469029BD-FFDF-43DF-942B-4318BBAC4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E574CB2D-75A2-4E20-9026-0EF45CD77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E1DF10-86F2-4D37-AD28-34C2D7656729}"/>
              </a:ext>
            </a:extLst>
          </p:cNvPr>
          <p:cNvGrpSpPr/>
          <p:nvPr/>
        </p:nvGrpSpPr>
        <p:grpSpPr>
          <a:xfrm>
            <a:off x="2464348" y="1971264"/>
            <a:ext cx="693490" cy="529475"/>
            <a:chOff x="4595632" y="2199881"/>
            <a:chExt cx="2574934" cy="1965946"/>
          </a:xfrm>
        </p:grpSpPr>
        <p:sp>
          <p:nvSpPr>
            <p:cNvPr id="49" name="Cloud Callout 54">
              <a:extLst>
                <a:ext uri="{FF2B5EF4-FFF2-40B4-BE49-F238E27FC236}">
                  <a16:creationId xmlns:a16="http://schemas.microsoft.com/office/drawing/2014/main" id="{072F4988-F001-4D50-9872-CB5B29CE7C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B193D492-D2D5-4ED3-B621-E8B31107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  <p:sp>
          <p:nvSpPr>
            <p:cNvPr id="52" name="Cloud Callout 54">
              <a:extLst>
                <a:ext uri="{FF2B5EF4-FFF2-40B4-BE49-F238E27FC236}">
                  <a16:creationId xmlns:a16="http://schemas.microsoft.com/office/drawing/2014/main" id="{FE0F464B-3478-4CCF-A80D-A9C383406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844249" y="2483394"/>
              <a:ext cx="914516" cy="709977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527F77-7B98-40CD-B0C4-8CD788AFC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32403" y="2498789"/>
              <a:ext cx="518752" cy="687690"/>
            </a:xfrm>
            <a:prstGeom prst="rect">
              <a:avLst/>
            </a:prstGeom>
          </p:spPr>
        </p:pic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5DA5ADE8-8B9E-40FA-8770-3A5C400D54B8}"/>
              </a:ext>
            </a:extLst>
          </p:cNvPr>
          <p:cNvSpPr txBox="1">
            <a:spLocks/>
          </p:cNvSpPr>
          <p:nvPr/>
        </p:nvSpPr>
        <p:spPr>
          <a:xfrm>
            <a:off x="-471462" y="5947575"/>
            <a:ext cx="10058400" cy="86298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A: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need to study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human-machine interaction games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324CFF-9559-503C-1291-D635FE103C3F}"/>
              </a:ext>
            </a:extLst>
          </p:cNvPr>
          <p:cNvGrpSpPr/>
          <p:nvPr/>
        </p:nvGrpSpPr>
        <p:grpSpPr>
          <a:xfrm>
            <a:off x="4455681" y="3256686"/>
            <a:ext cx="4593358" cy="930543"/>
            <a:chOff x="4455681" y="2840696"/>
            <a:chExt cx="4593358" cy="9305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7D5D07-8144-4E27-B479-581C1F58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455681" y="2849792"/>
              <a:ext cx="921447" cy="92144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6F105A12-DCEF-4758-93FD-9A36EB6C36FD}"/>
                </a:ext>
              </a:extLst>
            </p:cNvPr>
            <p:cNvSpPr txBox="1">
              <a:spLocks/>
            </p:cNvSpPr>
            <p:nvPr/>
          </p:nvSpPr>
          <p:spPr>
            <a:xfrm>
              <a:off x="5384047" y="2840696"/>
              <a:ext cx="3664992" cy="90589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3000" dirty="0" err="1"/>
                <a:t>Maneeshika</a:t>
              </a:r>
              <a:r>
                <a:rPr lang="en-US" sz="3000" dirty="0"/>
                <a:t> </a:t>
              </a:r>
              <a:r>
                <a:rPr lang="en-US" sz="3000" dirty="0" err="1"/>
                <a:t>Madduri</a:t>
              </a:r>
              <a:endParaRPr lang="en-US" sz="3000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b="0" i="1" dirty="0"/>
                <a:t>freshly minted PhD</a:t>
              </a:r>
              <a:endParaRPr lang="en-US" sz="3000" b="0" i="1" dirty="0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355F2DB3-57B6-42AB-A02F-39B9BDB5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09" y="2322773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4162714" y="102930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252405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859" y="5502549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-1" y="5432731"/>
            <a:ext cx="3981859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4882040" y="5442882"/>
            <a:ext cx="3580172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M3X CAREER #2045014: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Human/Machine Collaborative Learning and Control of Contact-Rich Dynamics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42BB465-FE86-42A2-8B00-E815DBCFC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723" y="2320075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62" y="2317054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7457F96-0470-40D2-BBA4-75DEFFF90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410" y="138168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A7576AE-19E7-4C9B-ACA3-8024729BE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59" y="2316988"/>
            <a:ext cx="912800" cy="9128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BFCF164-34E2-41E4-9867-903BBD5420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11089" y="327247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0645C3-86D5-4FA7-8D41-EDB581FDE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3242" y="3272477"/>
            <a:ext cx="912800" cy="9128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DF3851-3693-432C-9503-EE266F674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21522" y="1378924"/>
            <a:ext cx="912798" cy="90472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0D1807-ADD7-4E38-8D55-C6F89AFAA164}"/>
              </a:ext>
            </a:extLst>
          </p:cNvPr>
          <p:cNvGrpSpPr/>
          <p:nvPr/>
        </p:nvGrpSpPr>
        <p:grpSpPr>
          <a:xfrm>
            <a:off x="4457410" y="2339268"/>
            <a:ext cx="4582622" cy="912800"/>
            <a:chOff x="4457410" y="3813184"/>
            <a:chExt cx="4582622" cy="9128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7EF4661-252C-4592-A822-58480217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457410" y="3813184"/>
              <a:ext cx="912800" cy="912800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B037E5C9-CEE6-4885-9CF8-B417F7934B86}"/>
                </a:ext>
              </a:extLst>
            </p:cNvPr>
            <p:cNvSpPr txBox="1">
              <a:spLocks/>
            </p:cNvSpPr>
            <p:nvPr/>
          </p:nvSpPr>
          <p:spPr>
            <a:xfrm>
              <a:off x="5375040" y="3847889"/>
              <a:ext cx="3664992" cy="86340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3000" dirty="0"/>
                <a:t>Ben </a:t>
              </a:r>
              <a:r>
                <a:rPr lang="en-US" sz="3000" dirty="0" err="1"/>
                <a:t>Chasnov</a:t>
              </a:r>
              <a:endParaRPr lang="en-US" sz="3000" b="0" i="1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b="0" i="1" dirty="0"/>
                <a:t>Research Scientist at Meta</a:t>
              </a:r>
              <a:endParaRPr lang="en-US" sz="3000" b="0" i="1" dirty="0"/>
            </a:p>
          </p:txBody>
        </p:sp>
      </p:grp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618C7DD-0658-42AA-B380-A9B3CFFA82F6}"/>
              </a:ext>
            </a:extLst>
          </p:cNvPr>
          <p:cNvSpPr txBox="1">
            <a:spLocks/>
          </p:cNvSpPr>
          <p:nvPr/>
        </p:nvSpPr>
        <p:spPr>
          <a:xfrm>
            <a:off x="5384047" y="1401269"/>
            <a:ext cx="3664992" cy="905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 err="1"/>
              <a:t>Momona</a:t>
            </a:r>
            <a:r>
              <a:rPr lang="en-US" sz="3000" dirty="0"/>
              <a:t> </a:t>
            </a:r>
            <a:r>
              <a:rPr lang="en-US" sz="3000" dirty="0" err="1"/>
              <a:t>Yamagami</a:t>
            </a:r>
            <a:endParaRPr lang="en-US" sz="3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/>
              <a:t>Asst Prof in ECE at Rice</a:t>
            </a:r>
            <a:endParaRPr lang="en-US" sz="3000" b="0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700BE1-938A-4BEA-BE20-B7E61DF4941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4308" y="1386428"/>
            <a:ext cx="906434" cy="90643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178422D-ACF6-4F3F-9EA9-4414689DFBD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601852" y="1375810"/>
            <a:ext cx="89305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4D0BE5-9AF5-4D2A-A701-FA84ED2337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536554" y="3272476"/>
            <a:ext cx="912799" cy="91279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A528D-1F86-5A14-81E7-130272C484D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66768" y="4246682"/>
            <a:ext cx="909508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27BCB-107D-88EC-08EE-A0DBAD6AA45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169346" y="4240963"/>
            <a:ext cx="884857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1540537"/>
            <a:ext cx="4692318" cy="4542611"/>
            <a:chOff x="0" y="1540537"/>
            <a:chExt cx="4692318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592707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697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Wolpert,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Neurobiol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38100" cmpd="thickThin">
          <a:solidFill>
            <a:srgbClr val="FFC000"/>
          </a:solidFill>
        </a:ln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32608</TotalTime>
  <Words>2832</Words>
  <Application>Microsoft Office PowerPoint</Application>
  <PresentationFormat>On-screen Show (4:3)</PresentationFormat>
  <Paragraphs>636</Paragraphs>
  <Slides>44</Slides>
  <Notes>2</Notes>
  <HiddenSlides>3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ＭＳ Ｐゴシック</vt:lpstr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Times New Roman</vt:lpstr>
      <vt:lpstr>Uni Sans Regular</vt:lpstr>
      <vt:lpstr>Wingdings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804</cp:revision>
  <dcterms:created xsi:type="dcterms:W3CDTF">2014-10-14T00:51:43Z</dcterms:created>
  <dcterms:modified xsi:type="dcterms:W3CDTF">2024-09-10T19:50:51Z</dcterms:modified>
</cp:coreProperties>
</file>