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mp4" ContentType="video/mp4"/>
  <Default Extension="emf" ContentType="image/x-emf"/>
  <Default Extension="rels" ContentType="application/vnd.openxmlformats-package.relationships+xml"/>
  <Default Extension="wdp" ContentType="image/vnd.ms-photo"/>
  <Default Extension="mov" ContentType="video/quicktime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50" r:id="rId1"/>
    <p:sldMasterId id="2147483652" r:id="rId2"/>
  </p:sldMasterIdLst>
  <p:notesMasterIdLst>
    <p:notesMasterId r:id="rId42"/>
  </p:notesMasterIdLst>
  <p:sldIdLst>
    <p:sldId id="294" r:id="rId3"/>
    <p:sldId id="335" r:id="rId4"/>
    <p:sldId id="336" r:id="rId5"/>
    <p:sldId id="306" r:id="rId6"/>
    <p:sldId id="338" r:id="rId7"/>
    <p:sldId id="339" r:id="rId8"/>
    <p:sldId id="340" r:id="rId9"/>
    <p:sldId id="341" r:id="rId10"/>
    <p:sldId id="342" r:id="rId11"/>
    <p:sldId id="343" r:id="rId12"/>
    <p:sldId id="265" r:id="rId13"/>
    <p:sldId id="273" r:id="rId14"/>
    <p:sldId id="270" r:id="rId15"/>
    <p:sldId id="271" r:id="rId16"/>
    <p:sldId id="267" r:id="rId17"/>
    <p:sldId id="268" r:id="rId18"/>
    <p:sldId id="272" r:id="rId19"/>
    <p:sldId id="275" r:id="rId20"/>
    <p:sldId id="276" r:id="rId21"/>
    <p:sldId id="277" r:id="rId22"/>
    <p:sldId id="303" r:id="rId23"/>
    <p:sldId id="278" r:id="rId24"/>
    <p:sldId id="274" r:id="rId25"/>
    <p:sldId id="308" r:id="rId26"/>
    <p:sldId id="282" r:id="rId27"/>
    <p:sldId id="284" r:id="rId28"/>
    <p:sldId id="285" r:id="rId29"/>
    <p:sldId id="287" r:id="rId30"/>
    <p:sldId id="288" r:id="rId31"/>
    <p:sldId id="346" r:id="rId32"/>
    <p:sldId id="332" r:id="rId33"/>
    <p:sldId id="334" r:id="rId34"/>
    <p:sldId id="345" r:id="rId35"/>
    <p:sldId id="293" r:id="rId36"/>
    <p:sldId id="295" r:id="rId37"/>
    <p:sldId id="301" r:id="rId38"/>
    <p:sldId id="300" r:id="rId39"/>
    <p:sldId id="307" r:id="rId40"/>
    <p:sldId id="344" r:id="rId4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  <a:srgbClr val="005400"/>
    <a:srgbClr val="941100"/>
    <a:srgbClr val="003F00"/>
    <a:srgbClr val="008F00"/>
    <a:srgbClr val="1900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6164"/>
    <p:restoredTop sz="91300"/>
  </p:normalViewPr>
  <p:slideViewPr>
    <p:cSldViewPr snapToGrid="0" snapToObjects="1" showGuides="1">
      <p:cViewPr varScale="1">
        <p:scale>
          <a:sx n="146" d="100"/>
          <a:sy n="146" d="100"/>
        </p:scale>
        <p:origin x="1440" y="160"/>
      </p:cViewPr>
      <p:guideLst>
        <p:guide orient="horz" pos="2160"/>
        <p:guide pos="2880"/>
      </p:guideLst>
    </p:cSldViewPr>
  </p:slideViewPr>
  <p:notesTextViewPr>
    <p:cViewPr>
      <p:scale>
        <a:sx n="125" d="100"/>
        <a:sy n="125" d="100"/>
      </p:scale>
      <p:origin x="0" y="0"/>
    </p:cViewPr>
  </p:notesTextViewPr>
  <p:sorterViewPr>
    <p:cViewPr>
      <p:scale>
        <a:sx n="160" d="100"/>
        <a:sy n="16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slide" Target="slides/slide36.xml"/><Relationship Id="rId39" Type="http://schemas.openxmlformats.org/officeDocument/2006/relationships/slide" Target="slides/slide37.xml"/><Relationship Id="rId40" Type="http://schemas.openxmlformats.org/officeDocument/2006/relationships/slide" Target="slides/slide38.xml"/><Relationship Id="rId41" Type="http://schemas.openxmlformats.org/officeDocument/2006/relationships/slide" Target="slides/slide39.xml"/><Relationship Id="rId42" Type="http://schemas.openxmlformats.org/officeDocument/2006/relationships/notesMaster" Target="notesMasters/notesMaster1.xml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132C74-E9BE-8845-AA1F-275C58478BD4}" type="datetimeFigureOut">
              <a:rPr lang="en-US" smtClean="0"/>
              <a:t>9/30/16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10A490-7766-E549-A9C6-D9A35B8B0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882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</a:t>
            </a:r>
            <a:r>
              <a:rPr lang="en-US" baseline="0" dirty="0" smtClean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8190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replace</a:t>
            </a:r>
            <a:r>
              <a:rPr lang="en-US" baseline="0" dirty="0" smtClean="0"/>
              <a:t> text with cartoon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735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10A490-7766-E549-A9C6-D9A35B8B0A24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66136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4" Type="http://schemas.openxmlformats.org/officeDocument/2006/relationships/image" Target="../media/image4.emf"/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4.emf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emf"/><Relationship Id="rId3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UW_W Logo_White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3915" y="5945854"/>
            <a:ext cx="1371600" cy="923544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415637" y="1332224"/>
            <a:ext cx="8312727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100000"/>
              </a:lnSpc>
              <a:buNone/>
              <a:defRPr sz="5000" b="0" i="0" baseline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349125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21068"/>
            <a:ext cx="9144000" cy="952676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indent="0" algn="ctr">
              <a:lnSpc>
                <a:spcPct val="90000"/>
              </a:lnSpc>
              <a:buNone/>
              <a:defRPr sz="4800" b="1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402795" y="2120734"/>
            <a:ext cx="8325375" cy="4446318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Grande" charset="0"/>
              <a:buChar char="•"/>
              <a:defRPr sz="32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>
              <a:defRPr sz="28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>
              <a:defRPr sz="16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</a:lstStyle>
          <a:p>
            <a:pPr lvl="0"/>
            <a:r>
              <a:rPr lang="en-US" dirty="0" smtClean="0"/>
              <a:t>First</a:t>
            </a:r>
          </a:p>
          <a:p>
            <a:pPr lvl="1"/>
            <a:r>
              <a:rPr lang="en-US" dirty="0" smtClean="0"/>
              <a:t>Second</a:t>
            </a:r>
          </a:p>
        </p:txBody>
      </p:sp>
      <p:sp>
        <p:nvSpPr>
          <p:cNvPr id="5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415637" y="1379988"/>
            <a:ext cx="8312727" cy="54726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90000"/>
              </a:lnSpc>
              <a:buNone/>
              <a:defRPr sz="3600" b="0" i="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err="1" smtClean="0"/>
              <a:t>Subheader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92405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Header + Subheader + Content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2659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462" y="6092265"/>
            <a:ext cx="2939921" cy="521599"/>
          </a:xfrm>
          <a:prstGeom prst="rect">
            <a:avLst/>
          </a:prstGeom>
        </p:spPr>
      </p:pic>
      <p:sp>
        <p:nvSpPr>
          <p:cNvPr id="2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1332224"/>
            <a:ext cx="6972300" cy="26417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5000" b="0" i="0" baseline="0">
                <a:solidFill>
                  <a:schemeClr val="tx1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TITLE HERE</a:t>
            </a:r>
          </a:p>
          <a:p>
            <a:pPr lvl="0"/>
            <a:r>
              <a:rPr lang="en-US" dirty="0" smtClean="0"/>
              <a:t>ENCODE NORMAL</a:t>
            </a:r>
          </a:p>
          <a:p>
            <a:pPr lvl="0"/>
            <a:r>
              <a:rPr lang="en-US" dirty="0" smtClean="0"/>
              <a:t>BLACK, 50 PT.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79463" y="3973980"/>
            <a:ext cx="1600200" cy="1397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1910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Sub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4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2320239"/>
            <a:ext cx="8197114" cy="3722215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 smtClean="0"/>
              <a:t>Content here (Open Sans Light, 24 pt.)</a:t>
            </a:r>
          </a:p>
          <a:p>
            <a:pPr lvl="1"/>
            <a:r>
              <a:rPr lang="en-US" dirty="0" smtClean="0"/>
              <a:t>Second level (Open Sans Light, 20)</a:t>
            </a:r>
          </a:p>
          <a:p>
            <a:pPr lvl="2"/>
            <a:r>
              <a:rPr lang="en-US" dirty="0" smtClean="0"/>
              <a:t>Third level (Open Sans Light, 18)</a:t>
            </a:r>
          </a:p>
          <a:p>
            <a:pPr lvl="3"/>
            <a:r>
              <a:rPr lang="en-US" dirty="0" smtClean="0"/>
              <a:t>Fourth level (Open Sans Light, 16)</a:t>
            </a:r>
          </a:p>
          <a:p>
            <a:pPr lvl="4"/>
            <a:r>
              <a:rPr lang="en-US" dirty="0" smtClean="0"/>
              <a:t>Fifth level (Open Sans Light, 14)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sp>
        <p:nvSpPr>
          <p:cNvPr id="6" name="Text Placeholder 5"/>
          <p:cNvSpPr>
            <a:spLocks noGrp="1"/>
          </p:cNvSpPr>
          <p:nvPr>
            <p:ph type="body" sz="quarter" idx="12" hasCustomPrompt="1"/>
          </p:nvPr>
        </p:nvSpPr>
        <p:spPr>
          <a:xfrm>
            <a:off x="671757" y="1730667"/>
            <a:ext cx="8184662" cy="41117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buNone/>
              <a:defRPr sz="2400" b="0" i="0" baseline="0">
                <a:solidFill>
                  <a:srgbClr val="33006F"/>
                </a:solidFill>
                <a:latin typeface="Uni Sans Regular"/>
                <a:cs typeface="Uni Sans Regular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SUB-HEADER HERE (UNI SANS LIGHT, 24 PT.)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371" y="6130325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726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sp>
        <p:nvSpPr>
          <p:cNvPr id="6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659305" y="1736725"/>
            <a:ext cx="8196210" cy="4015497"/>
          </a:xfrm>
          <a:prstGeom prst="rect">
            <a:avLst/>
          </a:prstGeom>
        </p:spPr>
        <p:txBody>
          <a:bodyPr/>
          <a:lstStyle>
            <a:lvl1pPr marL="342900" indent="-342900">
              <a:buFont typeface="Lucida Grande"/>
              <a:buChar char="&gt;"/>
              <a:defRPr sz="2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1pPr>
            <a:lvl2pPr>
              <a:defRPr sz="20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2pPr>
            <a:lvl3pPr marL="1143000" indent="-228600">
              <a:buSzPct val="100000"/>
              <a:buFont typeface="Lucida Grande"/>
              <a:buChar char="&gt;"/>
              <a:defRPr sz="18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3pPr>
            <a:lvl4pPr>
              <a:defRPr sz="16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4pPr>
            <a:lvl5pPr marL="2057400" indent="-228600">
              <a:buFont typeface="Lucida Grande"/>
              <a:buChar char="&gt;"/>
              <a:defRPr sz="1400" b="0" i="0" baseline="0">
                <a:solidFill>
                  <a:schemeClr val="accent5"/>
                </a:solidFill>
                <a:latin typeface="Open Sans Light"/>
                <a:cs typeface="Open Sans Light"/>
              </a:defRPr>
            </a:lvl5pPr>
          </a:lstStyle>
          <a:p>
            <a:pPr lvl="0"/>
            <a:r>
              <a:rPr lang="en-US" dirty="0" smtClean="0"/>
              <a:t>Bulleted content here (Open Sans Light, 24 pt.)</a:t>
            </a:r>
          </a:p>
          <a:p>
            <a:pPr lvl="1"/>
            <a:r>
              <a:rPr lang="en-US" dirty="0" smtClean="0"/>
              <a:t>Second level (Open Sans Light, 20)</a:t>
            </a:r>
          </a:p>
          <a:p>
            <a:pPr lvl="2"/>
            <a:r>
              <a:rPr lang="en-US" dirty="0" smtClean="0"/>
              <a:t>Third level (Open Sans Light, 18)</a:t>
            </a:r>
          </a:p>
          <a:p>
            <a:pPr lvl="3"/>
            <a:r>
              <a:rPr lang="en-US" dirty="0" smtClean="0"/>
              <a:t>Fourth level (Open Sans Light, 16)</a:t>
            </a:r>
          </a:p>
          <a:p>
            <a:pPr lvl="4"/>
            <a:r>
              <a:rPr lang="en-US" dirty="0" smtClean="0"/>
              <a:t>Fifth level (Open Sans Light, 14)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483915" y="5945854"/>
            <a:ext cx="1371600" cy="927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2204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ader + Graphi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hart Placeholder 11"/>
          <p:cNvSpPr>
            <a:spLocks noGrp="1"/>
          </p:cNvSpPr>
          <p:nvPr>
            <p:ph type="chart" sz="quarter" idx="12" hasCustomPrompt="1"/>
          </p:nvPr>
        </p:nvSpPr>
        <p:spPr>
          <a:xfrm>
            <a:off x="766763" y="1736725"/>
            <a:ext cx="8021637" cy="431808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2400" b="0" i="0" baseline="0">
                <a:solidFill>
                  <a:srgbClr val="999999"/>
                </a:solidFill>
                <a:latin typeface="Open Sans Light"/>
                <a:cs typeface="Open Sans Light"/>
              </a:defRPr>
            </a:lvl1pPr>
          </a:lstStyle>
          <a:p>
            <a:r>
              <a:rPr lang="en-US" dirty="0" smtClean="0"/>
              <a:t>Graphic Here</a:t>
            </a:r>
            <a:endParaRPr lang="en-US" dirty="0"/>
          </a:p>
        </p:txBody>
      </p:sp>
      <p:sp>
        <p:nvSpPr>
          <p:cNvPr id="13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71757" y="371510"/>
            <a:ext cx="8184662" cy="99199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buNone/>
              <a:defRPr sz="3000" b="0" i="0" baseline="0">
                <a:solidFill>
                  <a:srgbClr val="33006F"/>
                </a:solidFill>
                <a:latin typeface="Encode Sans Normal Black"/>
                <a:cs typeface="Encode Sans Normal Black"/>
              </a:defRPr>
            </a:lvl1pPr>
            <a:lvl2pPr marL="4572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2pPr>
            <a:lvl3pPr marL="9144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3pPr>
            <a:lvl4pPr marL="13716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4pPr>
            <a:lvl5pPr marL="1828800" indent="0">
              <a:buNone/>
              <a:defRPr b="0" i="0">
                <a:solidFill>
                  <a:srgbClr val="E8D3A2"/>
                </a:solidFill>
                <a:latin typeface="Encode Sans Normal Black"/>
                <a:cs typeface="Encode Sans Normal Black"/>
              </a:defRPr>
            </a:lvl5pPr>
          </a:lstStyle>
          <a:p>
            <a:pPr lvl="0"/>
            <a:r>
              <a:rPr lang="en-US" dirty="0" smtClean="0"/>
              <a:t>HEADER HERE </a:t>
            </a:r>
          </a:p>
          <a:p>
            <a:pPr lvl="0"/>
            <a:r>
              <a:rPr lang="en-US" dirty="0" smtClean="0"/>
              <a:t>(ENCODE NORMAL BLACK, 30 PT.)</a:t>
            </a:r>
            <a:endParaRPr lang="en-US" dirty="0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763" y="1363508"/>
            <a:ext cx="1103781" cy="9636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8479" y="6207786"/>
            <a:ext cx="2939921" cy="521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5524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370309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6" r:id="rId3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98681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63" r:id="rId2"/>
    <p:sldLayoutId id="2147483664" r:id="rId3"/>
    <p:sldLayoutId id="2147483665" r:id="rId4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2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4" Type="http://schemas.openxmlformats.org/officeDocument/2006/relationships/image" Target="../media/image31.emf"/><Relationship Id="rId5" Type="http://schemas.openxmlformats.org/officeDocument/2006/relationships/image" Target="../media/image32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em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4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emf"/><Relationship Id="rId3" Type="http://schemas.openxmlformats.org/officeDocument/2006/relationships/image" Target="../media/image35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4" Type="http://schemas.openxmlformats.org/officeDocument/2006/relationships/image" Target="../media/image23.png"/><Relationship Id="rId5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emf"/></Relationships>
</file>

<file path=ppt/slides/_rels/slide1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3.png"/><Relationship Id="rId1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Relationship Id="rId3" Type="http://schemas.microsoft.com/office/2007/relationships/hdphoto" Target="../media/hdphoto1.wdp"/><Relationship Id="rId4" Type="http://schemas.openxmlformats.org/officeDocument/2006/relationships/image" Target="../media/image40.png"/><Relationship Id="rId5" Type="http://schemas.microsoft.com/office/2007/relationships/hdphoto" Target="../media/hdphoto2.wdp"/><Relationship Id="rId6" Type="http://schemas.openxmlformats.org/officeDocument/2006/relationships/image" Target="../media/image41.png"/><Relationship Id="rId7" Type="http://schemas.microsoft.com/office/2007/relationships/hdphoto" Target="../media/hdphoto3.wdp"/><Relationship Id="rId8" Type="http://schemas.openxmlformats.org/officeDocument/2006/relationships/image" Target="../media/image13.emf"/><Relationship Id="rId9" Type="http://schemas.openxmlformats.org/officeDocument/2006/relationships/image" Target="../media/image42.emf"/><Relationship Id="rId10" Type="http://schemas.openxmlformats.org/officeDocument/2006/relationships/image" Target="../media/image3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png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Relationship Id="rId3" Type="http://schemas.openxmlformats.org/officeDocument/2006/relationships/image" Target="../media/image44.emf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45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29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emf"/><Relationship Id="rId3" Type="http://schemas.openxmlformats.org/officeDocument/2006/relationships/image" Target="../media/image28.emf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media" Target="../media/media4.mp4"/><Relationship Id="rId4" Type="http://schemas.openxmlformats.org/officeDocument/2006/relationships/video" Target="../media/media4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7" Type="http://schemas.openxmlformats.org/officeDocument/2006/relationships/image" Target="../media/image48.emf"/><Relationship Id="rId8" Type="http://schemas.openxmlformats.org/officeDocument/2006/relationships/image" Target="../media/image49.png"/><Relationship Id="rId9" Type="http://schemas.openxmlformats.org/officeDocument/2006/relationships/image" Target="../media/image50.png"/><Relationship Id="rId1" Type="http://schemas.microsoft.com/office/2007/relationships/media" Target="../media/media3.mov"/><Relationship Id="rId2" Type="http://schemas.openxmlformats.org/officeDocument/2006/relationships/video" Target="../media/media3.mov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4" Type="http://schemas.openxmlformats.org/officeDocument/2006/relationships/image" Target="../media/image53.png"/><Relationship Id="rId5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55.png"/><Relationship Id="rId1" Type="http://schemas.microsoft.com/office/2007/relationships/media" Target="../media/media5.mov"/><Relationship Id="rId2" Type="http://schemas.openxmlformats.org/officeDocument/2006/relationships/video" Target="../media/media5.mov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media" Target="../media/media7.mov"/><Relationship Id="rId4" Type="http://schemas.openxmlformats.org/officeDocument/2006/relationships/video" Target="../media/media7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7" Type="http://schemas.openxmlformats.org/officeDocument/2006/relationships/image" Target="../media/image57.png"/><Relationship Id="rId1" Type="http://schemas.microsoft.com/office/2007/relationships/media" Target="../media/media6.mov"/><Relationship Id="rId2" Type="http://schemas.openxmlformats.org/officeDocument/2006/relationships/video" Target="../media/media6.mov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8.png"/><Relationship Id="rId3" Type="http://schemas.openxmlformats.org/officeDocument/2006/relationships/image" Target="../media/image5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4" Type="http://schemas.openxmlformats.org/officeDocument/2006/relationships/image" Target="../media/image62.emf"/><Relationship Id="rId5" Type="http://schemas.openxmlformats.org/officeDocument/2006/relationships/image" Target="../media/image63.emf"/><Relationship Id="rId6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0.em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5.png"/><Relationship Id="rId1" Type="http://schemas.microsoft.com/office/2007/relationships/media" Target="../media/media8.mp4"/><Relationship Id="rId2" Type="http://schemas.openxmlformats.org/officeDocument/2006/relationships/video" Target="../media/media8.mp4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4" Type="http://schemas.openxmlformats.org/officeDocument/2006/relationships/image" Target="../media/image68.png"/><Relationship Id="rId5" Type="http://schemas.openxmlformats.org/officeDocument/2006/relationships/image" Target="../media/image37.png"/><Relationship Id="rId6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69.png"/><Relationship Id="rId5" Type="http://schemas.openxmlformats.org/officeDocument/2006/relationships/image" Target="../media/image68.png"/><Relationship Id="rId6" Type="http://schemas.openxmlformats.org/officeDocument/2006/relationships/image" Target="../media/image37.png"/><Relationship Id="rId7" Type="http://schemas.openxmlformats.org/officeDocument/2006/relationships/image" Target="../media/image70.emf"/><Relationship Id="rId1" Type="http://schemas.microsoft.com/office/2007/relationships/media" Target="../media/media9.mp4"/><Relationship Id="rId2" Type="http://schemas.openxmlformats.org/officeDocument/2006/relationships/video" Target="../media/media9.mp4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media" Target="../media/media11.mp4"/><Relationship Id="rId4" Type="http://schemas.openxmlformats.org/officeDocument/2006/relationships/video" Target="../media/media11.mp4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7" Type="http://schemas.openxmlformats.org/officeDocument/2006/relationships/image" Target="../media/image72.png"/><Relationship Id="rId8" Type="http://schemas.openxmlformats.org/officeDocument/2006/relationships/image" Target="../media/image73.emf"/><Relationship Id="rId1" Type="http://schemas.microsoft.com/office/2007/relationships/media" Target="../media/media10.mp4"/><Relationship Id="rId2" Type="http://schemas.openxmlformats.org/officeDocument/2006/relationships/video" Target="../media/media10.mp4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emf"/><Relationship Id="rId3" Type="http://schemas.openxmlformats.org/officeDocument/2006/relationships/image" Target="../media/image28.emf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74.png"/><Relationship Id="rId1" Type="http://schemas.microsoft.com/office/2007/relationships/media" Target="../media/media12.mov"/><Relationship Id="rId2" Type="http://schemas.openxmlformats.org/officeDocument/2006/relationships/video" Target="../media/media12.mo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4" Type="http://schemas.openxmlformats.org/officeDocument/2006/relationships/image" Target="../media/image8.jpg"/><Relationship Id="rId5" Type="http://schemas.openxmlformats.org/officeDocument/2006/relationships/image" Target="../media/image9.jpg"/><Relationship Id="rId6" Type="http://schemas.openxmlformats.org/officeDocument/2006/relationships/image" Target="../media/image10.png"/><Relationship Id="rId7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9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jpg"/><Relationship Id="rId12" Type="http://schemas.openxmlformats.org/officeDocument/2006/relationships/image" Target="../media/image79.png"/><Relationship Id="rId13" Type="http://schemas.openxmlformats.org/officeDocument/2006/relationships/image" Target="../media/image21.jpg"/><Relationship Id="rId14" Type="http://schemas.openxmlformats.org/officeDocument/2006/relationships/image" Target="../media/image22.png"/><Relationship Id="rId15" Type="http://schemas.openxmlformats.org/officeDocument/2006/relationships/image" Target="../media/image80.png"/><Relationship Id="rId16" Type="http://schemas.openxmlformats.org/officeDocument/2006/relationships/image" Target="../media/image81.png"/><Relationship Id="rId17" Type="http://schemas.openxmlformats.org/officeDocument/2006/relationships/image" Target="../media/image82.png"/><Relationship Id="rId18" Type="http://schemas.openxmlformats.org/officeDocument/2006/relationships/image" Target="../media/image83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37.png"/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75.png"/><Relationship Id="rId6" Type="http://schemas.openxmlformats.org/officeDocument/2006/relationships/image" Target="../media/image76.png"/><Relationship Id="rId7" Type="http://schemas.openxmlformats.org/officeDocument/2006/relationships/image" Target="../media/image68.png"/><Relationship Id="rId8" Type="http://schemas.openxmlformats.org/officeDocument/2006/relationships/image" Target="../media/image77.png"/><Relationship Id="rId9" Type="http://schemas.openxmlformats.org/officeDocument/2006/relationships/image" Target="../media/image78.png"/><Relationship Id="rId10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20.jpg"/><Relationship Id="rId8" Type="http://schemas.openxmlformats.org/officeDocument/2006/relationships/image" Target="../media/image21.jpg"/><Relationship Id="rId9" Type="http://schemas.openxmlformats.org/officeDocument/2006/relationships/image" Target="../media/image22.png"/><Relationship Id="rId10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g"/><Relationship Id="rId3" Type="http://schemas.openxmlformats.org/officeDocument/2006/relationships/image" Target="../media/image1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7" Type="http://schemas.openxmlformats.org/officeDocument/2006/relationships/image" Target="../media/image2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4.jpeg"/><Relationship Id="rId5" Type="http://schemas.openxmlformats.org/officeDocument/2006/relationships/image" Target="../media/image25.png"/><Relationship Id="rId6" Type="http://schemas.openxmlformats.org/officeDocument/2006/relationships/image" Target="../media/image26.jpeg"/><Relationship Id="rId7" Type="http://schemas.openxmlformats.org/officeDocument/2006/relationships/image" Target="../media/image27.png"/><Relationship Id="rId1" Type="http://schemas.microsoft.com/office/2007/relationships/media" Target="../media/media2.mp4"/><Relationship Id="rId2" Type="http://schemas.openxmlformats.org/officeDocument/2006/relationships/video" Target="../media/media2.mp4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/>
          <p:cNvSpPr txBox="1">
            <a:spLocks/>
          </p:cNvSpPr>
          <p:nvPr/>
        </p:nvSpPr>
        <p:spPr>
          <a:xfrm>
            <a:off x="374706" y="2184201"/>
            <a:ext cx="8436483" cy="79344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4800" b="1" dirty="0" smtClean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" name="Text Placeholder 1"/>
          <p:cNvSpPr txBox="1">
            <a:spLocks/>
          </p:cNvSpPr>
          <p:nvPr/>
        </p:nvSpPr>
        <p:spPr>
          <a:xfrm>
            <a:off x="3527231" y="2292775"/>
            <a:ext cx="5285822" cy="3352832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spcBef>
                <a:spcPts val="0"/>
              </a:spcBef>
            </a:pPr>
            <a:r>
              <a:rPr lang="en-US" sz="4800" b="1" dirty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Sam </a:t>
            </a:r>
            <a:r>
              <a:rPr lang="en-US" sz="4800" b="1" dirty="0" smtClean="0">
                <a:solidFill>
                  <a:srgbClr val="33006F">
                    <a:lumMod val="50000"/>
                  </a:srgbClr>
                </a:solidFill>
                <a:latin typeface="Calibri" charset="0"/>
                <a:ea typeface="Calibri" charset="0"/>
                <a:cs typeface="Calibri" charset="0"/>
              </a:rPr>
              <a:t>Burden</a:t>
            </a:r>
            <a:endParaRPr lang="en-US" sz="3200" dirty="0" smtClean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Assistant Professor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Electrical Engineering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University of Washington</a:t>
            </a:r>
          </a:p>
          <a:p>
            <a:pPr>
              <a:spcBef>
                <a:spcPts val="0"/>
              </a:spcBef>
            </a:pPr>
            <a:r>
              <a:rPr lang="en-US" sz="32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Seattle, WA USA</a:t>
            </a:r>
          </a:p>
          <a:p>
            <a:pPr>
              <a:spcBef>
                <a:spcPts val="0"/>
              </a:spcBef>
            </a:pP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400" dirty="0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400" dirty="0" err="1" smtClean="0">
                <a:solidFill>
                  <a:schemeClr val="tx1">
                    <a:lumMod val="50000"/>
                  </a:schemeClr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400" dirty="0">
              <a:solidFill>
                <a:schemeClr val="tx1">
                  <a:lumMod val="50000"/>
                </a:scheme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5" name="Picture 3" descr="uw_seal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960" y="2480786"/>
            <a:ext cx="3049004" cy="304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Placeholder 3"/>
          <p:cNvSpPr txBox="1">
            <a:spLocks/>
          </p:cNvSpPr>
          <p:nvPr/>
        </p:nvSpPr>
        <p:spPr>
          <a:xfrm>
            <a:off x="-461213" y="318343"/>
            <a:ext cx="10058400" cy="1717566"/>
          </a:xfrm>
          <a:prstGeom prst="rect">
            <a:avLst/>
          </a:prstGeom>
          <a:solidFill>
            <a:srgbClr val="190037"/>
          </a:solidFill>
          <a:ln w="76200">
            <a:solidFill>
              <a:srgbClr val="E8D3A2">
                <a:lumMod val="50000"/>
              </a:srgbClr>
            </a:solidFill>
          </a:ln>
        </p:spPr>
        <p:txBody>
          <a:bodyPr anchor="ctr">
            <a:noAutofit/>
          </a:bodyPr>
          <a:lstStyle>
            <a:lvl1pPr marL="0" indent="0" algn="ctr" defTabSz="457200" rtl="0" eaLnBrk="1" latinLnBrk="0" hangingPunct="1">
              <a:lnSpc>
                <a:spcPct val="90000"/>
              </a:lnSpc>
              <a:spcBef>
                <a:spcPct val="20000"/>
              </a:spcBef>
              <a:buFont typeface="Arial"/>
              <a:buNone/>
              <a:defRPr sz="36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lnSpc>
                <a:spcPct val="100000"/>
              </a:lnSpc>
            </a:pPr>
            <a:r>
              <a:rPr lang="en-US" sz="4400" b="1" dirty="0" smtClean="0">
                <a:solidFill>
                  <a:schemeClr val="bg2"/>
                </a:solidFill>
              </a:rPr>
              <a:t>Toward </a:t>
            </a:r>
            <a:r>
              <a:rPr lang="en-US" sz="4400" b="1" dirty="0" err="1" smtClean="0">
                <a:solidFill>
                  <a:schemeClr val="bg2"/>
                </a:solidFill>
              </a:rPr>
              <a:t>Telelocomotion</a:t>
            </a:r>
            <a:endParaRPr lang="en-US" sz="44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58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intervening in Human-Cyber-Physical Systems</a:t>
            </a:r>
            <a:endParaRPr lang="en-US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162632"/>
            <a:ext cx="8962339" cy="4239447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479176" y="2273646"/>
            <a:ext cx="5585012" cy="1935528"/>
            <a:chOff x="1479176" y="2420290"/>
            <a:chExt cx="5585012" cy="1935528"/>
          </a:xfrm>
        </p:grpSpPr>
        <p:sp>
          <p:nvSpPr>
            <p:cNvPr id="7" name="Right Arrow 6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sensory feedback 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8" name="Curved Right Arrow 7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9" name="Right Arrow 8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 motor control inputs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0" name="Curved Right Arrow 9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Right Arrow 10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ysClr val="windowText" lastClr="000000"/>
                  </a:solidFill>
                </a:rPr>
                <a:t>sensory feedback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904696" y="1479699"/>
            <a:ext cx="4733400" cy="3501636"/>
            <a:chOff x="1904696" y="1479699"/>
            <a:chExt cx="4733400" cy="3501636"/>
          </a:xfrm>
        </p:grpSpPr>
        <p:sp>
          <p:nvSpPr>
            <p:cNvPr id="15" name="Rectangle 14"/>
            <p:cNvSpPr/>
            <p:nvPr/>
          </p:nvSpPr>
          <p:spPr>
            <a:xfrm>
              <a:off x="1904696" y="2115308"/>
              <a:ext cx="4733400" cy="2326140"/>
            </a:xfrm>
            <a:prstGeom prst="rect">
              <a:avLst/>
            </a:prstGeom>
            <a:noFill/>
            <a:ln w="127000">
              <a:solidFill>
                <a:srgbClr val="941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 flipV="1">
              <a:off x="2625864" y="1479699"/>
              <a:ext cx="3501635" cy="3501636"/>
            </a:xfrm>
            <a:prstGeom prst="straightConnector1">
              <a:avLst/>
            </a:prstGeom>
            <a:ln w="127000">
              <a:solidFill>
                <a:srgbClr val="9411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" name="Rectangle 18"/>
          <p:cNvSpPr/>
          <p:nvPr/>
        </p:nvSpPr>
        <p:spPr>
          <a:xfrm>
            <a:off x="1909857" y="2115308"/>
            <a:ext cx="4728485" cy="2326140"/>
          </a:xfrm>
          <a:prstGeom prst="rect">
            <a:avLst/>
          </a:prstGeom>
          <a:solidFill>
            <a:srgbClr val="941100"/>
          </a:solidFill>
          <a:ln w="1270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any intervention alters the sensorimotor loop</a:t>
            </a:r>
            <a:endParaRPr lang="en-US" sz="3600" dirty="0">
              <a:solidFill>
                <a:schemeClr val="tx2"/>
              </a:solidFill>
            </a:endParaRPr>
          </a:p>
        </p:txBody>
      </p:sp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5402079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4000" b="1" dirty="0"/>
              <a:t>provably-safe interventions</a:t>
            </a:r>
            <a:r>
              <a:rPr lang="en-US" sz="4000" dirty="0"/>
              <a:t> will require predictive models for sensorimotor loops</a:t>
            </a:r>
          </a:p>
        </p:txBody>
      </p:sp>
    </p:spTree>
    <p:extLst>
      <p:ext uri="{BB962C8B-B14F-4D97-AF65-F5344CB8AC3E}">
        <p14:creationId xmlns:p14="http://schemas.microsoft.com/office/powerpoint/2010/main" val="32283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internal models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terra-dynamics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7"/>
          <a:stretch/>
        </p:blipFill>
        <p:spPr>
          <a:xfrm>
            <a:off x="1025110" y="1162632"/>
            <a:ext cx="2523160" cy="4239447"/>
          </a:xfrm>
          <a:prstGeom prst="rect">
            <a:avLst/>
          </a:prstGeom>
        </p:spPr>
      </p:pic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8259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6" grpId="0" build="p"/>
      <p:bldP spid="8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internal models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terra-dynamics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7"/>
          <a:stretch/>
        </p:blipFill>
        <p:spPr>
          <a:xfrm>
            <a:off x="1025110" y="1162632"/>
            <a:ext cx="2523160" cy="4239447"/>
          </a:xfrm>
          <a:prstGeom prst="rect">
            <a:avLst/>
          </a:prstGeom>
        </p:spPr>
      </p:pic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71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 smtClean="0">
                <a:ea typeface="ＭＳ Ｐゴシック" charset="-128"/>
              </a:rPr>
              <a:t>predictable </a:t>
            </a:r>
            <a:r>
              <a:rPr lang="en-US" altLang="en-US" dirty="0">
                <a:ea typeface="ＭＳ Ｐゴシック" charset="-128"/>
              </a:rPr>
              <a:t>behavior from internal models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36323" y="1776550"/>
            <a:ext cx="3833404" cy="2157284"/>
            <a:chOff x="436323" y="1776550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2351316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1776550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1950281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1950279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2126884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3027263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987408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forward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4" name="Group 3"/>
          <p:cNvGrpSpPr/>
          <p:nvPr/>
        </p:nvGrpSpPr>
        <p:grpSpPr>
          <a:xfrm>
            <a:off x="431967" y="472440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0563" y="393526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inverse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6" name="Content Placeholder 2"/>
          <p:cNvSpPr txBox="1">
            <a:spLocks/>
          </p:cNvSpPr>
          <p:nvPr/>
        </p:nvSpPr>
        <p:spPr bwMode="auto">
          <a:xfrm>
            <a:off x="4149346" y="1189907"/>
            <a:ext cx="4665906" cy="20251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predicts sensory effects of motor actions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Psych. Rev.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1981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Jordan,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Rumelhart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Cog. Sci.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1992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Wolpert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Ghahramani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Jordan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Science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1995</a:t>
            </a:r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149346" y="4114800"/>
            <a:ext cx="4665906" cy="20627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computes action expected to yield desired behavior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Kawato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Curr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Opin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Neurobio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Thoroughman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Shadmehr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Nature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2000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Conditt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>
                <a:solidFill>
                  <a:schemeClr val="tx2"/>
                </a:solidFill>
                <a:latin typeface="Calibri" charset="0"/>
                <a:cs typeface="Calibri" charset="0"/>
              </a:rPr>
              <a:t>Mussa-Ivaldi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PNAS </a:t>
            </a:r>
            <a:r>
              <a:rPr lang="en-US" altLang="en-US" sz="1600" kern="0" dirty="0">
                <a:solidFill>
                  <a:schemeClr val="tx2"/>
                </a:solidFill>
                <a:latin typeface="Calibri" charset="0"/>
                <a:cs typeface="Calibri" charset="0"/>
              </a:rPr>
              <a:t>1999</a:t>
            </a:r>
          </a:p>
          <a:p>
            <a:pPr lvl="2" indent="0" defTabSz="914400">
              <a:buClr>
                <a:schemeClr val="tx2"/>
              </a:buClr>
            </a:pPr>
            <a:endParaRPr lang="en-US" altLang="en-US" sz="1600" i="1" kern="0" dirty="0" smtClean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79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  <p:bldP spid="25" grpId="0" build="p"/>
      <p:bldP spid="26" grpId="0"/>
      <p:bldP spid="2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altLang="en-US" dirty="0" smtClean="0">
                <a:ea typeface="ＭＳ Ｐゴシック" charset="-128"/>
              </a:rPr>
              <a:t>predictable </a:t>
            </a:r>
            <a:r>
              <a:rPr lang="en-US" altLang="en-US" dirty="0">
                <a:ea typeface="ＭＳ Ｐゴシック" charset="-128"/>
              </a:rPr>
              <a:t>behavior from internal models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436323" y="2853723"/>
            <a:ext cx="3833404" cy="2157284"/>
            <a:chOff x="436323" y="1776550"/>
            <a:chExt cx="3833404" cy="2157284"/>
          </a:xfrm>
        </p:grpSpPr>
        <p:cxnSp>
          <p:nvCxnSpPr>
            <p:cNvPr id="10" name="Straight Arrow Connector 9"/>
            <p:cNvCxnSpPr/>
            <p:nvPr/>
          </p:nvCxnSpPr>
          <p:spPr>
            <a:xfrm>
              <a:off x="1005841" y="2351316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ounded Rectangle 12"/>
            <p:cNvSpPr/>
            <p:nvPr/>
          </p:nvSpPr>
          <p:spPr>
            <a:xfrm>
              <a:off x="1710149" y="1776550"/>
              <a:ext cx="1149531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5870" y="1950281"/>
              <a:ext cx="403857" cy="906571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6323" y="1950279"/>
              <a:ext cx="391885" cy="906571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025" b="56213"/>
            <a:stretch/>
          </p:blipFill>
          <p:spPr>
            <a:xfrm>
              <a:off x="1955450" y="2126884"/>
              <a:ext cx="658928" cy="61432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2354" b="73492"/>
            <a:stretch/>
          </p:blipFill>
          <p:spPr>
            <a:xfrm>
              <a:off x="949958" y="3027263"/>
              <a:ext cx="2669913" cy="906571"/>
            </a:xfrm>
            <a:prstGeom prst="rect">
              <a:avLst/>
            </a:prstGeom>
          </p:spPr>
        </p:pic>
      </p:grpSp>
      <p:sp>
        <p:nvSpPr>
          <p:cNvPr id="18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44919" y="2064581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forward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grpSp>
        <p:nvGrpSpPr>
          <p:cNvPr id="3" name="Group 2"/>
          <p:cNvGrpSpPr/>
          <p:nvPr/>
        </p:nvGrpSpPr>
        <p:grpSpPr>
          <a:xfrm>
            <a:off x="5249638" y="2852065"/>
            <a:ext cx="3833404" cy="1979902"/>
            <a:chOff x="431967" y="4724405"/>
            <a:chExt cx="3833404" cy="1979902"/>
          </a:xfrm>
        </p:grpSpPr>
        <p:cxnSp>
          <p:nvCxnSpPr>
            <p:cNvPr id="19" name="Straight Arrow Connector 18"/>
            <p:cNvCxnSpPr/>
            <p:nvPr/>
          </p:nvCxnSpPr>
          <p:spPr>
            <a:xfrm flipH="1">
              <a:off x="870855" y="5299171"/>
              <a:ext cx="2704011" cy="0"/>
            </a:xfrm>
            <a:prstGeom prst="straightConnector1">
              <a:avLst/>
            </a:prstGeom>
            <a:ln w="127000" cap="rnd">
              <a:solidFill>
                <a:schemeClr val="tx2"/>
              </a:solidFill>
              <a:tailEnd type="arrow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ounded Rectangle 19"/>
            <p:cNvSpPr/>
            <p:nvPr/>
          </p:nvSpPr>
          <p:spPr>
            <a:xfrm>
              <a:off x="1741973" y="4724405"/>
              <a:ext cx="1530025" cy="1149531"/>
            </a:xfrm>
            <a:prstGeom prst="roundRect">
              <a:avLst/>
            </a:prstGeom>
            <a:solidFill>
              <a:schemeClr val="tx2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2793" b="73492"/>
            <a:stretch/>
          </p:blipFill>
          <p:spPr>
            <a:xfrm>
              <a:off x="3861514" y="4898136"/>
              <a:ext cx="403857" cy="906571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58" r="57249" b="73492"/>
            <a:stretch/>
          </p:blipFill>
          <p:spPr>
            <a:xfrm>
              <a:off x="431967" y="4898134"/>
              <a:ext cx="391885" cy="906571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61" t="53071" r="-2061" b="-5690"/>
            <a:stretch/>
          </p:blipFill>
          <p:spPr>
            <a:xfrm>
              <a:off x="1873096" y="4878794"/>
              <a:ext cx="1267778" cy="738232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0619" r="41906"/>
            <a:stretch/>
          </p:blipFill>
          <p:spPr>
            <a:xfrm>
              <a:off x="679270" y="5866028"/>
              <a:ext cx="3211289" cy="838279"/>
            </a:xfrm>
            <a:prstGeom prst="rect">
              <a:avLst/>
            </a:prstGeom>
          </p:spPr>
        </p:pic>
      </p:grpSp>
      <p:sp>
        <p:nvSpPr>
          <p:cNvPr id="25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5258234" y="2062923"/>
            <a:ext cx="3525408" cy="952676"/>
          </a:xfrm>
        </p:spPr>
        <p:txBody>
          <a:bodyPr>
            <a:normAutofit/>
          </a:bodyPr>
          <a:lstStyle/>
          <a:p>
            <a:r>
              <a:rPr lang="en-US" altLang="en-US" sz="4000" dirty="0" smtClean="0">
                <a:ea typeface="ＭＳ Ｐゴシック" charset="-128"/>
              </a:rPr>
              <a:t>inverse </a:t>
            </a:r>
            <a:r>
              <a:rPr lang="en-US" altLang="en-US" sz="4000" b="0" dirty="0" smtClean="0">
                <a:ea typeface="ＭＳ Ｐゴシック" charset="-128"/>
              </a:rPr>
              <a:t>model</a:t>
            </a:r>
            <a:endParaRPr lang="en-US" sz="4000" b="0" dirty="0"/>
          </a:p>
        </p:txBody>
      </p:sp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122368" y="929304"/>
            <a:ext cx="8661273" cy="3548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t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heoretical and empirical evidence for pairing of </a:t>
            </a: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forward + inverse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models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Bhushan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Shadmehr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Bio.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1999;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Sanner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Kosha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Bio.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Cybern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  <a:endParaRPr lang="en-US" altLang="en-US" sz="1600" kern="0" dirty="0" smtClean="0">
              <a:solidFill>
                <a:schemeClr val="tx2"/>
              </a:solidFill>
              <a:latin typeface="Calibri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768777" y="2073118"/>
            <a:ext cx="1809092" cy="952676"/>
          </a:xfrm>
        </p:spPr>
        <p:txBody>
          <a:bodyPr>
            <a:noAutofit/>
          </a:bodyPr>
          <a:lstStyle/>
          <a:p>
            <a:r>
              <a:rPr lang="en-US" altLang="en-US" sz="8800" dirty="0" smtClean="0">
                <a:ea typeface="ＭＳ Ｐゴシック" charset="-128"/>
              </a:rPr>
              <a:t>+</a:t>
            </a:r>
            <a:endParaRPr lang="en-US" sz="8800" b="0" dirty="0"/>
          </a:p>
        </p:txBody>
      </p:sp>
      <p:sp>
        <p:nvSpPr>
          <p:cNvPr id="29" name="Content Placeholder 2"/>
          <p:cNvSpPr txBox="1">
            <a:spLocks/>
          </p:cNvSpPr>
          <p:nvPr/>
        </p:nvSpPr>
        <p:spPr bwMode="auto">
          <a:xfrm>
            <a:off x="0" y="4867651"/>
            <a:ext cx="9144000" cy="198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parallels in control theory, robotics, artificial intelligence: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adaptive control, 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nternal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model principle, learning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Francis,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Wonham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Automatica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1976;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Sastry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Bodson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Prentice Hall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1989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Sutton,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Barto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Williams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IEEE CSM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1992;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Atkeson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Schaal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ICML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sz="1600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Papavassiliou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Russell </a:t>
            </a:r>
            <a:r>
              <a:rPr lang="en-US" altLang="en-US" sz="1600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IJCAI</a:t>
            </a:r>
            <a:r>
              <a:rPr lang="en-US" altLang="en-US" sz="1600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1999</a:t>
            </a:r>
            <a:endParaRPr lang="en-US" altLang="en-US" sz="1600" kern="0" dirty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957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228600" y="1066800"/>
            <a:ext cx="87630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</a:rPr>
              <a:t>Forward model (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M : U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 Y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):  static vs. dynamic</a:t>
            </a:r>
            <a:endParaRPr kumimoji="0" lang="en-US" sz="3200" b="0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ＭＳ Ｐゴシック" pitchFamily="-107" charset="-128"/>
              <a:cs typeface="ＭＳ Ｐゴシック" charset="0"/>
              <a:sym typeface="Wingdings"/>
            </a:endParaRP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static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map (linear or nonlinear)</a:t>
            </a:r>
            <a:endParaRPr kumimoji="0" lang="en-US" sz="2800" b="0" i="1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  <a:sym typeface="Wingdings"/>
            </a:endParaRP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Hanuschkin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Ganguli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Hahnloser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Front. Neural Circ.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</a:rPr>
              <a:t> 2013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Giret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Kornfeld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Ganguli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Hahnloser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PNAS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 charset="0"/>
                <a:ea typeface="Calibri" charset="0"/>
                <a:cs typeface="Calibri" charset="0"/>
              </a:rPr>
              <a:t> 2014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ea typeface="Calibri" charset="0"/>
              <a:sym typeface="Wingdings"/>
            </a:endParaRP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dynamic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depends on </a:t>
            </a:r>
          </a:p>
          <a:p>
            <a:pPr marL="283464" marR="0" lvl="1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  intermediate state </a:t>
            </a:r>
            <a:endParaRPr kumimoji="0" lang="en-US" sz="28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  <a:sym typeface="Wingdings"/>
            </a:endParaRP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Thoroughman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Shadmehr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Science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 2000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Wolpert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Diedrichsen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, Flanagan </a:t>
            </a:r>
            <a:r>
              <a:rPr kumimoji="0" lang="en-US" sz="14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Nature </a:t>
            </a:r>
            <a:r>
              <a:rPr kumimoji="0" lang="en-U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Neurosci</a:t>
            </a:r>
            <a:r>
              <a:rPr kumimoji="0" lang="en-US" sz="14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Calibri" charset="0"/>
                <a:cs typeface="Calibri"/>
                <a:sym typeface="Wingdings"/>
              </a:rPr>
              <a:t>. 2011</a:t>
            </a:r>
          </a:p>
          <a:p>
            <a:pPr marL="548640" marR="0" lvl="2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 smtClean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Calibri"/>
              <a:ea typeface="Calibri" charset="0"/>
              <a:cs typeface="Calibri"/>
              <a:sym typeface="Wingdings"/>
            </a:endParaRP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charset="0"/>
              <a:buChar char="l"/>
              <a:tabLst/>
              <a:defRPr/>
            </a:pP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Inverse model (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M</a:t>
            </a:r>
            <a:r>
              <a:rPr kumimoji="0" lang="en-US" sz="3200" b="0" i="1" u="none" strike="noStrike" kern="0" cap="none" spc="0" normalizeH="0" baseline="3000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-1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</a:rPr>
              <a:t> : Y </a:t>
            </a:r>
            <a:r>
              <a:rPr kumimoji="0" lang="en-US" sz="3200" b="0" i="1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 U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Times New Roman"/>
                <a:ea typeface="ＭＳ Ｐゴシック" pitchFamily="-107" charset="-128"/>
                <a:cs typeface="Times New Roman"/>
                <a:sym typeface="Wingdings"/>
              </a:rPr>
              <a:t> </a:t>
            </a:r>
            <a:r>
              <a:rPr kumimoji="0" lang="en-US" sz="32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ＭＳ Ｐゴシック" charset="0"/>
                <a:sym typeface="Wingdings"/>
              </a:rPr>
              <a:t>):  hard to define</a:t>
            </a: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static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may fail to be one-to-one or onto</a:t>
            </a:r>
          </a:p>
          <a:p>
            <a:pPr marL="557784" marR="0" lvl="1" indent="-27432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Tx/>
              <a:buChar char="–"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dynamic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 map may be </a:t>
            </a:r>
            <a:r>
              <a:rPr kumimoji="0" lang="en-US" sz="28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Calibri"/>
                <a:ea typeface="ＭＳ Ｐゴシック" pitchFamily="-107" charset="-128"/>
                <a:cs typeface="Calibri"/>
                <a:sym typeface="Wingdings"/>
              </a:rPr>
              <a:t>acausal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ＭＳ Ｐゴシック" pitchFamily="-107" charset="-128"/>
                <a:sym typeface="Wingdings"/>
              </a:rPr>
              <a:t> or need state estimate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Times New Roman"/>
              <a:ea typeface="ＭＳ Ｐゴシック" pitchFamily="-107" charset="-128"/>
              <a:cs typeface="Times New Roman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instantiating </a:t>
            </a:r>
            <a:r>
              <a:rPr lang="en-US" altLang="en-US" dirty="0">
                <a:ea typeface="ＭＳ Ｐゴシック" charset="-128"/>
              </a:rPr>
              <a:t>internal models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326" b="73492"/>
          <a:stretch/>
        </p:blipFill>
        <p:spPr>
          <a:xfrm>
            <a:off x="5614459" y="1689894"/>
            <a:ext cx="1658899" cy="56290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3645568" y="2950801"/>
            <a:ext cx="4981073" cy="1155032"/>
            <a:chOff x="3645568" y="2950801"/>
            <a:chExt cx="4981073" cy="115503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793" t="25014" r="-485" b="20979"/>
            <a:stretch/>
          </p:blipFill>
          <p:spPr>
            <a:xfrm>
              <a:off x="5077325" y="2950801"/>
              <a:ext cx="3549316" cy="1155032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88" t="79253" r="68177" b="-1756"/>
            <a:stretch/>
          </p:blipFill>
          <p:spPr>
            <a:xfrm>
              <a:off x="3645568" y="3459533"/>
              <a:ext cx="926432" cy="48126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3226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dynamic forward model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346021" y="4940114"/>
            <a:ext cx="4636869" cy="988547"/>
          </a:xfrm>
        </p:spPr>
        <p:txBody>
          <a:bodyPr/>
          <a:lstStyle/>
          <a:p>
            <a:pPr lvl="1"/>
            <a:r>
              <a:rPr lang="en-US" dirty="0" smtClean="0"/>
              <a:t>forward model is simpler in 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(</a:t>
            </a:r>
            <a:r>
              <a:rPr lang="en-US" i="1" dirty="0" err="1" smtClean="0">
                <a:latin typeface="Symbol" charset="2"/>
                <a:ea typeface="Symbol" charset="2"/>
                <a:cs typeface="Symbol" charset="2"/>
              </a:rPr>
              <a:t>x,z</a:t>
            </a:r>
            <a:r>
              <a:rPr lang="en-US" dirty="0" smtClean="0">
                <a:latin typeface="Symbol" charset="2"/>
                <a:ea typeface="Symbol" charset="2"/>
                <a:cs typeface="Symbol" charset="2"/>
              </a:rPr>
              <a:t>)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dirty="0" smtClean="0"/>
              <a:t>coordinates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1312"/>
          <a:stretch/>
        </p:blipFill>
        <p:spPr>
          <a:xfrm>
            <a:off x="311263" y="1356626"/>
            <a:ext cx="4154009" cy="10622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311264" y="4060573"/>
            <a:ext cx="4154009" cy="2063930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411077"/>
            <a:ext cx="9144000" cy="445859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b="1" dirty="0" smtClean="0"/>
              <a:t>*strict relative degree </a:t>
            </a:r>
            <a:r>
              <a:rPr lang="en-US" sz="2400" b="1" i="1" dirty="0">
                <a:latin typeface="Symbol" charset="2"/>
                <a:ea typeface="Symbol" charset="2"/>
                <a:cs typeface="Symbol" charset="2"/>
              </a:rPr>
              <a:t> </a:t>
            </a:r>
            <a:r>
              <a:rPr lang="en-US" sz="2400" b="1" i="1" dirty="0" smtClean="0">
                <a:latin typeface="Symbol" charset="2"/>
                <a:ea typeface="Symbol" charset="2"/>
                <a:cs typeface="Symbol" charset="2"/>
              </a:rPr>
              <a:t>         </a:t>
            </a:r>
            <a:r>
              <a:rPr lang="en-US" sz="2400" dirty="0" smtClean="0"/>
              <a:t> – easily satisfied for mechanical systems</a:t>
            </a:r>
            <a:endParaRPr lang="en-US" sz="2400" b="1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386149" y="2918324"/>
            <a:ext cx="6596742" cy="988547"/>
          </a:xfrm>
        </p:spPr>
        <p:txBody>
          <a:bodyPr/>
          <a:lstStyle/>
          <a:p>
            <a:pPr lvl="1"/>
            <a:r>
              <a:rPr lang="en-US" dirty="0" smtClean="0"/>
              <a:t>under a technical condition* we change coordinates                   to</a:t>
            </a:r>
          </a:p>
          <a:p>
            <a:pPr lvl="1"/>
            <a:endParaRPr lang="en-US" b="1" dirty="0"/>
          </a:p>
        </p:txBody>
      </p:sp>
      <p:grpSp>
        <p:nvGrpSpPr>
          <p:cNvPr id="10" name="Group 9"/>
          <p:cNvGrpSpPr/>
          <p:nvPr/>
        </p:nvGrpSpPr>
        <p:grpSpPr>
          <a:xfrm>
            <a:off x="311263" y="2959122"/>
            <a:ext cx="8236200" cy="3865113"/>
            <a:chOff x="311263" y="2959122"/>
            <a:chExt cx="8236200" cy="3865113"/>
          </a:xfrm>
        </p:grpSpPr>
        <p:grpSp>
          <p:nvGrpSpPr>
            <p:cNvPr id="4" name="Group 3"/>
            <p:cNvGrpSpPr/>
            <p:nvPr/>
          </p:nvGrpSpPr>
          <p:grpSpPr>
            <a:xfrm>
              <a:off x="311263" y="2959122"/>
              <a:ext cx="8236200" cy="1365250"/>
              <a:chOff x="311263" y="2959122"/>
              <a:chExt cx="8236200" cy="1365250"/>
            </a:xfrm>
          </p:grpSpPr>
          <p:pic>
            <p:nvPicPr>
              <p:cNvPr id="6" name="Picture 5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30299" r="46256" b="54395"/>
              <a:stretch/>
            </p:blipFill>
            <p:spPr>
              <a:xfrm>
                <a:off x="311263" y="2959122"/>
                <a:ext cx="2232522" cy="566777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9718" t="1076" b="81601"/>
              <a:stretch/>
            </p:blipFill>
            <p:spPr>
              <a:xfrm>
                <a:off x="4913027" y="3364803"/>
                <a:ext cx="1390586" cy="418012"/>
              </a:xfrm>
              <a:prstGeom prst="rect">
                <a:avLst/>
              </a:prstGeom>
            </p:spPr>
          </p:pic>
          <p:pic>
            <p:nvPicPr>
              <p:cNvPr id="12" name="Picture 11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09" t="27466" r="59873" b="50339"/>
              <a:stretch/>
            </p:blipFill>
            <p:spPr>
              <a:xfrm>
                <a:off x="6766559" y="3332596"/>
                <a:ext cx="1319349" cy="535576"/>
              </a:xfrm>
              <a:prstGeom prst="rect">
                <a:avLst/>
              </a:prstGeom>
            </p:spPr>
          </p:pic>
          <p:pic>
            <p:nvPicPr>
              <p:cNvPr id="13" name="Picture 12"/>
              <p:cNvPicPr>
                <a:picLocks noChangeAspect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6938" t="28007" r="1853" b="50224"/>
              <a:stretch/>
            </p:blipFill>
            <p:spPr>
              <a:xfrm>
                <a:off x="6779622" y="3799071"/>
                <a:ext cx="1767841" cy="525301"/>
              </a:xfrm>
              <a:prstGeom prst="rect">
                <a:avLst/>
              </a:prstGeom>
            </p:spPr>
          </p:pic>
        </p:grpSp>
        <p:pic>
          <p:nvPicPr>
            <p:cNvPr id="14" name="Picture 13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6993" t="81596" r="465" b="-1626"/>
            <a:stretch/>
          </p:blipFill>
          <p:spPr>
            <a:xfrm>
              <a:off x="3113908" y="6494118"/>
              <a:ext cx="767302" cy="330117"/>
            </a:xfrm>
            <a:prstGeom prst="rect">
              <a:avLst/>
            </a:prstGeom>
          </p:spPr>
        </p:pic>
      </p:grp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827417" y="1312979"/>
            <a:ext cx="5003074" cy="988547"/>
          </a:xfrm>
        </p:spPr>
        <p:txBody>
          <a:bodyPr/>
          <a:lstStyle/>
          <a:p>
            <a:pPr lvl="1"/>
            <a:r>
              <a:rPr lang="en-US" smtClean="0"/>
              <a:t>start with </a:t>
            </a:r>
            <a:r>
              <a:rPr lang="en-US" b="1" dirty="0" smtClean="0"/>
              <a:t>forward model</a:t>
            </a:r>
            <a:r>
              <a:rPr lang="en-US" dirty="0" smtClean="0"/>
              <a:t> in control-affine form</a:t>
            </a:r>
          </a:p>
        </p:txBody>
      </p:sp>
    </p:spTree>
    <p:extLst>
      <p:ext uri="{BB962C8B-B14F-4D97-AF65-F5344CB8AC3E}">
        <p14:creationId xmlns:p14="http://schemas.microsoft.com/office/powerpoint/2010/main" val="1244316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dynamic inverse model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262"/>
          <a:stretch/>
        </p:blipFill>
        <p:spPr>
          <a:xfrm>
            <a:off x="2558635" y="1648388"/>
            <a:ext cx="4154009" cy="2063930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1097126"/>
            <a:ext cx="7325000" cy="988547"/>
          </a:xfrm>
        </p:spPr>
        <p:txBody>
          <a:bodyPr/>
          <a:lstStyle/>
          <a:p>
            <a:pPr lvl="1"/>
            <a:r>
              <a:rPr lang="en-US" dirty="0" smtClean="0"/>
              <a:t>start with simplified </a:t>
            </a:r>
            <a:r>
              <a:rPr lang="en-US" b="1" dirty="0" smtClean="0"/>
              <a:t>forward model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503" y="5092329"/>
            <a:ext cx="5530273" cy="1039091"/>
          </a:xfrm>
          <a:prstGeom prst="rect">
            <a:avLst/>
          </a:prstGeom>
        </p:spPr>
      </p:pic>
      <p:sp>
        <p:nvSpPr>
          <p:cNvPr id="2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6396835"/>
            <a:ext cx="9144000" cy="461165"/>
          </a:xfrm>
        </p:spPr>
        <p:txBody>
          <a:bodyPr/>
          <a:lstStyle/>
          <a:p>
            <a:pPr marL="57150" indent="0" algn="ctr">
              <a:buNone/>
            </a:pPr>
            <a:r>
              <a:rPr lang="en-US" sz="2400" dirty="0"/>
              <a:t>*</a:t>
            </a:r>
            <a:r>
              <a:rPr lang="en-US" sz="2400" dirty="0" smtClean="0"/>
              <a:t>augment with feedback to correct for initial condition error</a:t>
            </a:r>
            <a:endParaRPr lang="en-US" sz="2400" b="1" dirty="0" smtClean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781950" y="3937360"/>
            <a:ext cx="7851062" cy="988547"/>
          </a:xfrm>
        </p:spPr>
        <p:txBody>
          <a:bodyPr/>
          <a:lstStyle/>
          <a:p>
            <a:pPr lvl="1"/>
            <a:r>
              <a:rPr lang="en-US" dirty="0" smtClean="0"/>
              <a:t>to obtain </a:t>
            </a:r>
            <a:r>
              <a:rPr lang="en-US" b="1" dirty="0" smtClean="0"/>
              <a:t>inverse model</a:t>
            </a:r>
            <a:r>
              <a:rPr lang="en-US" dirty="0"/>
              <a:t>,</a:t>
            </a:r>
            <a:r>
              <a:rPr lang="en-US" dirty="0" smtClean="0"/>
              <a:t> apply input </a:t>
            </a:r>
            <a:r>
              <a:rPr lang="en-US" i="1" dirty="0" err="1" smtClean="0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 smtClean="0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 smtClean="0"/>
              <a:t> that matches*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g</a:t>
            </a:r>
            <a:r>
              <a:rPr lang="en-US" dirty="0" smtClean="0"/>
              <a:t>—</a:t>
            </a:r>
            <a:r>
              <a:rPr lang="en-US" dirty="0" err="1" smtClean="0"/>
              <a:t>th</a:t>
            </a:r>
            <a:r>
              <a:rPr lang="en-US" dirty="0" smtClean="0"/>
              <a:t> derivative of desired output </a:t>
            </a:r>
            <a:r>
              <a:rPr lang="en-US" i="1" dirty="0" err="1" smtClean="0">
                <a:latin typeface="Georgia" charset="0"/>
                <a:ea typeface="Georgia" charset="0"/>
                <a:cs typeface="Georgia" charset="0"/>
              </a:rPr>
              <a:t>y</a:t>
            </a:r>
            <a:r>
              <a:rPr lang="en-US" i="1" baseline="-25000" dirty="0" err="1" smtClean="0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i="1" baseline="-25000" dirty="0">
                <a:latin typeface="Times New Roman" charset="0"/>
                <a:ea typeface="Times New Roman" charset="0"/>
                <a:cs typeface="Times New Roman" charset="0"/>
              </a:rPr>
              <a:t> </a:t>
            </a:r>
            <a:r>
              <a:rPr lang="en-US" dirty="0" smtClean="0"/>
              <a:t>:</a:t>
            </a:r>
            <a:endParaRPr lang="en-US" b="1" dirty="0" smtClean="0"/>
          </a:p>
        </p:txBody>
      </p:sp>
    </p:spTree>
    <p:extLst>
      <p:ext uri="{BB962C8B-B14F-4D97-AF65-F5344CB8AC3E}">
        <p14:creationId xmlns:p14="http://schemas.microsoft.com/office/powerpoint/2010/main" val="1572255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930"/>
            <a:ext cx="9144000" cy="952676"/>
          </a:xfrm>
        </p:spPr>
        <p:txBody>
          <a:bodyPr>
            <a:normAutofit/>
          </a:bodyPr>
          <a:lstStyle/>
          <a:p>
            <a:r>
              <a:rPr lang="en-US" dirty="0" smtClean="0"/>
              <a:t>pairing forward + inverse models</a:t>
            </a:r>
            <a:endParaRPr lang="en-US" dirty="0"/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876988"/>
            <a:ext cx="8624047" cy="552423"/>
          </a:xfrm>
        </p:spPr>
        <p:txBody>
          <a:bodyPr/>
          <a:lstStyle/>
          <a:p>
            <a:pPr lvl="1"/>
            <a:r>
              <a:rPr lang="en-US" dirty="0" smtClean="0"/>
              <a:t>closed-loop dynamics have undesirable property:</a:t>
            </a:r>
            <a:endParaRPr lang="en-US" b="1" dirty="0" smtClean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120" y="1596501"/>
            <a:ext cx="2414050" cy="1469422"/>
          </a:xfrm>
          <a:prstGeom prst="rect">
            <a:avLst/>
          </a:prstGeom>
        </p:spPr>
      </p:pic>
      <p:sp>
        <p:nvSpPr>
          <p:cNvPr id="6" name="Right Brace 5"/>
          <p:cNvSpPr/>
          <p:nvPr/>
        </p:nvSpPr>
        <p:spPr>
          <a:xfrm>
            <a:off x="3307976" y="1596501"/>
            <a:ext cx="394448" cy="1545127"/>
          </a:xfrm>
          <a:prstGeom prst="rightBrace">
            <a:avLst>
              <a:gd name="adj1" fmla="val 53787"/>
              <a:gd name="adj2" fmla="val 50000"/>
            </a:avLst>
          </a:prstGeom>
          <a:ln w="508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580246" y="1429411"/>
            <a:ext cx="5003074" cy="988547"/>
          </a:xfrm>
        </p:spPr>
        <p:txBody>
          <a:bodyPr/>
          <a:lstStyle/>
          <a:p>
            <a:pPr lvl="1"/>
            <a:r>
              <a:rPr lang="en-US" dirty="0" smtClean="0"/>
              <a:t>states in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z</a:t>
            </a:r>
            <a:r>
              <a:rPr lang="en-US" dirty="0" smtClean="0"/>
              <a:t> are </a:t>
            </a:r>
            <a:r>
              <a:rPr lang="en-US" b="1" dirty="0" smtClean="0"/>
              <a:t>unobservable</a:t>
            </a:r>
          </a:p>
          <a:p>
            <a:pPr lvl="1"/>
            <a:r>
              <a:rPr lang="en-US" b="1" dirty="0" smtClean="0"/>
              <a:t>generally impossible </a:t>
            </a:r>
            <a:r>
              <a:rPr lang="en-US" dirty="0" smtClean="0"/>
              <a:t>to compute inverting input </a:t>
            </a:r>
            <a:r>
              <a:rPr lang="en-US" i="1" dirty="0" err="1" smtClean="0">
                <a:latin typeface="Georgia" charset="0"/>
                <a:ea typeface="Georgia" charset="0"/>
                <a:cs typeface="Georgia" charset="0"/>
              </a:rPr>
              <a:t>u</a:t>
            </a:r>
            <a:r>
              <a:rPr lang="en-US" i="1" baseline="-25000" dirty="0" err="1" smtClean="0">
                <a:latin typeface="Georgia" charset="0"/>
                <a:ea typeface="Georgia" charset="0"/>
                <a:cs typeface="Georgia" charset="0"/>
              </a:rPr>
              <a:t>d</a:t>
            </a:r>
            <a:r>
              <a:rPr lang="en-US" dirty="0" smtClean="0"/>
              <a:t> using sensor data</a:t>
            </a:r>
          </a:p>
        </p:txBody>
      </p:sp>
      <p:sp>
        <p:nvSpPr>
          <p:cNvPr id="1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312439"/>
            <a:ext cx="8624047" cy="552423"/>
          </a:xfrm>
        </p:spPr>
        <p:txBody>
          <a:bodyPr/>
          <a:lstStyle/>
          <a:p>
            <a:pPr lvl="1"/>
            <a:r>
              <a:rPr lang="en-US" dirty="0" smtClean="0"/>
              <a:t>by restricting system dynamics, can bypass this issue:</a:t>
            </a:r>
            <a:endParaRPr lang="en-US" b="1" dirty="0" smtClean="0"/>
          </a:p>
        </p:txBody>
      </p:sp>
      <p:sp>
        <p:nvSpPr>
          <p:cNvPr id="2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 smtClean="0"/>
              <a:t>SPIE-DSS </a:t>
            </a:r>
            <a:r>
              <a:rPr lang="en-US" sz="1600" dirty="0" smtClean="0"/>
              <a:t>2016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Dynamic inverse models in human-cyber-physical systems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957286"/>
            <a:ext cx="10058400" cy="2078255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Theorem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(Robinson, </a:t>
            </a:r>
            <a:r>
              <a:rPr lang="en-US" altLang="en-US" kern="0" dirty="0" err="1">
                <a:ea typeface="ＭＳ Ｐゴシック" charset="-128"/>
                <a:cs typeface="ＭＳ Ｐゴシック" charset="-128"/>
              </a:rPr>
              <a:t>Scobee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, Burden, </a:t>
            </a:r>
            <a:r>
              <a:rPr lang="en-US" altLang="en-US" kern="0" dirty="0" err="1">
                <a:ea typeface="ＭＳ Ｐゴシック" charset="-128"/>
                <a:cs typeface="ＭＳ Ｐゴシック" charset="-128"/>
              </a:rPr>
              <a:t>Sastry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)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: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 </a:t>
            </a:r>
            <a:endParaRPr lang="en-US" altLang="en-US" kern="0" dirty="0" smtClean="0">
              <a:ea typeface="ＭＳ Ｐゴシック" charset="-128"/>
              <a:cs typeface="ＭＳ Ｐゴシック" charset="-128"/>
            </a:endParaRP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 smtClean="0">
                <a:ea typeface="ＭＳ Ｐゴシック" charset="-128"/>
                <a:cs typeface="ＭＳ Ｐゴシック" charset="-128"/>
              </a:rPr>
              <a:t>If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forward </a:t>
            </a:r>
            <a:r>
              <a:rPr lang="en-US" altLang="en-US" i="1" kern="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and inverse </a:t>
            </a:r>
            <a:r>
              <a:rPr lang="en-US" altLang="en-US" i="1" kern="0" dirty="0">
                <a:latin typeface="Times New Roman" charset="0"/>
                <a:ea typeface="Times New Roman" charset="0"/>
                <a:cs typeface="Times New Roman" charset="0"/>
              </a:rPr>
              <a:t>M</a:t>
            </a:r>
            <a:r>
              <a:rPr lang="en-US" altLang="en-US" i="1" kern="0" baseline="30000" dirty="0">
                <a:latin typeface="Times New Roman" charset="0"/>
                <a:ea typeface="Times New Roman" charset="0"/>
                <a:cs typeface="Times New Roman" charset="0"/>
              </a:rPr>
              <a:t>-1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 are stable models, </a:t>
            </a:r>
            <a:endParaRPr lang="en-US" altLang="en-US" kern="0" dirty="0" smtClean="0">
              <a:ea typeface="ＭＳ Ｐゴシック" charset="-128"/>
              <a:cs typeface="ＭＳ Ｐゴシック" charset="-128"/>
            </a:endParaRP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 smtClean="0">
                <a:ea typeface="ＭＳ Ｐゴシック" charset="-128"/>
                <a:cs typeface="ＭＳ Ｐゴシック" charset="-128"/>
              </a:rPr>
              <a:t>then </a:t>
            </a:r>
            <a:r>
              <a:rPr lang="en-US" altLang="en-US" b="1" kern="0" dirty="0" err="1">
                <a:ea typeface="ＭＳ Ｐゴシック" charset="-128"/>
                <a:cs typeface="ＭＳ Ｐゴシック" charset="-128"/>
              </a:rPr>
              <a:t>feedforward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 input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from internal </a:t>
            </a:r>
            <a:r>
              <a:rPr lang="en-US" altLang="en-US" kern="0" dirty="0" smtClean="0">
                <a:ea typeface="ＭＳ Ｐゴシック" charset="-128"/>
                <a:cs typeface="ＭＳ Ｐゴシック" charset="-128"/>
              </a:rPr>
              <a:t>model</a:t>
            </a:r>
          </a:p>
          <a:p>
            <a:pPr defTabSz="914400">
              <a:spcBef>
                <a:spcPts val="0"/>
              </a:spcBef>
              <a:buClr>
                <a:schemeClr val="tx2"/>
              </a:buClr>
            </a:pPr>
            <a:r>
              <a:rPr lang="en-US" altLang="en-US" kern="0" dirty="0" smtClean="0"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b="1" kern="0" dirty="0">
                <a:ea typeface="ＭＳ Ｐゴシック" charset="-128"/>
                <a:cs typeface="ＭＳ Ｐゴシック" charset="-128"/>
              </a:rPr>
              <a:t>asymptotically inverts </a:t>
            </a:r>
            <a:r>
              <a:rPr lang="en-US" altLang="en-US" kern="0" dirty="0">
                <a:ea typeface="ＭＳ Ｐゴシック" charset="-128"/>
                <a:cs typeface="ＭＳ Ｐゴシック" charset="-128"/>
              </a:rPr>
              <a:t>system’s dynamics.</a:t>
            </a:r>
          </a:p>
        </p:txBody>
      </p:sp>
    </p:spTree>
    <p:extLst>
      <p:ext uri="{BB962C8B-B14F-4D97-AF65-F5344CB8AC3E}">
        <p14:creationId xmlns:p14="http://schemas.microsoft.com/office/powerpoint/2010/main" val="313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6" grpId="0" build="p"/>
      <p:bldP spid="18" grpId="0" build="p"/>
      <p:bldP spid="21" grpId="0" uiExpand="1" build="p"/>
      <p:bldP spid="14" grpId="0" build="p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Content Placeholder 2"/>
          <p:cNvSpPr txBox="1">
            <a:spLocks/>
          </p:cNvSpPr>
          <p:nvPr/>
        </p:nvSpPr>
        <p:spPr bwMode="auto">
          <a:xfrm>
            <a:off x="355600" y="4745112"/>
            <a:ext cx="8763000" cy="1435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defTabSz="914400">
              <a:buClr>
                <a:schemeClr val="tx2"/>
              </a:buClr>
            </a:pPr>
            <a:r>
              <a:rPr lang="en-US" altLang="en-US" sz="2800" b="1" kern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Theorem</a:t>
            </a:r>
            <a:r>
              <a:rPr lang="en-US" altLang="en-US" sz="2800" kern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 </a:t>
            </a:r>
            <a:r>
              <a:rPr lang="en-US" altLang="en-US" sz="28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  <a:cs typeface="ＭＳ Ｐゴシック" charset="-128"/>
              </a:rPr>
              <a:t>implies: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for stable model pair, trajectories 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x</a:t>
            </a:r>
            <a:r>
              <a:rPr lang="en-US" altLang="en-US" sz="2400" i="1" kern="0" baseline="-2500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1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and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x</a:t>
            </a:r>
            <a:r>
              <a:rPr lang="en-US" altLang="en-US" sz="2400" i="1" kern="0" baseline="-2500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2</a:t>
            </a:r>
            <a:r>
              <a:rPr lang="en-US" altLang="en-US" sz="240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 </a:t>
            </a:r>
            <a:r>
              <a:rPr lang="en-US" altLang="ja-JP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converge to </a:t>
            </a:r>
          </a:p>
          <a:p>
            <a:pPr lvl="1" defTabSz="914400">
              <a:buClr>
                <a:schemeClr val="tx2"/>
              </a:buClr>
            </a:pPr>
            <a:r>
              <a:rPr lang="en-US" altLang="en-US" sz="2400" kern="0" dirty="0" err="1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feedforward</a:t>
            </a: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input “</a:t>
            </a:r>
            <a:r>
              <a:rPr lang="en-US" altLang="ja-JP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asymptotically inverts</a:t>
            </a:r>
            <a:r>
              <a:rPr lang="en-US" altLang="en-US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”</a:t>
            </a:r>
            <a:r>
              <a:rPr lang="en-US" altLang="ja-JP" sz="2400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dynamics</a:t>
            </a:r>
          </a:p>
        </p:txBody>
      </p:sp>
      <p:sp>
        <p:nvSpPr>
          <p:cNvPr id="27" name="Title 1"/>
          <p:cNvSpPr txBox="1">
            <a:spLocks/>
          </p:cNvSpPr>
          <p:nvPr/>
        </p:nvSpPr>
        <p:spPr bwMode="auto">
          <a:xfrm>
            <a:off x="228600" y="228600"/>
            <a:ext cx="8763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2pPr>
            <a:lvl3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3pPr>
            <a:lvl4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4pPr>
            <a:lvl5pPr algn="l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600" b="1">
                <a:solidFill>
                  <a:srgbClr val="0033CC"/>
                </a:solidFill>
                <a:latin typeface="Calibri" charset="0"/>
                <a:ea typeface="ＭＳ Ｐゴシック" pitchFamily="-107" charset="-128"/>
                <a:cs typeface="ＭＳ Ｐゴシック" pitchFamily="-107" charset="-128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33CC"/>
                </a:solidFill>
                <a:latin typeface="Arial" pitchFamily="-107" charset="0"/>
              </a:defRPr>
            </a:lvl9pPr>
          </a:lstStyle>
          <a:p>
            <a:pPr algn="ctr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inversion with stable model pair </a:t>
            </a:r>
            <a:r>
              <a:rPr lang="en-US" altLang="en-US" b="0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(</a:t>
            </a:r>
            <a:r>
              <a:rPr lang="en-US" altLang="en-US" b="0" i="1" kern="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M, M</a:t>
            </a:r>
            <a:r>
              <a:rPr lang="en-US" altLang="en-US" b="0" i="1" kern="0" baseline="30000" dirty="0" smtClean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-1</a:t>
            </a:r>
            <a:r>
              <a:rPr lang="en-US" altLang="en-US" b="0" kern="0" dirty="0">
                <a:solidFill>
                  <a:schemeClr val="tx2"/>
                </a:solidFill>
                <a:latin typeface="Times New Roman" charset="0"/>
                <a:ea typeface="ＭＳ Ｐゴシック" charset="-128"/>
              </a:rPr>
              <a:t>)</a:t>
            </a:r>
          </a:p>
        </p:txBody>
      </p:sp>
      <p:pic>
        <p:nvPicPr>
          <p:cNvPr id="33" name="Picture 3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788630" y="2581342"/>
            <a:ext cx="1228725" cy="215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" name="Picture 32" descr="atlas1.png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101048" y="3043554"/>
            <a:ext cx="1303338" cy="218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" name="Picture 33"/>
          <p:cNvPicPr>
            <a:picLocks noChangeAspect="1"/>
          </p:cNvPicPr>
          <p:nvPr/>
        </p:nvPicPr>
        <p:blipFill>
          <a:blip r:embed="rId6">
            <a:alphaModFix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117048" y="1143865"/>
            <a:ext cx="1119188" cy="218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07" r="71847"/>
          <a:stretch/>
        </p:blipFill>
        <p:spPr>
          <a:xfrm>
            <a:off x="165565" y="1963765"/>
            <a:ext cx="2523160" cy="2874032"/>
          </a:xfrm>
          <a:prstGeom prst="rect">
            <a:avLst/>
          </a:prstGeom>
        </p:spPr>
      </p:pic>
      <p:sp>
        <p:nvSpPr>
          <p:cNvPr id="50" name="Cloud Callout 54"/>
          <p:cNvSpPr>
            <a:spLocks noChangeArrowheads="1"/>
          </p:cNvSpPr>
          <p:nvPr/>
        </p:nvSpPr>
        <p:spPr bwMode="auto">
          <a:xfrm>
            <a:off x="1297450" y="1026315"/>
            <a:ext cx="1676400" cy="914400"/>
          </a:xfrm>
          <a:prstGeom prst="cloudCallout">
            <a:avLst>
              <a:gd name="adj1" fmla="val -53582"/>
              <a:gd name="adj2" fmla="val 70365"/>
            </a:avLst>
          </a:prstGeom>
          <a:solidFill>
            <a:schemeClr val="tx2"/>
          </a:solidFill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51" name="TextBox 50"/>
          <p:cNvSpPr txBox="1"/>
          <p:nvPr/>
        </p:nvSpPr>
        <p:spPr>
          <a:xfrm>
            <a:off x="1572187" y="1188567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1437604" y="2054341"/>
            <a:ext cx="6461733" cy="2911620"/>
            <a:chOff x="1437604" y="2054341"/>
            <a:chExt cx="6461733" cy="2911620"/>
          </a:xfrm>
        </p:grpSpPr>
        <p:cxnSp>
          <p:nvCxnSpPr>
            <p:cNvPr id="39" name="Curved Connector 34"/>
            <p:cNvCxnSpPr>
              <a:cxnSpLocks noChangeShapeType="1"/>
            </p:cNvCxnSpPr>
            <p:nvPr/>
          </p:nvCxnSpPr>
          <p:spPr bwMode="auto">
            <a:xfrm flipV="1">
              <a:off x="5190565" y="4238111"/>
              <a:ext cx="2460905" cy="599686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0" name="Curved Connector 35"/>
            <p:cNvCxnSpPr>
              <a:cxnSpLocks noChangeShapeType="1"/>
            </p:cNvCxnSpPr>
            <p:nvPr/>
          </p:nvCxnSpPr>
          <p:spPr bwMode="auto">
            <a:xfrm>
              <a:off x="5998638" y="3291602"/>
              <a:ext cx="1652832" cy="946509"/>
            </a:xfrm>
            <a:prstGeom prst="curvedConnector3">
              <a:avLst>
                <a:gd name="adj1" fmla="val 50000"/>
              </a:avLst>
            </a:prstGeom>
            <a:noFill/>
            <a:ln w="57150">
              <a:solidFill>
                <a:schemeClr val="accent3"/>
              </a:solidFill>
              <a:miter lim="800000"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grpSp>
          <p:nvGrpSpPr>
            <p:cNvPr id="6" name="Group 5"/>
            <p:cNvGrpSpPr/>
            <p:nvPr/>
          </p:nvGrpSpPr>
          <p:grpSpPr>
            <a:xfrm>
              <a:off x="1437604" y="2054341"/>
              <a:ext cx="6461733" cy="2911620"/>
              <a:chOff x="1437604" y="2054341"/>
              <a:chExt cx="6461733" cy="2911620"/>
            </a:xfrm>
          </p:grpSpPr>
          <p:grpSp>
            <p:nvGrpSpPr>
              <p:cNvPr id="57" name="Group 56"/>
              <p:cNvGrpSpPr/>
              <p:nvPr/>
            </p:nvGrpSpPr>
            <p:grpSpPr>
              <a:xfrm>
                <a:off x="1437604" y="2054341"/>
                <a:ext cx="3058196" cy="1059841"/>
                <a:chOff x="1479176" y="2420290"/>
                <a:chExt cx="5585012" cy="1935528"/>
              </a:xfrm>
            </p:grpSpPr>
            <p:sp>
              <p:nvSpPr>
                <p:cNvPr id="58" name="Right Arrow 57"/>
                <p:cNvSpPr/>
                <p:nvPr/>
              </p:nvSpPr>
              <p:spPr>
                <a:xfrm flipH="1">
                  <a:off x="1791310" y="2420290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ysClr val="windowText" lastClr="000000"/>
                    </a:solidFill>
                  </a:endParaRPr>
                </a:p>
              </p:txBody>
            </p:sp>
            <p:sp>
              <p:nvSpPr>
                <p:cNvPr id="59" name="Curved Right Arrow 58"/>
                <p:cNvSpPr/>
                <p:nvPr/>
              </p:nvSpPr>
              <p:spPr>
                <a:xfrm rot="10800000">
                  <a:off x="4866651" y="2792430"/>
                  <a:ext cx="2197537" cy="1219202"/>
                </a:xfrm>
                <a:prstGeom prst="curvedRightArrow">
                  <a:avLst>
                    <a:gd name="adj1" fmla="val 22017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6"/>
                </a:lnRef>
                <a:fillRef idx="2">
                  <a:schemeClr val="accent6"/>
                </a:fillRef>
                <a:effectRef idx="1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b="1">
                    <a:ln w="22225">
                      <a:solidFill>
                        <a:schemeClr val="accent2"/>
                      </a:solidFill>
                      <a:prstDash val="solid"/>
                    </a:ln>
                    <a:solidFill>
                      <a:schemeClr val="accent2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  <p:sp>
              <p:nvSpPr>
                <p:cNvPr id="60" name="Right Arrow 59"/>
                <p:cNvSpPr/>
                <p:nvPr/>
              </p:nvSpPr>
              <p:spPr>
                <a:xfrm>
                  <a:off x="2750535" y="3198843"/>
                  <a:ext cx="4001520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b="1" dirty="0" smtClean="0">
                      <a:solidFill>
                        <a:sysClr val="windowText" lastClr="000000"/>
                      </a:solidFill>
                    </a:rPr>
                    <a:t>input </a:t>
                  </a:r>
                  <a:r>
                    <a:rPr lang="en-US" i="1" dirty="0" err="1" smtClean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u</a:t>
                  </a:r>
                  <a:r>
                    <a:rPr lang="en-US" i="1" baseline="-25000" dirty="0" err="1" smtClean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d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  <p:sp>
              <p:nvSpPr>
                <p:cNvPr id="61" name="Curved Right Arrow 60"/>
                <p:cNvSpPr/>
                <p:nvPr/>
              </p:nvSpPr>
              <p:spPr>
                <a:xfrm>
                  <a:off x="1479176" y="2752163"/>
                  <a:ext cx="1999130" cy="1219202"/>
                </a:xfrm>
                <a:prstGeom prst="curvedRightArrow">
                  <a:avLst>
                    <a:gd name="adj1" fmla="val 23510"/>
                    <a:gd name="adj2" fmla="val 30217"/>
                    <a:gd name="adj3" fmla="val 29294"/>
                  </a:avLst>
                </a:prstGeom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schemeClr val="tx1"/>
                    </a:solidFill>
                  </a:endParaRPr>
                </a:p>
              </p:txBody>
            </p:sp>
            <p:sp>
              <p:nvSpPr>
                <p:cNvPr id="62" name="Right Arrow 61"/>
                <p:cNvSpPr/>
                <p:nvPr/>
              </p:nvSpPr>
              <p:spPr>
                <a:xfrm flipH="1">
                  <a:off x="1791310" y="2420290"/>
                  <a:ext cx="3022967" cy="1156975"/>
                </a:xfrm>
                <a:prstGeom prst="rightArrow">
                  <a:avLst>
                    <a:gd name="adj1" fmla="val 50000"/>
                    <a:gd name="adj2" fmla="val 67930"/>
                  </a:avLst>
                </a:prstGeom>
                <a:solidFill>
                  <a:schemeClr val="tx2"/>
                </a:solidFill>
                <a:ln w="38100">
                  <a:noFill/>
                </a:ln>
                <a:effectLst/>
              </p:spPr>
              <p:style>
                <a:lnRef idx="1">
                  <a:schemeClr val="accent1"/>
                </a:lnRef>
                <a:fillRef idx="3">
                  <a:schemeClr val="accent1"/>
                </a:fillRef>
                <a:effectRef idx="2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r"/>
                  <a:r>
                    <a:rPr lang="en-US" b="1" dirty="0" smtClean="0">
                      <a:solidFill>
                        <a:sysClr val="windowText" lastClr="000000"/>
                      </a:solidFill>
                    </a:rPr>
                    <a:t>output </a:t>
                  </a:r>
                  <a:r>
                    <a:rPr lang="en-US" i="1" dirty="0" smtClean="0">
                      <a:solidFill>
                        <a:sysClr val="windowText" lastClr="000000"/>
                      </a:solidFill>
                      <a:latin typeface="Georgia" charset="0"/>
                      <a:ea typeface="Georgia" charset="0"/>
                      <a:cs typeface="Georgia" charset="0"/>
                    </a:rPr>
                    <a:t>y</a:t>
                  </a:r>
                  <a:endParaRPr lang="en-US" i="1" baseline="-25000" dirty="0">
                    <a:solidFill>
                      <a:sysClr val="windowText" lastClr="000000"/>
                    </a:solidFill>
                    <a:latin typeface="Georgia" charset="0"/>
                    <a:ea typeface="Georgia" charset="0"/>
                    <a:cs typeface="Georgia" charset="0"/>
                  </a:endParaRPr>
                </a:p>
              </p:txBody>
            </p:sp>
          </p:grpSp>
          <p:pic>
            <p:nvPicPr>
              <p:cNvPr id="5" name="Picture 4"/>
              <p:cNvPicPr>
                <a:picLocks noChangeAspect="1"/>
              </p:cNvPicPr>
              <p:nvPr/>
            </p:nvPicPr>
            <p:blipFill rotWithShape="1">
              <a:blip r:embed="rId9"/>
              <a:srcRect r="67534" b="-2704"/>
              <a:stretch/>
            </p:blipFill>
            <p:spPr>
              <a:xfrm>
                <a:off x="5161968" y="4186337"/>
                <a:ext cx="1039050" cy="521737"/>
              </a:xfrm>
              <a:prstGeom prst="rect">
                <a:avLst/>
              </a:prstGeom>
            </p:spPr>
          </p:pic>
          <p:pic>
            <p:nvPicPr>
              <p:cNvPr id="30" name="Picture 29"/>
              <p:cNvPicPr>
                <a:picLocks noChangeAspect="1"/>
              </p:cNvPicPr>
              <p:nvPr/>
            </p:nvPicPr>
            <p:blipFill rotWithShape="1">
              <a:blip r:embed="rId9"/>
              <a:srcRect l="35934" t="7892" r="29305" b="2108"/>
              <a:stretch/>
            </p:blipFill>
            <p:spPr>
              <a:xfrm>
                <a:off x="6042354" y="2785110"/>
                <a:ext cx="1112519" cy="457201"/>
              </a:xfrm>
              <a:prstGeom prst="rect">
                <a:avLst/>
              </a:prstGeom>
            </p:spPr>
          </p:pic>
          <p:pic>
            <p:nvPicPr>
              <p:cNvPr id="31" name="Picture 30"/>
              <p:cNvPicPr>
                <a:picLocks noChangeAspect="1"/>
              </p:cNvPicPr>
              <p:nvPr/>
            </p:nvPicPr>
            <p:blipFill rotWithShape="1">
              <a:blip r:embed="rId9"/>
              <a:srcRect l="71242" t="-14133" r="408" b="-1545"/>
              <a:stretch/>
            </p:blipFill>
            <p:spPr>
              <a:xfrm>
                <a:off x="6991998" y="4378318"/>
                <a:ext cx="907339" cy="587643"/>
              </a:xfrm>
              <a:prstGeom prst="rect">
                <a:avLst/>
              </a:prstGeom>
            </p:spPr>
          </p:pic>
        </p:grpSp>
      </p:grpSp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9"/>
          <a:srcRect l="71242" t="-14133" r="16074" b="11186"/>
          <a:stretch/>
        </p:blipFill>
        <p:spPr>
          <a:xfrm>
            <a:off x="7833139" y="5221839"/>
            <a:ext cx="335502" cy="432202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  <p:sp>
        <p:nvSpPr>
          <p:cNvPr id="4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5836024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/>
              <a:t>Robinson, </a:t>
            </a:r>
            <a:r>
              <a:rPr lang="en-US" sz="1600" dirty="0" err="1"/>
              <a:t>Scobee</a:t>
            </a:r>
            <a:r>
              <a:rPr lang="en-US" sz="1600" dirty="0"/>
              <a:t>, Burden, </a:t>
            </a:r>
            <a:r>
              <a:rPr lang="en-US" sz="1600" dirty="0" err="1"/>
              <a:t>Sastry</a:t>
            </a:r>
            <a:r>
              <a:rPr lang="en-US" sz="1600" dirty="0"/>
              <a:t> </a:t>
            </a:r>
            <a:r>
              <a:rPr lang="en-US" sz="1600" i="1" dirty="0" smtClean="0"/>
              <a:t>SPIE-DSS </a:t>
            </a:r>
            <a:r>
              <a:rPr lang="en-US" sz="1600" dirty="0" smtClean="0"/>
              <a:t>2016</a:t>
            </a:r>
            <a:endParaRPr lang="en-US" sz="1600" dirty="0"/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Dynamic inverse models in human-cyber-physical systems</a:t>
            </a:r>
          </a:p>
        </p:txBody>
      </p:sp>
    </p:spTree>
    <p:extLst>
      <p:ext uri="{BB962C8B-B14F-4D97-AF65-F5344CB8AC3E}">
        <p14:creationId xmlns:p14="http://schemas.microsoft.com/office/powerpoint/2010/main" val="2409591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uild="p"/>
      <p:bldP spid="42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human interaction with the physical world</a:t>
            </a:r>
            <a:endParaRPr lang="en-US" sz="3600" b="1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" y="956515"/>
            <a:ext cx="9144000" cy="547269"/>
          </a:xfrm>
        </p:spPr>
        <p:txBody>
          <a:bodyPr/>
          <a:lstStyle/>
          <a:p>
            <a:r>
              <a:rPr lang="en-US" b="1" dirty="0" smtClean="0"/>
              <a:t>is increasingly mediated by automation</a:t>
            </a:r>
            <a:endParaRPr lang="en-US" b="1" dirty="0"/>
          </a:p>
        </p:txBody>
      </p:sp>
      <p:pic>
        <p:nvPicPr>
          <p:cNvPr id="6" name="Picture 5" descr="b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94" y="4224510"/>
            <a:ext cx="2370137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avinc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30" y="1751705"/>
            <a:ext cx="3408363" cy="2476500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utopilot-c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930" y="4575268"/>
            <a:ext cx="2507326" cy="1668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robot-factory-work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8022" y="2025007"/>
            <a:ext cx="2893326" cy="1929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exo-passiv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8076" y="1694703"/>
            <a:ext cx="1539555" cy="2590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pilots-cockpi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1653" y="4453827"/>
            <a:ext cx="2874444" cy="1911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683095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Human-Cyber-Physical Systems </a:t>
            </a:r>
            <a:r>
              <a:rPr lang="en-US" dirty="0" smtClean="0"/>
              <a:t>(HCPS)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3392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en-US" dirty="0" smtClean="0"/>
              <a:t>if inverse model predicts human’s behavior</a:t>
            </a:r>
            <a:endParaRPr lang="en-US" dirty="0"/>
          </a:p>
        </p:txBody>
      </p:sp>
      <p:sp>
        <p:nvSpPr>
          <p:cNvPr id="29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894260" y="3213563"/>
            <a:ext cx="4893211" cy="988547"/>
          </a:xfrm>
        </p:spPr>
        <p:txBody>
          <a:bodyPr/>
          <a:lstStyle/>
          <a:p>
            <a:pPr lvl="1"/>
            <a:r>
              <a:rPr lang="en-US" dirty="0" smtClean="0"/>
              <a:t>task </a:t>
            </a:r>
            <a:r>
              <a:rPr lang="en-US" i="1" dirty="0" err="1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dirty="0"/>
              <a:t> </a:t>
            </a:r>
            <a:r>
              <a:rPr lang="en-US" dirty="0" smtClean="0"/>
              <a:t>is an input to the unobservable dynamics </a:t>
            </a:r>
            <a:r>
              <a:rPr lang="en-US" i="1" dirty="0" smtClean="0">
                <a:latin typeface="Symbol" charset="2"/>
                <a:ea typeface="Symbol" charset="2"/>
                <a:cs typeface="Symbol" charset="2"/>
              </a:rPr>
              <a:t>z</a:t>
            </a:r>
            <a:endParaRPr lang="en-US" dirty="0" smtClean="0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2"/>
          <a:srcRect t="39871" b="45420"/>
          <a:stretch/>
        </p:blipFill>
        <p:spPr>
          <a:xfrm>
            <a:off x="313326" y="3205419"/>
            <a:ext cx="4156364" cy="572756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/>
          <a:srcRect t="55613" b="10841"/>
          <a:stretch/>
        </p:blipFill>
        <p:spPr>
          <a:xfrm>
            <a:off x="936658" y="4602143"/>
            <a:ext cx="4156364" cy="1306285"/>
          </a:xfrm>
          <a:prstGeom prst="rect">
            <a:avLst/>
          </a:prstGeom>
        </p:spPr>
      </p:pic>
      <p:sp>
        <p:nvSpPr>
          <p:cNvPr id="3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50788" y="1423055"/>
            <a:ext cx="4893211" cy="988547"/>
          </a:xfrm>
        </p:spPr>
        <p:txBody>
          <a:bodyPr/>
          <a:lstStyle/>
          <a:p>
            <a:pPr lvl="1"/>
            <a:r>
              <a:rPr lang="en-US" dirty="0" smtClean="0"/>
              <a:t>by measuring human’s input </a:t>
            </a:r>
            <a:r>
              <a:rPr lang="en-US" i="1" dirty="0" err="1" smtClean="0">
                <a:latin typeface="Times New Roman" charset="0"/>
                <a:ea typeface="Times New Roman" charset="0"/>
                <a:cs typeface="Times New Roman" charset="0"/>
              </a:rPr>
              <a:t>u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r>
              <a:rPr lang="en-US" dirty="0" smtClean="0"/>
              <a:t>, can infer </a:t>
            </a:r>
            <a:r>
              <a:rPr lang="en-US" dirty="0"/>
              <a:t>task </a:t>
            </a:r>
            <a:r>
              <a:rPr lang="en-US" i="1" dirty="0" err="1" smtClean="0">
                <a:latin typeface="Symbol" charset="2"/>
                <a:ea typeface="Symbol" charset="2"/>
                <a:cs typeface="Symbol" charset="2"/>
              </a:rPr>
              <a:t>h</a:t>
            </a:r>
            <a:r>
              <a:rPr lang="en-US" i="1" baseline="-25000" dirty="0" err="1" smtClean="0">
                <a:latin typeface="Times New Roman" charset="0"/>
                <a:ea typeface="Times New Roman" charset="0"/>
                <a:cs typeface="Times New Roman" charset="0"/>
              </a:rPr>
              <a:t>H</a:t>
            </a:r>
            <a:endParaRPr lang="en-US" dirty="0" smtClean="0"/>
          </a:p>
        </p:txBody>
      </p:sp>
      <p:grpSp>
        <p:nvGrpSpPr>
          <p:cNvPr id="3" name="Group 2"/>
          <p:cNvGrpSpPr/>
          <p:nvPr/>
        </p:nvGrpSpPr>
        <p:grpSpPr>
          <a:xfrm>
            <a:off x="293230" y="1260949"/>
            <a:ext cx="4271818" cy="1489438"/>
            <a:chOff x="293230" y="1260949"/>
            <a:chExt cx="4271818" cy="148943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 rotWithShape="1">
            <a:blip r:embed="rId2"/>
            <a:srcRect t="23356" b="61419"/>
            <a:stretch/>
          </p:blipFill>
          <p:spPr>
            <a:xfrm>
              <a:off x="313326" y="2157535"/>
              <a:ext cx="4156364" cy="59285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3"/>
            <a:srcRect b="76902"/>
            <a:stretch/>
          </p:blipFill>
          <p:spPr>
            <a:xfrm>
              <a:off x="293230" y="1260949"/>
              <a:ext cx="4271818" cy="899445"/>
            </a:xfrm>
            <a:prstGeom prst="rect">
              <a:avLst/>
            </a:prstGeom>
          </p:spPr>
        </p:pic>
      </p:grpSp>
      <p:sp>
        <p:nvSpPr>
          <p:cNvPr id="3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669992" y="4602143"/>
            <a:ext cx="4893211" cy="1899141"/>
          </a:xfrm>
        </p:spPr>
        <p:txBody>
          <a:bodyPr/>
          <a:lstStyle/>
          <a:p>
            <a:pPr lvl="1"/>
            <a:r>
              <a:rPr lang="en-US" dirty="0" smtClean="0"/>
              <a:t>automation can solve optimal control problem to improve performance as measured by</a:t>
            </a: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 rotWithShape="1">
          <a:blip r:embed="rId2"/>
          <a:srcRect l="6967" t="91223" r="43956" b="-1545"/>
          <a:stretch/>
        </p:blipFill>
        <p:spPr>
          <a:xfrm>
            <a:off x="6370657" y="5950521"/>
            <a:ext cx="2039816" cy="401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5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400" dirty="0" smtClean="0"/>
              <a:t>future: provably-safe interventions</a:t>
            </a:r>
            <a:endParaRPr lang="en-US" sz="44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162632"/>
            <a:ext cx="8962339" cy="423944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479176" y="2273646"/>
            <a:ext cx="5585012" cy="1935528"/>
            <a:chOff x="1479176" y="2420290"/>
            <a:chExt cx="5585012" cy="1935528"/>
          </a:xfrm>
        </p:grpSpPr>
        <p:sp>
          <p:nvSpPr>
            <p:cNvPr id="17" name="Right Arrow 16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sensory feedback 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8" name="Curved Right Arrow 17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19" name="Right Arrow 18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 motor control inputs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0" name="Curved Right Arrow 19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Right Arrow 20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ysClr val="windowText" lastClr="000000"/>
                  </a:solidFill>
                </a:rPr>
                <a:t>sensory feedback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1904696" y="1479699"/>
            <a:ext cx="4733400" cy="3501636"/>
            <a:chOff x="1904696" y="1479699"/>
            <a:chExt cx="4733400" cy="3501636"/>
          </a:xfrm>
        </p:grpSpPr>
        <p:sp>
          <p:nvSpPr>
            <p:cNvPr id="26" name="Rectangle 25"/>
            <p:cNvSpPr/>
            <p:nvPr/>
          </p:nvSpPr>
          <p:spPr>
            <a:xfrm>
              <a:off x="1904696" y="2115308"/>
              <a:ext cx="4733400" cy="2326140"/>
            </a:xfrm>
            <a:prstGeom prst="rect">
              <a:avLst/>
            </a:prstGeom>
            <a:noFill/>
            <a:ln w="127000">
              <a:solidFill>
                <a:srgbClr val="9411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V="1">
              <a:off x="2625864" y="1479699"/>
              <a:ext cx="3501635" cy="3501636"/>
            </a:xfrm>
            <a:prstGeom prst="straightConnector1">
              <a:avLst/>
            </a:prstGeom>
            <a:ln w="127000">
              <a:solidFill>
                <a:srgbClr val="9411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" name="Rectangle 27"/>
          <p:cNvSpPr/>
          <p:nvPr/>
        </p:nvSpPr>
        <p:spPr>
          <a:xfrm>
            <a:off x="1909857" y="2115308"/>
            <a:ext cx="4728485" cy="2326140"/>
          </a:xfrm>
          <a:prstGeom prst="rect">
            <a:avLst/>
          </a:prstGeom>
          <a:solidFill>
            <a:srgbClr val="941100"/>
          </a:solidFill>
          <a:ln w="127000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2"/>
                </a:solidFill>
              </a:rPr>
              <a:t>any intervention alters the sensorimotor loop</a:t>
            </a:r>
            <a:endParaRPr lang="en-US" sz="3600" dirty="0">
              <a:solidFill>
                <a:schemeClr val="tx2"/>
              </a:solidFill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1904696" y="1479699"/>
            <a:ext cx="4733400" cy="3501636"/>
            <a:chOff x="1904696" y="1479699"/>
            <a:chExt cx="4733400" cy="3501636"/>
          </a:xfrm>
        </p:grpSpPr>
        <p:sp>
          <p:nvSpPr>
            <p:cNvPr id="30" name="Rectangle 29"/>
            <p:cNvSpPr/>
            <p:nvPr/>
          </p:nvSpPr>
          <p:spPr>
            <a:xfrm>
              <a:off x="1904696" y="2115308"/>
              <a:ext cx="4733400" cy="2326140"/>
            </a:xfrm>
            <a:prstGeom prst="rect">
              <a:avLst/>
            </a:prstGeom>
            <a:noFill/>
            <a:ln w="127000">
              <a:solidFill>
                <a:srgbClr val="0054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1" name="Straight Arrow Connector 30"/>
            <p:cNvCxnSpPr/>
            <p:nvPr/>
          </p:nvCxnSpPr>
          <p:spPr>
            <a:xfrm flipV="1">
              <a:off x="2625864" y="1479699"/>
              <a:ext cx="3501635" cy="3501636"/>
            </a:xfrm>
            <a:prstGeom prst="straightConnector1">
              <a:avLst/>
            </a:prstGeom>
            <a:ln w="127000">
              <a:solidFill>
                <a:srgbClr val="005400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/>
          <p:cNvGrpSpPr/>
          <p:nvPr/>
        </p:nvGrpSpPr>
        <p:grpSpPr>
          <a:xfrm>
            <a:off x="1909857" y="2115308"/>
            <a:ext cx="4728485" cy="2326140"/>
            <a:chOff x="1909857" y="2115308"/>
            <a:chExt cx="4728485" cy="2326140"/>
          </a:xfrm>
        </p:grpSpPr>
        <p:sp>
          <p:nvSpPr>
            <p:cNvPr id="32" name="Rectangle 31"/>
            <p:cNvSpPr/>
            <p:nvPr/>
          </p:nvSpPr>
          <p:spPr>
            <a:xfrm>
              <a:off x="1909857" y="2115308"/>
              <a:ext cx="4728485" cy="2326140"/>
            </a:xfrm>
            <a:prstGeom prst="rect">
              <a:avLst/>
            </a:prstGeom>
            <a:solidFill>
              <a:srgbClr val="005400"/>
            </a:solidFill>
            <a:ln w="1270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600" dirty="0">
                <a:solidFill>
                  <a:schemeClr val="tx2"/>
                </a:solidFill>
              </a:endParaRPr>
            </a:p>
          </p:txBody>
        </p:sp>
        <p:pic>
          <p:nvPicPr>
            <p:cNvPr id="33" name="Picture 32"/>
            <p:cNvPicPr>
              <a:picLocks noChangeAspect="1"/>
            </p:cNvPicPr>
            <p:nvPr/>
          </p:nvPicPr>
          <p:blipFill rotWithShape="1">
            <a:blip r:embed="rId3"/>
            <a:srcRect t="64413" r="24026"/>
            <a:stretch/>
          </p:blipFill>
          <p:spPr>
            <a:xfrm>
              <a:off x="2397465" y="2537172"/>
              <a:ext cx="3820885" cy="1482411"/>
            </a:xfrm>
            <a:prstGeom prst="rect">
              <a:avLst/>
            </a:prstGeom>
          </p:spPr>
        </p:pic>
      </p:grpSp>
      <p:sp>
        <p:nvSpPr>
          <p:cNvPr id="22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5402079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dirty="0"/>
              <a:t>if inverse model predicts human’s behavior, </a:t>
            </a:r>
            <a:endParaRPr lang="en-US" dirty="0" smtClean="0"/>
          </a:p>
          <a:p>
            <a:r>
              <a:rPr lang="en-US" b="1" dirty="0" smtClean="0"/>
              <a:t>the </a:t>
            </a:r>
            <a:r>
              <a:rPr lang="en-US" b="1" dirty="0"/>
              <a:t>above intervention is provably-safe</a:t>
            </a:r>
          </a:p>
        </p:txBody>
      </p:sp>
    </p:spTree>
    <p:extLst>
      <p:ext uri="{BB962C8B-B14F-4D97-AF65-F5344CB8AC3E}">
        <p14:creationId xmlns:p14="http://schemas.microsoft.com/office/powerpoint/2010/main" val="1315209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2" grpId="0" build="p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internal models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terra-dynamics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7"/>
          <a:stretch/>
        </p:blipFill>
        <p:spPr>
          <a:xfrm>
            <a:off x="1025110" y="1162632"/>
            <a:ext cx="2523160" cy="4239447"/>
          </a:xfrm>
          <a:prstGeom prst="rect">
            <a:avLst/>
          </a:prstGeom>
        </p:spPr>
      </p:pic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65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51"/>
          <a:stretch/>
        </p:blipFill>
        <p:spPr>
          <a:xfrm>
            <a:off x="1026348" y="1164657"/>
            <a:ext cx="2518041" cy="4231423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chemeClr val="accent4">
                    <a:lumMod val="50000"/>
                  </a:schemeClr>
                </a:solidFill>
              </a:rPr>
              <a:t>internal models</a:t>
            </a:r>
            <a:endParaRPr lang="en-US" sz="3200" b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terra-dynamics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accent4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accent4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accent4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02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79069"/>
            <a:ext cx="4835157" cy="21112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lum bright="80000" contrast="7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0531"/>
            <a:ext cx="4432664" cy="2779498"/>
          </a:xfrm>
          <a:prstGeom prst="rect">
            <a:avLst/>
          </a:prstGeom>
          <a:noFill/>
        </p:spPr>
      </p:pic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09415"/>
            <a:ext cx="5003074" cy="988547"/>
          </a:xfrm>
        </p:spPr>
        <p:txBody>
          <a:bodyPr/>
          <a:lstStyle/>
          <a:p>
            <a:pPr lvl="1"/>
            <a:r>
              <a:rPr lang="en-US" dirty="0" smtClean="0"/>
              <a:t>locomotion through fluid governed by continuous </a:t>
            </a:r>
            <a:r>
              <a:rPr lang="en-US" b="1" dirty="0" smtClean="0"/>
              <a:t>hydro-</a:t>
            </a:r>
            <a:r>
              <a:rPr lang="en-US" dirty="0" smtClean="0"/>
              <a:t> and </a:t>
            </a:r>
            <a:r>
              <a:rPr lang="en-US" b="1" dirty="0" smtClean="0"/>
              <a:t>aero-</a:t>
            </a:r>
            <a:r>
              <a:rPr lang="en-US" dirty="0" smtClean="0"/>
              <a:t>dynamics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554583" y="309415"/>
            <a:ext cx="4589416" cy="988547"/>
          </a:xfrm>
        </p:spPr>
        <p:txBody>
          <a:bodyPr/>
          <a:lstStyle/>
          <a:p>
            <a:pPr lvl="1"/>
            <a:r>
              <a:rPr lang="en-US" dirty="0" smtClean="0"/>
              <a:t>locomotion on land governed by intermittent </a:t>
            </a:r>
            <a:r>
              <a:rPr lang="en-US" b="1" dirty="0" smtClean="0"/>
              <a:t>terra-</a:t>
            </a:r>
            <a:r>
              <a:rPr lang="en-US" dirty="0" smtClean="0"/>
              <a:t>dynamics</a:t>
            </a:r>
          </a:p>
        </p:txBody>
      </p:sp>
      <p:pic>
        <p:nvPicPr>
          <p:cNvPr id="12" name="JohnsonKoditschek2013icra_480x360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340308" y="3847301"/>
            <a:ext cx="3321055" cy="2490792"/>
          </a:xfrm>
          <a:prstGeom prst="rect">
            <a:avLst/>
          </a:prstGeom>
        </p:spPr>
      </p:pic>
      <p:pic>
        <p:nvPicPr>
          <p:cNvPr id="13" name="LibbyMoore2012_640x386_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340727" y="2223953"/>
            <a:ext cx="3329433" cy="2002862"/>
          </a:xfrm>
          <a:prstGeom prst="rect">
            <a:avLst/>
          </a:prstGeom>
        </p:spPr>
      </p:pic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-1" y="6359865"/>
            <a:ext cx="4563292" cy="496386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 err="1" smtClean="0"/>
              <a:t>Tytell</a:t>
            </a:r>
            <a:r>
              <a:rPr lang="en-US" sz="1400" dirty="0" smtClean="0"/>
              <a:t>, </a:t>
            </a:r>
            <a:r>
              <a:rPr lang="en-US" sz="1400" dirty="0" err="1" smtClean="0"/>
              <a:t>Standen</a:t>
            </a:r>
            <a:r>
              <a:rPr lang="en-US" sz="1400" dirty="0" smtClean="0"/>
              <a:t>, Lauder </a:t>
            </a:r>
            <a:r>
              <a:rPr lang="en-US" sz="1400" i="1" dirty="0" smtClean="0"/>
              <a:t>JEB</a:t>
            </a:r>
            <a:r>
              <a:rPr lang="en-US" sz="1400" dirty="0" smtClean="0"/>
              <a:t> 2008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/>
              <a:t>Cory, Moore, </a:t>
            </a:r>
            <a:r>
              <a:rPr lang="en-US" sz="1400" dirty="0" err="1" smtClean="0"/>
              <a:t>Tedrake</a:t>
            </a:r>
            <a:r>
              <a:rPr lang="en-US" sz="1400" dirty="0" smtClean="0"/>
              <a:t> </a:t>
            </a:r>
            <a:r>
              <a:rPr lang="en-US" sz="1400" i="1" dirty="0" smtClean="0"/>
              <a:t>B&amp;B</a:t>
            </a:r>
            <a:r>
              <a:rPr lang="en-US" sz="1400" dirty="0" smtClean="0"/>
              <a:t> 2014</a:t>
            </a:r>
          </a:p>
        </p:txBody>
      </p:sp>
      <p:sp>
        <p:nvSpPr>
          <p:cNvPr id="1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763589" y="6359864"/>
            <a:ext cx="4380410" cy="496387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/>
              <a:t>Libby, Moore, Chang-Siu, Cohen, </a:t>
            </a:r>
            <a:r>
              <a:rPr lang="en-US" sz="1400" dirty="0" err="1" smtClean="0"/>
              <a:t>Jusufi</a:t>
            </a:r>
            <a:r>
              <a:rPr lang="en-US" sz="1400" dirty="0" smtClean="0"/>
              <a:t>, Full </a:t>
            </a:r>
            <a:r>
              <a:rPr lang="en-US" sz="1400" i="1" dirty="0" smtClean="0"/>
              <a:t>Nature</a:t>
            </a:r>
            <a:r>
              <a:rPr lang="en-US" sz="1400" dirty="0" smtClean="0"/>
              <a:t> 2012</a:t>
            </a:r>
          </a:p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/>
              <a:t>Johnson, </a:t>
            </a:r>
            <a:r>
              <a:rPr lang="en-US" sz="1400" dirty="0" err="1" smtClean="0"/>
              <a:t>Koditschek</a:t>
            </a:r>
            <a:r>
              <a:rPr lang="en-US" sz="1400" dirty="0" smtClean="0"/>
              <a:t> </a:t>
            </a:r>
            <a:r>
              <a:rPr lang="en-US" sz="1400" i="1" dirty="0" smtClean="0"/>
              <a:t>ICRA </a:t>
            </a:r>
            <a:r>
              <a:rPr lang="en-US" sz="1400" dirty="0" smtClean="0"/>
              <a:t>2013</a:t>
            </a: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83755" y="1596406"/>
            <a:ext cx="3428468" cy="280196"/>
          </a:xfr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sz="1400" smtClean="0"/>
              <a:t>Vogel </a:t>
            </a:r>
            <a:r>
              <a:rPr lang="en-US" sz="1400" i="1" smtClean="0"/>
              <a:t>Life in moving fluids</a:t>
            </a:r>
            <a:r>
              <a:rPr lang="en-US" sz="1400" smtClean="0"/>
              <a:t> 1996</a:t>
            </a:r>
            <a:endParaRPr lang="en-US" sz="1400" dirty="0" smtClean="0"/>
          </a:p>
        </p:txBody>
      </p:sp>
      <p:sp>
        <p:nvSpPr>
          <p:cNvPr id="1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47583" y="1657859"/>
            <a:ext cx="3428468" cy="280196"/>
          </a:xfrm>
        </p:spPr>
        <p:txBody>
          <a:bodyPr/>
          <a:lstStyle/>
          <a:p>
            <a:pPr marL="57150" indent="0">
              <a:spcBef>
                <a:spcPts val="0"/>
              </a:spcBef>
              <a:buNone/>
            </a:pPr>
            <a:r>
              <a:rPr lang="en-US" sz="1400" dirty="0" smtClean="0"/>
              <a:t>Li, Zhang, </a:t>
            </a:r>
            <a:r>
              <a:rPr lang="en-US" sz="1400" smtClean="0"/>
              <a:t>Goldman </a:t>
            </a:r>
            <a:r>
              <a:rPr lang="en-US" sz="1400" i="1" smtClean="0"/>
              <a:t>Science</a:t>
            </a:r>
            <a:r>
              <a:rPr lang="en-US" sz="1400" smtClean="0"/>
              <a:t> 2015</a:t>
            </a:r>
            <a:endParaRPr lang="en-US" sz="1400" dirty="0" smtClean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922570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3200" b="1" dirty="0" smtClean="0"/>
              <a:t>legged </a:t>
            </a:r>
            <a:r>
              <a:rPr lang="en-US" sz="3200" b="1" dirty="0"/>
              <a:t>locomotion involves </a:t>
            </a:r>
            <a:r>
              <a:rPr lang="en-US" sz="3200" b="1" i="1" dirty="0"/>
              <a:t>intermittent</a:t>
            </a:r>
            <a:r>
              <a:rPr lang="en-US" sz="3200" b="1" dirty="0"/>
              <a:t> interaction</a:t>
            </a:r>
          </a:p>
        </p:txBody>
      </p:sp>
    </p:spTree>
    <p:extLst>
      <p:ext uri="{BB962C8B-B14F-4D97-AF65-F5344CB8AC3E}">
        <p14:creationId xmlns:p14="http://schemas.microsoft.com/office/powerpoint/2010/main" val="2118801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187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3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video>
              <p:cMediaNode vol="80000">
                <p:cTn id="21" repeatCount="indefinite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  <p:bldLst>
      <p:bldP spid="18" grpId="0" build="p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94"/>
          <a:stretch/>
        </p:blipFill>
        <p:spPr>
          <a:xfrm>
            <a:off x="0" y="397421"/>
            <a:ext cx="9144000" cy="3300159"/>
          </a:xfrm>
          <a:prstGeom prst="rect">
            <a:avLst/>
          </a:prstGeom>
        </p:spPr>
      </p:pic>
      <p:sp>
        <p:nvSpPr>
          <p:cNvPr id="6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0" y="3697581"/>
            <a:ext cx="4563292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smtClean="0"/>
              <a:t>Muybridge 1887 (reprinted by Dover in 1957)</a:t>
            </a:r>
            <a:endParaRPr lang="en-US" sz="1400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618" b="17920"/>
          <a:stretch/>
        </p:blipFill>
        <p:spPr>
          <a:xfrm>
            <a:off x="115737" y="4256056"/>
            <a:ext cx="8912526" cy="1700431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Johnson, Burden, </a:t>
            </a:r>
            <a:r>
              <a:rPr lang="en-US" sz="1600" dirty="0" err="1" smtClean="0"/>
              <a:t>Koditschek</a:t>
            </a:r>
            <a:r>
              <a:rPr lang="en-US" sz="1600" dirty="0" smtClean="0"/>
              <a:t> </a:t>
            </a:r>
            <a:r>
              <a:rPr lang="en-US" sz="1600" i="1" dirty="0" smtClean="0"/>
              <a:t>IJRR</a:t>
            </a:r>
            <a:r>
              <a:rPr lang="en-US" sz="1600" dirty="0" smtClean="0"/>
              <a:t> 2016</a:t>
            </a:r>
            <a:r>
              <a:rPr lang="en-US" sz="1600" dirty="0"/>
              <a:t> (</a:t>
            </a:r>
            <a:r>
              <a:rPr lang="en-US" sz="1600" dirty="0" smtClean="0"/>
              <a:t>arXiv:1502.01538)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A hybrid systems model for simple manipulation and self-manipulation systems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4943"/>
            <a:ext cx="685800" cy="685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35" y="6174941"/>
            <a:ext cx="689429" cy="694944"/>
          </a:xfrm>
          <a:prstGeom prst="rect">
            <a:avLst/>
          </a:prstGeom>
        </p:spPr>
      </p:pic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1645037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lvl="0"/>
            <a:r>
              <a:rPr lang="en-US" b="1" dirty="0" smtClean="0">
                <a:solidFill>
                  <a:srgbClr val="FFFFFF"/>
                </a:solidFill>
              </a:rPr>
              <a:t>parsimonious </a:t>
            </a:r>
            <a:r>
              <a:rPr lang="en-US" b="1" dirty="0">
                <a:solidFill>
                  <a:srgbClr val="FFFFFF"/>
                </a:solidFill>
              </a:rPr>
              <a:t>models are piecewise-defined</a:t>
            </a:r>
          </a:p>
        </p:txBody>
      </p:sp>
    </p:spTree>
    <p:extLst>
      <p:ext uri="{BB962C8B-B14F-4D97-AF65-F5344CB8AC3E}">
        <p14:creationId xmlns:p14="http://schemas.microsoft.com/office/powerpoint/2010/main" val="1036869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 build="p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memyhorseandi_480x28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5637" y="1416199"/>
            <a:ext cx="8312727" cy="4849091"/>
          </a:xfrm>
          <a:prstGeom prst="rect">
            <a:avLst/>
          </a:prstGeom>
        </p:spPr>
      </p:pic>
      <p:sp>
        <p:nvSpPr>
          <p:cNvPr id="6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21068"/>
            <a:ext cx="9144000" cy="952676"/>
          </a:xfrm>
        </p:spPr>
        <p:txBody>
          <a:bodyPr>
            <a:normAutofit/>
          </a:bodyPr>
          <a:lstStyle/>
          <a:p>
            <a:r>
              <a:rPr lang="en-US" sz="3600" dirty="0" smtClean="0"/>
              <a:t>near-simultaneous footfalls are ubiquitous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640272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8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allowayHaynes2010_640x20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5636" y="1292699"/>
            <a:ext cx="8311224" cy="2597257"/>
          </a:xfrm>
          <a:prstGeom prst="rect">
            <a:avLst/>
          </a:prstGeom>
        </p:spPr>
      </p:pic>
      <p:pic>
        <p:nvPicPr>
          <p:cNvPr id="6" name="HyunSeok2014_640x200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15637" y="3920250"/>
            <a:ext cx="8312727" cy="2597727"/>
          </a:xfrm>
          <a:prstGeom prst="rect">
            <a:avLst/>
          </a:prstGeom>
        </p:spPr>
      </p:pic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5636" y="6517977"/>
            <a:ext cx="8728363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Hyun, </a:t>
            </a:r>
            <a:r>
              <a:rPr lang="en-US" sz="1400" dirty="0" err="1" smtClean="0"/>
              <a:t>Seok</a:t>
            </a:r>
            <a:r>
              <a:rPr lang="en-US" sz="1400" dirty="0" smtClean="0"/>
              <a:t>, Lee, Kim </a:t>
            </a:r>
            <a:r>
              <a:rPr lang="en-US" sz="1400" i="1" dirty="0" smtClean="0"/>
              <a:t>IJRR</a:t>
            </a:r>
            <a:r>
              <a:rPr lang="en-US" sz="1400" dirty="0" smtClean="0"/>
              <a:t> 2014</a:t>
            </a:r>
          </a:p>
        </p:txBody>
      </p:sp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5636" y="952676"/>
            <a:ext cx="8728364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400" dirty="0" smtClean="0"/>
              <a:t>Galloway, Haynes, </a:t>
            </a:r>
            <a:r>
              <a:rPr lang="en-US" sz="1400" dirty="0" err="1" smtClean="0"/>
              <a:t>Ilhan</a:t>
            </a:r>
            <a:r>
              <a:rPr lang="en-US" sz="1400" dirty="0" smtClean="0"/>
              <a:t>, Johnson, Knopf, Lynch, </a:t>
            </a:r>
            <a:r>
              <a:rPr lang="en-US" sz="1400" dirty="0" err="1" smtClean="0"/>
              <a:t>Plotnick</a:t>
            </a:r>
            <a:r>
              <a:rPr lang="en-US" sz="1400" dirty="0" smtClean="0"/>
              <a:t>, White, </a:t>
            </a:r>
            <a:r>
              <a:rPr lang="en-US" sz="1400" dirty="0" err="1" smtClean="0"/>
              <a:t>Koditschek</a:t>
            </a:r>
            <a:r>
              <a:rPr lang="en-US" sz="1400" dirty="0" smtClean="0"/>
              <a:t> </a:t>
            </a:r>
            <a:r>
              <a:rPr lang="en-US" sz="1400" i="1" dirty="0" err="1" smtClean="0"/>
              <a:t>UPenn</a:t>
            </a:r>
            <a:r>
              <a:rPr lang="en-US" sz="1400" dirty="0" smtClean="0"/>
              <a:t> 2010</a:t>
            </a:r>
          </a:p>
        </p:txBody>
      </p:sp>
      <p:sp>
        <p:nvSpPr>
          <p:cNvPr id="1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21068"/>
            <a:ext cx="9144000" cy="952676"/>
          </a:xfrm>
        </p:spPr>
        <p:txBody>
          <a:bodyPr>
            <a:normAutofit/>
          </a:bodyPr>
          <a:lstStyle/>
          <a:p>
            <a:r>
              <a:rPr lang="en-US" sz="3600" dirty="0"/>
              <a:t>n</a:t>
            </a:r>
            <a:r>
              <a:rPr lang="en-US" sz="3600" dirty="0" smtClean="0"/>
              <a:t>ear-simultaneous footfalls are ubiquitous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86122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97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67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0"/>
            <a:ext cx="9144000" cy="952676"/>
          </a:xfrm>
        </p:spPr>
        <p:txBody>
          <a:bodyPr>
            <a:noAutofit/>
          </a:bodyPr>
          <a:lstStyle/>
          <a:p>
            <a:r>
              <a:rPr lang="en-US" sz="3600" dirty="0"/>
              <a:t>i</a:t>
            </a:r>
            <a:r>
              <a:rPr lang="en-US" sz="3600" dirty="0" smtClean="0"/>
              <a:t>nconsistencies </a:t>
            </a:r>
            <a:r>
              <a:rPr lang="en-US" sz="3600" dirty="0" smtClean="0"/>
              <a:t>with </a:t>
            </a:r>
            <a:r>
              <a:rPr lang="en-US" sz="3600" dirty="0" err="1" smtClean="0"/>
              <a:t>inertially</a:t>
            </a:r>
            <a:r>
              <a:rPr lang="en-US" sz="3600" dirty="0" smtClean="0"/>
              <a:t> coupled limbs</a:t>
            </a:r>
            <a:endParaRPr lang="en-US" sz="3600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6645" y="834204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/>
              <a:t>h</a:t>
            </a:r>
            <a:r>
              <a:rPr lang="en-US" dirty="0" smtClean="0"/>
              <a:t>and with rigid fingers exhibits 5 different     post-grasp outcomes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34204"/>
            <a:ext cx="4436766" cy="33275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7234" y="4221746"/>
            <a:ext cx="9144000" cy="2731951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266645" y="4221746"/>
            <a:ext cx="4589416" cy="1354397"/>
          </a:xfrm>
        </p:spPr>
        <p:txBody>
          <a:bodyPr/>
          <a:lstStyle/>
          <a:p>
            <a:pPr marL="868680" lvl="1" indent="-514350"/>
            <a:r>
              <a:rPr lang="en-US" dirty="0"/>
              <a:t>q</a:t>
            </a:r>
            <a:r>
              <a:rPr lang="en-US" smtClean="0"/>
              <a:t>uadruped </a:t>
            </a:r>
            <a:r>
              <a:rPr lang="en-US" dirty="0" smtClean="0"/>
              <a:t>with rigid legs exhibits 3 distinct trot gaits</a:t>
            </a:r>
          </a:p>
        </p:txBody>
      </p:sp>
      <p:sp>
        <p:nvSpPr>
          <p:cNvPr id="10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6791" y="5510229"/>
            <a:ext cx="3817087" cy="340023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Remy, Buffington, </a:t>
            </a:r>
            <a:r>
              <a:rPr lang="en-US" sz="1600" dirty="0" err="1" smtClean="0"/>
              <a:t>Siegwart</a:t>
            </a:r>
            <a:r>
              <a:rPr lang="en-US" sz="1600" dirty="0" smtClean="0"/>
              <a:t> </a:t>
            </a:r>
            <a:r>
              <a:rPr lang="en-US" sz="1600" i="1" dirty="0" smtClean="0"/>
              <a:t>IJRR</a:t>
            </a:r>
            <a:r>
              <a:rPr lang="en-US" sz="1600" dirty="0" smtClean="0"/>
              <a:t> 2010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5156792" y="2155644"/>
            <a:ext cx="3987208" cy="277959"/>
          </a:xfrm>
        </p:spPr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err="1" smtClean="0"/>
              <a:t>Hürmüzl</a:t>
            </a:r>
            <a:r>
              <a:rPr lang="en-US" sz="1600" dirty="0" err="1"/>
              <a:t>ü</a:t>
            </a:r>
            <a:r>
              <a:rPr lang="en-US" sz="1600" dirty="0" smtClean="0"/>
              <a:t> and </a:t>
            </a:r>
            <a:r>
              <a:rPr lang="en-US" sz="1600" dirty="0" err="1" smtClean="0"/>
              <a:t>Marghitu</a:t>
            </a:r>
            <a:r>
              <a:rPr lang="en-US" sz="1600" dirty="0" smtClean="0"/>
              <a:t> </a:t>
            </a:r>
            <a:r>
              <a:rPr lang="en-US" sz="1600" i="1" dirty="0" smtClean="0"/>
              <a:t>IJRR</a:t>
            </a:r>
            <a:r>
              <a:rPr lang="en-US" sz="1600" dirty="0" smtClean="0"/>
              <a:t> 1994, </a:t>
            </a:r>
            <a:r>
              <a:rPr lang="en-US" sz="1600" i="1" dirty="0" smtClean="0"/>
              <a:t>JAM</a:t>
            </a:r>
            <a:r>
              <a:rPr lang="en-US" sz="1600" dirty="0" smtClean="0"/>
              <a:t> 1995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147918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rigid limbs yield inconsistent terra-dynamics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357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  <p:bldP spid="8" grpId="0" build="p"/>
      <p:bldP spid="10" grpId="0" build="p"/>
      <p:bldP spid="12" grpId="0" build="p"/>
      <p:bldP spid="13" grpId="0" build="p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310248"/>
            <a:ext cx="9144000" cy="952676"/>
          </a:xfrm>
        </p:spPr>
        <p:txBody>
          <a:bodyPr>
            <a:noAutofit/>
          </a:bodyPr>
          <a:lstStyle/>
          <a:p>
            <a:r>
              <a:rPr lang="en-US" dirty="0" smtClean="0"/>
              <a:t>coupled vs decoupled limbs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09" y="3801858"/>
            <a:ext cx="8312726" cy="236816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694309" y="3801858"/>
            <a:ext cx="8311896" cy="2367924"/>
            <a:chOff x="415637" y="4489839"/>
            <a:chExt cx="8311896" cy="236792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5637" y="4489839"/>
              <a:ext cx="8311896" cy="2367924"/>
            </a:xfrm>
            <a:prstGeom prst="rect">
              <a:avLst/>
            </a:prstGeom>
          </p:spPr>
        </p:pic>
        <p:grpSp>
          <p:nvGrpSpPr>
            <p:cNvPr id="6" name="Group 5"/>
            <p:cNvGrpSpPr/>
            <p:nvPr/>
          </p:nvGrpSpPr>
          <p:grpSpPr>
            <a:xfrm>
              <a:off x="2468880" y="5498659"/>
              <a:ext cx="5013960" cy="504096"/>
              <a:chOff x="2468880" y="5498659"/>
              <a:chExt cx="5013960" cy="50409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2468880" y="5498659"/>
                <a:ext cx="624840" cy="502920"/>
              </a:xfrm>
              <a:prstGeom prst="rect">
                <a:avLst/>
              </a:prstGeom>
            </p:spPr>
          </p:pic>
          <p:pic>
            <p:nvPicPr>
              <p:cNvPr id="9" name="Picture 8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0000" t="286" r="60889" b="73489"/>
              <a:stretch/>
            </p:blipFill>
            <p:spPr>
              <a:xfrm>
                <a:off x="6858000" y="5499835"/>
                <a:ext cx="624840" cy="502920"/>
              </a:xfrm>
              <a:prstGeom prst="rect">
                <a:avLst/>
              </a:prstGeom>
            </p:spPr>
          </p:pic>
        </p:grpSp>
      </p:grpSp>
      <p:grpSp>
        <p:nvGrpSpPr>
          <p:cNvPr id="10" name="Group 9"/>
          <p:cNvGrpSpPr/>
          <p:nvPr/>
        </p:nvGrpSpPr>
        <p:grpSpPr>
          <a:xfrm>
            <a:off x="694309" y="2679435"/>
            <a:ext cx="4185361" cy="3490584"/>
            <a:chOff x="415637" y="3367416"/>
            <a:chExt cx="4185361" cy="349058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462"/>
            <a:stretch/>
          </p:blipFill>
          <p:spPr>
            <a:xfrm>
              <a:off x="415637" y="3620226"/>
              <a:ext cx="4034443" cy="323777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074" r="68608" b="31369"/>
            <a:stretch/>
          </p:blipFill>
          <p:spPr>
            <a:xfrm>
              <a:off x="2316405" y="3367416"/>
              <a:ext cx="1779217" cy="579373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969" t="32074" r="28587" b="31369"/>
            <a:stretch/>
          </p:blipFill>
          <p:spPr>
            <a:xfrm>
              <a:off x="2762122" y="3940254"/>
              <a:ext cx="1838876" cy="579373"/>
            </a:xfrm>
            <a:prstGeom prst="rect">
              <a:avLst/>
            </a:prstGeom>
          </p:spPr>
        </p:pic>
      </p:grpSp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074" r="28889" b="31369"/>
          <a:stretch/>
        </p:blipFill>
        <p:spPr>
          <a:xfrm>
            <a:off x="316438" y="1540298"/>
            <a:ext cx="4030414" cy="579373"/>
          </a:xfrm>
          <a:prstGeom prst="rect">
            <a:avLst/>
          </a:prstGeom>
        </p:spPr>
      </p:pic>
      <p:sp>
        <p:nvSpPr>
          <p:cNvPr id="27" name="Content Placeholder 2"/>
          <p:cNvSpPr txBox="1">
            <a:spLocks/>
          </p:cNvSpPr>
          <p:nvPr/>
        </p:nvSpPr>
        <p:spPr bwMode="auto">
          <a:xfrm>
            <a:off x="400945" y="2044945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coupled limbs</a:t>
            </a:r>
            <a:endParaRPr lang="en-US" altLang="en-US" b="1" kern="0" dirty="0" smtClean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sp>
        <p:nvSpPr>
          <p:cNvPr id="33" name="Content Placeholder 2"/>
          <p:cNvSpPr txBox="1">
            <a:spLocks/>
          </p:cNvSpPr>
          <p:nvPr/>
        </p:nvSpPr>
        <p:spPr bwMode="auto">
          <a:xfrm>
            <a:off x="4857826" y="2044708"/>
            <a:ext cx="3856121" cy="5628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marL="69850" indent="0" algn="ctr" defTabSz="914400">
              <a:buClr>
                <a:schemeClr val="tx2"/>
              </a:buClr>
              <a:buNone/>
            </a:pPr>
            <a:r>
              <a:rPr lang="en-US" altLang="en-US" b="1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decoupled limbs</a:t>
            </a:r>
            <a:endParaRPr lang="en-US" altLang="en-US" b="1" kern="0" dirty="0" smtClean="0">
              <a:solidFill>
                <a:schemeClr val="tx2"/>
              </a:solidFill>
              <a:latin typeface="Calibri" charset="0"/>
              <a:cs typeface="Calibri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4789711" y="2932245"/>
            <a:ext cx="4216493" cy="3237774"/>
            <a:chOff x="4511039" y="3620226"/>
            <a:chExt cx="4216493" cy="323777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0311" t="72898"/>
            <a:stretch/>
          </p:blipFill>
          <p:spPr>
            <a:xfrm>
              <a:off x="6858000" y="3657102"/>
              <a:ext cx="1115921" cy="429532"/>
            </a:xfrm>
            <a:prstGeom prst="rect">
              <a:avLst/>
            </a:prstGeom>
          </p:spPr>
        </p:pic>
        <p:pic>
          <p:nvPicPr>
            <p:cNvPr id="35" name="Picture 3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272"/>
            <a:stretch/>
          </p:blipFill>
          <p:spPr>
            <a:xfrm>
              <a:off x="4511039" y="3620226"/>
              <a:ext cx="4216493" cy="3237774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4758966" y="1110909"/>
            <a:ext cx="4053840" cy="991048"/>
            <a:chOff x="4779001" y="1553966"/>
            <a:chExt cx="4053840" cy="991048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73399" r="28475" b="-3723"/>
            <a:stretch/>
          </p:blipFill>
          <p:spPr>
            <a:xfrm>
              <a:off x="4779001" y="1553966"/>
              <a:ext cx="4053840" cy="480608"/>
            </a:xfrm>
            <a:prstGeom prst="rect">
              <a:avLst/>
            </a:prstGeom>
          </p:spPr>
        </p:pic>
        <p:pic>
          <p:nvPicPr>
            <p:cNvPr id="38" name="Picture 37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529" t="67666" r="581" b="-5167"/>
            <a:stretch/>
          </p:blipFill>
          <p:spPr>
            <a:xfrm>
              <a:off x="6636768" y="1950654"/>
              <a:ext cx="1524000" cy="594360"/>
            </a:xfrm>
            <a:prstGeom prst="rect">
              <a:avLst/>
            </a:prstGeom>
          </p:spPr>
        </p:pic>
      </p:grpSp>
      <p:sp>
        <p:nvSpPr>
          <p:cNvPr id="1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2658797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decoupled limbs yield consistent </a:t>
            </a:r>
            <a:r>
              <a:rPr lang="en-US" b="1" dirty="0" err="1" smtClean="0"/>
              <a:t>terradynamics</a:t>
            </a:r>
            <a:endParaRPr lang="en-US" dirty="0"/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88139" y="6174941"/>
            <a:ext cx="8455861" cy="683059"/>
          </a:xfrm>
          <a:solidFill>
            <a:srgbClr val="000000"/>
          </a:solidFill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Pace, Burden (arXiv:1609.04056)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/>
              <a:t>Decoupled limbs yield differentiable trajectory outcomes </a:t>
            </a:r>
            <a:r>
              <a:rPr lang="en-US" sz="1600" i="1" dirty="0" smtClean="0"/>
              <a:t>in </a:t>
            </a:r>
            <a:r>
              <a:rPr lang="en-US" sz="1600" i="1" dirty="0"/>
              <a:t>locomotion and manipulation</a:t>
            </a:r>
            <a:endParaRPr lang="en-US" sz="1600" i="1" dirty="0" smtClean="0"/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" y="6174941"/>
            <a:ext cx="685801" cy="685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822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 animBg="1"/>
      <p:bldP spid="25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258229"/>
            <a:ext cx="8962339" cy="42394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0" dirty="0" smtClean="0"/>
              <a:t>Human-Cyber-Physical System: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robotic </a:t>
            </a:r>
            <a:r>
              <a:rPr lang="en-US" dirty="0" err="1" smtClean="0"/>
              <a:t>teleoperation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479176" y="2369243"/>
            <a:ext cx="5585012" cy="1935528"/>
            <a:chOff x="1479176" y="2420290"/>
            <a:chExt cx="5585012" cy="1935528"/>
          </a:xfrm>
        </p:grpSpPr>
        <p:sp>
          <p:nvSpPr>
            <p:cNvPr id="9" name="Right Arrow 8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sensory feedback 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Curved Right Arrow 12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 motor control inputs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Curved Right Arrow 11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ysClr val="windowText" lastClr="000000"/>
                  </a:solidFill>
                </a:rPr>
                <a:t>sensory feedback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6406701"/>
            <a:ext cx="9144000" cy="373792"/>
          </a:xfrm>
        </p:spPr>
        <p:txBody>
          <a:bodyPr/>
          <a:lstStyle/>
          <a:p>
            <a:pPr algn="l"/>
            <a:r>
              <a:rPr lang="en-US" sz="1400" dirty="0" err="1" smtClean="0"/>
              <a:t>Chiawakum</a:t>
            </a:r>
            <a:r>
              <a:rPr lang="en-US" sz="1400" dirty="0" smtClean="0"/>
              <a:t> Creek Fire near Lake Wenatchee, WA © Michael Stanford 2015 http://</a:t>
            </a:r>
            <a:r>
              <a:rPr lang="en-US" sz="1400" dirty="0" err="1" smtClean="0"/>
              <a:t>yourshot.nationalgeographic.com</a:t>
            </a:r>
            <a:r>
              <a:rPr lang="en-US" sz="1400" dirty="0" smtClean="0"/>
              <a:t>/photos/4181903/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848911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trot_880x56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26098"/>
            <a:ext cx="9144000" cy="5818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6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3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4375357" y="811822"/>
            <a:ext cx="4485629" cy="3553007"/>
            <a:chOff x="4483510" y="698089"/>
            <a:chExt cx="4485629" cy="3553007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378"/>
            <a:stretch/>
          </p:blipFill>
          <p:spPr>
            <a:xfrm>
              <a:off x="4483510" y="698089"/>
              <a:ext cx="4485629" cy="3553007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5188" t="3668" r="669" b="14135"/>
            <a:stretch/>
          </p:blipFill>
          <p:spPr>
            <a:xfrm>
              <a:off x="5016572" y="826521"/>
              <a:ext cx="3881621" cy="2911216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235973" y="910835"/>
            <a:ext cx="4208207" cy="3409612"/>
            <a:chOff x="68826" y="688257"/>
            <a:chExt cx="4385188" cy="3553007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511"/>
            <a:stretch/>
          </p:blipFill>
          <p:spPr>
            <a:xfrm>
              <a:off x="68826" y="688257"/>
              <a:ext cx="4385188" cy="3553007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747" t="1750" r="51324" b="13313"/>
            <a:stretch/>
          </p:blipFill>
          <p:spPr>
            <a:xfrm>
              <a:off x="589935" y="717753"/>
              <a:ext cx="3824749" cy="3048000"/>
            </a:xfrm>
            <a:prstGeom prst="rect">
              <a:avLst/>
            </a:prstGeom>
          </p:spPr>
        </p:pic>
      </p:grpSp>
      <p:sp>
        <p:nvSpPr>
          <p:cNvPr id="14" name="Right Arrow 13"/>
          <p:cNvSpPr/>
          <p:nvPr/>
        </p:nvSpPr>
        <p:spPr>
          <a:xfrm rot="5400000">
            <a:off x="5446073" y="1791549"/>
            <a:ext cx="2806311" cy="1179597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381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chemeClr val="tx2"/>
                </a:solidFill>
              </a:rPr>
              <a:t>stabilization</a:t>
            </a:r>
            <a:endParaRPr lang="en-US" sz="3200" b="1" dirty="0">
              <a:solidFill>
                <a:schemeClr val="tx2"/>
              </a:solidFill>
            </a:endParaRPr>
          </a:p>
        </p:txBody>
      </p:sp>
      <p:sp>
        <p:nvSpPr>
          <p:cNvPr id="15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25502" y="6174941"/>
            <a:ext cx="7118497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Burden, </a:t>
            </a:r>
            <a:r>
              <a:rPr lang="en-US" sz="1600" dirty="0" err="1" smtClean="0"/>
              <a:t>Sastry</a:t>
            </a:r>
            <a:r>
              <a:rPr lang="en-US" sz="1600" dirty="0" smtClean="0"/>
              <a:t>, </a:t>
            </a:r>
            <a:r>
              <a:rPr lang="en-US" sz="1600" dirty="0" err="1" smtClean="0"/>
              <a:t>Koditschek</a:t>
            </a:r>
            <a:r>
              <a:rPr lang="en-US" sz="1600" dirty="0" smtClean="0"/>
              <a:t>, </a:t>
            </a:r>
            <a:r>
              <a:rPr lang="en-US" sz="1600" dirty="0" err="1" smtClean="0"/>
              <a:t>Revzen</a:t>
            </a:r>
            <a:r>
              <a:rPr lang="en-US" sz="1600" dirty="0" smtClean="0"/>
              <a:t> </a:t>
            </a:r>
            <a:r>
              <a:rPr lang="en-US" sz="1600" i="1" dirty="0" smtClean="0"/>
              <a:t>SIADS</a:t>
            </a:r>
            <a:r>
              <a:rPr lang="en-US" sz="1600" dirty="0" smtClean="0"/>
              <a:t> 2016 (arXiv:1407.1775)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Event-Selected </a:t>
            </a:r>
            <a:r>
              <a:rPr lang="en-US" sz="1600" i="1" dirty="0"/>
              <a:t>Vector Field Discontinuities Yield </a:t>
            </a:r>
            <a:r>
              <a:rPr lang="en-US" sz="1600" i="1" dirty="0" smtClean="0"/>
              <a:t>Piecewise-Differentiable </a:t>
            </a:r>
            <a:r>
              <a:rPr lang="en-US" sz="1600" i="1" dirty="0"/>
              <a:t>Flows</a:t>
            </a:r>
            <a:endParaRPr lang="en-US" sz="1600" i="1" dirty="0" smtClean="0"/>
          </a:p>
        </p:txBody>
      </p: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449904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Theorem:  </a:t>
            </a:r>
            <a:r>
              <a:rPr lang="en-US" dirty="0" smtClean="0"/>
              <a:t>near-simultaneous footfalls passively stabilize rotations (e.g. pitch)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338" y="6174941"/>
            <a:ext cx="2023165" cy="694944"/>
            <a:chOff x="2338" y="6174941"/>
            <a:chExt cx="2023165" cy="694944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9702" y="6174941"/>
              <a:ext cx="685801" cy="685801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38" y="6177698"/>
              <a:ext cx="689429" cy="689429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273" y="6174941"/>
              <a:ext cx="689429" cy="6949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95950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8" grpId="0" uiExpand="1" build="p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l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37352" y="4323080"/>
            <a:ext cx="5677705" cy="1941854"/>
          </a:xfrm>
          <a:prstGeom prst="rect">
            <a:avLst/>
          </a:prstGeom>
        </p:spPr>
      </p:pic>
      <p:sp>
        <p:nvSpPr>
          <p:cNvPr id="11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1339702" y="6174941"/>
            <a:ext cx="7804298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smtClean="0"/>
              <a:t>Burden, </a:t>
            </a:r>
            <a:r>
              <a:rPr lang="en-US" sz="1600" dirty="0" err="1" smtClean="0"/>
              <a:t>Revzen</a:t>
            </a:r>
            <a:r>
              <a:rPr lang="en-US" sz="1600" dirty="0" smtClean="0"/>
              <a:t>, </a:t>
            </a:r>
            <a:r>
              <a:rPr lang="en-US" sz="1600" dirty="0" err="1" smtClean="0"/>
              <a:t>Sastry</a:t>
            </a:r>
            <a:r>
              <a:rPr lang="en-US" sz="1600" dirty="0" smtClean="0"/>
              <a:t> </a:t>
            </a:r>
            <a:r>
              <a:rPr lang="en-US" sz="1600" i="1" dirty="0" smtClean="0"/>
              <a:t>IEEE TAC</a:t>
            </a:r>
            <a:r>
              <a:rPr lang="en-US" sz="1600" dirty="0" smtClean="0"/>
              <a:t> 2015 (arXiv:1308.4158)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Model reduction near periodic orbits of hybrid dynamical systems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8" y="617494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273" y="6177698"/>
            <a:ext cx="689429" cy="689429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415107" y="113476"/>
            <a:ext cx="8302139" cy="4186054"/>
          </a:xfrm>
          <a:prstGeom prst="rect">
            <a:avLst/>
          </a:prstGeom>
          <a:solidFill>
            <a:schemeClr val="tx2"/>
          </a:solidFill>
          <a:ln w="762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06" y="235066"/>
            <a:ext cx="7914599" cy="3945048"/>
          </a:xfrm>
          <a:prstGeom prst="rect">
            <a:avLst/>
          </a:prstGeom>
        </p:spPr>
      </p:pic>
      <p:sp>
        <p:nvSpPr>
          <p:cNvPr id="23" name="Right Arrow 22"/>
          <p:cNvSpPr/>
          <p:nvPr/>
        </p:nvSpPr>
        <p:spPr>
          <a:xfrm>
            <a:off x="3495180" y="1492846"/>
            <a:ext cx="3086942" cy="1427313"/>
          </a:xfrm>
          <a:prstGeom prst="rightArrow">
            <a:avLst>
              <a:gd name="adj1" fmla="val 51631"/>
              <a:gd name="adj2" fmla="val 62688"/>
            </a:avLst>
          </a:prstGeom>
          <a:solidFill>
            <a:schemeClr val="bg2">
              <a:lumMod val="50000"/>
            </a:schemeClr>
          </a:solidFill>
          <a:ln w="76200">
            <a:solidFill>
              <a:schemeClr val="tx1">
                <a:lumMod val="50000"/>
              </a:schemeClr>
            </a:solidFill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solidFill>
                  <a:schemeClr val="tx2"/>
                </a:solidFill>
              </a:rPr>
              <a:t>reduction</a:t>
            </a:r>
            <a:endParaRPr lang="en-US" sz="3600" b="1" dirty="0">
              <a:solidFill>
                <a:schemeClr val="tx2"/>
              </a:solidFill>
            </a:endParaRPr>
          </a:p>
        </p:txBody>
      </p:sp>
      <p:sp>
        <p:nvSpPr>
          <p:cNvPr id="9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11624" y="4322730"/>
            <a:ext cx="8312727" cy="1173121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smtClean="0"/>
              <a:t>Theorem:  </a:t>
            </a:r>
            <a:r>
              <a:rPr lang="en-US" i="1" dirty="0" smtClean="0"/>
              <a:t>n</a:t>
            </a:r>
            <a:r>
              <a:rPr lang="en-US" dirty="0" smtClean="0"/>
              <a:t>-leg </a:t>
            </a:r>
            <a:r>
              <a:rPr lang="en-US" dirty="0" err="1" smtClean="0"/>
              <a:t>polyped</a:t>
            </a:r>
            <a:r>
              <a:rPr lang="en-US" dirty="0" smtClean="0"/>
              <a:t> reduces to lateral leg-spring (LLS) after 1 stride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322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24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23" grpId="0" animBg="1"/>
      <p:bldP spid="9" grpId="0" build="p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future: automated maneuver synthesis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6263" y="3769695"/>
            <a:ext cx="4198347" cy="339039"/>
          </a:xfrm>
        </p:spPr>
        <p:txBody>
          <a:bodyPr/>
          <a:lstStyle/>
          <a:p>
            <a:pPr marL="57150" indent="0" algn="ctr">
              <a:spcBef>
                <a:spcPts val="0"/>
              </a:spcBef>
              <a:buNone/>
            </a:pPr>
            <a:r>
              <a:rPr lang="en-US" sz="1400" dirty="0" smtClean="0"/>
              <a:t>Johnson, </a:t>
            </a:r>
            <a:r>
              <a:rPr lang="en-US" sz="1400" dirty="0" err="1" smtClean="0"/>
              <a:t>Koditschek</a:t>
            </a:r>
            <a:r>
              <a:rPr lang="en-US" sz="1400" dirty="0" smtClean="0"/>
              <a:t> </a:t>
            </a:r>
            <a:r>
              <a:rPr lang="en-US" sz="1400" i="1" dirty="0" smtClean="0"/>
              <a:t>ICRA </a:t>
            </a:r>
            <a:r>
              <a:rPr lang="en-US" sz="1400" dirty="0" smtClean="0"/>
              <a:t>2013</a:t>
            </a:r>
          </a:p>
        </p:txBody>
      </p:sp>
      <p:pic>
        <p:nvPicPr>
          <p:cNvPr id="3" name="Johnson_440x286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3" y="1040770"/>
            <a:ext cx="4198347" cy="2728925"/>
          </a:xfrm>
          <a:prstGeom prst="rect">
            <a:avLst/>
          </a:prstGeom>
        </p:spPr>
      </p:pic>
      <p:pic>
        <p:nvPicPr>
          <p:cNvPr id="4" name="JohnsonBurden2014_640x38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99" y="4320494"/>
            <a:ext cx="4204311" cy="25357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99857" y="3873566"/>
            <a:ext cx="4258277" cy="1332684"/>
          </a:xfrm>
          <a:prstGeom prst="rect">
            <a:avLst/>
          </a:prstGeom>
        </p:spPr>
      </p:pic>
      <p:sp>
        <p:nvSpPr>
          <p:cNvPr id="8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45554" y="1293575"/>
            <a:ext cx="5003074" cy="1399741"/>
          </a:xfrm>
        </p:spPr>
        <p:txBody>
          <a:bodyPr/>
          <a:lstStyle/>
          <a:p>
            <a:pPr lvl="1"/>
            <a:r>
              <a:rPr lang="en-US" b="1" dirty="0" smtClean="0"/>
              <a:t>state-of-the-art:  </a:t>
            </a:r>
            <a:r>
              <a:rPr lang="en-US" dirty="0" smtClean="0"/>
              <a:t>dynamic maneuvers tuned via exhaustive experiments</a:t>
            </a:r>
          </a:p>
        </p:txBody>
      </p:sp>
      <p:sp>
        <p:nvSpPr>
          <p:cNvPr id="12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4145554" y="2839585"/>
            <a:ext cx="5003074" cy="1399741"/>
          </a:xfrm>
        </p:spPr>
        <p:txBody>
          <a:bodyPr/>
          <a:lstStyle/>
          <a:p>
            <a:pPr lvl="1"/>
            <a:r>
              <a:rPr lang="en-US" dirty="0" smtClean="0"/>
              <a:t>can pose gait / maneuver synthesis via optimization:</a:t>
            </a:r>
          </a:p>
        </p:txBody>
      </p:sp>
      <p:sp>
        <p:nvSpPr>
          <p:cNvPr id="11" name="Text Placeholder 2"/>
          <p:cNvSpPr txBox="1">
            <a:spLocks/>
          </p:cNvSpPr>
          <p:nvPr/>
        </p:nvSpPr>
        <p:spPr>
          <a:xfrm>
            <a:off x="4145554" y="5217216"/>
            <a:ext cx="5003074" cy="139974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LucidaGrande" charset="0"/>
              <a:buChar char="•"/>
              <a:defRPr sz="32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1pPr>
            <a:lvl2pPr marL="64008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b="0" i="0" kern="1200" baseline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SzPct val="100000"/>
              <a:buFont typeface="Lucida Grande"/>
              <a:buChar char="&gt;"/>
              <a:defRPr sz="18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6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Lucida Grande"/>
              <a:buChar char="&gt;"/>
              <a:defRPr sz="1400" b="0" i="0" kern="1200" baseline="0">
                <a:solidFill>
                  <a:schemeClr val="tx2"/>
                </a:solidFill>
                <a:latin typeface="Helvetica Neue" charset="0"/>
                <a:ea typeface="Helvetica Neue" charset="0"/>
                <a:cs typeface="Helvetica Neue" charset="0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dirty="0" smtClean="0"/>
              <a:t>mixed-integer program is </a:t>
            </a:r>
            <a:r>
              <a:rPr lang="en-US" b="1" dirty="0" smtClean="0"/>
              <a:t>generally intractable</a:t>
            </a:r>
            <a:endParaRPr lang="en-US" dirty="0" smtClean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5358396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consistent terra-dynamics</a:t>
            </a:r>
            <a:r>
              <a:rPr lang="en-US" dirty="0"/>
              <a:t> enable scalable (</a:t>
            </a:r>
            <a:r>
              <a:rPr lang="en-US" dirty="0" err="1"/>
              <a:t>nonsmooth</a:t>
            </a:r>
            <a:r>
              <a:rPr lang="en-US" dirty="0"/>
              <a:t>) optimization algorithms</a:t>
            </a:r>
          </a:p>
        </p:txBody>
      </p:sp>
    </p:spTree>
    <p:extLst>
      <p:ext uri="{BB962C8B-B14F-4D97-AF65-F5344CB8AC3E}">
        <p14:creationId xmlns:p14="http://schemas.microsoft.com/office/powerpoint/2010/main" val="29527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3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56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7" repeatCount="indefinite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33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8" grpId="0" build="p"/>
      <p:bldP spid="12" grpId="0" build="p"/>
      <p:bldP spid="11" grpId="0" build="allAtOnce"/>
      <p:bldP spid="14" grpId="0" build="p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4000" b="0" dirty="0" smtClean="0">
                <a:solidFill>
                  <a:srgbClr val="000000"/>
                </a:solidFill>
              </a:rPr>
              <a:t>Today’s talk:</a:t>
            </a:r>
            <a:endParaRPr lang="en-US" sz="4000" b="0" dirty="0">
              <a:solidFill>
                <a:srgbClr val="000000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1039329"/>
            <a:ext cx="9144000" cy="547269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0000"/>
                </a:solidFill>
              </a:rPr>
              <a:t>predictive dynamical models </a:t>
            </a:r>
          </a:p>
          <a:p>
            <a:r>
              <a:rPr lang="en-US" sz="4400" b="1" dirty="0" smtClean="0">
                <a:solidFill>
                  <a:srgbClr val="000000"/>
                </a:solidFill>
              </a:rPr>
              <a:t>for sensorimotor control</a:t>
            </a:r>
            <a:endParaRPr lang="en-US" sz="4400" b="1" dirty="0">
              <a:solidFill>
                <a:srgbClr val="000000"/>
              </a:solidFill>
            </a:endParaRPr>
          </a:p>
        </p:txBody>
      </p:sp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1555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internal models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sp>
        <p:nvSpPr>
          <p:cNvPr id="6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4451682" y="5485767"/>
            <a:ext cx="4692318" cy="547269"/>
          </a:xfrm>
        </p:spPr>
        <p:txBody>
          <a:bodyPr/>
          <a:lstStyle/>
          <a:p>
            <a:r>
              <a:rPr lang="en-US" sz="3200" b="1" dirty="0" smtClean="0">
                <a:solidFill>
                  <a:srgbClr val="000000"/>
                </a:solidFill>
              </a:rPr>
              <a:t>terra-dynamics</a:t>
            </a:r>
            <a:endParaRPr lang="en-US" sz="3200" b="1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7"/>
          <a:stretch/>
        </p:blipFill>
        <p:spPr>
          <a:xfrm>
            <a:off x="1025110" y="1162632"/>
            <a:ext cx="2523160" cy="4239447"/>
          </a:xfrm>
          <a:prstGeom prst="rect">
            <a:avLst/>
          </a:prstGeom>
        </p:spPr>
      </p:pic>
      <p:sp>
        <p:nvSpPr>
          <p:cNvPr id="8" name="Cloud Callout 54"/>
          <p:cNvSpPr>
            <a:spLocks noChangeArrowheads="1"/>
          </p:cNvSpPr>
          <p:nvPr/>
        </p:nvSpPr>
        <p:spPr bwMode="auto">
          <a:xfrm>
            <a:off x="2546683" y="2666128"/>
            <a:ext cx="1676400" cy="914400"/>
          </a:xfrm>
          <a:prstGeom prst="cloudCallout">
            <a:avLst>
              <a:gd name="adj1" fmla="val -71229"/>
              <a:gd name="adj2" fmla="val -47282"/>
            </a:avLst>
          </a:prstGeom>
          <a:noFill/>
          <a:ln w="381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 eaLnBrk="0" hangingPunct="0"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 i="1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/>
          </a:p>
        </p:txBody>
      </p:sp>
      <p:sp>
        <p:nvSpPr>
          <p:cNvPr id="3" name="TextBox 2"/>
          <p:cNvSpPr txBox="1"/>
          <p:nvPr/>
        </p:nvSpPr>
        <p:spPr>
          <a:xfrm>
            <a:off x="2795565" y="2823160"/>
            <a:ext cx="1164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i="1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M, M</a:t>
            </a:r>
            <a:r>
              <a:rPr lang="en-US" sz="2800" i="1" baseline="30000" dirty="0" smtClean="0">
                <a:solidFill>
                  <a:schemeClr val="bg1">
                    <a:lumMod val="50000"/>
                  </a:schemeClr>
                </a:solidFill>
                <a:latin typeface="Times New Roman" charset="0"/>
                <a:ea typeface="Times New Roman" charset="0"/>
                <a:cs typeface="Times New Roman" charset="0"/>
              </a:rPr>
              <a:t>-1</a:t>
            </a:r>
            <a:endParaRPr lang="en-US" sz="2800" i="1" baseline="30000" dirty="0">
              <a:solidFill>
                <a:schemeClr val="bg1">
                  <a:lumMod val="50000"/>
                </a:schemeClr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0148" y="2666128"/>
            <a:ext cx="3635386" cy="2519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263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grpSp>
        <p:nvGrpSpPr>
          <p:cNvPr id="23" name="Group 22"/>
          <p:cNvGrpSpPr/>
          <p:nvPr/>
        </p:nvGrpSpPr>
        <p:grpSpPr>
          <a:xfrm>
            <a:off x="1403138" y="1778988"/>
            <a:ext cx="5818266" cy="3644270"/>
            <a:chOff x="1479176" y="2714810"/>
            <a:chExt cx="4300372" cy="1256555"/>
          </a:xfrm>
        </p:grpSpPr>
        <p:sp>
          <p:nvSpPr>
            <p:cNvPr id="27" name="Curved Right Arrow 26"/>
            <p:cNvSpPr/>
            <p:nvPr/>
          </p:nvSpPr>
          <p:spPr>
            <a:xfrm rot="10800000">
              <a:off x="3582011" y="2714810"/>
              <a:ext cx="2197537" cy="1219204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Curved Right Arrow 27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2"/>
          <a:stretch/>
        </p:blipFill>
        <p:spPr>
          <a:xfrm>
            <a:off x="-40018" y="1099595"/>
            <a:ext cx="3103962" cy="5214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1"/>
          <a:stretch/>
        </p:blipFill>
        <p:spPr>
          <a:xfrm>
            <a:off x="5174453" y="1099595"/>
            <a:ext cx="3957340" cy="5214395"/>
          </a:xfrm>
          <a:prstGeom prst="rect">
            <a:avLst/>
          </a:prstGeom>
        </p:spPr>
      </p:pic>
      <p:sp>
        <p:nvSpPr>
          <p:cNvPr id="10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0" smtClean="0"/>
              <a:t>Human-Cyber-Physical System:</a:t>
            </a:r>
            <a:endParaRPr lang="en-US" b="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robotic </a:t>
            </a:r>
            <a:r>
              <a:rPr lang="en-US" dirty="0" err="1" smtClean="0"/>
              <a:t>teleoperation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89001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drc-wi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75" y="92851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549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89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grpSp>
        <p:nvGrpSpPr>
          <p:cNvPr id="23" name="Group 22"/>
          <p:cNvGrpSpPr/>
          <p:nvPr/>
        </p:nvGrpSpPr>
        <p:grpSpPr>
          <a:xfrm>
            <a:off x="1403138" y="1778988"/>
            <a:ext cx="5818266" cy="3644270"/>
            <a:chOff x="1479176" y="2714810"/>
            <a:chExt cx="4300372" cy="1256555"/>
          </a:xfrm>
        </p:grpSpPr>
        <p:sp>
          <p:nvSpPr>
            <p:cNvPr id="27" name="Curved Right Arrow 26"/>
            <p:cNvSpPr/>
            <p:nvPr/>
          </p:nvSpPr>
          <p:spPr>
            <a:xfrm rot="10800000">
              <a:off x="3582011" y="2714810"/>
              <a:ext cx="2197537" cy="1219204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28" name="Curved Right Arrow 27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1842"/>
          <a:stretch/>
        </p:blipFill>
        <p:spPr>
          <a:xfrm>
            <a:off x="-40018" y="1099595"/>
            <a:ext cx="3103962" cy="521439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101"/>
          <a:stretch/>
        </p:blipFill>
        <p:spPr>
          <a:xfrm>
            <a:off x="5174453" y="1099595"/>
            <a:ext cx="3957340" cy="5214395"/>
          </a:xfrm>
          <a:prstGeom prst="rect">
            <a:avLst/>
          </a:prstGeom>
        </p:spPr>
      </p:pic>
      <p:sp>
        <p:nvSpPr>
          <p:cNvPr id="21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1513332" y="2874576"/>
            <a:ext cx="12170664" cy="156142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dirty="0" smtClean="0"/>
              <a:t>future:</a:t>
            </a:r>
          </a:p>
          <a:p>
            <a:r>
              <a:rPr lang="en-US" b="1" u="sng" dirty="0" smtClean="0"/>
              <a:t>dynamic</a:t>
            </a:r>
            <a:r>
              <a:rPr lang="en-US" b="1" dirty="0" smtClean="0"/>
              <a:t> tele-manipulation &amp; tele-locomotion</a:t>
            </a:r>
            <a:endParaRPr lang="en-US" dirty="0"/>
          </a:p>
        </p:txBody>
      </p:sp>
      <p:sp>
        <p:nvSpPr>
          <p:cNvPr id="11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0" smtClean="0"/>
              <a:t>Human-Cyber-Physical System:</a:t>
            </a:r>
            <a:endParaRPr lang="en-US" b="0" dirty="0" smtClean="0"/>
          </a:p>
          <a:p>
            <a:pPr>
              <a:spcBef>
                <a:spcPts val="0"/>
              </a:spcBef>
            </a:pPr>
            <a:r>
              <a:rPr lang="en-US" dirty="0" smtClean="0"/>
              <a:t>robotic </a:t>
            </a:r>
            <a:r>
              <a:rPr lang="en-US" dirty="0" err="1" smtClean="0"/>
              <a:t>teleoperation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392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Autofit/>
          </a:bodyPr>
          <a:lstStyle/>
          <a:p>
            <a:r>
              <a:rPr lang="en-US" sz="3600" b="1" dirty="0" smtClean="0"/>
              <a:t>human interaction with the physical world</a:t>
            </a:r>
            <a:endParaRPr lang="en-US" sz="3600" b="1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1" y="956515"/>
            <a:ext cx="9144000" cy="547269"/>
          </a:xfrm>
        </p:spPr>
        <p:txBody>
          <a:bodyPr/>
          <a:lstStyle/>
          <a:p>
            <a:r>
              <a:rPr lang="en-US" b="1" dirty="0" smtClean="0"/>
              <a:t>is increasingly mediated by automation</a:t>
            </a:r>
            <a:endParaRPr lang="en-US" b="1" dirty="0"/>
          </a:p>
        </p:txBody>
      </p:sp>
      <p:pic>
        <p:nvPicPr>
          <p:cNvPr id="6" name="Picture 5" descr="bmi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7494" y="4224510"/>
            <a:ext cx="2370137" cy="237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davinc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930" y="1751705"/>
            <a:ext cx="3408363" cy="2476500"/>
          </a:xfrm>
          <a:prstGeom prst="rect">
            <a:avLst/>
          </a:prstGeom>
          <a:noFill/>
          <a:ln>
            <a:noFill/>
          </a:ln>
          <a:effectLst>
            <a:softEdge rad="1524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autopilot-ca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2930" y="4575268"/>
            <a:ext cx="2507326" cy="1668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robot-factory-work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98022" y="2025007"/>
            <a:ext cx="2893326" cy="192989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 descr="exo-passiv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48076" y="1694703"/>
            <a:ext cx="1539555" cy="2590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13" descr="pilots-cockpit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41653" y="4453827"/>
            <a:ext cx="2874444" cy="19115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3683095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 smtClean="0"/>
              <a:t>humans </a:t>
            </a:r>
            <a:r>
              <a:rPr lang="en-US" b="1" dirty="0"/>
              <a:t>are the enabling technology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172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4003411"/>
            <a:ext cx="685801" cy="68580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5373631"/>
            <a:ext cx="685801" cy="6857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6059430"/>
            <a:ext cx="685801" cy="691285"/>
          </a:xfrm>
          <a:prstGeom prst="rect">
            <a:avLst/>
          </a:prstGeom>
        </p:spPr>
      </p:pic>
      <p:sp>
        <p:nvSpPr>
          <p:cNvPr id="15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559401" y="5382355"/>
            <a:ext cx="2551276" cy="673686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Aaron Johnson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25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559401" y="6064765"/>
            <a:ext cx="2551276" cy="677780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Dan </a:t>
            </a:r>
            <a:r>
              <a:rPr lang="en-US" sz="2800" dirty="0" err="1" smtClean="0">
                <a:solidFill>
                  <a:schemeClr val="tx2"/>
                </a:solidFill>
              </a:rPr>
              <a:t>Koditschek</a:t>
            </a:r>
            <a:endParaRPr lang="en-US" sz="2800" dirty="0">
              <a:solidFill>
                <a:schemeClr val="tx2"/>
              </a:solidFill>
            </a:endParaRPr>
          </a:p>
        </p:txBody>
      </p:sp>
      <p:sp>
        <p:nvSpPr>
          <p:cNvPr id="34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559401" y="4003518"/>
            <a:ext cx="2551276" cy="659461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dirty="0">
                <a:solidFill>
                  <a:schemeClr val="tx2"/>
                </a:solidFill>
              </a:rPr>
              <a:t>Shankar </a:t>
            </a:r>
            <a:r>
              <a:rPr lang="en-US" sz="2800" dirty="0" err="1" smtClean="0">
                <a:solidFill>
                  <a:schemeClr val="tx2"/>
                </a:solidFill>
              </a:rPr>
              <a:t>Sastry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4005824"/>
            <a:ext cx="685801" cy="68580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789" y="6056222"/>
            <a:ext cx="699796" cy="685801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4598" y="4684379"/>
            <a:ext cx="685801" cy="685801"/>
          </a:xfrm>
          <a:prstGeom prst="rect">
            <a:avLst/>
          </a:prstGeom>
        </p:spPr>
      </p:pic>
      <p:sp>
        <p:nvSpPr>
          <p:cNvPr id="5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6559401" y="4692666"/>
            <a:ext cx="2551276" cy="677780"/>
          </a:xfrm>
          <a:prstGeom prst="rect">
            <a:avLst/>
          </a:prstGeom>
        </p:spPr>
        <p:txBody>
          <a:bodyPr/>
          <a:lstStyle/>
          <a:p>
            <a:pPr marL="57150" indent="0">
              <a:buNone/>
            </a:pPr>
            <a:r>
              <a:rPr lang="en-US" sz="2800" dirty="0" err="1" smtClean="0">
                <a:solidFill>
                  <a:schemeClr val="tx2"/>
                </a:solidFill>
              </a:rPr>
              <a:t>Shai</a:t>
            </a:r>
            <a:r>
              <a:rPr lang="en-US" sz="2800" dirty="0" smtClean="0">
                <a:solidFill>
                  <a:schemeClr val="tx2"/>
                </a:solidFill>
              </a:rPr>
              <a:t> </a:t>
            </a:r>
            <a:r>
              <a:rPr lang="en-US" sz="2800" dirty="0" err="1" smtClean="0">
                <a:solidFill>
                  <a:schemeClr val="tx2"/>
                </a:solidFill>
              </a:rPr>
              <a:t>Revzen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54" name="Picture 5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4691914"/>
            <a:ext cx="685801" cy="660059"/>
          </a:xfrm>
          <a:prstGeom prst="rect">
            <a:avLst/>
          </a:prstGeom>
        </p:spPr>
      </p:pic>
      <p:sp>
        <p:nvSpPr>
          <p:cNvPr id="47" name="Text Placeholder 1"/>
          <p:cNvSpPr txBox="1">
            <a:spLocks/>
          </p:cNvSpPr>
          <p:nvPr/>
        </p:nvSpPr>
        <p:spPr>
          <a:xfrm>
            <a:off x="0" y="5865554"/>
            <a:ext cx="4886325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sburden@uw.edu</a:t>
            </a:r>
            <a:endParaRPr lang="en-US" sz="2800" b="1" dirty="0" smtClean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  <a:p>
            <a:pPr algn="ctr">
              <a:spcBef>
                <a:spcPts val="0"/>
              </a:spcBef>
            </a:pP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http://</a:t>
            </a: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faculty.uw.edu</a:t>
            </a:r>
            <a:r>
              <a:rPr lang="en-US" sz="28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/</a:t>
            </a:r>
            <a:r>
              <a:rPr lang="en-US" sz="28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sburden</a:t>
            </a:r>
            <a:endParaRPr lang="en-US" sz="28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-885"/>
            <a:ext cx="9144000" cy="787335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4400" b="1" dirty="0" smtClean="0">
                <a:solidFill>
                  <a:schemeClr val="tx2"/>
                </a:solidFill>
              </a:rPr>
              <a:t>thank you!</a:t>
            </a:r>
            <a:endParaRPr lang="en-US" sz="4400" b="1" dirty="0">
              <a:solidFill>
                <a:schemeClr val="tx2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2787" y="5383688"/>
            <a:ext cx="685800" cy="6858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889" y="2642865"/>
            <a:ext cx="685801" cy="68580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889" y="3322443"/>
            <a:ext cx="685801" cy="685801"/>
          </a:xfrm>
          <a:prstGeom prst="rect">
            <a:avLst/>
          </a:prstGeom>
        </p:spPr>
      </p:pic>
      <p:sp>
        <p:nvSpPr>
          <p:cNvPr id="36" name="Text Placeholder 2"/>
          <p:cNvSpPr txBox="1">
            <a:spLocks/>
          </p:cNvSpPr>
          <p:nvPr/>
        </p:nvSpPr>
        <p:spPr>
          <a:xfrm>
            <a:off x="6550692" y="3316578"/>
            <a:ext cx="2551276" cy="6594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Arial"/>
              <a:buNone/>
            </a:pPr>
            <a:r>
              <a:rPr lang="en-US" sz="2800" smtClean="0">
                <a:solidFill>
                  <a:schemeClr val="tx2"/>
                </a:solidFill>
              </a:rPr>
              <a:t>Dexter Scobee</a:t>
            </a:r>
            <a:endParaRPr lang="en-US" sz="2800" dirty="0" smtClean="0">
              <a:solidFill>
                <a:schemeClr val="tx2"/>
              </a:solidFill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78" y="3332172"/>
            <a:ext cx="685801" cy="685801"/>
          </a:xfrm>
          <a:prstGeom prst="rect">
            <a:avLst/>
          </a:prstGeom>
        </p:spPr>
      </p:pic>
      <p:sp>
        <p:nvSpPr>
          <p:cNvPr id="39" name="Text Placeholder 2"/>
          <p:cNvSpPr txBox="1">
            <a:spLocks/>
          </p:cNvSpPr>
          <p:nvPr/>
        </p:nvSpPr>
        <p:spPr>
          <a:xfrm>
            <a:off x="6550692" y="2651152"/>
            <a:ext cx="2551276" cy="6777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Arial"/>
              <a:buNone/>
            </a:pPr>
            <a:r>
              <a:rPr lang="en-US" sz="2800" smtClean="0">
                <a:solidFill>
                  <a:schemeClr val="tx2"/>
                </a:solidFill>
              </a:rPr>
              <a:t>Ryan Robinson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4078" y="2637530"/>
            <a:ext cx="685801" cy="685801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889" y="1950931"/>
            <a:ext cx="685800" cy="6858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889" y="1265131"/>
            <a:ext cx="685800" cy="6858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266" y="2033241"/>
            <a:ext cx="685801" cy="534924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266" y="1386907"/>
            <a:ext cx="685801" cy="438308"/>
          </a:xfrm>
          <a:prstGeom prst="rect">
            <a:avLst/>
          </a:prstGeom>
        </p:spPr>
      </p:pic>
      <p:sp>
        <p:nvSpPr>
          <p:cNvPr id="48" name="Text Placeholder 2"/>
          <p:cNvSpPr txBox="1">
            <a:spLocks/>
          </p:cNvSpPr>
          <p:nvPr/>
        </p:nvSpPr>
        <p:spPr>
          <a:xfrm>
            <a:off x="6550692" y="1980221"/>
            <a:ext cx="2551276" cy="659461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Arial"/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Mike McCourt</a:t>
            </a:r>
          </a:p>
        </p:txBody>
      </p:sp>
      <p:sp>
        <p:nvSpPr>
          <p:cNvPr id="49" name="Text Placeholder 2"/>
          <p:cNvSpPr txBox="1">
            <a:spLocks/>
          </p:cNvSpPr>
          <p:nvPr/>
        </p:nvSpPr>
        <p:spPr>
          <a:xfrm>
            <a:off x="6550692" y="1314795"/>
            <a:ext cx="2551276" cy="677780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" indent="0">
              <a:buFont typeface="Arial"/>
              <a:buNone/>
            </a:pPr>
            <a:r>
              <a:rPr lang="en-US" sz="2800" dirty="0" smtClean="0">
                <a:solidFill>
                  <a:schemeClr val="tx2"/>
                </a:solidFill>
              </a:rPr>
              <a:t>Will </a:t>
            </a:r>
            <a:r>
              <a:rPr lang="en-US" sz="2800" dirty="0" err="1" smtClean="0">
                <a:solidFill>
                  <a:schemeClr val="tx2"/>
                </a:solidFill>
              </a:rPr>
              <a:t>Nothwang</a:t>
            </a:r>
            <a:endParaRPr lang="en-US" sz="2800" dirty="0">
              <a:solidFill>
                <a:schemeClr val="tx2"/>
              </a:solidFill>
            </a:endParaRPr>
          </a:p>
        </p:txBody>
      </p:sp>
      <p:pic>
        <p:nvPicPr>
          <p:cNvPr id="64" name="Picture 63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046" y="2379873"/>
            <a:ext cx="1355915" cy="1356818"/>
          </a:xfrm>
          <a:prstGeom prst="rect">
            <a:avLst/>
          </a:prstGeom>
        </p:spPr>
      </p:pic>
      <p:pic>
        <p:nvPicPr>
          <p:cNvPr id="65" name="Picture 6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73" y="1249312"/>
            <a:ext cx="2275064" cy="1023778"/>
          </a:xfrm>
          <a:prstGeom prst="rect">
            <a:avLst/>
          </a:prstGeom>
        </p:spPr>
      </p:pic>
      <p:pic>
        <p:nvPicPr>
          <p:cNvPr id="66" name="Picture 6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302" y="3847210"/>
            <a:ext cx="1511405" cy="965967"/>
          </a:xfrm>
          <a:prstGeom prst="rect">
            <a:avLst/>
          </a:prstGeom>
        </p:spPr>
      </p:pic>
      <p:sp>
        <p:nvSpPr>
          <p:cNvPr id="67" name="Text Placeholder 1"/>
          <p:cNvSpPr txBox="1">
            <a:spLocks/>
          </p:cNvSpPr>
          <p:nvPr/>
        </p:nvSpPr>
        <p:spPr>
          <a:xfrm>
            <a:off x="2194862" y="2552793"/>
            <a:ext cx="2810772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CPS #1565529:</a:t>
            </a:r>
          </a:p>
          <a:p>
            <a:pPr algn="ctr">
              <a:spcBef>
                <a:spcPts val="0"/>
              </a:spcBef>
            </a:pPr>
            <a:r>
              <a:rPr lang="en-US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Provably-safe </a:t>
            </a:r>
            <a:r>
              <a:rPr lang="en-US" sz="16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nterventions </a:t>
            </a:r>
            <a:r>
              <a:rPr lang="en-US" sz="16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for Human-Cyber-Physical </a:t>
            </a:r>
            <a:r>
              <a:rPr lang="en-US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Systems</a:t>
            </a:r>
            <a:endParaRPr lang="en-US" sz="16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8" name="Text Placeholder 1"/>
          <p:cNvSpPr txBox="1">
            <a:spLocks/>
          </p:cNvSpPr>
          <p:nvPr/>
        </p:nvSpPr>
        <p:spPr>
          <a:xfrm>
            <a:off x="2194862" y="1348535"/>
            <a:ext cx="2810772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6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ONR </a:t>
            </a:r>
            <a:r>
              <a:rPr lang="en-US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#N00014-13-1-0341:</a:t>
            </a:r>
          </a:p>
          <a:p>
            <a:pPr algn="ctr">
              <a:spcBef>
                <a:spcPts val="0"/>
              </a:spcBef>
            </a:pPr>
            <a:r>
              <a:rPr lang="en-US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Embedded Humans </a:t>
            </a:r>
            <a:r>
              <a:rPr lang="en-US" sz="1600" b="1" dirty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MURI </a:t>
            </a:r>
          </a:p>
        </p:txBody>
      </p:sp>
      <p:sp>
        <p:nvSpPr>
          <p:cNvPr id="74" name="Text Placeholder 1"/>
          <p:cNvSpPr txBox="1">
            <a:spLocks/>
          </p:cNvSpPr>
          <p:nvPr/>
        </p:nvSpPr>
        <p:spPr>
          <a:xfrm>
            <a:off x="1950085" y="3880223"/>
            <a:ext cx="3338352" cy="899939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457200" rtl="0" eaLnBrk="1" latinLnBrk="0" hangingPunct="1">
              <a:lnSpc>
                <a:spcPct val="100000"/>
              </a:lnSpc>
              <a:spcBef>
                <a:spcPct val="20000"/>
              </a:spcBef>
              <a:buFont typeface="Arial"/>
              <a:buNone/>
              <a:defRPr sz="5000" b="0" i="0" kern="1200" baseline="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1pPr>
            <a:lvl2pPr marL="4572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8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2pPr>
            <a:lvl3pPr marL="9144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4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3pPr>
            <a:lvl4pPr marL="13716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4pPr>
            <a:lvl5pPr marL="1828800" indent="0" algn="l" defTabSz="457200" rtl="0" eaLnBrk="1" latinLnBrk="0" hangingPunct="1">
              <a:spcBef>
                <a:spcPct val="20000"/>
              </a:spcBef>
              <a:buFont typeface="Arial"/>
              <a:buNone/>
              <a:defRPr sz="2000" b="0" i="0" kern="1200">
                <a:solidFill>
                  <a:srgbClr val="E8D3A2"/>
                </a:solidFill>
                <a:latin typeface="Encode Sans Normal Black"/>
                <a:ea typeface="+mn-ea"/>
                <a:cs typeface="Encode Sans Normal Black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ARO YIP </a:t>
            </a:r>
            <a:r>
              <a:rPr lang="pl-PL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#W911NF-16-1-0158:  </a:t>
            </a:r>
            <a:r>
              <a:rPr lang="pl-PL" sz="16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Predictive</a:t>
            </a:r>
            <a:r>
              <a:rPr lang="pl-PL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16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models</a:t>
            </a:r>
            <a:r>
              <a:rPr lang="pl-PL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for </a:t>
            </a:r>
            <a:r>
              <a:rPr lang="pl-PL" sz="16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sensorimotor</a:t>
            </a:r>
            <a:r>
              <a:rPr lang="pl-PL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16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control</a:t>
            </a:r>
            <a:r>
              <a:rPr lang="pl-PL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pl-PL" sz="16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legged</a:t>
            </a:r>
            <a:r>
              <a:rPr lang="pl-PL" sz="1600" b="1" dirty="0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pl-PL" sz="1600" b="1" dirty="0" err="1" smtClean="0">
                <a:solidFill>
                  <a:schemeClr val="tx2"/>
                </a:solidFill>
                <a:latin typeface="Calibri" charset="0"/>
                <a:ea typeface="Calibri" charset="0"/>
                <a:cs typeface="Calibri" charset="0"/>
              </a:rPr>
              <a:t>locomotion</a:t>
            </a:r>
            <a:endParaRPr lang="en-US" sz="1600" b="1" dirty="0">
              <a:solidFill>
                <a:schemeClr val="tx2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0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r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91191"/>
            <a:ext cx="9144000" cy="5143500"/>
          </a:xfrm>
          <a:prstGeom prst="rect">
            <a:avLst/>
          </a:prstGeom>
        </p:spPr>
      </p:pic>
      <p:sp>
        <p:nvSpPr>
          <p:cNvPr id="5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57200" y="5760571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4800" b="1" dirty="0" smtClean="0"/>
              <a:t>robots lack full autonomy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973594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39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smtClean="0"/>
              <a:t>roles </a:t>
            </a:r>
            <a:r>
              <a:rPr lang="en-US" sz="4000" dirty="0" smtClean="0"/>
              <a:t>for humans and automation</a:t>
            </a:r>
            <a:endParaRPr lang="en-US" sz="4000" b="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85" t="35267" r="13207" b="5041"/>
          <a:stretch/>
        </p:blipFill>
        <p:spPr>
          <a:xfrm>
            <a:off x="2908696" y="1326787"/>
            <a:ext cx="3172275" cy="18434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0846" y="1321195"/>
            <a:ext cx="2927246" cy="184904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769"/>
          <a:stretch/>
        </p:blipFill>
        <p:spPr>
          <a:xfrm>
            <a:off x="45908" y="1321195"/>
            <a:ext cx="2772911" cy="1849043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9039" y="3239952"/>
            <a:ext cx="9049053" cy="1952107"/>
            <a:chOff x="595222" y="3283621"/>
            <a:chExt cx="8023592" cy="173088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41" b="8515"/>
            <a:stretch/>
          </p:blipFill>
          <p:spPr>
            <a:xfrm>
              <a:off x="3130815" y="3283621"/>
              <a:ext cx="2812785" cy="1728326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3291" y="3283621"/>
              <a:ext cx="2595523" cy="1730889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295" b="882"/>
            <a:stretch/>
          </p:blipFill>
          <p:spPr>
            <a:xfrm>
              <a:off x="595222" y="3283621"/>
              <a:ext cx="2455901" cy="1728326"/>
            </a:xfrm>
            <a:prstGeom prst="rect">
              <a:avLst/>
            </a:prstGeom>
          </p:spPr>
        </p:pic>
      </p:grpSp>
      <p:sp>
        <p:nvSpPr>
          <p:cNvPr id="13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2624527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b="1" dirty="0"/>
              <a:t>legal</a:t>
            </a:r>
            <a:r>
              <a:rPr lang="en-US" dirty="0"/>
              <a:t>, </a:t>
            </a:r>
            <a:r>
              <a:rPr lang="en-US" b="1" dirty="0"/>
              <a:t>ethical</a:t>
            </a:r>
            <a:r>
              <a:rPr lang="en-US" dirty="0"/>
              <a:t>, and </a:t>
            </a:r>
            <a:r>
              <a:rPr lang="en-US" b="1" dirty="0"/>
              <a:t>political </a:t>
            </a:r>
            <a:r>
              <a:rPr lang="en-US" dirty="0"/>
              <a:t>concerns</a:t>
            </a:r>
          </a:p>
          <a:p>
            <a:r>
              <a:rPr lang="en-US" dirty="0"/>
              <a:t>ensure humans will remain in-the-loop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2041364" y="6174941"/>
            <a:ext cx="7102636" cy="683059"/>
          </a:xfrm>
        </p:spPr>
        <p:txBody>
          <a:bodyPr anchor="b"/>
          <a:lstStyle/>
          <a:p>
            <a:pPr marL="0" indent="0">
              <a:spcBef>
                <a:spcPts val="0"/>
              </a:spcBef>
              <a:buNone/>
            </a:pPr>
            <a:r>
              <a:rPr lang="en-US" sz="1600" dirty="0" err="1" smtClean="0"/>
              <a:t>Nothwang</a:t>
            </a:r>
            <a:r>
              <a:rPr lang="en-US" sz="1600" dirty="0" smtClean="0"/>
              <a:t>, Robinson, Burden, McCourt, Curtis </a:t>
            </a:r>
            <a:r>
              <a:rPr lang="en-US" sz="1600" i="1" dirty="0" smtClean="0"/>
              <a:t>IEEE Resilience Week</a:t>
            </a:r>
            <a:r>
              <a:rPr lang="en-US" sz="1600" dirty="0" smtClean="0"/>
              <a:t> 2016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sz="1600" i="1" dirty="0" smtClean="0"/>
              <a:t>The Human Should be Part of the Control Loop?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0" y="6171871"/>
            <a:ext cx="2041364" cy="688870"/>
            <a:chOff x="0" y="6171871"/>
            <a:chExt cx="2041364" cy="688870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5564" y="6174941"/>
              <a:ext cx="685800" cy="685800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171871"/>
              <a:ext cx="685800" cy="685800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800" y="6172200"/>
              <a:ext cx="685800" cy="6858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0842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3332" y="408322"/>
            <a:ext cx="12170664" cy="6085332"/>
          </a:xfrm>
          <a:prstGeom prst="rect">
            <a:avLst/>
          </a:prstGeom>
          <a:effectLst>
            <a:softEdge rad="10668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1" y="1258229"/>
            <a:ext cx="8962339" cy="423944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0" y="238320"/>
            <a:ext cx="9144000" cy="952676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b="0" dirty="0" smtClean="0"/>
              <a:t>Human-Cyber-Physical System:</a:t>
            </a:r>
          </a:p>
          <a:p>
            <a:pPr>
              <a:spcBef>
                <a:spcPts val="0"/>
              </a:spcBef>
            </a:pPr>
            <a:r>
              <a:rPr lang="en-US" dirty="0" smtClean="0"/>
              <a:t>robotic </a:t>
            </a:r>
            <a:r>
              <a:rPr lang="en-US" dirty="0" err="1" smtClean="0"/>
              <a:t>teleoperation</a:t>
            </a:r>
            <a:endParaRPr lang="en-US" dirty="0"/>
          </a:p>
        </p:txBody>
      </p:sp>
      <p:grpSp>
        <p:nvGrpSpPr>
          <p:cNvPr id="16" name="Group 15"/>
          <p:cNvGrpSpPr/>
          <p:nvPr/>
        </p:nvGrpSpPr>
        <p:grpSpPr>
          <a:xfrm>
            <a:off x="1479176" y="2369243"/>
            <a:ext cx="5585012" cy="1935528"/>
            <a:chOff x="1479176" y="2420290"/>
            <a:chExt cx="5585012" cy="1935528"/>
          </a:xfrm>
        </p:grpSpPr>
        <p:sp>
          <p:nvSpPr>
            <p:cNvPr id="9" name="Right Arrow 8"/>
            <p:cNvSpPr/>
            <p:nvPr/>
          </p:nvSpPr>
          <p:spPr>
            <a:xfrm flipH="1">
              <a:off x="1791310" y="2420290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 smtClean="0">
                  <a:solidFill>
                    <a:sysClr val="windowText" lastClr="000000"/>
                  </a:solidFill>
                </a:rPr>
                <a:t>sensory feedback </a:t>
              </a:r>
              <a:endParaRPr lang="en-US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3" name="Curved Right Arrow 12"/>
            <p:cNvSpPr/>
            <p:nvPr/>
          </p:nvSpPr>
          <p:spPr>
            <a:xfrm rot="10800000">
              <a:off x="4866651" y="2792430"/>
              <a:ext cx="2197537" cy="1219202"/>
            </a:xfrm>
            <a:prstGeom prst="curvedRightArrow">
              <a:avLst>
                <a:gd name="adj1" fmla="val 22017"/>
                <a:gd name="adj2" fmla="val 30217"/>
                <a:gd name="adj3" fmla="val 29294"/>
              </a:avLst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endParaRPr>
            </a:p>
          </p:txBody>
        </p:sp>
        <p:sp>
          <p:nvSpPr>
            <p:cNvPr id="8" name="Right Arrow 7"/>
            <p:cNvSpPr/>
            <p:nvPr/>
          </p:nvSpPr>
          <p:spPr>
            <a:xfrm>
              <a:off x="2750535" y="3198843"/>
              <a:ext cx="4001520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>
                  <a:solidFill>
                    <a:sysClr val="windowText" lastClr="000000"/>
                  </a:solidFill>
                </a:rPr>
                <a:t> motor control inputs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  <p:sp>
          <p:nvSpPr>
            <p:cNvPr id="12" name="Curved Right Arrow 11"/>
            <p:cNvSpPr/>
            <p:nvPr/>
          </p:nvSpPr>
          <p:spPr>
            <a:xfrm>
              <a:off x="1479176" y="2752163"/>
              <a:ext cx="1999130" cy="1219202"/>
            </a:xfrm>
            <a:prstGeom prst="curvedRightArrow">
              <a:avLst>
                <a:gd name="adj1" fmla="val 23510"/>
                <a:gd name="adj2" fmla="val 30217"/>
                <a:gd name="adj3" fmla="val 29294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Right Arrow 14"/>
            <p:cNvSpPr/>
            <p:nvPr/>
          </p:nvSpPr>
          <p:spPr>
            <a:xfrm flipH="1">
              <a:off x="1791310" y="2420290"/>
              <a:ext cx="3022967" cy="1156975"/>
            </a:xfrm>
            <a:prstGeom prst="rightArrow">
              <a:avLst>
                <a:gd name="adj1" fmla="val 50000"/>
                <a:gd name="adj2" fmla="val 67930"/>
              </a:avLst>
            </a:prstGeom>
            <a:solidFill>
              <a:schemeClr val="tx2"/>
            </a:solidFill>
            <a:ln w="38100"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r"/>
              <a:r>
                <a:rPr lang="en-US" b="1" dirty="0" smtClean="0">
                  <a:solidFill>
                    <a:sysClr val="windowText" lastClr="000000"/>
                  </a:solidFill>
                </a:rPr>
                <a:t>sensory feedback</a:t>
              </a:r>
              <a:endParaRPr lang="en-US" b="1" dirty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18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0" y="6406701"/>
            <a:ext cx="9144000" cy="373792"/>
          </a:xfrm>
        </p:spPr>
        <p:txBody>
          <a:bodyPr/>
          <a:lstStyle/>
          <a:p>
            <a:pPr algn="l"/>
            <a:r>
              <a:rPr lang="en-US" sz="1400" dirty="0" err="1" smtClean="0"/>
              <a:t>Chiawakum</a:t>
            </a:r>
            <a:r>
              <a:rPr lang="en-US" sz="1400" dirty="0" smtClean="0"/>
              <a:t> Creek Fire near Lake Wenatchee, WA © Michael Stanford 2015 http://</a:t>
            </a:r>
            <a:r>
              <a:rPr lang="en-US" sz="1400" dirty="0" err="1" smtClean="0"/>
              <a:t>yourshot.nationalgeographic.com</a:t>
            </a:r>
            <a:r>
              <a:rPr lang="en-US" sz="1400" dirty="0" smtClean="0"/>
              <a:t>/photos/4181903/</a:t>
            </a:r>
            <a:endParaRPr lang="en-US" sz="1400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5404971"/>
            <a:ext cx="10058400" cy="881384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r>
              <a:rPr lang="en-US" sz="3400" b="1"/>
              <a:t>two decision-making agents in a dynamic world</a:t>
            </a:r>
            <a:endParaRPr lang="en-US" sz="3400" dirty="0"/>
          </a:p>
        </p:txBody>
      </p:sp>
    </p:spTree>
    <p:extLst>
      <p:ext uri="{BB962C8B-B14F-4D97-AF65-F5344CB8AC3E}">
        <p14:creationId xmlns:p14="http://schemas.microsoft.com/office/powerpoint/2010/main" val="73990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61329" y="1066795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overreliance on enhanced safety features in cars	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Rudin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-Brown, Parker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Traffic Psych.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Behav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2004; 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Moore,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Zuby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Proc. Enhanced Safety Vehicles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smtClean="0"/>
              <a:t>embedding </a:t>
            </a:r>
            <a:r>
              <a:rPr lang="en-US" sz="4000" dirty="0" smtClean="0"/>
              <a:t>humans amid automation</a:t>
            </a:r>
            <a:endParaRPr lang="en-US" sz="4000" b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29988" y="1066800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pilot-induced oscillations in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rotory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&amp; fixed-wing aircraft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McRuer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Krendal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1974; Hess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J.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Guid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Cont.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Dyn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Pavel et al.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Prog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Aero. Sci.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pic>
        <p:nvPicPr>
          <p:cNvPr id="11" name="Picture 5" descr="f-22-cras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19" y="3866532"/>
            <a:ext cx="24384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2185" y="2590812"/>
            <a:ext cx="4151468" cy="1207450"/>
            <a:chOff x="202185" y="2653567"/>
            <a:chExt cx="4151468" cy="1207450"/>
          </a:xfrm>
        </p:grpSpPr>
        <p:pic>
          <p:nvPicPr>
            <p:cNvPr id="10" name="Picture 1" descr="xr9-pi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80"/>
            <a:stretch>
              <a:fillRect/>
            </a:stretch>
          </p:blipFill>
          <p:spPr bwMode="auto">
            <a:xfrm>
              <a:off x="202185" y="2653567"/>
              <a:ext cx="2267107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f-2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78" y="2653567"/>
              <a:ext cx="1811175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tesla-autopilot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0829" y="2835764"/>
            <a:ext cx="4099584" cy="2306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220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esla-autopilot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35" y="828136"/>
            <a:ext cx="9140165" cy="514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628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 txBox="1">
            <a:spLocks/>
          </p:cNvSpPr>
          <p:nvPr/>
        </p:nvSpPr>
        <p:spPr bwMode="auto">
          <a:xfrm>
            <a:off x="4361329" y="1066795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overreliance on enhanced safety features in cars	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Rudin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-Brown, Parker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Traffic Psych.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Behav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2004; 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Moore,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Zuby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Proc. Enhanced Safety Vehicles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>
            <a:normAutofit/>
          </a:bodyPr>
          <a:lstStyle/>
          <a:p>
            <a:r>
              <a:rPr lang="en-US" sz="4000" dirty="0" smtClean="0"/>
              <a:t>embedding humans amid automation</a:t>
            </a:r>
            <a:endParaRPr lang="en-US" sz="4000" b="0" dirty="0"/>
          </a:p>
        </p:txBody>
      </p:sp>
      <p:sp>
        <p:nvSpPr>
          <p:cNvPr id="9" name="Content Placeholder 2"/>
          <p:cNvSpPr txBox="1">
            <a:spLocks/>
          </p:cNvSpPr>
          <p:nvPr/>
        </p:nvSpPr>
        <p:spPr bwMode="auto">
          <a:xfrm>
            <a:off x="-129988" y="1066800"/>
            <a:ext cx="4782671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Font typeface="Wingdings" charset="2"/>
              <a:buChar char="l"/>
              <a:defRPr sz="3200">
                <a:solidFill>
                  <a:srgbClr val="0033CC"/>
                </a:solidFill>
                <a:latin typeface="Calibri"/>
                <a:ea typeface="ＭＳ Ｐゴシック" pitchFamily="-107" charset="-128"/>
                <a:cs typeface="ＭＳ Ｐゴシック" charset="0"/>
              </a:defRPr>
            </a:lvl1pPr>
            <a:lvl2pPr marL="557213" indent="-2730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buChar char="–"/>
              <a:defRPr sz="2800">
                <a:solidFill>
                  <a:schemeClr val="tx1"/>
                </a:solidFill>
                <a:latin typeface="Calibri"/>
                <a:ea typeface="ＭＳ Ｐゴシック" pitchFamily="-107" charset="-128"/>
                <a:cs typeface="Calibri"/>
              </a:defRPr>
            </a:lvl2pPr>
            <a:lvl3pPr marL="547688" indent="366713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75000"/>
              <a:defRPr sz="14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3pPr>
            <a:lvl4pPr marL="12334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>
                <a:solidFill>
                  <a:schemeClr val="tx1"/>
                </a:solidFill>
                <a:latin typeface="Calibri"/>
                <a:ea typeface="Calibri" charset="0"/>
                <a:cs typeface="Calibri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pitchFamily="-107" charset="2"/>
              <a:buChar char="l"/>
              <a:defRPr sz="1600" b="1">
                <a:solidFill>
                  <a:schemeClr val="tx1"/>
                </a:solidFill>
                <a:latin typeface="+mn-lt"/>
                <a:ea typeface="ＭＳ Ｐゴシック" pitchFamily="-107" charset="-128"/>
              </a:defRPr>
            </a:lvl9pPr>
          </a:lstStyle>
          <a:p>
            <a:pPr lvl="1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pilot-induced oscillations in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rotory</a:t>
            </a:r>
            <a:r>
              <a:rPr lang="en-US" altLang="en-US" kern="0" dirty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 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ea typeface="ＭＳ Ｐゴシック" charset="-128"/>
              </a:rPr>
              <a:t>&amp; fixed-wing aircraft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McRuer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, </a:t>
            </a:r>
            <a:r>
              <a:rPr lang="en-US" altLang="en-US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Krendal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1974; Hess 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J.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Guid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Cont.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Dyn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1997</a:t>
            </a:r>
          </a:p>
          <a:p>
            <a:pPr lvl="2" indent="0" defTabSz="914400">
              <a:buClr>
                <a:schemeClr val="tx2"/>
              </a:buClr>
            </a:pP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Pavel et al. </a:t>
            </a:r>
            <a:r>
              <a:rPr lang="en-US" altLang="en-US" i="1" kern="0" dirty="0" err="1" smtClean="0">
                <a:solidFill>
                  <a:schemeClr val="tx2"/>
                </a:solidFill>
                <a:latin typeface="Calibri" charset="0"/>
                <a:cs typeface="Calibri" charset="0"/>
              </a:rPr>
              <a:t>Prog</a:t>
            </a:r>
            <a:r>
              <a:rPr lang="en-US" altLang="en-US" i="1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. Aero. Sci.</a:t>
            </a:r>
            <a:r>
              <a:rPr lang="en-US" altLang="en-US" kern="0" dirty="0" smtClean="0">
                <a:solidFill>
                  <a:schemeClr val="tx2"/>
                </a:solidFill>
                <a:latin typeface="Calibri" charset="0"/>
                <a:cs typeface="Calibri" charset="0"/>
              </a:rPr>
              <a:t> 2013</a:t>
            </a:r>
          </a:p>
        </p:txBody>
      </p:sp>
      <p:pic>
        <p:nvPicPr>
          <p:cNvPr id="11" name="Picture 5" descr="f-22-crash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719" y="3866532"/>
            <a:ext cx="2438400" cy="1624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202185" y="2590812"/>
            <a:ext cx="4151468" cy="1207450"/>
            <a:chOff x="202185" y="2653567"/>
            <a:chExt cx="4151468" cy="1207450"/>
          </a:xfrm>
        </p:grpSpPr>
        <p:pic>
          <p:nvPicPr>
            <p:cNvPr id="10" name="Picture 1" descr="xr9-pio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2880"/>
            <a:stretch>
              <a:fillRect/>
            </a:stretch>
          </p:blipFill>
          <p:spPr bwMode="auto">
            <a:xfrm>
              <a:off x="202185" y="2653567"/>
              <a:ext cx="2267107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1" descr="f-22.jp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2478" y="2653567"/>
              <a:ext cx="1811175" cy="1207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" name="tesla-autopilot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780829" y="2835764"/>
            <a:ext cx="4099584" cy="2306016"/>
          </a:xfrm>
          <a:prstGeom prst="rect">
            <a:avLst/>
          </a:prstGeom>
        </p:spPr>
      </p:pic>
      <p:sp>
        <p:nvSpPr>
          <p:cNvPr id="14" name="Text Placeholder 3"/>
          <p:cNvSpPr>
            <a:spLocks noGrp="1"/>
          </p:cNvSpPr>
          <p:nvPr>
            <p:ph type="body" sz="quarter" idx="12"/>
          </p:nvPr>
        </p:nvSpPr>
        <p:spPr>
          <a:xfrm>
            <a:off x="-461213" y="2624527"/>
            <a:ext cx="10058400" cy="1419476"/>
          </a:xfrm>
          <a:solidFill>
            <a:srgbClr val="190037"/>
          </a:solidFill>
          <a:ln w="76200">
            <a:solidFill>
              <a:schemeClr val="tx1">
                <a:lumMod val="50000"/>
              </a:schemeClr>
            </a:solidFill>
          </a:ln>
        </p:spPr>
        <p:txBody>
          <a:bodyPr anchor="ctr"/>
          <a:lstStyle/>
          <a:p>
            <a:pPr lvl="0"/>
            <a:r>
              <a:rPr lang="en-US" b="1" dirty="0">
                <a:solidFill>
                  <a:srgbClr val="FFFFFF"/>
                </a:solidFill>
              </a:rPr>
              <a:t>naïve coupling </a:t>
            </a:r>
            <a:r>
              <a:rPr lang="en-US" dirty="0">
                <a:solidFill>
                  <a:srgbClr val="FFFFFF"/>
                </a:solidFill>
              </a:rPr>
              <a:t>can lead to performance </a:t>
            </a:r>
            <a:r>
              <a:rPr lang="en-US" dirty="0" smtClean="0">
                <a:solidFill>
                  <a:srgbClr val="FFFFFF"/>
                </a:solidFill>
              </a:rPr>
              <a:t>loss</a:t>
            </a:r>
          </a:p>
          <a:p>
            <a:pPr lvl="0"/>
            <a:r>
              <a:rPr lang="en-US" dirty="0" smtClean="0">
                <a:solidFill>
                  <a:srgbClr val="FFFFFF"/>
                </a:solidFill>
              </a:rPr>
              <a:t> </a:t>
            </a:r>
            <a:r>
              <a:rPr lang="en-US" dirty="0">
                <a:solidFill>
                  <a:srgbClr val="FFFFFF"/>
                </a:solidFill>
              </a:rPr>
              <a:t>ranging from mild to catastrophic</a:t>
            </a:r>
          </a:p>
        </p:txBody>
      </p:sp>
    </p:spTree>
    <p:extLst>
      <p:ext uri="{BB962C8B-B14F-4D97-AF65-F5344CB8AC3E}">
        <p14:creationId xmlns:p14="http://schemas.microsoft.com/office/powerpoint/2010/main" val="1573418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  <p:bldLst>
      <p:bldP spid="14" grpId="0" build="p" animBg="1"/>
    </p:bldLst>
  </p:timing>
</p:sld>
</file>

<file path=ppt/theme/theme1.xml><?xml version="1.0" encoding="utf-8"?>
<a:theme xmlns:a="http://schemas.openxmlformats.org/drawingml/2006/main" name="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Custom Design">
  <a:themeElements>
    <a:clrScheme name="UW Brand">
      <a:dk1>
        <a:srgbClr val="33006F"/>
      </a:dk1>
      <a:lt1>
        <a:srgbClr val="E8D3A2"/>
      </a:lt1>
      <a:dk2>
        <a:srgbClr val="33006F"/>
      </a:dk2>
      <a:lt2>
        <a:srgbClr val="FFFFFF"/>
      </a:lt2>
      <a:accent1>
        <a:srgbClr val="33006F"/>
      </a:accent1>
      <a:accent2>
        <a:srgbClr val="E8D3A2"/>
      </a:accent2>
      <a:accent3>
        <a:srgbClr val="FFFFFF"/>
      </a:accent3>
      <a:accent4>
        <a:srgbClr val="D8D9DA"/>
      </a:accent4>
      <a:accent5>
        <a:srgbClr val="999999"/>
      </a:accent5>
      <a:accent6>
        <a:srgbClr val="917B4C"/>
      </a:accent6>
      <a:hlink>
        <a:srgbClr val="D8D9DA"/>
      </a:hlink>
      <a:folHlink>
        <a:srgbClr val="999999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6328</TotalTime>
  <Words>1278</Words>
  <Application>Microsoft Macintosh PowerPoint</Application>
  <PresentationFormat>On-screen Show (4:3)</PresentationFormat>
  <Paragraphs>229</Paragraphs>
  <Slides>39</Slides>
  <Notes>3</Notes>
  <HiddenSlides>0</HiddenSlides>
  <MMClips>14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39</vt:i4>
      </vt:variant>
    </vt:vector>
  </HeadingPairs>
  <TitlesOfParts>
    <vt:vector size="54" baseType="lpstr">
      <vt:lpstr>Arial</vt:lpstr>
      <vt:lpstr>Calibri</vt:lpstr>
      <vt:lpstr>Encode Sans Normal Black</vt:lpstr>
      <vt:lpstr>Georgia</vt:lpstr>
      <vt:lpstr>Helvetica Neue</vt:lpstr>
      <vt:lpstr>Lucida Grande</vt:lpstr>
      <vt:lpstr>LucidaGrande</vt:lpstr>
      <vt:lpstr>ＭＳ Ｐゴシック</vt:lpstr>
      <vt:lpstr>Open Sans Light</vt:lpstr>
      <vt:lpstr>Symbol</vt:lpstr>
      <vt:lpstr>Times New Roman</vt:lpstr>
      <vt:lpstr>Uni Sans Regular</vt:lpstr>
      <vt:lpstr>Wingdings</vt:lpstr>
      <vt:lpstr>Custom Design</vt:lpstr>
      <vt:lpstr>1_Custom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15.0024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Alanya Cannon</dc:creator>
  <cp:lastModifiedBy>Sam Burden</cp:lastModifiedBy>
  <cp:revision>200</cp:revision>
  <dcterms:created xsi:type="dcterms:W3CDTF">2014-10-14T00:51:43Z</dcterms:created>
  <dcterms:modified xsi:type="dcterms:W3CDTF">2016-09-30T14:46:20Z</dcterms:modified>
</cp:coreProperties>
</file>