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mp4"/>
  <Default Extension="rels" ContentType="application/vnd.openxmlformats-package.relationships+xml"/>
  <Default Extension="mov" ContentType="video/quicktime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47"/>
  </p:notesMasterIdLst>
  <p:sldIdLst>
    <p:sldId id="294" r:id="rId3"/>
    <p:sldId id="344" r:id="rId4"/>
    <p:sldId id="359" r:id="rId5"/>
    <p:sldId id="279" r:id="rId6"/>
    <p:sldId id="345" r:id="rId7"/>
    <p:sldId id="348" r:id="rId8"/>
    <p:sldId id="280" r:id="rId9"/>
    <p:sldId id="352" r:id="rId10"/>
    <p:sldId id="365" r:id="rId11"/>
    <p:sldId id="353" r:id="rId12"/>
    <p:sldId id="366" r:id="rId13"/>
    <p:sldId id="354" r:id="rId14"/>
    <p:sldId id="355" r:id="rId15"/>
    <p:sldId id="349" r:id="rId16"/>
    <p:sldId id="367" r:id="rId17"/>
    <p:sldId id="356" r:id="rId18"/>
    <p:sldId id="357" r:id="rId19"/>
    <p:sldId id="399" r:id="rId20"/>
    <p:sldId id="358" r:id="rId21"/>
    <p:sldId id="361" r:id="rId22"/>
    <p:sldId id="360" r:id="rId23"/>
    <p:sldId id="396" r:id="rId24"/>
    <p:sldId id="397" r:id="rId25"/>
    <p:sldId id="393" r:id="rId26"/>
    <p:sldId id="394" r:id="rId27"/>
    <p:sldId id="382" r:id="rId28"/>
    <p:sldId id="383" r:id="rId29"/>
    <p:sldId id="373" r:id="rId30"/>
    <p:sldId id="374" r:id="rId31"/>
    <p:sldId id="375" r:id="rId32"/>
    <p:sldId id="376" r:id="rId33"/>
    <p:sldId id="377" r:id="rId34"/>
    <p:sldId id="386" r:id="rId35"/>
    <p:sldId id="387" r:id="rId36"/>
    <p:sldId id="388" r:id="rId37"/>
    <p:sldId id="389" r:id="rId38"/>
    <p:sldId id="390" r:id="rId39"/>
    <p:sldId id="391" r:id="rId40"/>
    <p:sldId id="362" r:id="rId41"/>
    <p:sldId id="398" r:id="rId42"/>
    <p:sldId id="363" r:id="rId43"/>
    <p:sldId id="368" r:id="rId44"/>
    <p:sldId id="369" r:id="rId45"/>
    <p:sldId id="370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F00"/>
    <a:srgbClr val="0432FF"/>
    <a:srgbClr val="FFFFFF"/>
    <a:srgbClr val="005400"/>
    <a:srgbClr val="941100"/>
    <a:srgbClr val="008F00"/>
    <a:srgbClr val="190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093"/>
    <p:restoredTop sz="95701"/>
  </p:normalViewPr>
  <p:slideViewPr>
    <p:cSldViewPr snapToGrid="0" snapToObjects="1" showGuides="1">
      <p:cViewPr>
        <p:scale>
          <a:sx n="83" d="100"/>
          <a:sy n="83" d="100"/>
        </p:scale>
        <p:origin x="232" y="63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4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32C74-E9BE-8845-AA1F-275C58478BD4}" type="datetimeFigureOut">
              <a:rPr lang="en-US" smtClean="0"/>
              <a:t>6/5/16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A490-7766-E549-A9C6-D9A35B8B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3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37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7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04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19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82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72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6092265"/>
            <a:ext cx="2939921" cy="521599"/>
          </a:xfrm>
          <a:prstGeom prst="rect">
            <a:avLst/>
          </a:prstGeom>
        </p:spPr>
      </p:pic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2221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 smtClean="0"/>
              <a:t>Content here (Open Sans Light, 24 pt.)</a:t>
            </a:r>
          </a:p>
          <a:p>
            <a:pPr lvl="1"/>
            <a:r>
              <a:rPr lang="en-US" dirty="0" smtClean="0"/>
              <a:t>Second level (Open Sans Light, 20)</a:t>
            </a:r>
          </a:p>
          <a:p>
            <a:pPr lvl="2"/>
            <a:r>
              <a:rPr lang="en-US" dirty="0" smtClean="0"/>
              <a:t>Third level (Open Sans Light, 18)</a:t>
            </a:r>
          </a:p>
          <a:p>
            <a:pPr lvl="3"/>
            <a:r>
              <a:rPr lang="en-US" dirty="0" smtClean="0"/>
              <a:t>Fourth level (Open Sans Light, 16)</a:t>
            </a:r>
          </a:p>
          <a:p>
            <a:pPr lvl="4"/>
            <a:r>
              <a:rPr lang="en-US" dirty="0" smtClean="0"/>
              <a:t>Fifth level (Open Sans Light, 14)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(UNI SANS LIGHT, 24 PT.)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71" y="6130325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 smtClean="0"/>
              <a:t>Bulleted content here (Open Sans Light, 24 pt.)</a:t>
            </a:r>
          </a:p>
          <a:p>
            <a:pPr lvl="1"/>
            <a:r>
              <a:rPr lang="en-US" dirty="0" smtClean="0"/>
              <a:t>Second level (Open Sans Light, 20)</a:t>
            </a:r>
          </a:p>
          <a:p>
            <a:pPr lvl="2"/>
            <a:r>
              <a:rPr lang="en-US" dirty="0" smtClean="0"/>
              <a:t>Third level (Open Sans Light, 18)</a:t>
            </a:r>
          </a:p>
          <a:p>
            <a:pPr lvl="3"/>
            <a:r>
              <a:rPr lang="en-US" dirty="0" smtClean="0"/>
              <a:t>Fourth level (Open Sans Light, 16)</a:t>
            </a:r>
          </a:p>
          <a:p>
            <a:pPr lvl="4"/>
            <a:r>
              <a:rPr lang="en-US" dirty="0" smtClean="0"/>
              <a:t>Fifth level (Open Sans Light, 14)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18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79" y="6207786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7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5.mov"/><Relationship Id="rId4" Type="http://schemas.openxmlformats.org/officeDocument/2006/relationships/video" Target="../media/media5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7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8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microsoft.com/office/2007/relationships/hdphoto" Target="../media/hdphoto1.wdp"/><Relationship Id="rId5" Type="http://schemas.openxmlformats.org/officeDocument/2006/relationships/image" Target="../media/image7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8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0.png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microsoft.com/office/2007/relationships/hdphoto" Target="../media/hdphoto1.wdp"/><Relationship Id="rId5" Type="http://schemas.openxmlformats.org/officeDocument/2006/relationships/image" Target="../media/image7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7" Type="http://schemas.openxmlformats.org/officeDocument/2006/relationships/image" Target="../media/image10.emf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31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7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 txBox="1">
            <a:spLocks/>
          </p:cNvSpPr>
          <p:nvPr/>
        </p:nvSpPr>
        <p:spPr>
          <a:xfrm>
            <a:off x="4370800" y="1821008"/>
            <a:ext cx="3172649" cy="933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</a:pPr>
            <a:r>
              <a:rPr lang="en-US" sz="3600" b="1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Sam </a:t>
            </a:r>
            <a:r>
              <a:rPr lang="en-US" sz="3600" b="1" dirty="0" smtClean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Burden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Assistant Professor</a:t>
            </a:r>
          </a:p>
        </p:txBody>
      </p:sp>
      <p:pic>
        <p:nvPicPr>
          <p:cNvPr id="5" name="Picture 3" descr="uw_s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165" y="5223523"/>
            <a:ext cx="1549643" cy="154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-461213" y="81313"/>
            <a:ext cx="10058400" cy="1717566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400" b="1" dirty="0" smtClean="0">
                <a:solidFill>
                  <a:schemeClr val="bg2"/>
                </a:solidFill>
              </a:rPr>
              <a:t>Assessing stability and controllability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400" b="1" dirty="0" smtClean="0">
                <a:solidFill>
                  <a:schemeClr val="bg2"/>
                </a:solidFill>
              </a:rPr>
              <a:t>of multi—legged gaits</a:t>
            </a:r>
            <a:endParaRPr lang="en-US" sz="4400" b="1" dirty="0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212"/>
          <a:stretch/>
        </p:blipFill>
        <p:spPr>
          <a:xfrm>
            <a:off x="4676414" y="2813054"/>
            <a:ext cx="2561422" cy="2258412"/>
          </a:xfrm>
          <a:prstGeom prst="rect">
            <a:avLst/>
          </a:prstGeom>
          <a:ln w="76200">
            <a:solidFill>
              <a:schemeClr val="tx1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477"/>
          <a:stretch/>
        </p:blipFill>
        <p:spPr>
          <a:xfrm>
            <a:off x="1948057" y="2813054"/>
            <a:ext cx="2561090" cy="2248252"/>
          </a:xfrm>
          <a:prstGeom prst="rect">
            <a:avLst/>
          </a:prstGeom>
          <a:ln w="76200">
            <a:solidFill>
              <a:schemeClr val="tx1">
                <a:lumMod val="50000"/>
              </a:schemeClr>
            </a:solidFill>
          </a:ln>
        </p:spPr>
      </p:pic>
      <p:sp>
        <p:nvSpPr>
          <p:cNvPr id="10" name="Text Placeholder 1"/>
          <p:cNvSpPr txBox="1">
            <a:spLocks/>
          </p:cNvSpPr>
          <p:nvPr/>
        </p:nvSpPr>
        <p:spPr>
          <a:xfrm>
            <a:off x="1642277" y="1821008"/>
            <a:ext cx="3172649" cy="933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</a:pPr>
            <a:r>
              <a:rPr lang="en-US" sz="3600" b="1" dirty="0" smtClean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Andrew Pace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PhD Student</a:t>
            </a: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5367685" y="5353451"/>
            <a:ext cx="3776315" cy="12897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Electrical Engineering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Seattle, WA USA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1" y="5353451"/>
            <a:ext cx="3768288" cy="12897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BioRobotics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Lab</a:t>
            </a:r>
          </a:p>
          <a:p>
            <a:pPr algn="r">
              <a:spcBef>
                <a:spcPts val="0"/>
              </a:spcBef>
            </a:pP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1800" dirty="0" err="1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brl.ee.washington.edu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8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llowayHaynes2010_640x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636" y="1292699"/>
            <a:ext cx="8311224" cy="2597257"/>
          </a:xfrm>
          <a:prstGeom prst="rect">
            <a:avLst/>
          </a:prstGeom>
        </p:spPr>
      </p:pic>
      <p:pic>
        <p:nvPicPr>
          <p:cNvPr id="6" name="HyunSeok2014_640x2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637" y="3920250"/>
            <a:ext cx="8312727" cy="2597727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38636" y="6517977"/>
            <a:ext cx="8728363" cy="3400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tx2"/>
                </a:solidFill>
              </a:rPr>
              <a:t>Hyun, </a:t>
            </a:r>
            <a:r>
              <a:rPr lang="en-US" sz="1400" dirty="0" err="1" smtClean="0">
                <a:solidFill>
                  <a:schemeClr val="tx2"/>
                </a:solidFill>
              </a:rPr>
              <a:t>Seok</a:t>
            </a:r>
            <a:r>
              <a:rPr lang="en-US" sz="1400" dirty="0" smtClean="0">
                <a:solidFill>
                  <a:schemeClr val="tx2"/>
                </a:solidFill>
              </a:rPr>
              <a:t>, Lee, Kim </a:t>
            </a:r>
            <a:r>
              <a:rPr lang="en-US" sz="1400" i="1" dirty="0" smtClean="0">
                <a:solidFill>
                  <a:schemeClr val="tx2"/>
                </a:solidFill>
              </a:rPr>
              <a:t>IJRR</a:t>
            </a:r>
            <a:r>
              <a:rPr lang="en-US" sz="1400" dirty="0" smtClean="0">
                <a:solidFill>
                  <a:schemeClr val="tx2"/>
                </a:solidFill>
              </a:rPr>
              <a:t> 2014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38636" y="952676"/>
            <a:ext cx="8728364" cy="3400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tx2"/>
                </a:solidFill>
              </a:rPr>
              <a:t>Galloway, Haynes, </a:t>
            </a:r>
            <a:r>
              <a:rPr lang="en-US" sz="1400" dirty="0" err="1" smtClean="0">
                <a:solidFill>
                  <a:schemeClr val="tx2"/>
                </a:solidFill>
              </a:rPr>
              <a:t>Ilhan</a:t>
            </a:r>
            <a:r>
              <a:rPr lang="en-US" sz="1400" dirty="0" smtClean="0">
                <a:solidFill>
                  <a:schemeClr val="tx2"/>
                </a:solidFill>
              </a:rPr>
              <a:t>, Johnson, Knopf, Lynch, </a:t>
            </a:r>
            <a:r>
              <a:rPr lang="en-US" sz="1400" dirty="0" err="1" smtClean="0">
                <a:solidFill>
                  <a:schemeClr val="tx2"/>
                </a:solidFill>
              </a:rPr>
              <a:t>Plotnick</a:t>
            </a:r>
            <a:r>
              <a:rPr lang="en-US" sz="1400" dirty="0" smtClean="0">
                <a:solidFill>
                  <a:schemeClr val="tx2"/>
                </a:solidFill>
              </a:rPr>
              <a:t>, White, </a:t>
            </a:r>
            <a:r>
              <a:rPr lang="en-US" sz="1400" dirty="0" err="1" smtClean="0">
                <a:solidFill>
                  <a:schemeClr val="tx2"/>
                </a:solidFill>
              </a:rPr>
              <a:t>Koditschek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i="1" dirty="0" err="1" smtClean="0">
                <a:solidFill>
                  <a:schemeClr val="tx2"/>
                </a:solidFill>
              </a:rPr>
              <a:t>UPenn</a:t>
            </a:r>
            <a:r>
              <a:rPr lang="en-US" sz="1400" dirty="0" smtClean="0">
                <a:solidFill>
                  <a:schemeClr val="tx2"/>
                </a:solidFill>
              </a:rPr>
              <a:t> 2010</a:t>
            </a: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>
                <a:solidFill>
                  <a:schemeClr val="tx2"/>
                </a:solidFill>
              </a:rPr>
              <a:t>what if contact mode sequence </a:t>
            </a:r>
            <a:r>
              <a:rPr lang="en-US" sz="3600" b="1" dirty="0" smtClean="0">
                <a:solidFill>
                  <a:schemeClr val="tx2"/>
                </a:solidFill>
              </a:rPr>
              <a:t>can vary?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1" name="Curved Right Arrow 10"/>
          <p:cNvSpPr/>
          <p:nvPr/>
        </p:nvSpPr>
        <p:spPr>
          <a:xfrm rot="16200000" flipH="1">
            <a:off x="7330531" y="5498666"/>
            <a:ext cx="464723" cy="1183904"/>
          </a:xfrm>
          <a:prstGeom prst="curvedRightArrow">
            <a:avLst>
              <a:gd name="adj1" fmla="val 33166"/>
              <a:gd name="adj2" fmla="val 55480"/>
              <a:gd name="adj3" fmla="val 29294"/>
            </a:avLst>
          </a:prstGeom>
          <a:solidFill>
            <a:schemeClr val="tx2"/>
          </a:solidFill>
          <a:ln w="12700" cap="flat" cmpd="sng" algn="ctr">
            <a:solidFill>
              <a:schemeClr val="tx2">
                <a:lumMod val="9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4384342"/>
            <a:ext cx="1109290" cy="24736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83" y="5003920"/>
            <a:ext cx="2437217" cy="18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4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tx2"/>
                </a:solidFill>
              </a:rPr>
              <a:t>Theorem (Remy et al):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tx2"/>
                </a:solidFill>
              </a:rPr>
              <a:t>for simultaneous </a:t>
            </a:r>
            <a:r>
              <a:rPr lang="en-US" sz="3600" dirty="0" smtClean="0">
                <a:solidFill>
                  <a:schemeClr val="tx2"/>
                </a:solidFill>
              </a:rPr>
              <a:t>impacts, final state generally </a:t>
            </a:r>
            <a:endParaRPr lang="en-US" sz="3600" dirty="0" smtClean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tx2"/>
                </a:solidFill>
              </a:rPr>
              <a:t>varies </a:t>
            </a:r>
            <a:r>
              <a:rPr lang="en-US" sz="3600" b="1" dirty="0" smtClean="0">
                <a:solidFill>
                  <a:schemeClr val="tx2"/>
                </a:solidFill>
              </a:rPr>
              <a:t>discontinuously</a:t>
            </a:r>
            <a:r>
              <a:rPr lang="en-US" sz="3600" dirty="0" smtClean="0">
                <a:solidFill>
                  <a:schemeClr val="tx2"/>
                </a:solidFill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</a:rPr>
              <a:t>w.r.t</a:t>
            </a:r>
            <a:r>
              <a:rPr lang="en-US" sz="3600" dirty="0" smtClean="0">
                <a:solidFill>
                  <a:schemeClr val="tx2"/>
                </a:solidFill>
              </a:rPr>
              <a:t>. initial state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0" y="5938692"/>
            <a:ext cx="6225988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Remy, Buffington, </a:t>
            </a:r>
            <a:r>
              <a:rPr lang="en-US" sz="1600" dirty="0" err="1">
                <a:solidFill>
                  <a:schemeClr val="tx2"/>
                </a:solidFill>
              </a:rPr>
              <a:t>Siegwart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>
                <a:solidFill>
                  <a:schemeClr val="tx2"/>
                </a:solidFill>
              </a:rPr>
              <a:t>International Journal of Robotics Research </a:t>
            </a:r>
            <a:r>
              <a:rPr lang="en-US" sz="1600" dirty="0" smtClean="0">
                <a:solidFill>
                  <a:schemeClr val="tx2"/>
                </a:solidFill>
              </a:rPr>
              <a:t>2010</a:t>
            </a:r>
            <a:endParaRPr lang="en-US" sz="16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Stability Analysis of Passive Dynamic Walking of Quadrupeds</a:t>
            </a:r>
            <a:endParaRPr lang="en-US" sz="1600" i="1" dirty="0" smtClean="0">
              <a:solidFill>
                <a:schemeClr val="tx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12"/>
          <a:stretch/>
        </p:blipFill>
        <p:spPr>
          <a:xfrm>
            <a:off x="6104964" y="5019384"/>
            <a:ext cx="3039035" cy="1838616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-1" y="5074785"/>
            <a:ext cx="6562165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tx2"/>
                </a:solidFill>
              </a:rPr>
              <a:t>Hürmüzlü</a:t>
            </a:r>
            <a:r>
              <a:rPr lang="en-US" sz="1600" dirty="0">
                <a:solidFill>
                  <a:schemeClr val="tx2"/>
                </a:solidFill>
              </a:rPr>
              <a:t> and </a:t>
            </a:r>
            <a:r>
              <a:rPr lang="en-US" sz="1600" dirty="0" err="1" smtClean="0">
                <a:solidFill>
                  <a:schemeClr val="tx2"/>
                </a:solidFill>
              </a:rPr>
              <a:t>Marghitu</a:t>
            </a:r>
            <a:endParaRPr lang="en-US" sz="16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>
                <a:solidFill>
                  <a:schemeClr val="tx2"/>
                </a:solidFill>
              </a:rPr>
              <a:t>International Journal of Robotics Research </a:t>
            </a:r>
            <a:r>
              <a:rPr lang="en-US" sz="1600" dirty="0" smtClean="0">
                <a:solidFill>
                  <a:schemeClr val="tx2"/>
                </a:solidFill>
              </a:rPr>
              <a:t>1994</a:t>
            </a:r>
            <a:endParaRPr lang="en-US" sz="16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Rigid Body Collisions of Planar Kinematic Chains With Multiple Contact Points</a:t>
            </a:r>
            <a:endParaRPr lang="en-US" sz="1600" i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09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myhorseandi_480x2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  <p:sp>
        <p:nvSpPr>
          <p:cNvPr id="4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>
                <a:solidFill>
                  <a:schemeClr val="tx2"/>
                </a:solidFill>
              </a:rPr>
              <a:t>do all </a:t>
            </a:r>
            <a:r>
              <a:rPr lang="en-US" sz="3600" b="1" smtClean="0">
                <a:solidFill>
                  <a:schemeClr val="tx2"/>
                </a:solidFill>
              </a:rPr>
              <a:t>locomotors exhibit discontinuous </a:t>
            </a:r>
            <a:r>
              <a:rPr lang="en-US" sz="3600" b="1" dirty="0" smtClean="0">
                <a:solidFill>
                  <a:schemeClr val="tx2"/>
                </a:solidFill>
              </a:rPr>
              <a:t>dependence on initial conditions?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5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ot_880x5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7" y="1304276"/>
            <a:ext cx="8312727" cy="5289261"/>
          </a:xfrm>
          <a:prstGeom prst="rect">
            <a:avLst/>
          </a:prstGeom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dirty="0" smtClean="0">
                <a:solidFill>
                  <a:schemeClr val="tx2"/>
                </a:solidFill>
              </a:rPr>
              <a:t>do all </a:t>
            </a:r>
            <a:r>
              <a:rPr lang="en-US" sz="3600" b="1" smtClean="0">
                <a:solidFill>
                  <a:schemeClr val="tx2"/>
                </a:solidFill>
              </a:rPr>
              <a:t>locomotors exhibit discontinuous </a:t>
            </a:r>
            <a:r>
              <a:rPr lang="en-US" sz="3600" b="1" dirty="0" smtClean="0">
                <a:solidFill>
                  <a:schemeClr val="tx2"/>
                </a:solidFill>
              </a:rPr>
              <a:t>dependence on initial conditions?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7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12"/>
          <a:stretch/>
        </p:blipFill>
        <p:spPr>
          <a:xfrm>
            <a:off x="6104964" y="5019384"/>
            <a:ext cx="3039035" cy="183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8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tx2"/>
                </a:solidFill>
              </a:rPr>
              <a:t>Theorem (Ballard):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tx2"/>
                </a:solidFill>
              </a:rPr>
              <a:t>if constraints are orthogonal* (in body frame),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tx2"/>
                </a:solidFill>
              </a:rPr>
              <a:t>final state varies </a:t>
            </a:r>
            <a:r>
              <a:rPr lang="en-US" sz="3600" b="1" dirty="0" smtClean="0">
                <a:solidFill>
                  <a:schemeClr val="tx2"/>
                </a:solidFill>
              </a:rPr>
              <a:t>continuously</a:t>
            </a:r>
            <a:r>
              <a:rPr lang="en-US" sz="3600" dirty="0" smtClean="0">
                <a:solidFill>
                  <a:schemeClr val="tx2"/>
                </a:solidFill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</a:rPr>
              <a:t>w.r.t</a:t>
            </a:r>
            <a:r>
              <a:rPr lang="en-US" sz="3600" dirty="0" smtClean="0">
                <a:solidFill>
                  <a:schemeClr val="tx2"/>
                </a:solidFill>
              </a:rPr>
              <a:t>. initial state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4" r="-218"/>
          <a:stretch/>
        </p:blipFill>
        <p:spPr>
          <a:xfrm>
            <a:off x="6091517" y="5019384"/>
            <a:ext cx="3079377" cy="1838616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0" y="6174941"/>
            <a:ext cx="5661212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smtClean="0">
                <a:solidFill>
                  <a:schemeClr val="tx2"/>
                </a:solidFill>
              </a:rPr>
              <a:t>Ballard </a:t>
            </a:r>
            <a:r>
              <a:rPr lang="en-US" sz="1600" i="1" smtClean="0">
                <a:solidFill>
                  <a:schemeClr val="tx2"/>
                </a:solidFill>
              </a:rPr>
              <a:t>Archive for Rational Mechanics and Analysis</a:t>
            </a:r>
            <a:r>
              <a:rPr lang="en-US" sz="1600" smtClean="0">
                <a:solidFill>
                  <a:schemeClr val="tx2"/>
                </a:solidFill>
              </a:rPr>
              <a:t> 2000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 smtClean="0">
                <a:solidFill>
                  <a:schemeClr val="tx2"/>
                </a:solidFill>
              </a:rPr>
              <a:t>The Dynamics of Discrete Mechanical Systems with Perfect Unilateral Constraints</a:t>
            </a:r>
            <a:endParaRPr lang="en-US" sz="1600" i="1" dirty="0" smtClean="0">
              <a:solidFill>
                <a:schemeClr val="tx2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-293482" y="5269770"/>
            <a:ext cx="6456605" cy="54446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 algn="ctr">
              <a:buNone/>
            </a:pPr>
            <a:r>
              <a:rPr lang="en-US" dirty="0" smtClean="0">
                <a:solidFill>
                  <a:schemeClr val="tx2"/>
                </a:solidFill>
              </a:rPr>
              <a:t>*ensured, e.g., with </a:t>
            </a:r>
            <a:r>
              <a:rPr lang="en-US" smtClean="0">
                <a:solidFill>
                  <a:schemeClr val="tx2"/>
                </a:solidFill>
              </a:rPr>
              <a:t>series compliance</a:t>
            </a:r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7" grpId="0" build="p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8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tx2"/>
                </a:solidFill>
              </a:rPr>
              <a:t>Theorem (Burden, </a:t>
            </a:r>
            <a:r>
              <a:rPr lang="en-US" sz="3600" b="1" dirty="0" err="1" smtClean="0">
                <a:solidFill>
                  <a:schemeClr val="tx2"/>
                </a:solidFill>
              </a:rPr>
              <a:t>Sastry</a:t>
            </a:r>
            <a:r>
              <a:rPr lang="en-US" sz="3600" b="1" dirty="0" smtClean="0">
                <a:solidFill>
                  <a:schemeClr val="tx2"/>
                </a:solidFill>
              </a:rPr>
              <a:t>, </a:t>
            </a:r>
            <a:r>
              <a:rPr lang="en-US" sz="3600" b="1" dirty="0" err="1" smtClean="0">
                <a:solidFill>
                  <a:schemeClr val="tx2"/>
                </a:solidFill>
              </a:rPr>
              <a:t>Koditschek</a:t>
            </a:r>
            <a:r>
              <a:rPr lang="en-US" sz="3600" b="1" dirty="0" smtClean="0">
                <a:solidFill>
                  <a:schemeClr val="tx2"/>
                </a:solidFill>
              </a:rPr>
              <a:t>, </a:t>
            </a:r>
            <a:r>
              <a:rPr lang="en-US" sz="3600" b="1" dirty="0" err="1" smtClean="0">
                <a:solidFill>
                  <a:schemeClr val="tx2"/>
                </a:solidFill>
              </a:rPr>
              <a:t>Revzen</a:t>
            </a:r>
            <a:r>
              <a:rPr lang="en-US" sz="3600" b="1" dirty="0" smtClean="0">
                <a:solidFill>
                  <a:schemeClr val="tx2"/>
                </a:solidFill>
              </a:rPr>
              <a:t>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tx2"/>
                </a:solidFill>
              </a:rPr>
              <a:t>if constraints are orthogonal (in body frame),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tx2"/>
                </a:solidFill>
              </a:rPr>
              <a:t>final state varies </a:t>
            </a:r>
            <a:r>
              <a:rPr lang="en-US" sz="3600" b="1" dirty="0" err="1" smtClean="0">
                <a:solidFill>
                  <a:schemeClr val="tx2"/>
                </a:solidFill>
              </a:rPr>
              <a:t>differentiably</a:t>
            </a:r>
            <a:r>
              <a:rPr lang="en-US" sz="3600" b="1" dirty="0" smtClean="0">
                <a:solidFill>
                  <a:schemeClr val="tx2"/>
                </a:solidFill>
              </a:rPr>
              <a:t>* </a:t>
            </a:r>
            <a:r>
              <a:rPr lang="en-US" sz="3600" dirty="0" err="1" smtClean="0">
                <a:solidFill>
                  <a:schemeClr val="tx2"/>
                </a:solidFill>
              </a:rPr>
              <a:t>w.r.t</a:t>
            </a:r>
            <a:r>
              <a:rPr lang="en-US" sz="3600" dirty="0" smtClean="0">
                <a:solidFill>
                  <a:schemeClr val="tx2"/>
                </a:solidFill>
              </a:rPr>
              <a:t>. initial state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3618" y="5256927"/>
            <a:ext cx="9110381" cy="5758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* technically </a:t>
            </a:r>
            <a:r>
              <a:rPr lang="en-US" b="1" dirty="0" smtClean="0">
                <a:solidFill>
                  <a:schemeClr val="tx2"/>
                </a:solidFill>
              </a:rPr>
              <a:t>piecewise-</a:t>
            </a:r>
            <a:r>
              <a:rPr lang="en-US" dirty="0" err="1" smtClean="0">
                <a:solidFill>
                  <a:schemeClr val="tx2"/>
                </a:solidFill>
              </a:rPr>
              <a:t>differentiably</a:t>
            </a:r>
            <a:r>
              <a:rPr lang="en-US" dirty="0" smtClean="0">
                <a:solidFill>
                  <a:schemeClr val="tx2"/>
                </a:solidFill>
              </a:rPr>
              <a:t>; for details, read:</a:t>
            </a: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2025502" y="6174941"/>
            <a:ext cx="7118497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smtClean="0">
                <a:solidFill>
                  <a:schemeClr val="tx2"/>
                </a:solidFill>
              </a:rPr>
              <a:t>Burden, Sastry, Koditschek, Revzen </a:t>
            </a:r>
            <a:r>
              <a:rPr lang="en-US" sz="1600" i="1" smtClean="0">
                <a:solidFill>
                  <a:schemeClr val="tx2"/>
                </a:solidFill>
              </a:rPr>
              <a:t>SIADS</a:t>
            </a:r>
            <a:r>
              <a:rPr lang="en-US" sz="1600" smtClean="0">
                <a:solidFill>
                  <a:schemeClr val="tx2"/>
                </a:solidFill>
              </a:rPr>
              <a:t> 2016 (arXiv:1407.1775)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 smtClean="0">
                <a:solidFill>
                  <a:schemeClr val="tx2"/>
                </a:solidFill>
              </a:rPr>
              <a:t>Event-Selected Vector Field Discontinuities Yield Piecewise-Differentiable Flows</a:t>
            </a:r>
            <a:endParaRPr lang="en-US" sz="1600" i="1" dirty="0" smtClean="0">
              <a:solidFill>
                <a:schemeClr val="tx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338" y="6174941"/>
            <a:ext cx="2023165" cy="694944"/>
            <a:chOff x="2338" y="6174941"/>
            <a:chExt cx="2023165" cy="69494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702" y="6174941"/>
              <a:ext cx="685801" cy="6858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" y="6177698"/>
              <a:ext cx="689429" cy="68942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73" y="6174941"/>
              <a:ext cx="689429" cy="694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989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4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9" y="300076"/>
            <a:ext cx="8312722" cy="2482888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2382834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tx2"/>
                </a:solidFill>
              </a:rPr>
              <a:t>Theorem (Pace &amp; Burden):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tx2"/>
                </a:solidFill>
              </a:rPr>
              <a:t>if constraints are orthogonal (in body frame)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tx2"/>
                </a:solidFill>
              </a:rPr>
              <a:t>and effort increments are not mode-dependent,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tx2"/>
                </a:solidFill>
              </a:rPr>
              <a:t>final state varies </a:t>
            </a:r>
            <a:r>
              <a:rPr lang="en-US" sz="3600" b="1" dirty="0" err="1" smtClean="0">
                <a:solidFill>
                  <a:schemeClr val="tx2"/>
                </a:solidFill>
              </a:rPr>
              <a:t>differentiably</a:t>
            </a:r>
            <a:r>
              <a:rPr lang="en-US" sz="3600" b="1" dirty="0" smtClean="0">
                <a:solidFill>
                  <a:schemeClr val="tx2"/>
                </a:solidFill>
              </a:rPr>
              <a:t>* </a:t>
            </a:r>
            <a:r>
              <a:rPr lang="en-US" sz="3600" dirty="0" err="1" smtClean="0">
                <a:solidFill>
                  <a:schemeClr val="tx2"/>
                </a:solidFill>
              </a:rPr>
              <a:t>w.r.t</a:t>
            </a:r>
            <a:r>
              <a:rPr lang="en-US" sz="3600" dirty="0" smtClean="0">
                <a:solidFill>
                  <a:schemeClr val="tx2"/>
                </a:solidFill>
              </a:rPr>
              <a:t>. initial state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0" y="6174941"/>
            <a:ext cx="5661212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Pace &amp; Burden </a:t>
            </a:r>
            <a:r>
              <a:rPr lang="en-US" sz="1600" i="1" dirty="0" smtClean="0">
                <a:solidFill>
                  <a:schemeClr val="tx2"/>
                </a:solidFill>
              </a:rPr>
              <a:t>(in prep)</a:t>
            </a:r>
            <a:r>
              <a:rPr lang="en-US" sz="1600" dirty="0" smtClean="0">
                <a:solidFill>
                  <a:schemeClr val="tx2"/>
                </a:solidFill>
              </a:rPr>
              <a:t> 2016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 dirty="0" smtClean="0">
                <a:solidFill>
                  <a:schemeClr val="tx2"/>
                </a:solidFill>
              </a:rPr>
              <a:t>On differentiability of legged locomotion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3618" y="5602938"/>
            <a:ext cx="9110381" cy="5758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 algn="ctr">
              <a:buNone/>
            </a:pPr>
            <a:r>
              <a:rPr lang="en-US" dirty="0" smtClean="0">
                <a:solidFill>
                  <a:schemeClr val="tx2"/>
                </a:solidFill>
              </a:rPr>
              <a:t>* actually </a:t>
            </a:r>
            <a:r>
              <a:rPr lang="en-US" b="1" dirty="0" smtClean="0">
                <a:solidFill>
                  <a:schemeClr val="tx2"/>
                </a:solidFill>
              </a:rPr>
              <a:t>classically</a:t>
            </a:r>
            <a:r>
              <a:rPr lang="en-US" dirty="0" smtClean="0">
                <a:solidFill>
                  <a:schemeClr val="tx2"/>
                </a:solidFill>
              </a:rPr>
              <a:t> differentiable!</a:t>
            </a:r>
          </a:p>
        </p:txBody>
      </p:sp>
    </p:spTree>
    <p:extLst>
      <p:ext uri="{BB962C8B-B14F-4D97-AF65-F5344CB8AC3E}">
        <p14:creationId xmlns:p14="http://schemas.microsoft.com/office/powerpoint/2010/main" val="198920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  <p:bldP spid="7" grpId="0" uiExpand="1" build="p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381"/>
          <a:stretch/>
        </p:blipFill>
        <p:spPr>
          <a:xfrm>
            <a:off x="0" y="0"/>
            <a:ext cx="2561422" cy="3212361"/>
          </a:xfrm>
          <a:prstGeom prst="rect">
            <a:avLst/>
          </a:prstGeom>
          <a:ln w="76200">
            <a:solidFill>
              <a:schemeClr val="tx1">
                <a:lumMod val="5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80"/>
          <a:stretch/>
        </p:blipFill>
        <p:spPr>
          <a:xfrm>
            <a:off x="332" y="3371943"/>
            <a:ext cx="2561090" cy="3231611"/>
          </a:xfrm>
          <a:prstGeom prst="rect">
            <a:avLst/>
          </a:prstGeom>
          <a:ln w="76200">
            <a:solidFill>
              <a:schemeClr val="tx1">
                <a:lumMod val="50000"/>
              </a:schemeClr>
            </a:solidFill>
          </a:ln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-461214" y="2028131"/>
            <a:ext cx="10058400" cy="1371600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Sam:  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legged locomotion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can vary</a:t>
            </a:r>
            <a:endParaRPr kumimoji="0" lang="en-US" sz="400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differentiably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between footfall sequences</a:t>
            </a: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561422" y="537728"/>
            <a:ext cx="6582578" cy="9526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b="1" dirty="0" smtClean="0">
                <a:solidFill>
                  <a:schemeClr val="tx2"/>
                </a:solidFill>
              </a:rPr>
              <a:t>takeaway(s):</a:t>
            </a:r>
            <a:endParaRPr lang="en-US" sz="6600" b="1" dirty="0">
              <a:solidFill>
                <a:schemeClr val="tx2"/>
              </a:solidFill>
            </a:endParaRP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-461214" y="5313145"/>
            <a:ext cx="10058400" cy="1371600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 smtClean="0">
                <a:solidFill>
                  <a:srgbClr val="FFFFFF"/>
                </a:solidFill>
              </a:rPr>
              <a:t>Andrew:  </a:t>
            </a:r>
            <a:r>
              <a:rPr lang="en-US" sz="4000" dirty="0" smtClean="0">
                <a:solidFill>
                  <a:srgbClr val="FFFFFF"/>
                </a:solidFill>
              </a:rPr>
              <a:t>can </a:t>
            </a:r>
            <a:r>
              <a:rPr lang="en-US" sz="4000" dirty="0">
                <a:solidFill>
                  <a:srgbClr val="FFFFFF"/>
                </a:solidFill>
              </a:rPr>
              <a:t>apply </a:t>
            </a:r>
            <a:r>
              <a:rPr lang="en-US" sz="4000" dirty="0" smtClean="0">
                <a:solidFill>
                  <a:srgbClr val="FFFFFF"/>
                </a:solidFill>
              </a:rPr>
              <a:t>familiar </a:t>
            </a:r>
            <a:r>
              <a:rPr lang="en-US" sz="4000" dirty="0">
                <a:solidFill>
                  <a:srgbClr val="FFFFFF"/>
                </a:solidFill>
              </a:rPr>
              <a:t>techniques </a:t>
            </a:r>
            <a:endParaRPr lang="en-US" sz="4000" dirty="0" smtClean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 smtClean="0">
                <a:solidFill>
                  <a:srgbClr val="FFFFFF"/>
                </a:solidFill>
              </a:rPr>
              <a:t>to </a:t>
            </a:r>
            <a:r>
              <a:rPr lang="en-US" sz="4000" dirty="0" smtClean="0">
                <a:solidFill>
                  <a:srgbClr val="FFFFFF"/>
                </a:solidFill>
              </a:rPr>
              <a:t>assess </a:t>
            </a:r>
            <a:r>
              <a:rPr lang="en-US" sz="4000" dirty="0" smtClean="0">
                <a:solidFill>
                  <a:srgbClr val="FFFFFF"/>
                </a:solidFill>
              </a:rPr>
              <a:t>stability </a:t>
            </a:r>
            <a:r>
              <a:rPr lang="en-US" sz="4000" dirty="0">
                <a:solidFill>
                  <a:srgbClr val="FFFFFF"/>
                </a:solidFill>
              </a:rPr>
              <a:t>and </a:t>
            </a:r>
            <a:r>
              <a:rPr lang="en-US" sz="4000" dirty="0" smtClean="0">
                <a:solidFill>
                  <a:srgbClr val="FFFFFF"/>
                </a:solidFill>
              </a:rPr>
              <a:t>controllability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381"/>
          <a:stretch/>
        </p:blipFill>
        <p:spPr>
          <a:xfrm>
            <a:off x="0" y="0"/>
            <a:ext cx="2561422" cy="3212361"/>
          </a:xfrm>
          <a:prstGeom prst="rect">
            <a:avLst/>
          </a:prstGeom>
          <a:ln w="76200">
            <a:solidFill>
              <a:schemeClr val="tx1">
                <a:lumMod val="5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80"/>
          <a:stretch/>
        </p:blipFill>
        <p:spPr>
          <a:xfrm>
            <a:off x="332" y="3371943"/>
            <a:ext cx="2561090" cy="3231611"/>
          </a:xfrm>
          <a:prstGeom prst="rect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-461214" y="2028131"/>
            <a:ext cx="10058400" cy="1371600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Sam:  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legged locomotion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can vary</a:t>
            </a:r>
            <a:endParaRPr kumimoji="0" lang="en-US" sz="400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differentiably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between footfall sequences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-461214" y="5313145"/>
            <a:ext cx="10058400" cy="1371600"/>
          </a:xfrm>
          <a:prstGeom prst="rect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</a:rPr>
              <a:t>Andrew:  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</a:rPr>
              <a:t>can 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</a:rPr>
              <a:t>apply 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</a:rPr>
              <a:t>familiar 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</a:rPr>
              <a:t>techniques </a:t>
            </a:r>
            <a:endParaRPr lang="en-US" sz="40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</a:rPr>
              <a:t>to 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</a:rPr>
              <a:t>assess 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</a:rPr>
              <a:t>stability 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</a:rPr>
              <a:t>and 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</a:rPr>
              <a:t>controllability</a:t>
            </a:r>
            <a:endParaRPr lang="en-US" sz="4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2561422" y="519326"/>
            <a:ext cx="6582578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6600" b="1" dirty="0" smtClean="0">
                <a:solidFill>
                  <a:schemeClr val="tx2"/>
                </a:solidFill>
              </a:rPr>
              <a:t># “gaits” = 1!</a:t>
            </a:r>
            <a:endParaRPr lang="en-US" sz="6600" b="1" dirty="0">
              <a:solidFill>
                <a:schemeClr val="tx2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7622" y="3303725"/>
            <a:ext cx="6582578" cy="2174463"/>
            <a:chOff x="2637622" y="3303725"/>
            <a:chExt cx="6582578" cy="2174463"/>
          </a:xfrm>
        </p:grpSpPr>
        <p:sp>
          <p:nvSpPr>
            <p:cNvPr id="8" name="Text Placeholder 1"/>
            <p:cNvSpPr txBox="1">
              <a:spLocks/>
            </p:cNvSpPr>
            <p:nvPr/>
          </p:nvSpPr>
          <p:spPr>
            <a:xfrm>
              <a:off x="2637622" y="3303725"/>
              <a:ext cx="6582578" cy="95267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Font typeface="Arial"/>
                <a:buNone/>
              </a:pPr>
              <a:r>
                <a:rPr lang="en-US" sz="4800" b="1" dirty="0" smtClean="0">
                  <a:solidFill>
                    <a:schemeClr val="tx2"/>
                  </a:solidFill>
                </a:rPr>
                <a:t>nonlinear dynamics</a:t>
              </a:r>
            </a:p>
          </p:txBody>
        </p:sp>
        <p:sp>
          <p:nvSpPr>
            <p:cNvPr id="10" name="Text Placeholder 1"/>
            <p:cNvSpPr txBox="1">
              <a:spLocks/>
            </p:cNvSpPr>
            <p:nvPr/>
          </p:nvSpPr>
          <p:spPr>
            <a:xfrm>
              <a:off x="2637622" y="3880100"/>
              <a:ext cx="6582578" cy="95267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Font typeface="Arial"/>
                <a:buNone/>
              </a:pPr>
              <a:r>
                <a:rPr lang="en-US" sz="4800" b="1" dirty="0" smtClean="0">
                  <a:solidFill>
                    <a:schemeClr val="tx2"/>
                  </a:solidFill>
                </a:rPr>
                <a:t>— (minus)</a:t>
              </a:r>
            </a:p>
          </p:txBody>
        </p:sp>
        <p:sp>
          <p:nvSpPr>
            <p:cNvPr id="11" name="Text Placeholder 1"/>
            <p:cNvSpPr txBox="1">
              <a:spLocks/>
            </p:cNvSpPr>
            <p:nvPr/>
          </p:nvSpPr>
          <p:spPr>
            <a:xfrm>
              <a:off x="2637622" y="4525512"/>
              <a:ext cx="6582578" cy="95267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Font typeface="Arial"/>
                <a:buNone/>
              </a:pPr>
              <a:r>
                <a:rPr lang="en-US" sz="4800" b="1" dirty="0" smtClean="0">
                  <a:solidFill>
                    <a:schemeClr val="tx2"/>
                  </a:solidFill>
                </a:rPr>
                <a:t>combinatorial structure</a:t>
              </a:r>
              <a:endParaRPr lang="en-US" sz="4800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878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381"/>
          <a:stretch/>
        </p:blipFill>
        <p:spPr>
          <a:xfrm>
            <a:off x="0" y="0"/>
            <a:ext cx="2561422" cy="3212361"/>
          </a:xfrm>
          <a:prstGeom prst="rect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80"/>
          <a:stretch/>
        </p:blipFill>
        <p:spPr>
          <a:xfrm>
            <a:off x="332" y="3371943"/>
            <a:ext cx="2561090" cy="3231611"/>
          </a:xfrm>
          <a:prstGeom prst="rect">
            <a:avLst/>
          </a:prstGeom>
          <a:ln w="76200">
            <a:solidFill>
              <a:schemeClr val="tx1">
                <a:lumMod val="50000"/>
              </a:schemeClr>
            </a:solidFill>
          </a:ln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-461214" y="2028131"/>
            <a:ext cx="10058400" cy="1371600"/>
          </a:xfrm>
          <a:prstGeom prst="rect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Sam:  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legged locomotion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can vary</a:t>
            </a:r>
            <a:endParaRPr kumimoji="0" lang="en-US" sz="4000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differentiably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between footfall sequences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-461214" y="5313145"/>
            <a:ext cx="10058400" cy="1371600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 smtClean="0">
                <a:solidFill>
                  <a:srgbClr val="FFFFFF"/>
                </a:solidFill>
              </a:rPr>
              <a:t>Andrew:  </a:t>
            </a:r>
            <a:r>
              <a:rPr lang="en-US" sz="4000" dirty="0" smtClean="0">
                <a:solidFill>
                  <a:srgbClr val="FFFFFF"/>
                </a:solidFill>
              </a:rPr>
              <a:t>can </a:t>
            </a:r>
            <a:r>
              <a:rPr lang="en-US" sz="4000" dirty="0">
                <a:solidFill>
                  <a:srgbClr val="FFFFFF"/>
                </a:solidFill>
              </a:rPr>
              <a:t>apply </a:t>
            </a:r>
            <a:r>
              <a:rPr lang="en-US" sz="4000" dirty="0" smtClean="0">
                <a:solidFill>
                  <a:srgbClr val="FFFFFF"/>
                </a:solidFill>
              </a:rPr>
              <a:t>familiar </a:t>
            </a:r>
            <a:r>
              <a:rPr lang="en-US" sz="4000" dirty="0">
                <a:solidFill>
                  <a:srgbClr val="FFFFFF"/>
                </a:solidFill>
              </a:rPr>
              <a:t>techniques </a:t>
            </a:r>
            <a:endParaRPr lang="en-US" sz="4000" dirty="0" smtClean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 smtClean="0">
                <a:solidFill>
                  <a:srgbClr val="FFFFFF"/>
                </a:solidFill>
              </a:rPr>
              <a:t>to </a:t>
            </a:r>
            <a:r>
              <a:rPr lang="en-US" sz="4000" dirty="0" smtClean="0">
                <a:solidFill>
                  <a:srgbClr val="FFFFFF"/>
                </a:solidFill>
              </a:rPr>
              <a:t>assess </a:t>
            </a:r>
            <a:r>
              <a:rPr lang="en-US" sz="4000" dirty="0" smtClean="0">
                <a:solidFill>
                  <a:srgbClr val="FFFFFF"/>
                </a:solidFill>
              </a:rPr>
              <a:t>stability </a:t>
            </a:r>
            <a:r>
              <a:rPr lang="en-US" sz="4000" dirty="0">
                <a:solidFill>
                  <a:srgbClr val="FFFFFF"/>
                </a:solidFill>
              </a:rPr>
              <a:t>and </a:t>
            </a:r>
            <a:r>
              <a:rPr lang="en-US" sz="4000" dirty="0" smtClean="0">
                <a:solidFill>
                  <a:srgbClr val="FFFFFF"/>
                </a:solidFill>
              </a:rPr>
              <a:t>controllability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-1" y="-106680"/>
            <a:ext cx="9143999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5400" b="1" dirty="0" smtClean="0">
                <a:solidFill>
                  <a:schemeClr val="tx2"/>
                </a:solidFill>
              </a:rPr>
              <a:t>how to compute a derivative</a:t>
            </a:r>
            <a:endParaRPr lang="en-US" sz="5400" b="1" dirty="0">
              <a:solidFill>
                <a:schemeClr val="tx2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0" y="5983941"/>
            <a:ext cx="6225988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 smtClean="0">
                <a:solidFill>
                  <a:schemeClr val="tx2"/>
                </a:solidFill>
              </a:rPr>
              <a:t>Aizerman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&amp; </a:t>
            </a:r>
            <a:r>
              <a:rPr lang="en-US" sz="1600" dirty="0" err="1" smtClean="0">
                <a:solidFill>
                  <a:schemeClr val="tx2"/>
                </a:solidFill>
              </a:rPr>
              <a:t>Gantmacher</a:t>
            </a:r>
            <a:r>
              <a:rPr lang="en-US" sz="1600" dirty="0">
                <a:solidFill>
                  <a:schemeClr val="tx2"/>
                </a:solidFill>
              </a:rPr>
              <a:t> 1958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Quarterly </a:t>
            </a:r>
            <a:r>
              <a:rPr lang="en-US" sz="1600" dirty="0">
                <a:solidFill>
                  <a:schemeClr val="tx2"/>
                </a:solidFill>
              </a:rPr>
              <a:t>Journal of Mechanics and Applied </a:t>
            </a:r>
            <a:r>
              <a:rPr lang="en-US" sz="1600" dirty="0" smtClean="0">
                <a:solidFill>
                  <a:schemeClr val="tx2"/>
                </a:solidFill>
              </a:rPr>
              <a:t>Mathematics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5154" y="1752137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9" y="1944637"/>
            <a:ext cx="8312722" cy="2482887"/>
          </a:xfrm>
          <a:prstGeom prst="rect">
            <a:avLst/>
          </a:prstGeom>
        </p:spPr>
      </p:pic>
      <p:sp>
        <p:nvSpPr>
          <p:cNvPr id="17" name="Text Placeholder 3"/>
          <p:cNvSpPr txBox="1">
            <a:spLocks/>
          </p:cNvSpPr>
          <p:nvPr/>
        </p:nvSpPr>
        <p:spPr>
          <a:xfrm>
            <a:off x="-461214" y="876972"/>
            <a:ext cx="10058400" cy="70613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b="1" smtClean="0">
                <a:solidFill>
                  <a:srgbClr val="FFFFFF"/>
                </a:solidFill>
              </a:rPr>
              <a:t>when differentiable:</a:t>
            </a:r>
            <a:endParaRPr lang="en-US" sz="4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7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-1" y="-106680"/>
            <a:ext cx="9143999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5400" b="1" dirty="0" smtClean="0">
                <a:solidFill>
                  <a:schemeClr val="tx2"/>
                </a:solidFill>
              </a:rPr>
              <a:t>how to compute a derivative</a:t>
            </a:r>
            <a:endParaRPr lang="en-US" sz="5400" b="1" dirty="0">
              <a:solidFill>
                <a:schemeClr val="tx2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0" y="5983941"/>
            <a:ext cx="6225988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 smtClean="0">
                <a:solidFill>
                  <a:schemeClr val="tx2"/>
                </a:solidFill>
              </a:rPr>
              <a:t>Aizerman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&amp; </a:t>
            </a:r>
            <a:r>
              <a:rPr lang="en-US" sz="1600" dirty="0" err="1" smtClean="0">
                <a:solidFill>
                  <a:schemeClr val="tx2"/>
                </a:solidFill>
              </a:rPr>
              <a:t>Gantmacher</a:t>
            </a:r>
            <a:r>
              <a:rPr lang="en-US" sz="1600" dirty="0">
                <a:solidFill>
                  <a:schemeClr val="tx2"/>
                </a:solidFill>
              </a:rPr>
              <a:t> 1958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Quarterly </a:t>
            </a:r>
            <a:r>
              <a:rPr lang="en-US" sz="1600" dirty="0">
                <a:solidFill>
                  <a:schemeClr val="tx2"/>
                </a:solidFill>
              </a:rPr>
              <a:t>Journal of Mechanics and Applied </a:t>
            </a:r>
            <a:r>
              <a:rPr lang="en-US" sz="1600" dirty="0" smtClean="0">
                <a:solidFill>
                  <a:schemeClr val="tx2"/>
                </a:solidFill>
              </a:rPr>
              <a:t>Mathematics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5154" y="1752137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0" y="1944637"/>
            <a:ext cx="8312719" cy="2482887"/>
          </a:xfrm>
          <a:prstGeom prst="rect">
            <a:avLst/>
          </a:prstGeom>
        </p:spPr>
      </p:pic>
      <p:sp>
        <p:nvSpPr>
          <p:cNvPr id="17" name="Text Placeholder 3"/>
          <p:cNvSpPr txBox="1">
            <a:spLocks/>
          </p:cNvSpPr>
          <p:nvPr/>
        </p:nvSpPr>
        <p:spPr>
          <a:xfrm>
            <a:off x="-461214" y="876972"/>
            <a:ext cx="10058400" cy="70613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b="1" smtClean="0">
                <a:solidFill>
                  <a:srgbClr val="FFFFFF"/>
                </a:solidFill>
              </a:rPr>
              <a:t>when differentiable:</a:t>
            </a:r>
            <a:endParaRPr lang="en-US" sz="4400" b="1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71541"/>
          <a:stretch/>
        </p:blipFill>
        <p:spPr>
          <a:xfrm>
            <a:off x="333550" y="4735470"/>
            <a:ext cx="4900963" cy="382630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4944232" y="4602914"/>
            <a:ext cx="4199768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err="1" smtClean="0">
                <a:solidFill>
                  <a:schemeClr val="tx2"/>
                </a:solidFill>
              </a:rPr>
              <a:t>variational</a:t>
            </a:r>
            <a:r>
              <a:rPr lang="en-US" dirty="0" smtClean="0">
                <a:solidFill>
                  <a:schemeClr val="tx2"/>
                </a:solidFill>
              </a:rPr>
              <a:t> equation</a:t>
            </a:r>
          </a:p>
        </p:txBody>
      </p:sp>
    </p:spTree>
    <p:extLst>
      <p:ext uri="{BB962C8B-B14F-4D97-AF65-F5344CB8AC3E}">
        <p14:creationId xmlns:p14="http://schemas.microsoft.com/office/powerpoint/2010/main" val="154367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-1" y="-106680"/>
            <a:ext cx="9143999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5400" b="1" dirty="0" smtClean="0">
                <a:solidFill>
                  <a:schemeClr val="tx2"/>
                </a:solidFill>
              </a:rPr>
              <a:t>how to compute a derivative</a:t>
            </a:r>
            <a:endParaRPr lang="en-US" sz="5400" b="1" dirty="0">
              <a:solidFill>
                <a:schemeClr val="tx2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0" y="5983941"/>
            <a:ext cx="6225988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 smtClean="0">
                <a:solidFill>
                  <a:schemeClr val="tx2"/>
                </a:solidFill>
              </a:rPr>
              <a:t>Aizerman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&amp; </a:t>
            </a:r>
            <a:r>
              <a:rPr lang="en-US" sz="1600" dirty="0" err="1" smtClean="0">
                <a:solidFill>
                  <a:schemeClr val="tx2"/>
                </a:solidFill>
              </a:rPr>
              <a:t>Gantmacher</a:t>
            </a:r>
            <a:r>
              <a:rPr lang="en-US" sz="1600" dirty="0">
                <a:solidFill>
                  <a:schemeClr val="tx2"/>
                </a:solidFill>
              </a:rPr>
              <a:t> 1958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Quarterly </a:t>
            </a:r>
            <a:r>
              <a:rPr lang="en-US" sz="1600" dirty="0">
                <a:solidFill>
                  <a:schemeClr val="tx2"/>
                </a:solidFill>
              </a:rPr>
              <a:t>Journal of Mechanics and Applied </a:t>
            </a:r>
            <a:r>
              <a:rPr lang="en-US" sz="1600" dirty="0" smtClean="0">
                <a:solidFill>
                  <a:schemeClr val="tx2"/>
                </a:solidFill>
              </a:rPr>
              <a:t>Mathematics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5154" y="1752137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0" y="1944637"/>
            <a:ext cx="8312719" cy="2482886"/>
          </a:xfrm>
          <a:prstGeom prst="rect">
            <a:avLst/>
          </a:prstGeom>
        </p:spPr>
      </p:pic>
      <p:sp>
        <p:nvSpPr>
          <p:cNvPr id="17" name="Text Placeholder 3"/>
          <p:cNvSpPr txBox="1">
            <a:spLocks/>
          </p:cNvSpPr>
          <p:nvPr/>
        </p:nvSpPr>
        <p:spPr>
          <a:xfrm>
            <a:off x="-461214" y="876972"/>
            <a:ext cx="10058400" cy="70613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b="1" smtClean="0">
                <a:solidFill>
                  <a:srgbClr val="FFFFFF"/>
                </a:solidFill>
              </a:rPr>
              <a:t>when differentiable:</a:t>
            </a:r>
            <a:endParaRPr lang="en-US" sz="4400" b="1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33758"/>
          <a:stretch/>
        </p:blipFill>
        <p:spPr>
          <a:xfrm>
            <a:off x="333550" y="4735470"/>
            <a:ext cx="4900963" cy="890630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4944232" y="4602914"/>
            <a:ext cx="4199768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err="1" smtClean="0">
                <a:solidFill>
                  <a:schemeClr val="tx2"/>
                </a:solidFill>
              </a:rPr>
              <a:t>variational</a:t>
            </a:r>
            <a:r>
              <a:rPr lang="en-US" dirty="0" smtClean="0">
                <a:solidFill>
                  <a:schemeClr val="tx2"/>
                </a:solidFill>
              </a:rPr>
              <a:t> equation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4944232" y="5122344"/>
            <a:ext cx="4199768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“saltation” update</a:t>
            </a:r>
          </a:p>
        </p:txBody>
      </p:sp>
    </p:spTree>
    <p:extLst>
      <p:ext uri="{BB962C8B-B14F-4D97-AF65-F5344CB8AC3E}">
        <p14:creationId xmlns:p14="http://schemas.microsoft.com/office/powerpoint/2010/main" val="98949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-1" y="-106680"/>
            <a:ext cx="9143999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5400" b="1" dirty="0" smtClean="0">
                <a:solidFill>
                  <a:schemeClr val="tx2"/>
                </a:solidFill>
              </a:rPr>
              <a:t>how to compute a derivative</a:t>
            </a:r>
            <a:endParaRPr lang="en-US" sz="5400" b="1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50" y="4735470"/>
            <a:ext cx="4900963" cy="1344512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0" y="5983941"/>
            <a:ext cx="6225988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 smtClean="0">
                <a:solidFill>
                  <a:schemeClr val="tx2"/>
                </a:solidFill>
              </a:rPr>
              <a:t>Aizerman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&amp; </a:t>
            </a:r>
            <a:r>
              <a:rPr lang="en-US" sz="1600" dirty="0" err="1" smtClean="0">
                <a:solidFill>
                  <a:schemeClr val="tx2"/>
                </a:solidFill>
              </a:rPr>
              <a:t>Gantmacher</a:t>
            </a:r>
            <a:r>
              <a:rPr lang="en-US" sz="1600" dirty="0">
                <a:solidFill>
                  <a:schemeClr val="tx2"/>
                </a:solidFill>
              </a:rPr>
              <a:t> 1958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Quarterly </a:t>
            </a:r>
            <a:r>
              <a:rPr lang="en-US" sz="1600" dirty="0">
                <a:solidFill>
                  <a:schemeClr val="tx2"/>
                </a:solidFill>
              </a:rPr>
              <a:t>Journal of Mechanics and Applied </a:t>
            </a:r>
            <a:r>
              <a:rPr lang="en-US" sz="1600" dirty="0" smtClean="0">
                <a:solidFill>
                  <a:schemeClr val="tx2"/>
                </a:solidFill>
              </a:rPr>
              <a:t>Mathematics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944232" y="4602914"/>
            <a:ext cx="4199768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err="1" smtClean="0">
                <a:solidFill>
                  <a:schemeClr val="tx2"/>
                </a:solidFill>
              </a:rPr>
              <a:t>variational</a:t>
            </a:r>
            <a:r>
              <a:rPr lang="en-US" dirty="0" smtClean="0">
                <a:solidFill>
                  <a:schemeClr val="tx2"/>
                </a:solidFill>
              </a:rPr>
              <a:t> equation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944232" y="5122344"/>
            <a:ext cx="4199768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“saltation” update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5154" y="1752137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2" y="1944637"/>
            <a:ext cx="8312715" cy="2482886"/>
          </a:xfrm>
          <a:prstGeom prst="rect">
            <a:avLst/>
          </a:prstGeom>
        </p:spPr>
      </p:pic>
      <p:sp>
        <p:nvSpPr>
          <p:cNvPr id="17" name="Text Placeholder 3"/>
          <p:cNvSpPr txBox="1">
            <a:spLocks/>
          </p:cNvSpPr>
          <p:nvPr/>
        </p:nvSpPr>
        <p:spPr>
          <a:xfrm>
            <a:off x="-461214" y="876972"/>
            <a:ext cx="10058400" cy="70613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b="1" smtClean="0">
                <a:solidFill>
                  <a:srgbClr val="FFFFFF"/>
                </a:solidFill>
              </a:rPr>
              <a:t>when differentiable: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944232" y="5589618"/>
            <a:ext cx="4199768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err="1" smtClean="0">
                <a:solidFill>
                  <a:schemeClr val="tx2"/>
                </a:solidFill>
              </a:rPr>
              <a:t>variational</a:t>
            </a:r>
            <a:r>
              <a:rPr lang="en-US" dirty="0" smtClean="0">
                <a:solidFill>
                  <a:schemeClr val="tx2"/>
                </a:solidFill>
              </a:rPr>
              <a:t> equation</a:t>
            </a:r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2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4944232" y="4602914"/>
            <a:ext cx="4199768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err="1" smtClean="0">
                <a:solidFill>
                  <a:schemeClr val="tx2"/>
                </a:solidFill>
              </a:rPr>
              <a:t>variational</a:t>
            </a:r>
            <a:r>
              <a:rPr lang="en-US" dirty="0" smtClean="0">
                <a:solidFill>
                  <a:schemeClr val="tx2"/>
                </a:solidFill>
              </a:rPr>
              <a:t> equation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944232" y="5122344"/>
            <a:ext cx="4199768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“saltation” update</a:t>
            </a:r>
          </a:p>
          <a:p>
            <a:pPr marL="354330" lvl="1" indent="0">
              <a:buNone/>
            </a:pPr>
            <a:r>
              <a:rPr lang="en-US" dirty="0">
                <a:solidFill>
                  <a:schemeClr val="tx2"/>
                </a:solidFill>
              </a:rPr>
              <a:t>	</a:t>
            </a:r>
            <a:r>
              <a:rPr lang="en-US" dirty="0" smtClean="0">
                <a:solidFill>
                  <a:schemeClr val="tx2"/>
                </a:solidFill>
              </a:rPr>
              <a:t>	e.g.</a:t>
            </a:r>
            <a:endParaRPr lang="en-US" dirty="0" smtClean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50" y="4739843"/>
            <a:ext cx="4900963" cy="13445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838" y="5682871"/>
            <a:ext cx="1743364" cy="4618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5154" y="1752137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9" y="1944637"/>
            <a:ext cx="8312722" cy="2482887"/>
          </a:xfrm>
          <a:prstGeom prst="rect">
            <a:avLst/>
          </a:prstGeom>
        </p:spPr>
      </p:pic>
      <p:sp>
        <p:nvSpPr>
          <p:cNvPr id="14" name="Text Placeholder 2"/>
          <p:cNvSpPr txBox="1">
            <a:spLocks/>
          </p:cNvSpPr>
          <p:nvPr/>
        </p:nvSpPr>
        <p:spPr>
          <a:xfrm>
            <a:off x="2025502" y="6174941"/>
            <a:ext cx="7118497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Burden, </a:t>
            </a:r>
            <a:r>
              <a:rPr lang="en-US" sz="1600" dirty="0" err="1" smtClean="0">
                <a:solidFill>
                  <a:schemeClr val="tx2"/>
                </a:solidFill>
              </a:rPr>
              <a:t>Sastry</a:t>
            </a:r>
            <a:r>
              <a:rPr lang="en-US" sz="1600" dirty="0" smtClean="0">
                <a:solidFill>
                  <a:schemeClr val="tx2"/>
                </a:solidFill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</a:rPr>
              <a:t>Koditschek</a:t>
            </a:r>
            <a:r>
              <a:rPr lang="en-US" sz="1600" dirty="0" smtClean="0">
                <a:solidFill>
                  <a:schemeClr val="tx2"/>
                </a:solidFill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</a:rPr>
              <a:t>Revzen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i="1" dirty="0" smtClean="0">
                <a:solidFill>
                  <a:schemeClr val="tx2"/>
                </a:solidFill>
              </a:rPr>
              <a:t>SIADS</a:t>
            </a:r>
            <a:r>
              <a:rPr lang="en-US" sz="1600" dirty="0" smtClean="0">
                <a:solidFill>
                  <a:schemeClr val="tx2"/>
                </a:solidFill>
              </a:rPr>
              <a:t> 2016 (arXiv:1407.1775)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 dirty="0" smtClean="0">
                <a:solidFill>
                  <a:schemeClr val="tx2"/>
                </a:solidFill>
              </a:rPr>
              <a:t>Event-Selected Vector Field Discontinuities Yield Piecewise-Differentiable Flows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338" y="6174941"/>
            <a:ext cx="2023165" cy="694944"/>
            <a:chOff x="2338" y="6174941"/>
            <a:chExt cx="2023165" cy="69494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702" y="6174941"/>
              <a:ext cx="685801" cy="68580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" y="6177698"/>
              <a:ext cx="689429" cy="68942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73" y="6174941"/>
              <a:ext cx="689429" cy="694944"/>
            </a:xfrm>
            <a:prstGeom prst="rect">
              <a:avLst/>
            </a:prstGeom>
          </p:spPr>
        </p:pic>
      </p:grpSp>
      <p:sp>
        <p:nvSpPr>
          <p:cNvPr id="19" name="Text Placeholder 1"/>
          <p:cNvSpPr txBox="1">
            <a:spLocks/>
          </p:cNvSpPr>
          <p:nvPr/>
        </p:nvSpPr>
        <p:spPr>
          <a:xfrm>
            <a:off x="-1" y="-106680"/>
            <a:ext cx="9143999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5400" b="1" dirty="0" smtClean="0">
                <a:solidFill>
                  <a:schemeClr val="tx2"/>
                </a:solidFill>
              </a:rPr>
              <a:t>how to compute a derivative</a:t>
            </a:r>
            <a:endParaRPr lang="en-US" sz="5400" b="1" dirty="0">
              <a:solidFill>
                <a:schemeClr val="tx2"/>
              </a:solidFill>
            </a:endParaRPr>
          </a:p>
        </p:txBody>
      </p:sp>
      <p:sp>
        <p:nvSpPr>
          <p:cNvPr id="20" name="Text Placeholder 3"/>
          <p:cNvSpPr txBox="1">
            <a:spLocks/>
          </p:cNvSpPr>
          <p:nvPr/>
        </p:nvSpPr>
        <p:spPr>
          <a:xfrm>
            <a:off x="-461214" y="876972"/>
            <a:ext cx="10058400" cy="70613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b="1" dirty="0" smtClean="0">
                <a:solidFill>
                  <a:srgbClr val="FFFFFF"/>
                </a:solidFill>
              </a:rPr>
              <a:t>when piecewise-differentiable:</a:t>
            </a:r>
            <a:endParaRPr lang="en-US" sz="4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51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-2" y="1570983"/>
            <a:ext cx="9144000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>
              <a:buNone/>
            </a:pPr>
            <a:r>
              <a:rPr lang="en-US" sz="4800" b="1" dirty="0" smtClean="0">
                <a:solidFill>
                  <a:schemeClr val="tx2"/>
                </a:solidFill>
              </a:rPr>
              <a:t>1. construct </a:t>
            </a:r>
            <a:r>
              <a:rPr lang="en-US" sz="4800" b="1" dirty="0" err="1" smtClean="0">
                <a:solidFill>
                  <a:schemeClr val="tx2"/>
                </a:solidFill>
              </a:rPr>
              <a:t>Poincar</a:t>
            </a:r>
            <a:r>
              <a:rPr lang="en-US" sz="4800" b="1" dirty="0" err="1" smtClean="0">
                <a:solidFill>
                  <a:schemeClr val="tx2"/>
                </a:solidFill>
              </a:rPr>
              <a:t>é</a:t>
            </a:r>
            <a:r>
              <a:rPr lang="en-US" sz="4800" b="1" dirty="0" smtClean="0">
                <a:solidFill>
                  <a:schemeClr val="tx2"/>
                </a:solidFill>
              </a:rPr>
              <a:t> map</a:t>
            </a:r>
            <a:endParaRPr lang="en-US" sz="4800" b="1" dirty="0" smtClean="0">
              <a:solidFill>
                <a:schemeClr val="tx2"/>
              </a:solidFill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-1" y="-106680"/>
            <a:ext cx="9143999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6000" b="1" dirty="0" smtClean="0">
                <a:solidFill>
                  <a:schemeClr val="tx2"/>
                </a:solidFill>
              </a:rPr>
              <a:t>how to assess stability</a:t>
            </a:r>
            <a:endParaRPr lang="en-US" sz="6000" b="1" dirty="0">
              <a:solidFill>
                <a:schemeClr val="tx2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-2" y="3658863"/>
            <a:ext cx="9144000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>
              <a:buNone/>
            </a:pPr>
            <a:r>
              <a:rPr lang="en-US" sz="4800" b="1" dirty="0" smtClean="0">
                <a:solidFill>
                  <a:schemeClr val="tx2"/>
                </a:solidFill>
              </a:rPr>
              <a:t>2. compute derivative</a:t>
            </a:r>
            <a:endParaRPr lang="en-US" sz="4800" b="1" dirty="0" smtClean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-1" b="24425"/>
          <a:stretch/>
        </p:blipFill>
        <p:spPr>
          <a:xfrm>
            <a:off x="810258" y="2403659"/>
            <a:ext cx="3149600" cy="1314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53907"/>
          <a:stretch/>
        </p:blipFill>
        <p:spPr>
          <a:xfrm>
            <a:off x="810258" y="4465320"/>
            <a:ext cx="3149600" cy="1182458"/>
          </a:xfrm>
          <a:prstGeom prst="rect">
            <a:avLst/>
          </a:prstGeom>
        </p:spPr>
      </p:pic>
      <p:sp>
        <p:nvSpPr>
          <p:cNvPr id="13" name="Text Placeholder 2"/>
          <p:cNvSpPr txBox="1">
            <a:spLocks/>
          </p:cNvSpPr>
          <p:nvPr/>
        </p:nvSpPr>
        <p:spPr>
          <a:xfrm>
            <a:off x="2308858" y="5124244"/>
            <a:ext cx="6835140" cy="173375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check </a:t>
            </a:r>
            <a:r>
              <a:rPr lang="en-US" dirty="0" err="1" smtClean="0">
                <a:solidFill>
                  <a:schemeClr val="tx2"/>
                </a:solidFill>
              </a:rPr>
              <a:t>contractivity</a:t>
            </a:r>
            <a:r>
              <a:rPr lang="en-US" dirty="0" smtClean="0">
                <a:solidFill>
                  <a:schemeClr val="tx2"/>
                </a:solidFill>
              </a:rPr>
              <a:t> of this </a:t>
            </a:r>
          </a:p>
          <a:p>
            <a:pPr marL="354330" lvl="1" indent="0">
              <a:buNone/>
            </a:pPr>
            <a:r>
              <a:rPr lang="en-US" dirty="0">
                <a:solidFill>
                  <a:schemeClr val="tx2"/>
                </a:solidFill>
              </a:rPr>
              <a:t>	</a:t>
            </a:r>
            <a:r>
              <a:rPr lang="en-US" dirty="0" smtClean="0">
                <a:solidFill>
                  <a:schemeClr val="tx2"/>
                </a:solidFill>
              </a:rPr>
              <a:t>	</a:t>
            </a:r>
            <a:r>
              <a:rPr lang="en-US" dirty="0" smtClean="0">
                <a:solidFill>
                  <a:schemeClr val="tx2"/>
                </a:solidFill>
              </a:rPr>
              <a:t>linear map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2472114" y="3036364"/>
            <a:ext cx="667188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fixed point generates periodic orbit 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-461214" y="876972"/>
            <a:ext cx="10058400" cy="70613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b="1" smtClean="0">
                <a:solidFill>
                  <a:srgbClr val="FFFFFF"/>
                </a:solidFill>
              </a:rPr>
              <a:t>when differentiable:</a:t>
            </a:r>
            <a:endParaRPr lang="en-US" sz="4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33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62372" y="2011043"/>
            <a:ext cx="2603717" cy="4653226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767" y="1058366"/>
            <a:ext cx="9059920" cy="806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02" y="2209904"/>
            <a:ext cx="4389965" cy="384122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flipV="1">
            <a:off x="2477588" y="3444714"/>
            <a:ext cx="116116" cy="145142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-1" y="-106680"/>
            <a:ext cx="9143999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6000" b="1" dirty="0" smtClean="0">
                <a:solidFill>
                  <a:schemeClr val="tx2"/>
                </a:solidFill>
              </a:rPr>
              <a:t>how to assess stability</a:t>
            </a:r>
            <a:endParaRPr lang="en-US" sz="6000" b="1" dirty="0">
              <a:solidFill>
                <a:schemeClr val="tx2"/>
              </a:solidFill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-461214" y="876972"/>
            <a:ext cx="10058400" cy="70613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b="1" smtClean="0">
                <a:solidFill>
                  <a:srgbClr val="FFFFFF"/>
                </a:solidFill>
              </a:rPr>
              <a:t>when differentiable:</a:t>
            </a:r>
            <a:endParaRPr lang="en-US" sz="4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3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62372" y="2011043"/>
            <a:ext cx="2603717" cy="4653226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767" y="1058366"/>
            <a:ext cx="9059920" cy="806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02" y="2209904"/>
            <a:ext cx="4389965" cy="384122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flipV="1">
            <a:off x="3176189" y="5603837"/>
            <a:ext cx="116116" cy="145142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01" y="2209904"/>
            <a:ext cx="4389965" cy="3841220"/>
          </a:xfrm>
          <a:prstGeom prst="rect">
            <a:avLst/>
          </a:prstGeom>
        </p:spPr>
      </p:pic>
      <p:sp>
        <p:nvSpPr>
          <p:cNvPr id="9" name="Text Placeholder 1"/>
          <p:cNvSpPr txBox="1">
            <a:spLocks/>
          </p:cNvSpPr>
          <p:nvPr/>
        </p:nvSpPr>
        <p:spPr>
          <a:xfrm>
            <a:off x="-1" y="-106680"/>
            <a:ext cx="9143999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6000" b="1" dirty="0" smtClean="0">
                <a:solidFill>
                  <a:schemeClr val="tx2"/>
                </a:solidFill>
              </a:rPr>
              <a:t>how to assess stability</a:t>
            </a:r>
            <a:endParaRPr lang="en-US" sz="6000" b="1" dirty="0">
              <a:solidFill>
                <a:schemeClr val="tx2"/>
              </a:solidFill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-461214" y="876972"/>
            <a:ext cx="10058400" cy="70613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b="1" smtClean="0">
                <a:solidFill>
                  <a:srgbClr val="FFFFFF"/>
                </a:solidFill>
              </a:rPr>
              <a:t>when differentiable:</a:t>
            </a:r>
            <a:endParaRPr lang="en-US" sz="4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381"/>
          <a:stretch/>
        </p:blipFill>
        <p:spPr>
          <a:xfrm>
            <a:off x="0" y="0"/>
            <a:ext cx="2561422" cy="3212361"/>
          </a:xfrm>
          <a:prstGeom prst="rect">
            <a:avLst/>
          </a:prstGeom>
          <a:ln w="76200">
            <a:solidFill>
              <a:schemeClr val="tx1">
                <a:lumMod val="5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80"/>
          <a:stretch/>
        </p:blipFill>
        <p:spPr>
          <a:xfrm>
            <a:off x="332" y="3371943"/>
            <a:ext cx="2561090" cy="3231611"/>
          </a:xfrm>
          <a:prstGeom prst="rect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-461214" y="2028131"/>
            <a:ext cx="10058400" cy="1371600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Sam:  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legged locomotion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can vary</a:t>
            </a:r>
            <a:endParaRPr kumimoji="0" lang="en-US" sz="400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differentiably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between footfall sequences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-461214" y="5313145"/>
            <a:ext cx="10058400" cy="1371600"/>
          </a:xfrm>
          <a:prstGeom prst="rect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</a:rPr>
              <a:t>Andrew:  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</a:rPr>
              <a:t>can 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</a:rPr>
              <a:t>apply 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</a:rPr>
              <a:t>familiar 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</a:rPr>
              <a:t>techniques </a:t>
            </a:r>
            <a:endParaRPr lang="en-US" sz="40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</a:rPr>
              <a:t>to 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</a:rPr>
              <a:t>assess 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</a:rPr>
              <a:t>stability 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</a:rPr>
              <a:t>and 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</a:rPr>
              <a:t>controllability</a:t>
            </a:r>
            <a:endParaRPr lang="en-US" sz="4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00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62372" y="2011043"/>
            <a:ext cx="2603717" cy="4653226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767" y="1058366"/>
            <a:ext cx="9059920" cy="806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02" y="2209904"/>
            <a:ext cx="4389965" cy="384122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flipV="1">
            <a:off x="2406172" y="6082120"/>
            <a:ext cx="116116" cy="145142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01" y="2209904"/>
            <a:ext cx="4389965" cy="3841220"/>
          </a:xfrm>
          <a:prstGeom prst="rect">
            <a:avLst/>
          </a:prstGeom>
        </p:spPr>
      </p:pic>
      <p:sp>
        <p:nvSpPr>
          <p:cNvPr id="9" name="Text Placeholder 1"/>
          <p:cNvSpPr txBox="1">
            <a:spLocks/>
          </p:cNvSpPr>
          <p:nvPr/>
        </p:nvSpPr>
        <p:spPr>
          <a:xfrm>
            <a:off x="-1" y="-106680"/>
            <a:ext cx="9143999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6000" b="1" dirty="0" smtClean="0">
                <a:solidFill>
                  <a:schemeClr val="tx2"/>
                </a:solidFill>
              </a:rPr>
              <a:t>how to assess stability</a:t>
            </a:r>
            <a:endParaRPr lang="en-US" sz="6000" b="1" dirty="0">
              <a:solidFill>
                <a:schemeClr val="tx2"/>
              </a:solidFill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-461214" y="876972"/>
            <a:ext cx="10058400" cy="70613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b="1" smtClean="0">
                <a:solidFill>
                  <a:srgbClr val="FFFFFF"/>
                </a:solidFill>
              </a:rPr>
              <a:t>when differentiable:</a:t>
            </a:r>
            <a:endParaRPr lang="en-US" sz="4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6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62372" y="2011043"/>
            <a:ext cx="2603717" cy="4653226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767" y="1058366"/>
            <a:ext cx="9059920" cy="806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02" y="2209904"/>
            <a:ext cx="4389965" cy="384122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flipV="1">
            <a:off x="1905059" y="5963055"/>
            <a:ext cx="116116" cy="145142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01" y="2209904"/>
            <a:ext cx="4389965" cy="3841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00" y="2209904"/>
            <a:ext cx="4389965" cy="3841220"/>
          </a:xfrm>
          <a:prstGeom prst="rect">
            <a:avLst/>
          </a:prstGeom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-1" y="-106680"/>
            <a:ext cx="9143999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6000" b="1" dirty="0" smtClean="0">
                <a:solidFill>
                  <a:schemeClr val="tx2"/>
                </a:solidFill>
              </a:rPr>
              <a:t>how to assess stability</a:t>
            </a:r>
            <a:endParaRPr lang="en-US" sz="6000" b="1" dirty="0">
              <a:solidFill>
                <a:schemeClr val="tx2"/>
              </a:solidFill>
            </a:endParaRP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-461214" y="876972"/>
            <a:ext cx="10058400" cy="70613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b="1" smtClean="0">
                <a:solidFill>
                  <a:srgbClr val="FFFFFF"/>
                </a:solidFill>
              </a:rPr>
              <a:t>when differentiable:</a:t>
            </a:r>
            <a:endParaRPr lang="en-US" sz="4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79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02" y="2209904"/>
            <a:ext cx="4389965" cy="3841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01" y="2209904"/>
            <a:ext cx="4389965" cy="3841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00" y="2209904"/>
            <a:ext cx="4389965" cy="38412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62372" y="2011043"/>
            <a:ext cx="2603717" cy="4653226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767" y="1058366"/>
            <a:ext cx="9059920" cy="806608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 flipV="1">
            <a:off x="2477588" y="3444714"/>
            <a:ext cx="116116" cy="145142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-1" y="-106680"/>
            <a:ext cx="9143999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6000" b="1" dirty="0" smtClean="0">
                <a:solidFill>
                  <a:schemeClr val="tx2"/>
                </a:solidFill>
              </a:rPr>
              <a:t>how to assess stability</a:t>
            </a:r>
            <a:endParaRPr lang="en-US" sz="6000" b="1" dirty="0">
              <a:solidFill>
                <a:schemeClr val="tx2"/>
              </a:solidFill>
            </a:endParaRP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-461214" y="876972"/>
            <a:ext cx="10058400" cy="70613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b="1" smtClean="0">
                <a:solidFill>
                  <a:srgbClr val="FFFFFF"/>
                </a:solidFill>
              </a:rPr>
              <a:t>when differentiable:</a:t>
            </a:r>
            <a:endParaRPr lang="en-US" sz="4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-2" y="1570983"/>
            <a:ext cx="9144000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>
              <a:buNone/>
            </a:pPr>
            <a:r>
              <a:rPr lang="en-US" sz="4800" b="1" dirty="0" smtClean="0">
                <a:solidFill>
                  <a:schemeClr val="tx2"/>
                </a:solidFill>
              </a:rPr>
              <a:t>1. construct </a:t>
            </a:r>
            <a:r>
              <a:rPr lang="en-US" sz="4800" b="1" dirty="0" err="1" smtClean="0">
                <a:solidFill>
                  <a:schemeClr val="tx2"/>
                </a:solidFill>
              </a:rPr>
              <a:t>Poincar</a:t>
            </a:r>
            <a:r>
              <a:rPr lang="en-US" sz="4800" b="1" dirty="0" err="1" smtClean="0">
                <a:solidFill>
                  <a:schemeClr val="tx2"/>
                </a:solidFill>
              </a:rPr>
              <a:t>é</a:t>
            </a:r>
            <a:r>
              <a:rPr lang="en-US" sz="4800" b="1" dirty="0" smtClean="0">
                <a:solidFill>
                  <a:schemeClr val="tx2"/>
                </a:solidFill>
              </a:rPr>
              <a:t> map</a:t>
            </a:r>
            <a:endParaRPr lang="en-US" sz="4800" b="1" dirty="0" smtClean="0">
              <a:solidFill>
                <a:schemeClr val="tx2"/>
              </a:solidFill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-1" y="-106680"/>
            <a:ext cx="9143999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6000" b="1" dirty="0" smtClean="0">
                <a:solidFill>
                  <a:schemeClr val="tx2"/>
                </a:solidFill>
              </a:rPr>
              <a:t>how to assess stability</a:t>
            </a:r>
            <a:endParaRPr lang="en-US" sz="6000" b="1" dirty="0">
              <a:solidFill>
                <a:schemeClr val="tx2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-2" y="3658863"/>
            <a:ext cx="9144000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>
              <a:buNone/>
            </a:pPr>
            <a:r>
              <a:rPr lang="en-US" sz="4800" b="1" dirty="0" smtClean="0">
                <a:solidFill>
                  <a:schemeClr val="tx2"/>
                </a:solidFill>
              </a:rPr>
              <a:t>2. compute derivative</a:t>
            </a:r>
            <a:endParaRPr lang="en-US" sz="4800" b="1" dirty="0" smtClean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-1" b="24425"/>
          <a:stretch/>
        </p:blipFill>
        <p:spPr>
          <a:xfrm>
            <a:off x="810258" y="2403659"/>
            <a:ext cx="3149600" cy="1314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53907"/>
          <a:stretch/>
        </p:blipFill>
        <p:spPr>
          <a:xfrm>
            <a:off x="810258" y="4465320"/>
            <a:ext cx="3149600" cy="1182458"/>
          </a:xfrm>
          <a:prstGeom prst="rect">
            <a:avLst/>
          </a:prstGeom>
        </p:spPr>
      </p:pic>
      <p:sp>
        <p:nvSpPr>
          <p:cNvPr id="14" name="Text Placeholder 2"/>
          <p:cNvSpPr txBox="1">
            <a:spLocks/>
          </p:cNvSpPr>
          <p:nvPr/>
        </p:nvSpPr>
        <p:spPr>
          <a:xfrm>
            <a:off x="2472114" y="3036364"/>
            <a:ext cx="667188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fixed point generates periodic orbit 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-461214" y="876972"/>
            <a:ext cx="10058400" cy="70613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b="1" smtClean="0">
                <a:solidFill>
                  <a:srgbClr val="FFFFFF"/>
                </a:solidFill>
              </a:rPr>
              <a:t>when differentiable: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2308858" y="5124244"/>
            <a:ext cx="6835140" cy="173375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check </a:t>
            </a:r>
            <a:r>
              <a:rPr lang="en-US" dirty="0" err="1" smtClean="0">
                <a:solidFill>
                  <a:schemeClr val="tx2"/>
                </a:solidFill>
              </a:rPr>
              <a:t>contractivity</a:t>
            </a:r>
            <a:r>
              <a:rPr lang="en-US" dirty="0" smtClean="0">
                <a:solidFill>
                  <a:schemeClr val="tx2"/>
                </a:solidFill>
              </a:rPr>
              <a:t> of this </a:t>
            </a:r>
          </a:p>
          <a:p>
            <a:pPr marL="354330" lvl="1" indent="0">
              <a:buNone/>
            </a:pPr>
            <a:r>
              <a:rPr lang="en-US" dirty="0">
                <a:solidFill>
                  <a:schemeClr val="tx2"/>
                </a:solidFill>
              </a:rPr>
              <a:t>	</a:t>
            </a:r>
            <a:r>
              <a:rPr lang="en-US" dirty="0" smtClean="0">
                <a:solidFill>
                  <a:schemeClr val="tx2"/>
                </a:solidFill>
              </a:rPr>
              <a:t>	</a:t>
            </a:r>
            <a:r>
              <a:rPr lang="en-US" dirty="0" smtClean="0">
                <a:solidFill>
                  <a:schemeClr val="tx2"/>
                </a:solidFill>
              </a:rPr>
              <a:t>linear map</a:t>
            </a:r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0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-2" y="1570983"/>
            <a:ext cx="9144000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>
              <a:buNone/>
            </a:pPr>
            <a:r>
              <a:rPr lang="en-US" sz="4800" b="1" dirty="0" smtClean="0">
                <a:solidFill>
                  <a:schemeClr val="tx2"/>
                </a:solidFill>
              </a:rPr>
              <a:t>1. construct </a:t>
            </a:r>
            <a:r>
              <a:rPr lang="en-US" sz="4800" b="1" dirty="0" err="1" smtClean="0">
                <a:solidFill>
                  <a:schemeClr val="tx2"/>
                </a:solidFill>
              </a:rPr>
              <a:t>Poincar</a:t>
            </a:r>
            <a:r>
              <a:rPr lang="en-US" sz="4800" b="1" dirty="0" err="1" smtClean="0">
                <a:solidFill>
                  <a:schemeClr val="tx2"/>
                </a:solidFill>
              </a:rPr>
              <a:t>é</a:t>
            </a:r>
            <a:r>
              <a:rPr lang="en-US" sz="4800" b="1" dirty="0" smtClean="0">
                <a:solidFill>
                  <a:schemeClr val="tx2"/>
                </a:solidFill>
              </a:rPr>
              <a:t> map</a:t>
            </a:r>
            <a:endParaRPr lang="en-US" sz="4800" b="1" dirty="0" smtClean="0">
              <a:solidFill>
                <a:schemeClr val="tx2"/>
              </a:solidFill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-1" y="-106680"/>
            <a:ext cx="9143999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6000" b="1" dirty="0" smtClean="0">
                <a:solidFill>
                  <a:schemeClr val="tx2"/>
                </a:solidFill>
              </a:rPr>
              <a:t>how to assess stability</a:t>
            </a:r>
            <a:endParaRPr lang="en-US" sz="6000" b="1" dirty="0">
              <a:solidFill>
                <a:schemeClr val="tx2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-2" y="3658863"/>
            <a:ext cx="9144000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>
              <a:buNone/>
            </a:pPr>
            <a:r>
              <a:rPr lang="en-US" sz="4800" b="1" dirty="0" smtClean="0">
                <a:solidFill>
                  <a:schemeClr val="tx2"/>
                </a:solidFill>
              </a:rPr>
              <a:t>2. compute derivative</a:t>
            </a:r>
            <a:endParaRPr lang="en-US" sz="4800" b="1" dirty="0" smtClean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-1" b="24425"/>
          <a:stretch/>
        </p:blipFill>
        <p:spPr>
          <a:xfrm>
            <a:off x="810258" y="2403659"/>
            <a:ext cx="3149600" cy="1314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53907"/>
          <a:stretch/>
        </p:blipFill>
        <p:spPr>
          <a:xfrm>
            <a:off x="810258" y="4465320"/>
            <a:ext cx="3149600" cy="1182458"/>
          </a:xfrm>
          <a:prstGeom prst="rect">
            <a:avLst/>
          </a:prstGeom>
        </p:spPr>
      </p:pic>
      <p:sp>
        <p:nvSpPr>
          <p:cNvPr id="14" name="Text Placeholder 2"/>
          <p:cNvSpPr txBox="1">
            <a:spLocks/>
          </p:cNvSpPr>
          <p:nvPr/>
        </p:nvSpPr>
        <p:spPr>
          <a:xfrm>
            <a:off x="2472114" y="3036364"/>
            <a:ext cx="667188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fixed point generates periodic orbit 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-461214" y="876972"/>
            <a:ext cx="10058400" cy="70613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b="1" dirty="0" smtClean="0">
                <a:solidFill>
                  <a:srgbClr val="FFFFFF"/>
                </a:solidFill>
              </a:rPr>
              <a:t>when piecewise-differentiable: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2308858" y="5124244"/>
            <a:ext cx="6835140" cy="173375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check </a:t>
            </a:r>
            <a:r>
              <a:rPr lang="en-US" dirty="0" err="1" smtClean="0">
                <a:solidFill>
                  <a:schemeClr val="tx2"/>
                </a:solidFill>
              </a:rPr>
              <a:t>contractivity</a:t>
            </a:r>
            <a:r>
              <a:rPr lang="en-US" dirty="0" smtClean="0">
                <a:solidFill>
                  <a:schemeClr val="tx2"/>
                </a:solidFill>
              </a:rPr>
              <a:t> of this </a:t>
            </a:r>
          </a:p>
          <a:p>
            <a:pPr marL="354330" lvl="1" indent="0">
              <a:buNone/>
            </a:pPr>
            <a:r>
              <a:rPr lang="en-US" dirty="0">
                <a:solidFill>
                  <a:schemeClr val="tx2"/>
                </a:solidFill>
              </a:rPr>
              <a:t>	</a:t>
            </a:r>
            <a:r>
              <a:rPr lang="en-US" dirty="0" smtClean="0">
                <a:solidFill>
                  <a:schemeClr val="tx2"/>
                </a:solidFill>
              </a:rPr>
              <a:t>	piecewise-</a:t>
            </a:r>
            <a:r>
              <a:rPr lang="en-US" dirty="0" smtClean="0">
                <a:solidFill>
                  <a:schemeClr val="tx2"/>
                </a:solidFill>
              </a:rPr>
              <a:t>linear map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2025502" y="6174941"/>
            <a:ext cx="7118497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Burden, </a:t>
            </a:r>
            <a:r>
              <a:rPr lang="en-US" sz="1600" dirty="0" err="1" smtClean="0">
                <a:solidFill>
                  <a:schemeClr val="tx2"/>
                </a:solidFill>
              </a:rPr>
              <a:t>Sastry</a:t>
            </a:r>
            <a:r>
              <a:rPr lang="en-US" sz="1600" dirty="0" smtClean="0">
                <a:solidFill>
                  <a:schemeClr val="tx2"/>
                </a:solidFill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</a:rPr>
              <a:t>Koditschek</a:t>
            </a:r>
            <a:r>
              <a:rPr lang="en-US" sz="1600" dirty="0" smtClean="0">
                <a:solidFill>
                  <a:schemeClr val="tx2"/>
                </a:solidFill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</a:rPr>
              <a:t>Revzen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i="1" dirty="0" smtClean="0">
                <a:solidFill>
                  <a:schemeClr val="tx2"/>
                </a:solidFill>
              </a:rPr>
              <a:t>SIADS</a:t>
            </a:r>
            <a:r>
              <a:rPr lang="en-US" sz="1600" dirty="0" smtClean="0">
                <a:solidFill>
                  <a:schemeClr val="tx2"/>
                </a:solidFill>
              </a:rPr>
              <a:t> 2016 (arXiv:1407.1775)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600" i="1" dirty="0" smtClean="0">
                <a:solidFill>
                  <a:schemeClr val="tx2"/>
                </a:solidFill>
              </a:rPr>
              <a:t>Event-Selected Vector Field Discontinuities Yield Piecewise-Differentiable Flows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38" y="6174941"/>
            <a:ext cx="2023165" cy="694944"/>
            <a:chOff x="2338" y="6174941"/>
            <a:chExt cx="2023165" cy="69494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702" y="6174941"/>
              <a:ext cx="685801" cy="68580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" y="6177698"/>
              <a:ext cx="689429" cy="68942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73" y="6174941"/>
              <a:ext cx="689429" cy="694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266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-2" y="1570983"/>
            <a:ext cx="9144000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>
              <a:buNone/>
            </a:pPr>
            <a:r>
              <a:rPr lang="en-US" sz="4800" b="1" dirty="0" smtClean="0">
                <a:solidFill>
                  <a:schemeClr val="tx2"/>
                </a:solidFill>
              </a:rPr>
              <a:t>1. construct </a:t>
            </a:r>
            <a:r>
              <a:rPr lang="en-US" sz="4800" b="1" dirty="0" err="1" smtClean="0">
                <a:solidFill>
                  <a:schemeClr val="tx2"/>
                </a:solidFill>
              </a:rPr>
              <a:t>Poincar</a:t>
            </a:r>
            <a:r>
              <a:rPr lang="en-US" sz="4800" b="1" dirty="0" err="1" smtClean="0">
                <a:solidFill>
                  <a:schemeClr val="tx2"/>
                </a:solidFill>
              </a:rPr>
              <a:t>é</a:t>
            </a:r>
            <a:r>
              <a:rPr lang="en-US" sz="4800" b="1" dirty="0" smtClean="0">
                <a:solidFill>
                  <a:schemeClr val="tx2"/>
                </a:solidFill>
              </a:rPr>
              <a:t> map</a:t>
            </a:r>
            <a:endParaRPr lang="en-US" sz="4800" b="1" dirty="0" smtClean="0">
              <a:solidFill>
                <a:schemeClr val="tx2"/>
              </a:solidFill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-1" y="-106680"/>
            <a:ext cx="9143999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6000" b="1" dirty="0" smtClean="0">
                <a:solidFill>
                  <a:schemeClr val="tx2"/>
                </a:solidFill>
              </a:rPr>
              <a:t>how to assess instability</a:t>
            </a:r>
            <a:endParaRPr lang="en-US" sz="6000" b="1" dirty="0">
              <a:solidFill>
                <a:schemeClr val="tx2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-2" y="3658863"/>
            <a:ext cx="9144000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>
              <a:buNone/>
            </a:pPr>
            <a:r>
              <a:rPr lang="en-US" sz="4800" b="1" dirty="0" smtClean="0">
                <a:solidFill>
                  <a:schemeClr val="tx2"/>
                </a:solidFill>
              </a:rPr>
              <a:t>2. compute derivative</a:t>
            </a:r>
            <a:endParaRPr lang="en-US" sz="4800" b="1" dirty="0" smtClean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-1" b="24425"/>
          <a:stretch/>
        </p:blipFill>
        <p:spPr>
          <a:xfrm>
            <a:off x="810258" y="2403659"/>
            <a:ext cx="3149600" cy="1314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53907"/>
          <a:stretch/>
        </p:blipFill>
        <p:spPr>
          <a:xfrm>
            <a:off x="810258" y="4465320"/>
            <a:ext cx="3149600" cy="1182458"/>
          </a:xfrm>
          <a:prstGeom prst="rect">
            <a:avLst/>
          </a:prstGeom>
        </p:spPr>
      </p:pic>
      <p:sp>
        <p:nvSpPr>
          <p:cNvPr id="13" name="Text Placeholder 2"/>
          <p:cNvSpPr txBox="1">
            <a:spLocks/>
          </p:cNvSpPr>
          <p:nvPr/>
        </p:nvSpPr>
        <p:spPr>
          <a:xfrm>
            <a:off x="2308858" y="5124244"/>
            <a:ext cx="6835140" cy="173375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check instability of this </a:t>
            </a:r>
          </a:p>
          <a:p>
            <a:pPr marL="354330" lvl="1" indent="0">
              <a:buNone/>
            </a:pPr>
            <a:r>
              <a:rPr lang="en-US" dirty="0">
                <a:solidFill>
                  <a:schemeClr val="tx2"/>
                </a:solidFill>
              </a:rPr>
              <a:t>	</a:t>
            </a:r>
            <a:r>
              <a:rPr lang="en-US" dirty="0" smtClean="0">
                <a:solidFill>
                  <a:schemeClr val="tx2"/>
                </a:solidFill>
              </a:rPr>
              <a:t>	piecewise-</a:t>
            </a:r>
            <a:r>
              <a:rPr lang="en-US" dirty="0" smtClean="0">
                <a:solidFill>
                  <a:schemeClr val="tx2"/>
                </a:solidFill>
              </a:rPr>
              <a:t>linear map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2472114" y="3036364"/>
            <a:ext cx="667188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fixed point generates periodic orbit 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-461214" y="876972"/>
            <a:ext cx="10058400" cy="70613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b="1" dirty="0" smtClean="0">
                <a:solidFill>
                  <a:srgbClr val="FFFFFF"/>
                </a:solidFill>
              </a:rPr>
              <a:t>when piecewise-differentiable: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0" y="6174941"/>
            <a:ext cx="9144000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Ivanov </a:t>
            </a:r>
            <a:r>
              <a:rPr lang="en-US" sz="1600" i="1" dirty="0">
                <a:solidFill>
                  <a:schemeClr val="tx2"/>
                </a:solidFill>
              </a:rPr>
              <a:t>Journal of Applied Mathematics and Mechanics</a:t>
            </a:r>
            <a:r>
              <a:rPr lang="en-US" sz="1600" dirty="0" smtClean="0">
                <a:solidFill>
                  <a:schemeClr val="tx2"/>
                </a:solidFill>
              </a:rPr>
              <a:t> 1998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>
                <a:solidFill>
                  <a:schemeClr val="tx2"/>
                </a:solidFill>
              </a:rPr>
              <a:t>The </a:t>
            </a:r>
            <a:r>
              <a:rPr lang="en-US" sz="1600" i="1" dirty="0">
                <a:solidFill>
                  <a:schemeClr val="tx2"/>
                </a:solidFill>
              </a:rPr>
              <a:t>stability of periodic solutions of discontinuous systems that intersect several surfaces of </a:t>
            </a:r>
            <a:r>
              <a:rPr lang="en-US" sz="1600" i="1" dirty="0" smtClean="0">
                <a:solidFill>
                  <a:schemeClr val="tx2"/>
                </a:solidFill>
              </a:rPr>
              <a:t>discontinuity</a:t>
            </a:r>
            <a:endParaRPr lang="en-US" sz="1600" i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6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-1" y="-106680"/>
            <a:ext cx="9143999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6000" b="1" dirty="0" smtClean="0">
                <a:solidFill>
                  <a:schemeClr val="tx2"/>
                </a:solidFill>
              </a:rPr>
              <a:t>how to assess controllability</a:t>
            </a:r>
            <a:endParaRPr lang="en-US" sz="6000" b="1" dirty="0">
              <a:solidFill>
                <a:schemeClr val="tx2"/>
              </a:solidFill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-461214" y="876972"/>
            <a:ext cx="10058400" cy="70613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b="1" smtClean="0">
                <a:solidFill>
                  <a:srgbClr val="FFFFFF"/>
                </a:solidFill>
              </a:rPr>
              <a:t>when differentiable:</a:t>
            </a:r>
            <a:endParaRPr lang="en-US" sz="4400"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2" y="3030696"/>
            <a:ext cx="8312727" cy="235244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425" y="1897828"/>
            <a:ext cx="4513223" cy="4618182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5323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-2" y="1570983"/>
            <a:ext cx="9144000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>
              <a:buNone/>
            </a:pPr>
            <a:r>
              <a:rPr lang="en-US" sz="4800" b="1" dirty="0" smtClean="0">
                <a:solidFill>
                  <a:schemeClr val="tx2"/>
                </a:solidFill>
              </a:rPr>
              <a:t>1. controlled </a:t>
            </a:r>
            <a:r>
              <a:rPr lang="en-US" sz="4800" b="1" dirty="0" err="1" smtClean="0">
                <a:solidFill>
                  <a:schemeClr val="tx2"/>
                </a:solidFill>
              </a:rPr>
              <a:t>Poincar</a:t>
            </a:r>
            <a:r>
              <a:rPr lang="en-US" sz="4800" b="1" dirty="0" err="1" smtClean="0">
                <a:solidFill>
                  <a:schemeClr val="tx2"/>
                </a:solidFill>
              </a:rPr>
              <a:t>é</a:t>
            </a:r>
            <a:r>
              <a:rPr lang="en-US" sz="4800" b="1" dirty="0" smtClean="0">
                <a:solidFill>
                  <a:schemeClr val="tx2"/>
                </a:solidFill>
              </a:rPr>
              <a:t> map</a:t>
            </a:r>
            <a:endParaRPr lang="en-US" sz="4800" b="1" dirty="0" smtClean="0">
              <a:solidFill>
                <a:schemeClr val="tx2"/>
              </a:solidFill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-1" y="-106680"/>
            <a:ext cx="9143999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6000" b="1" dirty="0" smtClean="0">
                <a:solidFill>
                  <a:schemeClr val="tx2"/>
                </a:solidFill>
              </a:rPr>
              <a:t>how to assess controllability</a:t>
            </a:r>
            <a:endParaRPr lang="en-US" sz="6000" b="1" dirty="0">
              <a:solidFill>
                <a:schemeClr val="tx2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-2" y="3658863"/>
            <a:ext cx="9144000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>
              <a:buNone/>
            </a:pPr>
            <a:r>
              <a:rPr lang="en-US" sz="4800" b="1" dirty="0" smtClean="0">
                <a:solidFill>
                  <a:schemeClr val="tx2"/>
                </a:solidFill>
              </a:rPr>
              <a:t>2. implicit function theorem</a:t>
            </a:r>
            <a:endParaRPr lang="en-US" sz="4800" b="1" dirty="0" smtClean="0">
              <a:solidFill>
                <a:schemeClr val="tx2"/>
              </a:solidFill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2665708" y="5124244"/>
            <a:ext cx="6478290" cy="173375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check </a:t>
            </a:r>
            <a:r>
              <a:rPr lang="en-US" dirty="0" err="1" smtClean="0">
                <a:solidFill>
                  <a:schemeClr val="tx2"/>
                </a:solidFill>
              </a:rPr>
              <a:t>invertibility</a:t>
            </a:r>
            <a:r>
              <a:rPr lang="en-US" dirty="0" smtClean="0">
                <a:solidFill>
                  <a:schemeClr val="tx2"/>
                </a:solidFill>
              </a:rPr>
              <a:t> condition on derivative with respect to control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3084162" y="3051862"/>
            <a:ext cx="6059835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control input yields fixed point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-461214" y="876972"/>
            <a:ext cx="10058400" cy="70613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b="1" smtClean="0">
                <a:solidFill>
                  <a:srgbClr val="FFFFFF"/>
                </a:solidFill>
              </a:rPr>
              <a:t>when differentiable:</a:t>
            </a:r>
            <a:endParaRPr lang="en-US" sz="4400"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7028"/>
          <a:stretch/>
        </p:blipFill>
        <p:spPr>
          <a:xfrm>
            <a:off x="810258" y="2376163"/>
            <a:ext cx="4432300" cy="1358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2610"/>
          <a:stretch/>
        </p:blipFill>
        <p:spPr>
          <a:xfrm>
            <a:off x="810258" y="4401518"/>
            <a:ext cx="4292600" cy="121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9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-2" y="1570983"/>
            <a:ext cx="9144000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>
              <a:buNone/>
            </a:pPr>
            <a:r>
              <a:rPr lang="en-US" sz="4800" b="1" dirty="0" smtClean="0">
                <a:solidFill>
                  <a:schemeClr val="tx2"/>
                </a:solidFill>
              </a:rPr>
              <a:t>1. controlled </a:t>
            </a:r>
            <a:r>
              <a:rPr lang="en-US" sz="4800" b="1" dirty="0" err="1" smtClean="0">
                <a:solidFill>
                  <a:schemeClr val="tx2"/>
                </a:solidFill>
              </a:rPr>
              <a:t>Poincar</a:t>
            </a:r>
            <a:r>
              <a:rPr lang="en-US" sz="4800" b="1" dirty="0" err="1" smtClean="0">
                <a:solidFill>
                  <a:schemeClr val="tx2"/>
                </a:solidFill>
              </a:rPr>
              <a:t>é</a:t>
            </a:r>
            <a:r>
              <a:rPr lang="en-US" sz="4800" b="1" dirty="0" smtClean="0">
                <a:solidFill>
                  <a:schemeClr val="tx2"/>
                </a:solidFill>
              </a:rPr>
              <a:t> map</a:t>
            </a:r>
            <a:endParaRPr lang="en-US" sz="4800" b="1" dirty="0" smtClean="0">
              <a:solidFill>
                <a:schemeClr val="tx2"/>
              </a:solidFill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-1" y="-106680"/>
            <a:ext cx="9143999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6000" b="1" dirty="0" smtClean="0">
                <a:solidFill>
                  <a:schemeClr val="tx2"/>
                </a:solidFill>
              </a:rPr>
              <a:t>how to assess controllability</a:t>
            </a:r>
            <a:endParaRPr lang="en-US" sz="6000" b="1" dirty="0">
              <a:solidFill>
                <a:schemeClr val="tx2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-2" y="3658863"/>
            <a:ext cx="9144000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>
              <a:buNone/>
            </a:pPr>
            <a:r>
              <a:rPr lang="en-US" sz="4800" b="1" dirty="0" smtClean="0">
                <a:solidFill>
                  <a:schemeClr val="tx2"/>
                </a:solidFill>
              </a:rPr>
              <a:t>2. implicit function theorem</a:t>
            </a:r>
            <a:endParaRPr lang="en-US" sz="4800" b="1" dirty="0" smtClean="0">
              <a:solidFill>
                <a:schemeClr val="tx2"/>
              </a:solidFill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3084162" y="3051862"/>
            <a:ext cx="6059835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control input yields fixed point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-461214" y="876972"/>
            <a:ext cx="10058400" cy="70613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b="1" dirty="0" smtClean="0">
                <a:solidFill>
                  <a:srgbClr val="FFFFFF"/>
                </a:solidFill>
              </a:rPr>
              <a:t>when piecewise-differentiable:</a:t>
            </a:r>
            <a:endParaRPr lang="en-US" sz="4400"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7028"/>
          <a:stretch/>
        </p:blipFill>
        <p:spPr>
          <a:xfrm>
            <a:off x="810258" y="2376163"/>
            <a:ext cx="4432300" cy="1358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2610"/>
          <a:stretch/>
        </p:blipFill>
        <p:spPr>
          <a:xfrm>
            <a:off x="810258" y="4401518"/>
            <a:ext cx="4292600" cy="1215743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2665708" y="5124244"/>
            <a:ext cx="6478290" cy="173375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check </a:t>
            </a:r>
            <a:r>
              <a:rPr lang="en-US" dirty="0" err="1" smtClean="0">
                <a:solidFill>
                  <a:schemeClr val="tx2"/>
                </a:solidFill>
              </a:rPr>
              <a:t>invertibility</a:t>
            </a:r>
            <a:r>
              <a:rPr lang="en-US" dirty="0" smtClean="0">
                <a:solidFill>
                  <a:schemeClr val="tx2"/>
                </a:solidFill>
              </a:rPr>
              <a:t> condition on derivative with respect to control</a:t>
            </a:r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8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381"/>
          <a:stretch/>
        </p:blipFill>
        <p:spPr>
          <a:xfrm>
            <a:off x="0" y="0"/>
            <a:ext cx="2561422" cy="3212361"/>
          </a:xfrm>
          <a:prstGeom prst="rect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80"/>
          <a:stretch/>
        </p:blipFill>
        <p:spPr>
          <a:xfrm>
            <a:off x="332" y="3371943"/>
            <a:ext cx="2561090" cy="3231611"/>
          </a:xfrm>
          <a:prstGeom prst="rect">
            <a:avLst/>
          </a:prstGeom>
          <a:ln w="76200">
            <a:solidFill>
              <a:schemeClr val="tx1">
                <a:lumMod val="50000"/>
              </a:schemeClr>
            </a:solidFill>
          </a:ln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-461214" y="2028131"/>
            <a:ext cx="10058400" cy="1371600"/>
          </a:xfrm>
          <a:prstGeom prst="rect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Sam:  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legged locomotion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can vary</a:t>
            </a:r>
            <a:endParaRPr kumimoji="0" lang="en-US" sz="4000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differentiably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between footfall sequences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-461214" y="5313145"/>
            <a:ext cx="10058400" cy="1371600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 smtClean="0">
                <a:solidFill>
                  <a:srgbClr val="FFFFFF"/>
                </a:solidFill>
              </a:rPr>
              <a:t>Andrew:  </a:t>
            </a:r>
            <a:r>
              <a:rPr lang="en-US" sz="4000" dirty="0" smtClean="0">
                <a:solidFill>
                  <a:srgbClr val="FFFFFF"/>
                </a:solidFill>
              </a:rPr>
              <a:t>can </a:t>
            </a:r>
            <a:r>
              <a:rPr lang="en-US" sz="4000" dirty="0">
                <a:solidFill>
                  <a:srgbClr val="FFFFFF"/>
                </a:solidFill>
              </a:rPr>
              <a:t>apply </a:t>
            </a:r>
            <a:r>
              <a:rPr lang="en-US" sz="4000" dirty="0" smtClean="0">
                <a:solidFill>
                  <a:srgbClr val="FFFFFF"/>
                </a:solidFill>
              </a:rPr>
              <a:t>familiar </a:t>
            </a:r>
            <a:r>
              <a:rPr lang="en-US" sz="4000" dirty="0">
                <a:solidFill>
                  <a:srgbClr val="FFFFFF"/>
                </a:solidFill>
              </a:rPr>
              <a:t>techniques </a:t>
            </a:r>
            <a:endParaRPr lang="en-US" sz="4000" dirty="0" smtClean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 smtClean="0">
                <a:solidFill>
                  <a:srgbClr val="FFFFFF"/>
                </a:solidFill>
              </a:rPr>
              <a:t>to </a:t>
            </a:r>
            <a:r>
              <a:rPr lang="en-US" sz="4000" dirty="0" smtClean="0">
                <a:solidFill>
                  <a:srgbClr val="FFFFFF"/>
                </a:solidFill>
              </a:rPr>
              <a:t>assess </a:t>
            </a:r>
            <a:r>
              <a:rPr lang="en-US" sz="4000" dirty="0" smtClean="0">
                <a:solidFill>
                  <a:srgbClr val="FFFFFF"/>
                </a:solidFill>
              </a:rPr>
              <a:t>stability </a:t>
            </a:r>
            <a:r>
              <a:rPr lang="en-US" sz="4000" dirty="0">
                <a:solidFill>
                  <a:srgbClr val="FFFFFF"/>
                </a:solidFill>
              </a:rPr>
              <a:t>and </a:t>
            </a:r>
            <a:r>
              <a:rPr lang="en-US" sz="4000" dirty="0" smtClean="0">
                <a:solidFill>
                  <a:srgbClr val="FFFFFF"/>
                </a:solidFill>
              </a:rPr>
              <a:t>controllability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6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9069"/>
            <a:ext cx="4835157" cy="2111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lum bright="80000" contras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90531"/>
            <a:ext cx="4432664" cy="2779498"/>
          </a:xfrm>
          <a:prstGeom prst="rect">
            <a:avLst/>
          </a:prstGeom>
          <a:noFill/>
        </p:spPr>
      </p:pic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309415"/>
            <a:ext cx="5003074" cy="988547"/>
          </a:xfrm>
          <a:prstGeom prst="rect">
            <a:avLst/>
          </a:prstGeom>
        </p:spPr>
        <p:txBody>
          <a:bodyPr/>
          <a:lstStyle/>
          <a:p>
            <a:pPr lvl="1"/>
            <a:r>
              <a:rPr lang="en-US" dirty="0" smtClean="0">
                <a:solidFill>
                  <a:schemeClr val="tx2"/>
                </a:solidFill>
              </a:rPr>
              <a:t>locomotion through fluid governed by continuous </a:t>
            </a:r>
            <a:r>
              <a:rPr lang="en-US" b="1" dirty="0" smtClean="0">
                <a:solidFill>
                  <a:schemeClr val="tx2"/>
                </a:solidFill>
              </a:rPr>
              <a:t>hydro-</a:t>
            </a:r>
            <a:r>
              <a:rPr lang="en-US" dirty="0" smtClean="0">
                <a:solidFill>
                  <a:schemeClr val="tx2"/>
                </a:solidFill>
              </a:rPr>
              <a:t> and </a:t>
            </a:r>
            <a:r>
              <a:rPr lang="en-US" b="1" dirty="0" smtClean="0">
                <a:solidFill>
                  <a:schemeClr val="tx2"/>
                </a:solidFill>
              </a:rPr>
              <a:t>aero-</a:t>
            </a:r>
            <a:r>
              <a:rPr lang="en-US" dirty="0" smtClean="0">
                <a:solidFill>
                  <a:schemeClr val="tx2"/>
                </a:solidFill>
              </a:rPr>
              <a:t>dynamics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554583" y="309415"/>
            <a:ext cx="4589416" cy="988547"/>
          </a:xfrm>
          <a:prstGeom prst="rect">
            <a:avLst/>
          </a:prstGeom>
        </p:spPr>
        <p:txBody>
          <a:bodyPr/>
          <a:lstStyle/>
          <a:p>
            <a:pPr lvl="1"/>
            <a:r>
              <a:rPr lang="en-US" dirty="0" smtClean="0">
                <a:solidFill>
                  <a:schemeClr val="tx2"/>
                </a:solidFill>
              </a:rPr>
              <a:t>locomotion on land governed by intermittent </a:t>
            </a:r>
            <a:r>
              <a:rPr lang="en-US" b="1" dirty="0" smtClean="0">
                <a:solidFill>
                  <a:schemeClr val="tx2"/>
                </a:solidFill>
              </a:rPr>
              <a:t>terra-</a:t>
            </a:r>
            <a:r>
              <a:rPr lang="en-US" dirty="0" smtClean="0">
                <a:solidFill>
                  <a:schemeClr val="tx2"/>
                </a:solidFill>
              </a:rPr>
              <a:t>dynamics</a:t>
            </a:r>
          </a:p>
        </p:txBody>
      </p:sp>
      <p:pic>
        <p:nvPicPr>
          <p:cNvPr id="12" name="JohnsonKoditschek2013icra_480x360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0308" y="3847301"/>
            <a:ext cx="3321055" cy="2490792"/>
          </a:xfrm>
          <a:prstGeom prst="rect">
            <a:avLst/>
          </a:prstGeom>
        </p:spPr>
      </p:pic>
      <p:pic>
        <p:nvPicPr>
          <p:cNvPr id="13" name="LibbyMoore2012_640x386_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40727" y="2223953"/>
            <a:ext cx="3329433" cy="2002862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-1" y="6359865"/>
            <a:ext cx="4563292" cy="496386"/>
          </a:xfrm>
          <a:prstGeom prst="rect">
            <a:avLst/>
          </a:prstGeo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 err="1" smtClean="0">
                <a:solidFill>
                  <a:schemeClr val="tx2"/>
                </a:solidFill>
              </a:rPr>
              <a:t>Tytell</a:t>
            </a:r>
            <a:r>
              <a:rPr lang="en-US" sz="1400" dirty="0" smtClean="0">
                <a:solidFill>
                  <a:schemeClr val="tx2"/>
                </a:solidFill>
              </a:rPr>
              <a:t>, </a:t>
            </a:r>
            <a:r>
              <a:rPr lang="en-US" sz="1400" dirty="0" err="1" smtClean="0">
                <a:solidFill>
                  <a:schemeClr val="tx2"/>
                </a:solidFill>
              </a:rPr>
              <a:t>Standen</a:t>
            </a:r>
            <a:r>
              <a:rPr lang="en-US" sz="1400" dirty="0" smtClean="0">
                <a:solidFill>
                  <a:schemeClr val="tx2"/>
                </a:solidFill>
              </a:rPr>
              <a:t>, Lauder </a:t>
            </a:r>
            <a:r>
              <a:rPr lang="en-US" sz="1400" i="1" dirty="0" smtClean="0">
                <a:solidFill>
                  <a:schemeClr val="tx2"/>
                </a:solidFill>
              </a:rPr>
              <a:t>JEB</a:t>
            </a:r>
            <a:r>
              <a:rPr lang="en-US" sz="1400" dirty="0" smtClean="0">
                <a:solidFill>
                  <a:schemeClr val="tx2"/>
                </a:solidFill>
              </a:rPr>
              <a:t> 2008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tx2"/>
                </a:solidFill>
              </a:rPr>
              <a:t>Cory, Moore, </a:t>
            </a:r>
            <a:r>
              <a:rPr lang="en-US" sz="1400" dirty="0" err="1" smtClean="0">
                <a:solidFill>
                  <a:schemeClr val="tx2"/>
                </a:solidFill>
              </a:rPr>
              <a:t>Tedrake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i="1" dirty="0" smtClean="0">
                <a:solidFill>
                  <a:schemeClr val="tx2"/>
                </a:solidFill>
              </a:rPr>
              <a:t>B&amp;B</a:t>
            </a:r>
            <a:r>
              <a:rPr lang="en-US" sz="1400" dirty="0" smtClean="0">
                <a:solidFill>
                  <a:schemeClr val="tx2"/>
                </a:solidFill>
              </a:rPr>
              <a:t> 2014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763589" y="6359864"/>
            <a:ext cx="4380410" cy="496387"/>
          </a:xfrm>
          <a:prstGeom prst="rect">
            <a:avLst/>
          </a:prstGeo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tx2"/>
                </a:solidFill>
              </a:rPr>
              <a:t>Libby, Moore, Chang-Siu, Cohen, </a:t>
            </a:r>
            <a:r>
              <a:rPr lang="en-US" sz="1400" dirty="0" err="1" smtClean="0">
                <a:solidFill>
                  <a:schemeClr val="tx2"/>
                </a:solidFill>
              </a:rPr>
              <a:t>Jusufi</a:t>
            </a:r>
            <a:r>
              <a:rPr lang="en-US" sz="1400" dirty="0" smtClean="0">
                <a:solidFill>
                  <a:schemeClr val="tx2"/>
                </a:solidFill>
              </a:rPr>
              <a:t>, Full </a:t>
            </a:r>
            <a:r>
              <a:rPr lang="en-US" sz="1400" i="1" dirty="0" smtClean="0">
                <a:solidFill>
                  <a:schemeClr val="tx2"/>
                </a:solidFill>
              </a:rPr>
              <a:t>Nature</a:t>
            </a:r>
            <a:r>
              <a:rPr lang="en-US" sz="1400" dirty="0" smtClean="0">
                <a:solidFill>
                  <a:schemeClr val="tx2"/>
                </a:solidFill>
              </a:rPr>
              <a:t> 2012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tx2"/>
                </a:solidFill>
              </a:rPr>
              <a:t>Johnson, </a:t>
            </a:r>
            <a:r>
              <a:rPr lang="en-US" sz="1400" dirty="0" err="1" smtClean="0">
                <a:solidFill>
                  <a:schemeClr val="tx2"/>
                </a:solidFill>
              </a:rPr>
              <a:t>Koditschek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i="1" dirty="0" smtClean="0">
                <a:solidFill>
                  <a:schemeClr val="tx2"/>
                </a:solidFill>
              </a:rPr>
              <a:t>ICRA </a:t>
            </a:r>
            <a:r>
              <a:rPr lang="en-US" sz="1400" dirty="0" smtClean="0">
                <a:solidFill>
                  <a:schemeClr val="tx2"/>
                </a:solidFill>
              </a:rPr>
              <a:t>2013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89633" y="1662684"/>
            <a:ext cx="3428468" cy="280196"/>
          </a:xfrm>
          <a:prstGeom prst="rect">
            <a:avLst/>
          </a:prstGeom>
        </p:spPr>
        <p:txBody>
          <a:bodyPr/>
          <a:lstStyle/>
          <a:p>
            <a:pPr marL="57150" indent="0">
              <a:spcBef>
                <a:spcPts val="0"/>
              </a:spcBef>
              <a:buNone/>
            </a:pPr>
            <a:r>
              <a:rPr lang="en-US" sz="1400" smtClean="0">
                <a:solidFill>
                  <a:schemeClr val="tx2"/>
                </a:solidFill>
              </a:rPr>
              <a:t>Vogel </a:t>
            </a:r>
            <a:r>
              <a:rPr lang="en-US" sz="1400" i="1" smtClean="0">
                <a:solidFill>
                  <a:schemeClr val="tx2"/>
                </a:solidFill>
              </a:rPr>
              <a:t>Life in moving fluids</a:t>
            </a:r>
            <a:r>
              <a:rPr lang="en-US" sz="1400" smtClean="0">
                <a:solidFill>
                  <a:schemeClr val="tx2"/>
                </a:solidFill>
              </a:rPr>
              <a:t> 1996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232895" y="1657859"/>
            <a:ext cx="3428468" cy="280196"/>
          </a:xfrm>
          <a:prstGeom prst="rect">
            <a:avLst/>
          </a:prstGeom>
        </p:spPr>
        <p:txBody>
          <a:bodyPr/>
          <a:lstStyle/>
          <a:p>
            <a:pPr marL="57150" indent="0"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tx2"/>
                </a:solidFill>
              </a:rPr>
              <a:t>Li, Zhang, </a:t>
            </a:r>
            <a:r>
              <a:rPr lang="en-US" sz="1400" smtClean="0">
                <a:solidFill>
                  <a:schemeClr val="tx2"/>
                </a:solidFill>
              </a:rPr>
              <a:t>Goldman </a:t>
            </a:r>
            <a:r>
              <a:rPr lang="en-US" sz="1400" i="1" smtClean="0">
                <a:solidFill>
                  <a:schemeClr val="tx2"/>
                </a:solidFill>
              </a:rPr>
              <a:t>Science</a:t>
            </a:r>
            <a:r>
              <a:rPr lang="en-US" sz="1400" smtClean="0">
                <a:solidFill>
                  <a:schemeClr val="tx2"/>
                </a:solidFill>
              </a:rPr>
              <a:t> 2015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-461213" y="3922570"/>
            <a:ext cx="10058400" cy="881384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tx2"/>
                </a:solidFill>
              </a:rPr>
              <a:t>legged </a:t>
            </a:r>
            <a:r>
              <a:rPr lang="en-US" sz="3200" b="1" dirty="0">
                <a:solidFill>
                  <a:schemeClr val="tx2"/>
                </a:solidFill>
              </a:rPr>
              <a:t>locomotion involves </a:t>
            </a:r>
            <a:r>
              <a:rPr lang="en-US" sz="3200" b="1" i="1" dirty="0">
                <a:solidFill>
                  <a:schemeClr val="tx2"/>
                </a:solidFill>
              </a:rPr>
              <a:t>intermittent</a:t>
            </a:r>
            <a:r>
              <a:rPr lang="en-US" sz="3200" b="1" dirty="0">
                <a:solidFill>
                  <a:schemeClr val="tx2"/>
                </a:solidFill>
              </a:rPr>
              <a:t> interaction</a:t>
            </a:r>
          </a:p>
        </p:txBody>
      </p:sp>
    </p:spTree>
    <p:extLst>
      <p:ext uri="{BB962C8B-B14F-4D97-AF65-F5344CB8AC3E}">
        <p14:creationId xmlns:p14="http://schemas.microsoft.com/office/powerpoint/2010/main" val="156473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8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uiExpand="1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1784716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3154936"/>
            <a:ext cx="685801" cy="685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3840735"/>
            <a:ext cx="685801" cy="691285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559401" y="3163660"/>
            <a:ext cx="2551276" cy="673686"/>
          </a:xfrm>
          <a:prstGeom prst="rect">
            <a:avLst/>
          </a:prstGeom>
        </p:spPr>
        <p:txBody>
          <a:bodyPr/>
          <a:lstStyle/>
          <a:p>
            <a:pPr marL="57150" indent="0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Aaron Johnson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559401" y="3846070"/>
            <a:ext cx="2551276" cy="677780"/>
          </a:xfrm>
          <a:prstGeom prst="rect">
            <a:avLst/>
          </a:prstGeom>
        </p:spPr>
        <p:txBody>
          <a:bodyPr/>
          <a:lstStyle/>
          <a:p>
            <a:pPr marL="57150" indent="0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Dan </a:t>
            </a:r>
            <a:r>
              <a:rPr lang="en-US" sz="2800" dirty="0" err="1" smtClean="0">
                <a:solidFill>
                  <a:schemeClr val="tx2"/>
                </a:solidFill>
              </a:rPr>
              <a:t>Koditschek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559401" y="1784823"/>
            <a:ext cx="2551276" cy="659461"/>
          </a:xfrm>
          <a:prstGeom prst="rect">
            <a:avLst/>
          </a:prstGeom>
        </p:spPr>
        <p:txBody>
          <a:bodyPr/>
          <a:lstStyle/>
          <a:p>
            <a:pPr marL="57150" indent="0">
              <a:buNone/>
            </a:pPr>
            <a:r>
              <a:rPr lang="en-US" sz="2800" dirty="0">
                <a:solidFill>
                  <a:schemeClr val="tx2"/>
                </a:solidFill>
              </a:rPr>
              <a:t>Shankar </a:t>
            </a:r>
            <a:r>
              <a:rPr lang="en-US" sz="2800" dirty="0" err="1" smtClean="0">
                <a:solidFill>
                  <a:schemeClr val="tx2"/>
                </a:solidFill>
              </a:rPr>
              <a:t>Sastry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1787129"/>
            <a:ext cx="685801" cy="6858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89" y="3837527"/>
            <a:ext cx="699796" cy="68580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2465684"/>
            <a:ext cx="685801" cy="685801"/>
          </a:xfrm>
          <a:prstGeom prst="rect">
            <a:avLst/>
          </a:prstGeom>
        </p:spPr>
      </p:pic>
      <p:sp>
        <p:nvSpPr>
          <p:cNvPr id="5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559401" y="2473971"/>
            <a:ext cx="2551276" cy="677780"/>
          </a:xfrm>
          <a:prstGeom prst="rect">
            <a:avLst/>
          </a:prstGeom>
        </p:spPr>
        <p:txBody>
          <a:bodyPr/>
          <a:lstStyle/>
          <a:p>
            <a:pPr marL="57150" indent="0">
              <a:buNone/>
            </a:pPr>
            <a:r>
              <a:rPr lang="en-US" sz="2800" dirty="0" err="1" smtClean="0">
                <a:solidFill>
                  <a:schemeClr val="tx2"/>
                </a:solidFill>
              </a:rPr>
              <a:t>Shai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Revzen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2473219"/>
            <a:ext cx="685801" cy="660059"/>
          </a:xfrm>
          <a:prstGeom prst="rect">
            <a:avLst/>
          </a:prstGeom>
        </p:spPr>
      </p:pic>
      <p:sp>
        <p:nvSpPr>
          <p:cNvPr id="47" name="Text Placeholder 1"/>
          <p:cNvSpPr txBox="1">
            <a:spLocks/>
          </p:cNvSpPr>
          <p:nvPr/>
        </p:nvSpPr>
        <p:spPr>
          <a:xfrm>
            <a:off x="0" y="1664139"/>
            <a:ext cx="4886325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apace2@uw.edu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brl.ee.washington.edu</a:t>
            </a:r>
            <a:endParaRPr lang="en-US" sz="2800" b="1" dirty="0" smtClean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sburden@uw.edu</a:t>
            </a:r>
            <a:endParaRPr lang="en-US" sz="2800" b="1" dirty="0" smtClean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63384" y="842790"/>
            <a:ext cx="4241795" cy="7873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chemeClr val="tx2"/>
                </a:solidFill>
              </a:rPr>
              <a:t>thank you!</a:t>
            </a:r>
            <a:endParaRPr lang="en-US" sz="4400" b="1" dirty="0">
              <a:solidFill>
                <a:schemeClr val="tx2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98" y="5714050"/>
            <a:ext cx="1511405" cy="965967"/>
          </a:xfrm>
          <a:prstGeom prst="rect">
            <a:avLst/>
          </a:prstGeom>
        </p:spPr>
      </p:pic>
      <p:sp>
        <p:nvSpPr>
          <p:cNvPr id="61" name="Text Placeholder 1"/>
          <p:cNvSpPr txBox="1">
            <a:spLocks/>
          </p:cNvSpPr>
          <p:nvPr/>
        </p:nvSpPr>
        <p:spPr>
          <a:xfrm>
            <a:off x="1582080" y="5747063"/>
            <a:ext cx="7528597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ARO YIP </a:t>
            </a:r>
            <a:r>
              <a:rPr lang="pl-PL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#W911NF-16-1-0158:  </a:t>
            </a:r>
            <a:r>
              <a:rPr lang="pl-PL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Predictive</a:t>
            </a:r>
            <a:r>
              <a:rPr lang="pl-PL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models</a:t>
            </a:r>
            <a:r>
              <a:rPr lang="pl-PL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for </a:t>
            </a:r>
            <a:r>
              <a:rPr lang="pl-PL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sensorimotor</a:t>
            </a:r>
            <a:r>
              <a:rPr lang="pl-PL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control</a:t>
            </a:r>
            <a:r>
              <a:rPr lang="pl-PL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pl-PL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legged</a:t>
            </a:r>
            <a:r>
              <a:rPr lang="pl-PL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locomotion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0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868882" y="842790"/>
            <a:ext cx="4241795" cy="7873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chemeClr val="tx2"/>
                </a:solidFill>
              </a:rPr>
              <a:t>collaborators</a:t>
            </a:r>
            <a:endParaRPr lang="en-US" sz="4400" b="1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3164993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0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381"/>
          <a:stretch/>
        </p:blipFill>
        <p:spPr>
          <a:xfrm>
            <a:off x="0" y="0"/>
            <a:ext cx="2561422" cy="3212361"/>
          </a:xfrm>
          <a:prstGeom prst="rect">
            <a:avLst/>
          </a:prstGeom>
          <a:ln w="76200">
            <a:solidFill>
              <a:schemeClr val="tx1">
                <a:lumMod val="5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80"/>
          <a:stretch/>
        </p:blipFill>
        <p:spPr>
          <a:xfrm>
            <a:off x="332" y="3371943"/>
            <a:ext cx="2561090" cy="3231611"/>
          </a:xfrm>
          <a:prstGeom prst="rect">
            <a:avLst/>
          </a:prstGeom>
          <a:ln w="76200">
            <a:solidFill>
              <a:schemeClr val="tx1">
                <a:lumMod val="50000"/>
              </a:schemeClr>
            </a:solidFill>
          </a:ln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-461214" y="2028131"/>
            <a:ext cx="10058400" cy="1371600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Sam:  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legged locomotion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can vary</a:t>
            </a:r>
            <a:endParaRPr kumimoji="0" lang="en-US" sz="400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differentiably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between footfall sequences</a:t>
            </a: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561422" y="537728"/>
            <a:ext cx="6582578" cy="9526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b="1" dirty="0">
                <a:solidFill>
                  <a:schemeClr val="tx2"/>
                </a:solidFill>
              </a:rPr>
              <a:t>takeaway(s):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-461214" y="5313145"/>
            <a:ext cx="10058400" cy="1371600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 smtClean="0">
                <a:solidFill>
                  <a:srgbClr val="FFFFFF"/>
                </a:solidFill>
              </a:rPr>
              <a:t>Andrew:  </a:t>
            </a:r>
            <a:r>
              <a:rPr lang="en-US" sz="4000" dirty="0" smtClean="0">
                <a:solidFill>
                  <a:srgbClr val="FFFFFF"/>
                </a:solidFill>
              </a:rPr>
              <a:t>can </a:t>
            </a:r>
            <a:r>
              <a:rPr lang="en-US" sz="4000" dirty="0">
                <a:solidFill>
                  <a:srgbClr val="FFFFFF"/>
                </a:solidFill>
              </a:rPr>
              <a:t>apply </a:t>
            </a:r>
            <a:r>
              <a:rPr lang="en-US" sz="4000" dirty="0" smtClean="0">
                <a:solidFill>
                  <a:srgbClr val="FFFFFF"/>
                </a:solidFill>
              </a:rPr>
              <a:t>familiar </a:t>
            </a:r>
            <a:r>
              <a:rPr lang="en-US" sz="4000" dirty="0">
                <a:solidFill>
                  <a:srgbClr val="FFFFFF"/>
                </a:solidFill>
              </a:rPr>
              <a:t>techniques </a:t>
            </a:r>
            <a:endParaRPr lang="en-US" sz="4000" dirty="0" smtClean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 smtClean="0">
                <a:solidFill>
                  <a:srgbClr val="FFFFFF"/>
                </a:solidFill>
              </a:rPr>
              <a:t>to </a:t>
            </a:r>
            <a:r>
              <a:rPr lang="en-US" sz="4000" dirty="0" smtClean="0">
                <a:solidFill>
                  <a:srgbClr val="FFFFFF"/>
                </a:solidFill>
              </a:rPr>
              <a:t>assess </a:t>
            </a:r>
            <a:r>
              <a:rPr lang="en-US" sz="4000" dirty="0" smtClean="0">
                <a:solidFill>
                  <a:srgbClr val="FFFFFF"/>
                </a:solidFill>
              </a:rPr>
              <a:t>stability </a:t>
            </a:r>
            <a:r>
              <a:rPr lang="en-US" sz="4000" dirty="0">
                <a:solidFill>
                  <a:srgbClr val="FFFFFF"/>
                </a:solidFill>
              </a:rPr>
              <a:t>and </a:t>
            </a:r>
            <a:r>
              <a:rPr lang="en-US" sz="4000" dirty="0" smtClean="0">
                <a:solidFill>
                  <a:srgbClr val="FFFFFF"/>
                </a:solidFill>
              </a:rPr>
              <a:t>controllability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8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6600" b="1" dirty="0" smtClean="0">
                <a:solidFill>
                  <a:schemeClr val="tx2"/>
                </a:solidFill>
              </a:rPr>
              <a:t>formal definitions</a:t>
            </a:r>
            <a:endParaRPr lang="en-US" sz="6600" b="1" dirty="0">
              <a:solidFill>
                <a:schemeClr val="tx2"/>
              </a:solidFill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812825" y="95267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limbs in contact with ground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7679"/>
          <a:stretch/>
        </p:blipFill>
        <p:spPr>
          <a:xfrm>
            <a:off x="86625" y="1079126"/>
            <a:ext cx="4718804" cy="396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8893" b="24043"/>
          <a:stretch/>
        </p:blipFill>
        <p:spPr>
          <a:xfrm>
            <a:off x="86625" y="2039710"/>
            <a:ext cx="4718804" cy="481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5465"/>
          <a:stretch/>
        </p:blipFill>
        <p:spPr>
          <a:xfrm>
            <a:off x="86625" y="2621915"/>
            <a:ext cx="4718804" cy="436288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197836" y="1480228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416967" y="1480537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ground penetration constraints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2651" b="52746"/>
          <a:stretch/>
        </p:blipFill>
        <p:spPr>
          <a:xfrm>
            <a:off x="86625" y="1537011"/>
            <a:ext cx="4718804" cy="437513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4794679" y="1954247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805429" y="2520910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impact dynamics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0" y="3159143"/>
            <a:ext cx="9144000" cy="24191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1530" lvl="1" indent="-457200"/>
            <a:r>
              <a:rPr lang="en-US" dirty="0" smtClean="0">
                <a:solidFill>
                  <a:schemeClr val="tx2"/>
                </a:solidFill>
              </a:rPr>
              <a:t>state space is a complete Riemannian manifold with respect to the </a:t>
            </a:r>
            <a:r>
              <a:rPr lang="en-US" smtClean="0">
                <a:solidFill>
                  <a:schemeClr val="tx2"/>
                </a:solidFill>
              </a:rPr>
              <a:t>(</a:t>
            </a:r>
            <a:r>
              <a:rPr lang="en-US" dirty="0" err="1" smtClean="0">
                <a:solidFill>
                  <a:schemeClr val="tx2"/>
                </a:solidFill>
              </a:rPr>
              <a:t>nondegenerate</a:t>
            </a:r>
            <a:r>
              <a:rPr lang="en-US" dirty="0" smtClean="0">
                <a:solidFill>
                  <a:schemeClr val="tx2"/>
                </a:solidFill>
              </a:rPr>
              <a:t>) inertia tensor</a:t>
            </a:r>
          </a:p>
          <a:p>
            <a:pPr marL="811530" lvl="1" indent="-457200"/>
            <a:r>
              <a:rPr lang="en-US" dirty="0" smtClean="0">
                <a:solidFill>
                  <a:schemeClr val="tx2"/>
                </a:solidFill>
              </a:rPr>
              <a:t>vector field is globally </a:t>
            </a:r>
            <a:r>
              <a:rPr lang="en-US" dirty="0" err="1" smtClean="0">
                <a:solidFill>
                  <a:schemeClr val="tx2"/>
                </a:solidFill>
              </a:rPr>
              <a:t>Lipschitz</a:t>
            </a:r>
            <a:r>
              <a:rPr lang="en-US" dirty="0" smtClean="0">
                <a:solidFill>
                  <a:schemeClr val="tx2"/>
                </a:solidFill>
              </a:rPr>
              <a:t> continuous:</a:t>
            </a:r>
          </a:p>
          <a:p>
            <a:pPr marL="811530" lvl="1" indent="-457200"/>
            <a:endParaRPr lang="en-US" dirty="0" smtClean="0">
              <a:solidFill>
                <a:schemeClr val="tx2"/>
              </a:solidFill>
            </a:endParaRPr>
          </a:p>
          <a:p>
            <a:pPr marL="811530" lvl="1" indent="-457200"/>
            <a:r>
              <a:rPr lang="en-US" dirty="0" smtClean="0">
                <a:solidFill>
                  <a:schemeClr val="tx2"/>
                </a:solidFill>
              </a:rPr>
              <a:t>constraints are never tangent to one another:</a:t>
            </a:r>
          </a:p>
          <a:p>
            <a:pPr marL="811530" lvl="1" indent="-457200"/>
            <a:endParaRPr lang="en-US" dirty="0" smtClean="0">
              <a:solidFill>
                <a:schemeClr val="tx2"/>
              </a:solidFill>
            </a:endParaRPr>
          </a:p>
          <a:p>
            <a:pPr marL="811530" lvl="1" indent="-457200"/>
            <a:r>
              <a:rPr lang="en-US" dirty="0" smtClean="0">
                <a:solidFill>
                  <a:schemeClr val="tx2"/>
                </a:solidFill>
              </a:rPr>
              <a:t>all the functions are sufficiently smooth: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41308"/>
            <a:ext cx="9144000" cy="3256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703" y="5630081"/>
            <a:ext cx="4838595" cy="4933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3539" y="6221245"/>
            <a:ext cx="2299550" cy="38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5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6600" b="1" dirty="0" smtClean="0">
                <a:solidFill>
                  <a:schemeClr val="tx2"/>
                </a:solidFill>
              </a:rPr>
              <a:t>formal definitions</a:t>
            </a:r>
            <a:endParaRPr lang="en-US" sz="6600" b="1" dirty="0">
              <a:solidFill>
                <a:schemeClr val="tx2"/>
              </a:solidFill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812825" y="95267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limbs in contact with ground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7679"/>
          <a:stretch/>
        </p:blipFill>
        <p:spPr>
          <a:xfrm>
            <a:off x="86625" y="1079126"/>
            <a:ext cx="4718804" cy="396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8893" b="24043"/>
          <a:stretch/>
        </p:blipFill>
        <p:spPr>
          <a:xfrm>
            <a:off x="86625" y="2039710"/>
            <a:ext cx="4718804" cy="481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5465"/>
          <a:stretch/>
        </p:blipFill>
        <p:spPr>
          <a:xfrm>
            <a:off x="86625" y="2621915"/>
            <a:ext cx="4718804" cy="436288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197836" y="1480228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416967" y="1480537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ground penetration constraints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2651" b="52746"/>
          <a:stretch/>
        </p:blipFill>
        <p:spPr>
          <a:xfrm>
            <a:off x="86625" y="1537011"/>
            <a:ext cx="4718804" cy="437513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4794679" y="1954247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805429" y="2520910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impact dynamics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0" y="3159143"/>
            <a:ext cx="9144000" cy="24191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1530" lvl="1" indent="-457200"/>
            <a:r>
              <a:rPr lang="en-US" dirty="0" smtClean="0">
                <a:solidFill>
                  <a:schemeClr val="tx2"/>
                </a:solidFill>
              </a:rPr>
              <a:t>constraints are orthogonal:</a:t>
            </a:r>
          </a:p>
          <a:p>
            <a:pPr marL="811530" lvl="1" indent="-457200"/>
            <a:endParaRPr lang="en-US" dirty="0">
              <a:solidFill>
                <a:schemeClr val="tx2"/>
              </a:solidFill>
            </a:endParaRPr>
          </a:p>
          <a:p>
            <a:pPr marL="811530" lvl="1" indent="-457200"/>
            <a:r>
              <a:rPr lang="en-US" dirty="0" smtClean="0">
                <a:solidFill>
                  <a:schemeClr val="tx2"/>
                </a:solidFill>
              </a:rPr>
              <a:t>effort increments are not mode-dependent: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32853"/>
            <a:ext cx="9144000" cy="4812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88" y="4719446"/>
            <a:ext cx="7557025" cy="165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3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9144000" cy="9526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6600" b="1" dirty="0" smtClean="0">
                <a:solidFill>
                  <a:schemeClr val="tx2"/>
                </a:solidFill>
              </a:rPr>
              <a:t>formal definitions</a:t>
            </a:r>
            <a:endParaRPr lang="en-US" sz="6600" b="1" dirty="0">
              <a:solidFill>
                <a:schemeClr val="tx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49" y="1500463"/>
            <a:ext cx="7105703" cy="1437934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0" y="1009860"/>
            <a:ext cx="9144000" cy="24191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1530" lvl="1" indent="-457200"/>
            <a:r>
              <a:rPr lang="en-US" dirty="0" smtClean="0">
                <a:solidFill>
                  <a:schemeClr val="tx2"/>
                </a:solidFill>
              </a:rPr>
              <a:t>piecewise-differentiability:</a:t>
            </a:r>
          </a:p>
        </p:txBody>
      </p:sp>
    </p:spTree>
    <p:extLst>
      <p:ext uri="{BB962C8B-B14F-4D97-AF65-F5344CB8AC3E}">
        <p14:creationId xmlns:p14="http://schemas.microsoft.com/office/powerpoint/2010/main" val="68063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7804298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Johnson, Burden, </a:t>
            </a:r>
            <a:r>
              <a:rPr lang="en-US" sz="1600" dirty="0" err="1" smtClean="0">
                <a:solidFill>
                  <a:schemeClr val="tx2"/>
                </a:solidFill>
              </a:rPr>
              <a:t>Koditschek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i="1" dirty="0" smtClean="0">
                <a:solidFill>
                  <a:schemeClr val="tx2"/>
                </a:solidFill>
              </a:rPr>
              <a:t>IJRR</a:t>
            </a:r>
            <a:r>
              <a:rPr lang="en-US" sz="1600" dirty="0" smtClean="0">
                <a:solidFill>
                  <a:schemeClr val="tx2"/>
                </a:solidFill>
              </a:rPr>
              <a:t> 2016</a:t>
            </a:r>
            <a:r>
              <a:rPr lang="en-US" sz="1600" dirty="0">
                <a:solidFill>
                  <a:schemeClr val="tx2"/>
                </a:solidFill>
              </a:rPr>
              <a:t> (</a:t>
            </a:r>
            <a:r>
              <a:rPr lang="en-US" sz="1600" dirty="0" smtClean="0">
                <a:solidFill>
                  <a:schemeClr val="tx2"/>
                </a:solidFill>
              </a:rPr>
              <a:t>arXiv:1502.01538)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>
                <a:solidFill>
                  <a:schemeClr val="tx2"/>
                </a:solidFill>
              </a:rPr>
              <a:t>A hybrid systems model for simple 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2812825" y="3855761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limbs in contact with ground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97836" y="4383313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3416967" y="4383622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ground penetration constraints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86625" y="3982211"/>
            <a:ext cx="4718804" cy="1979077"/>
            <a:chOff x="86625" y="3982211"/>
            <a:chExt cx="4718804" cy="19790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b="77679"/>
            <a:stretch/>
          </p:blipFill>
          <p:spPr>
            <a:xfrm>
              <a:off x="86625" y="3982211"/>
              <a:ext cx="4718804" cy="3969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48893" b="24043"/>
            <a:stretch/>
          </p:blipFill>
          <p:spPr>
            <a:xfrm>
              <a:off x="86625" y="4942795"/>
              <a:ext cx="4718804" cy="48126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t="75465"/>
            <a:stretch/>
          </p:blipFill>
          <p:spPr>
            <a:xfrm>
              <a:off x="86625" y="5525000"/>
              <a:ext cx="4718804" cy="43628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t="22651" b="52746"/>
            <a:stretch/>
          </p:blipFill>
          <p:spPr>
            <a:xfrm>
              <a:off x="86625" y="4440096"/>
              <a:ext cx="4718804" cy="437513"/>
            </a:xfrm>
            <a:prstGeom prst="rect">
              <a:avLst/>
            </a:prstGeom>
          </p:spPr>
        </p:pic>
      </p:grpSp>
      <p:sp>
        <p:nvSpPr>
          <p:cNvPr id="19" name="Text Placeholder 2"/>
          <p:cNvSpPr txBox="1">
            <a:spLocks/>
          </p:cNvSpPr>
          <p:nvPr/>
        </p:nvSpPr>
        <p:spPr>
          <a:xfrm>
            <a:off x="4794679" y="4857332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805429" y="5423995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impact dynamics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/>
          <a:stretch/>
        </p:blipFill>
        <p:spPr>
          <a:xfrm>
            <a:off x="0" y="1926"/>
            <a:ext cx="9144000" cy="3300159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/>
        </p:nvSpPr>
        <p:spPr>
          <a:xfrm>
            <a:off x="0" y="3302086"/>
            <a:ext cx="4563292" cy="3400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400" smtClean="0">
                <a:solidFill>
                  <a:schemeClr val="tx2"/>
                </a:solidFill>
              </a:rPr>
              <a:t>Muybridge 1887 (reprinted by Dover in 1957)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1249542"/>
            <a:ext cx="10058400" cy="881384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smtClean="0">
                <a:solidFill>
                  <a:schemeClr val="tx2"/>
                </a:solidFill>
              </a:rPr>
              <a:t>parsimonious models are piecewise-defined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9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build="p"/>
      <p:bldP spid="16" grpId="0" build="p"/>
      <p:bldP spid="17" grpId="0" build="p"/>
      <p:bldP spid="19" grpId="0" build="p"/>
      <p:bldP spid="20" grpId="0" build="p"/>
      <p:bldP spid="32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6174941"/>
            <a:ext cx="9144000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Ballard </a:t>
            </a:r>
            <a:r>
              <a:rPr lang="en-US" sz="1600" i="1" dirty="0">
                <a:solidFill>
                  <a:schemeClr val="tx2"/>
                </a:solidFill>
              </a:rPr>
              <a:t>Archive for Rational Mechanics and </a:t>
            </a:r>
            <a:r>
              <a:rPr lang="en-US" sz="1600" i="1" dirty="0" smtClean="0">
                <a:solidFill>
                  <a:schemeClr val="tx2"/>
                </a:solidFill>
              </a:rPr>
              <a:t>Analysis</a:t>
            </a:r>
            <a:r>
              <a:rPr lang="en-US" sz="1600" dirty="0" smtClean="0">
                <a:solidFill>
                  <a:schemeClr val="tx2"/>
                </a:solidFill>
              </a:rPr>
              <a:t> 2000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The Dynamics of Discrete Mechanical Systems with Perfect Unilateral Constraints</a:t>
            </a:r>
            <a:endParaRPr lang="en-US" sz="1600" i="1" dirty="0" smtClean="0">
              <a:solidFill>
                <a:schemeClr val="tx2"/>
              </a:solidFill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2812825" y="114584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limbs in contact with ground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77679"/>
          <a:stretch/>
        </p:blipFill>
        <p:spPr>
          <a:xfrm>
            <a:off x="86625" y="241034"/>
            <a:ext cx="4718804" cy="396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48893" b="24043"/>
          <a:stretch/>
        </p:blipFill>
        <p:spPr>
          <a:xfrm>
            <a:off x="86625" y="1201618"/>
            <a:ext cx="4718804" cy="481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75465"/>
          <a:stretch/>
        </p:blipFill>
        <p:spPr>
          <a:xfrm>
            <a:off x="86625" y="1783823"/>
            <a:ext cx="4718804" cy="436288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3197836" y="642136"/>
            <a:ext cx="5946164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3416967" y="642445"/>
            <a:ext cx="5727033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ground penetration constraints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22651" b="52746"/>
          <a:stretch/>
        </p:blipFill>
        <p:spPr>
          <a:xfrm>
            <a:off x="86625" y="698919"/>
            <a:ext cx="4718804" cy="437513"/>
          </a:xfrm>
          <a:prstGeom prst="rect">
            <a:avLst/>
          </a:prstGeom>
        </p:spPr>
      </p:pic>
      <p:sp>
        <p:nvSpPr>
          <p:cNvPr id="19" name="Text Placeholder 2"/>
          <p:cNvSpPr txBox="1">
            <a:spLocks/>
          </p:cNvSpPr>
          <p:nvPr/>
        </p:nvSpPr>
        <p:spPr>
          <a:xfrm>
            <a:off x="4794679" y="1116155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continuous dynamics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805429" y="1682818"/>
            <a:ext cx="4252761" cy="5235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0" lvl="1" indent="-514350"/>
            <a:r>
              <a:rPr lang="en-US" dirty="0" smtClean="0">
                <a:solidFill>
                  <a:schemeClr val="tx2"/>
                </a:solidFill>
              </a:rPr>
              <a:t>impact dynamics</a:t>
            </a: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-461213" y="4950626"/>
            <a:ext cx="10058400" cy="130866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smtClean="0">
                <a:solidFill>
                  <a:schemeClr val="tx2"/>
                </a:solidFill>
              </a:rPr>
              <a:t>Theorem (Ballard):  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tx2"/>
                </a:solidFill>
              </a:rPr>
              <a:t>trajectories exist and are unique in forward time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0" y="2321051"/>
            <a:ext cx="9144000" cy="24191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330" lvl="1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make the following assumptions:</a:t>
            </a:r>
          </a:p>
          <a:p>
            <a:pPr marL="811530" lvl="1" indent="-457200"/>
            <a:r>
              <a:rPr lang="en-US" dirty="0" smtClean="0">
                <a:solidFill>
                  <a:schemeClr val="tx2"/>
                </a:solidFill>
              </a:rPr>
              <a:t>state space is a complete Riemannian manifold</a:t>
            </a:r>
          </a:p>
          <a:p>
            <a:pPr marL="811530" lvl="1" indent="-457200"/>
            <a:r>
              <a:rPr lang="en-US" dirty="0" smtClean="0">
                <a:solidFill>
                  <a:schemeClr val="tx2"/>
                </a:solidFill>
              </a:rPr>
              <a:t>vector field is globally </a:t>
            </a:r>
            <a:r>
              <a:rPr lang="en-US" dirty="0" err="1" smtClean="0">
                <a:solidFill>
                  <a:schemeClr val="tx2"/>
                </a:solidFill>
              </a:rPr>
              <a:t>Lipschitz</a:t>
            </a:r>
            <a:r>
              <a:rPr lang="en-US" dirty="0" smtClean="0">
                <a:solidFill>
                  <a:schemeClr val="tx2"/>
                </a:solidFill>
              </a:rPr>
              <a:t> continuous</a:t>
            </a:r>
          </a:p>
          <a:p>
            <a:pPr marL="811530" lvl="1" indent="-457200"/>
            <a:r>
              <a:rPr lang="en-US" dirty="0" smtClean="0">
                <a:solidFill>
                  <a:schemeClr val="tx2"/>
                </a:solidFill>
              </a:rPr>
              <a:t>constraints are never tangent to one another</a:t>
            </a:r>
          </a:p>
          <a:p>
            <a:pPr marL="811530" lvl="1" indent="-457200"/>
            <a:r>
              <a:rPr lang="en-US" dirty="0" smtClean="0">
                <a:solidFill>
                  <a:schemeClr val="tx2"/>
                </a:solidFill>
              </a:rPr>
              <a:t>all the functions are sufficiently smooth</a:t>
            </a:r>
          </a:p>
        </p:txBody>
      </p:sp>
    </p:spTree>
    <p:extLst>
      <p:ext uri="{BB962C8B-B14F-4D97-AF65-F5344CB8AC3E}">
        <p14:creationId xmlns:p14="http://schemas.microsoft.com/office/powerpoint/2010/main" val="153349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2" grpId="0" uiExpand="1" build="p" animBg="1"/>
      <p:bldP spid="2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p_180x4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90232"/>
            <a:ext cx="2536326" cy="56677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306116" y="113476"/>
            <a:ext cx="4719135" cy="2775090"/>
            <a:chOff x="2264229" y="2148115"/>
            <a:chExt cx="4615542" cy="2714172"/>
          </a:xfrm>
        </p:grpSpPr>
        <p:sp>
          <p:nvSpPr>
            <p:cNvPr id="15" name="Rectangle 14"/>
            <p:cNvSpPr/>
            <p:nvPr/>
          </p:nvSpPr>
          <p:spPr>
            <a:xfrm>
              <a:off x="2264229" y="2148115"/>
              <a:ext cx="4615542" cy="2714172"/>
            </a:xfrm>
            <a:prstGeom prst="rect">
              <a:avLst/>
            </a:prstGeom>
            <a:solidFill>
              <a:schemeClr val="tx2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650" y="2284185"/>
              <a:ext cx="4330700" cy="2514600"/>
            </a:xfrm>
            <a:prstGeom prst="rect">
              <a:avLst/>
            </a:prstGeom>
            <a:noFill/>
          </p:spPr>
        </p:pic>
      </p:grpSp>
      <p:grpSp>
        <p:nvGrpSpPr>
          <p:cNvPr id="20" name="Group 19"/>
          <p:cNvGrpSpPr/>
          <p:nvPr/>
        </p:nvGrpSpPr>
        <p:grpSpPr>
          <a:xfrm>
            <a:off x="2686957" y="1562100"/>
            <a:ext cx="6587670" cy="5295900"/>
            <a:chOff x="2686957" y="1562100"/>
            <a:chExt cx="6587670" cy="52959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957" y="1562100"/>
              <a:ext cx="2374900" cy="52959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742" y="2888566"/>
              <a:ext cx="5217885" cy="3969433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4486582" y="4691087"/>
              <a:ext cx="2816951" cy="1529617"/>
              <a:chOff x="1886679" y="929265"/>
              <a:chExt cx="7976254" cy="4764256"/>
            </a:xfrm>
            <a:solidFill>
              <a:schemeClr val="tx2"/>
            </a:solidFill>
          </p:grpSpPr>
          <p:sp>
            <p:nvSpPr>
              <p:cNvPr id="17" name="Curved Right Arrow 16"/>
              <p:cNvSpPr/>
              <p:nvPr/>
            </p:nvSpPr>
            <p:spPr>
              <a:xfrm rot="10800000">
                <a:off x="5975989" y="929265"/>
                <a:ext cx="3886944" cy="4622638"/>
              </a:xfrm>
              <a:prstGeom prst="curvedRightArrow">
                <a:avLst>
                  <a:gd name="adj1" fmla="val 9045"/>
                  <a:gd name="adj2" fmla="val 30217"/>
                  <a:gd name="adj3" fmla="val 29294"/>
                </a:avLst>
              </a:prstGeom>
              <a:grpFill/>
              <a:ln w="381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 w="22225">
                    <a:solidFill>
                      <a:srgbClr val="E8D3A2"/>
                    </a:solidFill>
                    <a:prstDash val="solid"/>
                  </a:ln>
                  <a:solidFill>
                    <a:srgbClr val="E8D3A2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18" name="Curved Right Arrow 17"/>
              <p:cNvSpPr/>
              <p:nvPr/>
            </p:nvSpPr>
            <p:spPr>
              <a:xfrm>
                <a:off x="1886679" y="1070889"/>
                <a:ext cx="3536008" cy="4622632"/>
              </a:xfrm>
              <a:prstGeom prst="curvedRightArrow">
                <a:avLst>
                  <a:gd name="adj1" fmla="val 14004"/>
                  <a:gd name="adj2" fmla="val 30217"/>
                  <a:gd name="adj3" fmla="val 29294"/>
                </a:avLst>
              </a:prstGeom>
              <a:grpFill/>
              <a:ln w="381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16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7" cy="2482889"/>
          </a:xfrm>
          <a:prstGeom prst="rect">
            <a:avLst/>
          </a:prstGeom>
        </p:spPr>
      </p:pic>
      <p:sp>
        <p:nvSpPr>
          <p:cNvPr id="22" name="Curved Right Arrow 21"/>
          <p:cNvSpPr/>
          <p:nvPr/>
        </p:nvSpPr>
        <p:spPr>
          <a:xfrm rot="16200000" flipH="1">
            <a:off x="7330531" y="5498666"/>
            <a:ext cx="464723" cy="1183904"/>
          </a:xfrm>
          <a:prstGeom prst="curvedRightArrow">
            <a:avLst>
              <a:gd name="adj1" fmla="val 33166"/>
              <a:gd name="adj2" fmla="val 55480"/>
              <a:gd name="adj3" fmla="val 29294"/>
            </a:avLst>
          </a:prstGeom>
          <a:solidFill>
            <a:schemeClr val="tx2"/>
          </a:solidFill>
          <a:ln w="12700" cap="flat" cmpd="sng" algn="ctr">
            <a:solidFill>
              <a:schemeClr val="tx2">
                <a:lumMod val="9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4384342"/>
            <a:ext cx="1109290" cy="24736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83" y="5003920"/>
            <a:ext cx="2437217" cy="18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7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5154" y="107576"/>
            <a:ext cx="8702046" cy="2850777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rved Right Arrow 14"/>
          <p:cNvSpPr/>
          <p:nvPr/>
        </p:nvSpPr>
        <p:spPr>
          <a:xfrm rot="16200000" flipH="1">
            <a:off x="7330531" y="5498666"/>
            <a:ext cx="464723" cy="1183904"/>
          </a:xfrm>
          <a:prstGeom prst="curvedRightArrow">
            <a:avLst>
              <a:gd name="adj1" fmla="val 33166"/>
              <a:gd name="adj2" fmla="val 55480"/>
              <a:gd name="adj3" fmla="val 29294"/>
            </a:avLst>
          </a:prstGeom>
          <a:solidFill>
            <a:schemeClr val="tx2"/>
          </a:solidFill>
          <a:ln w="12700" cap="flat" cmpd="sng" algn="ctr">
            <a:solidFill>
              <a:schemeClr val="tx2">
                <a:lumMod val="9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4384342"/>
            <a:ext cx="1109290" cy="24736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83" y="5003920"/>
            <a:ext cx="2437217" cy="1854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00076"/>
            <a:ext cx="8312726" cy="2482889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-461213" y="3044715"/>
            <a:ext cx="10058400" cy="187284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tx2"/>
                </a:solidFill>
              </a:rPr>
              <a:t>Theorem (</a:t>
            </a:r>
            <a:r>
              <a:rPr lang="en-US" sz="3600" b="1" dirty="0" err="1" smtClean="0">
                <a:solidFill>
                  <a:schemeClr val="tx2"/>
                </a:solidFill>
              </a:rPr>
              <a:t>Aizerman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b="1" dirty="0" smtClean="0">
                <a:solidFill>
                  <a:schemeClr val="tx2"/>
                </a:solidFill>
              </a:rPr>
              <a:t>&amp; </a:t>
            </a:r>
            <a:r>
              <a:rPr lang="en-US" sz="3600" b="1" dirty="0" err="1" smtClean="0">
                <a:solidFill>
                  <a:schemeClr val="tx2"/>
                </a:solidFill>
              </a:rPr>
              <a:t>Gantmacher</a:t>
            </a:r>
            <a:r>
              <a:rPr lang="en-US" sz="3600" b="1" dirty="0" smtClean="0">
                <a:solidFill>
                  <a:schemeClr val="tx2"/>
                </a:solidFill>
              </a:rPr>
              <a:t> et al):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tx2"/>
                </a:solidFill>
              </a:rPr>
              <a:t>when contact mode sequence is given,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tx2"/>
                </a:solidFill>
              </a:rPr>
              <a:t>final state varies </a:t>
            </a:r>
            <a:r>
              <a:rPr lang="en-US" sz="3600" b="1" dirty="0" err="1" smtClean="0">
                <a:solidFill>
                  <a:schemeClr val="tx2"/>
                </a:solidFill>
              </a:rPr>
              <a:t>differentiably</a:t>
            </a:r>
            <a:r>
              <a:rPr lang="en-US" sz="3600" dirty="0" smtClean="0">
                <a:solidFill>
                  <a:schemeClr val="tx2"/>
                </a:solidFill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</a:rPr>
              <a:t>w.r.t</a:t>
            </a:r>
            <a:r>
              <a:rPr lang="en-US" sz="3600" dirty="0" smtClean="0">
                <a:solidFill>
                  <a:schemeClr val="tx2"/>
                </a:solidFill>
              </a:rPr>
              <a:t>. initial state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0" y="5184140"/>
            <a:ext cx="6225988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 smtClean="0">
                <a:solidFill>
                  <a:schemeClr val="tx2"/>
                </a:solidFill>
              </a:rPr>
              <a:t>Aizerman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&amp; </a:t>
            </a:r>
            <a:r>
              <a:rPr lang="en-US" sz="1600" dirty="0" err="1" smtClean="0">
                <a:solidFill>
                  <a:schemeClr val="tx2"/>
                </a:solidFill>
              </a:rPr>
              <a:t>Gantmacher</a:t>
            </a:r>
            <a:r>
              <a:rPr lang="en-US" sz="1600" dirty="0">
                <a:solidFill>
                  <a:schemeClr val="tx2"/>
                </a:solidFill>
              </a:rPr>
              <a:t> 1958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Quarterly </a:t>
            </a:r>
            <a:r>
              <a:rPr lang="en-US" sz="1600" dirty="0">
                <a:solidFill>
                  <a:schemeClr val="tx2"/>
                </a:solidFill>
              </a:rPr>
              <a:t>Journal of Mechanics and Applied </a:t>
            </a:r>
            <a:r>
              <a:rPr lang="en-US" sz="1600" dirty="0" smtClean="0">
                <a:solidFill>
                  <a:schemeClr val="tx2"/>
                </a:solidFill>
              </a:rPr>
              <a:t>Mathematics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>
                <a:solidFill>
                  <a:schemeClr val="tx2"/>
                </a:solidFill>
              </a:rPr>
              <a:t>Determination of Stability by Linear Approximation of a Periodic Solution of a System of Differential Equations with Discontinuous Right-Hand Sides</a:t>
            </a: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0" y="5987152"/>
            <a:ext cx="6225988" cy="874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Grizzle, Abba, </a:t>
            </a:r>
            <a:r>
              <a:rPr lang="en-US" sz="1600" dirty="0" err="1" smtClean="0">
                <a:solidFill>
                  <a:schemeClr val="tx2"/>
                </a:solidFill>
              </a:rPr>
              <a:t>Plestan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i="1" dirty="0" smtClean="0">
                <a:solidFill>
                  <a:schemeClr val="tx2"/>
                </a:solidFill>
              </a:rPr>
              <a:t>IEEE TAC</a:t>
            </a:r>
            <a:r>
              <a:rPr lang="en-US" sz="1600" dirty="0" smtClean="0">
                <a:solidFill>
                  <a:schemeClr val="tx2"/>
                </a:solidFill>
              </a:rPr>
              <a:t> 2002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Di Bernardo, Budd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</a:rPr>
              <a:t>Kowalczyk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</a:rPr>
              <a:t>Champneys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i="1" dirty="0" smtClean="0">
                <a:solidFill>
                  <a:schemeClr val="tx2"/>
                </a:solidFill>
              </a:rPr>
              <a:t>Springer</a:t>
            </a:r>
            <a:r>
              <a:rPr lang="en-US" sz="1600" dirty="0" smtClean="0">
                <a:solidFill>
                  <a:schemeClr val="tx2"/>
                </a:solidFill>
              </a:rPr>
              <a:t> 2008</a:t>
            </a:r>
            <a:endParaRPr lang="en-US" sz="16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Burden, </a:t>
            </a:r>
            <a:r>
              <a:rPr lang="en-US" sz="1600" dirty="0" err="1" smtClean="0">
                <a:solidFill>
                  <a:schemeClr val="tx2"/>
                </a:solidFill>
              </a:rPr>
              <a:t>Revzen</a:t>
            </a:r>
            <a:r>
              <a:rPr lang="en-US" sz="1600" dirty="0" smtClean="0">
                <a:solidFill>
                  <a:schemeClr val="tx2"/>
                </a:solidFill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</a:rPr>
              <a:t>Sastry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i="1" dirty="0" smtClean="0">
                <a:solidFill>
                  <a:schemeClr val="tx2"/>
                </a:solidFill>
              </a:rPr>
              <a:t>IEEE TAC</a:t>
            </a:r>
            <a:r>
              <a:rPr lang="en-US" sz="1600" dirty="0" smtClean="0">
                <a:solidFill>
                  <a:schemeClr val="tx2"/>
                </a:solidFill>
              </a:rPr>
              <a:t> 2015</a:t>
            </a:r>
            <a:endParaRPr lang="en-US" sz="1600" i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4" grpId="0"/>
      <p:bldP spid="18" grpId="0"/>
    </p:bldLst>
  </p:timing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15109</TotalTime>
  <Words>1198</Words>
  <Application>Microsoft Macintosh PowerPoint</Application>
  <PresentationFormat>On-screen Show (4:3)</PresentationFormat>
  <Paragraphs>238</Paragraphs>
  <Slides>44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Calibri</vt:lpstr>
      <vt:lpstr>Encode Sans Normal Black</vt:lpstr>
      <vt:lpstr>Lucida Grande</vt:lpstr>
      <vt:lpstr>Open Sans Light</vt:lpstr>
      <vt:lpstr>Uni Sans Regular</vt:lpstr>
      <vt:lpstr>Arial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Sam A. Burden</cp:lastModifiedBy>
  <cp:revision>309</cp:revision>
  <dcterms:created xsi:type="dcterms:W3CDTF">2014-10-14T00:51:43Z</dcterms:created>
  <dcterms:modified xsi:type="dcterms:W3CDTF">2016-06-07T02:28:54Z</dcterms:modified>
</cp:coreProperties>
</file>