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56" r:id="rId2"/>
    <p:sldId id="257" r:id="rId3"/>
    <p:sldId id="264" r:id="rId4"/>
    <p:sldId id="271" r:id="rId5"/>
    <p:sldId id="258" r:id="rId6"/>
    <p:sldId id="273" r:id="rId7"/>
    <p:sldId id="277" r:id="rId8"/>
    <p:sldId id="259" r:id="rId9"/>
    <p:sldId id="275" r:id="rId10"/>
    <p:sldId id="262" r:id="rId11"/>
    <p:sldId id="274" r:id="rId12"/>
    <p:sldId id="263" r:id="rId13"/>
    <p:sldId id="260" r:id="rId14"/>
    <p:sldId id="272" r:id="rId15"/>
    <p:sldId id="261" r:id="rId16"/>
    <p:sldId id="282" r:id="rId17"/>
    <p:sldId id="265" r:id="rId18"/>
    <p:sldId id="266" r:id="rId19"/>
    <p:sldId id="268" r:id="rId20"/>
    <p:sldId id="267" r:id="rId21"/>
    <p:sldId id="278" r:id="rId22"/>
    <p:sldId id="279" r:id="rId23"/>
    <p:sldId id="280" r:id="rId24"/>
    <p:sldId id="281" r:id="rId25"/>
    <p:sldId id="269" r:id="rId26"/>
    <p:sldId id="270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96" autoAdjust="0"/>
    <p:restoredTop sz="86467" autoAdjust="0"/>
  </p:normalViewPr>
  <p:slideViewPr>
    <p:cSldViewPr>
      <p:cViewPr varScale="1">
        <p:scale>
          <a:sx n="80" d="100"/>
          <a:sy n="80" d="100"/>
        </p:scale>
        <p:origin x="-336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034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E7DC03-DC2E-46E4-90CD-63F6DB2AFDB2}" type="datetimeFigureOut">
              <a:rPr lang="en-US" smtClean="0"/>
              <a:t>5/17/2012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B0DBC7-86F4-4C6F-A15A-BB73E2F2C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9629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Oldest Buddhist temple</a:t>
            </a:r>
            <a:r>
              <a:rPr lang="en-US" baseline="0" dirty="0" smtClean="0"/>
              <a:t> in Hanoi originally founded 1131 during the Ly Dynasty, though rebuilt many times since. Ly </a:t>
            </a:r>
            <a:r>
              <a:rPr lang="en-US" baseline="0" dirty="0" err="1" smtClean="0"/>
              <a:t>Trieu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Quoc</a:t>
            </a:r>
            <a:r>
              <a:rPr lang="en-US" baseline="0" dirty="0" smtClean="0"/>
              <a:t> was the name of the monk who founded the temple. In Vietnamese </a:t>
            </a:r>
            <a:r>
              <a:rPr lang="vi-VN" i="1" baseline="0" dirty="0" smtClean="0"/>
              <a:t>chùa </a:t>
            </a:r>
            <a:r>
              <a:rPr lang="vi-VN" i="0" baseline="0" dirty="0" smtClean="0"/>
              <a:t>means pagoda, and </a:t>
            </a:r>
            <a:r>
              <a:rPr lang="vi-VN" i="1" baseline="0" dirty="0" smtClean="0"/>
              <a:t>sư</a:t>
            </a:r>
            <a:r>
              <a:rPr lang="vi-VN" i="0" baseline="0" dirty="0" smtClean="0"/>
              <a:t> means temple in Sino-Vietnamese. Inside there is probably a Shakyamuni Triad Manju</a:t>
            </a:r>
            <a:r>
              <a:rPr lang="en-US" i="0" baseline="0" dirty="0" smtClean="0"/>
              <a:t>s</a:t>
            </a:r>
            <a:r>
              <a:rPr lang="vi-VN" i="0" baseline="0" dirty="0" smtClean="0"/>
              <a:t>ri on right and Samantabhadra on left.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B0DBC7-86F4-4C6F-A15A-BB73E2F2C70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5389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456C3-0C4D-4166-88DE-29D8C2624EB1}" type="datetimeFigureOut">
              <a:rPr lang="en-US" smtClean="0"/>
              <a:t>5/17/2012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115D9-15FF-48A8-B080-9AB2894B249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456C3-0C4D-4166-88DE-29D8C2624EB1}" type="datetimeFigureOut">
              <a:rPr lang="en-US" smtClean="0"/>
              <a:t>5/17/2012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115D9-15FF-48A8-B080-9AB2894B24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456C3-0C4D-4166-88DE-29D8C2624EB1}" type="datetimeFigureOut">
              <a:rPr lang="en-US" smtClean="0"/>
              <a:t>5/17/2012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115D9-15FF-48A8-B080-9AB2894B24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456C3-0C4D-4166-88DE-29D8C2624EB1}" type="datetimeFigureOut">
              <a:rPr lang="en-US" smtClean="0"/>
              <a:t>5/17/2012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115D9-15FF-48A8-B080-9AB2894B24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456C3-0C4D-4166-88DE-29D8C2624EB1}" type="datetimeFigureOut">
              <a:rPr lang="en-US" smtClean="0"/>
              <a:t>5/17/2012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D68115D9-15FF-48A8-B080-9AB2894B249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456C3-0C4D-4166-88DE-29D8C2624EB1}" type="datetimeFigureOut">
              <a:rPr lang="en-US" smtClean="0"/>
              <a:t>5/17/2012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115D9-15FF-48A8-B080-9AB2894B24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456C3-0C4D-4166-88DE-29D8C2624EB1}" type="datetimeFigureOut">
              <a:rPr lang="en-US" smtClean="0"/>
              <a:t>5/17/2012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115D9-15FF-48A8-B080-9AB2894B24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456C3-0C4D-4166-88DE-29D8C2624EB1}" type="datetimeFigureOut">
              <a:rPr lang="en-US" smtClean="0"/>
              <a:t>5/17/2012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115D9-15FF-48A8-B080-9AB2894B24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456C3-0C4D-4166-88DE-29D8C2624EB1}" type="datetimeFigureOut">
              <a:rPr lang="en-US" smtClean="0"/>
              <a:t>5/17/2012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115D9-15FF-48A8-B080-9AB2894B24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456C3-0C4D-4166-88DE-29D8C2624EB1}" type="datetimeFigureOut">
              <a:rPr lang="en-US" smtClean="0"/>
              <a:t>5/17/2012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115D9-15FF-48A8-B080-9AB2894B24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456C3-0C4D-4166-88DE-29D8C2624EB1}" type="datetimeFigureOut">
              <a:rPr lang="en-US" smtClean="0"/>
              <a:t>5/17/2012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115D9-15FF-48A8-B080-9AB2894B24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82456C3-0C4D-4166-88DE-29D8C2624EB1}" type="datetimeFigureOut">
              <a:rPr lang="en-US" smtClean="0"/>
              <a:t>5/17/2012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68115D9-15FF-48A8-B080-9AB2894B249D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ZhcC4PPuDU8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Religion in </a:t>
            </a:r>
            <a:r>
              <a:rPr lang="en-US" dirty="0" err="1" smtClean="0"/>
              <a:t>vietnam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Social Change in East Asia</a:t>
            </a:r>
          </a:p>
          <a:p>
            <a:r>
              <a:rPr lang="en-US" dirty="0" smtClean="0"/>
              <a:t>Professor Sorensen</a:t>
            </a:r>
          </a:p>
          <a:p>
            <a:r>
              <a:rPr lang="en-US" dirty="0" smtClean="0"/>
              <a:t>May 19, 2011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70002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Cao </a:t>
            </a:r>
            <a:r>
              <a:rPr lang="vi-VN" dirty="0"/>
              <a:t>Đ</a:t>
            </a:r>
            <a:r>
              <a:rPr lang="en-US" dirty="0" smtClean="0"/>
              <a:t>a</a:t>
            </a:r>
            <a:r>
              <a:rPr lang="vi-VN" dirty="0" smtClean="0"/>
              <a:t>̀</a:t>
            </a:r>
            <a:r>
              <a:rPr lang="en-US" dirty="0" smtClean="0"/>
              <a:t>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Established in T</a:t>
            </a:r>
            <a:r>
              <a:rPr lang="vi-VN" dirty="0"/>
              <a:t>â</a:t>
            </a:r>
            <a:r>
              <a:rPr lang="en-US" dirty="0" smtClean="0"/>
              <a:t>y </a:t>
            </a:r>
            <a:r>
              <a:rPr lang="en-US" dirty="0" err="1" smtClean="0"/>
              <a:t>Ninh</a:t>
            </a:r>
            <a:r>
              <a:rPr lang="en-US" dirty="0" smtClean="0"/>
              <a:t> in 1926 meaning “kingdom of heaven”</a:t>
            </a:r>
          </a:p>
          <a:p>
            <a:r>
              <a:rPr lang="en-US" dirty="0" smtClean="0"/>
              <a:t>Monotheistic worship of “God the Father in Heaven”</a:t>
            </a:r>
          </a:p>
          <a:p>
            <a:r>
              <a:rPr lang="en-US" dirty="0" smtClean="0"/>
              <a:t>Local “pope” communicates directly with God</a:t>
            </a:r>
          </a:p>
          <a:p>
            <a:r>
              <a:rPr lang="en-US" dirty="0" smtClean="0"/>
              <a:t>Prayer, veneration of ancestors, nonviolence, vegetarianism leading to freedom from the cycle of birth and death</a:t>
            </a:r>
          </a:p>
          <a:p>
            <a:r>
              <a:rPr lang="en-US" dirty="0" smtClean="0"/>
              <a:t>About 2.2 million followers</a:t>
            </a:r>
          </a:p>
          <a:p>
            <a:r>
              <a:rPr lang="en-US" dirty="0" smtClean="0">
                <a:hlinkClick r:id="rId2"/>
              </a:rPr>
              <a:t>Cao Dai Video Clip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651640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Cao Dai Temple </a:t>
            </a:r>
            <a:r>
              <a:rPr lang="en-US" dirty="0" err="1" smtClean="0"/>
              <a:t>Tay</a:t>
            </a:r>
            <a:r>
              <a:rPr lang="en-US" dirty="0" smtClean="0"/>
              <a:t> </a:t>
            </a:r>
            <a:r>
              <a:rPr lang="en-US" dirty="0" err="1" smtClean="0"/>
              <a:t>Ninh</a:t>
            </a:r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624010"/>
            <a:ext cx="6858000" cy="4543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57835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Minority Religions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Chams</a:t>
            </a:r>
            <a:r>
              <a:rPr lang="en-US" dirty="0" smtClean="0"/>
              <a:t> (Austronesian people) Hindu or Muslim</a:t>
            </a:r>
          </a:p>
          <a:p>
            <a:r>
              <a:rPr lang="en-US" dirty="0" smtClean="0"/>
              <a:t>Khmers Theravada Buddhism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97105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Roman Catholic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First arrived with Jesuit Portuguese missionaries in 16</a:t>
            </a:r>
            <a:r>
              <a:rPr lang="en-US" baseline="30000" dirty="0" smtClean="0"/>
              <a:t>th</a:t>
            </a:r>
            <a:r>
              <a:rPr lang="en-US" dirty="0" smtClean="0"/>
              <a:t> century—and current Vietnamese writing with diacritics (</a:t>
            </a:r>
            <a:r>
              <a:rPr lang="vi-VN" dirty="0" smtClean="0"/>
              <a:t>Quốc Ngữ</a:t>
            </a:r>
            <a:r>
              <a:rPr lang="en-US" dirty="0" smtClean="0"/>
              <a:t>)</a:t>
            </a:r>
            <a:r>
              <a:rPr lang="vi-VN" dirty="0" smtClean="0"/>
              <a:t> </a:t>
            </a:r>
            <a:r>
              <a:rPr lang="en-US" dirty="0" smtClean="0"/>
              <a:t>invented then</a:t>
            </a:r>
            <a:endParaRPr lang="vi-VN" dirty="0" smtClean="0"/>
          </a:p>
          <a:p>
            <a:r>
              <a:rPr lang="en-US" dirty="0" smtClean="0"/>
              <a:t>French missionaries arrived in 18</a:t>
            </a:r>
            <a:r>
              <a:rPr lang="en-US" baseline="30000" dirty="0" smtClean="0"/>
              <a:t>th</a:t>
            </a:r>
            <a:r>
              <a:rPr lang="en-US" dirty="0" smtClean="0"/>
              <a:t> century after the suppression of the Jesuits</a:t>
            </a:r>
          </a:p>
          <a:p>
            <a:r>
              <a:rPr lang="en-US" dirty="0" smtClean="0"/>
              <a:t>Currently 5.6 million members (7% of population)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62535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Catholic </a:t>
            </a:r>
            <a:r>
              <a:rPr lang="vi-VN" dirty="0" smtClean="0"/>
              <a:t>Cathedral </a:t>
            </a:r>
            <a:r>
              <a:rPr lang="en-US" dirty="0" smtClean="0"/>
              <a:t>and </a:t>
            </a:r>
            <a:r>
              <a:rPr lang="vi-VN" dirty="0" smtClean="0"/>
              <a:t>a School </a:t>
            </a:r>
            <a:r>
              <a:rPr lang="en-US" dirty="0" smtClean="0"/>
              <a:t>in Hanoi</a:t>
            </a:r>
            <a:r>
              <a:rPr lang="vi-VN" dirty="0" smtClean="0"/>
              <a:t> </a:t>
            </a:r>
            <a:r>
              <a:rPr lang="en-US" dirty="0" smtClean="0"/>
              <a:t>2009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57200" y="2348706"/>
            <a:ext cx="4038600" cy="3028950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  <p:extLst>
      <p:ext uri="{BB962C8B-B14F-4D97-AF65-F5344CB8AC3E}">
        <p14:creationId xmlns:p14="http://schemas.microsoft.com/office/powerpoint/2010/main" val="9596462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Protestantism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First introduced in 1911 by Canadian missionary</a:t>
            </a:r>
          </a:p>
          <a:p>
            <a:r>
              <a:rPr lang="en-US" dirty="0" smtClean="0"/>
              <a:t>Evangelical, with maybe 0.5-1.0 million</a:t>
            </a:r>
          </a:p>
          <a:p>
            <a:r>
              <a:rPr lang="en-US" dirty="0" smtClean="0"/>
              <a:t>Current popularity among </a:t>
            </a:r>
            <a:r>
              <a:rPr lang="en-US" dirty="0" err="1" smtClean="0"/>
              <a:t>Montagnards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91363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Folk Practices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Ancestor shelf with candles, incense sticks, scrolls, burner, and ancestral tablets in main room of most houses</a:t>
            </a:r>
          </a:p>
          <a:p>
            <a:r>
              <a:rPr lang="en-US" dirty="0" smtClean="0"/>
              <a:t>Village</a:t>
            </a:r>
            <a:r>
              <a:rPr lang="vi-VN" dirty="0" smtClean="0"/>
              <a:t> </a:t>
            </a:r>
            <a:r>
              <a:rPr lang="vi-VN" i="1" dirty="0" smtClean="0"/>
              <a:t>Đình </a:t>
            </a:r>
            <a:r>
              <a:rPr lang="en-US" dirty="0" smtClean="0"/>
              <a:t>(meeting place/temple) where housewives may offer food to local guardian spirits called </a:t>
            </a:r>
            <a:r>
              <a:rPr lang="en-US" i="1" dirty="0" err="1" smtClean="0"/>
              <a:t>Th</a:t>
            </a:r>
            <a:r>
              <a:rPr lang="vi-VN" i="1" dirty="0" smtClean="0"/>
              <a:t>ần Hoàng</a:t>
            </a:r>
          </a:p>
          <a:p>
            <a:pPr lvl="2"/>
            <a:r>
              <a:rPr lang="en-US" dirty="0" smtClean="0"/>
              <a:t>Can be spirit of someone who died, or one of non-human origin</a:t>
            </a:r>
          </a:p>
          <a:p>
            <a:r>
              <a:rPr lang="en-US" dirty="0" smtClean="0"/>
              <a:t>Village pagoda with or without monk (</a:t>
            </a:r>
            <a:r>
              <a:rPr lang="vi-VN" i="1" dirty="0" smtClean="0"/>
              <a:t>chùa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7641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Theoretical Approaches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Secularization hypothesis (Western social science)</a:t>
            </a:r>
          </a:p>
          <a:p>
            <a:pPr lvl="1"/>
            <a:r>
              <a:rPr lang="en-US" dirty="0" smtClean="0"/>
              <a:t>Durkheim—consequence of increasing atomization of society</a:t>
            </a:r>
          </a:p>
          <a:p>
            <a:pPr lvl="1"/>
            <a:r>
              <a:rPr lang="en-US" dirty="0" smtClean="0"/>
              <a:t>Weber—consequence of increasing bureaucratic rationality</a:t>
            </a:r>
          </a:p>
          <a:p>
            <a:pPr lvl="1"/>
            <a:r>
              <a:rPr lang="en-US" dirty="0" smtClean="0"/>
              <a:t>Marx—disenchantment (</a:t>
            </a:r>
            <a:r>
              <a:rPr lang="en-US" dirty="0" err="1" smtClean="0"/>
              <a:t>Entzauberung</a:t>
            </a:r>
            <a:r>
              <a:rPr lang="en-US" dirty="0" smtClean="0"/>
              <a:t>) a consequence of improving material conditions</a:t>
            </a:r>
          </a:p>
          <a:p>
            <a:r>
              <a:rPr lang="en-US" dirty="0" smtClean="0"/>
              <a:t>Feudal remnants hypothesis (indigenous)</a:t>
            </a:r>
          </a:p>
          <a:p>
            <a:pPr lvl="1"/>
            <a:r>
              <a:rPr lang="en-US" dirty="0" smtClean="0"/>
              <a:t>Vestiges of </a:t>
            </a:r>
            <a:r>
              <a:rPr lang="en-US" dirty="0" err="1" smtClean="0"/>
              <a:t>premodern</a:t>
            </a:r>
            <a:r>
              <a:rPr lang="en-US" dirty="0" smtClean="0"/>
              <a:t> religion as a hindrance to progress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47956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Anthropological Approaches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Alternative </a:t>
            </a:r>
            <a:r>
              <a:rPr lang="en-US" dirty="0" err="1" smtClean="0"/>
              <a:t>modernities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Critique of alienating market relations?</a:t>
            </a:r>
          </a:p>
          <a:p>
            <a:pPr lvl="1"/>
            <a:r>
              <a:rPr lang="en-US" dirty="0" smtClean="0"/>
              <a:t>Method of capturing modernity?</a:t>
            </a:r>
          </a:p>
          <a:p>
            <a:pPr lvl="1"/>
            <a:r>
              <a:rPr lang="en-US" dirty="0" smtClean="0"/>
              <a:t>Method for imagining the capriciousness of global capitalism?</a:t>
            </a:r>
          </a:p>
          <a:p>
            <a:r>
              <a:rPr lang="en-US" dirty="0" smtClean="0"/>
              <a:t>Or is it “tradition” reasserting itself?</a:t>
            </a:r>
          </a:p>
          <a:p>
            <a:r>
              <a:rPr lang="en-US" dirty="0" smtClean="0"/>
              <a:t>If authors call it “re-invented” what do they mean by this?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32780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dirty="0" smtClean="0"/>
              <a:t>Jellema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New c</a:t>
            </a:r>
            <a:r>
              <a:rPr lang="vi-VN" dirty="0" smtClean="0"/>
              <a:t>ommemorative practices re-imagine local and national communities</a:t>
            </a:r>
          </a:p>
          <a:p>
            <a:r>
              <a:rPr lang="vi-VN" dirty="0" smtClean="0"/>
              <a:t>Discourse of ‘return to origins’ </a:t>
            </a:r>
            <a:r>
              <a:rPr lang="vi-VN" i="1" dirty="0" smtClean="0"/>
              <a:t>về nguồn </a:t>
            </a:r>
            <a:r>
              <a:rPr lang="vi-VN" dirty="0" smtClean="0"/>
              <a:t>and ‘remember the source’ </a:t>
            </a:r>
            <a:r>
              <a:rPr lang="vi-VN" i="1" dirty="0" smtClean="0"/>
              <a:t>nhớ nguồn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Free to revive religious practices since 2004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Not independent of the state</a:t>
            </a:r>
          </a:p>
          <a:p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Đô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temple enshrines the 8 kings of the Ly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̀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Dynasty (1009-1225)</a:t>
            </a:r>
            <a:endParaRPr lang="vi-VN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Festival lunar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3:15 (3 days)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Temple to all Vietnamese as birthplace of illustrious native dynasty and of capital at Hanoi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41922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Religious Pluralism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Few Vietnamese volunteer that religion is an important part of their life (maybe ¼) but religious practices can be found everywhere</a:t>
            </a:r>
          </a:p>
          <a:p>
            <a:r>
              <a:rPr lang="en-US" dirty="0" smtClean="0"/>
              <a:t>The Three Religions (</a:t>
            </a:r>
            <a:r>
              <a:rPr lang="vi-VN" dirty="0" smtClean="0"/>
              <a:t>tam giáo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Confucianism</a:t>
            </a:r>
          </a:p>
          <a:p>
            <a:pPr lvl="1"/>
            <a:r>
              <a:rPr lang="en-US" dirty="0" smtClean="0"/>
              <a:t>Daoism</a:t>
            </a:r>
          </a:p>
          <a:p>
            <a:pPr lvl="1"/>
            <a:r>
              <a:rPr lang="en-US" dirty="0" smtClean="0"/>
              <a:t>Buddhism (mostly Mahayana)</a:t>
            </a:r>
          </a:p>
          <a:p>
            <a:r>
              <a:rPr lang="en-US" dirty="0" smtClean="0"/>
              <a:t>Folk Religion</a:t>
            </a:r>
          </a:p>
          <a:p>
            <a:pPr lvl="1"/>
            <a:r>
              <a:rPr lang="en-US" dirty="0" smtClean="0"/>
              <a:t>Ancestor veneration</a:t>
            </a:r>
          </a:p>
          <a:p>
            <a:pPr lvl="1"/>
            <a:r>
              <a:rPr lang="en-US" dirty="0" smtClean="0"/>
              <a:t>Belief in ghosts and spirits—and shamans to contact them</a:t>
            </a:r>
          </a:p>
          <a:p>
            <a:r>
              <a:rPr lang="en-US" dirty="0" smtClean="0"/>
              <a:t>Catholicism (about 7% of the population)</a:t>
            </a:r>
          </a:p>
          <a:p>
            <a:r>
              <a:rPr lang="en-US" dirty="0" smtClean="0"/>
              <a:t>Indigenous religious</a:t>
            </a:r>
          </a:p>
          <a:p>
            <a:pPr lvl="1"/>
            <a:r>
              <a:rPr lang="en-US" dirty="0" smtClean="0"/>
              <a:t>Cao Dai—mixture of Daoism, Buddhism and </a:t>
            </a:r>
            <a:r>
              <a:rPr lang="en-US" dirty="0" err="1" smtClean="0"/>
              <a:t>Christianiry</a:t>
            </a:r>
            <a:endParaRPr lang="en-US" dirty="0" smtClean="0"/>
          </a:p>
          <a:p>
            <a:pPr lvl="1"/>
            <a:r>
              <a:rPr lang="en-US" dirty="0" err="1" smtClean="0"/>
              <a:t>Hoa</a:t>
            </a:r>
            <a:r>
              <a:rPr lang="en-US" dirty="0" smtClean="0"/>
              <a:t> </a:t>
            </a:r>
            <a:r>
              <a:rPr lang="en-US" dirty="0" err="1" smtClean="0"/>
              <a:t>Hao</a:t>
            </a:r>
            <a:r>
              <a:rPr lang="en-US" dirty="0" smtClean="0"/>
              <a:t>—a syncretistic Buddhist sect</a:t>
            </a:r>
          </a:p>
          <a:p>
            <a:r>
              <a:rPr lang="en-US" dirty="0" smtClean="0"/>
              <a:t>Constitutionally recognized religions—Buddhism, Catholicism, Protestantism, Islam, Cao </a:t>
            </a:r>
            <a:r>
              <a:rPr lang="en-US" dirty="0"/>
              <a:t>D</a:t>
            </a:r>
            <a:r>
              <a:rPr lang="en-US" dirty="0" smtClean="0"/>
              <a:t>ai, and </a:t>
            </a:r>
            <a:r>
              <a:rPr lang="en-US" dirty="0" err="1" smtClean="0"/>
              <a:t>Hoa</a:t>
            </a:r>
            <a:r>
              <a:rPr lang="en-US" dirty="0" smtClean="0"/>
              <a:t> </a:t>
            </a:r>
            <a:r>
              <a:rPr lang="en-US" dirty="0" err="1" smtClean="0"/>
              <a:t>Hao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17348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dirty="0" smtClean="0"/>
              <a:t>Đô Temple Đìng Bàng Village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094" y="1600200"/>
            <a:ext cx="7104955" cy="4729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28497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Religious Connections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Yi </a:t>
            </a:r>
            <a:r>
              <a:rPr lang="en-US" dirty="0" err="1" smtClean="0"/>
              <a:t>Ch’ang-gŭn</a:t>
            </a:r>
            <a:r>
              <a:rPr lang="en-US" dirty="0" smtClean="0"/>
              <a:t>, head of the </a:t>
            </a:r>
            <a:r>
              <a:rPr lang="en-US" dirty="0" err="1" smtClean="0"/>
              <a:t>Hwasan</a:t>
            </a:r>
            <a:r>
              <a:rPr lang="en-US" dirty="0" smtClean="0"/>
              <a:t> Yi Clan of Korea arrives in Vietnam in 1994 to worship his ancestors</a:t>
            </a:r>
          </a:p>
          <a:p>
            <a:pPr lvl="2"/>
            <a:r>
              <a:rPr lang="en-US" dirty="0" smtClean="0"/>
              <a:t>Descended from junior uncle of last Ly dynasty emperor</a:t>
            </a:r>
          </a:p>
          <a:p>
            <a:pPr lvl="2"/>
            <a:r>
              <a:rPr lang="en-US" dirty="0" smtClean="0"/>
              <a:t>Story:</a:t>
            </a:r>
          </a:p>
          <a:p>
            <a:pPr lvl="3"/>
            <a:r>
              <a:rPr lang="en-US" dirty="0" smtClean="0"/>
              <a:t>Ly Long </a:t>
            </a:r>
            <a:r>
              <a:rPr lang="en-US" dirty="0" err="1" smtClean="0"/>
              <a:t>Tuong</a:t>
            </a:r>
            <a:r>
              <a:rPr lang="en-US" dirty="0" smtClean="0"/>
              <a:t> was the younger uncle of the last Ly Emperor Hoe Tong who had become enamored of a young Miss Tran and installed she and her in-laws into the palace</a:t>
            </a:r>
          </a:p>
          <a:p>
            <a:pPr lvl="3"/>
            <a:r>
              <a:rPr lang="en-US" dirty="0" smtClean="0"/>
              <a:t>The Trans led a coup and Ly Long </a:t>
            </a:r>
            <a:r>
              <a:rPr lang="en-US" dirty="0" err="1" smtClean="0"/>
              <a:t>Tuong</a:t>
            </a:r>
            <a:r>
              <a:rPr lang="en-US" dirty="0" smtClean="0"/>
              <a:t> escaped to be set adrift with ancestor worship </a:t>
            </a:r>
            <a:r>
              <a:rPr lang="en-US" dirty="0" err="1" smtClean="0"/>
              <a:t>parephernalia</a:t>
            </a:r>
            <a:r>
              <a:rPr lang="en-US" dirty="0" smtClean="0"/>
              <a:t>.</a:t>
            </a:r>
          </a:p>
          <a:p>
            <a:pPr lvl="3"/>
            <a:r>
              <a:rPr lang="en-US" dirty="0" smtClean="0"/>
              <a:t>When Ly arrived in </a:t>
            </a:r>
            <a:r>
              <a:rPr lang="en-US" dirty="0" err="1" smtClean="0"/>
              <a:t>Koryŏ</a:t>
            </a:r>
            <a:r>
              <a:rPr lang="en-US" dirty="0" smtClean="0"/>
              <a:t> King </a:t>
            </a:r>
            <a:r>
              <a:rPr lang="en-US" dirty="0" err="1" smtClean="0"/>
              <a:t>Kojong</a:t>
            </a:r>
            <a:r>
              <a:rPr lang="en-US" dirty="0" smtClean="0"/>
              <a:t> </a:t>
            </a:r>
            <a:r>
              <a:rPr lang="en-US" dirty="0" err="1" smtClean="0"/>
              <a:t>enfeoffed</a:t>
            </a:r>
            <a:r>
              <a:rPr lang="en-US" dirty="0" smtClean="0"/>
              <a:t> him in </a:t>
            </a:r>
            <a:r>
              <a:rPr lang="en-US" dirty="0" err="1" smtClean="0"/>
              <a:t>Hwasan</a:t>
            </a:r>
            <a:r>
              <a:rPr lang="en-US" dirty="0" smtClean="0"/>
              <a:t> County (South </a:t>
            </a:r>
            <a:r>
              <a:rPr lang="en-US" dirty="0" err="1" smtClean="0"/>
              <a:t>Hwanghae</a:t>
            </a:r>
            <a:r>
              <a:rPr lang="en-US" dirty="0" smtClean="0"/>
              <a:t>)</a:t>
            </a:r>
          </a:p>
          <a:p>
            <a:pPr lvl="3"/>
            <a:r>
              <a:rPr lang="en-US" dirty="0" smtClean="0"/>
              <a:t>When the Mongols invaded 1231-39 he fought effectively and became known in Korean folklore as the White Horse General who was locally worshiped as a guardian deity</a:t>
            </a:r>
          </a:p>
          <a:p>
            <a:pPr lvl="1"/>
            <a:r>
              <a:rPr lang="en-US" dirty="0" smtClean="0"/>
              <a:t>This story is well-known in Korea because of the historical novel by Kang Mu-</a:t>
            </a:r>
            <a:r>
              <a:rPr lang="en-US" dirty="0" err="1" smtClean="0"/>
              <a:t>hak</a:t>
            </a:r>
            <a:r>
              <a:rPr lang="en-US" dirty="0" smtClean="0"/>
              <a:t> published in 1967 called </a:t>
            </a:r>
            <a:r>
              <a:rPr lang="en-US" i="1" dirty="0" smtClean="0"/>
              <a:t>The Emperor’s Junior Uncle Yi </a:t>
            </a:r>
            <a:r>
              <a:rPr lang="en-US" i="1" dirty="0" err="1" smtClean="0"/>
              <a:t>Yongsang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21406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Intermediary Role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Yi </a:t>
            </a:r>
            <a:r>
              <a:rPr lang="en-US" dirty="0" err="1" smtClean="0"/>
              <a:t>Ch’ang-gŭn</a:t>
            </a:r>
            <a:r>
              <a:rPr lang="en-US" dirty="0" smtClean="0"/>
              <a:t> awarded Vietnamese </a:t>
            </a:r>
            <a:r>
              <a:rPr lang="en-US" dirty="0" err="1" smtClean="0"/>
              <a:t>citzenship</a:t>
            </a:r>
            <a:r>
              <a:rPr lang="en-US" dirty="0" smtClean="0"/>
              <a:t> in 2010 in ceremony in the La </a:t>
            </a:r>
            <a:r>
              <a:rPr lang="en-US" dirty="0" err="1" smtClean="0"/>
              <a:t>Thanh</a:t>
            </a:r>
            <a:r>
              <a:rPr lang="en-US" dirty="0" smtClean="0"/>
              <a:t> Hotel where he is known as Ly</a:t>
            </a:r>
            <a:r>
              <a:rPr lang="vi-VN" dirty="0" smtClean="0"/>
              <a:t>́ Xương Cân</a:t>
            </a:r>
          </a:p>
          <a:p>
            <a:r>
              <a:rPr lang="en-US" dirty="0" smtClean="0"/>
              <a:t>By taking advantage of his ancestry 800 years ago the Korean Mr. Lee has reinvented himself as a business and diplomatic intermediary between Vietnam and South Korea</a:t>
            </a:r>
          </a:p>
          <a:p>
            <a:pPr lvl="1"/>
            <a:r>
              <a:rPr lang="en-US" dirty="0" smtClean="0"/>
              <a:t>This role facilitated by ancestor worship practices in both Korea and Vietnam, and by state-promoted “return to origins” discourses facilitated through religion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6832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Mortuary Temple for a Nguyen Emperor near Hue</a:t>
            </a:r>
            <a:endParaRPr lang="en-US" dirty="0"/>
          </a:p>
        </p:txBody>
      </p:sp>
      <p:pic>
        <p:nvPicPr>
          <p:cNvPr id="1026" name="Picture 2" descr="D:\467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362200"/>
            <a:ext cx="403860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47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362200"/>
            <a:ext cx="403860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75055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47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509" y="633382"/>
            <a:ext cx="7454981" cy="5591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31498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 Chi Minh Mausoleum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983" y="1600200"/>
            <a:ext cx="6278033" cy="4708525"/>
          </a:xfrm>
        </p:spPr>
      </p:pic>
    </p:spTree>
    <p:extLst>
      <p:ext uri="{BB962C8B-B14F-4D97-AF65-F5344CB8AC3E}">
        <p14:creationId xmlns:p14="http://schemas.microsoft.com/office/powerpoint/2010/main" val="7307793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Ho’s Pavilion on Grounds of Governor’s Palace 2009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  <p:extLst>
      <p:ext uri="{BB962C8B-B14F-4D97-AF65-F5344CB8AC3E}">
        <p14:creationId xmlns:p14="http://schemas.microsoft.com/office/powerpoint/2010/main" val="37030649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Temple to Confucius in Hanoi 2009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  <p:extLst>
      <p:ext uri="{BB962C8B-B14F-4D97-AF65-F5344CB8AC3E}">
        <p14:creationId xmlns:p14="http://schemas.microsoft.com/office/powerpoint/2010/main" val="29939220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Hanoi Temple to Lake Turtle 2009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81250"/>
            <a:ext cx="4038600" cy="3028950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48706"/>
            <a:ext cx="4038599" cy="3028950"/>
          </a:xfrm>
        </p:spPr>
      </p:pic>
    </p:spTree>
    <p:extLst>
      <p:ext uri="{BB962C8B-B14F-4D97-AF65-F5344CB8AC3E}">
        <p14:creationId xmlns:p14="http://schemas.microsoft.com/office/powerpoint/2010/main" val="7176983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Buddhism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Buddhism introduced from the North into Red River Delta about 300 –600AD </a:t>
            </a:r>
          </a:p>
          <a:p>
            <a:r>
              <a:rPr lang="en-US" dirty="0" err="1" smtClean="0"/>
              <a:t>Syncretetic</a:t>
            </a:r>
            <a:r>
              <a:rPr lang="en-US" dirty="0" smtClean="0"/>
              <a:t> mixture with Daoism, and indigenous practices</a:t>
            </a:r>
          </a:p>
          <a:p>
            <a:r>
              <a:rPr lang="en-US" dirty="0" smtClean="0"/>
              <a:t>About half of the Vietnamese who report a religion mention Buddhism</a:t>
            </a:r>
          </a:p>
          <a:p>
            <a:pPr lvl="1"/>
            <a:r>
              <a:rPr lang="en-US" dirty="0" smtClean="0"/>
              <a:t>10 million registered, but up to ¾ nominally Buddhist</a:t>
            </a:r>
          </a:p>
          <a:p>
            <a:r>
              <a:rPr lang="en-US" dirty="0" smtClean="0"/>
              <a:t>Pure Land most common, but Zen more intellectual prestige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86158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Ly</a:t>
            </a:r>
            <a:r>
              <a:rPr lang="vi-VN" dirty="0"/>
              <a:t>́</a:t>
            </a:r>
            <a:r>
              <a:rPr lang="en-US" dirty="0" smtClean="0"/>
              <a:t> Tri</a:t>
            </a:r>
            <a:r>
              <a:rPr lang="vi-VN" dirty="0" smtClean="0"/>
              <a:t>ề</a:t>
            </a:r>
            <a:r>
              <a:rPr lang="en-US" dirty="0" smtClean="0"/>
              <a:t>u </a:t>
            </a:r>
            <a:r>
              <a:rPr lang="en-US" dirty="0" err="1" smtClean="0"/>
              <a:t>Qu</a:t>
            </a:r>
            <a:r>
              <a:rPr lang="vi-VN" dirty="0" smtClean="0"/>
              <a:t>ố</a:t>
            </a:r>
            <a:r>
              <a:rPr lang="en-US" dirty="0" smtClean="0"/>
              <a:t>c S</a:t>
            </a:r>
            <a:r>
              <a:rPr lang="vi-VN" dirty="0" smtClean="0"/>
              <a:t>ư</a:t>
            </a:r>
            <a:r>
              <a:rPr lang="en-US" dirty="0" smtClean="0"/>
              <a:t> Hanoi 2009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286000"/>
            <a:ext cx="4038600" cy="3028950"/>
          </a:xfrm>
        </p:spPr>
      </p:pic>
    </p:spTree>
    <p:extLst>
      <p:ext uri="{BB962C8B-B14F-4D97-AF65-F5344CB8AC3E}">
        <p14:creationId xmlns:p14="http://schemas.microsoft.com/office/powerpoint/2010/main" val="13112735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靈老寺 </a:t>
            </a:r>
            <a:r>
              <a:rPr lang="en-US" altLang="ko-KR" dirty="0" smtClean="0"/>
              <a:t>Hue</a:t>
            </a:r>
            <a:endParaRPr lang="en-US" dirty="0"/>
          </a:p>
        </p:txBody>
      </p:sp>
      <p:pic>
        <p:nvPicPr>
          <p:cNvPr id="5" name="Picture 2" descr="D:\52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48706"/>
            <a:ext cx="403860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51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348706"/>
            <a:ext cx="403860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63553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</a:t>
            </a:r>
            <a:r>
              <a:rPr lang="vi-VN" dirty="0" smtClean="0"/>
              <a:t>ò</a:t>
            </a:r>
            <a:r>
              <a:rPr lang="en-US" dirty="0" smtClean="0"/>
              <a:t>a Ha</a:t>
            </a:r>
            <a:r>
              <a:rPr lang="vi-VN" dirty="0" smtClean="0"/>
              <a:t>̀</a:t>
            </a:r>
            <a:r>
              <a:rPr lang="en-US" dirty="0" smtClean="0"/>
              <a:t>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Founded in 1939 based on Buddhism by </a:t>
            </a:r>
            <a:r>
              <a:rPr lang="en-US" dirty="0" err="1" smtClean="0"/>
              <a:t>Huy</a:t>
            </a:r>
            <a:r>
              <a:rPr lang="vi-VN" dirty="0"/>
              <a:t>̀</a:t>
            </a:r>
            <a:r>
              <a:rPr lang="en-US" dirty="0" err="1" smtClean="0"/>
              <a:t>nh</a:t>
            </a:r>
            <a:r>
              <a:rPr lang="en-US" dirty="0" smtClean="0"/>
              <a:t> </a:t>
            </a:r>
            <a:r>
              <a:rPr lang="en-US" dirty="0" err="1" smtClean="0"/>
              <a:t>Phu</a:t>
            </a:r>
            <a:r>
              <a:rPr lang="vi-VN" dirty="0" smtClean="0"/>
              <a:t>́</a:t>
            </a:r>
            <a:r>
              <a:rPr lang="en-US" dirty="0" smtClean="0"/>
              <a:t> S</a:t>
            </a:r>
            <a:r>
              <a:rPr lang="vi-VN" dirty="0" smtClean="0"/>
              <a:t>ổ </a:t>
            </a:r>
            <a:r>
              <a:rPr lang="en-US" dirty="0" smtClean="0"/>
              <a:t>in Mekong Delta</a:t>
            </a:r>
          </a:p>
          <a:p>
            <a:r>
              <a:rPr lang="en-US" dirty="0" smtClean="0"/>
              <a:t>Prophetic, peasant-based religion centered on the Mekong Delta where ¼ to ¾ of the population follows this faith</a:t>
            </a:r>
          </a:p>
          <a:p>
            <a:pPr lvl="1"/>
            <a:r>
              <a:rPr lang="en-US" dirty="0" smtClean="0"/>
              <a:t>Strongly influenced by Theravada Buddhism which leads to a de-emphasis on temples, statues, and elaborate funerals</a:t>
            </a:r>
          </a:p>
          <a:p>
            <a:r>
              <a:rPr lang="en-US" dirty="0" smtClean="0"/>
              <a:t>Politically anti-French, but not willing to follow the leadership of the Viet Minh</a:t>
            </a:r>
          </a:p>
          <a:p>
            <a:pPr lvl="1"/>
            <a:r>
              <a:rPr lang="en-US" dirty="0" smtClean="0"/>
              <a:t>1947 Huynh executed by the communists which led the </a:t>
            </a:r>
            <a:r>
              <a:rPr lang="en-US" dirty="0" err="1" smtClean="0"/>
              <a:t>Hoa</a:t>
            </a:r>
            <a:r>
              <a:rPr lang="en-US" dirty="0" smtClean="0"/>
              <a:t> </a:t>
            </a:r>
            <a:r>
              <a:rPr lang="en-US" dirty="0" err="1" smtClean="0"/>
              <a:t>Hao</a:t>
            </a:r>
            <a:r>
              <a:rPr lang="en-US" dirty="0" smtClean="0"/>
              <a:t> adherents to attach the Viet Minh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92859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Founder of </a:t>
            </a:r>
            <a:r>
              <a:rPr lang="en-US" dirty="0" err="1" smtClean="0"/>
              <a:t>Hoa</a:t>
            </a:r>
            <a:r>
              <a:rPr lang="en-US" dirty="0" smtClean="0"/>
              <a:t> </a:t>
            </a:r>
            <a:r>
              <a:rPr lang="en-US" dirty="0" err="1" smtClean="0"/>
              <a:t>Hao</a:t>
            </a:r>
            <a:r>
              <a:rPr lang="en-US" dirty="0" smtClean="0"/>
              <a:t> and Temple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4294967295"/>
          </p:nvPr>
        </p:nvSpPr>
        <p:spPr>
          <a:xfrm>
            <a:off x="0" y="1600200"/>
            <a:ext cx="4038600" cy="4525963"/>
          </a:xfrm>
        </p:spPr>
        <p:txBody>
          <a:bodyPr/>
          <a:lstStyle/>
          <a:p>
            <a:r>
              <a:rPr lang="en-US" dirty="0" smtClean="0"/>
              <a:t>Huynh </a:t>
            </a:r>
            <a:r>
              <a:rPr lang="en-US" dirty="0" err="1" smtClean="0"/>
              <a:t>Phu</a:t>
            </a:r>
            <a:r>
              <a:rPr lang="en-US" dirty="0" smtClean="0"/>
              <a:t> So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4294967295"/>
          </p:nvPr>
        </p:nvSpPr>
        <p:spPr>
          <a:xfrm>
            <a:off x="5105400" y="1600200"/>
            <a:ext cx="4038600" cy="4525963"/>
          </a:xfrm>
        </p:spPr>
        <p:txBody>
          <a:bodyPr/>
          <a:lstStyle/>
          <a:p>
            <a:r>
              <a:rPr lang="en-US" dirty="0" err="1" smtClean="0"/>
              <a:t>Hoa</a:t>
            </a:r>
            <a:r>
              <a:rPr lang="en-US" dirty="0" smtClean="0"/>
              <a:t> </a:t>
            </a:r>
            <a:r>
              <a:rPr lang="en-US" dirty="0" err="1" smtClean="0"/>
              <a:t>Hao</a:t>
            </a:r>
            <a:r>
              <a:rPr lang="en-US" dirty="0" smtClean="0"/>
              <a:t> Temple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438400"/>
            <a:ext cx="2296945" cy="3451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5004" y="2743200"/>
            <a:ext cx="4001795" cy="3001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62430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249</TotalTime>
  <Words>989</Words>
  <Application>Microsoft Office PowerPoint</Application>
  <PresentationFormat>On-screen Show (4:3)</PresentationFormat>
  <Paragraphs>103</Paragraphs>
  <Slides>26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Apex</vt:lpstr>
      <vt:lpstr>Religion in vietnam</vt:lpstr>
      <vt:lpstr>Religious Pluralism</vt:lpstr>
      <vt:lpstr>Temple to Confucius in Hanoi 2009</vt:lpstr>
      <vt:lpstr>Hanoi Temple to Lake Turtle 2009</vt:lpstr>
      <vt:lpstr>Buddhism</vt:lpstr>
      <vt:lpstr>Lý Triều Quốc Sư Hanoi 2009</vt:lpstr>
      <vt:lpstr>靈老寺 Hue</vt:lpstr>
      <vt:lpstr>Hòa Hào</vt:lpstr>
      <vt:lpstr>Founder of Hoa Hao and Temple</vt:lpstr>
      <vt:lpstr>Cao Đài</vt:lpstr>
      <vt:lpstr>Cao Dai Temple Tay Ninh</vt:lpstr>
      <vt:lpstr>Minority Religions</vt:lpstr>
      <vt:lpstr>Roman Catholic</vt:lpstr>
      <vt:lpstr>Catholic Cathedral and a School in Hanoi 2009</vt:lpstr>
      <vt:lpstr>Protestantism</vt:lpstr>
      <vt:lpstr>Folk Practices</vt:lpstr>
      <vt:lpstr>Theoretical Approaches</vt:lpstr>
      <vt:lpstr>Anthropological Approaches</vt:lpstr>
      <vt:lpstr>Jellema</vt:lpstr>
      <vt:lpstr>Đô Temple Đìng Bàng Village</vt:lpstr>
      <vt:lpstr>Religious Connections</vt:lpstr>
      <vt:lpstr>Intermediary Role</vt:lpstr>
      <vt:lpstr>Mortuary Temple for a Nguyen Emperor near Hue</vt:lpstr>
      <vt:lpstr>PowerPoint Presentation</vt:lpstr>
      <vt:lpstr>Ho Chi Minh Mausoleum</vt:lpstr>
      <vt:lpstr>Ho’s Pavilion on Grounds of Governor’s Palace 2009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Religion in vietnam</dc:title>
  <dc:creator>Clark Sorensen</dc:creator>
  <cp:lastModifiedBy>Clark Sorensen</cp:lastModifiedBy>
  <cp:revision>29</cp:revision>
  <dcterms:created xsi:type="dcterms:W3CDTF">2011-05-19T18:18:50Z</dcterms:created>
  <dcterms:modified xsi:type="dcterms:W3CDTF">2012-05-17T23:59:28Z</dcterms:modified>
</cp:coreProperties>
</file>