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2" r:id="rId2"/>
    <p:sldId id="256" r:id="rId3"/>
    <p:sldId id="259" r:id="rId4"/>
    <p:sldId id="258" r:id="rId5"/>
    <p:sldId id="257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8"/>
    <p:restoredTop sz="96327"/>
  </p:normalViewPr>
  <p:slideViewPr>
    <p:cSldViewPr snapToGrid="0">
      <p:cViewPr varScale="1">
        <p:scale>
          <a:sx n="124" d="100"/>
          <a:sy n="124" d="100"/>
        </p:scale>
        <p:origin x="3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604E3-9ADA-5E47-B489-DAACD67BB26D}" type="datetimeFigureOut">
              <a:rPr lang="en-US" smtClean="0"/>
              <a:t>5/12/23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97DE3-6898-B541-9CD6-374EC349A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8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3ADBB9-1EB1-6046-986B-498D1B50C0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89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CE204-04E8-6BA9-84C3-2F863135EB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475AD8-4896-C2FE-A03F-CC390E5C9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65D30-269C-ECE4-F859-D650212AD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ABC7-0F3D-9640-BBEA-0288E4B960DF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116C6-92B2-CB16-2160-852E4F65D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082A4-C38D-9284-AFC1-5471A47A0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6FDE-74C4-6F49-88D7-9814A104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35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26DE8-36DA-1B8B-3B8B-B62EF3BC6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3119FD-C3B3-1F22-3D32-EBB2A05BC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66F53-CAD7-B348-4E24-C9D32297A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ABC7-0F3D-9640-BBEA-0288E4B960DF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9C39F-FC66-6CA9-7B8C-04488A033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77D6F-1B0C-AA32-8A15-5532AADFF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6FDE-74C4-6F49-88D7-9814A104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16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70B121-806C-C8FA-D259-CC26CEAA11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5DF3B-2506-442C-3752-EE11F9E6B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636EA-D012-C29C-F93E-9AB75277C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ABC7-0F3D-9640-BBEA-0288E4B960DF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9CD0E-F264-83DE-7FD1-02C27D702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5F992-4027-D908-E5D5-0B849737A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6FDE-74C4-6F49-88D7-9814A104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1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D295-2C48-C25B-FB21-D9894B534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F289F-BD68-C26D-A01A-410699AA9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FBE5D-7E26-08C7-BCCB-B3A2B7F32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ABC7-0F3D-9640-BBEA-0288E4B960DF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80B09-9985-0FED-D36A-9C7F78505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82A22-E8AC-DBEE-D4EB-54FBE0045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6FDE-74C4-6F49-88D7-9814A104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6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AAD39-3873-62D7-37E9-D7695B472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7A3761-9791-F414-14F5-30DE4B8D2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54077-FAB8-DCDF-78B9-EBD0AC7B7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ABC7-0F3D-9640-BBEA-0288E4B960DF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3AA51-305A-02EE-408F-87EAB4D8E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5CD4D-FD8B-D8E4-8DD6-F69A77B27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6FDE-74C4-6F49-88D7-9814A104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0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A577A-D0D3-A1E9-AC0D-818A08891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8EE6C-566E-34FB-BCD3-B15DADDF95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6551C-490D-E0BB-916D-0200F554B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AA63A2-0FA3-461F-1FC5-CD311AF1A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ABC7-0F3D-9640-BBEA-0288E4B960DF}" type="datetimeFigureOut">
              <a:rPr lang="en-US" smtClean="0"/>
              <a:t>5/12/23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D58378-E895-C308-75D7-41838A319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71662E-E469-617D-862C-0BFE61AD3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6FDE-74C4-6F49-88D7-9814A104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0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C0C4D-014F-D49B-DF9B-F2ED194A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1DC3D1-3A06-7869-FBE0-688205833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86895-DCFE-03FB-8976-D392D87AE6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0126A3-9B55-E70E-01C4-46CA119E5B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E3985F-623C-7A18-4AEA-0CDA46A327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8E6E5F-0399-96F2-3A18-622F1DB3E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ABC7-0F3D-9640-BBEA-0288E4B960DF}" type="datetimeFigureOut">
              <a:rPr lang="en-US" smtClean="0"/>
              <a:t>5/12/23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FADDB-47ED-9E04-36AD-0C3506E0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F98A42-EF9A-D326-3CB8-F0B1338E0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6FDE-74C4-6F49-88D7-9814A104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07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8DC11-FDD1-C50C-3E66-15273B9A7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A3919B-E2FF-A75F-35D4-2BAEC43A9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ABC7-0F3D-9640-BBEA-0288E4B960DF}" type="datetimeFigureOut">
              <a:rPr lang="en-US" smtClean="0"/>
              <a:t>5/12/23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172B4B-1DF0-A043-ECDA-094FB7AF8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262440-53B3-A82F-EA95-874BB588A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6FDE-74C4-6F49-88D7-9814A104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8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33B95C-FDE7-5096-CD03-9635E1EAF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ABC7-0F3D-9640-BBEA-0288E4B960DF}" type="datetimeFigureOut">
              <a:rPr lang="en-US" smtClean="0"/>
              <a:t>5/12/23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99291F-204F-B37B-A559-58C8A26C6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52BCD3-2B17-9904-407F-06C00D823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6FDE-74C4-6F49-88D7-9814A104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7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AA525-38D8-DB3D-7C6D-96B175691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6FAE5-B9C1-44B7-65D5-70A45546A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4BBA4D-1DF9-69CD-5A6D-93325CDA7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776677-90E2-2C1B-A27E-AA32F8690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ABC7-0F3D-9640-BBEA-0288E4B960DF}" type="datetimeFigureOut">
              <a:rPr lang="en-US" smtClean="0"/>
              <a:t>5/12/23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143683-6B9F-6AA0-9FA4-BDFDE84AB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4B3065-F53F-8383-8CCC-C9ADCF5D5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6FDE-74C4-6F49-88D7-9814A104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CD59D-4F61-1FF8-FBCC-8F9CA3184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939FBF-3C37-3BCB-21D5-45BCD2C127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74F5D4-BF04-1A1A-F4A4-24EE8370D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E55760-76AC-79DA-DAA2-7B13BD06C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ABC7-0F3D-9640-BBEA-0288E4B960DF}" type="datetimeFigureOut">
              <a:rPr lang="en-US" smtClean="0"/>
              <a:t>5/12/23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B96136-9929-1FAE-C3E8-2E9F1C423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1CCD0-27E9-4508-1279-8BE245851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6FDE-74C4-6F49-88D7-9814A104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63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4D77C3-28FB-D844-8F16-CC566DBDA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76A7B8-26CE-70C1-47A5-8414C491C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F3C04-70A9-7B60-74BB-596DF15E00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CABC7-0F3D-9640-BBEA-0288E4B960DF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D5FAA-3A26-629C-E39D-59AFD08645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95FDF-C753-492C-C15D-E86D70CE66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76FDE-74C4-6F49-88D7-9814A104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73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10" Type="http://schemas.openxmlformats.org/officeDocument/2006/relationships/image" Target="../media/image11.sv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732D0-1E4C-0D4F-AEE3-D45D71D94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7819" y="1212485"/>
            <a:ext cx="9076363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For the safety and inclusion of all members of our community, I urge our Society leaders to hold future meetings only in locations where reproductive freedom, gender-affirming care, and the sanctity of physician-patient relationship are protected.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24F373F-38C0-60EA-252A-99F82EE4D0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11" t="12000" r="24444" b="12445"/>
          <a:stretch/>
        </p:blipFill>
        <p:spPr bwMode="auto">
          <a:xfrm>
            <a:off x="172156" y="67997"/>
            <a:ext cx="1332089" cy="191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DF575EF1-AEB5-0141-84D4-59116FAF90B7}"/>
              </a:ext>
            </a:extLst>
          </p:cNvPr>
          <p:cNvGrpSpPr/>
          <p:nvPr/>
        </p:nvGrpSpPr>
        <p:grpSpPr>
          <a:xfrm>
            <a:off x="684771" y="5626099"/>
            <a:ext cx="10822458" cy="685800"/>
            <a:chOff x="483262" y="5994769"/>
            <a:chExt cx="10822458" cy="685800"/>
          </a:xfrm>
        </p:grpSpPr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DC137A3C-1A59-71E4-3565-1DC9C0AA3060}"/>
                </a:ext>
              </a:extLst>
            </p:cNvPr>
            <p:cNvSpPr/>
            <p:nvPr/>
          </p:nvSpPr>
          <p:spPr>
            <a:xfrm>
              <a:off x="483262" y="5994769"/>
              <a:ext cx="10822458" cy="6858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BA9134A2-FD76-30F2-D758-D4AA0DC5F5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1382" y="6049395"/>
              <a:ext cx="2398740" cy="576548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1A0CFD8-169E-C601-001D-4E9551A71E01}"/>
                </a:ext>
              </a:extLst>
            </p:cNvPr>
            <p:cNvSpPr txBox="1"/>
            <p:nvPr/>
          </p:nvSpPr>
          <p:spPr>
            <a:xfrm>
              <a:off x="3079468" y="6045282"/>
              <a:ext cx="4352805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200" dirty="0">
                  <a:solidFill>
                    <a:srgbClr val="00B05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#Abortion</a:t>
              </a:r>
              <a:r>
                <a:rPr lang="en-US" sz="3200" b="1" dirty="0">
                  <a:solidFill>
                    <a:srgbClr val="00B05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Is</a:t>
              </a:r>
              <a:r>
                <a:rPr lang="en-US" sz="3200" dirty="0">
                  <a:solidFill>
                    <a:srgbClr val="00B05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Healthcare</a:t>
              </a: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E177B54B-46A1-C02B-2931-F78D67B94CC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312884" y="6017629"/>
              <a:ext cx="651042" cy="640080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540C2D0-C78B-9328-4757-C4A5643BBA42}"/>
                </a:ext>
              </a:extLst>
            </p:cNvPr>
            <p:cNvSpPr txBox="1"/>
            <p:nvPr/>
          </p:nvSpPr>
          <p:spPr>
            <a:xfrm>
              <a:off x="7421619" y="6045282"/>
              <a:ext cx="2901918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00B0F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#</a:t>
              </a:r>
              <a:r>
                <a:rPr lang="en-US" sz="3200" b="1" dirty="0"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ATS</a:t>
              </a:r>
              <a:r>
                <a:rPr lang="en-US" sz="3200" b="1" dirty="0">
                  <a:solidFill>
                    <a:srgbClr val="00B0F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Safe4All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6811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7000">
              <a:schemeClr val="accent1">
                <a:lumMod val="20000"/>
                <a:lumOff val="80000"/>
              </a:schemeClr>
            </a:gs>
            <a:gs pos="9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3657A5D-9CF5-D191-DD25-36A56E8BD283}"/>
              </a:ext>
            </a:extLst>
          </p:cNvPr>
          <p:cNvSpPr txBox="1"/>
          <p:nvPr/>
        </p:nvSpPr>
        <p:spPr>
          <a:xfrm>
            <a:off x="968085" y="723534"/>
            <a:ext cx="10515598" cy="5093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ct val="0"/>
              </a:spcAft>
            </a:pPr>
            <a:r>
              <a:rPr lang="en-US" sz="1800" dirty="0">
                <a:latin typeface="Avenir Book" panose="02000503020000020003" pitchFamily="2" charset="0"/>
                <a:cs typeface="Calibri"/>
              </a:rPr>
              <a:t>	</a:t>
            </a:r>
            <a:r>
              <a:rPr lang="en-US" sz="3200" b="1" dirty="0">
                <a:latin typeface="Avenir Book" panose="02000503020000020003" pitchFamily="2" charset="0"/>
                <a:cs typeface="Calibri"/>
              </a:rPr>
              <a:t>For the safety of our presenters and attendees, I request that the American Thoracic Society commit </a:t>
            </a:r>
            <a:r>
              <a:rPr lang="en-US" sz="3200" b="1" dirty="0">
                <a:solidFill>
                  <a:srgbClr val="FF0000"/>
                </a:solidFill>
                <a:latin typeface="Avenir Book" panose="02000503020000020003" pitchFamily="2" charset="0"/>
                <a:cs typeface="Calibri"/>
              </a:rPr>
              <a:t>that future meetings</a:t>
            </a:r>
            <a:r>
              <a:rPr lang="en-US" sz="3200" b="1" dirty="0">
                <a:latin typeface="Avenir Book" panose="02000503020000020003" pitchFamily="2" charset="0"/>
                <a:cs typeface="Calibri"/>
              </a:rPr>
              <a:t> will be held </a:t>
            </a:r>
            <a:r>
              <a:rPr lang="en-US" sz="3200" b="1" dirty="0">
                <a:solidFill>
                  <a:srgbClr val="FF0000"/>
                </a:solidFill>
                <a:latin typeface="Avenir Book" panose="02000503020000020003" pitchFamily="2" charset="0"/>
                <a:cs typeface="Calibri"/>
              </a:rPr>
              <a:t>only</a:t>
            </a:r>
            <a:r>
              <a:rPr lang="en-US" sz="3200" b="1" dirty="0">
                <a:latin typeface="Avenir Book" panose="02000503020000020003" pitchFamily="2" charset="0"/>
                <a:cs typeface="Calibri"/>
              </a:rPr>
              <a:t> in locations where elected leaders </a:t>
            </a:r>
            <a:r>
              <a:rPr lang="en-US" sz="3200" b="1" dirty="0">
                <a:solidFill>
                  <a:srgbClr val="FF0000"/>
                </a:solidFill>
                <a:latin typeface="Avenir Book" panose="02000503020000020003" pitchFamily="2" charset="0"/>
                <a:cs typeface="Calibri"/>
              </a:rPr>
              <a:t>ensure and uphold</a:t>
            </a:r>
            <a:r>
              <a:rPr lang="en-US" sz="3200" b="1" dirty="0">
                <a:latin typeface="Avenir Book" panose="02000503020000020003" pitchFamily="2" charset="0"/>
                <a:cs typeface="Calibri"/>
              </a:rPr>
              <a:t> that healthcare is a human right, </a:t>
            </a:r>
            <a:r>
              <a:rPr lang="en-US" sz="3200" b="1" dirty="0">
                <a:solidFill>
                  <a:srgbClr val="FF0000"/>
                </a:solidFill>
                <a:latin typeface="Avenir Book" panose="02000503020000020003" pitchFamily="2" charset="0"/>
                <a:cs typeface="Calibri"/>
              </a:rPr>
              <a:t>affirm</a:t>
            </a:r>
            <a:r>
              <a:rPr lang="en-US" sz="3200" b="1" dirty="0">
                <a:latin typeface="Avenir Book" panose="02000503020000020003" pitchFamily="2" charset="0"/>
                <a:cs typeface="Calibri"/>
              </a:rPr>
              <a:t> the importance of reproductive freedom, gender-affirming care and the sanctity of the physician-patient relationship and </a:t>
            </a:r>
            <a:r>
              <a:rPr lang="en-US" sz="3200" b="1" dirty="0">
                <a:solidFill>
                  <a:srgbClr val="FF0000"/>
                </a:solidFill>
                <a:latin typeface="Avenir Book" panose="02000503020000020003" pitchFamily="2" charset="0"/>
                <a:cs typeface="Calibri"/>
              </a:rPr>
              <a:t>publicly ensure</a:t>
            </a:r>
            <a:r>
              <a:rPr lang="en-US" sz="3200" b="1" dirty="0">
                <a:latin typeface="Avenir Book" panose="02000503020000020003" pitchFamily="2" charset="0"/>
                <a:cs typeface="Calibri"/>
              </a:rPr>
              <a:t> the safety of all attendees regardless of race, religion, ethnicity, gender,  sexual orientation or any other aspect of their identity.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2FC1EBD-B10F-81F8-580E-745773299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1074" y="0"/>
            <a:ext cx="970926" cy="109728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DEA009F-51D3-C83A-4051-BD52F58CC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41" y="0"/>
            <a:ext cx="970926" cy="109728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FF201FA0-07F5-0C30-71AB-7F8CA6A96862}"/>
              </a:ext>
            </a:extLst>
          </p:cNvPr>
          <p:cNvGrpSpPr/>
          <p:nvPr/>
        </p:nvGrpSpPr>
        <p:grpSpPr>
          <a:xfrm>
            <a:off x="684771" y="5833095"/>
            <a:ext cx="10822458" cy="685800"/>
            <a:chOff x="483262" y="5994769"/>
            <a:chExt cx="10822458" cy="685800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57F39D19-E5D8-A515-95F6-4B047CC25FA1}"/>
                </a:ext>
              </a:extLst>
            </p:cNvPr>
            <p:cNvSpPr/>
            <p:nvPr/>
          </p:nvSpPr>
          <p:spPr>
            <a:xfrm>
              <a:off x="483262" y="5994769"/>
              <a:ext cx="10822458" cy="6858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CCD7AA2E-CC54-B805-2774-AF59250489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1382" y="6049395"/>
              <a:ext cx="2398740" cy="576548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ED304FD-2238-5B3E-36DF-3EA1C701D198}"/>
                </a:ext>
              </a:extLst>
            </p:cNvPr>
            <p:cNvSpPr txBox="1"/>
            <p:nvPr/>
          </p:nvSpPr>
          <p:spPr>
            <a:xfrm>
              <a:off x="3079468" y="6045282"/>
              <a:ext cx="4352805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200" dirty="0">
                  <a:solidFill>
                    <a:srgbClr val="00B05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#Abortion</a:t>
              </a:r>
              <a:r>
                <a:rPr lang="en-US" sz="3200" b="1" dirty="0">
                  <a:solidFill>
                    <a:srgbClr val="00B05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Is</a:t>
              </a:r>
              <a:r>
                <a:rPr lang="en-US" sz="3200" dirty="0">
                  <a:solidFill>
                    <a:srgbClr val="00B05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Healthcare</a:t>
              </a: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7D4B71B-8D91-8580-EBB0-C0B00C3FF88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312884" y="6017629"/>
              <a:ext cx="651042" cy="64008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AF7ABF4-00FC-E864-AA7F-2A4CF5887C6C}"/>
                </a:ext>
              </a:extLst>
            </p:cNvPr>
            <p:cNvSpPr txBox="1"/>
            <p:nvPr/>
          </p:nvSpPr>
          <p:spPr>
            <a:xfrm>
              <a:off x="7421619" y="6045282"/>
              <a:ext cx="2901918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00B0F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#</a:t>
              </a:r>
              <a:r>
                <a:rPr lang="en-US" sz="3200" b="1" dirty="0"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ATS</a:t>
              </a:r>
              <a:r>
                <a:rPr lang="en-US" sz="3200" b="1" dirty="0">
                  <a:solidFill>
                    <a:srgbClr val="00B0F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Safe4All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4825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732D0-1E4C-0D4F-AEE3-D45D71D94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7818" y="1253331"/>
            <a:ext cx="9076363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>
                <a:latin typeface="Avenir Book" panose="02000503020000020003" pitchFamily="2" charset="0"/>
                <a:cs typeface="Arial" panose="020B0604020202020204" pitchFamily="34" charset="0"/>
              </a:rPr>
              <a:t>For the safety of our presenters and attendees and for the inclusion of all members of our community, I urge our society leaders to hold future meetings only in locations where reproductive freedom, gender affirming care and the sanctity of the physician-patient relationship are protected.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3E404F4-7E5F-2B39-0353-D9846E94DF79}"/>
              </a:ext>
            </a:extLst>
          </p:cNvPr>
          <p:cNvGrpSpPr/>
          <p:nvPr/>
        </p:nvGrpSpPr>
        <p:grpSpPr>
          <a:xfrm>
            <a:off x="684771" y="5604669"/>
            <a:ext cx="10822458" cy="685800"/>
            <a:chOff x="483262" y="5994769"/>
            <a:chExt cx="10822458" cy="685800"/>
          </a:xfrm>
        </p:grpSpPr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DA33D65F-0BF3-E9F7-5445-A94676D68E96}"/>
                </a:ext>
              </a:extLst>
            </p:cNvPr>
            <p:cNvSpPr/>
            <p:nvPr/>
          </p:nvSpPr>
          <p:spPr>
            <a:xfrm>
              <a:off x="483262" y="5994769"/>
              <a:ext cx="10822458" cy="6858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209593B-4E76-30D0-EE50-5F6C21FC6F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1382" y="6049395"/>
              <a:ext cx="2398740" cy="576548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0FB2D61-E3AB-F335-A88B-531AA6ABA5AB}"/>
                </a:ext>
              </a:extLst>
            </p:cNvPr>
            <p:cNvSpPr txBox="1"/>
            <p:nvPr/>
          </p:nvSpPr>
          <p:spPr>
            <a:xfrm>
              <a:off x="3079468" y="6045282"/>
              <a:ext cx="4352805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200" dirty="0">
                  <a:solidFill>
                    <a:srgbClr val="00B05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#Abortion</a:t>
              </a:r>
              <a:r>
                <a:rPr lang="en-US" sz="3200" b="1" dirty="0">
                  <a:solidFill>
                    <a:srgbClr val="00B05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Is</a:t>
              </a:r>
              <a:r>
                <a:rPr lang="en-US" sz="3200" dirty="0">
                  <a:solidFill>
                    <a:srgbClr val="00B05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Healthcare</a:t>
              </a: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0E399FC-F9A2-42B8-A422-9FCF81BEEB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312884" y="6017629"/>
              <a:ext cx="651042" cy="64008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4730D1A-0FCD-ED6D-131C-D2E802C894F9}"/>
                </a:ext>
              </a:extLst>
            </p:cNvPr>
            <p:cNvSpPr txBox="1"/>
            <p:nvPr/>
          </p:nvSpPr>
          <p:spPr>
            <a:xfrm>
              <a:off x="7421619" y="6045282"/>
              <a:ext cx="2901918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00B0F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#</a:t>
              </a:r>
              <a:r>
                <a:rPr lang="en-US" sz="3200" b="1" dirty="0"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ATS</a:t>
              </a:r>
              <a:r>
                <a:rPr lang="en-US" sz="3200" b="1" dirty="0">
                  <a:solidFill>
                    <a:srgbClr val="00B0F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Safe4All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4643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5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9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E28B12C-F9FB-5E01-B653-DF992DADA4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7165" y="1123526"/>
            <a:ext cx="728195" cy="82296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B4A1680-AEC8-CD74-D2DF-FF03E64C86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6641" y="1123526"/>
            <a:ext cx="728195" cy="82296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2FB9749-9E41-A86C-BC4D-01E093B788AD}"/>
              </a:ext>
            </a:extLst>
          </p:cNvPr>
          <p:cNvSpPr txBox="1"/>
          <p:nvPr/>
        </p:nvSpPr>
        <p:spPr>
          <a:xfrm>
            <a:off x="2905590" y="1866299"/>
            <a:ext cx="6380820" cy="318851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 defTabSz="640080">
              <a:spcAft>
                <a:spcPts val="600"/>
              </a:spcAft>
            </a:pPr>
            <a:r>
              <a:rPr lang="en-US" sz="2520" b="1" kern="1200" dirty="0">
                <a:solidFill>
                  <a:schemeClr val="tx1"/>
                </a:solidFill>
                <a:latin typeface="Avenir Book"/>
                <a:ea typeface="+mn-ea"/>
                <a:cs typeface="+mn-cs"/>
              </a:rPr>
              <a:t>Acting upon its commitment to equity &amp; inclusion, and considering that limitations on reproductive rights as well as other discriminatory policies are becoming more pervasive, I demand that our society hold future meetings only in locations that all members can attend safely, regardless of sex, gender, religion or race.</a:t>
            </a:r>
            <a:endParaRPr lang="en-US" sz="3600" b="1" dirty="0">
              <a:latin typeface="Avenir Book"/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3C1ECEC-DCB3-B210-5143-12F2520D6E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7541" y="5290519"/>
            <a:ext cx="9940952" cy="776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184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4714C-1B11-453D-2EC0-8904A73A7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89334"/>
            <a:ext cx="1111078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For the safety of all presenters and attendees, I urge leadership to ensure that future meetings are held in locations where elected officials </a:t>
            </a:r>
            <a:r>
              <a:rPr lang="en-US" sz="4000" b="1" dirty="0">
                <a:latin typeface="Aparajita" panose="020B0604020202020204" pitchFamily="34" charset="0"/>
                <a:cs typeface="Aparajita" panose="020B0604020202020204" pitchFamily="34" charset="0"/>
              </a:rPr>
              <a:t>understand that healthcare is a human right, uphold the importance of reproductive freedom, gender-affirming care, and the sanctity of the physician-patient relationship and publicly affirm the safety of all attendees regardless of race, religion, ethnicity, gender, sexual orientation or any other aspect of their identity. 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71926F-B965-FA5D-968F-C58B60A84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703" y="55014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b="1" dirty="0">
                <a:latin typeface="Aldhabi" pitchFamily="2" charset="-78"/>
                <a:cs typeface="Aldhabi" pitchFamily="2" charset="-78"/>
              </a:rPr>
              <a:t>Important Message!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123CC9E-D57D-4676-E3A0-5456ED1E3DAC}"/>
              </a:ext>
            </a:extLst>
          </p:cNvPr>
          <p:cNvGrpSpPr/>
          <p:nvPr/>
        </p:nvGrpSpPr>
        <p:grpSpPr>
          <a:xfrm>
            <a:off x="684771" y="5640672"/>
            <a:ext cx="10822458" cy="685800"/>
            <a:chOff x="483262" y="5994769"/>
            <a:chExt cx="10822458" cy="6858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E9202597-0029-59E0-00F3-51FB488A9BDE}"/>
                </a:ext>
              </a:extLst>
            </p:cNvPr>
            <p:cNvSpPr/>
            <p:nvPr/>
          </p:nvSpPr>
          <p:spPr>
            <a:xfrm>
              <a:off x="483262" y="5994769"/>
              <a:ext cx="10822458" cy="6858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38224CAC-59E5-4172-4850-C7E43CA1CA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1382" y="6049395"/>
              <a:ext cx="2398740" cy="576548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AE751E6-FAFE-76EB-3F21-78367A94C8C6}"/>
                </a:ext>
              </a:extLst>
            </p:cNvPr>
            <p:cNvSpPr txBox="1"/>
            <p:nvPr/>
          </p:nvSpPr>
          <p:spPr>
            <a:xfrm>
              <a:off x="3079468" y="6045282"/>
              <a:ext cx="4352805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200" dirty="0">
                  <a:solidFill>
                    <a:srgbClr val="00B05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#Abortion</a:t>
              </a:r>
              <a:r>
                <a:rPr lang="en-US" sz="3200" b="1" dirty="0">
                  <a:solidFill>
                    <a:srgbClr val="00B05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Is</a:t>
              </a:r>
              <a:r>
                <a:rPr lang="en-US" sz="3200" dirty="0">
                  <a:solidFill>
                    <a:srgbClr val="00B05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Healthcare</a:t>
              </a: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9835F49-DCD7-4C96-6AEF-4B9432E77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312884" y="6017629"/>
              <a:ext cx="651042" cy="64008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9B9BD66-6C1F-81F8-33A7-C8DCCEBC2088}"/>
                </a:ext>
              </a:extLst>
            </p:cNvPr>
            <p:cNvSpPr txBox="1"/>
            <p:nvPr/>
          </p:nvSpPr>
          <p:spPr>
            <a:xfrm>
              <a:off x="7421619" y="6045282"/>
              <a:ext cx="2901918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00B0F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#</a:t>
              </a:r>
              <a:r>
                <a:rPr lang="en-US" sz="3200" b="1" dirty="0"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ATS</a:t>
              </a:r>
              <a:r>
                <a:rPr lang="en-US" sz="3200" b="1" dirty="0">
                  <a:solidFill>
                    <a:srgbClr val="00B0F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Safe4All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9894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5961B66B-B59D-F76D-E5CE-23820CF0D520}"/>
              </a:ext>
            </a:extLst>
          </p:cNvPr>
          <p:cNvSpPr/>
          <p:nvPr/>
        </p:nvSpPr>
        <p:spPr>
          <a:xfrm>
            <a:off x="563527" y="6174562"/>
            <a:ext cx="4837543" cy="5664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6461BD6-D37E-2A86-C736-EBE09F26FBF9}"/>
              </a:ext>
            </a:extLst>
          </p:cNvPr>
          <p:cNvSpPr/>
          <p:nvPr/>
        </p:nvSpPr>
        <p:spPr>
          <a:xfrm>
            <a:off x="563527" y="4198145"/>
            <a:ext cx="6868632" cy="9260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16CF9E-B801-2019-52E1-4C1E8E64A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0792" cy="61123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300" b="1" dirty="0"/>
              <a:t>Presentation &amp; Poster Widgets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C3B45F8-B237-E449-EF63-4D9A3DDCE661}"/>
              </a:ext>
            </a:extLst>
          </p:cNvPr>
          <p:cNvGrpSpPr/>
          <p:nvPr/>
        </p:nvGrpSpPr>
        <p:grpSpPr>
          <a:xfrm>
            <a:off x="684771" y="1073094"/>
            <a:ext cx="10822458" cy="685800"/>
            <a:chOff x="483262" y="5994769"/>
            <a:chExt cx="10822458" cy="685800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63A907AE-5B8D-D97A-4B91-FCA858652279}"/>
                </a:ext>
              </a:extLst>
            </p:cNvPr>
            <p:cNvSpPr/>
            <p:nvPr/>
          </p:nvSpPr>
          <p:spPr>
            <a:xfrm>
              <a:off x="483262" y="5994769"/>
              <a:ext cx="10822458" cy="6858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0B2861B-EB9C-83E4-8B82-8865169BD0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1382" y="6049395"/>
              <a:ext cx="2398740" cy="576548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B844097-38AB-60F0-3967-9D65B66FB089}"/>
                </a:ext>
              </a:extLst>
            </p:cNvPr>
            <p:cNvSpPr txBox="1"/>
            <p:nvPr/>
          </p:nvSpPr>
          <p:spPr>
            <a:xfrm>
              <a:off x="3079468" y="6045282"/>
              <a:ext cx="4352805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200" dirty="0">
                  <a:solidFill>
                    <a:srgbClr val="00B05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#Abortion</a:t>
              </a:r>
              <a:r>
                <a:rPr lang="en-US" sz="3200" b="1" dirty="0">
                  <a:solidFill>
                    <a:srgbClr val="00B05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Is</a:t>
              </a:r>
              <a:r>
                <a:rPr lang="en-US" sz="3200" dirty="0">
                  <a:solidFill>
                    <a:srgbClr val="00B05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Healthcare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11358F0-1F94-C9C3-2290-365D0CC52C9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312884" y="6017629"/>
              <a:ext cx="651042" cy="64008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8A6CB79-348B-D33D-6D4C-4126C3417067}"/>
                </a:ext>
              </a:extLst>
            </p:cNvPr>
            <p:cNvSpPr txBox="1"/>
            <p:nvPr/>
          </p:nvSpPr>
          <p:spPr>
            <a:xfrm>
              <a:off x="7421619" y="6045282"/>
              <a:ext cx="2901918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00B0F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#</a:t>
              </a:r>
              <a:r>
                <a:rPr lang="en-US" sz="3200" b="1" dirty="0"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ATS</a:t>
              </a:r>
              <a:r>
                <a:rPr lang="en-US" sz="3200" b="1" dirty="0">
                  <a:solidFill>
                    <a:srgbClr val="00B0F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Safe4All</a:t>
              </a:r>
            </a:p>
          </p:txBody>
        </p:sp>
      </p:grpSp>
      <p:pic>
        <p:nvPicPr>
          <p:cNvPr id="10" name="Graphic 9">
            <a:extLst>
              <a:ext uri="{FF2B5EF4-FFF2-40B4-BE49-F238E27FC236}">
                <a16:creationId xmlns:a16="http://schemas.microsoft.com/office/drawing/2014/main" id="{5DA8158B-2F56-428D-9EDD-75D0B64A57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4769" y="2224572"/>
            <a:ext cx="10826496" cy="84515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54FE7E4-A06F-ECD1-0E90-CD74B0C6B4BC}"/>
              </a:ext>
            </a:extLst>
          </p:cNvPr>
          <p:cNvSpPr txBox="1"/>
          <p:nvPr/>
        </p:nvSpPr>
        <p:spPr>
          <a:xfrm>
            <a:off x="223040" y="688627"/>
            <a:ext cx="5250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PowerPoint widget</a:t>
            </a:r>
            <a:r>
              <a:rPr lang="en-US" dirty="0"/>
              <a:t> (best if you wish to edit contents):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A87798-5127-8A76-72D3-B0A827751B4B}"/>
              </a:ext>
            </a:extLst>
          </p:cNvPr>
          <p:cNvSpPr txBox="1"/>
          <p:nvPr/>
        </p:nvSpPr>
        <p:spPr>
          <a:xfrm>
            <a:off x="223040" y="1874248"/>
            <a:ext cx="5165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Vector</a:t>
            </a:r>
            <a:r>
              <a:rPr lang="en-US" b="1" dirty="0"/>
              <a:t> widget</a:t>
            </a:r>
            <a:r>
              <a:rPr lang="en-US" dirty="0"/>
              <a:t> (best if you need to resize the widget):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AFD4A54-9519-5442-609D-4529863FC609}"/>
              </a:ext>
            </a:extLst>
          </p:cNvPr>
          <p:cNvGrpSpPr/>
          <p:nvPr/>
        </p:nvGrpSpPr>
        <p:grpSpPr>
          <a:xfrm>
            <a:off x="684769" y="4316690"/>
            <a:ext cx="6630281" cy="685800"/>
            <a:chOff x="27504266" y="35772214"/>
            <a:chExt cx="6630281" cy="685800"/>
          </a:xfrm>
        </p:grpSpPr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33999A2-B4AC-3DD7-B47B-42700175DF4A}"/>
                </a:ext>
              </a:extLst>
            </p:cNvPr>
            <p:cNvSpPr/>
            <p:nvPr/>
          </p:nvSpPr>
          <p:spPr>
            <a:xfrm>
              <a:off x="27504266" y="35772214"/>
              <a:ext cx="6630281" cy="6858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8C9AC56F-F341-CF7F-480E-EFA6FA7FD55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7504267" y="35772214"/>
              <a:ext cx="685800" cy="685800"/>
            </a:xfrm>
            <a:prstGeom prst="ellipse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1DDD5B3-3E43-D66A-C284-E32B2221AC71}"/>
                </a:ext>
              </a:extLst>
            </p:cNvPr>
            <p:cNvSpPr txBox="1"/>
            <p:nvPr/>
          </p:nvSpPr>
          <p:spPr>
            <a:xfrm>
              <a:off x="28026233" y="35822727"/>
              <a:ext cx="42795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B05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#Abortion</a:t>
              </a:r>
              <a:r>
                <a:rPr lang="en-US" sz="3200" b="1" dirty="0">
                  <a:solidFill>
                    <a:srgbClr val="00B05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Is</a:t>
              </a:r>
              <a:r>
                <a:rPr lang="en-US" sz="3200" dirty="0">
                  <a:solidFill>
                    <a:srgbClr val="00B05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Healthcare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E4B81322-C151-3161-4B30-F7576E00F5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162310" y="35795074"/>
              <a:ext cx="640080" cy="64008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0CF1B52-7988-43DD-FBF4-D5159DA39B20}"/>
                </a:ext>
              </a:extLst>
            </p:cNvPr>
            <p:cNvSpPr txBox="1"/>
            <p:nvPr/>
          </p:nvSpPr>
          <p:spPr>
            <a:xfrm>
              <a:off x="32287078" y="35853504"/>
              <a:ext cx="11219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Why is this here? See: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BD3BD80-6D95-91FD-8649-BE576F2DB321}"/>
              </a:ext>
            </a:extLst>
          </p:cNvPr>
          <p:cNvGrpSpPr/>
          <p:nvPr/>
        </p:nvGrpSpPr>
        <p:grpSpPr>
          <a:xfrm>
            <a:off x="684769" y="3422761"/>
            <a:ext cx="6630281" cy="685800"/>
            <a:chOff x="1256859" y="1371600"/>
            <a:chExt cx="6630281" cy="685800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6D176E7F-15C6-8B1F-AC4C-47691DB792B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56860" y="1371600"/>
              <a:ext cx="685800" cy="685800"/>
            </a:xfrm>
            <a:prstGeom prst="ellipse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46F2579-EDDE-D10B-F12D-2305E93A4F96}"/>
                </a:ext>
              </a:extLst>
            </p:cNvPr>
            <p:cNvSpPr txBox="1"/>
            <p:nvPr/>
          </p:nvSpPr>
          <p:spPr>
            <a:xfrm>
              <a:off x="1778826" y="1422113"/>
              <a:ext cx="42795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B05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#Abortion</a:t>
              </a:r>
              <a:r>
                <a:rPr lang="en-US" sz="3200" b="1" dirty="0">
                  <a:solidFill>
                    <a:srgbClr val="00B05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Is</a:t>
              </a:r>
              <a:r>
                <a:rPr lang="en-US" sz="3200" dirty="0">
                  <a:solidFill>
                    <a:srgbClr val="00B05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Healthcare</a:t>
              </a:r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3497C87D-9A5F-7C2B-BC3D-F4B7B44732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14903" y="1394460"/>
              <a:ext cx="640080" cy="640080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4B06876-916E-373D-8C52-66F1E4B34CE7}"/>
                </a:ext>
              </a:extLst>
            </p:cNvPr>
            <p:cNvSpPr txBox="1"/>
            <p:nvPr/>
          </p:nvSpPr>
          <p:spPr>
            <a:xfrm>
              <a:off x="6039671" y="1452890"/>
              <a:ext cx="11219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Why is this here? See:</a:t>
              </a:r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B2141048-3FA5-062C-21B8-E2A7B10C846B}"/>
                </a:ext>
              </a:extLst>
            </p:cNvPr>
            <p:cNvSpPr/>
            <p:nvPr/>
          </p:nvSpPr>
          <p:spPr>
            <a:xfrm>
              <a:off x="1256859" y="1371600"/>
              <a:ext cx="6630281" cy="68580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F1F03CBC-2CD6-EA71-53D4-2CE95E12892F}"/>
              </a:ext>
            </a:extLst>
          </p:cNvPr>
          <p:cNvSpPr txBox="1"/>
          <p:nvPr/>
        </p:nvSpPr>
        <p:spPr>
          <a:xfrm>
            <a:off x="223040" y="3049227"/>
            <a:ext cx="5467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PowerPoint mini-widget </a:t>
            </a:r>
            <a:r>
              <a:rPr lang="en-US" dirty="0"/>
              <a:t>for light and dark backgrounds: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473A456-BDEF-EBD3-ACCF-68DA7EAC72B9}"/>
              </a:ext>
            </a:extLst>
          </p:cNvPr>
          <p:cNvSpPr txBox="1"/>
          <p:nvPr/>
        </p:nvSpPr>
        <p:spPr>
          <a:xfrm>
            <a:off x="8288717" y="3561033"/>
            <a:ext cx="3895909" cy="32932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9250" indent="-349250"/>
            <a:r>
              <a:rPr lang="en-US" sz="1600" b="1" dirty="0"/>
              <a:t>Q:	</a:t>
            </a:r>
            <a:r>
              <a:rPr lang="en-US" sz="1600" b="1" dirty="0">
                <a:solidFill>
                  <a:srgbClr val="FF0000"/>
                </a:solidFill>
              </a:rPr>
              <a:t>Help!</a:t>
            </a:r>
            <a:r>
              <a:rPr lang="en-US" sz="1600" dirty="0"/>
              <a:t> PowerPoint is breaking my widget when I try to paste or resize it!</a:t>
            </a:r>
          </a:p>
          <a:p>
            <a:endParaRPr lang="en-US" sz="1600" dirty="0"/>
          </a:p>
          <a:p>
            <a:pPr marL="349250" indent="-349250"/>
            <a:r>
              <a:rPr lang="en-US" sz="1600" b="1" dirty="0"/>
              <a:t>A:	Use </a:t>
            </a:r>
            <a:r>
              <a:rPr lang="en-US" sz="1600" b="1" u="sng" dirty="0"/>
              <a:t>vector</a:t>
            </a:r>
            <a:r>
              <a:rPr lang="en-US" sz="1600" b="1" dirty="0"/>
              <a:t> versions of widgets to force PowerPoint to paste or resize elegantly.</a:t>
            </a:r>
            <a:br>
              <a:rPr lang="en-US" sz="1600" b="1" dirty="0"/>
            </a:br>
            <a:br>
              <a:rPr lang="en-US" sz="1600" b="1" dirty="0"/>
            </a:br>
            <a:r>
              <a:rPr lang="en-US" sz="1600" dirty="0"/>
              <a:t>To </a:t>
            </a:r>
            <a:r>
              <a:rPr lang="en-US" sz="1600" b="1" dirty="0"/>
              <a:t>vectorize</a:t>
            </a:r>
            <a:r>
              <a:rPr lang="en-US" sz="1600" dirty="0"/>
              <a:t> your own widget:</a:t>
            </a:r>
          </a:p>
          <a:p>
            <a:pPr marL="581025" indent="-242888">
              <a:buAutoNum type="arabicPeriod"/>
            </a:pPr>
            <a:r>
              <a:rPr lang="en-US" sz="1600" dirty="0"/>
              <a:t>From source file (e.g. this file), select all widget PowerPoint objects, then copy to clipboard.</a:t>
            </a:r>
          </a:p>
          <a:p>
            <a:pPr marL="581025" indent="-242888">
              <a:buAutoNum type="arabicPeriod"/>
            </a:pPr>
            <a:r>
              <a:rPr lang="en-US" sz="1600" dirty="0"/>
              <a:t>In your presentation or poster file, click on Edit menu &gt; “Paste Special…” then select “Picture (SVG)”.</a:t>
            </a:r>
          </a:p>
        </p:txBody>
      </p:sp>
      <p:pic>
        <p:nvPicPr>
          <p:cNvPr id="33" name="Graphic 32">
            <a:extLst>
              <a:ext uri="{FF2B5EF4-FFF2-40B4-BE49-F238E27FC236}">
                <a16:creationId xmlns:a16="http://schemas.microsoft.com/office/drawing/2014/main" id="{CC1E6CA2-850A-EA7F-D2D2-7FA21EB40A3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4769" y="5630835"/>
            <a:ext cx="4572000" cy="581679"/>
          </a:xfrm>
          <a:prstGeom prst="rect">
            <a:avLst/>
          </a:prstGeom>
        </p:spPr>
      </p:pic>
      <p:pic>
        <p:nvPicPr>
          <p:cNvPr id="40" name="Graphic 39">
            <a:extLst>
              <a:ext uri="{FF2B5EF4-FFF2-40B4-BE49-F238E27FC236}">
                <a16:creationId xmlns:a16="http://schemas.microsoft.com/office/drawing/2014/main" id="{1D1CFF9E-E1DF-66D2-46DA-A3557490BBC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2243" y="6199396"/>
            <a:ext cx="4572000" cy="594826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D6EBCBEA-A731-1894-94A0-B4F8DA21164B}"/>
              </a:ext>
            </a:extLst>
          </p:cNvPr>
          <p:cNvSpPr txBox="1"/>
          <p:nvPr/>
        </p:nvSpPr>
        <p:spPr>
          <a:xfrm>
            <a:off x="223040" y="5207638"/>
            <a:ext cx="6660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Vector</a:t>
            </a:r>
            <a:r>
              <a:rPr lang="en-US" b="1" dirty="0"/>
              <a:t> mini-widget </a:t>
            </a:r>
            <a:r>
              <a:rPr lang="en-US" dirty="0"/>
              <a:t>for light and dark backgrounds (best for resizing):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923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482</Words>
  <Application>Microsoft Macintosh PowerPoint</Application>
  <PresentationFormat>Widescreen</PresentationFormat>
  <Paragraphs>31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Aldhabi</vt:lpstr>
      <vt:lpstr>Aparajita</vt:lpstr>
      <vt:lpstr>Arial</vt:lpstr>
      <vt:lpstr>Arial Narrow</vt:lpstr>
      <vt:lpstr>Avenir Book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Important Message!</vt:lpstr>
      <vt:lpstr>Presentation &amp; Poster Widgets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Naftali Kaminski</dc:creator>
  <cp:lastModifiedBy>Robert Y. Lee</cp:lastModifiedBy>
  <cp:revision>12</cp:revision>
  <dcterms:created xsi:type="dcterms:W3CDTF">2023-03-03T05:53:22Z</dcterms:created>
  <dcterms:modified xsi:type="dcterms:W3CDTF">2023-05-12T22:11:20Z</dcterms:modified>
</cp:coreProperties>
</file>