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97" r:id="rId2"/>
    <p:sldMasterId id="2147484028" r:id="rId3"/>
    <p:sldMasterId id="2147484052" r:id="rId4"/>
    <p:sldMasterId id="2147484077" r:id="rId5"/>
    <p:sldMasterId id="2147484089" r:id="rId6"/>
    <p:sldMasterId id="2147484101" r:id="rId7"/>
    <p:sldMasterId id="2147484115" r:id="rId8"/>
    <p:sldMasterId id="2147484128" r:id="rId9"/>
    <p:sldMasterId id="2147484141" r:id="rId10"/>
    <p:sldMasterId id="2147484154" r:id="rId11"/>
    <p:sldMasterId id="2147484168" r:id="rId12"/>
  </p:sldMasterIdLst>
  <p:notesMasterIdLst>
    <p:notesMasterId r:id="rId93"/>
  </p:notesMasterIdLst>
  <p:handoutMasterIdLst>
    <p:handoutMasterId r:id="rId94"/>
  </p:handoutMasterIdLst>
  <p:sldIdLst>
    <p:sldId id="492" r:id="rId13"/>
    <p:sldId id="761" r:id="rId14"/>
    <p:sldId id="768" r:id="rId15"/>
    <p:sldId id="830" r:id="rId16"/>
    <p:sldId id="817" r:id="rId17"/>
    <p:sldId id="792" r:id="rId18"/>
    <p:sldId id="692" r:id="rId19"/>
    <p:sldId id="682" r:id="rId20"/>
    <p:sldId id="742" r:id="rId21"/>
    <p:sldId id="681" r:id="rId22"/>
    <p:sldId id="751" r:id="rId23"/>
    <p:sldId id="799" r:id="rId24"/>
    <p:sldId id="797" r:id="rId25"/>
    <p:sldId id="800" r:id="rId26"/>
    <p:sldId id="826" r:id="rId27"/>
    <p:sldId id="821" r:id="rId28"/>
    <p:sldId id="822" r:id="rId29"/>
    <p:sldId id="820" r:id="rId30"/>
    <p:sldId id="684" r:id="rId31"/>
    <p:sldId id="772" r:id="rId32"/>
    <p:sldId id="774" r:id="rId33"/>
    <p:sldId id="833" r:id="rId34"/>
    <p:sldId id="775" r:id="rId35"/>
    <p:sldId id="726" r:id="rId36"/>
    <p:sldId id="794" r:id="rId37"/>
    <p:sldId id="724" r:id="rId38"/>
    <p:sldId id="832" r:id="rId39"/>
    <p:sldId id="785" r:id="rId40"/>
    <p:sldId id="776" r:id="rId41"/>
    <p:sldId id="725" r:id="rId42"/>
    <p:sldId id="708" r:id="rId43"/>
    <p:sldId id="709" r:id="rId44"/>
    <p:sldId id="727" r:id="rId45"/>
    <p:sldId id="813" r:id="rId46"/>
    <p:sldId id="814" r:id="rId47"/>
    <p:sldId id="806" r:id="rId48"/>
    <p:sldId id="807" r:id="rId49"/>
    <p:sldId id="793" r:id="rId50"/>
    <p:sldId id="831" r:id="rId51"/>
    <p:sldId id="753" r:id="rId52"/>
    <p:sldId id="688" r:id="rId53"/>
    <p:sldId id="784" r:id="rId54"/>
    <p:sldId id="828" r:id="rId55"/>
    <p:sldId id="696" r:id="rId56"/>
    <p:sldId id="829" r:id="rId57"/>
    <p:sldId id="788" r:id="rId58"/>
    <p:sldId id="834" r:id="rId59"/>
    <p:sldId id="748" r:id="rId60"/>
    <p:sldId id="702" r:id="rId61"/>
    <p:sldId id="744" r:id="rId62"/>
    <p:sldId id="738" r:id="rId63"/>
    <p:sldId id="720" r:id="rId64"/>
    <p:sldId id="719" r:id="rId65"/>
    <p:sldId id="718" r:id="rId66"/>
    <p:sldId id="716" r:id="rId67"/>
    <p:sldId id="717" r:id="rId68"/>
    <p:sldId id="769" r:id="rId69"/>
    <p:sldId id="825" r:id="rId70"/>
    <p:sldId id="824" r:id="rId71"/>
    <p:sldId id="746" r:id="rId72"/>
    <p:sldId id="714" r:id="rId73"/>
    <p:sldId id="741" r:id="rId74"/>
    <p:sldId id="759" r:id="rId75"/>
    <p:sldId id="782" r:id="rId76"/>
    <p:sldId id="755" r:id="rId77"/>
    <p:sldId id="804" r:id="rId78"/>
    <p:sldId id="749" r:id="rId79"/>
    <p:sldId id="789" r:id="rId80"/>
    <p:sldId id="791" r:id="rId81"/>
    <p:sldId id="809" r:id="rId82"/>
    <p:sldId id="808" r:id="rId83"/>
    <p:sldId id="764" r:id="rId84"/>
    <p:sldId id="728" r:id="rId85"/>
    <p:sldId id="712" r:id="rId86"/>
    <p:sldId id="818" r:id="rId87"/>
    <p:sldId id="707" r:id="rId88"/>
    <p:sldId id="710" r:id="rId89"/>
    <p:sldId id="705" r:id="rId90"/>
    <p:sldId id="745" r:id="rId91"/>
    <p:sldId id="683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FFFF"/>
    <a:srgbClr val="FF18F7"/>
    <a:srgbClr val="7D91FF"/>
    <a:srgbClr val="FFC6C0"/>
    <a:srgbClr val="FFFF00"/>
    <a:srgbClr val="EEF4AB"/>
    <a:srgbClr val="F4F4F4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7" autoAdjust="0"/>
    <p:restoredTop sz="94660"/>
  </p:normalViewPr>
  <p:slideViewPr>
    <p:cSldViewPr snapToGrid="0">
      <p:cViewPr>
        <p:scale>
          <a:sx n="100" d="100"/>
          <a:sy n="100" d="100"/>
        </p:scale>
        <p:origin x="-168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notesMaster" Target="notesMasters/notesMaster1.xml"/><Relationship Id="rId94" Type="http://schemas.openxmlformats.org/officeDocument/2006/relationships/handoutMaster" Target="handoutMasters/handout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1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A0B932-87B4-7C47-A2AD-ECBBDE74D3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140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275108-5C4A-804D-AB7C-730AF0EA39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841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2D88-9114-8E49-B796-6AF073C1B12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A48F9D-F7F7-7E47-87B4-2BBE9066B597}" type="slidenum">
              <a:rPr lang="en-US" sz="1200">
                <a:solidFill>
                  <a:prstClr val="black"/>
                </a:solidFill>
              </a:rPr>
              <a:pPr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5A9970-5B46-804F-90AA-5EB14078C151}" type="slidenum">
              <a:rPr lang="en-US" sz="1200">
                <a:solidFill>
                  <a:prstClr val="black"/>
                </a:solidFill>
              </a:rPr>
              <a:pPr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Electrons</a:t>
            </a:r>
            <a:r>
              <a:rPr lang="en-US" baseline="0" dirty="0"/>
              <a:t> where sent through the entire beam line for the first time yesterday. Using a temporary version of the electron gun the rear wall is being illuminated with UV light to produce a beam of photo electrons. All magnets are running at a reduced field to allow for both raising and lowering magnetic field. The beam is being used for alignment, as well as some other tests.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696AA-1563-42D3-8BFC-BC390524E9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96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A48F9D-F7F7-7E47-87B4-2BBE9066B597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D0A376-4D7D-7940-811A-1B98EBF299A3}" type="slidenum">
              <a:rPr lang="en-US" sz="1200">
                <a:solidFill>
                  <a:prstClr val="black"/>
                </a:solidFill>
              </a:rPr>
              <a:pPr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19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A0B2C6-BCB0-554F-A2A5-002742A22450}" type="slidenum">
              <a:rPr lang="en-US" sz="1200">
                <a:solidFill>
                  <a:prstClr val="black"/>
                </a:solidFill>
              </a:rPr>
              <a:pPr/>
              <a:t>72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403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BBFF5E-C487-0B4F-BF3B-32CB3BB2C674}" type="slidenum">
              <a:rPr lang="en-US" sz="1200"/>
              <a:pPr/>
              <a:t>79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A48F9D-F7F7-7E47-87B4-2BBE9066B597}" type="slidenum">
              <a:rPr lang="en-US" sz="1200">
                <a:solidFill>
                  <a:prstClr val="black"/>
                </a:solidFill>
              </a:rPr>
              <a:pPr/>
              <a:t>80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39C25-F51A-F544-A935-727DF87B04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8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6C65F-7E9D-B341-B29F-64F6C623BD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904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A9B40-50DC-F04A-BBBB-0448946DE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604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11260-D8C3-9E4A-88ED-9D7C3633B5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660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4CD13-4E6E-1240-BE0A-5A1C8AAE3F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93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6C65F-7E9D-B341-B29F-64F6C623B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537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9439F-4FC9-434D-ADBF-DE62974305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418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1A248-2F36-5D4E-A14E-0185EB0963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64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39C25-F51A-F544-A935-727DF87B04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789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6438E-1405-5547-BB74-6837BFB21B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567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425C4-15B5-3C4A-B0B4-AAB4369A0E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488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F0612-F3CF-F44F-96AD-91023390DB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6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9439F-4FC9-434D-ADBF-DE62974305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81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3A18-720E-DA4C-924B-961ABA8C94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573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D56AD-81D4-DC46-B072-AB017A0BC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956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A9B40-50DC-F04A-BBBB-0448946DE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6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11260-D8C3-9E4A-88ED-9D7C3633B5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069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4CD13-4E6E-1240-BE0A-5A1C8AAE3F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33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6C65F-7E9D-B341-B29F-64F6C623B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34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9439F-4FC9-434D-ADBF-DE62974305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420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1A248-2F36-5D4E-A14E-0185EB0963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431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8FE69-0F26-4945-880E-E8062474E6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730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21014-0C19-B842-B349-6E9BF9556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23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1A248-2F36-5D4E-A14E-0185EB0963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902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CD0E0-798F-4641-A6B5-F3AAABDDC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885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4C1B2-09B4-A443-ABFF-ED8C5207E6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292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3A36B-2522-9A44-B195-CE20F22343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54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DBE0C-A789-DC4A-A575-BE3CB35A32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540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1D04D-1C67-274A-A712-CA49CB40FD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641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ADA6C-F044-4440-9859-4B637F9140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985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9F7C-C6D6-2C4E-8E9E-248F14A28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492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9921C-43E7-E44B-9DCD-625013027B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777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667F9-BAF5-F940-82A0-57D5C0C72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319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9A718-EB62-004D-B78E-1D94B6114D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65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968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ECCF-C060-0C4F-BE48-DCA864B9F2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353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8FE69-0F26-4945-880E-E8062474E6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552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21014-0C19-B842-B349-6E9BF9556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196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CD0E0-798F-4641-A6B5-F3AAABDDC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525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4C1B2-09B4-A443-ABFF-ED8C5207E6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646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3A36B-2522-9A44-B195-CE20F22343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916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DBE0C-A789-DC4A-A575-BE3CB35A32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818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1D04D-1C67-274A-A712-CA49CB40FD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245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ADA6C-F044-4440-9859-4B637F9140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184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9F7C-C6D6-2C4E-8E9E-248F14A28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48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727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9921C-43E7-E44B-9DCD-625013027B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087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667F9-BAF5-F940-82A0-57D5C0C72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686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9A718-EB62-004D-B78E-1D94B6114D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376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ECCF-C060-0C4F-BE48-DCA864B9F2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0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92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1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76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8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8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6438E-1405-5547-BB74-6837BFB21B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42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80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68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64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422E10-F945-3A4B-812E-E3700B2597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08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341FB8-0648-C342-80E8-E0D7AB6DFC2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688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9F4279-55A9-FC47-B568-66E927BEE8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840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052513"/>
            <a:ext cx="4208463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052513"/>
            <a:ext cx="4208462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9B89B9-738E-F141-B0EC-384D118410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697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D16919-0804-2149-86A0-BB8FCD61A3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935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F6F69C-6BD3-B242-AFE6-3D759D01E8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340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425C4-15B5-3C4A-B0B4-AAB4369A0E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6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06DDAA-FC42-5D41-A4CF-459A8C79F6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981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FC5CC2-8401-564D-A1EF-C03ED907D29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815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685563-9E0E-EE47-8DFB-C86CBE007E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153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9FAACA-BD6E-7845-94C1-04F07EEA36D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485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8" y="260350"/>
            <a:ext cx="2141537" cy="6192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275388" cy="6192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57B31-6961-F649-BFB5-7DE942FB194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037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FD110-568C-4C1C-9607-6DFB8A8E0F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CC3F2-F407-48D6-82C9-7361DFB8207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1797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1AA11-2F74-4785-92EF-8D5D49A9BEB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A0E35-3144-4277-A37E-13ADA3CE540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202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16FD3-69D8-4A0E-BB29-9BD9688E6F3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5E09C-AC08-4848-BAC9-F914FEC11D9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176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58CA9-7FF3-4816-8502-B06112C749B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751A4-A03E-4BA5-B26A-C31BCCCFBD4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175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6CDFC-FD1C-4739-9DE6-2C2A3C225A5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C761B-914E-4757-8B70-9715D0D5EBC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1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F0612-F3CF-F44F-96AD-91023390DB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2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65ED3-1A15-476F-ACCF-1CE90B5BFDE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DB1E4-EE6C-4C12-B2DC-357FC25E0E1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603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06F19-1DCB-44E4-865D-F380C7CDD2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FCA1-C5F6-49C0-8865-4BA33B03070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453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8297-F962-4E7F-B600-C51F41E810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748D-5FAA-468F-88BD-16493FD18E3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814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48D45-7B6F-4834-8E46-345DADA4EEB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BB12-DB87-46A1-94E4-D9181937977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789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E0C08-F360-4311-8403-52C4E9E2CE4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22981-2D1F-476B-A434-244E609CF6F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595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3EFAD-4CAE-49E9-B1A7-86DDB3C0E74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E4DBA-8F40-4561-AF14-0EC42F7BF8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899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BD2-9523-9147-B64F-DFE15BB6A032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29982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6B99-E11F-8147-A49D-1BE10A91A836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42279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29DD-BECD-2145-AA38-18FDD45361F7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07038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F6BF-3CD6-CC4A-A5EB-E88A856C203C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0854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3A18-720E-DA4C-924B-961ABA8C94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45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D920-89EC-5E45-B458-21855A30DEC1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555011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E6CD-71B8-4248-8481-5A247CE5B574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15416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AF0-CAF3-9F49-B261-3E209B455DC5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29315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0753D-B848-AB47-8724-4E3288241E2E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45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B9AD-0AF8-4146-8C90-BD25475E380A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58385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997C-7EC9-D54E-843D-2864C072EC30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9721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9BD0-55AB-4D4A-99EC-60B132079B98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703721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568"/>
            <a:ext cx="7772400" cy="557394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94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754936603"/>
      </p:ext>
    </p:extLst>
  </p:cSld>
  <p:clrMapOvr>
    <a:masterClrMapping/>
  </p:clrMapOvr>
  <p:transition xmlns:p14="http://schemas.microsoft.com/office/powerpoint/2010/main"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BD2-9523-9147-B64F-DFE15BB6A032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1691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D56AD-81D4-DC46-B072-AB017A0BC1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54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6B99-E11F-8147-A49D-1BE10A91A836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32691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29DD-BECD-2145-AA38-18FDD45361F7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93198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F6BF-3CD6-CC4A-A5EB-E88A856C203C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568674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D920-89EC-5E45-B458-21855A30DEC1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18444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E6CD-71B8-4248-8481-5A247CE5B574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29220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AF0-CAF3-9F49-B261-3E209B455DC5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952864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0753D-B848-AB47-8724-4E3288241E2E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2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B9AD-0AF8-4146-8C90-BD25475E380A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722949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997C-7EC9-D54E-843D-2864C072EC30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8550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9BD0-55AB-4D4A-99EC-60B132079B98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November 26, 2016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8063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A9B40-50DC-F04A-BBBB-0448946DE5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180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8FE69-0F26-4945-880E-E8062474E6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57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21014-0C19-B842-B349-6E9BF9556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604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CD0E0-798F-4641-A6B5-F3AAABDDC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28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4C1B2-09B4-A443-ABFF-ED8C5207E6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961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3A36B-2522-9A44-B195-CE20F22343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573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DBE0C-A789-DC4A-A575-BE3CB35A32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479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1D04D-1C67-274A-A712-CA49CB40FD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781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ADA6C-F044-4440-9859-4B637F9140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65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9F7C-C6D6-2C4E-8E9E-248F14A28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370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9921C-43E7-E44B-9DCD-625013027B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7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11260-D8C3-9E4A-88ED-9D7C3633B5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521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667F9-BAF5-F940-82A0-57D5C0C72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274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9A718-EB62-004D-B78E-1D94B6114D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30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39C25-F51A-F544-A935-727DF87B04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882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6438E-1405-5547-BB74-6837BFB21B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379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425C4-15B5-3C4A-B0B4-AAB4369A0E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837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F0612-F3CF-F44F-96AD-91023390DB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073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3A18-720E-DA4C-924B-961ABA8C94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32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D56AD-81D4-DC46-B072-AB017A0BC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866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A9B40-50DC-F04A-BBBB-0448946DE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660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11260-D8C3-9E4A-88ED-9D7C3633B5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9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4CD13-4E6E-1240-BE0A-5A1C8AAE3F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934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4CD13-4E6E-1240-BE0A-5A1C8AAE3F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282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6C65F-7E9D-B341-B29F-64F6C623B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37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9439F-4FC9-434D-ADBF-DE62974305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604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1A248-2F36-5D4E-A14E-0185EB0963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757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39C25-F51A-F544-A935-727DF87B04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508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6438E-1405-5547-BB74-6837BFB21B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261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425C4-15B5-3C4A-B0B4-AAB4369A0E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54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F0612-F3CF-F44F-96AD-91023390DB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721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3A18-720E-DA4C-924B-961ABA8C94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188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D56AD-81D4-DC46-B072-AB017A0BC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16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0.xml"/><Relationship Id="rId14" Type="http://schemas.openxmlformats.org/officeDocument/2006/relationships/theme" Target="../theme/theme1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theme" Target="../theme/theme1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927094-C1A3-F240-8987-3AB6F8612EE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927094-C1A3-F240-8987-3AB6F8612E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34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F5EF6A2A-FDCD-694C-AB90-A72725F95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203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F5EF6A2A-FDCD-694C-AB90-A72725F95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175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CB8ED-2F7D-4C42-888B-D5CEF6D0F39F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9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260350"/>
            <a:ext cx="58324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Titel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52513"/>
            <a:ext cx="85693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Please replace top left logo with your own institutions logo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250825" y="6613525"/>
            <a:ext cx="2592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CH" sz="1200" smtClean="0">
                <a:solidFill>
                  <a:srgbClr val="FFFFFF"/>
                </a:solidFill>
                <a:ea typeface="ＭＳ Ｐゴシック"/>
                <a:cs typeface="+mn-cs"/>
              </a:rPr>
              <a:t>Martin Fertl	</a:t>
            </a: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2484438" y="6613525"/>
            <a:ext cx="4464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1200" smtClean="0">
                <a:solidFill>
                  <a:srgbClr val="FFFFFF"/>
                </a:solidFill>
                <a:cs typeface="+mn-cs"/>
              </a:rPr>
              <a:t>Seattle, 05/30/2013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6489700"/>
            <a:ext cx="9144000" cy="36513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62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597650"/>
            <a:ext cx="9461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eaLnBrk="1" hangingPunct="1"/>
            <a:fld id="{897D729A-F7EA-A54B-B672-DD9283849846}" type="slidenum">
              <a:rPr lang="en-US" smtClean="0">
                <a:solidFill>
                  <a:srgbClr val="FFFFFF"/>
                </a:solidFill>
                <a:cs typeface="+mn-cs"/>
              </a:rPr>
              <a:pPr eaLnBrk="1" hangingPunct="1"/>
              <a:t>‹#›</a:t>
            </a:fld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153" name="Line 10"/>
          <p:cNvSpPr>
            <a:spLocks noChangeShapeType="1"/>
          </p:cNvSpPr>
          <p:nvPr/>
        </p:nvSpPr>
        <p:spPr bwMode="auto">
          <a:xfrm>
            <a:off x="0" y="908050"/>
            <a:ext cx="7380288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6154" name="Bild 24" descr="PSI-Logo_narrow_40k.a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7" t="41145" r="19958" b="37575"/>
          <a:stretch>
            <a:fillRect/>
          </a:stretch>
        </p:blipFill>
        <p:spPr bwMode="auto">
          <a:xfrm>
            <a:off x="0" y="0"/>
            <a:ext cx="16922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4" descr="nEDM_logo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3319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65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FA730F8C-ED43-4757-9A35-85A9ABF73E2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11/26/16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D8E9CF31-EEF7-4B77-9791-7EC4203D926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71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E534BA-1853-2B43-8F65-7218D344D16F}" type="datetime4">
              <a:rPr lang="en-US" smtClean="0">
                <a:solidFill>
                  <a:srgbClr val="000000"/>
                </a:solidFill>
                <a:latin typeface="Arial Rounded MT Bold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November 26, 2016</a:t>
            </a:fld>
            <a:endParaRPr lang="en-US" dirty="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377" y="6413647"/>
            <a:ext cx="674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D1282E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5477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114" r:id="rId12"/>
    <p:sldLayoutId id="214748418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E534BA-1853-2B43-8F65-7218D344D16F}" type="datetime4">
              <a:rPr lang="en-US" smtClean="0">
                <a:solidFill>
                  <a:srgbClr val="000000"/>
                </a:solidFill>
                <a:latin typeface="Arial Rounded MT Bold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November 26, 2016</a:t>
            </a:fld>
            <a:endParaRPr lang="en-US" dirty="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377" y="6413647"/>
            <a:ext cx="674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D1282E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5407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F5EF6A2A-FDCD-694C-AB90-A72725F95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304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927094-C1A3-F240-8987-3AB6F8612E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3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927094-C1A3-F240-8987-3AB6F8612E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6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86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jpg"/><Relationship Id="rId5" Type="http://schemas.openxmlformats.org/officeDocument/2006/relationships/oleObject" Target="../embeddings/oleObject2.bin"/><Relationship Id="rId6" Type="http://schemas.openxmlformats.org/officeDocument/2006/relationships/image" Target="../media/image8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2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10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6906" y="5516157"/>
            <a:ext cx="4086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FFFF"/>
                </a:solidFill>
              </a:rPr>
              <a:t>R. G. Hamish Robertson, </a:t>
            </a:r>
          </a:p>
          <a:p>
            <a:pPr algn="ctr"/>
            <a:r>
              <a:rPr lang="en-US" sz="2000" i="1" dirty="0" smtClean="0">
                <a:solidFill>
                  <a:srgbClr val="00FFFF"/>
                </a:solidFill>
              </a:rPr>
              <a:t>CENPA, University of Washington </a:t>
            </a:r>
            <a:endParaRPr lang="en-US" sz="2000" i="1" dirty="0">
              <a:solidFill>
                <a:srgbClr val="00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02" y="1181100"/>
            <a:ext cx="76805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Progress towards a direct measurement of</a:t>
            </a:r>
            <a:endParaRPr lang="en-US" sz="3600" dirty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 neutrino mass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endParaRPr lang="en-US" dirty="0" smtClean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i="1" dirty="0" smtClean="0">
                <a:solidFill>
                  <a:srgbClr val="FFFF00"/>
                </a:solidFill>
              </a:rPr>
              <a:t>International </a:t>
            </a:r>
            <a:r>
              <a:rPr lang="en-US" i="1" dirty="0">
                <a:solidFill>
                  <a:srgbClr val="FFFF00"/>
                </a:solidFill>
              </a:rPr>
              <a:t>Symposium on </a:t>
            </a:r>
          </a:p>
          <a:p>
            <a:pPr algn="ctr"/>
            <a:r>
              <a:rPr lang="en-US" i="1" dirty="0">
                <a:solidFill>
                  <a:srgbClr val="FFFF00"/>
                </a:solidFill>
              </a:rPr>
              <a:t>Parity </a:t>
            </a:r>
            <a:r>
              <a:rPr lang="en-US" i="1" dirty="0" err="1">
                <a:solidFill>
                  <a:srgbClr val="FFFF00"/>
                </a:solidFill>
              </a:rPr>
              <a:t>Nonconservation</a:t>
            </a:r>
            <a:r>
              <a:rPr lang="en-US" i="1" dirty="0">
                <a:solidFill>
                  <a:srgbClr val="FFFF00"/>
                </a:solidFill>
              </a:rPr>
              <a:t> and Neutrino </a:t>
            </a:r>
            <a:r>
              <a:rPr lang="en-US" i="1" dirty="0" smtClean="0">
                <a:solidFill>
                  <a:srgbClr val="FFFF00"/>
                </a:solidFill>
              </a:rPr>
              <a:t>Physics,</a:t>
            </a:r>
          </a:p>
          <a:p>
            <a:pPr algn="ctr"/>
            <a:r>
              <a:rPr lang="en-US" i="1" dirty="0">
                <a:solidFill>
                  <a:srgbClr val="FFFF00"/>
                </a:solidFill>
              </a:rPr>
              <a:t>T. D. </a:t>
            </a:r>
            <a:r>
              <a:rPr lang="en-US" i="1" dirty="0" smtClean="0">
                <a:solidFill>
                  <a:srgbClr val="FFFF00"/>
                </a:solidFill>
              </a:rPr>
              <a:t>Lee Institute, Shanghai</a:t>
            </a:r>
          </a:p>
          <a:p>
            <a:pPr algn="ctr"/>
            <a:r>
              <a:rPr lang="en-US" i="1" dirty="0" smtClean="0">
                <a:solidFill>
                  <a:srgbClr val="FFFF00"/>
                </a:solidFill>
              </a:rPr>
              <a:t>November 28, 2016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6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fzk hires2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50038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538538" y="2565400"/>
            <a:ext cx="53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00" b="1">
                <a:solidFill>
                  <a:srgbClr val="FFFFFF"/>
                </a:solidFill>
              </a:rPr>
              <a:t>TLK</a:t>
            </a:r>
          </a:p>
        </p:txBody>
      </p:sp>
      <p:sp>
        <p:nvSpPr>
          <p:cNvPr id="19464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EEF4AB"/>
                </a:solidFill>
              </a14:hiddenFill>
            </a:ext>
          </a:extLst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D1282E"/>
                </a:solidFill>
                <a:latin typeface="Arial" charset="0"/>
                <a:ea typeface="ＭＳ Ｐゴシック" charset="0"/>
                <a:cs typeface="ＭＳ Ｐゴシック" charset="0"/>
              </a:rPr>
              <a:t>KATRIN</a:t>
            </a: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5003800" y="20637"/>
            <a:ext cx="3990975" cy="100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dirty="0" err="1">
                <a:solidFill>
                  <a:srgbClr val="000000"/>
                </a:solidFill>
              </a:rPr>
              <a:t>At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>
                <a:solidFill>
                  <a:srgbClr val="FF0000"/>
                </a:solidFill>
              </a:rPr>
              <a:t>Karlsruhe Institute </a:t>
            </a:r>
            <a:r>
              <a:rPr lang="de-DE" sz="1800" dirty="0" err="1">
                <a:solidFill>
                  <a:srgbClr val="FF0000"/>
                </a:solidFill>
              </a:rPr>
              <a:t>of</a:t>
            </a:r>
            <a:r>
              <a:rPr lang="de-DE" sz="1800" dirty="0">
                <a:solidFill>
                  <a:srgbClr val="FF0000"/>
                </a:solidFill>
              </a:rPr>
              <a:t> Technology</a:t>
            </a:r>
            <a:endParaRPr lang="de-DE" sz="1800" dirty="0">
              <a:solidFill>
                <a:srgbClr val="009999"/>
              </a:solidFill>
            </a:endParaRP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 err="1">
                <a:solidFill>
                  <a:srgbClr val="000000"/>
                </a:solidFill>
              </a:rPr>
              <a:t>unique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facility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for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closed</a:t>
            </a:r>
            <a:r>
              <a:rPr lang="de-DE" sz="1800" dirty="0">
                <a:solidFill>
                  <a:srgbClr val="000000"/>
                </a:solidFill>
              </a:rPr>
              <a:t> T</a:t>
            </a:r>
            <a:r>
              <a:rPr lang="de-DE" sz="1800" baseline="-25000" dirty="0">
                <a:solidFill>
                  <a:srgbClr val="000000"/>
                </a:solidFill>
              </a:rPr>
              <a:t>2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cycle</a:t>
            </a:r>
            <a:r>
              <a:rPr lang="de-DE" sz="1800" dirty="0">
                <a:solidFill>
                  <a:srgbClr val="000000"/>
                </a:solidFill>
              </a:rPr>
              <a:t>:</a:t>
            </a: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000000"/>
                </a:solidFill>
              </a:rPr>
              <a:t>Tritium Laboratory Karlsruhe  </a:t>
            </a:r>
          </a:p>
        </p:txBody>
      </p:sp>
      <p:sp>
        <p:nvSpPr>
          <p:cNvPr id="19467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0A06B1-2FBA-1B47-BF97-C4141D9338E9}" type="slidenum">
              <a:rPr lang="en-US" sz="1400">
                <a:solidFill>
                  <a:srgbClr val="000000"/>
                </a:solidFill>
              </a:rPr>
              <a:pPr/>
              <a:t>10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1" y="1879600"/>
            <a:ext cx="3352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Arial Rounded MT Bold"/>
                <a:ea typeface="+mn-ea"/>
                <a:cs typeface="+mn-cs"/>
              </a:rPr>
              <a:t>A </a:t>
            </a:r>
            <a:r>
              <a:rPr lang="en-US" sz="1800" dirty="0" smtClean="0">
                <a:solidFill>
                  <a:srgbClr val="FF0000"/>
                </a:solidFill>
                <a:latin typeface="Arial Rounded MT Bold"/>
                <a:ea typeface="+mn-ea"/>
                <a:cs typeface="+mn-cs"/>
              </a:rPr>
              <a:t>direct, model-independent</a:t>
            </a:r>
            <a:r>
              <a:rPr lang="en-US" sz="1800" dirty="0" smtClean="0">
                <a:solidFill>
                  <a:srgbClr val="0000FF"/>
                </a:solidFill>
                <a:latin typeface="Arial Rounded MT Bold"/>
                <a:ea typeface="+mn-ea"/>
                <a:cs typeface="+mn-cs"/>
              </a:rPr>
              <a:t>, kinematic method, based on </a:t>
            </a:r>
            <a:r>
              <a:rPr lang="el-GR" sz="1800" dirty="0" smtClean="0">
                <a:solidFill>
                  <a:srgbClr val="0000FF"/>
                </a:solidFill>
                <a:latin typeface="Arial Rounded MT Bold"/>
                <a:ea typeface="+mn-ea"/>
                <a:cs typeface="+mn-cs"/>
              </a:rPr>
              <a:t>β</a:t>
            </a:r>
            <a:r>
              <a:rPr lang="en-US" sz="1800" dirty="0" smtClean="0">
                <a:solidFill>
                  <a:srgbClr val="0000FF"/>
                </a:solidFill>
                <a:latin typeface="Arial Rounded MT Bold"/>
                <a:ea typeface="+mn-ea"/>
                <a:cs typeface="+mn-cs"/>
              </a:rPr>
              <a:t> decay of tritium.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" y="4059238"/>
            <a:ext cx="9144000" cy="2864987"/>
          </a:xfrm>
          <a:prstGeom prst="rect">
            <a:avLst/>
          </a:prstGeom>
        </p:spPr>
      </p:pic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520697" y="2870200"/>
            <a:ext cx="3330575" cy="1282700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4067175" y="2852738"/>
            <a:ext cx="4860925" cy="2633662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80975" y="6049962"/>
            <a:ext cx="4003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srgbClr val="000000"/>
                </a:solidFill>
              </a:rPr>
              <a:t>~ 75 m </a:t>
            </a:r>
            <a:r>
              <a:rPr lang="de-DE" sz="2000" dirty="0" err="1">
                <a:solidFill>
                  <a:srgbClr val="000000"/>
                </a:solidFill>
              </a:rPr>
              <a:t>long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with</a:t>
            </a:r>
            <a:r>
              <a:rPr lang="de-DE" sz="2000" dirty="0">
                <a:solidFill>
                  <a:srgbClr val="000000"/>
                </a:solidFill>
              </a:rPr>
              <a:t> 40 </a:t>
            </a:r>
            <a:r>
              <a:rPr lang="de-DE" sz="2000" dirty="0" err="1">
                <a:solidFill>
                  <a:srgbClr val="000000"/>
                </a:solidFill>
              </a:rPr>
              <a:t>s.c</a:t>
            </a:r>
            <a:r>
              <a:rPr lang="de-DE" sz="2000" dirty="0">
                <a:solidFill>
                  <a:srgbClr val="000000"/>
                </a:solidFill>
              </a:rPr>
              <a:t>. </a:t>
            </a:r>
            <a:r>
              <a:rPr lang="de-DE" sz="2000" dirty="0" err="1">
                <a:solidFill>
                  <a:srgbClr val="000000"/>
                </a:solidFill>
              </a:rPr>
              <a:t>solenoids</a:t>
            </a:r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76200"/>
            <a:ext cx="8763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16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004"/>
            <a:ext cx="793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Overview of </a:t>
            </a:r>
            <a:r>
              <a:rPr lang="en-US" sz="2400" b="1" dirty="0" err="1" smtClean="0">
                <a:solidFill>
                  <a:srgbClr val="FF0000"/>
                </a:solidFill>
                <a:latin typeface="Chalkboard"/>
                <a:cs typeface="Chalkboard"/>
              </a:rPr>
              <a:t>KA</a:t>
            </a:r>
            <a:r>
              <a:rPr lang="en-US" sz="2400" b="1" dirty="0" err="1" smtClean="0">
                <a:solidFill>
                  <a:srgbClr val="0000FF"/>
                </a:solidFill>
                <a:latin typeface="Chalkboard"/>
                <a:cs typeface="Chalkboard"/>
              </a:rPr>
              <a:t>rlsruhe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halkboard"/>
                <a:cs typeface="Chalkboard"/>
              </a:rPr>
              <a:t>TRI</a:t>
            </a:r>
            <a:r>
              <a:rPr lang="en-US" sz="2400" b="1" dirty="0" err="1" smtClean="0">
                <a:solidFill>
                  <a:srgbClr val="0000FF"/>
                </a:solidFill>
                <a:latin typeface="Chalkboard"/>
                <a:cs typeface="Chalkboard"/>
              </a:rPr>
              <a:t>tium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N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eutrino Experiment</a:t>
            </a:r>
            <a:endParaRPr lang="en-US" sz="2400" b="1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79400" y="1999975"/>
            <a:ext cx="8641080" cy="3624740"/>
            <a:chOff x="0" y="1999976"/>
            <a:chExt cx="9144000" cy="3835703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999976"/>
              <a:ext cx="9144000" cy="383570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425700" y="3117850"/>
              <a:ext cx="5715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292100" y="3689350"/>
              <a:ext cx="10922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349500" y="2514600"/>
              <a:ext cx="6477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327400" y="2362200"/>
              <a:ext cx="6477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578100" y="3270250"/>
              <a:ext cx="13970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1620" y="1524000"/>
            <a:ext cx="1934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Windowless gaseous source</a:t>
            </a:r>
            <a:endParaRPr lang="en-US" sz="1200" dirty="0"/>
          </a:p>
        </p:txBody>
      </p:sp>
      <p:sp>
        <p:nvSpPr>
          <p:cNvPr id="115" name="TextBox 114"/>
          <p:cNvSpPr txBox="1"/>
          <p:nvPr/>
        </p:nvSpPr>
        <p:spPr>
          <a:xfrm>
            <a:off x="2499678" y="1524000"/>
            <a:ext cx="1279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Transport section</a:t>
            </a:r>
            <a:endParaRPr lang="en-US" sz="1200" dirty="0"/>
          </a:p>
        </p:txBody>
      </p:sp>
      <p:sp>
        <p:nvSpPr>
          <p:cNvPr id="116" name="TextBox 115"/>
          <p:cNvSpPr txBox="1"/>
          <p:nvPr/>
        </p:nvSpPr>
        <p:spPr>
          <a:xfrm>
            <a:off x="4385534" y="1524000"/>
            <a:ext cx="129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Pre-spectrometer</a:t>
            </a:r>
            <a:endParaRPr lang="en-US" sz="1200" dirty="0"/>
          </a:p>
        </p:txBody>
      </p:sp>
      <p:sp>
        <p:nvSpPr>
          <p:cNvPr id="117" name="TextBox 116"/>
          <p:cNvSpPr txBox="1"/>
          <p:nvPr/>
        </p:nvSpPr>
        <p:spPr>
          <a:xfrm>
            <a:off x="6193491" y="1526401"/>
            <a:ext cx="1403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Main-spectrometer</a:t>
            </a:r>
            <a:endParaRPr lang="en-US" sz="12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064948" y="1526401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</a:t>
            </a:r>
            <a:endParaRPr lang="en-US" sz="1200" dirty="0"/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9519">
            <a:off x="6393332" y="5157065"/>
            <a:ext cx="1014917" cy="484600"/>
          </a:xfrm>
          <a:prstGeom prst="rect">
            <a:avLst/>
          </a:prstGeom>
        </p:spPr>
      </p:pic>
      <p:cxnSp>
        <p:nvCxnSpPr>
          <p:cNvPr id="124" name="Straight Connector 123"/>
          <p:cNvCxnSpPr/>
          <p:nvPr/>
        </p:nvCxnSpPr>
        <p:spPr>
          <a:xfrm>
            <a:off x="6044966" y="6140749"/>
            <a:ext cx="7666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6060481" y="6170759"/>
            <a:ext cx="4268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6065294" y="6200368"/>
            <a:ext cx="3561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 rot="5400000">
            <a:off x="5930054" y="5617916"/>
            <a:ext cx="318504" cy="84827"/>
            <a:chOff x="5190631" y="5779987"/>
            <a:chExt cx="918071" cy="159092"/>
          </a:xfrm>
        </p:grpSpPr>
        <p:cxnSp>
          <p:nvCxnSpPr>
            <p:cNvPr id="137" name="Straight Connector 136"/>
            <p:cNvCxnSpPr/>
            <p:nvPr/>
          </p:nvCxnSpPr>
          <p:spPr>
            <a:xfrm>
              <a:off x="5190631" y="5867439"/>
              <a:ext cx="193268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5376834" y="5779987"/>
              <a:ext cx="79748" cy="8799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5451753" y="5787217"/>
              <a:ext cx="79717" cy="15186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5531470" y="5787217"/>
              <a:ext cx="89292" cy="14062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5620762" y="5795290"/>
              <a:ext cx="82090" cy="13254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5698023" y="5784816"/>
              <a:ext cx="101406" cy="14785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5799429" y="5795290"/>
              <a:ext cx="67604" cy="13254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5859827" y="5863148"/>
              <a:ext cx="70091" cy="6469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5915434" y="5867977"/>
              <a:ext cx="193268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 rot="5400000">
            <a:off x="5928127" y="5939083"/>
            <a:ext cx="318504" cy="84827"/>
            <a:chOff x="5190631" y="5779987"/>
            <a:chExt cx="918071" cy="159092"/>
          </a:xfrm>
        </p:grpSpPr>
        <p:cxnSp>
          <p:nvCxnSpPr>
            <p:cNvPr id="128" name="Straight Connector 127"/>
            <p:cNvCxnSpPr/>
            <p:nvPr/>
          </p:nvCxnSpPr>
          <p:spPr>
            <a:xfrm>
              <a:off x="5190631" y="5867439"/>
              <a:ext cx="193268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5376834" y="5779987"/>
              <a:ext cx="79748" cy="8799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5451753" y="5787217"/>
              <a:ext cx="79717" cy="15186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5531470" y="5787217"/>
              <a:ext cx="89292" cy="14062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5620762" y="5795290"/>
              <a:ext cx="82090" cy="13254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5698023" y="5784816"/>
              <a:ext cx="101406" cy="14785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5799429" y="5795290"/>
              <a:ext cx="67604" cy="13254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5859831" y="5863148"/>
              <a:ext cx="70090" cy="6469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5915434" y="5867977"/>
              <a:ext cx="193268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3" name="Straight Connector 122"/>
          <p:cNvCxnSpPr/>
          <p:nvPr/>
        </p:nvCxnSpPr>
        <p:spPr>
          <a:xfrm>
            <a:off x="5866861" y="5830172"/>
            <a:ext cx="20699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5866861" y="4876800"/>
            <a:ext cx="216439" cy="62084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6083300" y="5497647"/>
            <a:ext cx="351536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Oval 207"/>
          <p:cNvSpPr/>
          <p:nvPr/>
        </p:nvSpPr>
        <p:spPr>
          <a:xfrm>
            <a:off x="5673336" y="5735740"/>
            <a:ext cx="193525" cy="1935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5640134" y="5687538"/>
            <a:ext cx="2775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V</a:t>
            </a:r>
            <a:endParaRPr lang="en-US" sz="1100" dirty="0"/>
          </a:p>
        </p:txBody>
      </p:sp>
      <p:sp>
        <p:nvSpPr>
          <p:cNvPr id="216" name="TextBox 215"/>
          <p:cNvSpPr txBox="1"/>
          <p:nvPr/>
        </p:nvSpPr>
        <p:spPr>
          <a:xfrm>
            <a:off x="6193491" y="5808120"/>
            <a:ext cx="1597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Monitor-spectrometer</a:t>
            </a:r>
            <a:endParaRPr lang="en-US" sz="1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9400" y="6350000"/>
            <a:ext cx="8521647" cy="0"/>
          </a:xfrm>
          <a:prstGeom prst="straightConnector1">
            <a:avLst/>
          </a:prstGeom>
          <a:ln w="6350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54755" y="6109653"/>
            <a:ext cx="498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70 m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74700" y="1905000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10</a:t>
            </a:r>
            <a:r>
              <a:rPr lang="en-US" sz="1100" baseline="30000" dirty="0" smtClean="0"/>
              <a:t>-3 </a:t>
            </a:r>
            <a:r>
              <a:rPr lang="en-US" sz="1100" dirty="0" smtClean="0"/>
              <a:t>mbar</a:t>
            </a:r>
            <a:endParaRPr lang="en-US" sz="1100" dirty="0"/>
          </a:p>
        </p:txBody>
      </p:sp>
      <p:sp>
        <p:nvSpPr>
          <p:cNvPr id="50" name="TextBox 49"/>
          <p:cNvSpPr txBox="1"/>
          <p:nvPr/>
        </p:nvSpPr>
        <p:spPr>
          <a:xfrm>
            <a:off x="4610100" y="1905000"/>
            <a:ext cx="776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10</a:t>
            </a:r>
            <a:r>
              <a:rPr lang="en-US" sz="1100" baseline="30000" dirty="0" smtClean="0"/>
              <a:t>-11 </a:t>
            </a:r>
            <a:r>
              <a:rPr lang="en-US" sz="1100" dirty="0" smtClean="0"/>
              <a:t>mbar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591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12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2" name="Picture 1" descr="image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806" y="864640"/>
            <a:ext cx="6849554" cy="5137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38901" y="1816100"/>
            <a:ext cx="2463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Windowless Gaseous Tritium Source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1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2" name="Picture 1" descr="Field test!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6800" y="228600"/>
            <a:ext cx="4062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Differential Pumping System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7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2" name="Picture 1" descr="CPS delive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57900" y="1816100"/>
            <a:ext cx="2057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Cryogenic Pumping System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4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17"/>
          <p:cNvSpPr/>
          <p:nvPr/>
        </p:nvSpPr>
        <p:spPr>
          <a:xfrm rot="10800000">
            <a:off x="7397560" y="4416371"/>
            <a:ext cx="775852" cy="718973"/>
          </a:xfrm>
          <a:custGeom>
            <a:avLst/>
            <a:gdLst>
              <a:gd name="connsiteX0" fmla="*/ 0 w 852578"/>
              <a:gd name="connsiteY0" fmla="*/ 864096 h 864096"/>
              <a:gd name="connsiteX1" fmla="*/ 426289 w 852578"/>
              <a:gd name="connsiteY1" fmla="*/ 0 h 864096"/>
              <a:gd name="connsiteX2" fmla="*/ 852578 w 852578"/>
              <a:gd name="connsiteY2" fmla="*/ 864096 h 864096"/>
              <a:gd name="connsiteX3" fmla="*/ 0 w 852578"/>
              <a:gd name="connsiteY3" fmla="*/ 864096 h 864096"/>
              <a:gd name="connsiteX0" fmla="*/ 0 w 1766978"/>
              <a:gd name="connsiteY0" fmla="*/ 864096 h 864096"/>
              <a:gd name="connsiteX1" fmla="*/ 1340689 w 1766978"/>
              <a:gd name="connsiteY1" fmla="*/ 0 h 864096"/>
              <a:gd name="connsiteX2" fmla="*/ 1766978 w 1766978"/>
              <a:gd name="connsiteY2" fmla="*/ 864096 h 864096"/>
              <a:gd name="connsiteX3" fmla="*/ 0 w 1766978"/>
              <a:gd name="connsiteY3" fmla="*/ 864096 h 864096"/>
              <a:gd name="connsiteX0" fmla="*/ 0 w 1740345"/>
              <a:gd name="connsiteY0" fmla="*/ 864096 h 1015017"/>
              <a:gd name="connsiteX1" fmla="*/ 1340689 w 1740345"/>
              <a:gd name="connsiteY1" fmla="*/ 0 h 1015017"/>
              <a:gd name="connsiteX2" fmla="*/ 1740345 w 1740345"/>
              <a:gd name="connsiteY2" fmla="*/ 1015017 h 1015017"/>
              <a:gd name="connsiteX3" fmla="*/ 0 w 1740345"/>
              <a:gd name="connsiteY3" fmla="*/ 864096 h 1015017"/>
              <a:gd name="connsiteX0" fmla="*/ 0 w 1758100"/>
              <a:gd name="connsiteY0" fmla="*/ 864096 h 952874"/>
              <a:gd name="connsiteX1" fmla="*/ 1340689 w 1758100"/>
              <a:gd name="connsiteY1" fmla="*/ 0 h 952874"/>
              <a:gd name="connsiteX2" fmla="*/ 1758100 w 1758100"/>
              <a:gd name="connsiteY2" fmla="*/ 952874 h 952874"/>
              <a:gd name="connsiteX3" fmla="*/ 0 w 1758100"/>
              <a:gd name="connsiteY3" fmla="*/ 864096 h 952874"/>
              <a:gd name="connsiteX0" fmla="*/ 0 w 1829122"/>
              <a:gd name="connsiteY0" fmla="*/ 997261 h 997261"/>
              <a:gd name="connsiteX1" fmla="*/ 1411711 w 1829122"/>
              <a:gd name="connsiteY1" fmla="*/ 0 h 997261"/>
              <a:gd name="connsiteX2" fmla="*/ 1829122 w 1829122"/>
              <a:gd name="connsiteY2" fmla="*/ 952874 h 997261"/>
              <a:gd name="connsiteX3" fmla="*/ 0 w 1829122"/>
              <a:gd name="connsiteY3" fmla="*/ 997261 h 997261"/>
              <a:gd name="connsiteX0" fmla="*/ 0 w 1829122"/>
              <a:gd name="connsiteY0" fmla="*/ 997261 h 997261"/>
              <a:gd name="connsiteX1" fmla="*/ 1429467 w 1829122"/>
              <a:gd name="connsiteY1" fmla="*/ 0 h 997261"/>
              <a:gd name="connsiteX2" fmla="*/ 1829122 w 1829122"/>
              <a:gd name="connsiteY2" fmla="*/ 952874 h 997261"/>
              <a:gd name="connsiteX3" fmla="*/ 0 w 1829122"/>
              <a:gd name="connsiteY3" fmla="*/ 997261 h 997261"/>
              <a:gd name="connsiteX0" fmla="*/ 0 w 3187406"/>
              <a:gd name="connsiteY0" fmla="*/ 944482 h 952874"/>
              <a:gd name="connsiteX1" fmla="*/ 2787751 w 3187406"/>
              <a:gd name="connsiteY1" fmla="*/ 0 h 952874"/>
              <a:gd name="connsiteX2" fmla="*/ 3187406 w 3187406"/>
              <a:gd name="connsiteY2" fmla="*/ 952874 h 952874"/>
              <a:gd name="connsiteX3" fmla="*/ 0 w 3187406"/>
              <a:gd name="connsiteY3" fmla="*/ 944482 h 952874"/>
              <a:gd name="connsiteX0" fmla="*/ 0 w 3231795"/>
              <a:gd name="connsiteY0" fmla="*/ 986705 h 986705"/>
              <a:gd name="connsiteX1" fmla="*/ 2832140 w 3231795"/>
              <a:gd name="connsiteY1" fmla="*/ 0 h 986705"/>
              <a:gd name="connsiteX2" fmla="*/ 3231795 w 3231795"/>
              <a:gd name="connsiteY2" fmla="*/ 952874 h 986705"/>
              <a:gd name="connsiteX3" fmla="*/ 0 w 3231795"/>
              <a:gd name="connsiteY3" fmla="*/ 986705 h 986705"/>
              <a:gd name="connsiteX0" fmla="*/ 0 w 3214040"/>
              <a:gd name="connsiteY0" fmla="*/ 986705 h 1026765"/>
              <a:gd name="connsiteX1" fmla="*/ 2832140 w 3214040"/>
              <a:gd name="connsiteY1" fmla="*/ 0 h 1026765"/>
              <a:gd name="connsiteX2" fmla="*/ 3214040 w 3214040"/>
              <a:gd name="connsiteY2" fmla="*/ 1026765 h 1026765"/>
              <a:gd name="connsiteX3" fmla="*/ 0 w 3214040"/>
              <a:gd name="connsiteY3" fmla="*/ 986705 h 1026765"/>
              <a:gd name="connsiteX0" fmla="*/ 0 w 2832140"/>
              <a:gd name="connsiteY0" fmla="*/ 986705 h 986705"/>
              <a:gd name="connsiteX1" fmla="*/ 2832140 w 2832140"/>
              <a:gd name="connsiteY1" fmla="*/ 0 h 986705"/>
              <a:gd name="connsiteX2" fmla="*/ 1287586 w 2832140"/>
              <a:gd name="connsiteY2" fmla="*/ 747035 h 986705"/>
              <a:gd name="connsiteX3" fmla="*/ 0 w 2832140"/>
              <a:gd name="connsiteY3" fmla="*/ 986705 h 986705"/>
              <a:gd name="connsiteX0" fmla="*/ 97491 w 1385077"/>
              <a:gd name="connsiteY0" fmla="*/ 939204 h 939204"/>
              <a:gd name="connsiteX1" fmla="*/ 0 w 1385077"/>
              <a:gd name="connsiteY1" fmla="*/ 0 h 939204"/>
              <a:gd name="connsiteX2" fmla="*/ 1385077 w 1385077"/>
              <a:gd name="connsiteY2" fmla="*/ 699534 h 939204"/>
              <a:gd name="connsiteX3" fmla="*/ 97491 w 1385077"/>
              <a:gd name="connsiteY3" fmla="*/ 939204 h 939204"/>
              <a:gd name="connsiteX0" fmla="*/ 0 w 1491773"/>
              <a:gd name="connsiteY0" fmla="*/ 290020 h 699534"/>
              <a:gd name="connsiteX1" fmla="*/ 106696 w 1491773"/>
              <a:gd name="connsiteY1" fmla="*/ 0 h 699534"/>
              <a:gd name="connsiteX2" fmla="*/ 1491773 w 1491773"/>
              <a:gd name="connsiteY2" fmla="*/ 699534 h 699534"/>
              <a:gd name="connsiteX3" fmla="*/ 0 w 1491773"/>
              <a:gd name="connsiteY3" fmla="*/ 290020 h 699534"/>
              <a:gd name="connsiteX0" fmla="*/ 0 w 186755"/>
              <a:gd name="connsiteY0" fmla="*/ 290020 h 308968"/>
              <a:gd name="connsiteX1" fmla="*/ 106696 w 186755"/>
              <a:gd name="connsiteY1" fmla="*/ 0 h 308968"/>
              <a:gd name="connsiteX2" fmla="*/ 186755 w 186755"/>
              <a:gd name="connsiteY2" fmla="*/ 308968 h 308968"/>
              <a:gd name="connsiteX3" fmla="*/ 0 w 186755"/>
              <a:gd name="connsiteY3" fmla="*/ 290020 h 308968"/>
              <a:gd name="connsiteX0" fmla="*/ 0 w 231144"/>
              <a:gd name="connsiteY0" fmla="*/ 290020 h 308968"/>
              <a:gd name="connsiteX1" fmla="*/ 106696 w 231144"/>
              <a:gd name="connsiteY1" fmla="*/ 0 h 308968"/>
              <a:gd name="connsiteX2" fmla="*/ 231144 w 231144"/>
              <a:gd name="connsiteY2" fmla="*/ 308968 h 308968"/>
              <a:gd name="connsiteX3" fmla="*/ 0 w 231144"/>
              <a:gd name="connsiteY3" fmla="*/ 290020 h 308968"/>
              <a:gd name="connsiteX0" fmla="*/ 0 w 231144"/>
              <a:gd name="connsiteY0" fmla="*/ 300576 h 308968"/>
              <a:gd name="connsiteX1" fmla="*/ 106696 w 231144"/>
              <a:gd name="connsiteY1" fmla="*/ 0 h 308968"/>
              <a:gd name="connsiteX2" fmla="*/ 231144 w 231144"/>
              <a:gd name="connsiteY2" fmla="*/ 308968 h 308968"/>
              <a:gd name="connsiteX3" fmla="*/ 0 w 231144"/>
              <a:gd name="connsiteY3" fmla="*/ 300576 h 308968"/>
              <a:gd name="connsiteX0" fmla="*/ 0 w 257777"/>
              <a:gd name="connsiteY0" fmla="*/ 300576 h 308968"/>
              <a:gd name="connsiteX1" fmla="*/ 133329 w 257777"/>
              <a:gd name="connsiteY1" fmla="*/ 0 h 308968"/>
              <a:gd name="connsiteX2" fmla="*/ 257777 w 257777"/>
              <a:gd name="connsiteY2" fmla="*/ 308968 h 308968"/>
              <a:gd name="connsiteX3" fmla="*/ 0 w 257777"/>
              <a:gd name="connsiteY3" fmla="*/ 300576 h 308968"/>
              <a:gd name="connsiteX0" fmla="*/ 0 w 257777"/>
              <a:gd name="connsiteY0" fmla="*/ 279465 h 287857"/>
              <a:gd name="connsiteX1" fmla="*/ 115574 w 257777"/>
              <a:gd name="connsiteY1" fmla="*/ 0 h 287857"/>
              <a:gd name="connsiteX2" fmla="*/ 257777 w 257777"/>
              <a:gd name="connsiteY2" fmla="*/ 287857 h 287857"/>
              <a:gd name="connsiteX3" fmla="*/ 0 w 257777"/>
              <a:gd name="connsiteY3" fmla="*/ 279465 h 28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77" h="287857">
                <a:moveTo>
                  <a:pt x="0" y="279465"/>
                </a:moveTo>
                <a:lnTo>
                  <a:pt x="115574" y="0"/>
                </a:lnTo>
                <a:lnTo>
                  <a:pt x="257777" y="287857"/>
                </a:lnTo>
                <a:lnTo>
                  <a:pt x="0" y="279465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43000">
                <a:schemeClr val="bg1">
                  <a:lumMod val="65000"/>
                </a:schemeClr>
              </a:gs>
              <a:gs pos="32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10832" r="65629" b="17982"/>
          <a:stretch/>
        </p:blipFill>
        <p:spPr>
          <a:xfrm>
            <a:off x="7245928" y="3001482"/>
            <a:ext cx="1066800" cy="1466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87082"/>
          </a:xfrm>
        </p:spPr>
        <p:txBody>
          <a:bodyPr/>
          <a:lstStyle/>
          <a:p>
            <a:r>
              <a:rPr lang="en-US" dirty="0" smtClean="0"/>
              <a:t>“First light”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835" y="151303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Aligning system with photoelectrons from the rear wall.</a:t>
            </a:r>
          </a:p>
        </p:txBody>
      </p:sp>
      <p:pic>
        <p:nvPicPr>
          <p:cNvPr id="4" name="Grafik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59657" y="3315728"/>
            <a:ext cx="1329459" cy="999776"/>
          </a:xfrm>
          <a:prstGeom prst="rect">
            <a:avLst/>
          </a:prstGeom>
        </p:spPr>
      </p:pic>
      <p:pic>
        <p:nvPicPr>
          <p:cNvPr id="5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427883"/>
            <a:ext cx="7882549" cy="1509583"/>
          </a:xfrm>
          <a:prstGeom prst="rect">
            <a:avLst/>
          </a:prstGeom>
        </p:spPr>
      </p:pic>
      <p:pic>
        <p:nvPicPr>
          <p:cNvPr id="8" name="Grafik 2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7" b="18317"/>
          <a:stretch/>
        </p:blipFill>
        <p:spPr>
          <a:xfrm>
            <a:off x="1826951" y="1835506"/>
            <a:ext cx="2473790" cy="2022111"/>
          </a:xfrm>
          <a:prstGeom prst="rect">
            <a:avLst/>
          </a:prstGeom>
        </p:spPr>
      </p:pic>
      <p:sp>
        <p:nvSpPr>
          <p:cNvPr id="9" name="Trapezoid 8"/>
          <p:cNvSpPr/>
          <p:nvPr/>
        </p:nvSpPr>
        <p:spPr>
          <a:xfrm rot="3529011">
            <a:off x="1185701" y="2753469"/>
            <a:ext cx="1097611" cy="1383896"/>
          </a:xfrm>
          <a:prstGeom prst="trapezoid">
            <a:avLst>
              <a:gd name="adj" fmla="val 29899"/>
            </a:avLst>
          </a:prstGeom>
          <a:gradFill flip="none" rotWithShape="1">
            <a:gsLst>
              <a:gs pos="0">
                <a:schemeClr val="accent1">
                  <a:lumMod val="82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70000"/>
                </a:schemeClr>
              </a:gs>
              <a:gs pos="83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" name="Gleichschenkliges Dreieck 17"/>
          <p:cNvSpPr/>
          <p:nvPr/>
        </p:nvSpPr>
        <p:spPr>
          <a:xfrm rot="10800000">
            <a:off x="748145" y="4408138"/>
            <a:ext cx="775852" cy="718973"/>
          </a:xfrm>
          <a:custGeom>
            <a:avLst/>
            <a:gdLst>
              <a:gd name="connsiteX0" fmla="*/ 0 w 852578"/>
              <a:gd name="connsiteY0" fmla="*/ 864096 h 864096"/>
              <a:gd name="connsiteX1" fmla="*/ 426289 w 852578"/>
              <a:gd name="connsiteY1" fmla="*/ 0 h 864096"/>
              <a:gd name="connsiteX2" fmla="*/ 852578 w 852578"/>
              <a:gd name="connsiteY2" fmla="*/ 864096 h 864096"/>
              <a:gd name="connsiteX3" fmla="*/ 0 w 852578"/>
              <a:gd name="connsiteY3" fmla="*/ 864096 h 864096"/>
              <a:gd name="connsiteX0" fmla="*/ 0 w 1766978"/>
              <a:gd name="connsiteY0" fmla="*/ 864096 h 864096"/>
              <a:gd name="connsiteX1" fmla="*/ 1340689 w 1766978"/>
              <a:gd name="connsiteY1" fmla="*/ 0 h 864096"/>
              <a:gd name="connsiteX2" fmla="*/ 1766978 w 1766978"/>
              <a:gd name="connsiteY2" fmla="*/ 864096 h 864096"/>
              <a:gd name="connsiteX3" fmla="*/ 0 w 1766978"/>
              <a:gd name="connsiteY3" fmla="*/ 864096 h 864096"/>
              <a:gd name="connsiteX0" fmla="*/ 0 w 1740345"/>
              <a:gd name="connsiteY0" fmla="*/ 864096 h 1015017"/>
              <a:gd name="connsiteX1" fmla="*/ 1340689 w 1740345"/>
              <a:gd name="connsiteY1" fmla="*/ 0 h 1015017"/>
              <a:gd name="connsiteX2" fmla="*/ 1740345 w 1740345"/>
              <a:gd name="connsiteY2" fmla="*/ 1015017 h 1015017"/>
              <a:gd name="connsiteX3" fmla="*/ 0 w 1740345"/>
              <a:gd name="connsiteY3" fmla="*/ 864096 h 1015017"/>
              <a:gd name="connsiteX0" fmla="*/ 0 w 1758100"/>
              <a:gd name="connsiteY0" fmla="*/ 864096 h 952874"/>
              <a:gd name="connsiteX1" fmla="*/ 1340689 w 1758100"/>
              <a:gd name="connsiteY1" fmla="*/ 0 h 952874"/>
              <a:gd name="connsiteX2" fmla="*/ 1758100 w 1758100"/>
              <a:gd name="connsiteY2" fmla="*/ 952874 h 952874"/>
              <a:gd name="connsiteX3" fmla="*/ 0 w 1758100"/>
              <a:gd name="connsiteY3" fmla="*/ 864096 h 952874"/>
              <a:gd name="connsiteX0" fmla="*/ 0 w 1829122"/>
              <a:gd name="connsiteY0" fmla="*/ 997261 h 997261"/>
              <a:gd name="connsiteX1" fmla="*/ 1411711 w 1829122"/>
              <a:gd name="connsiteY1" fmla="*/ 0 h 997261"/>
              <a:gd name="connsiteX2" fmla="*/ 1829122 w 1829122"/>
              <a:gd name="connsiteY2" fmla="*/ 952874 h 997261"/>
              <a:gd name="connsiteX3" fmla="*/ 0 w 1829122"/>
              <a:gd name="connsiteY3" fmla="*/ 997261 h 997261"/>
              <a:gd name="connsiteX0" fmla="*/ 0 w 1829122"/>
              <a:gd name="connsiteY0" fmla="*/ 997261 h 997261"/>
              <a:gd name="connsiteX1" fmla="*/ 1429467 w 1829122"/>
              <a:gd name="connsiteY1" fmla="*/ 0 h 997261"/>
              <a:gd name="connsiteX2" fmla="*/ 1829122 w 1829122"/>
              <a:gd name="connsiteY2" fmla="*/ 952874 h 997261"/>
              <a:gd name="connsiteX3" fmla="*/ 0 w 1829122"/>
              <a:gd name="connsiteY3" fmla="*/ 997261 h 997261"/>
              <a:gd name="connsiteX0" fmla="*/ 0 w 3187406"/>
              <a:gd name="connsiteY0" fmla="*/ 944482 h 952874"/>
              <a:gd name="connsiteX1" fmla="*/ 2787751 w 3187406"/>
              <a:gd name="connsiteY1" fmla="*/ 0 h 952874"/>
              <a:gd name="connsiteX2" fmla="*/ 3187406 w 3187406"/>
              <a:gd name="connsiteY2" fmla="*/ 952874 h 952874"/>
              <a:gd name="connsiteX3" fmla="*/ 0 w 3187406"/>
              <a:gd name="connsiteY3" fmla="*/ 944482 h 952874"/>
              <a:gd name="connsiteX0" fmla="*/ 0 w 3231795"/>
              <a:gd name="connsiteY0" fmla="*/ 986705 h 986705"/>
              <a:gd name="connsiteX1" fmla="*/ 2832140 w 3231795"/>
              <a:gd name="connsiteY1" fmla="*/ 0 h 986705"/>
              <a:gd name="connsiteX2" fmla="*/ 3231795 w 3231795"/>
              <a:gd name="connsiteY2" fmla="*/ 952874 h 986705"/>
              <a:gd name="connsiteX3" fmla="*/ 0 w 3231795"/>
              <a:gd name="connsiteY3" fmla="*/ 986705 h 986705"/>
              <a:gd name="connsiteX0" fmla="*/ 0 w 3214040"/>
              <a:gd name="connsiteY0" fmla="*/ 986705 h 1026765"/>
              <a:gd name="connsiteX1" fmla="*/ 2832140 w 3214040"/>
              <a:gd name="connsiteY1" fmla="*/ 0 h 1026765"/>
              <a:gd name="connsiteX2" fmla="*/ 3214040 w 3214040"/>
              <a:gd name="connsiteY2" fmla="*/ 1026765 h 1026765"/>
              <a:gd name="connsiteX3" fmla="*/ 0 w 3214040"/>
              <a:gd name="connsiteY3" fmla="*/ 986705 h 1026765"/>
              <a:gd name="connsiteX0" fmla="*/ 0 w 2832140"/>
              <a:gd name="connsiteY0" fmla="*/ 986705 h 986705"/>
              <a:gd name="connsiteX1" fmla="*/ 2832140 w 2832140"/>
              <a:gd name="connsiteY1" fmla="*/ 0 h 986705"/>
              <a:gd name="connsiteX2" fmla="*/ 1287586 w 2832140"/>
              <a:gd name="connsiteY2" fmla="*/ 747035 h 986705"/>
              <a:gd name="connsiteX3" fmla="*/ 0 w 2832140"/>
              <a:gd name="connsiteY3" fmla="*/ 986705 h 986705"/>
              <a:gd name="connsiteX0" fmla="*/ 97491 w 1385077"/>
              <a:gd name="connsiteY0" fmla="*/ 939204 h 939204"/>
              <a:gd name="connsiteX1" fmla="*/ 0 w 1385077"/>
              <a:gd name="connsiteY1" fmla="*/ 0 h 939204"/>
              <a:gd name="connsiteX2" fmla="*/ 1385077 w 1385077"/>
              <a:gd name="connsiteY2" fmla="*/ 699534 h 939204"/>
              <a:gd name="connsiteX3" fmla="*/ 97491 w 1385077"/>
              <a:gd name="connsiteY3" fmla="*/ 939204 h 939204"/>
              <a:gd name="connsiteX0" fmla="*/ 0 w 1491773"/>
              <a:gd name="connsiteY0" fmla="*/ 290020 h 699534"/>
              <a:gd name="connsiteX1" fmla="*/ 106696 w 1491773"/>
              <a:gd name="connsiteY1" fmla="*/ 0 h 699534"/>
              <a:gd name="connsiteX2" fmla="*/ 1491773 w 1491773"/>
              <a:gd name="connsiteY2" fmla="*/ 699534 h 699534"/>
              <a:gd name="connsiteX3" fmla="*/ 0 w 1491773"/>
              <a:gd name="connsiteY3" fmla="*/ 290020 h 699534"/>
              <a:gd name="connsiteX0" fmla="*/ 0 w 186755"/>
              <a:gd name="connsiteY0" fmla="*/ 290020 h 308968"/>
              <a:gd name="connsiteX1" fmla="*/ 106696 w 186755"/>
              <a:gd name="connsiteY1" fmla="*/ 0 h 308968"/>
              <a:gd name="connsiteX2" fmla="*/ 186755 w 186755"/>
              <a:gd name="connsiteY2" fmla="*/ 308968 h 308968"/>
              <a:gd name="connsiteX3" fmla="*/ 0 w 186755"/>
              <a:gd name="connsiteY3" fmla="*/ 290020 h 308968"/>
              <a:gd name="connsiteX0" fmla="*/ 0 w 231144"/>
              <a:gd name="connsiteY0" fmla="*/ 290020 h 308968"/>
              <a:gd name="connsiteX1" fmla="*/ 106696 w 231144"/>
              <a:gd name="connsiteY1" fmla="*/ 0 h 308968"/>
              <a:gd name="connsiteX2" fmla="*/ 231144 w 231144"/>
              <a:gd name="connsiteY2" fmla="*/ 308968 h 308968"/>
              <a:gd name="connsiteX3" fmla="*/ 0 w 231144"/>
              <a:gd name="connsiteY3" fmla="*/ 290020 h 308968"/>
              <a:gd name="connsiteX0" fmla="*/ 0 w 231144"/>
              <a:gd name="connsiteY0" fmla="*/ 300576 h 308968"/>
              <a:gd name="connsiteX1" fmla="*/ 106696 w 231144"/>
              <a:gd name="connsiteY1" fmla="*/ 0 h 308968"/>
              <a:gd name="connsiteX2" fmla="*/ 231144 w 231144"/>
              <a:gd name="connsiteY2" fmla="*/ 308968 h 308968"/>
              <a:gd name="connsiteX3" fmla="*/ 0 w 231144"/>
              <a:gd name="connsiteY3" fmla="*/ 300576 h 308968"/>
              <a:gd name="connsiteX0" fmla="*/ 0 w 257777"/>
              <a:gd name="connsiteY0" fmla="*/ 300576 h 308968"/>
              <a:gd name="connsiteX1" fmla="*/ 133329 w 257777"/>
              <a:gd name="connsiteY1" fmla="*/ 0 h 308968"/>
              <a:gd name="connsiteX2" fmla="*/ 257777 w 257777"/>
              <a:gd name="connsiteY2" fmla="*/ 308968 h 308968"/>
              <a:gd name="connsiteX3" fmla="*/ 0 w 257777"/>
              <a:gd name="connsiteY3" fmla="*/ 300576 h 308968"/>
              <a:gd name="connsiteX0" fmla="*/ 0 w 257777"/>
              <a:gd name="connsiteY0" fmla="*/ 279465 h 287857"/>
              <a:gd name="connsiteX1" fmla="*/ 115574 w 257777"/>
              <a:gd name="connsiteY1" fmla="*/ 0 h 287857"/>
              <a:gd name="connsiteX2" fmla="*/ 257777 w 257777"/>
              <a:gd name="connsiteY2" fmla="*/ 287857 h 287857"/>
              <a:gd name="connsiteX3" fmla="*/ 0 w 257777"/>
              <a:gd name="connsiteY3" fmla="*/ 279465 h 28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77" h="287857">
                <a:moveTo>
                  <a:pt x="0" y="279465"/>
                </a:moveTo>
                <a:lnTo>
                  <a:pt x="115574" y="0"/>
                </a:lnTo>
                <a:lnTo>
                  <a:pt x="257777" y="287857"/>
                </a:lnTo>
                <a:lnTo>
                  <a:pt x="0" y="279465"/>
                </a:lnTo>
                <a:close/>
              </a:path>
            </a:pathLst>
          </a:custGeom>
          <a:gradFill>
            <a:gsLst>
              <a:gs pos="10000">
                <a:schemeClr val="bg1"/>
              </a:gs>
              <a:gs pos="43000">
                <a:schemeClr val="bg1">
                  <a:lumMod val="65000"/>
                </a:schemeClr>
              </a:gs>
              <a:gs pos="32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10/15/2016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3C66E-A926-4DCA-9A41-5EF6AEC333AE}" type="slidenum">
              <a:rPr lang="en-US" smtClean="0"/>
              <a:t>15</a:t>
            </a:fld>
            <a:endParaRPr lang="en-US"/>
          </a:p>
        </p:txBody>
      </p:sp>
      <p:cxnSp>
        <p:nvCxnSpPr>
          <p:cNvPr id="20" name="Straight Connector 19"/>
          <p:cNvCxnSpPr>
            <a:stCxn id="9" idx="2"/>
          </p:cNvCxnSpPr>
          <p:nvPr/>
        </p:nvCxnSpPr>
        <p:spPr>
          <a:xfrm flipV="1">
            <a:off x="1142534" y="3800177"/>
            <a:ext cx="3401264" cy="3514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/>
          <p:cNvSpPr/>
          <p:nvPr/>
        </p:nvSpPr>
        <p:spPr>
          <a:xfrm rot="10800000">
            <a:off x="5030540" y="3502024"/>
            <a:ext cx="773359" cy="299205"/>
          </a:xfrm>
          <a:custGeom>
            <a:avLst/>
            <a:gdLst>
              <a:gd name="connsiteX0" fmla="*/ 0 w 623455"/>
              <a:gd name="connsiteY0" fmla="*/ 375662 h 375662"/>
              <a:gd name="connsiteX1" fmla="*/ 318655 w 623455"/>
              <a:gd name="connsiteY1" fmla="*/ 57007 h 375662"/>
              <a:gd name="connsiteX2" fmla="*/ 623455 w 623455"/>
              <a:gd name="connsiteY2" fmla="*/ 1589 h 37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55" h="375662">
                <a:moveTo>
                  <a:pt x="0" y="375662"/>
                </a:moveTo>
                <a:cubicBezTo>
                  <a:pt x="107373" y="247507"/>
                  <a:pt x="214746" y="119352"/>
                  <a:pt x="318655" y="57007"/>
                </a:cubicBezTo>
                <a:cubicBezTo>
                  <a:pt x="422564" y="-5339"/>
                  <a:pt x="523009" y="-1875"/>
                  <a:pt x="623455" y="1589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rot="18992082">
            <a:off x="5148347" y="3391265"/>
            <a:ext cx="2288045" cy="2145466"/>
          </a:xfrm>
          <a:prstGeom prst="arc">
            <a:avLst>
              <a:gd name="adj1" fmla="val 17199845"/>
              <a:gd name="adj2" fmla="val 20750897"/>
            </a:avLst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/>
          <p:cNvSpPr/>
          <p:nvPr/>
        </p:nvSpPr>
        <p:spPr>
          <a:xfrm rot="10800000" flipV="1">
            <a:off x="4543797" y="3800174"/>
            <a:ext cx="114621" cy="45719"/>
          </a:xfrm>
          <a:custGeom>
            <a:avLst/>
            <a:gdLst>
              <a:gd name="connsiteX0" fmla="*/ 0 w 623455"/>
              <a:gd name="connsiteY0" fmla="*/ 375662 h 375662"/>
              <a:gd name="connsiteX1" fmla="*/ 318655 w 623455"/>
              <a:gd name="connsiteY1" fmla="*/ 57007 h 375662"/>
              <a:gd name="connsiteX2" fmla="*/ 623455 w 623455"/>
              <a:gd name="connsiteY2" fmla="*/ 1589 h 37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55" h="375662">
                <a:moveTo>
                  <a:pt x="0" y="375662"/>
                </a:moveTo>
                <a:cubicBezTo>
                  <a:pt x="107373" y="247507"/>
                  <a:pt x="214746" y="119352"/>
                  <a:pt x="318655" y="57007"/>
                </a:cubicBezTo>
                <a:cubicBezTo>
                  <a:pt x="422564" y="-5339"/>
                  <a:pt x="523009" y="-1875"/>
                  <a:pt x="623455" y="1589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/>
        </p:nvSpPr>
        <p:spPr>
          <a:xfrm rot="10800000" flipH="1" flipV="1">
            <a:off x="4915919" y="3800174"/>
            <a:ext cx="114622" cy="45719"/>
          </a:xfrm>
          <a:custGeom>
            <a:avLst/>
            <a:gdLst>
              <a:gd name="connsiteX0" fmla="*/ 0 w 623455"/>
              <a:gd name="connsiteY0" fmla="*/ 375662 h 375662"/>
              <a:gd name="connsiteX1" fmla="*/ 318655 w 623455"/>
              <a:gd name="connsiteY1" fmla="*/ 57007 h 375662"/>
              <a:gd name="connsiteX2" fmla="*/ 623455 w 623455"/>
              <a:gd name="connsiteY2" fmla="*/ 1589 h 37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55" h="375662">
                <a:moveTo>
                  <a:pt x="0" y="375662"/>
                </a:moveTo>
                <a:cubicBezTo>
                  <a:pt x="107373" y="247507"/>
                  <a:pt x="214746" y="119352"/>
                  <a:pt x="318655" y="57007"/>
                </a:cubicBezTo>
                <a:cubicBezTo>
                  <a:pt x="422564" y="-5339"/>
                  <a:pt x="523009" y="-1875"/>
                  <a:pt x="623455" y="1589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18867876" flipH="1" flipV="1">
            <a:off x="4599548" y="3521406"/>
            <a:ext cx="361460" cy="382839"/>
          </a:xfrm>
          <a:prstGeom prst="arc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/>
          <p:cNvSpPr/>
          <p:nvPr/>
        </p:nvSpPr>
        <p:spPr>
          <a:xfrm rot="10800000" flipH="1">
            <a:off x="6888739" y="3494728"/>
            <a:ext cx="778886" cy="299205"/>
          </a:xfrm>
          <a:custGeom>
            <a:avLst/>
            <a:gdLst>
              <a:gd name="connsiteX0" fmla="*/ 0 w 623455"/>
              <a:gd name="connsiteY0" fmla="*/ 375662 h 375662"/>
              <a:gd name="connsiteX1" fmla="*/ 318655 w 623455"/>
              <a:gd name="connsiteY1" fmla="*/ 57007 h 375662"/>
              <a:gd name="connsiteX2" fmla="*/ 623455 w 623455"/>
              <a:gd name="connsiteY2" fmla="*/ 1589 h 37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55" h="375662">
                <a:moveTo>
                  <a:pt x="0" y="375662"/>
                </a:moveTo>
                <a:cubicBezTo>
                  <a:pt x="107373" y="247507"/>
                  <a:pt x="214746" y="119352"/>
                  <a:pt x="318655" y="57007"/>
                </a:cubicBezTo>
                <a:cubicBezTo>
                  <a:pt x="422564" y="-5339"/>
                  <a:pt x="523009" y="-1875"/>
                  <a:pt x="623455" y="1589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/>
          <p:cNvSpPr/>
          <p:nvPr/>
        </p:nvSpPr>
        <p:spPr>
          <a:xfrm rot="10800000" flipV="1">
            <a:off x="5030538" y="3800701"/>
            <a:ext cx="773359" cy="343342"/>
          </a:xfrm>
          <a:custGeom>
            <a:avLst/>
            <a:gdLst>
              <a:gd name="connsiteX0" fmla="*/ 0 w 623455"/>
              <a:gd name="connsiteY0" fmla="*/ 375662 h 375662"/>
              <a:gd name="connsiteX1" fmla="*/ 318655 w 623455"/>
              <a:gd name="connsiteY1" fmla="*/ 57007 h 375662"/>
              <a:gd name="connsiteX2" fmla="*/ 623455 w 623455"/>
              <a:gd name="connsiteY2" fmla="*/ 1589 h 37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55" h="375662">
                <a:moveTo>
                  <a:pt x="0" y="375662"/>
                </a:moveTo>
                <a:cubicBezTo>
                  <a:pt x="107373" y="247507"/>
                  <a:pt x="214746" y="119352"/>
                  <a:pt x="318655" y="57007"/>
                </a:cubicBezTo>
                <a:cubicBezTo>
                  <a:pt x="422564" y="-5339"/>
                  <a:pt x="523009" y="-1875"/>
                  <a:pt x="623455" y="1589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8168862">
            <a:off x="5254484" y="2103001"/>
            <a:ext cx="2288045" cy="2137218"/>
          </a:xfrm>
          <a:prstGeom prst="arc">
            <a:avLst>
              <a:gd name="adj1" fmla="val 17154581"/>
              <a:gd name="adj2" fmla="val 20750897"/>
            </a:avLst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/>
          <p:cNvSpPr/>
          <p:nvPr/>
        </p:nvSpPr>
        <p:spPr>
          <a:xfrm rot="10800000" flipH="1" flipV="1">
            <a:off x="6900374" y="3789383"/>
            <a:ext cx="778886" cy="331331"/>
          </a:xfrm>
          <a:custGeom>
            <a:avLst/>
            <a:gdLst>
              <a:gd name="connsiteX0" fmla="*/ 0 w 623455"/>
              <a:gd name="connsiteY0" fmla="*/ 375662 h 375662"/>
              <a:gd name="connsiteX1" fmla="*/ 318655 w 623455"/>
              <a:gd name="connsiteY1" fmla="*/ 57007 h 375662"/>
              <a:gd name="connsiteX2" fmla="*/ 623455 w 623455"/>
              <a:gd name="connsiteY2" fmla="*/ 1589 h 37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55" h="375662">
                <a:moveTo>
                  <a:pt x="0" y="375662"/>
                </a:moveTo>
                <a:cubicBezTo>
                  <a:pt x="107373" y="247507"/>
                  <a:pt x="214746" y="119352"/>
                  <a:pt x="318655" y="57007"/>
                </a:cubicBezTo>
                <a:cubicBezTo>
                  <a:pt x="422564" y="-5339"/>
                  <a:pt x="523009" y="-1875"/>
                  <a:pt x="623455" y="1589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/>
        </p:nvSpPr>
        <p:spPr>
          <a:xfrm rot="10800000" flipH="1">
            <a:off x="4915914" y="3743325"/>
            <a:ext cx="114622" cy="56849"/>
          </a:xfrm>
          <a:custGeom>
            <a:avLst/>
            <a:gdLst>
              <a:gd name="connsiteX0" fmla="*/ 0 w 623455"/>
              <a:gd name="connsiteY0" fmla="*/ 375662 h 375662"/>
              <a:gd name="connsiteX1" fmla="*/ 318655 w 623455"/>
              <a:gd name="connsiteY1" fmla="*/ 57007 h 375662"/>
              <a:gd name="connsiteX2" fmla="*/ 623455 w 623455"/>
              <a:gd name="connsiteY2" fmla="*/ 1589 h 37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55" h="375662">
                <a:moveTo>
                  <a:pt x="0" y="375662"/>
                </a:moveTo>
                <a:cubicBezTo>
                  <a:pt x="107373" y="247507"/>
                  <a:pt x="214746" y="119352"/>
                  <a:pt x="318655" y="57007"/>
                </a:cubicBezTo>
                <a:cubicBezTo>
                  <a:pt x="422564" y="-5339"/>
                  <a:pt x="523009" y="-1875"/>
                  <a:pt x="623455" y="1589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/>
          <p:cNvSpPr/>
          <p:nvPr/>
        </p:nvSpPr>
        <p:spPr>
          <a:xfrm rot="10800000">
            <a:off x="4543795" y="3743325"/>
            <a:ext cx="114621" cy="56849"/>
          </a:xfrm>
          <a:custGeom>
            <a:avLst/>
            <a:gdLst>
              <a:gd name="connsiteX0" fmla="*/ 0 w 623455"/>
              <a:gd name="connsiteY0" fmla="*/ 375662 h 375662"/>
              <a:gd name="connsiteX1" fmla="*/ 318655 w 623455"/>
              <a:gd name="connsiteY1" fmla="*/ 57007 h 375662"/>
              <a:gd name="connsiteX2" fmla="*/ 623455 w 623455"/>
              <a:gd name="connsiteY2" fmla="*/ 1589 h 37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55" h="375662">
                <a:moveTo>
                  <a:pt x="0" y="375662"/>
                </a:moveTo>
                <a:cubicBezTo>
                  <a:pt x="107373" y="247507"/>
                  <a:pt x="214746" y="119352"/>
                  <a:pt x="318655" y="57007"/>
                </a:cubicBezTo>
                <a:cubicBezTo>
                  <a:pt x="422564" y="-5339"/>
                  <a:pt x="523009" y="-1875"/>
                  <a:pt x="623455" y="1589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8047132" flipH="1" flipV="1">
            <a:off x="4614179" y="3684862"/>
            <a:ext cx="361460" cy="382839"/>
          </a:xfrm>
          <a:prstGeom prst="arc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5100" y="6457890"/>
            <a:ext cx="149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E. L. Martin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3700" y="38418"/>
            <a:ext cx="6921500" cy="621982"/>
          </a:xfrm>
        </p:spPr>
        <p:txBody>
          <a:bodyPr>
            <a:noAutofit/>
          </a:bodyPr>
          <a:lstStyle/>
          <a:p>
            <a:r>
              <a:rPr lang="en-US" sz="2400" dirty="0" smtClean="0"/>
              <a:t>“first Light” at </a:t>
            </a:r>
            <a:r>
              <a:rPr lang="en-US" sz="2400" dirty="0" err="1" smtClean="0"/>
              <a:t>Katrin</a:t>
            </a:r>
            <a:r>
              <a:rPr lang="en-US" sz="2400" dirty="0" smtClean="0"/>
              <a:t> – Oct. 14, 2016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16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 descr="KATRIN_first_light_rdax_1200x935_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168400"/>
            <a:ext cx="4975268" cy="5575300"/>
          </a:xfrm>
          <a:prstGeom prst="rect">
            <a:avLst/>
          </a:prstGeom>
        </p:spPr>
      </p:pic>
      <p:pic>
        <p:nvPicPr>
          <p:cNvPr id="5" name="Picture 4" descr="PixelCr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641600"/>
            <a:ext cx="3706986" cy="373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9400" y="965200"/>
            <a:ext cx="331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Photoelectrons transmitted through the entire 75-m KATRIN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1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rafik 33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81" y="956179"/>
            <a:ext cx="5854326" cy="5261414"/>
          </a:xfrm>
          <a:prstGeom prst="rect">
            <a:avLst/>
          </a:prstGeom>
        </p:spPr>
      </p:pic>
      <p:pic>
        <p:nvPicPr>
          <p:cNvPr id="337" name="Grafik 33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9668" y="2636075"/>
            <a:ext cx="3311098" cy="3581517"/>
          </a:xfrm>
          <a:prstGeom prst="rect">
            <a:avLst/>
          </a:prstGeom>
        </p:spPr>
      </p:pic>
      <p:pic>
        <p:nvPicPr>
          <p:cNvPr id="338" name="Grafik 33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3524" y="957527"/>
            <a:ext cx="3311098" cy="1669500"/>
          </a:xfrm>
          <a:prstGeom prst="rect">
            <a:avLst/>
          </a:prstGeom>
        </p:spPr>
      </p:pic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z="1800"/>
            </a:pPr>
            <a:fld id="{86CB4B4D-7CA3-9044-876B-883B54F8677D}" type="slidenum">
              <a:rPr sz="1000"/>
              <a:t>17</a:t>
            </a:fld>
            <a:endParaRPr sz="1000"/>
          </a:p>
        </p:txBody>
      </p:sp>
      <p:sp>
        <p:nvSpPr>
          <p:cNvPr id="340" name="Shape 340"/>
          <p:cNvSpPr/>
          <p:nvPr/>
        </p:nvSpPr>
        <p:spPr>
          <a:xfrm>
            <a:off x="5840746" y="1228322"/>
            <a:ext cx="3184112" cy="116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874" tIns="37874" rIns="37874" bIns="37874">
            <a:spAutoFit/>
          </a:bodyPr>
          <a:lstStyle/>
          <a:p>
            <a:pPr marL="284058" indent="-199893">
              <a:spcBef>
                <a:spcPts val="828"/>
              </a:spcBef>
              <a:buSzPct val="100000"/>
              <a:buChar char="•"/>
              <a:defRPr sz="1900"/>
            </a:pPr>
            <a:r>
              <a:rPr sz="1600" dirty="0"/>
              <a:t>Relative </a:t>
            </a:r>
            <a:r>
              <a:rPr sz="1600" b="1" dirty="0"/>
              <a:t>shape</a:t>
            </a:r>
            <a:r>
              <a:rPr sz="1600" dirty="0"/>
              <a:t> measurement</a:t>
            </a:r>
            <a:br>
              <a:rPr sz="1600" dirty="0"/>
            </a:br>
            <a:r>
              <a:rPr sz="1600" dirty="0"/>
              <a:t>of </a:t>
            </a:r>
            <a:r>
              <a:rPr sz="1600" b="1" dirty="0"/>
              <a:t>integrated β spectrum</a:t>
            </a:r>
          </a:p>
          <a:p>
            <a:pPr marL="284058" indent="-199893">
              <a:spcBef>
                <a:spcPts val="828"/>
              </a:spcBef>
              <a:buSzPct val="100000"/>
              <a:buChar char="•"/>
              <a:defRPr sz="1900"/>
            </a:pPr>
            <a:r>
              <a:rPr sz="1600" dirty="0"/>
              <a:t>4 fit parameters:</a:t>
            </a:r>
            <a:br>
              <a:rPr sz="1600" dirty="0"/>
            </a:br>
            <a:r>
              <a:rPr sz="1600" b="1" dirty="0">
                <a:solidFill>
                  <a:srgbClr val="EB952E"/>
                </a:solidFill>
              </a:rPr>
              <a:t>m</a:t>
            </a:r>
            <a:r>
              <a:rPr sz="1600" b="1" spc="-551" baseline="31999" dirty="0">
                <a:solidFill>
                  <a:srgbClr val="EB952E"/>
                </a:solidFill>
              </a:rPr>
              <a:t>2</a:t>
            </a:r>
            <a:r>
              <a:rPr sz="1600" b="1" spc="-551" baseline="-27052" dirty="0">
                <a:solidFill>
                  <a:srgbClr val="EB95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ν  </a:t>
            </a:r>
            <a:r>
              <a:rPr sz="1600" b="1" baseline="-27052" dirty="0">
                <a:solidFill>
                  <a:srgbClr val="EB95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sz="1600" baseline="-27052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/>
              <a:t>, </a:t>
            </a:r>
            <a:r>
              <a:rPr sz="1600" b="1" dirty="0">
                <a:solidFill>
                  <a:srgbClr val="32B39D"/>
                </a:solidFill>
              </a:rPr>
              <a:t>E</a:t>
            </a:r>
            <a:r>
              <a:rPr sz="1600" b="1" baseline="-27052" dirty="0">
                <a:solidFill>
                  <a:srgbClr val="32B39D"/>
                </a:solidFill>
              </a:rPr>
              <a:t>0</a:t>
            </a:r>
            <a:r>
              <a:rPr sz="1600" baseline="-27052" dirty="0">
                <a:solidFill>
                  <a:srgbClr val="EB952E"/>
                </a:solidFill>
              </a:rPr>
              <a:t> </a:t>
            </a:r>
            <a:r>
              <a:rPr sz="1600" dirty="0"/>
              <a:t>, </a:t>
            </a:r>
            <a:r>
              <a:rPr sz="1600" b="1" dirty="0">
                <a:solidFill>
                  <a:srgbClr val="00A1D7"/>
                </a:solidFill>
              </a:rPr>
              <a:t>A</a:t>
            </a:r>
            <a:r>
              <a:rPr sz="1600" b="1" baseline="-27052" dirty="0">
                <a:solidFill>
                  <a:srgbClr val="00A1D7"/>
                </a:solidFill>
              </a:rPr>
              <a:t>S</a:t>
            </a:r>
            <a:r>
              <a:rPr sz="1600" baseline="-27052" dirty="0">
                <a:solidFill>
                  <a:schemeClr val="accent2"/>
                </a:solidFill>
              </a:rPr>
              <a:t> </a:t>
            </a:r>
            <a:r>
              <a:rPr sz="1600" dirty="0"/>
              <a:t>, </a:t>
            </a:r>
            <a:r>
              <a:rPr sz="1600" b="1" dirty="0">
                <a:solidFill>
                  <a:srgbClr val="AC292E"/>
                </a:solidFill>
              </a:rPr>
              <a:t>R</a:t>
            </a:r>
            <a:r>
              <a:rPr sz="1600" b="1" baseline="-27052" dirty="0">
                <a:solidFill>
                  <a:srgbClr val="AC292E"/>
                </a:solidFill>
              </a:rPr>
              <a:t>Bg</a:t>
            </a:r>
          </a:p>
        </p:txBody>
      </p:sp>
      <p:grpSp>
        <p:nvGrpSpPr>
          <p:cNvPr id="349" name="Group 349"/>
          <p:cNvGrpSpPr/>
          <p:nvPr/>
        </p:nvGrpSpPr>
        <p:grpSpPr>
          <a:xfrm>
            <a:off x="5825753" y="3828584"/>
            <a:ext cx="3067293" cy="2212176"/>
            <a:chOff x="-25756" y="-8913"/>
            <a:chExt cx="3795773" cy="2580869"/>
          </a:xfrm>
        </p:grpSpPr>
        <p:pic>
          <p:nvPicPr>
            <p:cNvPr id="341" name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255" r="2470" b="17573"/>
            <a:stretch>
              <a:fillRect/>
            </a:stretch>
          </p:blipFill>
          <p:spPr>
            <a:xfrm>
              <a:off x="782902" y="0"/>
              <a:ext cx="2937405" cy="2074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2" name="Shape 342"/>
            <p:cNvSpPr/>
            <p:nvPr/>
          </p:nvSpPr>
          <p:spPr>
            <a:xfrm>
              <a:off x="1677723" y="2232819"/>
              <a:ext cx="2004792" cy="33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499" tIns="52499" rIns="52499" bIns="52499" numCol="1" anchor="t">
              <a:spAutoFit/>
            </a:bodyPr>
            <a:lstStyle>
              <a:lvl1pPr defTabSz="449262">
                <a:tabLst>
                  <a:tab pos="508000" algn="l"/>
                  <a:tab pos="1028700" algn="l"/>
                  <a:tab pos="1562100" algn="l"/>
                  <a:tab pos="2082800" algn="l"/>
                </a:tabLst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>
                  <a:latin typeface="Calibri"/>
                  <a:ea typeface="Calibri"/>
                  <a:cs typeface="Calibri"/>
                  <a:sym typeface="Calibri"/>
                </a:rPr>
                <a:t>full beam time [months]</a:t>
              </a:r>
            </a:p>
          </p:txBody>
        </p:sp>
        <p:sp>
          <p:nvSpPr>
            <p:cNvPr id="343" name="Shape 343"/>
            <p:cNvSpPr/>
            <p:nvPr/>
          </p:nvSpPr>
          <p:spPr>
            <a:xfrm rot="16200000">
              <a:off x="-925302" y="890633"/>
              <a:ext cx="2196907" cy="397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499" tIns="52499" rIns="52499" bIns="52499" numCol="1" anchor="t">
              <a:spAutoFit/>
            </a:bodyPr>
            <a:lstStyle>
              <a:lvl1pPr defTabSz="449262">
                <a:tabLst>
                  <a:tab pos="508000" algn="l"/>
                  <a:tab pos="1028700" algn="l"/>
                  <a:tab pos="1562100" algn="l"/>
                  <a:tab pos="2082800" algn="l"/>
                </a:tabLst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sz="1400" dirty="0">
                  <a:latin typeface="Calibri"/>
                  <a:ea typeface="Calibri"/>
                  <a:cs typeface="Calibri"/>
                  <a:sym typeface="Calibri"/>
                </a:rPr>
                <a:t>sensitivity 90% CL [meV]</a:t>
              </a:r>
            </a:p>
          </p:txBody>
        </p:sp>
        <p:grpSp>
          <p:nvGrpSpPr>
            <p:cNvPr id="346" name="Group 346"/>
            <p:cNvGrpSpPr/>
            <p:nvPr/>
          </p:nvGrpSpPr>
          <p:grpSpPr>
            <a:xfrm>
              <a:off x="1980935" y="55562"/>
              <a:ext cx="1732026" cy="911586"/>
              <a:chOff x="0" y="0"/>
              <a:chExt cx="1732025" cy="911584"/>
            </a:xfrm>
          </p:grpSpPr>
          <p:sp>
            <p:nvSpPr>
              <p:cNvPr id="344" name="Shape 344"/>
              <p:cNvSpPr/>
              <p:nvPr/>
            </p:nvSpPr>
            <p:spPr>
              <a:xfrm>
                <a:off x="0" y="0"/>
                <a:ext cx="1702065" cy="80928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660066"/>
                </a:solidFill>
                <a:prstDash val="solid"/>
                <a:round/>
              </a:ln>
              <a:effectLst/>
            </p:spPr>
            <p:txBody>
              <a:bodyPr wrap="square" lIns="53339" tIns="53339" rIns="53339" bIns="53339" numCol="1" anchor="t">
                <a:noAutofit/>
              </a:bodyPr>
              <a:lstStyle/>
              <a:p>
                <a:pPr defTabSz="372169">
                  <a:lnSpc>
                    <a:spcPct val="101000"/>
                  </a:lnSpc>
                  <a:tabLst>
                    <a:tab pos="420827" algn="l"/>
                    <a:tab pos="852175" algn="l"/>
                    <a:tab pos="1294044" algn="l"/>
                  </a:tabLst>
                  <a:defRPr sz="1600" b="1">
                    <a:solidFill>
                      <a:srgbClr val="660066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0" y="0"/>
                <a:ext cx="1732025" cy="911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3839" tIns="63839" rIns="63839" bIns="63839" numCol="1" anchor="t">
                <a:spAutoFit/>
              </a:bodyPr>
              <a:lstStyle/>
              <a:p>
                <a:pPr defTabSz="372169">
                  <a:lnSpc>
                    <a:spcPct val="101000"/>
                  </a:lnSpc>
                  <a:tabLst>
                    <a:tab pos="420827" algn="l"/>
                    <a:tab pos="852175" algn="l"/>
                    <a:tab pos="1294044" algn="l"/>
                  </a:tabLst>
                  <a:defRPr sz="1600"/>
                </a:pPr>
                <a:r>
                  <a:rPr sz="1400" b="1" dirty="0">
                    <a:solidFill>
                      <a:srgbClr val="66006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200 meV: 90% CL</a:t>
                </a:r>
              </a:p>
              <a:p>
                <a:pPr defTabSz="372169">
                  <a:lnSpc>
                    <a:spcPct val="101000"/>
                  </a:lnSpc>
                  <a:tabLst>
                    <a:tab pos="420827" algn="l"/>
                    <a:tab pos="852175" algn="l"/>
                    <a:tab pos="1294044" algn="l"/>
                  </a:tabLst>
                  <a:defRPr sz="1600">
                    <a:solidFill>
                      <a:srgbClr val="5E5E5E"/>
                    </a:solidFill>
                  </a:defRPr>
                </a:pPr>
                <a:r>
                  <a:rPr sz="1400" b="1" dirty="0">
                    <a:latin typeface="Calibri"/>
                    <a:ea typeface="Calibri"/>
                    <a:cs typeface="Calibri"/>
                    <a:sym typeface="Calibri"/>
                  </a:rPr>
                  <a:t>300 meV: 3σ</a:t>
                </a:r>
              </a:p>
              <a:p>
                <a:pPr defTabSz="372169">
                  <a:lnSpc>
                    <a:spcPct val="101000"/>
                  </a:lnSpc>
                  <a:tabLst>
                    <a:tab pos="420827" algn="l"/>
                    <a:tab pos="852175" algn="l"/>
                    <a:tab pos="1294044" algn="l"/>
                  </a:tabLst>
                  <a:defRPr sz="1600">
                    <a:solidFill>
                      <a:srgbClr val="5E5E5E"/>
                    </a:solidFill>
                  </a:defRPr>
                </a:pPr>
                <a:r>
                  <a:rPr sz="1400" b="1" dirty="0">
                    <a:latin typeface="Calibri"/>
                    <a:ea typeface="Calibri"/>
                    <a:cs typeface="Calibri"/>
                    <a:sym typeface="Calibri"/>
                  </a:rPr>
                  <a:t>350 meV: 5σ</a:t>
                </a:r>
              </a:p>
            </p:txBody>
          </p:sp>
        </p:grpSp>
        <p:sp>
          <p:nvSpPr>
            <p:cNvPr id="347" name="Shape 347"/>
            <p:cNvSpPr/>
            <p:nvPr/>
          </p:nvSpPr>
          <p:spPr>
            <a:xfrm>
              <a:off x="204697" y="17349"/>
              <a:ext cx="581631" cy="1900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499" tIns="52499" rIns="52499" bIns="52499" numCol="1" anchor="t">
              <a:spAutoFit/>
            </a:bodyPr>
            <a:lstStyle/>
            <a:p>
              <a:pPr algn="r" defTabSz="372169">
                <a:lnSpc>
                  <a:spcPts val="1988"/>
                </a:lnSpc>
                <a:tabLst>
                  <a:tab pos="420827" algn="l"/>
                </a:tabLst>
                <a:defRPr sz="1400"/>
              </a:pPr>
              <a:r>
                <a:rPr>
                  <a:latin typeface="Calibri"/>
                  <a:ea typeface="Calibri"/>
                  <a:cs typeface="Calibri"/>
                  <a:sym typeface="Calibri"/>
                </a:rPr>
                <a:t>1200</a:t>
              </a:r>
            </a:p>
            <a:p>
              <a:pPr algn="r" defTabSz="372169">
                <a:lnSpc>
                  <a:spcPts val="1988"/>
                </a:lnSpc>
                <a:tabLst>
                  <a:tab pos="420827" algn="l"/>
                </a:tabLst>
                <a:defRPr sz="1400"/>
              </a:pPr>
              <a:r>
                <a:rPr>
                  <a:latin typeface="Calibri"/>
                  <a:ea typeface="Calibri"/>
                  <a:cs typeface="Calibri"/>
                  <a:sym typeface="Calibri"/>
                </a:rPr>
                <a:t>1000</a:t>
              </a:r>
            </a:p>
            <a:p>
              <a:pPr algn="r" defTabSz="372169">
                <a:lnSpc>
                  <a:spcPts val="1988"/>
                </a:lnSpc>
                <a:tabLst>
                  <a:tab pos="420827" algn="l"/>
                </a:tabLst>
                <a:defRPr sz="1400"/>
              </a:pPr>
              <a:r>
                <a:rPr>
                  <a:latin typeface="Calibri"/>
                  <a:ea typeface="Calibri"/>
                  <a:cs typeface="Calibri"/>
                  <a:sym typeface="Calibri"/>
                </a:rPr>
                <a:t>800</a:t>
              </a:r>
            </a:p>
            <a:p>
              <a:pPr algn="r" defTabSz="372169">
                <a:lnSpc>
                  <a:spcPts val="1988"/>
                </a:lnSpc>
                <a:tabLst>
                  <a:tab pos="420827" algn="l"/>
                </a:tabLst>
                <a:defRPr sz="1400"/>
              </a:pPr>
              <a:r>
                <a:rPr>
                  <a:latin typeface="Calibri"/>
                  <a:ea typeface="Calibri"/>
                  <a:cs typeface="Calibri"/>
                  <a:sym typeface="Calibri"/>
                </a:rPr>
                <a:t>600</a:t>
              </a:r>
            </a:p>
            <a:p>
              <a:pPr algn="r" defTabSz="372169">
                <a:lnSpc>
                  <a:spcPts val="1988"/>
                </a:lnSpc>
                <a:tabLst>
                  <a:tab pos="420827" algn="l"/>
                </a:tabLst>
                <a:defRPr sz="1400"/>
              </a:pPr>
              <a:r>
                <a:rPr>
                  <a:latin typeface="Calibri"/>
                  <a:ea typeface="Calibri"/>
                  <a:cs typeface="Calibri"/>
                  <a:sym typeface="Calibri"/>
                </a:rPr>
                <a:t>400</a:t>
              </a:r>
            </a:p>
            <a:p>
              <a:pPr algn="r" defTabSz="372169">
                <a:lnSpc>
                  <a:spcPts val="1988"/>
                </a:lnSpc>
                <a:tabLst>
                  <a:tab pos="420827" algn="l"/>
                </a:tabLst>
                <a:defRPr sz="1400"/>
              </a:pPr>
              <a:r>
                <a:rPr>
                  <a:latin typeface="Calibri"/>
                  <a:ea typeface="Calibri"/>
                  <a:cs typeface="Calibri"/>
                  <a:sym typeface="Calibri"/>
                </a:rPr>
                <a:t>200</a:t>
              </a:r>
            </a:p>
          </p:txBody>
        </p:sp>
        <p:sp>
          <p:nvSpPr>
            <p:cNvPr id="348" name="Shape 348"/>
            <p:cNvSpPr/>
            <p:nvPr/>
          </p:nvSpPr>
          <p:spPr>
            <a:xfrm>
              <a:off x="750872" y="2021569"/>
              <a:ext cx="3019145" cy="321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499" tIns="52499" rIns="52499" bIns="52499" numCol="1" anchor="t">
              <a:spAutoFit/>
            </a:bodyPr>
            <a:lstStyle>
              <a:lvl1pPr defTabSz="449262">
                <a:tabLst>
                  <a:tab pos="508000" algn="l"/>
                  <a:tab pos="1028700" algn="l"/>
                  <a:tab pos="1562100" algn="l"/>
                  <a:tab pos="2082800" algn="l"/>
                  <a:tab pos="2603500" algn="l"/>
                  <a:tab pos="3136900" algn="l"/>
                </a:tabLst>
                <a:defRPr sz="1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sz="1100" dirty="0">
                  <a:latin typeface="Calibri"/>
                  <a:ea typeface="Calibri"/>
                  <a:cs typeface="Calibri"/>
                  <a:sym typeface="Calibri"/>
                </a:rPr>
                <a:t>0         2          4         6          8        10       12</a:t>
              </a:r>
            </a:p>
          </p:txBody>
        </p:sp>
      </p:grpSp>
      <p:sp>
        <p:nvSpPr>
          <p:cNvPr id="350" name="Shape 350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8708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400175"/>
          </a:lstStyle>
          <a:p>
            <a:r>
              <a:rPr sz="2800" dirty="0"/>
              <a:t>KATRIN: neutrino mass analysis &amp; sensitivity</a:t>
            </a:r>
          </a:p>
        </p:txBody>
      </p:sp>
      <p:pic>
        <p:nvPicPr>
          <p:cNvPr id="351" name="unknown.pdf"/>
          <p:cNvPicPr>
            <a:picLocks noChangeAspect="1"/>
          </p:cNvPicPr>
          <p:nvPr/>
        </p:nvPicPr>
        <p:blipFill>
          <a:blip r:embed="rId6">
            <a:extLst/>
          </a:blip>
          <a:srcRect l="6991"/>
          <a:stretch>
            <a:fillRect/>
          </a:stretch>
        </p:blipFill>
        <p:spPr>
          <a:xfrm>
            <a:off x="353547" y="1086807"/>
            <a:ext cx="5360040" cy="4896324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 rot="16200000">
            <a:off x="-407080" y="1769025"/>
            <a:ext cx="1326329" cy="322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874" tIns="37874" rIns="37874" bIns="37874">
            <a:spAutoFit/>
          </a:bodyPr>
          <a:lstStyle/>
          <a:p>
            <a:pPr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t>count rate (s</a:t>
            </a:r>
            <a:r>
              <a:rPr baseline="31999"/>
              <a:t>-1</a:t>
            </a:r>
            <a:r>
              <a:t>)</a:t>
            </a:r>
          </a:p>
        </p:txBody>
      </p:sp>
      <p:sp>
        <p:nvSpPr>
          <p:cNvPr id="353" name="Shape 353"/>
          <p:cNvSpPr/>
          <p:nvPr/>
        </p:nvSpPr>
        <p:spPr>
          <a:xfrm rot="16200000">
            <a:off x="-378476" y="3485273"/>
            <a:ext cx="1269122" cy="322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874" tIns="37874" rIns="37874" bIns="37874">
            <a:spAutoFit/>
          </a:bodyPr>
          <a:lstStyle>
            <a:lvl1pPr>
              <a:defRPr sz="1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rel. difference</a:t>
            </a:r>
          </a:p>
        </p:txBody>
      </p:sp>
      <p:sp>
        <p:nvSpPr>
          <p:cNvPr id="354" name="Shape 354"/>
          <p:cNvSpPr/>
          <p:nvPr/>
        </p:nvSpPr>
        <p:spPr>
          <a:xfrm rot="16200000">
            <a:off x="-396760" y="4933828"/>
            <a:ext cx="1305690" cy="322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874" tIns="37874" rIns="37874" bIns="37874">
            <a:spAutoFit/>
          </a:bodyPr>
          <a:lstStyle>
            <a:lvl1pPr>
              <a:defRPr sz="1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meas. time (d)</a:t>
            </a:r>
          </a:p>
        </p:txBody>
      </p:sp>
      <p:sp>
        <p:nvSpPr>
          <p:cNvPr id="355" name="Shape 355"/>
          <p:cNvSpPr/>
          <p:nvPr/>
        </p:nvSpPr>
        <p:spPr>
          <a:xfrm>
            <a:off x="1392605" y="4828677"/>
            <a:ext cx="2493595" cy="43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7874" tIns="37874" rIns="37874" bIns="37874">
            <a:spAutoFit/>
          </a:bodyPr>
          <a:lstStyle/>
          <a:p>
            <a:pPr algn="r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optimal m</a:t>
            </a:r>
            <a:r>
              <a:rPr sz="1400" spc="-522" baseline="31999" dirty="0"/>
              <a:t>2</a:t>
            </a:r>
            <a:r>
              <a:rPr sz="1400" spc="-522" baseline="-28222" dirty="0"/>
              <a:t>ν  </a:t>
            </a:r>
            <a:r>
              <a:rPr sz="1400" baseline="-28222" dirty="0"/>
              <a:t>  </a:t>
            </a:r>
            <a:r>
              <a:rPr sz="1400" dirty="0"/>
              <a:t> sensitivity at S/B ≈ 2 </a:t>
            </a:r>
            <a:r>
              <a:rPr sz="900" dirty="0">
                <a:solidFill>
                  <a:srgbClr val="535353"/>
                </a:solidFill>
              </a:rPr>
              <a:t> [E. Otten, 1994]</a:t>
            </a:r>
          </a:p>
        </p:txBody>
      </p:sp>
      <p:pic>
        <p:nvPicPr>
          <p:cNvPr id="356" name="Grafik 355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41409" y="3976598"/>
            <a:ext cx="2051079" cy="551651"/>
          </a:xfrm>
          <a:prstGeom prst="rect">
            <a:avLst/>
          </a:prstGeom>
        </p:spPr>
      </p:pic>
      <p:sp>
        <p:nvSpPr>
          <p:cNvPr id="358" name="Shape 358"/>
          <p:cNvSpPr/>
          <p:nvPr/>
        </p:nvSpPr>
        <p:spPr>
          <a:xfrm>
            <a:off x="5959104" y="2818870"/>
            <a:ext cx="2686795" cy="4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874" tIns="37874" rIns="37874" bIns="3787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900" baseline="-21052"/>
            </a:lvl1pPr>
          </a:lstStyle>
          <a:p>
            <a:pPr>
              <a:defRPr baseline="0"/>
            </a:pPr>
            <a:r>
              <a:rPr baseline="-21052"/>
              <a:t>3 yrs (5 cal. yrs) to balance statistics and systematics</a:t>
            </a:r>
          </a:p>
        </p:txBody>
      </p:sp>
      <p:sp>
        <p:nvSpPr>
          <p:cNvPr id="359" name="Shape 359"/>
          <p:cNvSpPr/>
          <p:nvPr/>
        </p:nvSpPr>
        <p:spPr>
          <a:xfrm>
            <a:off x="5959104" y="3429000"/>
            <a:ext cx="2686795" cy="255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874" tIns="37874" rIns="37874" bIns="3787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900" baseline="-21052"/>
            </a:lvl1pPr>
          </a:lstStyle>
          <a:p>
            <a:pPr>
              <a:defRPr baseline="0"/>
            </a:pPr>
            <a:r>
              <a:rPr baseline="-21052"/>
              <a:t>at design parameters: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41900" y="6375400"/>
            <a:ext cx="287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K. </a:t>
            </a:r>
            <a:r>
              <a:rPr lang="en-US" sz="2000" dirty="0" err="1" smtClean="0">
                <a:solidFill>
                  <a:srgbClr val="0000FF"/>
                </a:solidFill>
              </a:rPr>
              <a:t>Valerius</a:t>
            </a:r>
            <a:r>
              <a:rPr lang="en-US" sz="2000" dirty="0" smtClean="0">
                <a:solidFill>
                  <a:srgbClr val="0000FF"/>
                </a:solidFill>
              </a:rPr>
              <a:t>, M. </a:t>
            </a:r>
            <a:r>
              <a:rPr lang="en-US" sz="2000" dirty="0" err="1" smtClean="0">
                <a:solidFill>
                  <a:srgbClr val="0000FF"/>
                </a:solidFill>
              </a:rPr>
              <a:t>Kleesiek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3820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etaMsu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20700"/>
            <a:ext cx="5943600" cy="5803900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16129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Mass Range Accessible</a:t>
            </a: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7069931" y="635000"/>
            <a:ext cx="1227138" cy="4991100"/>
            <a:chOff x="4696" y="432"/>
            <a:chExt cx="773" cy="3144"/>
          </a:xfrm>
        </p:grpSpPr>
        <p:sp>
          <p:nvSpPr>
            <p:cNvPr id="38927" name="Line 5"/>
            <p:cNvSpPr>
              <a:spLocks noChangeShapeType="1"/>
            </p:cNvSpPr>
            <p:nvPr/>
          </p:nvSpPr>
          <p:spPr bwMode="auto">
            <a:xfrm>
              <a:off x="4696" y="432"/>
              <a:ext cx="0" cy="3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928" name="Text Box 6"/>
            <p:cNvSpPr txBox="1">
              <a:spLocks noChangeArrowheads="1"/>
            </p:cNvSpPr>
            <p:nvPr/>
          </p:nvSpPr>
          <p:spPr bwMode="auto">
            <a:xfrm>
              <a:off x="4704" y="1839"/>
              <a:ext cx="765" cy="634"/>
            </a:xfrm>
            <a:prstGeom prst="rect">
              <a:avLst/>
            </a:prstGeom>
            <a:solidFill>
              <a:srgbClr val="FF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prstClr val="black"/>
                  </a:solidFill>
                </a:rPr>
                <a:t>Present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Lab Limit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2</a:t>
              </a:r>
              <a:r>
                <a:rPr lang="en-US" sz="2000" dirty="0" smtClean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eV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-1308348" y="1295400"/>
            <a:ext cx="0" cy="4076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60999" y="647700"/>
            <a:ext cx="1600201" cy="4991100"/>
            <a:chOff x="5460999" y="647700"/>
            <a:chExt cx="1600201" cy="4991100"/>
          </a:xfrm>
        </p:grpSpPr>
        <p:sp>
          <p:nvSpPr>
            <p:cNvPr id="38921" name="Rectangle 15"/>
            <p:cNvSpPr>
              <a:spLocks noChangeArrowheads="1"/>
            </p:cNvSpPr>
            <p:nvPr/>
          </p:nvSpPr>
          <p:spPr bwMode="auto">
            <a:xfrm>
              <a:off x="5460999" y="647700"/>
              <a:ext cx="1600201" cy="4991100"/>
            </a:xfrm>
            <a:prstGeom prst="rect">
              <a:avLst/>
            </a:prstGeom>
            <a:gradFill rotWithShape="0">
              <a:gsLst>
                <a:gs pos="0">
                  <a:srgbClr val="FFFF66">
                    <a:alpha val="56000"/>
                  </a:srgbClr>
                </a:gs>
                <a:gs pos="100000">
                  <a:srgbClr val="76762F">
                    <a:alpha val="53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dirty="0" smtClean="0">
                <a:solidFill>
                  <a:prstClr val="black"/>
                </a:solidFill>
              </a:endParaRPr>
            </a:p>
            <a:p>
              <a:pPr algn="ctr"/>
              <a:endParaRPr lang="en-US" sz="2000" dirty="0">
                <a:solidFill>
                  <a:prstClr val="black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starting</a:t>
              </a:r>
            </a:p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2017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38922" name="Text Box 16"/>
            <p:cNvSpPr txBox="1">
              <a:spLocks noChangeArrowheads="1"/>
            </p:cNvSpPr>
            <p:nvPr/>
          </p:nvSpPr>
          <p:spPr bwMode="auto">
            <a:xfrm>
              <a:off x="5570538" y="860255"/>
              <a:ext cx="1116013" cy="49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prstClr val="black"/>
                  </a:solidFill>
                </a:rPr>
                <a:t>KATRIN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18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54421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5791200" cy="104108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ea typeface="ＭＳ Ｐゴシック" charset="0"/>
              </a:rPr>
              <a:t>The Last Order of Magnitude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600200" y="1371600"/>
            <a:ext cx="6629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</a:rPr>
              <a:t>If the mass is </a:t>
            </a:r>
            <a:r>
              <a:rPr lang="en-US" sz="2000" dirty="0" smtClean="0">
                <a:solidFill>
                  <a:prstClr val="black"/>
                </a:solidFill>
              </a:rPr>
              <a:t>below 0.2 </a:t>
            </a:r>
            <a:r>
              <a:rPr lang="en-US" sz="2000" dirty="0" err="1" smtClean="0">
                <a:solidFill>
                  <a:prstClr val="black"/>
                </a:solidFill>
              </a:rPr>
              <a:t>eV</a:t>
            </a:r>
            <a:r>
              <a:rPr lang="en-US" sz="2000" dirty="0" smtClean="0">
                <a:solidFill>
                  <a:prstClr val="black"/>
                </a:solidFill>
              </a:rPr>
              <a:t>, how </a:t>
            </a:r>
            <a:r>
              <a:rPr lang="en-US" sz="2000" dirty="0">
                <a:solidFill>
                  <a:prstClr val="black"/>
                </a:solidFill>
              </a:rPr>
              <a:t>can we measure it?  </a:t>
            </a:r>
          </a:p>
          <a:p>
            <a:r>
              <a:rPr lang="en-US" sz="2000" dirty="0">
                <a:solidFill>
                  <a:prstClr val="black"/>
                </a:solidFill>
              </a:rPr>
              <a:t>KATRIN may be the largest such experiment possible.  </a:t>
            </a:r>
          </a:p>
        </p:txBody>
      </p:sp>
      <p:pic>
        <p:nvPicPr>
          <p:cNvPr id="40965" name="Picture 11" descr="leop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222500"/>
            <a:ext cx="3449637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13"/>
          <p:cNvSpPr txBox="1">
            <a:spLocks noChangeArrowheads="1"/>
          </p:cNvSpPr>
          <p:nvPr/>
        </p:nvSpPr>
        <p:spPr bwMode="auto">
          <a:xfrm>
            <a:off x="225425" y="4556125"/>
            <a:ext cx="34877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Size of experiment now:</a:t>
            </a:r>
          </a:p>
          <a:p>
            <a:r>
              <a:rPr lang="en-US" dirty="0">
                <a:solidFill>
                  <a:prstClr val="black"/>
                </a:solidFill>
              </a:rPr>
              <a:t>Diameter 10 m. </a:t>
            </a:r>
          </a:p>
        </p:txBody>
      </p:sp>
      <p:sp>
        <p:nvSpPr>
          <p:cNvPr id="40967" name="Text Box 14"/>
          <p:cNvSpPr txBox="1">
            <a:spLocks noChangeArrowheads="1"/>
          </p:cNvSpPr>
          <p:nvPr/>
        </p:nvSpPr>
        <p:spPr bwMode="auto">
          <a:xfrm>
            <a:off x="6794500" y="5410200"/>
            <a:ext cx="2235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prstClr val="black"/>
                </a:solidFill>
              </a:rPr>
              <a:t>Rovibrational</a:t>
            </a:r>
            <a:r>
              <a:rPr lang="en-US" dirty="0">
                <a:solidFill>
                  <a:prstClr val="black"/>
                </a:solidFill>
              </a:rPr>
              <a:t> states of </a:t>
            </a:r>
            <a:r>
              <a:rPr lang="en-US" dirty="0" err="1">
                <a:solidFill>
                  <a:srgbClr val="FF0000"/>
                </a:solidFill>
              </a:rPr>
              <a:t>THe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HHe</a:t>
            </a:r>
            <a:r>
              <a:rPr lang="en-US" baseline="30000" dirty="0">
                <a:solidFill>
                  <a:srgbClr val="0000FF"/>
                </a:solidFill>
              </a:rPr>
              <a:t>+</a:t>
            </a:r>
            <a:r>
              <a:rPr lang="en-US" dirty="0">
                <a:solidFill>
                  <a:prstClr val="black"/>
                </a:solidFill>
              </a:rPr>
              <a:t> molecule</a:t>
            </a:r>
          </a:p>
        </p:txBody>
      </p:sp>
      <p:sp>
        <p:nvSpPr>
          <p:cNvPr id="40968" name="Text Box 15"/>
          <p:cNvSpPr txBox="1">
            <a:spLocks noChangeArrowheads="1"/>
          </p:cNvSpPr>
          <p:nvPr/>
        </p:nvSpPr>
        <p:spPr bwMode="auto">
          <a:xfrm>
            <a:off x="3933825" y="5051425"/>
            <a:ext cx="2641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Source T</a:t>
            </a:r>
            <a:r>
              <a:rPr lang="en-US" baseline="-25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 column density near max</a:t>
            </a:r>
          </a:p>
        </p:txBody>
      </p:sp>
      <p:pic>
        <p:nvPicPr>
          <p:cNvPr id="4096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429250"/>
            <a:ext cx="19939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Text Box 17"/>
          <p:cNvSpPr txBox="1">
            <a:spLocks noChangeArrowheads="1"/>
          </p:cNvSpPr>
          <p:nvPr/>
        </p:nvSpPr>
        <p:spPr bwMode="auto">
          <a:xfrm>
            <a:off x="263525" y="6130925"/>
            <a:ext cx="318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Next diameter: 300 m!</a:t>
            </a:r>
          </a:p>
        </p:txBody>
      </p:sp>
      <p:grpSp>
        <p:nvGrpSpPr>
          <p:cNvPr id="40971" name="Group 14"/>
          <p:cNvGrpSpPr>
            <a:grpSpLocks/>
          </p:cNvGrpSpPr>
          <p:nvPr/>
        </p:nvGrpSpPr>
        <p:grpSpPr bwMode="auto">
          <a:xfrm>
            <a:off x="6807200" y="2095500"/>
            <a:ext cx="2171700" cy="3352800"/>
            <a:chOff x="6972300" y="2095500"/>
            <a:chExt cx="2171700" cy="3352800"/>
          </a:xfrm>
        </p:grpSpPr>
        <p:grpSp>
          <p:nvGrpSpPr>
            <p:cNvPr id="40972" name="Group 9"/>
            <p:cNvGrpSpPr>
              <a:grpSpLocks/>
            </p:cNvGrpSpPr>
            <p:nvPr/>
          </p:nvGrpSpPr>
          <p:grpSpPr bwMode="auto">
            <a:xfrm>
              <a:off x="6972300" y="2095500"/>
              <a:ext cx="2171700" cy="3352800"/>
              <a:chOff x="276" y="1512"/>
              <a:chExt cx="1368" cy="2112"/>
            </a:xfrm>
          </p:grpSpPr>
          <p:pic>
            <p:nvPicPr>
              <p:cNvPr id="40974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" y="1512"/>
                <a:ext cx="1368" cy="2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75" name="Rectangle 8"/>
              <p:cNvSpPr>
                <a:spLocks noChangeArrowheads="1"/>
              </p:cNvSpPr>
              <p:nvPr/>
            </p:nvSpPr>
            <p:spPr bwMode="auto">
              <a:xfrm>
                <a:off x="1256" y="1664"/>
                <a:ext cx="240" cy="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0973" name="TextBox 15"/>
            <p:cNvSpPr txBox="1">
              <a:spLocks noChangeArrowheads="1"/>
            </p:cNvSpPr>
            <p:nvPr/>
          </p:nvSpPr>
          <p:spPr bwMode="auto">
            <a:xfrm>
              <a:off x="8042131" y="2438400"/>
              <a:ext cx="110186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 sz="1600">
                  <a:solidFill>
                    <a:prstClr val="black"/>
                  </a:solidFill>
                </a:rPr>
                <a:t>σ</a:t>
              </a:r>
              <a:r>
                <a:rPr lang="en-US" sz="1600">
                  <a:solidFill>
                    <a:prstClr val="black"/>
                  </a:solidFill>
                </a:rPr>
                <a:t>(m</a:t>
              </a:r>
              <a:r>
                <a:rPr lang="en-US" sz="1600" baseline="-25000">
                  <a:solidFill>
                    <a:prstClr val="black"/>
                  </a:solidFill>
                </a:rPr>
                <a:t>v</a:t>
              </a:r>
              <a:r>
                <a:rPr lang="en-US" sz="1600">
                  <a:solidFill>
                    <a:prstClr val="black"/>
                  </a:solidFill>
                </a:rPr>
                <a:t>)</a:t>
              </a:r>
              <a:r>
                <a:rPr lang="en-US" sz="1600" baseline="30000">
                  <a:solidFill>
                    <a:prstClr val="black"/>
                  </a:solidFill>
                </a:rPr>
                <a:t>2</a:t>
              </a:r>
              <a:r>
                <a:rPr lang="en-US" sz="1600">
                  <a:solidFill>
                    <a:prstClr val="black"/>
                  </a:solidFill>
                </a:rPr>
                <a:t> ~ 0.38 eV</a:t>
              </a:r>
              <a:r>
                <a:rPr lang="en-US" sz="1600" baseline="30000">
                  <a:solidFill>
                    <a:prstClr val="black"/>
                  </a:solidFill>
                </a:rPr>
                <a:t>2</a:t>
              </a:r>
              <a:endParaRPr lang="en-US" sz="160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2209800"/>
            <a:ext cx="339083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5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3275" y="5575300"/>
            <a:ext cx="3314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F. Wilson, Am. J. Phys. 36, 1150 (1968)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2463800"/>
            <a:ext cx="3962400" cy="309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06400"/>
            <a:ext cx="8166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“Hence, we conclude that the rest mass of the neutrino is either zero, or, in any case, very small in comparison to the mass of the electron.”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9B40-50DC-F04A-BBBB-0448946DE5FF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3700" y="1422400"/>
            <a:ext cx="1423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E. Fermi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11200" y="5905500"/>
            <a:ext cx="3834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</a:t>
            </a:r>
            <a:r>
              <a:rPr lang="en-US" dirty="0" smtClean="0">
                <a:solidFill>
                  <a:srgbClr val="FF0000"/>
                </a:solidFill>
              </a:rPr>
              <a:t>“direct”</a:t>
            </a:r>
            <a:r>
              <a:rPr lang="en-US" dirty="0" smtClean="0"/>
              <a:t> method.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4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267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Electron Capture Holmium </a:t>
            </a:r>
            <a:r>
              <a:rPr lang="en-US" sz="2400" dirty="0" err="1" smtClean="0"/>
              <a:t>Expt</a:t>
            </a:r>
            <a:r>
              <a:rPr lang="en-US" sz="2400" dirty="0" smtClean="0"/>
              <a:t> (</a:t>
            </a:r>
            <a:r>
              <a:rPr lang="en-US" sz="2400" dirty="0" err="1" smtClean="0"/>
              <a:t>ECH</a:t>
            </a:r>
            <a:r>
              <a:rPr lang="en-US" sz="2400" cap="none" dirty="0" err="1" smtClean="0"/>
              <a:t>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56AD-81D4-DC46-B072-AB017A0BC149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0437" y="939800"/>
            <a:ext cx="440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Gastaldo</a:t>
            </a:r>
            <a:r>
              <a:rPr lang="en-US" sz="2000" dirty="0" smtClean="0">
                <a:solidFill>
                  <a:srgbClr val="0000FF"/>
                </a:solidFill>
              </a:rPr>
              <a:t> et al. NIM A711, 150 (2013)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943100"/>
            <a:ext cx="4152900" cy="425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2578100"/>
            <a:ext cx="4584700" cy="3479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900" y="1384300"/>
            <a:ext cx="6958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163</a:t>
            </a:r>
            <a:r>
              <a:rPr lang="en-US" dirty="0" smtClean="0"/>
              <a:t>Ho implanted in Metallic Magnetic Calorimeters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6900" y="6248400"/>
            <a:ext cx="3433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Au:Er</a:t>
            </a:r>
            <a:r>
              <a:rPr lang="en-US" sz="2000" dirty="0" smtClean="0"/>
              <a:t> paramagnetic sensors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959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56AD-81D4-DC46-B072-AB017A0BC149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0" y="127001"/>
            <a:ext cx="7912100" cy="3378199"/>
            <a:chOff x="762000" y="127001"/>
            <a:chExt cx="7912100" cy="33781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127001"/>
              <a:ext cx="7912100" cy="33781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67300" y="508000"/>
              <a:ext cx="2614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00FF"/>
                  </a:solidFill>
                </a:rPr>
                <a:t>Ranitzsch</a:t>
              </a:r>
              <a:r>
                <a:rPr lang="en-US" sz="1600" dirty="0" smtClean="0">
                  <a:solidFill>
                    <a:srgbClr val="0000FF"/>
                  </a:solidFill>
                </a:rPr>
                <a:t> et al. 1409.0071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60900" y="1016000"/>
            <a:ext cx="3555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resolution 8.3 </a:t>
            </a:r>
            <a:r>
              <a:rPr lang="en-US" dirty="0" err="1" smtClean="0"/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46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56AD-81D4-DC46-B072-AB017A0BC149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0" y="127001"/>
            <a:ext cx="7912100" cy="3378199"/>
            <a:chOff x="762000" y="127001"/>
            <a:chExt cx="7912100" cy="33781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127001"/>
              <a:ext cx="7912100" cy="33781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67300" y="508000"/>
              <a:ext cx="2614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00FF"/>
                  </a:solidFill>
                </a:rPr>
                <a:t>Ranitzsch</a:t>
              </a:r>
              <a:r>
                <a:rPr lang="en-US" sz="1600" dirty="0" smtClean="0">
                  <a:solidFill>
                    <a:srgbClr val="0000FF"/>
                  </a:solidFill>
                </a:rPr>
                <a:t> et al. 1409.0071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3462326"/>
            <a:ext cx="8524154" cy="3395674"/>
            <a:chOff x="304800" y="3462326"/>
            <a:chExt cx="8524154" cy="33956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3462326"/>
              <a:ext cx="8524154" cy="33956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70400" y="3670300"/>
              <a:ext cx="40172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De </a:t>
              </a:r>
              <a:r>
                <a:rPr lang="en-US" sz="1600" dirty="0" err="1" smtClean="0">
                  <a:solidFill>
                    <a:srgbClr val="0000FF"/>
                  </a:solidFill>
                </a:rPr>
                <a:t>Rujula</a:t>
              </a:r>
              <a:r>
                <a:rPr lang="en-US" sz="1600" dirty="0" smtClean="0">
                  <a:solidFill>
                    <a:srgbClr val="0000FF"/>
                  </a:solidFill>
                </a:rPr>
                <a:t> &amp; </a:t>
              </a:r>
              <a:r>
                <a:rPr lang="en-US" sz="1600" dirty="0" err="1" smtClean="0">
                  <a:solidFill>
                    <a:srgbClr val="0000FF"/>
                  </a:solidFill>
                </a:rPr>
                <a:t>Lusignoli</a:t>
              </a:r>
              <a:r>
                <a:rPr lang="en-US" sz="1600" dirty="0" smtClean="0">
                  <a:solidFill>
                    <a:srgbClr val="0000FF"/>
                  </a:solidFill>
                </a:rPr>
                <a:t> PL 118B 429 (1982)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60900" y="1016000"/>
            <a:ext cx="3555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resolution 8.3 </a:t>
            </a:r>
            <a:r>
              <a:rPr lang="en-US" dirty="0" err="1" smtClean="0"/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6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56AD-81D4-DC46-B072-AB017A0BC149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304800"/>
            <a:ext cx="78613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pectrum with both single and double vacancies in the </a:t>
            </a:r>
            <a:r>
              <a:rPr lang="en-US" baseline="30000" dirty="0" smtClean="0"/>
              <a:t>163</a:t>
            </a:r>
            <a:r>
              <a:rPr lang="en-US" dirty="0" smtClean="0"/>
              <a:t>Dy daughter. </a:t>
            </a:r>
            <a:endParaRPr lang="en-US" dirty="0"/>
          </a:p>
        </p:txBody>
      </p:sp>
      <p:pic>
        <p:nvPicPr>
          <p:cNvPr id="2" name="Picture 1" descr="graph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199757"/>
            <a:ext cx="9144000" cy="5340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4400" y="1663700"/>
            <a:ext cx="11393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HR 2014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1411.2906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7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362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Power Radiated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86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9700" y="508000"/>
            <a:ext cx="3060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Data</a:t>
            </a:r>
            <a:r>
              <a:rPr lang="en-US" sz="2000" dirty="0" smtClean="0">
                <a:solidFill>
                  <a:srgbClr val="0000FF"/>
                </a:solidFill>
              </a:rPr>
              <a:t>: </a:t>
            </a:r>
            <a:r>
              <a:rPr lang="en-US" sz="2000" dirty="0" err="1" smtClean="0">
                <a:solidFill>
                  <a:srgbClr val="0000FF"/>
                </a:solidFill>
              </a:rPr>
              <a:t>ECHo</a:t>
            </a:r>
            <a:r>
              <a:rPr lang="en-US" sz="2000" dirty="0" smtClean="0">
                <a:solidFill>
                  <a:srgbClr val="0000FF"/>
                </a:solidFill>
              </a:rPr>
              <a:t>. </a:t>
            </a:r>
            <a:r>
              <a:rPr lang="en-US" sz="2000" i="1" dirty="0" smtClean="0">
                <a:solidFill>
                  <a:srgbClr val="0000FF"/>
                </a:solidFill>
              </a:rPr>
              <a:t>Theory</a:t>
            </a:r>
            <a:r>
              <a:rPr lang="en-US" sz="2000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Faessler</a:t>
            </a:r>
            <a:r>
              <a:rPr lang="en-US" sz="2000" dirty="0" smtClean="0">
                <a:solidFill>
                  <a:srgbClr val="0000FF"/>
                </a:solidFill>
              </a:rPr>
              <a:t> et al. 1611.0325 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521700" y="2667000"/>
            <a:ext cx="0" cy="7747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00900" y="1663700"/>
            <a:ext cx="1651000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Endpoint from SHIPTRAP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1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25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1193800"/>
            <a:ext cx="5486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 new idea : Cyclotron Radiation Emission Spectroscopy (CRES).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09" y="3966651"/>
            <a:ext cx="1731719" cy="21646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05686" y="3262669"/>
            <a:ext cx="4579314" cy="1207731"/>
            <a:chOff x="2431086" y="3491269"/>
            <a:chExt cx="4579314" cy="1207731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431086" y="3560822"/>
              <a:ext cx="3944314" cy="1138178"/>
            </a:xfrm>
            <a:prstGeom prst="wedgeRoundRectCallout">
              <a:avLst>
                <a:gd name="adj1" fmla="val -55630"/>
                <a:gd name="adj2" fmla="val 93570"/>
                <a:gd name="adj3" fmla="val 16667"/>
              </a:avLst>
            </a:prstGeom>
            <a:solidFill>
              <a:srgbClr val="C2D0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31087" y="3491269"/>
              <a:ext cx="4579313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 smtClean="0"/>
                <a:t>If you are going to </a:t>
              </a:r>
              <a:r>
                <a:rPr lang="en-US" i="1" dirty="0"/>
                <a:t>measure anything </a:t>
              </a:r>
              <a:r>
                <a:rPr lang="en-US" i="1" dirty="0" smtClean="0"/>
                <a:t>with precision, measure </a:t>
              </a:r>
              <a:r>
                <a:rPr lang="en-US" i="1" dirty="0"/>
                <a:t>frequency.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28748" y="5002710"/>
            <a:ext cx="210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Book Antiqua"/>
                <a:cs typeface="Book Antiqua"/>
              </a:rPr>
              <a:t>-- Arthur Schawlow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00800" y="317500"/>
            <a:ext cx="1905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(B. </a:t>
            </a:r>
            <a:r>
              <a:rPr lang="en-US" sz="1400" dirty="0" err="1">
                <a:solidFill>
                  <a:srgbClr val="0000FF"/>
                </a:solidFill>
              </a:rPr>
              <a:t>Monreal</a:t>
            </a:r>
            <a:r>
              <a:rPr lang="en-US" sz="1400" dirty="0">
                <a:solidFill>
                  <a:srgbClr val="0000FF"/>
                </a:solidFill>
              </a:rPr>
              <a:t> and J. </a:t>
            </a:r>
            <a:r>
              <a:rPr lang="en-US" sz="1400" dirty="0" err="1">
                <a:solidFill>
                  <a:srgbClr val="0000FF"/>
                </a:solidFill>
              </a:rPr>
              <a:t>Formaggio</a:t>
            </a:r>
            <a:r>
              <a:rPr lang="en-US" sz="1400" dirty="0">
                <a:solidFill>
                  <a:srgbClr val="0000FF"/>
                </a:solidFill>
              </a:rPr>
              <a:t>, PRD 80:051301, 2009)</a:t>
            </a:r>
          </a:p>
        </p:txBody>
      </p:sp>
    </p:spTree>
    <p:extLst>
      <p:ext uri="{BB962C8B-B14F-4D97-AF65-F5344CB8AC3E}">
        <p14:creationId xmlns:p14="http://schemas.microsoft.com/office/powerpoint/2010/main" val="108715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4318000" cy="964882"/>
          </a:xfrm>
        </p:spPr>
        <p:txBody>
          <a:bodyPr>
            <a:noAutofit/>
          </a:bodyPr>
          <a:lstStyle/>
          <a:p>
            <a:r>
              <a:rPr lang="en-US" sz="2400" dirty="0"/>
              <a:t>Cyclotron radiation from tritium beta decay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26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800" y="5842000"/>
            <a:ext cx="7708900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Surprisingly, this had never been observed for a single electron.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401"/>
            <a:ext cx="8940800" cy="28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9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362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Power Radiated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27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201"/>
            <a:ext cx="8973278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4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9900" y="152718"/>
            <a:ext cx="5791200" cy="7235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Energy </a:t>
            </a:r>
            <a:r>
              <a:rPr lang="en-US" sz="2400" dirty="0" err="1" smtClean="0"/>
              <a:t>rEsolution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28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815054"/>
              </p:ext>
            </p:extLst>
          </p:nvPr>
        </p:nvGraphicFramePr>
        <p:xfrm>
          <a:off x="3092449" y="1130300"/>
          <a:ext cx="2491539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" name="Equation" r:id="rId3" imgW="1333500" imgH="482600" progId="Equation.3">
                  <p:embed/>
                </p:oleObj>
              </mc:Choice>
              <mc:Fallback>
                <p:oleObj name="Equation" r:id="rId3" imgW="13335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92449" y="1130300"/>
                        <a:ext cx="2491539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18100" y="2235200"/>
            <a:ext cx="70674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~30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711700" y="2070100"/>
            <a:ext cx="266700" cy="355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5900" y="3302000"/>
            <a:ext cx="88152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For 1 </a:t>
            </a:r>
            <a:r>
              <a:rPr lang="en-US" dirty="0" err="1" smtClean="0"/>
              <a:t>eV</a:t>
            </a:r>
            <a:r>
              <a:rPr lang="en-US" dirty="0" smtClean="0"/>
              <a:t> energy resolution, you need about 2 ppm frequency.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For 2 ppm frequency, you need 500,000 cycles, or 15 </a:t>
            </a:r>
            <a:r>
              <a:rPr lang="el-GR" dirty="0" smtClean="0"/>
              <a:t>μ</a:t>
            </a:r>
            <a:r>
              <a:rPr lang="en-US" dirty="0" smtClean="0"/>
              <a:t>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Electron travels </a:t>
            </a:r>
            <a:r>
              <a:rPr lang="en-US" dirty="0" smtClean="0">
                <a:solidFill>
                  <a:srgbClr val="FF0000"/>
                </a:solidFill>
              </a:rPr>
              <a:t>2 km</a:t>
            </a:r>
            <a:r>
              <a:rPr lang="en-US" dirty="0" smtClean="0"/>
              <a:t>. 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You need a </a:t>
            </a:r>
            <a:r>
              <a:rPr lang="en-US" dirty="0" smtClean="0">
                <a:solidFill>
                  <a:srgbClr val="FF0000"/>
                </a:solidFill>
              </a:rPr>
              <a:t>trap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baseline="30000" dirty="0" smtClean="0"/>
              <a:t>83m</a:t>
            </a:r>
            <a:r>
              <a:rPr lang="en-US" cap="none" dirty="0" smtClean="0"/>
              <a:t>Kr</a:t>
            </a:r>
            <a:r>
              <a:rPr lang="en-US" dirty="0" smtClean="0"/>
              <a:t>: Nice TEST source</a:t>
            </a:r>
            <a:endParaRPr lang="en-US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29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448300" y="2082800"/>
            <a:ext cx="1282700" cy="635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94100" y="4724400"/>
            <a:ext cx="1282700" cy="635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81400" y="4584700"/>
            <a:ext cx="1282700" cy="63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81400" y="3975100"/>
            <a:ext cx="1282700" cy="63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581400" y="2590800"/>
            <a:ext cx="1282700" cy="635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581400" y="2476500"/>
            <a:ext cx="1282700" cy="635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581400" y="2362200"/>
            <a:ext cx="1282700" cy="635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965700" y="2133600"/>
            <a:ext cx="431800" cy="3429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886200" y="2489200"/>
            <a:ext cx="12700" cy="151130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051300" y="3987800"/>
            <a:ext cx="0" cy="609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54500" y="4597400"/>
            <a:ext cx="0" cy="11853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27700" y="1663700"/>
            <a:ext cx="75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86.2 d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5664200" y="2222500"/>
            <a:ext cx="80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FF"/>
                </a:solidFill>
              </a:rPr>
              <a:t>83</a:t>
            </a:r>
            <a:r>
              <a:rPr lang="en-US" dirty="0" smtClean="0">
                <a:solidFill>
                  <a:srgbClr val="0000FF"/>
                </a:solidFill>
              </a:rPr>
              <a:t>Rb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8100" y="49276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FF"/>
                </a:solidFill>
              </a:rPr>
              <a:t>83</a:t>
            </a:r>
            <a:r>
              <a:rPr lang="en-US" dirty="0" smtClean="0">
                <a:solidFill>
                  <a:srgbClr val="0000FF"/>
                </a:solidFill>
              </a:rPr>
              <a:t>K</a:t>
            </a:r>
            <a:r>
              <a:rPr lang="en-US" dirty="0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40200" y="3632200"/>
            <a:ext cx="825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41 </a:t>
            </a:r>
            <a:r>
              <a:rPr lang="en-US" sz="1600" dirty="0" err="1" smtClean="0"/>
              <a:t>keV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4254500" y="4254500"/>
            <a:ext cx="7104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 </a:t>
            </a:r>
            <a:r>
              <a:rPr lang="en-US" sz="1600" dirty="0" err="1" smtClean="0"/>
              <a:t>keV</a:t>
            </a:r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2806700" y="3810000"/>
            <a:ext cx="75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1.83 h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5664200" y="2921000"/>
            <a:ext cx="2222500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l-GR" baseline="-25000" dirty="0" smtClean="0"/>
              <a:t>γ</a:t>
            </a:r>
            <a:r>
              <a:rPr lang="en-US" dirty="0"/>
              <a:t> </a:t>
            </a:r>
            <a:r>
              <a:rPr lang="en-US" dirty="0" smtClean="0"/>
              <a:t>= 32152 </a:t>
            </a:r>
            <a:r>
              <a:rPr lang="en-US" dirty="0" err="1" smtClean="0"/>
              <a:t>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Conversion e</a:t>
            </a:r>
            <a:r>
              <a:rPr lang="en-US" baseline="30000" dirty="0" smtClean="0"/>
              <a:t>-</a:t>
            </a:r>
            <a:endParaRPr lang="en-US" dirty="0" smtClean="0"/>
          </a:p>
          <a:p>
            <a:r>
              <a:rPr lang="en-US" dirty="0" smtClean="0"/>
              <a:t>K: 17824.3 </a:t>
            </a:r>
            <a:r>
              <a:rPr lang="en-US" dirty="0" err="1" smtClean="0"/>
              <a:t>eV</a:t>
            </a:r>
            <a:endParaRPr lang="en-US" dirty="0" smtClean="0"/>
          </a:p>
          <a:p>
            <a:r>
              <a:rPr lang="en-US" dirty="0" smtClean="0"/>
              <a:t>L</a:t>
            </a:r>
            <a:r>
              <a:rPr lang="en-US" baseline="-25000" dirty="0" smtClean="0"/>
              <a:t>2</a:t>
            </a:r>
            <a:r>
              <a:rPr lang="en-US" dirty="0" smtClean="0"/>
              <a:t>: 30424.4 </a:t>
            </a:r>
            <a:r>
              <a:rPr lang="en-US" dirty="0" err="1" smtClean="0"/>
              <a:t>eV</a:t>
            </a:r>
            <a:endParaRPr lang="en-US" dirty="0" smtClean="0"/>
          </a:p>
          <a:p>
            <a:r>
              <a:rPr lang="en-US" dirty="0" smtClean="0"/>
              <a:t>L</a:t>
            </a:r>
            <a:r>
              <a:rPr lang="en-US" baseline="-25000" dirty="0" smtClean="0"/>
              <a:t>3</a:t>
            </a:r>
            <a:r>
              <a:rPr lang="en-US" dirty="0" smtClean="0"/>
              <a:t>: 30477.2 </a:t>
            </a:r>
            <a:r>
              <a:rPr lang="en-US" dirty="0" err="1" smtClean="0"/>
              <a:t>eV</a:t>
            </a:r>
            <a:endParaRPr lang="en-US" dirty="0" smtClean="0"/>
          </a:p>
          <a:p>
            <a:r>
              <a:rPr lang="en-US" dirty="0" smtClean="0"/>
              <a:t>…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4127500" y="3924300"/>
            <a:ext cx="1524000" cy="317500"/>
          </a:xfrm>
          <a:prstGeom prst="line">
            <a:avLst/>
          </a:prstGeom>
          <a:ln w="127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0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storicalMass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9" y="958850"/>
            <a:ext cx="8534401" cy="57164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718"/>
            <a:ext cx="6426200" cy="85058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Limits on neutrino mass through the years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689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6168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energy is measured as a frequency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30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8900" y="927100"/>
            <a:ext cx="8813800" cy="5905500"/>
            <a:chOff x="0" y="469900"/>
            <a:chExt cx="9144000" cy="58971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69900"/>
              <a:ext cx="9144000" cy="5897134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6819900" y="2971800"/>
              <a:ext cx="139700" cy="1524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8800" y="3454400"/>
              <a:ext cx="23903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Tritium endpoint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6121400" y="3162300"/>
              <a:ext cx="660400" cy="3810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6934200" y="2286000"/>
              <a:ext cx="444500" cy="571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416800" y="2298700"/>
              <a:ext cx="457200" cy="142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10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31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14300"/>
            <a:ext cx="4318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495300"/>
            <a:ext cx="254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G-M cooler (35K)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3797300" y="726133"/>
            <a:ext cx="1231900" cy="866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835400" y="1589733"/>
            <a:ext cx="1231900" cy="866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43500" y="1384300"/>
            <a:ext cx="273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26-GHz amplifiers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2273300"/>
            <a:ext cx="3115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83m</a:t>
            </a:r>
            <a:r>
              <a:rPr lang="en-US" dirty="0" smtClean="0"/>
              <a:t>Kr source (behind)</a:t>
            </a:r>
            <a:endParaRPr lang="en-US" baseline="30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86200" y="2542233"/>
            <a:ext cx="1231900" cy="866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962400" y="4485333"/>
            <a:ext cx="1231900" cy="866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83200" y="4241800"/>
            <a:ext cx="2881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 Magnet (0.95 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6311900"/>
            <a:ext cx="5322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Prototype at University of Washington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32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14300"/>
            <a:ext cx="4318000" cy="571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2300" y="6070600"/>
            <a:ext cx="6667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cell is a small section of WR-42 waveguide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317500"/>
            <a:ext cx="1981200" cy="55753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3670300" y="4978400"/>
            <a:ext cx="1727200" cy="91440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683000" y="304800"/>
            <a:ext cx="1714500" cy="424180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0" y="2565400"/>
            <a:ext cx="1216974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8632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would a signal from an electron look like?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4300"/>
            <a:ext cx="8928100" cy="4188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800" y="1415872"/>
            <a:ext cx="768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Digitize the amplifier output.  Make short-time Fourier transforms. Plot the spectra sequentially (a “spectrogram”).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565900" y="6248400"/>
            <a:ext cx="230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Simulation: M. </a:t>
            </a:r>
            <a:r>
              <a:rPr lang="en-US" sz="1800" dirty="0" err="1" smtClean="0"/>
              <a:t>Leber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6181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didate0_v6_RevColo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219200"/>
            <a:ext cx="7959025" cy="539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8632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First observation of single-electron cyclotron radiation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1" y="215900"/>
            <a:ext cx="267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Project 8, PRL </a:t>
            </a:r>
            <a:r>
              <a:rPr lang="en-US" sz="2000" b="1" dirty="0" smtClean="0">
                <a:solidFill>
                  <a:srgbClr val="0000FF"/>
                </a:solidFill>
              </a:rPr>
              <a:t>114</a:t>
            </a:r>
            <a:r>
              <a:rPr lang="en-US" sz="2000" dirty="0" smtClean="0">
                <a:solidFill>
                  <a:srgbClr val="0000FF"/>
                </a:solidFill>
              </a:rPr>
              <a:t>, 162501 (2015)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7100" y="1320800"/>
            <a:ext cx="196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6,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89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didate0_v6_RevColo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219200"/>
            <a:ext cx="7959025" cy="539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863282"/>
          </a:xfrm>
        </p:spPr>
        <p:txBody>
          <a:bodyPr>
            <a:normAutofit/>
          </a:bodyPr>
          <a:lstStyle/>
          <a:p>
            <a:r>
              <a:rPr lang="en-US" sz="2400" dirty="0"/>
              <a:t>Unexpected Detail!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35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7100" y="1320800"/>
            <a:ext cx="196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6, 2014</a:t>
            </a:r>
            <a:endParaRPr lang="en-US" dirty="0"/>
          </a:p>
        </p:txBody>
      </p:sp>
      <p:sp>
        <p:nvSpPr>
          <p:cNvPr id="8" name="TextShape 5"/>
          <p:cNvSpPr txBox="1"/>
          <p:nvPr/>
        </p:nvSpPr>
        <p:spPr>
          <a:xfrm>
            <a:off x="3947160" y="2390140"/>
            <a:ext cx="2926080" cy="1029960"/>
          </a:xfrm>
          <a:prstGeom prst="rect">
            <a:avLst/>
          </a:prstGeom>
        </p:spPr>
        <p:txBody>
          <a:bodyPr lIns="108360" tIns="63360" rIns="108360" bIns="63360"/>
          <a:lstStyle/>
          <a:p>
            <a:r>
              <a:rPr lang="en-US" sz="1400" b="1" dirty="0">
                <a:solidFill>
                  <a:srgbClr val="6666FF"/>
                </a:solidFill>
                <a:latin typeface="Arial"/>
              </a:rPr>
              <a:t>Electron scatters off gas </a:t>
            </a:r>
            <a:r>
              <a:rPr lang="en-US" sz="1400" b="1" dirty="0" smtClean="0">
                <a:solidFill>
                  <a:srgbClr val="6666FF"/>
                </a:solidFill>
                <a:latin typeface="Arial"/>
              </a:rPr>
              <a:t>molecules, </a:t>
            </a:r>
            <a:r>
              <a:rPr lang="en-US" sz="1400" b="1" dirty="0">
                <a:solidFill>
                  <a:srgbClr val="6666FF"/>
                </a:solidFill>
                <a:latin typeface="Arial"/>
              </a:rPr>
              <a:t>losing energy, possibly changing pitch angle</a:t>
            </a:r>
            <a:endParaRPr sz="1400" dirty="0"/>
          </a:p>
        </p:txBody>
      </p:sp>
      <p:sp>
        <p:nvSpPr>
          <p:cNvPr id="18" name="Line 2"/>
          <p:cNvSpPr/>
          <p:nvPr/>
        </p:nvSpPr>
        <p:spPr>
          <a:xfrm flipV="1">
            <a:off x="5427980" y="3697740"/>
            <a:ext cx="0" cy="365760"/>
          </a:xfrm>
          <a:prstGeom prst="line">
            <a:avLst/>
          </a:prstGeom>
          <a:ln w="36720">
            <a:solidFill>
              <a:srgbClr val="6666FF"/>
            </a:solidFill>
            <a:round/>
            <a:tailEnd type="triangle" w="med" len="med"/>
          </a:ln>
        </p:spPr>
      </p:sp>
      <p:sp>
        <p:nvSpPr>
          <p:cNvPr id="19" name="TextShape 4"/>
          <p:cNvSpPr txBox="1"/>
          <p:nvPr/>
        </p:nvSpPr>
        <p:spPr>
          <a:xfrm>
            <a:off x="1752600" y="3689020"/>
            <a:ext cx="2998800" cy="804240"/>
          </a:xfrm>
          <a:prstGeom prst="rect">
            <a:avLst/>
          </a:prstGeom>
        </p:spPr>
        <p:txBody>
          <a:bodyPr lIns="108360" tIns="63360" rIns="108360" bIns="63360"/>
          <a:lstStyle/>
          <a:p>
            <a:r>
              <a:rPr lang="en-US" sz="1400" b="1" dirty="0">
                <a:solidFill>
                  <a:srgbClr val="6666FF"/>
                </a:solidFill>
                <a:latin typeface="Arial"/>
              </a:rPr>
              <a:t>Electron slowly loses energy</a:t>
            </a:r>
            <a:endParaRPr sz="1400" dirty="0"/>
          </a:p>
          <a:p>
            <a:r>
              <a:rPr lang="en-US" sz="1400" b="1" dirty="0">
                <a:solidFill>
                  <a:srgbClr val="6666FF"/>
                </a:solidFill>
                <a:latin typeface="Arial"/>
              </a:rPr>
              <a:t>from cyclotron emission</a:t>
            </a:r>
            <a:endParaRPr sz="1400" dirty="0"/>
          </a:p>
          <a:p>
            <a:r>
              <a:rPr lang="en-US" sz="1400" b="1" dirty="0">
                <a:solidFill>
                  <a:srgbClr val="6666FF"/>
                </a:solidFill>
                <a:latin typeface="Arial"/>
              </a:rPr>
              <a:t>~ 1 </a:t>
            </a:r>
            <a:r>
              <a:rPr lang="en-US" sz="1400" b="1" dirty="0" err="1">
                <a:solidFill>
                  <a:srgbClr val="6666FF"/>
                </a:solidFill>
                <a:latin typeface="Arial"/>
              </a:rPr>
              <a:t>fW</a:t>
            </a:r>
            <a:r>
              <a:rPr lang="en-US" sz="1400" b="1" dirty="0">
                <a:solidFill>
                  <a:srgbClr val="6666FF"/>
                </a:solidFill>
                <a:latin typeface="Arial"/>
              </a:rPr>
              <a:t> </a:t>
            </a:r>
            <a:r>
              <a:rPr lang="en-US" sz="1400" b="1" dirty="0" err="1">
                <a:solidFill>
                  <a:srgbClr val="6666FF"/>
                </a:solidFill>
                <a:latin typeface="Arial"/>
              </a:rPr>
              <a:t>radiative</a:t>
            </a:r>
            <a:r>
              <a:rPr lang="en-US" sz="1400" b="1" dirty="0">
                <a:solidFill>
                  <a:srgbClr val="6666FF"/>
                </a:solidFill>
                <a:latin typeface="Arial"/>
              </a:rPr>
              <a:t> loss</a:t>
            </a:r>
            <a:endParaRPr sz="1400" dirty="0"/>
          </a:p>
        </p:txBody>
      </p:sp>
      <p:sp>
        <p:nvSpPr>
          <p:cNvPr id="20" name="TextShape 7"/>
          <p:cNvSpPr txBox="1"/>
          <p:nvPr/>
        </p:nvSpPr>
        <p:spPr>
          <a:xfrm>
            <a:off x="2118360" y="5394460"/>
            <a:ext cx="4664520" cy="352800"/>
          </a:xfrm>
          <a:prstGeom prst="rect">
            <a:avLst/>
          </a:prstGeom>
        </p:spPr>
        <p:txBody>
          <a:bodyPr lIns="108360" tIns="63360" rIns="108360" bIns="63360"/>
          <a:lstStyle/>
          <a:p>
            <a:r>
              <a:rPr lang="en-US" sz="1400" b="1" dirty="0">
                <a:solidFill>
                  <a:srgbClr val="6666FF"/>
                </a:solidFill>
                <a:latin typeface="Arial"/>
              </a:rPr>
              <a:t>Track start gives initial electron kinetic energy</a:t>
            </a:r>
            <a:endParaRPr sz="1400" dirty="0"/>
          </a:p>
        </p:txBody>
      </p:sp>
      <p:sp>
        <p:nvSpPr>
          <p:cNvPr id="21" name="Line 2"/>
          <p:cNvSpPr/>
          <p:nvPr/>
        </p:nvSpPr>
        <p:spPr>
          <a:xfrm flipH="1" flipV="1">
            <a:off x="1905000" y="5384800"/>
            <a:ext cx="259080" cy="215400"/>
          </a:xfrm>
          <a:prstGeom prst="line">
            <a:avLst/>
          </a:prstGeom>
          <a:ln w="36720">
            <a:solidFill>
              <a:srgbClr val="6666FF"/>
            </a:solidFill>
            <a:round/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101180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36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2" name="Picture 1" descr="20150727T1620_BotCoil1000mA_TopCoil1000mA_CF1140MHz-2015.07.27.16.21.53.110.MAT.root_1792_20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100"/>
            <a:ext cx="88392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3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37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2" name="Picture 1" descr="20150805T1539_BotCoil1000mA_TopCoil1000mA_CF1140MHz-2015.08.05.15.40.29.630.MAT.root_1536_179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100"/>
            <a:ext cx="88392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4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346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Energy spectrum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38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2300" y="292100"/>
            <a:ext cx="89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83m</a:t>
            </a:r>
            <a:r>
              <a:rPr lang="en-US" dirty="0" smtClean="0"/>
              <a:t>Kr</a:t>
            </a:r>
            <a:endParaRPr lang="en-US" baseline="30000" dirty="0"/>
          </a:p>
        </p:txBody>
      </p:sp>
      <p:pic>
        <p:nvPicPr>
          <p:cNvPr id="4" name="Picture 3" descr="PRL_Energy_Spectrum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914400"/>
            <a:ext cx="7239000" cy="50165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403600" y="4546600"/>
            <a:ext cx="2654300" cy="80010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49900" y="4546600"/>
            <a:ext cx="774700" cy="81280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56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84364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1524318"/>
            <a:ext cx="5791200" cy="5076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Higher resolution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39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9300" y="4711700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69000" y="3213100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80250" y="1098550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 smtClean="0"/>
              <a:t>3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153150" y="2755900"/>
            <a:ext cx="1949450" cy="461665"/>
            <a:chOff x="6153150" y="2374900"/>
            <a:chExt cx="1949450" cy="461665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6153150" y="2641600"/>
              <a:ext cx="3429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7632700" y="2641600"/>
              <a:ext cx="4699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623050" y="2374900"/>
              <a:ext cx="9889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53 </a:t>
              </a:r>
              <a:r>
                <a:rPr lang="en-US" dirty="0" err="1" smtClean="0">
                  <a:solidFill>
                    <a:srgbClr val="FF0000"/>
                  </a:solidFill>
                </a:rPr>
                <a:t>eV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6102350" y="4470400"/>
            <a:ext cx="3429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604000" y="4470400"/>
            <a:ext cx="4699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48250" y="4203700"/>
            <a:ext cx="10744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3.6 </a:t>
            </a:r>
            <a:r>
              <a:rPr lang="en-US" dirty="0" err="1" smtClean="0">
                <a:solidFill>
                  <a:srgbClr val="FF0000"/>
                </a:solidFill>
              </a:rPr>
              <a:t>eV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01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storicalMass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9" y="958850"/>
            <a:ext cx="8534401" cy="57164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718"/>
            <a:ext cx="6426200" cy="85058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Limits on neutrino mass through the years</a:t>
            </a:r>
            <a:endParaRPr lang="en-US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730500" y="1295400"/>
            <a:ext cx="0" cy="3352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730500" y="5448300"/>
            <a:ext cx="0" cy="3302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755900" y="2692400"/>
            <a:ext cx="384390" cy="461665"/>
            <a:chOff x="2819400" y="2235200"/>
            <a:chExt cx="384390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2819400" y="2235200"/>
              <a:ext cx="384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2870200" y="2336800"/>
              <a:ext cx="254000" cy="228600"/>
            </a:xfrm>
            <a:prstGeom prst="line">
              <a:avLst/>
            </a:pr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2247900" y="2349500"/>
            <a:ext cx="143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Lee &amp; Yang: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9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616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Why is this important?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40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1" y="1397000"/>
            <a:ext cx="5511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Source is transparent to microwaves: can make it as big as necessary. </a:t>
            </a:r>
          </a:p>
          <a:p>
            <a:r>
              <a:rPr lang="en-US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Whole spectrum is recorded at once, not point-by-point.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Excellent resolution should be obtainable.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atomic source of T (rather than molecular T</a:t>
            </a:r>
            <a:r>
              <a:rPr lang="en-US" baseline="-25000" dirty="0" smtClean="0"/>
              <a:t>2</a:t>
            </a:r>
            <a:r>
              <a:rPr lang="en-US" dirty="0" smtClean="0"/>
              <a:t>) may be possible. Eliminates the final-state theory input.</a:t>
            </a:r>
            <a:endParaRPr lang="en-US" dirty="0"/>
          </a:p>
        </p:txBody>
      </p:sp>
      <p:pic>
        <p:nvPicPr>
          <p:cNvPr id="4" name="Picture 3" descr="AtomicMolFS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3308937"/>
            <a:ext cx="3340743" cy="30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4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299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D1282E"/>
                </a:solidFill>
                <a:latin typeface="Arial"/>
                <a:cs typeface="Arial"/>
              </a:rPr>
              <a:t>Project 8 sensitivity</a:t>
            </a:r>
            <a:br>
              <a:rPr lang="en-US" sz="2800" dirty="0">
                <a:solidFill>
                  <a:srgbClr val="D1282E"/>
                </a:solidFill>
                <a:latin typeface="Arial"/>
                <a:cs typeface="Arial"/>
              </a:rPr>
            </a:br>
            <a:endParaRPr lang="en-US" sz="2800" dirty="0">
              <a:solidFill>
                <a:srgbClr val="D1282E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35600" y="1993900"/>
            <a:ext cx="2214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and OPTIMISTIC</a:t>
            </a:r>
            <a:endParaRPr lang="en-US" sz="2000" i="1" dirty="0"/>
          </a:p>
        </p:txBody>
      </p:sp>
      <p:pic>
        <p:nvPicPr>
          <p:cNvPr id="5" name="Picture 4" descr="p8sensitivity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977900"/>
            <a:ext cx="8890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9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8sensitivity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977900"/>
            <a:ext cx="8890000" cy="58293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299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D1282E"/>
                </a:solidFill>
                <a:latin typeface="Arial"/>
                <a:cs typeface="Arial"/>
              </a:rPr>
              <a:t>Project 8 sensitivity</a:t>
            </a:r>
            <a:br>
              <a:rPr lang="en-US" sz="2800" dirty="0">
                <a:solidFill>
                  <a:srgbClr val="D1282E"/>
                </a:solidFill>
                <a:latin typeface="Arial"/>
                <a:cs typeface="Arial"/>
              </a:rPr>
            </a:br>
            <a:endParaRPr lang="en-US" sz="2800" dirty="0">
              <a:solidFill>
                <a:srgbClr val="D1282E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35600" y="2286000"/>
            <a:ext cx="2293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Existing mass limit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4940300"/>
            <a:ext cx="34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Normal </a:t>
            </a:r>
            <a:r>
              <a:rPr lang="en-US" sz="2000" dirty="0" err="1" smtClean="0">
                <a:solidFill>
                  <a:srgbClr val="0000FF"/>
                </a:solidFill>
              </a:rPr>
              <a:t>vs</a:t>
            </a:r>
            <a:r>
              <a:rPr lang="en-US" sz="2000" dirty="0" smtClean="0">
                <a:solidFill>
                  <a:srgbClr val="0000FF"/>
                </a:solidFill>
              </a:rPr>
              <a:t> inverted hierarchy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900" y="5499100"/>
            <a:ext cx="2821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Current system volume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28700" y="1143000"/>
            <a:ext cx="0" cy="48895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079500" y="4864100"/>
            <a:ext cx="927100" cy="6985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797800" y="5168900"/>
            <a:ext cx="4572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747000" y="2527300"/>
            <a:ext cx="4572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57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413500" cy="7362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Cosmological sensitivity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1485900"/>
            <a:ext cx="41529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Within the </a:t>
            </a:r>
            <a:r>
              <a:rPr lang="el-GR" dirty="0" smtClean="0"/>
              <a:t>Λ</a:t>
            </a:r>
            <a:r>
              <a:rPr lang="en-US" dirty="0" smtClean="0"/>
              <a:t>CDM model, constraints are now quite tight.  Planck + BAO gives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0" y="2044700"/>
            <a:ext cx="3896874" cy="48133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6700" y="4102100"/>
            <a:ext cx="4001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Di Valentino et al. PRD 93, 083527 (2016) 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175000"/>
            <a:ext cx="9144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9700" y="3175000"/>
            <a:ext cx="15109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&lt; 0.17 </a:t>
            </a:r>
            <a:r>
              <a:rPr lang="en-US" dirty="0" err="1" smtClean="0"/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65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9B40-50DC-F04A-BBBB-0448946DE5F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136900"/>
            <a:ext cx="4533900" cy="355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456767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500" y="3175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</a:rPr>
              <a:t>Battye</a:t>
            </a:r>
            <a:r>
              <a:rPr lang="en-US" sz="1800" dirty="0" smtClean="0">
                <a:solidFill>
                  <a:srgbClr val="0000FF"/>
                </a:solidFill>
              </a:rPr>
              <a:t> and Moss, PRL 112, 051303 (2014)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9100" y="1308100"/>
            <a:ext cx="1454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008000"/>
                </a:solidFill>
              </a:rPr>
              <a:t>Planck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0000FF"/>
                </a:solidFill>
              </a:rPr>
              <a:t>SPT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3300" y="939800"/>
            <a:ext cx="269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Lensing power spectrum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723900" y="4445000"/>
            <a:ext cx="132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Shear correlation spectrum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723900" y="5511800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err="1" smtClean="0">
                <a:solidFill>
                  <a:srgbClr val="0000FF"/>
                </a:solidFill>
              </a:rPr>
              <a:t>CFHTLenS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0000" y="1371600"/>
            <a:ext cx="38227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tensions in </a:t>
            </a:r>
            <a:r>
              <a:rPr lang="el-GR" dirty="0" smtClean="0"/>
              <a:t>Λ</a:t>
            </a:r>
            <a:r>
              <a:rPr lang="en-US" dirty="0" smtClean="0"/>
              <a:t>CDM resolved with neutrino mass: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01" y="2616200"/>
            <a:ext cx="3352800" cy="36246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28600" y="165418"/>
            <a:ext cx="4787900" cy="73628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 smtClean="0"/>
              <a:t>But some tensions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938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36282"/>
          </a:xfrm>
        </p:spPr>
        <p:txBody>
          <a:bodyPr/>
          <a:lstStyle/>
          <a:p>
            <a:r>
              <a:rPr lang="en-US" dirty="0" smtClean="0"/>
              <a:t>Hubble tension…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45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1485900"/>
            <a:ext cx="41529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Tension with the HST galaxy low-z data can be resolved by relaxing w: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0" y="2044700"/>
            <a:ext cx="3896874" cy="48133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02200" y="1130300"/>
            <a:ext cx="3873500" cy="1794915"/>
            <a:chOff x="4902200" y="1130300"/>
            <a:chExt cx="3873500" cy="1794915"/>
          </a:xfrm>
        </p:grpSpPr>
        <p:sp>
          <p:nvSpPr>
            <p:cNvPr id="6" name="Rectangle 5"/>
            <p:cNvSpPr/>
            <p:nvPr/>
          </p:nvSpPr>
          <p:spPr>
            <a:xfrm>
              <a:off x="4902200" y="1130300"/>
              <a:ext cx="3873500" cy="9271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659965" y="2717801"/>
              <a:ext cx="67733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631767" y="2717800"/>
              <a:ext cx="67733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651500" y="1981200"/>
              <a:ext cx="67733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636000" y="1989667"/>
              <a:ext cx="67733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274732" y="2544237"/>
              <a:ext cx="4529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72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70497" y="1799170"/>
              <a:ext cx="4529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75</a:t>
              </a:r>
              <a:endParaRPr lang="en-US" sz="16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89600" y="2120882"/>
              <a:ext cx="2971800" cy="804333"/>
            </a:xfrm>
            <a:prstGeom prst="rect">
              <a:avLst/>
            </a:prstGeom>
            <a:solidFill>
              <a:srgbClr val="FFC6C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73.00(175) – HST</a:t>
              </a:r>
            </a:p>
            <a:p>
              <a:pPr algn="ctr"/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647267" y="1367367"/>
              <a:ext cx="3073400" cy="423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0" idx="1"/>
              <a:endCxn id="20" idx="3"/>
            </p:cNvCxnSpPr>
            <p:nvPr/>
          </p:nvCxnSpPr>
          <p:spPr>
            <a:xfrm>
              <a:off x="5689600" y="2523049"/>
              <a:ext cx="2971800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 flipV="1">
            <a:off x="5643033" y="1358900"/>
            <a:ext cx="0" cy="1676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716433" y="1371600"/>
            <a:ext cx="0" cy="1676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1000" y="5867400"/>
            <a:ext cx="3728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Di Valentino et al. PLB 761, 242 (2016) </a:t>
            </a:r>
            <a:endParaRPr lang="en-US" sz="1600" dirty="0">
              <a:solidFill>
                <a:srgbClr val="0000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60400" y="3683000"/>
            <a:ext cx="3367821" cy="546100"/>
            <a:chOff x="927100" y="2921000"/>
            <a:chExt cx="3367821" cy="546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100" y="2984500"/>
              <a:ext cx="914400" cy="4572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2800" y="2921000"/>
              <a:ext cx="1651000" cy="5461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733800" y="2946400"/>
              <a:ext cx="561121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eV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90700" y="2984500"/>
              <a:ext cx="364403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~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16000" y="2908300"/>
            <a:ext cx="2413000" cy="508000"/>
            <a:chOff x="965200" y="4064000"/>
            <a:chExt cx="2413000" cy="508000"/>
          </a:xfrm>
        </p:grpSpPr>
        <p:sp>
          <p:nvSpPr>
            <p:cNvPr id="21" name="TextBox 20"/>
            <p:cNvSpPr txBox="1"/>
            <p:nvPr/>
          </p:nvSpPr>
          <p:spPr>
            <a:xfrm>
              <a:off x="965200" y="4102100"/>
              <a:ext cx="685003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 ~ </a:t>
              </a:r>
              <a:endParaRPr lang="en-US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5600" y="4064000"/>
              <a:ext cx="1752600" cy="50800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5670550" y="2971800"/>
            <a:ext cx="3016250" cy="13335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1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708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Neutrino Mass Limits from Beta decay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46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 descr="mbeta_moo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003300"/>
            <a:ext cx="8039100" cy="538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2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708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Neutrino Mass Limits from Beta decay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47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 descr="mbeta_moo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003300"/>
            <a:ext cx="8039100" cy="53846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6700" y="3860800"/>
            <a:ext cx="6210300" cy="461665"/>
            <a:chOff x="1536700" y="3860800"/>
            <a:chExt cx="6210300" cy="46166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536700" y="4279900"/>
              <a:ext cx="621030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445000" y="3860800"/>
              <a:ext cx="1290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KATRIN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3007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mass measurements are largely model independent: 	</a:t>
            </a:r>
          </a:p>
          <a:p>
            <a:pPr lvl="1"/>
            <a:r>
              <a:rPr lang="en-US" dirty="0" err="1" smtClean="0"/>
              <a:t>Majorana</a:t>
            </a:r>
            <a:r>
              <a:rPr lang="en-US" dirty="0" smtClean="0"/>
              <a:t> or Dirac</a:t>
            </a:r>
          </a:p>
          <a:p>
            <a:pPr lvl="1"/>
            <a:r>
              <a:rPr lang="en-US" dirty="0" smtClean="0"/>
              <a:t>No nuclear matrix elements</a:t>
            </a:r>
          </a:p>
          <a:p>
            <a:pPr lvl="1"/>
            <a:r>
              <a:rPr lang="en-US" dirty="0" smtClean="0"/>
              <a:t>No complex phases</a:t>
            </a:r>
          </a:p>
          <a:p>
            <a:pPr lvl="1"/>
            <a:r>
              <a:rPr lang="en-US" dirty="0" smtClean="0"/>
              <a:t>No cosmological degrees of freedom</a:t>
            </a:r>
          </a:p>
          <a:p>
            <a:r>
              <a:rPr lang="en-US" dirty="0" smtClean="0"/>
              <a:t>One experiment in construction (KATRIN);  2017 start.</a:t>
            </a:r>
          </a:p>
          <a:p>
            <a:r>
              <a:rPr lang="en-US" dirty="0" smtClean="0"/>
              <a:t>Five experiments in R&amp;D (Project 8, </a:t>
            </a:r>
            <a:r>
              <a:rPr lang="en-US" dirty="0" err="1" smtClean="0"/>
              <a:t>ECHo</a:t>
            </a:r>
            <a:r>
              <a:rPr lang="en-US" dirty="0" smtClean="0"/>
              <a:t>, HOLMES, </a:t>
            </a:r>
            <a:r>
              <a:rPr lang="en-US" dirty="0" err="1" smtClean="0"/>
              <a:t>NuMECS</a:t>
            </a:r>
            <a:r>
              <a:rPr lang="en-US" dirty="0" smtClean="0"/>
              <a:t>, PTOLEMY)</a:t>
            </a:r>
          </a:p>
          <a:p>
            <a:r>
              <a:rPr lang="en-US" dirty="0" smtClean="0"/>
              <a:t>Success of Project 8 proof-of-concept.</a:t>
            </a:r>
          </a:p>
          <a:p>
            <a:pPr lvl="1"/>
            <a:r>
              <a:rPr lang="en-US" dirty="0" smtClean="0"/>
              <a:t>New spectroscopy based on frequency</a:t>
            </a:r>
            <a:endParaRPr lang="en-US" dirty="0"/>
          </a:p>
          <a:p>
            <a:pPr lvl="1"/>
            <a:r>
              <a:rPr lang="en-US" dirty="0" smtClean="0"/>
              <a:t>First step toward new determination of neutrino mass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6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9B40-50DC-F04A-BBBB-0448946DE5FF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00500" y="2946400"/>
            <a:ext cx="825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Fin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8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52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6488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extile" charset="0"/>
                <a:ea typeface="ＭＳ Ｐゴシック" charset="0"/>
                <a:cs typeface="ＭＳ Ｐゴシック" charset="0"/>
              </a:rPr>
              <a:t>Neutrino Masses and Flavor Content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 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101090-7F72-EE4D-800F-B94C2505D017}" type="slidenum">
              <a:rPr lang="en-US" sz="1400"/>
              <a:pPr/>
              <a:t>5</a:t>
            </a:fld>
            <a:endParaRPr lang="en-US" sz="1400"/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1130300" y="2546350"/>
            <a:ext cx="1219200" cy="1143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Rectangle 3"/>
          <p:cNvSpPr>
            <a:spLocks noChangeArrowheads="1"/>
          </p:cNvSpPr>
          <p:nvPr/>
        </p:nvSpPr>
        <p:spPr bwMode="auto">
          <a:xfrm>
            <a:off x="2349500" y="2546350"/>
            <a:ext cx="1219200" cy="114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Text Box 5"/>
          <p:cNvSpPr txBox="1">
            <a:spLocks noChangeArrowheads="1"/>
          </p:cNvSpPr>
          <p:nvPr/>
        </p:nvSpPr>
        <p:spPr bwMode="auto">
          <a:xfrm>
            <a:off x="3873500" y="3803650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latin typeface="Textile" charset="0"/>
              </a:rPr>
              <a:t>2 x 10</a:t>
            </a:r>
            <a:r>
              <a:rPr lang="en-US" sz="1800" baseline="30000" dirty="0" smtClean="0">
                <a:latin typeface="Textile" charset="0"/>
              </a:rPr>
              <a:t>-3</a:t>
            </a:r>
            <a:r>
              <a:rPr lang="en-US" sz="1800" dirty="0" smtClean="0">
                <a:latin typeface="Textile" charset="0"/>
              </a:rPr>
              <a:t> eV</a:t>
            </a:r>
            <a:r>
              <a:rPr lang="en-US" sz="1800" baseline="30000" dirty="0" smtClean="0">
                <a:latin typeface="Textile" charset="0"/>
              </a:rPr>
              <a:t>2</a:t>
            </a:r>
            <a:endParaRPr lang="en-US" sz="1800" dirty="0">
              <a:latin typeface="Textile" charset="0"/>
            </a:endParaRPr>
          </a:p>
        </p:txBody>
      </p:sp>
      <p:sp>
        <p:nvSpPr>
          <p:cNvPr id="48137" name="Text Box 6"/>
          <p:cNvSpPr txBox="1">
            <a:spLocks noChangeArrowheads="1"/>
          </p:cNvSpPr>
          <p:nvPr/>
        </p:nvSpPr>
        <p:spPr bwMode="auto">
          <a:xfrm>
            <a:off x="3873500" y="5330825"/>
            <a:ext cx="1435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latin typeface="Textile" charset="0"/>
              </a:rPr>
              <a:t>8 </a:t>
            </a:r>
            <a:r>
              <a:rPr lang="en-US" sz="1800" dirty="0">
                <a:latin typeface="Textile" charset="0"/>
              </a:rPr>
              <a:t>x 10</a:t>
            </a:r>
            <a:r>
              <a:rPr lang="en-US" sz="1800" baseline="30000" dirty="0" smtClean="0">
                <a:latin typeface="Textile" charset="0"/>
              </a:rPr>
              <a:t>-5</a:t>
            </a:r>
            <a:r>
              <a:rPr lang="en-US" sz="1800" dirty="0" smtClean="0">
                <a:latin typeface="Textile" charset="0"/>
              </a:rPr>
              <a:t> eV</a:t>
            </a:r>
            <a:r>
              <a:rPr lang="en-US" sz="1800" baseline="30000" dirty="0" smtClean="0">
                <a:latin typeface="Textile" charset="0"/>
              </a:rPr>
              <a:t>2</a:t>
            </a:r>
            <a:endParaRPr lang="en-US" sz="1800" dirty="0">
              <a:latin typeface="Textile" charset="0"/>
            </a:endParaRPr>
          </a:p>
        </p:txBody>
      </p:sp>
      <p:sp>
        <p:nvSpPr>
          <p:cNvPr id="48139" name="Text Box 9"/>
          <p:cNvSpPr txBox="1">
            <a:spLocks noChangeArrowheads="1"/>
          </p:cNvSpPr>
          <p:nvPr/>
        </p:nvSpPr>
        <p:spPr bwMode="auto">
          <a:xfrm>
            <a:off x="533400" y="24384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Symbol" charset="0"/>
              </a:rPr>
              <a:t>n</a:t>
            </a:r>
            <a:r>
              <a:rPr lang="en-US" b="1" baseline="-25000">
                <a:latin typeface="Helvetica" charset="0"/>
              </a:rPr>
              <a:t>3</a:t>
            </a:r>
            <a:endParaRPr lang="en-US">
              <a:latin typeface="Textile" charset="0"/>
            </a:endParaRPr>
          </a:p>
        </p:txBody>
      </p:sp>
      <p:sp>
        <p:nvSpPr>
          <p:cNvPr id="48140" name="Text Box 10"/>
          <p:cNvSpPr txBox="1">
            <a:spLocks noChangeArrowheads="1"/>
          </p:cNvSpPr>
          <p:nvPr/>
        </p:nvSpPr>
        <p:spPr bwMode="auto">
          <a:xfrm>
            <a:off x="4089400" y="1295400"/>
            <a:ext cx="2171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u="sng" dirty="0">
                <a:solidFill>
                  <a:srgbClr val="FFCC00"/>
                </a:solidFill>
                <a:latin typeface="Textile" charset="0"/>
              </a:rPr>
              <a:t>e</a:t>
            </a:r>
            <a:r>
              <a:rPr lang="en-US" sz="1800" b="1" dirty="0">
                <a:latin typeface="Textile" charset="0"/>
              </a:rPr>
              <a:t>   </a:t>
            </a:r>
            <a:r>
              <a:rPr lang="en-US" sz="1800" b="1" dirty="0">
                <a:solidFill>
                  <a:srgbClr val="0000FF"/>
                </a:solidFill>
                <a:latin typeface="Textile" charset="0"/>
              </a:rPr>
              <a:t> </a:t>
            </a:r>
            <a:r>
              <a:rPr lang="en-US" sz="1800" b="1" u="sng" dirty="0">
                <a:solidFill>
                  <a:srgbClr val="0000FF"/>
                </a:solidFill>
                <a:latin typeface="Textile" charset="0"/>
              </a:rPr>
              <a:t>mu</a:t>
            </a:r>
            <a:r>
              <a:rPr lang="en-US" sz="1800" b="1" dirty="0">
                <a:latin typeface="Textile" charset="0"/>
              </a:rPr>
              <a:t>   </a:t>
            </a:r>
            <a:r>
              <a:rPr lang="en-US" sz="1800" b="1" u="sng" dirty="0">
                <a:solidFill>
                  <a:srgbClr val="FF3300"/>
                </a:solidFill>
                <a:latin typeface="Textile" charset="0"/>
              </a:rPr>
              <a:t>tau</a:t>
            </a:r>
            <a:endParaRPr lang="en-US" sz="1800" b="1" dirty="0">
              <a:latin typeface="Textile" charset="0"/>
            </a:endParaRPr>
          </a:p>
        </p:txBody>
      </p:sp>
      <p:sp>
        <p:nvSpPr>
          <p:cNvPr id="48141" name="Text Box 11"/>
          <p:cNvSpPr txBox="1">
            <a:spLocks noChangeArrowheads="1"/>
          </p:cNvSpPr>
          <p:nvPr/>
        </p:nvSpPr>
        <p:spPr bwMode="auto">
          <a:xfrm>
            <a:off x="1498600" y="3981450"/>
            <a:ext cx="2235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Textile" charset="0"/>
              </a:rPr>
              <a:t>Atmospheric</a:t>
            </a:r>
          </a:p>
        </p:txBody>
      </p:sp>
      <p:sp>
        <p:nvSpPr>
          <p:cNvPr id="48143" name="Rectangle 13"/>
          <p:cNvSpPr>
            <a:spLocks noChangeArrowheads="1"/>
          </p:cNvSpPr>
          <p:nvPr/>
        </p:nvSpPr>
        <p:spPr bwMode="auto">
          <a:xfrm>
            <a:off x="1117600" y="5257800"/>
            <a:ext cx="609600" cy="11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Rectangle 14"/>
          <p:cNvSpPr>
            <a:spLocks noChangeArrowheads="1"/>
          </p:cNvSpPr>
          <p:nvPr/>
        </p:nvSpPr>
        <p:spPr bwMode="auto">
          <a:xfrm>
            <a:off x="1727200" y="5257800"/>
            <a:ext cx="914400" cy="1143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Rectangle 15"/>
          <p:cNvSpPr>
            <a:spLocks noChangeArrowheads="1"/>
          </p:cNvSpPr>
          <p:nvPr/>
        </p:nvSpPr>
        <p:spPr bwMode="auto">
          <a:xfrm>
            <a:off x="2641600" y="5257800"/>
            <a:ext cx="914400" cy="1143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Text Box 16"/>
          <p:cNvSpPr txBox="1">
            <a:spLocks noChangeArrowheads="1"/>
          </p:cNvSpPr>
          <p:nvPr/>
        </p:nvSpPr>
        <p:spPr bwMode="auto">
          <a:xfrm>
            <a:off x="533400" y="5105400"/>
            <a:ext cx="49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Symbol" charset="0"/>
              </a:rPr>
              <a:t>n</a:t>
            </a:r>
            <a:r>
              <a:rPr lang="en-US" b="1" baseline="-25000">
                <a:latin typeface="Helvetica" charset="0"/>
              </a:rPr>
              <a:t>2</a:t>
            </a:r>
            <a:endParaRPr lang="en-US">
              <a:latin typeface="Textile" charset="0"/>
            </a:endParaRPr>
          </a:p>
        </p:txBody>
      </p:sp>
      <p:sp>
        <p:nvSpPr>
          <p:cNvPr id="48147" name="Text Box 17"/>
          <p:cNvSpPr txBox="1">
            <a:spLocks noChangeArrowheads="1"/>
          </p:cNvSpPr>
          <p:nvPr/>
        </p:nvSpPr>
        <p:spPr bwMode="auto">
          <a:xfrm>
            <a:off x="533400" y="5562600"/>
            <a:ext cx="49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Symbol" charset="0"/>
              </a:rPr>
              <a:t>n</a:t>
            </a:r>
            <a:r>
              <a:rPr lang="en-US" b="1" baseline="-25000">
                <a:latin typeface="Helvetica" charset="0"/>
              </a:rPr>
              <a:t>1</a:t>
            </a:r>
            <a:endParaRPr lang="en-US">
              <a:latin typeface="Textile" charset="0"/>
            </a:endParaRPr>
          </a:p>
        </p:txBody>
      </p:sp>
      <p:sp>
        <p:nvSpPr>
          <p:cNvPr id="48148" name="Text Box 18"/>
          <p:cNvSpPr txBox="1">
            <a:spLocks noChangeArrowheads="1"/>
          </p:cNvSpPr>
          <p:nvPr/>
        </p:nvSpPr>
        <p:spPr bwMode="auto">
          <a:xfrm>
            <a:off x="2603500" y="53594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Textile" charset="0"/>
              </a:rPr>
              <a:t>Solar</a:t>
            </a:r>
          </a:p>
        </p:txBody>
      </p:sp>
      <p:sp>
        <p:nvSpPr>
          <p:cNvPr id="48149" name="Rectangle 19"/>
          <p:cNvSpPr>
            <a:spLocks noChangeArrowheads="1"/>
          </p:cNvSpPr>
          <p:nvPr/>
        </p:nvSpPr>
        <p:spPr bwMode="auto">
          <a:xfrm>
            <a:off x="1117600" y="5715000"/>
            <a:ext cx="1828800" cy="11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Rectangle 20"/>
          <p:cNvSpPr>
            <a:spLocks noChangeArrowheads="1"/>
          </p:cNvSpPr>
          <p:nvPr/>
        </p:nvSpPr>
        <p:spPr bwMode="auto">
          <a:xfrm>
            <a:off x="3251200" y="5715000"/>
            <a:ext cx="304800" cy="1143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1" name="Rectangle 21"/>
          <p:cNvSpPr>
            <a:spLocks noChangeArrowheads="1"/>
          </p:cNvSpPr>
          <p:nvPr/>
        </p:nvSpPr>
        <p:spPr bwMode="auto">
          <a:xfrm>
            <a:off x="2946400" y="5715000"/>
            <a:ext cx="304800" cy="1143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2" name="Rectangle 22"/>
          <p:cNvSpPr>
            <a:spLocks noChangeArrowheads="1"/>
          </p:cNvSpPr>
          <p:nvPr/>
        </p:nvSpPr>
        <p:spPr bwMode="auto">
          <a:xfrm>
            <a:off x="5880100" y="5695950"/>
            <a:ext cx="1219200" cy="1143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3" name="Rectangle 23"/>
          <p:cNvSpPr>
            <a:spLocks noChangeArrowheads="1"/>
          </p:cNvSpPr>
          <p:nvPr/>
        </p:nvSpPr>
        <p:spPr bwMode="auto">
          <a:xfrm>
            <a:off x="7099300" y="5695950"/>
            <a:ext cx="1219200" cy="1143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4" name="Text Box 24"/>
          <p:cNvSpPr txBox="1">
            <a:spLocks noChangeArrowheads="1"/>
          </p:cNvSpPr>
          <p:nvPr/>
        </p:nvSpPr>
        <p:spPr bwMode="auto">
          <a:xfrm>
            <a:off x="6388100" y="4197350"/>
            <a:ext cx="1765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Textile" charset="0"/>
              </a:rPr>
              <a:t>Atmospheric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42000" y="2425700"/>
            <a:ext cx="3022600" cy="366713"/>
            <a:chOff x="5854700" y="2857500"/>
            <a:chExt cx="3022600" cy="366713"/>
          </a:xfrm>
        </p:grpSpPr>
        <p:sp>
          <p:nvSpPr>
            <p:cNvPr id="48155" name="Rectangle 25"/>
            <p:cNvSpPr>
              <a:spLocks noChangeArrowheads="1"/>
            </p:cNvSpPr>
            <p:nvPr/>
          </p:nvSpPr>
          <p:spPr bwMode="auto">
            <a:xfrm>
              <a:off x="5854700" y="2997200"/>
              <a:ext cx="609600" cy="1143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6" name="Rectangle 26"/>
            <p:cNvSpPr>
              <a:spLocks noChangeArrowheads="1"/>
            </p:cNvSpPr>
            <p:nvPr/>
          </p:nvSpPr>
          <p:spPr bwMode="auto">
            <a:xfrm>
              <a:off x="6464300" y="2997200"/>
              <a:ext cx="914400" cy="1143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7" name="Rectangle 27"/>
            <p:cNvSpPr>
              <a:spLocks noChangeArrowheads="1"/>
            </p:cNvSpPr>
            <p:nvPr/>
          </p:nvSpPr>
          <p:spPr bwMode="auto">
            <a:xfrm>
              <a:off x="7378700" y="2997200"/>
              <a:ext cx="914400" cy="1143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8" name="Text Box 28"/>
            <p:cNvSpPr txBox="1">
              <a:spLocks noChangeArrowheads="1"/>
            </p:cNvSpPr>
            <p:nvPr/>
          </p:nvSpPr>
          <p:spPr bwMode="auto">
            <a:xfrm>
              <a:off x="8382000" y="2857500"/>
              <a:ext cx="4953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latin typeface="Symbol" charset="0"/>
                </a:rPr>
                <a:t>n</a:t>
              </a:r>
              <a:r>
                <a:rPr lang="en-US" sz="1800" b="1" baseline="-25000">
                  <a:latin typeface="Helvetica" charset="0"/>
                </a:rPr>
                <a:t>2</a:t>
              </a:r>
              <a:endParaRPr lang="en-US" sz="1800">
                <a:latin typeface="Textile" charset="0"/>
              </a:endParaRPr>
            </a:p>
          </p:txBody>
        </p:sp>
      </p:grpSp>
      <p:sp>
        <p:nvSpPr>
          <p:cNvPr id="48159" name="Text Box 29"/>
          <p:cNvSpPr txBox="1">
            <a:spLocks noChangeArrowheads="1"/>
          </p:cNvSpPr>
          <p:nvPr/>
        </p:nvSpPr>
        <p:spPr bwMode="auto">
          <a:xfrm>
            <a:off x="8394700" y="2887663"/>
            <a:ext cx="495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Symbol" charset="0"/>
              </a:rPr>
              <a:t>n</a:t>
            </a:r>
            <a:r>
              <a:rPr lang="en-US" sz="1800" b="1" baseline="-25000" dirty="0">
                <a:latin typeface="Helvetica" charset="0"/>
              </a:rPr>
              <a:t>1</a:t>
            </a:r>
            <a:endParaRPr lang="en-US" sz="1800" dirty="0">
              <a:latin typeface="Textile" charset="0"/>
            </a:endParaRPr>
          </a:p>
        </p:txBody>
      </p:sp>
      <p:sp>
        <p:nvSpPr>
          <p:cNvPr id="48160" name="Text Box 30"/>
          <p:cNvSpPr txBox="1">
            <a:spLocks noChangeArrowheads="1"/>
          </p:cNvSpPr>
          <p:nvPr/>
        </p:nvSpPr>
        <p:spPr bwMode="auto">
          <a:xfrm>
            <a:off x="6362700" y="26797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Textile" charset="0"/>
              </a:rPr>
              <a:t>Solar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54700" y="3048000"/>
            <a:ext cx="2438400" cy="114300"/>
            <a:chOff x="5854700" y="3187700"/>
            <a:chExt cx="2438400" cy="114300"/>
          </a:xfrm>
        </p:grpSpPr>
        <p:sp>
          <p:nvSpPr>
            <p:cNvPr id="48161" name="Rectangle 31"/>
            <p:cNvSpPr>
              <a:spLocks noChangeArrowheads="1"/>
            </p:cNvSpPr>
            <p:nvPr/>
          </p:nvSpPr>
          <p:spPr bwMode="auto">
            <a:xfrm>
              <a:off x="5854700" y="3187700"/>
              <a:ext cx="1828800" cy="1143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62" name="Rectangle 32"/>
            <p:cNvSpPr>
              <a:spLocks noChangeArrowheads="1"/>
            </p:cNvSpPr>
            <p:nvPr/>
          </p:nvSpPr>
          <p:spPr bwMode="auto">
            <a:xfrm>
              <a:off x="7988300" y="3187700"/>
              <a:ext cx="304800" cy="1143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63" name="Rectangle 33"/>
            <p:cNvSpPr>
              <a:spLocks noChangeArrowheads="1"/>
            </p:cNvSpPr>
            <p:nvPr/>
          </p:nvSpPr>
          <p:spPr bwMode="auto">
            <a:xfrm>
              <a:off x="7683500" y="3187700"/>
              <a:ext cx="304800" cy="1143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65" name="Text Box 35"/>
          <p:cNvSpPr txBox="1">
            <a:spLocks noChangeArrowheads="1"/>
          </p:cNvSpPr>
          <p:nvPr/>
        </p:nvSpPr>
        <p:spPr bwMode="auto">
          <a:xfrm>
            <a:off x="8470900" y="5594350"/>
            <a:ext cx="48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Symbol" charset="0"/>
              </a:rPr>
              <a:t>n</a:t>
            </a:r>
            <a:r>
              <a:rPr lang="en-US" sz="1800" b="1" baseline="-25000">
                <a:latin typeface="Helvetica" charset="0"/>
              </a:rPr>
              <a:t>3</a:t>
            </a:r>
            <a:endParaRPr lang="en-US" sz="1800">
              <a:latin typeface="Textile" charset="0"/>
            </a:endParaRPr>
          </a:p>
        </p:txBody>
      </p:sp>
      <p:grpSp>
        <p:nvGrpSpPr>
          <p:cNvPr id="48168" name="Group 38"/>
          <p:cNvGrpSpPr>
            <a:grpSpLocks/>
          </p:cNvGrpSpPr>
          <p:nvPr/>
        </p:nvGrpSpPr>
        <p:grpSpPr bwMode="auto">
          <a:xfrm>
            <a:off x="2222500" y="5815013"/>
            <a:ext cx="500063" cy="509587"/>
            <a:chOff x="1400" y="3735"/>
            <a:chExt cx="315" cy="321"/>
          </a:xfrm>
        </p:grpSpPr>
        <p:sp>
          <p:nvSpPr>
            <p:cNvPr id="48178" name="Line 39"/>
            <p:cNvSpPr>
              <a:spLocks noChangeShapeType="1"/>
            </p:cNvSpPr>
            <p:nvPr/>
          </p:nvSpPr>
          <p:spPr bwMode="auto">
            <a:xfrm>
              <a:off x="1400" y="3752"/>
              <a:ext cx="0" cy="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79" name="Text Box 40"/>
            <p:cNvSpPr txBox="1">
              <a:spLocks noChangeArrowheads="1"/>
            </p:cNvSpPr>
            <p:nvPr/>
          </p:nvSpPr>
          <p:spPr bwMode="auto">
            <a:xfrm>
              <a:off x="1510" y="3735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?</a:t>
              </a:r>
            </a:p>
          </p:txBody>
        </p:sp>
      </p:grpSp>
      <p:grpSp>
        <p:nvGrpSpPr>
          <p:cNvPr id="48169" name="Group 41"/>
          <p:cNvGrpSpPr>
            <a:grpSpLocks/>
          </p:cNvGrpSpPr>
          <p:nvPr/>
        </p:nvGrpSpPr>
        <p:grpSpPr bwMode="auto">
          <a:xfrm>
            <a:off x="6997700" y="5802313"/>
            <a:ext cx="500063" cy="509587"/>
            <a:chOff x="1400" y="3735"/>
            <a:chExt cx="315" cy="321"/>
          </a:xfrm>
        </p:grpSpPr>
        <p:sp>
          <p:nvSpPr>
            <p:cNvPr id="48176" name="Line 42"/>
            <p:cNvSpPr>
              <a:spLocks noChangeShapeType="1"/>
            </p:cNvSpPr>
            <p:nvPr/>
          </p:nvSpPr>
          <p:spPr bwMode="auto">
            <a:xfrm>
              <a:off x="1400" y="3752"/>
              <a:ext cx="0" cy="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77" name="Text Box 43"/>
            <p:cNvSpPr txBox="1">
              <a:spLocks noChangeArrowheads="1"/>
            </p:cNvSpPr>
            <p:nvPr/>
          </p:nvSpPr>
          <p:spPr bwMode="auto">
            <a:xfrm>
              <a:off x="1510" y="3735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?</a:t>
              </a:r>
            </a:p>
          </p:txBody>
        </p:sp>
      </p:grpSp>
      <p:sp>
        <p:nvSpPr>
          <p:cNvPr id="48170" name="Rectangle 44"/>
          <p:cNvSpPr>
            <a:spLocks noChangeArrowheads="1"/>
          </p:cNvSpPr>
          <p:nvPr/>
        </p:nvSpPr>
        <p:spPr bwMode="auto">
          <a:xfrm>
            <a:off x="1130300" y="2546350"/>
            <a:ext cx="127000" cy="11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1" name="Rectangle 45"/>
          <p:cNvSpPr>
            <a:spLocks noChangeArrowheads="1"/>
          </p:cNvSpPr>
          <p:nvPr/>
        </p:nvSpPr>
        <p:spPr bwMode="auto">
          <a:xfrm>
            <a:off x="5880100" y="5695950"/>
            <a:ext cx="127000" cy="11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2" name="Line 46"/>
          <p:cNvSpPr>
            <a:spLocks noChangeShapeType="1"/>
          </p:cNvSpPr>
          <p:nvPr/>
        </p:nvSpPr>
        <p:spPr bwMode="auto">
          <a:xfrm flipV="1">
            <a:off x="1358900" y="2628900"/>
            <a:ext cx="12700" cy="2679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73" name="Line 47"/>
          <p:cNvSpPr>
            <a:spLocks noChangeShapeType="1"/>
          </p:cNvSpPr>
          <p:nvPr/>
        </p:nvSpPr>
        <p:spPr bwMode="auto">
          <a:xfrm flipV="1">
            <a:off x="1536700" y="5283200"/>
            <a:ext cx="12700" cy="48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74" name="Text Box 48"/>
          <p:cNvSpPr txBox="1">
            <a:spLocks noChangeArrowheads="1"/>
          </p:cNvSpPr>
          <p:nvPr/>
        </p:nvSpPr>
        <p:spPr bwMode="auto">
          <a:xfrm>
            <a:off x="1406525" y="3408363"/>
            <a:ext cx="827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  <a:sym typeface="Symbol" charset="0"/>
              </a:rPr>
              <a:t></a:t>
            </a:r>
            <a:r>
              <a:rPr lang="en-US"/>
              <a:t>m</a:t>
            </a:r>
            <a:r>
              <a:rPr lang="en-US" baseline="-25000"/>
              <a:t>23</a:t>
            </a:r>
            <a:r>
              <a:rPr lang="en-US" baseline="30000"/>
              <a:t>2</a:t>
            </a:r>
            <a:endParaRPr lang="en-US">
              <a:latin typeface="Symbol" charset="0"/>
              <a:sym typeface="Symbol" charset="0"/>
            </a:endParaRPr>
          </a:p>
        </p:txBody>
      </p:sp>
      <p:sp>
        <p:nvSpPr>
          <p:cNvPr id="48175" name="Text Box 49"/>
          <p:cNvSpPr txBox="1">
            <a:spLocks noChangeArrowheads="1"/>
          </p:cNvSpPr>
          <p:nvPr/>
        </p:nvSpPr>
        <p:spPr bwMode="auto">
          <a:xfrm>
            <a:off x="1622425" y="5326063"/>
            <a:ext cx="83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latin typeface="Symbol" charset="0"/>
                <a:sym typeface="Symbol" charset="0"/>
              </a:rPr>
              <a:t></a:t>
            </a:r>
            <a:r>
              <a:rPr lang="en-US" sz="2000"/>
              <a:t>m</a:t>
            </a:r>
            <a:r>
              <a:rPr lang="en-US" sz="2000" baseline="-25000"/>
              <a:t>12</a:t>
            </a:r>
            <a:r>
              <a:rPr lang="en-US" sz="2000" baseline="30000"/>
              <a:t>2</a:t>
            </a:r>
            <a:endParaRPr lang="en-US" sz="2000">
              <a:latin typeface="Symbol" charset="0"/>
              <a:sym typeface="Symbol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3619500" y="2743200"/>
            <a:ext cx="254000" cy="2476500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Brace 54"/>
          <p:cNvSpPr/>
          <p:nvPr/>
        </p:nvSpPr>
        <p:spPr>
          <a:xfrm>
            <a:off x="3644900" y="5397500"/>
            <a:ext cx="228600" cy="317500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7200" y="1612900"/>
            <a:ext cx="1381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“Normal”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62700" y="1612900"/>
            <a:ext cx="150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“Inverted”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6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Mass and mixing parameters</a:t>
            </a:r>
          </a:p>
        </p:txBody>
      </p:sp>
      <p:graphicFrame>
        <p:nvGraphicFramePr>
          <p:cNvPr id="251962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790575"/>
              </p:ext>
            </p:extLst>
          </p:nvPr>
        </p:nvGraphicFramePr>
        <p:xfrm>
          <a:off x="533400" y="1981200"/>
          <a:ext cx="8140700" cy="3670300"/>
        </p:xfrm>
        <a:graphic>
          <a:graphicData uri="http://schemas.openxmlformats.org/drawingml/2006/table">
            <a:tbl>
              <a:tblPr/>
              <a:tblGrid>
                <a:gridCol w="1316356"/>
                <a:gridCol w="3284974"/>
                <a:gridCol w="3539370"/>
              </a:tblGrid>
              <a:tr h="52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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21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7.54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0.21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-0.21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x 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-5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eV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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|</a:t>
                      </a: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2.42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0.12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-0.11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x 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eV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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</a:t>
                      </a:r>
                      <a:endParaRPr kumimoji="0" lang="en-US" sz="2400" b="0" i="0" u="none" strike="noStrike" cap="none" normalizeH="0" baseline="3000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&gt;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0.055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eV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(90% CL)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&lt;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5.4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eV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95%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CL)*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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34.1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0.9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-0.9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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39.2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+1.8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-1.8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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.1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+0.6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-0.7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sin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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0.025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003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13" name="Text Box 59"/>
          <p:cNvSpPr txBox="1">
            <a:spLocks noChangeArrowheads="1"/>
          </p:cNvSpPr>
          <p:nvPr/>
        </p:nvSpPr>
        <p:spPr bwMode="auto">
          <a:xfrm>
            <a:off x="644521" y="5650468"/>
            <a:ext cx="37750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Marginalized 1-D 1-</a:t>
            </a:r>
            <a:r>
              <a:rPr lang="en-US" sz="1800" dirty="0">
                <a:latin typeface="Symbol" charset="0"/>
                <a:sym typeface="Symbol" charset="0"/>
              </a:rPr>
              <a:t></a:t>
            </a:r>
            <a:r>
              <a:rPr lang="en-US" sz="1800" dirty="0"/>
              <a:t> uncertainties.  </a:t>
            </a:r>
          </a:p>
        </p:txBody>
      </p:sp>
      <p:sp>
        <p:nvSpPr>
          <p:cNvPr id="50214" name="Text Box 60"/>
          <p:cNvSpPr txBox="1">
            <a:spLocks noChangeArrowheads="1"/>
          </p:cNvSpPr>
          <p:nvPr/>
        </p:nvSpPr>
        <p:spPr bwMode="auto">
          <a:xfrm>
            <a:off x="698862" y="6049963"/>
            <a:ext cx="7134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0000FF"/>
                </a:solidFill>
              </a:rPr>
              <a:t>*C. Kraus et al., Eur. Phys. J. C40, 447 (2005</a:t>
            </a:r>
            <a:r>
              <a:rPr lang="en-US" sz="1400" dirty="0" smtClean="0">
                <a:solidFill>
                  <a:srgbClr val="0000FF"/>
                </a:solidFill>
              </a:rPr>
              <a:t>); V. </a:t>
            </a:r>
            <a:r>
              <a:rPr lang="en-US" sz="1400" dirty="0" err="1" smtClean="0">
                <a:solidFill>
                  <a:srgbClr val="0000FF"/>
                </a:solidFill>
              </a:rPr>
              <a:t>Aseev</a:t>
            </a:r>
            <a:r>
              <a:rPr lang="en-US" sz="1400" dirty="0" smtClean="0">
                <a:solidFill>
                  <a:srgbClr val="0000FF"/>
                </a:solidFill>
              </a:rPr>
              <a:t> et al. PRD </a:t>
            </a:r>
            <a:r>
              <a:rPr lang="en-US" sz="1400" dirty="0">
                <a:solidFill>
                  <a:srgbClr val="0000FF"/>
                </a:solidFill>
              </a:rPr>
              <a:t>84 (2011) 112003.</a:t>
            </a:r>
          </a:p>
          <a:p>
            <a:r>
              <a:rPr lang="en-US" sz="1400" dirty="0">
                <a:solidFill>
                  <a:srgbClr val="0000FF"/>
                </a:solidFill>
              </a:rPr>
              <a:t>Other refs, see </a:t>
            </a:r>
            <a:r>
              <a:rPr lang="en-US" sz="1400" dirty="0" err="1" smtClean="0">
                <a:solidFill>
                  <a:srgbClr val="0000FF"/>
                </a:solidFill>
              </a:rPr>
              <a:t>Fogli</a:t>
            </a:r>
            <a:r>
              <a:rPr lang="en-US" sz="1400" dirty="0" smtClean="0">
                <a:solidFill>
                  <a:srgbClr val="0000FF"/>
                </a:solidFill>
              </a:rPr>
              <a:t> et al. 1205.5254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502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6DA689-2081-3647-AB24-A9FE79CDFFC6}" type="slidenum">
              <a:rPr lang="en-US" sz="1400"/>
              <a:pPr/>
              <a:t>50</a:t>
            </a:fld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362200" y="1443335"/>
            <a:ext cx="160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Oscillation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81700" y="1443335"/>
            <a:ext cx="1535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Kinematic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6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51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470365"/>
            <a:chOff x="0" y="0"/>
            <a:chExt cx="9144000" cy="64703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4703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956300" y="3225800"/>
              <a:ext cx="4925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ES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815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52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8978900" cy="61658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0300" y="6451600"/>
            <a:ext cx="12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K. </a:t>
            </a:r>
            <a:r>
              <a:rPr lang="en-US" sz="1800" dirty="0" err="1" smtClean="0"/>
              <a:t>Valerius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3047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004300" cy="6253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0300" y="6464300"/>
            <a:ext cx="12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K. </a:t>
            </a:r>
            <a:r>
              <a:rPr lang="en-US" sz="1800" dirty="0" err="1" smtClean="0"/>
              <a:t>Valerius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8461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8890000" cy="6095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0300" y="6464300"/>
            <a:ext cx="12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K. </a:t>
            </a:r>
            <a:r>
              <a:rPr lang="en-US" sz="1800" dirty="0" err="1" smtClean="0"/>
              <a:t>Valerius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00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55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8953500" cy="6214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10300" y="6464300"/>
            <a:ext cx="12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K. </a:t>
            </a:r>
            <a:r>
              <a:rPr lang="en-US" sz="1800" dirty="0" err="1" smtClean="0"/>
              <a:t>Valerius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772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56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8972153" cy="6108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1100" y="6007100"/>
            <a:ext cx="12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K. </a:t>
            </a:r>
            <a:r>
              <a:rPr lang="en-US" sz="1800" dirty="0" err="1" smtClean="0"/>
              <a:t>Valerius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12634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9366" cy="372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8885"/>
            <a:ext cx="7696200" cy="3359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1516" y="71120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-10 </a:t>
            </a:r>
            <a:r>
              <a:rPr lang="en-US" dirty="0" smtClean="0">
                <a:solidFill>
                  <a:srgbClr val="0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mbar</a:t>
            </a:r>
            <a:endParaRPr lang="en-US" dirty="0">
              <a:solidFill>
                <a:srgbClr val="0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1516" y="3810000"/>
            <a:ext cx="146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-9 </a:t>
            </a:r>
            <a:r>
              <a:rPr lang="en-US" dirty="0" smtClean="0">
                <a:solidFill>
                  <a:srgbClr val="0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mbar</a:t>
            </a:r>
            <a:endParaRPr lang="en-US" dirty="0">
              <a:solidFill>
                <a:srgbClr val="0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4100" y="533400"/>
            <a:ext cx="117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Radon!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1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58</a:t>
            </a:fld>
            <a:endParaRPr/>
          </a:p>
        </p:txBody>
      </p:sp>
      <p:sp>
        <p:nvSpPr>
          <p:cNvPr id="362" name="Shape 362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8759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2800" dirty="0"/>
              <a:t>Sensitivity and background</a:t>
            </a:r>
          </a:p>
        </p:txBody>
      </p:sp>
      <p:sp>
        <p:nvSpPr>
          <p:cNvPr id="363" name="Shape 363"/>
          <p:cNvSpPr/>
          <p:nvPr/>
        </p:nvSpPr>
        <p:spPr>
          <a:xfrm>
            <a:off x="374072" y="1095580"/>
            <a:ext cx="2426484" cy="414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874" tIns="37874" rIns="37874" bIns="37874">
            <a:spAutoFit/>
          </a:bodyPr>
          <a:lstStyle/>
          <a:p>
            <a:pPr marL="166116" indent="-166116">
              <a:spcBef>
                <a:spcPts val="497"/>
              </a:spcBef>
              <a:buSzPct val="100000"/>
              <a:buChar char="•"/>
              <a:defRPr sz="2000"/>
            </a:pPr>
            <a:r>
              <a:rPr lang="en-US" sz="1800" dirty="0" smtClean="0"/>
              <a:t>Background </a:t>
            </a:r>
            <a:r>
              <a:rPr lang="en-US" sz="1800" dirty="0" smtClean="0">
                <a:solidFill>
                  <a:srgbClr val="0000FF"/>
                </a:solidFill>
              </a:rPr>
              <a:t>50 X higher </a:t>
            </a:r>
            <a:r>
              <a:rPr lang="en-US" sz="1800" dirty="0" smtClean="0"/>
              <a:t>than assumed.  What is this background?</a:t>
            </a:r>
          </a:p>
          <a:p>
            <a:pPr marL="166116" indent="-166116">
              <a:spcBef>
                <a:spcPts val="497"/>
              </a:spcBef>
              <a:buSzPct val="100000"/>
              <a:buChar char="•"/>
              <a:defRPr sz="2000"/>
            </a:pPr>
            <a:r>
              <a:rPr lang="en-US" sz="1800" dirty="0" smtClean="0"/>
              <a:t>~1/3 is </a:t>
            </a:r>
            <a:r>
              <a:rPr lang="en-US" sz="1800" baseline="30000" dirty="0" smtClean="0"/>
              <a:t>219</a:t>
            </a:r>
            <a:r>
              <a:rPr lang="en-US" sz="1800" dirty="0" smtClean="0"/>
              <a:t>Rn</a:t>
            </a:r>
          </a:p>
          <a:p>
            <a:pPr marL="166116" indent="-166116">
              <a:spcBef>
                <a:spcPts val="497"/>
              </a:spcBef>
              <a:buSzPct val="100000"/>
              <a:buChar char="•"/>
              <a:defRPr sz="2000"/>
            </a:pPr>
            <a:r>
              <a:rPr lang="en-US" sz="1800" dirty="0" smtClean="0"/>
              <a:t>~2/3 is H* Rydberg atoms </a:t>
            </a:r>
            <a:r>
              <a:rPr lang="en-US" sz="1800" dirty="0" err="1" smtClean="0"/>
              <a:t>photoionizing</a:t>
            </a:r>
            <a:r>
              <a:rPr lang="en-US" sz="1800" dirty="0" smtClean="0"/>
              <a:t> in the BB radiation (!)</a:t>
            </a:r>
          </a:p>
          <a:p>
            <a:pPr marL="166116" indent="-166116">
              <a:spcBef>
                <a:spcPts val="497"/>
              </a:spcBef>
              <a:buSzPct val="100000"/>
              <a:buChar char="•"/>
              <a:defRPr sz="2000"/>
            </a:pPr>
            <a:r>
              <a:rPr lang="en-US" sz="1800" baseline="30000" dirty="0" smtClean="0"/>
              <a:t>210</a:t>
            </a:r>
            <a:r>
              <a:rPr lang="en-US" sz="1800" dirty="0" smtClean="0"/>
              <a:t>Pb-</a:t>
            </a:r>
            <a:r>
              <a:rPr lang="en-US" sz="1800" baseline="30000" dirty="0" smtClean="0"/>
              <a:t>210</a:t>
            </a:r>
            <a:r>
              <a:rPr lang="en-US" sz="1800" dirty="0" smtClean="0"/>
              <a:t>Po on walls ejects Rydberg atoms into the volume, where they are ionized by BBR (</a:t>
            </a:r>
            <a:r>
              <a:rPr lang="en-US" sz="1800" dirty="0" err="1" smtClean="0"/>
              <a:t>Drexlin</a:t>
            </a:r>
            <a:r>
              <a:rPr lang="en-US" sz="1800" dirty="0" smtClean="0"/>
              <a:t> mechanism).</a:t>
            </a:r>
          </a:p>
        </p:txBody>
      </p:sp>
      <p:grpSp>
        <p:nvGrpSpPr>
          <p:cNvPr id="367" name="Group 367"/>
          <p:cNvGrpSpPr/>
          <p:nvPr/>
        </p:nvGrpSpPr>
        <p:grpSpPr>
          <a:xfrm>
            <a:off x="2902191" y="1150009"/>
            <a:ext cx="5849698" cy="4626377"/>
            <a:chOff x="0" y="0"/>
            <a:chExt cx="7239000" cy="5397438"/>
          </a:xfrm>
        </p:grpSpPr>
        <p:pic>
          <p:nvPicPr>
            <p:cNvPr id="364" name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239000" cy="5397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5" name="Shape 365"/>
            <p:cNvSpPr/>
            <p:nvPr/>
          </p:nvSpPr>
          <p:spPr>
            <a:xfrm>
              <a:off x="1295598" y="3439948"/>
              <a:ext cx="1341776" cy="1146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90000"/>
                </a:lnSpc>
                <a:defRPr sz="1600" b="1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TDR 2004</a:t>
              </a:r>
              <a:br/>
              <a:r>
                <a:t>optimized for </a:t>
              </a:r>
              <a:br/>
              <a:r>
                <a:t>10 mcps</a:t>
              </a:r>
            </a:p>
          </p:txBody>
        </p:sp>
        <p:sp>
          <p:nvSpPr>
            <p:cNvPr id="366" name="Shape 366"/>
            <p:cNvSpPr/>
            <p:nvPr/>
          </p:nvSpPr>
          <p:spPr>
            <a:xfrm>
              <a:off x="5081592" y="237049"/>
              <a:ext cx="1341776" cy="888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r">
                <a:lnSpc>
                  <a:spcPct val="90000"/>
                </a:lnSpc>
                <a:defRPr sz="1600" b="1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 smtClean="0"/>
                <a:t>Measured (8/15) </a:t>
              </a:r>
              <a:r>
                <a:rPr dirty="0" smtClean="0"/>
                <a:t>558 </a:t>
              </a:r>
              <a:r>
                <a:rPr dirty="0" err="1" smtClean="0"/>
                <a:t>mc</a:t>
              </a:r>
              <a:r>
                <a:rPr lang="en-US" dirty="0" err="1" smtClean="0"/>
                <a:t>ps</a:t>
              </a:r>
              <a:endParaRPr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12800" y="6134100"/>
            <a:ext cx="2582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 on m</a:t>
            </a:r>
            <a:r>
              <a:rPr lang="en-US" baseline="-25000" dirty="0" smtClean="0"/>
              <a:t>v</a:t>
            </a:r>
            <a:r>
              <a:rPr lang="en-US" dirty="0" smtClean="0"/>
              <a:t> ~ b</a:t>
            </a:r>
            <a:r>
              <a:rPr lang="en-US" baseline="30000" dirty="0" smtClean="0"/>
              <a:t>1/6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2006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59</a:t>
            </a:fld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489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2800" dirty="0"/>
              <a:t>Sensitivity and </a:t>
            </a:r>
            <a:r>
              <a:rPr sz="2800" dirty="0" smtClean="0"/>
              <a:t>background</a:t>
            </a:r>
            <a:r>
              <a:rPr lang="en-US" sz="2800" dirty="0" smtClean="0"/>
              <a:t> optimized</a:t>
            </a:r>
            <a:endParaRPr sz="2800" dirty="0"/>
          </a:p>
        </p:txBody>
      </p:sp>
      <p:sp>
        <p:nvSpPr>
          <p:cNvPr id="375" name="Shape 375"/>
          <p:cNvSpPr/>
          <p:nvPr/>
        </p:nvSpPr>
        <p:spPr>
          <a:xfrm>
            <a:off x="374072" y="1095580"/>
            <a:ext cx="2426484" cy="1863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874" tIns="37874" rIns="37874" bIns="37874">
            <a:spAutoFit/>
          </a:bodyPr>
          <a:lstStyle/>
          <a:p>
            <a:pPr marL="166116" indent="-166116">
              <a:spcBef>
                <a:spcPts val="497"/>
              </a:spcBef>
              <a:buSzPct val="100000"/>
              <a:buChar char="•"/>
              <a:defRPr sz="2000"/>
            </a:pPr>
            <a:r>
              <a:rPr sz="1600" dirty="0"/>
              <a:t>Further </a:t>
            </a:r>
            <a:r>
              <a:rPr sz="1600" b="1" dirty="0"/>
              <a:t>background reduction measures</a:t>
            </a:r>
            <a:r>
              <a:rPr sz="1600" dirty="0"/>
              <a:t> being studied</a:t>
            </a:r>
          </a:p>
          <a:p>
            <a:pPr marL="166116" indent="-166116">
              <a:spcBef>
                <a:spcPts val="497"/>
              </a:spcBef>
              <a:buSzPct val="100000"/>
              <a:buChar char="•"/>
              <a:defRPr sz="2000"/>
            </a:pPr>
            <a:r>
              <a:rPr sz="1600" dirty="0"/>
              <a:t>In addition:</a:t>
            </a:r>
            <a:r>
              <a:rPr sz="1600" b="1" dirty="0"/>
              <a:t> several mitigation strategies </a:t>
            </a:r>
            <a:r>
              <a:rPr sz="1600" dirty="0"/>
              <a:t>currently under investigation:</a:t>
            </a:r>
          </a:p>
        </p:txBody>
      </p:sp>
      <p:sp>
        <p:nvSpPr>
          <p:cNvPr id="376" name="Shape 376"/>
          <p:cNvSpPr/>
          <p:nvPr/>
        </p:nvSpPr>
        <p:spPr>
          <a:xfrm>
            <a:off x="390525" y="3970102"/>
            <a:ext cx="2528120" cy="56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874" tIns="37874" rIns="37874" bIns="37874">
            <a:spAutoFit/>
          </a:bodyPr>
          <a:lstStyle>
            <a:lvl1pPr marL="228600" indent="-228600">
              <a:spcBef>
                <a:spcPts val="600"/>
              </a:spcBef>
              <a:buSzPct val="100000"/>
              <a:buChar char="-"/>
              <a:defRPr sz="2000"/>
            </a:lvl1pPr>
          </a:lstStyle>
          <a:p>
            <a:pPr>
              <a:defRPr b="1"/>
            </a:pPr>
            <a:r>
              <a:rPr sz="1600" b="0" dirty="0"/>
              <a:t>flux tube compression by increasing B</a:t>
            </a:r>
          </a:p>
        </p:txBody>
      </p:sp>
      <p:pic>
        <p:nvPicPr>
          <p:cNvPr id="377" name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2191" y="1150009"/>
            <a:ext cx="5849698" cy="4626376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/>
          <p:nvPr/>
        </p:nvSpPr>
        <p:spPr>
          <a:xfrm>
            <a:off x="3949139" y="4098536"/>
            <a:ext cx="1084263" cy="96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874" tIns="37874" rIns="37874" bIns="37874">
            <a:spAutoFit/>
          </a:bodyPr>
          <a:lstStyle/>
          <a:p>
            <a:pPr>
              <a:lnSpc>
                <a:spcPct val="90000"/>
              </a:lnSpc>
              <a:defRPr sz="1600" b="1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TDR 2004</a:t>
            </a:r>
            <a:br/>
            <a:r>
              <a:t>optimized for </a:t>
            </a:r>
            <a:br/>
            <a:r>
              <a:t>10 mcps</a:t>
            </a:r>
          </a:p>
        </p:txBody>
      </p:sp>
      <p:sp>
        <p:nvSpPr>
          <p:cNvPr id="379" name="Shape 379"/>
          <p:cNvSpPr/>
          <p:nvPr/>
        </p:nvSpPr>
        <p:spPr>
          <a:xfrm>
            <a:off x="7008529" y="1353194"/>
            <a:ext cx="1084263" cy="745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874" tIns="37874" rIns="37874" bIns="37874">
            <a:spAutoFit/>
          </a:bodyPr>
          <a:lstStyle/>
          <a:p>
            <a:pPr algn="r">
              <a:lnSpc>
                <a:spcPct val="90000"/>
              </a:lnSpc>
              <a:defRPr sz="1600" b="1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558 mcps</a:t>
            </a:r>
            <a:br/>
            <a:r>
              <a:t>non-optimized</a:t>
            </a:r>
          </a:p>
        </p:txBody>
      </p:sp>
      <p:sp>
        <p:nvSpPr>
          <p:cNvPr id="380" name="Shape 380"/>
          <p:cNvSpPr/>
          <p:nvPr/>
        </p:nvSpPr>
        <p:spPr>
          <a:xfrm>
            <a:off x="390525" y="3082420"/>
            <a:ext cx="2426484" cy="878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874" tIns="37874" rIns="37874" bIns="37874">
            <a:spAutoFit/>
          </a:bodyPr>
          <a:lstStyle/>
          <a:p>
            <a:pPr marL="189372" indent="-189372">
              <a:spcBef>
                <a:spcPts val="497"/>
              </a:spcBef>
              <a:buSzPct val="100000"/>
              <a:buChar char="-"/>
              <a:defRPr sz="2000" b="1"/>
            </a:pPr>
            <a:r>
              <a:rPr sz="1600" b="0" dirty="0"/>
              <a:t>optimized scanning</a:t>
            </a:r>
          </a:p>
          <a:p>
            <a:pPr marL="189372" indent="-189372">
              <a:spcBef>
                <a:spcPts val="497"/>
              </a:spcBef>
              <a:buSzPct val="100000"/>
              <a:buChar char="-"/>
              <a:defRPr sz="2000" b="1"/>
            </a:pPr>
            <a:r>
              <a:rPr sz="1600" b="0" dirty="0"/>
              <a:t>range of spectral analysis</a:t>
            </a:r>
          </a:p>
        </p:txBody>
      </p:sp>
      <p:sp>
        <p:nvSpPr>
          <p:cNvPr id="381" name="Shape 381"/>
          <p:cNvSpPr/>
          <p:nvPr/>
        </p:nvSpPr>
        <p:spPr>
          <a:xfrm>
            <a:off x="7254566" y="2382502"/>
            <a:ext cx="1384538" cy="44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874" tIns="37874" rIns="37874" bIns="37874">
            <a:spAutoFit/>
          </a:bodyPr>
          <a:lstStyle/>
          <a:p>
            <a:pPr>
              <a:defRPr b="1">
                <a:solidFill>
                  <a:srgbClr val="0073B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~</a:t>
            </a:r>
            <a:r>
              <a:t>290 meV</a:t>
            </a:r>
          </a:p>
        </p:txBody>
      </p:sp>
      <p:grpSp>
        <p:nvGrpSpPr>
          <p:cNvPr id="387" name="Group 387"/>
          <p:cNvGrpSpPr/>
          <p:nvPr/>
        </p:nvGrpSpPr>
        <p:grpSpPr>
          <a:xfrm>
            <a:off x="2902191" y="1150009"/>
            <a:ext cx="5849698" cy="4626378"/>
            <a:chOff x="0" y="0"/>
            <a:chExt cx="7239000" cy="5397439"/>
          </a:xfrm>
        </p:grpSpPr>
        <p:grpSp>
          <p:nvGrpSpPr>
            <p:cNvPr id="385" name="Group 385"/>
            <p:cNvGrpSpPr/>
            <p:nvPr/>
          </p:nvGrpSpPr>
          <p:grpSpPr>
            <a:xfrm>
              <a:off x="0" y="0"/>
              <a:ext cx="7239000" cy="5397439"/>
              <a:chOff x="0" y="0"/>
              <a:chExt cx="7239000" cy="5397438"/>
            </a:xfrm>
          </p:grpSpPr>
          <p:pic>
            <p:nvPicPr>
              <p:cNvPr id="382" name="unknown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7239000" cy="53974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3" name="Shape 383"/>
              <p:cNvSpPr/>
              <p:nvPr/>
            </p:nvSpPr>
            <p:spPr>
              <a:xfrm>
                <a:off x="1295598" y="3439948"/>
                <a:ext cx="1341776" cy="11466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lnSpc>
                    <a:spcPct val="90000"/>
                  </a:lnSpc>
                  <a:defRPr sz="1600" b="1">
                    <a:solidFill>
                      <a:srgbClr val="5E5E5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TDR 2004</a:t>
                </a:r>
                <a:br/>
                <a:r>
                  <a:t>optimized for </a:t>
                </a:r>
                <a:br/>
                <a:r>
                  <a:t>10 mcps</a:t>
                </a:r>
              </a:p>
            </p:txBody>
          </p:sp>
          <p:sp>
            <p:nvSpPr>
              <p:cNvPr id="384" name="Shape 384"/>
              <p:cNvSpPr/>
              <p:nvPr/>
            </p:nvSpPr>
            <p:spPr>
              <a:xfrm>
                <a:off x="5081592" y="237050"/>
                <a:ext cx="1341776" cy="8881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r">
                  <a:lnSpc>
                    <a:spcPct val="90000"/>
                  </a:lnSpc>
                  <a:defRPr sz="1600" b="1">
                    <a:solidFill>
                      <a:srgbClr val="5E5E5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558 mcps</a:t>
                </a:r>
                <a:br/>
                <a:r>
                  <a:t>non-optimized</a:t>
                </a:r>
              </a:p>
            </p:txBody>
          </p:sp>
        </p:grpSp>
        <p:sp>
          <p:nvSpPr>
            <p:cNvPr id="386" name="Shape 386"/>
            <p:cNvSpPr/>
            <p:nvPr/>
          </p:nvSpPr>
          <p:spPr>
            <a:xfrm>
              <a:off x="2963454" y="2793114"/>
              <a:ext cx="1352098" cy="1011984"/>
            </a:xfrm>
            <a:prstGeom prst="rect">
              <a:avLst/>
            </a:prstGeom>
            <a:solidFill>
              <a:srgbClr val="B7C4DB">
                <a:alpha val="48007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lnSpc>
                  <a:spcPct val="110000"/>
                </a:lnSpc>
                <a:defRPr b="1">
                  <a:solidFill>
                    <a:srgbClr val="7E2F8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800" dirty="0">
                  <a:latin typeface="Arial"/>
                  <a:ea typeface="Arial"/>
                  <a:cs typeface="Arial"/>
                  <a:sym typeface="Arial"/>
                </a:rPr>
                <a:t>~</a:t>
              </a:r>
              <a:r>
                <a:rPr sz="1800" dirty="0"/>
                <a:t>240 meV</a:t>
              </a:r>
            </a:p>
            <a:p>
              <a:pPr>
                <a:lnSpc>
                  <a:spcPct val="110000"/>
                </a:lnSpc>
                <a:defRPr sz="1700">
                  <a:solidFill>
                    <a:srgbClr val="7E2F8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0" dirty="0"/>
                <a:t/>
              </a:r>
              <a:br>
                <a:rPr sz="1400" dirty="0"/>
              </a:br>
              <a:r>
                <a:rPr sz="1400" dirty="0"/>
                <a:t>ΔE </a:t>
              </a:r>
              <a:r>
                <a:rPr sz="1400" dirty="0">
                  <a:latin typeface="Arial"/>
                  <a:ea typeface="Arial"/>
                  <a:cs typeface="Arial"/>
                  <a:sym typeface="Arial"/>
                </a:rPr>
                <a:t>~</a:t>
              </a:r>
              <a:r>
                <a:rPr sz="1400" dirty="0"/>
                <a:t> 2.5 eV</a:t>
              </a:r>
            </a:p>
          </p:txBody>
        </p:sp>
      </p:grpSp>
      <p:grpSp>
        <p:nvGrpSpPr>
          <p:cNvPr id="391" name="Group 391"/>
          <p:cNvGrpSpPr/>
          <p:nvPr/>
        </p:nvGrpSpPr>
        <p:grpSpPr>
          <a:xfrm>
            <a:off x="154261" y="4678412"/>
            <a:ext cx="3177061" cy="1456066"/>
            <a:chOff x="0" y="0"/>
            <a:chExt cx="3931611" cy="1698741"/>
          </a:xfrm>
        </p:grpSpPr>
        <p:pic>
          <p:nvPicPr>
            <p:cNvPr id="389" name="image5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0"/>
              <a:ext cx="3931611" cy="1698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0" name="Shape 390"/>
            <p:cNvSpPr/>
            <p:nvPr/>
          </p:nvSpPr>
          <p:spPr>
            <a:xfrm>
              <a:off x="1536975" y="4234"/>
              <a:ext cx="1179631" cy="719339"/>
            </a:xfrm>
            <a:prstGeom prst="rect">
              <a:avLst/>
            </a:prstGeom>
            <a:solidFill>
              <a:srgbClr val="F6F6F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80000"/>
                </a:lnSpc>
                <a:defRPr sz="1400" b="1">
                  <a:solidFill>
                    <a:srgbClr val="FF96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0.38 mT</a:t>
              </a:r>
            </a:p>
            <a:p>
              <a:pPr>
                <a:lnSpc>
                  <a:spcPct val="80000"/>
                </a:lnSpc>
                <a:defRPr sz="1400" b="1">
                  <a:solidFill>
                    <a:srgbClr val="00B50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0.50 mT</a:t>
              </a:r>
            </a:p>
            <a:p>
              <a:pPr>
                <a:lnSpc>
                  <a:spcPct val="80000"/>
                </a:lnSpc>
                <a:defRPr sz="1400" b="1">
                  <a:solidFill>
                    <a:srgbClr val="0431F8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0.80 mT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6586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storicalMass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9" y="958850"/>
            <a:ext cx="8534401" cy="571643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7239000" y="5156200"/>
            <a:ext cx="482600" cy="2159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7226300" y="5041900"/>
            <a:ext cx="53340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7175500" y="4419600"/>
            <a:ext cx="63500" cy="7493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6845300" y="3365500"/>
            <a:ext cx="381000" cy="1676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302500" y="1536700"/>
            <a:ext cx="38100" cy="4114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18401" y="4076700"/>
            <a:ext cx="685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v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,</a:t>
            </a:r>
            <a:r>
              <a:rPr lang="en-US" sz="1800" dirty="0"/>
              <a:t> </a:t>
            </a:r>
            <a:r>
              <a:rPr lang="en-US" sz="1800" dirty="0" smtClean="0"/>
              <a:t>v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, v</a:t>
            </a:r>
            <a:r>
              <a:rPr lang="en-US" sz="1800" baseline="-25000" dirty="0"/>
              <a:t>3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15200" y="2343150"/>
            <a:ext cx="755650" cy="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16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05378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ea typeface="ＭＳ Ｐゴシック" charset="0"/>
                <a:cs typeface="Arial"/>
              </a:rPr>
              <a:t>KATRIN</a:t>
            </a:r>
            <a:r>
              <a:rPr lang="ja-JP" altLang="en-US" sz="2800" dirty="0">
                <a:latin typeface="Arial"/>
                <a:ea typeface="ＭＳ Ｐゴシック" charset="0"/>
                <a:cs typeface="Arial"/>
              </a:rPr>
              <a:t>’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s uncertainty budget</a:t>
            </a: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749300" y="1752600"/>
            <a:ext cx="39655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dirty="0"/>
              <a:t>Statistical</a:t>
            </a:r>
          </a:p>
          <a:p>
            <a:pPr algn="r"/>
            <a:r>
              <a:rPr lang="en-US" dirty="0"/>
              <a:t>Final-state spectrum</a:t>
            </a:r>
          </a:p>
          <a:p>
            <a:pPr algn="r"/>
            <a:r>
              <a:rPr lang="en-US" dirty="0"/>
              <a:t>T</a:t>
            </a:r>
            <a:r>
              <a:rPr lang="en-US" baseline="30000" dirty="0"/>
              <a:t>-</a:t>
            </a:r>
            <a:r>
              <a:rPr lang="en-US" dirty="0"/>
              <a:t> ions in T</a:t>
            </a:r>
            <a:r>
              <a:rPr lang="en-US" baseline="-25000" dirty="0"/>
              <a:t>2</a:t>
            </a:r>
            <a:r>
              <a:rPr lang="en-US" dirty="0"/>
              <a:t> gas</a:t>
            </a:r>
          </a:p>
          <a:p>
            <a:pPr algn="r"/>
            <a:r>
              <a:rPr lang="en-US" dirty="0"/>
              <a:t>Unfolding energy loss</a:t>
            </a:r>
          </a:p>
          <a:p>
            <a:pPr algn="r"/>
            <a:r>
              <a:rPr lang="en-US" dirty="0"/>
              <a:t>Column density</a:t>
            </a:r>
          </a:p>
          <a:p>
            <a:pPr algn="r"/>
            <a:r>
              <a:rPr lang="en-US" dirty="0"/>
              <a:t>Background slope</a:t>
            </a:r>
          </a:p>
          <a:p>
            <a:pPr algn="r"/>
            <a:r>
              <a:rPr lang="en-US" dirty="0"/>
              <a:t>HV variation</a:t>
            </a:r>
          </a:p>
          <a:p>
            <a:pPr algn="r"/>
            <a:r>
              <a:rPr lang="en-US" dirty="0"/>
              <a:t>Potential variation in source</a:t>
            </a:r>
          </a:p>
          <a:p>
            <a:pPr algn="r"/>
            <a:r>
              <a:rPr lang="en-US" dirty="0"/>
              <a:t>B-field variation in source</a:t>
            </a:r>
          </a:p>
          <a:p>
            <a:pPr algn="r"/>
            <a:r>
              <a:rPr lang="en-US" dirty="0"/>
              <a:t>Elastic scattering in T</a:t>
            </a:r>
            <a:r>
              <a:rPr lang="en-US" baseline="-25000" dirty="0"/>
              <a:t>2</a:t>
            </a:r>
            <a:r>
              <a:rPr lang="en-US" dirty="0"/>
              <a:t> gas</a:t>
            </a:r>
          </a:p>
        </p:txBody>
      </p:sp>
      <p:sp>
        <p:nvSpPr>
          <p:cNvPr id="24580" name="TextBox 33"/>
          <p:cNvSpPr txBox="1">
            <a:spLocks noChangeArrowheads="1"/>
          </p:cNvSpPr>
          <p:nvPr/>
        </p:nvSpPr>
        <p:spPr bwMode="auto">
          <a:xfrm>
            <a:off x="3797300" y="977900"/>
            <a:ext cx="1052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/>
              <a:t>σ</a:t>
            </a:r>
            <a:r>
              <a:rPr lang="en-US"/>
              <a:t>(m</a:t>
            </a:r>
            <a:r>
              <a:rPr lang="en-US" baseline="-25000"/>
              <a:t>v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  <p:sp>
        <p:nvSpPr>
          <p:cNvPr id="24581" name="TextBox 35"/>
          <p:cNvSpPr txBox="1">
            <a:spLocks noChangeArrowheads="1"/>
          </p:cNvSpPr>
          <p:nvPr/>
        </p:nvSpPr>
        <p:spPr bwMode="auto">
          <a:xfrm>
            <a:off x="4800600" y="9906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24582" name="TextBox 36"/>
          <p:cNvSpPr txBox="1">
            <a:spLocks noChangeArrowheads="1"/>
          </p:cNvSpPr>
          <p:nvPr/>
        </p:nvSpPr>
        <p:spPr bwMode="auto">
          <a:xfrm>
            <a:off x="6731000" y="990600"/>
            <a:ext cx="1360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0.01 eV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24583" name="TextBox 37"/>
          <p:cNvSpPr txBox="1">
            <a:spLocks noChangeArrowheads="1"/>
          </p:cNvSpPr>
          <p:nvPr/>
        </p:nvSpPr>
        <p:spPr bwMode="auto">
          <a:xfrm>
            <a:off x="4902200" y="5765800"/>
            <a:ext cx="3052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 dirty="0"/>
              <a:t>σ</a:t>
            </a:r>
            <a:r>
              <a:rPr lang="en-US" dirty="0"/>
              <a:t>(m</a:t>
            </a:r>
            <a:r>
              <a:rPr lang="en-US" baseline="-25000" dirty="0"/>
              <a:t>v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baseline="-25000" dirty="0"/>
              <a:t>total</a:t>
            </a:r>
            <a:r>
              <a:rPr lang="en-US" dirty="0"/>
              <a:t>= 0.025 eV</a:t>
            </a:r>
            <a:r>
              <a:rPr lang="en-US" baseline="30000" dirty="0"/>
              <a:t>2</a:t>
            </a:r>
            <a:endParaRPr lang="en-US" dirty="0"/>
          </a:p>
        </p:txBody>
      </p:sp>
      <p:grpSp>
        <p:nvGrpSpPr>
          <p:cNvPr id="24584" name="Group 43"/>
          <p:cNvGrpSpPr>
            <a:grpSpLocks/>
          </p:cNvGrpSpPr>
          <p:nvPr/>
        </p:nvGrpSpPr>
        <p:grpSpPr bwMode="auto">
          <a:xfrm>
            <a:off x="4965700" y="1509713"/>
            <a:ext cx="3740150" cy="4281487"/>
            <a:chOff x="4965700" y="1509981"/>
            <a:chExt cx="3740150" cy="4281218"/>
          </a:xfrm>
        </p:grpSpPr>
        <p:cxnSp>
          <p:nvCxnSpPr>
            <p:cNvPr id="24586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4902200" y="1591737"/>
              <a:ext cx="1651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4587" name="Group 42"/>
            <p:cNvGrpSpPr>
              <a:grpSpLocks/>
            </p:cNvGrpSpPr>
            <p:nvPr/>
          </p:nvGrpSpPr>
          <p:grpSpPr bwMode="auto">
            <a:xfrm>
              <a:off x="4965700" y="1532466"/>
              <a:ext cx="3740150" cy="4258733"/>
              <a:chOff x="4965700" y="1416844"/>
              <a:chExt cx="3740150" cy="4374356"/>
            </a:xfrm>
          </p:grpSpPr>
          <p:cxnSp>
            <p:nvCxnSpPr>
              <p:cNvPr id="24588" name="Straight Connector 4"/>
              <p:cNvCxnSpPr>
                <a:cxnSpLocks noChangeShapeType="1"/>
              </p:cNvCxnSpPr>
              <p:nvPr/>
            </p:nvCxnSpPr>
            <p:spPr bwMode="auto">
              <a:xfrm rot="16200000" flipH="1">
                <a:off x="2819400" y="3632200"/>
                <a:ext cx="4305300" cy="127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4589" name="Rectangle 5"/>
              <p:cNvSpPr>
                <a:spLocks noChangeArrowheads="1"/>
              </p:cNvSpPr>
              <p:nvPr/>
            </p:nvSpPr>
            <p:spPr bwMode="auto">
              <a:xfrm>
                <a:off x="4978400" y="1841500"/>
                <a:ext cx="3663950" cy="1651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0" name="Rectangle 6"/>
              <p:cNvSpPr>
                <a:spLocks noChangeArrowheads="1"/>
              </p:cNvSpPr>
              <p:nvPr/>
            </p:nvSpPr>
            <p:spPr bwMode="auto">
              <a:xfrm>
                <a:off x="4974179" y="2218260"/>
                <a:ext cx="1290096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Rectangle 7"/>
              <p:cNvSpPr>
                <a:spLocks noChangeArrowheads="1"/>
              </p:cNvSpPr>
              <p:nvPr/>
            </p:nvSpPr>
            <p:spPr bwMode="auto">
              <a:xfrm>
                <a:off x="4978424" y="2595020"/>
                <a:ext cx="45719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2" name="Rectangle 8"/>
              <p:cNvSpPr>
                <a:spLocks noChangeArrowheads="1"/>
              </p:cNvSpPr>
              <p:nvPr/>
            </p:nvSpPr>
            <p:spPr bwMode="auto">
              <a:xfrm>
                <a:off x="4982668" y="2971780"/>
                <a:ext cx="1291131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Rectangle 9"/>
              <p:cNvSpPr>
                <a:spLocks noChangeArrowheads="1"/>
              </p:cNvSpPr>
              <p:nvPr/>
            </p:nvSpPr>
            <p:spPr bwMode="auto">
              <a:xfrm>
                <a:off x="4986914" y="3348540"/>
                <a:ext cx="1363086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Rectangle 10"/>
              <p:cNvSpPr>
                <a:spLocks noChangeArrowheads="1"/>
              </p:cNvSpPr>
              <p:nvPr/>
            </p:nvSpPr>
            <p:spPr bwMode="auto">
              <a:xfrm>
                <a:off x="4986926" y="3725300"/>
                <a:ext cx="89899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5" name="Rectangle 11"/>
              <p:cNvSpPr>
                <a:spLocks noChangeArrowheads="1"/>
              </p:cNvSpPr>
              <p:nvPr/>
            </p:nvSpPr>
            <p:spPr bwMode="auto">
              <a:xfrm>
                <a:off x="4986941" y="4102060"/>
                <a:ext cx="1193800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Rectangle 12"/>
              <p:cNvSpPr>
                <a:spLocks noChangeArrowheads="1"/>
              </p:cNvSpPr>
              <p:nvPr/>
            </p:nvSpPr>
            <p:spPr bwMode="auto">
              <a:xfrm>
                <a:off x="4989070" y="4478820"/>
                <a:ext cx="45719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Rectangle 13"/>
              <p:cNvSpPr>
                <a:spLocks noChangeArrowheads="1"/>
              </p:cNvSpPr>
              <p:nvPr/>
            </p:nvSpPr>
            <p:spPr bwMode="auto">
              <a:xfrm>
                <a:off x="4989082" y="4855580"/>
                <a:ext cx="459218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Rectangle 14"/>
              <p:cNvSpPr>
                <a:spLocks noChangeArrowheads="1"/>
              </p:cNvSpPr>
              <p:nvPr/>
            </p:nvSpPr>
            <p:spPr bwMode="auto">
              <a:xfrm>
                <a:off x="4991211" y="5232340"/>
                <a:ext cx="1193800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4599" name="Straight Connector 16"/>
              <p:cNvCxnSpPr>
                <a:cxnSpLocks noChangeShapeType="1"/>
              </p:cNvCxnSpPr>
              <p:nvPr/>
            </p:nvCxnSpPr>
            <p:spPr bwMode="auto">
              <a:xfrm flipV="1">
                <a:off x="4965700" y="1581150"/>
                <a:ext cx="3740150" cy="63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0" name="Straight Connector 2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083300" y="1498600"/>
                <a:ext cx="1651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1" name="Straight Connector 2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19950" y="1498600"/>
                <a:ext cx="1651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2" name="Straight Connector 23"/>
              <p:cNvCxnSpPr>
                <a:cxnSpLocks noChangeShapeType="1"/>
              </p:cNvCxnSpPr>
              <p:nvPr/>
            </p:nvCxnSpPr>
            <p:spPr bwMode="auto">
              <a:xfrm rot="16200000" flipV="1">
                <a:off x="6694489" y="1525588"/>
                <a:ext cx="107948" cy="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3" name="Straight Connector 30"/>
              <p:cNvCxnSpPr>
                <a:cxnSpLocks noChangeShapeType="1"/>
              </p:cNvCxnSpPr>
              <p:nvPr/>
            </p:nvCxnSpPr>
            <p:spPr bwMode="auto">
              <a:xfrm rot="16200000" flipV="1">
                <a:off x="5514976" y="1527174"/>
                <a:ext cx="109538" cy="1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4" name="Straight Connector 3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8394700" y="1511300"/>
                <a:ext cx="1651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5" name="Straight Connector 40"/>
              <p:cNvCxnSpPr>
                <a:cxnSpLocks noChangeShapeType="1"/>
              </p:cNvCxnSpPr>
              <p:nvPr/>
            </p:nvCxnSpPr>
            <p:spPr bwMode="auto">
              <a:xfrm rot="16200000" flipV="1">
                <a:off x="7843839" y="1525587"/>
                <a:ext cx="107948" cy="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60</a:t>
            </a:fld>
            <a:endParaRPr lang="en-US" sz="1400"/>
          </a:p>
        </p:txBody>
      </p:sp>
      <p:sp>
        <p:nvSpPr>
          <p:cNvPr id="30" name="TextBox 37"/>
          <p:cNvSpPr txBox="1">
            <a:spLocks noChangeArrowheads="1"/>
          </p:cNvSpPr>
          <p:nvPr/>
        </p:nvSpPr>
        <p:spPr bwMode="auto">
          <a:xfrm>
            <a:off x="4876800" y="6273800"/>
            <a:ext cx="31411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m</a:t>
            </a:r>
            <a:r>
              <a:rPr lang="en-US" baseline="-25000" dirty="0" smtClean="0"/>
              <a:t>v</a:t>
            </a:r>
            <a:r>
              <a:rPr lang="en-US" dirty="0"/>
              <a:t>&lt;</a:t>
            </a:r>
            <a:r>
              <a:rPr lang="en-US" dirty="0" smtClean="0"/>
              <a:t> 0.2 </a:t>
            </a:r>
            <a:r>
              <a:rPr lang="en-US" dirty="0" err="1" smtClean="0"/>
              <a:t>eV</a:t>
            </a:r>
            <a:r>
              <a:rPr lang="en-US" baseline="30000" dirty="0"/>
              <a:t> </a:t>
            </a:r>
            <a:r>
              <a:rPr lang="en-US" dirty="0" smtClean="0"/>
              <a:t>(90 % CL)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4711700" y="2108200"/>
            <a:ext cx="1993900" cy="5715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12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61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854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Sensitivity with Time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62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838201"/>
            <a:ext cx="8868134" cy="601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5461000"/>
            <a:ext cx="3568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9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63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85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0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64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4140" y="0"/>
            <a:ext cx="4114800" cy="299016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621280" y="1821180"/>
            <a:ext cx="4114800" cy="299016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886960" y="3785180"/>
            <a:ext cx="4114800" cy="29991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67201" y="152400"/>
            <a:ext cx="361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Short-time Fourier transform spectrogram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1" y="1752600"/>
            <a:ext cx="208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tracks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2301" y="5842000"/>
            <a:ext cx="420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Join segments vertically to map complete electron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6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346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“jump” spectrum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65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5500" y="279400"/>
            <a:ext cx="2756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83m</a:t>
            </a:r>
            <a:r>
              <a:rPr lang="en-US" dirty="0" smtClean="0"/>
              <a:t>Kr 30.4 </a:t>
            </a:r>
            <a:r>
              <a:rPr lang="en-US" dirty="0" err="1" smtClean="0"/>
              <a:t>keV</a:t>
            </a:r>
            <a:r>
              <a:rPr lang="en-US" dirty="0" smtClean="0"/>
              <a:t> line</a:t>
            </a:r>
            <a:endParaRPr lang="en-US" baseline="30000" dirty="0"/>
          </a:p>
        </p:txBody>
      </p:sp>
      <p:pic>
        <p:nvPicPr>
          <p:cNvPr id="4" name="Picture 3" descr="Energy_vs_Jump_30k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0900" y="63501"/>
            <a:ext cx="464457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6197600"/>
            <a:ext cx="4142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probable jump is 14 </a:t>
            </a:r>
            <a:r>
              <a:rPr lang="en-US" dirty="0" err="1" smtClean="0"/>
              <a:t>eV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45000" y="5867400"/>
            <a:ext cx="215900" cy="3556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68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66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 descr="17kev in 1000mA harmonic trap-20140702150131261M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9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Neutrino mass Physics Impact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917700"/>
            <a:ext cx="78867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94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67500" cy="52038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Molecular final-state spectrum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68</a:t>
            </a:fld>
            <a:endParaRPr lang="en-US" sz="1400"/>
          </a:p>
        </p:txBody>
      </p:sp>
      <p:pic>
        <p:nvPicPr>
          <p:cNvPr id="2" name="Picture 1" descr="saenz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73100"/>
            <a:ext cx="7429500" cy="549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1498600"/>
            <a:ext cx="2652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Saenz et al. PRL 84 (2000)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2900" y="1435100"/>
            <a:ext cx="177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baseline="30000" dirty="0" smtClean="0"/>
              <a:t>3</a:t>
            </a:r>
            <a:r>
              <a:rPr lang="en-US" dirty="0" smtClean="0"/>
              <a:t>HeT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endParaRPr lang="en-US" baseline="30000" dirty="0"/>
          </a:p>
        </p:txBody>
      </p:sp>
      <p:grpSp>
        <p:nvGrpSpPr>
          <p:cNvPr id="7" name="Group 6"/>
          <p:cNvGrpSpPr/>
          <p:nvPr/>
        </p:nvGrpSpPr>
        <p:grpSpPr>
          <a:xfrm>
            <a:off x="6604000" y="5638800"/>
            <a:ext cx="2126554" cy="766465"/>
            <a:chOff x="6604000" y="5638800"/>
            <a:chExt cx="2126554" cy="766465"/>
          </a:xfrm>
        </p:grpSpPr>
        <p:sp>
          <p:nvSpPr>
            <p:cNvPr id="34" name="TextBox 33"/>
            <p:cNvSpPr txBox="1"/>
            <p:nvPr/>
          </p:nvSpPr>
          <p:spPr>
            <a:xfrm>
              <a:off x="6604000" y="5943600"/>
              <a:ext cx="2126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r>
                <a:rPr lang="en-US" baseline="-25000" dirty="0"/>
                <a:t>A</a:t>
              </a:r>
              <a:r>
                <a:rPr lang="en-US" dirty="0" smtClean="0"/>
                <a:t> </a:t>
              </a:r>
              <a:r>
                <a:rPr lang="en-US" dirty="0">
                  <a:sym typeface="Wingdings"/>
                </a:rPr>
                <a:t>=</a:t>
              </a:r>
              <a:r>
                <a:rPr lang="en-US" dirty="0" smtClean="0">
                  <a:sym typeface="Wingdings"/>
                </a:rPr>
                <a:t> 18.6 </a:t>
              </a:r>
              <a:r>
                <a:rPr lang="en-US" dirty="0" err="1" smtClean="0">
                  <a:sym typeface="Wingdings"/>
                </a:rPr>
                <a:t>keV</a:t>
              </a:r>
              <a:r>
                <a:rPr lang="en-US" dirty="0" smtClean="0"/>
                <a:t> </a:t>
              </a:r>
              <a:endParaRPr lang="en-US" baseline="30000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7645400" y="5638800"/>
              <a:ext cx="0" cy="3683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349500" y="2222500"/>
            <a:ext cx="2971800" cy="2070100"/>
            <a:chOff x="635000" y="2451100"/>
            <a:chExt cx="5855299" cy="3916065"/>
          </a:xfrm>
        </p:grpSpPr>
        <p:grpSp>
          <p:nvGrpSpPr>
            <p:cNvPr id="11" name="Group 10"/>
            <p:cNvGrpSpPr/>
            <p:nvPr/>
          </p:nvGrpSpPr>
          <p:grpSpPr>
            <a:xfrm>
              <a:off x="1612900" y="3136900"/>
              <a:ext cx="2235200" cy="1968500"/>
              <a:chOff x="381000" y="584200"/>
              <a:chExt cx="6311900" cy="6134100"/>
            </a:xfrm>
          </p:grpSpPr>
          <p:pic>
            <p:nvPicPr>
              <p:cNvPr id="24" name="Picture 23" descr="China_Large_Coil_Spring201056928584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100" y="1778000"/>
                <a:ext cx="3733800" cy="3733800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 bwMode="auto">
              <a:xfrm>
                <a:off x="4457700" y="584200"/>
                <a:ext cx="2235200" cy="222250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6600">
                    <a:alpha val="75000"/>
                  </a:srgb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381000" y="4495800"/>
                <a:ext cx="2235200" cy="222250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6600">
                    <a:alpha val="75000"/>
                  </a:srgb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2" name="Left-Right Arrow 11"/>
            <p:cNvSpPr/>
            <p:nvPr/>
          </p:nvSpPr>
          <p:spPr bwMode="auto">
            <a:xfrm rot="19023502">
              <a:off x="2743200" y="4559300"/>
              <a:ext cx="1155700" cy="304800"/>
            </a:xfrm>
            <a:prstGeom prst="leftRigh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22400" y="5905500"/>
              <a:ext cx="1604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translation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5000" y="2451100"/>
              <a:ext cx="1211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rotation</a:t>
              </a:r>
              <a:endParaRPr lang="en-US" dirty="0"/>
            </a:p>
          </p:txBody>
        </p:sp>
        <p:sp>
          <p:nvSpPr>
            <p:cNvPr id="15" name="Curved Right Arrow 14"/>
            <p:cNvSpPr/>
            <p:nvPr/>
          </p:nvSpPr>
          <p:spPr bwMode="auto">
            <a:xfrm rot="2994582">
              <a:off x="1764654" y="2671980"/>
              <a:ext cx="558800" cy="1441504"/>
            </a:xfrm>
            <a:prstGeom prst="curvedRigh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3505200" y="3556000"/>
              <a:ext cx="1854200" cy="787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3530600" y="3429000"/>
              <a:ext cx="2057400" cy="50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5740400" y="3187700"/>
              <a:ext cx="424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30000" dirty="0" smtClean="0"/>
                <a:t>-</a:t>
              </a:r>
              <a:endParaRPr lang="en-US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6440188"/>
                </p:ext>
              </p:extLst>
            </p:nvPr>
          </p:nvGraphicFramePr>
          <p:xfrm>
            <a:off x="5416550" y="4235450"/>
            <a:ext cx="3873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71" name="Equation" r:id="rId5" imgW="139700" imgH="165100" progId="Equation.3">
                    <p:embed/>
                  </p:oleObj>
                </mc:Choice>
                <mc:Fallback>
                  <p:oleObj name="Equation" r:id="rId5" imgW="1397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416550" y="4235450"/>
                          <a:ext cx="3873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Left Arrow 19"/>
            <p:cNvSpPr/>
            <p:nvPr/>
          </p:nvSpPr>
          <p:spPr bwMode="auto">
            <a:xfrm rot="718483">
              <a:off x="2692399" y="3289300"/>
              <a:ext cx="711200" cy="228600"/>
            </a:xfrm>
            <a:prstGeom prst="lef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86300" y="5880100"/>
              <a:ext cx="1803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</a:t>
              </a:r>
              <a:r>
                <a:rPr lang="en-US" baseline="-25000" dirty="0" smtClean="0">
                  <a:solidFill>
                    <a:srgbClr val="0000FF"/>
                  </a:solidFill>
                </a:rPr>
                <a:t>2</a:t>
              </a:r>
              <a:r>
                <a:rPr lang="en-US" dirty="0" smtClean="0">
                  <a:solidFill>
                    <a:srgbClr val="0000FF"/>
                  </a:solidFill>
                </a:rPr>
                <a:t> molecule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2" name="Left Arrow 21"/>
            <p:cNvSpPr/>
            <p:nvPr/>
          </p:nvSpPr>
          <p:spPr bwMode="auto">
            <a:xfrm>
              <a:off x="1524000" y="5549900"/>
              <a:ext cx="1320800" cy="292100"/>
            </a:xfrm>
            <a:prstGeom prst="lef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05200" y="5029200"/>
              <a:ext cx="13608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vibration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044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69</a:t>
            </a:fld>
            <a:endParaRPr lang="en-US" sz="1400"/>
          </a:p>
        </p:txBody>
      </p:sp>
      <p:pic>
        <p:nvPicPr>
          <p:cNvPr id="2" name="Picture 1" descr="saenzfack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73100"/>
            <a:ext cx="7429500" cy="54991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718"/>
            <a:ext cx="6667500" cy="520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latin typeface="Arial"/>
                <a:ea typeface="ＭＳ Ｐゴシック" charset="0"/>
                <a:cs typeface="Arial"/>
              </a:rPr>
              <a:t>Molecular final-state spectrum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1498600"/>
            <a:ext cx="2652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Saenz et al. PRL 84 (2000)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1854200"/>
            <a:ext cx="2743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Fackler</a:t>
            </a:r>
            <a:r>
              <a:rPr lang="en-US" sz="1600" dirty="0" smtClean="0">
                <a:solidFill>
                  <a:srgbClr val="0000FF"/>
                </a:solidFill>
              </a:rPr>
              <a:t> et al. PRL 55 (1985)</a:t>
            </a:r>
            <a:endParaRPr lang="en-US" sz="1600" dirty="0">
              <a:solidFill>
                <a:srgbClr val="0000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27000" y="4152900"/>
            <a:ext cx="7594600" cy="2620665"/>
            <a:chOff x="127000" y="4152900"/>
            <a:chExt cx="7594600" cy="2620665"/>
          </a:xfrm>
        </p:grpSpPr>
        <p:sp>
          <p:nvSpPr>
            <p:cNvPr id="14" name="TextBox 13"/>
            <p:cNvSpPr txBox="1"/>
            <p:nvPr/>
          </p:nvSpPr>
          <p:spPr>
            <a:xfrm>
              <a:off x="5524500" y="4152900"/>
              <a:ext cx="1274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694 eV</a:t>
              </a:r>
              <a:r>
                <a:rPr lang="en-US" baseline="30000" dirty="0" smtClean="0"/>
                <a:t>2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84400" y="6311900"/>
              <a:ext cx="33789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LANL 1991, LLNL 1995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127000" y="6286500"/>
              <a:ext cx="7594600" cy="3810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225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063750"/>
            <a:ext cx="8964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3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028382"/>
          </a:xfrm>
        </p:spPr>
        <p:txBody>
          <a:bodyPr/>
          <a:lstStyle/>
          <a:p>
            <a:pPr algn="l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Neutrino mass from Beta Spectra</a:t>
            </a: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6959600" y="3098800"/>
            <a:ext cx="206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neutrino masses</a:t>
            </a:r>
          </a:p>
        </p:txBody>
      </p:sp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5740400" y="3086100"/>
            <a:ext cx="925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mixing</a:t>
            </a:r>
          </a:p>
        </p:txBody>
      </p:sp>
      <p:cxnSp>
        <p:nvCxnSpPr>
          <p:cNvPr id="17414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6416675" y="2695575"/>
            <a:ext cx="431800" cy="3492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8134350" y="2724150"/>
            <a:ext cx="457200" cy="241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6" name="TextBox 15"/>
          <p:cNvSpPr txBox="1">
            <a:spLocks noChangeArrowheads="1"/>
          </p:cNvSpPr>
          <p:nvPr/>
        </p:nvSpPr>
        <p:spPr bwMode="auto">
          <a:xfrm>
            <a:off x="444500" y="1397000"/>
            <a:ext cx="2684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With flavor mixing</a:t>
            </a:r>
            <a:r>
              <a:rPr lang="en-US" sz="2000"/>
              <a:t>:</a:t>
            </a:r>
          </a:p>
        </p:txBody>
      </p:sp>
      <p:grpSp>
        <p:nvGrpSpPr>
          <p:cNvPr id="17417" name="Group 29"/>
          <p:cNvGrpSpPr>
            <a:grpSpLocks/>
          </p:cNvGrpSpPr>
          <p:nvPr/>
        </p:nvGrpSpPr>
        <p:grpSpPr bwMode="auto">
          <a:xfrm>
            <a:off x="781050" y="2825750"/>
            <a:ext cx="4076700" cy="1219200"/>
            <a:chOff x="273050" y="3448049"/>
            <a:chExt cx="4077294" cy="1219261"/>
          </a:xfrm>
        </p:grpSpPr>
        <p:sp>
          <p:nvSpPr>
            <p:cNvPr id="17423" name="TextBox 9"/>
            <p:cNvSpPr txBox="1">
              <a:spLocks noChangeArrowheads="1"/>
            </p:cNvSpPr>
            <p:nvPr/>
          </p:nvSpPr>
          <p:spPr bwMode="auto">
            <a:xfrm>
              <a:off x="520700" y="4267200"/>
              <a:ext cx="20233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from oscillations</a:t>
              </a:r>
            </a:p>
          </p:txBody>
        </p:sp>
        <p:pic>
          <p:nvPicPr>
            <p:cNvPr id="17424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" y="3448049"/>
              <a:ext cx="2497792" cy="55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5" name="TextBox 22"/>
            <p:cNvSpPr txBox="1">
              <a:spLocks noChangeArrowheads="1"/>
            </p:cNvSpPr>
            <p:nvPr/>
          </p:nvSpPr>
          <p:spPr bwMode="auto">
            <a:xfrm>
              <a:off x="2882900" y="4267200"/>
              <a:ext cx="14674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mass scale</a:t>
              </a:r>
            </a:p>
          </p:txBody>
        </p:sp>
        <p:cxnSp>
          <p:nvCxnSpPr>
            <p:cNvPr id="17426" name="Straight Arrow Connector 23"/>
            <p:cNvCxnSpPr>
              <a:cxnSpLocks noChangeShapeType="1"/>
            </p:cNvCxnSpPr>
            <p:nvPr/>
          </p:nvCxnSpPr>
          <p:spPr bwMode="auto">
            <a:xfrm rot="5400000" flipH="1" flipV="1">
              <a:off x="1333500" y="4000500"/>
              <a:ext cx="381000" cy="2032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7" name="Straight Arrow Connector 25"/>
            <p:cNvCxnSpPr>
              <a:cxnSpLocks noChangeShapeType="1"/>
            </p:cNvCxnSpPr>
            <p:nvPr/>
          </p:nvCxnSpPr>
          <p:spPr bwMode="auto">
            <a:xfrm rot="10800000">
              <a:off x="2679701" y="3937001"/>
              <a:ext cx="428949" cy="30194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418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1707CD-0197-F747-81B9-F84B982383FE}" type="slidenum">
              <a:rPr lang="en-US" sz="1400"/>
              <a:pPr/>
              <a:t>7</a:t>
            </a:fld>
            <a:endParaRPr lang="en-US" sz="140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3941763"/>
            <a:ext cx="6567488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0" name="Group 8"/>
          <p:cNvGrpSpPr>
            <a:grpSpLocks/>
          </p:cNvGrpSpPr>
          <p:nvPr/>
        </p:nvGrpSpPr>
        <p:grpSpPr bwMode="auto">
          <a:xfrm>
            <a:off x="6578600" y="177800"/>
            <a:ext cx="2362200" cy="1828800"/>
            <a:chOff x="4032" y="336"/>
            <a:chExt cx="1488" cy="1152"/>
          </a:xfrm>
        </p:grpSpPr>
        <p:sp>
          <p:nvSpPr>
            <p:cNvPr id="17421" name="Rectangle 9"/>
            <p:cNvSpPr>
              <a:spLocks noChangeArrowheads="1"/>
            </p:cNvSpPr>
            <p:nvPr/>
          </p:nvSpPr>
          <p:spPr bwMode="auto">
            <a:xfrm>
              <a:off x="4032" y="336"/>
              <a:ext cx="1488" cy="11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422" name="Picture 10" descr="betadecay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480"/>
              <a:ext cx="1132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973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8251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 old problem solved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70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663700"/>
            <a:ext cx="8496300" cy="351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7500" y="5588000"/>
            <a:ext cx="461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</a:rPr>
              <a:t>Bodine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</a:rPr>
              <a:t>Parno</a:t>
            </a:r>
            <a:r>
              <a:rPr lang="en-US" sz="1800" dirty="0" smtClean="0">
                <a:solidFill>
                  <a:srgbClr val="0000FF"/>
                </a:solidFill>
              </a:rPr>
              <a:t>, HR; PRC </a:t>
            </a:r>
            <a:r>
              <a:rPr lang="en-US" sz="1800" b="1" dirty="0" smtClean="0">
                <a:solidFill>
                  <a:srgbClr val="0000FF"/>
                </a:solidFill>
              </a:rPr>
              <a:t>91</a:t>
            </a:r>
            <a:r>
              <a:rPr lang="en-US" sz="1800" dirty="0" smtClean="0">
                <a:solidFill>
                  <a:srgbClr val="0000FF"/>
                </a:solidFill>
              </a:rPr>
              <a:t> 035505 (2015)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71</a:t>
            </a:fld>
            <a:endParaRPr lang="en-US" sz="1400"/>
          </a:p>
        </p:txBody>
      </p:sp>
      <p:pic>
        <p:nvPicPr>
          <p:cNvPr id="2" name="Picture 1" descr="saenzfack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73100"/>
            <a:ext cx="7429500" cy="54991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718"/>
            <a:ext cx="6667500" cy="520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latin typeface="Arial"/>
                <a:ea typeface="ＭＳ Ｐゴシック" charset="0"/>
                <a:cs typeface="Arial"/>
              </a:rPr>
              <a:t>Molecular final-state spectrum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1498600"/>
            <a:ext cx="2652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Saenz et al. PRL 84 (2000)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1854200"/>
            <a:ext cx="2743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Fackler</a:t>
            </a:r>
            <a:r>
              <a:rPr lang="en-US" sz="1600" dirty="0" smtClean="0">
                <a:solidFill>
                  <a:srgbClr val="0000FF"/>
                </a:solidFill>
              </a:rPr>
              <a:t> et al. PRL 55 (1985)</a:t>
            </a:r>
            <a:endParaRPr lang="en-US" sz="1600" dirty="0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981700" y="1524000"/>
            <a:ext cx="2141337" cy="4728865"/>
            <a:chOff x="5981700" y="1524000"/>
            <a:chExt cx="2141337" cy="4728865"/>
          </a:xfrm>
        </p:grpSpPr>
        <p:sp>
          <p:nvSpPr>
            <p:cNvPr id="4" name="Left Brace 3"/>
            <p:cNvSpPr/>
            <p:nvPr/>
          </p:nvSpPr>
          <p:spPr>
            <a:xfrm rot="16200000">
              <a:off x="7289800" y="5461000"/>
              <a:ext cx="317500" cy="520700"/>
            </a:xfrm>
            <a:prstGeom prst="lef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32600" y="5791200"/>
              <a:ext cx="1290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KATRIN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81700" y="1524000"/>
              <a:ext cx="1188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 eV</a:t>
              </a:r>
              <a:r>
                <a:rPr lang="en-US" baseline="30000" dirty="0" smtClean="0"/>
                <a:t>2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162800" y="1892300"/>
              <a:ext cx="406400" cy="1143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27000" y="4152900"/>
            <a:ext cx="7594600" cy="2620665"/>
            <a:chOff x="127000" y="4152900"/>
            <a:chExt cx="7594600" cy="2620665"/>
          </a:xfrm>
        </p:grpSpPr>
        <p:sp>
          <p:nvSpPr>
            <p:cNvPr id="14" name="TextBox 13"/>
            <p:cNvSpPr txBox="1"/>
            <p:nvPr/>
          </p:nvSpPr>
          <p:spPr>
            <a:xfrm>
              <a:off x="5524500" y="4152900"/>
              <a:ext cx="1274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694 eV</a:t>
              </a:r>
              <a:r>
                <a:rPr lang="en-US" baseline="30000" dirty="0" smtClean="0"/>
                <a:t>2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84400" y="6311900"/>
              <a:ext cx="33789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LANL 1991, LLNL 1995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127000" y="6286500"/>
              <a:ext cx="7594600" cy="3810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219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67995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66700" y="3802063"/>
            <a:ext cx="488950" cy="1008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979613" y="1773238"/>
            <a:ext cx="2808287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042988" y="4076700"/>
            <a:ext cx="2898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</a:rPr>
              <a:t>8751 hours </a:t>
            </a:r>
            <a:r>
              <a:rPr lang="de-DE" sz="1200">
                <a:solidFill>
                  <a:srgbClr val="000000"/>
                </a:solidFill>
              </a:rPr>
              <a:t>x</a:t>
            </a:r>
            <a:r>
              <a:rPr lang="de-DE" sz="1800">
                <a:solidFill>
                  <a:srgbClr val="000000"/>
                </a:solidFill>
              </a:rPr>
              <a:t> mg (AgReO</a:t>
            </a:r>
            <a:r>
              <a:rPr lang="de-DE" sz="1800" baseline="-25000">
                <a:solidFill>
                  <a:srgbClr val="000000"/>
                </a:solidFill>
              </a:rPr>
              <a:t>4</a:t>
            </a:r>
            <a:r>
              <a:rPr lang="de-DE" sz="18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84213" y="984250"/>
            <a:ext cx="7737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57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757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2000" b="1">
                <a:solidFill>
                  <a:srgbClr val="000000"/>
                </a:solidFill>
              </a:rPr>
              <a:t>MIBETA:</a:t>
            </a:r>
            <a:r>
              <a:rPr lang="de-DE" sz="2000">
                <a:solidFill>
                  <a:srgbClr val="000000"/>
                </a:solidFill>
              </a:rPr>
              <a:t> Kurie plot of 6.2 </a:t>
            </a:r>
            <a:r>
              <a:rPr lang="en-US" sz="2000">
                <a:solidFill>
                  <a:srgbClr val="000000"/>
                </a:solidFill>
                <a:cs typeface="Arial" charset="0"/>
              </a:rPr>
              <a:t>×</a:t>
            </a:r>
            <a:r>
              <a:rPr lang="de-DE" sz="2000">
                <a:solidFill>
                  <a:srgbClr val="000000"/>
                </a:solidFill>
              </a:rPr>
              <a:t>10</a:t>
            </a:r>
            <a:r>
              <a:rPr lang="de-DE" sz="2000" baseline="30000">
                <a:solidFill>
                  <a:srgbClr val="000000"/>
                </a:solidFill>
              </a:rPr>
              <a:t>6</a:t>
            </a:r>
            <a:r>
              <a:rPr lang="de-DE" sz="2000">
                <a:solidFill>
                  <a:srgbClr val="000000"/>
                </a:solidFill>
              </a:rPr>
              <a:t> </a:t>
            </a:r>
            <a:r>
              <a:rPr lang="de-DE" sz="2000" baseline="30000">
                <a:solidFill>
                  <a:srgbClr val="000000"/>
                </a:solidFill>
              </a:rPr>
              <a:t>187</a:t>
            </a:r>
            <a:r>
              <a:rPr lang="de-DE" sz="2000">
                <a:solidFill>
                  <a:srgbClr val="000000"/>
                </a:solidFill>
              </a:rPr>
              <a:t>Re ß-decay events (E &gt; 700 eV) 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1042988" y="3709988"/>
            <a:ext cx="133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</a:rPr>
              <a:t>10 crystals: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5275" r="4172" b="34283"/>
          <a:stretch>
            <a:fillRect/>
          </a:stretch>
        </p:blipFill>
        <p:spPr bwMode="auto">
          <a:xfrm>
            <a:off x="3059113" y="1636713"/>
            <a:ext cx="17716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539750" y="5229225"/>
            <a:ext cx="4392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2000">
                <a:solidFill>
                  <a:srgbClr val="000000"/>
                </a:solidFill>
              </a:rPr>
              <a:t>E</a:t>
            </a:r>
            <a:r>
              <a:rPr lang="de-DE" sz="2000" baseline="-25000">
                <a:solidFill>
                  <a:srgbClr val="000000"/>
                </a:solidFill>
              </a:rPr>
              <a:t>0</a:t>
            </a:r>
            <a:r>
              <a:rPr lang="de-DE" sz="2000">
                <a:solidFill>
                  <a:srgbClr val="000000"/>
                </a:solidFill>
              </a:rPr>
              <a:t> = (2465.3 </a:t>
            </a:r>
            <a:r>
              <a:rPr lang="en-US" sz="2000">
                <a:solidFill>
                  <a:srgbClr val="000000"/>
                </a:solidFill>
              </a:rPr>
              <a:t>±</a:t>
            </a:r>
            <a:r>
              <a:rPr lang="de-DE" sz="2000">
                <a:solidFill>
                  <a:srgbClr val="000000"/>
                </a:solidFill>
              </a:rPr>
              <a:t> 0.5</a:t>
            </a:r>
            <a:r>
              <a:rPr lang="de-DE" sz="2000" baseline="-25000">
                <a:solidFill>
                  <a:srgbClr val="000000"/>
                </a:solidFill>
              </a:rPr>
              <a:t>stat</a:t>
            </a:r>
            <a:r>
              <a:rPr lang="de-DE" sz="2000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±</a:t>
            </a:r>
            <a:r>
              <a:rPr lang="de-DE" sz="2000">
                <a:solidFill>
                  <a:srgbClr val="000000"/>
                </a:solidFill>
              </a:rPr>
              <a:t> 1.6</a:t>
            </a:r>
            <a:r>
              <a:rPr lang="de-DE" sz="2000" baseline="-25000">
                <a:solidFill>
                  <a:srgbClr val="000000"/>
                </a:solidFill>
              </a:rPr>
              <a:t>syst</a:t>
            </a:r>
            <a:r>
              <a:rPr lang="de-DE" sz="2000">
                <a:solidFill>
                  <a:srgbClr val="000000"/>
                </a:solidFill>
              </a:rPr>
              <a:t>) eV </a:t>
            </a:r>
            <a:endParaRPr lang="de-DE" sz="1800">
              <a:solidFill>
                <a:srgbClr val="000000"/>
              </a:solidFill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5364163" y="1628775"/>
            <a:ext cx="2327275" cy="1196975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MANU2 (Genoa)</a:t>
            </a: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metallic Rhenium</a:t>
            </a: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m(</a:t>
            </a:r>
            <a:r>
              <a:rPr lang="de-DE" sz="2200">
                <a:solidFill>
                  <a:srgbClr val="FFFFFF"/>
                </a:solidFill>
                <a:latin typeface="Symbol" charset="0"/>
              </a:rPr>
              <a:t>n</a:t>
            </a:r>
            <a:r>
              <a:rPr lang="de-DE" sz="2200">
                <a:solidFill>
                  <a:srgbClr val="FFFFFF"/>
                </a:solidFill>
              </a:rPr>
              <a:t>) &lt; 26 eV</a:t>
            </a: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5364163" y="2925763"/>
            <a:ext cx="38893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1500">
                <a:solidFill>
                  <a:srgbClr val="000000"/>
                </a:solidFill>
              </a:rPr>
              <a:t>Nucl. Phys. B (Proc.Suppl.) 91 (2001) 293</a:t>
            </a:r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5364163" y="1628775"/>
            <a:ext cx="0" cy="338455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5364163" y="3384550"/>
            <a:ext cx="2311400" cy="1196975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MIBETA (Milano)</a:t>
            </a: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AgReO</a:t>
            </a:r>
            <a:r>
              <a:rPr lang="de-DE" sz="2200" baseline="-25000">
                <a:solidFill>
                  <a:srgbClr val="FFFFFF"/>
                </a:solidFill>
              </a:rPr>
              <a:t>4</a:t>
            </a: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m(</a:t>
            </a:r>
            <a:r>
              <a:rPr lang="de-DE" sz="2200">
                <a:solidFill>
                  <a:srgbClr val="FFFFFF"/>
                </a:solidFill>
                <a:latin typeface="Symbol" charset="0"/>
              </a:rPr>
              <a:t>n</a:t>
            </a:r>
            <a:r>
              <a:rPr lang="de-DE" sz="2200">
                <a:solidFill>
                  <a:srgbClr val="FFFFFF"/>
                </a:solidFill>
              </a:rPr>
              <a:t>) &lt; 15 eV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5364163" y="5013325"/>
            <a:ext cx="3054350" cy="1196975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MARE (Milano, Como,</a:t>
            </a: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Genoa, Trento, US, D)</a:t>
            </a:r>
            <a:endParaRPr lang="de-DE" sz="2200" baseline="-25000">
              <a:solidFill>
                <a:srgbClr val="FFFFFF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Phase I : m(</a:t>
            </a:r>
            <a:r>
              <a:rPr lang="de-DE" sz="2200">
                <a:solidFill>
                  <a:srgbClr val="FFFFFF"/>
                </a:solidFill>
                <a:latin typeface="Symbol" charset="0"/>
              </a:rPr>
              <a:t>n</a:t>
            </a:r>
            <a:r>
              <a:rPr lang="de-DE" sz="2200">
                <a:solidFill>
                  <a:srgbClr val="FFFFFF"/>
                </a:solidFill>
              </a:rPr>
              <a:t>) &lt; 2.5 eV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539750" y="5734050"/>
            <a:ext cx="3281363" cy="422275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757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757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2000">
                <a:solidFill>
                  <a:srgbClr val="CC0000"/>
                </a:solidFill>
              </a:rPr>
              <a:t>m</a:t>
            </a:r>
            <a:r>
              <a:rPr lang="de-DE" sz="2000" baseline="-25000">
                <a:solidFill>
                  <a:srgbClr val="CC0000"/>
                </a:solidFill>
                <a:latin typeface="Symbol" charset="0"/>
              </a:rPr>
              <a:t>n</a:t>
            </a:r>
            <a:r>
              <a:rPr lang="de-DE" sz="2000" baseline="30000">
                <a:solidFill>
                  <a:srgbClr val="CC0000"/>
                </a:solidFill>
              </a:rPr>
              <a:t>2 </a:t>
            </a:r>
            <a:r>
              <a:rPr lang="de-DE" sz="2000">
                <a:solidFill>
                  <a:srgbClr val="CC0000"/>
                </a:solidFill>
              </a:rPr>
              <a:t>= (-112 </a:t>
            </a:r>
            <a:r>
              <a:rPr lang="en-US" sz="2000">
                <a:solidFill>
                  <a:srgbClr val="CC0000"/>
                </a:solidFill>
                <a:cs typeface="Arial" charset="0"/>
              </a:rPr>
              <a:t>±</a:t>
            </a:r>
            <a:r>
              <a:rPr lang="de-DE" sz="2000">
                <a:solidFill>
                  <a:srgbClr val="CC0000"/>
                </a:solidFill>
              </a:rPr>
              <a:t> 207 </a:t>
            </a:r>
            <a:r>
              <a:rPr lang="en-US" sz="2000">
                <a:solidFill>
                  <a:srgbClr val="CC0000"/>
                </a:solidFill>
                <a:cs typeface="Arial" charset="0"/>
              </a:rPr>
              <a:t>±</a:t>
            </a:r>
            <a:r>
              <a:rPr lang="de-DE" sz="2000">
                <a:solidFill>
                  <a:srgbClr val="CC0000"/>
                </a:solidFill>
              </a:rPr>
              <a:t> 90) eV</a:t>
            </a:r>
            <a:r>
              <a:rPr lang="de-DE" sz="2000" baseline="30000">
                <a:solidFill>
                  <a:srgbClr val="CC0000"/>
                </a:solidFill>
              </a:rPr>
              <a:t>2</a:t>
            </a:r>
            <a:endParaRPr lang="de-DE" sz="1800">
              <a:solidFill>
                <a:srgbClr val="CC0000"/>
              </a:solidFill>
              <a:sym typeface="Wingdings" charset="0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5435600" y="4652963"/>
            <a:ext cx="38893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1500">
                <a:solidFill>
                  <a:srgbClr val="000000"/>
                </a:solidFill>
              </a:rPr>
              <a:t>Nucl. Instr. Meth. 125 (2004) 125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5435600" y="6207125"/>
            <a:ext cx="30241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1500">
                <a:solidFill>
                  <a:srgbClr val="000000"/>
                </a:solidFill>
              </a:rPr>
              <a:t>hep-ex/0509038</a:t>
            </a:r>
          </a:p>
        </p:txBody>
      </p:sp>
      <p:sp>
        <p:nvSpPr>
          <p:cNvPr id="228370" name="Rectangle 18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5791200" cy="71088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sz="2700" b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Microcalorimeters</a:t>
            </a:r>
            <a:r>
              <a:rPr lang="de-DE" sz="2700" b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2700" b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for</a:t>
            </a:r>
            <a:r>
              <a:rPr lang="de-DE" sz="2700" b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2700" b="0" baseline="30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187</a:t>
            </a:r>
            <a:r>
              <a:rPr lang="de-DE" sz="2700" b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Re </a:t>
            </a:r>
            <a:r>
              <a:rPr lang="de-DE" sz="2700" b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ß-decay</a:t>
            </a:r>
            <a:endParaRPr lang="en-US" sz="2700" b="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27" name="Slide Number Placeholder 1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451E0D-44C5-DB44-AB71-84D8878F6C66}" type="slidenum">
              <a:rPr lang="en-US" sz="1400">
                <a:solidFill>
                  <a:srgbClr val="000000"/>
                </a:solidFill>
              </a:rPr>
              <a:pPr/>
              <a:t>72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9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73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74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6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75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622300"/>
            <a:ext cx="8064500" cy="603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5600" y="3911600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91100" y="2870200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92750" y="1847850"/>
            <a:ext cx="6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3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073650" y="3657600"/>
            <a:ext cx="3429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626100" y="3657600"/>
            <a:ext cx="4699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65850" y="3403600"/>
            <a:ext cx="81780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 </a:t>
            </a:r>
            <a:r>
              <a:rPr lang="en-US" dirty="0" err="1" smtClean="0">
                <a:solidFill>
                  <a:srgbClr val="FF0000"/>
                </a:solidFill>
              </a:rPr>
              <a:t>eV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0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Magnetic configuration of trap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2200" y="1574800"/>
            <a:ext cx="73279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Solenoidal</a:t>
            </a:r>
            <a:r>
              <a:rPr lang="en-US" dirty="0" smtClean="0">
                <a:solidFill>
                  <a:srgbClr val="FF0000"/>
                </a:solidFill>
              </a:rPr>
              <a:t> uniform field </a:t>
            </a:r>
            <a:r>
              <a:rPr lang="en-US" dirty="0" smtClean="0"/>
              <a:t>for electron cyclotron motion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Pinch coils </a:t>
            </a:r>
            <a:r>
              <a:rPr lang="en-US" dirty="0" smtClean="0"/>
              <a:t>to reflect electrons</a:t>
            </a:r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 err="1" smtClean="0">
                <a:solidFill>
                  <a:srgbClr val="FF0000"/>
                </a:solidFill>
              </a:rPr>
              <a:t>offe</a:t>
            </a:r>
            <a:r>
              <a:rPr lang="en-US" dirty="0" smtClean="0">
                <a:solidFill>
                  <a:srgbClr val="FF0000"/>
                </a:solidFill>
              </a:rPr>
              <a:t> conductors </a:t>
            </a:r>
            <a:r>
              <a:rPr lang="en-US" dirty="0" smtClean="0"/>
              <a:t>(</a:t>
            </a:r>
            <a:r>
              <a:rPr lang="en-US" dirty="0" err="1" smtClean="0"/>
              <a:t>multipole</a:t>
            </a:r>
            <a:r>
              <a:rPr lang="en-US" dirty="0" smtClean="0"/>
              <a:t> magnetic field) to reflect radially moving atoms.</a:t>
            </a:r>
          </a:p>
          <a:p>
            <a:endParaRPr lang="en-US" dirty="0"/>
          </a:p>
          <a:p>
            <a:r>
              <a:rPr lang="en-US" dirty="0" smtClean="0"/>
              <a:t>The ALPHA </a:t>
            </a:r>
            <a:r>
              <a:rPr lang="en-US" dirty="0" err="1" smtClean="0"/>
              <a:t>antihydrogen</a:t>
            </a:r>
            <a:r>
              <a:rPr lang="en-US" dirty="0" smtClean="0"/>
              <a:t> trap parameters:</a:t>
            </a:r>
          </a:p>
          <a:p>
            <a:r>
              <a:rPr lang="en-US" dirty="0" smtClean="0"/>
              <a:t>	Magnetic well depth 0.54 K (50 </a:t>
            </a:r>
            <a:r>
              <a:rPr lang="el-GR" dirty="0" smtClean="0"/>
              <a:t>μ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</a:p>
          <a:p>
            <a:r>
              <a:rPr lang="en-US" dirty="0" smtClean="0"/>
              <a:t>	Trap density initially ~10</a:t>
            </a:r>
            <a:r>
              <a:rPr lang="en-US" baseline="30000" dirty="0" smtClean="0"/>
              <a:t>7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Trap lifetime ~ 1000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47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18"/>
            <a:ext cx="6223000" cy="8505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 early H trap (AT&amp;T, MIT)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232400" y="6261100"/>
            <a:ext cx="356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Hess et al. PRL 59, 672 [1987]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092200"/>
            <a:ext cx="5829300" cy="2286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378200"/>
            <a:ext cx="3975100" cy="318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2900" y="3644900"/>
            <a:ext cx="19295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x 10</a:t>
            </a:r>
            <a:r>
              <a:rPr lang="en-US" baseline="30000" dirty="0" smtClean="0"/>
              <a:t>12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  <a:endParaRPr lang="en-US" dirty="0" smtClean="0"/>
          </a:p>
          <a:p>
            <a:r>
              <a:rPr lang="en-US" dirty="0" smtClean="0"/>
              <a:t>40 </a:t>
            </a:r>
            <a:r>
              <a:rPr lang="en-US" dirty="0" err="1" smtClean="0"/>
              <a:t>mK</a:t>
            </a:r>
            <a:endParaRPr lang="en-US" dirty="0" smtClean="0"/>
          </a:p>
          <a:p>
            <a:r>
              <a:rPr lang="en-US" dirty="0" smtClean="0"/>
              <a:t>400 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16400" y="5257800"/>
            <a:ext cx="3600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dipolar spin flips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911600" y="5715000"/>
            <a:ext cx="7239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3924300" y="5702300"/>
            <a:ext cx="736600" cy="393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629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/>
              <a:t>ALPHA’s </a:t>
            </a:r>
            <a:r>
              <a:rPr lang="en-US" dirty="0" err="1" smtClean="0"/>
              <a:t>antihydrogen</a:t>
            </a:r>
            <a:r>
              <a:rPr lang="en-US" dirty="0" smtClean="0"/>
              <a:t> trap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6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" y="6515100"/>
            <a:ext cx="722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ALPHA Collaboration: Nature Phys.7:558-</a:t>
            </a:r>
            <a:r>
              <a:rPr lang="en-US" sz="1800" dirty="0" smtClean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564,2011;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arXiv</a:t>
            </a:r>
            <a:r>
              <a:rPr lang="en-US" sz="1800" dirty="0" smtClean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1104.4982 </a:t>
            </a:r>
            <a:endParaRPr lang="en-US" sz="1800" dirty="0">
              <a:solidFill>
                <a:srgbClr val="0000FF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710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57200" y="984250"/>
            <a:ext cx="331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Molecular </a:t>
            </a:r>
            <a:r>
              <a:rPr lang="en-US" b="1" dirty="0" smtClean="0">
                <a:solidFill>
                  <a:srgbClr val="FF0000"/>
                </a:solidFill>
              </a:rPr>
              <a:t>excitations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4876800" y="3517900"/>
            <a:ext cx="863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762000" y="3581400"/>
            <a:ext cx="1447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E6A183-9943-3145-974A-4BDC52243558}" type="slidenum">
              <a:rPr lang="en-US" sz="1400"/>
              <a:pPr/>
              <a:t>79</a:t>
            </a:fld>
            <a:endParaRPr lang="en-US" sz="1400"/>
          </a:p>
        </p:txBody>
      </p:sp>
      <p:grpSp>
        <p:nvGrpSpPr>
          <p:cNvPr id="4" name="Group 3"/>
          <p:cNvGrpSpPr/>
          <p:nvPr/>
        </p:nvGrpSpPr>
        <p:grpSpPr>
          <a:xfrm>
            <a:off x="39688" y="984250"/>
            <a:ext cx="8926512" cy="5194300"/>
            <a:chOff x="39688" y="984250"/>
            <a:chExt cx="8926512" cy="5194300"/>
          </a:xfrm>
        </p:grpSpPr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984250"/>
              <a:ext cx="5080000" cy="519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8" y="1487488"/>
              <a:ext cx="4265612" cy="469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886200" y="984250"/>
              <a:ext cx="5080000" cy="5032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674566" y="1002157"/>
            <a:ext cx="1929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</a:rPr>
              <a:t>Energy loss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092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window to work 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50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etaMsu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20700"/>
            <a:ext cx="5943600" cy="5803900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16129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Mass Range Accessible</a:t>
            </a: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7082631" y="635000"/>
            <a:ext cx="1227138" cy="4991100"/>
            <a:chOff x="4696" y="432"/>
            <a:chExt cx="773" cy="3144"/>
          </a:xfrm>
        </p:grpSpPr>
        <p:sp>
          <p:nvSpPr>
            <p:cNvPr id="38927" name="Line 5"/>
            <p:cNvSpPr>
              <a:spLocks noChangeShapeType="1"/>
            </p:cNvSpPr>
            <p:nvPr/>
          </p:nvSpPr>
          <p:spPr bwMode="auto">
            <a:xfrm>
              <a:off x="4696" y="432"/>
              <a:ext cx="0" cy="3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928" name="Text Box 6"/>
            <p:cNvSpPr txBox="1">
              <a:spLocks noChangeArrowheads="1"/>
            </p:cNvSpPr>
            <p:nvPr/>
          </p:nvSpPr>
          <p:spPr bwMode="auto">
            <a:xfrm>
              <a:off x="4704" y="1839"/>
              <a:ext cx="765" cy="634"/>
            </a:xfrm>
            <a:prstGeom prst="rect">
              <a:avLst/>
            </a:prstGeom>
            <a:solidFill>
              <a:srgbClr val="FF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prstClr val="black"/>
                  </a:solidFill>
                </a:rPr>
                <a:t>Present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Lab Limit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2</a:t>
              </a:r>
              <a:r>
                <a:rPr lang="en-US" sz="2000" dirty="0" smtClean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eV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-1308348" y="1295400"/>
            <a:ext cx="0" cy="4076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8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89338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etaMsu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20700"/>
            <a:ext cx="5943600" cy="5803900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16129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Mass Range Accessible</a:t>
            </a: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7069931" y="635000"/>
            <a:ext cx="1227138" cy="4991100"/>
            <a:chOff x="4696" y="432"/>
            <a:chExt cx="773" cy="3144"/>
          </a:xfrm>
        </p:grpSpPr>
        <p:sp>
          <p:nvSpPr>
            <p:cNvPr id="38927" name="Line 5"/>
            <p:cNvSpPr>
              <a:spLocks noChangeShapeType="1"/>
            </p:cNvSpPr>
            <p:nvPr/>
          </p:nvSpPr>
          <p:spPr bwMode="auto">
            <a:xfrm>
              <a:off x="4696" y="432"/>
              <a:ext cx="0" cy="3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928" name="Text Box 6"/>
            <p:cNvSpPr txBox="1">
              <a:spLocks noChangeArrowheads="1"/>
            </p:cNvSpPr>
            <p:nvPr/>
          </p:nvSpPr>
          <p:spPr bwMode="auto">
            <a:xfrm>
              <a:off x="4704" y="1839"/>
              <a:ext cx="765" cy="634"/>
            </a:xfrm>
            <a:prstGeom prst="rect">
              <a:avLst/>
            </a:prstGeom>
            <a:solidFill>
              <a:srgbClr val="FF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prstClr val="black"/>
                  </a:solidFill>
                </a:rPr>
                <a:t>Present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Lab Limit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2</a:t>
              </a:r>
              <a:r>
                <a:rPr lang="en-US" sz="2000" dirty="0" smtClean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eV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-1308348" y="1295400"/>
            <a:ext cx="0" cy="4076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1805" name="Rectangle 13"/>
          <p:cNvSpPr>
            <a:spLocks noChangeArrowheads="1"/>
          </p:cNvSpPr>
          <p:nvPr/>
        </p:nvSpPr>
        <p:spPr bwMode="auto">
          <a:xfrm>
            <a:off x="4025899" y="647700"/>
            <a:ext cx="1358901" cy="4991100"/>
          </a:xfrm>
          <a:prstGeom prst="rect">
            <a:avLst/>
          </a:prstGeom>
          <a:solidFill>
            <a:srgbClr val="FF9197">
              <a:alpha val="5607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5384800" y="647700"/>
            <a:ext cx="1662113" cy="4991100"/>
            <a:chOff x="3656" y="808"/>
            <a:chExt cx="1032" cy="2536"/>
          </a:xfrm>
        </p:grpSpPr>
        <p:sp>
          <p:nvSpPr>
            <p:cNvPr id="38921" name="Rectangle 15"/>
            <p:cNvSpPr>
              <a:spLocks noChangeArrowheads="1"/>
            </p:cNvSpPr>
            <p:nvPr/>
          </p:nvSpPr>
          <p:spPr bwMode="auto">
            <a:xfrm>
              <a:off x="3656" y="808"/>
              <a:ext cx="1032" cy="2536"/>
            </a:xfrm>
            <a:prstGeom prst="rect">
              <a:avLst/>
            </a:prstGeom>
            <a:gradFill rotWithShape="0">
              <a:gsLst>
                <a:gs pos="0">
                  <a:srgbClr val="FFFF66">
                    <a:alpha val="56000"/>
                  </a:srgbClr>
                </a:gs>
                <a:gs pos="100000">
                  <a:srgbClr val="76762F">
                    <a:alpha val="53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dirty="0" smtClean="0">
                <a:solidFill>
                  <a:prstClr val="black"/>
                </a:solidFill>
              </a:endParaRPr>
            </a:p>
            <a:p>
              <a:pPr algn="ctr"/>
              <a:endParaRPr lang="en-US" sz="2000" dirty="0">
                <a:solidFill>
                  <a:prstClr val="black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starting</a:t>
              </a:r>
            </a:p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2017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38922" name="Text Box 16"/>
            <p:cNvSpPr txBox="1">
              <a:spLocks noChangeArrowheads="1"/>
            </p:cNvSpPr>
            <p:nvPr/>
          </p:nvSpPr>
          <p:spPr bwMode="auto">
            <a:xfrm>
              <a:off x="3830" y="916"/>
              <a:ext cx="7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prstClr val="black"/>
                  </a:solidFill>
                </a:rPr>
                <a:t>KATRIN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80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3540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518"/>
            <a:ext cx="6019800" cy="12061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Present Laboratory Limit from 2 tritium experiments: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9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0"/>
            <a:ext cx="8953500" cy="5177310"/>
          </a:xfrm>
          <a:prstGeom prst="rect">
            <a:avLst/>
          </a:prstGeom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6908800" y="685800"/>
            <a:ext cx="19431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m</a:t>
            </a:r>
            <a:r>
              <a:rPr lang="en-US" baseline="-25000" dirty="0" smtClean="0"/>
              <a:t>v</a:t>
            </a:r>
            <a:r>
              <a:rPr lang="en-US" dirty="0" smtClean="0"/>
              <a:t> </a:t>
            </a:r>
            <a:r>
              <a:rPr lang="en-US" dirty="0"/>
              <a:t>&lt; 2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2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SI-nEDM-Vorlage">
  <a:themeElements>
    <a:clrScheme name="PSI-nEDM-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SI-nEDM-Vorlag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SI-nEDM-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nEDM-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nEDM-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nEDM-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nEDM-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nEDM-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Hamish:Applications:Microsoft Office 2004:Templates:My Templates:Master2.pot</Template>
  <TotalTime>95544</TotalTime>
  <Words>2018</Words>
  <Application>Microsoft Macintosh PowerPoint</Application>
  <PresentationFormat>On-screen Show (4:3)</PresentationFormat>
  <Paragraphs>475</Paragraphs>
  <Slides>80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3" baseType="lpstr">
      <vt:lpstr>Master2</vt:lpstr>
      <vt:lpstr>Custom Design</vt:lpstr>
      <vt:lpstr>PSI-nEDM-Vorlage</vt:lpstr>
      <vt:lpstr>1_Custom Design</vt:lpstr>
      <vt:lpstr>Essential</vt:lpstr>
      <vt:lpstr>1_Essential</vt:lpstr>
      <vt:lpstr>1_Master2</vt:lpstr>
      <vt:lpstr>2_Master2</vt:lpstr>
      <vt:lpstr>3_Master2</vt:lpstr>
      <vt:lpstr>4_Master2</vt:lpstr>
      <vt:lpstr>5_Master2</vt:lpstr>
      <vt:lpstr>6_Master2</vt:lpstr>
      <vt:lpstr>Equation</vt:lpstr>
      <vt:lpstr>PowerPoint Presentation</vt:lpstr>
      <vt:lpstr>PowerPoint Presentation</vt:lpstr>
      <vt:lpstr>Limits on neutrino mass through the years</vt:lpstr>
      <vt:lpstr>Limits on neutrino mass through the years</vt:lpstr>
      <vt:lpstr>Neutrino Masses and Flavor Content</vt:lpstr>
      <vt:lpstr>PowerPoint Presentation</vt:lpstr>
      <vt:lpstr> Neutrino mass from Beta Spectra</vt:lpstr>
      <vt:lpstr>Mass Range Accessible</vt:lpstr>
      <vt:lpstr>Present Laboratory Limit from 2 tritium experiments:</vt:lpstr>
      <vt:lpstr>KATRIN</vt:lpstr>
      <vt:lpstr>PowerPoint Presentation</vt:lpstr>
      <vt:lpstr>PowerPoint Presentation</vt:lpstr>
      <vt:lpstr>PowerPoint Presentation</vt:lpstr>
      <vt:lpstr>PowerPoint Presentation</vt:lpstr>
      <vt:lpstr>“First light”</vt:lpstr>
      <vt:lpstr>“first Light” at Katrin – Oct. 14, 2016</vt:lpstr>
      <vt:lpstr>KATRIN: neutrino mass analysis &amp; sensitivity</vt:lpstr>
      <vt:lpstr>Mass Range Accessible</vt:lpstr>
      <vt:lpstr>The Last Order of Magnitude</vt:lpstr>
      <vt:lpstr>Electron Capture Holmium Expt (ECHo)</vt:lpstr>
      <vt:lpstr>PowerPoint Presentation</vt:lpstr>
      <vt:lpstr>PowerPoint Presentation</vt:lpstr>
      <vt:lpstr>PowerPoint Presentation</vt:lpstr>
      <vt:lpstr>Power Radiated</vt:lpstr>
      <vt:lpstr>PowerPoint Presentation</vt:lpstr>
      <vt:lpstr>Cyclotron radiation from tritium beta decay</vt:lpstr>
      <vt:lpstr>Power Radiated</vt:lpstr>
      <vt:lpstr>Energy rEsolution</vt:lpstr>
      <vt:lpstr>83mKr: Nice TEST source</vt:lpstr>
      <vt:lpstr>The energy is measured as a frequency</vt:lpstr>
      <vt:lpstr>PowerPoint Presentation</vt:lpstr>
      <vt:lpstr>PowerPoint Presentation</vt:lpstr>
      <vt:lpstr>What would a signal from an electron look like?</vt:lpstr>
      <vt:lpstr>First observation of single-electron cyclotron radiation</vt:lpstr>
      <vt:lpstr>Unexpected Detail!</vt:lpstr>
      <vt:lpstr>PowerPoint Presentation</vt:lpstr>
      <vt:lpstr>PowerPoint Presentation</vt:lpstr>
      <vt:lpstr>Energy spectrum</vt:lpstr>
      <vt:lpstr>Higher resolution </vt:lpstr>
      <vt:lpstr>Why is this important?</vt:lpstr>
      <vt:lpstr>Project 8 sensitivity </vt:lpstr>
      <vt:lpstr>Project 8 sensitivity </vt:lpstr>
      <vt:lpstr>Cosmological sensitivity </vt:lpstr>
      <vt:lpstr>PowerPoint Presentation</vt:lpstr>
      <vt:lpstr>Hubble tension…</vt:lpstr>
      <vt:lpstr>Neutrino Mass Limits from Beta decay</vt:lpstr>
      <vt:lpstr>Neutrino Mass Limits from Beta decay</vt:lpstr>
      <vt:lpstr>summary</vt:lpstr>
      <vt:lpstr>PowerPoint Presentation</vt:lpstr>
      <vt:lpstr>Mass and mixing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Sensitivity and background</vt:lpstr>
      <vt:lpstr>Sensitivity and background optimized</vt:lpstr>
      <vt:lpstr>KATRIN’s uncertainty budget</vt:lpstr>
      <vt:lpstr>PowerPoint Presentation</vt:lpstr>
      <vt:lpstr>Sensitivity with Time</vt:lpstr>
      <vt:lpstr>PowerPoint Presentation</vt:lpstr>
      <vt:lpstr>PowerPoint Presentation</vt:lpstr>
      <vt:lpstr>“jump” spectrum</vt:lpstr>
      <vt:lpstr>PowerPoint Presentation</vt:lpstr>
      <vt:lpstr>Neutrino mass Physics Impact</vt:lpstr>
      <vt:lpstr>Molecular final-state spectrum</vt:lpstr>
      <vt:lpstr>PowerPoint Presentation</vt:lpstr>
      <vt:lpstr>An old problem solved</vt:lpstr>
      <vt:lpstr>PowerPoint Presentation</vt:lpstr>
      <vt:lpstr>Microcalorimeters for 187Re ß-decay</vt:lpstr>
      <vt:lpstr>PowerPoint Presentation</vt:lpstr>
      <vt:lpstr>PowerPoint Presentation</vt:lpstr>
      <vt:lpstr>PowerPoint Presentation</vt:lpstr>
      <vt:lpstr>Magnetic configuration of trap</vt:lpstr>
      <vt:lpstr>An early H trap (AT&amp;T, MIT)</vt:lpstr>
      <vt:lpstr>ALPHA’s antihydrogen trap</vt:lpstr>
      <vt:lpstr>A window to work in</vt:lpstr>
      <vt:lpstr>Mass Range Accessible</vt:lpstr>
    </vt:vector>
  </TitlesOfParts>
  <Company>U.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Determination of Neutrino Mass</dc:title>
  <dc:creator>Hamish Robertson</dc:creator>
  <cp:lastModifiedBy>Hamish Robertson</cp:lastModifiedBy>
  <cp:revision>799</cp:revision>
  <cp:lastPrinted>2016-11-26T02:00:01Z</cp:lastPrinted>
  <dcterms:created xsi:type="dcterms:W3CDTF">2011-11-28T03:58:26Z</dcterms:created>
  <dcterms:modified xsi:type="dcterms:W3CDTF">2016-11-27T08:44:14Z</dcterms:modified>
</cp:coreProperties>
</file>