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notesSlides/notesSlide29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wmf" ContentType="image/x-wmf"/>
  <Override PartName="/ppt/notesSlides/notesSlide18.xml" ContentType="application/vnd.openxmlformats-officedocument.presentationml.notesSlide+xml"/>
  <Override PartName="/ppt/notesSlides/notesSlide27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emf" ContentType="image/x-emf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05" r:id="rId1"/>
  </p:sldMasterIdLst>
  <p:notesMasterIdLst>
    <p:notesMasterId r:id="rId32"/>
  </p:notesMasterIdLst>
  <p:handoutMasterIdLst>
    <p:handoutMasterId r:id="rId33"/>
  </p:handoutMasterIdLst>
  <p:sldIdLst>
    <p:sldId id="401" r:id="rId2"/>
    <p:sldId id="402" r:id="rId3"/>
    <p:sldId id="404" r:id="rId4"/>
    <p:sldId id="408" r:id="rId5"/>
    <p:sldId id="409" r:id="rId6"/>
    <p:sldId id="410" r:id="rId7"/>
    <p:sldId id="411" r:id="rId8"/>
    <p:sldId id="416" r:id="rId9"/>
    <p:sldId id="412" r:id="rId10"/>
    <p:sldId id="418" r:id="rId11"/>
    <p:sldId id="417" r:id="rId12"/>
    <p:sldId id="419" r:id="rId13"/>
    <p:sldId id="420" r:id="rId14"/>
    <p:sldId id="429" r:id="rId15"/>
    <p:sldId id="421" r:id="rId16"/>
    <p:sldId id="422" r:id="rId17"/>
    <p:sldId id="424" r:id="rId18"/>
    <p:sldId id="425" r:id="rId19"/>
    <p:sldId id="448" r:id="rId20"/>
    <p:sldId id="432" r:id="rId21"/>
    <p:sldId id="433" r:id="rId22"/>
    <p:sldId id="441" r:id="rId23"/>
    <p:sldId id="440" r:id="rId24"/>
    <p:sldId id="438" r:id="rId25"/>
    <p:sldId id="439" r:id="rId26"/>
    <p:sldId id="434" r:id="rId27"/>
    <p:sldId id="435" r:id="rId28"/>
    <p:sldId id="437" r:id="rId29"/>
    <p:sldId id="436" r:id="rId30"/>
    <p:sldId id="442" r:id="rId31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</p:showPr>
  <p:clrMru>
    <a:srgbClr val="000000"/>
    <a:srgbClr val="F83008"/>
    <a:srgbClr val="FFFE00"/>
    <a:srgbClr val="DBE004"/>
    <a:srgbClr val="D7EC14"/>
    <a:srgbClr val="9933FF"/>
    <a:srgbClr val="006600"/>
    <a:srgbClr val="00CC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inimized" horzBarState="maximized">
    <p:restoredLeft sz="15620"/>
    <p:restoredTop sz="90818" autoAdjust="0"/>
  </p:normalViewPr>
  <p:slideViewPr>
    <p:cSldViewPr>
      <p:cViewPr varScale="1">
        <p:scale>
          <a:sx n="70" d="100"/>
          <a:sy n="70" d="100"/>
        </p:scale>
        <p:origin x="-25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10.vml.rels><?xml version="1.0" encoding="UTF-8" standalone="yes"?>
<Relationships xmlns="http://schemas.openxmlformats.org/package/2006/relationships"><Relationship Id="rId2" Type="http://schemas.openxmlformats.org/officeDocument/2006/relationships/image" Target="../media/image22.wmf"/><Relationship Id="rId1" Type="http://schemas.openxmlformats.org/officeDocument/2006/relationships/image" Target="../media/image20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28.wmf"/><Relationship Id="rId2" Type="http://schemas.openxmlformats.org/officeDocument/2006/relationships/image" Target="../media/image27.wmf"/><Relationship Id="rId1" Type="http://schemas.openxmlformats.org/officeDocument/2006/relationships/image" Target="../media/image26.wmf"/><Relationship Id="rId4" Type="http://schemas.openxmlformats.org/officeDocument/2006/relationships/image" Target="../media/image29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32.wmf"/><Relationship Id="rId2" Type="http://schemas.openxmlformats.org/officeDocument/2006/relationships/image" Target="../media/image31.wmf"/><Relationship Id="rId1" Type="http://schemas.openxmlformats.org/officeDocument/2006/relationships/image" Target="../media/image30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35.wmf"/><Relationship Id="rId2" Type="http://schemas.openxmlformats.org/officeDocument/2006/relationships/image" Target="../media/image34.wmf"/><Relationship Id="rId1" Type="http://schemas.openxmlformats.org/officeDocument/2006/relationships/image" Target="../media/image33.wmf"/></Relationships>
</file>

<file path=ppt/drawings/_rels/vmlDrawing14.vml.rels><?xml version="1.0" encoding="UTF-8" standalone="yes"?>
<Relationships xmlns="http://schemas.openxmlformats.org/package/2006/relationships"><Relationship Id="rId2" Type="http://schemas.openxmlformats.org/officeDocument/2006/relationships/image" Target="../media/image38.wmf"/><Relationship Id="rId1" Type="http://schemas.openxmlformats.org/officeDocument/2006/relationships/image" Target="../media/image37.wmf"/></Relationships>
</file>

<file path=ppt/drawings/_rels/vmlDrawing15.vml.rels><?xml version="1.0" encoding="UTF-8" standalone="yes"?>
<Relationships xmlns="http://schemas.openxmlformats.org/package/2006/relationships"><Relationship Id="rId2" Type="http://schemas.openxmlformats.org/officeDocument/2006/relationships/image" Target="../media/image39.wmf"/><Relationship Id="rId1" Type="http://schemas.openxmlformats.org/officeDocument/2006/relationships/image" Target="../media/image26.wmf"/></Relationships>
</file>

<file path=ppt/drawings/_rels/vmlDrawing16.vml.rels><?xml version="1.0" encoding="UTF-8" standalone="yes"?>
<Relationships xmlns="http://schemas.openxmlformats.org/package/2006/relationships"><Relationship Id="rId3" Type="http://schemas.openxmlformats.org/officeDocument/2006/relationships/image" Target="../media/image42.wmf"/><Relationship Id="rId2" Type="http://schemas.openxmlformats.org/officeDocument/2006/relationships/image" Target="../media/image41.wmf"/><Relationship Id="rId1" Type="http://schemas.openxmlformats.org/officeDocument/2006/relationships/image" Target="../media/image40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image" Target="../media/image19.wmf"/><Relationship Id="rId1" Type="http://schemas.openxmlformats.org/officeDocument/2006/relationships/image" Target="../media/image18.wmf"/><Relationship Id="rId4" Type="http://schemas.openxmlformats.org/officeDocument/2006/relationships/image" Target="../media/image21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4" rIns="96645" bIns="48324" numCol="1" anchor="t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1320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4" rIns="96645" bIns="48324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1321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4" rIns="96645" bIns="48324" numCol="1" anchor="b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1321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4" rIns="96645" bIns="48324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imes New Roman" pitchFamily="18" charset="0"/>
              </a:defRPr>
            </a:lvl1pPr>
          </a:lstStyle>
          <a:p>
            <a:fld id="{F1B8BF52-C373-4CE6-B569-46820718A2E7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84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58888" y="720725"/>
            <a:ext cx="4800600" cy="360045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84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6645" tIns="48324" rIns="96645" bIns="48324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7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58888" y="720725"/>
            <a:ext cx="4800600" cy="360045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736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6645" tIns="48324" rIns="96645" bIns="48324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53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58888" y="720725"/>
            <a:ext cx="4800600" cy="360045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531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4725" y="4560888"/>
            <a:ext cx="5365750" cy="4319587"/>
          </a:xfrm>
          <a:prstGeom prst="rect">
            <a:avLst/>
          </a:prstGeom>
          <a:noFill/>
          <a:ln w="12700">
            <a:miter lim="800000"/>
            <a:headEnd type="none" w="sm" len="sm"/>
            <a:tailEnd type="none" w="sm" len="sm"/>
          </a:ln>
        </p:spPr>
        <p:txBody>
          <a:bodyPr lIns="96645" tIns="48324" rIns="96645" bIns="48324"/>
          <a:lstStyle/>
          <a:p>
            <a:r>
              <a:rPr lang="en-US"/>
              <a:t>Beakers-on-a-Conveyor</a:t>
            </a: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9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58888" y="720725"/>
            <a:ext cx="4800600" cy="360045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941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4725" y="4560888"/>
            <a:ext cx="5365750" cy="4319587"/>
          </a:xfrm>
          <a:prstGeom prst="rect">
            <a:avLst/>
          </a:prstGeom>
          <a:noFill/>
          <a:ln w="12700">
            <a:miter lim="800000"/>
            <a:headEnd type="none" w="sm" len="sm"/>
            <a:tailEnd type="none" w="sm" len="sm"/>
          </a:ln>
        </p:spPr>
        <p:txBody>
          <a:bodyPr lIns="96645" tIns="48324" rIns="96645" bIns="48324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1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58888" y="720725"/>
            <a:ext cx="4800600" cy="360045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3145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4725" y="4560888"/>
            <a:ext cx="5365750" cy="4319587"/>
          </a:xfrm>
          <a:prstGeom prst="rect">
            <a:avLst/>
          </a:prstGeom>
          <a:noFill/>
          <a:ln w="12700">
            <a:miter lim="800000"/>
            <a:headEnd type="none" w="sm" len="sm"/>
            <a:tailEnd type="none" w="sm" len="sm"/>
          </a:ln>
        </p:spPr>
        <p:txBody>
          <a:bodyPr lIns="96645" tIns="48324" rIns="96645" bIns="48324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9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58888" y="720725"/>
            <a:ext cx="4800600" cy="360045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989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4725" y="4560888"/>
            <a:ext cx="5365750" cy="4319587"/>
          </a:xfrm>
          <a:prstGeom prst="rect">
            <a:avLst/>
          </a:prstGeom>
          <a:noFill/>
          <a:ln w="12700">
            <a:miter lim="800000"/>
            <a:headEnd type="none" w="sm" len="sm"/>
            <a:tailEnd type="none" w="sm" len="sm"/>
          </a:ln>
        </p:spPr>
        <p:txBody>
          <a:bodyPr lIns="96645" tIns="48324" rIns="96645" bIns="48324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3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58888" y="720725"/>
            <a:ext cx="4800600" cy="360045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3350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4725" y="4560888"/>
            <a:ext cx="5365750" cy="4319587"/>
          </a:xfrm>
          <a:prstGeom prst="rect">
            <a:avLst/>
          </a:prstGeom>
          <a:noFill/>
          <a:ln w="12700">
            <a:miter lim="800000"/>
            <a:headEnd type="none" w="sm" len="sm"/>
            <a:tailEnd type="none" w="sm" len="sm"/>
          </a:ln>
        </p:spPr>
        <p:txBody>
          <a:bodyPr lIns="96645" tIns="48324" rIns="96645" bIns="48324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5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58888" y="720725"/>
            <a:ext cx="4800600" cy="360045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3555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6645" tIns="48324" rIns="96645" bIns="48324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9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58888" y="720725"/>
            <a:ext cx="4800600" cy="360045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396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6645" tIns="48324" rIns="96645" bIns="48324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1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58888" y="720725"/>
            <a:ext cx="4800600" cy="360045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16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6645" tIns="48324" rIns="96645" bIns="48324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51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58888" y="720725"/>
            <a:ext cx="4800600" cy="360045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0518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4725" y="4560888"/>
            <a:ext cx="5365750" cy="4319587"/>
          </a:xfrm>
          <a:prstGeom prst="rect">
            <a:avLst/>
          </a:prstGeom>
          <a:noFill/>
          <a:ln w="12700">
            <a:miter lim="800000"/>
            <a:headEnd type="none" w="sm" len="sm"/>
            <a:tailEnd type="none" w="sm" len="sm"/>
          </a:ln>
        </p:spPr>
        <p:txBody>
          <a:bodyPr lIns="96645" tIns="48324" rIns="96645" bIns="48324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04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58888" y="720725"/>
            <a:ext cx="4800600" cy="360045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904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6645" tIns="48324" rIns="96645" bIns="48324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7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58888" y="720725"/>
            <a:ext cx="4800600" cy="360045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5705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4725" y="4560888"/>
            <a:ext cx="5365750" cy="4319587"/>
          </a:xfrm>
          <a:prstGeom prst="rect">
            <a:avLst/>
          </a:prstGeom>
          <a:noFill/>
          <a:ln w="12700">
            <a:miter lim="800000"/>
            <a:headEnd type="none" w="sm" len="sm"/>
            <a:tailEnd type="none" w="sm" len="sm"/>
          </a:ln>
        </p:spPr>
        <p:txBody>
          <a:bodyPr lIns="96645" tIns="48324" rIns="96645" bIns="48324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9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58888" y="720725"/>
            <a:ext cx="4800600" cy="360045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5910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4725" y="4560888"/>
            <a:ext cx="5365750" cy="4319587"/>
          </a:xfrm>
          <a:prstGeom prst="rect">
            <a:avLst/>
          </a:prstGeom>
          <a:noFill/>
          <a:ln w="12700">
            <a:miter lim="800000"/>
            <a:headEnd type="none" w="sm" len="sm"/>
            <a:tailEnd type="none" w="sm" len="sm"/>
          </a:ln>
        </p:spPr>
        <p:txBody>
          <a:bodyPr lIns="96645" tIns="48324" rIns="96645" bIns="48324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67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58888" y="720725"/>
            <a:ext cx="4800600" cy="360045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675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4725" y="4560888"/>
            <a:ext cx="5365750" cy="4319587"/>
          </a:xfrm>
          <a:prstGeom prst="rect">
            <a:avLst/>
          </a:prstGeom>
          <a:noFill/>
          <a:ln w="12700">
            <a:miter lim="800000"/>
            <a:headEnd type="none" w="sm" len="sm"/>
            <a:tailEnd type="none" w="sm" len="sm"/>
          </a:ln>
        </p:spPr>
        <p:txBody>
          <a:bodyPr lIns="96645" tIns="48324" rIns="96645" bIns="48324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26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58888" y="720725"/>
            <a:ext cx="4800600" cy="360045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265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6645" tIns="48324" rIns="96645" bIns="48324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7344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5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7549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52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52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7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72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1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713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93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93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45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58888" y="720725"/>
            <a:ext cx="4800600" cy="360045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945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6645" tIns="48324" rIns="96645" bIns="48324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28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58888" y="720725"/>
            <a:ext cx="4800600" cy="360045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928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4725" y="4560888"/>
            <a:ext cx="5365750" cy="4319587"/>
          </a:xfrm>
          <a:prstGeom prst="rect">
            <a:avLst/>
          </a:prstGeom>
          <a:noFill/>
          <a:ln w="12700">
            <a:miter lim="800000"/>
            <a:headEnd type="none" w="sm" len="sm"/>
            <a:tailEnd type="none" w="sm" len="sm"/>
          </a:ln>
        </p:spPr>
        <p:txBody>
          <a:bodyPr lIns="96645" tIns="48324" rIns="96645" bIns="48324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27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58888" y="720725"/>
            <a:ext cx="4800600" cy="360045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278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6645" tIns="48324" rIns="96645" bIns="48324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48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58888" y="720725"/>
            <a:ext cx="4800600" cy="360045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483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6645" tIns="48324" rIns="96645" bIns="48324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68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58888" y="720725"/>
            <a:ext cx="4800600" cy="360045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688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6645" tIns="48324" rIns="96645" bIns="48324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89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58888" y="720725"/>
            <a:ext cx="4800600" cy="360045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893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6645" tIns="48324" rIns="96645" bIns="48324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12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58888" y="720725"/>
            <a:ext cx="4800600" cy="360045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121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6645" tIns="48324" rIns="96645" bIns="48324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09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58888" y="720725"/>
            <a:ext cx="4800600" cy="360045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097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6645" tIns="48324" rIns="96645" bIns="48324"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84002" name="Group 2"/>
          <p:cNvGrpSpPr>
            <a:grpSpLocks/>
          </p:cNvGrpSpPr>
          <p:nvPr/>
        </p:nvGrpSpPr>
        <p:grpSpPr bwMode="auto">
          <a:xfrm>
            <a:off x="3175" y="4267200"/>
            <a:ext cx="9140825" cy="2590800"/>
            <a:chOff x="2" y="2688"/>
            <a:chExt cx="5758" cy="1632"/>
          </a:xfrm>
        </p:grpSpPr>
        <p:sp>
          <p:nvSpPr>
            <p:cNvPr id="384003" name="Freeform 3"/>
            <p:cNvSpPr>
              <a:spLocks/>
            </p:cNvSpPr>
            <p:nvPr/>
          </p:nvSpPr>
          <p:spPr bwMode="hidden">
            <a:xfrm>
              <a:off x="2" y="2688"/>
              <a:ext cx="5758" cy="1632"/>
            </a:xfrm>
            <a:custGeom>
              <a:avLst/>
              <a:gdLst/>
              <a:ahLst/>
              <a:cxnLst>
                <a:cxn ang="0">
                  <a:pos x="5740" y="4316"/>
                </a:cxn>
                <a:cxn ang="0">
                  <a:pos x="0" y="4316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4316"/>
                </a:cxn>
                <a:cxn ang="0">
                  <a:pos x="5740" y="4316"/>
                </a:cxn>
              </a:cxnLst>
              <a:rect l="0" t="0" r="r" b="b"/>
              <a:pathLst>
                <a:path w="5740" h="4316">
                  <a:moveTo>
                    <a:pt x="5740" y="4316"/>
                  </a:moveTo>
                  <a:lnTo>
                    <a:pt x="0" y="4316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4316"/>
                  </a:lnTo>
                  <a:lnTo>
                    <a:pt x="5740" y="431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384004" name="Group 4"/>
            <p:cNvGrpSpPr>
              <a:grpSpLocks/>
            </p:cNvGrpSpPr>
            <p:nvPr userDrawn="1"/>
          </p:nvGrpSpPr>
          <p:grpSpPr bwMode="auto">
            <a:xfrm>
              <a:off x="3528" y="3715"/>
              <a:ext cx="792" cy="521"/>
              <a:chOff x="3527" y="3715"/>
              <a:chExt cx="792" cy="521"/>
            </a:xfrm>
          </p:grpSpPr>
          <p:sp>
            <p:nvSpPr>
              <p:cNvPr id="384005" name="Oval 5"/>
              <p:cNvSpPr>
                <a:spLocks noChangeArrowheads="1"/>
              </p:cNvSpPr>
              <p:nvPr/>
            </p:nvSpPr>
            <p:spPr bwMode="hidden">
              <a:xfrm>
                <a:off x="3686" y="3810"/>
                <a:ext cx="532" cy="32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4006" name="Oval 6"/>
              <p:cNvSpPr>
                <a:spLocks noChangeArrowheads="1"/>
              </p:cNvSpPr>
              <p:nvPr/>
            </p:nvSpPr>
            <p:spPr bwMode="hidden">
              <a:xfrm>
                <a:off x="3726" y="3840"/>
                <a:ext cx="452" cy="275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4007" name="Oval 7"/>
              <p:cNvSpPr>
                <a:spLocks noChangeArrowheads="1"/>
              </p:cNvSpPr>
              <p:nvPr/>
            </p:nvSpPr>
            <p:spPr bwMode="hidden">
              <a:xfrm>
                <a:off x="3782" y="3872"/>
                <a:ext cx="344" cy="2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4008" name="Oval 8"/>
              <p:cNvSpPr>
                <a:spLocks noChangeArrowheads="1"/>
              </p:cNvSpPr>
              <p:nvPr/>
            </p:nvSpPr>
            <p:spPr bwMode="hidden">
              <a:xfrm>
                <a:off x="3822" y="3896"/>
                <a:ext cx="262" cy="15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4009" name="Oval 9"/>
              <p:cNvSpPr>
                <a:spLocks noChangeArrowheads="1"/>
              </p:cNvSpPr>
              <p:nvPr/>
            </p:nvSpPr>
            <p:spPr bwMode="hidden">
              <a:xfrm>
                <a:off x="3856" y="3922"/>
                <a:ext cx="192" cy="1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4010" name="Freeform 10"/>
              <p:cNvSpPr>
                <a:spLocks/>
              </p:cNvSpPr>
              <p:nvPr/>
            </p:nvSpPr>
            <p:spPr bwMode="hidden">
              <a:xfrm>
                <a:off x="3575" y="3715"/>
                <a:ext cx="383" cy="161"/>
              </a:xfrm>
              <a:custGeom>
                <a:avLst/>
                <a:gdLst/>
                <a:ahLst/>
                <a:cxnLst>
                  <a:cxn ang="0">
                    <a:pos x="376" y="12"/>
                  </a:cxn>
                  <a:cxn ang="0">
                    <a:pos x="257" y="24"/>
                  </a:cxn>
                  <a:cxn ang="0">
                    <a:pos x="149" y="54"/>
                  </a:cxn>
                  <a:cxn ang="0">
                    <a:pos x="101" y="77"/>
                  </a:cxn>
                  <a:cxn ang="0">
                    <a:pos x="59" y="101"/>
                  </a:cxn>
                  <a:cxn ang="0">
                    <a:pos x="24" y="131"/>
                  </a:cxn>
                  <a:cxn ang="0">
                    <a:pos x="0" y="161"/>
                  </a:cxn>
                  <a:cxn ang="0">
                    <a:pos x="0" y="137"/>
                  </a:cxn>
                  <a:cxn ang="0">
                    <a:pos x="29" y="107"/>
                  </a:cxn>
                  <a:cxn ang="0">
                    <a:pos x="65" y="83"/>
                  </a:cxn>
                  <a:cxn ang="0">
                    <a:pos x="155" y="36"/>
                  </a:cxn>
                  <a:cxn ang="0">
                    <a:pos x="257" y="12"/>
                  </a:cxn>
                  <a:cxn ang="0">
                    <a:pos x="376" y="0"/>
                  </a:cxn>
                  <a:cxn ang="0">
                    <a:pos x="376" y="0"/>
                  </a:cxn>
                  <a:cxn ang="0">
                    <a:pos x="382" y="0"/>
                  </a:cxn>
                  <a:cxn ang="0">
                    <a:pos x="382" y="12"/>
                  </a:cxn>
                  <a:cxn ang="0">
                    <a:pos x="376" y="12"/>
                  </a:cxn>
                  <a:cxn ang="0">
                    <a:pos x="376" y="12"/>
                  </a:cxn>
                  <a:cxn ang="0">
                    <a:pos x="376" y="12"/>
                  </a:cxn>
                </a:cxnLst>
                <a:rect l="0" t="0" r="r" b="b"/>
                <a:pathLst>
                  <a:path w="382" h="161">
                    <a:moveTo>
                      <a:pt x="376" y="12"/>
                    </a:moveTo>
                    <a:lnTo>
                      <a:pt x="257" y="24"/>
                    </a:lnTo>
                    <a:lnTo>
                      <a:pt x="149" y="54"/>
                    </a:lnTo>
                    <a:lnTo>
                      <a:pt x="101" y="77"/>
                    </a:lnTo>
                    <a:lnTo>
                      <a:pt x="59" y="101"/>
                    </a:lnTo>
                    <a:lnTo>
                      <a:pt x="24" y="131"/>
                    </a:lnTo>
                    <a:lnTo>
                      <a:pt x="0" y="161"/>
                    </a:lnTo>
                    <a:lnTo>
                      <a:pt x="0" y="137"/>
                    </a:lnTo>
                    <a:lnTo>
                      <a:pt x="29" y="107"/>
                    </a:lnTo>
                    <a:lnTo>
                      <a:pt x="65" y="83"/>
                    </a:lnTo>
                    <a:lnTo>
                      <a:pt x="155" y="36"/>
                    </a:lnTo>
                    <a:lnTo>
                      <a:pt x="257" y="12"/>
                    </a:lnTo>
                    <a:lnTo>
                      <a:pt x="376" y="0"/>
                    </a:lnTo>
                    <a:lnTo>
                      <a:pt x="376" y="0"/>
                    </a:lnTo>
                    <a:lnTo>
                      <a:pt x="382" y="0"/>
                    </a:lnTo>
                    <a:lnTo>
                      <a:pt x="382" y="12"/>
                    </a:lnTo>
                    <a:lnTo>
                      <a:pt x="376" y="12"/>
                    </a:lnTo>
                    <a:lnTo>
                      <a:pt x="376" y="12"/>
                    </a:lnTo>
                    <a:lnTo>
                      <a:pt x="376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4011" name="Freeform 11"/>
              <p:cNvSpPr>
                <a:spLocks/>
              </p:cNvSpPr>
              <p:nvPr/>
            </p:nvSpPr>
            <p:spPr bwMode="hidden">
              <a:xfrm>
                <a:off x="3695" y="4170"/>
                <a:ext cx="444" cy="66"/>
              </a:xfrm>
              <a:custGeom>
                <a:avLst/>
                <a:gdLst/>
                <a:ahLst/>
                <a:cxnLst>
                  <a:cxn ang="0">
                    <a:pos x="257" y="54"/>
                  </a:cxn>
                  <a:cxn ang="0">
                    <a:pos x="353" y="48"/>
                  </a:cxn>
                  <a:cxn ang="0">
                    <a:pos x="443" y="24"/>
                  </a:cxn>
                  <a:cxn ang="0">
                    <a:pos x="443" y="36"/>
                  </a:cxn>
                  <a:cxn ang="0">
                    <a:pos x="353" y="60"/>
                  </a:cxn>
                  <a:cxn ang="0">
                    <a:pos x="257" y="66"/>
                  </a:cxn>
                  <a:cxn ang="0">
                    <a:pos x="186" y="60"/>
                  </a:cxn>
                  <a:cxn ang="0">
                    <a:pos x="120" y="48"/>
                  </a:cxn>
                  <a:cxn ang="0">
                    <a:pos x="60" y="36"/>
                  </a:cxn>
                  <a:cxn ang="0">
                    <a:pos x="0" y="12"/>
                  </a:cxn>
                  <a:cxn ang="0">
                    <a:pos x="0" y="0"/>
                  </a:cxn>
                  <a:cxn ang="0">
                    <a:pos x="54" y="24"/>
                  </a:cxn>
                  <a:cxn ang="0">
                    <a:pos x="120" y="36"/>
                  </a:cxn>
                  <a:cxn ang="0">
                    <a:pos x="186" y="48"/>
                  </a:cxn>
                  <a:cxn ang="0">
                    <a:pos x="257" y="54"/>
                  </a:cxn>
                  <a:cxn ang="0">
                    <a:pos x="257" y="54"/>
                  </a:cxn>
                </a:cxnLst>
                <a:rect l="0" t="0" r="r" b="b"/>
                <a:pathLst>
                  <a:path w="443" h="66">
                    <a:moveTo>
                      <a:pt x="257" y="54"/>
                    </a:moveTo>
                    <a:lnTo>
                      <a:pt x="353" y="48"/>
                    </a:lnTo>
                    <a:lnTo>
                      <a:pt x="443" y="24"/>
                    </a:lnTo>
                    <a:lnTo>
                      <a:pt x="443" y="36"/>
                    </a:lnTo>
                    <a:lnTo>
                      <a:pt x="353" y="60"/>
                    </a:lnTo>
                    <a:lnTo>
                      <a:pt x="257" y="66"/>
                    </a:lnTo>
                    <a:lnTo>
                      <a:pt x="186" y="60"/>
                    </a:lnTo>
                    <a:lnTo>
                      <a:pt x="120" y="48"/>
                    </a:lnTo>
                    <a:lnTo>
                      <a:pt x="60" y="36"/>
                    </a:lnTo>
                    <a:lnTo>
                      <a:pt x="0" y="12"/>
                    </a:lnTo>
                    <a:lnTo>
                      <a:pt x="0" y="0"/>
                    </a:lnTo>
                    <a:lnTo>
                      <a:pt x="54" y="24"/>
                    </a:lnTo>
                    <a:lnTo>
                      <a:pt x="120" y="36"/>
                    </a:lnTo>
                    <a:lnTo>
                      <a:pt x="186" y="48"/>
                    </a:lnTo>
                    <a:lnTo>
                      <a:pt x="257" y="54"/>
                    </a:lnTo>
                    <a:lnTo>
                      <a:pt x="257" y="5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84706"/>
                      <a:invGamma/>
                    </a:schemeClr>
                  </a:gs>
                  <a:gs pos="100000">
                    <a:schemeClr val="accent2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4012" name="Freeform 12"/>
              <p:cNvSpPr>
                <a:spLocks/>
              </p:cNvSpPr>
              <p:nvPr/>
            </p:nvSpPr>
            <p:spPr bwMode="hidden">
              <a:xfrm>
                <a:off x="3527" y="3906"/>
                <a:ext cx="89" cy="216"/>
              </a:xfrm>
              <a:custGeom>
                <a:avLst/>
                <a:gdLst/>
                <a:ahLst/>
                <a:cxnLst>
                  <a:cxn ang="0">
                    <a:pos x="12" y="66"/>
                  </a:cxn>
                  <a:cxn ang="0">
                    <a:pos x="18" y="108"/>
                  </a:cxn>
                  <a:cxn ang="0">
                    <a:pos x="36" y="144"/>
                  </a:cxn>
                  <a:cxn ang="0">
                    <a:pos x="60" y="180"/>
                  </a:cxn>
                  <a:cxn ang="0">
                    <a:pos x="89" y="216"/>
                  </a:cxn>
                  <a:cxn ang="0">
                    <a:pos x="72" y="216"/>
                  </a:cxn>
                  <a:cxn ang="0">
                    <a:pos x="42" y="180"/>
                  </a:cxn>
                  <a:cxn ang="0">
                    <a:pos x="18" y="144"/>
                  </a:cxn>
                  <a:cxn ang="0">
                    <a:pos x="6" y="108"/>
                  </a:cxn>
                  <a:cxn ang="0">
                    <a:pos x="0" y="66"/>
                  </a:cxn>
                  <a:cxn ang="0">
                    <a:pos x="0" y="30"/>
                  </a:cxn>
                  <a:cxn ang="0">
                    <a:pos x="12" y="0"/>
                  </a:cxn>
                  <a:cxn ang="0">
                    <a:pos x="30" y="0"/>
                  </a:cxn>
                  <a:cxn ang="0">
                    <a:pos x="18" y="30"/>
                  </a:cxn>
                  <a:cxn ang="0">
                    <a:pos x="12" y="66"/>
                  </a:cxn>
                  <a:cxn ang="0">
                    <a:pos x="12" y="66"/>
                  </a:cxn>
                </a:cxnLst>
                <a:rect l="0" t="0" r="r" b="b"/>
                <a:pathLst>
                  <a:path w="89" h="216">
                    <a:moveTo>
                      <a:pt x="12" y="66"/>
                    </a:moveTo>
                    <a:lnTo>
                      <a:pt x="18" y="108"/>
                    </a:lnTo>
                    <a:lnTo>
                      <a:pt x="36" y="144"/>
                    </a:lnTo>
                    <a:lnTo>
                      <a:pt x="60" y="180"/>
                    </a:lnTo>
                    <a:lnTo>
                      <a:pt x="89" y="216"/>
                    </a:lnTo>
                    <a:lnTo>
                      <a:pt x="72" y="216"/>
                    </a:lnTo>
                    <a:lnTo>
                      <a:pt x="42" y="180"/>
                    </a:lnTo>
                    <a:lnTo>
                      <a:pt x="18" y="144"/>
                    </a:lnTo>
                    <a:lnTo>
                      <a:pt x="6" y="108"/>
                    </a:lnTo>
                    <a:lnTo>
                      <a:pt x="0" y="66"/>
                    </a:lnTo>
                    <a:lnTo>
                      <a:pt x="0" y="30"/>
                    </a:lnTo>
                    <a:lnTo>
                      <a:pt x="12" y="0"/>
                    </a:lnTo>
                    <a:lnTo>
                      <a:pt x="30" y="0"/>
                    </a:lnTo>
                    <a:lnTo>
                      <a:pt x="18" y="30"/>
                    </a:lnTo>
                    <a:lnTo>
                      <a:pt x="12" y="66"/>
                    </a:lnTo>
                    <a:lnTo>
                      <a:pt x="12" y="6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4013" name="Freeform 13"/>
              <p:cNvSpPr>
                <a:spLocks/>
              </p:cNvSpPr>
              <p:nvPr/>
            </p:nvSpPr>
            <p:spPr bwMode="hidden">
              <a:xfrm>
                <a:off x="3569" y="3745"/>
                <a:ext cx="750" cy="461"/>
              </a:xfrm>
              <a:custGeom>
                <a:avLst/>
                <a:gdLst/>
                <a:ahLst/>
                <a:cxnLst>
                  <a:cxn ang="0">
                    <a:pos x="382" y="443"/>
                  </a:cxn>
                  <a:cxn ang="0">
                    <a:pos x="311" y="437"/>
                  </a:cxn>
                  <a:cxn ang="0">
                    <a:pos x="245" y="425"/>
                  </a:cxn>
                  <a:cxn ang="0">
                    <a:pos x="185" y="407"/>
                  </a:cxn>
                  <a:cxn ang="0">
                    <a:pos x="131" y="383"/>
                  </a:cxn>
                  <a:cxn ang="0">
                    <a:pos x="83" y="347"/>
                  </a:cxn>
                  <a:cxn ang="0">
                    <a:pos x="53" y="311"/>
                  </a:cxn>
                  <a:cxn ang="0">
                    <a:pos x="30" y="269"/>
                  </a:cxn>
                  <a:cxn ang="0">
                    <a:pos x="24" y="227"/>
                  </a:cxn>
                  <a:cxn ang="0">
                    <a:pos x="30" y="185"/>
                  </a:cxn>
                  <a:cxn ang="0">
                    <a:pos x="53" y="143"/>
                  </a:cxn>
                  <a:cxn ang="0">
                    <a:pos x="83" y="107"/>
                  </a:cxn>
                  <a:cxn ang="0">
                    <a:pos x="131" y="77"/>
                  </a:cxn>
                  <a:cxn ang="0">
                    <a:pos x="185" y="47"/>
                  </a:cxn>
                  <a:cxn ang="0">
                    <a:pos x="245" y="30"/>
                  </a:cxn>
                  <a:cxn ang="0">
                    <a:pos x="311" y="18"/>
                  </a:cxn>
                  <a:cxn ang="0">
                    <a:pos x="382" y="12"/>
                  </a:cxn>
                  <a:cxn ang="0">
                    <a:pos x="478" y="18"/>
                  </a:cxn>
                  <a:cxn ang="0">
                    <a:pos x="562" y="41"/>
                  </a:cxn>
                  <a:cxn ang="0">
                    <a:pos x="562" y="36"/>
                  </a:cxn>
                  <a:cxn ang="0">
                    <a:pos x="562" y="30"/>
                  </a:cxn>
                  <a:cxn ang="0">
                    <a:pos x="478" y="6"/>
                  </a:cxn>
                  <a:cxn ang="0">
                    <a:pos x="382" y="0"/>
                  </a:cxn>
                  <a:cxn ang="0">
                    <a:pos x="305" y="6"/>
                  </a:cxn>
                  <a:cxn ang="0">
                    <a:pos x="233" y="18"/>
                  </a:cxn>
                  <a:cxn ang="0">
                    <a:pos x="167" y="41"/>
                  </a:cxn>
                  <a:cxn ang="0">
                    <a:pos x="113" y="65"/>
                  </a:cxn>
                  <a:cxn ang="0">
                    <a:pos x="65" y="101"/>
                  </a:cxn>
                  <a:cxn ang="0">
                    <a:pos x="30" y="137"/>
                  </a:cxn>
                  <a:cxn ang="0">
                    <a:pos x="6" y="179"/>
                  </a:cxn>
                  <a:cxn ang="0">
                    <a:pos x="0" y="227"/>
                  </a:cxn>
                  <a:cxn ang="0">
                    <a:pos x="6" y="275"/>
                  </a:cxn>
                  <a:cxn ang="0">
                    <a:pos x="30" y="317"/>
                  </a:cxn>
                  <a:cxn ang="0">
                    <a:pos x="65" y="359"/>
                  </a:cxn>
                  <a:cxn ang="0">
                    <a:pos x="113" y="395"/>
                  </a:cxn>
                  <a:cxn ang="0">
                    <a:pos x="167" y="419"/>
                  </a:cxn>
                  <a:cxn ang="0">
                    <a:pos x="233" y="443"/>
                  </a:cxn>
                  <a:cxn ang="0">
                    <a:pos x="305" y="455"/>
                  </a:cxn>
                  <a:cxn ang="0">
                    <a:pos x="382" y="461"/>
                  </a:cxn>
                  <a:cxn ang="0">
                    <a:pos x="448" y="455"/>
                  </a:cxn>
                  <a:cxn ang="0">
                    <a:pos x="508" y="449"/>
                  </a:cxn>
                  <a:cxn ang="0">
                    <a:pos x="609" y="413"/>
                  </a:cxn>
                  <a:cxn ang="0">
                    <a:pos x="657" y="389"/>
                  </a:cxn>
                  <a:cxn ang="0">
                    <a:pos x="693" y="359"/>
                  </a:cxn>
                  <a:cxn ang="0">
                    <a:pos x="723" y="329"/>
                  </a:cxn>
                  <a:cxn ang="0">
                    <a:pos x="747" y="293"/>
                  </a:cxn>
                  <a:cxn ang="0">
                    <a:pos x="741" y="287"/>
                  </a:cxn>
                  <a:cxn ang="0">
                    <a:pos x="729" y="281"/>
                  </a:cxn>
                  <a:cxn ang="0">
                    <a:pos x="711" y="317"/>
                  </a:cxn>
                  <a:cxn ang="0">
                    <a:pos x="681" y="347"/>
                  </a:cxn>
                  <a:cxn ang="0">
                    <a:pos x="645" y="377"/>
                  </a:cxn>
                  <a:cxn ang="0">
                    <a:pos x="604" y="401"/>
                  </a:cxn>
                  <a:cxn ang="0">
                    <a:pos x="502" y="431"/>
                  </a:cxn>
                  <a:cxn ang="0">
                    <a:pos x="442" y="443"/>
                  </a:cxn>
                  <a:cxn ang="0">
                    <a:pos x="382" y="443"/>
                  </a:cxn>
                  <a:cxn ang="0">
                    <a:pos x="382" y="443"/>
                  </a:cxn>
                </a:cxnLst>
                <a:rect l="0" t="0" r="r" b="b"/>
                <a:pathLst>
                  <a:path w="747" h="461">
                    <a:moveTo>
                      <a:pt x="382" y="443"/>
                    </a:moveTo>
                    <a:lnTo>
                      <a:pt x="311" y="437"/>
                    </a:lnTo>
                    <a:lnTo>
                      <a:pt x="245" y="425"/>
                    </a:lnTo>
                    <a:lnTo>
                      <a:pt x="185" y="407"/>
                    </a:lnTo>
                    <a:lnTo>
                      <a:pt x="131" y="383"/>
                    </a:lnTo>
                    <a:lnTo>
                      <a:pt x="83" y="347"/>
                    </a:lnTo>
                    <a:lnTo>
                      <a:pt x="53" y="311"/>
                    </a:lnTo>
                    <a:lnTo>
                      <a:pt x="30" y="269"/>
                    </a:lnTo>
                    <a:lnTo>
                      <a:pt x="24" y="227"/>
                    </a:lnTo>
                    <a:lnTo>
                      <a:pt x="30" y="185"/>
                    </a:lnTo>
                    <a:lnTo>
                      <a:pt x="53" y="143"/>
                    </a:lnTo>
                    <a:lnTo>
                      <a:pt x="83" y="107"/>
                    </a:lnTo>
                    <a:lnTo>
                      <a:pt x="131" y="77"/>
                    </a:lnTo>
                    <a:lnTo>
                      <a:pt x="185" y="47"/>
                    </a:lnTo>
                    <a:lnTo>
                      <a:pt x="245" y="30"/>
                    </a:lnTo>
                    <a:lnTo>
                      <a:pt x="311" y="18"/>
                    </a:lnTo>
                    <a:lnTo>
                      <a:pt x="382" y="12"/>
                    </a:lnTo>
                    <a:lnTo>
                      <a:pt x="478" y="18"/>
                    </a:lnTo>
                    <a:lnTo>
                      <a:pt x="562" y="41"/>
                    </a:lnTo>
                    <a:lnTo>
                      <a:pt x="562" y="36"/>
                    </a:lnTo>
                    <a:lnTo>
                      <a:pt x="562" y="30"/>
                    </a:lnTo>
                    <a:lnTo>
                      <a:pt x="478" y="6"/>
                    </a:lnTo>
                    <a:lnTo>
                      <a:pt x="382" y="0"/>
                    </a:lnTo>
                    <a:lnTo>
                      <a:pt x="305" y="6"/>
                    </a:lnTo>
                    <a:lnTo>
                      <a:pt x="233" y="18"/>
                    </a:lnTo>
                    <a:lnTo>
                      <a:pt x="167" y="41"/>
                    </a:lnTo>
                    <a:lnTo>
                      <a:pt x="113" y="65"/>
                    </a:lnTo>
                    <a:lnTo>
                      <a:pt x="65" y="101"/>
                    </a:lnTo>
                    <a:lnTo>
                      <a:pt x="30" y="137"/>
                    </a:lnTo>
                    <a:lnTo>
                      <a:pt x="6" y="179"/>
                    </a:lnTo>
                    <a:lnTo>
                      <a:pt x="0" y="227"/>
                    </a:lnTo>
                    <a:lnTo>
                      <a:pt x="6" y="275"/>
                    </a:lnTo>
                    <a:lnTo>
                      <a:pt x="30" y="317"/>
                    </a:lnTo>
                    <a:lnTo>
                      <a:pt x="65" y="359"/>
                    </a:lnTo>
                    <a:lnTo>
                      <a:pt x="113" y="395"/>
                    </a:lnTo>
                    <a:lnTo>
                      <a:pt x="167" y="419"/>
                    </a:lnTo>
                    <a:lnTo>
                      <a:pt x="233" y="443"/>
                    </a:lnTo>
                    <a:lnTo>
                      <a:pt x="305" y="455"/>
                    </a:lnTo>
                    <a:lnTo>
                      <a:pt x="382" y="461"/>
                    </a:lnTo>
                    <a:lnTo>
                      <a:pt x="448" y="455"/>
                    </a:lnTo>
                    <a:lnTo>
                      <a:pt x="508" y="449"/>
                    </a:lnTo>
                    <a:lnTo>
                      <a:pt x="609" y="413"/>
                    </a:lnTo>
                    <a:lnTo>
                      <a:pt x="657" y="389"/>
                    </a:lnTo>
                    <a:lnTo>
                      <a:pt x="693" y="359"/>
                    </a:lnTo>
                    <a:lnTo>
                      <a:pt x="723" y="329"/>
                    </a:lnTo>
                    <a:lnTo>
                      <a:pt x="747" y="293"/>
                    </a:lnTo>
                    <a:lnTo>
                      <a:pt x="741" y="287"/>
                    </a:lnTo>
                    <a:lnTo>
                      <a:pt x="729" y="281"/>
                    </a:lnTo>
                    <a:lnTo>
                      <a:pt x="711" y="317"/>
                    </a:lnTo>
                    <a:lnTo>
                      <a:pt x="681" y="347"/>
                    </a:lnTo>
                    <a:lnTo>
                      <a:pt x="645" y="377"/>
                    </a:lnTo>
                    <a:lnTo>
                      <a:pt x="604" y="401"/>
                    </a:lnTo>
                    <a:lnTo>
                      <a:pt x="502" y="431"/>
                    </a:lnTo>
                    <a:lnTo>
                      <a:pt x="442" y="443"/>
                    </a:lnTo>
                    <a:lnTo>
                      <a:pt x="382" y="443"/>
                    </a:lnTo>
                    <a:lnTo>
                      <a:pt x="382" y="443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rect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4014" name="Freeform 14"/>
              <p:cNvSpPr>
                <a:spLocks/>
              </p:cNvSpPr>
              <p:nvPr/>
            </p:nvSpPr>
            <p:spPr bwMode="hidden">
              <a:xfrm>
                <a:off x="4037" y="3721"/>
                <a:ext cx="96" cy="3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8" y="18"/>
                  </a:cxn>
                  <a:cxn ang="0">
                    <a:pos x="96" y="30"/>
                  </a:cxn>
                  <a:cxn ang="0">
                    <a:pos x="96" y="24"/>
                  </a:cxn>
                  <a:cxn ang="0">
                    <a:pos x="96" y="18"/>
                  </a:cxn>
                  <a:cxn ang="0">
                    <a:pos x="48" y="12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96" h="30">
                    <a:moveTo>
                      <a:pt x="0" y="0"/>
                    </a:moveTo>
                    <a:lnTo>
                      <a:pt x="0" y="12"/>
                    </a:lnTo>
                    <a:lnTo>
                      <a:pt x="48" y="18"/>
                    </a:lnTo>
                    <a:lnTo>
                      <a:pt x="96" y="30"/>
                    </a:lnTo>
                    <a:lnTo>
                      <a:pt x="96" y="24"/>
                    </a:lnTo>
                    <a:lnTo>
                      <a:pt x="96" y="18"/>
                    </a:lnTo>
                    <a:lnTo>
                      <a:pt x="48" y="12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4015" name="Oval 15"/>
              <p:cNvSpPr>
                <a:spLocks noChangeArrowheads="1"/>
              </p:cNvSpPr>
              <p:nvPr/>
            </p:nvSpPr>
            <p:spPr bwMode="hidden">
              <a:xfrm>
                <a:off x="3910" y="3948"/>
                <a:ext cx="84" cy="53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384016" name="Group 16"/>
            <p:cNvGrpSpPr>
              <a:grpSpLocks/>
            </p:cNvGrpSpPr>
            <p:nvPr userDrawn="1"/>
          </p:nvGrpSpPr>
          <p:grpSpPr bwMode="auto">
            <a:xfrm>
              <a:off x="1776" y="3631"/>
              <a:ext cx="1626" cy="683"/>
              <a:chOff x="1776" y="3631"/>
              <a:chExt cx="1626" cy="683"/>
            </a:xfrm>
          </p:grpSpPr>
          <p:sp>
            <p:nvSpPr>
              <p:cNvPr id="384017" name="Oval 17"/>
              <p:cNvSpPr>
                <a:spLocks noChangeArrowheads="1"/>
              </p:cNvSpPr>
              <p:nvPr/>
            </p:nvSpPr>
            <p:spPr bwMode="hidden">
              <a:xfrm>
                <a:off x="2268" y="3934"/>
                <a:ext cx="638" cy="3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4018" name="Oval 18"/>
              <p:cNvSpPr>
                <a:spLocks noChangeArrowheads="1"/>
              </p:cNvSpPr>
              <p:nvPr/>
            </p:nvSpPr>
            <p:spPr bwMode="hidden">
              <a:xfrm>
                <a:off x="2314" y="3958"/>
                <a:ext cx="543" cy="332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4019" name="Oval 19"/>
              <p:cNvSpPr>
                <a:spLocks noChangeArrowheads="1"/>
              </p:cNvSpPr>
              <p:nvPr/>
            </p:nvSpPr>
            <p:spPr bwMode="hidden">
              <a:xfrm>
                <a:off x="2341" y="3979"/>
                <a:ext cx="501" cy="29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4020" name="Oval 20"/>
              <p:cNvSpPr>
                <a:spLocks noChangeArrowheads="1"/>
              </p:cNvSpPr>
              <p:nvPr/>
            </p:nvSpPr>
            <p:spPr bwMode="hidden">
              <a:xfrm>
                <a:off x="2368" y="3997"/>
                <a:ext cx="444" cy="258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4021" name="Oval 21"/>
              <p:cNvSpPr>
                <a:spLocks noChangeArrowheads="1"/>
              </p:cNvSpPr>
              <p:nvPr/>
            </p:nvSpPr>
            <p:spPr bwMode="hidden">
              <a:xfrm>
                <a:off x="2385" y="4005"/>
                <a:ext cx="413" cy="240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4022" name="Oval 22"/>
              <p:cNvSpPr>
                <a:spLocks noChangeArrowheads="1"/>
              </p:cNvSpPr>
              <p:nvPr/>
            </p:nvSpPr>
            <p:spPr bwMode="hidden">
              <a:xfrm>
                <a:off x="2437" y="4026"/>
                <a:ext cx="306" cy="192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4023" name="Oval 23"/>
              <p:cNvSpPr>
                <a:spLocks noChangeArrowheads="1"/>
              </p:cNvSpPr>
              <p:nvPr/>
            </p:nvSpPr>
            <p:spPr bwMode="hidden">
              <a:xfrm>
                <a:off x="2476" y="4056"/>
                <a:ext cx="227" cy="135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4024" name="Oval 24"/>
              <p:cNvSpPr>
                <a:spLocks noChangeArrowheads="1"/>
              </p:cNvSpPr>
              <p:nvPr/>
            </p:nvSpPr>
            <p:spPr bwMode="hidden">
              <a:xfrm>
                <a:off x="2542" y="4097"/>
                <a:ext cx="90" cy="60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4025" name="Freeform 25"/>
              <p:cNvSpPr>
                <a:spLocks/>
              </p:cNvSpPr>
              <p:nvPr/>
            </p:nvSpPr>
            <p:spPr bwMode="hidden">
              <a:xfrm>
                <a:off x="2585" y="3822"/>
                <a:ext cx="449" cy="186"/>
              </a:xfrm>
              <a:custGeom>
                <a:avLst/>
                <a:gdLst/>
                <a:ahLst/>
                <a:cxnLst>
                  <a:cxn ang="0">
                    <a:pos x="6" y="6"/>
                  </a:cxn>
                  <a:cxn ang="0">
                    <a:pos x="78" y="12"/>
                  </a:cxn>
                  <a:cxn ang="0">
                    <a:pos x="150" y="18"/>
                  </a:cxn>
                  <a:cxn ang="0">
                    <a:pos x="215" y="36"/>
                  </a:cxn>
                  <a:cxn ang="0">
                    <a:pos x="275" y="60"/>
                  </a:cxn>
                  <a:cxn ang="0">
                    <a:pos x="329" y="84"/>
                  </a:cxn>
                  <a:cxn ang="0">
                    <a:pos x="377" y="114"/>
                  </a:cxn>
                  <a:cxn ang="0">
                    <a:pos x="419" y="150"/>
                  </a:cxn>
                  <a:cxn ang="0">
                    <a:pos x="448" y="186"/>
                  </a:cxn>
                  <a:cxn ang="0">
                    <a:pos x="448" y="162"/>
                  </a:cxn>
                  <a:cxn ang="0">
                    <a:pos x="413" y="126"/>
                  </a:cxn>
                  <a:cxn ang="0">
                    <a:pos x="371" y="96"/>
                  </a:cxn>
                  <a:cxn ang="0">
                    <a:pos x="323" y="66"/>
                  </a:cxn>
                  <a:cxn ang="0">
                    <a:pos x="269" y="48"/>
                  </a:cxn>
                  <a:cxn ang="0">
                    <a:pos x="144" y="12"/>
                  </a:cxn>
                  <a:cxn ang="0">
                    <a:pos x="78" y="6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6"/>
                  </a:cxn>
                  <a:cxn ang="0">
                    <a:pos x="6" y="6"/>
                  </a:cxn>
                  <a:cxn ang="0">
                    <a:pos x="6" y="6"/>
                  </a:cxn>
                </a:cxnLst>
                <a:rect l="0" t="0" r="r" b="b"/>
                <a:pathLst>
                  <a:path w="448" h="186">
                    <a:moveTo>
                      <a:pt x="6" y="6"/>
                    </a:moveTo>
                    <a:lnTo>
                      <a:pt x="78" y="12"/>
                    </a:lnTo>
                    <a:lnTo>
                      <a:pt x="150" y="18"/>
                    </a:lnTo>
                    <a:lnTo>
                      <a:pt x="215" y="36"/>
                    </a:lnTo>
                    <a:lnTo>
                      <a:pt x="275" y="60"/>
                    </a:lnTo>
                    <a:lnTo>
                      <a:pt x="329" y="84"/>
                    </a:lnTo>
                    <a:lnTo>
                      <a:pt x="377" y="114"/>
                    </a:lnTo>
                    <a:lnTo>
                      <a:pt x="419" y="150"/>
                    </a:lnTo>
                    <a:lnTo>
                      <a:pt x="448" y="186"/>
                    </a:lnTo>
                    <a:lnTo>
                      <a:pt x="448" y="162"/>
                    </a:lnTo>
                    <a:lnTo>
                      <a:pt x="413" y="126"/>
                    </a:lnTo>
                    <a:lnTo>
                      <a:pt x="371" y="96"/>
                    </a:lnTo>
                    <a:lnTo>
                      <a:pt x="323" y="66"/>
                    </a:lnTo>
                    <a:lnTo>
                      <a:pt x="269" y="48"/>
                    </a:lnTo>
                    <a:lnTo>
                      <a:pt x="144" y="12"/>
                    </a:lnTo>
                    <a:lnTo>
                      <a:pt x="78" y="6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6" y="6"/>
                    </a:lnTo>
                    <a:lnTo>
                      <a:pt x="6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4026" name="Freeform 26"/>
              <p:cNvSpPr>
                <a:spLocks/>
              </p:cNvSpPr>
              <p:nvPr/>
            </p:nvSpPr>
            <p:spPr bwMode="hidden">
              <a:xfrm>
                <a:off x="2142" y="3852"/>
                <a:ext cx="892" cy="462"/>
              </a:xfrm>
              <a:custGeom>
                <a:avLst/>
                <a:gdLst/>
                <a:ahLst/>
                <a:cxnLst>
                  <a:cxn ang="0">
                    <a:pos x="23" y="276"/>
                  </a:cxn>
                  <a:cxn ang="0">
                    <a:pos x="29" y="222"/>
                  </a:cxn>
                  <a:cxn ang="0">
                    <a:pos x="59" y="174"/>
                  </a:cxn>
                  <a:cxn ang="0">
                    <a:pos x="95" y="132"/>
                  </a:cxn>
                  <a:cxn ang="0">
                    <a:pos x="149" y="96"/>
                  </a:cxn>
                  <a:cxn ang="0">
                    <a:pos x="209" y="60"/>
                  </a:cxn>
                  <a:cxn ang="0">
                    <a:pos x="281" y="36"/>
                  </a:cxn>
                  <a:cxn ang="0">
                    <a:pos x="364" y="24"/>
                  </a:cxn>
                  <a:cxn ang="0">
                    <a:pos x="448" y="18"/>
                  </a:cxn>
                  <a:cxn ang="0">
                    <a:pos x="532" y="24"/>
                  </a:cxn>
                  <a:cxn ang="0">
                    <a:pos x="609" y="36"/>
                  </a:cxn>
                  <a:cxn ang="0">
                    <a:pos x="681" y="60"/>
                  </a:cxn>
                  <a:cxn ang="0">
                    <a:pos x="741" y="96"/>
                  </a:cxn>
                  <a:cxn ang="0">
                    <a:pos x="795" y="132"/>
                  </a:cxn>
                  <a:cxn ang="0">
                    <a:pos x="831" y="174"/>
                  </a:cxn>
                  <a:cxn ang="0">
                    <a:pos x="861" y="222"/>
                  </a:cxn>
                  <a:cxn ang="0">
                    <a:pos x="867" y="276"/>
                  </a:cxn>
                  <a:cxn ang="0">
                    <a:pos x="855" y="330"/>
                  </a:cxn>
                  <a:cxn ang="0">
                    <a:pos x="831" y="378"/>
                  </a:cxn>
                  <a:cxn ang="0">
                    <a:pos x="783" y="426"/>
                  </a:cxn>
                  <a:cxn ang="0">
                    <a:pos x="723" y="462"/>
                  </a:cxn>
                  <a:cxn ang="0">
                    <a:pos x="765" y="462"/>
                  </a:cxn>
                  <a:cxn ang="0">
                    <a:pos x="819" y="426"/>
                  </a:cxn>
                  <a:cxn ang="0">
                    <a:pos x="855" y="378"/>
                  </a:cxn>
                  <a:cxn ang="0">
                    <a:pos x="884" y="330"/>
                  </a:cxn>
                  <a:cxn ang="0">
                    <a:pos x="890" y="276"/>
                  </a:cxn>
                  <a:cxn ang="0">
                    <a:pos x="884" y="222"/>
                  </a:cxn>
                  <a:cxn ang="0">
                    <a:pos x="855" y="168"/>
                  </a:cxn>
                  <a:cxn ang="0">
                    <a:pos x="813" y="120"/>
                  </a:cxn>
                  <a:cxn ang="0">
                    <a:pos x="759" y="84"/>
                  </a:cxn>
                  <a:cxn ang="0">
                    <a:pos x="693" y="48"/>
                  </a:cxn>
                  <a:cxn ang="0">
                    <a:pos x="621" y="24"/>
                  </a:cxn>
                  <a:cxn ang="0">
                    <a:pos x="538" y="6"/>
                  </a:cxn>
                  <a:cxn ang="0">
                    <a:pos x="448" y="0"/>
                  </a:cxn>
                  <a:cxn ang="0">
                    <a:pos x="358" y="6"/>
                  </a:cxn>
                  <a:cxn ang="0">
                    <a:pos x="275" y="24"/>
                  </a:cxn>
                  <a:cxn ang="0">
                    <a:pos x="197" y="48"/>
                  </a:cxn>
                  <a:cxn ang="0">
                    <a:pos x="131" y="84"/>
                  </a:cxn>
                  <a:cxn ang="0">
                    <a:pos x="77" y="120"/>
                  </a:cxn>
                  <a:cxn ang="0">
                    <a:pos x="35" y="168"/>
                  </a:cxn>
                  <a:cxn ang="0">
                    <a:pos x="12" y="222"/>
                  </a:cxn>
                  <a:cxn ang="0">
                    <a:pos x="0" y="276"/>
                  </a:cxn>
                  <a:cxn ang="0">
                    <a:pos x="6" y="330"/>
                  </a:cxn>
                  <a:cxn ang="0">
                    <a:pos x="35" y="378"/>
                  </a:cxn>
                  <a:cxn ang="0">
                    <a:pos x="71" y="426"/>
                  </a:cxn>
                  <a:cxn ang="0">
                    <a:pos x="125" y="462"/>
                  </a:cxn>
                  <a:cxn ang="0">
                    <a:pos x="167" y="462"/>
                  </a:cxn>
                  <a:cxn ang="0">
                    <a:pos x="107" y="426"/>
                  </a:cxn>
                  <a:cxn ang="0">
                    <a:pos x="59" y="378"/>
                  </a:cxn>
                  <a:cxn ang="0">
                    <a:pos x="35" y="330"/>
                  </a:cxn>
                  <a:cxn ang="0">
                    <a:pos x="23" y="276"/>
                  </a:cxn>
                  <a:cxn ang="0">
                    <a:pos x="23" y="276"/>
                  </a:cxn>
                </a:cxnLst>
                <a:rect l="0" t="0" r="r" b="b"/>
                <a:pathLst>
                  <a:path w="890" h="462">
                    <a:moveTo>
                      <a:pt x="23" y="276"/>
                    </a:moveTo>
                    <a:lnTo>
                      <a:pt x="29" y="222"/>
                    </a:lnTo>
                    <a:lnTo>
                      <a:pt x="59" y="174"/>
                    </a:lnTo>
                    <a:lnTo>
                      <a:pt x="95" y="132"/>
                    </a:lnTo>
                    <a:lnTo>
                      <a:pt x="149" y="96"/>
                    </a:lnTo>
                    <a:lnTo>
                      <a:pt x="209" y="60"/>
                    </a:lnTo>
                    <a:lnTo>
                      <a:pt x="281" y="36"/>
                    </a:lnTo>
                    <a:lnTo>
                      <a:pt x="364" y="24"/>
                    </a:lnTo>
                    <a:lnTo>
                      <a:pt x="448" y="18"/>
                    </a:lnTo>
                    <a:lnTo>
                      <a:pt x="532" y="24"/>
                    </a:lnTo>
                    <a:lnTo>
                      <a:pt x="609" y="36"/>
                    </a:lnTo>
                    <a:lnTo>
                      <a:pt x="681" y="60"/>
                    </a:lnTo>
                    <a:lnTo>
                      <a:pt x="741" y="96"/>
                    </a:lnTo>
                    <a:lnTo>
                      <a:pt x="795" y="132"/>
                    </a:lnTo>
                    <a:lnTo>
                      <a:pt x="831" y="174"/>
                    </a:lnTo>
                    <a:lnTo>
                      <a:pt x="861" y="222"/>
                    </a:lnTo>
                    <a:lnTo>
                      <a:pt x="867" y="276"/>
                    </a:lnTo>
                    <a:lnTo>
                      <a:pt x="855" y="330"/>
                    </a:lnTo>
                    <a:lnTo>
                      <a:pt x="831" y="378"/>
                    </a:lnTo>
                    <a:lnTo>
                      <a:pt x="783" y="426"/>
                    </a:lnTo>
                    <a:lnTo>
                      <a:pt x="723" y="462"/>
                    </a:lnTo>
                    <a:lnTo>
                      <a:pt x="765" y="462"/>
                    </a:lnTo>
                    <a:lnTo>
                      <a:pt x="819" y="426"/>
                    </a:lnTo>
                    <a:lnTo>
                      <a:pt x="855" y="378"/>
                    </a:lnTo>
                    <a:lnTo>
                      <a:pt x="884" y="330"/>
                    </a:lnTo>
                    <a:lnTo>
                      <a:pt x="890" y="276"/>
                    </a:lnTo>
                    <a:lnTo>
                      <a:pt x="884" y="222"/>
                    </a:lnTo>
                    <a:lnTo>
                      <a:pt x="855" y="168"/>
                    </a:lnTo>
                    <a:lnTo>
                      <a:pt x="813" y="120"/>
                    </a:lnTo>
                    <a:lnTo>
                      <a:pt x="759" y="84"/>
                    </a:lnTo>
                    <a:lnTo>
                      <a:pt x="693" y="48"/>
                    </a:lnTo>
                    <a:lnTo>
                      <a:pt x="621" y="24"/>
                    </a:lnTo>
                    <a:lnTo>
                      <a:pt x="538" y="6"/>
                    </a:lnTo>
                    <a:lnTo>
                      <a:pt x="448" y="0"/>
                    </a:lnTo>
                    <a:lnTo>
                      <a:pt x="358" y="6"/>
                    </a:lnTo>
                    <a:lnTo>
                      <a:pt x="275" y="24"/>
                    </a:lnTo>
                    <a:lnTo>
                      <a:pt x="197" y="48"/>
                    </a:lnTo>
                    <a:lnTo>
                      <a:pt x="131" y="84"/>
                    </a:lnTo>
                    <a:lnTo>
                      <a:pt x="77" y="120"/>
                    </a:lnTo>
                    <a:lnTo>
                      <a:pt x="35" y="168"/>
                    </a:lnTo>
                    <a:lnTo>
                      <a:pt x="12" y="222"/>
                    </a:lnTo>
                    <a:lnTo>
                      <a:pt x="0" y="276"/>
                    </a:lnTo>
                    <a:lnTo>
                      <a:pt x="6" y="330"/>
                    </a:lnTo>
                    <a:lnTo>
                      <a:pt x="35" y="378"/>
                    </a:lnTo>
                    <a:lnTo>
                      <a:pt x="71" y="426"/>
                    </a:lnTo>
                    <a:lnTo>
                      <a:pt x="125" y="462"/>
                    </a:lnTo>
                    <a:lnTo>
                      <a:pt x="167" y="462"/>
                    </a:lnTo>
                    <a:lnTo>
                      <a:pt x="107" y="426"/>
                    </a:lnTo>
                    <a:lnTo>
                      <a:pt x="59" y="378"/>
                    </a:lnTo>
                    <a:lnTo>
                      <a:pt x="35" y="330"/>
                    </a:lnTo>
                    <a:lnTo>
                      <a:pt x="23" y="276"/>
                    </a:lnTo>
                    <a:lnTo>
                      <a:pt x="23" y="27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4706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4027" name="Freeform 27"/>
              <p:cNvSpPr>
                <a:spLocks/>
              </p:cNvSpPr>
              <p:nvPr/>
            </p:nvSpPr>
            <p:spPr bwMode="hidden">
              <a:xfrm>
                <a:off x="2082" y="3828"/>
                <a:ext cx="407" cy="486"/>
              </a:xfrm>
              <a:custGeom>
                <a:avLst/>
                <a:gdLst/>
                <a:ahLst/>
                <a:cxnLst>
                  <a:cxn ang="0">
                    <a:pos x="18" y="300"/>
                  </a:cxn>
                  <a:cxn ang="0">
                    <a:pos x="24" y="246"/>
                  </a:cxn>
                  <a:cxn ang="0">
                    <a:pos x="48" y="198"/>
                  </a:cxn>
                  <a:cxn ang="0">
                    <a:pos x="83" y="150"/>
                  </a:cxn>
                  <a:cxn ang="0">
                    <a:pos x="131" y="108"/>
                  </a:cxn>
                  <a:cxn ang="0">
                    <a:pos x="185" y="72"/>
                  </a:cxn>
                  <a:cxn ang="0">
                    <a:pos x="251" y="42"/>
                  </a:cxn>
                  <a:cxn ang="0">
                    <a:pos x="329" y="24"/>
                  </a:cxn>
                  <a:cxn ang="0">
                    <a:pos x="406" y="6"/>
                  </a:cxn>
                  <a:cxn ang="0">
                    <a:pos x="406" y="0"/>
                  </a:cxn>
                  <a:cxn ang="0">
                    <a:pos x="323" y="12"/>
                  </a:cxn>
                  <a:cxn ang="0">
                    <a:pos x="245" y="36"/>
                  </a:cxn>
                  <a:cxn ang="0">
                    <a:pos x="179" y="66"/>
                  </a:cxn>
                  <a:cxn ang="0">
                    <a:pos x="119" y="102"/>
                  </a:cxn>
                  <a:cxn ang="0">
                    <a:pos x="72" y="144"/>
                  </a:cxn>
                  <a:cxn ang="0">
                    <a:pos x="30" y="192"/>
                  </a:cxn>
                  <a:cxn ang="0">
                    <a:pos x="6" y="246"/>
                  </a:cxn>
                  <a:cxn ang="0">
                    <a:pos x="0" y="300"/>
                  </a:cxn>
                  <a:cxn ang="0">
                    <a:pos x="6" y="348"/>
                  </a:cxn>
                  <a:cxn ang="0">
                    <a:pos x="30" y="396"/>
                  </a:cxn>
                  <a:cxn ang="0">
                    <a:pos x="66" y="444"/>
                  </a:cxn>
                  <a:cxn ang="0">
                    <a:pos x="107" y="486"/>
                  </a:cxn>
                  <a:cxn ang="0">
                    <a:pos x="131" y="486"/>
                  </a:cxn>
                  <a:cxn ang="0">
                    <a:pos x="83" y="450"/>
                  </a:cxn>
                  <a:cxn ang="0">
                    <a:pos x="48" y="402"/>
                  </a:cxn>
                  <a:cxn ang="0">
                    <a:pos x="24" y="354"/>
                  </a:cxn>
                  <a:cxn ang="0">
                    <a:pos x="18" y="300"/>
                  </a:cxn>
                  <a:cxn ang="0">
                    <a:pos x="18" y="300"/>
                  </a:cxn>
                </a:cxnLst>
                <a:rect l="0" t="0" r="r" b="b"/>
                <a:pathLst>
                  <a:path w="406" h="486">
                    <a:moveTo>
                      <a:pt x="18" y="300"/>
                    </a:moveTo>
                    <a:lnTo>
                      <a:pt x="24" y="246"/>
                    </a:lnTo>
                    <a:lnTo>
                      <a:pt x="48" y="198"/>
                    </a:lnTo>
                    <a:lnTo>
                      <a:pt x="83" y="150"/>
                    </a:lnTo>
                    <a:lnTo>
                      <a:pt x="131" y="108"/>
                    </a:lnTo>
                    <a:lnTo>
                      <a:pt x="185" y="72"/>
                    </a:lnTo>
                    <a:lnTo>
                      <a:pt x="251" y="42"/>
                    </a:lnTo>
                    <a:lnTo>
                      <a:pt x="329" y="24"/>
                    </a:lnTo>
                    <a:lnTo>
                      <a:pt x="406" y="6"/>
                    </a:lnTo>
                    <a:lnTo>
                      <a:pt x="406" y="0"/>
                    </a:lnTo>
                    <a:lnTo>
                      <a:pt x="323" y="12"/>
                    </a:lnTo>
                    <a:lnTo>
                      <a:pt x="245" y="36"/>
                    </a:lnTo>
                    <a:lnTo>
                      <a:pt x="179" y="66"/>
                    </a:lnTo>
                    <a:lnTo>
                      <a:pt x="119" y="102"/>
                    </a:lnTo>
                    <a:lnTo>
                      <a:pt x="72" y="144"/>
                    </a:lnTo>
                    <a:lnTo>
                      <a:pt x="30" y="192"/>
                    </a:lnTo>
                    <a:lnTo>
                      <a:pt x="6" y="246"/>
                    </a:lnTo>
                    <a:lnTo>
                      <a:pt x="0" y="300"/>
                    </a:lnTo>
                    <a:lnTo>
                      <a:pt x="6" y="348"/>
                    </a:lnTo>
                    <a:lnTo>
                      <a:pt x="30" y="396"/>
                    </a:lnTo>
                    <a:lnTo>
                      <a:pt x="66" y="444"/>
                    </a:lnTo>
                    <a:lnTo>
                      <a:pt x="107" y="486"/>
                    </a:lnTo>
                    <a:lnTo>
                      <a:pt x="131" y="486"/>
                    </a:lnTo>
                    <a:lnTo>
                      <a:pt x="83" y="450"/>
                    </a:lnTo>
                    <a:lnTo>
                      <a:pt x="48" y="402"/>
                    </a:lnTo>
                    <a:lnTo>
                      <a:pt x="24" y="354"/>
                    </a:lnTo>
                    <a:lnTo>
                      <a:pt x="18" y="300"/>
                    </a:lnTo>
                    <a:lnTo>
                      <a:pt x="18" y="30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4028" name="Freeform 28"/>
              <p:cNvSpPr>
                <a:spLocks/>
              </p:cNvSpPr>
              <p:nvPr/>
            </p:nvSpPr>
            <p:spPr bwMode="hidden">
              <a:xfrm>
                <a:off x="2987" y="4044"/>
                <a:ext cx="108" cy="252"/>
              </a:xfrm>
              <a:custGeom>
                <a:avLst/>
                <a:gdLst/>
                <a:ahLst/>
                <a:cxnLst>
                  <a:cxn ang="0">
                    <a:pos x="89" y="84"/>
                  </a:cxn>
                  <a:cxn ang="0">
                    <a:pos x="83" y="132"/>
                  </a:cxn>
                  <a:cxn ang="0">
                    <a:pos x="65" y="174"/>
                  </a:cxn>
                  <a:cxn ang="0">
                    <a:pos x="36" y="216"/>
                  </a:cxn>
                  <a:cxn ang="0">
                    <a:pos x="0" y="252"/>
                  </a:cxn>
                  <a:cxn ang="0">
                    <a:pos x="18" y="252"/>
                  </a:cxn>
                  <a:cxn ang="0">
                    <a:pos x="53" y="216"/>
                  </a:cxn>
                  <a:cxn ang="0">
                    <a:pos x="83" y="174"/>
                  </a:cxn>
                  <a:cxn ang="0">
                    <a:pos x="101" y="132"/>
                  </a:cxn>
                  <a:cxn ang="0">
                    <a:pos x="107" y="84"/>
                  </a:cxn>
                  <a:cxn ang="0">
                    <a:pos x="101" y="42"/>
                  </a:cxn>
                  <a:cxn ang="0">
                    <a:pos x="89" y="0"/>
                  </a:cxn>
                  <a:cxn ang="0">
                    <a:pos x="65" y="0"/>
                  </a:cxn>
                  <a:cxn ang="0">
                    <a:pos x="83" y="42"/>
                  </a:cxn>
                  <a:cxn ang="0">
                    <a:pos x="89" y="84"/>
                  </a:cxn>
                  <a:cxn ang="0">
                    <a:pos x="89" y="84"/>
                  </a:cxn>
                </a:cxnLst>
                <a:rect l="0" t="0" r="r" b="b"/>
                <a:pathLst>
                  <a:path w="107" h="252">
                    <a:moveTo>
                      <a:pt x="89" y="84"/>
                    </a:moveTo>
                    <a:lnTo>
                      <a:pt x="83" y="132"/>
                    </a:lnTo>
                    <a:lnTo>
                      <a:pt x="65" y="174"/>
                    </a:lnTo>
                    <a:lnTo>
                      <a:pt x="36" y="216"/>
                    </a:lnTo>
                    <a:lnTo>
                      <a:pt x="0" y="252"/>
                    </a:lnTo>
                    <a:lnTo>
                      <a:pt x="18" y="252"/>
                    </a:lnTo>
                    <a:lnTo>
                      <a:pt x="53" y="216"/>
                    </a:lnTo>
                    <a:lnTo>
                      <a:pt x="83" y="174"/>
                    </a:lnTo>
                    <a:lnTo>
                      <a:pt x="101" y="132"/>
                    </a:lnTo>
                    <a:lnTo>
                      <a:pt x="107" y="84"/>
                    </a:lnTo>
                    <a:lnTo>
                      <a:pt x="101" y="42"/>
                    </a:lnTo>
                    <a:lnTo>
                      <a:pt x="89" y="0"/>
                    </a:lnTo>
                    <a:lnTo>
                      <a:pt x="65" y="0"/>
                    </a:lnTo>
                    <a:lnTo>
                      <a:pt x="83" y="42"/>
                    </a:lnTo>
                    <a:lnTo>
                      <a:pt x="89" y="84"/>
                    </a:lnTo>
                    <a:lnTo>
                      <a:pt x="89" y="8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1961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4029" name="Freeform 29"/>
              <p:cNvSpPr>
                <a:spLocks/>
              </p:cNvSpPr>
              <p:nvPr/>
            </p:nvSpPr>
            <p:spPr bwMode="hidden">
              <a:xfrm>
                <a:off x="2068" y="3685"/>
                <a:ext cx="835" cy="150"/>
              </a:xfrm>
              <a:custGeom>
                <a:avLst/>
                <a:gdLst/>
                <a:ahLst/>
                <a:cxnLst>
                  <a:cxn ang="0">
                    <a:pos x="518" y="18"/>
                  </a:cxn>
                  <a:cxn ang="0">
                    <a:pos x="597" y="24"/>
                  </a:cxn>
                  <a:cxn ang="0">
                    <a:pos x="682" y="30"/>
                  </a:cxn>
                  <a:cxn ang="0">
                    <a:pos x="755" y="42"/>
                  </a:cxn>
                  <a:cxn ang="0">
                    <a:pos x="828" y="60"/>
                  </a:cxn>
                  <a:cxn ang="0">
                    <a:pos x="835" y="42"/>
                  </a:cxn>
                  <a:cxn ang="0">
                    <a:pos x="761" y="24"/>
                  </a:cxn>
                  <a:cxn ang="0">
                    <a:pos x="688" y="12"/>
                  </a:cxn>
                  <a:cxn ang="0">
                    <a:pos x="603" y="6"/>
                  </a:cxn>
                  <a:cxn ang="0">
                    <a:pos x="518" y="0"/>
                  </a:cxn>
                  <a:cxn ang="0">
                    <a:pos x="372" y="12"/>
                  </a:cxn>
                  <a:cxn ang="0">
                    <a:pos x="232" y="36"/>
                  </a:cxn>
                  <a:cxn ang="0">
                    <a:pos x="110" y="78"/>
                  </a:cxn>
                  <a:cxn ang="0">
                    <a:pos x="0" y="132"/>
                  </a:cxn>
                  <a:cxn ang="0">
                    <a:pos x="19" y="150"/>
                  </a:cxn>
                  <a:cxn ang="0">
                    <a:pos x="122" y="96"/>
                  </a:cxn>
                  <a:cxn ang="0">
                    <a:pos x="244" y="54"/>
                  </a:cxn>
                  <a:cxn ang="0">
                    <a:pos x="378" y="30"/>
                  </a:cxn>
                  <a:cxn ang="0">
                    <a:pos x="518" y="18"/>
                  </a:cxn>
                  <a:cxn ang="0">
                    <a:pos x="518" y="18"/>
                  </a:cxn>
                </a:cxnLst>
                <a:rect l="0" t="0" r="r" b="b"/>
                <a:pathLst>
                  <a:path w="835" h="150">
                    <a:moveTo>
                      <a:pt x="518" y="18"/>
                    </a:moveTo>
                    <a:lnTo>
                      <a:pt x="597" y="24"/>
                    </a:lnTo>
                    <a:lnTo>
                      <a:pt x="682" y="30"/>
                    </a:lnTo>
                    <a:lnTo>
                      <a:pt x="755" y="42"/>
                    </a:lnTo>
                    <a:lnTo>
                      <a:pt x="828" y="60"/>
                    </a:lnTo>
                    <a:lnTo>
                      <a:pt x="835" y="42"/>
                    </a:lnTo>
                    <a:lnTo>
                      <a:pt x="761" y="24"/>
                    </a:lnTo>
                    <a:lnTo>
                      <a:pt x="688" y="12"/>
                    </a:lnTo>
                    <a:lnTo>
                      <a:pt x="603" y="6"/>
                    </a:lnTo>
                    <a:lnTo>
                      <a:pt x="518" y="0"/>
                    </a:lnTo>
                    <a:lnTo>
                      <a:pt x="372" y="12"/>
                    </a:lnTo>
                    <a:lnTo>
                      <a:pt x="232" y="36"/>
                    </a:lnTo>
                    <a:lnTo>
                      <a:pt x="110" y="78"/>
                    </a:lnTo>
                    <a:lnTo>
                      <a:pt x="0" y="132"/>
                    </a:lnTo>
                    <a:lnTo>
                      <a:pt x="19" y="150"/>
                    </a:lnTo>
                    <a:lnTo>
                      <a:pt x="122" y="96"/>
                    </a:lnTo>
                    <a:lnTo>
                      <a:pt x="244" y="54"/>
                    </a:lnTo>
                    <a:lnTo>
                      <a:pt x="378" y="30"/>
                    </a:lnTo>
                    <a:lnTo>
                      <a:pt x="518" y="18"/>
                    </a:lnTo>
                    <a:lnTo>
                      <a:pt x="518" y="18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4030" name="Freeform 30"/>
              <p:cNvSpPr>
                <a:spLocks/>
              </p:cNvSpPr>
              <p:nvPr/>
            </p:nvSpPr>
            <p:spPr bwMode="hidden">
              <a:xfrm>
                <a:off x="1867" y="3853"/>
                <a:ext cx="171" cy="461"/>
              </a:xfrm>
              <a:custGeom>
                <a:avLst/>
                <a:gdLst/>
                <a:ahLst/>
                <a:cxnLst>
                  <a:cxn ang="0">
                    <a:pos x="31" y="263"/>
                  </a:cxn>
                  <a:cxn ang="0">
                    <a:pos x="43" y="191"/>
                  </a:cxn>
                  <a:cxn ang="0">
                    <a:pos x="67" y="131"/>
                  </a:cxn>
                  <a:cxn ang="0">
                    <a:pos x="116" y="72"/>
                  </a:cxn>
                  <a:cxn ang="0">
                    <a:pos x="171" y="18"/>
                  </a:cxn>
                  <a:cxn ang="0">
                    <a:pos x="153" y="0"/>
                  </a:cxn>
                  <a:cxn ang="0">
                    <a:pos x="86" y="60"/>
                  </a:cxn>
                  <a:cxn ang="0">
                    <a:pos x="43" y="120"/>
                  </a:cxn>
                  <a:cxn ang="0">
                    <a:pos x="13" y="191"/>
                  </a:cxn>
                  <a:cxn ang="0">
                    <a:pos x="0" y="263"/>
                  </a:cxn>
                  <a:cxn ang="0">
                    <a:pos x="6" y="317"/>
                  </a:cxn>
                  <a:cxn ang="0">
                    <a:pos x="25" y="365"/>
                  </a:cxn>
                  <a:cxn ang="0">
                    <a:pos x="49" y="413"/>
                  </a:cxn>
                  <a:cxn ang="0">
                    <a:pos x="86" y="461"/>
                  </a:cxn>
                  <a:cxn ang="0">
                    <a:pos x="122" y="461"/>
                  </a:cxn>
                  <a:cxn ang="0">
                    <a:pos x="86" y="413"/>
                  </a:cxn>
                  <a:cxn ang="0">
                    <a:pos x="55" y="365"/>
                  </a:cxn>
                  <a:cxn ang="0">
                    <a:pos x="37" y="317"/>
                  </a:cxn>
                  <a:cxn ang="0">
                    <a:pos x="31" y="263"/>
                  </a:cxn>
                  <a:cxn ang="0">
                    <a:pos x="31" y="263"/>
                  </a:cxn>
                </a:cxnLst>
                <a:rect l="0" t="0" r="r" b="b"/>
                <a:pathLst>
                  <a:path w="171" h="461">
                    <a:moveTo>
                      <a:pt x="31" y="263"/>
                    </a:moveTo>
                    <a:lnTo>
                      <a:pt x="43" y="191"/>
                    </a:lnTo>
                    <a:lnTo>
                      <a:pt x="67" y="131"/>
                    </a:lnTo>
                    <a:lnTo>
                      <a:pt x="116" y="72"/>
                    </a:lnTo>
                    <a:lnTo>
                      <a:pt x="171" y="18"/>
                    </a:lnTo>
                    <a:lnTo>
                      <a:pt x="153" y="0"/>
                    </a:lnTo>
                    <a:lnTo>
                      <a:pt x="86" y="60"/>
                    </a:lnTo>
                    <a:lnTo>
                      <a:pt x="43" y="120"/>
                    </a:lnTo>
                    <a:lnTo>
                      <a:pt x="13" y="191"/>
                    </a:lnTo>
                    <a:lnTo>
                      <a:pt x="0" y="263"/>
                    </a:lnTo>
                    <a:lnTo>
                      <a:pt x="6" y="317"/>
                    </a:lnTo>
                    <a:lnTo>
                      <a:pt x="25" y="365"/>
                    </a:lnTo>
                    <a:lnTo>
                      <a:pt x="49" y="413"/>
                    </a:lnTo>
                    <a:lnTo>
                      <a:pt x="86" y="461"/>
                    </a:lnTo>
                    <a:lnTo>
                      <a:pt x="122" y="461"/>
                    </a:lnTo>
                    <a:lnTo>
                      <a:pt x="86" y="413"/>
                    </a:lnTo>
                    <a:lnTo>
                      <a:pt x="55" y="365"/>
                    </a:lnTo>
                    <a:lnTo>
                      <a:pt x="37" y="317"/>
                    </a:lnTo>
                    <a:lnTo>
                      <a:pt x="31" y="263"/>
                    </a:lnTo>
                    <a:lnTo>
                      <a:pt x="31" y="263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4031" name="Freeform 31"/>
              <p:cNvSpPr>
                <a:spLocks/>
              </p:cNvSpPr>
              <p:nvPr/>
            </p:nvSpPr>
            <p:spPr bwMode="hidden">
              <a:xfrm>
                <a:off x="2951" y="3751"/>
                <a:ext cx="360" cy="563"/>
              </a:xfrm>
              <a:custGeom>
                <a:avLst/>
                <a:gdLst/>
                <a:ahLst/>
                <a:cxnLst>
                  <a:cxn ang="0">
                    <a:pos x="360" y="365"/>
                  </a:cxn>
                  <a:cxn ang="0">
                    <a:pos x="353" y="305"/>
                  </a:cxn>
                  <a:cxn ang="0">
                    <a:pos x="335" y="251"/>
                  </a:cxn>
                  <a:cxn ang="0">
                    <a:pos x="305" y="204"/>
                  </a:cxn>
                  <a:cxn ang="0">
                    <a:pos x="262" y="156"/>
                  </a:cxn>
                  <a:cxn ang="0">
                    <a:pos x="213" y="108"/>
                  </a:cxn>
                  <a:cxn ang="0">
                    <a:pos x="159" y="66"/>
                  </a:cxn>
                  <a:cxn ang="0">
                    <a:pos x="92" y="30"/>
                  </a:cxn>
                  <a:cxn ang="0">
                    <a:pos x="19" y="0"/>
                  </a:cxn>
                  <a:cxn ang="0">
                    <a:pos x="0" y="12"/>
                  </a:cxn>
                  <a:cxn ang="0">
                    <a:pos x="67" y="42"/>
                  </a:cxn>
                  <a:cxn ang="0">
                    <a:pos x="134" y="78"/>
                  </a:cxn>
                  <a:cxn ang="0">
                    <a:pos x="189" y="114"/>
                  </a:cxn>
                  <a:cxn ang="0">
                    <a:pos x="238" y="162"/>
                  </a:cxn>
                  <a:cxn ang="0">
                    <a:pos x="274" y="210"/>
                  </a:cxn>
                  <a:cxn ang="0">
                    <a:pos x="299" y="257"/>
                  </a:cxn>
                  <a:cxn ang="0">
                    <a:pos x="317" y="311"/>
                  </a:cxn>
                  <a:cxn ang="0">
                    <a:pos x="323" y="365"/>
                  </a:cxn>
                  <a:cxn ang="0">
                    <a:pos x="317" y="419"/>
                  </a:cxn>
                  <a:cxn ang="0">
                    <a:pos x="299" y="467"/>
                  </a:cxn>
                  <a:cxn ang="0">
                    <a:pos x="274" y="515"/>
                  </a:cxn>
                  <a:cxn ang="0">
                    <a:pos x="238" y="563"/>
                  </a:cxn>
                  <a:cxn ang="0">
                    <a:pos x="268" y="563"/>
                  </a:cxn>
                  <a:cxn ang="0">
                    <a:pos x="311" y="515"/>
                  </a:cxn>
                  <a:cxn ang="0">
                    <a:pos x="335" y="467"/>
                  </a:cxn>
                  <a:cxn ang="0">
                    <a:pos x="353" y="419"/>
                  </a:cxn>
                  <a:cxn ang="0">
                    <a:pos x="360" y="365"/>
                  </a:cxn>
                  <a:cxn ang="0">
                    <a:pos x="360" y="365"/>
                  </a:cxn>
                </a:cxnLst>
                <a:rect l="0" t="0" r="r" b="b"/>
                <a:pathLst>
                  <a:path w="360" h="563">
                    <a:moveTo>
                      <a:pt x="360" y="365"/>
                    </a:moveTo>
                    <a:lnTo>
                      <a:pt x="353" y="305"/>
                    </a:lnTo>
                    <a:lnTo>
                      <a:pt x="335" y="251"/>
                    </a:lnTo>
                    <a:lnTo>
                      <a:pt x="305" y="204"/>
                    </a:lnTo>
                    <a:lnTo>
                      <a:pt x="262" y="156"/>
                    </a:lnTo>
                    <a:lnTo>
                      <a:pt x="213" y="108"/>
                    </a:lnTo>
                    <a:lnTo>
                      <a:pt x="159" y="66"/>
                    </a:lnTo>
                    <a:lnTo>
                      <a:pt x="92" y="30"/>
                    </a:lnTo>
                    <a:lnTo>
                      <a:pt x="19" y="0"/>
                    </a:lnTo>
                    <a:lnTo>
                      <a:pt x="0" y="12"/>
                    </a:lnTo>
                    <a:lnTo>
                      <a:pt x="67" y="42"/>
                    </a:lnTo>
                    <a:lnTo>
                      <a:pt x="134" y="78"/>
                    </a:lnTo>
                    <a:lnTo>
                      <a:pt x="189" y="114"/>
                    </a:lnTo>
                    <a:lnTo>
                      <a:pt x="238" y="162"/>
                    </a:lnTo>
                    <a:lnTo>
                      <a:pt x="274" y="210"/>
                    </a:lnTo>
                    <a:lnTo>
                      <a:pt x="299" y="257"/>
                    </a:lnTo>
                    <a:lnTo>
                      <a:pt x="317" y="311"/>
                    </a:lnTo>
                    <a:lnTo>
                      <a:pt x="323" y="365"/>
                    </a:lnTo>
                    <a:lnTo>
                      <a:pt x="317" y="419"/>
                    </a:lnTo>
                    <a:lnTo>
                      <a:pt x="299" y="467"/>
                    </a:lnTo>
                    <a:lnTo>
                      <a:pt x="274" y="515"/>
                    </a:lnTo>
                    <a:lnTo>
                      <a:pt x="238" y="563"/>
                    </a:lnTo>
                    <a:lnTo>
                      <a:pt x="268" y="563"/>
                    </a:lnTo>
                    <a:lnTo>
                      <a:pt x="311" y="515"/>
                    </a:lnTo>
                    <a:lnTo>
                      <a:pt x="335" y="467"/>
                    </a:lnTo>
                    <a:lnTo>
                      <a:pt x="353" y="419"/>
                    </a:lnTo>
                    <a:lnTo>
                      <a:pt x="360" y="365"/>
                    </a:lnTo>
                    <a:lnTo>
                      <a:pt x="360" y="3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4032" name="Freeform 32"/>
              <p:cNvSpPr>
                <a:spLocks/>
              </p:cNvSpPr>
              <p:nvPr/>
            </p:nvSpPr>
            <p:spPr bwMode="hidden">
              <a:xfrm>
                <a:off x="2318" y="3631"/>
                <a:ext cx="1078" cy="425"/>
              </a:xfrm>
              <a:custGeom>
                <a:avLst/>
                <a:gdLst/>
                <a:ahLst/>
                <a:cxnLst>
                  <a:cxn ang="0">
                    <a:pos x="1053" y="425"/>
                  </a:cxn>
                  <a:cxn ang="0">
                    <a:pos x="1078" y="419"/>
                  </a:cxn>
                  <a:cxn ang="0">
                    <a:pos x="1066" y="377"/>
                  </a:cxn>
                  <a:cxn ang="0">
                    <a:pos x="1047" y="336"/>
                  </a:cxn>
                  <a:cxn ang="0">
                    <a:pos x="986" y="252"/>
                  </a:cxn>
                  <a:cxn ang="0">
                    <a:pos x="907" y="180"/>
                  </a:cxn>
                  <a:cxn ang="0">
                    <a:pos x="810" y="120"/>
                  </a:cxn>
                  <a:cxn ang="0">
                    <a:pos x="694" y="72"/>
                  </a:cxn>
                  <a:cxn ang="0">
                    <a:pos x="560" y="30"/>
                  </a:cxn>
                  <a:cxn ang="0">
                    <a:pos x="420" y="6"/>
                  </a:cxn>
                  <a:cxn ang="0">
                    <a:pos x="268" y="0"/>
                  </a:cxn>
                  <a:cxn ang="0">
                    <a:pos x="134" y="6"/>
                  </a:cxn>
                  <a:cxn ang="0">
                    <a:pos x="0" y="24"/>
                  </a:cxn>
                  <a:cxn ang="0">
                    <a:pos x="12" y="36"/>
                  </a:cxn>
                  <a:cxn ang="0">
                    <a:pos x="134" y="18"/>
                  </a:cxn>
                  <a:cxn ang="0">
                    <a:pos x="268" y="12"/>
                  </a:cxn>
                  <a:cxn ang="0">
                    <a:pos x="420" y="18"/>
                  </a:cxn>
                  <a:cxn ang="0">
                    <a:pos x="554" y="42"/>
                  </a:cxn>
                  <a:cxn ang="0">
                    <a:pos x="682" y="84"/>
                  </a:cxn>
                  <a:cxn ang="0">
                    <a:pos x="798" y="132"/>
                  </a:cxn>
                  <a:cxn ang="0">
                    <a:pos x="895" y="192"/>
                  </a:cxn>
                  <a:cxn ang="0">
                    <a:pos x="968" y="264"/>
                  </a:cxn>
                  <a:cxn ang="0">
                    <a:pos x="999" y="300"/>
                  </a:cxn>
                  <a:cxn ang="0">
                    <a:pos x="1023" y="342"/>
                  </a:cxn>
                  <a:cxn ang="0">
                    <a:pos x="1041" y="383"/>
                  </a:cxn>
                  <a:cxn ang="0">
                    <a:pos x="1053" y="425"/>
                  </a:cxn>
                  <a:cxn ang="0">
                    <a:pos x="1053" y="425"/>
                  </a:cxn>
                </a:cxnLst>
                <a:rect l="0" t="0" r="r" b="b"/>
                <a:pathLst>
                  <a:path w="1078" h="425">
                    <a:moveTo>
                      <a:pt x="1053" y="425"/>
                    </a:moveTo>
                    <a:lnTo>
                      <a:pt x="1078" y="419"/>
                    </a:lnTo>
                    <a:lnTo>
                      <a:pt x="1066" y="377"/>
                    </a:lnTo>
                    <a:lnTo>
                      <a:pt x="1047" y="336"/>
                    </a:lnTo>
                    <a:lnTo>
                      <a:pt x="986" y="252"/>
                    </a:lnTo>
                    <a:lnTo>
                      <a:pt x="907" y="180"/>
                    </a:lnTo>
                    <a:lnTo>
                      <a:pt x="810" y="120"/>
                    </a:lnTo>
                    <a:lnTo>
                      <a:pt x="694" y="72"/>
                    </a:lnTo>
                    <a:lnTo>
                      <a:pt x="560" y="30"/>
                    </a:lnTo>
                    <a:lnTo>
                      <a:pt x="420" y="6"/>
                    </a:lnTo>
                    <a:lnTo>
                      <a:pt x="268" y="0"/>
                    </a:lnTo>
                    <a:lnTo>
                      <a:pt x="134" y="6"/>
                    </a:lnTo>
                    <a:lnTo>
                      <a:pt x="0" y="24"/>
                    </a:lnTo>
                    <a:lnTo>
                      <a:pt x="12" y="36"/>
                    </a:lnTo>
                    <a:lnTo>
                      <a:pt x="134" y="18"/>
                    </a:lnTo>
                    <a:lnTo>
                      <a:pt x="268" y="12"/>
                    </a:lnTo>
                    <a:lnTo>
                      <a:pt x="420" y="18"/>
                    </a:lnTo>
                    <a:lnTo>
                      <a:pt x="554" y="42"/>
                    </a:lnTo>
                    <a:lnTo>
                      <a:pt x="682" y="84"/>
                    </a:lnTo>
                    <a:lnTo>
                      <a:pt x="798" y="132"/>
                    </a:lnTo>
                    <a:lnTo>
                      <a:pt x="895" y="192"/>
                    </a:lnTo>
                    <a:lnTo>
                      <a:pt x="968" y="264"/>
                    </a:lnTo>
                    <a:lnTo>
                      <a:pt x="999" y="300"/>
                    </a:lnTo>
                    <a:lnTo>
                      <a:pt x="1023" y="342"/>
                    </a:lnTo>
                    <a:lnTo>
                      <a:pt x="1041" y="383"/>
                    </a:lnTo>
                    <a:lnTo>
                      <a:pt x="1053" y="425"/>
                    </a:lnTo>
                    <a:lnTo>
                      <a:pt x="1053" y="42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4033" name="Freeform 33"/>
              <p:cNvSpPr>
                <a:spLocks/>
              </p:cNvSpPr>
              <p:nvPr/>
            </p:nvSpPr>
            <p:spPr bwMode="hidden">
              <a:xfrm>
                <a:off x="3304" y="4080"/>
                <a:ext cx="98" cy="234"/>
              </a:xfrm>
              <a:custGeom>
                <a:avLst/>
                <a:gdLst/>
                <a:ahLst/>
                <a:cxnLst>
                  <a:cxn ang="0">
                    <a:pos x="0" y="234"/>
                  </a:cxn>
                  <a:cxn ang="0">
                    <a:pos x="25" y="234"/>
                  </a:cxn>
                  <a:cxn ang="0">
                    <a:pos x="55" y="186"/>
                  </a:cxn>
                  <a:cxn ang="0">
                    <a:pos x="80" y="138"/>
                  </a:cxn>
                  <a:cxn ang="0">
                    <a:pos x="92" y="90"/>
                  </a:cxn>
                  <a:cxn ang="0">
                    <a:pos x="98" y="36"/>
                  </a:cxn>
                  <a:cxn ang="0">
                    <a:pos x="98" y="0"/>
                  </a:cxn>
                  <a:cxn ang="0">
                    <a:pos x="74" y="0"/>
                  </a:cxn>
                  <a:cxn ang="0">
                    <a:pos x="74" y="36"/>
                  </a:cxn>
                  <a:cxn ang="0">
                    <a:pos x="67" y="90"/>
                  </a:cxn>
                  <a:cxn ang="0">
                    <a:pos x="55" y="138"/>
                  </a:cxn>
                  <a:cxn ang="0">
                    <a:pos x="31" y="186"/>
                  </a:cxn>
                  <a:cxn ang="0">
                    <a:pos x="0" y="234"/>
                  </a:cxn>
                  <a:cxn ang="0">
                    <a:pos x="0" y="234"/>
                  </a:cxn>
                </a:cxnLst>
                <a:rect l="0" t="0" r="r" b="b"/>
                <a:pathLst>
                  <a:path w="98" h="234">
                    <a:moveTo>
                      <a:pt x="0" y="234"/>
                    </a:moveTo>
                    <a:lnTo>
                      <a:pt x="25" y="234"/>
                    </a:lnTo>
                    <a:lnTo>
                      <a:pt x="55" y="186"/>
                    </a:lnTo>
                    <a:lnTo>
                      <a:pt x="80" y="138"/>
                    </a:lnTo>
                    <a:lnTo>
                      <a:pt x="92" y="90"/>
                    </a:lnTo>
                    <a:lnTo>
                      <a:pt x="98" y="36"/>
                    </a:lnTo>
                    <a:lnTo>
                      <a:pt x="98" y="0"/>
                    </a:lnTo>
                    <a:lnTo>
                      <a:pt x="74" y="0"/>
                    </a:lnTo>
                    <a:lnTo>
                      <a:pt x="74" y="36"/>
                    </a:lnTo>
                    <a:lnTo>
                      <a:pt x="67" y="90"/>
                    </a:lnTo>
                    <a:lnTo>
                      <a:pt x="55" y="138"/>
                    </a:lnTo>
                    <a:lnTo>
                      <a:pt x="31" y="186"/>
                    </a:lnTo>
                    <a:lnTo>
                      <a:pt x="0" y="234"/>
                    </a:lnTo>
                    <a:lnTo>
                      <a:pt x="0" y="23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4034" name="Freeform 34"/>
              <p:cNvSpPr>
                <a:spLocks/>
              </p:cNvSpPr>
              <p:nvPr/>
            </p:nvSpPr>
            <p:spPr bwMode="hidden">
              <a:xfrm>
                <a:off x="1776" y="3673"/>
                <a:ext cx="481" cy="641"/>
              </a:xfrm>
              <a:custGeom>
                <a:avLst/>
                <a:gdLst/>
                <a:ahLst/>
                <a:cxnLst>
                  <a:cxn ang="0">
                    <a:pos x="18" y="443"/>
                  </a:cxn>
                  <a:cxn ang="0">
                    <a:pos x="24" y="371"/>
                  </a:cxn>
                  <a:cxn ang="0">
                    <a:pos x="55" y="305"/>
                  </a:cxn>
                  <a:cxn ang="0">
                    <a:pos x="91" y="246"/>
                  </a:cxn>
                  <a:cxn ang="0">
                    <a:pos x="146" y="186"/>
                  </a:cxn>
                  <a:cxn ang="0">
                    <a:pos x="213" y="132"/>
                  </a:cxn>
                  <a:cxn ang="0">
                    <a:pos x="292" y="84"/>
                  </a:cxn>
                  <a:cxn ang="0">
                    <a:pos x="384" y="48"/>
                  </a:cxn>
                  <a:cxn ang="0">
                    <a:pos x="481" y="12"/>
                  </a:cxn>
                  <a:cxn ang="0">
                    <a:pos x="457" y="0"/>
                  </a:cxn>
                  <a:cxn ang="0">
                    <a:pos x="359" y="36"/>
                  </a:cxn>
                  <a:cxn ang="0">
                    <a:pos x="274" y="78"/>
                  </a:cxn>
                  <a:cxn ang="0">
                    <a:pos x="195" y="126"/>
                  </a:cxn>
                  <a:cxn ang="0">
                    <a:pos x="128" y="180"/>
                  </a:cxn>
                  <a:cxn ang="0">
                    <a:pos x="73" y="240"/>
                  </a:cxn>
                  <a:cxn ang="0">
                    <a:pos x="37" y="305"/>
                  </a:cxn>
                  <a:cxn ang="0">
                    <a:pos x="6" y="371"/>
                  </a:cxn>
                  <a:cxn ang="0">
                    <a:pos x="0" y="443"/>
                  </a:cxn>
                  <a:cxn ang="0">
                    <a:pos x="6" y="497"/>
                  </a:cxn>
                  <a:cxn ang="0">
                    <a:pos x="18" y="545"/>
                  </a:cxn>
                  <a:cxn ang="0">
                    <a:pos x="43" y="593"/>
                  </a:cxn>
                  <a:cxn ang="0">
                    <a:pos x="73" y="641"/>
                  </a:cxn>
                  <a:cxn ang="0">
                    <a:pos x="97" y="641"/>
                  </a:cxn>
                  <a:cxn ang="0">
                    <a:pos x="67" y="593"/>
                  </a:cxn>
                  <a:cxn ang="0">
                    <a:pos x="43" y="545"/>
                  </a:cxn>
                  <a:cxn ang="0">
                    <a:pos x="24" y="497"/>
                  </a:cxn>
                  <a:cxn ang="0">
                    <a:pos x="18" y="443"/>
                  </a:cxn>
                  <a:cxn ang="0">
                    <a:pos x="18" y="443"/>
                  </a:cxn>
                </a:cxnLst>
                <a:rect l="0" t="0" r="r" b="b"/>
                <a:pathLst>
                  <a:path w="481" h="641">
                    <a:moveTo>
                      <a:pt x="18" y="443"/>
                    </a:moveTo>
                    <a:lnTo>
                      <a:pt x="24" y="371"/>
                    </a:lnTo>
                    <a:lnTo>
                      <a:pt x="55" y="305"/>
                    </a:lnTo>
                    <a:lnTo>
                      <a:pt x="91" y="246"/>
                    </a:lnTo>
                    <a:lnTo>
                      <a:pt x="146" y="186"/>
                    </a:lnTo>
                    <a:lnTo>
                      <a:pt x="213" y="132"/>
                    </a:lnTo>
                    <a:lnTo>
                      <a:pt x="292" y="84"/>
                    </a:lnTo>
                    <a:lnTo>
                      <a:pt x="384" y="48"/>
                    </a:lnTo>
                    <a:lnTo>
                      <a:pt x="481" y="12"/>
                    </a:lnTo>
                    <a:lnTo>
                      <a:pt x="457" y="0"/>
                    </a:lnTo>
                    <a:lnTo>
                      <a:pt x="359" y="36"/>
                    </a:lnTo>
                    <a:lnTo>
                      <a:pt x="274" y="78"/>
                    </a:lnTo>
                    <a:lnTo>
                      <a:pt x="195" y="126"/>
                    </a:lnTo>
                    <a:lnTo>
                      <a:pt x="128" y="180"/>
                    </a:lnTo>
                    <a:lnTo>
                      <a:pt x="73" y="240"/>
                    </a:lnTo>
                    <a:lnTo>
                      <a:pt x="37" y="305"/>
                    </a:lnTo>
                    <a:lnTo>
                      <a:pt x="6" y="371"/>
                    </a:lnTo>
                    <a:lnTo>
                      <a:pt x="0" y="443"/>
                    </a:lnTo>
                    <a:lnTo>
                      <a:pt x="6" y="497"/>
                    </a:lnTo>
                    <a:lnTo>
                      <a:pt x="18" y="545"/>
                    </a:lnTo>
                    <a:lnTo>
                      <a:pt x="43" y="593"/>
                    </a:lnTo>
                    <a:lnTo>
                      <a:pt x="73" y="641"/>
                    </a:lnTo>
                    <a:lnTo>
                      <a:pt x="97" y="641"/>
                    </a:lnTo>
                    <a:lnTo>
                      <a:pt x="67" y="593"/>
                    </a:lnTo>
                    <a:lnTo>
                      <a:pt x="43" y="545"/>
                    </a:lnTo>
                    <a:lnTo>
                      <a:pt x="24" y="497"/>
                    </a:lnTo>
                    <a:lnTo>
                      <a:pt x="18" y="443"/>
                    </a:lnTo>
                    <a:lnTo>
                      <a:pt x="18" y="443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384035" name="Group 35"/>
            <p:cNvGrpSpPr>
              <a:grpSpLocks/>
            </p:cNvGrpSpPr>
            <p:nvPr userDrawn="1"/>
          </p:nvGrpSpPr>
          <p:grpSpPr bwMode="auto">
            <a:xfrm>
              <a:off x="4128" y="3360"/>
              <a:ext cx="1351" cy="821"/>
              <a:chOff x="4128" y="3360"/>
              <a:chExt cx="1351" cy="821"/>
            </a:xfrm>
          </p:grpSpPr>
          <p:sp>
            <p:nvSpPr>
              <p:cNvPr id="384036" name="Freeform 36"/>
              <p:cNvSpPr>
                <a:spLocks noEditPoints="1"/>
              </p:cNvSpPr>
              <p:nvPr/>
            </p:nvSpPr>
            <p:spPr bwMode="hidden">
              <a:xfrm>
                <a:off x="4200" y="3402"/>
                <a:ext cx="1201" cy="731"/>
              </a:xfrm>
              <a:custGeom>
                <a:avLst/>
                <a:gdLst/>
                <a:ahLst/>
                <a:cxnLst>
                  <a:cxn ang="0">
                    <a:pos x="484" y="6"/>
                  </a:cxn>
                  <a:cxn ang="0">
                    <a:pos x="263" y="60"/>
                  </a:cxn>
                  <a:cxn ang="0">
                    <a:pos x="101" y="162"/>
                  </a:cxn>
                  <a:cxn ang="0">
                    <a:pos x="12" y="294"/>
                  </a:cxn>
                  <a:cxn ang="0">
                    <a:pos x="0" y="366"/>
                  </a:cxn>
                  <a:cxn ang="0">
                    <a:pos x="12" y="437"/>
                  </a:cxn>
                  <a:cxn ang="0">
                    <a:pos x="101" y="569"/>
                  </a:cxn>
                  <a:cxn ang="0">
                    <a:pos x="263" y="671"/>
                  </a:cxn>
                  <a:cxn ang="0">
                    <a:pos x="484" y="725"/>
                  </a:cxn>
                  <a:cxn ang="0">
                    <a:pos x="723" y="725"/>
                  </a:cxn>
                  <a:cxn ang="0">
                    <a:pos x="938" y="671"/>
                  </a:cxn>
                  <a:cxn ang="0">
                    <a:pos x="1100" y="569"/>
                  </a:cxn>
                  <a:cxn ang="0">
                    <a:pos x="1189" y="437"/>
                  </a:cxn>
                  <a:cxn ang="0">
                    <a:pos x="1201" y="366"/>
                  </a:cxn>
                  <a:cxn ang="0">
                    <a:pos x="1189" y="294"/>
                  </a:cxn>
                  <a:cxn ang="0">
                    <a:pos x="1100" y="162"/>
                  </a:cxn>
                  <a:cxn ang="0">
                    <a:pos x="938" y="60"/>
                  </a:cxn>
                  <a:cxn ang="0">
                    <a:pos x="723" y="6"/>
                  </a:cxn>
                  <a:cxn ang="0">
                    <a:pos x="604" y="0"/>
                  </a:cxn>
                  <a:cxn ang="0">
                    <a:pos x="490" y="701"/>
                  </a:cxn>
                  <a:cxn ang="0">
                    <a:pos x="287" y="647"/>
                  </a:cxn>
                  <a:cxn ang="0">
                    <a:pos x="131" y="557"/>
                  </a:cxn>
                  <a:cxn ang="0">
                    <a:pos x="48" y="437"/>
                  </a:cxn>
                  <a:cxn ang="0">
                    <a:pos x="36" y="366"/>
                  </a:cxn>
                  <a:cxn ang="0">
                    <a:pos x="48" y="300"/>
                  </a:cxn>
                  <a:cxn ang="0">
                    <a:pos x="131" y="174"/>
                  </a:cxn>
                  <a:cxn ang="0">
                    <a:pos x="287" y="84"/>
                  </a:cxn>
                  <a:cxn ang="0">
                    <a:pos x="490" y="30"/>
                  </a:cxn>
                  <a:cxn ang="0">
                    <a:pos x="717" y="30"/>
                  </a:cxn>
                  <a:cxn ang="0">
                    <a:pos x="920" y="84"/>
                  </a:cxn>
                  <a:cxn ang="0">
                    <a:pos x="1070" y="174"/>
                  </a:cxn>
                  <a:cxn ang="0">
                    <a:pos x="1153" y="300"/>
                  </a:cxn>
                  <a:cxn ang="0">
                    <a:pos x="1153" y="437"/>
                  </a:cxn>
                  <a:cxn ang="0">
                    <a:pos x="1070" y="557"/>
                  </a:cxn>
                  <a:cxn ang="0">
                    <a:pos x="920" y="647"/>
                  </a:cxn>
                  <a:cxn ang="0">
                    <a:pos x="717" y="701"/>
                  </a:cxn>
                  <a:cxn ang="0">
                    <a:pos x="604" y="707"/>
                  </a:cxn>
                </a:cxnLst>
                <a:rect l="0" t="0" r="r" b="b"/>
                <a:pathLst>
                  <a:path w="1201" h="731">
                    <a:moveTo>
                      <a:pt x="604" y="0"/>
                    </a:moveTo>
                    <a:lnTo>
                      <a:pt x="484" y="6"/>
                    </a:lnTo>
                    <a:lnTo>
                      <a:pt x="370" y="30"/>
                    </a:lnTo>
                    <a:lnTo>
                      <a:pt x="263" y="60"/>
                    </a:lnTo>
                    <a:lnTo>
                      <a:pt x="179" y="108"/>
                    </a:lnTo>
                    <a:lnTo>
                      <a:pt x="101" y="162"/>
                    </a:lnTo>
                    <a:lnTo>
                      <a:pt x="48" y="222"/>
                    </a:lnTo>
                    <a:lnTo>
                      <a:pt x="12" y="294"/>
                    </a:lnTo>
                    <a:lnTo>
                      <a:pt x="6" y="330"/>
                    </a:lnTo>
                    <a:lnTo>
                      <a:pt x="0" y="366"/>
                    </a:lnTo>
                    <a:lnTo>
                      <a:pt x="6" y="401"/>
                    </a:lnTo>
                    <a:lnTo>
                      <a:pt x="12" y="437"/>
                    </a:lnTo>
                    <a:lnTo>
                      <a:pt x="48" y="509"/>
                    </a:lnTo>
                    <a:lnTo>
                      <a:pt x="101" y="569"/>
                    </a:lnTo>
                    <a:lnTo>
                      <a:pt x="179" y="623"/>
                    </a:lnTo>
                    <a:lnTo>
                      <a:pt x="263" y="671"/>
                    </a:lnTo>
                    <a:lnTo>
                      <a:pt x="370" y="701"/>
                    </a:lnTo>
                    <a:lnTo>
                      <a:pt x="484" y="725"/>
                    </a:lnTo>
                    <a:lnTo>
                      <a:pt x="604" y="731"/>
                    </a:lnTo>
                    <a:lnTo>
                      <a:pt x="723" y="725"/>
                    </a:lnTo>
                    <a:lnTo>
                      <a:pt x="837" y="701"/>
                    </a:lnTo>
                    <a:lnTo>
                      <a:pt x="938" y="671"/>
                    </a:lnTo>
                    <a:lnTo>
                      <a:pt x="1028" y="623"/>
                    </a:lnTo>
                    <a:lnTo>
                      <a:pt x="1100" y="569"/>
                    </a:lnTo>
                    <a:lnTo>
                      <a:pt x="1153" y="509"/>
                    </a:lnTo>
                    <a:lnTo>
                      <a:pt x="1189" y="437"/>
                    </a:lnTo>
                    <a:lnTo>
                      <a:pt x="1201" y="401"/>
                    </a:lnTo>
                    <a:lnTo>
                      <a:pt x="1201" y="366"/>
                    </a:lnTo>
                    <a:lnTo>
                      <a:pt x="1201" y="330"/>
                    </a:lnTo>
                    <a:lnTo>
                      <a:pt x="1189" y="294"/>
                    </a:lnTo>
                    <a:lnTo>
                      <a:pt x="1153" y="222"/>
                    </a:lnTo>
                    <a:lnTo>
                      <a:pt x="1100" y="162"/>
                    </a:lnTo>
                    <a:lnTo>
                      <a:pt x="1028" y="108"/>
                    </a:lnTo>
                    <a:lnTo>
                      <a:pt x="938" y="60"/>
                    </a:lnTo>
                    <a:lnTo>
                      <a:pt x="837" y="30"/>
                    </a:lnTo>
                    <a:lnTo>
                      <a:pt x="723" y="6"/>
                    </a:lnTo>
                    <a:lnTo>
                      <a:pt x="604" y="0"/>
                    </a:lnTo>
                    <a:lnTo>
                      <a:pt x="604" y="0"/>
                    </a:lnTo>
                    <a:close/>
                    <a:moveTo>
                      <a:pt x="604" y="707"/>
                    </a:moveTo>
                    <a:lnTo>
                      <a:pt x="490" y="701"/>
                    </a:lnTo>
                    <a:lnTo>
                      <a:pt x="382" y="683"/>
                    </a:lnTo>
                    <a:lnTo>
                      <a:pt x="287" y="647"/>
                    </a:lnTo>
                    <a:lnTo>
                      <a:pt x="203" y="611"/>
                    </a:lnTo>
                    <a:lnTo>
                      <a:pt x="131" y="557"/>
                    </a:lnTo>
                    <a:lnTo>
                      <a:pt x="83" y="497"/>
                    </a:lnTo>
                    <a:lnTo>
                      <a:pt x="48" y="437"/>
                    </a:lnTo>
                    <a:lnTo>
                      <a:pt x="42" y="401"/>
                    </a:lnTo>
                    <a:lnTo>
                      <a:pt x="36" y="366"/>
                    </a:lnTo>
                    <a:lnTo>
                      <a:pt x="42" y="330"/>
                    </a:lnTo>
                    <a:lnTo>
                      <a:pt x="48" y="300"/>
                    </a:lnTo>
                    <a:lnTo>
                      <a:pt x="83" y="234"/>
                    </a:lnTo>
                    <a:lnTo>
                      <a:pt x="131" y="174"/>
                    </a:lnTo>
                    <a:lnTo>
                      <a:pt x="203" y="126"/>
                    </a:lnTo>
                    <a:lnTo>
                      <a:pt x="287" y="84"/>
                    </a:lnTo>
                    <a:lnTo>
                      <a:pt x="382" y="54"/>
                    </a:lnTo>
                    <a:lnTo>
                      <a:pt x="490" y="30"/>
                    </a:lnTo>
                    <a:lnTo>
                      <a:pt x="604" y="24"/>
                    </a:lnTo>
                    <a:lnTo>
                      <a:pt x="717" y="30"/>
                    </a:lnTo>
                    <a:lnTo>
                      <a:pt x="825" y="54"/>
                    </a:lnTo>
                    <a:lnTo>
                      <a:pt x="920" y="84"/>
                    </a:lnTo>
                    <a:lnTo>
                      <a:pt x="1004" y="126"/>
                    </a:lnTo>
                    <a:lnTo>
                      <a:pt x="1070" y="174"/>
                    </a:lnTo>
                    <a:lnTo>
                      <a:pt x="1124" y="234"/>
                    </a:lnTo>
                    <a:lnTo>
                      <a:pt x="1153" y="300"/>
                    </a:lnTo>
                    <a:lnTo>
                      <a:pt x="1165" y="366"/>
                    </a:lnTo>
                    <a:lnTo>
                      <a:pt x="1153" y="437"/>
                    </a:lnTo>
                    <a:lnTo>
                      <a:pt x="1124" y="497"/>
                    </a:lnTo>
                    <a:lnTo>
                      <a:pt x="1070" y="557"/>
                    </a:lnTo>
                    <a:lnTo>
                      <a:pt x="1004" y="611"/>
                    </a:lnTo>
                    <a:lnTo>
                      <a:pt x="920" y="647"/>
                    </a:lnTo>
                    <a:lnTo>
                      <a:pt x="825" y="683"/>
                    </a:lnTo>
                    <a:lnTo>
                      <a:pt x="717" y="701"/>
                    </a:lnTo>
                    <a:lnTo>
                      <a:pt x="604" y="707"/>
                    </a:lnTo>
                    <a:lnTo>
                      <a:pt x="604" y="70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4037" name="Freeform 37"/>
              <p:cNvSpPr>
                <a:spLocks/>
              </p:cNvSpPr>
              <p:nvPr/>
            </p:nvSpPr>
            <p:spPr bwMode="hidden">
              <a:xfrm>
                <a:off x="4128" y="3366"/>
                <a:ext cx="544" cy="737"/>
              </a:xfrm>
              <a:custGeom>
                <a:avLst/>
                <a:gdLst/>
                <a:ahLst/>
                <a:cxnLst>
                  <a:cxn ang="0">
                    <a:pos x="24" y="402"/>
                  </a:cxn>
                  <a:cxn ang="0">
                    <a:pos x="36" y="330"/>
                  </a:cxn>
                  <a:cxn ang="0">
                    <a:pos x="66" y="264"/>
                  </a:cxn>
                  <a:cxn ang="0">
                    <a:pos x="108" y="204"/>
                  </a:cxn>
                  <a:cxn ang="0">
                    <a:pos x="173" y="150"/>
                  </a:cxn>
                  <a:cxn ang="0">
                    <a:pos x="251" y="102"/>
                  </a:cxn>
                  <a:cxn ang="0">
                    <a:pos x="335" y="60"/>
                  </a:cxn>
                  <a:cxn ang="0">
                    <a:pos x="436" y="30"/>
                  </a:cxn>
                  <a:cxn ang="0">
                    <a:pos x="544" y="12"/>
                  </a:cxn>
                  <a:cxn ang="0">
                    <a:pos x="544" y="0"/>
                  </a:cxn>
                  <a:cxn ang="0">
                    <a:pos x="430" y="18"/>
                  </a:cxn>
                  <a:cxn ang="0">
                    <a:pos x="329" y="48"/>
                  </a:cxn>
                  <a:cxn ang="0">
                    <a:pos x="233" y="90"/>
                  </a:cxn>
                  <a:cxn ang="0">
                    <a:pos x="155" y="138"/>
                  </a:cxn>
                  <a:cxn ang="0">
                    <a:pos x="90" y="198"/>
                  </a:cxn>
                  <a:cxn ang="0">
                    <a:pos x="42" y="258"/>
                  </a:cxn>
                  <a:cxn ang="0">
                    <a:pos x="12" y="330"/>
                  </a:cxn>
                  <a:cxn ang="0">
                    <a:pos x="0" y="402"/>
                  </a:cxn>
                  <a:cxn ang="0">
                    <a:pos x="6" y="455"/>
                  </a:cxn>
                  <a:cxn ang="0">
                    <a:pos x="18" y="503"/>
                  </a:cxn>
                  <a:cxn ang="0">
                    <a:pos x="42" y="545"/>
                  </a:cxn>
                  <a:cxn ang="0">
                    <a:pos x="78" y="593"/>
                  </a:cxn>
                  <a:cxn ang="0">
                    <a:pos x="114" y="635"/>
                  </a:cxn>
                  <a:cxn ang="0">
                    <a:pos x="161" y="671"/>
                  </a:cxn>
                  <a:cxn ang="0">
                    <a:pos x="221" y="707"/>
                  </a:cxn>
                  <a:cxn ang="0">
                    <a:pos x="281" y="737"/>
                  </a:cxn>
                  <a:cxn ang="0">
                    <a:pos x="323" y="737"/>
                  </a:cxn>
                  <a:cxn ang="0">
                    <a:pos x="257" y="707"/>
                  </a:cxn>
                  <a:cxn ang="0">
                    <a:pos x="203" y="671"/>
                  </a:cxn>
                  <a:cxn ang="0">
                    <a:pos x="149" y="635"/>
                  </a:cxn>
                  <a:cxn ang="0">
                    <a:pos x="108" y="593"/>
                  </a:cxn>
                  <a:cxn ang="0">
                    <a:pos x="72" y="551"/>
                  </a:cxn>
                  <a:cxn ang="0">
                    <a:pos x="48" y="503"/>
                  </a:cxn>
                  <a:cxn ang="0">
                    <a:pos x="30" y="455"/>
                  </a:cxn>
                  <a:cxn ang="0">
                    <a:pos x="24" y="402"/>
                  </a:cxn>
                  <a:cxn ang="0">
                    <a:pos x="24" y="402"/>
                  </a:cxn>
                </a:cxnLst>
                <a:rect l="0" t="0" r="r" b="b"/>
                <a:pathLst>
                  <a:path w="544" h="737">
                    <a:moveTo>
                      <a:pt x="24" y="402"/>
                    </a:moveTo>
                    <a:lnTo>
                      <a:pt x="36" y="330"/>
                    </a:lnTo>
                    <a:lnTo>
                      <a:pt x="66" y="264"/>
                    </a:lnTo>
                    <a:lnTo>
                      <a:pt x="108" y="204"/>
                    </a:lnTo>
                    <a:lnTo>
                      <a:pt x="173" y="150"/>
                    </a:lnTo>
                    <a:lnTo>
                      <a:pt x="251" y="102"/>
                    </a:lnTo>
                    <a:lnTo>
                      <a:pt x="335" y="60"/>
                    </a:lnTo>
                    <a:lnTo>
                      <a:pt x="436" y="30"/>
                    </a:lnTo>
                    <a:lnTo>
                      <a:pt x="544" y="12"/>
                    </a:lnTo>
                    <a:lnTo>
                      <a:pt x="544" y="0"/>
                    </a:lnTo>
                    <a:lnTo>
                      <a:pt x="430" y="18"/>
                    </a:lnTo>
                    <a:lnTo>
                      <a:pt x="329" y="48"/>
                    </a:lnTo>
                    <a:lnTo>
                      <a:pt x="233" y="90"/>
                    </a:lnTo>
                    <a:lnTo>
                      <a:pt x="155" y="138"/>
                    </a:lnTo>
                    <a:lnTo>
                      <a:pt x="90" y="198"/>
                    </a:lnTo>
                    <a:lnTo>
                      <a:pt x="42" y="258"/>
                    </a:lnTo>
                    <a:lnTo>
                      <a:pt x="12" y="330"/>
                    </a:lnTo>
                    <a:lnTo>
                      <a:pt x="0" y="402"/>
                    </a:lnTo>
                    <a:lnTo>
                      <a:pt x="6" y="455"/>
                    </a:lnTo>
                    <a:lnTo>
                      <a:pt x="18" y="503"/>
                    </a:lnTo>
                    <a:lnTo>
                      <a:pt x="42" y="545"/>
                    </a:lnTo>
                    <a:lnTo>
                      <a:pt x="78" y="593"/>
                    </a:lnTo>
                    <a:lnTo>
                      <a:pt x="114" y="635"/>
                    </a:lnTo>
                    <a:lnTo>
                      <a:pt x="161" y="671"/>
                    </a:lnTo>
                    <a:lnTo>
                      <a:pt x="221" y="707"/>
                    </a:lnTo>
                    <a:lnTo>
                      <a:pt x="281" y="737"/>
                    </a:lnTo>
                    <a:lnTo>
                      <a:pt x="323" y="737"/>
                    </a:lnTo>
                    <a:lnTo>
                      <a:pt x="257" y="707"/>
                    </a:lnTo>
                    <a:lnTo>
                      <a:pt x="203" y="671"/>
                    </a:lnTo>
                    <a:lnTo>
                      <a:pt x="149" y="635"/>
                    </a:lnTo>
                    <a:lnTo>
                      <a:pt x="108" y="593"/>
                    </a:lnTo>
                    <a:lnTo>
                      <a:pt x="72" y="551"/>
                    </a:lnTo>
                    <a:lnTo>
                      <a:pt x="48" y="503"/>
                    </a:lnTo>
                    <a:lnTo>
                      <a:pt x="30" y="455"/>
                    </a:lnTo>
                    <a:lnTo>
                      <a:pt x="24" y="402"/>
                    </a:lnTo>
                    <a:lnTo>
                      <a:pt x="24" y="40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4038" name="Freeform 38"/>
              <p:cNvSpPr>
                <a:spLocks/>
              </p:cNvSpPr>
              <p:nvPr/>
            </p:nvSpPr>
            <p:spPr bwMode="hidden">
              <a:xfrm>
                <a:off x="4792" y="3360"/>
                <a:ext cx="609" cy="252"/>
              </a:xfrm>
              <a:custGeom>
                <a:avLst/>
                <a:gdLst/>
                <a:ahLst/>
                <a:cxnLst>
                  <a:cxn ang="0">
                    <a:pos x="12" y="12"/>
                  </a:cxn>
                  <a:cxn ang="0">
                    <a:pos x="113" y="18"/>
                  </a:cxn>
                  <a:cxn ang="0">
                    <a:pos x="203" y="30"/>
                  </a:cxn>
                  <a:cxn ang="0">
                    <a:pos x="292" y="48"/>
                  </a:cxn>
                  <a:cxn ang="0">
                    <a:pos x="376" y="78"/>
                  </a:cxn>
                  <a:cxn ang="0">
                    <a:pos x="448" y="114"/>
                  </a:cxn>
                  <a:cxn ang="0">
                    <a:pos x="514" y="156"/>
                  </a:cxn>
                  <a:cxn ang="0">
                    <a:pos x="567" y="198"/>
                  </a:cxn>
                  <a:cxn ang="0">
                    <a:pos x="609" y="252"/>
                  </a:cxn>
                  <a:cxn ang="0">
                    <a:pos x="609" y="216"/>
                  </a:cxn>
                  <a:cxn ang="0">
                    <a:pos x="561" y="168"/>
                  </a:cxn>
                  <a:cxn ang="0">
                    <a:pos x="502" y="126"/>
                  </a:cxn>
                  <a:cxn ang="0">
                    <a:pos x="436" y="90"/>
                  </a:cxn>
                  <a:cxn ang="0">
                    <a:pos x="364" y="60"/>
                  </a:cxn>
                  <a:cxn ang="0">
                    <a:pos x="286" y="36"/>
                  </a:cxn>
                  <a:cxn ang="0">
                    <a:pos x="197" y="18"/>
                  </a:cxn>
                  <a:cxn ang="0">
                    <a:pos x="107" y="6"/>
                  </a:cxn>
                  <a:cxn ang="0">
                    <a:pos x="12" y="0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6" y="12"/>
                  </a:cxn>
                  <a:cxn ang="0">
                    <a:pos x="12" y="12"/>
                  </a:cxn>
                  <a:cxn ang="0">
                    <a:pos x="12" y="12"/>
                  </a:cxn>
                </a:cxnLst>
                <a:rect l="0" t="0" r="r" b="b"/>
                <a:pathLst>
                  <a:path w="609" h="252">
                    <a:moveTo>
                      <a:pt x="12" y="12"/>
                    </a:moveTo>
                    <a:lnTo>
                      <a:pt x="113" y="18"/>
                    </a:lnTo>
                    <a:lnTo>
                      <a:pt x="203" y="30"/>
                    </a:lnTo>
                    <a:lnTo>
                      <a:pt x="292" y="48"/>
                    </a:lnTo>
                    <a:lnTo>
                      <a:pt x="376" y="78"/>
                    </a:lnTo>
                    <a:lnTo>
                      <a:pt x="448" y="114"/>
                    </a:lnTo>
                    <a:lnTo>
                      <a:pt x="514" y="156"/>
                    </a:lnTo>
                    <a:lnTo>
                      <a:pt x="567" y="198"/>
                    </a:lnTo>
                    <a:lnTo>
                      <a:pt x="609" y="252"/>
                    </a:lnTo>
                    <a:lnTo>
                      <a:pt x="609" y="216"/>
                    </a:lnTo>
                    <a:lnTo>
                      <a:pt x="561" y="168"/>
                    </a:lnTo>
                    <a:lnTo>
                      <a:pt x="502" y="126"/>
                    </a:lnTo>
                    <a:lnTo>
                      <a:pt x="436" y="90"/>
                    </a:lnTo>
                    <a:lnTo>
                      <a:pt x="364" y="60"/>
                    </a:lnTo>
                    <a:lnTo>
                      <a:pt x="286" y="36"/>
                    </a:lnTo>
                    <a:lnTo>
                      <a:pt x="197" y="18"/>
                    </a:lnTo>
                    <a:lnTo>
                      <a:pt x="107" y="6"/>
                    </a:lnTo>
                    <a:lnTo>
                      <a:pt x="12" y="0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12"/>
                    </a:lnTo>
                    <a:lnTo>
                      <a:pt x="12" y="12"/>
                    </a:lnTo>
                    <a:lnTo>
                      <a:pt x="12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4039" name="Freeform 39"/>
              <p:cNvSpPr>
                <a:spLocks/>
              </p:cNvSpPr>
              <p:nvPr/>
            </p:nvSpPr>
            <p:spPr bwMode="hidden">
              <a:xfrm>
                <a:off x="5246" y="4007"/>
                <a:ext cx="72" cy="54"/>
              </a:xfrm>
              <a:custGeom>
                <a:avLst/>
                <a:gdLst/>
                <a:ahLst/>
                <a:cxnLst>
                  <a:cxn ang="0">
                    <a:pos x="72" y="0"/>
                  </a:cxn>
                  <a:cxn ang="0">
                    <a:pos x="36" y="30"/>
                  </a:cxn>
                  <a:cxn ang="0">
                    <a:pos x="0" y="54"/>
                  </a:cxn>
                  <a:cxn ang="0">
                    <a:pos x="36" y="54"/>
                  </a:cxn>
                  <a:cxn ang="0">
                    <a:pos x="54" y="42"/>
                  </a:cxn>
                  <a:cxn ang="0">
                    <a:pos x="72" y="24"/>
                  </a:cxn>
                  <a:cxn ang="0">
                    <a:pos x="72" y="24"/>
                  </a:cxn>
                  <a:cxn ang="0">
                    <a:pos x="72" y="0"/>
                  </a:cxn>
                  <a:cxn ang="0">
                    <a:pos x="72" y="0"/>
                  </a:cxn>
                </a:cxnLst>
                <a:rect l="0" t="0" r="r" b="b"/>
                <a:pathLst>
                  <a:path w="72" h="54">
                    <a:moveTo>
                      <a:pt x="72" y="0"/>
                    </a:moveTo>
                    <a:lnTo>
                      <a:pt x="36" y="30"/>
                    </a:lnTo>
                    <a:lnTo>
                      <a:pt x="0" y="54"/>
                    </a:lnTo>
                    <a:lnTo>
                      <a:pt x="36" y="54"/>
                    </a:lnTo>
                    <a:lnTo>
                      <a:pt x="54" y="42"/>
                    </a:lnTo>
                    <a:lnTo>
                      <a:pt x="72" y="24"/>
                    </a:lnTo>
                    <a:lnTo>
                      <a:pt x="72" y="24"/>
                    </a:lnTo>
                    <a:lnTo>
                      <a:pt x="72" y="0"/>
                    </a:lnTo>
                    <a:lnTo>
                      <a:pt x="7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4040" name="Freeform 40"/>
              <p:cNvSpPr>
                <a:spLocks/>
              </p:cNvSpPr>
              <p:nvPr/>
            </p:nvSpPr>
            <p:spPr bwMode="hidden">
              <a:xfrm>
                <a:off x="4505" y="4073"/>
                <a:ext cx="705" cy="108"/>
              </a:xfrm>
              <a:custGeom>
                <a:avLst/>
                <a:gdLst/>
                <a:ahLst/>
                <a:cxnLst>
                  <a:cxn ang="0">
                    <a:pos x="299" y="90"/>
                  </a:cxn>
                  <a:cxn ang="0">
                    <a:pos x="221" y="90"/>
                  </a:cxn>
                  <a:cxn ang="0">
                    <a:pos x="143" y="78"/>
                  </a:cxn>
                  <a:cxn ang="0">
                    <a:pos x="0" y="48"/>
                  </a:cxn>
                  <a:cxn ang="0">
                    <a:pos x="0" y="66"/>
                  </a:cxn>
                  <a:cxn ang="0">
                    <a:pos x="143" y="96"/>
                  </a:cxn>
                  <a:cxn ang="0">
                    <a:pos x="221" y="108"/>
                  </a:cxn>
                  <a:cxn ang="0">
                    <a:pos x="299" y="108"/>
                  </a:cxn>
                  <a:cxn ang="0">
                    <a:pos x="412" y="102"/>
                  </a:cxn>
                  <a:cxn ang="0">
                    <a:pos x="520" y="84"/>
                  </a:cxn>
                  <a:cxn ang="0">
                    <a:pos x="615" y="60"/>
                  </a:cxn>
                  <a:cxn ang="0">
                    <a:pos x="705" y="24"/>
                  </a:cxn>
                  <a:cxn ang="0">
                    <a:pos x="705" y="0"/>
                  </a:cxn>
                  <a:cxn ang="0">
                    <a:pos x="615" y="42"/>
                  </a:cxn>
                  <a:cxn ang="0">
                    <a:pos x="520" y="66"/>
                  </a:cxn>
                  <a:cxn ang="0">
                    <a:pos x="412" y="84"/>
                  </a:cxn>
                  <a:cxn ang="0">
                    <a:pos x="299" y="90"/>
                  </a:cxn>
                  <a:cxn ang="0">
                    <a:pos x="299" y="90"/>
                  </a:cxn>
                </a:cxnLst>
                <a:rect l="0" t="0" r="r" b="b"/>
                <a:pathLst>
                  <a:path w="705" h="108">
                    <a:moveTo>
                      <a:pt x="299" y="90"/>
                    </a:moveTo>
                    <a:lnTo>
                      <a:pt x="221" y="90"/>
                    </a:lnTo>
                    <a:lnTo>
                      <a:pt x="143" y="78"/>
                    </a:lnTo>
                    <a:lnTo>
                      <a:pt x="0" y="48"/>
                    </a:lnTo>
                    <a:lnTo>
                      <a:pt x="0" y="66"/>
                    </a:lnTo>
                    <a:lnTo>
                      <a:pt x="143" y="96"/>
                    </a:lnTo>
                    <a:lnTo>
                      <a:pt x="221" y="108"/>
                    </a:lnTo>
                    <a:lnTo>
                      <a:pt x="299" y="108"/>
                    </a:lnTo>
                    <a:lnTo>
                      <a:pt x="412" y="102"/>
                    </a:lnTo>
                    <a:lnTo>
                      <a:pt x="520" y="84"/>
                    </a:lnTo>
                    <a:lnTo>
                      <a:pt x="615" y="60"/>
                    </a:lnTo>
                    <a:lnTo>
                      <a:pt x="705" y="24"/>
                    </a:lnTo>
                    <a:lnTo>
                      <a:pt x="705" y="0"/>
                    </a:lnTo>
                    <a:lnTo>
                      <a:pt x="615" y="42"/>
                    </a:lnTo>
                    <a:lnTo>
                      <a:pt x="520" y="66"/>
                    </a:lnTo>
                    <a:lnTo>
                      <a:pt x="412" y="84"/>
                    </a:lnTo>
                    <a:lnTo>
                      <a:pt x="299" y="90"/>
                    </a:lnTo>
                    <a:lnTo>
                      <a:pt x="29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4041" name="Freeform 41"/>
              <p:cNvSpPr>
                <a:spLocks/>
              </p:cNvSpPr>
              <p:nvPr/>
            </p:nvSpPr>
            <p:spPr bwMode="hidden">
              <a:xfrm>
                <a:off x="5336" y="3654"/>
                <a:ext cx="143" cy="341"/>
              </a:xfrm>
              <a:custGeom>
                <a:avLst/>
                <a:gdLst/>
                <a:ahLst/>
                <a:cxnLst>
                  <a:cxn ang="0">
                    <a:pos x="119" y="114"/>
                  </a:cxn>
                  <a:cxn ang="0">
                    <a:pos x="113" y="173"/>
                  </a:cxn>
                  <a:cxn ang="0">
                    <a:pos x="89" y="239"/>
                  </a:cxn>
                  <a:cxn ang="0">
                    <a:pos x="47" y="293"/>
                  </a:cxn>
                  <a:cxn ang="0">
                    <a:pos x="0" y="341"/>
                  </a:cxn>
                  <a:cxn ang="0">
                    <a:pos x="29" y="341"/>
                  </a:cxn>
                  <a:cxn ang="0">
                    <a:pos x="77" y="287"/>
                  </a:cxn>
                  <a:cxn ang="0">
                    <a:pos x="113" y="233"/>
                  </a:cxn>
                  <a:cxn ang="0">
                    <a:pos x="137" y="173"/>
                  </a:cxn>
                  <a:cxn ang="0">
                    <a:pos x="143" y="114"/>
                  </a:cxn>
                  <a:cxn ang="0">
                    <a:pos x="137" y="60"/>
                  </a:cxn>
                  <a:cxn ang="0">
                    <a:pos x="119" y="0"/>
                  </a:cxn>
                  <a:cxn ang="0">
                    <a:pos x="89" y="0"/>
                  </a:cxn>
                  <a:cxn ang="0">
                    <a:pos x="113" y="60"/>
                  </a:cxn>
                  <a:cxn ang="0">
                    <a:pos x="119" y="114"/>
                  </a:cxn>
                  <a:cxn ang="0">
                    <a:pos x="119" y="114"/>
                  </a:cxn>
                </a:cxnLst>
                <a:rect l="0" t="0" r="r" b="b"/>
                <a:pathLst>
                  <a:path w="143" h="341">
                    <a:moveTo>
                      <a:pt x="119" y="114"/>
                    </a:moveTo>
                    <a:lnTo>
                      <a:pt x="113" y="173"/>
                    </a:lnTo>
                    <a:lnTo>
                      <a:pt x="89" y="239"/>
                    </a:lnTo>
                    <a:lnTo>
                      <a:pt x="47" y="293"/>
                    </a:lnTo>
                    <a:lnTo>
                      <a:pt x="0" y="341"/>
                    </a:lnTo>
                    <a:lnTo>
                      <a:pt x="29" y="341"/>
                    </a:lnTo>
                    <a:lnTo>
                      <a:pt x="77" y="287"/>
                    </a:lnTo>
                    <a:lnTo>
                      <a:pt x="113" y="233"/>
                    </a:lnTo>
                    <a:lnTo>
                      <a:pt x="137" y="173"/>
                    </a:lnTo>
                    <a:lnTo>
                      <a:pt x="143" y="114"/>
                    </a:lnTo>
                    <a:lnTo>
                      <a:pt x="137" y="60"/>
                    </a:lnTo>
                    <a:lnTo>
                      <a:pt x="119" y="0"/>
                    </a:lnTo>
                    <a:lnTo>
                      <a:pt x="89" y="0"/>
                    </a:lnTo>
                    <a:lnTo>
                      <a:pt x="113" y="60"/>
                    </a:lnTo>
                    <a:lnTo>
                      <a:pt x="119" y="114"/>
                    </a:lnTo>
                    <a:lnTo>
                      <a:pt x="119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4042" name="Freeform 42"/>
              <p:cNvSpPr>
                <a:spLocks/>
              </p:cNvSpPr>
              <p:nvPr/>
            </p:nvSpPr>
            <p:spPr bwMode="hidden">
              <a:xfrm>
                <a:off x="5061" y="3624"/>
                <a:ext cx="83" cy="90"/>
              </a:xfrm>
              <a:custGeom>
                <a:avLst/>
                <a:gdLst/>
                <a:ahLst/>
                <a:cxnLst>
                  <a:cxn ang="0">
                    <a:pos x="59" y="90"/>
                  </a:cxn>
                  <a:cxn ang="0">
                    <a:pos x="83" y="84"/>
                  </a:cxn>
                  <a:cxn ang="0">
                    <a:pos x="71" y="60"/>
                  </a:cxn>
                  <a:cxn ang="0">
                    <a:pos x="53" y="42"/>
                  </a:cxn>
                  <a:cxn ang="0">
                    <a:pos x="6" y="0"/>
                  </a:cxn>
                  <a:cxn ang="0">
                    <a:pos x="0" y="18"/>
                  </a:cxn>
                  <a:cxn ang="0">
                    <a:pos x="35" y="48"/>
                  </a:cxn>
                  <a:cxn ang="0">
                    <a:pos x="59" y="90"/>
                  </a:cxn>
                  <a:cxn ang="0">
                    <a:pos x="59" y="90"/>
                  </a:cxn>
                </a:cxnLst>
                <a:rect l="0" t="0" r="r" b="b"/>
                <a:pathLst>
                  <a:path w="83" h="90">
                    <a:moveTo>
                      <a:pt x="59" y="90"/>
                    </a:moveTo>
                    <a:lnTo>
                      <a:pt x="83" y="84"/>
                    </a:lnTo>
                    <a:lnTo>
                      <a:pt x="71" y="60"/>
                    </a:lnTo>
                    <a:lnTo>
                      <a:pt x="53" y="42"/>
                    </a:lnTo>
                    <a:lnTo>
                      <a:pt x="6" y="0"/>
                    </a:lnTo>
                    <a:lnTo>
                      <a:pt x="0" y="18"/>
                    </a:lnTo>
                    <a:lnTo>
                      <a:pt x="35" y="48"/>
                    </a:lnTo>
                    <a:lnTo>
                      <a:pt x="59" y="90"/>
                    </a:lnTo>
                    <a:lnTo>
                      <a:pt x="5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4043" name="Freeform 43"/>
              <p:cNvSpPr>
                <a:spLocks/>
              </p:cNvSpPr>
              <p:nvPr/>
            </p:nvSpPr>
            <p:spPr bwMode="hidden">
              <a:xfrm>
                <a:off x="4445" y="3552"/>
                <a:ext cx="717" cy="431"/>
              </a:xfrm>
              <a:custGeom>
                <a:avLst/>
                <a:gdLst/>
                <a:ahLst/>
                <a:cxnLst>
                  <a:cxn ang="0">
                    <a:pos x="693" y="216"/>
                  </a:cxn>
                  <a:cxn ang="0">
                    <a:pos x="687" y="257"/>
                  </a:cxn>
                  <a:cxn ang="0">
                    <a:pos x="669" y="293"/>
                  </a:cxn>
                  <a:cxn ang="0">
                    <a:pos x="633" y="329"/>
                  </a:cxn>
                  <a:cxn ang="0">
                    <a:pos x="598" y="359"/>
                  </a:cxn>
                  <a:cxn ang="0">
                    <a:pos x="544" y="383"/>
                  </a:cxn>
                  <a:cxn ang="0">
                    <a:pos x="490" y="401"/>
                  </a:cxn>
                  <a:cxn ang="0">
                    <a:pos x="424" y="413"/>
                  </a:cxn>
                  <a:cxn ang="0">
                    <a:pos x="359" y="419"/>
                  </a:cxn>
                  <a:cxn ang="0">
                    <a:pos x="293" y="413"/>
                  </a:cxn>
                  <a:cxn ang="0">
                    <a:pos x="227" y="401"/>
                  </a:cxn>
                  <a:cxn ang="0">
                    <a:pos x="173" y="383"/>
                  </a:cxn>
                  <a:cxn ang="0">
                    <a:pos x="119" y="359"/>
                  </a:cxn>
                  <a:cxn ang="0">
                    <a:pos x="84" y="329"/>
                  </a:cxn>
                  <a:cxn ang="0">
                    <a:pos x="48" y="293"/>
                  </a:cxn>
                  <a:cxn ang="0">
                    <a:pos x="30" y="257"/>
                  </a:cxn>
                  <a:cxn ang="0">
                    <a:pos x="24" y="216"/>
                  </a:cxn>
                  <a:cxn ang="0">
                    <a:pos x="30" y="174"/>
                  </a:cxn>
                  <a:cxn ang="0">
                    <a:pos x="48" y="138"/>
                  </a:cxn>
                  <a:cxn ang="0">
                    <a:pos x="84" y="102"/>
                  </a:cxn>
                  <a:cxn ang="0">
                    <a:pos x="119" y="72"/>
                  </a:cxn>
                  <a:cxn ang="0">
                    <a:pos x="173" y="48"/>
                  </a:cxn>
                  <a:cxn ang="0">
                    <a:pos x="227" y="30"/>
                  </a:cxn>
                  <a:cxn ang="0">
                    <a:pos x="293" y="18"/>
                  </a:cxn>
                  <a:cxn ang="0">
                    <a:pos x="359" y="12"/>
                  </a:cxn>
                  <a:cxn ang="0">
                    <a:pos x="418" y="18"/>
                  </a:cxn>
                  <a:cxn ang="0">
                    <a:pos x="478" y="30"/>
                  </a:cxn>
                  <a:cxn ang="0">
                    <a:pos x="532" y="48"/>
                  </a:cxn>
                  <a:cxn ang="0">
                    <a:pos x="580" y="66"/>
                  </a:cxn>
                  <a:cxn ang="0">
                    <a:pos x="586" y="48"/>
                  </a:cxn>
                  <a:cxn ang="0">
                    <a:pos x="478" y="12"/>
                  </a:cxn>
                  <a:cxn ang="0">
                    <a:pos x="418" y="6"/>
                  </a:cxn>
                  <a:cxn ang="0">
                    <a:pos x="359" y="0"/>
                  </a:cxn>
                  <a:cxn ang="0">
                    <a:pos x="287" y="6"/>
                  </a:cxn>
                  <a:cxn ang="0">
                    <a:pos x="221" y="18"/>
                  </a:cxn>
                  <a:cxn ang="0">
                    <a:pos x="161" y="36"/>
                  </a:cxn>
                  <a:cxn ang="0">
                    <a:pos x="107" y="66"/>
                  </a:cxn>
                  <a:cxn ang="0">
                    <a:pos x="60" y="96"/>
                  </a:cxn>
                  <a:cxn ang="0">
                    <a:pos x="30" y="132"/>
                  </a:cxn>
                  <a:cxn ang="0">
                    <a:pos x="6" y="174"/>
                  </a:cxn>
                  <a:cxn ang="0">
                    <a:pos x="0" y="216"/>
                  </a:cxn>
                  <a:cxn ang="0">
                    <a:pos x="6" y="257"/>
                  </a:cxn>
                  <a:cxn ang="0">
                    <a:pos x="30" y="299"/>
                  </a:cxn>
                  <a:cxn ang="0">
                    <a:pos x="60" y="335"/>
                  </a:cxn>
                  <a:cxn ang="0">
                    <a:pos x="107" y="371"/>
                  </a:cxn>
                  <a:cxn ang="0">
                    <a:pos x="161" y="395"/>
                  </a:cxn>
                  <a:cxn ang="0">
                    <a:pos x="221" y="413"/>
                  </a:cxn>
                  <a:cxn ang="0">
                    <a:pos x="287" y="425"/>
                  </a:cxn>
                  <a:cxn ang="0">
                    <a:pos x="359" y="431"/>
                  </a:cxn>
                  <a:cxn ang="0">
                    <a:pos x="430" y="425"/>
                  </a:cxn>
                  <a:cxn ang="0">
                    <a:pos x="496" y="413"/>
                  </a:cxn>
                  <a:cxn ang="0">
                    <a:pos x="562" y="395"/>
                  </a:cxn>
                  <a:cxn ang="0">
                    <a:pos x="610" y="371"/>
                  </a:cxn>
                  <a:cxn ang="0">
                    <a:pos x="657" y="335"/>
                  </a:cxn>
                  <a:cxn ang="0">
                    <a:pos x="687" y="299"/>
                  </a:cxn>
                  <a:cxn ang="0">
                    <a:pos x="711" y="257"/>
                  </a:cxn>
                  <a:cxn ang="0">
                    <a:pos x="717" y="216"/>
                  </a:cxn>
                  <a:cxn ang="0">
                    <a:pos x="717" y="204"/>
                  </a:cxn>
                  <a:cxn ang="0">
                    <a:pos x="711" y="192"/>
                  </a:cxn>
                  <a:cxn ang="0">
                    <a:pos x="687" y="198"/>
                  </a:cxn>
                  <a:cxn ang="0">
                    <a:pos x="693" y="210"/>
                  </a:cxn>
                  <a:cxn ang="0">
                    <a:pos x="693" y="216"/>
                  </a:cxn>
                  <a:cxn ang="0">
                    <a:pos x="693" y="216"/>
                  </a:cxn>
                </a:cxnLst>
                <a:rect l="0" t="0" r="r" b="b"/>
                <a:pathLst>
                  <a:path w="717" h="431">
                    <a:moveTo>
                      <a:pt x="693" y="216"/>
                    </a:moveTo>
                    <a:lnTo>
                      <a:pt x="687" y="257"/>
                    </a:lnTo>
                    <a:lnTo>
                      <a:pt x="669" y="293"/>
                    </a:lnTo>
                    <a:lnTo>
                      <a:pt x="633" y="329"/>
                    </a:lnTo>
                    <a:lnTo>
                      <a:pt x="598" y="359"/>
                    </a:lnTo>
                    <a:lnTo>
                      <a:pt x="544" y="383"/>
                    </a:lnTo>
                    <a:lnTo>
                      <a:pt x="490" y="401"/>
                    </a:lnTo>
                    <a:lnTo>
                      <a:pt x="424" y="413"/>
                    </a:lnTo>
                    <a:lnTo>
                      <a:pt x="359" y="419"/>
                    </a:lnTo>
                    <a:lnTo>
                      <a:pt x="293" y="413"/>
                    </a:lnTo>
                    <a:lnTo>
                      <a:pt x="227" y="401"/>
                    </a:lnTo>
                    <a:lnTo>
                      <a:pt x="173" y="383"/>
                    </a:lnTo>
                    <a:lnTo>
                      <a:pt x="119" y="359"/>
                    </a:lnTo>
                    <a:lnTo>
                      <a:pt x="84" y="329"/>
                    </a:lnTo>
                    <a:lnTo>
                      <a:pt x="48" y="293"/>
                    </a:lnTo>
                    <a:lnTo>
                      <a:pt x="30" y="257"/>
                    </a:lnTo>
                    <a:lnTo>
                      <a:pt x="24" y="216"/>
                    </a:lnTo>
                    <a:lnTo>
                      <a:pt x="30" y="174"/>
                    </a:lnTo>
                    <a:lnTo>
                      <a:pt x="48" y="138"/>
                    </a:lnTo>
                    <a:lnTo>
                      <a:pt x="84" y="102"/>
                    </a:lnTo>
                    <a:lnTo>
                      <a:pt x="119" y="72"/>
                    </a:lnTo>
                    <a:lnTo>
                      <a:pt x="173" y="48"/>
                    </a:lnTo>
                    <a:lnTo>
                      <a:pt x="227" y="30"/>
                    </a:lnTo>
                    <a:lnTo>
                      <a:pt x="293" y="18"/>
                    </a:lnTo>
                    <a:lnTo>
                      <a:pt x="359" y="12"/>
                    </a:lnTo>
                    <a:lnTo>
                      <a:pt x="418" y="18"/>
                    </a:lnTo>
                    <a:lnTo>
                      <a:pt x="478" y="30"/>
                    </a:lnTo>
                    <a:lnTo>
                      <a:pt x="532" y="48"/>
                    </a:lnTo>
                    <a:lnTo>
                      <a:pt x="580" y="66"/>
                    </a:lnTo>
                    <a:lnTo>
                      <a:pt x="586" y="48"/>
                    </a:lnTo>
                    <a:lnTo>
                      <a:pt x="478" y="12"/>
                    </a:lnTo>
                    <a:lnTo>
                      <a:pt x="418" y="6"/>
                    </a:lnTo>
                    <a:lnTo>
                      <a:pt x="359" y="0"/>
                    </a:lnTo>
                    <a:lnTo>
                      <a:pt x="287" y="6"/>
                    </a:lnTo>
                    <a:lnTo>
                      <a:pt x="221" y="18"/>
                    </a:lnTo>
                    <a:lnTo>
                      <a:pt x="161" y="36"/>
                    </a:lnTo>
                    <a:lnTo>
                      <a:pt x="107" y="66"/>
                    </a:lnTo>
                    <a:lnTo>
                      <a:pt x="60" y="96"/>
                    </a:lnTo>
                    <a:lnTo>
                      <a:pt x="30" y="132"/>
                    </a:lnTo>
                    <a:lnTo>
                      <a:pt x="6" y="174"/>
                    </a:lnTo>
                    <a:lnTo>
                      <a:pt x="0" y="216"/>
                    </a:lnTo>
                    <a:lnTo>
                      <a:pt x="6" y="257"/>
                    </a:lnTo>
                    <a:lnTo>
                      <a:pt x="30" y="299"/>
                    </a:lnTo>
                    <a:lnTo>
                      <a:pt x="60" y="335"/>
                    </a:lnTo>
                    <a:lnTo>
                      <a:pt x="107" y="371"/>
                    </a:lnTo>
                    <a:lnTo>
                      <a:pt x="161" y="395"/>
                    </a:lnTo>
                    <a:lnTo>
                      <a:pt x="221" y="413"/>
                    </a:lnTo>
                    <a:lnTo>
                      <a:pt x="287" y="425"/>
                    </a:lnTo>
                    <a:lnTo>
                      <a:pt x="359" y="431"/>
                    </a:lnTo>
                    <a:lnTo>
                      <a:pt x="430" y="425"/>
                    </a:lnTo>
                    <a:lnTo>
                      <a:pt x="496" y="413"/>
                    </a:lnTo>
                    <a:lnTo>
                      <a:pt x="562" y="395"/>
                    </a:lnTo>
                    <a:lnTo>
                      <a:pt x="610" y="371"/>
                    </a:lnTo>
                    <a:lnTo>
                      <a:pt x="657" y="335"/>
                    </a:lnTo>
                    <a:lnTo>
                      <a:pt x="687" y="299"/>
                    </a:lnTo>
                    <a:lnTo>
                      <a:pt x="711" y="257"/>
                    </a:lnTo>
                    <a:lnTo>
                      <a:pt x="717" y="216"/>
                    </a:lnTo>
                    <a:lnTo>
                      <a:pt x="717" y="204"/>
                    </a:lnTo>
                    <a:lnTo>
                      <a:pt x="711" y="192"/>
                    </a:lnTo>
                    <a:lnTo>
                      <a:pt x="687" y="198"/>
                    </a:lnTo>
                    <a:lnTo>
                      <a:pt x="693" y="210"/>
                    </a:lnTo>
                    <a:lnTo>
                      <a:pt x="693" y="216"/>
                    </a:lnTo>
                    <a:lnTo>
                      <a:pt x="693" y="216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4044" name="Freeform 44"/>
              <p:cNvSpPr>
                <a:spLocks/>
              </p:cNvSpPr>
              <p:nvPr/>
            </p:nvSpPr>
            <p:spPr bwMode="hidden">
              <a:xfrm>
                <a:off x="4349" y="3510"/>
                <a:ext cx="909" cy="533"/>
              </a:xfrm>
              <a:custGeom>
                <a:avLst/>
                <a:gdLst/>
                <a:ahLst/>
                <a:cxnLst>
                  <a:cxn ang="0">
                    <a:pos x="616" y="0"/>
                  </a:cxn>
                  <a:cxn ang="0">
                    <a:pos x="616" y="18"/>
                  </a:cxn>
                  <a:cxn ang="0">
                    <a:pos x="724" y="60"/>
                  </a:cxn>
                  <a:cxn ang="0">
                    <a:pos x="765" y="84"/>
                  </a:cxn>
                  <a:cxn ang="0">
                    <a:pos x="807" y="114"/>
                  </a:cxn>
                  <a:cxn ang="0">
                    <a:pos x="837" y="144"/>
                  </a:cxn>
                  <a:cxn ang="0">
                    <a:pos x="861" y="180"/>
                  </a:cxn>
                  <a:cxn ang="0">
                    <a:pos x="873" y="216"/>
                  </a:cxn>
                  <a:cxn ang="0">
                    <a:pos x="879" y="258"/>
                  </a:cxn>
                  <a:cxn ang="0">
                    <a:pos x="873" y="311"/>
                  </a:cxn>
                  <a:cxn ang="0">
                    <a:pos x="843" y="359"/>
                  </a:cxn>
                  <a:cxn ang="0">
                    <a:pos x="807" y="401"/>
                  </a:cxn>
                  <a:cxn ang="0">
                    <a:pos x="753" y="443"/>
                  </a:cxn>
                  <a:cxn ang="0">
                    <a:pos x="694" y="473"/>
                  </a:cxn>
                  <a:cxn ang="0">
                    <a:pos x="622" y="497"/>
                  </a:cxn>
                  <a:cxn ang="0">
                    <a:pos x="538" y="509"/>
                  </a:cxn>
                  <a:cxn ang="0">
                    <a:pos x="455" y="515"/>
                  </a:cxn>
                  <a:cxn ang="0">
                    <a:pos x="371" y="509"/>
                  </a:cxn>
                  <a:cxn ang="0">
                    <a:pos x="287" y="497"/>
                  </a:cxn>
                  <a:cxn ang="0">
                    <a:pos x="215" y="473"/>
                  </a:cxn>
                  <a:cxn ang="0">
                    <a:pos x="156" y="443"/>
                  </a:cxn>
                  <a:cxn ang="0">
                    <a:pos x="102" y="401"/>
                  </a:cxn>
                  <a:cxn ang="0">
                    <a:pos x="66" y="359"/>
                  </a:cxn>
                  <a:cxn ang="0">
                    <a:pos x="36" y="311"/>
                  </a:cxn>
                  <a:cxn ang="0">
                    <a:pos x="30" y="258"/>
                  </a:cxn>
                  <a:cxn ang="0">
                    <a:pos x="36" y="222"/>
                  </a:cxn>
                  <a:cxn ang="0">
                    <a:pos x="48" y="186"/>
                  </a:cxn>
                  <a:cxn ang="0">
                    <a:pos x="66" y="156"/>
                  </a:cxn>
                  <a:cxn ang="0">
                    <a:pos x="90" y="126"/>
                  </a:cxn>
                  <a:cxn ang="0">
                    <a:pos x="66" y="114"/>
                  </a:cxn>
                  <a:cxn ang="0">
                    <a:pos x="36" y="144"/>
                  </a:cxn>
                  <a:cxn ang="0">
                    <a:pos x="18" y="180"/>
                  </a:cxn>
                  <a:cxn ang="0">
                    <a:pos x="6" y="216"/>
                  </a:cxn>
                  <a:cxn ang="0">
                    <a:pos x="0" y="258"/>
                  </a:cxn>
                  <a:cxn ang="0">
                    <a:pos x="12" y="311"/>
                  </a:cxn>
                  <a:cxn ang="0">
                    <a:pos x="36" y="365"/>
                  </a:cxn>
                  <a:cxn ang="0">
                    <a:pos x="78" y="413"/>
                  </a:cxn>
                  <a:cxn ang="0">
                    <a:pos x="132" y="449"/>
                  </a:cxn>
                  <a:cxn ang="0">
                    <a:pos x="203" y="485"/>
                  </a:cxn>
                  <a:cxn ang="0">
                    <a:pos x="275" y="509"/>
                  </a:cxn>
                  <a:cxn ang="0">
                    <a:pos x="365" y="527"/>
                  </a:cxn>
                  <a:cxn ang="0">
                    <a:pos x="455" y="533"/>
                  </a:cxn>
                  <a:cxn ang="0">
                    <a:pos x="544" y="527"/>
                  </a:cxn>
                  <a:cxn ang="0">
                    <a:pos x="634" y="509"/>
                  </a:cxn>
                  <a:cxn ang="0">
                    <a:pos x="712" y="485"/>
                  </a:cxn>
                  <a:cxn ang="0">
                    <a:pos x="777" y="449"/>
                  </a:cxn>
                  <a:cxn ang="0">
                    <a:pos x="831" y="413"/>
                  </a:cxn>
                  <a:cxn ang="0">
                    <a:pos x="873" y="365"/>
                  </a:cxn>
                  <a:cxn ang="0">
                    <a:pos x="897" y="311"/>
                  </a:cxn>
                  <a:cxn ang="0">
                    <a:pos x="909" y="258"/>
                  </a:cxn>
                  <a:cxn ang="0">
                    <a:pos x="903" y="216"/>
                  </a:cxn>
                  <a:cxn ang="0">
                    <a:pos x="885" y="174"/>
                  </a:cxn>
                  <a:cxn ang="0">
                    <a:pos x="861" y="132"/>
                  </a:cxn>
                  <a:cxn ang="0">
                    <a:pos x="825" y="102"/>
                  </a:cxn>
                  <a:cxn ang="0">
                    <a:pos x="783" y="66"/>
                  </a:cxn>
                  <a:cxn ang="0">
                    <a:pos x="735" y="42"/>
                  </a:cxn>
                  <a:cxn ang="0">
                    <a:pos x="616" y="0"/>
                  </a:cxn>
                  <a:cxn ang="0">
                    <a:pos x="616" y="0"/>
                  </a:cxn>
                </a:cxnLst>
                <a:rect l="0" t="0" r="r" b="b"/>
                <a:pathLst>
                  <a:path w="909" h="533">
                    <a:moveTo>
                      <a:pt x="616" y="0"/>
                    </a:moveTo>
                    <a:lnTo>
                      <a:pt x="616" y="18"/>
                    </a:lnTo>
                    <a:lnTo>
                      <a:pt x="724" y="60"/>
                    </a:lnTo>
                    <a:lnTo>
                      <a:pt x="765" y="84"/>
                    </a:lnTo>
                    <a:lnTo>
                      <a:pt x="807" y="114"/>
                    </a:lnTo>
                    <a:lnTo>
                      <a:pt x="837" y="144"/>
                    </a:lnTo>
                    <a:lnTo>
                      <a:pt x="861" y="180"/>
                    </a:lnTo>
                    <a:lnTo>
                      <a:pt x="873" y="216"/>
                    </a:lnTo>
                    <a:lnTo>
                      <a:pt x="879" y="258"/>
                    </a:lnTo>
                    <a:lnTo>
                      <a:pt x="873" y="311"/>
                    </a:lnTo>
                    <a:lnTo>
                      <a:pt x="843" y="359"/>
                    </a:lnTo>
                    <a:lnTo>
                      <a:pt x="807" y="401"/>
                    </a:lnTo>
                    <a:lnTo>
                      <a:pt x="753" y="443"/>
                    </a:lnTo>
                    <a:lnTo>
                      <a:pt x="694" y="473"/>
                    </a:lnTo>
                    <a:lnTo>
                      <a:pt x="622" y="497"/>
                    </a:lnTo>
                    <a:lnTo>
                      <a:pt x="538" y="509"/>
                    </a:lnTo>
                    <a:lnTo>
                      <a:pt x="455" y="515"/>
                    </a:lnTo>
                    <a:lnTo>
                      <a:pt x="371" y="509"/>
                    </a:lnTo>
                    <a:lnTo>
                      <a:pt x="287" y="497"/>
                    </a:lnTo>
                    <a:lnTo>
                      <a:pt x="215" y="473"/>
                    </a:lnTo>
                    <a:lnTo>
                      <a:pt x="156" y="443"/>
                    </a:lnTo>
                    <a:lnTo>
                      <a:pt x="102" y="401"/>
                    </a:lnTo>
                    <a:lnTo>
                      <a:pt x="66" y="359"/>
                    </a:lnTo>
                    <a:lnTo>
                      <a:pt x="36" y="311"/>
                    </a:lnTo>
                    <a:lnTo>
                      <a:pt x="30" y="258"/>
                    </a:lnTo>
                    <a:lnTo>
                      <a:pt x="36" y="222"/>
                    </a:lnTo>
                    <a:lnTo>
                      <a:pt x="48" y="186"/>
                    </a:lnTo>
                    <a:lnTo>
                      <a:pt x="66" y="156"/>
                    </a:lnTo>
                    <a:lnTo>
                      <a:pt x="90" y="126"/>
                    </a:lnTo>
                    <a:lnTo>
                      <a:pt x="66" y="114"/>
                    </a:lnTo>
                    <a:lnTo>
                      <a:pt x="36" y="144"/>
                    </a:lnTo>
                    <a:lnTo>
                      <a:pt x="18" y="180"/>
                    </a:lnTo>
                    <a:lnTo>
                      <a:pt x="6" y="216"/>
                    </a:lnTo>
                    <a:lnTo>
                      <a:pt x="0" y="258"/>
                    </a:lnTo>
                    <a:lnTo>
                      <a:pt x="12" y="311"/>
                    </a:lnTo>
                    <a:lnTo>
                      <a:pt x="36" y="365"/>
                    </a:lnTo>
                    <a:lnTo>
                      <a:pt x="78" y="413"/>
                    </a:lnTo>
                    <a:lnTo>
                      <a:pt x="132" y="449"/>
                    </a:lnTo>
                    <a:lnTo>
                      <a:pt x="203" y="485"/>
                    </a:lnTo>
                    <a:lnTo>
                      <a:pt x="275" y="509"/>
                    </a:lnTo>
                    <a:lnTo>
                      <a:pt x="365" y="527"/>
                    </a:lnTo>
                    <a:lnTo>
                      <a:pt x="455" y="533"/>
                    </a:lnTo>
                    <a:lnTo>
                      <a:pt x="544" y="527"/>
                    </a:lnTo>
                    <a:lnTo>
                      <a:pt x="634" y="509"/>
                    </a:lnTo>
                    <a:lnTo>
                      <a:pt x="712" y="485"/>
                    </a:lnTo>
                    <a:lnTo>
                      <a:pt x="777" y="449"/>
                    </a:lnTo>
                    <a:lnTo>
                      <a:pt x="831" y="413"/>
                    </a:lnTo>
                    <a:lnTo>
                      <a:pt x="873" y="365"/>
                    </a:lnTo>
                    <a:lnTo>
                      <a:pt x="897" y="311"/>
                    </a:lnTo>
                    <a:lnTo>
                      <a:pt x="909" y="258"/>
                    </a:lnTo>
                    <a:lnTo>
                      <a:pt x="903" y="216"/>
                    </a:lnTo>
                    <a:lnTo>
                      <a:pt x="885" y="174"/>
                    </a:lnTo>
                    <a:lnTo>
                      <a:pt x="861" y="132"/>
                    </a:lnTo>
                    <a:lnTo>
                      <a:pt x="825" y="102"/>
                    </a:lnTo>
                    <a:lnTo>
                      <a:pt x="783" y="66"/>
                    </a:lnTo>
                    <a:lnTo>
                      <a:pt x="735" y="42"/>
                    </a:lnTo>
                    <a:lnTo>
                      <a:pt x="616" y="0"/>
                    </a:lnTo>
                    <a:lnTo>
                      <a:pt x="61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4045" name="Freeform 45"/>
              <p:cNvSpPr>
                <a:spLocks/>
              </p:cNvSpPr>
              <p:nvPr/>
            </p:nvSpPr>
            <p:spPr bwMode="hidden">
              <a:xfrm>
                <a:off x="4564" y="3492"/>
                <a:ext cx="365" cy="66"/>
              </a:xfrm>
              <a:custGeom>
                <a:avLst/>
                <a:gdLst/>
                <a:ahLst/>
                <a:cxnLst>
                  <a:cxn ang="0">
                    <a:pos x="240" y="18"/>
                  </a:cxn>
                  <a:cxn ang="0">
                    <a:pos x="299" y="24"/>
                  </a:cxn>
                  <a:cxn ang="0">
                    <a:pos x="359" y="30"/>
                  </a:cxn>
                  <a:cxn ang="0">
                    <a:pos x="365" y="12"/>
                  </a:cxn>
                  <a:cxn ang="0">
                    <a:pos x="305" y="6"/>
                  </a:cxn>
                  <a:cxn ang="0">
                    <a:pos x="240" y="0"/>
                  </a:cxn>
                  <a:cxn ang="0">
                    <a:pos x="174" y="6"/>
                  </a:cxn>
                  <a:cxn ang="0">
                    <a:pos x="114" y="12"/>
                  </a:cxn>
                  <a:cxn ang="0">
                    <a:pos x="0" y="42"/>
                  </a:cxn>
                  <a:cxn ang="0">
                    <a:pos x="0" y="66"/>
                  </a:cxn>
                  <a:cxn ang="0">
                    <a:pos x="54" y="48"/>
                  </a:cxn>
                  <a:cxn ang="0">
                    <a:pos x="114" y="30"/>
                  </a:cxn>
                  <a:cxn ang="0">
                    <a:pos x="174" y="24"/>
                  </a:cxn>
                  <a:cxn ang="0">
                    <a:pos x="240" y="18"/>
                  </a:cxn>
                  <a:cxn ang="0">
                    <a:pos x="240" y="18"/>
                  </a:cxn>
                </a:cxnLst>
                <a:rect l="0" t="0" r="r" b="b"/>
                <a:pathLst>
                  <a:path w="365" h="66">
                    <a:moveTo>
                      <a:pt x="240" y="18"/>
                    </a:moveTo>
                    <a:lnTo>
                      <a:pt x="299" y="24"/>
                    </a:lnTo>
                    <a:lnTo>
                      <a:pt x="359" y="30"/>
                    </a:lnTo>
                    <a:lnTo>
                      <a:pt x="365" y="12"/>
                    </a:lnTo>
                    <a:lnTo>
                      <a:pt x="305" y="6"/>
                    </a:lnTo>
                    <a:lnTo>
                      <a:pt x="240" y="0"/>
                    </a:lnTo>
                    <a:lnTo>
                      <a:pt x="174" y="6"/>
                    </a:lnTo>
                    <a:lnTo>
                      <a:pt x="114" y="12"/>
                    </a:lnTo>
                    <a:lnTo>
                      <a:pt x="0" y="42"/>
                    </a:lnTo>
                    <a:lnTo>
                      <a:pt x="0" y="66"/>
                    </a:lnTo>
                    <a:lnTo>
                      <a:pt x="54" y="48"/>
                    </a:lnTo>
                    <a:lnTo>
                      <a:pt x="114" y="30"/>
                    </a:lnTo>
                    <a:lnTo>
                      <a:pt x="174" y="24"/>
                    </a:lnTo>
                    <a:lnTo>
                      <a:pt x="240" y="18"/>
                    </a:lnTo>
                    <a:lnTo>
                      <a:pt x="240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4046" name="Freeform 46"/>
              <p:cNvSpPr>
                <a:spLocks/>
              </p:cNvSpPr>
              <p:nvPr/>
            </p:nvSpPr>
            <p:spPr bwMode="hidden">
              <a:xfrm>
                <a:off x="4463" y="3558"/>
                <a:ext cx="66" cy="48"/>
              </a:xfrm>
              <a:custGeom>
                <a:avLst/>
                <a:gdLst/>
                <a:ahLst/>
                <a:cxnLst>
                  <a:cxn ang="0">
                    <a:pos x="66" y="18"/>
                  </a:cxn>
                  <a:cxn ang="0">
                    <a:pos x="48" y="0"/>
                  </a:cxn>
                  <a:cxn ang="0">
                    <a:pos x="24" y="12"/>
                  </a:cxn>
                  <a:cxn ang="0">
                    <a:pos x="0" y="30"/>
                  </a:cxn>
                  <a:cxn ang="0">
                    <a:pos x="12" y="48"/>
                  </a:cxn>
                  <a:cxn ang="0">
                    <a:pos x="42" y="30"/>
                  </a:cxn>
                  <a:cxn ang="0">
                    <a:pos x="66" y="18"/>
                  </a:cxn>
                  <a:cxn ang="0">
                    <a:pos x="66" y="18"/>
                  </a:cxn>
                </a:cxnLst>
                <a:rect l="0" t="0" r="r" b="b"/>
                <a:pathLst>
                  <a:path w="66" h="48">
                    <a:moveTo>
                      <a:pt x="66" y="18"/>
                    </a:moveTo>
                    <a:lnTo>
                      <a:pt x="48" y="0"/>
                    </a:lnTo>
                    <a:lnTo>
                      <a:pt x="24" y="12"/>
                    </a:lnTo>
                    <a:lnTo>
                      <a:pt x="0" y="30"/>
                    </a:lnTo>
                    <a:lnTo>
                      <a:pt x="12" y="48"/>
                    </a:lnTo>
                    <a:lnTo>
                      <a:pt x="42" y="30"/>
                    </a:lnTo>
                    <a:lnTo>
                      <a:pt x="66" y="18"/>
                    </a:lnTo>
                    <a:lnTo>
                      <a:pt x="66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4047" name="Oval 47"/>
              <p:cNvSpPr>
                <a:spLocks noChangeArrowheads="1"/>
              </p:cNvSpPr>
              <p:nvPr/>
            </p:nvSpPr>
            <p:spPr bwMode="hidden">
              <a:xfrm>
                <a:off x="4546" y="3608"/>
                <a:ext cx="518" cy="31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4048" name="Oval 48"/>
              <p:cNvSpPr>
                <a:spLocks noChangeArrowheads="1"/>
              </p:cNvSpPr>
              <p:nvPr/>
            </p:nvSpPr>
            <p:spPr bwMode="hidden">
              <a:xfrm>
                <a:off x="4578" y="3630"/>
                <a:ext cx="446" cy="27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4049" name="Oval 49"/>
              <p:cNvSpPr>
                <a:spLocks noChangeArrowheads="1"/>
              </p:cNvSpPr>
              <p:nvPr/>
            </p:nvSpPr>
            <p:spPr bwMode="hidden">
              <a:xfrm>
                <a:off x="4610" y="3650"/>
                <a:ext cx="386" cy="233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4050" name="Oval 50"/>
              <p:cNvSpPr>
                <a:spLocks noChangeArrowheads="1"/>
              </p:cNvSpPr>
              <p:nvPr/>
            </p:nvSpPr>
            <p:spPr bwMode="hidden">
              <a:xfrm>
                <a:off x="4654" y="3678"/>
                <a:ext cx="298" cy="1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4051" name="Oval 51"/>
              <p:cNvSpPr>
                <a:spLocks noChangeArrowheads="1"/>
              </p:cNvSpPr>
              <p:nvPr/>
            </p:nvSpPr>
            <p:spPr bwMode="hidden">
              <a:xfrm>
                <a:off x="4690" y="3698"/>
                <a:ext cx="222" cy="139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4052" name="Oval 52"/>
              <p:cNvSpPr>
                <a:spLocks noChangeArrowheads="1"/>
              </p:cNvSpPr>
              <p:nvPr/>
            </p:nvSpPr>
            <p:spPr bwMode="hidden">
              <a:xfrm>
                <a:off x="4738" y="3728"/>
                <a:ext cx="126" cy="8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384053" name="Group 53"/>
            <p:cNvGrpSpPr>
              <a:grpSpLocks/>
            </p:cNvGrpSpPr>
            <p:nvPr userDrawn="1"/>
          </p:nvGrpSpPr>
          <p:grpSpPr bwMode="auto">
            <a:xfrm>
              <a:off x="5280" y="3024"/>
              <a:ext cx="425" cy="258"/>
              <a:chOff x="5280" y="3024"/>
              <a:chExt cx="425" cy="258"/>
            </a:xfrm>
          </p:grpSpPr>
          <p:sp>
            <p:nvSpPr>
              <p:cNvPr id="384054" name="Freeform 54"/>
              <p:cNvSpPr>
                <a:spLocks/>
              </p:cNvSpPr>
              <p:nvPr/>
            </p:nvSpPr>
            <p:spPr bwMode="hidden">
              <a:xfrm>
                <a:off x="5280" y="3186"/>
                <a:ext cx="383" cy="96"/>
              </a:xfrm>
              <a:custGeom>
                <a:avLst/>
                <a:gdLst/>
                <a:ahLst/>
                <a:cxnLst>
                  <a:cxn ang="0">
                    <a:pos x="209" y="96"/>
                  </a:cxn>
                  <a:cxn ang="0">
                    <a:pos x="143" y="90"/>
                  </a:cxn>
                  <a:cxn ang="0">
                    <a:pos x="83" y="66"/>
                  </a:cxn>
                  <a:cxn ang="0">
                    <a:pos x="35" y="36"/>
                  </a:cxn>
                  <a:cxn ang="0">
                    <a:pos x="6" y="0"/>
                  </a:cxn>
                  <a:cxn ang="0">
                    <a:pos x="0" y="6"/>
                  </a:cxn>
                  <a:cxn ang="0">
                    <a:pos x="29" y="42"/>
                  </a:cxn>
                  <a:cxn ang="0">
                    <a:pos x="77" y="72"/>
                  </a:cxn>
                  <a:cxn ang="0">
                    <a:pos x="137" y="90"/>
                  </a:cxn>
                  <a:cxn ang="0">
                    <a:pos x="209" y="96"/>
                  </a:cxn>
                  <a:cxn ang="0">
                    <a:pos x="263" y="90"/>
                  </a:cxn>
                  <a:cxn ang="0">
                    <a:pos x="311" y="84"/>
                  </a:cxn>
                  <a:cxn ang="0">
                    <a:pos x="352" y="66"/>
                  </a:cxn>
                  <a:cxn ang="0">
                    <a:pos x="382" y="42"/>
                  </a:cxn>
                  <a:cxn ang="0">
                    <a:pos x="376" y="42"/>
                  </a:cxn>
                  <a:cxn ang="0">
                    <a:pos x="346" y="66"/>
                  </a:cxn>
                  <a:cxn ang="0">
                    <a:pos x="305" y="78"/>
                  </a:cxn>
                  <a:cxn ang="0">
                    <a:pos x="263" y="90"/>
                  </a:cxn>
                  <a:cxn ang="0">
                    <a:pos x="209" y="96"/>
                  </a:cxn>
                  <a:cxn ang="0">
                    <a:pos x="209" y="96"/>
                  </a:cxn>
                </a:cxnLst>
                <a:rect l="0" t="0" r="r" b="b"/>
                <a:pathLst>
                  <a:path w="382" h="96">
                    <a:moveTo>
                      <a:pt x="209" y="96"/>
                    </a:moveTo>
                    <a:lnTo>
                      <a:pt x="143" y="90"/>
                    </a:lnTo>
                    <a:lnTo>
                      <a:pt x="83" y="66"/>
                    </a:lnTo>
                    <a:lnTo>
                      <a:pt x="35" y="36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9" y="42"/>
                    </a:lnTo>
                    <a:lnTo>
                      <a:pt x="77" y="72"/>
                    </a:lnTo>
                    <a:lnTo>
                      <a:pt x="137" y="90"/>
                    </a:lnTo>
                    <a:lnTo>
                      <a:pt x="209" y="96"/>
                    </a:lnTo>
                    <a:lnTo>
                      <a:pt x="263" y="90"/>
                    </a:lnTo>
                    <a:lnTo>
                      <a:pt x="311" y="84"/>
                    </a:lnTo>
                    <a:lnTo>
                      <a:pt x="352" y="66"/>
                    </a:lnTo>
                    <a:lnTo>
                      <a:pt x="382" y="42"/>
                    </a:lnTo>
                    <a:lnTo>
                      <a:pt x="376" y="42"/>
                    </a:lnTo>
                    <a:lnTo>
                      <a:pt x="346" y="66"/>
                    </a:lnTo>
                    <a:lnTo>
                      <a:pt x="305" y="78"/>
                    </a:lnTo>
                    <a:lnTo>
                      <a:pt x="263" y="90"/>
                    </a:lnTo>
                    <a:lnTo>
                      <a:pt x="209" y="96"/>
                    </a:lnTo>
                    <a:lnTo>
                      <a:pt x="209" y="9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4055" name="Freeform 55"/>
              <p:cNvSpPr>
                <a:spLocks/>
              </p:cNvSpPr>
              <p:nvPr/>
            </p:nvSpPr>
            <p:spPr bwMode="hidden">
              <a:xfrm>
                <a:off x="5315" y="3024"/>
                <a:ext cx="258" cy="54"/>
              </a:xfrm>
              <a:custGeom>
                <a:avLst/>
                <a:gdLst/>
                <a:ahLst/>
                <a:cxnLst>
                  <a:cxn ang="0">
                    <a:pos x="174" y="0"/>
                  </a:cxn>
                  <a:cxn ang="0">
                    <a:pos x="216" y="6"/>
                  </a:cxn>
                  <a:cxn ang="0">
                    <a:pos x="258" y="12"/>
                  </a:cxn>
                  <a:cxn ang="0">
                    <a:pos x="252" y="6"/>
                  </a:cxn>
                  <a:cxn ang="0">
                    <a:pos x="216" y="0"/>
                  </a:cxn>
                  <a:cxn ang="0">
                    <a:pos x="174" y="0"/>
                  </a:cxn>
                  <a:cxn ang="0">
                    <a:pos x="120" y="6"/>
                  </a:cxn>
                  <a:cxn ang="0">
                    <a:pos x="78" y="12"/>
                  </a:cxn>
                  <a:cxn ang="0">
                    <a:pos x="36" y="30"/>
                  </a:cxn>
                  <a:cxn ang="0">
                    <a:pos x="0" y="48"/>
                  </a:cxn>
                  <a:cxn ang="0">
                    <a:pos x="6" y="54"/>
                  </a:cxn>
                  <a:cxn ang="0">
                    <a:pos x="36" y="36"/>
                  </a:cxn>
                  <a:cxn ang="0">
                    <a:pos x="78" y="18"/>
                  </a:cxn>
                  <a:cxn ang="0">
                    <a:pos x="120" y="6"/>
                  </a:cxn>
                  <a:cxn ang="0">
                    <a:pos x="174" y="0"/>
                  </a:cxn>
                  <a:cxn ang="0">
                    <a:pos x="174" y="0"/>
                  </a:cxn>
                </a:cxnLst>
                <a:rect l="0" t="0" r="r" b="b"/>
                <a:pathLst>
                  <a:path w="258" h="54">
                    <a:moveTo>
                      <a:pt x="174" y="0"/>
                    </a:moveTo>
                    <a:lnTo>
                      <a:pt x="216" y="6"/>
                    </a:lnTo>
                    <a:lnTo>
                      <a:pt x="258" y="12"/>
                    </a:lnTo>
                    <a:lnTo>
                      <a:pt x="252" y="6"/>
                    </a:lnTo>
                    <a:lnTo>
                      <a:pt x="216" y="0"/>
                    </a:lnTo>
                    <a:lnTo>
                      <a:pt x="174" y="0"/>
                    </a:lnTo>
                    <a:lnTo>
                      <a:pt x="120" y="6"/>
                    </a:lnTo>
                    <a:lnTo>
                      <a:pt x="78" y="12"/>
                    </a:lnTo>
                    <a:lnTo>
                      <a:pt x="36" y="30"/>
                    </a:lnTo>
                    <a:lnTo>
                      <a:pt x="0" y="48"/>
                    </a:lnTo>
                    <a:lnTo>
                      <a:pt x="6" y="54"/>
                    </a:lnTo>
                    <a:lnTo>
                      <a:pt x="36" y="36"/>
                    </a:lnTo>
                    <a:lnTo>
                      <a:pt x="78" y="18"/>
                    </a:lnTo>
                    <a:lnTo>
                      <a:pt x="120" y="6"/>
                    </a:lnTo>
                    <a:lnTo>
                      <a:pt x="174" y="0"/>
                    </a:lnTo>
                    <a:lnTo>
                      <a:pt x="17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4056" name="Freeform 56"/>
              <p:cNvSpPr>
                <a:spLocks/>
              </p:cNvSpPr>
              <p:nvPr/>
            </p:nvSpPr>
            <p:spPr bwMode="hidden">
              <a:xfrm>
                <a:off x="5645" y="3066"/>
                <a:ext cx="60" cy="156"/>
              </a:xfrm>
              <a:custGeom>
                <a:avLst/>
                <a:gdLst/>
                <a:ahLst/>
                <a:cxnLst>
                  <a:cxn ang="0">
                    <a:pos x="54" y="90"/>
                  </a:cxn>
                  <a:cxn ang="0">
                    <a:pos x="48" y="126"/>
                  </a:cxn>
                  <a:cxn ang="0">
                    <a:pos x="24" y="156"/>
                  </a:cxn>
                  <a:cxn ang="0">
                    <a:pos x="30" y="156"/>
                  </a:cxn>
                  <a:cxn ang="0">
                    <a:pos x="54" y="126"/>
                  </a:cxn>
                  <a:cxn ang="0">
                    <a:pos x="60" y="90"/>
                  </a:cxn>
                  <a:cxn ang="0">
                    <a:pos x="54" y="66"/>
                  </a:cxn>
                  <a:cxn ang="0">
                    <a:pos x="48" y="42"/>
                  </a:cxn>
                  <a:cxn ang="0">
                    <a:pos x="30" y="18"/>
                  </a:cxn>
                  <a:cxn ang="0">
                    <a:pos x="6" y="0"/>
                  </a:cxn>
                  <a:cxn ang="0">
                    <a:pos x="0" y="6"/>
                  </a:cxn>
                  <a:cxn ang="0">
                    <a:pos x="24" y="24"/>
                  </a:cxn>
                  <a:cxn ang="0">
                    <a:pos x="42" y="42"/>
                  </a:cxn>
                  <a:cxn ang="0">
                    <a:pos x="48" y="66"/>
                  </a:cxn>
                  <a:cxn ang="0">
                    <a:pos x="54" y="90"/>
                  </a:cxn>
                  <a:cxn ang="0">
                    <a:pos x="54" y="90"/>
                  </a:cxn>
                </a:cxnLst>
                <a:rect l="0" t="0" r="r" b="b"/>
                <a:pathLst>
                  <a:path w="60" h="156">
                    <a:moveTo>
                      <a:pt x="54" y="90"/>
                    </a:moveTo>
                    <a:lnTo>
                      <a:pt x="48" y="126"/>
                    </a:lnTo>
                    <a:lnTo>
                      <a:pt x="24" y="156"/>
                    </a:lnTo>
                    <a:lnTo>
                      <a:pt x="30" y="156"/>
                    </a:lnTo>
                    <a:lnTo>
                      <a:pt x="54" y="126"/>
                    </a:lnTo>
                    <a:lnTo>
                      <a:pt x="60" y="90"/>
                    </a:lnTo>
                    <a:lnTo>
                      <a:pt x="54" y="66"/>
                    </a:lnTo>
                    <a:lnTo>
                      <a:pt x="48" y="42"/>
                    </a:lnTo>
                    <a:lnTo>
                      <a:pt x="30" y="18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4" y="24"/>
                    </a:lnTo>
                    <a:lnTo>
                      <a:pt x="42" y="42"/>
                    </a:lnTo>
                    <a:lnTo>
                      <a:pt x="48" y="66"/>
                    </a:lnTo>
                    <a:lnTo>
                      <a:pt x="54" y="90"/>
                    </a:lnTo>
                    <a:lnTo>
                      <a:pt x="54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4057" name="Freeform 57"/>
              <p:cNvSpPr>
                <a:spLocks/>
              </p:cNvSpPr>
              <p:nvPr/>
            </p:nvSpPr>
            <p:spPr bwMode="hidden">
              <a:xfrm>
                <a:off x="5375" y="3246"/>
                <a:ext cx="192" cy="18"/>
              </a:xfrm>
              <a:custGeom>
                <a:avLst/>
                <a:gdLst/>
                <a:ahLst/>
                <a:cxnLst>
                  <a:cxn ang="0">
                    <a:pos x="114" y="12"/>
                  </a:cxn>
                  <a:cxn ang="0">
                    <a:pos x="72" y="6"/>
                  </a:cxn>
                  <a:cxn ang="0">
                    <a:pos x="30" y="0"/>
                  </a:cxn>
                  <a:cxn ang="0">
                    <a:pos x="0" y="0"/>
                  </a:cxn>
                  <a:cxn ang="0">
                    <a:pos x="54" y="12"/>
                  </a:cxn>
                  <a:cxn ang="0">
                    <a:pos x="114" y="18"/>
                  </a:cxn>
                  <a:cxn ang="0">
                    <a:pos x="156" y="18"/>
                  </a:cxn>
                  <a:cxn ang="0">
                    <a:pos x="192" y="12"/>
                  </a:cxn>
                  <a:cxn ang="0">
                    <a:pos x="186" y="0"/>
                  </a:cxn>
                  <a:cxn ang="0">
                    <a:pos x="150" y="6"/>
                  </a:cxn>
                  <a:cxn ang="0">
                    <a:pos x="114" y="12"/>
                  </a:cxn>
                  <a:cxn ang="0">
                    <a:pos x="114" y="12"/>
                  </a:cxn>
                </a:cxnLst>
                <a:rect l="0" t="0" r="r" b="b"/>
                <a:pathLst>
                  <a:path w="192" h="18">
                    <a:moveTo>
                      <a:pt x="114" y="12"/>
                    </a:moveTo>
                    <a:lnTo>
                      <a:pt x="72" y="6"/>
                    </a:lnTo>
                    <a:lnTo>
                      <a:pt x="30" y="0"/>
                    </a:lnTo>
                    <a:lnTo>
                      <a:pt x="0" y="0"/>
                    </a:lnTo>
                    <a:lnTo>
                      <a:pt x="54" y="12"/>
                    </a:lnTo>
                    <a:lnTo>
                      <a:pt x="114" y="18"/>
                    </a:lnTo>
                    <a:lnTo>
                      <a:pt x="156" y="18"/>
                    </a:lnTo>
                    <a:lnTo>
                      <a:pt x="192" y="12"/>
                    </a:lnTo>
                    <a:lnTo>
                      <a:pt x="186" y="0"/>
                    </a:lnTo>
                    <a:lnTo>
                      <a:pt x="150" y="6"/>
                    </a:lnTo>
                    <a:lnTo>
                      <a:pt x="114" y="12"/>
                    </a:lnTo>
                    <a:lnTo>
                      <a:pt x="114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4058" name="Freeform 58"/>
              <p:cNvSpPr>
                <a:spLocks/>
              </p:cNvSpPr>
              <p:nvPr/>
            </p:nvSpPr>
            <p:spPr bwMode="hidden">
              <a:xfrm>
                <a:off x="5304" y="3042"/>
                <a:ext cx="161" cy="186"/>
              </a:xfrm>
              <a:custGeom>
                <a:avLst/>
                <a:gdLst/>
                <a:ahLst/>
                <a:cxnLst>
                  <a:cxn ang="0">
                    <a:pos x="11" y="114"/>
                  </a:cxn>
                  <a:cxn ang="0">
                    <a:pos x="17" y="96"/>
                  </a:cxn>
                  <a:cxn ang="0">
                    <a:pos x="23" y="78"/>
                  </a:cxn>
                  <a:cxn ang="0">
                    <a:pos x="53" y="42"/>
                  </a:cxn>
                  <a:cxn ang="0">
                    <a:pos x="101" y="18"/>
                  </a:cxn>
                  <a:cxn ang="0">
                    <a:pos x="155" y="6"/>
                  </a:cxn>
                  <a:cxn ang="0">
                    <a:pos x="161" y="0"/>
                  </a:cxn>
                  <a:cxn ang="0">
                    <a:pos x="95" y="12"/>
                  </a:cxn>
                  <a:cxn ang="0">
                    <a:pos x="47" y="36"/>
                  </a:cxn>
                  <a:cxn ang="0">
                    <a:pos x="11" y="72"/>
                  </a:cxn>
                  <a:cxn ang="0">
                    <a:pos x="5" y="90"/>
                  </a:cxn>
                  <a:cxn ang="0">
                    <a:pos x="0" y="114"/>
                  </a:cxn>
                  <a:cxn ang="0">
                    <a:pos x="11" y="150"/>
                  </a:cxn>
                  <a:cxn ang="0">
                    <a:pos x="23" y="168"/>
                  </a:cxn>
                  <a:cxn ang="0">
                    <a:pos x="41" y="186"/>
                  </a:cxn>
                  <a:cxn ang="0">
                    <a:pos x="65" y="186"/>
                  </a:cxn>
                  <a:cxn ang="0">
                    <a:pos x="41" y="168"/>
                  </a:cxn>
                  <a:cxn ang="0">
                    <a:pos x="23" y="150"/>
                  </a:cxn>
                  <a:cxn ang="0">
                    <a:pos x="17" y="132"/>
                  </a:cxn>
                  <a:cxn ang="0">
                    <a:pos x="11" y="114"/>
                  </a:cxn>
                  <a:cxn ang="0">
                    <a:pos x="11" y="114"/>
                  </a:cxn>
                </a:cxnLst>
                <a:rect l="0" t="0" r="r" b="b"/>
                <a:pathLst>
                  <a:path w="161" h="186">
                    <a:moveTo>
                      <a:pt x="11" y="114"/>
                    </a:moveTo>
                    <a:lnTo>
                      <a:pt x="17" y="96"/>
                    </a:lnTo>
                    <a:lnTo>
                      <a:pt x="23" y="78"/>
                    </a:lnTo>
                    <a:lnTo>
                      <a:pt x="53" y="42"/>
                    </a:lnTo>
                    <a:lnTo>
                      <a:pt x="101" y="18"/>
                    </a:lnTo>
                    <a:lnTo>
                      <a:pt x="155" y="6"/>
                    </a:lnTo>
                    <a:lnTo>
                      <a:pt x="161" y="0"/>
                    </a:lnTo>
                    <a:lnTo>
                      <a:pt x="95" y="12"/>
                    </a:lnTo>
                    <a:lnTo>
                      <a:pt x="47" y="36"/>
                    </a:lnTo>
                    <a:lnTo>
                      <a:pt x="11" y="72"/>
                    </a:lnTo>
                    <a:lnTo>
                      <a:pt x="5" y="90"/>
                    </a:lnTo>
                    <a:lnTo>
                      <a:pt x="0" y="114"/>
                    </a:lnTo>
                    <a:lnTo>
                      <a:pt x="11" y="150"/>
                    </a:lnTo>
                    <a:lnTo>
                      <a:pt x="23" y="168"/>
                    </a:lnTo>
                    <a:lnTo>
                      <a:pt x="41" y="186"/>
                    </a:lnTo>
                    <a:lnTo>
                      <a:pt x="65" y="186"/>
                    </a:lnTo>
                    <a:lnTo>
                      <a:pt x="41" y="168"/>
                    </a:lnTo>
                    <a:lnTo>
                      <a:pt x="23" y="150"/>
                    </a:lnTo>
                    <a:lnTo>
                      <a:pt x="17" y="132"/>
                    </a:lnTo>
                    <a:lnTo>
                      <a:pt x="11" y="114"/>
                    </a:lnTo>
                    <a:lnTo>
                      <a:pt x="11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4059" name="Freeform 59"/>
              <p:cNvSpPr>
                <a:spLocks/>
              </p:cNvSpPr>
              <p:nvPr/>
            </p:nvSpPr>
            <p:spPr bwMode="hidden">
              <a:xfrm>
                <a:off x="5489" y="3042"/>
                <a:ext cx="186" cy="210"/>
              </a:xfrm>
              <a:custGeom>
                <a:avLst/>
                <a:gdLst/>
                <a:ahLst/>
                <a:cxnLst>
                  <a:cxn ang="0">
                    <a:pos x="0" y="6"/>
                  </a:cxn>
                  <a:cxn ang="0">
                    <a:pos x="66" y="12"/>
                  </a:cxn>
                  <a:cxn ang="0">
                    <a:pos x="119" y="36"/>
                  </a:cxn>
                  <a:cxn ang="0">
                    <a:pos x="155" y="72"/>
                  </a:cxn>
                  <a:cxn ang="0">
                    <a:pos x="161" y="90"/>
                  </a:cxn>
                  <a:cxn ang="0">
                    <a:pos x="167" y="114"/>
                  </a:cxn>
                  <a:cxn ang="0">
                    <a:pos x="161" y="138"/>
                  </a:cxn>
                  <a:cxn ang="0">
                    <a:pos x="149" y="162"/>
                  </a:cxn>
                  <a:cxn ang="0">
                    <a:pos x="119" y="180"/>
                  </a:cxn>
                  <a:cxn ang="0">
                    <a:pos x="90" y="198"/>
                  </a:cxn>
                  <a:cxn ang="0">
                    <a:pos x="96" y="210"/>
                  </a:cxn>
                  <a:cxn ang="0">
                    <a:pos x="131" y="192"/>
                  </a:cxn>
                  <a:cxn ang="0">
                    <a:pos x="161" y="168"/>
                  </a:cxn>
                  <a:cxn ang="0">
                    <a:pos x="179" y="144"/>
                  </a:cxn>
                  <a:cxn ang="0">
                    <a:pos x="185" y="114"/>
                  </a:cxn>
                  <a:cxn ang="0">
                    <a:pos x="179" y="90"/>
                  </a:cxn>
                  <a:cxn ang="0">
                    <a:pos x="173" y="66"/>
                  </a:cxn>
                  <a:cxn ang="0">
                    <a:pos x="155" y="48"/>
                  </a:cxn>
                  <a:cxn ang="0">
                    <a:pos x="131" y="30"/>
                  </a:cxn>
                  <a:cxn ang="0">
                    <a:pos x="72" y="6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6"/>
                  </a:cxn>
                  <a:cxn ang="0">
                    <a:pos x="0" y="6"/>
                  </a:cxn>
                </a:cxnLst>
                <a:rect l="0" t="0" r="r" b="b"/>
                <a:pathLst>
                  <a:path w="185" h="210">
                    <a:moveTo>
                      <a:pt x="0" y="6"/>
                    </a:moveTo>
                    <a:lnTo>
                      <a:pt x="66" y="12"/>
                    </a:lnTo>
                    <a:lnTo>
                      <a:pt x="119" y="36"/>
                    </a:lnTo>
                    <a:lnTo>
                      <a:pt x="155" y="72"/>
                    </a:lnTo>
                    <a:lnTo>
                      <a:pt x="161" y="90"/>
                    </a:lnTo>
                    <a:lnTo>
                      <a:pt x="167" y="114"/>
                    </a:lnTo>
                    <a:lnTo>
                      <a:pt x="161" y="138"/>
                    </a:lnTo>
                    <a:lnTo>
                      <a:pt x="149" y="162"/>
                    </a:lnTo>
                    <a:lnTo>
                      <a:pt x="119" y="180"/>
                    </a:lnTo>
                    <a:lnTo>
                      <a:pt x="90" y="198"/>
                    </a:lnTo>
                    <a:lnTo>
                      <a:pt x="96" y="210"/>
                    </a:lnTo>
                    <a:lnTo>
                      <a:pt x="131" y="192"/>
                    </a:lnTo>
                    <a:lnTo>
                      <a:pt x="161" y="168"/>
                    </a:lnTo>
                    <a:lnTo>
                      <a:pt x="179" y="144"/>
                    </a:lnTo>
                    <a:lnTo>
                      <a:pt x="185" y="114"/>
                    </a:lnTo>
                    <a:lnTo>
                      <a:pt x="179" y="90"/>
                    </a:lnTo>
                    <a:lnTo>
                      <a:pt x="173" y="66"/>
                    </a:lnTo>
                    <a:lnTo>
                      <a:pt x="155" y="48"/>
                    </a:lnTo>
                    <a:lnTo>
                      <a:pt x="131" y="30"/>
                    </a:lnTo>
                    <a:lnTo>
                      <a:pt x="72" y="6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0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4060" name="Freeform 60"/>
              <p:cNvSpPr>
                <a:spLocks noEditPoints="1"/>
              </p:cNvSpPr>
              <p:nvPr/>
            </p:nvSpPr>
            <p:spPr bwMode="hidden">
              <a:xfrm>
                <a:off x="5345" y="3058"/>
                <a:ext cx="299" cy="186"/>
              </a:xfrm>
              <a:custGeom>
                <a:avLst/>
                <a:gdLst/>
                <a:ahLst/>
                <a:cxnLst>
                  <a:cxn ang="0">
                    <a:pos x="150" y="0"/>
                  </a:cxn>
                  <a:cxn ang="0">
                    <a:pos x="90" y="6"/>
                  </a:cxn>
                  <a:cxn ang="0">
                    <a:pos x="42" y="30"/>
                  </a:cxn>
                  <a:cxn ang="0">
                    <a:pos x="12" y="54"/>
                  </a:cxn>
                  <a:cxn ang="0">
                    <a:pos x="6" y="72"/>
                  </a:cxn>
                  <a:cxn ang="0">
                    <a:pos x="0" y="90"/>
                  </a:cxn>
                  <a:cxn ang="0">
                    <a:pos x="6" y="108"/>
                  </a:cxn>
                  <a:cxn ang="0">
                    <a:pos x="12" y="126"/>
                  </a:cxn>
                  <a:cxn ang="0">
                    <a:pos x="42" y="156"/>
                  </a:cxn>
                  <a:cxn ang="0">
                    <a:pos x="90" y="180"/>
                  </a:cxn>
                  <a:cxn ang="0">
                    <a:pos x="150" y="186"/>
                  </a:cxn>
                  <a:cxn ang="0">
                    <a:pos x="209" y="180"/>
                  </a:cxn>
                  <a:cxn ang="0">
                    <a:pos x="257" y="156"/>
                  </a:cxn>
                  <a:cxn ang="0">
                    <a:pos x="287" y="126"/>
                  </a:cxn>
                  <a:cxn ang="0">
                    <a:pos x="299" y="108"/>
                  </a:cxn>
                  <a:cxn ang="0">
                    <a:pos x="299" y="90"/>
                  </a:cxn>
                  <a:cxn ang="0">
                    <a:pos x="299" y="72"/>
                  </a:cxn>
                  <a:cxn ang="0">
                    <a:pos x="287" y="54"/>
                  </a:cxn>
                  <a:cxn ang="0">
                    <a:pos x="257" y="30"/>
                  </a:cxn>
                  <a:cxn ang="0">
                    <a:pos x="209" y="6"/>
                  </a:cxn>
                  <a:cxn ang="0">
                    <a:pos x="150" y="0"/>
                  </a:cxn>
                  <a:cxn ang="0">
                    <a:pos x="150" y="0"/>
                  </a:cxn>
                  <a:cxn ang="0">
                    <a:pos x="150" y="180"/>
                  </a:cxn>
                  <a:cxn ang="0">
                    <a:pos x="96" y="174"/>
                  </a:cxn>
                  <a:cxn ang="0">
                    <a:pos x="48" y="156"/>
                  </a:cxn>
                  <a:cxn ang="0">
                    <a:pos x="18" y="126"/>
                  </a:cxn>
                  <a:cxn ang="0">
                    <a:pos x="12" y="108"/>
                  </a:cxn>
                  <a:cxn ang="0">
                    <a:pos x="6" y="90"/>
                  </a:cxn>
                  <a:cxn ang="0">
                    <a:pos x="12" y="72"/>
                  </a:cxn>
                  <a:cxn ang="0">
                    <a:pos x="18" y="54"/>
                  </a:cxn>
                  <a:cxn ang="0">
                    <a:pos x="48" y="30"/>
                  </a:cxn>
                  <a:cxn ang="0">
                    <a:pos x="96" y="12"/>
                  </a:cxn>
                  <a:cxn ang="0">
                    <a:pos x="150" y="6"/>
                  </a:cxn>
                  <a:cxn ang="0">
                    <a:pos x="203" y="12"/>
                  </a:cxn>
                  <a:cxn ang="0">
                    <a:pos x="251" y="30"/>
                  </a:cxn>
                  <a:cxn ang="0">
                    <a:pos x="281" y="54"/>
                  </a:cxn>
                  <a:cxn ang="0">
                    <a:pos x="293" y="72"/>
                  </a:cxn>
                  <a:cxn ang="0">
                    <a:pos x="293" y="90"/>
                  </a:cxn>
                  <a:cxn ang="0">
                    <a:pos x="293" y="108"/>
                  </a:cxn>
                  <a:cxn ang="0">
                    <a:pos x="281" y="126"/>
                  </a:cxn>
                  <a:cxn ang="0">
                    <a:pos x="251" y="156"/>
                  </a:cxn>
                  <a:cxn ang="0">
                    <a:pos x="203" y="174"/>
                  </a:cxn>
                  <a:cxn ang="0">
                    <a:pos x="150" y="180"/>
                  </a:cxn>
                  <a:cxn ang="0">
                    <a:pos x="150" y="180"/>
                  </a:cxn>
                </a:cxnLst>
                <a:rect l="0" t="0" r="r" b="b"/>
                <a:pathLst>
                  <a:path w="299" h="186">
                    <a:moveTo>
                      <a:pt x="150" y="0"/>
                    </a:moveTo>
                    <a:lnTo>
                      <a:pt x="90" y="6"/>
                    </a:lnTo>
                    <a:lnTo>
                      <a:pt x="42" y="30"/>
                    </a:lnTo>
                    <a:lnTo>
                      <a:pt x="12" y="54"/>
                    </a:lnTo>
                    <a:lnTo>
                      <a:pt x="6" y="72"/>
                    </a:lnTo>
                    <a:lnTo>
                      <a:pt x="0" y="90"/>
                    </a:lnTo>
                    <a:lnTo>
                      <a:pt x="6" y="108"/>
                    </a:lnTo>
                    <a:lnTo>
                      <a:pt x="12" y="126"/>
                    </a:lnTo>
                    <a:lnTo>
                      <a:pt x="42" y="156"/>
                    </a:lnTo>
                    <a:lnTo>
                      <a:pt x="90" y="180"/>
                    </a:lnTo>
                    <a:lnTo>
                      <a:pt x="150" y="186"/>
                    </a:lnTo>
                    <a:lnTo>
                      <a:pt x="209" y="180"/>
                    </a:lnTo>
                    <a:lnTo>
                      <a:pt x="257" y="156"/>
                    </a:lnTo>
                    <a:lnTo>
                      <a:pt x="287" y="126"/>
                    </a:lnTo>
                    <a:lnTo>
                      <a:pt x="299" y="108"/>
                    </a:lnTo>
                    <a:lnTo>
                      <a:pt x="299" y="90"/>
                    </a:lnTo>
                    <a:lnTo>
                      <a:pt x="299" y="72"/>
                    </a:lnTo>
                    <a:lnTo>
                      <a:pt x="287" y="54"/>
                    </a:lnTo>
                    <a:lnTo>
                      <a:pt x="257" y="30"/>
                    </a:lnTo>
                    <a:lnTo>
                      <a:pt x="209" y="6"/>
                    </a:lnTo>
                    <a:lnTo>
                      <a:pt x="150" y="0"/>
                    </a:lnTo>
                    <a:lnTo>
                      <a:pt x="150" y="0"/>
                    </a:lnTo>
                    <a:close/>
                    <a:moveTo>
                      <a:pt x="150" y="180"/>
                    </a:moveTo>
                    <a:lnTo>
                      <a:pt x="96" y="174"/>
                    </a:lnTo>
                    <a:lnTo>
                      <a:pt x="48" y="156"/>
                    </a:lnTo>
                    <a:lnTo>
                      <a:pt x="18" y="126"/>
                    </a:lnTo>
                    <a:lnTo>
                      <a:pt x="12" y="108"/>
                    </a:lnTo>
                    <a:lnTo>
                      <a:pt x="6" y="90"/>
                    </a:lnTo>
                    <a:lnTo>
                      <a:pt x="12" y="72"/>
                    </a:lnTo>
                    <a:lnTo>
                      <a:pt x="18" y="54"/>
                    </a:lnTo>
                    <a:lnTo>
                      <a:pt x="48" y="30"/>
                    </a:lnTo>
                    <a:lnTo>
                      <a:pt x="96" y="12"/>
                    </a:lnTo>
                    <a:lnTo>
                      <a:pt x="150" y="6"/>
                    </a:lnTo>
                    <a:lnTo>
                      <a:pt x="203" y="12"/>
                    </a:lnTo>
                    <a:lnTo>
                      <a:pt x="251" y="30"/>
                    </a:lnTo>
                    <a:lnTo>
                      <a:pt x="281" y="54"/>
                    </a:lnTo>
                    <a:lnTo>
                      <a:pt x="293" y="72"/>
                    </a:lnTo>
                    <a:lnTo>
                      <a:pt x="293" y="90"/>
                    </a:lnTo>
                    <a:lnTo>
                      <a:pt x="293" y="108"/>
                    </a:lnTo>
                    <a:lnTo>
                      <a:pt x="281" y="126"/>
                    </a:lnTo>
                    <a:lnTo>
                      <a:pt x="251" y="156"/>
                    </a:lnTo>
                    <a:lnTo>
                      <a:pt x="203" y="174"/>
                    </a:lnTo>
                    <a:lnTo>
                      <a:pt x="150" y="180"/>
                    </a:lnTo>
                    <a:lnTo>
                      <a:pt x="150" y="18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384061" name="Group 61"/>
              <p:cNvGrpSpPr>
                <a:grpSpLocks/>
              </p:cNvGrpSpPr>
              <p:nvPr/>
            </p:nvGrpSpPr>
            <p:grpSpPr bwMode="auto">
              <a:xfrm>
                <a:off x="5381" y="3085"/>
                <a:ext cx="227" cy="132"/>
                <a:chOff x="5381" y="3085"/>
                <a:chExt cx="227" cy="132"/>
              </a:xfrm>
            </p:grpSpPr>
            <p:sp>
              <p:nvSpPr>
                <p:cNvPr id="384062" name="Oval 62"/>
                <p:cNvSpPr>
                  <a:spLocks noChangeArrowheads="1"/>
                </p:cNvSpPr>
                <p:nvPr userDrawn="1"/>
              </p:nvSpPr>
              <p:spPr bwMode="hidden">
                <a:xfrm>
                  <a:off x="5381" y="3085"/>
                  <a:ext cx="227" cy="13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84063" name="Oval 63"/>
                <p:cNvSpPr>
                  <a:spLocks noChangeArrowheads="1"/>
                </p:cNvSpPr>
                <p:nvPr userDrawn="1"/>
              </p:nvSpPr>
              <p:spPr bwMode="hidden">
                <a:xfrm>
                  <a:off x="5403" y="3099"/>
                  <a:ext cx="182" cy="10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84064" name="Oval 64"/>
                <p:cNvSpPr>
                  <a:spLocks noChangeArrowheads="1"/>
                </p:cNvSpPr>
                <p:nvPr userDrawn="1"/>
              </p:nvSpPr>
              <p:spPr bwMode="hidden">
                <a:xfrm>
                  <a:off x="5431" y="3109"/>
                  <a:ext cx="125" cy="8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84065" name="Oval 65"/>
                <p:cNvSpPr>
                  <a:spLocks noChangeArrowheads="1"/>
                </p:cNvSpPr>
                <p:nvPr userDrawn="1"/>
              </p:nvSpPr>
              <p:spPr bwMode="hidden">
                <a:xfrm>
                  <a:off x="5458" y="3125"/>
                  <a:ext cx="73" cy="47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</p:grpSp>
      <p:sp>
        <p:nvSpPr>
          <p:cNvPr id="384066" name="Rectangle 66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92275"/>
            <a:ext cx="7772400" cy="1736725"/>
          </a:xfrm>
        </p:spPr>
        <p:txBody>
          <a:bodyPr anchor="b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84067" name="Rectangle 6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84068" name="Rectangle 68"/>
          <p:cNvSpPr>
            <a:spLocks noGrp="1" noChangeArrowheads="1"/>
          </p:cNvSpPr>
          <p:nvPr>
            <p:ph type="dt" sz="quarter" idx="2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84069" name="Rectangle 69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84070" name="Rectangle 70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9FD63A9C-F710-4F5D-8F26-B9BF9E09511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FC05397-771C-4077-A845-B36328F85BF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483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483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8853B4-BE73-4812-957E-6CECFC65B4B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5B5E2A9D-6490-4175-9602-EA69C32C85D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0EC20235-C1EC-4FAD-BC1E-53036C99B5E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8AEFF7A6-402F-4C18-8B03-96A5EB87376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25DBB37D-8F00-4B3B-AC7E-31735EA2530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0E9EF06-DB83-416C-AAA8-AE0B02B4DE8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524F363-0A14-4B31-BC4D-E6E74EC5290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0A7499-256A-456A-B7FF-4EC4FC62C13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A386F9B-64EE-49F9-9256-BA954353C4A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417924-D6D2-488A-9FC1-F7EB764A85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A79F44F-E9EA-4A7D-AA93-C1686A1F8CF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C572C3-8000-4EF2-935C-78355F8ED7E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AE6BF3-EC3E-44AB-AA72-D1D278020F5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2978" name="Freeform 2"/>
          <p:cNvSpPr>
            <a:spLocks/>
          </p:cNvSpPr>
          <p:nvPr/>
        </p:nvSpPr>
        <p:spPr bwMode="hidden">
          <a:xfrm>
            <a:off x="6627813" y="6429375"/>
            <a:ext cx="285750" cy="209550"/>
          </a:xfrm>
          <a:custGeom>
            <a:avLst/>
            <a:gdLst/>
            <a:ahLst/>
            <a:cxnLst>
              <a:cxn ang="0">
                <a:pos x="0" y="132"/>
              </a:cxn>
              <a:cxn ang="0">
                <a:pos x="29" y="132"/>
              </a:cxn>
              <a:cxn ang="0">
                <a:pos x="77" y="108"/>
              </a:cxn>
              <a:cxn ang="0">
                <a:pos x="119" y="78"/>
              </a:cxn>
              <a:cxn ang="0">
                <a:pos x="155" y="48"/>
              </a:cxn>
              <a:cxn ang="0">
                <a:pos x="179" y="12"/>
              </a:cxn>
              <a:cxn ang="0">
                <a:pos x="173" y="6"/>
              </a:cxn>
              <a:cxn ang="0">
                <a:pos x="167" y="0"/>
              </a:cxn>
              <a:cxn ang="0">
                <a:pos x="137" y="42"/>
              </a:cxn>
              <a:cxn ang="0">
                <a:pos x="101" y="78"/>
              </a:cxn>
              <a:cxn ang="0">
                <a:pos x="53" y="108"/>
              </a:cxn>
              <a:cxn ang="0">
                <a:pos x="0" y="132"/>
              </a:cxn>
              <a:cxn ang="0">
                <a:pos x="0" y="132"/>
              </a:cxn>
            </a:cxnLst>
            <a:rect l="0" t="0" r="r" b="b"/>
            <a:pathLst>
              <a:path w="179" h="132">
                <a:moveTo>
                  <a:pt x="0" y="132"/>
                </a:moveTo>
                <a:lnTo>
                  <a:pt x="29" y="132"/>
                </a:lnTo>
                <a:lnTo>
                  <a:pt x="77" y="108"/>
                </a:lnTo>
                <a:lnTo>
                  <a:pt x="119" y="78"/>
                </a:lnTo>
                <a:lnTo>
                  <a:pt x="155" y="48"/>
                </a:lnTo>
                <a:lnTo>
                  <a:pt x="179" y="12"/>
                </a:lnTo>
                <a:lnTo>
                  <a:pt x="173" y="6"/>
                </a:lnTo>
                <a:lnTo>
                  <a:pt x="167" y="0"/>
                </a:lnTo>
                <a:lnTo>
                  <a:pt x="137" y="42"/>
                </a:lnTo>
                <a:lnTo>
                  <a:pt x="101" y="78"/>
                </a:lnTo>
                <a:lnTo>
                  <a:pt x="53" y="108"/>
                </a:lnTo>
                <a:lnTo>
                  <a:pt x="0" y="132"/>
                </a:lnTo>
                <a:lnTo>
                  <a:pt x="0" y="132"/>
                </a:lnTo>
                <a:close/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accent2">
                  <a:gamma/>
                  <a:shade val="87843"/>
                  <a:invGamma/>
                </a:schemeClr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382979" name="Group 3"/>
          <p:cNvGrpSpPr>
            <a:grpSpLocks/>
          </p:cNvGrpSpPr>
          <p:nvPr/>
        </p:nvGrpSpPr>
        <p:grpSpPr bwMode="auto">
          <a:xfrm>
            <a:off x="3175" y="4267200"/>
            <a:ext cx="9140825" cy="2590800"/>
            <a:chOff x="2" y="2688"/>
            <a:chExt cx="5758" cy="1632"/>
          </a:xfrm>
        </p:grpSpPr>
        <p:sp>
          <p:nvSpPr>
            <p:cNvPr id="382980" name="Freeform 4"/>
            <p:cNvSpPr>
              <a:spLocks/>
            </p:cNvSpPr>
            <p:nvPr/>
          </p:nvSpPr>
          <p:spPr bwMode="hidden">
            <a:xfrm>
              <a:off x="2" y="2688"/>
              <a:ext cx="5758" cy="1632"/>
            </a:xfrm>
            <a:custGeom>
              <a:avLst/>
              <a:gdLst/>
              <a:ahLst/>
              <a:cxnLst>
                <a:cxn ang="0">
                  <a:pos x="5740" y="4316"/>
                </a:cxn>
                <a:cxn ang="0">
                  <a:pos x="0" y="4316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4316"/>
                </a:cxn>
                <a:cxn ang="0">
                  <a:pos x="5740" y="4316"/>
                </a:cxn>
              </a:cxnLst>
              <a:rect l="0" t="0" r="r" b="b"/>
              <a:pathLst>
                <a:path w="5740" h="4316">
                  <a:moveTo>
                    <a:pt x="5740" y="4316"/>
                  </a:moveTo>
                  <a:lnTo>
                    <a:pt x="0" y="4316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4316"/>
                  </a:lnTo>
                  <a:lnTo>
                    <a:pt x="5740" y="431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382981" name="Group 5"/>
            <p:cNvGrpSpPr>
              <a:grpSpLocks/>
            </p:cNvGrpSpPr>
            <p:nvPr userDrawn="1"/>
          </p:nvGrpSpPr>
          <p:grpSpPr bwMode="auto">
            <a:xfrm>
              <a:off x="3528" y="3715"/>
              <a:ext cx="792" cy="521"/>
              <a:chOff x="3527" y="3715"/>
              <a:chExt cx="792" cy="521"/>
            </a:xfrm>
          </p:grpSpPr>
          <p:sp>
            <p:nvSpPr>
              <p:cNvPr id="382982" name="Oval 6"/>
              <p:cNvSpPr>
                <a:spLocks noChangeArrowheads="1"/>
              </p:cNvSpPr>
              <p:nvPr/>
            </p:nvSpPr>
            <p:spPr bwMode="hidden">
              <a:xfrm>
                <a:off x="3686" y="3810"/>
                <a:ext cx="532" cy="32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2983" name="Oval 7"/>
              <p:cNvSpPr>
                <a:spLocks noChangeArrowheads="1"/>
              </p:cNvSpPr>
              <p:nvPr/>
            </p:nvSpPr>
            <p:spPr bwMode="hidden">
              <a:xfrm>
                <a:off x="3726" y="3840"/>
                <a:ext cx="452" cy="275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2984" name="Oval 8"/>
              <p:cNvSpPr>
                <a:spLocks noChangeArrowheads="1"/>
              </p:cNvSpPr>
              <p:nvPr/>
            </p:nvSpPr>
            <p:spPr bwMode="hidden">
              <a:xfrm>
                <a:off x="3782" y="3872"/>
                <a:ext cx="344" cy="2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2985" name="Oval 9"/>
              <p:cNvSpPr>
                <a:spLocks noChangeArrowheads="1"/>
              </p:cNvSpPr>
              <p:nvPr/>
            </p:nvSpPr>
            <p:spPr bwMode="hidden">
              <a:xfrm>
                <a:off x="3822" y="3896"/>
                <a:ext cx="262" cy="15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2986" name="Oval 10"/>
              <p:cNvSpPr>
                <a:spLocks noChangeArrowheads="1"/>
              </p:cNvSpPr>
              <p:nvPr/>
            </p:nvSpPr>
            <p:spPr bwMode="hidden">
              <a:xfrm>
                <a:off x="3856" y="3922"/>
                <a:ext cx="192" cy="1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2987" name="Freeform 11"/>
              <p:cNvSpPr>
                <a:spLocks/>
              </p:cNvSpPr>
              <p:nvPr/>
            </p:nvSpPr>
            <p:spPr bwMode="hidden">
              <a:xfrm>
                <a:off x="3575" y="3715"/>
                <a:ext cx="383" cy="161"/>
              </a:xfrm>
              <a:custGeom>
                <a:avLst/>
                <a:gdLst/>
                <a:ahLst/>
                <a:cxnLst>
                  <a:cxn ang="0">
                    <a:pos x="376" y="12"/>
                  </a:cxn>
                  <a:cxn ang="0">
                    <a:pos x="257" y="24"/>
                  </a:cxn>
                  <a:cxn ang="0">
                    <a:pos x="149" y="54"/>
                  </a:cxn>
                  <a:cxn ang="0">
                    <a:pos x="101" y="77"/>
                  </a:cxn>
                  <a:cxn ang="0">
                    <a:pos x="59" y="101"/>
                  </a:cxn>
                  <a:cxn ang="0">
                    <a:pos x="24" y="131"/>
                  </a:cxn>
                  <a:cxn ang="0">
                    <a:pos x="0" y="161"/>
                  </a:cxn>
                  <a:cxn ang="0">
                    <a:pos x="0" y="137"/>
                  </a:cxn>
                  <a:cxn ang="0">
                    <a:pos x="29" y="107"/>
                  </a:cxn>
                  <a:cxn ang="0">
                    <a:pos x="65" y="83"/>
                  </a:cxn>
                  <a:cxn ang="0">
                    <a:pos x="155" y="36"/>
                  </a:cxn>
                  <a:cxn ang="0">
                    <a:pos x="257" y="12"/>
                  </a:cxn>
                  <a:cxn ang="0">
                    <a:pos x="376" y="0"/>
                  </a:cxn>
                  <a:cxn ang="0">
                    <a:pos x="376" y="0"/>
                  </a:cxn>
                  <a:cxn ang="0">
                    <a:pos x="382" y="0"/>
                  </a:cxn>
                  <a:cxn ang="0">
                    <a:pos x="382" y="12"/>
                  </a:cxn>
                  <a:cxn ang="0">
                    <a:pos x="376" y="12"/>
                  </a:cxn>
                  <a:cxn ang="0">
                    <a:pos x="376" y="12"/>
                  </a:cxn>
                  <a:cxn ang="0">
                    <a:pos x="376" y="12"/>
                  </a:cxn>
                </a:cxnLst>
                <a:rect l="0" t="0" r="r" b="b"/>
                <a:pathLst>
                  <a:path w="382" h="161">
                    <a:moveTo>
                      <a:pt x="376" y="12"/>
                    </a:moveTo>
                    <a:lnTo>
                      <a:pt x="257" y="24"/>
                    </a:lnTo>
                    <a:lnTo>
                      <a:pt x="149" y="54"/>
                    </a:lnTo>
                    <a:lnTo>
                      <a:pt x="101" y="77"/>
                    </a:lnTo>
                    <a:lnTo>
                      <a:pt x="59" y="101"/>
                    </a:lnTo>
                    <a:lnTo>
                      <a:pt x="24" y="131"/>
                    </a:lnTo>
                    <a:lnTo>
                      <a:pt x="0" y="161"/>
                    </a:lnTo>
                    <a:lnTo>
                      <a:pt x="0" y="137"/>
                    </a:lnTo>
                    <a:lnTo>
                      <a:pt x="29" y="107"/>
                    </a:lnTo>
                    <a:lnTo>
                      <a:pt x="65" y="83"/>
                    </a:lnTo>
                    <a:lnTo>
                      <a:pt x="155" y="36"/>
                    </a:lnTo>
                    <a:lnTo>
                      <a:pt x="257" y="12"/>
                    </a:lnTo>
                    <a:lnTo>
                      <a:pt x="376" y="0"/>
                    </a:lnTo>
                    <a:lnTo>
                      <a:pt x="376" y="0"/>
                    </a:lnTo>
                    <a:lnTo>
                      <a:pt x="382" y="0"/>
                    </a:lnTo>
                    <a:lnTo>
                      <a:pt x="382" y="12"/>
                    </a:lnTo>
                    <a:lnTo>
                      <a:pt x="376" y="12"/>
                    </a:lnTo>
                    <a:lnTo>
                      <a:pt x="376" y="12"/>
                    </a:lnTo>
                    <a:lnTo>
                      <a:pt x="376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2988" name="Freeform 12"/>
              <p:cNvSpPr>
                <a:spLocks/>
              </p:cNvSpPr>
              <p:nvPr/>
            </p:nvSpPr>
            <p:spPr bwMode="hidden">
              <a:xfrm>
                <a:off x="3695" y="4170"/>
                <a:ext cx="444" cy="66"/>
              </a:xfrm>
              <a:custGeom>
                <a:avLst/>
                <a:gdLst/>
                <a:ahLst/>
                <a:cxnLst>
                  <a:cxn ang="0">
                    <a:pos x="257" y="54"/>
                  </a:cxn>
                  <a:cxn ang="0">
                    <a:pos x="353" y="48"/>
                  </a:cxn>
                  <a:cxn ang="0">
                    <a:pos x="443" y="24"/>
                  </a:cxn>
                  <a:cxn ang="0">
                    <a:pos x="443" y="36"/>
                  </a:cxn>
                  <a:cxn ang="0">
                    <a:pos x="353" y="60"/>
                  </a:cxn>
                  <a:cxn ang="0">
                    <a:pos x="257" y="66"/>
                  </a:cxn>
                  <a:cxn ang="0">
                    <a:pos x="186" y="60"/>
                  </a:cxn>
                  <a:cxn ang="0">
                    <a:pos x="120" y="48"/>
                  </a:cxn>
                  <a:cxn ang="0">
                    <a:pos x="60" y="36"/>
                  </a:cxn>
                  <a:cxn ang="0">
                    <a:pos x="0" y="12"/>
                  </a:cxn>
                  <a:cxn ang="0">
                    <a:pos x="0" y="0"/>
                  </a:cxn>
                  <a:cxn ang="0">
                    <a:pos x="54" y="24"/>
                  </a:cxn>
                  <a:cxn ang="0">
                    <a:pos x="120" y="36"/>
                  </a:cxn>
                  <a:cxn ang="0">
                    <a:pos x="186" y="48"/>
                  </a:cxn>
                  <a:cxn ang="0">
                    <a:pos x="257" y="54"/>
                  </a:cxn>
                  <a:cxn ang="0">
                    <a:pos x="257" y="54"/>
                  </a:cxn>
                </a:cxnLst>
                <a:rect l="0" t="0" r="r" b="b"/>
                <a:pathLst>
                  <a:path w="443" h="66">
                    <a:moveTo>
                      <a:pt x="257" y="54"/>
                    </a:moveTo>
                    <a:lnTo>
                      <a:pt x="353" y="48"/>
                    </a:lnTo>
                    <a:lnTo>
                      <a:pt x="443" y="24"/>
                    </a:lnTo>
                    <a:lnTo>
                      <a:pt x="443" y="36"/>
                    </a:lnTo>
                    <a:lnTo>
                      <a:pt x="353" y="60"/>
                    </a:lnTo>
                    <a:lnTo>
                      <a:pt x="257" y="66"/>
                    </a:lnTo>
                    <a:lnTo>
                      <a:pt x="186" y="60"/>
                    </a:lnTo>
                    <a:lnTo>
                      <a:pt x="120" y="48"/>
                    </a:lnTo>
                    <a:lnTo>
                      <a:pt x="60" y="36"/>
                    </a:lnTo>
                    <a:lnTo>
                      <a:pt x="0" y="12"/>
                    </a:lnTo>
                    <a:lnTo>
                      <a:pt x="0" y="0"/>
                    </a:lnTo>
                    <a:lnTo>
                      <a:pt x="54" y="24"/>
                    </a:lnTo>
                    <a:lnTo>
                      <a:pt x="120" y="36"/>
                    </a:lnTo>
                    <a:lnTo>
                      <a:pt x="186" y="48"/>
                    </a:lnTo>
                    <a:lnTo>
                      <a:pt x="257" y="54"/>
                    </a:lnTo>
                    <a:lnTo>
                      <a:pt x="257" y="5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84706"/>
                      <a:invGamma/>
                    </a:schemeClr>
                  </a:gs>
                  <a:gs pos="100000">
                    <a:schemeClr val="accent2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2989" name="Freeform 13"/>
              <p:cNvSpPr>
                <a:spLocks/>
              </p:cNvSpPr>
              <p:nvPr/>
            </p:nvSpPr>
            <p:spPr bwMode="hidden">
              <a:xfrm>
                <a:off x="3527" y="3906"/>
                <a:ext cx="89" cy="216"/>
              </a:xfrm>
              <a:custGeom>
                <a:avLst/>
                <a:gdLst/>
                <a:ahLst/>
                <a:cxnLst>
                  <a:cxn ang="0">
                    <a:pos x="12" y="66"/>
                  </a:cxn>
                  <a:cxn ang="0">
                    <a:pos x="18" y="108"/>
                  </a:cxn>
                  <a:cxn ang="0">
                    <a:pos x="36" y="144"/>
                  </a:cxn>
                  <a:cxn ang="0">
                    <a:pos x="60" y="180"/>
                  </a:cxn>
                  <a:cxn ang="0">
                    <a:pos x="89" y="216"/>
                  </a:cxn>
                  <a:cxn ang="0">
                    <a:pos x="72" y="216"/>
                  </a:cxn>
                  <a:cxn ang="0">
                    <a:pos x="42" y="180"/>
                  </a:cxn>
                  <a:cxn ang="0">
                    <a:pos x="18" y="144"/>
                  </a:cxn>
                  <a:cxn ang="0">
                    <a:pos x="6" y="108"/>
                  </a:cxn>
                  <a:cxn ang="0">
                    <a:pos x="0" y="66"/>
                  </a:cxn>
                  <a:cxn ang="0">
                    <a:pos x="0" y="30"/>
                  </a:cxn>
                  <a:cxn ang="0">
                    <a:pos x="12" y="0"/>
                  </a:cxn>
                  <a:cxn ang="0">
                    <a:pos x="30" y="0"/>
                  </a:cxn>
                  <a:cxn ang="0">
                    <a:pos x="18" y="30"/>
                  </a:cxn>
                  <a:cxn ang="0">
                    <a:pos x="12" y="66"/>
                  </a:cxn>
                  <a:cxn ang="0">
                    <a:pos x="12" y="66"/>
                  </a:cxn>
                </a:cxnLst>
                <a:rect l="0" t="0" r="r" b="b"/>
                <a:pathLst>
                  <a:path w="89" h="216">
                    <a:moveTo>
                      <a:pt x="12" y="66"/>
                    </a:moveTo>
                    <a:lnTo>
                      <a:pt x="18" y="108"/>
                    </a:lnTo>
                    <a:lnTo>
                      <a:pt x="36" y="144"/>
                    </a:lnTo>
                    <a:lnTo>
                      <a:pt x="60" y="180"/>
                    </a:lnTo>
                    <a:lnTo>
                      <a:pt x="89" y="216"/>
                    </a:lnTo>
                    <a:lnTo>
                      <a:pt x="72" y="216"/>
                    </a:lnTo>
                    <a:lnTo>
                      <a:pt x="42" y="180"/>
                    </a:lnTo>
                    <a:lnTo>
                      <a:pt x="18" y="144"/>
                    </a:lnTo>
                    <a:lnTo>
                      <a:pt x="6" y="108"/>
                    </a:lnTo>
                    <a:lnTo>
                      <a:pt x="0" y="66"/>
                    </a:lnTo>
                    <a:lnTo>
                      <a:pt x="0" y="30"/>
                    </a:lnTo>
                    <a:lnTo>
                      <a:pt x="12" y="0"/>
                    </a:lnTo>
                    <a:lnTo>
                      <a:pt x="30" y="0"/>
                    </a:lnTo>
                    <a:lnTo>
                      <a:pt x="18" y="30"/>
                    </a:lnTo>
                    <a:lnTo>
                      <a:pt x="12" y="66"/>
                    </a:lnTo>
                    <a:lnTo>
                      <a:pt x="12" y="6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2990" name="Freeform 14"/>
              <p:cNvSpPr>
                <a:spLocks/>
              </p:cNvSpPr>
              <p:nvPr/>
            </p:nvSpPr>
            <p:spPr bwMode="hidden">
              <a:xfrm>
                <a:off x="3569" y="3745"/>
                <a:ext cx="750" cy="461"/>
              </a:xfrm>
              <a:custGeom>
                <a:avLst/>
                <a:gdLst/>
                <a:ahLst/>
                <a:cxnLst>
                  <a:cxn ang="0">
                    <a:pos x="382" y="443"/>
                  </a:cxn>
                  <a:cxn ang="0">
                    <a:pos x="311" y="437"/>
                  </a:cxn>
                  <a:cxn ang="0">
                    <a:pos x="245" y="425"/>
                  </a:cxn>
                  <a:cxn ang="0">
                    <a:pos x="185" y="407"/>
                  </a:cxn>
                  <a:cxn ang="0">
                    <a:pos x="131" y="383"/>
                  </a:cxn>
                  <a:cxn ang="0">
                    <a:pos x="83" y="347"/>
                  </a:cxn>
                  <a:cxn ang="0">
                    <a:pos x="53" y="311"/>
                  </a:cxn>
                  <a:cxn ang="0">
                    <a:pos x="30" y="269"/>
                  </a:cxn>
                  <a:cxn ang="0">
                    <a:pos x="24" y="227"/>
                  </a:cxn>
                  <a:cxn ang="0">
                    <a:pos x="30" y="185"/>
                  </a:cxn>
                  <a:cxn ang="0">
                    <a:pos x="53" y="143"/>
                  </a:cxn>
                  <a:cxn ang="0">
                    <a:pos x="83" y="107"/>
                  </a:cxn>
                  <a:cxn ang="0">
                    <a:pos x="131" y="77"/>
                  </a:cxn>
                  <a:cxn ang="0">
                    <a:pos x="185" y="47"/>
                  </a:cxn>
                  <a:cxn ang="0">
                    <a:pos x="245" y="30"/>
                  </a:cxn>
                  <a:cxn ang="0">
                    <a:pos x="311" y="18"/>
                  </a:cxn>
                  <a:cxn ang="0">
                    <a:pos x="382" y="12"/>
                  </a:cxn>
                  <a:cxn ang="0">
                    <a:pos x="478" y="18"/>
                  </a:cxn>
                  <a:cxn ang="0">
                    <a:pos x="562" y="41"/>
                  </a:cxn>
                  <a:cxn ang="0">
                    <a:pos x="562" y="36"/>
                  </a:cxn>
                  <a:cxn ang="0">
                    <a:pos x="562" y="30"/>
                  </a:cxn>
                  <a:cxn ang="0">
                    <a:pos x="478" y="6"/>
                  </a:cxn>
                  <a:cxn ang="0">
                    <a:pos x="382" y="0"/>
                  </a:cxn>
                  <a:cxn ang="0">
                    <a:pos x="305" y="6"/>
                  </a:cxn>
                  <a:cxn ang="0">
                    <a:pos x="233" y="18"/>
                  </a:cxn>
                  <a:cxn ang="0">
                    <a:pos x="167" y="41"/>
                  </a:cxn>
                  <a:cxn ang="0">
                    <a:pos x="113" y="65"/>
                  </a:cxn>
                  <a:cxn ang="0">
                    <a:pos x="65" y="101"/>
                  </a:cxn>
                  <a:cxn ang="0">
                    <a:pos x="30" y="137"/>
                  </a:cxn>
                  <a:cxn ang="0">
                    <a:pos x="6" y="179"/>
                  </a:cxn>
                  <a:cxn ang="0">
                    <a:pos x="0" y="227"/>
                  </a:cxn>
                  <a:cxn ang="0">
                    <a:pos x="6" y="275"/>
                  </a:cxn>
                  <a:cxn ang="0">
                    <a:pos x="30" y="317"/>
                  </a:cxn>
                  <a:cxn ang="0">
                    <a:pos x="65" y="359"/>
                  </a:cxn>
                  <a:cxn ang="0">
                    <a:pos x="113" y="395"/>
                  </a:cxn>
                  <a:cxn ang="0">
                    <a:pos x="167" y="419"/>
                  </a:cxn>
                  <a:cxn ang="0">
                    <a:pos x="233" y="443"/>
                  </a:cxn>
                  <a:cxn ang="0">
                    <a:pos x="305" y="455"/>
                  </a:cxn>
                  <a:cxn ang="0">
                    <a:pos x="382" y="461"/>
                  </a:cxn>
                  <a:cxn ang="0">
                    <a:pos x="448" y="455"/>
                  </a:cxn>
                  <a:cxn ang="0">
                    <a:pos x="508" y="449"/>
                  </a:cxn>
                  <a:cxn ang="0">
                    <a:pos x="609" y="413"/>
                  </a:cxn>
                  <a:cxn ang="0">
                    <a:pos x="657" y="389"/>
                  </a:cxn>
                  <a:cxn ang="0">
                    <a:pos x="693" y="359"/>
                  </a:cxn>
                  <a:cxn ang="0">
                    <a:pos x="723" y="329"/>
                  </a:cxn>
                  <a:cxn ang="0">
                    <a:pos x="747" y="293"/>
                  </a:cxn>
                  <a:cxn ang="0">
                    <a:pos x="741" y="287"/>
                  </a:cxn>
                  <a:cxn ang="0">
                    <a:pos x="729" y="281"/>
                  </a:cxn>
                  <a:cxn ang="0">
                    <a:pos x="711" y="317"/>
                  </a:cxn>
                  <a:cxn ang="0">
                    <a:pos x="681" y="347"/>
                  </a:cxn>
                  <a:cxn ang="0">
                    <a:pos x="645" y="377"/>
                  </a:cxn>
                  <a:cxn ang="0">
                    <a:pos x="604" y="401"/>
                  </a:cxn>
                  <a:cxn ang="0">
                    <a:pos x="502" y="431"/>
                  </a:cxn>
                  <a:cxn ang="0">
                    <a:pos x="442" y="443"/>
                  </a:cxn>
                  <a:cxn ang="0">
                    <a:pos x="382" y="443"/>
                  </a:cxn>
                  <a:cxn ang="0">
                    <a:pos x="382" y="443"/>
                  </a:cxn>
                </a:cxnLst>
                <a:rect l="0" t="0" r="r" b="b"/>
                <a:pathLst>
                  <a:path w="747" h="461">
                    <a:moveTo>
                      <a:pt x="382" y="443"/>
                    </a:moveTo>
                    <a:lnTo>
                      <a:pt x="311" y="437"/>
                    </a:lnTo>
                    <a:lnTo>
                      <a:pt x="245" y="425"/>
                    </a:lnTo>
                    <a:lnTo>
                      <a:pt x="185" y="407"/>
                    </a:lnTo>
                    <a:lnTo>
                      <a:pt x="131" y="383"/>
                    </a:lnTo>
                    <a:lnTo>
                      <a:pt x="83" y="347"/>
                    </a:lnTo>
                    <a:lnTo>
                      <a:pt x="53" y="311"/>
                    </a:lnTo>
                    <a:lnTo>
                      <a:pt x="30" y="269"/>
                    </a:lnTo>
                    <a:lnTo>
                      <a:pt x="24" y="227"/>
                    </a:lnTo>
                    <a:lnTo>
                      <a:pt x="30" y="185"/>
                    </a:lnTo>
                    <a:lnTo>
                      <a:pt x="53" y="143"/>
                    </a:lnTo>
                    <a:lnTo>
                      <a:pt x="83" y="107"/>
                    </a:lnTo>
                    <a:lnTo>
                      <a:pt x="131" y="77"/>
                    </a:lnTo>
                    <a:lnTo>
                      <a:pt x="185" y="47"/>
                    </a:lnTo>
                    <a:lnTo>
                      <a:pt x="245" y="30"/>
                    </a:lnTo>
                    <a:lnTo>
                      <a:pt x="311" y="18"/>
                    </a:lnTo>
                    <a:lnTo>
                      <a:pt x="382" y="12"/>
                    </a:lnTo>
                    <a:lnTo>
                      <a:pt x="478" y="18"/>
                    </a:lnTo>
                    <a:lnTo>
                      <a:pt x="562" y="41"/>
                    </a:lnTo>
                    <a:lnTo>
                      <a:pt x="562" y="36"/>
                    </a:lnTo>
                    <a:lnTo>
                      <a:pt x="562" y="30"/>
                    </a:lnTo>
                    <a:lnTo>
                      <a:pt x="478" y="6"/>
                    </a:lnTo>
                    <a:lnTo>
                      <a:pt x="382" y="0"/>
                    </a:lnTo>
                    <a:lnTo>
                      <a:pt x="305" y="6"/>
                    </a:lnTo>
                    <a:lnTo>
                      <a:pt x="233" y="18"/>
                    </a:lnTo>
                    <a:lnTo>
                      <a:pt x="167" y="41"/>
                    </a:lnTo>
                    <a:lnTo>
                      <a:pt x="113" y="65"/>
                    </a:lnTo>
                    <a:lnTo>
                      <a:pt x="65" y="101"/>
                    </a:lnTo>
                    <a:lnTo>
                      <a:pt x="30" y="137"/>
                    </a:lnTo>
                    <a:lnTo>
                      <a:pt x="6" y="179"/>
                    </a:lnTo>
                    <a:lnTo>
                      <a:pt x="0" y="227"/>
                    </a:lnTo>
                    <a:lnTo>
                      <a:pt x="6" y="275"/>
                    </a:lnTo>
                    <a:lnTo>
                      <a:pt x="30" y="317"/>
                    </a:lnTo>
                    <a:lnTo>
                      <a:pt x="65" y="359"/>
                    </a:lnTo>
                    <a:lnTo>
                      <a:pt x="113" y="395"/>
                    </a:lnTo>
                    <a:lnTo>
                      <a:pt x="167" y="419"/>
                    </a:lnTo>
                    <a:lnTo>
                      <a:pt x="233" y="443"/>
                    </a:lnTo>
                    <a:lnTo>
                      <a:pt x="305" y="455"/>
                    </a:lnTo>
                    <a:lnTo>
                      <a:pt x="382" y="461"/>
                    </a:lnTo>
                    <a:lnTo>
                      <a:pt x="448" y="455"/>
                    </a:lnTo>
                    <a:lnTo>
                      <a:pt x="508" y="449"/>
                    </a:lnTo>
                    <a:lnTo>
                      <a:pt x="609" y="413"/>
                    </a:lnTo>
                    <a:lnTo>
                      <a:pt x="657" y="389"/>
                    </a:lnTo>
                    <a:lnTo>
                      <a:pt x="693" y="359"/>
                    </a:lnTo>
                    <a:lnTo>
                      <a:pt x="723" y="329"/>
                    </a:lnTo>
                    <a:lnTo>
                      <a:pt x="747" y="293"/>
                    </a:lnTo>
                    <a:lnTo>
                      <a:pt x="741" y="287"/>
                    </a:lnTo>
                    <a:lnTo>
                      <a:pt x="729" y="281"/>
                    </a:lnTo>
                    <a:lnTo>
                      <a:pt x="711" y="317"/>
                    </a:lnTo>
                    <a:lnTo>
                      <a:pt x="681" y="347"/>
                    </a:lnTo>
                    <a:lnTo>
                      <a:pt x="645" y="377"/>
                    </a:lnTo>
                    <a:lnTo>
                      <a:pt x="604" y="401"/>
                    </a:lnTo>
                    <a:lnTo>
                      <a:pt x="502" y="431"/>
                    </a:lnTo>
                    <a:lnTo>
                      <a:pt x="442" y="443"/>
                    </a:lnTo>
                    <a:lnTo>
                      <a:pt x="382" y="443"/>
                    </a:lnTo>
                    <a:lnTo>
                      <a:pt x="382" y="443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rect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2991" name="Freeform 15"/>
              <p:cNvSpPr>
                <a:spLocks/>
              </p:cNvSpPr>
              <p:nvPr/>
            </p:nvSpPr>
            <p:spPr bwMode="hidden">
              <a:xfrm>
                <a:off x="4037" y="3721"/>
                <a:ext cx="96" cy="3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8" y="18"/>
                  </a:cxn>
                  <a:cxn ang="0">
                    <a:pos x="96" y="30"/>
                  </a:cxn>
                  <a:cxn ang="0">
                    <a:pos x="96" y="24"/>
                  </a:cxn>
                  <a:cxn ang="0">
                    <a:pos x="96" y="18"/>
                  </a:cxn>
                  <a:cxn ang="0">
                    <a:pos x="48" y="12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96" h="30">
                    <a:moveTo>
                      <a:pt x="0" y="0"/>
                    </a:moveTo>
                    <a:lnTo>
                      <a:pt x="0" y="12"/>
                    </a:lnTo>
                    <a:lnTo>
                      <a:pt x="48" y="18"/>
                    </a:lnTo>
                    <a:lnTo>
                      <a:pt x="96" y="30"/>
                    </a:lnTo>
                    <a:lnTo>
                      <a:pt x="96" y="24"/>
                    </a:lnTo>
                    <a:lnTo>
                      <a:pt x="96" y="18"/>
                    </a:lnTo>
                    <a:lnTo>
                      <a:pt x="48" y="12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2992" name="Oval 16"/>
              <p:cNvSpPr>
                <a:spLocks noChangeArrowheads="1"/>
              </p:cNvSpPr>
              <p:nvPr/>
            </p:nvSpPr>
            <p:spPr bwMode="hidden">
              <a:xfrm>
                <a:off x="3910" y="3948"/>
                <a:ext cx="84" cy="53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382993" name="Group 17"/>
            <p:cNvGrpSpPr>
              <a:grpSpLocks/>
            </p:cNvGrpSpPr>
            <p:nvPr userDrawn="1"/>
          </p:nvGrpSpPr>
          <p:grpSpPr bwMode="auto">
            <a:xfrm>
              <a:off x="1776" y="3631"/>
              <a:ext cx="1626" cy="683"/>
              <a:chOff x="1776" y="3631"/>
              <a:chExt cx="1626" cy="683"/>
            </a:xfrm>
          </p:grpSpPr>
          <p:sp>
            <p:nvSpPr>
              <p:cNvPr id="382994" name="Oval 18"/>
              <p:cNvSpPr>
                <a:spLocks noChangeArrowheads="1"/>
              </p:cNvSpPr>
              <p:nvPr/>
            </p:nvSpPr>
            <p:spPr bwMode="hidden">
              <a:xfrm>
                <a:off x="2268" y="3934"/>
                <a:ext cx="638" cy="3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2995" name="Oval 19"/>
              <p:cNvSpPr>
                <a:spLocks noChangeArrowheads="1"/>
              </p:cNvSpPr>
              <p:nvPr/>
            </p:nvSpPr>
            <p:spPr bwMode="hidden">
              <a:xfrm>
                <a:off x="2314" y="3958"/>
                <a:ext cx="543" cy="332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2996" name="Oval 20"/>
              <p:cNvSpPr>
                <a:spLocks noChangeArrowheads="1"/>
              </p:cNvSpPr>
              <p:nvPr/>
            </p:nvSpPr>
            <p:spPr bwMode="hidden">
              <a:xfrm>
                <a:off x="2341" y="3979"/>
                <a:ext cx="501" cy="29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2997" name="Oval 21"/>
              <p:cNvSpPr>
                <a:spLocks noChangeArrowheads="1"/>
              </p:cNvSpPr>
              <p:nvPr/>
            </p:nvSpPr>
            <p:spPr bwMode="hidden">
              <a:xfrm>
                <a:off x="2368" y="3997"/>
                <a:ext cx="444" cy="258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2998" name="Oval 22"/>
              <p:cNvSpPr>
                <a:spLocks noChangeArrowheads="1"/>
              </p:cNvSpPr>
              <p:nvPr/>
            </p:nvSpPr>
            <p:spPr bwMode="hidden">
              <a:xfrm>
                <a:off x="2385" y="4005"/>
                <a:ext cx="413" cy="240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2999" name="Oval 23"/>
              <p:cNvSpPr>
                <a:spLocks noChangeArrowheads="1"/>
              </p:cNvSpPr>
              <p:nvPr/>
            </p:nvSpPr>
            <p:spPr bwMode="hidden">
              <a:xfrm>
                <a:off x="2437" y="4026"/>
                <a:ext cx="306" cy="192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3000" name="Oval 24"/>
              <p:cNvSpPr>
                <a:spLocks noChangeArrowheads="1"/>
              </p:cNvSpPr>
              <p:nvPr/>
            </p:nvSpPr>
            <p:spPr bwMode="hidden">
              <a:xfrm>
                <a:off x="2476" y="4056"/>
                <a:ext cx="227" cy="135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3001" name="Oval 25"/>
              <p:cNvSpPr>
                <a:spLocks noChangeArrowheads="1"/>
              </p:cNvSpPr>
              <p:nvPr/>
            </p:nvSpPr>
            <p:spPr bwMode="hidden">
              <a:xfrm>
                <a:off x="2542" y="4097"/>
                <a:ext cx="90" cy="60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3002" name="Freeform 26"/>
              <p:cNvSpPr>
                <a:spLocks/>
              </p:cNvSpPr>
              <p:nvPr/>
            </p:nvSpPr>
            <p:spPr bwMode="hidden">
              <a:xfrm>
                <a:off x="2585" y="3822"/>
                <a:ext cx="449" cy="186"/>
              </a:xfrm>
              <a:custGeom>
                <a:avLst/>
                <a:gdLst/>
                <a:ahLst/>
                <a:cxnLst>
                  <a:cxn ang="0">
                    <a:pos x="6" y="6"/>
                  </a:cxn>
                  <a:cxn ang="0">
                    <a:pos x="78" y="12"/>
                  </a:cxn>
                  <a:cxn ang="0">
                    <a:pos x="150" y="18"/>
                  </a:cxn>
                  <a:cxn ang="0">
                    <a:pos x="215" y="36"/>
                  </a:cxn>
                  <a:cxn ang="0">
                    <a:pos x="275" y="60"/>
                  </a:cxn>
                  <a:cxn ang="0">
                    <a:pos x="329" y="84"/>
                  </a:cxn>
                  <a:cxn ang="0">
                    <a:pos x="377" y="114"/>
                  </a:cxn>
                  <a:cxn ang="0">
                    <a:pos x="419" y="150"/>
                  </a:cxn>
                  <a:cxn ang="0">
                    <a:pos x="448" y="186"/>
                  </a:cxn>
                  <a:cxn ang="0">
                    <a:pos x="448" y="162"/>
                  </a:cxn>
                  <a:cxn ang="0">
                    <a:pos x="413" y="126"/>
                  </a:cxn>
                  <a:cxn ang="0">
                    <a:pos x="371" y="96"/>
                  </a:cxn>
                  <a:cxn ang="0">
                    <a:pos x="323" y="66"/>
                  </a:cxn>
                  <a:cxn ang="0">
                    <a:pos x="269" y="48"/>
                  </a:cxn>
                  <a:cxn ang="0">
                    <a:pos x="144" y="12"/>
                  </a:cxn>
                  <a:cxn ang="0">
                    <a:pos x="78" y="6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6"/>
                  </a:cxn>
                  <a:cxn ang="0">
                    <a:pos x="6" y="6"/>
                  </a:cxn>
                  <a:cxn ang="0">
                    <a:pos x="6" y="6"/>
                  </a:cxn>
                </a:cxnLst>
                <a:rect l="0" t="0" r="r" b="b"/>
                <a:pathLst>
                  <a:path w="448" h="186">
                    <a:moveTo>
                      <a:pt x="6" y="6"/>
                    </a:moveTo>
                    <a:lnTo>
                      <a:pt x="78" y="12"/>
                    </a:lnTo>
                    <a:lnTo>
                      <a:pt x="150" y="18"/>
                    </a:lnTo>
                    <a:lnTo>
                      <a:pt x="215" y="36"/>
                    </a:lnTo>
                    <a:lnTo>
                      <a:pt x="275" y="60"/>
                    </a:lnTo>
                    <a:lnTo>
                      <a:pt x="329" y="84"/>
                    </a:lnTo>
                    <a:lnTo>
                      <a:pt x="377" y="114"/>
                    </a:lnTo>
                    <a:lnTo>
                      <a:pt x="419" y="150"/>
                    </a:lnTo>
                    <a:lnTo>
                      <a:pt x="448" y="186"/>
                    </a:lnTo>
                    <a:lnTo>
                      <a:pt x="448" y="162"/>
                    </a:lnTo>
                    <a:lnTo>
                      <a:pt x="413" y="126"/>
                    </a:lnTo>
                    <a:lnTo>
                      <a:pt x="371" y="96"/>
                    </a:lnTo>
                    <a:lnTo>
                      <a:pt x="323" y="66"/>
                    </a:lnTo>
                    <a:lnTo>
                      <a:pt x="269" y="48"/>
                    </a:lnTo>
                    <a:lnTo>
                      <a:pt x="144" y="12"/>
                    </a:lnTo>
                    <a:lnTo>
                      <a:pt x="78" y="6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6" y="6"/>
                    </a:lnTo>
                    <a:lnTo>
                      <a:pt x="6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3003" name="Freeform 27"/>
              <p:cNvSpPr>
                <a:spLocks/>
              </p:cNvSpPr>
              <p:nvPr/>
            </p:nvSpPr>
            <p:spPr bwMode="hidden">
              <a:xfrm>
                <a:off x="2142" y="3852"/>
                <a:ext cx="892" cy="462"/>
              </a:xfrm>
              <a:custGeom>
                <a:avLst/>
                <a:gdLst/>
                <a:ahLst/>
                <a:cxnLst>
                  <a:cxn ang="0">
                    <a:pos x="23" y="276"/>
                  </a:cxn>
                  <a:cxn ang="0">
                    <a:pos x="29" y="222"/>
                  </a:cxn>
                  <a:cxn ang="0">
                    <a:pos x="59" y="174"/>
                  </a:cxn>
                  <a:cxn ang="0">
                    <a:pos x="95" y="132"/>
                  </a:cxn>
                  <a:cxn ang="0">
                    <a:pos x="149" y="96"/>
                  </a:cxn>
                  <a:cxn ang="0">
                    <a:pos x="209" y="60"/>
                  </a:cxn>
                  <a:cxn ang="0">
                    <a:pos x="281" y="36"/>
                  </a:cxn>
                  <a:cxn ang="0">
                    <a:pos x="364" y="24"/>
                  </a:cxn>
                  <a:cxn ang="0">
                    <a:pos x="448" y="18"/>
                  </a:cxn>
                  <a:cxn ang="0">
                    <a:pos x="532" y="24"/>
                  </a:cxn>
                  <a:cxn ang="0">
                    <a:pos x="609" y="36"/>
                  </a:cxn>
                  <a:cxn ang="0">
                    <a:pos x="681" y="60"/>
                  </a:cxn>
                  <a:cxn ang="0">
                    <a:pos x="741" y="96"/>
                  </a:cxn>
                  <a:cxn ang="0">
                    <a:pos x="795" y="132"/>
                  </a:cxn>
                  <a:cxn ang="0">
                    <a:pos x="831" y="174"/>
                  </a:cxn>
                  <a:cxn ang="0">
                    <a:pos x="861" y="222"/>
                  </a:cxn>
                  <a:cxn ang="0">
                    <a:pos x="867" y="276"/>
                  </a:cxn>
                  <a:cxn ang="0">
                    <a:pos x="855" y="330"/>
                  </a:cxn>
                  <a:cxn ang="0">
                    <a:pos x="831" y="378"/>
                  </a:cxn>
                  <a:cxn ang="0">
                    <a:pos x="783" y="426"/>
                  </a:cxn>
                  <a:cxn ang="0">
                    <a:pos x="723" y="462"/>
                  </a:cxn>
                  <a:cxn ang="0">
                    <a:pos x="765" y="462"/>
                  </a:cxn>
                  <a:cxn ang="0">
                    <a:pos x="819" y="426"/>
                  </a:cxn>
                  <a:cxn ang="0">
                    <a:pos x="855" y="378"/>
                  </a:cxn>
                  <a:cxn ang="0">
                    <a:pos x="884" y="330"/>
                  </a:cxn>
                  <a:cxn ang="0">
                    <a:pos x="890" y="276"/>
                  </a:cxn>
                  <a:cxn ang="0">
                    <a:pos x="884" y="222"/>
                  </a:cxn>
                  <a:cxn ang="0">
                    <a:pos x="855" y="168"/>
                  </a:cxn>
                  <a:cxn ang="0">
                    <a:pos x="813" y="120"/>
                  </a:cxn>
                  <a:cxn ang="0">
                    <a:pos x="759" y="84"/>
                  </a:cxn>
                  <a:cxn ang="0">
                    <a:pos x="693" y="48"/>
                  </a:cxn>
                  <a:cxn ang="0">
                    <a:pos x="621" y="24"/>
                  </a:cxn>
                  <a:cxn ang="0">
                    <a:pos x="538" y="6"/>
                  </a:cxn>
                  <a:cxn ang="0">
                    <a:pos x="448" y="0"/>
                  </a:cxn>
                  <a:cxn ang="0">
                    <a:pos x="358" y="6"/>
                  </a:cxn>
                  <a:cxn ang="0">
                    <a:pos x="275" y="24"/>
                  </a:cxn>
                  <a:cxn ang="0">
                    <a:pos x="197" y="48"/>
                  </a:cxn>
                  <a:cxn ang="0">
                    <a:pos x="131" y="84"/>
                  </a:cxn>
                  <a:cxn ang="0">
                    <a:pos x="77" y="120"/>
                  </a:cxn>
                  <a:cxn ang="0">
                    <a:pos x="35" y="168"/>
                  </a:cxn>
                  <a:cxn ang="0">
                    <a:pos x="12" y="222"/>
                  </a:cxn>
                  <a:cxn ang="0">
                    <a:pos x="0" y="276"/>
                  </a:cxn>
                  <a:cxn ang="0">
                    <a:pos x="6" y="330"/>
                  </a:cxn>
                  <a:cxn ang="0">
                    <a:pos x="35" y="378"/>
                  </a:cxn>
                  <a:cxn ang="0">
                    <a:pos x="71" y="426"/>
                  </a:cxn>
                  <a:cxn ang="0">
                    <a:pos x="125" y="462"/>
                  </a:cxn>
                  <a:cxn ang="0">
                    <a:pos x="167" y="462"/>
                  </a:cxn>
                  <a:cxn ang="0">
                    <a:pos x="107" y="426"/>
                  </a:cxn>
                  <a:cxn ang="0">
                    <a:pos x="59" y="378"/>
                  </a:cxn>
                  <a:cxn ang="0">
                    <a:pos x="35" y="330"/>
                  </a:cxn>
                  <a:cxn ang="0">
                    <a:pos x="23" y="276"/>
                  </a:cxn>
                  <a:cxn ang="0">
                    <a:pos x="23" y="276"/>
                  </a:cxn>
                </a:cxnLst>
                <a:rect l="0" t="0" r="r" b="b"/>
                <a:pathLst>
                  <a:path w="890" h="462">
                    <a:moveTo>
                      <a:pt x="23" y="276"/>
                    </a:moveTo>
                    <a:lnTo>
                      <a:pt x="29" y="222"/>
                    </a:lnTo>
                    <a:lnTo>
                      <a:pt x="59" y="174"/>
                    </a:lnTo>
                    <a:lnTo>
                      <a:pt x="95" y="132"/>
                    </a:lnTo>
                    <a:lnTo>
                      <a:pt x="149" y="96"/>
                    </a:lnTo>
                    <a:lnTo>
                      <a:pt x="209" y="60"/>
                    </a:lnTo>
                    <a:lnTo>
                      <a:pt x="281" y="36"/>
                    </a:lnTo>
                    <a:lnTo>
                      <a:pt x="364" y="24"/>
                    </a:lnTo>
                    <a:lnTo>
                      <a:pt x="448" y="18"/>
                    </a:lnTo>
                    <a:lnTo>
                      <a:pt x="532" y="24"/>
                    </a:lnTo>
                    <a:lnTo>
                      <a:pt x="609" y="36"/>
                    </a:lnTo>
                    <a:lnTo>
                      <a:pt x="681" y="60"/>
                    </a:lnTo>
                    <a:lnTo>
                      <a:pt x="741" y="96"/>
                    </a:lnTo>
                    <a:lnTo>
                      <a:pt x="795" y="132"/>
                    </a:lnTo>
                    <a:lnTo>
                      <a:pt x="831" y="174"/>
                    </a:lnTo>
                    <a:lnTo>
                      <a:pt x="861" y="222"/>
                    </a:lnTo>
                    <a:lnTo>
                      <a:pt x="867" y="276"/>
                    </a:lnTo>
                    <a:lnTo>
                      <a:pt x="855" y="330"/>
                    </a:lnTo>
                    <a:lnTo>
                      <a:pt x="831" y="378"/>
                    </a:lnTo>
                    <a:lnTo>
                      <a:pt x="783" y="426"/>
                    </a:lnTo>
                    <a:lnTo>
                      <a:pt x="723" y="462"/>
                    </a:lnTo>
                    <a:lnTo>
                      <a:pt x="765" y="462"/>
                    </a:lnTo>
                    <a:lnTo>
                      <a:pt x="819" y="426"/>
                    </a:lnTo>
                    <a:lnTo>
                      <a:pt x="855" y="378"/>
                    </a:lnTo>
                    <a:lnTo>
                      <a:pt x="884" y="330"/>
                    </a:lnTo>
                    <a:lnTo>
                      <a:pt x="890" y="276"/>
                    </a:lnTo>
                    <a:lnTo>
                      <a:pt x="884" y="222"/>
                    </a:lnTo>
                    <a:lnTo>
                      <a:pt x="855" y="168"/>
                    </a:lnTo>
                    <a:lnTo>
                      <a:pt x="813" y="120"/>
                    </a:lnTo>
                    <a:lnTo>
                      <a:pt x="759" y="84"/>
                    </a:lnTo>
                    <a:lnTo>
                      <a:pt x="693" y="48"/>
                    </a:lnTo>
                    <a:lnTo>
                      <a:pt x="621" y="24"/>
                    </a:lnTo>
                    <a:lnTo>
                      <a:pt x="538" y="6"/>
                    </a:lnTo>
                    <a:lnTo>
                      <a:pt x="448" y="0"/>
                    </a:lnTo>
                    <a:lnTo>
                      <a:pt x="358" y="6"/>
                    </a:lnTo>
                    <a:lnTo>
                      <a:pt x="275" y="24"/>
                    </a:lnTo>
                    <a:lnTo>
                      <a:pt x="197" y="48"/>
                    </a:lnTo>
                    <a:lnTo>
                      <a:pt x="131" y="84"/>
                    </a:lnTo>
                    <a:lnTo>
                      <a:pt x="77" y="120"/>
                    </a:lnTo>
                    <a:lnTo>
                      <a:pt x="35" y="168"/>
                    </a:lnTo>
                    <a:lnTo>
                      <a:pt x="12" y="222"/>
                    </a:lnTo>
                    <a:lnTo>
                      <a:pt x="0" y="276"/>
                    </a:lnTo>
                    <a:lnTo>
                      <a:pt x="6" y="330"/>
                    </a:lnTo>
                    <a:lnTo>
                      <a:pt x="35" y="378"/>
                    </a:lnTo>
                    <a:lnTo>
                      <a:pt x="71" y="426"/>
                    </a:lnTo>
                    <a:lnTo>
                      <a:pt x="125" y="462"/>
                    </a:lnTo>
                    <a:lnTo>
                      <a:pt x="167" y="462"/>
                    </a:lnTo>
                    <a:lnTo>
                      <a:pt x="107" y="426"/>
                    </a:lnTo>
                    <a:lnTo>
                      <a:pt x="59" y="378"/>
                    </a:lnTo>
                    <a:lnTo>
                      <a:pt x="35" y="330"/>
                    </a:lnTo>
                    <a:lnTo>
                      <a:pt x="23" y="276"/>
                    </a:lnTo>
                    <a:lnTo>
                      <a:pt x="23" y="27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4706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3004" name="Freeform 28"/>
              <p:cNvSpPr>
                <a:spLocks/>
              </p:cNvSpPr>
              <p:nvPr/>
            </p:nvSpPr>
            <p:spPr bwMode="hidden">
              <a:xfrm>
                <a:off x="2082" y="3828"/>
                <a:ext cx="407" cy="486"/>
              </a:xfrm>
              <a:custGeom>
                <a:avLst/>
                <a:gdLst/>
                <a:ahLst/>
                <a:cxnLst>
                  <a:cxn ang="0">
                    <a:pos x="18" y="300"/>
                  </a:cxn>
                  <a:cxn ang="0">
                    <a:pos x="24" y="246"/>
                  </a:cxn>
                  <a:cxn ang="0">
                    <a:pos x="48" y="198"/>
                  </a:cxn>
                  <a:cxn ang="0">
                    <a:pos x="83" y="150"/>
                  </a:cxn>
                  <a:cxn ang="0">
                    <a:pos x="131" y="108"/>
                  </a:cxn>
                  <a:cxn ang="0">
                    <a:pos x="185" y="72"/>
                  </a:cxn>
                  <a:cxn ang="0">
                    <a:pos x="251" y="42"/>
                  </a:cxn>
                  <a:cxn ang="0">
                    <a:pos x="329" y="24"/>
                  </a:cxn>
                  <a:cxn ang="0">
                    <a:pos x="406" y="6"/>
                  </a:cxn>
                  <a:cxn ang="0">
                    <a:pos x="406" y="0"/>
                  </a:cxn>
                  <a:cxn ang="0">
                    <a:pos x="323" y="12"/>
                  </a:cxn>
                  <a:cxn ang="0">
                    <a:pos x="245" y="36"/>
                  </a:cxn>
                  <a:cxn ang="0">
                    <a:pos x="179" y="66"/>
                  </a:cxn>
                  <a:cxn ang="0">
                    <a:pos x="119" y="102"/>
                  </a:cxn>
                  <a:cxn ang="0">
                    <a:pos x="72" y="144"/>
                  </a:cxn>
                  <a:cxn ang="0">
                    <a:pos x="30" y="192"/>
                  </a:cxn>
                  <a:cxn ang="0">
                    <a:pos x="6" y="246"/>
                  </a:cxn>
                  <a:cxn ang="0">
                    <a:pos x="0" y="300"/>
                  </a:cxn>
                  <a:cxn ang="0">
                    <a:pos x="6" y="348"/>
                  </a:cxn>
                  <a:cxn ang="0">
                    <a:pos x="30" y="396"/>
                  </a:cxn>
                  <a:cxn ang="0">
                    <a:pos x="66" y="444"/>
                  </a:cxn>
                  <a:cxn ang="0">
                    <a:pos x="107" y="486"/>
                  </a:cxn>
                  <a:cxn ang="0">
                    <a:pos x="131" y="486"/>
                  </a:cxn>
                  <a:cxn ang="0">
                    <a:pos x="83" y="450"/>
                  </a:cxn>
                  <a:cxn ang="0">
                    <a:pos x="48" y="402"/>
                  </a:cxn>
                  <a:cxn ang="0">
                    <a:pos x="24" y="354"/>
                  </a:cxn>
                  <a:cxn ang="0">
                    <a:pos x="18" y="300"/>
                  </a:cxn>
                  <a:cxn ang="0">
                    <a:pos x="18" y="300"/>
                  </a:cxn>
                </a:cxnLst>
                <a:rect l="0" t="0" r="r" b="b"/>
                <a:pathLst>
                  <a:path w="406" h="486">
                    <a:moveTo>
                      <a:pt x="18" y="300"/>
                    </a:moveTo>
                    <a:lnTo>
                      <a:pt x="24" y="246"/>
                    </a:lnTo>
                    <a:lnTo>
                      <a:pt x="48" y="198"/>
                    </a:lnTo>
                    <a:lnTo>
                      <a:pt x="83" y="150"/>
                    </a:lnTo>
                    <a:lnTo>
                      <a:pt x="131" y="108"/>
                    </a:lnTo>
                    <a:lnTo>
                      <a:pt x="185" y="72"/>
                    </a:lnTo>
                    <a:lnTo>
                      <a:pt x="251" y="42"/>
                    </a:lnTo>
                    <a:lnTo>
                      <a:pt x="329" y="24"/>
                    </a:lnTo>
                    <a:lnTo>
                      <a:pt x="406" y="6"/>
                    </a:lnTo>
                    <a:lnTo>
                      <a:pt x="406" y="0"/>
                    </a:lnTo>
                    <a:lnTo>
                      <a:pt x="323" y="12"/>
                    </a:lnTo>
                    <a:lnTo>
                      <a:pt x="245" y="36"/>
                    </a:lnTo>
                    <a:lnTo>
                      <a:pt x="179" y="66"/>
                    </a:lnTo>
                    <a:lnTo>
                      <a:pt x="119" y="102"/>
                    </a:lnTo>
                    <a:lnTo>
                      <a:pt x="72" y="144"/>
                    </a:lnTo>
                    <a:lnTo>
                      <a:pt x="30" y="192"/>
                    </a:lnTo>
                    <a:lnTo>
                      <a:pt x="6" y="246"/>
                    </a:lnTo>
                    <a:lnTo>
                      <a:pt x="0" y="300"/>
                    </a:lnTo>
                    <a:lnTo>
                      <a:pt x="6" y="348"/>
                    </a:lnTo>
                    <a:lnTo>
                      <a:pt x="30" y="396"/>
                    </a:lnTo>
                    <a:lnTo>
                      <a:pt x="66" y="444"/>
                    </a:lnTo>
                    <a:lnTo>
                      <a:pt x="107" y="486"/>
                    </a:lnTo>
                    <a:lnTo>
                      <a:pt x="131" y="486"/>
                    </a:lnTo>
                    <a:lnTo>
                      <a:pt x="83" y="450"/>
                    </a:lnTo>
                    <a:lnTo>
                      <a:pt x="48" y="402"/>
                    </a:lnTo>
                    <a:lnTo>
                      <a:pt x="24" y="354"/>
                    </a:lnTo>
                    <a:lnTo>
                      <a:pt x="18" y="300"/>
                    </a:lnTo>
                    <a:lnTo>
                      <a:pt x="18" y="30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3005" name="Freeform 29"/>
              <p:cNvSpPr>
                <a:spLocks/>
              </p:cNvSpPr>
              <p:nvPr/>
            </p:nvSpPr>
            <p:spPr bwMode="hidden">
              <a:xfrm>
                <a:off x="2987" y="4044"/>
                <a:ext cx="108" cy="252"/>
              </a:xfrm>
              <a:custGeom>
                <a:avLst/>
                <a:gdLst/>
                <a:ahLst/>
                <a:cxnLst>
                  <a:cxn ang="0">
                    <a:pos x="89" y="84"/>
                  </a:cxn>
                  <a:cxn ang="0">
                    <a:pos x="83" y="132"/>
                  </a:cxn>
                  <a:cxn ang="0">
                    <a:pos x="65" y="174"/>
                  </a:cxn>
                  <a:cxn ang="0">
                    <a:pos x="36" y="216"/>
                  </a:cxn>
                  <a:cxn ang="0">
                    <a:pos x="0" y="252"/>
                  </a:cxn>
                  <a:cxn ang="0">
                    <a:pos x="18" y="252"/>
                  </a:cxn>
                  <a:cxn ang="0">
                    <a:pos x="53" y="216"/>
                  </a:cxn>
                  <a:cxn ang="0">
                    <a:pos x="83" y="174"/>
                  </a:cxn>
                  <a:cxn ang="0">
                    <a:pos x="101" y="132"/>
                  </a:cxn>
                  <a:cxn ang="0">
                    <a:pos x="107" y="84"/>
                  </a:cxn>
                  <a:cxn ang="0">
                    <a:pos x="101" y="42"/>
                  </a:cxn>
                  <a:cxn ang="0">
                    <a:pos x="89" y="0"/>
                  </a:cxn>
                  <a:cxn ang="0">
                    <a:pos x="65" y="0"/>
                  </a:cxn>
                  <a:cxn ang="0">
                    <a:pos x="83" y="42"/>
                  </a:cxn>
                  <a:cxn ang="0">
                    <a:pos x="89" y="84"/>
                  </a:cxn>
                  <a:cxn ang="0">
                    <a:pos x="89" y="84"/>
                  </a:cxn>
                </a:cxnLst>
                <a:rect l="0" t="0" r="r" b="b"/>
                <a:pathLst>
                  <a:path w="107" h="252">
                    <a:moveTo>
                      <a:pt x="89" y="84"/>
                    </a:moveTo>
                    <a:lnTo>
                      <a:pt x="83" y="132"/>
                    </a:lnTo>
                    <a:lnTo>
                      <a:pt x="65" y="174"/>
                    </a:lnTo>
                    <a:lnTo>
                      <a:pt x="36" y="216"/>
                    </a:lnTo>
                    <a:lnTo>
                      <a:pt x="0" y="252"/>
                    </a:lnTo>
                    <a:lnTo>
                      <a:pt x="18" y="252"/>
                    </a:lnTo>
                    <a:lnTo>
                      <a:pt x="53" y="216"/>
                    </a:lnTo>
                    <a:lnTo>
                      <a:pt x="83" y="174"/>
                    </a:lnTo>
                    <a:lnTo>
                      <a:pt x="101" y="132"/>
                    </a:lnTo>
                    <a:lnTo>
                      <a:pt x="107" y="84"/>
                    </a:lnTo>
                    <a:lnTo>
                      <a:pt x="101" y="42"/>
                    </a:lnTo>
                    <a:lnTo>
                      <a:pt x="89" y="0"/>
                    </a:lnTo>
                    <a:lnTo>
                      <a:pt x="65" y="0"/>
                    </a:lnTo>
                    <a:lnTo>
                      <a:pt x="83" y="42"/>
                    </a:lnTo>
                    <a:lnTo>
                      <a:pt x="89" y="84"/>
                    </a:lnTo>
                    <a:lnTo>
                      <a:pt x="89" y="8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1961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3006" name="Freeform 30"/>
              <p:cNvSpPr>
                <a:spLocks/>
              </p:cNvSpPr>
              <p:nvPr/>
            </p:nvSpPr>
            <p:spPr bwMode="hidden">
              <a:xfrm>
                <a:off x="2068" y="3685"/>
                <a:ext cx="835" cy="150"/>
              </a:xfrm>
              <a:custGeom>
                <a:avLst/>
                <a:gdLst/>
                <a:ahLst/>
                <a:cxnLst>
                  <a:cxn ang="0">
                    <a:pos x="518" y="18"/>
                  </a:cxn>
                  <a:cxn ang="0">
                    <a:pos x="597" y="24"/>
                  </a:cxn>
                  <a:cxn ang="0">
                    <a:pos x="682" y="30"/>
                  </a:cxn>
                  <a:cxn ang="0">
                    <a:pos x="755" y="42"/>
                  </a:cxn>
                  <a:cxn ang="0">
                    <a:pos x="828" y="60"/>
                  </a:cxn>
                  <a:cxn ang="0">
                    <a:pos x="835" y="42"/>
                  </a:cxn>
                  <a:cxn ang="0">
                    <a:pos x="761" y="24"/>
                  </a:cxn>
                  <a:cxn ang="0">
                    <a:pos x="688" y="12"/>
                  </a:cxn>
                  <a:cxn ang="0">
                    <a:pos x="603" y="6"/>
                  </a:cxn>
                  <a:cxn ang="0">
                    <a:pos x="518" y="0"/>
                  </a:cxn>
                  <a:cxn ang="0">
                    <a:pos x="372" y="12"/>
                  </a:cxn>
                  <a:cxn ang="0">
                    <a:pos x="232" y="36"/>
                  </a:cxn>
                  <a:cxn ang="0">
                    <a:pos x="110" y="78"/>
                  </a:cxn>
                  <a:cxn ang="0">
                    <a:pos x="0" y="132"/>
                  </a:cxn>
                  <a:cxn ang="0">
                    <a:pos x="19" y="150"/>
                  </a:cxn>
                  <a:cxn ang="0">
                    <a:pos x="122" y="96"/>
                  </a:cxn>
                  <a:cxn ang="0">
                    <a:pos x="244" y="54"/>
                  </a:cxn>
                  <a:cxn ang="0">
                    <a:pos x="378" y="30"/>
                  </a:cxn>
                  <a:cxn ang="0">
                    <a:pos x="518" y="18"/>
                  </a:cxn>
                  <a:cxn ang="0">
                    <a:pos x="518" y="18"/>
                  </a:cxn>
                </a:cxnLst>
                <a:rect l="0" t="0" r="r" b="b"/>
                <a:pathLst>
                  <a:path w="835" h="150">
                    <a:moveTo>
                      <a:pt x="518" y="18"/>
                    </a:moveTo>
                    <a:lnTo>
                      <a:pt x="597" y="24"/>
                    </a:lnTo>
                    <a:lnTo>
                      <a:pt x="682" y="30"/>
                    </a:lnTo>
                    <a:lnTo>
                      <a:pt x="755" y="42"/>
                    </a:lnTo>
                    <a:lnTo>
                      <a:pt x="828" y="60"/>
                    </a:lnTo>
                    <a:lnTo>
                      <a:pt x="835" y="42"/>
                    </a:lnTo>
                    <a:lnTo>
                      <a:pt x="761" y="24"/>
                    </a:lnTo>
                    <a:lnTo>
                      <a:pt x="688" y="12"/>
                    </a:lnTo>
                    <a:lnTo>
                      <a:pt x="603" y="6"/>
                    </a:lnTo>
                    <a:lnTo>
                      <a:pt x="518" y="0"/>
                    </a:lnTo>
                    <a:lnTo>
                      <a:pt x="372" y="12"/>
                    </a:lnTo>
                    <a:lnTo>
                      <a:pt x="232" y="36"/>
                    </a:lnTo>
                    <a:lnTo>
                      <a:pt x="110" y="78"/>
                    </a:lnTo>
                    <a:lnTo>
                      <a:pt x="0" y="132"/>
                    </a:lnTo>
                    <a:lnTo>
                      <a:pt x="19" y="150"/>
                    </a:lnTo>
                    <a:lnTo>
                      <a:pt x="122" y="96"/>
                    </a:lnTo>
                    <a:lnTo>
                      <a:pt x="244" y="54"/>
                    </a:lnTo>
                    <a:lnTo>
                      <a:pt x="378" y="30"/>
                    </a:lnTo>
                    <a:lnTo>
                      <a:pt x="518" y="18"/>
                    </a:lnTo>
                    <a:lnTo>
                      <a:pt x="518" y="18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3007" name="Freeform 31"/>
              <p:cNvSpPr>
                <a:spLocks/>
              </p:cNvSpPr>
              <p:nvPr/>
            </p:nvSpPr>
            <p:spPr bwMode="hidden">
              <a:xfrm>
                <a:off x="1867" y="3853"/>
                <a:ext cx="171" cy="461"/>
              </a:xfrm>
              <a:custGeom>
                <a:avLst/>
                <a:gdLst/>
                <a:ahLst/>
                <a:cxnLst>
                  <a:cxn ang="0">
                    <a:pos x="31" y="263"/>
                  </a:cxn>
                  <a:cxn ang="0">
                    <a:pos x="43" y="191"/>
                  </a:cxn>
                  <a:cxn ang="0">
                    <a:pos x="67" y="131"/>
                  </a:cxn>
                  <a:cxn ang="0">
                    <a:pos x="116" y="72"/>
                  </a:cxn>
                  <a:cxn ang="0">
                    <a:pos x="171" y="18"/>
                  </a:cxn>
                  <a:cxn ang="0">
                    <a:pos x="153" y="0"/>
                  </a:cxn>
                  <a:cxn ang="0">
                    <a:pos x="86" y="60"/>
                  </a:cxn>
                  <a:cxn ang="0">
                    <a:pos x="43" y="120"/>
                  </a:cxn>
                  <a:cxn ang="0">
                    <a:pos x="13" y="191"/>
                  </a:cxn>
                  <a:cxn ang="0">
                    <a:pos x="0" y="263"/>
                  </a:cxn>
                  <a:cxn ang="0">
                    <a:pos x="6" y="317"/>
                  </a:cxn>
                  <a:cxn ang="0">
                    <a:pos x="25" y="365"/>
                  </a:cxn>
                  <a:cxn ang="0">
                    <a:pos x="49" y="413"/>
                  </a:cxn>
                  <a:cxn ang="0">
                    <a:pos x="86" y="461"/>
                  </a:cxn>
                  <a:cxn ang="0">
                    <a:pos x="122" y="461"/>
                  </a:cxn>
                  <a:cxn ang="0">
                    <a:pos x="86" y="413"/>
                  </a:cxn>
                  <a:cxn ang="0">
                    <a:pos x="55" y="365"/>
                  </a:cxn>
                  <a:cxn ang="0">
                    <a:pos x="37" y="317"/>
                  </a:cxn>
                  <a:cxn ang="0">
                    <a:pos x="31" y="263"/>
                  </a:cxn>
                  <a:cxn ang="0">
                    <a:pos x="31" y="263"/>
                  </a:cxn>
                </a:cxnLst>
                <a:rect l="0" t="0" r="r" b="b"/>
                <a:pathLst>
                  <a:path w="171" h="461">
                    <a:moveTo>
                      <a:pt x="31" y="263"/>
                    </a:moveTo>
                    <a:lnTo>
                      <a:pt x="43" y="191"/>
                    </a:lnTo>
                    <a:lnTo>
                      <a:pt x="67" y="131"/>
                    </a:lnTo>
                    <a:lnTo>
                      <a:pt x="116" y="72"/>
                    </a:lnTo>
                    <a:lnTo>
                      <a:pt x="171" y="18"/>
                    </a:lnTo>
                    <a:lnTo>
                      <a:pt x="153" y="0"/>
                    </a:lnTo>
                    <a:lnTo>
                      <a:pt x="86" y="60"/>
                    </a:lnTo>
                    <a:lnTo>
                      <a:pt x="43" y="120"/>
                    </a:lnTo>
                    <a:lnTo>
                      <a:pt x="13" y="191"/>
                    </a:lnTo>
                    <a:lnTo>
                      <a:pt x="0" y="263"/>
                    </a:lnTo>
                    <a:lnTo>
                      <a:pt x="6" y="317"/>
                    </a:lnTo>
                    <a:lnTo>
                      <a:pt x="25" y="365"/>
                    </a:lnTo>
                    <a:lnTo>
                      <a:pt x="49" y="413"/>
                    </a:lnTo>
                    <a:lnTo>
                      <a:pt x="86" y="461"/>
                    </a:lnTo>
                    <a:lnTo>
                      <a:pt x="122" y="461"/>
                    </a:lnTo>
                    <a:lnTo>
                      <a:pt x="86" y="413"/>
                    </a:lnTo>
                    <a:lnTo>
                      <a:pt x="55" y="365"/>
                    </a:lnTo>
                    <a:lnTo>
                      <a:pt x="37" y="317"/>
                    </a:lnTo>
                    <a:lnTo>
                      <a:pt x="31" y="263"/>
                    </a:lnTo>
                    <a:lnTo>
                      <a:pt x="31" y="263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3008" name="Freeform 32"/>
              <p:cNvSpPr>
                <a:spLocks/>
              </p:cNvSpPr>
              <p:nvPr/>
            </p:nvSpPr>
            <p:spPr bwMode="hidden">
              <a:xfrm>
                <a:off x="2951" y="3751"/>
                <a:ext cx="360" cy="563"/>
              </a:xfrm>
              <a:custGeom>
                <a:avLst/>
                <a:gdLst/>
                <a:ahLst/>
                <a:cxnLst>
                  <a:cxn ang="0">
                    <a:pos x="360" y="365"/>
                  </a:cxn>
                  <a:cxn ang="0">
                    <a:pos x="353" y="305"/>
                  </a:cxn>
                  <a:cxn ang="0">
                    <a:pos x="335" y="251"/>
                  </a:cxn>
                  <a:cxn ang="0">
                    <a:pos x="305" y="204"/>
                  </a:cxn>
                  <a:cxn ang="0">
                    <a:pos x="262" y="156"/>
                  </a:cxn>
                  <a:cxn ang="0">
                    <a:pos x="213" y="108"/>
                  </a:cxn>
                  <a:cxn ang="0">
                    <a:pos x="159" y="66"/>
                  </a:cxn>
                  <a:cxn ang="0">
                    <a:pos x="92" y="30"/>
                  </a:cxn>
                  <a:cxn ang="0">
                    <a:pos x="19" y="0"/>
                  </a:cxn>
                  <a:cxn ang="0">
                    <a:pos x="0" y="12"/>
                  </a:cxn>
                  <a:cxn ang="0">
                    <a:pos x="67" y="42"/>
                  </a:cxn>
                  <a:cxn ang="0">
                    <a:pos x="134" y="78"/>
                  </a:cxn>
                  <a:cxn ang="0">
                    <a:pos x="189" y="114"/>
                  </a:cxn>
                  <a:cxn ang="0">
                    <a:pos x="238" y="162"/>
                  </a:cxn>
                  <a:cxn ang="0">
                    <a:pos x="274" y="210"/>
                  </a:cxn>
                  <a:cxn ang="0">
                    <a:pos x="299" y="257"/>
                  </a:cxn>
                  <a:cxn ang="0">
                    <a:pos x="317" y="311"/>
                  </a:cxn>
                  <a:cxn ang="0">
                    <a:pos x="323" y="365"/>
                  </a:cxn>
                  <a:cxn ang="0">
                    <a:pos x="317" y="419"/>
                  </a:cxn>
                  <a:cxn ang="0">
                    <a:pos x="299" y="467"/>
                  </a:cxn>
                  <a:cxn ang="0">
                    <a:pos x="274" y="515"/>
                  </a:cxn>
                  <a:cxn ang="0">
                    <a:pos x="238" y="563"/>
                  </a:cxn>
                  <a:cxn ang="0">
                    <a:pos x="268" y="563"/>
                  </a:cxn>
                  <a:cxn ang="0">
                    <a:pos x="311" y="515"/>
                  </a:cxn>
                  <a:cxn ang="0">
                    <a:pos x="335" y="467"/>
                  </a:cxn>
                  <a:cxn ang="0">
                    <a:pos x="353" y="419"/>
                  </a:cxn>
                  <a:cxn ang="0">
                    <a:pos x="360" y="365"/>
                  </a:cxn>
                  <a:cxn ang="0">
                    <a:pos x="360" y="365"/>
                  </a:cxn>
                </a:cxnLst>
                <a:rect l="0" t="0" r="r" b="b"/>
                <a:pathLst>
                  <a:path w="360" h="563">
                    <a:moveTo>
                      <a:pt x="360" y="365"/>
                    </a:moveTo>
                    <a:lnTo>
                      <a:pt x="353" y="305"/>
                    </a:lnTo>
                    <a:lnTo>
                      <a:pt x="335" y="251"/>
                    </a:lnTo>
                    <a:lnTo>
                      <a:pt x="305" y="204"/>
                    </a:lnTo>
                    <a:lnTo>
                      <a:pt x="262" y="156"/>
                    </a:lnTo>
                    <a:lnTo>
                      <a:pt x="213" y="108"/>
                    </a:lnTo>
                    <a:lnTo>
                      <a:pt x="159" y="66"/>
                    </a:lnTo>
                    <a:lnTo>
                      <a:pt x="92" y="30"/>
                    </a:lnTo>
                    <a:lnTo>
                      <a:pt x="19" y="0"/>
                    </a:lnTo>
                    <a:lnTo>
                      <a:pt x="0" y="12"/>
                    </a:lnTo>
                    <a:lnTo>
                      <a:pt x="67" y="42"/>
                    </a:lnTo>
                    <a:lnTo>
                      <a:pt x="134" y="78"/>
                    </a:lnTo>
                    <a:lnTo>
                      <a:pt x="189" y="114"/>
                    </a:lnTo>
                    <a:lnTo>
                      <a:pt x="238" y="162"/>
                    </a:lnTo>
                    <a:lnTo>
                      <a:pt x="274" y="210"/>
                    </a:lnTo>
                    <a:lnTo>
                      <a:pt x="299" y="257"/>
                    </a:lnTo>
                    <a:lnTo>
                      <a:pt x="317" y="311"/>
                    </a:lnTo>
                    <a:lnTo>
                      <a:pt x="323" y="365"/>
                    </a:lnTo>
                    <a:lnTo>
                      <a:pt x="317" y="419"/>
                    </a:lnTo>
                    <a:lnTo>
                      <a:pt x="299" y="467"/>
                    </a:lnTo>
                    <a:lnTo>
                      <a:pt x="274" y="515"/>
                    </a:lnTo>
                    <a:lnTo>
                      <a:pt x="238" y="563"/>
                    </a:lnTo>
                    <a:lnTo>
                      <a:pt x="268" y="563"/>
                    </a:lnTo>
                    <a:lnTo>
                      <a:pt x="311" y="515"/>
                    </a:lnTo>
                    <a:lnTo>
                      <a:pt x="335" y="467"/>
                    </a:lnTo>
                    <a:lnTo>
                      <a:pt x="353" y="419"/>
                    </a:lnTo>
                    <a:lnTo>
                      <a:pt x="360" y="365"/>
                    </a:lnTo>
                    <a:lnTo>
                      <a:pt x="360" y="3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3009" name="Freeform 33"/>
              <p:cNvSpPr>
                <a:spLocks/>
              </p:cNvSpPr>
              <p:nvPr/>
            </p:nvSpPr>
            <p:spPr bwMode="hidden">
              <a:xfrm>
                <a:off x="2318" y="3631"/>
                <a:ext cx="1078" cy="425"/>
              </a:xfrm>
              <a:custGeom>
                <a:avLst/>
                <a:gdLst/>
                <a:ahLst/>
                <a:cxnLst>
                  <a:cxn ang="0">
                    <a:pos x="1053" y="425"/>
                  </a:cxn>
                  <a:cxn ang="0">
                    <a:pos x="1078" y="419"/>
                  </a:cxn>
                  <a:cxn ang="0">
                    <a:pos x="1066" y="377"/>
                  </a:cxn>
                  <a:cxn ang="0">
                    <a:pos x="1047" y="336"/>
                  </a:cxn>
                  <a:cxn ang="0">
                    <a:pos x="986" y="252"/>
                  </a:cxn>
                  <a:cxn ang="0">
                    <a:pos x="907" y="180"/>
                  </a:cxn>
                  <a:cxn ang="0">
                    <a:pos x="810" y="120"/>
                  </a:cxn>
                  <a:cxn ang="0">
                    <a:pos x="694" y="72"/>
                  </a:cxn>
                  <a:cxn ang="0">
                    <a:pos x="560" y="30"/>
                  </a:cxn>
                  <a:cxn ang="0">
                    <a:pos x="420" y="6"/>
                  </a:cxn>
                  <a:cxn ang="0">
                    <a:pos x="268" y="0"/>
                  </a:cxn>
                  <a:cxn ang="0">
                    <a:pos x="134" y="6"/>
                  </a:cxn>
                  <a:cxn ang="0">
                    <a:pos x="0" y="24"/>
                  </a:cxn>
                  <a:cxn ang="0">
                    <a:pos x="12" y="36"/>
                  </a:cxn>
                  <a:cxn ang="0">
                    <a:pos x="134" y="18"/>
                  </a:cxn>
                  <a:cxn ang="0">
                    <a:pos x="268" y="12"/>
                  </a:cxn>
                  <a:cxn ang="0">
                    <a:pos x="420" y="18"/>
                  </a:cxn>
                  <a:cxn ang="0">
                    <a:pos x="554" y="42"/>
                  </a:cxn>
                  <a:cxn ang="0">
                    <a:pos x="682" y="84"/>
                  </a:cxn>
                  <a:cxn ang="0">
                    <a:pos x="798" y="132"/>
                  </a:cxn>
                  <a:cxn ang="0">
                    <a:pos x="895" y="192"/>
                  </a:cxn>
                  <a:cxn ang="0">
                    <a:pos x="968" y="264"/>
                  </a:cxn>
                  <a:cxn ang="0">
                    <a:pos x="999" y="300"/>
                  </a:cxn>
                  <a:cxn ang="0">
                    <a:pos x="1023" y="342"/>
                  </a:cxn>
                  <a:cxn ang="0">
                    <a:pos x="1041" y="383"/>
                  </a:cxn>
                  <a:cxn ang="0">
                    <a:pos x="1053" y="425"/>
                  </a:cxn>
                  <a:cxn ang="0">
                    <a:pos x="1053" y="425"/>
                  </a:cxn>
                </a:cxnLst>
                <a:rect l="0" t="0" r="r" b="b"/>
                <a:pathLst>
                  <a:path w="1078" h="425">
                    <a:moveTo>
                      <a:pt x="1053" y="425"/>
                    </a:moveTo>
                    <a:lnTo>
                      <a:pt x="1078" y="419"/>
                    </a:lnTo>
                    <a:lnTo>
                      <a:pt x="1066" y="377"/>
                    </a:lnTo>
                    <a:lnTo>
                      <a:pt x="1047" y="336"/>
                    </a:lnTo>
                    <a:lnTo>
                      <a:pt x="986" y="252"/>
                    </a:lnTo>
                    <a:lnTo>
                      <a:pt x="907" y="180"/>
                    </a:lnTo>
                    <a:lnTo>
                      <a:pt x="810" y="120"/>
                    </a:lnTo>
                    <a:lnTo>
                      <a:pt x="694" y="72"/>
                    </a:lnTo>
                    <a:lnTo>
                      <a:pt x="560" y="30"/>
                    </a:lnTo>
                    <a:lnTo>
                      <a:pt x="420" y="6"/>
                    </a:lnTo>
                    <a:lnTo>
                      <a:pt x="268" y="0"/>
                    </a:lnTo>
                    <a:lnTo>
                      <a:pt x="134" y="6"/>
                    </a:lnTo>
                    <a:lnTo>
                      <a:pt x="0" y="24"/>
                    </a:lnTo>
                    <a:lnTo>
                      <a:pt x="12" y="36"/>
                    </a:lnTo>
                    <a:lnTo>
                      <a:pt x="134" y="18"/>
                    </a:lnTo>
                    <a:lnTo>
                      <a:pt x="268" y="12"/>
                    </a:lnTo>
                    <a:lnTo>
                      <a:pt x="420" y="18"/>
                    </a:lnTo>
                    <a:lnTo>
                      <a:pt x="554" y="42"/>
                    </a:lnTo>
                    <a:lnTo>
                      <a:pt x="682" y="84"/>
                    </a:lnTo>
                    <a:lnTo>
                      <a:pt x="798" y="132"/>
                    </a:lnTo>
                    <a:lnTo>
                      <a:pt x="895" y="192"/>
                    </a:lnTo>
                    <a:lnTo>
                      <a:pt x="968" y="264"/>
                    </a:lnTo>
                    <a:lnTo>
                      <a:pt x="999" y="300"/>
                    </a:lnTo>
                    <a:lnTo>
                      <a:pt x="1023" y="342"/>
                    </a:lnTo>
                    <a:lnTo>
                      <a:pt x="1041" y="383"/>
                    </a:lnTo>
                    <a:lnTo>
                      <a:pt x="1053" y="425"/>
                    </a:lnTo>
                    <a:lnTo>
                      <a:pt x="1053" y="42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3010" name="Freeform 34"/>
              <p:cNvSpPr>
                <a:spLocks/>
              </p:cNvSpPr>
              <p:nvPr/>
            </p:nvSpPr>
            <p:spPr bwMode="hidden">
              <a:xfrm>
                <a:off x="3304" y="4080"/>
                <a:ext cx="98" cy="234"/>
              </a:xfrm>
              <a:custGeom>
                <a:avLst/>
                <a:gdLst/>
                <a:ahLst/>
                <a:cxnLst>
                  <a:cxn ang="0">
                    <a:pos x="0" y="234"/>
                  </a:cxn>
                  <a:cxn ang="0">
                    <a:pos x="25" y="234"/>
                  </a:cxn>
                  <a:cxn ang="0">
                    <a:pos x="55" y="186"/>
                  </a:cxn>
                  <a:cxn ang="0">
                    <a:pos x="80" y="138"/>
                  </a:cxn>
                  <a:cxn ang="0">
                    <a:pos x="92" y="90"/>
                  </a:cxn>
                  <a:cxn ang="0">
                    <a:pos x="98" y="36"/>
                  </a:cxn>
                  <a:cxn ang="0">
                    <a:pos x="98" y="0"/>
                  </a:cxn>
                  <a:cxn ang="0">
                    <a:pos x="74" y="0"/>
                  </a:cxn>
                  <a:cxn ang="0">
                    <a:pos x="74" y="36"/>
                  </a:cxn>
                  <a:cxn ang="0">
                    <a:pos x="67" y="90"/>
                  </a:cxn>
                  <a:cxn ang="0">
                    <a:pos x="55" y="138"/>
                  </a:cxn>
                  <a:cxn ang="0">
                    <a:pos x="31" y="186"/>
                  </a:cxn>
                  <a:cxn ang="0">
                    <a:pos x="0" y="234"/>
                  </a:cxn>
                  <a:cxn ang="0">
                    <a:pos x="0" y="234"/>
                  </a:cxn>
                </a:cxnLst>
                <a:rect l="0" t="0" r="r" b="b"/>
                <a:pathLst>
                  <a:path w="98" h="234">
                    <a:moveTo>
                      <a:pt x="0" y="234"/>
                    </a:moveTo>
                    <a:lnTo>
                      <a:pt x="25" y="234"/>
                    </a:lnTo>
                    <a:lnTo>
                      <a:pt x="55" y="186"/>
                    </a:lnTo>
                    <a:lnTo>
                      <a:pt x="80" y="138"/>
                    </a:lnTo>
                    <a:lnTo>
                      <a:pt x="92" y="90"/>
                    </a:lnTo>
                    <a:lnTo>
                      <a:pt x="98" y="36"/>
                    </a:lnTo>
                    <a:lnTo>
                      <a:pt x="98" y="0"/>
                    </a:lnTo>
                    <a:lnTo>
                      <a:pt x="74" y="0"/>
                    </a:lnTo>
                    <a:lnTo>
                      <a:pt x="74" y="36"/>
                    </a:lnTo>
                    <a:lnTo>
                      <a:pt x="67" y="90"/>
                    </a:lnTo>
                    <a:lnTo>
                      <a:pt x="55" y="138"/>
                    </a:lnTo>
                    <a:lnTo>
                      <a:pt x="31" y="186"/>
                    </a:lnTo>
                    <a:lnTo>
                      <a:pt x="0" y="234"/>
                    </a:lnTo>
                    <a:lnTo>
                      <a:pt x="0" y="23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3011" name="Freeform 35"/>
              <p:cNvSpPr>
                <a:spLocks/>
              </p:cNvSpPr>
              <p:nvPr/>
            </p:nvSpPr>
            <p:spPr bwMode="hidden">
              <a:xfrm>
                <a:off x="1776" y="3673"/>
                <a:ext cx="481" cy="641"/>
              </a:xfrm>
              <a:custGeom>
                <a:avLst/>
                <a:gdLst/>
                <a:ahLst/>
                <a:cxnLst>
                  <a:cxn ang="0">
                    <a:pos x="18" y="443"/>
                  </a:cxn>
                  <a:cxn ang="0">
                    <a:pos x="24" y="371"/>
                  </a:cxn>
                  <a:cxn ang="0">
                    <a:pos x="55" y="305"/>
                  </a:cxn>
                  <a:cxn ang="0">
                    <a:pos x="91" y="246"/>
                  </a:cxn>
                  <a:cxn ang="0">
                    <a:pos x="146" y="186"/>
                  </a:cxn>
                  <a:cxn ang="0">
                    <a:pos x="213" y="132"/>
                  </a:cxn>
                  <a:cxn ang="0">
                    <a:pos x="292" y="84"/>
                  </a:cxn>
                  <a:cxn ang="0">
                    <a:pos x="384" y="48"/>
                  </a:cxn>
                  <a:cxn ang="0">
                    <a:pos x="481" y="12"/>
                  </a:cxn>
                  <a:cxn ang="0">
                    <a:pos x="457" y="0"/>
                  </a:cxn>
                  <a:cxn ang="0">
                    <a:pos x="359" y="36"/>
                  </a:cxn>
                  <a:cxn ang="0">
                    <a:pos x="274" y="78"/>
                  </a:cxn>
                  <a:cxn ang="0">
                    <a:pos x="195" y="126"/>
                  </a:cxn>
                  <a:cxn ang="0">
                    <a:pos x="128" y="180"/>
                  </a:cxn>
                  <a:cxn ang="0">
                    <a:pos x="73" y="240"/>
                  </a:cxn>
                  <a:cxn ang="0">
                    <a:pos x="37" y="305"/>
                  </a:cxn>
                  <a:cxn ang="0">
                    <a:pos x="6" y="371"/>
                  </a:cxn>
                  <a:cxn ang="0">
                    <a:pos x="0" y="443"/>
                  </a:cxn>
                  <a:cxn ang="0">
                    <a:pos x="6" y="497"/>
                  </a:cxn>
                  <a:cxn ang="0">
                    <a:pos x="18" y="545"/>
                  </a:cxn>
                  <a:cxn ang="0">
                    <a:pos x="43" y="593"/>
                  </a:cxn>
                  <a:cxn ang="0">
                    <a:pos x="73" y="641"/>
                  </a:cxn>
                  <a:cxn ang="0">
                    <a:pos x="97" y="641"/>
                  </a:cxn>
                  <a:cxn ang="0">
                    <a:pos x="67" y="593"/>
                  </a:cxn>
                  <a:cxn ang="0">
                    <a:pos x="43" y="545"/>
                  </a:cxn>
                  <a:cxn ang="0">
                    <a:pos x="24" y="497"/>
                  </a:cxn>
                  <a:cxn ang="0">
                    <a:pos x="18" y="443"/>
                  </a:cxn>
                  <a:cxn ang="0">
                    <a:pos x="18" y="443"/>
                  </a:cxn>
                </a:cxnLst>
                <a:rect l="0" t="0" r="r" b="b"/>
                <a:pathLst>
                  <a:path w="481" h="641">
                    <a:moveTo>
                      <a:pt x="18" y="443"/>
                    </a:moveTo>
                    <a:lnTo>
                      <a:pt x="24" y="371"/>
                    </a:lnTo>
                    <a:lnTo>
                      <a:pt x="55" y="305"/>
                    </a:lnTo>
                    <a:lnTo>
                      <a:pt x="91" y="246"/>
                    </a:lnTo>
                    <a:lnTo>
                      <a:pt x="146" y="186"/>
                    </a:lnTo>
                    <a:lnTo>
                      <a:pt x="213" y="132"/>
                    </a:lnTo>
                    <a:lnTo>
                      <a:pt x="292" y="84"/>
                    </a:lnTo>
                    <a:lnTo>
                      <a:pt x="384" y="48"/>
                    </a:lnTo>
                    <a:lnTo>
                      <a:pt x="481" y="12"/>
                    </a:lnTo>
                    <a:lnTo>
                      <a:pt x="457" y="0"/>
                    </a:lnTo>
                    <a:lnTo>
                      <a:pt x="359" y="36"/>
                    </a:lnTo>
                    <a:lnTo>
                      <a:pt x="274" y="78"/>
                    </a:lnTo>
                    <a:lnTo>
                      <a:pt x="195" y="126"/>
                    </a:lnTo>
                    <a:lnTo>
                      <a:pt x="128" y="180"/>
                    </a:lnTo>
                    <a:lnTo>
                      <a:pt x="73" y="240"/>
                    </a:lnTo>
                    <a:lnTo>
                      <a:pt x="37" y="305"/>
                    </a:lnTo>
                    <a:lnTo>
                      <a:pt x="6" y="371"/>
                    </a:lnTo>
                    <a:lnTo>
                      <a:pt x="0" y="443"/>
                    </a:lnTo>
                    <a:lnTo>
                      <a:pt x="6" y="497"/>
                    </a:lnTo>
                    <a:lnTo>
                      <a:pt x="18" y="545"/>
                    </a:lnTo>
                    <a:lnTo>
                      <a:pt x="43" y="593"/>
                    </a:lnTo>
                    <a:lnTo>
                      <a:pt x="73" y="641"/>
                    </a:lnTo>
                    <a:lnTo>
                      <a:pt x="97" y="641"/>
                    </a:lnTo>
                    <a:lnTo>
                      <a:pt x="67" y="593"/>
                    </a:lnTo>
                    <a:lnTo>
                      <a:pt x="43" y="545"/>
                    </a:lnTo>
                    <a:lnTo>
                      <a:pt x="24" y="497"/>
                    </a:lnTo>
                    <a:lnTo>
                      <a:pt x="18" y="443"/>
                    </a:lnTo>
                    <a:lnTo>
                      <a:pt x="18" y="443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383012" name="Group 36"/>
            <p:cNvGrpSpPr>
              <a:grpSpLocks/>
            </p:cNvGrpSpPr>
            <p:nvPr userDrawn="1"/>
          </p:nvGrpSpPr>
          <p:grpSpPr bwMode="auto">
            <a:xfrm>
              <a:off x="4128" y="3360"/>
              <a:ext cx="1351" cy="821"/>
              <a:chOff x="4128" y="3360"/>
              <a:chExt cx="1351" cy="821"/>
            </a:xfrm>
          </p:grpSpPr>
          <p:sp>
            <p:nvSpPr>
              <p:cNvPr id="383013" name="Freeform 37"/>
              <p:cNvSpPr>
                <a:spLocks noEditPoints="1"/>
              </p:cNvSpPr>
              <p:nvPr/>
            </p:nvSpPr>
            <p:spPr bwMode="hidden">
              <a:xfrm>
                <a:off x="4200" y="3402"/>
                <a:ext cx="1201" cy="731"/>
              </a:xfrm>
              <a:custGeom>
                <a:avLst/>
                <a:gdLst/>
                <a:ahLst/>
                <a:cxnLst>
                  <a:cxn ang="0">
                    <a:pos x="484" y="6"/>
                  </a:cxn>
                  <a:cxn ang="0">
                    <a:pos x="263" y="60"/>
                  </a:cxn>
                  <a:cxn ang="0">
                    <a:pos x="101" y="162"/>
                  </a:cxn>
                  <a:cxn ang="0">
                    <a:pos x="12" y="294"/>
                  </a:cxn>
                  <a:cxn ang="0">
                    <a:pos x="0" y="366"/>
                  </a:cxn>
                  <a:cxn ang="0">
                    <a:pos x="12" y="437"/>
                  </a:cxn>
                  <a:cxn ang="0">
                    <a:pos x="101" y="569"/>
                  </a:cxn>
                  <a:cxn ang="0">
                    <a:pos x="263" y="671"/>
                  </a:cxn>
                  <a:cxn ang="0">
                    <a:pos x="484" y="725"/>
                  </a:cxn>
                  <a:cxn ang="0">
                    <a:pos x="723" y="725"/>
                  </a:cxn>
                  <a:cxn ang="0">
                    <a:pos x="938" y="671"/>
                  </a:cxn>
                  <a:cxn ang="0">
                    <a:pos x="1100" y="569"/>
                  </a:cxn>
                  <a:cxn ang="0">
                    <a:pos x="1189" y="437"/>
                  </a:cxn>
                  <a:cxn ang="0">
                    <a:pos x="1201" y="366"/>
                  </a:cxn>
                  <a:cxn ang="0">
                    <a:pos x="1189" y="294"/>
                  </a:cxn>
                  <a:cxn ang="0">
                    <a:pos x="1100" y="162"/>
                  </a:cxn>
                  <a:cxn ang="0">
                    <a:pos x="938" y="60"/>
                  </a:cxn>
                  <a:cxn ang="0">
                    <a:pos x="723" y="6"/>
                  </a:cxn>
                  <a:cxn ang="0">
                    <a:pos x="604" y="0"/>
                  </a:cxn>
                  <a:cxn ang="0">
                    <a:pos x="490" y="701"/>
                  </a:cxn>
                  <a:cxn ang="0">
                    <a:pos x="287" y="647"/>
                  </a:cxn>
                  <a:cxn ang="0">
                    <a:pos x="131" y="557"/>
                  </a:cxn>
                  <a:cxn ang="0">
                    <a:pos x="48" y="437"/>
                  </a:cxn>
                  <a:cxn ang="0">
                    <a:pos x="36" y="366"/>
                  </a:cxn>
                  <a:cxn ang="0">
                    <a:pos x="48" y="300"/>
                  </a:cxn>
                  <a:cxn ang="0">
                    <a:pos x="131" y="174"/>
                  </a:cxn>
                  <a:cxn ang="0">
                    <a:pos x="287" y="84"/>
                  </a:cxn>
                  <a:cxn ang="0">
                    <a:pos x="490" y="30"/>
                  </a:cxn>
                  <a:cxn ang="0">
                    <a:pos x="717" y="30"/>
                  </a:cxn>
                  <a:cxn ang="0">
                    <a:pos x="920" y="84"/>
                  </a:cxn>
                  <a:cxn ang="0">
                    <a:pos x="1070" y="174"/>
                  </a:cxn>
                  <a:cxn ang="0">
                    <a:pos x="1153" y="300"/>
                  </a:cxn>
                  <a:cxn ang="0">
                    <a:pos x="1153" y="437"/>
                  </a:cxn>
                  <a:cxn ang="0">
                    <a:pos x="1070" y="557"/>
                  </a:cxn>
                  <a:cxn ang="0">
                    <a:pos x="920" y="647"/>
                  </a:cxn>
                  <a:cxn ang="0">
                    <a:pos x="717" y="701"/>
                  </a:cxn>
                  <a:cxn ang="0">
                    <a:pos x="604" y="707"/>
                  </a:cxn>
                </a:cxnLst>
                <a:rect l="0" t="0" r="r" b="b"/>
                <a:pathLst>
                  <a:path w="1201" h="731">
                    <a:moveTo>
                      <a:pt x="604" y="0"/>
                    </a:moveTo>
                    <a:lnTo>
                      <a:pt x="484" y="6"/>
                    </a:lnTo>
                    <a:lnTo>
                      <a:pt x="370" y="30"/>
                    </a:lnTo>
                    <a:lnTo>
                      <a:pt x="263" y="60"/>
                    </a:lnTo>
                    <a:lnTo>
                      <a:pt x="179" y="108"/>
                    </a:lnTo>
                    <a:lnTo>
                      <a:pt x="101" y="162"/>
                    </a:lnTo>
                    <a:lnTo>
                      <a:pt x="48" y="222"/>
                    </a:lnTo>
                    <a:lnTo>
                      <a:pt x="12" y="294"/>
                    </a:lnTo>
                    <a:lnTo>
                      <a:pt x="6" y="330"/>
                    </a:lnTo>
                    <a:lnTo>
                      <a:pt x="0" y="366"/>
                    </a:lnTo>
                    <a:lnTo>
                      <a:pt x="6" y="401"/>
                    </a:lnTo>
                    <a:lnTo>
                      <a:pt x="12" y="437"/>
                    </a:lnTo>
                    <a:lnTo>
                      <a:pt x="48" y="509"/>
                    </a:lnTo>
                    <a:lnTo>
                      <a:pt x="101" y="569"/>
                    </a:lnTo>
                    <a:lnTo>
                      <a:pt x="179" y="623"/>
                    </a:lnTo>
                    <a:lnTo>
                      <a:pt x="263" y="671"/>
                    </a:lnTo>
                    <a:lnTo>
                      <a:pt x="370" y="701"/>
                    </a:lnTo>
                    <a:lnTo>
                      <a:pt x="484" y="725"/>
                    </a:lnTo>
                    <a:lnTo>
                      <a:pt x="604" y="731"/>
                    </a:lnTo>
                    <a:lnTo>
                      <a:pt x="723" y="725"/>
                    </a:lnTo>
                    <a:lnTo>
                      <a:pt x="837" y="701"/>
                    </a:lnTo>
                    <a:lnTo>
                      <a:pt x="938" y="671"/>
                    </a:lnTo>
                    <a:lnTo>
                      <a:pt x="1028" y="623"/>
                    </a:lnTo>
                    <a:lnTo>
                      <a:pt x="1100" y="569"/>
                    </a:lnTo>
                    <a:lnTo>
                      <a:pt x="1153" y="509"/>
                    </a:lnTo>
                    <a:lnTo>
                      <a:pt x="1189" y="437"/>
                    </a:lnTo>
                    <a:lnTo>
                      <a:pt x="1201" y="401"/>
                    </a:lnTo>
                    <a:lnTo>
                      <a:pt x="1201" y="366"/>
                    </a:lnTo>
                    <a:lnTo>
                      <a:pt x="1201" y="330"/>
                    </a:lnTo>
                    <a:lnTo>
                      <a:pt x="1189" y="294"/>
                    </a:lnTo>
                    <a:lnTo>
                      <a:pt x="1153" y="222"/>
                    </a:lnTo>
                    <a:lnTo>
                      <a:pt x="1100" y="162"/>
                    </a:lnTo>
                    <a:lnTo>
                      <a:pt x="1028" y="108"/>
                    </a:lnTo>
                    <a:lnTo>
                      <a:pt x="938" y="60"/>
                    </a:lnTo>
                    <a:lnTo>
                      <a:pt x="837" y="30"/>
                    </a:lnTo>
                    <a:lnTo>
                      <a:pt x="723" y="6"/>
                    </a:lnTo>
                    <a:lnTo>
                      <a:pt x="604" y="0"/>
                    </a:lnTo>
                    <a:lnTo>
                      <a:pt x="604" y="0"/>
                    </a:lnTo>
                    <a:close/>
                    <a:moveTo>
                      <a:pt x="604" y="707"/>
                    </a:moveTo>
                    <a:lnTo>
                      <a:pt x="490" y="701"/>
                    </a:lnTo>
                    <a:lnTo>
                      <a:pt x="382" y="683"/>
                    </a:lnTo>
                    <a:lnTo>
                      <a:pt x="287" y="647"/>
                    </a:lnTo>
                    <a:lnTo>
                      <a:pt x="203" y="611"/>
                    </a:lnTo>
                    <a:lnTo>
                      <a:pt x="131" y="557"/>
                    </a:lnTo>
                    <a:lnTo>
                      <a:pt x="83" y="497"/>
                    </a:lnTo>
                    <a:lnTo>
                      <a:pt x="48" y="437"/>
                    </a:lnTo>
                    <a:lnTo>
                      <a:pt x="42" y="401"/>
                    </a:lnTo>
                    <a:lnTo>
                      <a:pt x="36" y="366"/>
                    </a:lnTo>
                    <a:lnTo>
                      <a:pt x="42" y="330"/>
                    </a:lnTo>
                    <a:lnTo>
                      <a:pt x="48" y="300"/>
                    </a:lnTo>
                    <a:lnTo>
                      <a:pt x="83" y="234"/>
                    </a:lnTo>
                    <a:lnTo>
                      <a:pt x="131" y="174"/>
                    </a:lnTo>
                    <a:lnTo>
                      <a:pt x="203" y="126"/>
                    </a:lnTo>
                    <a:lnTo>
                      <a:pt x="287" y="84"/>
                    </a:lnTo>
                    <a:lnTo>
                      <a:pt x="382" y="54"/>
                    </a:lnTo>
                    <a:lnTo>
                      <a:pt x="490" y="30"/>
                    </a:lnTo>
                    <a:lnTo>
                      <a:pt x="604" y="24"/>
                    </a:lnTo>
                    <a:lnTo>
                      <a:pt x="717" y="30"/>
                    </a:lnTo>
                    <a:lnTo>
                      <a:pt x="825" y="54"/>
                    </a:lnTo>
                    <a:lnTo>
                      <a:pt x="920" y="84"/>
                    </a:lnTo>
                    <a:lnTo>
                      <a:pt x="1004" y="126"/>
                    </a:lnTo>
                    <a:lnTo>
                      <a:pt x="1070" y="174"/>
                    </a:lnTo>
                    <a:lnTo>
                      <a:pt x="1124" y="234"/>
                    </a:lnTo>
                    <a:lnTo>
                      <a:pt x="1153" y="300"/>
                    </a:lnTo>
                    <a:lnTo>
                      <a:pt x="1165" y="366"/>
                    </a:lnTo>
                    <a:lnTo>
                      <a:pt x="1153" y="437"/>
                    </a:lnTo>
                    <a:lnTo>
                      <a:pt x="1124" y="497"/>
                    </a:lnTo>
                    <a:lnTo>
                      <a:pt x="1070" y="557"/>
                    </a:lnTo>
                    <a:lnTo>
                      <a:pt x="1004" y="611"/>
                    </a:lnTo>
                    <a:lnTo>
                      <a:pt x="920" y="647"/>
                    </a:lnTo>
                    <a:lnTo>
                      <a:pt x="825" y="683"/>
                    </a:lnTo>
                    <a:lnTo>
                      <a:pt x="717" y="701"/>
                    </a:lnTo>
                    <a:lnTo>
                      <a:pt x="604" y="707"/>
                    </a:lnTo>
                    <a:lnTo>
                      <a:pt x="604" y="70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3014" name="Freeform 38"/>
              <p:cNvSpPr>
                <a:spLocks/>
              </p:cNvSpPr>
              <p:nvPr/>
            </p:nvSpPr>
            <p:spPr bwMode="hidden">
              <a:xfrm>
                <a:off x="4128" y="3366"/>
                <a:ext cx="544" cy="737"/>
              </a:xfrm>
              <a:custGeom>
                <a:avLst/>
                <a:gdLst/>
                <a:ahLst/>
                <a:cxnLst>
                  <a:cxn ang="0">
                    <a:pos x="24" y="402"/>
                  </a:cxn>
                  <a:cxn ang="0">
                    <a:pos x="36" y="330"/>
                  </a:cxn>
                  <a:cxn ang="0">
                    <a:pos x="66" y="264"/>
                  </a:cxn>
                  <a:cxn ang="0">
                    <a:pos x="108" y="204"/>
                  </a:cxn>
                  <a:cxn ang="0">
                    <a:pos x="173" y="150"/>
                  </a:cxn>
                  <a:cxn ang="0">
                    <a:pos x="251" y="102"/>
                  </a:cxn>
                  <a:cxn ang="0">
                    <a:pos x="335" y="60"/>
                  </a:cxn>
                  <a:cxn ang="0">
                    <a:pos x="436" y="30"/>
                  </a:cxn>
                  <a:cxn ang="0">
                    <a:pos x="544" y="12"/>
                  </a:cxn>
                  <a:cxn ang="0">
                    <a:pos x="544" y="0"/>
                  </a:cxn>
                  <a:cxn ang="0">
                    <a:pos x="430" y="18"/>
                  </a:cxn>
                  <a:cxn ang="0">
                    <a:pos x="329" y="48"/>
                  </a:cxn>
                  <a:cxn ang="0">
                    <a:pos x="233" y="90"/>
                  </a:cxn>
                  <a:cxn ang="0">
                    <a:pos x="155" y="138"/>
                  </a:cxn>
                  <a:cxn ang="0">
                    <a:pos x="90" y="198"/>
                  </a:cxn>
                  <a:cxn ang="0">
                    <a:pos x="42" y="258"/>
                  </a:cxn>
                  <a:cxn ang="0">
                    <a:pos x="12" y="330"/>
                  </a:cxn>
                  <a:cxn ang="0">
                    <a:pos x="0" y="402"/>
                  </a:cxn>
                  <a:cxn ang="0">
                    <a:pos x="6" y="455"/>
                  </a:cxn>
                  <a:cxn ang="0">
                    <a:pos x="18" y="503"/>
                  </a:cxn>
                  <a:cxn ang="0">
                    <a:pos x="42" y="545"/>
                  </a:cxn>
                  <a:cxn ang="0">
                    <a:pos x="78" y="593"/>
                  </a:cxn>
                  <a:cxn ang="0">
                    <a:pos x="114" y="635"/>
                  </a:cxn>
                  <a:cxn ang="0">
                    <a:pos x="161" y="671"/>
                  </a:cxn>
                  <a:cxn ang="0">
                    <a:pos x="221" y="707"/>
                  </a:cxn>
                  <a:cxn ang="0">
                    <a:pos x="281" y="737"/>
                  </a:cxn>
                  <a:cxn ang="0">
                    <a:pos x="323" y="737"/>
                  </a:cxn>
                  <a:cxn ang="0">
                    <a:pos x="257" y="707"/>
                  </a:cxn>
                  <a:cxn ang="0">
                    <a:pos x="203" y="671"/>
                  </a:cxn>
                  <a:cxn ang="0">
                    <a:pos x="149" y="635"/>
                  </a:cxn>
                  <a:cxn ang="0">
                    <a:pos x="108" y="593"/>
                  </a:cxn>
                  <a:cxn ang="0">
                    <a:pos x="72" y="551"/>
                  </a:cxn>
                  <a:cxn ang="0">
                    <a:pos x="48" y="503"/>
                  </a:cxn>
                  <a:cxn ang="0">
                    <a:pos x="30" y="455"/>
                  </a:cxn>
                  <a:cxn ang="0">
                    <a:pos x="24" y="402"/>
                  </a:cxn>
                  <a:cxn ang="0">
                    <a:pos x="24" y="402"/>
                  </a:cxn>
                </a:cxnLst>
                <a:rect l="0" t="0" r="r" b="b"/>
                <a:pathLst>
                  <a:path w="544" h="737">
                    <a:moveTo>
                      <a:pt x="24" y="402"/>
                    </a:moveTo>
                    <a:lnTo>
                      <a:pt x="36" y="330"/>
                    </a:lnTo>
                    <a:lnTo>
                      <a:pt x="66" y="264"/>
                    </a:lnTo>
                    <a:lnTo>
                      <a:pt x="108" y="204"/>
                    </a:lnTo>
                    <a:lnTo>
                      <a:pt x="173" y="150"/>
                    </a:lnTo>
                    <a:lnTo>
                      <a:pt x="251" y="102"/>
                    </a:lnTo>
                    <a:lnTo>
                      <a:pt x="335" y="60"/>
                    </a:lnTo>
                    <a:lnTo>
                      <a:pt x="436" y="30"/>
                    </a:lnTo>
                    <a:lnTo>
                      <a:pt x="544" y="12"/>
                    </a:lnTo>
                    <a:lnTo>
                      <a:pt x="544" y="0"/>
                    </a:lnTo>
                    <a:lnTo>
                      <a:pt x="430" y="18"/>
                    </a:lnTo>
                    <a:lnTo>
                      <a:pt x="329" y="48"/>
                    </a:lnTo>
                    <a:lnTo>
                      <a:pt x="233" y="90"/>
                    </a:lnTo>
                    <a:lnTo>
                      <a:pt x="155" y="138"/>
                    </a:lnTo>
                    <a:lnTo>
                      <a:pt x="90" y="198"/>
                    </a:lnTo>
                    <a:lnTo>
                      <a:pt x="42" y="258"/>
                    </a:lnTo>
                    <a:lnTo>
                      <a:pt x="12" y="330"/>
                    </a:lnTo>
                    <a:lnTo>
                      <a:pt x="0" y="402"/>
                    </a:lnTo>
                    <a:lnTo>
                      <a:pt x="6" y="455"/>
                    </a:lnTo>
                    <a:lnTo>
                      <a:pt x="18" y="503"/>
                    </a:lnTo>
                    <a:lnTo>
                      <a:pt x="42" y="545"/>
                    </a:lnTo>
                    <a:lnTo>
                      <a:pt x="78" y="593"/>
                    </a:lnTo>
                    <a:lnTo>
                      <a:pt x="114" y="635"/>
                    </a:lnTo>
                    <a:lnTo>
                      <a:pt x="161" y="671"/>
                    </a:lnTo>
                    <a:lnTo>
                      <a:pt x="221" y="707"/>
                    </a:lnTo>
                    <a:lnTo>
                      <a:pt x="281" y="737"/>
                    </a:lnTo>
                    <a:lnTo>
                      <a:pt x="323" y="737"/>
                    </a:lnTo>
                    <a:lnTo>
                      <a:pt x="257" y="707"/>
                    </a:lnTo>
                    <a:lnTo>
                      <a:pt x="203" y="671"/>
                    </a:lnTo>
                    <a:lnTo>
                      <a:pt x="149" y="635"/>
                    </a:lnTo>
                    <a:lnTo>
                      <a:pt x="108" y="593"/>
                    </a:lnTo>
                    <a:lnTo>
                      <a:pt x="72" y="551"/>
                    </a:lnTo>
                    <a:lnTo>
                      <a:pt x="48" y="503"/>
                    </a:lnTo>
                    <a:lnTo>
                      <a:pt x="30" y="455"/>
                    </a:lnTo>
                    <a:lnTo>
                      <a:pt x="24" y="402"/>
                    </a:lnTo>
                    <a:lnTo>
                      <a:pt x="24" y="40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3015" name="Freeform 39"/>
              <p:cNvSpPr>
                <a:spLocks/>
              </p:cNvSpPr>
              <p:nvPr/>
            </p:nvSpPr>
            <p:spPr bwMode="hidden">
              <a:xfrm>
                <a:off x="4792" y="3360"/>
                <a:ext cx="609" cy="252"/>
              </a:xfrm>
              <a:custGeom>
                <a:avLst/>
                <a:gdLst/>
                <a:ahLst/>
                <a:cxnLst>
                  <a:cxn ang="0">
                    <a:pos x="12" y="12"/>
                  </a:cxn>
                  <a:cxn ang="0">
                    <a:pos x="113" y="18"/>
                  </a:cxn>
                  <a:cxn ang="0">
                    <a:pos x="203" y="30"/>
                  </a:cxn>
                  <a:cxn ang="0">
                    <a:pos x="292" y="48"/>
                  </a:cxn>
                  <a:cxn ang="0">
                    <a:pos x="376" y="78"/>
                  </a:cxn>
                  <a:cxn ang="0">
                    <a:pos x="448" y="114"/>
                  </a:cxn>
                  <a:cxn ang="0">
                    <a:pos x="514" y="156"/>
                  </a:cxn>
                  <a:cxn ang="0">
                    <a:pos x="567" y="198"/>
                  </a:cxn>
                  <a:cxn ang="0">
                    <a:pos x="609" y="252"/>
                  </a:cxn>
                  <a:cxn ang="0">
                    <a:pos x="609" y="216"/>
                  </a:cxn>
                  <a:cxn ang="0">
                    <a:pos x="561" y="168"/>
                  </a:cxn>
                  <a:cxn ang="0">
                    <a:pos x="502" y="126"/>
                  </a:cxn>
                  <a:cxn ang="0">
                    <a:pos x="436" y="90"/>
                  </a:cxn>
                  <a:cxn ang="0">
                    <a:pos x="364" y="60"/>
                  </a:cxn>
                  <a:cxn ang="0">
                    <a:pos x="286" y="36"/>
                  </a:cxn>
                  <a:cxn ang="0">
                    <a:pos x="197" y="18"/>
                  </a:cxn>
                  <a:cxn ang="0">
                    <a:pos x="107" y="6"/>
                  </a:cxn>
                  <a:cxn ang="0">
                    <a:pos x="12" y="0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6" y="12"/>
                  </a:cxn>
                  <a:cxn ang="0">
                    <a:pos x="12" y="12"/>
                  </a:cxn>
                  <a:cxn ang="0">
                    <a:pos x="12" y="12"/>
                  </a:cxn>
                </a:cxnLst>
                <a:rect l="0" t="0" r="r" b="b"/>
                <a:pathLst>
                  <a:path w="609" h="252">
                    <a:moveTo>
                      <a:pt x="12" y="12"/>
                    </a:moveTo>
                    <a:lnTo>
                      <a:pt x="113" y="18"/>
                    </a:lnTo>
                    <a:lnTo>
                      <a:pt x="203" y="30"/>
                    </a:lnTo>
                    <a:lnTo>
                      <a:pt x="292" y="48"/>
                    </a:lnTo>
                    <a:lnTo>
                      <a:pt x="376" y="78"/>
                    </a:lnTo>
                    <a:lnTo>
                      <a:pt x="448" y="114"/>
                    </a:lnTo>
                    <a:lnTo>
                      <a:pt x="514" y="156"/>
                    </a:lnTo>
                    <a:lnTo>
                      <a:pt x="567" y="198"/>
                    </a:lnTo>
                    <a:lnTo>
                      <a:pt x="609" y="252"/>
                    </a:lnTo>
                    <a:lnTo>
                      <a:pt x="609" y="216"/>
                    </a:lnTo>
                    <a:lnTo>
                      <a:pt x="561" y="168"/>
                    </a:lnTo>
                    <a:lnTo>
                      <a:pt x="502" y="126"/>
                    </a:lnTo>
                    <a:lnTo>
                      <a:pt x="436" y="90"/>
                    </a:lnTo>
                    <a:lnTo>
                      <a:pt x="364" y="60"/>
                    </a:lnTo>
                    <a:lnTo>
                      <a:pt x="286" y="36"/>
                    </a:lnTo>
                    <a:lnTo>
                      <a:pt x="197" y="18"/>
                    </a:lnTo>
                    <a:lnTo>
                      <a:pt x="107" y="6"/>
                    </a:lnTo>
                    <a:lnTo>
                      <a:pt x="12" y="0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12"/>
                    </a:lnTo>
                    <a:lnTo>
                      <a:pt x="12" y="12"/>
                    </a:lnTo>
                    <a:lnTo>
                      <a:pt x="12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3016" name="Freeform 40"/>
              <p:cNvSpPr>
                <a:spLocks/>
              </p:cNvSpPr>
              <p:nvPr/>
            </p:nvSpPr>
            <p:spPr bwMode="hidden">
              <a:xfrm>
                <a:off x="5246" y="4007"/>
                <a:ext cx="72" cy="54"/>
              </a:xfrm>
              <a:custGeom>
                <a:avLst/>
                <a:gdLst/>
                <a:ahLst/>
                <a:cxnLst>
                  <a:cxn ang="0">
                    <a:pos x="72" y="0"/>
                  </a:cxn>
                  <a:cxn ang="0">
                    <a:pos x="36" y="30"/>
                  </a:cxn>
                  <a:cxn ang="0">
                    <a:pos x="0" y="54"/>
                  </a:cxn>
                  <a:cxn ang="0">
                    <a:pos x="36" y="54"/>
                  </a:cxn>
                  <a:cxn ang="0">
                    <a:pos x="54" y="42"/>
                  </a:cxn>
                  <a:cxn ang="0">
                    <a:pos x="72" y="24"/>
                  </a:cxn>
                  <a:cxn ang="0">
                    <a:pos x="72" y="24"/>
                  </a:cxn>
                  <a:cxn ang="0">
                    <a:pos x="72" y="0"/>
                  </a:cxn>
                  <a:cxn ang="0">
                    <a:pos x="72" y="0"/>
                  </a:cxn>
                </a:cxnLst>
                <a:rect l="0" t="0" r="r" b="b"/>
                <a:pathLst>
                  <a:path w="72" h="54">
                    <a:moveTo>
                      <a:pt x="72" y="0"/>
                    </a:moveTo>
                    <a:lnTo>
                      <a:pt x="36" y="30"/>
                    </a:lnTo>
                    <a:lnTo>
                      <a:pt x="0" y="54"/>
                    </a:lnTo>
                    <a:lnTo>
                      <a:pt x="36" y="54"/>
                    </a:lnTo>
                    <a:lnTo>
                      <a:pt x="54" y="42"/>
                    </a:lnTo>
                    <a:lnTo>
                      <a:pt x="72" y="24"/>
                    </a:lnTo>
                    <a:lnTo>
                      <a:pt x="72" y="24"/>
                    </a:lnTo>
                    <a:lnTo>
                      <a:pt x="72" y="0"/>
                    </a:lnTo>
                    <a:lnTo>
                      <a:pt x="7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3017" name="Freeform 41"/>
              <p:cNvSpPr>
                <a:spLocks/>
              </p:cNvSpPr>
              <p:nvPr/>
            </p:nvSpPr>
            <p:spPr bwMode="hidden">
              <a:xfrm>
                <a:off x="4505" y="4073"/>
                <a:ext cx="705" cy="108"/>
              </a:xfrm>
              <a:custGeom>
                <a:avLst/>
                <a:gdLst/>
                <a:ahLst/>
                <a:cxnLst>
                  <a:cxn ang="0">
                    <a:pos x="299" y="90"/>
                  </a:cxn>
                  <a:cxn ang="0">
                    <a:pos x="221" y="90"/>
                  </a:cxn>
                  <a:cxn ang="0">
                    <a:pos x="143" y="78"/>
                  </a:cxn>
                  <a:cxn ang="0">
                    <a:pos x="0" y="48"/>
                  </a:cxn>
                  <a:cxn ang="0">
                    <a:pos x="0" y="66"/>
                  </a:cxn>
                  <a:cxn ang="0">
                    <a:pos x="143" y="96"/>
                  </a:cxn>
                  <a:cxn ang="0">
                    <a:pos x="221" y="108"/>
                  </a:cxn>
                  <a:cxn ang="0">
                    <a:pos x="299" y="108"/>
                  </a:cxn>
                  <a:cxn ang="0">
                    <a:pos x="412" y="102"/>
                  </a:cxn>
                  <a:cxn ang="0">
                    <a:pos x="520" y="84"/>
                  </a:cxn>
                  <a:cxn ang="0">
                    <a:pos x="615" y="60"/>
                  </a:cxn>
                  <a:cxn ang="0">
                    <a:pos x="705" y="24"/>
                  </a:cxn>
                  <a:cxn ang="0">
                    <a:pos x="705" y="0"/>
                  </a:cxn>
                  <a:cxn ang="0">
                    <a:pos x="615" y="42"/>
                  </a:cxn>
                  <a:cxn ang="0">
                    <a:pos x="520" y="66"/>
                  </a:cxn>
                  <a:cxn ang="0">
                    <a:pos x="412" y="84"/>
                  </a:cxn>
                  <a:cxn ang="0">
                    <a:pos x="299" y="90"/>
                  </a:cxn>
                  <a:cxn ang="0">
                    <a:pos x="299" y="90"/>
                  </a:cxn>
                </a:cxnLst>
                <a:rect l="0" t="0" r="r" b="b"/>
                <a:pathLst>
                  <a:path w="705" h="108">
                    <a:moveTo>
                      <a:pt x="299" y="90"/>
                    </a:moveTo>
                    <a:lnTo>
                      <a:pt x="221" y="90"/>
                    </a:lnTo>
                    <a:lnTo>
                      <a:pt x="143" y="78"/>
                    </a:lnTo>
                    <a:lnTo>
                      <a:pt x="0" y="48"/>
                    </a:lnTo>
                    <a:lnTo>
                      <a:pt x="0" y="66"/>
                    </a:lnTo>
                    <a:lnTo>
                      <a:pt x="143" y="96"/>
                    </a:lnTo>
                    <a:lnTo>
                      <a:pt x="221" y="108"/>
                    </a:lnTo>
                    <a:lnTo>
                      <a:pt x="299" y="108"/>
                    </a:lnTo>
                    <a:lnTo>
                      <a:pt x="412" y="102"/>
                    </a:lnTo>
                    <a:lnTo>
                      <a:pt x="520" y="84"/>
                    </a:lnTo>
                    <a:lnTo>
                      <a:pt x="615" y="60"/>
                    </a:lnTo>
                    <a:lnTo>
                      <a:pt x="705" y="24"/>
                    </a:lnTo>
                    <a:lnTo>
                      <a:pt x="705" y="0"/>
                    </a:lnTo>
                    <a:lnTo>
                      <a:pt x="615" y="42"/>
                    </a:lnTo>
                    <a:lnTo>
                      <a:pt x="520" y="66"/>
                    </a:lnTo>
                    <a:lnTo>
                      <a:pt x="412" y="84"/>
                    </a:lnTo>
                    <a:lnTo>
                      <a:pt x="299" y="90"/>
                    </a:lnTo>
                    <a:lnTo>
                      <a:pt x="29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3018" name="Freeform 42"/>
              <p:cNvSpPr>
                <a:spLocks/>
              </p:cNvSpPr>
              <p:nvPr/>
            </p:nvSpPr>
            <p:spPr bwMode="hidden">
              <a:xfrm>
                <a:off x="5336" y="3654"/>
                <a:ext cx="143" cy="341"/>
              </a:xfrm>
              <a:custGeom>
                <a:avLst/>
                <a:gdLst/>
                <a:ahLst/>
                <a:cxnLst>
                  <a:cxn ang="0">
                    <a:pos x="119" y="114"/>
                  </a:cxn>
                  <a:cxn ang="0">
                    <a:pos x="113" y="173"/>
                  </a:cxn>
                  <a:cxn ang="0">
                    <a:pos x="89" y="239"/>
                  </a:cxn>
                  <a:cxn ang="0">
                    <a:pos x="47" y="293"/>
                  </a:cxn>
                  <a:cxn ang="0">
                    <a:pos x="0" y="341"/>
                  </a:cxn>
                  <a:cxn ang="0">
                    <a:pos x="29" y="341"/>
                  </a:cxn>
                  <a:cxn ang="0">
                    <a:pos x="77" y="287"/>
                  </a:cxn>
                  <a:cxn ang="0">
                    <a:pos x="113" y="233"/>
                  </a:cxn>
                  <a:cxn ang="0">
                    <a:pos x="137" y="173"/>
                  </a:cxn>
                  <a:cxn ang="0">
                    <a:pos x="143" y="114"/>
                  </a:cxn>
                  <a:cxn ang="0">
                    <a:pos x="137" y="60"/>
                  </a:cxn>
                  <a:cxn ang="0">
                    <a:pos x="119" y="0"/>
                  </a:cxn>
                  <a:cxn ang="0">
                    <a:pos x="89" y="0"/>
                  </a:cxn>
                  <a:cxn ang="0">
                    <a:pos x="113" y="60"/>
                  </a:cxn>
                  <a:cxn ang="0">
                    <a:pos x="119" y="114"/>
                  </a:cxn>
                  <a:cxn ang="0">
                    <a:pos x="119" y="114"/>
                  </a:cxn>
                </a:cxnLst>
                <a:rect l="0" t="0" r="r" b="b"/>
                <a:pathLst>
                  <a:path w="143" h="341">
                    <a:moveTo>
                      <a:pt x="119" y="114"/>
                    </a:moveTo>
                    <a:lnTo>
                      <a:pt x="113" y="173"/>
                    </a:lnTo>
                    <a:lnTo>
                      <a:pt x="89" y="239"/>
                    </a:lnTo>
                    <a:lnTo>
                      <a:pt x="47" y="293"/>
                    </a:lnTo>
                    <a:lnTo>
                      <a:pt x="0" y="341"/>
                    </a:lnTo>
                    <a:lnTo>
                      <a:pt x="29" y="341"/>
                    </a:lnTo>
                    <a:lnTo>
                      <a:pt x="77" y="287"/>
                    </a:lnTo>
                    <a:lnTo>
                      <a:pt x="113" y="233"/>
                    </a:lnTo>
                    <a:lnTo>
                      <a:pt x="137" y="173"/>
                    </a:lnTo>
                    <a:lnTo>
                      <a:pt x="143" y="114"/>
                    </a:lnTo>
                    <a:lnTo>
                      <a:pt x="137" y="60"/>
                    </a:lnTo>
                    <a:lnTo>
                      <a:pt x="119" y="0"/>
                    </a:lnTo>
                    <a:lnTo>
                      <a:pt x="89" y="0"/>
                    </a:lnTo>
                    <a:lnTo>
                      <a:pt x="113" y="60"/>
                    </a:lnTo>
                    <a:lnTo>
                      <a:pt x="119" y="114"/>
                    </a:lnTo>
                    <a:lnTo>
                      <a:pt x="119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3019" name="Freeform 43"/>
              <p:cNvSpPr>
                <a:spLocks/>
              </p:cNvSpPr>
              <p:nvPr/>
            </p:nvSpPr>
            <p:spPr bwMode="hidden">
              <a:xfrm>
                <a:off x="5061" y="3624"/>
                <a:ext cx="83" cy="90"/>
              </a:xfrm>
              <a:custGeom>
                <a:avLst/>
                <a:gdLst/>
                <a:ahLst/>
                <a:cxnLst>
                  <a:cxn ang="0">
                    <a:pos x="59" y="90"/>
                  </a:cxn>
                  <a:cxn ang="0">
                    <a:pos x="83" y="84"/>
                  </a:cxn>
                  <a:cxn ang="0">
                    <a:pos x="71" y="60"/>
                  </a:cxn>
                  <a:cxn ang="0">
                    <a:pos x="53" y="42"/>
                  </a:cxn>
                  <a:cxn ang="0">
                    <a:pos x="6" y="0"/>
                  </a:cxn>
                  <a:cxn ang="0">
                    <a:pos x="0" y="18"/>
                  </a:cxn>
                  <a:cxn ang="0">
                    <a:pos x="35" y="48"/>
                  </a:cxn>
                  <a:cxn ang="0">
                    <a:pos x="59" y="90"/>
                  </a:cxn>
                  <a:cxn ang="0">
                    <a:pos x="59" y="90"/>
                  </a:cxn>
                </a:cxnLst>
                <a:rect l="0" t="0" r="r" b="b"/>
                <a:pathLst>
                  <a:path w="83" h="90">
                    <a:moveTo>
                      <a:pt x="59" y="90"/>
                    </a:moveTo>
                    <a:lnTo>
                      <a:pt x="83" y="84"/>
                    </a:lnTo>
                    <a:lnTo>
                      <a:pt x="71" y="60"/>
                    </a:lnTo>
                    <a:lnTo>
                      <a:pt x="53" y="42"/>
                    </a:lnTo>
                    <a:lnTo>
                      <a:pt x="6" y="0"/>
                    </a:lnTo>
                    <a:lnTo>
                      <a:pt x="0" y="18"/>
                    </a:lnTo>
                    <a:lnTo>
                      <a:pt x="35" y="48"/>
                    </a:lnTo>
                    <a:lnTo>
                      <a:pt x="59" y="90"/>
                    </a:lnTo>
                    <a:lnTo>
                      <a:pt x="5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3020" name="Freeform 44"/>
              <p:cNvSpPr>
                <a:spLocks/>
              </p:cNvSpPr>
              <p:nvPr/>
            </p:nvSpPr>
            <p:spPr bwMode="hidden">
              <a:xfrm>
                <a:off x="4445" y="3552"/>
                <a:ext cx="717" cy="431"/>
              </a:xfrm>
              <a:custGeom>
                <a:avLst/>
                <a:gdLst/>
                <a:ahLst/>
                <a:cxnLst>
                  <a:cxn ang="0">
                    <a:pos x="693" y="216"/>
                  </a:cxn>
                  <a:cxn ang="0">
                    <a:pos x="687" y="257"/>
                  </a:cxn>
                  <a:cxn ang="0">
                    <a:pos x="669" y="293"/>
                  </a:cxn>
                  <a:cxn ang="0">
                    <a:pos x="633" y="329"/>
                  </a:cxn>
                  <a:cxn ang="0">
                    <a:pos x="598" y="359"/>
                  </a:cxn>
                  <a:cxn ang="0">
                    <a:pos x="544" y="383"/>
                  </a:cxn>
                  <a:cxn ang="0">
                    <a:pos x="490" y="401"/>
                  </a:cxn>
                  <a:cxn ang="0">
                    <a:pos x="424" y="413"/>
                  </a:cxn>
                  <a:cxn ang="0">
                    <a:pos x="359" y="419"/>
                  </a:cxn>
                  <a:cxn ang="0">
                    <a:pos x="293" y="413"/>
                  </a:cxn>
                  <a:cxn ang="0">
                    <a:pos x="227" y="401"/>
                  </a:cxn>
                  <a:cxn ang="0">
                    <a:pos x="173" y="383"/>
                  </a:cxn>
                  <a:cxn ang="0">
                    <a:pos x="119" y="359"/>
                  </a:cxn>
                  <a:cxn ang="0">
                    <a:pos x="84" y="329"/>
                  </a:cxn>
                  <a:cxn ang="0">
                    <a:pos x="48" y="293"/>
                  </a:cxn>
                  <a:cxn ang="0">
                    <a:pos x="30" y="257"/>
                  </a:cxn>
                  <a:cxn ang="0">
                    <a:pos x="24" y="216"/>
                  </a:cxn>
                  <a:cxn ang="0">
                    <a:pos x="30" y="174"/>
                  </a:cxn>
                  <a:cxn ang="0">
                    <a:pos x="48" y="138"/>
                  </a:cxn>
                  <a:cxn ang="0">
                    <a:pos x="84" y="102"/>
                  </a:cxn>
                  <a:cxn ang="0">
                    <a:pos x="119" y="72"/>
                  </a:cxn>
                  <a:cxn ang="0">
                    <a:pos x="173" y="48"/>
                  </a:cxn>
                  <a:cxn ang="0">
                    <a:pos x="227" y="30"/>
                  </a:cxn>
                  <a:cxn ang="0">
                    <a:pos x="293" y="18"/>
                  </a:cxn>
                  <a:cxn ang="0">
                    <a:pos x="359" y="12"/>
                  </a:cxn>
                  <a:cxn ang="0">
                    <a:pos x="418" y="18"/>
                  </a:cxn>
                  <a:cxn ang="0">
                    <a:pos x="478" y="30"/>
                  </a:cxn>
                  <a:cxn ang="0">
                    <a:pos x="532" y="48"/>
                  </a:cxn>
                  <a:cxn ang="0">
                    <a:pos x="580" y="66"/>
                  </a:cxn>
                  <a:cxn ang="0">
                    <a:pos x="586" y="48"/>
                  </a:cxn>
                  <a:cxn ang="0">
                    <a:pos x="478" y="12"/>
                  </a:cxn>
                  <a:cxn ang="0">
                    <a:pos x="418" y="6"/>
                  </a:cxn>
                  <a:cxn ang="0">
                    <a:pos x="359" y="0"/>
                  </a:cxn>
                  <a:cxn ang="0">
                    <a:pos x="287" y="6"/>
                  </a:cxn>
                  <a:cxn ang="0">
                    <a:pos x="221" y="18"/>
                  </a:cxn>
                  <a:cxn ang="0">
                    <a:pos x="161" y="36"/>
                  </a:cxn>
                  <a:cxn ang="0">
                    <a:pos x="107" y="66"/>
                  </a:cxn>
                  <a:cxn ang="0">
                    <a:pos x="60" y="96"/>
                  </a:cxn>
                  <a:cxn ang="0">
                    <a:pos x="30" y="132"/>
                  </a:cxn>
                  <a:cxn ang="0">
                    <a:pos x="6" y="174"/>
                  </a:cxn>
                  <a:cxn ang="0">
                    <a:pos x="0" y="216"/>
                  </a:cxn>
                  <a:cxn ang="0">
                    <a:pos x="6" y="257"/>
                  </a:cxn>
                  <a:cxn ang="0">
                    <a:pos x="30" y="299"/>
                  </a:cxn>
                  <a:cxn ang="0">
                    <a:pos x="60" y="335"/>
                  </a:cxn>
                  <a:cxn ang="0">
                    <a:pos x="107" y="371"/>
                  </a:cxn>
                  <a:cxn ang="0">
                    <a:pos x="161" y="395"/>
                  </a:cxn>
                  <a:cxn ang="0">
                    <a:pos x="221" y="413"/>
                  </a:cxn>
                  <a:cxn ang="0">
                    <a:pos x="287" y="425"/>
                  </a:cxn>
                  <a:cxn ang="0">
                    <a:pos x="359" y="431"/>
                  </a:cxn>
                  <a:cxn ang="0">
                    <a:pos x="430" y="425"/>
                  </a:cxn>
                  <a:cxn ang="0">
                    <a:pos x="496" y="413"/>
                  </a:cxn>
                  <a:cxn ang="0">
                    <a:pos x="562" y="395"/>
                  </a:cxn>
                  <a:cxn ang="0">
                    <a:pos x="610" y="371"/>
                  </a:cxn>
                  <a:cxn ang="0">
                    <a:pos x="657" y="335"/>
                  </a:cxn>
                  <a:cxn ang="0">
                    <a:pos x="687" y="299"/>
                  </a:cxn>
                  <a:cxn ang="0">
                    <a:pos x="711" y="257"/>
                  </a:cxn>
                  <a:cxn ang="0">
                    <a:pos x="717" y="216"/>
                  </a:cxn>
                  <a:cxn ang="0">
                    <a:pos x="717" y="204"/>
                  </a:cxn>
                  <a:cxn ang="0">
                    <a:pos x="711" y="192"/>
                  </a:cxn>
                  <a:cxn ang="0">
                    <a:pos x="687" y="198"/>
                  </a:cxn>
                  <a:cxn ang="0">
                    <a:pos x="693" y="210"/>
                  </a:cxn>
                  <a:cxn ang="0">
                    <a:pos x="693" y="216"/>
                  </a:cxn>
                  <a:cxn ang="0">
                    <a:pos x="693" y="216"/>
                  </a:cxn>
                </a:cxnLst>
                <a:rect l="0" t="0" r="r" b="b"/>
                <a:pathLst>
                  <a:path w="717" h="431">
                    <a:moveTo>
                      <a:pt x="693" y="216"/>
                    </a:moveTo>
                    <a:lnTo>
                      <a:pt x="687" y="257"/>
                    </a:lnTo>
                    <a:lnTo>
                      <a:pt x="669" y="293"/>
                    </a:lnTo>
                    <a:lnTo>
                      <a:pt x="633" y="329"/>
                    </a:lnTo>
                    <a:lnTo>
                      <a:pt x="598" y="359"/>
                    </a:lnTo>
                    <a:lnTo>
                      <a:pt x="544" y="383"/>
                    </a:lnTo>
                    <a:lnTo>
                      <a:pt x="490" y="401"/>
                    </a:lnTo>
                    <a:lnTo>
                      <a:pt x="424" y="413"/>
                    </a:lnTo>
                    <a:lnTo>
                      <a:pt x="359" y="419"/>
                    </a:lnTo>
                    <a:lnTo>
                      <a:pt x="293" y="413"/>
                    </a:lnTo>
                    <a:lnTo>
                      <a:pt x="227" y="401"/>
                    </a:lnTo>
                    <a:lnTo>
                      <a:pt x="173" y="383"/>
                    </a:lnTo>
                    <a:lnTo>
                      <a:pt x="119" y="359"/>
                    </a:lnTo>
                    <a:lnTo>
                      <a:pt x="84" y="329"/>
                    </a:lnTo>
                    <a:lnTo>
                      <a:pt x="48" y="293"/>
                    </a:lnTo>
                    <a:lnTo>
                      <a:pt x="30" y="257"/>
                    </a:lnTo>
                    <a:lnTo>
                      <a:pt x="24" y="216"/>
                    </a:lnTo>
                    <a:lnTo>
                      <a:pt x="30" y="174"/>
                    </a:lnTo>
                    <a:lnTo>
                      <a:pt x="48" y="138"/>
                    </a:lnTo>
                    <a:lnTo>
                      <a:pt x="84" y="102"/>
                    </a:lnTo>
                    <a:lnTo>
                      <a:pt x="119" y="72"/>
                    </a:lnTo>
                    <a:lnTo>
                      <a:pt x="173" y="48"/>
                    </a:lnTo>
                    <a:lnTo>
                      <a:pt x="227" y="30"/>
                    </a:lnTo>
                    <a:lnTo>
                      <a:pt x="293" y="18"/>
                    </a:lnTo>
                    <a:lnTo>
                      <a:pt x="359" y="12"/>
                    </a:lnTo>
                    <a:lnTo>
                      <a:pt x="418" y="18"/>
                    </a:lnTo>
                    <a:lnTo>
                      <a:pt x="478" y="30"/>
                    </a:lnTo>
                    <a:lnTo>
                      <a:pt x="532" y="48"/>
                    </a:lnTo>
                    <a:lnTo>
                      <a:pt x="580" y="66"/>
                    </a:lnTo>
                    <a:lnTo>
                      <a:pt x="586" y="48"/>
                    </a:lnTo>
                    <a:lnTo>
                      <a:pt x="478" y="12"/>
                    </a:lnTo>
                    <a:lnTo>
                      <a:pt x="418" y="6"/>
                    </a:lnTo>
                    <a:lnTo>
                      <a:pt x="359" y="0"/>
                    </a:lnTo>
                    <a:lnTo>
                      <a:pt x="287" y="6"/>
                    </a:lnTo>
                    <a:lnTo>
                      <a:pt x="221" y="18"/>
                    </a:lnTo>
                    <a:lnTo>
                      <a:pt x="161" y="36"/>
                    </a:lnTo>
                    <a:lnTo>
                      <a:pt x="107" y="66"/>
                    </a:lnTo>
                    <a:lnTo>
                      <a:pt x="60" y="96"/>
                    </a:lnTo>
                    <a:lnTo>
                      <a:pt x="30" y="132"/>
                    </a:lnTo>
                    <a:lnTo>
                      <a:pt x="6" y="174"/>
                    </a:lnTo>
                    <a:lnTo>
                      <a:pt x="0" y="216"/>
                    </a:lnTo>
                    <a:lnTo>
                      <a:pt x="6" y="257"/>
                    </a:lnTo>
                    <a:lnTo>
                      <a:pt x="30" y="299"/>
                    </a:lnTo>
                    <a:lnTo>
                      <a:pt x="60" y="335"/>
                    </a:lnTo>
                    <a:lnTo>
                      <a:pt x="107" y="371"/>
                    </a:lnTo>
                    <a:lnTo>
                      <a:pt x="161" y="395"/>
                    </a:lnTo>
                    <a:lnTo>
                      <a:pt x="221" y="413"/>
                    </a:lnTo>
                    <a:lnTo>
                      <a:pt x="287" y="425"/>
                    </a:lnTo>
                    <a:lnTo>
                      <a:pt x="359" y="431"/>
                    </a:lnTo>
                    <a:lnTo>
                      <a:pt x="430" y="425"/>
                    </a:lnTo>
                    <a:lnTo>
                      <a:pt x="496" y="413"/>
                    </a:lnTo>
                    <a:lnTo>
                      <a:pt x="562" y="395"/>
                    </a:lnTo>
                    <a:lnTo>
                      <a:pt x="610" y="371"/>
                    </a:lnTo>
                    <a:lnTo>
                      <a:pt x="657" y="335"/>
                    </a:lnTo>
                    <a:lnTo>
                      <a:pt x="687" y="299"/>
                    </a:lnTo>
                    <a:lnTo>
                      <a:pt x="711" y="257"/>
                    </a:lnTo>
                    <a:lnTo>
                      <a:pt x="717" y="216"/>
                    </a:lnTo>
                    <a:lnTo>
                      <a:pt x="717" y="204"/>
                    </a:lnTo>
                    <a:lnTo>
                      <a:pt x="711" y="192"/>
                    </a:lnTo>
                    <a:lnTo>
                      <a:pt x="687" y="198"/>
                    </a:lnTo>
                    <a:lnTo>
                      <a:pt x="693" y="210"/>
                    </a:lnTo>
                    <a:lnTo>
                      <a:pt x="693" y="216"/>
                    </a:lnTo>
                    <a:lnTo>
                      <a:pt x="693" y="216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3021" name="Freeform 45"/>
              <p:cNvSpPr>
                <a:spLocks/>
              </p:cNvSpPr>
              <p:nvPr/>
            </p:nvSpPr>
            <p:spPr bwMode="hidden">
              <a:xfrm>
                <a:off x="4349" y="3510"/>
                <a:ext cx="909" cy="533"/>
              </a:xfrm>
              <a:custGeom>
                <a:avLst/>
                <a:gdLst/>
                <a:ahLst/>
                <a:cxnLst>
                  <a:cxn ang="0">
                    <a:pos x="616" y="0"/>
                  </a:cxn>
                  <a:cxn ang="0">
                    <a:pos x="616" y="18"/>
                  </a:cxn>
                  <a:cxn ang="0">
                    <a:pos x="724" y="60"/>
                  </a:cxn>
                  <a:cxn ang="0">
                    <a:pos x="765" y="84"/>
                  </a:cxn>
                  <a:cxn ang="0">
                    <a:pos x="807" y="114"/>
                  </a:cxn>
                  <a:cxn ang="0">
                    <a:pos x="837" y="144"/>
                  </a:cxn>
                  <a:cxn ang="0">
                    <a:pos x="861" y="180"/>
                  </a:cxn>
                  <a:cxn ang="0">
                    <a:pos x="873" y="216"/>
                  </a:cxn>
                  <a:cxn ang="0">
                    <a:pos x="879" y="258"/>
                  </a:cxn>
                  <a:cxn ang="0">
                    <a:pos x="873" y="311"/>
                  </a:cxn>
                  <a:cxn ang="0">
                    <a:pos x="843" y="359"/>
                  </a:cxn>
                  <a:cxn ang="0">
                    <a:pos x="807" y="401"/>
                  </a:cxn>
                  <a:cxn ang="0">
                    <a:pos x="753" y="443"/>
                  </a:cxn>
                  <a:cxn ang="0">
                    <a:pos x="694" y="473"/>
                  </a:cxn>
                  <a:cxn ang="0">
                    <a:pos x="622" y="497"/>
                  </a:cxn>
                  <a:cxn ang="0">
                    <a:pos x="538" y="509"/>
                  </a:cxn>
                  <a:cxn ang="0">
                    <a:pos x="455" y="515"/>
                  </a:cxn>
                  <a:cxn ang="0">
                    <a:pos x="371" y="509"/>
                  </a:cxn>
                  <a:cxn ang="0">
                    <a:pos x="287" y="497"/>
                  </a:cxn>
                  <a:cxn ang="0">
                    <a:pos x="215" y="473"/>
                  </a:cxn>
                  <a:cxn ang="0">
                    <a:pos x="156" y="443"/>
                  </a:cxn>
                  <a:cxn ang="0">
                    <a:pos x="102" y="401"/>
                  </a:cxn>
                  <a:cxn ang="0">
                    <a:pos x="66" y="359"/>
                  </a:cxn>
                  <a:cxn ang="0">
                    <a:pos x="36" y="311"/>
                  </a:cxn>
                  <a:cxn ang="0">
                    <a:pos x="30" y="258"/>
                  </a:cxn>
                  <a:cxn ang="0">
                    <a:pos x="36" y="222"/>
                  </a:cxn>
                  <a:cxn ang="0">
                    <a:pos x="48" y="186"/>
                  </a:cxn>
                  <a:cxn ang="0">
                    <a:pos x="66" y="156"/>
                  </a:cxn>
                  <a:cxn ang="0">
                    <a:pos x="90" y="126"/>
                  </a:cxn>
                  <a:cxn ang="0">
                    <a:pos x="66" y="114"/>
                  </a:cxn>
                  <a:cxn ang="0">
                    <a:pos x="36" y="144"/>
                  </a:cxn>
                  <a:cxn ang="0">
                    <a:pos x="18" y="180"/>
                  </a:cxn>
                  <a:cxn ang="0">
                    <a:pos x="6" y="216"/>
                  </a:cxn>
                  <a:cxn ang="0">
                    <a:pos x="0" y="258"/>
                  </a:cxn>
                  <a:cxn ang="0">
                    <a:pos x="12" y="311"/>
                  </a:cxn>
                  <a:cxn ang="0">
                    <a:pos x="36" y="365"/>
                  </a:cxn>
                  <a:cxn ang="0">
                    <a:pos x="78" y="413"/>
                  </a:cxn>
                  <a:cxn ang="0">
                    <a:pos x="132" y="449"/>
                  </a:cxn>
                  <a:cxn ang="0">
                    <a:pos x="203" y="485"/>
                  </a:cxn>
                  <a:cxn ang="0">
                    <a:pos x="275" y="509"/>
                  </a:cxn>
                  <a:cxn ang="0">
                    <a:pos x="365" y="527"/>
                  </a:cxn>
                  <a:cxn ang="0">
                    <a:pos x="455" y="533"/>
                  </a:cxn>
                  <a:cxn ang="0">
                    <a:pos x="544" y="527"/>
                  </a:cxn>
                  <a:cxn ang="0">
                    <a:pos x="634" y="509"/>
                  </a:cxn>
                  <a:cxn ang="0">
                    <a:pos x="712" y="485"/>
                  </a:cxn>
                  <a:cxn ang="0">
                    <a:pos x="777" y="449"/>
                  </a:cxn>
                  <a:cxn ang="0">
                    <a:pos x="831" y="413"/>
                  </a:cxn>
                  <a:cxn ang="0">
                    <a:pos x="873" y="365"/>
                  </a:cxn>
                  <a:cxn ang="0">
                    <a:pos x="897" y="311"/>
                  </a:cxn>
                  <a:cxn ang="0">
                    <a:pos x="909" y="258"/>
                  </a:cxn>
                  <a:cxn ang="0">
                    <a:pos x="903" y="216"/>
                  </a:cxn>
                  <a:cxn ang="0">
                    <a:pos x="885" y="174"/>
                  </a:cxn>
                  <a:cxn ang="0">
                    <a:pos x="861" y="132"/>
                  </a:cxn>
                  <a:cxn ang="0">
                    <a:pos x="825" y="102"/>
                  </a:cxn>
                  <a:cxn ang="0">
                    <a:pos x="783" y="66"/>
                  </a:cxn>
                  <a:cxn ang="0">
                    <a:pos x="735" y="42"/>
                  </a:cxn>
                  <a:cxn ang="0">
                    <a:pos x="616" y="0"/>
                  </a:cxn>
                  <a:cxn ang="0">
                    <a:pos x="616" y="0"/>
                  </a:cxn>
                </a:cxnLst>
                <a:rect l="0" t="0" r="r" b="b"/>
                <a:pathLst>
                  <a:path w="909" h="533">
                    <a:moveTo>
                      <a:pt x="616" y="0"/>
                    </a:moveTo>
                    <a:lnTo>
                      <a:pt x="616" y="18"/>
                    </a:lnTo>
                    <a:lnTo>
                      <a:pt x="724" y="60"/>
                    </a:lnTo>
                    <a:lnTo>
                      <a:pt x="765" y="84"/>
                    </a:lnTo>
                    <a:lnTo>
                      <a:pt x="807" y="114"/>
                    </a:lnTo>
                    <a:lnTo>
                      <a:pt x="837" y="144"/>
                    </a:lnTo>
                    <a:lnTo>
                      <a:pt x="861" y="180"/>
                    </a:lnTo>
                    <a:lnTo>
                      <a:pt x="873" y="216"/>
                    </a:lnTo>
                    <a:lnTo>
                      <a:pt x="879" y="258"/>
                    </a:lnTo>
                    <a:lnTo>
                      <a:pt x="873" y="311"/>
                    </a:lnTo>
                    <a:lnTo>
                      <a:pt x="843" y="359"/>
                    </a:lnTo>
                    <a:lnTo>
                      <a:pt x="807" y="401"/>
                    </a:lnTo>
                    <a:lnTo>
                      <a:pt x="753" y="443"/>
                    </a:lnTo>
                    <a:lnTo>
                      <a:pt x="694" y="473"/>
                    </a:lnTo>
                    <a:lnTo>
                      <a:pt x="622" y="497"/>
                    </a:lnTo>
                    <a:lnTo>
                      <a:pt x="538" y="509"/>
                    </a:lnTo>
                    <a:lnTo>
                      <a:pt x="455" y="515"/>
                    </a:lnTo>
                    <a:lnTo>
                      <a:pt x="371" y="509"/>
                    </a:lnTo>
                    <a:lnTo>
                      <a:pt x="287" y="497"/>
                    </a:lnTo>
                    <a:lnTo>
                      <a:pt x="215" y="473"/>
                    </a:lnTo>
                    <a:lnTo>
                      <a:pt x="156" y="443"/>
                    </a:lnTo>
                    <a:lnTo>
                      <a:pt x="102" y="401"/>
                    </a:lnTo>
                    <a:lnTo>
                      <a:pt x="66" y="359"/>
                    </a:lnTo>
                    <a:lnTo>
                      <a:pt x="36" y="311"/>
                    </a:lnTo>
                    <a:lnTo>
                      <a:pt x="30" y="258"/>
                    </a:lnTo>
                    <a:lnTo>
                      <a:pt x="36" y="222"/>
                    </a:lnTo>
                    <a:lnTo>
                      <a:pt x="48" y="186"/>
                    </a:lnTo>
                    <a:lnTo>
                      <a:pt x="66" y="156"/>
                    </a:lnTo>
                    <a:lnTo>
                      <a:pt x="90" y="126"/>
                    </a:lnTo>
                    <a:lnTo>
                      <a:pt x="66" y="114"/>
                    </a:lnTo>
                    <a:lnTo>
                      <a:pt x="36" y="144"/>
                    </a:lnTo>
                    <a:lnTo>
                      <a:pt x="18" y="180"/>
                    </a:lnTo>
                    <a:lnTo>
                      <a:pt x="6" y="216"/>
                    </a:lnTo>
                    <a:lnTo>
                      <a:pt x="0" y="258"/>
                    </a:lnTo>
                    <a:lnTo>
                      <a:pt x="12" y="311"/>
                    </a:lnTo>
                    <a:lnTo>
                      <a:pt x="36" y="365"/>
                    </a:lnTo>
                    <a:lnTo>
                      <a:pt x="78" y="413"/>
                    </a:lnTo>
                    <a:lnTo>
                      <a:pt x="132" y="449"/>
                    </a:lnTo>
                    <a:lnTo>
                      <a:pt x="203" y="485"/>
                    </a:lnTo>
                    <a:lnTo>
                      <a:pt x="275" y="509"/>
                    </a:lnTo>
                    <a:lnTo>
                      <a:pt x="365" y="527"/>
                    </a:lnTo>
                    <a:lnTo>
                      <a:pt x="455" y="533"/>
                    </a:lnTo>
                    <a:lnTo>
                      <a:pt x="544" y="527"/>
                    </a:lnTo>
                    <a:lnTo>
                      <a:pt x="634" y="509"/>
                    </a:lnTo>
                    <a:lnTo>
                      <a:pt x="712" y="485"/>
                    </a:lnTo>
                    <a:lnTo>
                      <a:pt x="777" y="449"/>
                    </a:lnTo>
                    <a:lnTo>
                      <a:pt x="831" y="413"/>
                    </a:lnTo>
                    <a:lnTo>
                      <a:pt x="873" y="365"/>
                    </a:lnTo>
                    <a:lnTo>
                      <a:pt x="897" y="311"/>
                    </a:lnTo>
                    <a:lnTo>
                      <a:pt x="909" y="258"/>
                    </a:lnTo>
                    <a:lnTo>
                      <a:pt x="903" y="216"/>
                    </a:lnTo>
                    <a:lnTo>
                      <a:pt x="885" y="174"/>
                    </a:lnTo>
                    <a:lnTo>
                      <a:pt x="861" y="132"/>
                    </a:lnTo>
                    <a:lnTo>
                      <a:pt x="825" y="102"/>
                    </a:lnTo>
                    <a:lnTo>
                      <a:pt x="783" y="66"/>
                    </a:lnTo>
                    <a:lnTo>
                      <a:pt x="735" y="42"/>
                    </a:lnTo>
                    <a:lnTo>
                      <a:pt x="616" y="0"/>
                    </a:lnTo>
                    <a:lnTo>
                      <a:pt x="61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3022" name="Freeform 46"/>
              <p:cNvSpPr>
                <a:spLocks/>
              </p:cNvSpPr>
              <p:nvPr/>
            </p:nvSpPr>
            <p:spPr bwMode="hidden">
              <a:xfrm>
                <a:off x="4564" y="3492"/>
                <a:ext cx="365" cy="66"/>
              </a:xfrm>
              <a:custGeom>
                <a:avLst/>
                <a:gdLst/>
                <a:ahLst/>
                <a:cxnLst>
                  <a:cxn ang="0">
                    <a:pos x="240" y="18"/>
                  </a:cxn>
                  <a:cxn ang="0">
                    <a:pos x="299" y="24"/>
                  </a:cxn>
                  <a:cxn ang="0">
                    <a:pos x="359" y="30"/>
                  </a:cxn>
                  <a:cxn ang="0">
                    <a:pos x="365" y="12"/>
                  </a:cxn>
                  <a:cxn ang="0">
                    <a:pos x="305" y="6"/>
                  </a:cxn>
                  <a:cxn ang="0">
                    <a:pos x="240" y="0"/>
                  </a:cxn>
                  <a:cxn ang="0">
                    <a:pos x="174" y="6"/>
                  </a:cxn>
                  <a:cxn ang="0">
                    <a:pos x="114" y="12"/>
                  </a:cxn>
                  <a:cxn ang="0">
                    <a:pos x="0" y="42"/>
                  </a:cxn>
                  <a:cxn ang="0">
                    <a:pos x="0" y="66"/>
                  </a:cxn>
                  <a:cxn ang="0">
                    <a:pos x="54" y="48"/>
                  </a:cxn>
                  <a:cxn ang="0">
                    <a:pos x="114" y="30"/>
                  </a:cxn>
                  <a:cxn ang="0">
                    <a:pos x="174" y="24"/>
                  </a:cxn>
                  <a:cxn ang="0">
                    <a:pos x="240" y="18"/>
                  </a:cxn>
                  <a:cxn ang="0">
                    <a:pos x="240" y="18"/>
                  </a:cxn>
                </a:cxnLst>
                <a:rect l="0" t="0" r="r" b="b"/>
                <a:pathLst>
                  <a:path w="365" h="66">
                    <a:moveTo>
                      <a:pt x="240" y="18"/>
                    </a:moveTo>
                    <a:lnTo>
                      <a:pt x="299" y="24"/>
                    </a:lnTo>
                    <a:lnTo>
                      <a:pt x="359" y="30"/>
                    </a:lnTo>
                    <a:lnTo>
                      <a:pt x="365" y="12"/>
                    </a:lnTo>
                    <a:lnTo>
                      <a:pt x="305" y="6"/>
                    </a:lnTo>
                    <a:lnTo>
                      <a:pt x="240" y="0"/>
                    </a:lnTo>
                    <a:lnTo>
                      <a:pt x="174" y="6"/>
                    </a:lnTo>
                    <a:lnTo>
                      <a:pt x="114" y="12"/>
                    </a:lnTo>
                    <a:lnTo>
                      <a:pt x="0" y="42"/>
                    </a:lnTo>
                    <a:lnTo>
                      <a:pt x="0" y="66"/>
                    </a:lnTo>
                    <a:lnTo>
                      <a:pt x="54" y="48"/>
                    </a:lnTo>
                    <a:lnTo>
                      <a:pt x="114" y="30"/>
                    </a:lnTo>
                    <a:lnTo>
                      <a:pt x="174" y="24"/>
                    </a:lnTo>
                    <a:lnTo>
                      <a:pt x="240" y="18"/>
                    </a:lnTo>
                    <a:lnTo>
                      <a:pt x="240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3023" name="Freeform 47"/>
              <p:cNvSpPr>
                <a:spLocks/>
              </p:cNvSpPr>
              <p:nvPr/>
            </p:nvSpPr>
            <p:spPr bwMode="hidden">
              <a:xfrm>
                <a:off x="4463" y="3558"/>
                <a:ext cx="66" cy="48"/>
              </a:xfrm>
              <a:custGeom>
                <a:avLst/>
                <a:gdLst/>
                <a:ahLst/>
                <a:cxnLst>
                  <a:cxn ang="0">
                    <a:pos x="66" y="18"/>
                  </a:cxn>
                  <a:cxn ang="0">
                    <a:pos x="48" y="0"/>
                  </a:cxn>
                  <a:cxn ang="0">
                    <a:pos x="24" y="12"/>
                  </a:cxn>
                  <a:cxn ang="0">
                    <a:pos x="0" y="30"/>
                  </a:cxn>
                  <a:cxn ang="0">
                    <a:pos x="12" y="48"/>
                  </a:cxn>
                  <a:cxn ang="0">
                    <a:pos x="42" y="30"/>
                  </a:cxn>
                  <a:cxn ang="0">
                    <a:pos x="66" y="18"/>
                  </a:cxn>
                  <a:cxn ang="0">
                    <a:pos x="66" y="18"/>
                  </a:cxn>
                </a:cxnLst>
                <a:rect l="0" t="0" r="r" b="b"/>
                <a:pathLst>
                  <a:path w="66" h="48">
                    <a:moveTo>
                      <a:pt x="66" y="18"/>
                    </a:moveTo>
                    <a:lnTo>
                      <a:pt x="48" y="0"/>
                    </a:lnTo>
                    <a:lnTo>
                      <a:pt x="24" y="12"/>
                    </a:lnTo>
                    <a:lnTo>
                      <a:pt x="0" y="30"/>
                    </a:lnTo>
                    <a:lnTo>
                      <a:pt x="12" y="48"/>
                    </a:lnTo>
                    <a:lnTo>
                      <a:pt x="42" y="30"/>
                    </a:lnTo>
                    <a:lnTo>
                      <a:pt x="66" y="18"/>
                    </a:lnTo>
                    <a:lnTo>
                      <a:pt x="66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3024" name="Oval 48"/>
              <p:cNvSpPr>
                <a:spLocks noChangeArrowheads="1"/>
              </p:cNvSpPr>
              <p:nvPr/>
            </p:nvSpPr>
            <p:spPr bwMode="hidden">
              <a:xfrm>
                <a:off x="4546" y="3608"/>
                <a:ext cx="518" cy="31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3025" name="Oval 49"/>
              <p:cNvSpPr>
                <a:spLocks noChangeArrowheads="1"/>
              </p:cNvSpPr>
              <p:nvPr/>
            </p:nvSpPr>
            <p:spPr bwMode="hidden">
              <a:xfrm>
                <a:off x="4578" y="3630"/>
                <a:ext cx="446" cy="27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3026" name="Oval 50"/>
              <p:cNvSpPr>
                <a:spLocks noChangeArrowheads="1"/>
              </p:cNvSpPr>
              <p:nvPr/>
            </p:nvSpPr>
            <p:spPr bwMode="hidden">
              <a:xfrm>
                <a:off x="4610" y="3650"/>
                <a:ext cx="386" cy="233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3027" name="Oval 51"/>
              <p:cNvSpPr>
                <a:spLocks noChangeArrowheads="1"/>
              </p:cNvSpPr>
              <p:nvPr/>
            </p:nvSpPr>
            <p:spPr bwMode="hidden">
              <a:xfrm>
                <a:off x="4654" y="3678"/>
                <a:ext cx="298" cy="1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3028" name="Oval 52"/>
              <p:cNvSpPr>
                <a:spLocks noChangeArrowheads="1"/>
              </p:cNvSpPr>
              <p:nvPr/>
            </p:nvSpPr>
            <p:spPr bwMode="hidden">
              <a:xfrm>
                <a:off x="4690" y="3698"/>
                <a:ext cx="222" cy="139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3029" name="Oval 53"/>
              <p:cNvSpPr>
                <a:spLocks noChangeArrowheads="1"/>
              </p:cNvSpPr>
              <p:nvPr/>
            </p:nvSpPr>
            <p:spPr bwMode="hidden">
              <a:xfrm>
                <a:off x="4738" y="3728"/>
                <a:ext cx="126" cy="8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383030" name="Group 54"/>
            <p:cNvGrpSpPr>
              <a:grpSpLocks/>
            </p:cNvGrpSpPr>
            <p:nvPr userDrawn="1"/>
          </p:nvGrpSpPr>
          <p:grpSpPr bwMode="auto">
            <a:xfrm>
              <a:off x="5280" y="3024"/>
              <a:ext cx="425" cy="258"/>
              <a:chOff x="5280" y="3024"/>
              <a:chExt cx="425" cy="258"/>
            </a:xfrm>
          </p:grpSpPr>
          <p:sp>
            <p:nvSpPr>
              <p:cNvPr id="383031" name="Freeform 55"/>
              <p:cNvSpPr>
                <a:spLocks/>
              </p:cNvSpPr>
              <p:nvPr/>
            </p:nvSpPr>
            <p:spPr bwMode="hidden">
              <a:xfrm>
                <a:off x="5280" y="3186"/>
                <a:ext cx="383" cy="96"/>
              </a:xfrm>
              <a:custGeom>
                <a:avLst/>
                <a:gdLst/>
                <a:ahLst/>
                <a:cxnLst>
                  <a:cxn ang="0">
                    <a:pos x="209" y="96"/>
                  </a:cxn>
                  <a:cxn ang="0">
                    <a:pos x="143" y="90"/>
                  </a:cxn>
                  <a:cxn ang="0">
                    <a:pos x="83" y="66"/>
                  </a:cxn>
                  <a:cxn ang="0">
                    <a:pos x="35" y="36"/>
                  </a:cxn>
                  <a:cxn ang="0">
                    <a:pos x="6" y="0"/>
                  </a:cxn>
                  <a:cxn ang="0">
                    <a:pos x="0" y="6"/>
                  </a:cxn>
                  <a:cxn ang="0">
                    <a:pos x="29" y="42"/>
                  </a:cxn>
                  <a:cxn ang="0">
                    <a:pos x="77" y="72"/>
                  </a:cxn>
                  <a:cxn ang="0">
                    <a:pos x="137" y="90"/>
                  </a:cxn>
                  <a:cxn ang="0">
                    <a:pos x="209" y="96"/>
                  </a:cxn>
                  <a:cxn ang="0">
                    <a:pos x="263" y="90"/>
                  </a:cxn>
                  <a:cxn ang="0">
                    <a:pos x="311" y="84"/>
                  </a:cxn>
                  <a:cxn ang="0">
                    <a:pos x="352" y="66"/>
                  </a:cxn>
                  <a:cxn ang="0">
                    <a:pos x="382" y="42"/>
                  </a:cxn>
                  <a:cxn ang="0">
                    <a:pos x="376" y="42"/>
                  </a:cxn>
                  <a:cxn ang="0">
                    <a:pos x="346" y="66"/>
                  </a:cxn>
                  <a:cxn ang="0">
                    <a:pos x="305" y="78"/>
                  </a:cxn>
                  <a:cxn ang="0">
                    <a:pos x="263" y="90"/>
                  </a:cxn>
                  <a:cxn ang="0">
                    <a:pos x="209" y="96"/>
                  </a:cxn>
                  <a:cxn ang="0">
                    <a:pos x="209" y="96"/>
                  </a:cxn>
                </a:cxnLst>
                <a:rect l="0" t="0" r="r" b="b"/>
                <a:pathLst>
                  <a:path w="382" h="96">
                    <a:moveTo>
                      <a:pt x="209" y="96"/>
                    </a:moveTo>
                    <a:lnTo>
                      <a:pt x="143" y="90"/>
                    </a:lnTo>
                    <a:lnTo>
                      <a:pt x="83" y="66"/>
                    </a:lnTo>
                    <a:lnTo>
                      <a:pt x="35" y="36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9" y="42"/>
                    </a:lnTo>
                    <a:lnTo>
                      <a:pt x="77" y="72"/>
                    </a:lnTo>
                    <a:lnTo>
                      <a:pt x="137" y="90"/>
                    </a:lnTo>
                    <a:lnTo>
                      <a:pt x="209" y="96"/>
                    </a:lnTo>
                    <a:lnTo>
                      <a:pt x="263" y="90"/>
                    </a:lnTo>
                    <a:lnTo>
                      <a:pt x="311" y="84"/>
                    </a:lnTo>
                    <a:lnTo>
                      <a:pt x="352" y="66"/>
                    </a:lnTo>
                    <a:lnTo>
                      <a:pt x="382" y="42"/>
                    </a:lnTo>
                    <a:lnTo>
                      <a:pt x="376" y="42"/>
                    </a:lnTo>
                    <a:lnTo>
                      <a:pt x="346" y="66"/>
                    </a:lnTo>
                    <a:lnTo>
                      <a:pt x="305" y="78"/>
                    </a:lnTo>
                    <a:lnTo>
                      <a:pt x="263" y="90"/>
                    </a:lnTo>
                    <a:lnTo>
                      <a:pt x="209" y="96"/>
                    </a:lnTo>
                    <a:lnTo>
                      <a:pt x="209" y="9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3032" name="Freeform 56"/>
              <p:cNvSpPr>
                <a:spLocks/>
              </p:cNvSpPr>
              <p:nvPr/>
            </p:nvSpPr>
            <p:spPr bwMode="hidden">
              <a:xfrm>
                <a:off x="5315" y="3024"/>
                <a:ext cx="258" cy="54"/>
              </a:xfrm>
              <a:custGeom>
                <a:avLst/>
                <a:gdLst/>
                <a:ahLst/>
                <a:cxnLst>
                  <a:cxn ang="0">
                    <a:pos x="174" y="0"/>
                  </a:cxn>
                  <a:cxn ang="0">
                    <a:pos x="216" y="6"/>
                  </a:cxn>
                  <a:cxn ang="0">
                    <a:pos x="258" y="12"/>
                  </a:cxn>
                  <a:cxn ang="0">
                    <a:pos x="252" y="6"/>
                  </a:cxn>
                  <a:cxn ang="0">
                    <a:pos x="216" y="0"/>
                  </a:cxn>
                  <a:cxn ang="0">
                    <a:pos x="174" y="0"/>
                  </a:cxn>
                  <a:cxn ang="0">
                    <a:pos x="120" y="6"/>
                  </a:cxn>
                  <a:cxn ang="0">
                    <a:pos x="78" y="12"/>
                  </a:cxn>
                  <a:cxn ang="0">
                    <a:pos x="36" y="30"/>
                  </a:cxn>
                  <a:cxn ang="0">
                    <a:pos x="0" y="48"/>
                  </a:cxn>
                  <a:cxn ang="0">
                    <a:pos x="6" y="54"/>
                  </a:cxn>
                  <a:cxn ang="0">
                    <a:pos x="36" y="36"/>
                  </a:cxn>
                  <a:cxn ang="0">
                    <a:pos x="78" y="18"/>
                  </a:cxn>
                  <a:cxn ang="0">
                    <a:pos x="120" y="6"/>
                  </a:cxn>
                  <a:cxn ang="0">
                    <a:pos x="174" y="0"/>
                  </a:cxn>
                  <a:cxn ang="0">
                    <a:pos x="174" y="0"/>
                  </a:cxn>
                </a:cxnLst>
                <a:rect l="0" t="0" r="r" b="b"/>
                <a:pathLst>
                  <a:path w="258" h="54">
                    <a:moveTo>
                      <a:pt x="174" y="0"/>
                    </a:moveTo>
                    <a:lnTo>
                      <a:pt x="216" y="6"/>
                    </a:lnTo>
                    <a:lnTo>
                      <a:pt x="258" y="12"/>
                    </a:lnTo>
                    <a:lnTo>
                      <a:pt x="252" y="6"/>
                    </a:lnTo>
                    <a:lnTo>
                      <a:pt x="216" y="0"/>
                    </a:lnTo>
                    <a:lnTo>
                      <a:pt x="174" y="0"/>
                    </a:lnTo>
                    <a:lnTo>
                      <a:pt x="120" y="6"/>
                    </a:lnTo>
                    <a:lnTo>
                      <a:pt x="78" y="12"/>
                    </a:lnTo>
                    <a:lnTo>
                      <a:pt x="36" y="30"/>
                    </a:lnTo>
                    <a:lnTo>
                      <a:pt x="0" y="48"/>
                    </a:lnTo>
                    <a:lnTo>
                      <a:pt x="6" y="54"/>
                    </a:lnTo>
                    <a:lnTo>
                      <a:pt x="36" y="36"/>
                    </a:lnTo>
                    <a:lnTo>
                      <a:pt x="78" y="18"/>
                    </a:lnTo>
                    <a:lnTo>
                      <a:pt x="120" y="6"/>
                    </a:lnTo>
                    <a:lnTo>
                      <a:pt x="174" y="0"/>
                    </a:lnTo>
                    <a:lnTo>
                      <a:pt x="17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3033" name="Freeform 57"/>
              <p:cNvSpPr>
                <a:spLocks/>
              </p:cNvSpPr>
              <p:nvPr/>
            </p:nvSpPr>
            <p:spPr bwMode="hidden">
              <a:xfrm>
                <a:off x="5645" y="3066"/>
                <a:ext cx="60" cy="156"/>
              </a:xfrm>
              <a:custGeom>
                <a:avLst/>
                <a:gdLst/>
                <a:ahLst/>
                <a:cxnLst>
                  <a:cxn ang="0">
                    <a:pos x="54" y="90"/>
                  </a:cxn>
                  <a:cxn ang="0">
                    <a:pos x="48" y="126"/>
                  </a:cxn>
                  <a:cxn ang="0">
                    <a:pos x="24" y="156"/>
                  </a:cxn>
                  <a:cxn ang="0">
                    <a:pos x="30" y="156"/>
                  </a:cxn>
                  <a:cxn ang="0">
                    <a:pos x="54" y="126"/>
                  </a:cxn>
                  <a:cxn ang="0">
                    <a:pos x="60" y="90"/>
                  </a:cxn>
                  <a:cxn ang="0">
                    <a:pos x="54" y="66"/>
                  </a:cxn>
                  <a:cxn ang="0">
                    <a:pos x="48" y="42"/>
                  </a:cxn>
                  <a:cxn ang="0">
                    <a:pos x="30" y="18"/>
                  </a:cxn>
                  <a:cxn ang="0">
                    <a:pos x="6" y="0"/>
                  </a:cxn>
                  <a:cxn ang="0">
                    <a:pos x="0" y="6"/>
                  </a:cxn>
                  <a:cxn ang="0">
                    <a:pos x="24" y="24"/>
                  </a:cxn>
                  <a:cxn ang="0">
                    <a:pos x="42" y="42"/>
                  </a:cxn>
                  <a:cxn ang="0">
                    <a:pos x="48" y="66"/>
                  </a:cxn>
                  <a:cxn ang="0">
                    <a:pos x="54" y="90"/>
                  </a:cxn>
                  <a:cxn ang="0">
                    <a:pos x="54" y="90"/>
                  </a:cxn>
                </a:cxnLst>
                <a:rect l="0" t="0" r="r" b="b"/>
                <a:pathLst>
                  <a:path w="60" h="156">
                    <a:moveTo>
                      <a:pt x="54" y="90"/>
                    </a:moveTo>
                    <a:lnTo>
                      <a:pt x="48" y="126"/>
                    </a:lnTo>
                    <a:lnTo>
                      <a:pt x="24" y="156"/>
                    </a:lnTo>
                    <a:lnTo>
                      <a:pt x="30" y="156"/>
                    </a:lnTo>
                    <a:lnTo>
                      <a:pt x="54" y="126"/>
                    </a:lnTo>
                    <a:lnTo>
                      <a:pt x="60" y="90"/>
                    </a:lnTo>
                    <a:lnTo>
                      <a:pt x="54" y="66"/>
                    </a:lnTo>
                    <a:lnTo>
                      <a:pt x="48" y="42"/>
                    </a:lnTo>
                    <a:lnTo>
                      <a:pt x="30" y="18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4" y="24"/>
                    </a:lnTo>
                    <a:lnTo>
                      <a:pt x="42" y="42"/>
                    </a:lnTo>
                    <a:lnTo>
                      <a:pt x="48" y="66"/>
                    </a:lnTo>
                    <a:lnTo>
                      <a:pt x="54" y="90"/>
                    </a:lnTo>
                    <a:lnTo>
                      <a:pt x="54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3034" name="Freeform 58"/>
              <p:cNvSpPr>
                <a:spLocks/>
              </p:cNvSpPr>
              <p:nvPr/>
            </p:nvSpPr>
            <p:spPr bwMode="hidden">
              <a:xfrm>
                <a:off x="5375" y="3246"/>
                <a:ext cx="192" cy="18"/>
              </a:xfrm>
              <a:custGeom>
                <a:avLst/>
                <a:gdLst/>
                <a:ahLst/>
                <a:cxnLst>
                  <a:cxn ang="0">
                    <a:pos x="114" y="12"/>
                  </a:cxn>
                  <a:cxn ang="0">
                    <a:pos x="72" y="6"/>
                  </a:cxn>
                  <a:cxn ang="0">
                    <a:pos x="30" y="0"/>
                  </a:cxn>
                  <a:cxn ang="0">
                    <a:pos x="0" y="0"/>
                  </a:cxn>
                  <a:cxn ang="0">
                    <a:pos x="54" y="12"/>
                  </a:cxn>
                  <a:cxn ang="0">
                    <a:pos x="114" y="18"/>
                  </a:cxn>
                  <a:cxn ang="0">
                    <a:pos x="156" y="18"/>
                  </a:cxn>
                  <a:cxn ang="0">
                    <a:pos x="192" y="12"/>
                  </a:cxn>
                  <a:cxn ang="0">
                    <a:pos x="186" y="0"/>
                  </a:cxn>
                  <a:cxn ang="0">
                    <a:pos x="150" y="6"/>
                  </a:cxn>
                  <a:cxn ang="0">
                    <a:pos x="114" y="12"/>
                  </a:cxn>
                  <a:cxn ang="0">
                    <a:pos x="114" y="12"/>
                  </a:cxn>
                </a:cxnLst>
                <a:rect l="0" t="0" r="r" b="b"/>
                <a:pathLst>
                  <a:path w="192" h="18">
                    <a:moveTo>
                      <a:pt x="114" y="12"/>
                    </a:moveTo>
                    <a:lnTo>
                      <a:pt x="72" y="6"/>
                    </a:lnTo>
                    <a:lnTo>
                      <a:pt x="30" y="0"/>
                    </a:lnTo>
                    <a:lnTo>
                      <a:pt x="0" y="0"/>
                    </a:lnTo>
                    <a:lnTo>
                      <a:pt x="54" y="12"/>
                    </a:lnTo>
                    <a:lnTo>
                      <a:pt x="114" y="18"/>
                    </a:lnTo>
                    <a:lnTo>
                      <a:pt x="156" y="18"/>
                    </a:lnTo>
                    <a:lnTo>
                      <a:pt x="192" y="12"/>
                    </a:lnTo>
                    <a:lnTo>
                      <a:pt x="186" y="0"/>
                    </a:lnTo>
                    <a:lnTo>
                      <a:pt x="150" y="6"/>
                    </a:lnTo>
                    <a:lnTo>
                      <a:pt x="114" y="12"/>
                    </a:lnTo>
                    <a:lnTo>
                      <a:pt x="114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3035" name="Freeform 59"/>
              <p:cNvSpPr>
                <a:spLocks/>
              </p:cNvSpPr>
              <p:nvPr/>
            </p:nvSpPr>
            <p:spPr bwMode="hidden">
              <a:xfrm>
                <a:off x="5304" y="3042"/>
                <a:ext cx="161" cy="186"/>
              </a:xfrm>
              <a:custGeom>
                <a:avLst/>
                <a:gdLst/>
                <a:ahLst/>
                <a:cxnLst>
                  <a:cxn ang="0">
                    <a:pos x="11" y="114"/>
                  </a:cxn>
                  <a:cxn ang="0">
                    <a:pos x="17" y="96"/>
                  </a:cxn>
                  <a:cxn ang="0">
                    <a:pos x="23" y="78"/>
                  </a:cxn>
                  <a:cxn ang="0">
                    <a:pos x="53" y="42"/>
                  </a:cxn>
                  <a:cxn ang="0">
                    <a:pos x="101" y="18"/>
                  </a:cxn>
                  <a:cxn ang="0">
                    <a:pos x="155" y="6"/>
                  </a:cxn>
                  <a:cxn ang="0">
                    <a:pos x="161" y="0"/>
                  </a:cxn>
                  <a:cxn ang="0">
                    <a:pos x="95" y="12"/>
                  </a:cxn>
                  <a:cxn ang="0">
                    <a:pos x="47" y="36"/>
                  </a:cxn>
                  <a:cxn ang="0">
                    <a:pos x="11" y="72"/>
                  </a:cxn>
                  <a:cxn ang="0">
                    <a:pos x="5" y="90"/>
                  </a:cxn>
                  <a:cxn ang="0">
                    <a:pos x="0" y="114"/>
                  </a:cxn>
                  <a:cxn ang="0">
                    <a:pos x="11" y="150"/>
                  </a:cxn>
                  <a:cxn ang="0">
                    <a:pos x="23" y="168"/>
                  </a:cxn>
                  <a:cxn ang="0">
                    <a:pos x="41" y="186"/>
                  </a:cxn>
                  <a:cxn ang="0">
                    <a:pos x="65" y="186"/>
                  </a:cxn>
                  <a:cxn ang="0">
                    <a:pos x="41" y="168"/>
                  </a:cxn>
                  <a:cxn ang="0">
                    <a:pos x="23" y="150"/>
                  </a:cxn>
                  <a:cxn ang="0">
                    <a:pos x="17" y="132"/>
                  </a:cxn>
                  <a:cxn ang="0">
                    <a:pos x="11" y="114"/>
                  </a:cxn>
                  <a:cxn ang="0">
                    <a:pos x="11" y="114"/>
                  </a:cxn>
                </a:cxnLst>
                <a:rect l="0" t="0" r="r" b="b"/>
                <a:pathLst>
                  <a:path w="161" h="186">
                    <a:moveTo>
                      <a:pt x="11" y="114"/>
                    </a:moveTo>
                    <a:lnTo>
                      <a:pt x="17" y="96"/>
                    </a:lnTo>
                    <a:lnTo>
                      <a:pt x="23" y="78"/>
                    </a:lnTo>
                    <a:lnTo>
                      <a:pt x="53" y="42"/>
                    </a:lnTo>
                    <a:lnTo>
                      <a:pt x="101" y="18"/>
                    </a:lnTo>
                    <a:lnTo>
                      <a:pt x="155" y="6"/>
                    </a:lnTo>
                    <a:lnTo>
                      <a:pt x="161" y="0"/>
                    </a:lnTo>
                    <a:lnTo>
                      <a:pt x="95" y="12"/>
                    </a:lnTo>
                    <a:lnTo>
                      <a:pt x="47" y="36"/>
                    </a:lnTo>
                    <a:lnTo>
                      <a:pt x="11" y="72"/>
                    </a:lnTo>
                    <a:lnTo>
                      <a:pt x="5" y="90"/>
                    </a:lnTo>
                    <a:lnTo>
                      <a:pt x="0" y="114"/>
                    </a:lnTo>
                    <a:lnTo>
                      <a:pt x="11" y="150"/>
                    </a:lnTo>
                    <a:lnTo>
                      <a:pt x="23" y="168"/>
                    </a:lnTo>
                    <a:lnTo>
                      <a:pt x="41" y="186"/>
                    </a:lnTo>
                    <a:lnTo>
                      <a:pt x="65" y="186"/>
                    </a:lnTo>
                    <a:lnTo>
                      <a:pt x="41" y="168"/>
                    </a:lnTo>
                    <a:lnTo>
                      <a:pt x="23" y="150"/>
                    </a:lnTo>
                    <a:lnTo>
                      <a:pt x="17" y="132"/>
                    </a:lnTo>
                    <a:lnTo>
                      <a:pt x="11" y="114"/>
                    </a:lnTo>
                    <a:lnTo>
                      <a:pt x="11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3036" name="Freeform 60"/>
              <p:cNvSpPr>
                <a:spLocks/>
              </p:cNvSpPr>
              <p:nvPr/>
            </p:nvSpPr>
            <p:spPr bwMode="hidden">
              <a:xfrm>
                <a:off x="5489" y="3042"/>
                <a:ext cx="186" cy="210"/>
              </a:xfrm>
              <a:custGeom>
                <a:avLst/>
                <a:gdLst/>
                <a:ahLst/>
                <a:cxnLst>
                  <a:cxn ang="0">
                    <a:pos x="0" y="6"/>
                  </a:cxn>
                  <a:cxn ang="0">
                    <a:pos x="66" y="12"/>
                  </a:cxn>
                  <a:cxn ang="0">
                    <a:pos x="119" y="36"/>
                  </a:cxn>
                  <a:cxn ang="0">
                    <a:pos x="155" y="72"/>
                  </a:cxn>
                  <a:cxn ang="0">
                    <a:pos x="161" y="90"/>
                  </a:cxn>
                  <a:cxn ang="0">
                    <a:pos x="167" y="114"/>
                  </a:cxn>
                  <a:cxn ang="0">
                    <a:pos x="161" y="138"/>
                  </a:cxn>
                  <a:cxn ang="0">
                    <a:pos x="149" y="162"/>
                  </a:cxn>
                  <a:cxn ang="0">
                    <a:pos x="119" y="180"/>
                  </a:cxn>
                  <a:cxn ang="0">
                    <a:pos x="90" y="198"/>
                  </a:cxn>
                  <a:cxn ang="0">
                    <a:pos x="96" y="210"/>
                  </a:cxn>
                  <a:cxn ang="0">
                    <a:pos x="131" y="192"/>
                  </a:cxn>
                  <a:cxn ang="0">
                    <a:pos x="161" y="168"/>
                  </a:cxn>
                  <a:cxn ang="0">
                    <a:pos x="179" y="144"/>
                  </a:cxn>
                  <a:cxn ang="0">
                    <a:pos x="185" y="114"/>
                  </a:cxn>
                  <a:cxn ang="0">
                    <a:pos x="179" y="90"/>
                  </a:cxn>
                  <a:cxn ang="0">
                    <a:pos x="173" y="66"/>
                  </a:cxn>
                  <a:cxn ang="0">
                    <a:pos x="155" y="48"/>
                  </a:cxn>
                  <a:cxn ang="0">
                    <a:pos x="131" y="30"/>
                  </a:cxn>
                  <a:cxn ang="0">
                    <a:pos x="72" y="6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6"/>
                  </a:cxn>
                  <a:cxn ang="0">
                    <a:pos x="0" y="6"/>
                  </a:cxn>
                </a:cxnLst>
                <a:rect l="0" t="0" r="r" b="b"/>
                <a:pathLst>
                  <a:path w="185" h="210">
                    <a:moveTo>
                      <a:pt x="0" y="6"/>
                    </a:moveTo>
                    <a:lnTo>
                      <a:pt x="66" y="12"/>
                    </a:lnTo>
                    <a:lnTo>
                      <a:pt x="119" y="36"/>
                    </a:lnTo>
                    <a:lnTo>
                      <a:pt x="155" y="72"/>
                    </a:lnTo>
                    <a:lnTo>
                      <a:pt x="161" y="90"/>
                    </a:lnTo>
                    <a:lnTo>
                      <a:pt x="167" y="114"/>
                    </a:lnTo>
                    <a:lnTo>
                      <a:pt x="161" y="138"/>
                    </a:lnTo>
                    <a:lnTo>
                      <a:pt x="149" y="162"/>
                    </a:lnTo>
                    <a:lnTo>
                      <a:pt x="119" y="180"/>
                    </a:lnTo>
                    <a:lnTo>
                      <a:pt x="90" y="198"/>
                    </a:lnTo>
                    <a:lnTo>
                      <a:pt x="96" y="210"/>
                    </a:lnTo>
                    <a:lnTo>
                      <a:pt x="131" y="192"/>
                    </a:lnTo>
                    <a:lnTo>
                      <a:pt x="161" y="168"/>
                    </a:lnTo>
                    <a:lnTo>
                      <a:pt x="179" y="144"/>
                    </a:lnTo>
                    <a:lnTo>
                      <a:pt x="185" y="114"/>
                    </a:lnTo>
                    <a:lnTo>
                      <a:pt x="179" y="90"/>
                    </a:lnTo>
                    <a:lnTo>
                      <a:pt x="173" y="66"/>
                    </a:lnTo>
                    <a:lnTo>
                      <a:pt x="155" y="48"/>
                    </a:lnTo>
                    <a:lnTo>
                      <a:pt x="131" y="30"/>
                    </a:lnTo>
                    <a:lnTo>
                      <a:pt x="72" y="6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0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3037" name="Freeform 61"/>
              <p:cNvSpPr>
                <a:spLocks noEditPoints="1"/>
              </p:cNvSpPr>
              <p:nvPr/>
            </p:nvSpPr>
            <p:spPr bwMode="hidden">
              <a:xfrm>
                <a:off x="5345" y="3058"/>
                <a:ext cx="299" cy="186"/>
              </a:xfrm>
              <a:custGeom>
                <a:avLst/>
                <a:gdLst/>
                <a:ahLst/>
                <a:cxnLst>
                  <a:cxn ang="0">
                    <a:pos x="150" y="0"/>
                  </a:cxn>
                  <a:cxn ang="0">
                    <a:pos x="90" y="6"/>
                  </a:cxn>
                  <a:cxn ang="0">
                    <a:pos x="42" y="30"/>
                  </a:cxn>
                  <a:cxn ang="0">
                    <a:pos x="12" y="54"/>
                  </a:cxn>
                  <a:cxn ang="0">
                    <a:pos x="6" y="72"/>
                  </a:cxn>
                  <a:cxn ang="0">
                    <a:pos x="0" y="90"/>
                  </a:cxn>
                  <a:cxn ang="0">
                    <a:pos x="6" y="108"/>
                  </a:cxn>
                  <a:cxn ang="0">
                    <a:pos x="12" y="126"/>
                  </a:cxn>
                  <a:cxn ang="0">
                    <a:pos x="42" y="156"/>
                  </a:cxn>
                  <a:cxn ang="0">
                    <a:pos x="90" y="180"/>
                  </a:cxn>
                  <a:cxn ang="0">
                    <a:pos x="150" y="186"/>
                  </a:cxn>
                  <a:cxn ang="0">
                    <a:pos x="209" y="180"/>
                  </a:cxn>
                  <a:cxn ang="0">
                    <a:pos x="257" y="156"/>
                  </a:cxn>
                  <a:cxn ang="0">
                    <a:pos x="287" y="126"/>
                  </a:cxn>
                  <a:cxn ang="0">
                    <a:pos x="299" y="108"/>
                  </a:cxn>
                  <a:cxn ang="0">
                    <a:pos x="299" y="90"/>
                  </a:cxn>
                  <a:cxn ang="0">
                    <a:pos x="299" y="72"/>
                  </a:cxn>
                  <a:cxn ang="0">
                    <a:pos x="287" y="54"/>
                  </a:cxn>
                  <a:cxn ang="0">
                    <a:pos x="257" y="30"/>
                  </a:cxn>
                  <a:cxn ang="0">
                    <a:pos x="209" y="6"/>
                  </a:cxn>
                  <a:cxn ang="0">
                    <a:pos x="150" y="0"/>
                  </a:cxn>
                  <a:cxn ang="0">
                    <a:pos x="150" y="0"/>
                  </a:cxn>
                  <a:cxn ang="0">
                    <a:pos x="150" y="180"/>
                  </a:cxn>
                  <a:cxn ang="0">
                    <a:pos x="96" y="174"/>
                  </a:cxn>
                  <a:cxn ang="0">
                    <a:pos x="48" y="156"/>
                  </a:cxn>
                  <a:cxn ang="0">
                    <a:pos x="18" y="126"/>
                  </a:cxn>
                  <a:cxn ang="0">
                    <a:pos x="12" y="108"/>
                  </a:cxn>
                  <a:cxn ang="0">
                    <a:pos x="6" y="90"/>
                  </a:cxn>
                  <a:cxn ang="0">
                    <a:pos x="12" y="72"/>
                  </a:cxn>
                  <a:cxn ang="0">
                    <a:pos x="18" y="54"/>
                  </a:cxn>
                  <a:cxn ang="0">
                    <a:pos x="48" y="30"/>
                  </a:cxn>
                  <a:cxn ang="0">
                    <a:pos x="96" y="12"/>
                  </a:cxn>
                  <a:cxn ang="0">
                    <a:pos x="150" y="6"/>
                  </a:cxn>
                  <a:cxn ang="0">
                    <a:pos x="203" y="12"/>
                  </a:cxn>
                  <a:cxn ang="0">
                    <a:pos x="251" y="30"/>
                  </a:cxn>
                  <a:cxn ang="0">
                    <a:pos x="281" y="54"/>
                  </a:cxn>
                  <a:cxn ang="0">
                    <a:pos x="293" y="72"/>
                  </a:cxn>
                  <a:cxn ang="0">
                    <a:pos x="293" y="90"/>
                  </a:cxn>
                  <a:cxn ang="0">
                    <a:pos x="293" y="108"/>
                  </a:cxn>
                  <a:cxn ang="0">
                    <a:pos x="281" y="126"/>
                  </a:cxn>
                  <a:cxn ang="0">
                    <a:pos x="251" y="156"/>
                  </a:cxn>
                  <a:cxn ang="0">
                    <a:pos x="203" y="174"/>
                  </a:cxn>
                  <a:cxn ang="0">
                    <a:pos x="150" y="180"/>
                  </a:cxn>
                  <a:cxn ang="0">
                    <a:pos x="150" y="180"/>
                  </a:cxn>
                </a:cxnLst>
                <a:rect l="0" t="0" r="r" b="b"/>
                <a:pathLst>
                  <a:path w="299" h="186">
                    <a:moveTo>
                      <a:pt x="150" y="0"/>
                    </a:moveTo>
                    <a:lnTo>
                      <a:pt x="90" y="6"/>
                    </a:lnTo>
                    <a:lnTo>
                      <a:pt x="42" y="30"/>
                    </a:lnTo>
                    <a:lnTo>
                      <a:pt x="12" y="54"/>
                    </a:lnTo>
                    <a:lnTo>
                      <a:pt x="6" y="72"/>
                    </a:lnTo>
                    <a:lnTo>
                      <a:pt x="0" y="90"/>
                    </a:lnTo>
                    <a:lnTo>
                      <a:pt x="6" y="108"/>
                    </a:lnTo>
                    <a:lnTo>
                      <a:pt x="12" y="126"/>
                    </a:lnTo>
                    <a:lnTo>
                      <a:pt x="42" y="156"/>
                    </a:lnTo>
                    <a:lnTo>
                      <a:pt x="90" y="180"/>
                    </a:lnTo>
                    <a:lnTo>
                      <a:pt x="150" y="186"/>
                    </a:lnTo>
                    <a:lnTo>
                      <a:pt x="209" y="180"/>
                    </a:lnTo>
                    <a:lnTo>
                      <a:pt x="257" y="156"/>
                    </a:lnTo>
                    <a:lnTo>
                      <a:pt x="287" y="126"/>
                    </a:lnTo>
                    <a:lnTo>
                      <a:pt x="299" y="108"/>
                    </a:lnTo>
                    <a:lnTo>
                      <a:pt x="299" y="90"/>
                    </a:lnTo>
                    <a:lnTo>
                      <a:pt x="299" y="72"/>
                    </a:lnTo>
                    <a:lnTo>
                      <a:pt x="287" y="54"/>
                    </a:lnTo>
                    <a:lnTo>
                      <a:pt x="257" y="30"/>
                    </a:lnTo>
                    <a:lnTo>
                      <a:pt x="209" y="6"/>
                    </a:lnTo>
                    <a:lnTo>
                      <a:pt x="150" y="0"/>
                    </a:lnTo>
                    <a:lnTo>
                      <a:pt x="150" y="0"/>
                    </a:lnTo>
                    <a:close/>
                    <a:moveTo>
                      <a:pt x="150" y="180"/>
                    </a:moveTo>
                    <a:lnTo>
                      <a:pt x="96" y="174"/>
                    </a:lnTo>
                    <a:lnTo>
                      <a:pt x="48" y="156"/>
                    </a:lnTo>
                    <a:lnTo>
                      <a:pt x="18" y="126"/>
                    </a:lnTo>
                    <a:lnTo>
                      <a:pt x="12" y="108"/>
                    </a:lnTo>
                    <a:lnTo>
                      <a:pt x="6" y="90"/>
                    </a:lnTo>
                    <a:lnTo>
                      <a:pt x="12" y="72"/>
                    </a:lnTo>
                    <a:lnTo>
                      <a:pt x="18" y="54"/>
                    </a:lnTo>
                    <a:lnTo>
                      <a:pt x="48" y="30"/>
                    </a:lnTo>
                    <a:lnTo>
                      <a:pt x="96" y="12"/>
                    </a:lnTo>
                    <a:lnTo>
                      <a:pt x="150" y="6"/>
                    </a:lnTo>
                    <a:lnTo>
                      <a:pt x="203" y="12"/>
                    </a:lnTo>
                    <a:lnTo>
                      <a:pt x="251" y="30"/>
                    </a:lnTo>
                    <a:lnTo>
                      <a:pt x="281" y="54"/>
                    </a:lnTo>
                    <a:lnTo>
                      <a:pt x="293" y="72"/>
                    </a:lnTo>
                    <a:lnTo>
                      <a:pt x="293" y="90"/>
                    </a:lnTo>
                    <a:lnTo>
                      <a:pt x="293" y="108"/>
                    </a:lnTo>
                    <a:lnTo>
                      <a:pt x="281" y="126"/>
                    </a:lnTo>
                    <a:lnTo>
                      <a:pt x="251" y="156"/>
                    </a:lnTo>
                    <a:lnTo>
                      <a:pt x="203" y="174"/>
                    </a:lnTo>
                    <a:lnTo>
                      <a:pt x="150" y="180"/>
                    </a:lnTo>
                    <a:lnTo>
                      <a:pt x="150" y="18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383038" name="Group 62"/>
              <p:cNvGrpSpPr>
                <a:grpSpLocks/>
              </p:cNvGrpSpPr>
              <p:nvPr/>
            </p:nvGrpSpPr>
            <p:grpSpPr bwMode="auto">
              <a:xfrm>
                <a:off x="5381" y="3085"/>
                <a:ext cx="227" cy="132"/>
                <a:chOff x="5381" y="3085"/>
                <a:chExt cx="227" cy="132"/>
              </a:xfrm>
            </p:grpSpPr>
            <p:sp>
              <p:nvSpPr>
                <p:cNvPr id="383039" name="Oval 63"/>
                <p:cNvSpPr>
                  <a:spLocks noChangeArrowheads="1"/>
                </p:cNvSpPr>
                <p:nvPr userDrawn="1"/>
              </p:nvSpPr>
              <p:spPr bwMode="hidden">
                <a:xfrm>
                  <a:off x="5381" y="3085"/>
                  <a:ext cx="227" cy="13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83040" name="Oval 64"/>
                <p:cNvSpPr>
                  <a:spLocks noChangeArrowheads="1"/>
                </p:cNvSpPr>
                <p:nvPr userDrawn="1"/>
              </p:nvSpPr>
              <p:spPr bwMode="hidden">
                <a:xfrm>
                  <a:off x="5403" y="3099"/>
                  <a:ext cx="182" cy="10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83041" name="Oval 65"/>
                <p:cNvSpPr>
                  <a:spLocks noChangeArrowheads="1"/>
                </p:cNvSpPr>
                <p:nvPr userDrawn="1"/>
              </p:nvSpPr>
              <p:spPr bwMode="hidden">
                <a:xfrm>
                  <a:off x="5431" y="3109"/>
                  <a:ext cx="125" cy="8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83042" name="Oval 66"/>
                <p:cNvSpPr>
                  <a:spLocks noChangeArrowheads="1"/>
                </p:cNvSpPr>
                <p:nvPr userDrawn="1"/>
              </p:nvSpPr>
              <p:spPr bwMode="hidden">
                <a:xfrm>
                  <a:off x="5458" y="3125"/>
                  <a:ext cx="73" cy="47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</p:grpSp>
      <p:sp>
        <p:nvSpPr>
          <p:cNvPr id="383043" name="Rectangle 67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83044" name="Rectangle 68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83045" name="Rectangle 6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383046" name="Rectangle 7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383047" name="Rectangle 7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9FC31A3D-5BFB-4F48-993F-A01134036552}" type="slidenum">
              <a:rPr lang="en-US"/>
              <a:pPr/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06" r:id="rId1"/>
    <p:sldLayoutId id="2147483707" r:id="rId2"/>
    <p:sldLayoutId id="2147483708" r:id="rId3"/>
    <p:sldLayoutId id="2147483709" r:id="rId4"/>
    <p:sldLayoutId id="2147483710" r:id="rId5"/>
    <p:sldLayoutId id="2147483711" r:id="rId6"/>
    <p:sldLayoutId id="2147483712" r:id="rId7"/>
    <p:sldLayoutId id="2147483713" r:id="rId8"/>
    <p:sldLayoutId id="2147483714" r:id="rId9"/>
    <p:sldLayoutId id="2147483715" r:id="rId10"/>
    <p:sldLayoutId id="2147483716" r:id="rId11"/>
    <p:sldLayoutId id="2147483717" r:id="rId12"/>
    <p:sldLayoutId id="2147483718" r:id="rId13"/>
    <p:sldLayoutId id="2147483719" r:id="rId14"/>
    <p:sldLayoutId id="2147483720" r:id="rId15"/>
  </p:sldLayoutIdLst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  <a:cs typeface="Arial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  <a:cs typeface="Arial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  <a:cs typeface="Arial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  <a:cs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  <a:cs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  <a:cs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  <a:cs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  <a:cs typeface="Arial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Ø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2"/>
        </a:buClr>
        <a:buSzPct val="50000"/>
        <a:buFont typeface="Wingdings" pitchFamily="2" charset="2"/>
        <a:buChar char="l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6.vml"/><Relationship Id="rId4" Type="http://schemas.openxmlformats.org/officeDocument/2006/relationships/oleObject" Target="../embeddings/oleObject12.bin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7.vml"/><Relationship Id="rId4" Type="http://schemas.openxmlformats.org/officeDocument/2006/relationships/oleObject" Target="../embeddings/oleObject13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emf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16.bin"/><Relationship Id="rId5" Type="http://schemas.openxmlformats.org/officeDocument/2006/relationships/oleObject" Target="../embeddings/oleObject15.bin"/><Relationship Id="rId4" Type="http://schemas.openxmlformats.org/officeDocument/2006/relationships/oleObject" Target="../embeddings/oleObject14.bin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7" Type="http://schemas.openxmlformats.org/officeDocument/2006/relationships/oleObject" Target="../embeddings/oleObject20.bin"/><Relationship Id="rId2" Type="http://schemas.openxmlformats.org/officeDocument/2006/relationships/slideLayout" Target="../slideLayouts/slideLayout15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19.bin"/><Relationship Id="rId5" Type="http://schemas.openxmlformats.org/officeDocument/2006/relationships/oleObject" Target="../embeddings/oleObject18.bin"/><Relationship Id="rId4" Type="http://schemas.openxmlformats.org/officeDocument/2006/relationships/oleObject" Target="../embeddings/oleObject17.bin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8.xml"/><Relationship Id="rId7" Type="http://schemas.openxmlformats.org/officeDocument/2006/relationships/oleObject" Target="../embeddings/oleObject22.bin"/><Relationship Id="rId2" Type="http://schemas.openxmlformats.org/officeDocument/2006/relationships/slideLayout" Target="../slideLayouts/slideLayout15.xml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21.bin"/><Relationship Id="rId5" Type="http://schemas.openxmlformats.org/officeDocument/2006/relationships/image" Target="../media/image24.emf"/><Relationship Id="rId4" Type="http://schemas.openxmlformats.org/officeDocument/2006/relationships/image" Target="../media/image23.em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emf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4.xml"/><Relationship Id="rId7" Type="http://schemas.openxmlformats.org/officeDocument/2006/relationships/oleObject" Target="../embeddings/oleObject26.bin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11.vml"/><Relationship Id="rId6" Type="http://schemas.openxmlformats.org/officeDocument/2006/relationships/oleObject" Target="../embeddings/oleObject25.bin"/><Relationship Id="rId5" Type="http://schemas.openxmlformats.org/officeDocument/2006/relationships/oleObject" Target="../embeddings/oleObject24.bin"/><Relationship Id="rId4" Type="http://schemas.openxmlformats.org/officeDocument/2006/relationships/oleObject" Target="../embeddings/oleObject23.bin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5.xml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2.vml"/><Relationship Id="rId6" Type="http://schemas.openxmlformats.org/officeDocument/2006/relationships/oleObject" Target="../embeddings/oleObject29.bin"/><Relationship Id="rId5" Type="http://schemas.openxmlformats.org/officeDocument/2006/relationships/oleObject" Target="../embeddings/oleObject28.bin"/><Relationship Id="rId4" Type="http://schemas.openxmlformats.org/officeDocument/2006/relationships/oleObject" Target="../embeddings/oleObject27.bin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6.xml"/><Relationship Id="rId7" Type="http://schemas.openxmlformats.org/officeDocument/2006/relationships/oleObject" Target="../embeddings/oleObject32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3.vml"/><Relationship Id="rId6" Type="http://schemas.openxmlformats.org/officeDocument/2006/relationships/oleObject" Target="../embeddings/oleObject31.bin"/><Relationship Id="rId5" Type="http://schemas.openxmlformats.org/officeDocument/2006/relationships/oleObject" Target="../embeddings/oleObject30.bin"/><Relationship Id="rId4" Type="http://schemas.openxmlformats.org/officeDocument/2006/relationships/image" Target="../media/image36.wmf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7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5" Type="http://schemas.openxmlformats.org/officeDocument/2006/relationships/oleObject" Target="../embeddings/oleObject34.bin"/><Relationship Id="rId4" Type="http://schemas.openxmlformats.org/officeDocument/2006/relationships/oleObject" Target="../embeddings/oleObject33.bin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8.xml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5.vml"/><Relationship Id="rId5" Type="http://schemas.openxmlformats.org/officeDocument/2006/relationships/oleObject" Target="../embeddings/oleObject36.bin"/><Relationship Id="rId4" Type="http://schemas.openxmlformats.org/officeDocument/2006/relationships/oleObject" Target="../embeddings/oleObject35.bin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9.xml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6.vml"/><Relationship Id="rId6" Type="http://schemas.openxmlformats.org/officeDocument/2006/relationships/oleObject" Target="../embeddings/oleObject39.bin"/><Relationship Id="rId5" Type="http://schemas.openxmlformats.org/officeDocument/2006/relationships/oleObject" Target="../embeddings/oleObject38.bin"/><Relationship Id="rId4" Type="http://schemas.openxmlformats.org/officeDocument/2006/relationships/oleObject" Target="../embeddings/oleObject37.bin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3.bin"/><Relationship Id="rId5" Type="http://schemas.openxmlformats.org/officeDocument/2006/relationships/oleObject" Target="../embeddings/oleObject2.bin"/><Relationship Id="rId4" Type="http://schemas.openxmlformats.org/officeDocument/2006/relationships/oleObject" Target="../embeddings/oleObject1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oleObject" Target="../embeddings/oleObject5.bin"/><Relationship Id="rId4" Type="http://schemas.openxmlformats.org/officeDocument/2006/relationships/oleObject" Target="../embeddings/oleObject4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8.bin"/><Relationship Id="rId5" Type="http://schemas.openxmlformats.org/officeDocument/2006/relationships/oleObject" Target="../embeddings/oleObject7.bin"/><Relationship Id="rId4" Type="http://schemas.openxmlformats.org/officeDocument/2006/relationships/oleObject" Target="../embeddings/oleObject6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4.vml"/><Relationship Id="rId5" Type="http://schemas.openxmlformats.org/officeDocument/2006/relationships/oleObject" Target="../embeddings/oleObject10.bin"/><Relationship Id="rId4" Type="http://schemas.openxmlformats.org/officeDocument/2006/relationships/oleObject" Target="../embeddings/oleObject9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oleObject" Target="../embeddings/oleObject1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742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63775"/>
            <a:ext cx="7772400" cy="892175"/>
          </a:xfrm>
          <a:noFill/>
          <a:ln/>
        </p:spPr>
        <p:txBody>
          <a:bodyPr lIns="92075" tIns="46038" rIns="92075" bIns="46038" anchorCtr="0"/>
          <a:lstStyle/>
          <a:p>
            <a:r>
              <a:rPr lang="en-US"/>
              <a:t>Mass Balances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633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676400"/>
            <a:ext cx="7772400" cy="1676400"/>
          </a:xfrm>
          <a:noFill/>
          <a:ln/>
        </p:spPr>
        <p:txBody>
          <a:bodyPr lIns="92075" tIns="46038" rIns="92075" bIns="46038" anchorCtr="0"/>
          <a:lstStyle/>
          <a:p>
            <a:r>
              <a:rPr lang="en-US" b="1"/>
              <a:t>Hydraulic Characteristics</a:t>
            </a:r>
            <a:br>
              <a:rPr lang="en-US" b="1"/>
            </a:br>
            <a:r>
              <a:rPr lang="en-US" b="1"/>
              <a:t>of Reactors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429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636587"/>
          </a:xfrm>
          <a:noFill/>
          <a:ln/>
        </p:spPr>
        <p:txBody>
          <a:bodyPr lIns="92075" tIns="46038" rIns="92075" bIns="46038" anchorCtr="0"/>
          <a:lstStyle/>
          <a:p>
            <a:r>
              <a:rPr lang="en-US" sz="4000"/>
              <a:t>Idealized Model Reactors</a:t>
            </a:r>
          </a:p>
        </p:txBody>
      </p:sp>
      <p:sp>
        <p:nvSpPr>
          <p:cNvPr id="52429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990600"/>
            <a:ext cx="8534400" cy="1676400"/>
          </a:xfrm>
          <a:noFill/>
          <a:ln/>
        </p:spPr>
        <p:txBody>
          <a:bodyPr lIns="92075" tIns="46038" rIns="92075" bIns="46038"/>
          <a:lstStyle/>
          <a:p>
            <a:pPr>
              <a:lnSpc>
                <a:spcPct val="90000"/>
              </a:lnSpc>
            </a:pPr>
            <a:r>
              <a:rPr lang="en-US" sz="2800" dirty="0">
                <a:solidFill>
                  <a:srgbClr val="FFFE00"/>
                </a:solidFill>
              </a:rPr>
              <a:t>Limiting Case #1. Unidirectional advection with no mixing: A Plug Flow Reactor (PFR). Often used to model rivers, pipe flow, </a:t>
            </a:r>
            <a:r>
              <a:rPr lang="en-US" sz="2800" dirty="0" smtClean="0">
                <a:solidFill>
                  <a:srgbClr val="FFFE00"/>
                </a:solidFill>
              </a:rPr>
              <a:t>settling basins, disinfection processes.</a:t>
            </a:r>
            <a:endParaRPr lang="en-US" sz="2800" dirty="0">
              <a:solidFill>
                <a:srgbClr val="FFFE00"/>
              </a:solidFill>
            </a:endParaRPr>
          </a:p>
        </p:txBody>
      </p:sp>
      <p:sp>
        <p:nvSpPr>
          <p:cNvPr id="524292" name="Rectangle 4"/>
          <p:cNvSpPr>
            <a:spLocks noChangeArrowheads="1"/>
          </p:cNvSpPr>
          <p:nvPr/>
        </p:nvSpPr>
        <p:spPr bwMode="auto">
          <a:xfrm>
            <a:off x="1371600" y="3200400"/>
            <a:ext cx="5867400" cy="1600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524294" name="Group 6"/>
          <p:cNvGrpSpPr>
            <a:grpSpLocks/>
          </p:cNvGrpSpPr>
          <p:nvPr/>
        </p:nvGrpSpPr>
        <p:grpSpPr bwMode="auto">
          <a:xfrm>
            <a:off x="1143000" y="2819400"/>
            <a:ext cx="6629400" cy="1905000"/>
            <a:chOff x="720" y="1872"/>
            <a:chExt cx="4176" cy="1200"/>
          </a:xfrm>
        </p:grpSpPr>
        <p:sp>
          <p:nvSpPr>
            <p:cNvPr id="524295" name="Rectangle 7"/>
            <p:cNvSpPr>
              <a:spLocks noChangeArrowheads="1"/>
            </p:cNvSpPr>
            <p:nvPr/>
          </p:nvSpPr>
          <p:spPr bwMode="auto">
            <a:xfrm>
              <a:off x="720" y="1872"/>
              <a:ext cx="4176" cy="1200"/>
            </a:xfrm>
            <a:prstGeom prst="rect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524296" name="Group 8"/>
            <p:cNvGrpSpPr>
              <a:grpSpLocks/>
            </p:cNvGrpSpPr>
            <p:nvPr/>
          </p:nvGrpSpPr>
          <p:grpSpPr bwMode="auto">
            <a:xfrm>
              <a:off x="912" y="2112"/>
              <a:ext cx="3600" cy="816"/>
              <a:chOff x="912" y="2112"/>
              <a:chExt cx="3600" cy="816"/>
            </a:xfrm>
          </p:grpSpPr>
          <p:sp>
            <p:nvSpPr>
              <p:cNvPr id="524297" name="Oval 9"/>
              <p:cNvSpPr>
                <a:spLocks noChangeArrowheads="1"/>
              </p:cNvSpPr>
              <p:nvPr/>
            </p:nvSpPr>
            <p:spPr bwMode="auto">
              <a:xfrm>
                <a:off x="1392" y="2208"/>
                <a:ext cx="144" cy="288"/>
              </a:xfrm>
              <a:prstGeom prst="ellipse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chemeClr val="hlink">
                      <a:gamma/>
                      <a:shade val="46275"/>
                      <a:invGamma/>
                    </a:schemeClr>
                  </a:gs>
                </a:gsLst>
                <a:lin ang="0" scaled="1"/>
              </a:gradFill>
              <a:ln w="12700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4298" name="Oval 10"/>
              <p:cNvSpPr>
                <a:spLocks noChangeArrowheads="1"/>
              </p:cNvSpPr>
              <p:nvPr/>
            </p:nvSpPr>
            <p:spPr bwMode="auto">
              <a:xfrm>
                <a:off x="2640" y="2208"/>
                <a:ext cx="144" cy="288"/>
              </a:xfrm>
              <a:prstGeom prst="ellipse">
                <a:avLst/>
              </a:prstGeom>
              <a:noFill/>
              <a:ln w="12700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4299" name="Oval 11"/>
              <p:cNvSpPr>
                <a:spLocks noChangeArrowheads="1"/>
              </p:cNvSpPr>
              <p:nvPr/>
            </p:nvSpPr>
            <p:spPr bwMode="auto">
              <a:xfrm>
                <a:off x="2592" y="2208"/>
                <a:ext cx="144" cy="288"/>
              </a:xfrm>
              <a:prstGeom prst="ellipse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chemeClr val="hlink">
                      <a:gamma/>
                      <a:shade val="46275"/>
                      <a:invGamma/>
                    </a:schemeClr>
                  </a:gs>
                </a:gsLst>
                <a:lin ang="0" scaled="1"/>
              </a:gradFill>
              <a:ln w="12700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4300" name="Line 12"/>
              <p:cNvSpPr>
                <a:spLocks noChangeShapeType="1"/>
              </p:cNvSpPr>
              <p:nvPr/>
            </p:nvSpPr>
            <p:spPr bwMode="auto">
              <a:xfrm>
                <a:off x="912" y="2352"/>
                <a:ext cx="576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 type="none" w="sm" len="sm"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4301" name="Line 13"/>
              <p:cNvSpPr>
                <a:spLocks noChangeShapeType="1"/>
              </p:cNvSpPr>
              <p:nvPr/>
            </p:nvSpPr>
            <p:spPr bwMode="auto">
              <a:xfrm>
                <a:off x="1488" y="2496"/>
                <a:ext cx="0" cy="432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4302" name="Line 14"/>
              <p:cNvSpPr>
                <a:spLocks noChangeShapeType="1"/>
              </p:cNvSpPr>
              <p:nvPr/>
            </p:nvSpPr>
            <p:spPr bwMode="auto">
              <a:xfrm>
                <a:off x="3792" y="2496"/>
                <a:ext cx="0" cy="432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4303" name="Line 15"/>
              <p:cNvSpPr>
                <a:spLocks noChangeShapeType="1"/>
              </p:cNvSpPr>
              <p:nvPr/>
            </p:nvSpPr>
            <p:spPr bwMode="auto">
              <a:xfrm>
                <a:off x="1488" y="2640"/>
                <a:ext cx="230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 type="triangle" w="med" len="med"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4304" name="Text Box 16"/>
              <p:cNvSpPr txBox="1">
                <a:spLocks noChangeArrowheads="1"/>
              </p:cNvSpPr>
              <p:nvPr/>
            </p:nvSpPr>
            <p:spPr bwMode="auto">
              <a:xfrm>
                <a:off x="2544" y="2610"/>
                <a:ext cx="336" cy="231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b="1" i="1">
                    <a:solidFill>
                      <a:schemeClr val="bg2"/>
                    </a:solidFill>
                    <a:latin typeface="Times New Roman" pitchFamily="18" charset="0"/>
                  </a:rPr>
                  <a:t>L</a:t>
                </a:r>
              </a:p>
            </p:txBody>
          </p:sp>
          <p:sp>
            <p:nvSpPr>
              <p:cNvPr id="524305" name="Line 17"/>
              <p:cNvSpPr>
                <a:spLocks noChangeShapeType="1"/>
              </p:cNvSpPr>
              <p:nvPr/>
            </p:nvSpPr>
            <p:spPr bwMode="auto">
              <a:xfrm>
                <a:off x="1488" y="2784"/>
                <a:ext cx="480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 type="none" w="sm" len="sm"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4306" name="Text Box 18"/>
              <p:cNvSpPr txBox="1">
                <a:spLocks noChangeArrowheads="1"/>
              </p:cNvSpPr>
              <p:nvPr/>
            </p:nvSpPr>
            <p:spPr bwMode="auto">
              <a:xfrm>
                <a:off x="1938" y="2649"/>
                <a:ext cx="336" cy="231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b="1" i="1">
                    <a:solidFill>
                      <a:schemeClr val="bg2"/>
                    </a:solidFill>
                    <a:latin typeface="Times New Roman" pitchFamily="18" charset="0"/>
                  </a:rPr>
                  <a:t>x</a:t>
                </a:r>
              </a:p>
            </p:txBody>
          </p:sp>
          <p:sp>
            <p:nvSpPr>
              <p:cNvPr id="524307" name="Text Box 19"/>
              <p:cNvSpPr txBox="1">
                <a:spLocks noChangeArrowheads="1"/>
              </p:cNvSpPr>
              <p:nvPr/>
            </p:nvSpPr>
            <p:spPr bwMode="auto">
              <a:xfrm>
                <a:off x="912" y="2112"/>
                <a:ext cx="672" cy="231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b="1" i="1">
                    <a:solidFill>
                      <a:schemeClr val="bg2"/>
                    </a:solidFill>
                    <a:latin typeface="Times New Roman" pitchFamily="18" charset="0"/>
                  </a:rPr>
                  <a:t>Q</a:t>
                </a:r>
                <a:r>
                  <a:rPr lang="en-US" b="1">
                    <a:solidFill>
                      <a:schemeClr val="bg2"/>
                    </a:solidFill>
                    <a:latin typeface="Times New Roman" pitchFamily="18" charset="0"/>
                  </a:rPr>
                  <a:t>, </a:t>
                </a:r>
                <a:r>
                  <a:rPr lang="en-US" b="1" i="1">
                    <a:solidFill>
                      <a:schemeClr val="bg2"/>
                    </a:solidFill>
                    <a:latin typeface="Times New Roman" pitchFamily="18" charset="0"/>
                  </a:rPr>
                  <a:t>c</a:t>
                </a:r>
                <a:r>
                  <a:rPr lang="en-US" b="1" i="1" baseline="-25000">
                    <a:solidFill>
                      <a:schemeClr val="bg2"/>
                    </a:solidFill>
                    <a:latin typeface="Times New Roman" pitchFamily="18" charset="0"/>
                  </a:rPr>
                  <a:t>in</a:t>
                </a:r>
                <a:endParaRPr lang="en-US" b="1" i="1">
                  <a:solidFill>
                    <a:schemeClr val="bg2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524308" name="Text Box 20"/>
              <p:cNvSpPr txBox="1">
                <a:spLocks noChangeArrowheads="1"/>
              </p:cNvSpPr>
              <p:nvPr/>
            </p:nvSpPr>
            <p:spPr bwMode="auto">
              <a:xfrm>
                <a:off x="3840" y="2112"/>
                <a:ext cx="672" cy="231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b="1" i="1">
                    <a:solidFill>
                      <a:schemeClr val="bg2"/>
                    </a:solidFill>
                    <a:latin typeface="Times New Roman" pitchFamily="18" charset="0"/>
                  </a:rPr>
                  <a:t>Q</a:t>
                </a:r>
                <a:r>
                  <a:rPr lang="en-US" b="1">
                    <a:solidFill>
                      <a:schemeClr val="bg2"/>
                    </a:solidFill>
                    <a:latin typeface="Times New Roman" pitchFamily="18" charset="0"/>
                  </a:rPr>
                  <a:t>, </a:t>
                </a:r>
                <a:r>
                  <a:rPr lang="en-US" b="1" i="1">
                    <a:solidFill>
                      <a:schemeClr val="bg2"/>
                    </a:solidFill>
                    <a:latin typeface="Times New Roman" pitchFamily="18" charset="0"/>
                  </a:rPr>
                  <a:t>c</a:t>
                </a:r>
                <a:r>
                  <a:rPr lang="en-US" b="1" i="1" baseline="-25000">
                    <a:solidFill>
                      <a:schemeClr val="bg2"/>
                    </a:solidFill>
                    <a:latin typeface="Times New Roman" pitchFamily="18" charset="0"/>
                  </a:rPr>
                  <a:t>ou</a:t>
                </a:r>
                <a:r>
                  <a:rPr lang="en-US" b="1" baseline="-25000">
                    <a:solidFill>
                      <a:schemeClr val="bg2"/>
                    </a:solidFill>
                    <a:latin typeface="Times New Roman" pitchFamily="18" charset="0"/>
                  </a:rPr>
                  <a:t>t</a:t>
                </a:r>
                <a:endParaRPr lang="en-US" b="1">
                  <a:solidFill>
                    <a:schemeClr val="bg2"/>
                  </a:solidFill>
                  <a:latin typeface="Times New Roman" pitchFamily="18" charset="0"/>
                </a:endParaRPr>
              </a:p>
            </p:txBody>
          </p:sp>
          <p:grpSp>
            <p:nvGrpSpPr>
              <p:cNvPr id="524309" name="Group 21"/>
              <p:cNvGrpSpPr>
                <a:grpSpLocks/>
              </p:cNvGrpSpPr>
              <p:nvPr/>
            </p:nvGrpSpPr>
            <p:grpSpPr bwMode="auto">
              <a:xfrm>
                <a:off x="3681" y="2112"/>
                <a:ext cx="162" cy="480"/>
                <a:chOff x="4398" y="2112"/>
                <a:chExt cx="162" cy="480"/>
              </a:xfrm>
            </p:grpSpPr>
            <p:sp>
              <p:nvSpPr>
                <p:cNvPr id="524310" name="Oval 22"/>
                <p:cNvSpPr>
                  <a:spLocks noChangeArrowheads="1"/>
                </p:cNvSpPr>
                <p:nvPr/>
              </p:nvSpPr>
              <p:spPr bwMode="auto">
                <a:xfrm>
                  <a:off x="4416" y="2208"/>
                  <a:ext cx="144" cy="288"/>
                </a:xfrm>
                <a:prstGeom prst="ellipse">
                  <a:avLst/>
                </a:prstGeom>
                <a:noFill/>
                <a:ln w="12700">
                  <a:solidFill>
                    <a:schemeClr val="bg2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24311" name="Rectangle 23"/>
                <p:cNvSpPr>
                  <a:spLocks noChangeArrowheads="1"/>
                </p:cNvSpPr>
                <p:nvPr/>
              </p:nvSpPr>
              <p:spPr bwMode="auto">
                <a:xfrm>
                  <a:off x="4398" y="2112"/>
                  <a:ext cx="96" cy="480"/>
                </a:xfrm>
                <a:prstGeom prst="rect">
                  <a:avLst/>
                </a:prstGeom>
                <a:solidFill>
                  <a:schemeClr val="tx1"/>
                </a:solidFill>
                <a:ln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524312" name="Line 24"/>
              <p:cNvSpPr>
                <a:spLocks noChangeShapeType="1"/>
              </p:cNvSpPr>
              <p:nvPr/>
            </p:nvSpPr>
            <p:spPr bwMode="auto">
              <a:xfrm>
                <a:off x="3600" y="2352"/>
                <a:ext cx="576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 type="none" w="sm" len="sm"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4313" name="Freeform 25"/>
              <p:cNvSpPr>
                <a:spLocks/>
              </p:cNvSpPr>
              <p:nvPr/>
            </p:nvSpPr>
            <p:spPr bwMode="auto">
              <a:xfrm>
                <a:off x="1480" y="2208"/>
                <a:ext cx="2303" cy="288"/>
              </a:xfrm>
              <a:custGeom>
                <a:avLst/>
                <a:gdLst/>
                <a:ahLst/>
                <a:cxnLst>
                  <a:cxn ang="0">
                    <a:pos x="2352" y="0"/>
                  </a:cxn>
                  <a:cxn ang="0">
                    <a:pos x="0" y="0"/>
                  </a:cxn>
                  <a:cxn ang="0">
                    <a:pos x="0" y="288"/>
                  </a:cxn>
                  <a:cxn ang="0">
                    <a:pos x="2352" y="288"/>
                  </a:cxn>
                </a:cxnLst>
                <a:rect l="0" t="0" r="r" b="b"/>
                <a:pathLst>
                  <a:path w="2352" h="288">
                    <a:moveTo>
                      <a:pt x="2352" y="0"/>
                    </a:moveTo>
                    <a:lnTo>
                      <a:pt x="0" y="0"/>
                    </a:lnTo>
                    <a:lnTo>
                      <a:pt x="0" y="288"/>
                    </a:lnTo>
                    <a:lnTo>
                      <a:pt x="2352" y="288"/>
                    </a:lnTo>
                  </a:path>
                </a:pathLst>
              </a:custGeom>
              <a:noFill/>
              <a:ln w="12700" cap="flat" cmpd="sng">
                <a:solidFill>
                  <a:schemeClr val="bg2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524315" name="Group 27"/>
          <p:cNvGrpSpPr>
            <a:grpSpLocks/>
          </p:cNvGrpSpPr>
          <p:nvPr/>
        </p:nvGrpSpPr>
        <p:grpSpPr bwMode="auto">
          <a:xfrm>
            <a:off x="228600" y="4800600"/>
            <a:ext cx="8610600" cy="1639888"/>
            <a:chOff x="144" y="3024"/>
            <a:chExt cx="5424" cy="1033"/>
          </a:xfrm>
        </p:grpSpPr>
        <p:sp>
          <p:nvSpPr>
            <p:cNvPr id="524293" name="Rectangle 5"/>
            <p:cNvSpPr>
              <a:spLocks noChangeArrowheads="1"/>
            </p:cNvSpPr>
            <p:nvPr/>
          </p:nvSpPr>
          <p:spPr bwMode="auto">
            <a:xfrm>
              <a:off x="144" y="3024"/>
              <a:ext cx="5424" cy="3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92075" tIns="46038" rIns="92075" bIns="46038"/>
            <a:lstStyle/>
            <a:p>
              <a:pPr marL="742950" lvl="1" indent="-285750" eaLnBrk="1" hangingPunct="1">
                <a:spcBef>
                  <a:spcPct val="20000"/>
                </a:spcBef>
                <a:buClr>
                  <a:schemeClr val="tx2"/>
                </a:buClr>
                <a:buSzPct val="50000"/>
              </a:pPr>
              <a:r>
                <a:rPr lang="en-US" sz="2800">
                  <a:solidFill>
                    <a:srgbClr val="FFFE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cs typeface="Arial" pitchFamily="34" charset="0"/>
                </a:rPr>
                <a:t>All parcels of fluid have identical residence time:</a:t>
              </a:r>
            </a:p>
          </p:txBody>
        </p:sp>
        <p:graphicFrame>
          <p:nvGraphicFramePr>
            <p:cNvPr id="524314" name="Object 26"/>
            <p:cNvGraphicFramePr>
              <a:graphicFrameLocks noChangeAspect="1"/>
            </p:cNvGraphicFramePr>
            <p:nvPr/>
          </p:nvGraphicFramePr>
          <p:xfrm>
            <a:off x="2016" y="3456"/>
            <a:ext cx="1536" cy="601"/>
          </p:xfrm>
          <a:graphic>
            <a:graphicData uri="http://schemas.openxmlformats.org/presentationml/2006/ole">
              <p:oleObj spid="_x0000_s524314" name="Equation" r:id="rId4" imgW="1104840" imgH="431640" progId="Equation.DSMT4">
                <p:embed/>
              </p:oleObj>
            </a:graphicData>
          </a:graphic>
        </p:graphicFrame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4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8386" name="Rectangle 2"/>
          <p:cNvSpPr>
            <a:spLocks noChangeArrowheads="1"/>
          </p:cNvSpPr>
          <p:nvPr/>
        </p:nvSpPr>
        <p:spPr bwMode="auto">
          <a:xfrm>
            <a:off x="1752600" y="2133600"/>
            <a:ext cx="5943600" cy="3810000"/>
          </a:xfrm>
          <a:prstGeom prst="rect">
            <a:avLst/>
          </a:prstGeom>
          <a:solidFill>
            <a:schemeClr val="tx2"/>
          </a:solidFill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28391" name="Freeform 7"/>
          <p:cNvSpPr>
            <a:spLocks/>
          </p:cNvSpPr>
          <p:nvPr/>
        </p:nvSpPr>
        <p:spPr bwMode="auto">
          <a:xfrm>
            <a:off x="2438400" y="2527300"/>
            <a:ext cx="4954588" cy="271938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440"/>
              </a:cxn>
              <a:cxn ang="0">
                <a:pos x="3504" y="1440"/>
              </a:cxn>
            </a:cxnLst>
            <a:rect l="0" t="0" r="r" b="b"/>
            <a:pathLst>
              <a:path w="3505" h="1441">
                <a:moveTo>
                  <a:pt x="0" y="0"/>
                </a:moveTo>
                <a:lnTo>
                  <a:pt x="0" y="1440"/>
                </a:lnTo>
                <a:lnTo>
                  <a:pt x="3504" y="1440"/>
                </a:lnTo>
              </a:path>
            </a:pathLst>
          </a:custGeom>
          <a:noFill/>
          <a:ln w="12700" cap="rnd" cmpd="sng">
            <a:solidFill>
              <a:schemeClr val="bg2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28392" name="Line 8"/>
          <p:cNvSpPr>
            <a:spLocks noChangeShapeType="1"/>
          </p:cNvSpPr>
          <p:nvPr/>
        </p:nvSpPr>
        <p:spPr bwMode="auto">
          <a:xfrm flipV="1">
            <a:off x="3201988" y="2438400"/>
            <a:ext cx="0" cy="2808288"/>
          </a:xfrm>
          <a:prstGeom prst="line">
            <a:avLst/>
          </a:prstGeom>
          <a:noFill/>
          <a:ln w="28575">
            <a:solidFill>
              <a:schemeClr val="bg2"/>
            </a:solidFill>
            <a:round/>
            <a:headEnd type="none" w="sm" len="sm"/>
            <a:tailEnd type="stealth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528403" name="Group 19"/>
          <p:cNvGrpSpPr>
            <a:grpSpLocks/>
          </p:cNvGrpSpPr>
          <p:nvPr/>
        </p:nvGrpSpPr>
        <p:grpSpPr bwMode="auto">
          <a:xfrm>
            <a:off x="4964113" y="2438400"/>
            <a:ext cx="1360487" cy="3124200"/>
            <a:chOff x="3319" y="1536"/>
            <a:chExt cx="857" cy="1968"/>
          </a:xfrm>
        </p:grpSpPr>
        <p:sp>
          <p:nvSpPr>
            <p:cNvPr id="528396" name="Rectangle 12"/>
            <p:cNvSpPr>
              <a:spLocks noChangeArrowheads="1"/>
            </p:cNvSpPr>
            <p:nvPr/>
          </p:nvSpPr>
          <p:spPr bwMode="auto">
            <a:xfrm>
              <a:off x="3319" y="1981"/>
              <a:ext cx="713" cy="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 sz="2400" b="1">
                  <a:solidFill>
                    <a:schemeClr val="bg2"/>
                  </a:solidFill>
                  <a:latin typeface="Times New Roman" pitchFamily="18" charset="0"/>
                </a:rPr>
                <a:t>Output</a:t>
              </a:r>
            </a:p>
          </p:txBody>
        </p:sp>
        <p:sp>
          <p:nvSpPr>
            <p:cNvPr id="528397" name="Line 13"/>
            <p:cNvSpPr>
              <a:spLocks noChangeShapeType="1"/>
            </p:cNvSpPr>
            <p:nvPr/>
          </p:nvSpPr>
          <p:spPr bwMode="auto">
            <a:xfrm flipV="1">
              <a:off x="4020" y="1536"/>
              <a:ext cx="0" cy="1769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prstDash val="dash"/>
              <a:round/>
              <a:headEnd type="none" w="sm" len="sm"/>
              <a:tailEnd type="stealth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8398" name="Rectangle 14"/>
            <p:cNvSpPr>
              <a:spLocks noChangeArrowheads="1"/>
            </p:cNvSpPr>
            <p:nvPr/>
          </p:nvSpPr>
          <p:spPr bwMode="auto">
            <a:xfrm>
              <a:off x="3876" y="3215"/>
              <a:ext cx="300" cy="28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92075" tIns="46038" rIns="92075" bIns="46038">
              <a:spAutoFit/>
            </a:bodyPr>
            <a:lstStyle/>
            <a:p>
              <a:r>
                <a:rPr lang="en-US" sz="2400" b="1" i="1">
                  <a:solidFill>
                    <a:schemeClr val="bg2"/>
                  </a:solidFill>
                  <a:latin typeface="Symbol" pitchFamily="18" charset="2"/>
                </a:rPr>
                <a:t>t</a:t>
              </a:r>
              <a:endParaRPr lang="en-US" sz="2400" b="1">
                <a:solidFill>
                  <a:schemeClr val="bg2"/>
                </a:solidFill>
                <a:latin typeface="Times New Roman" pitchFamily="18" charset="0"/>
              </a:endParaRPr>
            </a:p>
          </p:txBody>
        </p:sp>
      </p:grpSp>
      <p:sp>
        <p:nvSpPr>
          <p:cNvPr id="528387" name="Rectangle 3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 lIns="92075" tIns="46038" rIns="92075" bIns="46038" anchorCtr="0"/>
          <a:lstStyle/>
          <a:p>
            <a:r>
              <a:rPr lang="en-US" sz="4000"/>
              <a:t>Anticipated Tracer Output for a Pulse Input to a PFR</a:t>
            </a:r>
          </a:p>
        </p:txBody>
      </p:sp>
      <p:sp>
        <p:nvSpPr>
          <p:cNvPr id="528393" name="Rectangle 9"/>
          <p:cNvSpPr>
            <a:spLocks noChangeArrowheads="1"/>
          </p:cNvSpPr>
          <p:nvPr/>
        </p:nvSpPr>
        <p:spPr bwMode="auto">
          <a:xfrm rot="16200000">
            <a:off x="1098550" y="3390900"/>
            <a:ext cx="2063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r>
              <a:rPr lang="en-US" sz="2400" b="1">
                <a:solidFill>
                  <a:schemeClr val="bg2"/>
                </a:solidFill>
                <a:latin typeface="Times New Roman" pitchFamily="18" charset="0"/>
              </a:rPr>
              <a:t>Concentration</a:t>
            </a:r>
          </a:p>
        </p:txBody>
      </p:sp>
      <p:sp>
        <p:nvSpPr>
          <p:cNvPr id="528394" name="Rectangle 10"/>
          <p:cNvSpPr>
            <a:spLocks noChangeArrowheads="1"/>
          </p:cNvSpPr>
          <p:nvPr/>
        </p:nvSpPr>
        <p:spPr bwMode="auto">
          <a:xfrm>
            <a:off x="4191000" y="5257800"/>
            <a:ext cx="8604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r>
              <a:rPr lang="en-US" sz="2400" b="1">
                <a:solidFill>
                  <a:schemeClr val="bg2"/>
                </a:solidFill>
                <a:latin typeface="Times New Roman" pitchFamily="18" charset="0"/>
              </a:rPr>
              <a:t>Time</a:t>
            </a:r>
          </a:p>
        </p:txBody>
      </p:sp>
      <p:sp>
        <p:nvSpPr>
          <p:cNvPr id="528399" name="Rectangle 15"/>
          <p:cNvSpPr>
            <a:spLocks noChangeArrowheads="1"/>
          </p:cNvSpPr>
          <p:nvPr/>
        </p:nvSpPr>
        <p:spPr bwMode="auto">
          <a:xfrm>
            <a:off x="3048000" y="5181600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r>
              <a:rPr lang="en-US" sz="2400" b="1">
                <a:solidFill>
                  <a:schemeClr val="bg2"/>
                </a:solidFill>
                <a:latin typeface="Times New Roman" pitchFamily="18" charset="0"/>
              </a:rPr>
              <a:t>0</a:t>
            </a:r>
          </a:p>
        </p:txBody>
      </p:sp>
      <p:sp>
        <p:nvSpPr>
          <p:cNvPr id="528400" name="Rectangle 16"/>
          <p:cNvSpPr>
            <a:spLocks noChangeArrowheads="1"/>
          </p:cNvSpPr>
          <p:nvPr/>
        </p:nvSpPr>
        <p:spPr bwMode="auto">
          <a:xfrm>
            <a:off x="3200400" y="3184525"/>
            <a:ext cx="914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r>
              <a:rPr lang="en-US" sz="2400" b="1">
                <a:solidFill>
                  <a:schemeClr val="bg2"/>
                </a:solidFill>
                <a:latin typeface="Times New Roman" pitchFamily="18" charset="0"/>
              </a:rPr>
              <a:t>Input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8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5284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5284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0434" name="Rectangle 2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lIns="92075" tIns="46038" rIns="92075" bIns="46038" anchorCtr="0"/>
          <a:lstStyle/>
          <a:p>
            <a:r>
              <a:rPr lang="en-US" sz="3600"/>
              <a:t>Anticipated Tracer Output from Step Input to a PFR</a:t>
            </a:r>
          </a:p>
        </p:txBody>
      </p:sp>
      <p:graphicFrame>
        <p:nvGraphicFramePr>
          <p:cNvPr id="530435" name="Object 3"/>
          <p:cNvGraphicFramePr>
            <a:graphicFrameLocks noChangeAspect="1"/>
          </p:cNvGraphicFramePr>
          <p:nvPr>
            <p:ph sz="half" idx="1"/>
          </p:nvPr>
        </p:nvGraphicFramePr>
        <p:xfrm>
          <a:off x="3956050" y="4160838"/>
          <a:ext cx="850900" cy="469900"/>
        </p:xfrm>
        <a:graphic>
          <a:graphicData uri="http://schemas.openxmlformats.org/presentationml/2006/ole">
            <p:oleObj spid="_x0000_s530435" name="Equation" r:id="rId4" imgW="850680" imgH="469800" progId="Equation.DSMT4">
              <p:embed/>
            </p:oleObj>
          </a:graphicData>
        </a:graphic>
      </p:graphicFrame>
      <p:sp>
        <p:nvSpPr>
          <p:cNvPr id="530436" name="Rectangle 4"/>
          <p:cNvSpPr>
            <a:spLocks noChangeArrowheads="1"/>
          </p:cNvSpPr>
          <p:nvPr/>
        </p:nvSpPr>
        <p:spPr bwMode="auto">
          <a:xfrm>
            <a:off x="2286000" y="2209800"/>
            <a:ext cx="4876800" cy="3352800"/>
          </a:xfrm>
          <a:prstGeom prst="rect">
            <a:avLst/>
          </a:prstGeom>
          <a:solidFill>
            <a:schemeClr val="tx2"/>
          </a:solidFill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30437" name="Freeform 5"/>
          <p:cNvSpPr>
            <a:spLocks/>
          </p:cNvSpPr>
          <p:nvPr/>
        </p:nvSpPr>
        <p:spPr bwMode="auto">
          <a:xfrm>
            <a:off x="2971800" y="2590800"/>
            <a:ext cx="3962400" cy="228758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440"/>
              </a:cxn>
              <a:cxn ang="0">
                <a:pos x="3504" y="1440"/>
              </a:cxn>
            </a:cxnLst>
            <a:rect l="0" t="0" r="r" b="b"/>
            <a:pathLst>
              <a:path w="3505" h="1441">
                <a:moveTo>
                  <a:pt x="0" y="0"/>
                </a:moveTo>
                <a:lnTo>
                  <a:pt x="0" y="1440"/>
                </a:lnTo>
                <a:lnTo>
                  <a:pt x="3504" y="1440"/>
                </a:lnTo>
              </a:path>
            </a:pathLst>
          </a:custGeom>
          <a:noFill/>
          <a:ln w="12700" cap="rnd" cmpd="sng">
            <a:solidFill>
              <a:schemeClr val="bg2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30438" name="Rectangle 6"/>
          <p:cNvSpPr>
            <a:spLocks noChangeArrowheads="1"/>
          </p:cNvSpPr>
          <p:nvPr/>
        </p:nvSpPr>
        <p:spPr bwMode="auto">
          <a:xfrm>
            <a:off x="3565525" y="4814888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r>
              <a:rPr lang="en-US" sz="2400" b="1">
                <a:solidFill>
                  <a:schemeClr val="bg2"/>
                </a:solidFill>
                <a:latin typeface="Times New Roman" pitchFamily="18" charset="0"/>
              </a:rPr>
              <a:t>0</a:t>
            </a:r>
            <a:endParaRPr lang="en-US" sz="2400">
              <a:solidFill>
                <a:schemeClr val="bg2"/>
              </a:solidFill>
              <a:latin typeface="Times New Roman" pitchFamily="18" charset="0"/>
            </a:endParaRPr>
          </a:p>
        </p:txBody>
      </p:sp>
      <p:sp>
        <p:nvSpPr>
          <p:cNvPr id="530439" name="Rectangle 7"/>
          <p:cNvSpPr>
            <a:spLocks noChangeArrowheads="1"/>
          </p:cNvSpPr>
          <p:nvPr/>
        </p:nvSpPr>
        <p:spPr bwMode="auto">
          <a:xfrm rot="16200000">
            <a:off x="1579563" y="3408363"/>
            <a:ext cx="2063750" cy="457200"/>
          </a:xfrm>
          <a:prstGeom prst="rect">
            <a:avLst/>
          </a:prstGeom>
          <a:solidFill>
            <a:schemeClr val="tx2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r>
              <a:rPr lang="en-US" sz="2400" b="1">
                <a:solidFill>
                  <a:schemeClr val="bg2"/>
                </a:solidFill>
                <a:latin typeface="Times New Roman" pitchFamily="18" charset="0"/>
              </a:rPr>
              <a:t>Concentration</a:t>
            </a:r>
            <a:endParaRPr lang="en-US" sz="2400">
              <a:solidFill>
                <a:schemeClr val="bg2"/>
              </a:solidFill>
              <a:latin typeface="Times New Roman" pitchFamily="18" charset="0"/>
            </a:endParaRPr>
          </a:p>
        </p:txBody>
      </p:sp>
      <p:sp>
        <p:nvSpPr>
          <p:cNvPr id="530440" name="Rectangle 8"/>
          <p:cNvSpPr>
            <a:spLocks noChangeArrowheads="1"/>
          </p:cNvSpPr>
          <p:nvPr/>
        </p:nvSpPr>
        <p:spPr bwMode="auto">
          <a:xfrm>
            <a:off x="3810000" y="5105400"/>
            <a:ext cx="860425" cy="457200"/>
          </a:xfrm>
          <a:prstGeom prst="rect">
            <a:avLst/>
          </a:prstGeom>
          <a:solidFill>
            <a:schemeClr val="tx2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r>
              <a:rPr lang="en-US" sz="2400" b="1">
                <a:solidFill>
                  <a:schemeClr val="bg2"/>
                </a:solidFill>
                <a:latin typeface="Times New Roman" pitchFamily="18" charset="0"/>
              </a:rPr>
              <a:t>Time</a:t>
            </a:r>
            <a:endParaRPr lang="en-US" sz="2400">
              <a:solidFill>
                <a:schemeClr val="bg2"/>
              </a:solidFill>
              <a:latin typeface="Times New Roman" pitchFamily="18" charset="0"/>
            </a:endParaRPr>
          </a:p>
        </p:txBody>
      </p:sp>
      <p:sp>
        <p:nvSpPr>
          <p:cNvPr id="530441" name="Rectangle 9"/>
          <p:cNvSpPr>
            <a:spLocks noChangeArrowheads="1"/>
          </p:cNvSpPr>
          <p:nvPr/>
        </p:nvSpPr>
        <p:spPr bwMode="auto">
          <a:xfrm>
            <a:off x="3184525" y="2727325"/>
            <a:ext cx="914400" cy="457200"/>
          </a:xfrm>
          <a:prstGeom prst="rect">
            <a:avLst/>
          </a:prstGeom>
          <a:solidFill>
            <a:schemeClr val="tx2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r>
              <a:rPr lang="en-US" sz="2400" b="1">
                <a:solidFill>
                  <a:schemeClr val="bg2"/>
                </a:solidFill>
                <a:latin typeface="Times New Roman" pitchFamily="18" charset="0"/>
              </a:rPr>
              <a:t>Input</a:t>
            </a:r>
            <a:endParaRPr lang="en-US" sz="2400">
              <a:solidFill>
                <a:schemeClr val="bg2"/>
              </a:solidFill>
              <a:latin typeface="Times New Roman" pitchFamily="18" charset="0"/>
            </a:endParaRPr>
          </a:p>
        </p:txBody>
      </p:sp>
      <p:sp>
        <p:nvSpPr>
          <p:cNvPr id="530442" name="Freeform 10"/>
          <p:cNvSpPr>
            <a:spLocks/>
          </p:cNvSpPr>
          <p:nvPr/>
        </p:nvSpPr>
        <p:spPr bwMode="auto">
          <a:xfrm>
            <a:off x="3733800" y="3200400"/>
            <a:ext cx="3200400" cy="1677988"/>
          </a:xfrm>
          <a:custGeom>
            <a:avLst/>
            <a:gdLst/>
            <a:ahLst/>
            <a:cxnLst>
              <a:cxn ang="0">
                <a:pos x="0" y="1056"/>
              </a:cxn>
              <a:cxn ang="0">
                <a:pos x="0" y="0"/>
              </a:cxn>
              <a:cxn ang="0">
                <a:pos x="2400" y="0"/>
              </a:cxn>
            </a:cxnLst>
            <a:rect l="0" t="0" r="r" b="b"/>
            <a:pathLst>
              <a:path w="2401" h="1057">
                <a:moveTo>
                  <a:pt x="0" y="1056"/>
                </a:moveTo>
                <a:lnTo>
                  <a:pt x="0" y="0"/>
                </a:lnTo>
                <a:lnTo>
                  <a:pt x="2400" y="0"/>
                </a:lnTo>
              </a:path>
            </a:pathLst>
          </a:custGeom>
          <a:noFill/>
          <a:ln w="12700" cap="rnd" cmpd="sng">
            <a:solidFill>
              <a:schemeClr val="bg2"/>
            </a:solidFill>
            <a:prstDash val="solid"/>
            <a:round/>
            <a:headEnd type="none" w="sm" len="sm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530443" name="Group 11"/>
          <p:cNvGrpSpPr>
            <a:grpSpLocks/>
          </p:cNvGrpSpPr>
          <p:nvPr/>
        </p:nvGrpSpPr>
        <p:grpSpPr bwMode="auto">
          <a:xfrm>
            <a:off x="4660900" y="3200400"/>
            <a:ext cx="2273300" cy="2090738"/>
            <a:chOff x="1736" y="1680"/>
            <a:chExt cx="1432" cy="1317"/>
          </a:xfrm>
        </p:grpSpPr>
        <p:sp>
          <p:nvSpPr>
            <p:cNvPr id="530444" name="Rectangle 12"/>
            <p:cNvSpPr>
              <a:spLocks noChangeArrowheads="1"/>
            </p:cNvSpPr>
            <p:nvPr/>
          </p:nvSpPr>
          <p:spPr bwMode="auto">
            <a:xfrm>
              <a:off x="1862" y="2150"/>
              <a:ext cx="714" cy="288"/>
            </a:xfrm>
            <a:prstGeom prst="rect">
              <a:avLst/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 sz="2400" b="1">
                  <a:solidFill>
                    <a:schemeClr val="bg2"/>
                  </a:solidFill>
                  <a:latin typeface="Times New Roman" pitchFamily="18" charset="0"/>
                </a:rPr>
                <a:t>Output</a:t>
              </a:r>
              <a:endParaRPr lang="en-US" sz="2400">
                <a:solidFill>
                  <a:schemeClr val="bg2"/>
                </a:solidFill>
                <a:latin typeface="Times New Roman" pitchFamily="18" charset="0"/>
              </a:endParaRPr>
            </a:p>
          </p:txBody>
        </p:sp>
        <p:sp>
          <p:nvSpPr>
            <p:cNvPr id="530445" name="Freeform 13"/>
            <p:cNvSpPr>
              <a:spLocks/>
            </p:cNvSpPr>
            <p:nvPr/>
          </p:nvSpPr>
          <p:spPr bwMode="auto">
            <a:xfrm>
              <a:off x="1872" y="1680"/>
              <a:ext cx="1296" cy="1057"/>
            </a:xfrm>
            <a:custGeom>
              <a:avLst/>
              <a:gdLst/>
              <a:ahLst/>
              <a:cxnLst>
                <a:cxn ang="0">
                  <a:pos x="0" y="1056"/>
                </a:cxn>
                <a:cxn ang="0">
                  <a:pos x="0" y="0"/>
                </a:cxn>
                <a:cxn ang="0">
                  <a:pos x="2400" y="0"/>
                </a:cxn>
              </a:cxnLst>
              <a:rect l="0" t="0" r="r" b="b"/>
              <a:pathLst>
                <a:path w="2401" h="1057">
                  <a:moveTo>
                    <a:pt x="0" y="1056"/>
                  </a:moveTo>
                  <a:lnTo>
                    <a:pt x="0" y="0"/>
                  </a:lnTo>
                  <a:lnTo>
                    <a:pt x="2400" y="0"/>
                  </a:lnTo>
                </a:path>
              </a:pathLst>
            </a:custGeom>
            <a:noFill/>
            <a:ln w="25400" cap="rnd" cmpd="sng">
              <a:solidFill>
                <a:schemeClr val="bg2"/>
              </a:solidFill>
              <a:prstDash val="dash"/>
              <a:round/>
              <a:headEnd type="none" w="sm" len="sm"/>
              <a:tailEnd type="stealth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30446" name="Rectangle 14"/>
            <p:cNvSpPr>
              <a:spLocks noChangeArrowheads="1"/>
            </p:cNvSpPr>
            <p:nvPr/>
          </p:nvSpPr>
          <p:spPr bwMode="auto">
            <a:xfrm>
              <a:off x="1736" y="2670"/>
              <a:ext cx="214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 sz="2800" b="1" i="1">
                  <a:solidFill>
                    <a:schemeClr val="bg2"/>
                  </a:solidFill>
                  <a:latin typeface="Symbol" pitchFamily="18" charset="2"/>
                </a:rPr>
                <a:t>t</a:t>
              </a:r>
              <a:endParaRPr lang="en-US" sz="2800">
                <a:solidFill>
                  <a:schemeClr val="bg2"/>
                </a:solidFill>
                <a:latin typeface="Symbol" pitchFamily="18" charset="2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0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5304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5304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8866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28600"/>
            <a:ext cx="8686800" cy="1066800"/>
          </a:xfrm>
          <a:noFill/>
          <a:ln/>
        </p:spPr>
        <p:txBody>
          <a:bodyPr lIns="92075" tIns="46038" rIns="92075" bIns="46038" anchorCtr="0"/>
          <a:lstStyle/>
          <a:p>
            <a:r>
              <a:rPr lang="en-US" sz="3600" dirty="0" smtClean="0"/>
              <a:t>More Realistic Tracer </a:t>
            </a:r>
            <a:r>
              <a:rPr lang="en-US" sz="3600" dirty="0"/>
              <a:t>Profiles </a:t>
            </a:r>
            <a:r>
              <a:rPr lang="en-US" sz="3600" dirty="0" smtClean="0"/>
              <a:t>after a </a:t>
            </a:r>
            <a:r>
              <a:rPr lang="en-US" sz="3600" dirty="0"/>
              <a:t>Pulse Input into a </a:t>
            </a:r>
            <a:r>
              <a:rPr lang="en-US" sz="3600" dirty="0" smtClean="0"/>
              <a:t>PFR-Like Reactor</a:t>
            </a:r>
            <a:endParaRPr lang="en-US" sz="3600" dirty="0"/>
          </a:p>
        </p:txBody>
      </p:sp>
      <p:pic>
        <p:nvPicPr>
          <p:cNvPr id="54886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1000" y="1485900"/>
            <a:ext cx="8305800" cy="5184775"/>
          </a:xfrm>
          <a:prstGeom prst="rect">
            <a:avLst/>
          </a:prstGeom>
          <a:solidFill>
            <a:schemeClr val="tx2"/>
          </a:solidFill>
          <a:ln w="12700">
            <a:noFill/>
            <a:miter lim="800000"/>
            <a:headEnd type="none" w="sm" len="sm"/>
            <a:tailEnd type="none" w="sm" len="sm"/>
          </a:ln>
          <a:effectLst/>
        </p:spPr>
      </p:pic>
      <p:sp>
        <p:nvSpPr>
          <p:cNvPr id="4" name="TextBox 3"/>
          <p:cNvSpPr txBox="1"/>
          <p:nvPr/>
        </p:nvSpPr>
        <p:spPr>
          <a:xfrm rot="16200000">
            <a:off x="-876300" y="3543300"/>
            <a:ext cx="32004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Concentration</a:t>
            </a:r>
            <a:endParaRPr lang="en-US" b="1" dirty="0">
              <a:solidFill>
                <a:srgbClr val="000000"/>
              </a:solidFill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2209800" y="1981200"/>
            <a:ext cx="1066800" cy="457200"/>
          </a:xfrm>
          <a:prstGeom prst="rect">
            <a:avLst/>
          </a:prstGeom>
          <a:solidFill>
            <a:schemeClr val="tx2"/>
          </a:solidFill>
          <a:ln w="12700" cap="flat" cmpd="sng" algn="ctr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4495800" y="2209800"/>
            <a:ext cx="1066800" cy="457200"/>
          </a:xfrm>
          <a:prstGeom prst="rect">
            <a:avLst/>
          </a:prstGeom>
          <a:solidFill>
            <a:schemeClr val="tx2"/>
          </a:solidFill>
          <a:ln w="12700" cap="flat" cmpd="sng" algn="ctr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5867400" y="2667000"/>
            <a:ext cx="1066800" cy="457200"/>
          </a:xfrm>
          <a:prstGeom prst="rect">
            <a:avLst/>
          </a:prstGeom>
          <a:solidFill>
            <a:schemeClr val="tx2"/>
          </a:solidFill>
          <a:ln w="12700" cap="flat" cmpd="sng" algn="ctr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7315200" y="2971800"/>
            <a:ext cx="1066800" cy="457200"/>
          </a:xfrm>
          <a:prstGeom prst="rect">
            <a:avLst/>
          </a:prstGeom>
          <a:solidFill>
            <a:schemeClr val="tx2"/>
          </a:solidFill>
          <a:ln w="12700" cap="flat" cmpd="sng" algn="ctr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8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04775"/>
            <a:ext cx="8077200" cy="762000"/>
          </a:xfrm>
          <a:noFill/>
          <a:ln/>
        </p:spPr>
        <p:txBody>
          <a:bodyPr lIns="92075" tIns="46038" rIns="92075" bIns="46038" anchorCtr="0"/>
          <a:lstStyle/>
          <a:p>
            <a:r>
              <a:rPr lang="en-US"/>
              <a:t>Idealized Model Reactors</a:t>
            </a:r>
          </a:p>
        </p:txBody>
      </p:sp>
      <p:sp>
        <p:nvSpPr>
          <p:cNvPr id="532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990600"/>
            <a:ext cx="8610600" cy="1981200"/>
          </a:xfrm>
          <a:noFill/>
          <a:ln/>
        </p:spPr>
        <p:txBody>
          <a:bodyPr lIns="92075" tIns="46038" rIns="92075" bIns="46038"/>
          <a:lstStyle/>
          <a:p>
            <a:pPr algn="just">
              <a:buFont typeface="Wingdings" pitchFamily="2" charset="2"/>
              <a:buNone/>
            </a:pPr>
            <a:r>
              <a:rPr lang="en-US" sz="2800" dirty="0">
                <a:solidFill>
                  <a:srgbClr val="FFFE00"/>
                </a:solidFill>
              </a:rPr>
              <a:t>   Limiting Case #2. Advection with intense mixing: a Completely Stirred Tank Reactor (CSTR, CMFR, CFSTR, CMR). Often used to model lakes, reservoirs, </a:t>
            </a:r>
            <a:r>
              <a:rPr lang="en-US" sz="2800" dirty="0" smtClean="0">
                <a:solidFill>
                  <a:srgbClr val="FFFE00"/>
                </a:solidFill>
              </a:rPr>
              <a:t>flocculation basins.</a:t>
            </a:r>
            <a:endParaRPr lang="en-US" sz="2800" dirty="0">
              <a:solidFill>
                <a:srgbClr val="FFFE00"/>
              </a:solidFill>
            </a:endParaRPr>
          </a:p>
        </p:txBody>
      </p:sp>
      <p:sp>
        <p:nvSpPr>
          <p:cNvPr id="532484" name="Rectangle 4"/>
          <p:cNvSpPr>
            <a:spLocks noChangeArrowheads="1"/>
          </p:cNvSpPr>
          <p:nvPr/>
        </p:nvSpPr>
        <p:spPr bwMode="auto">
          <a:xfrm>
            <a:off x="381000" y="5410200"/>
            <a:ext cx="77724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742950" lvl="1" indent="-285750" eaLnBrk="1" hangingPunct="1">
              <a:spcBef>
                <a:spcPct val="20000"/>
              </a:spcBef>
              <a:buClr>
                <a:schemeClr val="tx2"/>
              </a:buClr>
              <a:buSzPct val="50000"/>
              <a:buFontTx/>
              <a:buChar char="•"/>
            </a:pPr>
            <a:r>
              <a:rPr lang="en-US" sz="2800" dirty="0">
                <a:effectLst>
                  <a:outerShdw blurRad="38100" dist="38100" dir="2700000" algn="tl">
                    <a:srgbClr val="000000"/>
                  </a:outerShdw>
                </a:effectLst>
                <a:cs typeface="Arial" pitchFamily="34" charset="0"/>
              </a:rPr>
              <a:t>All parcels of fluid have identical chance of exiting in any instant, so they have a wide range of residence </a:t>
            </a:r>
            <a:r>
              <a:rPr lang="en-US" sz="2800" dirty="0" smtClean="0">
                <a:effectLst>
                  <a:outerShdw blurRad="38100" dist="38100" dir="2700000" algn="tl">
                    <a:srgbClr val="000000"/>
                  </a:outerShdw>
                </a:effectLst>
                <a:cs typeface="Arial" pitchFamily="34" charset="0"/>
              </a:rPr>
              <a:t>times; still </a:t>
            </a:r>
            <a:r>
              <a:rPr lang="en-US" sz="2800" i="1" dirty="0" smtClean="0">
                <a:effectLst>
                  <a:outerShdw blurRad="38100" dist="38100" dir="2700000" algn="tl">
                    <a:srgbClr val="000000"/>
                  </a:outerShdw>
                </a:effectLst>
                <a:cs typeface="Arial" pitchFamily="34" charset="0"/>
                <a:sym typeface="Symbol"/>
              </a:rPr>
              <a:t>=V/Q</a:t>
            </a:r>
            <a:endParaRPr lang="en-US" sz="2800" i="1" dirty="0">
              <a:effectLst>
                <a:outerShdw blurRad="38100" dist="38100" dir="2700000" algn="tl">
                  <a:srgbClr val="000000"/>
                </a:outerShdw>
              </a:effectLst>
              <a:cs typeface="Arial" pitchFamily="34" charset="0"/>
            </a:endParaRPr>
          </a:p>
        </p:txBody>
      </p:sp>
      <p:sp>
        <p:nvSpPr>
          <p:cNvPr id="532485" name="Rectangle 5"/>
          <p:cNvSpPr>
            <a:spLocks noChangeArrowheads="1"/>
          </p:cNvSpPr>
          <p:nvPr/>
        </p:nvSpPr>
        <p:spPr bwMode="auto">
          <a:xfrm>
            <a:off x="1371600" y="3048000"/>
            <a:ext cx="5867400" cy="2286000"/>
          </a:xfrm>
          <a:prstGeom prst="rect">
            <a:avLst/>
          </a:prstGeom>
          <a:solidFill>
            <a:schemeClr val="tx2"/>
          </a:solidFill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32486" name="Rectangle 6"/>
          <p:cNvSpPr>
            <a:spLocks noChangeArrowheads="1"/>
          </p:cNvSpPr>
          <p:nvPr/>
        </p:nvSpPr>
        <p:spPr bwMode="auto">
          <a:xfrm>
            <a:off x="3124200" y="3581400"/>
            <a:ext cx="2438400" cy="1524000"/>
          </a:xfrm>
          <a:prstGeom prst="rect">
            <a:avLst/>
          </a:prstGeom>
          <a:solidFill>
            <a:schemeClr val="tx1"/>
          </a:solidFill>
          <a:ln w="12700">
            <a:solidFill>
              <a:schemeClr val="bg2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32487" name="Line 7"/>
          <p:cNvSpPr>
            <a:spLocks noChangeShapeType="1"/>
          </p:cNvSpPr>
          <p:nvPr/>
        </p:nvSpPr>
        <p:spPr bwMode="auto">
          <a:xfrm>
            <a:off x="5105400" y="4800600"/>
            <a:ext cx="914400" cy="0"/>
          </a:xfrm>
          <a:prstGeom prst="line">
            <a:avLst/>
          </a:prstGeom>
          <a:noFill/>
          <a:ln w="28575">
            <a:solidFill>
              <a:schemeClr val="bg2"/>
            </a:solidFill>
            <a:round/>
            <a:headEnd type="none" w="sm" len="sm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32488" name="Text Box 8"/>
          <p:cNvSpPr txBox="1">
            <a:spLocks noChangeArrowheads="1"/>
          </p:cNvSpPr>
          <p:nvPr/>
        </p:nvSpPr>
        <p:spPr bwMode="auto">
          <a:xfrm>
            <a:off x="1447800" y="3200400"/>
            <a:ext cx="1066800" cy="3667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i="1" dirty="0">
                <a:solidFill>
                  <a:schemeClr val="bg2"/>
                </a:solidFill>
                <a:latin typeface="Times New Roman" pitchFamily="18" charset="0"/>
              </a:rPr>
              <a:t>Q</a:t>
            </a:r>
            <a:r>
              <a:rPr lang="en-US" b="1" dirty="0">
                <a:solidFill>
                  <a:schemeClr val="bg2"/>
                </a:solidFill>
                <a:latin typeface="Times New Roman" pitchFamily="18" charset="0"/>
              </a:rPr>
              <a:t>, </a:t>
            </a:r>
            <a:r>
              <a:rPr lang="en-US" b="1" i="1" dirty="0" err="1">
                <a:solidFill>
                  <a:schemeClr val="bg2"/>
                </a:solidFill>
                <a:latin typeface="Times New Roman" pitchFamily="18" charset="0"/>
              </a:rPr>
              <a:t>C</a:t>
            </a:r>
            <a:r>
              <a:rPr lang="en-US" b="1" i="1" baseline="-25000" dirty="0" err="1">
                <a:solidFill>
                  <a:schemeClr val="bg2"/>
                </a:solidFill>
                <a:latin typeface="Times New Roman" pitchFamily="18" charset="0"/>
              </a:rPr>
              <a:t>in</a:t>
            </a:r>
            <a:endParaRPr lang="en-US" b="1" i="1" dirty="0">
              <a:solidFill>
                <a:schemeClr val="bg2"/>
              </a:solidFill>
              <a:latin typeface="Times New Roman" pitchFamily="18" charset="0"/>
            </a:endParaRPr>
          </a:p>
        </p:txBody>
      </p:sp>
      <p:sp>
        <p:nvSpPr>
          <p:cNvPr id="532489" name="Text Box 9"/>
          <p:cNvSpPr txBox="1">
            <a:spLocks noChangeArrowheads="1"/>
          </p:cNvSpPr>
          <p:nvPr/>
        </p:nvSpPr>
        <p:spPr bwMode="auto">
          <a:xfrm>
            <a:off x="5981700" y="4597400"/>
            <a:ext cx="1066800" cy="3667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i="1">
                <a:solidFill>
                  <a:schemeClr val="bg2"/>
                </a:solidFill>
                <a:latin typeface="Times New Roman" pitchFamily="18" charset="0"/>
              </a:rPr>
              <a:t>Q</a:t>
            </a:r>
            <a:r>
              <a:rPr lang="en-US" b="1">
                <a:solidFill>
                  <a:schemeClr val="bg2"/>
                </a:solidFill>
                <a:latin typeface="Times New Roman" pitchFamily="18" charset="0"/>
              </a:rPr>
              <a:t>, </a:t>
            </a:r>
            <a:r>
              <a:rPr lang="en-US" b="1" i="1">
                <a:solidFill>
                  <a:schemeClr val="bg2"/>
                </a:solidFill>
                <a:latin typeface="Times New Roman" pitchFamily="18" charset="0"/>
              </a:rPr>
              <a:t>C</a:t>
            </a:r>
            <a:r>
              <a:rPr lang="en-US" b="1" i="1" baseline="-25000">
                <a:solidFill>
                  <a:schemeClr val="bg2"/>
                </a:solidFill>
                <a:latin typeface="Times New Roman" pitchFamily="18" charset="0"/>
              </a:rPr>
              <a:t>out</a:t>
            </a:r>
            <a:endParaRPr lang="en-US" b="1" i="1">
              <a:solidFill>
                <a:schemeClr val="bg2"/>
              </a:solidFill>
              <a:latin typeface="Times New Roman" pitchFamily="18" charset="0"/>
            </a:endParaRPr>
          </a:p>
        </p:txBody>
      </p:sp>
      <p:sp>
        <p:nvSpPr>
          <p:cNvPr id="532490" name="Freeform 10"/>
          <p:cNvSpPr>
            <a:spLocks/>
          </p:cNvSpPr>
          <p:nvPr/>
        </p:nvSpPr>
        <p:spPr bwMode="auto">
          <a:xfrm>
            <a:off x="2209800" y="3352800"/>
            <a:ext cx="1752600" cy="3810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104" y="0"/>
              </a:cxn>
              <a:cxn ang="0">
                <a:pos x="1104" y="240"/>
              </a:cxn>
            </a:cxnLst>
            <a:rect l="0" t="0" r="r" b="b"/>
            <a:pathLst>
              <a:path w="1104" h="240">
                <a:moveTo>
                  <a:pt x="0" y="0"/>
                </a:moveTo>
                <a:lnTo>
                  <a:pt x="1104" y="0"/>
                </a:lnTo>
                <a:lnTo>
                  <a:pt x="1104" y="240"/>
                </a:lnTo>
              </a:path>
            </a:pathLst>
          </a:custGeom>
          <a:noFill/>
          <a:ln w="28575" cap="flat" cmpd="sng">
            <a:solidFill>
              <a:schemeClr val="bg2"/>
            </a:solidFill>
            <a:prstDash val="solid"/>
            <a:round/>
            <a:headEnd type="none" w="sm" len="sm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32491" name="Line 11"/>
          <p:cNvSpPr>
            <a:spLocks noChangeShapeType="1"/>
          </p:cNvSpPr>
          <p:nvPr/>
        </p:nvSpPr>
        <p:spPr bwMode="auto">
          <a:xfrm flipH="1">
            <a:off x="4495800" y="3124200"/>
            <a:ext cx="609600" cy="15240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32492" name="Oval 12"/>
          <p:cNvSpPr>
            <a:spLocks noChangeArrowheads="1"/>
          </p:cNvSpPr>
          <p:nvPr/>
        </p:nvSpPr>
        <p:spPr bwMode="auto">
          <a:xfrm rot="1429281">
            <a:off x="4114800" y="4495800"/>
            <a:ext cx="381000" cy="152400"/>
          </a:xfrm>
          <a:prstGeom prst="ellips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32493" name="Oval 13"/>
          <p:cNvSpPr>
            <a:spLocks noChangeArrowheads="1"/>
          </p:cNvSpPr>
          <p:nvPr/>
        </p:nvSpPr>
        <p:spPr bwMode="auto">
          <a:xfrm rot="1429281">
            <a:off x="4457700" y="4660900"/>
            <a:ext cx="381000" cy="152400"/>
          </a:xfrm>
          <a:prstGeom prst="ellips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32494" name="AutoShape 14"/>
          <p:cNvSpPr>
            <a:spLocks noChangeArrowheads="1"/>
          </p:cNvSpPr>
          <p:nvPr/>
        </p:nvSpPr>
        <p:spPr bwMode="auto">
          <a:xfrm>
            <a:off x="3429000" y="4343400"/>
            <a:ext cx="381000" cy="457200"/>
          </a:xfrm>
          <a:prstGeom prst="curvedRightArrow">
            <a:avLst>
              <a:gd name="adj1" fmla="val 24000"/>
              <a:gd name="adj2" fmla="val 48000"/>
              <a:gd name="adj3" fmla="val 33333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32495" name="AutoShape 15"/>
          <p:cNvSpPr>
            <a:spLocks noChangeArrowheads="1"/>
          </p:cNvSpPr>
          <p:nvPr/>
        </p:nvSpPr>
        <p:spPr bwMode="auto">
          <a:xfrm flipH="1" flipV="1">
            <a:off x="5029200" y="3810000"/>
            <a:ext cx="381000" cy="457200"/>
          </a:xfrm>
          <a:prstGeom prst="curvedRightArrow">
            <a:avLst>
              <a:gd name="adj1" fmla="val 24000"/>
              <a:gd name="adj2" fmla="val 48000"/>
              <a:gd name="adj3" fmla="val 33333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Text Box 8"/>
          <p:cNvSpPr txBox="1">
            <a:spLocks noChangeArrowheads="1"/>
          </p:cNvSpPr>
          <p:nvPr/>
        </p:nvSpPr>
        <p:spPr bwMode="auto">
          <a:xfrm>
            <a:off x="3429000" y="3900487"/>
            <a:ext cx="457200" cy="3667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i="1" dirty="0" smtClean="0">
                <a:solidFill>
                  <a:schemeClr val="bg2"/>
                </a:solidFill>
                <a:latin typeface="Times New Roman" pitchFamily="18" charset="0"/>
              </a:rPr>
              <a:t>V</a:t>
            </a:r>
            <a:endParaRPr lang="en-US" b="1" i="1" dirty="0">
              <a:solidFill>
                <a:schemeClr val="bg2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48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4530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 lIns="92075" tIns="46038" rIns="92075" bIns="46038" anchorCtr="0"/>
          <a:lstStyle/>
          <a:p>
            <a:r>
              <a:rPr lang="en-US" sz="4000"/>
              <a:t>CSTR Response to a Pulse Input of Tracer, Steady Flow</a:t>
            </a:r>
          </a:p>
        </p:txBody>
      </p:sp>
      <p:graphicFrame>
        <p:nvGraphicFramePr>
          <p:cNvPr id="534535" name="Object 7"/>
          <p:cNvGraphicFramePr>
            <a:graphicFrameLocks/>
          </p:cNvGraphicFramePr>
          <p:nvPr>
            <p:ph sz="half" idx="1"/>
          </p:nvPr>
        </p:nvGraphicFramePr>
        <p:xfrm>
          <a:off x="3352800" y="2514600"/>
          <a:ext cx="5486400" cy="1143000"/>
        </p:xfrm>
        <a:graphic>
          <a:graphicData uri="http://schemas.openxmlformats.org/presentationml/2006/ole">
            <p:oleObj spid="_x0000_s534535" name="Equation" r:id="rId4" imgW="1955520" imgH="419040" progId="Equation.DSMT4">
              <p:embed/>
            </p:oleObj>
          </a:graphicData>
        </a:graphic>
      </p:graphicFrame>
      <p:graphicFrame>
        <p:nvGraphicFramePr>
          <p:cNvPr id="534536" name="Object 8"/>
          <p:cNvGraphicFramePr>
            <a:graphicFrameLocks/>
          </p:cNvGraphicFramePr>
          <p:nvPr>
            <p:ph sz="quarter" idx="2"/>
          </p:nvPr>
        </p:nvGraphicFramePr>
        <p:xfrm>
          <a:off x="5257800" y="5410200"/>
          <a:ext cx="2286000" cy="1066800"/>
        </p:xfrm>
        <a:graphic>
          <a:graphicData uri="http://schemas.openxmlformats.org/presentationml/2006/ole">
            <p:oleObj spid="_x0000_s534536" name="Equation" r:id="rId5" imgW="812520" imgH="393480" progId="Equation.DSMT4">
              <p:embed/>
            </p:oleObj>
          </a:graphicData>
        </a:graphic>
      </p:graphicFrame>
      <p:sp>
        <p:nvSpPr>
          <p:cNvPr id="534531" name="Rectangle 3"/>
          <p:cNvSpPr>
            <a:spLocks noChangeArrowheads="1"/>
          </p:cNvSpPr>
          <p:nvPr/>
        </p:nvSpPr>
        <p:spPr bwMode="auto">
          <a:xfrm>
            <a:off x="0" y="3181350"/>
            <a:ext cx="9144000" cy="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534532" name="Rectangle 4"/>
          <p:cNvSpPr>
            <a:spLocks noChangeArrowheads="1"/>
          </p:cNvSpPr>
          <p:nvPr/>
        </p:nvSpPr>
        <p:spPr bwMode="auto">
          <a:xfrm>
            <a:off x="0" y="3219450"/>
            <a:ext cx="9144000" cy="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534533" name="Text Box 5"/>
          <p:cNvSpPr txBox="1">
            <a:spLocks noChangeArrowheads="1"/>
          </p:cNvSpPr>
          <p:nvPr/>
        </p:nvSpPr>
        <p:spPr bwMode="auto">
          <a:xfrm>
            <a:off x="685800" y="4700588"/>
            <a:ext cx="2819400" cy="192881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10000"/>
              </a:spcBef>
              <a:buFontTx/>
              <a:buChar char="•"/>
            </a:pPr>
            <a:r>
              <a:rPr lang="en-US" sz="2800">
                <a:solidFill>
                  <a:srgbClr val="FFFE00"/>
                </a:solidFill>
                <a:cs typeface="Arial" pitchFamily="34" charset="0"/>
              </a:rPr>
              <a:t> Constant </a:t>
            </a:r>
            <a:r>
              <a:rPr lang="en-US" sz="2800" i="1">
                <a:solidFill>
                  <a:srgbClr val="FFFE00"/>
                </a:solidFill>
                <a:cs typeface="Arial" pitchFamily="34" charset="0"/>
              </a:rPr>
              <a:t>V, Q</a:t>
            </a:r>
          </a:p>
          <a:p>
            <a:pPr eaLnBrk="1" hangingPunct="1">
              <a:spcBef>
                <a:spcPct val="10000"/>
              </a:spcBef>
              <a:buFontTx/>
              <a:buChar char="•"/>
            </a:pPr>
            <a:r>
              <a:rPr lang="en-US" sz="2800">
                <a:solidFill>
                  <a:srgbClr val="FFFE00"/>
                </a:solidFill>
                <a:cs typeface="Arial" pitchFamily="34" charset="0"/>
              </a:rPr>
              <a:t> </a:t>
            </a:r>
            <a:r>
              <a:rPr lang="en-US" sz="2800" i="1">
                <a:solidFill>
                  <a:srgbClr val="FFFE00"/>
                </a:solidFill>
                <a:cs typeface="Arial" pitchFamily="34" charset="0"/>
              </a:rPr>
              <a:t>c</a:t>
            </a:r>
            <a:r>
              <a:rPr lang="en-US" sz="2800" i="1" baseline="-25000">
                <a:solidFill>
                  <a:srgbClr val="FFFE00"/>
                </a:solidFill>
                <a:cs typeface="Arial" pitchFamily="34" charset="0"/>
              </a:rPr>
              <a:t>in </a:t>
            </a:r>
            <a:r>
              <a:rPr lang="en-US" sz="2800">
                <a:solidFill>
                  <a:srgbClr val="FFFE00"/>
                </a:solidFill>
                <a:cs typeface="Arial" pitchFamily="34" charset="0"/>
              </a:rPr>
              <a:t>= 0 (at </a:t>
            </a:r>
            <a:r>
              <a:rPr lang="en-US" sz="2800" i="1">
                <a:solidFill>
                  <a:srgbClr val="FFFE00"/>
                </a:solidFill>
                <a:cs typeface="Arial" pitchFamily="34" charset="0"/>
              </a:rPr>
              <a:t>t</a:t>
            </a:r>
            <a:r>
              <a:rPr lang="en-US" sz="2800">
                <a:solidFill>
                  <a:srgbClr val="FFFE00"/>
                </a:solidFill>
                <a:cs typeface="Arial" pitchFamily="34" charset="0"/>
              </a:rPr>
              <a:t>&gt;0</a:t>
            </a:r>
            <a:r>
              <a:rPr lang="en-US" sz="2800" baseline="30000">
                <a:solidFill>
                  <a:srgbClr val="FFFE00"/>
                </a:solidFill>
                <a:cs typeface="Arial" pitchFamily="34" charset="0"/>
              </a:rPr>
              <a:t>+</a:t>
            </a:r>
            <a:r>
              <a:rPr lang="en-US" sz="2800">
                <a:solidFill>
                  <a:srgbClr val="FFFE00"/>
                </a:solidFill>
                <a:cs typeface="Arial" pitchFamily="34" charset="0"/>
              </a:rPr>
              <a:t>)</a:t>
            </a:r>
          </a:p>
          <a:p>
            <a:pPr eaLnBrk="1" hangingPunct="1">
              <a:spcBef>
                <a:spcPct val="10000"/>
              </a:spcBef>
              <a:buFontTx/>
              <a:buChar char="•"/>
            </a:pPr>
            <a:r>
              <a:rPr lang="en-US" sz="2800">
                <a:solidFill>
                  <a:srgbClr val="FFFE00"/>
                </a:solidFill>
                <a:cs typeface="Arial" pitchFamily="34" charset="0"/>
              </a:rPr>
              <a:t> </a:t>
            </a:r>
            <a:r>
              <a:rPr lang="en-US" sz="2800" i="1">
                <a:solidFill>
                  <a:srgbClr val="FFFE00"/>
                </a:solidFill>
                <a:cs typeface="Arial" pitchFamily="34" charset="0"/>
              </a:rPr>
              <a:t>c</a:t>
            </a:r>
            <a:r>
              <a:rPr lang="en-US" sz="2800" i="1" baseline="-25000">
                <a:solidFill>
                  <a:srgbClr val="FFFE00"/>
                </a:solidFill>
                <a:cs typeface="Arial" pitchFamily="34" charset="0"/>
              </a:rPr>
              <a:t>i</a:t>
            </a:r>
            <a:r>
              <a:rPr lang="en-US" sz="2800">
                <a:solidFill>
                  <a:srgbClr val="FFFE00"/>
                </a:solidFill>
                <a:cs typeface="Arial" pitchFamily="34" charset="0"/>
              </a:rPr>
              <a:t> = </a:t>
            </a:r>
            <a:r>
              <a:rPr lang="en-US" sz="2800" i="1">
                <a:solidFill>
                  <a:srgbClr val="FFFE00"/>
                </a:solidFill>
                <a:cs typeface="Arial" pitchFamily="34" charset="0"/>
              </a:rPr>
              <a:t>c</a:t>
            </a:r>
            <a:r>
              <a:rPr lang="en-US" sz="2800" i="1" baseline="-25000">
                <a:solidFill>
                  <a:srgbClr val="FFFE00"/>
                </a:solidFill>
                <a:cs typeface="Arial" pitchFamily="34" charset="0"/>
              </a:rPr>
              <a:t>i</a:t>
            </a:r>
            <a:r>
              <a:rPr lang="en-US" sz="2800" baseline="-25000">
                <a:solidFill>
                  <a:srgbClr val="FFFE00"/>
                </a:solidFill>
                <a:cs typeface="Arial" pitchFamily="34" charset="0"/>
              </a:rPr>
              <a:t>,</a:t>
            </a:r>
            <a:r>
              <a:rPr lang="en-US" sz="2800" i="1" baseline="-25000">
                <a:solidFill>
                  <a:srgbClr val="FFFE00"/>
                </a:solidFill>
                <a:cs typeface="Arial" pitchFamily="34" charset="0"/>
              </a:rPr>
              <a:t>out</a:t>
            </a:r>
            <a:endParaRPr lang="en-US" sz="2800">
              <a:solidFill>
                <a:srgbClr val="FFFE00"/>
              </a:solidFill>
              <a:cs typeface="Arial" pitchFamily="34" charset="0"/>
            </a:endParaRPr>
          </a:p>
          <a:p>
            <a:pPr eaLnBrk="1" hangingPunct="1">
              <a:spcBef>
                <a:spcPct val="10000"/>
              </a:spcBef>
              <a:buFontTx/>
              <a:buChar char="•"/>
            </a:pPr>
            <a:r>
              <a:rPr lang="en-US" sz="2800">
                <a:solidFill>
                  <a:srgbClr val="FFFE00"/>
                </a:solidFill>
                <a:cs typeface="Arial" pitchFamily="34" charset="0"/>
              </a:rPr>
              <a:t> No reaction</a:t>
            </a:r>
          </a:p>
        </p:txBody>
      </p:sp>
      <p:sp>
        <p:nvSpPr>
          <p:cNvPr id="534534" name="Text Box 6"/>
          <p:cNvSpPr txBox="1">
            <a:spLocks noChangeArrowheads="1"/>
          </p:cNvSpPr>
          <p:nvPr/>
        </p:nvSpPr>
        <p:spPr bwMode="auto">
          <a:xfrm>
            <a:off x="3810000" y="1752600"/>
            <a:ext cx="5029200" cy="5191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 eaLnBrk="1" hangingPunct="1">
              <a:spcBef>
                <a:spcPct val="10000"/>
              </a:spcBef>
            </a:pPr>
            <a:r>
              <a:rPr lang="en-US" sz="2800" i="1">
                <a:cs typeface="Arial" pitchFamily="34" charset="0"/>
              </a:rPr>
              <a:t>Evaluate from</a:t>
            </a:r>
            <a:r>
              <a:rPr lang="en-US" sz="2800">
                <a:cs typeface="Arial" pitchFamily="34" charset="0"/>
              </a:rPr>
              <a:t> </a:t>
            </a:r>
            <a:r>
              <a:rPr lang="en-US" sz="2800" i="1">
                <a:cs typeface="Arial" pitchFamily="34" charset="0"/>
              </a:rPr>
              <a:t>t</a:t>
            </a:r>
            <a:r>
              <a:rPr lang="en-US" sz="2800">
                <a:cs typeface="Arial" pitchFamily="34" charset="0"/>
              </a:rPr>
              <a:t> = 0</a:t>
            </a:r>
            <a:r>
              <a:rPr lang="en-US" sz="2800" baseline="30000">
                <a:cs typeface="Arial" pitchFamily="34" charset="0"/>
              </a:rPr>
              <a:t>+</a:t>
            </a:r>
            <a:r>
              <a:rPr lang="en-US" sz="2800">
                <a:cs typeface="Arial" pitchFamily="34" charset="0"/>
              </a:rPr>
              <a:t> </a:t>
            </a:r>
            <a:r>
              <a:rPr lang="en-US" sz="2800" i="1">
                <a:cs typeface="Arial" pitchFamily="34" charset="0"/>
              </a:rPr>
              <a:t>to</a:t>
            </a:r>
            <a:r>
              <a:rPr lang="en-US" sz="2800">
                <a:cs typeface="Arial" pitchFamily="34" charset="0"/>
              </a:rPr>
              <a:t> </a:t>
            </a:r>
            <a:r>
              <a:rPr lang="en-US" sz="2800">
                <a:cs typeface="Arial" pitchFamily="34" charset="0"/>
                <a:sym typeface="Symbol" pitchFamily="18" charset="2"/>
              </a:rPr>
              <a:t></a:t>
            </a:r>
          </a:p>
        </p:txBody>
      </p:sp>
      <p:sp>
        <p:nvSpPr>
          <p:cNvPr id="534538" name="Rectangle 10"/>
          <p:cNvSpPr>
            <a:spLocks noChangeArrowheads="1"/>
          </p:cNvSpPr>
          <p:nvPr/>
        </p:nvSpPr>
        <p:spPr bwMode="auto">
          <a:xfrm>
            <a:off x="152400" y="1981200"/>
            <a:ext cx="2895600" cy="2286000"/>
          </a:xfrm>
          <a:prstGeom prst="rect">
            <a:avLst/>
          </a:prstGeom>
          <a:solidFill>
            <a:schemeClr val="tx2"/>
          </a:solidFill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34539" name="Rectangle 11"/>
          <p:cNvSpPr>
            <a:spLocks noChangeArrowheads="1"/>
          </p:cNvSpPr>
          <p:nvPr/>
        </p:nvSpPr>
        <p:spPr bwMode="auto">
          <a:xfrm>
            <a:off x="381000" y="2667000"/>
            <a:ext cx="1828800" cy="1371600"/>
          </a:xfrm>
          <a:prstGeom prst="rect">
            <a:avLst/>
          </a:prstGeom>
          <a:solidFill>
            <a:schemeClr val="tx1"/>
          </a:solidFill>
          <a:ln w="12700">
            <a:solidFill>
              <a:schemeClr val="bg2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34540" name="Line 12"/>
          <p:cNvSpPr>
            <a:spLocks noChangeShapeType="1"/>
          </p:cNvSpPr>
          <p:nvPr/>
        </p:nvSpPr>
        <p:spPr bwMode="auto">
          <a:xfrm>
            <a:off x="2209800" y="3733800"/>
            <a:ext cx="533400" cy="1588"/>
          </a:xfrm>
          <a:prstGeom prst="line">
            <a:avLst/>
          </a:prstGeom>
          <a:noFill/>
          <a:ln w="28575">
            <a:solidFill>
              <a:schemeClr val="bg2"/>
            </a:solidFill>
            <a:round/>
            <a:headEnd type="none" w="sm" len="sm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34541" name="Text Box 13"/>
          <p:cNvSpPr txBox="1">
            <a:spLocks noChangeArrowheads="1"/>
          </p:cNvSpPr>
          <p:nvPr/>
        </p:nvSpPr>
        <p:spPr bwMode="auto">
          <a:xfrm>
            <a:off x="304800" y="2133600"/>
            <a:ext cx="1066800" cy="3667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i="1">
                <a:solidFill>
                  <a:schemeClr val="bg2"/>
                </a:solidFill>
                <a:latin typeface="Times New Roman" pitchFamily="18" charset="0"/>
              </a:rPr>
              <a:t>Q</a:t>
            </a:r>
            <a:r>
              <a:rPr lang="en-US" b="1">
                <a:solidFill>
                  <a:schemeClr val="bg2"/>
                </a:solidFill>
                <a:latin typeface="Times New Roman" pitchFamily="18" charset="0"/>
              </a:rPr>
              <a:t>, </a:t>
            </a:r>
            <a:r>
              <a:rPr lang="en-US" b="1" i="1">
                <a:solidFill>
                  <a:schemeClr val="bg2"/>
                </a:solidFill>
                <a:latin typeface="Times New Roman" pitchFamily="18" charset="0"/>
              </a:rPr>
              <a:t>C</a:t>
            </a:r>
            <a:r>
              <a:rPr lang="en-US" b="1" i="1" baseline="-25000">
                <a:solidFill>
                  <a:schemeClr val="bg2"/>
                </a:solidFill>
                <a:latin typeface="Times New Roman" pitchFamily="18" charset="0"/>
              </a:rPr>
              <a:t>in</a:t>
            </a:r>
            <a:endParaRPr lang="en-US" b="1" i="1">
              <a:solidFill>
                <a:schemeClr val="bg2"/>
              </a:solidFill>
              <a:latin typeface="Times New Roman" pitchFamily="18" charset="0"/>
            </a:endParaRPr>
          </a:p>
        </p:txBody>
      </p:sp>
      <p:sp>
        <p:nvSpPr>
          <p:cNvPr id="534542" name="Text Box 14"/>
          <p:cNvSpPr txBox="1">
            <a:spLocks noChangeArrowheads="1"/>
          </p:cNvSpPr>
          <p:nvPr/>
        </p:nvSpPr>
        <p:spPr bwMode="auto">
          <a:xfrm>
            <a:off x="2185988" y="3276600"/>
            <a:ext cx="1066800" cy="3667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i="1">
                <a:solidFill>
                  <a:schemeClr val="bg2"/>
                </a:solidFill>
                <a:latin typeface="Times New Roman" pitchFamily="18" charset="0"/>
              </a:rPr>
              <a:t>Q</a:t>
            </a:r>
            <a:r>
              <a:rPr lang="en-US" b="1">
                <a:solidFill>
                  <a:schemeClr val="bg2"/>
                </a:solidFill>
                <a:latin typeface="Times New Roman" pitchFamily="18" charset="0"/>
              </a:rPr>
              <a:t>, </a:t>
            </a:r>
            <a:r>
              <a:rPr lang="en-US" b="1" i="1">
                <a:solidFill>
                  <a:schemeClr val="bg2"/>
                </a:solidFill>
                <a:latin typeface="Times New Roman" pitchFamily="18" charset="0"/>
              </a:rPr>
              <a:t>C</a:t>
            </a:r>
            <a:r>
              <a:rPr lang="en-US" b="1" i="1" baseline="-25000">
                <a:solidFill>
                  <a:schemeClr val="bg2"/>
                </a:solidFill>
                <a:latin typeface="Times New Roman" pitchFamily="18" charset="0"/>
              </a:rPr>
              <a:t>out</a:t>
            </a:r>
            <a:endParaRPr lang="en-US" b="1" i="1">
              <a:solidFill>
                <a:schemeClr val="bg2"/>
              </a:solidFill>
              <a:latin typeface="Times New Roman" pitchFamily="18" charset="0"/>
            </a:endParaRPr>
          </a:p>
        </p:txBody>
      </p:sp>
      <p:sp>
        <p:nvSpPr>
          <p:cNvPr id="534543" name="Freeform 15"/>
          <p:cNvSpPr>
            <a:spLocks/>
          </p:cNvSpPr>
          <p:nvPr/>
        </p:nvSpPr>
        <p:spPr bwMode="auto">
          <a:xfrm>
            <a:off x="990600" y="2286000"/>
            <a:ext cx="457200" cy="3810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104" y="0"/>
              </a:cxn>
              <a:cxn ang="0">
                <a:pos x="1104" y="240"/>
              </a:cxn>
            </a:cxnLst>
            <a:rect l="0" t="0" r="r" b="b"/>
            <a:pathLst>
              <a:path w="1104" h="240">
                <a:moveTo>
                  <a:pt x="0" y="0"/>
                </a:moveTo>
                <a:lnTo>
                  <a:pt x="1104" y="0"/>
                </a:lnTo>
                <a:lnTo>
                  <a:pt x="1104" y="240"/>
                </a:lnTo>
              </a:path>
            </a:pathLst>
          </a:custGeom>
          <a:noFill/>
          <a:ln w="28575" cap="flat" cmpd="sng">
            <a:solidFill>
              <a:schemeClr val="bg2"/>
            </a:solidFill>
            <a:prstDash val="solid"/>
            <a:round/>
            <a:headEnd type="none" w="sm" len="sm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34544" name="Line 16"/>
          <p:cNvSpPr>
            <a:spLocks noChangeShapeType="1"/>
          </p:cNvSpPr>
          <p:nvPr/>
        </p:nvSpPr>
        <p:spPr bwMode="auto">
          <a:xfrm flipH="1">
            <a:off x="1447800" y="2057400"/>
            <a:ext cx="609600" cy="15240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34545" name="Oval 17"/>
          <p:cNvSpPr>
            <a:spLocks noChangeArrowheads="1"/>
          </p:cNvSpPr>
          <p:nvPr/>
        </p:nvSpPr>
        <p:spPr bwMode="auto">
          <a:xfrm rot="1429281">
            <a:off x="1066800" y="3429000"/>
            <a:ext cx="381000" cy="152400"/>
          </a:xfrm>
          <a:prstGeom prst="ellips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34546" name="Oval 18"/>
          <p:cNvSpPr>
            <a:spLocks noChangeArrowheads="1"/>
          </p:cNvSpPr>
          <p:nvPr/>
        </p:nvSpPr>
        <p:spPr bwMode="auto">
          <a:xfrm rot="1429281">
            <a:off x="1409700" y="3594100"/>
            <a:ext cx="381000" cy="152400"/>
          </a:xfrm>
          <a:prstGeom prst="ellips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34547" name="AutoShape 19"/>
          <p:cNvSpPr>
            <a:spLocks noChangeArrowheads="1"/>
          </p:cNvSpPr>
          <p:nvPr/>
        </p:nvSpPr>
        <p:spPr bwMode="auto">
          <a:xfrm>
            <a:off x="533400" y="3276600"/>
            <a:ext cx="381000" cy="457200"/>
          </a:xfrm>
          <a:prstGeom prst="curvedRightArrow">
            <a:avLst>
              <a:gd name="adj1" fmla="val 24000"/>
              <a:gd name="adj2" fmla="val 48000"/>
              <a:gd name="adj3" fmla="val 33333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34548" name="AutoShape 20"/>
          <p:cNvSpPr>
            <a:spLocks noChangeArrowheads="1"/>
          </p:cNvSpPr>
          <p:nvPr/>
        </p:nvSpPr>
        <p:spPr bwMode="auto">
          <a:xfrm flipH="1" flipV="1">
            <a:off x="1752600" y="2895600"/>
            <a:ext cx="381000" cy="457200"/>
          </a:xfrm>
          <a:prstGeom prst="curvedRightArrow">
            <a:avLst>
              <a:gd name="adj1" fmla="val 24000"/>
              <a:gd name="adj2" fmla="val 48000"/>
              <a:gd name="adj3" fmla="val 33333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534549" name="Object 21"/>
          <p:cNvGraphicFramePr>
            <a:graphicFrameLocks/>
          </p:cNvGraphicFramePr>
          <p:nvPr>
            <p:ph sz="quarter" idx="3"/>
          </p:nvPr>
        </p:nvGraphicFramePr>
        <p:xfrm>
          <a:off x="4267200" y="4038600"/>
          <a:ext cx="4114800" cy="990600"/>
        </p:xfrm>
        <a:graphic>
          <a:graphicData uri="http://schemas.openxmlformats.org/presentationml/2006/ole">
            <p:oleObj spid="_x0000_s534549" name="Equation" r:id="rId6" imgW="1803240" imgH="393480" progId="Equation.DSMT4">
              <p:embed/>
            </p:oleObj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4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4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4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453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8626" name="Rectangle 2"/>
          <p:cNvSpPr>
            <a:spLocks noChangeArrowheads="1"/>
          </p:cNvSpPr>
          <p:nvPr/>
        </p:nvSpPr>
        <p:spPr bwMode="auto">
          <a:xfrm>
            <a:off x="1981200" y="1295400"/>
            <a:ext cx="5257800" cy="5181600"/>
          </a:xfrm>
          <a:prstGeom prst="rect">
            <a:avLst/>
          </a:prstGeom>
          <a:solidFill>
            <a:schemeClr val="hlink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38627" name="Rectangle 3"/>
          <p:cNvSpPr>
            <a:spLocks noGrp="1" noChangeArrowheads="1"/>
          </p:cNvSpPr>
          <p:nvPr>
            <p:ph type="title" sz="quarter"/>
          </p:nvPr>
        </p:nvSpPr>
        <p:spPr>
          <a:xfrm>
            <a:off x="457200" y="354013"/>
            <a:ext cx="8229600" cy="560387"/>
          </a:xfrm>
          <a:noFill/>
          <a:ln/>
        </p:spPr>
        <p:txBody>
          <a:bodyPr lIns="92075" tIns="46038" rIns="92075" bIns="46038" anchorCtr="0"/>
          <a:lstStyle/>
          <a:p>
            <a:r>
              <a:rPr lang="en-US" sz="4000"/>
              <a:t>CSTR Response to Pulse Input</a:t>
            </a:r>
          </a:p>
        </p:txBody>
      </p:sp>
      <p:graphicFrame>
        <p:nvGraphicFramePr>
          <p:cNvPr id="538628" name="Object 4"/>
          <p:cNvGraphicFramePr>
            <a:graphicFrameLocks/>
          </p:cNvGraphicFramePr>
          <p:nvPr>
            <p:ph sz="quarter" idx="1"/>
          </p:nvPr>
        </p:nvGraphicFramePr>
        <p:xfrm>
          <a:off x="3657600" y="1447800"/>
          <a:ext cx="1828800" cy="990600"/>
        </p:xfrm>
        <a:graphic>
          <a:graphicData uri="http://schemas.openxmlformats.org/presentationml/2006/ole">
            <p:oleObj spid="_x0000_s538628" name="Equation" r:id="rId4" imgW="812520" imgH="393480" progId="Equation.DSMT4">
              <p:embed/>
            </p:oleObj>
          </a:graphicData>
        </a:graphic>
      </p:graphicFrame>
      <p:graphicFrame>
        <p:nvGraphicFramePr>
          <p:cNvPr id="538629" name="Object 5"/>
          <p:cNvGraphicFramePr>
            <a:graphicFrameLocks/>
          </p:cNvGraphicFramePr>
          <p:nvPr>
            <p:ph sz="quarter" idx="2"/>
          </p:nvPr>
        </p:nvGraphicFramePr>
        <p:xfrm>
          <a:off x="2667000" y="2590800"/>
          <a:ext cx="3657600" cy="1219200"/>
        </p:xfrm>
        <a:graphic>
          <a:graphicData uri="http://schemas.openxmlformats.org/presentationml/2006/ole">
            <p:oleObj spid="_x0000_s538629" name="Equation" r:id="rId5" imgW="1650960" imgH="520560" progId="Equation.DSMT4">
              <p:embed/>
            </p:oleObj>
          </a:graphicData>
        </a:graphic>
      </p:graphicFrame>
      <p:graphicFrame>
        <p:nvGraphicFramePr>
          <p:cNvPr id="538630" name="Object 6"/>
          <p:cNvGraphicFramePr>
            <a:graphicFrameLocks/>
          </p:cNvGraphicFramePr>
          <p:nvPr>
            <p:ph sz="quarter" idx="3"/>
          </p:nvPr>
        </p:nvGraphicFramePr>
        <p:xfrm>
          <a:off x="3625850" y="3962400"/>
          <a:ext cx="1936750" cy="1066800"/>
        </p:xfrm>
        <a:graphic>
          <a:graphicData uri="http://schemas.openxmlformats.org/presentationml/2006/ole">
            <p:oleObj spid="_x0000_s538630" name="Equation" r:id="rId6" imgW="850680" imgH="469800" progId="Equation.DSMT4">
              <p:embed/>
            </p:oleObj>
          </a:graphicData>
        </a:graphic>
      </p:graphicFrame>
      <p:graphicFrame>
        <p:nvGraphicFramePr>
          <p:cNvPr id="538631" name="Object 7"/>
          <p:cNvGraphicFramePr>
            <a:graphicFrameLocks/>
          </p:cNvGraphicFramePr>
          <p:nvPr>
            <p:ph sz="quarter" idx="4"/>
          </p:nvPr>
        </p:nvGraphicFramePr>
        <p:xfrm>
          <a:off x="2209800" y="5334000"/>
          <a:ext cx="4800600" cy="990600"/>
        </p:xfrm>
        <a:graphic>
          <a:graphicData uri="http://schemas.openxmlformats.org/presentationml/2006/ole">
            <p:oleObj spid="_x0000_s538631" name="Equation" r:id="rId7" imgW="2273040" imgH="431640" progId="Equation.DSMT4">
              <p:embed/>
            </p:oleObj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8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8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0674" name="Rectangle 2"/>
          <p:cNvSpPr>
            <a:spLocks noGrp="1" noChangeArrowheads="1"/>
          </p:cNvSpPr>
          <p:nvPr>
            <p:ph type="title" sz="quarter"/>
          </p:nvPr>
        </p:nvSpPr>
        <p:spPr>
          <a:xfrm>
            <a:off x="457200" y="152400"/>
            <a:ext cx="8229600" cy="560388"/>
          </a:xfrm>
          <a:noFill/>
          <a:ln/>
        </p:spPr>
        <p:txBody>
          <a:bodyPr lIns="92075" tIns="46038" rIns="92075" bIns="46038" anchorCtr="0"/>
          <a:lstStyle/>
          <a:p>
            <a:r>
              <a:rPr lang="en-US" sz="4000"/>
              <a:t>CSTR Response to Pulse Input</a:t>
            </a:r>
          </a:p>
        </p:txBody>
      </p:sp>
      <p:pic>
        <p:nvPicPr>
          <p:cNvPr id="540675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2700" y="825500"/>
            <a:ext cx="4495800" cy="2994025"/>
          </a:xfrm>
          <a:prstGeom prst="rect">
            <a:avLst/>
          </a:prstGeom>
          <a:solidFill>
            <a:schemeClr val="tx2"/>
          </a:solidFill>
          <a:ln w="12700">
            <a:noFill/>
            <a:miter lim="800000"/>
            <a:headEnd type="none" w="sm" len="sm"/>
            <a:tailEnd type="none" w="sm" len="sm"/>
          </a:ln>
          <a:effectLst/>
        </p:spPr>
      </p:pic>
      <p:pic>
        <p:nvPicPr>
          <p:cNvPr id="540676" name="Picture 4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495800" y="3779838"/>
            <a:ext cx="4622800" cy="3078162"/>
          </a:xfrm>
          <a:prstGeom prst="rect">
            <a:avLst/>
          </a:prstGeom>
          <a:solidFill>
            <a:schemeClr val="tx2"/>
          </a:solidFill>
          <a:ln w="12700">
            <a:noFill/>
            <a:miter lim="800000"/>
            <a:headEnd type="none" w="sm" len="sm"/>
            <a:tailEnd type="none" w="sm" len="sm"/>
          </a:ln>
          <a:effectLst/>
        </p:spPr>
      </p:pic>
      <p:graphicFrame>
        <p:nvGraphicFramePr>
          <p:cNvPr id="540677" name="Object 5"/>
          <p:cNvGraphicFramePr>
            <a:graphicFrameLocks/>
          </p:cNvGraphicFramePr>
          <p:nvPr>
            <p:ph sz="quarter" idx="3"/>
          </p:nvPr>
        </p:nvGraphicFramePr>
        <p:xfrm>
          <a:off x="7010400" y="4038600"/>
          <a:ext cx="1708150" cy="942975"/>
        </p:xfrm>
        <a:graphic>
          <a:graphicData uri="http://schemas.openxmlformats.org/presentationml/2006/ole">
            <p:oleObj spid="_x0000_s540677" name="Equation" r:id="rId6" imgW="850680" imgH="469800" progId="Equation.DSMT4">
              <p:embed/>
            </p:oleObj>
          </a:graphicData>
        </a:graphic>
      </p:graphicFrame>
      <p:graphicFrame>
        <p:nvGraphicFramePr>
          <p:cNvPr id="540678" name="Object 6"/>
          <p:cNvGraphicFramePr>
            <a:graphicFrameLocks/>
          </p:cNvGraphicFramePr>
          <p:nvPr>
            <p:ph sz="quarter" idx="4"/>
          </p:nvPr>
        </p:nvGraphicFramePr>
        <p:xfrm>
          <a:off x="1524000" y="1447800"/>
          <a:ext cx="2590800" cy="990600"/>
        </p:xfrm>
        <a:graphic>
          <a:graphicData uri="http://schemas.openxmlformats.org/presentationml/2006/ole">
            <p:oleObj spid="_x0000_s540678" name="Equation" r:id="rId7" imgW="1333440" imgH="431640" progId="Equation.DSMT4">
              <p:embed/>
            </p:oleObj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6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762000"/>
          </a:xfrm>
        </p:spPr>
        <p:txBody>
          <a:bodyPr/>
          <a:lstStyle/>
          <a:p>
            <a:r>
              <a:rPr lang="en-US" sz="4000"/>
              <a:t>CSTRs-in-Series: Response to a Pulse Input of Tracer</a:t>
            </a:r>
          </a:p>
        </p:txBody>
      </p:sp>
      <p:pic>
        <p:nvPicPr>
          <p:cNvPr id="604163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5800" y="1479550"/>
            <a:ext cx="7848600" cy="5226050"/>
          </a:xfrm>
          <a:prstGeom prst="rect">
            <a:avLst/>
          </a:prstGeom>
          <a:solidFill>
            <a:schemeClr val="tx2"/>
          </a:solidFill>
          <a:ln w="12700">
            <a:noFill/>
            <a:miter lim="800000"/>
            <a:headEnd type="none" w="sm" len="sm"/>
            <a:tailEnd type="none" w="sm" len="sm"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94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1322387"/>
          </a:xfrm>
          <a:noFill/>
          <a:ln/>
        </p:spPr>
        <p:txBody>
          <a:bodyPr lIns="92075" tIns="46038" rIns="92075" bIns="46038" anchorCtr="0"/>
          <a:lstStyle/>
          <a:p>
            <a:r>
              <a:rPr lang="en-US" sz="4000"/>
              <a:t>Fundamental Principle of (Dynamic) Mass Balances</a:t>
            </a:r>
          </a:p>
        </p:txBody>
      </p:sp>
      <p:sp>
        <p:nvSpPr>
          <p:cNvPr id="4894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51038"/>
            <a:ext cx="8229600" cy="3230562"/>
          </a:xfrm>
          <a:noFill/>
          <a:ln/>
        </p:spPr>
        <p:txBody>
          <a:bodyPr lIns="92075" tIns="46038" rIns="92075" bIns="46038"/>
          <a:lstStyle/>
          <a:p>
            <a:pPr algn="just">
              <a:buFont typeface="Wingdings" pitchFamily="2" charset="2"/>
              <a:buNone/>
            </a:pPr>
            <a:r>
              <a:rPr lang="en-US"/>
              <a:t>  The </a:t>
            </a:r>
            <a:r>
              <a:rPr lang="en-US" i="1">
                <a:solidFill>
                  <a:srgbClr val="F83008"/>
                </a:solidFill>
              </a:rPr>
              <a:t>rate</a:t>
            </a:r>
            <a:r>
              <a:rPr lang="en-US"/>
              <a:t> at which something accumulates in  a region of interest (a “control volume”) equals the </a:t>
            </a:r>
            <a:r>
              <a:rPr lang="en-US" i="1">
                <a:solidFill>
                  <a:srgbClr val="F83008"/>
                </a:solidFill>
              </a:rPr>
              <a:t>net rate</a:t>
            </a:r>
            <a:r>
              <a:rPr lang="en-US"/>
              <a:t> at which it enters by physical movement plus the </a:t>
            </a:r>
            <a:r>
              <a:rPr lang="en-US" i="1">
                <a:solidFill>
                  <a:srgbClr val="F83008"/>
                </a:solidFill>
              </a:rPr>
              <a:t>net rate</a:t>
            </a:r>
            <a:r>
              <a:rPr lang="en-US"/>
              <a:t> at which it is generated inside the control volume by chemical reactions.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60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5413"/>
            <a:ext cx="8229600" cy="1398587"/>
          </a:xfrm>
        </p:spPr>
        <p:txBody>
          <a:bodyPr/>
          <a:lstStyle/>
          <a:p>
            <a:r>
              <a:rPr lang="en-US"/>
              <a:t>Representing Intermediate Degrees of Mixing</a:t>
            </a:r>
          </a:p>
        </p:txBody>
      </p:sp>
      <p:sp>
        <p:nvSpPr>
          <p:cNvPr id="556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981200"/>
            <a:ext cx="8077200" cy="4495800"/>
          </a:xfrm>
        </p:spPr>
        <p:txBody>
          <a:bodyPr/>
          <a:lstStyle/>
          <a:p>
            <a:pPr algn="just">
              <a:lnSpc>
                <a:spcPct val="90000"/>
              </a:lnSpc>
              <a:spcAft>
                <a:spcPct val="25000"/>
              </a:spcAft>
            </a:pPr>
            <a:r>
              <a:rPr lang="en-US">
                <a:solidFill>
                  <a:srgbClr val="FFFE00"/>
                </a:solidFill>
              </a:rPr>
              <a:t>PFR with Dispersion: Zero dispersion is PFR; increasing dispersion increases mixing; infinite dispersion is a CSTR</a:t>
            </a:r>
          </a:p>
          <a:p>
            <a:pPr algn="just">
              <a:lnSpc>
                <a:spcPct val="90000"/>
              </a:lnSpc>
              <a:spcAft>
                <a:spcPct val="25000"/>
              </a:spcAft>
            </a:pPr>
            <a:r>
              <a:rPr lang="en-US">
                <a:solidFill>
                  <a:srgbClr val="FFFE00"/>
                </a:solidFill>
              </a:rPr>
              <a:t>CSTRs in Series: Increasing </a:t>
            </a:r>
            <a:r>
              <a:rPr lang="en-US" i="1">
                <a:solidFill>
                  <a:srgbClr val="FFFE00"/>
                </a:solidFill>
              </a:rPr>
              <a:t>N</a:t>
            </a:r>
            <a:r>
              <a:rPr lang="en-US">
                <a:solidFill>
                  <a:srgbClr val="FFFE00"/>
                </a:solidFill>
              </a:rPr>
              <a:t> (keeping </a:t>
            </a:r>
            <a:r>
              <a:rPr lang="en-US" i="1">
                <a:solidFill>
                  <a:srgbClr val="FFFE00"/>
                </a:solidFill>
              </a:rPr>
              <a:t>V</a:t>
            </a:r>
            <a:r>
              <a:rPr lang="en-US">
                <a:solidFill>
                  <a:srgbClr val="FFFE00"/>
                </a:solidFill>
              </a:rPr>
              <a:t> and</a:t>
            </a:r>
            <a:r>
              <a:rPr lang="en-US" i="1">
                <a:solidFill>
                  <a:srgbClr val="FFFE00"/>
                </a:solidFill>
              </a:rPr>
              <a:t> Q</a:t>
            </a:r>
            <a:r>
              <a:rPr lang="en-US">
                <a:solidFill>
                  <a:srgbClr val="FFFE00"/>
                </a:solidFill>
              </a:rPr>
              <a:t> constant) segregates (conceptual) segments of reactor and decreases mixing; as </a:t>
            </a:r>
            <a:r>
              <a:rPr lang="en-US" i="1">
                <a:solidFill>
                  <a:srgbClr val="FFFE00"/>
                </a:solidFill>
              </a:rPr>
              <a:t>N</a:t>
            </a:r>
            <a:r>
              <a:rPr lang="en-US">
                <a:solidFill>
                  <a:srgbClr val="FFFE00"/>
                </a:solidFill>
              </a:rPr>
              <a:t> increases, overall mixing decreases, and reactor becomes more PFR-like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808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865187"/>
          </a:xfrm>
        </p:spPr>
        <p:txBody>
          <a:bodyPr/>
          <a:lstStyle/>
          <a:p>
            <a:r>
              <a:rPr lang="en-US" sz="4000"/>
              <a:t>Summary of Key Points</a:t>
            </a:r>
          </a:p>
        </p:txBody>
      </p:sp>
      <p:sp>
        <p:nvSpPr>
          <p:cNvPr id="5580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19200"/>
            <a:ext cx="8229600" cy="5334000"/>
          </a:xfrm>
        </p:spPr>
        <p:txBody>
          <a:bodyPr/>
          <a:lstStyle/>
          <a:p>
            <a:pPr algn="just">
              <a:lnSpc>
                <a:spcPct val="90000"/>
              </a:lnSpc>
              <a:spcAft>
                <a:spcPct val="20000"/>
              </a:spcAft>
            </a:pPr>
            <a:r>
              <a:rPr lang="en-US">
                <a:solidFill>
                  <a:srgbClr val="FFFE00"/>
                </a:solidFill>
              </a:rPr>
              <a:t>Reactor hydraulics can be characterized  by the range of residence times of entering water ‘packets’</a:t>
            </a:r>
          </a:p>
          <a:p>
            <a:pPr algn="just">
              <a:lnSpc>
                <a:spcPct val="90000"/>
              </a:lnSpc>
              <a:spcAft>
                <a:spcPct val="20000"/>
              </a:spcAft>
            </a:pPr>
            <a:r>
              <a:rPr lang="en-US">
                <a:solidFill>
                  <a:srgbClr val="FFFE00"/>
                </a:solidFill>
              </a:rPr>
              <a:t>Ideal, limiting cases include PFRs (no mixing) and CSTRs (infinite mixing)</a:t>
            </a:r>
          </a:p>
          <a:p>
            <a:pPr algn="just">
              <a:lnSpc>
                <a:spcPct val="90000"/>
              </a:lnSpc>
              <a:spcAft>
                <a:spcPct val="20000"/>
              </a:spcAft>
            </a:pPr>
            <a:r>
              <a:rPr lang="en-US">
                <a:solidFill>
                  <a:srgbClr val="FFFE00"/>
                </a:solidFill>
              </a:rPr>
              <a:t>For both CSTRs and PFRs, the average residence time, </a:t>
            </a:r>
            <a:r>
              <a:rPr lang="en-US" i="1">
                <a:solidFill>
                  <a:srgbClr val="FFFE00"/>
                </a:solidFill>
                <a:latin typeface="Symbol" pitchFamily="18" charset="2"/>
              </a:rPr>
              <a:t>t</a:t>
            </a:r>
            <a:r>
              <a:rPr lang="en-US">
                <a:solidFill>
                  <a:srgbClr val="FFFE00"/>
                </a:solidFill>
                <a:effectLst/>
              </a:rPr>
              <a:t>,</a:t>
            </a:r>
            <a:r>
              <a:rPr lang="en-US">
                <a:solidFill>
                  <a:srgbClr val="FFFE00"/>
                </a:solidFill>
              </a:rPr>
              <a:t> is </a:t>
            </a:r>
            <a:r>
              <a:rPr lang="en-US" i="1">
                <a:solidFill>
                  <a:srgbClr val="FFFE00"/>
                </a:solidFill>
              </a:rPr>
              <a:t>V</a:t>
            </a:r>
            <a:r>
              <a:rPr lang="en-US">
                <a:solidFill>
                  <a:srgbClr val="FFFE00"/>
                </a:solidFill>
                <a:effectLst/>
              </a:rPr>
              <a:t>/</a:t>
            </a:r>
            <a:r>
              <a:rPr lang="en-US" i="1">
                <a:solidFill>
                  <a:srgbClr val="FFFE00"/>
                </a:solidFill>
                <a:effectLst/>
              </a:rPr>
              <a:t>Q</a:t>
            </a:r>
            <a:r>
              <a:rPr lang="en-US">
                <a:solidFill>
                  <a:srgbClr val="FFFE00"/>
                </a:solidFill>
                <a:effectLst/>
              </a:rPr>
              <a:t>. For PFRs all the fluid spends time </a:t>
            </a:r>
            <a:r>
              <a:rPr lang="en-US" i="1">
                <a:solidFill>
                  <a:srgbClr val="FFFE00"/>
                </a:solidFill>
                <a:latin typeface="Symbol" pitchFamily="18" charset="2"/>
              </a:rPr>
              <a:t>t</a:t>
            </a:r>
            <a:r>
              <a:rPr lang="en-US">
                <a:solidFill>
                  <a:srgbClr val="FFFE00"/>
                </a:solidFill>
                <a:effectLst/>
              </a:rPr>
              <a:t>  in the reactor; for CSTRs, different packets of fluid spend different amounts of time in the reactor, but the average is </a:t>
            </a:r>
            <a:r>
              <a:rPr lang="en-US" i="1">
                <a:solidFill>
                  <a:srgbClr val="FFFE00"/>
                </a:solidFill>
                <a:latin typeface="Symbol" pitchFamily="18" charset="2"/>
              </a:rPr>
              <a:t>t</a:t>
            </a:r>
            <a:r>
              <a:rPr lang="en-US">
                <a:solidFill>
                  <a:srgbClr val="FFFE00"/>
                </a:solidFill>
                <a:effectLst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573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865187"/>
          </a:xfrm>
        </p:spPr>
        <p:txBody>
          <a:bodyPr/>
          <a:lstStyle/>
          <a:p>
            <a:r>
              <a:rPr lang="en-US" sz="4000"/>
              <a:t>Summary of Key Points</a:t>
            </a:r>
          </a:p>
        </p:txBody>
      </p:sp>
      <p:sp>
        <p:nvSpPr>
          <p:cNvPr id="5857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229600" cy="2971800"/>
          </a:xfrm>
        </p:spPr>
        <p:txBody>
          <a:bodyPr/>
          <a:lstStyle/>
          <a:p>
            <a:pPr algn="just">
              <a:spcAft>
                <a:spcPct val="20000"/>
              </a:spcAft>
            </a:pPr>
            <a:r>
              <a:rPr lang="en-US">
                <a:solidFill>
                  <a:srgbClr val="FFFE00"/>
                </a:solidFill>
              </a:rPr>
              <a:t>Conformity to a limiting case can be assessed by a pulse or step input test combined with a mass balance analysis</a:t>
            </a:r>
          </a:p>
          <a:p>
            <a:pPr algn="just"/>
            <a:r>
              <a:rPr lang="en-US">
                <a:solidFill>
                  <a:srgbClr val="FFFE00"/>
                </a:solidFill>
              </a:rPr>
              <a:t>Intermediate mixing can be modeled as dispersion and/or CSTRs in series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163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9600" y="1676400"/>
            <a:ext cx="7772400" cy="2514600"/>
          </a:xfrm>
          <a:noFill/>
          <a:ln/>
        </p:spPr>
        <p:txBody>
          <a:bodyPr lIns="92075" tIns="46038" rIns="92075" bIns="46038" anchorCtr="0"/>
          <a:lstStyle/>
          <a:p>
            <a:r>
              <a:rPr lang="en-US" b="1"/>
              <a:t>Designing and Evaluating Systems in which Chemical Reactions are Occurring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2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chemeClr val="tx1"/>
                </a:solidFill>
              </a:rPr>
              <a:t>Extent of Reaction in a </a:t>
            </a:r>
            <a:br>
              <a:rPr lang="en-US">
                <a:solidFill>
                  <a:schemeClr val="tx1"/>
                </a:solidFill>
              </a:rPr>
            </a:br>
            <a:r>
              <a:rPr lang="en-US">
                <a:solidFill>
                  <a:schemeClr val="tx1"/>
                </a:solidFill>
              </a:rPr>
              <a:t>Batch Reactor</a:t>
            </a:r>
          </a:p>
        </p:txBody>
      </p:sp>
      <p:graphicFrame>
        <p:nvGraphicFramePr>
          <p:cNvPr id="572419" name="Object 3"/>
          <p:cNvGraphicFramePr>
            <a:graphicFrameLocks noChangeAspect="1"/>
          </p:cNvGraphicFramePr>
          <p:nvPr>
            <p:ph sz="half" idx="1"/>
          </p:nvPr>
        </p:nvGraphicFramePr>
        <p:xfrm>
          <a:off x="4114800" y="3429000"/>
          <a:ext cx="1219200" cy="1081088"/>
        </p:xfrm>
        <a:graphic>
          <a:graphicData uri="http://schemas.openxmlformats.org/presentationml/2006/ole">
            <p:oleObj spid="_x0000_s572419" name="Equation" r:id="rId4" imgW="444240" imgH="393480" progId="Equation.DSMT4">
              <p:embed/>
            </p:oleObj>
          </a:graphicData>
        </a:graphic>
      </p:graphicFrame>
      <p:graphicFrame>
        <p:nvGraphicFramePr>
          <p:cNvPr id="572421" name="Object 5"/>
          <p:cNvGraphicFramePr>
            <a:graphicFrameLocks noChangeAspect="1"/>
          </p:cNvGraphicFramePr>
          <p:nvPr>
            <p:ph sz="quarter" idx="2"/>
          </p:nvPr>
        </p:nvGraphicFramePr>
        <p:xfrm>
          <a:off x="3505200" y="5181600"/>
          <a:ext cx="2514600" cy="1355725"/>
        </p:xfrm>
        <a:graphic>
          <a:graphicData uri="http://schemas.openxmlformats.org/presentationml/2006/ole">
            <p:oleObj spid="_x0000_s572421" name="Equation" r:id="rId5" imgW="965160" imgH="520560" progId="Equation.DSMT4">
              <p:embed/>
            </p:oleObj>
          </a:graphicData>
        </a:graphic>
      </p:graphicFrame>
      <p:graphicFrame>
        <p:nvGraphicFramePr>
          <p:cNvPr id="572423" name="Object 7"/>
          <p:cNvGraphicFramePr>
            <a:graphicFrameLocks noChangeAspect="1"/>
          </p:cNvGraphicFramePr>
          <p:nvPr/>
        </p:nvGraphicFramePr>
        <p:xfrm>
          <a:off x="2632075" y="1971675"/>
          <a:ext cx="3905250" cy="1038225"/>
        </p:xfrm>
        <a:graphic>
          <a:graphicData uri="http://schemas.openxmlformats.org/presentationml/2006/ole">
            <p:oleObj spid="_x0000_s572423" name="Equation" r:id="rId6" imgW="1473120" imgH="393480" progId="Equation.DSMT4">
              <p:embed/>
            </p:oleObj>
          </a:graphicData>
        </a:graphic>
      </p:graphicFrame>
      <p:graphicFrame>
        <p:nvGraphicFramePr>
          <p:cNvPr id="572426" name="Object 10"/>
          <p:cNvGraphicFramePr>
            <a:graphicFrameLocks noChangeAspect="1"/>
          </p:cNvGraphicFramePr>
          <p:nvPr>
            <p:ph sz="quarter" idx="3"/>
          </p:nvPr>
        </p:nvGraphicFramePr>
        <p:xfrm>
          <a:off x="2362200" y="1905000"/>
          <a:ext cx="4419600" cy="1114425"/>
        </p:xfrm>
        <a:graphic>
          <a:graphicData uri="http://schemas.openxmlformats.org/presentationml/2006/ole">
            <p:oleObj spid="_x0000_s572426" name="Equation" r:id="rId7" imgW="1676160" imgH="39348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2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2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2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4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1</a:t>
            </a:r>
            <a:r>
              <a:rPr lang="en-US" sz="4000" baseline="30000"/>
              <a:t>st</a:t>
            </a:r>
            <a:r>
              <a:rPr lang="en-US" sz="4000"/>
              <a:t>-Order Reaction in a Batch Reactor</a:t>
            </a:r>
          </a:p>
        </p:txBody>
      </p:sp>
      <p:graphicFrame>
        <p:nvGraphicFramePr>
          <p:cNvPr id="574469" name="Object 5"/>
          <p:cNvGraphicFramePr>
            <a:graphicFrameLocks noChangeAspect="1"/>
          </p:cNvGraphicFramePr>
          <p:nvPr>
            <p:ph sz="half" idx="1"/>
          </p:nvPr>
        </p:nvGraphicFramePr>
        <p:xfrm>
          <a:off x="1981200" y="5486400"/>
          <a:ext cx="5486400" cy="1000125"/>
        </p:xfrm>
        <a:graphic>
          <a:graphicData uri="http://schemas.openxmlformats.org/presentationml/2006/ole">
            <p:oleObj spid="_x0000_s574469" name="Equation" r:id="rId4" imgW="2158920" imgH="393480" progId="Equation.DSMT4">
              <p:embed/>
            </p:oleObj>
          </a:graphicData>
        </a:graphic>
      </p:graphicFrame>
      <p:sp>
        <p:nvSpPr>
          <p:cNvPr id="574467" name="Rectangle 3"/>
          <p:cNvSpPr>
            <a:spLocks noChangeArrowheads="1"/>
          </p:cNvSpPr>
          <p:nvPr/>
        </p:nvSpPr>
        <p:spPr bwMode="auto">
          <a:xfrm>
            <a:off x="304800" y="1447800"/>
            <a:ext cx="8534400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2900" indent="-342900" algn="just" eaLnBrk="1" hangingPunct="1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Char char="Ø"/>
            </a:pPr>
            <a:r>
              <a:rPr lang="en-US" sz="3200">
                <a:effectLst>
                  <a:outerShdw blurRad="38100" dist="38100" dir="2700000" algn="tl">
                    <a:srgbClr val="000000"/>
                  </a:outerShdw>
                </a:effectLst>
                <a:cs typeface="Arial" pitchFamily="34" charset="0"/>
              </a:rPr>
              <a:t>In a disinfection process, bacterial kill follows the first-order reaction expression:</a:t>
            </a:r>
            <a:br>
              <a:rPr lang="en-US" sz="3200">
                <a:effectLst>
                  <a:outerShdw blurRad="38100" dist="38100" dir="2700000" algn="tl">
                    <a:srgbClr val="000000"/>
                  </a:outerShdw>
                </a:effectLst>
                <a:cs typeface="Arial" pitchFamily="34" charset="0"/>
              </a:rPr>
            </a:br>
            <a:r>
              <a:rPr lang="en-US" sz="3200" i="1">
                <a:effectLst>
                  <a:outerShdw blurRad="38100" dist="38100" dir="2700000" algn="tl">
                    <a:srgbClr val="000000"/>
                  </a:outerShdw>
                </a:effectLst>
                <a:cs typeface="Arial" pitchFamily="34" charset="0"/>
              </a:rPr>
              <a:t>r</a:t>
            </a:r>
            <a:r>
              <a:rPr lang="en-US" sz="3200" i="1" baseline="-25000">
                <a:effectLst>
                  <a:outerShdw blurRad="38100" dist="38100" dir="2700000" algn="tl">
                    <a:srgbClr val="000000"/>
                  </a:outerShdw>
                </a:effectLst>
                <a:cs typeface="Arial" pitchFamily="34" charset="0"/>
              </a:rPr>
              <a:t>X</a:t>
            </a:r>
            <a:r>
              <a:rPr lang="en-US" sz="3200" i="1">
                <a:effectLst>
                  <a:outerShdw blurRad="38100" dist="38100" dir="2700000" algn="tl">
                    <a:srgbClr val="000000"/>
                  </a:outerShdw>
                </a:effectLst>
                <a:cs typeface="Arial" pitchFamily="34" charset="0"/>
              </a:rPr>
              <a:t> </a:t>
            </a:r>
            <a:r>
              <a:rPr lang="en-US" sz="3200">
                <a:effectLst>
                  <a:outerShdw blurRad="38100" dist="38100" dir="2700000" algn="tl">
                    <a:srgbClr val="000000"/>
                  </a:outerShdw>
                </a:effectLst>
                <a:cs typeface="Arial" pitchFamily="34" charset="0"/>
              </a:rPr>
              <a:t>=</a:t>
            </a:r>
            <a:r>
              <a:rPr lang="en-US" sz="3200" baseline="30000">
                <a:effectLst>
                  <a:outerShdw blurRad="38100" dist="38100" dir="2700000" algn="tl">
                    <a:srgbClr val="000000"/>
                  </a:outerShdw>
                </a:effectLst>
                <a:cs typeface="Arial" pitchFamily="34" charset="0"/>
              </a:rPr>
              <a:t> </a:t>
            </a:r>
            <a:r>
              <a:rPr lang="en-US" sz="3200"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  <a:cs typeface="Arial" pitchFamily="34" charset="0"/>
              </a:rPr>
              <a:t>-</a:t>
            </a:r>
            <a:r>
              <a:rPr lang="en-US" sz="3200">
                <a:effectLst>
                  <a:outerShdw blurRad="38100" dist="38100" dir="2700000" algn="tl">
                    <a:srgbClr val="000000"/>
                  </a:outerShdw>
                </a:effectLst>
                <a:cs typeface="Arial" pitchFamily="34" charset="0"/>
              </a:rPr>
              <a:t>(1.38 min</a:t>
            </a:r>
            <a:r>
              <a:rPr lang="en-US" sz="3200" baseline="30000"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  <a:cs typeface="Arial" pitchFamily="34" charset="0"/>
              </a:rPr>
              <a:t>-</a:t>
            </a:r>
            <a:r>
              <a:rPr lang="en-US" sz="3200" baseline="30000">
                <a:effectLst>
                  <a:outerShdw blurRad="38100" dist="38100" dir="2700000" algn="tl">
                    <a:srgbClr val="000000"/>
                  </a:outerShdw>
                </a:effectLst>
                <a:cs typeface="Arial" pitchFamily="34" charset="0"/>
              </a:rPr>
              <a:t>1</a:t>
            </a:r>
            <a:r>
              <a:rPr lang="en-US" sz="3200">
                <a:effectLst>
                  <a:outerShdw blurRad="38100" dist="38100" dir="2700000" algn="tl">
                    <a:srgbClr val="000000"/>
                  </a:outerShdw>
                </a:effectLst>
                <a:cs typeface="Arial" pitchFamily="34" charset="0"/>
              </a:rPr>
              <a:t>)</a:t>
            </a:r>
            <a:r>
              <a:rPr lang="en-US" sz="3200" i="1">
                <a:effectLst>
                  <a:outerShdw blurRad="38100" dist="38100" dir="2700000" algn="tl">
                    <a:srgbClr val="000000"/>
                  </a:outerShdw>
                </a:effectLst>
                <a:cs typeface="Arial" pitchFamily="34" charset="0"/>
              </a:rPr>
              <a:t>c</a:t>
            </a:r>
            <a:r>
              <a:rPr lang="en-US" sz="3200" i="1" baseline="-25000">
                <a:effectLst>
                  <a:outerShdw blurRad="38100" dist="38100" dir="2700000" algn="tl">
                    <a:srgbClr val="000000"/>
                  </a:outerShdw>
                </a:effectLst>
                <a:cs typeface="Arial" pitchFamily="34" charset="0"/>
              </a:rPr>
              <a:t>X</a:t>
            </a:r>
            <a:r>
              <a:rPr lang="en-US" sz="3200">
                <a:effectLst>
                  <a:outerShdw blurRad="38100" dist="38100" dir="2700000" algn="tl">
                    <a:srgbClr val="000000"/>
                  </a:outerShdw>
                </a:effectLst>
                <a:cs typeface="Arial" pitchFamily="34" charset="0"/>
              </a:rPr>
              <a:t>. How long is required  for 99% disinfection?</a:t>
            </a:r>
          </a:p>
        </p:txBody>
      </p:sp>
      <p:graphicFrame>
        <p:nvGraphicFramePr>
          <p:cNvPr id="574468" name="Object 4"/>
          <p:cNvGraphicFramePr>
            <a:graphicFrameLocks noChangeAspect="1"/>
          </p:cNvGraphicFramePr>
          <p:nvPr/>
        </p:nvGraphicFramePr>
        <p:xfrm>
          <a:off x="1219200" y="3810000"/>
          <a:ext cx="1454150" cy="1250950"/>
        </p:xfrm>
        <a:graphic>
          <a:graphicData uri="http://schemas.openxmlformats.org/presentationml/2006/ole">
            <p:oleObj spid="_x0000_s574468" name="Equation" r:id="rId5" imgW="596880" imgH="520560" progId="Equation.DSMT4">
              <p:embed/>
            </p:oleObj>
          </a:graphicData>
        </a:graphic>
      </p:graphicFrame>
      <p:graphicFrame>
        <p:nvGraphicFramePr>
          <p:cNvPr id="574471" name="Object 7"/>
          <p:cNvGraphicFramePr>
            <a:graphicFrameLocks noChangeAspect="1"/>
          </p:cNvGraphicFramePr>
          <p:nvPr>
            <p:ph sz="half" idx="2"/>
          </p:nvPr>
        </p:nvGraphicFramePr>
        <p:xfrm>
          <a:off x="2667000" y="3810000"/>
          <a:ext cx="5410200" cy="1252538"/>
        </p:xfrm>
        <a:graphic>
          <a:graphicData uri="http://schemas.openxmlformats.org/presentationml/2006/ole">
            <p:oleObj spid="_x0000_s574471" name="Equation" r:id="rId6" imgW="2247840" imgH="52056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64226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28600" y="2720975"/>
            <a:ext cx="4295775" cy="2536825"/>
          </a:xfrm>
          <a:prstGeom prst="rect">
            <a:avLst/>
          </a:prstGeom>
          <a:solidFill>
            <a:srgbClr val="66FFFF"/>
          </a:solidFill>
          <a:ln w="12700">
            <a:noFill/>
            <a:miter lim="800000"/>
            <a:headEnd type="none" w="sm" len="sm"/>
            <a:tailEnd type="none" w="sm" len="sm"/>
          </a:ln>
          <a:effectLst/>
        </p:spPr>
      </p:pic>
      <p:sp>
        <p:nvSpPr>
          <p:cNvPr id="564227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1550987"/>
          </a:xfrm>
        </p:spPr>
        <p:txBody>
          <a:bodyPr/>
          <a:lstStyle/>
          <a:p>
            <a:r>
              <a:rPr lang="en-US">
                <a:solidFill>
                  <a:schemeClr val="tx1"/>
                </a:solidFill>
              </a:rPr>
              <a:t>Extent of Reaction in a </a:t>
            </a:r>
            <a:br>
              <a:rPr lang="en-US">
                <a:solidFill>
                  <a:schemeClr val="tx1"/>
                </a:solidFill>
              </a:rPr>
            </a:br>
            <a:r>
              <a:rPr lang="en-US">
                <a:solidFill>
                  <a:schemeClr val="tx1"/>
                </a:solidFill>
              </a:rPr>
              <a:t>CSTR at Steady State</a:t>
            </a:r>
          </a:p>
        </p:txBody>
      </p:sp>
      <p:graphicFrame>
        <p:nvGraphicFramePr>
          <p:cNvPr id="564228" name="Object 4"/>
          <p:cNvGraphicFramePr>
            <a:graphicFrameLocks noChangeAspect="1"/>
          </p:cNvGraphicFramePr>
          <p:nvPr>
            <p:ph sz="half" idx="1"/>
          </p:nvPr>
        </p:nvGraphicFramePr>
        <p:xfrm>
          <a:off x="5486400" y="4241800"/>
          <a:ext cx="2895600" cy="1016000"/>
        </p:xfrm>
        <a:graphic>
          <a:graphicData uri="http://schemas.openxmlformats.org/presentationml/2006/ole">
            <p:oleObj spid="_x0000_s564228" name="Equation" r:id="rId5" imgW="1193760" imgH="419040" progId="Equation.DSMT4">
              <p:embed/>
            </p:oleObj>
          </a:graphicData>
        </a:graphic>
      </p:graphicFrame>
      <p:graphicFrame>
        <p:nvGraphicFramePr>
          <p:cNvPr id="564238" name="Object 14"/>
          <p:cNvGraphicFramePr>
            <a:graphicFrameLocks noChangeAspect="1"/>
          </p:cNvGraphicFramePr>
          <p:nvPr/>
        </p:nvGraphicFramePr>
        <p:xfrm>
          <a:off x="4875213" y="2546350"/>
          <a:ext cx="4040187" cy="1184275"/>
        </p:xfrm>
        <a:graphic>
          <a:graphicData uri="http://schemas.openxmlformats.org/presentationml/2006/ole">
            <p:oleObj spid="_x0000_s564238" name="Equation" r:id="rId6" imgW="1638000" imgH="482400" progId="Equation.DSMT4">
              <p:embed/>
            </p:oleObj>
          </a:graphicData>
        </a:graphic>
      </p:graphicFrame>
      <p:graphicFrame>
        <p:nvGraphicFramePr>
          <p:cNvPr id="564243" name="Object 19"/>
          <p:cNvGraphicFramePr>
            <a:graphicFrameLocks noChangeAspect="1"/>
          </p:cNvGraphicFramePr>
          <p:nvPr>
            <p:ph sz="half" idx="2"/>
          </p:nvPr>
        </p:nvGraphicFramePr>
        <p:xfrm>
          <a:off x="5943600" y="5567363"/>
          <a:ext cx="1790700" cy="909637"/>
        </p:xfrm>
        <a:graphic>
          <a:graphicData uri="http://schemas.openxmlformats.org/presentationml/2006/ole">
            <p:oleObj spid="_x0000_s564243" name="Equation" r:id="rId7" imgW="774360" imgH="39348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62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1322388"/>
          </a:xfrm>
        </p:spPr>
        <p:txBody>
          <a:bodyPr/>
          <a:lstStyle/>
          <a:p>
            <a:r>
              <a:rPr lang="en-US"/>
              <a:t>1</a:t>
            </a:r>
            <a:r>
              <a:rPr lang="en-US" baseline="30000"/>
              <a:t>st</a:t>
            </a:r>
            <a:r>
              <a:rPr lang="en-US"/>
              <a:t>-Order Reaction in a CSTR at Steady State</a:t>
            </a:r>
          </a:p>
        </p:txBody>
      </p:sp>
      <p:sp>
        <p:nvSpPr>
          <p:cNvPr id="566275" name="Rectangle 3"/>
          <p:cNvSpPr>
            <a:spLocks noChangeArrowheads="1"/>
          </p:cNvSpPr>
          <p:nvPr/>
        </p:nvSpPr>
        <p:spPr bwMode="auto">
          <a:xfrm>
            <a:off x="304800" y="1676400"/>
            <a:ext cx="8534400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2900" indent="-342900" algn="just" eaLnBrk="1" hangingPunct="1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Char char="Ø"/>
            </a:pPr>
            <a:r>
              <a:rPr lang="en-US" sz="3200">
                <a:effectLst>
                  <a:outerShdw blurRad="38100" dist="38100" dir="2700000" algn="tl">
                    <a:srgbClr val="000000"/>
                  </a:outerShdw>
                </a:effectLst>
                <a:cs typeface="Arial" pitchFamily="34" charset="0"/>
              </a:rPr>
              <a:t>What average residence time is required for the same, 99% kill of bacteria, if the reactor is a CSTR? If the flow rate is 1.5 m</a:t>
            </a:r>
            <a:r>
              <a:rPr lang="en-US" sz="3200" baseline="30000">
                <a:effectLst>
                  <a:outerShdw blurRad="38100" dist="38100" dir="2700000" algn="tl">
                    <a:srgbClr val="000000"/>
                  </a:outerShdw>
                </a:effectLst>
                <a:cs typeface="Arial" pitchFamily="34" charset="0"/>
              </a:rPr>
              <a:t>3</a:t>
            </a:r>
            <a:r>
              <a:rPr lang="en-US" sz="3200">
                <a:effectLst>
                  <a:outerShdw blurRad="38100" dist="38100" dir="2700000" algn="tl">
                    <a:srgbClr val="000000"/>
                  </a:outerShdw>
                </a:effectLst>
                <a:cs typeface="Arial" pitchFamily="34" charset="0"/>
              </a:rPr>
              <a:t>/min, how large must the reactor be?</a:t>
            </a:r>
          </a:p>
        </p:txBody>
      </p:sp>
      <p:graphicFrame>
        <p:nvGraphicFramePr>
          <p:cNvPr id="566276" name="Object 4"/>
          <p:cNvGraphicFramePr>
            <a:graphicFrameLocks noChangeAspect="1"/>
          </p:cNvGraphicFramePr>
          <p:nvPr/>
        </p:nvGraphicFramePr>
        <p:xfrm>
          <a:off x="1447800" y="3976688"/>
          <a:ext cx="5942013" cy="1017587"/>
        </p:xfrm>
        <a:graphic>
          <a:graphicData uri="http://schemas.openxmlformats.org/presentationml/2006/ole">
            <p:oleObj spid="_x0000_s566276" name="Equation" r:id="rId4" imgW="2705040" imgH="469800" progId="Equation.DSMT4">
              <p:embed/>
            </p:oleObj>
          </a:graphicData>
        </a:graphic>
      </p:graphicFrame>
      <p:graphicFrame>
        <p:nvGraphicFramePr>
          <p:cNvPr id="566277" name="Object 5"/>
          <p:cNvGraphicFramePr>
            <a:graphicFrameLocks noChangeAspect="1"/>
          </p:cNvGraphicFramePr>
          <p:nvPr>
            <p:ph idx="1"/>
          </p:nvPr>
        </p:nvGraphicFramePr>
        <p:xfrm>
          <a:off x="838200" y="5319713"/>
          <a:ext cx="7315200" cy="1182687"/>
        </p:xfrm>
        <a:graphic>
          <a:graphicData uri="http://schemas.openxmlformats.org/presentationml/2006/ole">
            <p:oleObj spid="_x0000_s566277" name="Equation" r:id="rId5" imgW="2984400" imgH="48240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6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6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037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1371600"/>
          </a:xfrm>
        </p:spPr>
        <p:txBody>
          <a:bodyPr/>
          <a:lstStyle/>
          <a:p>
            <a:r>
              <a:rPr lang="en-US">
                <a:solidFill>
                  <a:schemeClr val="tx1"/>
                </a:solidFill>
              </a:rPr>
              <a:t>Extent of Reaction in a </a:t>
            </a:r>
            <a:br>
              <a:rPr lang="en-US">
                <a:solidFill>
                  <a:schemeClr val="tx1"/>
                </a:solidFill>
              </a:rPr>
            </a:br>
            <a:r>
              <a:rPr lang="en-US">
                <a:solidFill>
                  <a:schemeClr val="tx1"/>
                </a:solidFill>
              </a:rPr>
              <a:t>PFR at Steady State</a:t>
            </a:r>
          </a:p>
        </p:txBody>
      </p:sp>
      <p:graphicFrame>
        <p:nvGraphicFramePr>
          <p:cNvPr id="570371" name="Object 3"/>
          <p:cNvGraphicFramePr>
            <a:graphicFrameLocks noChangeAspect="1"/>
          </p:cNvGraphicFramePr>
          <p:nvPr>
            <p:ph sz="half" idx="1"/>
          </p:nvPr>
        </p:nvGraphicFramePr>
        <p:xfrm>
          <a:off x="2608263" y="5257800"/>
          <a:ext cx="1049337" cy="966788"/>
        </p:xfrm>
        <a:graphic>
          <a:graphicData uri="http://schemas.openxmlformats.org/presentationml/2006/ole">
            <p:oleObj spid="_x0000_s570371" name="Equation" r:id="rId4" imgW="444240" imgH="393480" progId="Equation.DSMT4">
              <p:embed/>
            </p:oleObj>
          </a:graphicData>
        </a:graphic>
      </p:graphicFrame>
      <p:sp>
        <p:nvSpPr>
          <p:cNvPr id="570372" name="Text Box 4"/>
          <p:cNvSpPr txBox="1">
            <a:spLocks noChangeArrowheads="1"/>
          </p:cNvSpPr>
          <p:nvPr/>
        </p:nvSpPr>
        <p:spPr bwMode="auto">
          <a:xfrm>
            <a:off x="609600" y="2043113"/>
            <a:ext cx="8001000" cy="2528887"/>
          </a:xfrm>
          <a:prstGeom prst="rect">
            <a:avLst/>
          </a:prstGeom>
          <a:solidFill>
            <a:srgbClr val="00FFFF"/>
          </a:solidFill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3200" b="1" i="1">
                <a:solidFill>
                  <a:srgbClr val="F83008"/>
                </a:solidFill>
                <a:latin typeface="Times New Roman" pitchFamily="18" charset="0"/>
              </a:rPr>
              <a:t>Because a PFR is essentially a batch reactor on a conveyor belt, the extent of reaction in a PFR with a given detention time is identical to the extent of reaction over an equivalent time period in a batch reactor</a:t>
            </a:r>
            <a:r>
              <a:rPr lang="en-US" sz="3200" b="1">
                <a:solidFill>
                  <a:srgbClr val="F83008"/>
                </a:solidFill>
                <a:latin typeface="Times New Roman" pitchFamily="18" charset="0"/>
              </a:rPr>
              <a:t>.</a:t>
            </a:r>
          </a:p>
        </p:txBody>
      </p:sp>
      <p:graphicFrame>
        <p:nvGraphicFramePr>
          <p:cNvPr id="570373" name="Object 5"/>
          <p:cNvGraphicFramePr>
            <a:graphicFrameLocks noChangeAspect="1"/>
          </p:cNvGraphicFramePr>
          <p:nvPr>
            <p:ph sz="half" idx="2"/>
          </p:nvPr>
        </p:nvGraphicFramePr>
        <p:xfrm>
          <a:off x="4495800" y="5105400"/>
          <a:ext cx="2435225" cy="1231900"/>
        </p:xfrm>
        <a:graphic>
          <a:graphicData uri="http://schemas.openxmlformats.org/presentationml/2006/ole">
            <p:oleObj spid="_x0000_s570373" name="Equation" r:id="rId5" imgW="977760" imgH="49500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68323" name="Object 3"/>
          <p:cNvGraphicFramePr>
            <a:graphicFrameLocks noChangeAspect="1"/>
          </p:cNvGraphicFramePr>
          <p:nvPr/>
        </p:nvGraphicFramePr>
        <p:xfrm>
          <a:off x="838200" y="3244850"/>
          <a:ext cx="1508125" cy="1231900"/>
        </p:xfrm>
        <a:graphic>
          <a:graphicData uri="http://schemas.openxmlformats.org/presentationml/2006/ole">
            <p:oleObj spid="_x0000_s568323" name="Equation" r:id="rId4" imgW="596880" imgH="495000" progId="Equation.DSMT4">
              <p:embed/>
            </p:oleObj>
          </a:graphicData>
        </a:graphic>
      </p:graphicFrame>
      <p:sp>
        <p:nvSpPr>
          <p:cNvPr id="568324" name="Rectangle 4"/>
          <p:cNvSpPr>
            <a:spLocks noChangeArrowheads="1"/>
          </p:cNvSpPr>
          <p:nvPr/>
        </p:nvSpPr>
        <p:spPr bwMode="auto">
          <a:xfrm>
            <a:off x="381000" y="228600"/>
            <a:ext cx="8534400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2900" indent="-342900" algn="just" eaLnBrk="1" hangingPunct="1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Char char="Ø"/>
            </a:pPr>
            <a:r>
              <a:rPr lang="en-US" sz="3200" dirty="0">
                <a:effectLst>
                  <a:outerShdw blurRad="38100" dist="38100" dir="2700000" algn="tl">
                    <a:srgbClr val="000000"/>
                  </a:outerShdw>
                </a:effectLst>
                <a:cs typeface="Arial" pitchFamily="34" charset="0"/>
              </a:rPr>
              <a:t>A contaminant decomposes according to the rate expression: </a:t>
            </a:r>
            <a:r>
              <a:rPr lang="en-US" sz="3200" i="1" dirty="0" err="1">
                <a:effectLst>
                  <a:outerShdw blurRad="38100" dist="38100" dir="2700000" algn="tl">
                    <a:srgbClr val="000000"/>
                  </a:outerShdw>
                </a:effectLst>
                <a:cs typeface="Arial" pitchFamily="34" charset="0"/>
              </a:rPr>
              <a:t>r</a:t>
            </a:r>
            <a:r>
              <a:rPr lang="en-US" sz="3200" i="1" baseline="-25000" dirty="0" err="1">
                <a:effectLst>
                  <a:outerShdw blurRad="38100" dist="38100" dir="2700000" algn="tl">
                    <a:srgbClr val="000000"/>
                  </a:outerShdw>
                </a:effectLst>
                <a:cs typeface="Arial" pitchFamily="34" charset="0"/>
              </a:rPr>
              <a:t>i</a:t>
            </a:r>
            <a:r>
              <a:rPr lang="en-US" sz="3200" dirty="0">
                <a:effectLst>
                  <a:outerShdw blurRad="38100" dist="38100" dir="2700000" algn="tl">
                    <a:srgbClr val="000000"/>
                  </a:outerShdw>
                </a:effectLst>
                <a:cs typeface="Arial" pitchFamily="34" charset="0"/>
              </a:rPr>
              <a:t>=</a:t>
            </a:r>
            <a:r>
              <a:rPr lang="en-US" sz="3200" dirty="0"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  <a:cs typeface="Arial" pitchFamily="34" charset="0"/>
              </a:rPr>
              <a:t>-</a:t>
            </a:r>
            <a:r>
              <a:rPr lang="en-US" sz="3200" i="1" dirty="0">
                <a:effectLst>
                  <a:outerShdw blurRad="38100" dist="38100" dir="2700000" algn="tl">
                    <a:srgbClr val="000000"/>
                  </a:outerShdw>
                </a:effectLst>
                <a:cs typeface="Arial" pitchFamily="34" charset="0"/>
              </a:rPr>
              <a:t>kc</a:t>
            </a:r>
            <a:r>
              <a:rPr lang="en-US" sz="3200" i="1" baseline="-25000" dirty="0">
                <a:effectLst>
                  <a:outerShdw blurRad="38100" dist="38100" dir="2700000" algn="tl">
                    <a:srgbClr val="000000"/>
                  </a:outerShdw>
                </a:effectLst>
                <a:cs typeface="Arial" pitchFamily="34" charset="0"/>
              </a:rPr>
              <a:t>i</a:t>
            </a:r>
            <a:r>
              <a:rPr lang="en-US" sz="3200" baseline="30000" dirty="0">
                <a:effectLst>
                  <a:outerShdw blurRad="38100" dist="38100" dir="2700000" algn="tl">
                    <a:srgbClr val="000000"/>
                  </a:outerShdw>
                </a:effectLst>
                <a:cs typeface="Arial" pitchFamily="34" charset="0"/>
              </a:rPr>
              <a:t>0.5</a:t>
            </a:r>
            <a:r>
              <a:rPr lang="en-US" sz="3200" dirty="0" smtClean="0">
                <a:effectLst>
                  <a:outerShdw blurRad="38100" dist="38100" dir="2700000" algn="tl">
                    <a:srgbClr val="000000"/>
                  </a:outerShdw>
                </a:effectLst>
                <a:cs typeface="Arial" pitchFamily="34" charset="0"/>
              </a:rPr>
              <a:t>, with   </a:t>
            </a:r>
            <a:r>
              <a:rPr lang="en-US" sz="3200" i="1" dirty="0">
                <a:effectLst>
                  <a:outerShdw blurRad="38100" dist="38100" dir="2700000" algn="tl">
                    <a:srgbClr val="000000"/>
                  </a:outerShdw>
                </a:effectLst>
                <a:cs typeface="Arial" pitchFamily="34" charset="0"/>
              </a:rPr>
              <a:t>k</a:t>
            </a:r>
            <a:r>
              <a:rPr lang="en-US" sz="3200" dirty="0">
                <a:effectLst>
                  <a:outerShdw blurRad="38100" dist="38100" dir="2700000" algn="tl">
                    <a:srgbClr val="000000"/>
                  </a:outerShdw>
                </a:effectLst>
                <a:cs typeface="Arial" pitchFamily="34" charset="0"/>
              </a:rPr>
              <a:t>=750(mol/L)</a:t>
            </a:r>
            <a:r>
              <a:rPr lang="en-US" sz="3200" baseline="30000" dirty="0">
                <a:effectLst>
                  <a:outerShdw blurRad="38100" dist="38100" dir="2700000" algn="tl">
                    <a:srgbClr val="000000"/>
                  </a:outerShdw>
                </a:effectLst>
                <a:cs typeface="Arial" pitchFamily="34" charset="0"/>
              </a:rPr>
              <a:t>0.5</a:t>
            </a:r>
            <a:r>
              <a:rPr lang="en-US" sz="3200" dirty="0">
                <a:effectLst>
                  <a:outerShdw blurRad="38100" dist="38100" dir="2700000" algn="tl">
                    <a:srgbClr val="000000"/>
                  </a:outerShdw>
                </a:effectLst>
                <a:cs typeface="Arial" pitchFamily="34" charset="0"/>
              </a:rPr>
              <a:t>/s. What residence time is required in a PFR to reduce </a:t>
            </a:r>
            <a:r>
              <a:rPr lang="en-US" sz="3200" i="1" dirty="0">
                <a:effectLst>
                  <a:outerShdw blurRad="38100" dist="38100" dir="2700000" algn="tl">
                    <a:srgbClr val="000000"/>
                  </a:outerShdw>
                </a:effectLst>
                <a:cs typeface="Arial" pitchFamily="34" charset="0"/>
              </a:rPr>
              <a:t>c</a:t>
            </a:r>
            <a:r>
              <a:rPr lang="en-US" sz="3200" i="1" baseline="-25000" dirty="0">
                <a:effectLst>
                  <a:outerShdw blurRad="38100" dist="38100" dir="2700000" algn="tl">
                    <a:srgbClr val="000000"/>
                  </a:outerShdw>
                </a:effectLst>
                <a:cs typeface="Arial" pitchFamily="34" charset="0"/>
              </a:rPr>
              <a:t>i</a:t>
            </a:r>
            <a:r>
              <a:rPr lang="en-US" sz="3200" dirty="0">
                <a:effectLst>
                  <a:outerShdw blurRad="38100" dist="38100" dir="2700000" algn="tl">
                    <a:srgbClr val="000000"/>
                  </a:outerShdw>
                </a:effectLst>
                <a:cs typeface="Arial" pitchFamily="34" charset="0"/>
              </a:rPr>
              <a:t> from 10</a:t>
            </a:r>
            <a:r>
              <a:rPr lang="en-US" sz="3200" baseline="30000" dirty="0"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  <a:cs typeface="Arial" pitchFamily="34" charset="0"/>
              </a:rPr>
              <a:t>-</a:t>
            </a:r>
            <a:r>
              <a:rPr lang="en-US" sz="3200" baseline="30000" dirty="0">
                <a:effectLst>
                  <a:outerShdw blurRad="38100" dist="38100" dir="2700000" algn="tl">
                    <a:srgbClr val="000000"/>
                  </a:outerShdw>
                </a:effectLst>
                <a:cs typeface="Arial" pitchFamily="34" charset="0"/>
              </a:rPr>
              <a:t>3</a:t>
            </a:r>
            <a:r>
              <a:rPr lang="en-US" sz="3200" dirty="0">
                <a:effectLst>
                  <a:outerShdw blurRad="38100" dist="38100" dir="2700000" algn="tl">
                    <a:srgbClr val="000000"/>
                  </a:outerShdw>
                </a:effectLst>
                <a:cs typeface="Arial" pitchFamily="34" charset="0"/>
              </a:rPr>
              <a:t> to 10</a:t>
            </a:r>
            <a:r>
              <a:rPr lang="en-US" sz="3200" baseline="30000" dirty="0"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  <a:cs typeface="Arial" pitchFamily="34" charset="0"/>
              </a:rPr>
              <a:t>-</a:t>
            </a:r>
            <a:r>
              <a:rPr lang="en-US" sz="3200" baseline="30000" dirty="0">
                <a:effectLst>
                  <a:outerShdw blurRad="38100" dist="38100" dir="2700000" algn="tl">
                    <a:srgbClr val="000000"/>
                  </a:outerShdw>
                </a:effectLst>
                <a:cs typeface="Arial" pitchFamily="34" charset="0"/>
              </a:rPr>
              <a:t>4</a:t>
            </a:r>
            <a:r>
              <a:rPr lang="en-US" sz="3200" dirty="0">
                <a:effectLst>
                  <a:outerShdw blurRad="38100" dist="38100" dir="2700000" algn="tl">
                    <a:srgbClr val="000000"/>
                  </a:outerShdw>
                </a:effectLst>
                <a:cs typeface="Arial" pitchFamily="34" charset="0"/>
              </a:rPr>
              <a:t> mol/L?</a:t>
            </a:r>
          </a:p>
        </p:txBody>
      </p:sp>
      <p:graphicFrame>
        <p:nvGraphicFramePr>
          <p:cNvPr id="568326" name="Object 6"/>
          <p:cNvGraphicFramePr>
            <a:graphicFrameLocks noChangeAspect="1"/>
          </p:cNvGraphicFramePr>
          <p:nvPr>
            <p:ph sz="half" idx="1"/>
          </p:nvPr>
        </p:nvGraphicFramePr>
        <p:xfrm>
          <a:off x="2344738" y="3244850"/>
          <a:ext cx="6172200" cy="1222375"/>
        </p:xfrm>
        <a:graphic>
          <a:graphicData uri="http://schemas.openxmlformats.org/presentationml/2006/ole">
            <p:oleObj spid="_x0000_s568326" name="Equation" r:id="rId5" imgW="2501640" imgH="495000" progId="Equation.DSMT4">
              <p:embed/>
            </p:oleObj>
          </a:graphicData>
        </a:graphic>
      </p:graphicFrame>
      <p:graphicFrame>
        <p:nvGraphicFramePr>
          <p:cNvPr id="568328" name="Object 8"/>
          <p:cNvGraphicFramePr>
            <a:graphicFrameLocks noChangeAspect="1"/>
          </p:cNvGraphicFramePr>
          <p:nvPr>
            <p:ph sz="half" idx="2"/>
          </p:nvPr>
        </p:nvGraphicFramePr>
        <p:xfrm>
          <a:off x="152400" y="4951413"/>
          <a:ext cx="8839200" cy="1601787"/>
        </p:xfrm>
        <a:graphic>
          <a:graphicData uri="http://schemas.openxmlformats.org/presentationml/2006/ole">
            <p:oleObj spid="_x0000_s568328" name="Equation" r:id="rId6" imgW="3924000" imgH="71100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8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8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357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28600"/>
            <a:ext cx="8305800" cy="1295400"/>
          </a:xfrm>
          <a:noFill/>
          <a:ln/>
        </p:spPr>
        <p:txBody>
          <a:bodyPr lIns="92075" tIns="46038" rIns="92075" bIns="46038" anchorCtr="0"/>
          <a:lstStyle/>
          <a:p>
            <a:r>
              <a:rPr lang="en-US" sz="4000"/>
              <a:t>Processes for Transport Across the Boundaries of an Aquatic System</a:t>
            </a:r>
          </a:p>
        </p:txBody>
      </p:sp>
      <p:sp>
        <p:nvSpPr>
          <p:cNvPr id="4935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2057400"/>
            <a:ext cx="8077200" cy="4267200"/>
          </a:xfrm>
          <a:noFill/>
          <a:ln/>
        </p:spPr>
        <p:txBody>
          <a:bodyPr lIns="92075" tIns="46038" rIns="92075" bIns="46038"/>
          <a:lstStyle/>
          <a:p>
            <a:pPr algn="just"/>
            <a:r>
              <a:rPr lang="en-US" dirty="0">
                <a:solidFill>
                  <a:srgbClr val="F83008"/>
                </a:solidFill>
              </a:rPr>
              <a:t>Advection:</a:t>
            </a:r>
            <a:r>
              <a:rPr lang="en-US" dirty="0"/>
              <a:t> Bulk flow, carrying the substance of interest with it</a:t>
            </a:r>
          </a:p>
          <a:p>
            <a:pPr algn="just"/>
            <a:r>
              <a:rPr lang="en-US" dirty="0">
                <a:solidFill>
                  <a:srgbClr val="F83008"/>
                </a:solidFill>
              </a:rPr>
              <a:t>Molecular Diffusion:</a:t>
            </a:r>
            <a:r>
              <a:rPr lang="en-US" dirty="0"/>
              <a:t> Random thermal kinetic motion, leads to </a:t>
            </a:r>
            <a:r>
              <a:rPr lang="en-US" i="1" dirty="0"/>
              <a:t>net</a:t>
            </a:r>
            <a:r>
              <a:rPr lang="en-US" dirty="0"/>
              <a:t> transport down </a:t>
            </a:r>
            <a:r>
              <a:rPr lang="en-US" dirty="0" smtClean="0"/>
              <a:t>a concentration </a:t>
            </a:r>
            <a:r>
              <a:rPr lang="en-US" dirty="0"/>
              <a:t>gradient</a:t>
            </a:r>
          </a:p>
          <a:p>
            <a:pPr algn="just"/>
            <a:r>
              <a:rPr lang="en-US" dirty="0">
                <a:solidFill>
                  <a:srgbClr val="F83008"/>
                </a:solidFill>
              </a:rPr>
              <a:t>Dispersion:</a:t>
            </a:r>
            <a:r>
              <a:rPr lang="en-US" dirty="0"/>
              <a:t> Random motion of small packets of fluid, leading to same result as molecular diffusion, but usually faster</a:t>
            </a:r>
          </a:p>
        </p:txBody>
      </p:sp>
      <p:grpSp>
        <p:nvGrpSpPr>
          <p:cNvPr id="17" name="Group 16"/>
          <p:cNvGrpSpPr/>
          <p:nvPr/>
        </p:nvGrpSpPr>
        <p:grpSpPr>
          <a:xfrm>
            <a:off x="762000" y="3124200"/>
            <a:ext cx="7543800" cy="1447800"/>
            <a:chOff x="762000" y="3124200"/>
            <a:chExt cx="7543800" cy="1447800"/>
          </a:xfrm>
        </p:grpSpPr>
        <p:cxnSp>
          <p:nvCxnSpPr>
            <p:cNvPr id="5" name="Straight Connector 4"/>
            <p:cNvCxnSpPr/>
            <p:nvPr/>
          </p:nvCxnSpPr>
          <p:spPr bwMode="auto">
            <a:xfrm>
              <a:off x="838200" y="3276600"/>
              <a:ext cx="7467600" cy="1219200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rgbClr val="FFC000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</p:cxnSp>
        <p:cxnSp>
          <p:nvCxnSpPr>
            <p:cNvPr id="10" name="Straight Connector 9"/>
            <p:cNvCxnSpPr/>
            <p:nvPr/>
          </p:nvCxnSpPr>
          <p:spPr bwMode="auto">
            <a:xfrm rot="10800000" flipV="1">
              <a:off x="762000" y="3124200"/>
              <a:ext cx="7543800" cy="1447800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rgbClr val="FFC000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</p:cxnSp>
      </p:grpSp>
      <p:grpSp>
        <p:nvGrpSpPr>
          <p:cNvPr id="18" name="Group 17"/>
          <p:cNvGrpSpPr/>
          <p:nvPr/>
        </p:nvGrpSpPr>
        <p:grpSpPr>
          <a:xfrm>
            <a:off x="838200" y="4724400"/>
            <a:ext cx="7543800" cy="1447800"/>
            <a:chOff x="762000" y="3124200"/>
            <a:chExt cx="7543800" cy="1447800"/>
          </a:xfrm>
        </p:grpSpPr>
        <p:cxnSp>
          <p:nvCxnSpPr>
            <p:cNvPr id="19" name="Straight Connector 18"/>
            <p:cNvCxnSpPr/>
            <p:nvPr/>
          </p:nvCxnSpPr>
          <p:spPr bwMode="auto">
            <a:xfrm>
              <a:off x="838200" y="3276600"/>
              <a:ext cx="7467600" cy="1219200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rgbClr val="FFC000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</p:cxnSp>
        <p:cxnSp>
          <p:nvCxnSpPr>
            <p:cNvPr id="20" name="Straight Connector 19"/>
            <p:cNvCxnSpPr/>
            <p:nvPr/>
          </p:nvCxnSpPr>
          <p:spPr bwMode="auto">
            <a:xfrm rot="10800000" flipV="1">
              <a:off x="762000" y="3124200"/>
              <a:ext cx="7543800" cy="1447800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rgbClr val="FFC000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18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865187"/>
          </a:xfrm>
        </p:spPr>
        <p:txBody>
          <a:bodyPr/>
          <a:lstStyle/>
          <a:p>
            <a:r>
              <a:rPr lang="en-US" sz="4000"/>
              <a:t>Summary of Key Points</a:t>
            </a:r>
          </a:p>
        </p:txBody>
      </p:sp>
      <p:sp>
        <p:nvSpPr>
          <p:cNvPr id="5918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229600" cy="4876800"/>
          </a:xfrm>
        </p:spPr>
        <p:txBody>
          <a:bodyPr/>
          <a:lstStyle/>
          <a:p>
            <a:pPr algn="just">
              <a:lnSpc>
                <a:spcPct val="90000"/>
              </a:lnSpc>
              <a:spcAft>
                <a:spcPct val="20000"/>
              </a:spcAft>
            </a:pPr>
            <a:r>
              <a:rPr lang="en-US" sz="2800">
                <a:solidFill>
                  <a:srgbClr val="FFFE00"/>
                </a:solidFill>
              </a:rPr>
              <a:t>The extent of reaction that occurs in a reactor depends on both the intrinsic reaction rate and the hydraulics. The net result can be obtained by applying appropriate parameter values and  appropriate assumptions to a mass balance on the reactant. </a:t>
            </a:r>
          </a:p>
          <a:p>
            <a:pPr algn="just">
              <a:lnSpc>
                <a:spcPct val="90000"/>
              </a:lnSpc>
            </a:pPr>
            <a:r>
              <a:rPr lang="en-US" sz="2800">
                <a:solidFill>
                  <a:srgbClr val="FFFE00"/>
                </a:solidFill>
              </a:rPr>
              <a:t>PFRs are identical to batch reactors moving through space.</a:t>
            </a:r>
          </a:p>
          <a:p>
            <a:pPr algn="just">
              <a:lnSpc>
                <a:spcPct val="90000"/>
              </a:lnSpc>
            </a:pPr>
            <a:r>
              <a:rPr lang="en-US" sz="2800">
                <a:solidFill>
                  <a:srgbClr val="FFFE00"/>
                </a:solidFill>
              </a:rPr>
              <a:t>The instantaneous dilution of reactants in a CSTR causes those reactors to be less efficient than PFRs or batch reactors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30213"/>
            <a:ext cx="8229600" cy="788987"/>
          </a:xfrm>
          <a:noFill/>
          <a:ln/>
        </p:spPr>
        <p:txBody>
          <a:bodyPr lIns="92075" tIns="46038" rIns="92075" bIns="46038" anchorCtr="0"/>
          <a:lstStyle/>
          <a:p>
            <a:r>
              <a:rPr lang="en-US"/>
              <a:t>The Mass Balance in Words</a:t>
            </a:r>
          </a:p>
        </p:txBody>
      </p:sp>
      <p:sp>
        <p:nvSpPr>
          <p:cNvPr id="5017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76400"/>
            <a:ext cx="8229600" cy="4038600"/>
          </a:xfrm>
          <a:noFill/>
          <a:ln/>
        </p:spPr>
        <p:txBody>
          <a:bodyPr lIns="92075" tIns="46038" rIns="92075" bIns="46038"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dirty="0">
                <a:solidFill>
                  <a:srgbClr val="F83008"/>
                </a:solidFill>
              </a:rPr>
              <a:t>Rate of change of the amount of </a:t>
            </a:r>
            <a:r>
              <a:rPr lang="en-US" i="1" dirty="0">
                <a:solidFill>
                  <a:srgbClr val="F83008"/>
                </a:solidFill>
              </a:rPr>
              <a:t>i</a:t>
            </a:r>
            <a:r>
              <a:rPr lang="en-US" dirty="0">
                <a:solidFill>
                  <a:srgbClr val="F83008"/>
                </a:solidFill>
              </a:rPr>
              <a:t> stored within the </a:t>
            </a:r>
            <a:r>
              <a:rPr lang="en-US" dirty="0" smtClean="0">
                <a:solidFill>
                  <a:srgbClr val="F83008"/>
                </a:solidFill>
              </a:rPr>
              <a:t>system (rate of </a:t>
            </a:r>
            <a:r>
              <a:rPr lang="en-US" u="sng" dirty="0" smtClean="0">
                <a:solidFill>
                  <a:srgbClr val="F83008"/>
                </a:solidFill>
              </a:rPr>
              <a:t>accumulation</a:t>
            </a:r>
            <a:r>
              <a:rPr lang="en-US" dirty="0" smtClean="0">
                <a:solidFill>
                  <a:srgbClr val="F83008"/>
                </a:solidFill>
              </a:rPr>
              <a:t>)</a:t>
            </a:r>
            <a:r>
              <a:rPr lang="en-US" dirty="0" smtClean="0"/>
              <a:t> </a:t>
            </a:r>
            <a:r>
              <a:rPr lang="en-US" dirty="0">
                <a:latin typeface="timesroman" charset="0"/>
              </a:rPr>
              <a:t>	</a:t>
            </a:r>
            <a:endParaRPr lang="en-US" dirty="0"/>
          </a:p>
          <a:p>
            <a:pPr>
              <a:lnSpc>
                <a:spcPct val="85000"/>
              </a:lnSpc>
              <a:spcBef>
                <a:spcPct val="30000"/>
              </a:spcBef>
              <a:buFont typeface="Wingdings" pitchFamily="2" charset="2"/>
              <a:buNone/>
            </a:pPr>
            <a:r>
              <a:rPr lang="en-US" b="1" dirty="0"/>
              <a:t>   </a:t>
            </a:r>
            <a:r>
              <a:rPr lang="en-US" dirty="0"/>
              <a:t>=</a:t>
            </a:r>
            <a:r>
              <a:rPr lang="en-US" dirty="0">
                <a:latin typeface="timesroman" charset="0"/>
              </a:rPr>
              <a:t> </a:t>
            </a:r>
            <a:r>
              <a:rPr lang="en-US" dirty="0">
                <a:solidFill>
                  <a:srgbClr val="FFFE00"/>
                </a:solidFill>
              </a:rPr>
              <a:t>Net rate (in</a:t>
            </a:r>
            <a:r>
              <a:rPr lang="en-US" dirty="0">
                <a:solidFill>
                  <a:srgbClr val="FFFE00"/>
                </a:solidFill>
                <a:latin typeface="Symbol" pitchFamily="18" charset="2"/>
              </a:rPr>
              <a:t> - </a:t>
            </a:r>
            <a:r>
              <a:rPr lang="en-US" dirty="0">
                <a:solidFill>
                  <a:srgbClr val="FFFE00"/>
                </a:solidFill>
              </a:rPr>
              <a:t>out) at which </a:t>
            </a:r>
            <a:r>
              <a:rPr lang="en-US" i="1" dirty="0">
                <a:solidFill>
                  <a:srgbClr val="FFFE00"/>
                </a:solidFill>
              </a:rPr>
              <a:t>i</a:t>
            </a:r>
            <a:r>
              <a:rPr lang="en-US" dirty="0">
                <a:solidFill>
                  <a:srgbClr val="FFFE00"/>
                </a:solidFill>
              </a:rPr>
              <a:t> enters by</a:t>
            </a:r>
            <a:br>
              <a:rPr lang="en-US" dirty="0">
                <a:solidFill>
                  <a:srgbClr val="FFFE00"/>
                </a:solidFill>
              </a:rPr>
            </a:br>
            <a:r>
              <a:rPr lang="en-US" dirty="0">
                <a:solidFill>
                  <a:srgbClr val="FFFE00"/>
                </a:solidFill>
              </a:rPr>
              <a:t>   </a:t>
            </a:r>
            <a:r>
              <a:rPr lang="en-US" u="sng" dirty="0">
                <a:solidFill>
                  <a:srgbClr val="FFFE00"/>
                </a:solidFill>
              </a:rPr>
              <a:t>advection</a:t>
            </a:r>
            <a:r>
              <a:rPr lang="en-US" dirty="0">
                <a:latin typeface="timesroman" charset="0"/>
              </a:rPr>
              <a:t>	</a:t>
            </a:r>
            <a:endParaRPr lang="en-US" dirty="0"/>
          </a:p>
          <a:p>
            <a:pPr>
              <a:lnSpc>
                <a:spcPct val="85000"/>
              </a:lnSpc>
              <a:spcBef>
                <a:spcPct val="30000"/>
              </a:spcBef>
              <a:buFont typeface="Wingdings" pitchFamily="2" charset="2"/>
              <a:buNone/>
            </a:pPr>
            <a:r>
              <a:rPr lang="en-US" b="1" dirty="0" smtClean="0"/>
              <a:t>     </a:t>
            </a:r>
            <a:r>
              <a:rPr lang="en-US" b="1" dirty="0"/>
              <a:t>+ </a:t>
            </a:r>
            <a:r>
              <a:rPr lang="en-US" dirty="0">
                <a:solidFill>
                  <a:srgbClr val="FFFE00"/>
                </a:solidFill>
              </a:rPr>
              <a:t>Net rate (formation </a:t>
            </a:r>
            <a:r>
              <a:rPr lang="en-US" dirty="0">
                <a:solidFill>
                  <a:srgbClr val="FFFE00"/>
                </a:solidFill>
                <a:latin typeface="Symbol" pitchFamily="18" charset="2"/>
              </a:rPr>
              <a:t>-</a:t>
            </a:r>
            <a:r>
              <a:rPr lang="en-US" dirty="0">
                <a:solidFill>
                  <a:srgbClr val="FFFE00"/>
                </a:solidFill>
              </a:rPr>
              <a:t> destruction) at</a:t>
            </a:r>
            <a:br>
              <a:rPr lang="en-US" dirty="0">
                <a:solidFill>
                  <a:srgbClr val="FFFE00"/>
                </a:solidFill>
              </a:rPr>
            </a:br>
            <a:r>
              <a:rPr lang="en-US" dirty="0">
                <a:solidFill>
                  <a:srgbClr val="FFFE00"/>
                </a:solidFill>
              </a:rPr>
              <a:t>   which </a:t>
            </a:r>
            <a:r>
              <a:rPr lang="en-US" i="1" dirty="0">
                <a:solidFill>
                  <a:srgbClr val="FFFE00"/>
                </a:solidFill>
              </a:rPr>
              <a:t>i</a:t>
            </a:r>
            <a:r>
              <a:rPr lang="en-US" dirty="0">
                <a:solidFill>
                  <a:srgbClr val="FFFE00"/>
                </a:solidFill>
              </a:rPr>
              <a:t> is created by chemical </a:t>
            </a:r>
            <a:r>
              <a:rPr lang="en-US" u="sng" dirty="0" smtClean="0">
                <a:solidFill>
                  <a:srgbClr val="FFFE00"/>
                </a:solidFill>
              </a:rPr>
              <a:t>reaction</a:t>
            </a:r>
            <a:endParaRPr lang="en-US" u="sng" dirty="0">
              <a:solidFill>
                <a:srgbClr val="FFFE00"/>
              </a:solidFill>
              <a:latin typeface="timesroman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3810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354013"/>
            <a:ext cx="8686800" cy="865187"/>
          </a:xfrm>
          <a:noFill/>
          <a:ln/>
        </p:spPr>
        <p:txBody>
          <a:bodyPr lIns="92075" tIns="46038" rIns="92075" bIns="46038" anchorCtr="0"/>
          <a:lstStyle/>
          <a:p>
            <a:r>
              <a:rPr lang="en-US" sz="4000"/>
              <a:t>The ‘Storage’ or ‘Accumulation’ Term </a:t>
            </a:r>
          </a:p>
        </p:txBody>
      </p:sp>
      <p:graphicFrame>
        <p:nvGraphicFramePr>
          <p:cNvPr id="503811" name="Object 3"/>
          <p:cNvGraphicFramePr>
            <a:graphicFrameLocks/>
          </p:cNvGraphicFramePr>
          <p:nvPr/>
        </p:nvGraphicFramePr>
        <p:xfrm>
          <a:off x="2119313" y="1487488"/>
          <a:ext cx="5133975" cy="1216025"/>
        </p:xfrm>
        <a:graphic>
          <a:graphicData uri="http://schemas.openxmlformats.org/presentationml/2006/ole">
            <p:oleObj spid="_x0000_s503811" name="Equation" r:id="rId4" imgW="1981080" imgH="419040" progId="Equation.DSMT4">
              <p:embed/>
            </p:oleObj>
          </a:graphicData>
        </a:graphic>
      </p:graphicFrame>
      <p:sp>
        <p:nvSpPr>
          <p:cNvPr id="503812" name="Rectangle 4"/>
          <p:cNvSpPr>
            <a:spLocks noChangeArrowheads="1"/>
          </p:cNvSpPr>
          <p:nvPr/>
        </p:nvSpPr>
        <p:spPr bwMode="auto">
          <a:xfrm>
            <a:off x="838200" y="3200400"/>
            <a:ext cx="77724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2900" indent="-342900" algn="ctr">
              <a:spcBef>
                <a:spcPct val="20000"/>
              </a:spcBef>
            </a:pPr>
            <a:r>
              <a:rPr lang="en-US" sz="3600">
                <a:solidFill>
                  <a:srgbClr val="FFFE00"/>
                </a:solidFill>
              </a:rPr>
              <a:t>Special Cases</a:t>
            </a:r>
          </a:p>
        </p:txBody>
      </p:sp>
      <p:grpSp>
        <p:nvGrpSpPr>
          <p:cNvPr id="503817" name="Group 9"/>
          <p:cNvGrpSpPr>
            <a:grpSpLocks/>
          </p:cNvGrpSpPr>
          <p:nvPr/>
        </p:nvGrpSpPr>
        <p:grpSpPr bwMode="auto">
          <a:xfrm>
            <a:off x="457200" y="3984625"/>
            <a:ext cx="7924800" cy="1143000"/>
            <a:chOff x="288" y="2510"/>
            <a:chExt cx="4992" cy="720"/>
          </a:xfrm>
        </p:grpSpPr>
        <p:graphicFrame>
          <p:nvGraphicFramePr>
            <p:cNvPr id="503813" name="Object 5"/>
            <p:cNvGraphicFramePr>
              <a:graphicFrameLocks/>
            </p:cNvGraphicFramePr>
            <p:nvPr/>
          </p:nvGraphicFramePr>
          <p:xfrm>
            <a:off x="2363" y="2517"/>
            <a:ext cx="2917" cy="651"/>
          </p:xfrm>
          <a:graphic>
            <a:graphicData uri="http://schemas.openxmlformats.org/presentationml/2006/ole">
              <p:oleObj spid="_x0000_s503813" name="Equation" r:id="rId5" imgW="1866600" imgH="393480" progId="Equation.DSMT4">
                <p:embed/>
              </p:oleObj>
            </a:graphicData>
          </a:graphic>
        </p:graphicFrame>
        <p:sp>
          <p:nvSpPr>
            <p:cNvPr id="503815" name="Rectangle 7"/>
            <p:cNvSpPr>
              <a:spLocks noChangeArrowheads="1"/>
            </p:cNvSpPr>
            <p:nvPr/>
          </p:nvSpPr>
          <p:spPr bwMode="auto">
            <a:xfrm>
              <a:off x="288" y="2510"/>
              <a:ext cx="2064" cy="7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92075" tIns="46038" rIns="92075" bIns="46038"/>
            <a:lstStyle/>
            <a:p>
              <a:pPr marL="342900" indent="-342900">
                <a:spcBef>
                  <a:spcPct val="20000"/>
                </a:spcBef>
              </a:pPr>
              <a:r>
                <a:rPr lang="en-US" sz="3200" b="1">
                  <a:solidFill>
                    <a:srgbClr val="D7EC14"/>
                  </a:solidFill>
                  <a:latin typeface="Times New Roman" pitchFamily="18" charset="0"/>
                </a:rPr>
                <a:t>   Well-Mixed, </a:t>
              </a:r>
              <a:br>
                <a:rPr lang="en-US" sz="3200" b="1">
                  <a:solidFill>
                    <a:srgbClr val="D7EC14"/>
                  </a:solidFill>
                  <a:latin typeface="Times New Roman" pitchFamily="18" charset="0"/>
                </a:rPr>
              </a:br>
              <a:r>
                <a:rPr lang="en-US" sz="3200" b="1">
                  <a:solidFill>
                    <a:srgbClr val="D7EC14"/>
                  </a:solidFill>
                  <a:latin typeface="Times New Roman" pitchFamily="18" charset="0"/>
                </a:rPr>
                <a:t>Fixed Volume:</a:t>
              </a:r>
            </a:p>
          </p:txBody>
        </p:sp>
      </p:grpSp>
      <p:grpSp>
        <p:nvGrpSpPr>
          <p:cNvPr id="503818" name="Group 10"/>
          <p:cNvGrpSpPr>
            <a:grpSpLocks/>
          </p:cNvGrpSpPr>
          <p:nvPr/>
        </p:nvGrpSpPr>
        <p:grpSpPr bwMode="auto">
          <a:xfrm>
            <a:off x="1066800" y="5334000"/>
            <a:ext cx="6969125" cy="1295400"/>
            <a:chOff x="672" y="3360"/>
            <a:chExt cx="4390" cy="816"/>
          </a:xfrm>
        </p:grpSpPr>
        <p:graphicFrame>
          <p:nvGraphicFramePr>
            <p:cNvPr id="503814" name="Object 6"/>
            <p:cNvGraphicFramePr>
              <a:graphicFrameLocks/>
            </p:cNvGraphicFramePr>
            <p:nvPr/>
          </p:nvGraphicFramePr>
          <p:xfrm>
            <a:off x="2383" y="3481"/>
            <a:ext cx="2679" cy="311"/>
          </p:xfrm>
          <a:graphic>
            <a:graphicData uri="http://schemas.openxmlformats.org/presentationml/2006/ole">
              <p:oleObj spid="_x0000_s503814" name="Equation" r:id="rId6" imgW="1612800" imgH="177480" progId="Equation.DSMT4">
                <p:embed/>
              </p:oleObj>
            </a:graphicData>
          </a:graphic>
        </p:graphicFrame>
        <p:sp>
          <p:nvSpPr>
            <p:cNvPr id="503816" name="Rectangle 8"/>
            <p:cNvSpPr>
              <a:spLocks noChangeArrowheads="1"/>
            </p:cNvSpPr>
            <p:nvPr/>
          </p:nvSpPr>
          <p:spPr bwMode="auto">
            <a:xfrm>
              <a:off x="672" y="3360"/>
              <a:ext cx="1728" cy="8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92075" tIns="46038" rIns="92075" bIns="46038"/>
            <a:lstStyle/>
            <a:p>
              <a:pPr marL="342900" indent="-342900">
                <a:spcBef>
                  <a:spcPct val="20000"/>
                </a:spcBef>
              </a:pPr>
              <a:r>
                <a:rPr lang="en-US" sz="3200" b="1" dirty="0">
                  <a:solidFill>
                    <a:srgbClr val="D7EC14"/>
                  </a:solidFill>
                  <a:latin typeface="Times New Roman" pitchFamily="18" charset="0"/>
                </a:rPr>
                <a:t>Steady State</a:t>
              </a:r>
              <a:r>
                <a:rPr lang="en-US" sz="3200" b="1" dirty="0" smtClean="0">
                  <a:solidFill>
                    <a:srgbClr val="D7EC14"/>
                  </a:solidFill>
                  <a:latin typeface="Times New Roman" pitchFamily="18" charset="0"/>
                </a:rPr>
                <a:t>:</a:t>
              </a:r>
              <a:endParaRPr lang="en-US" sz="3200" b="1" dirty="0">
                <a:solidFill>
                  <a:srgbClr val="D7EC14"/>
                </a:solidFill>
                <a:latin typeface="Times New Roman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8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8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381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585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30213"/>
            <a:ext cx="8229600" cy="636587"/>
          </a:xfrm>
          <a:noFill/>
          <a:ln/>
        </p:spPr>
        <p:txBody>
          <a:bodyPr lIns="92075" tIns="46038" rIns="92075" bIns="46038" anchorCtr="0"/>
          <a:lstStyle/>
          <a:p>
            <a:r>
              <a:rPr lang="en-US" sz="4000" dirty="0"/>
              <a:t>The Advective Term </a:t>
            </a:r>
          </a:p>
        </p:txBody>
      </p:sp>
      <p:sp>
        <p:nvSpPr>
          <p:cNvPr id="505859" name="Rectangle 3"/>
          <p:cNvSpPr>
            <a:spLocks noChangeArrowheads="1"/>
          </p:cNvSpPr>
          <p:nvPr/>
        </p:nvSpPr>
        <p:spPr bwMode="auto">
          <a:xfrm>
            <a:off x="762000" y="3048000"/>
            <a:ext cx="77724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2900" indent="-342900" algn="ctr">
              <a:spcBef>
                <a:spcPct val="20000"/>
              </a:spcBef>
            </a:pPr>
            <a:r>
              <a:rPr lang="en-US" sz="3600" dirty="0">
                <a:solidFill>
                  <a:srgbClr val="FFFE00"/>
                </a:solidFill>
              </a:rPr>
              <a:t>Special </a:t>
            </a:r>
            <a:r>
              <a:rPr lang="en-US" sz="3600" dirty="0" smtClean="0">
                <a:solidFill>
                  <a:srgbClr val="FFFE00"/>
                </a:solidFill>
              </a:rPr>
              <a:t>Case</a:t>
            </a:r>
            <a:endParaRPr lang="en-US" sz="3600" dirty="0">
              <a:solidFill>
                <a:srgbClr val="FFFE00"/>
              </a:solidFill>
            </a:endParaRPr>
          </a:p>
        </p:txBody>
      </p:sp>
      <p:graphicFrame>
        <p:nvGraphicFramePr>
          <p:cNvPr id="505861" name="Object 5"/>
          <p:cNvGraphicFramePr>
            <a:graphicFrameLocks/>
          </p:cNvGraphicFramePr>
          <p:nvPr/>
        </p:nvGraphicFramePr>
        <p:xfrm>
          <a:off x="457200" y="1447800"/>
          <a:ext cx="8686800" cy="990600"/>
        </p:xfrm>
        <a:graphic>
          <a:graphicData uri="http://schemas.openxmlformats.org/presentationml/2006/ole">
            <p:oleObj spid="_x0000_s505861" name="Equation" r:id="rId4" imgW="3035160" imgH="342720" progId="Equation.DSMT4">
              <p:embed/>
            </p:oleObj>
          </a:graphicData>
        </a:graphic>
      </p:graphicFrame>
      <p:grpSp>
        <p:nvGrpSpPr>
          <p:cNvPr id="505866" name="Group 10"/>
          <p:cNvGrpSpPr>
            <a:grpSpLocks/>
          </p:cNvGrpSpPr>
          <p:nvPr/>
        </p:nvGrpSpPr>
        <p:grpSpPr bwMode="auto">
          <a:xfrm>
            <a:off x="990600" y="3962400"/>
            <a:ext cx="6918325" cy="609600"/>
            <a:chOff x="624" y="2496"/>
            <a:chExt cx="4358" cy="384"/>
          </a:xfrm>
        </p:grpSpPr>
        <p:sp>
          <p:nvSpPr>
            <p:cNvPr id="505862" name="Rectangle 6"/>
            <p:cNvSpPr>
              <a:spLocks noChangeArrowheads="1"/>
            </p:cNvSpPr>
            <p:nvPr/>
          </p:nvSpPr>
          <p:spPr bwMode="auto">
            <a:xfrm>
              <a:off x="624" y="2496"/>
              <a:ext cx="1776" cy="3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92075" tIns="46038" rIns="92075" bIns="46038"/>
            <a:lstStyle/>
            <a:p>
              <a:pPr marL="342900" indent="-342900">
                <a:spcBef>
                  <a:spcPct val="20000"/>
                </a:spcBef>
              </a:pPr>
              <a:r>
                <a:rPr lang="en-US" sz="3200" dirty="0">
                  <a:solidFill>
                    <a:srgbClr val="FFFE00"/>
                  </a:solidFill>
                  <a:latin typeface="Times New Roman" pitchFamily="18" charset="0"/>
                </a:rPr>
                <a:t>Batch system:</a:t>
              </a:r>
            </a:p>
          </p:txBody>
        </p:sp>
        <p:graphicFrame>
          <p:nvGraphicFramePr>
            <p:cNvPr id="505863" name="Object 7"/>
            <p:cNvGraphicFramePr>
              <a:graphicFrameLocks/>
            </p:cNvGraphicFramePr>
            <p:nvPr/>
          </p:nvGraphicFramePr>
          <p:xfrm>
            <a:off x="2208" y="2544"/>
            <a:ext cx="2774" cy="317"/>
          </p:xfrm>
          <a:graphic>
            <a:graphicData uri="http://schemas.openxmlformats.org/presentationml/2006/ole">
              <p:oleObj spid="_x0000_s505863" name="Equation" r:id="rId5" imgW="1600200" imgH="177480" progId="Equation.DSMT4">
                <p:embed/>
              </p:oleObj>
            </a:graphicData>
          </a:graphic>
        </p:graphicFrame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58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5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585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79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54013"/>
            <a:ext cx="8229600" cy="788987"/>
          </a:xfrm>
          <a:noFill/>
          <a:ln/>
        </p:spPr>
        <p:txBody>
          <a:bodyPr lIns="92075" tIns="46038" rIns="92075" bIns="46038" anchorCtr="0"/>
          <a:lstStyle/>
          <a:p>
            <a:r>
              <a:rPr lang="en-US" sz="4000"/>
              <a:t>The Reaction Term </a:t>
            </a:r>
          </a:p>
        </p:txBody>
      </p:sp>
      <p:graphicFrame>
        <p:nvGraphicFramePr>
          <p:cNvPr id="507909" name="Object 5"/>
          <p:cNvGraphicFramePr>
            <a:graphicFrameLocks/>
          </p:cNvGraphicFramePr>
          <p:nvPr/>
        </p:nvGraphicFramePr>
        <p:xfrm>
          <a:off x="609600" y="1903413"/>
          <a:ext cx="7924800" cy="1220787"/>
        </p:xfrm>
        <a:graphic>
          <a:graphicData uri="http://schemas.openxmlformats.org/presentationml/2006/ole">
            <p:oleObj spid="_x0000_s507909" name="Equation" r:id="rId4" imgW="2819160" imgH="444240" progId="Equation.DSMT4">
              <p:embed/>
            </p:oleObj>
          </a:graphicData>
        </a:graphic>
      </p:graphicFrame>
      <p:graphicFrame>
        <p:nvGraphicFramePr>
          <p:cNvPr id="507910" name="Object 6"/>
          <p:cNvGraphicFramePr>
            <a:graphicFrameLocks/>
          </p:cNvGraphicFramePr>
          <p:nvPr/>
        </p:nvGraphicFramePr>
        <p:xfrm>
          <a:off x="2057400" y="3759200"/>
          <a:ext cx="5146675" cy="736600"/>
        </p:xfrm>
        <a:graphic>
          <a:graphicData uri="http://schemas.openxmlformats.org/presentationml/2006/ole">
            <p:oleObj spid="_x0000_s507910" name="Equation" r:id="rId5" imgW="1650960" imgH="228600" progId="Equation.DSMT4">
              <p:embed/>
            </p:oleObj>
          </a:graphicData>
        </a:graphic>
      </p:graphicFrame>
      <p:graphicFrame>
        <p:nvGraphicFramePr>
          <p:cNvPr id="507914" name="Object 10"/>
          <p:cNvGraphicFramePr>
            <a:graphicFrameLocks/>
          </p:cNvGraphicFramePr>
          <p:nvPr>
            <p:ph idx="1"/>
          </p:nvPr>
        </p:nvGraphicFramePr>
        <p:xfrm>
          <a:off x="2819400" y="5256213"/>
          <a:ext cx="3886200" cy="763587"/>
        </p:xfrm>
        <a:graphic>
          <a:graphicData uri="http://schemas.openxmlformats.org/presentationml/2006/ole">
            <p:oleObj spid="_x0000_s507914" name="Equation" r:id="rId6" imgW="1422360" imgH="27936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01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88987"/>
          </a:xfrm>
          <a:noFill/>
          <a:ln/>
        </p:spPr>
        <p:txBody>
          <a:bodyPr lIns="92075" tIns="46038" rIns="92075" bIns="46038" anchorCtr="0"/>
          <a:lstStyle/>
          <a:p>
            <a:r>
              <a:rPr lang="en-US" sz="4000"/>
              <a:t>The Reaction Term </a:t>
            </a:r>
          </a:p>
        </p:txBody>
      </p:sp>
      <p:sp>
        <p:nvSpPr>
          <p:cNvPr id="520195" name="Rectangle 3"/>
          <p:cNvSpPr>
            <a:spLocks noChangeArrowheads="1"/>
          </p:cNvSpPr>
          <p:nvPr/>
        </p:nvSpPr>
        <p:spPr bwMode="auto">
          <a:xfrm>
            <a:off x="762000" y="1295400"/>
            <a:ext cx="77724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2900" indent="-342900" algn="ctr">
              <a:spcBef>
                <a:spcPct val="20000"/>
              </a:spcBef>
            </a:pPr>
            <a:r>
              <a:rPr lang="en-US" sz="3600">
                <a:solidFill>
                  <a:srgbClr val="FFFE00"/>
                </a:solidFill>
              </a:rPr>
              <a:t>Special Cases</a:t>
            </a:r>
          </a:p>
        </p:txBody>
      </p:sp>
      <p:grpSp>
        <p:nvGrpSpPr>
          <p:cNvPr id="520205" name="Group 13"/>
          <p:cNvGrpSpPr>
            <a:grpSpLocks/>
          </p:cNvGrpSpPr>
          <p:nvPr/>
        </p:nvGrpSpPr>
        <p:grpSpPr bwMode="auto">
          <a:xfrm>
            <a:off x="304800" y="2209800"/>
            <a:ext cx="8382000" cy="1447800"/>
            <a:chOff x="192" y="1392"/>
            <a:chExt cx="5280" cy="912"/>
          </a:xfrm>
        </p:grpSpPr>
        <p:graphicFrame>
          <p:nvGraphicFramePr>
            <p:cNvPr id="520199" name="Object 7"/>
            <p:cNvGraphicFramePr>
              <a:graphicFrameLocks/>
            </p:cNvGraphicFramePr>
            <p:nvPr/>
          </p:nvGraphicFramePr>
          <p:xfrm>
            <a:off x="2592" y="1872"/>
            <a:ext cx="816" cy="432"/>
          </p:xfrm>
          <a:graphic>
            <a:graphicData uri="http://schemas.openxmlformats.org/presentationml/2006/ole">
              <p:oleObj spid="_x0000_s520199" name="Equation" r:id="rId4" imgW="355320" imgH="228600" progId="Equation.DSMT4">
                <p:embed/>
              </p:oleObj>
            </a:graphicData>
          </a:graphic>
        </p:graphicFrame>
        <p:sp>
          <p:nvSpPr>
            <p:cNvPr id="520198" name="Rectangle 6"/>
            <p:cNvSpPr>
              <a:spLocks noChangeArrowheads="1"/>
            </p:cNvSpPr>
            <p:nvPr/>
          </p:nvSpPr>
          <p:spPr bwMode="auto">
            <a:xfrm>
              <a:off x="192" y="1392"/>
              <a:ext cx="5280" cy="4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92075" tIns="46038" rIns="92075" bIns="46038"/>
            <a:lstStyle/>
            <a:p>
              <a:pPr marL="342900" indent="-342900">
                <a:spcBef>
                  <a:spcPct val="20000"/>
                </a:spcBef>
              </a:pPr>
              <a:r>
                <a:rPr lang="en-US" sz="3200">
                  <a:solidFill>
                    <a:srgbClr val="FFFE00"/>
                  </a:solidFill>
                  <a:latin typeface="Times New Roman" pitchFamily="18" charset="0"/>
                </a:rPr>
                <a:t>   Non-reactive Substance (Conservative Tracer):</a:t>
              </a:r>
            </a:p>
          </p:txBody>
        </p:sp>
      </p:grpSp>
      <p:sp>
        <p:nvSpPr>
          <p:cNvPr id="520200" name="Rectangle 8"/>
          <p:cNvSpPr>
            <a:spLocks noChangeArrowheads="1"/>
          </p:cNvSpPr>
          <p:nvPr/>
        </p:nvSpPr>
        <p:spPr bwMode="auto">
          <a:xfrm>
            <a:off x="304800" y="3962400"/>
            <a:ext cx="83820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 sz="3200">
                <a:solidFill>
                  <a:srgbClr val="FFFE00"/>
                </a:solidFill>
                <a:latin typeface="Times New Roman" pitchFamily="18" charset="0"/>
              </a:rPr>
              <a:t>   </a:t>
            </a:r>
            <a:r>
              <a:rPr lang="en-US" sz="3200" i="1">
                <a:solidFill>
                  <a:srgbClr val="FFFE00"/>
                </a:solidFill>
                <a:latin typeface="Times New Roman" pitchFamily="18" charset="0"/>
              </a:rPr>
              <a:t>n</a:t>
            </a:r>
            <a:r>
              <a:rPr lang="en-US" sz="3200" i="1" baseline="30000">
                <a:solidFill>
                  <a:srgbClr val="FFFE00"/>
                </a:solidFill>
                <a:latin typeface="Times New Roman" pitchFamily="18" charset="0"/>
              </a:rPr>
              <a:t>th</a:t>
            </a:r>
            <a:r>
              <a:rPr lang="en-US" sz="3200">
                <a:solidFill>
                  <a:srgbClr val="FFFE00"/>
                </a:solidFill>
                <a:latin typeface="Times New Roman" pitchFamily="18" charset="0"/>
              </a:rPr>
              <a:t>-order Reaction Dependent Only on </a:t>
            </a:r>
            <a:r>
              <a:rPr lang="en-US" sz="3200" i="1">
                <a:solidFill>
                  <a:srgbClr val="FFFE00"/>
                </a:solidFill>
                <a:latin typeface="Times New Roman" pitchFamily="18" charset="0"/>
              </a:rPr>
              <a:t>c</a:t>
            </a:r>
            <a:r>
              <a:rPr lang="en-US" sz="3200" i="1" baseline="-25000">
                <a:solidFill>
                  <a:srgbClr val="FFFE00"/>
                </a:solidFill>
                <a:latin typeface="Times New Roman" pitchFamily="18" charset="0"/>
              </a:rPr>
              <a:t>i</a:t>
            </a:r>
            <a:r>
              <a:rPr lang="en-US" sz="3200">
                <a:solidFill>
                  <a:srgbClr val="FFFE00"/>
                </a:solidFill>
                <a:latin typeface="Times New Roman" pitchFamily="18" charset="0"/>
              </a:rPr>
              <a:t>:</a:t>
            </a:r>
          </a:p>
        </p:txBody>
      </p:sp>
      <p:graphicFrame>
        <p:nvGraphicFramePr>
          <p:cNvPr id="520203" name="Object 11"/>
          <p:cNvGraphicFramePr>
            <a:graphicFrameLocks/>
          </p:cNvGraphicFramePr>
          <p:nvPr>
            <p:ph sz="half" idx="2"/>
          </p:nvPr>
        </p:nvGraphicFramePr>
        <p:xfrm>
          <a:off x="3886200" y="4572000"/>
          <a:ext cx="1960563" cy="762000"/>
        </p:xfrm>
        <a:graphic>
          <a:graphicData uri="http://schemas.openxmlformats.org/presentationml/2006/ole">
            <p:oleObj spid="_x0000_s520203" name="Equation" r:id="rId5" imgW="533160" imgH="24120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0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0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0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020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995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06413"/>
            <a:ext cx="8229600" cy="1627187"/>
          </a:xfrm>
          <a:noFill/>
          <a:ln/>
        </p:spPr>
        <p:txBody>
          <a:bodyPr lIns="92075" tIns="46038" rIns="92075" bIns="46038" anchorCtr="0"/>
          <a:lstStyle/>
          <a:p>
            <a:r>
              <a:rPr lang="en-US" dirty="0"/>
              <a:t>The Overall Mass </a:t>
            </a:r>
            <a:r>
              <a:rPr lang="en-US" dirty="0" smtClean="0"/>
              <a:t>Balance</a:t>
            </a:r>
            <a:br>
              <a:rPr lang="en-US" dirty="0" smtClean="0"/>
            </a:br>
            <a:r>
              <a:rPr lang="en-US" dirty="0" smtClean="0"/>
              <a:t>for Constant-Volume Systems</a:t>
            </a:r>
            <a:endParaRPr lang="en-US" dirty="0"/>
          </a:p>
        </p:txBody>
      </p:sp>
      <p:graphicFrame>
        <p:nvGraphicFramePr>
          <p:cNvPr id="509955" name="Object 3"/>
          <p:cNvGraphicFramePr>
            <a:graphicFrameLocks/>
          </p:cNvGraphicFramePr>
          <p:nvPr/>
        </p:nvGraphicFramePr>
        <p:xfrm>
          <a:off x="449263" y="3505200"/>
          <a:ext cx="8161337" cy="1635125"/>
        </p:xfrm>
        <a:graphic>
          <a:graphicData uri="http://schemas.openxmlformats.org/presentationml/2006/ole">
            <p:oleObj spid="_x0000_s509955" name="Equation" r:id="rId4" imgW="3009600" imgH="54576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ipple">
  <a:themeElements>
    <a:clrScheme name="Ripple 3">
      <a:dk1>
        <a:srgbClr val="008AE8"/>
      </a:dk1>
      <a:lt1>
        <a:srgbClr val="FFFFFF"/>
      </a:lt1>
      <a:dk2>
        <a:srgbClr val="0068AE"/>
      </a:dk2>
      <a:lt2>
        <a:srgbClr val="CCECFF"/>
      </a:lt2>
      <a:accent1>
        <a:srgbClr val="009999"/>
      </a:accent1>
      <a:accent2>
        <a:srgbClr val="0088E4"/>
      </a:accent2>
      <a:accent3>
        <a:srgbClr val="AAB9D3"/>
      </a:accent3>
      <a:accent4>
        <a:srgbClr val="DADADA"/>
      </a:accent4>
      <a:accent5>
        <a:srgbClr val="AACACA"/>
      </a:accent5>
      <a:accent6>
        <a:srgbClr val="007BCF"/>
      </a:accent6>
      <a:hlink>
        <a:srgbClr val="99FF99"/>
      </a:hlink>
      <a:folHlink>
        <a:srgbClr val="AFE1FF"/>
      </a:folHlink>
    </a:clrScheme>
    <a:fontScheme name="Ripple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Ripple 1">
        <a:dk1>
          <a:srgbClr val="2B2B85"/>
        </a:dk1>
        <a:lt1>
          <a:srgbClr val="FFFFFF"/>
        </a:lt1>
        <a:dk2>
          <a:srgbClr val="00254A"/>
        </a:dk2>
        <a:lt2>
          <a:srgbClr val="C0C0C0"/>
        </a:lt2>
        <a:accent1>
          <a:srgbClr val="0099FF"/>
        </a:accent1>
        <a:accent2>
          <a:srgbClr val="006699"/>
        </a:accent2>
        <a:accent3>
          <a:srgbClr val="AAACB1"/>
        </a:accent3>
        <a:accent4>
          <a:srgbClr val="DADADA"/>
        </a:accent4>
        <a:accent5>
          <a:srgbClr val="AACAFF"/>
        </a:accent5>
        <a:accent6>
          <a:srgbClr val="005C8A"/>
        </a:accent6>
        <a:hlink>
          <a:srgbClr val="99CCFF"/>
        </a:hlink>
        <a:folHlink>
          <a:srgbClr val="8F8FB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pple 2">
        <a:dk1>
          <a:srgbClr val="3B4B5D"/>
        </a:dk1>
        <a:lt1>
          <a:srgbClr val="FFFFFF"/>
        </a:lt1>
        <a:dk2>
          <a:srgbClr val="466886"/>
        </a:dk2>
        <a:lt2>
          <a:srgbClr val="CCECFF"/>
        </a:lt2>
        <a:accent1>
          <a:srgbClr val="6D9D97"/>
        </a:accent1>
        <a:accent2>
          <a:srgbClr val="53718C"/>
        </a:accent2>
        <a:accent3>
          <a:srgbClr val="B0B9C3"/>
        </a:accent3>
        <a:accent4>
          <a:srgbClr val="DADADA"/>
        </a:accent4>
        <a:accent5>
          <a:srgbClr val="BACCC9"/>
        </a:accent5>
        <a:accent6>
          <a:srgbClr val="4A667E"/>
        </a:accent6>
        <a:hlink>
          <a:srgbClr val="99CCFF"/>
        </a:hlink>
        <a:folHlink>
          <a:srgbClr val="A97CF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pple 3">
        <a:dk1>
          <a:srgbClr val="008AE8"/>
        </a:dk1>
        <a:lt1>
          <a:srgbClr val="FFFFFF"/>
        </a:lt1>
        <a:dk2>
          <a:srgbClr val="0068AE"/>
        </a:dk2>
        <a:lt2>
          <a:srgbClr val="CCECFF"/>
        </a:lt2>
        <a:accent1>
          <a:srgbClr val="009999"/>
        </a:accent1>
        <a:accent2>
          <a:srgbClr val="0088E4"/>
        </a:accent2>
        <a:accent3>
          <a:srgbClr val="AAB9D3"/>
        </a:accent3>
        <a:accent4>
          <a:srgbClr val="DADADA"/>
        </a:accent4>
        <a:accent5>
          <a:srgbClr val="AACACA"/>
        </a:accent5>
        <a:accent6>
          <a:srgbClr val="007BCF"/>
        </a:accent6>
        <a:hlink>
          <a:srgbClr val="99FF99"/>
        </a:hlink>
        <a:folHlink>
          <a:srgbClr val="AFE1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pple 4">
        <a:dk1>
          <a:srgbClr val="9B69FF"/>
        </a:dk1>
        <a:lt1>
          <a:srgbClr val="FFFFFF"/>
        </a:lt1>
        <a:dk2>
          <a:srgbClr val="666699"/>
        </a:dk2>
        <a:lt2>
          <a:srgbClr val="D9D9FF"/>
        </a:lt2>
        <a:accent1>
          <a:srgbClr val="66CCFF"/>
        </a:accent1>
        <a:accent2>
          <a:srgbClr val="9966FF"/>
        </a:accent2>
        <a:accent3>
          <a:srgbClr val="B8B8CA"/>
        </a:accent3>
        <a:accent4>
          <a:srgbClr val="DADADA"/>
        </a:accent4>
        <a:accent5>
          <a:srgbClr val="B8E2FF"/>
        </a:accent5>
        <a:accent6>
          <a:srgbClr val="8A5CE7"/>
        </a:accent6>
        <a:hlink>
          <a:srgbClr val="0099CC"/>
        </a:hlink>
        <a:folHlink>
          <a:srgbClr val="0033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pple 5">
        <a:dk1>
          <a:srgbClr val="008080"/>
        </a:dk1>
        <a:lt1>
          <a:srgbClr val="FFFFFF"/>
        </a:lt1>
        <a:dk2>
          <a:srgbClr val="006666"/>
        </a:dk2>
        <a:lt2>
          <a:srgbClr val="FFFFCC"/>
        </a:lt2>
        <a:accent1>
          <a:srgbClr val="0099FF"/>
        </a:accent1>
        <a:accent2>
          <a:srgbClr val="008080"/>
        </a:accent2>
        <a:accent3>
          <a:srgbClr val="AAB8B8"/>
        </a:accent3>
        <a:accent4>
          <a:srgbClr val="DADADA"/>
        </a:accent4>
        <a:accent5>
          <a:srgbClr val="AACAFF"/>
        </a:accent5>
        <a:accent6>
          <a:srgbClr val="007373"/>
        </a:accent6>
        <a:hlink>
          <a:srgbClr val="1ACE9F"/>
        </a:hlink>
        <a:folHlink>
          <a:srgbClr val="A5B5C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pple 6">
        <a:dk1>
          <a:srgbClr val="CDD9D1"/>
        </a:dk1>
        <a:lt1>
          <a:srgbClr val="FFFFFF"/>
        </a:lt1>
        <a:dk2>
          <a:srgbClr val="A3BBA9"/>
        </a:dk2>
        <a:lt2>
          <a:srgbClr val="007D80"/>
        </a:lt2>
        <a:accent1>
          <a:srgbClr val="9CA8A4"/>
        </a:accent1>
        <a:accent2>
          <a:srgbClr val="CBD7CE"/>
        </a:accent2>
        <a:accent3>
          <a:srgbClr val="CEDAD1"/>
        </a:accent3>
        <a:accent4>
          <a:srgbClr val="DADADA"/>
        </a:accent4>
        <a:accent5>
          <a:srgbClr val="CBD1CF"/>
        </a:accent5>
        <a:accent6>
          <a:srgbClr val="B8C3BA"/>
        </a:accent6>
        <a:hlink>
          <a:srgbClr val="009900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pple 7">
        <a:dk1>
          <a:srgbClr val="686B5D"/>
        </a:dk1>
        <a:lt1>
          <a:srgbClr val="DCDAD0"/>
        </a:lt1>
        <a:dk2>
          <a:srgbClr val="525040"/>
        </a:dk2>
        <a:lt2>
          <a:srgbClr val="D3D2A6"/>
        </a:lt2>
        <a:accent1>
          <a:srgbClr val="5D8770"/>
        </a:accent1>
        <a:accent2>
          <a:srgbClr val="686B5D"/>
        </a:accent2>
        <a:accent3>
          <a:srgbClr val="B3B3AF"/>
        </a:accent3>
        <a:accent4>
          <a:srgbClr val="BCBAB1"/>
        </a:accent4>
        <a:accent5>
          <a:srgbClr val="B6C3BB"/>
        </a:accent5>
        <a:accent6>
          <a:srgbClr val="5E6053"/>
        </a:accent6>
        <a:hlink>
          <a:srgbClr val="85B7A9"/>
        </a:hlink>
        <a:folHlink>
          <a:srgbClr val="B8936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pple 8">
        <a:dk1>
          <a:srgbClr val="000000"/>
        </a:dk1>
        <a:lt1>
          <a:srgbClr val="EAEAEA"/>
        </a:lt1>
        <a:dk2>
          <a:srgbClr val="000000"/>
        </a:dk2>
        <a:lt2>
          <a:srgbClr val="B2B2B2"/>
        </a:lt2>
        <a:accent1>
          <a:srgbClr val="A4BCC4"/>
        </a:accent1>
        <a:accent2>
          <a:srgbClr val="FFFFFF"/>
        </a:accent2>
        <a:accent3>
          <a:srgbClr val="F3F3F3"/>
        </a:accent3>
        <a:accent4>
          <a:srgbClr val="000000"/>
        </a:accent4>
        <a:accent5>
          <a:srgbClr val="CFDADE"/>
        </a:accent5>
        <a:accent6>
          <a:srgbClr val="E7E7E7"/>
        </a:accent6>
        <a:hlink>
          <a:srgbClr val="0066FF"/>
        </a:hlink>
        <a:folHlink>
          <a:srgbClr val="00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ipple 9">
        <a:dk1>
          <a:srgbClr val="000000"/>
        </a:dk1>
        <a:lt1>
          <a:srgbClr val="D7D1B9"/>
        </a:lt1>
        <a:dk2>
          <a:srgbClr val="B39257"/>
        </a:dk2>
        <a:lt2>
          <a:srgbClr val="B1A887"/>
        </a:lt2>
        <a:accent1>
          <a:srgbClr val="FFCC66"/>
        </a:accent1>
        <a:accent2>
          <a:srgbClr val="E6E3AC"/>
        </a:accent2>
        <a:accent3>
          <a:srgbClr val="E8E5D9"/>
        </a:accent3>
        <a:accent4>
          <a:srgbClr val="000000"/>
        </a:accent4>
        <a:accent5>
          <a:srgbClr val="FFE2B8"/>
        </a:accent5>
        <a:accent6>
          <a:srgbClr val="D0CE9B"/>
        </a:accent6>
        <a:hlink>
          <a:srgbClr val="666633"/>
        </a:hlink>
        <a:folHlink>
          <a:srgbClr val="9C98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17806</TotalTime>
  <Words>850</Words>
  <Application>Microsoft PowerPoint 7.0</Application>
  <PresentationFormat>On-screen Show (4:3)</PresentationFormat>
  <Paragraphs>90</Paragraphs>
  <Slides>30</Slides>
  <Notes>30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2" baseType="lpstr">
      <vt:lpstr>Ripple</vt:lpstr>
      <vt:lpstr>Equation</vt:lpstr>
      <vt:lpstr>Mass Balances</vt:lpstr>
      <vt:lpstr>Fundamental Principle of (Dynamic) Mass Balances</vt:lpstr>
      <vt:lpstr>Processes for Transport Across the Boundaries of an Aquatic System</vt:lpstr>
      <vt:lpstr>The Mass Balance in Words</vt:lpstr>
      <vt:lpstr>The ‘Storage’ or ‘Accumulation’ Term </vt:lpstr>
      <vt:lpstr>The Advective Term </vt:lpstr>
      <vt:lpstr>The Reaction Term </vt:lpstr>
      <vt:lpstr>The Reaction Term </vt:lpstr>
      <vt:lpstr>The Overall Mass Balance for Constant-Volume Systems</vt:lpstr>
      <vt:lpstr>Hydraulic Characteristics of Reactors</vt:lpstr>
      <vt:lpstr>Idealized Model Reactors</vt:lpstr>
      <vt:lpstr>Anticipated Tracer Output for a Pulse Input to a PFR</vt:lpstr>
      <vt:lpstr>Anticipated Tracer Output from Step Input to a PFR</vt:lpstr>
      <vt:lpstr>More Realistic Tracer Profiles after a Pulse Input into a PFR-Like Reactor</vt:lpstr>
      <vt:lpstr>Idealized Model Reactors</vt:lpstr>
      <vt:lpstr>CSTR Response to a Pulse Input of Tracer, Steady Flow</vt:lpstr>
      <vt:lpstr>CSTR Response to Pulse Input</vt:lpstr>
      <vt:lpstr>CSTR Response to Pulse Input</vt:lpstr>
      <vt:lpstr>CSTRs-in-Series: Response to a Pulse Input of Tracer</vt:lpstr>
      <vt:lpstr>Representing Intermediate Degrees of Mixing</vt:lpstr>
      <vt:lpstr>Summary of Key Points</vt:lpstr>
      <vt:lpstr>Summary of Key Points</vt:lpstr>
      <vt:lpstr>Designing and Evaluating Systems in which Chemical Reactions are Occurring</vt:lpstr>
      <vt:lpstr>Extent of Reaction in a  Batch Reactor</vt:lpstr>
      <vt:lpstr>1st-Order Reaction in a Batch Reactor</vt:lpstr>
      <vt:lpstr>Extent of Reaction in a  CSTR at Steady State</vt:lpstr>
      <vt:lpstr>1st-Order Reaction in a CSTR at Steady State</vt:lpstr>
      <vt:lpstr>Extent of Reaction in a  PFR at Steady State</vt:lpstr>
      <vt:lpstr>Slide 29</vt:lpstr>
      <vt:lpstr>Summary of Key Points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Training</dc:title>
  <dc:creator>Mark M. Benjamin</dc:creator>
  <cp:lastModifiedBy>CEE</cp:lastModifiedBy>
  <cp:revision>206</cp:revision>
  <dcterms:created xsi:type="dcterms:W3CDTF">1995-06-02T22:16:36Z</dcterms:created>
  <dcterms:modified xsi:type="dcterms:W3CDTF">2009-01-09T15:39:32Z</dcterms:modified>
</cp:coreProperties>
</file>