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41"/>
  </p:notesMasterIdLst>
  <p:sldIdLst>
    <p:sldId id="339" r:id="rId3"/>
    <p:sldId id="303" r:id="rId4"/>
    <p:sldId id="306" r:id="rId5"/>
    <p:sldId id="390" r:id="rId6"/>
    <p:sldId id="391" r:id="rId7"/>
    <p:sldId id="392" r:id="rId8"/>
    <p:sldId id="393" r:id="rId9"/>
    <p:sldId id="394" r:id="rId10"/>
    <p:sldId id="395" r:id="rId11"/>
    <p:sldId id="396" r:id="rId12"/>
    <p:sldId id="397" r:id="rId13"/>
    <p:sldId id="398" r:id="rId14"/>
    <p:sldId id="399" r:id="rId15"/>
    <p:sldId id="400" r:id="rId16"/>
    <p:sldId id="401" r:id="rId17"/>
    <p:sldId id="402" r:id="rId18"/>
    <p:sldId id="403" r:id="rId19"/>
    <p:sldId id="404" r:id="rId20"/>
    <p:sldId id="405" r:id="rId21"/>
    <p:sldId id="406" r:id="rId22"/>
    <p:sldId id="407" r:id="rId23"/>
    <p:sldId id="408" r:id="rId24"/>
    <p:sldId id="409" r:id="rId25"/>
    <p:sldId id="410" r:id="rId26"/>
    <p:sldId id="411" r:id="rId27"/>
    <p:sldId id="412" r:id="rId28"/>
    <p:sldId id="413" r:id="rId29"/>
    <p:sldId id="414" r:id="rId30"/>
    <p:sldId id="415" r:id="rId31"/>
    <p:sldId id="416" r:id="rId32"/>
    <p:sldId id="417" r:id="rId33"/>
    <p:sldId id="418" r:id="rId34"/>
    <p:sldId id="419" r:id="rId35"/>
    <p:sldId id="420" r:id="rId36"/>
    <p:sldId id="421" r:id="rId37"/>
    <p:sldId id="422" r:id="rId38"/>
    <p:sldId id="423" r:id="rId39"/>
    <p:sldId id="368" r:id="rId40"/>
  </p:sldIdLst>
  <p:sldSz cx="9144000" cy="6858000" type="screen4x3"/>
  <p:notesSz cx="6807200" cy="9939338"/>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1824">
          <p15:clr>
            <a:srgbClr val="A4A3A4"/>
          </p15:clr>
        </p15:guide>
        <p15:guide id="3" orient="horz" pos="4065">
          <p15:clr>
            <a:srgbClr val="A4A3A4"/>
          </p15:clr>
        </p15:guide>
        <p15:guide id="4" orient="horz" pos="705">
          <p15:clr>
            <a:srgbClr val="A4A3A4"/>
          </p15:clr>
        </p15:guide>
        <p15:guide id="5" pos="2880">
          <p15:clr>
            <a:srgbClr val="A4A3A4"/>
          </p15:clr>
        </p15:guide>
        <p15:guide id="6" pos="385">
          <p15:clr>
            <a:srgbClr val="A4A3A4"/>
          </p15:clr>
        </p15:guide>
        <p15:guide id="7" pos="5375">
          <p15:clr>
            <a:srgbClr val="A4A3A4"/>
          </p15:clr>
        </p15:guide>
      </p15:sldGuideLst>
    </p:ext>
    <p:ext uri="{2D200454-40CA-4A62-9FC3-DE9A4176ACB9}">
      <p15:notesGuideLst xmlns:p15="http://schemas.microsoft.com/office/powerpoint/2012/main">
        <p15:guide id="1" orient="horz" pos="3131">
          <p15:clr>
            <a:srgbClr val="A4A3A4"/>
          </p15:clr>
        </p15:guide>
        <p15:guide id="2" pos="214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EDF4"/>
    <a:srgbClr val="EEEEEE"/>
    <a:srgbClr val="E2E2E2"/>
    <a:srgbClr val="D0D8E8"/>
    <a:srgbClr val="828282"/>
    <a:srgbClr val="1660B2"/>
    <a:srgbClr val="1A56AE"/>
    <a:srgbClr val="FFFFFF"/>
    <a:srgbClr val="929292"/>
    <a:srgbClr val="96BA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보통 스타일 2 - 강조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867" autoAdjust="0"/>
    <p:restoredTop sz="85888" autoAdjust="0"/>
  </p:normalViewPr>
  <p:slideViewPr>
    <p:cSldViewPr>
      <p:cViewPr varScale="1">
        <p:scale>
          <a:sx n="64" d="100"/>
          <a:sy n="64" d="100"/>
        </p:scale>
        <p:origin x="1758" y="60"/>
      </p:cViewPr>
      <p:guideLst>
        <p:guide orient="horz" pos="2160"/>
        <p:guide orient="horz" pos="1824"/>
        <p:guide orient="horz" pos="4065"/>
        <p:guide orient="horz" pos="705"/>
        <p:guide pos="2880"/>
        <p:guide pos="385"/>
        <p:guide pos="5375"/>
      </p:guideLst>
    </p:cSldViewPr>
  </p:slideViewPr>
  <p:notesTextViewPr>
    <p:cViewPr>
      <p:scale>
        <a:sx n="1" d="1"/>
        <a:sy n="1" d="1"/>
      </p:scale>
      <p:origin x="0" y="0"/>
    </p:cViewPr>
  </p:notesTextViewPr>
  <p:sorterViewPr>
    <p:cViewPr>
      <p:scale>
        <a:sx n="75" d="100"/>
        <a:sy n="75" d="100"/>
      </p:scale>
      <p:origin x="0" y="0"/>
    </p:cViewPr>
  </p:sorterViewPr>
  <p:notesViewPr>
    <p:cSldViewPr>
      <p:cViewPr varScale="1">
        <p:scale>
          <a:sx n="92" d="100"/>
          <a:sy n="92" d="100"/>
        </p:scale>
        <p:origin x="-3780" y="-96"/>
      </p:cViewPr>
      <p:guideLst>
        <p:guide orient="horz" pos="3131"/>
        <p:guide pos="2144"/>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0" Type="http://schemas.openxmlformats.org/officeDocument/2006/relationships/slide" Target="slides/slide18.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49787" cy="496967"/>
          </a:xfrm>
          <a:prstGeom prst="rect">
            <a:avLst/>
          </a:prstGeom>
        </p:spPr>
        <p:txBody>
          <a:bodyPr vert="horz" lIns="91440" tIns="45720" rIns="91440" bIns="45720" rtlCol="0"/>
          <a:lstStyle>
            <a:lvl1pPr algn="l">
              <a:defRPr sz="1200"/>
            </a:lvl1pPr>
          </a:lstStyle>
          <a:p>
            <a:endParaRPr lang="ko-KR" altLang="en-US"/>
          </a:p>
        </p:txBody>
      </p:sp>
      <p:sp>
        <p:nvSpPr>
          <p:cNvPr id="3" name="날짜 개체 틀 2"/>
          <p:cNvSpPr>
            <a:spLocks noGrp="1"/>
          </p:cNvSpPr>
          <p:nvPr>
            <p:ph type="dt" idx="1"/>
          </p:nvPr>
        </p:nvSpPr>
        <p:spPr>
          <a:xfrm>
            <a:off x="3855838" y="0"/>
            <a:ext cx="2949787" cy="496967"/>
          </a:xfrm>
          <a:prstGeom prst="rect">
            <a:avLst/>
          </a:prstGeom>
        </p:spPr>
        <p:txBody>
          <a:bodyPr vert="horz" lIns="91440" tIns="45720" rIns="91440" bIns="45720" rtlCol="0"/>
          <a:lstStyle>
            <a:lvl1pPr algn="r">
              <a:defRPr sz="1200"/>
            </a:lvl1pPr>
          </a:lstStyle>
          <a:p>
            <a:fld id="{458B9CEE-B695-4C0D-850C-F000A49A697E}" type="datetimeFigureOut">
              <a:rPr lang="ko-KR" altLang="en-US" smtClean="0"/>
              <a:pPr/>
              <a:t>2016-05-14</a:t>
            </a:fld>
            <a:endParaRPr lang="ko-KR" altLang="en-US"/>
          </a:p>
        </p:txBody>
      </p:sp>
      <p:sp>
        <p:nvSpPr>
          <p:cNvPr id="4" name="슬라이드 이미지 개체 틀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40" tIns="45720" rIns="91440" bIns="45720" rtlCol="0" anchor="ctr"/>
          <a:lstStyle/>
          <a:p>
            <a:endParaRPr lang="ko-KR" altLang="en-US"/>
          </a:p>
        </p:txBody>
      </p:sp>
      <p:sp>
        <p:nvSpPr>
          <p:cNvPr id="5" name="슬라이드 노트 개체 틀 4"/>
          <p:cNvSpPr>
            <a:spLocks noGrp="1"/>
          </p:cNvSpPr>
          <p:nvPr>
            <p:ph type="body" sz="quarter" idx="3"/>
          </p:nvPr>
        </p:nvSpPr>
        <p:spPr>
          <a:xfrm>
            <a:off x="680720" y="4721186"/>
            <a:ext cx="5445760" cy="4472702"/>
          </a:xfrm>
          <a:prstGeom prst="rect">
            <a:avLst/>
          </a:prstGeom>
        </p:spPr>
        <p:txBody>
          <a:bodyPr vert="horz" lIns="91440" tIns="45720" rIns="91440" bIns="45720" rtlCol="0"/>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6" name="바닥글 개체 틀 5"/>
          <p:cNvSpPr>
            <a:spLocks noGrp="1"/>
          </p:cNvSpPr>
          <p:nvPr>
            <p:ph type="ftr" sz="quarter" idx="4"/>
          </p:nvPr>
        </p:nvSpPr>
        <p:spPr>
          <a:xfrm>
            <a:off x="0" y="9440646"/>
            <a:ext cx="2949787" cy="496967"/>
          </a:xfrm>
          <a:prstGeom prst="rect">
            <a:avLst/>
          </a:prstGeom>
        </p:spPr>
        <p:txBody>
          <a:bodyPr vert="horz" lIns="91440" tIns="45720" rIns="91440" bIns="45720" rtlCol="0" anchor="b"/>
          <a:lstStyle>
            <a:lvl1pPr algn="l">
              <a:defRPr sz="1200"/>
            </a:lvl1pPr>
          </a:lstStyle>
          <a:p>
            <a:endParaRPr lang="ko-KR" altLang="en-US"/>
          </a:p>
        </p:txBody>
      </p:sp>
      <p:sp>
        <p:nvSpPr>
          <p:cNvPr id="7" name="슬라이드 번호 개체 틀 6"/>
          <p:cNvSpPr>
            <a:spLocks noGrp="1"/>
          </p:cNvSpPr>
          <p:nvPr>
            <p:ph type="sldNum" sz="quarter" idx="5"/>
          </p:nvPr>
        </p:nvSpPr>
        <p:spPr>
          <a:xfrm>
            <a:off x="3855838" y="9440646"/>
            <a:ext cx="2949787" cy="496967"/>
          </a:xfrm>
          <a:prstGeom prst="rect">
            <a:avLst/>
          </a:prstGeom>
        </p:spPr>
        <p:txBody>
          <a:bodyPr vert="horz" lIns="91440" tIns="45720" rIns="91440" bIns="45720" rtlCol="0" anchor="b"/>
          <a:lstStyle>
            <a:lvl1pPr algn="r">
              <a:defRPr sz="1200"/>
            </a:lvl1pPr>
          </a:lstStyle>
          <a:p>
            <a:fld id="{658254B8-8C18-4DB5-901C-88897E23B06F}" type="slidenum">
              <a:rPr lang="ko-KR" altLang="en-US" smtClean="0"/>
              <a:pPr/>
              <a:t>‹#›</a:t>
            </a:fld>
            <a:endParaRPr lang="ko-KR" altLang="en-US"/>
          </a:p>
        </p:txBody>
      </p:sp>
    </p:spTree>
    <p:extLst>
      <p:ext uri="{BB962C8B-B14F-4D97-AF65-F5344CB8AC3E}">
        <p14:creationId xmlns:p14="http://schemas.microsoft.com/office/powerpoint/2010/main" val="898617356"/>
      </p:ext>
    </p:extLst>
  </p:cSld>
  <p:clrMap bg1="lt1" tx1="dk1" bg2="lt2" tx2="dk2" accent1="accent1" accent2="accent2" accent3="accent3" accent4="accent4" accent5="accent5" accent6="accent6" hlink="hlink" folHlink="folHlink"/>
  <p:notesStyle>
    <a:lvl1pPr marL="0" algn="l"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200" kern="1200">
        <a:solidFill>
          <a:schemeClr val="tx1"/>
        </a:solidFill>
        <a:latin typeface="+mn-lt"/>
        <a:ea typeface="+mn-ea"/>
        <a:cs typeface="+mn-cs"/>
      </a:defRPr>
    </a:lvl2pPr>
    <a:lvl3pPr marL="914400" algn="l" defTabSz="914400" rtl="0" eaLnBrk="1" latinLnBrk="1" hangingPunct="1">
      <a:defRPr sz="1200" kern="1200">
        <a:solidFill>
          <a:schemeClr val="tx1"/>
        </a:solidFill>
        <a:latin typeface="+mn-lt"/>
        <a:ea typeface="+mn-ea"/>
        <a:cs typeface="+mn-cs"/>
      </a:defRPr>
    </a:lvl3pPr>
    <a:lvl4pPr marL="1371600" algn="l" defTabSz="914400" rtl="0" eaLnBrk="1" latinLnBrk="1" hangingPunct="1">
      <a:defRPr sz="1200" kern="1200">
        <a:solidFill>
          <a:schemeClr val="tx1"/>
        </a:solidFill>
        <a:latin typeface="+mn-lt"/>
        <a:ea typeface="+mn-ea"/>
        <a:cs typeface="+mn-cs"/>
      </a:defRPr>
    </a:lvl4pPr>
    <a:lvl5pPr marL="1828800" algn="l" defTabSz="914400" rtl="0" eaLnBrk="1" latinLnBrk="1" hangingPunct="1">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제목 1"/>
          <p:cNvSpPr>
            <a:spLocks noGrp="1"/>
          </p:cNvSpPr>
          <p:nvPr>
            <p:ph type="ctrTitle"/>
          </p:nvPr>
        </p:nvSpPr>
        <p:spPr>
          <a:xfrm>
            <a:off x="685800" y="2130427"/>
            <a:ext cx="7772400" cy="1470025"/>
          </a:xfrm>
        </p:spPr>
        <p:txBody>
          <a:bodyPr/>
          <a:lstStyle/>
          <a:p>
            <a:r>
              <a:rPr lang="ko-KR" altLang="en-US" smtClean="0"/>
              <a:t>마스터 제목 스타일 편집</a:t>
            </a:r>
            <a:endParaRPr lang="ko-KR" altLang="en-US"/>
          </a:p>
        </p:txBody>
      </p:sp>
      <p:sp>
        <p:nvSpPr>
          <p:cNvPr id="3" name="부제목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ko-KR" altLang="en-US" smtClean="0"/>
              <a:t>마스터 부제목 스타일 편집</a:t>
            </a:r>
            <a:endParaRPr lang="ko-KR" altLang="en-US"/>
          </a:p>
        </p:txBody>
      </p:sp>
      <p:sp>
        <p:nvSpPr>
          <p:cNvPr id="4" name="날짜 개체 틀 3"/>
          <p:cNvSpPr>
            <a:spLocks noGrp="1"/>
          </p:cNvSpPr>
          <p:nvPr>
            <p:ph type="dt" sz="half" idx="10"/>
          </p:nvPr>
        </p:nvSpPr>
        <p:spPr/>
        <p:txBody>
          <a:bodyPr/>
          <a:lstStyle/>
          <a:p>
            <a:fld id="{72F84F75-44A3-4753-89DE-88ED469708C1}" type="datetime1">
              <a:rPr lang="ko-KR" altLang="en-US" smtClean="0"/>
              <a:pPr/>
              <a:t>2016-05-14</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3F28CAA6-A75E-4364-ADDA-B3C6558AEBCC}" type="slidenum">
              <a:rPr lang="ko-KR" altLang="en-US" smtClean="0"/>
              <a:pPr/>
              <a:t>‹#›</a:t>
            </a:fld>
            <a:endParaRPr lang="ko-KR" altLang="en-US"/>
          </a:p>
        </p:txBody>
      </p:sp>
    </p:spTree>
    <p:extLst>
      <p:ext uri="{BB962C8B-B14F-4D97-AF65-F5344CB8AC3E}">
        <p14:creationId xmlns:p14="http://schemas.microsoft.com/office/powerpoint/2010/main" val="10549154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세로 텍스트 개체 틀 2"/>
          <p:cNvSpPr>
            <a:spLocks noGrp="1"/>
          </p:cNvSpPr>
          <p:nvPr>
            <p:ph type="body" orient="vert" idx="1"/>
          </p:nvPr>
        </p:nvSpPr>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10"/>
          </p:nvPr>
        </p:nvSpPr>
        <p:spPr/>
        <p:txBody>
          <a:bodyPr/>
          <a:lstStyle/>
          <a:p>
            <a:fld id="{20AEC20E-C5D9-4527-B970-492414B6D86A}" type="datetime1">
              <a:rPr lang="ko-KR" altLang="en-US" smtClean="0"/>
              <a:pPr/>
              <a:t>2016-05-14</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3F28CAA6-A75E-4364-ADDA-B3C6558AEBCC}" type="slidenum">
              <a:rPr lang="ko-KR" altLang="en-US" smtClean="0"/>
              <a:pPr/>
              <a:t>‹#›</a:t>
            </a:fld>
            <a:endParaRPr lang="ko-KR" altLang="en-US"/>
          </a:p>
        </p:txBody>
      </p:sp>
    </p:spTree>
    <p:extLst>
      <p:ext uri="{BB962C8B-B14F-4D97-AF65-F5344CB8AC3E}">
        <p14:creationId xmlns:p14="http://schemas.microsoft.com/office/powerpoint/2010/main" val="2401105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p:cNvSpPr>
            <a:spLocks noGrp="1"/>
          </p:cNvSpPr>
          <p:nvPr>
            <p:ph type="title" orient="vert"/>
          </p:nvPr>
        </p:nvSpPr>
        <p:spPr>
          <a:xfrm>
            <a:off x="6629400" y="274640"/>
            <a:ext cx="2057400" cy="5851525"/>
          </a:xfrm>
        </p:spPr>
        <p:txBody>
          <a:bodyPr vert="eaVert"/>
          <a:lstStyle/>
          <a:p>
            <a:r>
              <a:rPr lang="ko-KR" altLang="en-US" smtClean="0"/>
              <a:t>마스터 제목 스타일 편집</a:t>
            </a:r>
            <a:endParaRPr lang="ko-KR" altLang="en-US"/>
          </a:p>
        </p:txBody>
      </p:sp>
      <p:sp>
        <p:nvSpPr>
          <p:cNvPr id="3" name="세로 텍스트 개체 틀 2"/>
          <p:cNvSpPr>
            <a:spLocks noGrp="1"/>
          </p:cNvSpPr>
          <p:nvPr>
            <p:ph type="body" orient="vert" idx="1"/>
          </p:nvPr>
        </p:nvSpPr>
        <p:spPr>
          <a:xfrm>
            <a:off x="457200" y="274640"/>
            <a:ext cx="6019800" cy="5851525"/>
          </a:xfrm>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10"/>
          </p:nvPr>
        </p:nvSpPr>
        <p:spPr/>
        <p:txBody>
          <a:bodyPr/>
          <a:lstStyle/>
          <a:p>
            <a:fld id="{838A918C-E95E-42CD-90C7-BB47A734E59A}" type="datetime1">
              <a:rPr lang="ko-KR" altLang="en-US" smtClean="0"/>
              <a:pPr/>
              <a:t>2016-05-14</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3F28CAA6-A75E-4364-ADDA-B3C6558AEBCC}" type="slidenum">
              <a:rPr lang="ko-KR" altLang="en-US" smtClean="0"/>
              <a:pPr/>
              <a:t>‹#›</a:t>
            </a:fld>
            <a:endParaRPr lang="ko-KR" altLang="en-US"/>
          </a:p>
        </p:txBody>
      </p:sp>
    </p:spTree>
    <p:extLst>
      <p:ext uri="{BB962C8B-B14F-4D97-AF65-F5344CB8AC3E}">
        <p14:creationId xmlns:p14="http://schemas.microsoft.com/office/powerpoint/2010/main" val="11611152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제목 1"/>
          <p:cNvSpPr>
            <a:spLocks noGrp="1"/>
          </p:cNvSpPr>
          <p:nvPr>
            <p:ph type="ctrTitle"/>
          </p:nvPr>
        </p:nvSpPr>
        <p:spPr>
          <a:xfrm>
            <a:off x="685800" y="2130427"/>
            <a:ext cx="7772400" cy="1470025"/>
          </a:xfrm>
        </p:spPr>
        <p:txBody>
          <a:bodyPr/>
          <a:lstStyle/>
          <a:p>
            <a:r>
              <a:rPr lang="ko-KR" altLang="en-US" smtClean="0"/>
              <a:t>마스터 제목 스타일 편집</a:t>
            </a:r>
            <a:endParaRPr lang="ko-KR" altLang="en-US"/>
          </a:p>
        </p:txBody>
      </p:sp>
      <p:sp>
        <p:nvSpPr>
          <p:cNvPr id="3" name="부제목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ko-KR" altLang="en-US" smtClean="0"/>
              <a:t>마스터 부제목 스타일 편집</a:t>
            </a:r>
            <a:endParaRPr lang="ko-KR" altLang="en-US"/>
          </a:p>
        </p:txBody>
      </p:sp>
      <p:sp>
        <p:nvSpPr>
          <p:cNvPr id="4" name="날짜 개체 틀 3"/>
          <p:cNvSpPr>
            <a:spLocks noGrp="1"/>
          </p:cNvSpPr>
          <p:nvPr>
            <p:ph type="dt" sz="half" idx="10"/>
          </p:nvPr>
        </p:nvSpPr>
        <p:spPr/>
        <p:txBody>
          <a:bodyPr/>
          <a:lstStyle/>
          <a:p>
            <a:fld id="{72F84F75-44A3-4753-89DE-88ED469708C1}" type="datetime1">
              <a:rPr lang="ko-KR" altLang="en-US" smtClean="0"/>
              <a:pPr/>
              <a:t>2016-05-14</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3F28CAA6-A75E-4364-ADDA-B3C6558AEBCC}" type="slidenum">
              <a:rPr lang="ko-KR" altLang="en-US" smtClean="0"/>
              <a:pPr/>
              <a:t>‹#›</a:t>
            </a:fld>
            <a:endParaRPr lang="ko-KR" altLang="en-US"/>
          </a:p>
        </p:txBody>
      </p:sp>
    </p:spTree>
    <p:extLst>
      <p:ext uri="{BB962C8B-B14F-4D97-AF65-F5344CB8AC3E}">
        <p14:creationId xmlns:p14="http://schemas.microsoft.com/office/powerpoint/2010/main" val="33981351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내용 개체 틀 2"/>
          <p:cNvSpPr>
            <a:spLocks noGrp="1"/>
          </p:cNvSpPr>
          <p:nvPr>
            <p:ph idx="1"/>
          </p:nvPr>
        </p:nvSpPr>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10"/>
          </p:nvPr>
        </p:nvSpPr>
        <p:spPr/>
        <p:txBody>
          <a:bodyPr/>
          <a:lstStyle/>
          <a:p>
            <a:fld id="{782E66C3-C305-43A3-A634-F662606CD667}" type="datetime1">
              <a:rPr lang="ko-KR" altLang="en-US" smtClean="0"/>
              <a:pPr/>
              <a:t>2016-05-14</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3F28CAA6-A75E-4364-ADDA-B3C6558AEBCC}" type="slidenum">
              <a:rPr lang="ko-KR" altLang="en-US" smtClean="0"/>
              <a:pPr/>
              <a:t>‹#›</a:t>
            </a:fld>
            <a:endParaRPr lang="ko-KR" altLang="en-US"/>
          </a:p>
        </p:txBody>
      </p:sp>
    </p:spTree>
    <p:extLst>
      <p:ext uri="{BB962C8B-B14F-4D97-AF65-F5344CB8AC3E}">
        <p14:creationId xmlns:p14="http://schemas.microsoft.com/office/powerpoint/2010/main" val="28149439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제목 1"/>
          <p:cNvSpPr>
            <a:spLocks noGrp="1"/>
          </p:cNvSpPr>
          <p:nvPr>
            <p:ph type="title"/>
          </p:nvPr>
        </p:nvSpPr>
        <p:spPr>
          <a:xfrm>
            <a:off x="722313" y="4406902"/>
            <a:ext cx="7772400" cy="1362075"/>
          </a:xfrm>
        </p:spPr>
        <p:txBody>
          <a:bodyPr anchor="t"/>
          <a:lstStyle>
            <a:lvl1pPr algn="l">
              <a:defRPr sz="4000" b="1" cap="all"/>
            </a:lvl1p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ko-KR" altLang="en-US" smtClean="0"/>
              <a:t>마스터 텍스트 스타일을 편집합니다</a:t>
            </a:r>
          </a:p>
        </p:txBody>
      </p:sp>
      <p:sp>
        <p:nvSpPr>
          <p:cNvPr id="4" name="날짜 개체 틀 3"/>
          <p:cNvSpPr>
            <a:spLocks noGrp="1"/>
          </p:cNvSpPr>
          <p:nvPr>
            <p:ph type="dt" sz="half" idx="10"/>
          </p:nvPr>
        </p:nvSpPr>
        <p:spPr/>
        <p:txBody>
          <a:bodyPr/>
          <a:lstStyle/>
          <a:p>
            <a:fld id="{6BE1E024-6293-4189-A908-F3A9DBA42598}" type="datetime1">
              <a:rPr lang="ko-KR" altLang="en-US" smtClean="0"/>
              <a:pPr/>
              <a:t>2016-05-14</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3F28CAA6-A75E-4364-ADDA-B3C6558AEBCC}" type="slidenum">
              <a:rPr lang="ko-KR" altLang="en-US" smtClean="0"/>
              <a:pPr/>
              <a:t>‹#›</a:t>
            </a:fld>
            <a:endParaRPr lang="ko-KR" altLang="en-US"/>
          </a:p>
        </p:txBody>
      </p:sp>
    </p:spTree>
    <p:extLst>
      <p:ext uri="{BB962C8B-B14F-4D97-AF65-F5344CB8AC3E}">
        <p14:creationId xmlns:p14="http://schemas.microsoft.com/office/powerpoint/2010/main" val="40322454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내용 개체 틀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내용 개체 틀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날짜 개체 틀 4"/>
          <p:cNvSpPr>
            <a:spLocks noGrp="1"/>
          </p:cNvSpPr>
          <p:nvPr>
            <p:ph type="dt" sz="half" idx="10"/>
          </p:nvPr>
        </p:nvSpPr>
        <p:spPr/>
        <p:txBody>
          <a:bodyPr/>
          <a:lstStyle/>
          <a:p>
            <a:fld id="{CB4041E9-1444-4538-9FFF-73CF1563EE77}" type="datetime1">
              <a:rPr lang="ko-KR" altLang="en-US" smtClean="0"/>
              <a:pPr/>
              <a:t>2016-05-14</a:t>
            </a:fld>
            <a:endParaRPr lang="ko-KR" altLang="en-US"/>
          </a:p>
        </p:txBody>
      </p:sp>
      <p:sp>
        <p:nvSpPr>
          <p:cNvPr id="6" name="바닥글 개체 틀 5"/>
          <p:cNvSpPr>
            <a:spLocks noGrp="1"/>
          </p:cNvSpPr>
          <p:nvPr>
            <p:ph type="ftr" sz="quarter" idx="11"/>
          </p:nvPr>
        </p:nvSpPr>
        <p:spPr/>
        <p:txBody>
          <a:bodyPr/>
          <a:lstStyle/>
          <a:p>
            <a:endParaRPr lang="ko-KR" altLang="en-US"/>
          </a:p>
        </p:txBody>
      </p:sp>
      <p:sp>
        <p:nvSpPr>
          <p:cNvPr id="7" name="슬라이드 번호 개체 틀 6"/>
          <p:cNvSpPr>
            <a:spLocks noGrp="1"/>
          </p:cNvSpPr>
          <p:nvPr>
            <p:ph type="sldNum" sz="quarter" idx="12"/>
          </p:nvPr>
        </p:nvSpPr>
        <p:spPr/>
        <p:txBody>
          <a:bodyPr/>
          <a:lstStyle/>
          <a:p>
            <a:fld id="{3F28CAA6-A75E-4364-ADDA-B3C6558AEBCC}" type="slidenum">
              <a:rPr lang="ko-KR" altLang="en-US" smtClean="0"/>
              <a:pPr/>
              <a:t>‹#›</a:t>
            </a:fld>
            <a:endParaRPr lang="ko-KR" altLang="en-US"/>
          </a:p>
        </p:txBody>
      </p:sp>
    </p:spTree>
    <p:extLst>
      <p:ext uri="{BB962C8B-B14F-4D97-AF65-F5344CB8AC3E}">
        <p14:creationId xmlns:p14="http://schemas.microsoft.com/office/powerpoint/2010/main" val="3036951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lvl1pPr>
              <a:defRPr/>
            </a:lvl1p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4" name="내용 개체 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텍스트 개체 틀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6" name="내용 개체 틀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7" name="날짜 개체 틀 6"/>
          <p:cNvSpPr>
            <a:spLocks noGrp="1"/>
          </p:cNvSpPr>
          <p:nvPr>
            <p:ph type="dt" sz="half" idx="10"/>
          </p:nvPr>
        </p:nvSpPr>
        <p:spPr/>
        <p:txBody>
          <a:bodyPr/>
          <a:lstStyle/>
          <a:p>
            <a:fld id="{7912FDC2-BE8E-45B6-902E-CF2CC09D1E8F}" type="datetime1">
              <a:rPr lang="ko-KR" altLang="en-US" smtClean="0"/>
              <a:pPr/>
              <a:t>2016-05-14</a:t>
            </a:fld>
            <a:endParaRPr lang="ko-KR" altLang="en-US"/>
          </a:p>
        </p:txBody>
      </p:sp>
      <p:sp>
        <p:nvSpPr>
          <p:cNvPr id="8" name="바닥글 개체 틀 7"/>
          <p:cNvSpPr>
            <a:spLocks noGrp="1"/>
          </p:cNvSpPr>
          <p:nvPr>
            <p:ph type="ftr" sz="quarter" idx="11"/>
          </p:nvPr>
        </p:nvSpPr>
        <p:spPr/>
        <p:txBody>
          <a:bodyPr/>
          <a:lstStyle/>
          <a:p>
            <a:endParaRPr lang="ko-KR" altLang="en-US"/>
          </a:p>
        </p:txBody>
      </p:sp>
      <p:sp>
        <p:nvSpPr>
          <p:cNvPr id="9" name="슬라이드 번호 개체 틀 8"/>
          <p:cNvSpPr>
            <a:spLocks noGrp="1"/>
          </p:cNvSpPr>
          <p:nvPr>
            <p:ph type="sldNum" sz="quarter" idx="12"/>
          </p:nvPr>
        </p:nvSpPr>
        <p:spPr/>
        <p:txBody>
          <a:bodyPr/>
          <a:lstStyle/>
          <a:p>
            <a:fld id="{3F28CAA6-A75E-4364-ADDA-B3C6558AEBCC}" type="slidenum">
              <a:rPr lang="ko-KR" altLang="en-US" smtClean="0"/>
              <a:pPr/>
              <a:t>‹#›</a:t>
            </a:fld>
            <a:endParaRPr lang="ko-KR" altLang="en-US"/>
          </a:p>
        </p:txBody>
      </p:sp>
    </p:spTree>
    <p:extLst>
      <p:ext uri="{BB962C8B-B14F-4D97-AF65-F5344CB8AC3E}">
        <p14:creationId xmlns:p14="http://schemas.microsoft.com/office/powerpoint/2010/main" val="42235433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날짜 개체 틀 2"/>
          <p:cNvSpPr>
            <a:spLocks noGrp="1"/>
          </p:cNvSpPr>
          <p:nvPr>
            <p:ph type="dt" sz="half" idx="10"/>
          </p:nvPr>
        </p:nvSpPr>
        <p:spPr/>
        <p:txBody>
          <a:bodyPr/>
          <a:lstStyle/>
          <a:p>
            <a:fld id="{2F420200-D1B6-412B-8D0A-5BC5645DBAE1}" type="datetime1">
              <a:rPr lang="ko-KR" altLang="en-US" smtClean="0"/>
              <a:pPr/>
              <a:t>2016-05-14</a:t>
            </a:fld>
            <a:endParaRPr lang="ko-KR" altLang="en-US"/>
          </a:p>
        </p:txBody>
      </p:sp>
      <p:sp>
        <p:nvSpPr>
          <p:cNvPr id="4" name="바닥글 개체 틀 3"/>
          <p:cNvSpPr>
            <a:spLocks noGrp="1"/>
          </p:cNvSpPr>
          <p:nvPr>
            <p:ph type="ftr" sz="quarter" idx="11"/>
          </p:nvPr>
        </p:nvSpPr>
        <p:spPr/>
        <p:txBody>
          <a:bodyPr/>
          <a:lstStyle/>
          <a:p>
            <a:endParaRPr lang="ko-KR" altLang="en-US"/>
          </a:p>
        </p:txBody>
      </p:sp>
      <p:sp>
        <p:nvSpPr>
          <p:cNvPr id="5" name="슬라이드 번호 개체 틀 4"/>
          <p:cNvSpPr>
            <a:spLocks noGrp="1"/>
          </p:cNvSpPr>
          <p:nvPr>
            <p:ph type="sldNum" sz="quarter" idx="12"/>
          </p:nvPr>
        </p:nvSpPr>
        <p:spPr/>
        <p:txBody>
          <a:bodyPr/>
          <a:lstStyle/>
          <a:p>
            <a:fld id="{3F28CAA6-A75E-4364-ADDA-B3C6558AEBCC}" type="slidenum">
              <a:rPr lang="ko-KR" altLang="en-US" smtClean="0"/>
              <a:pPr/>
              <a:t>‹#›</a:t>
            </a:fld>
            <a:endParaRPr lang="ko-KR" altLang="en-US"/>
          </a:p>
        </p:txBody>
      </p:sp>
    </p:spTree>
    <p:extLst>
      <p:ext uri="{BB962C8B-B14F-4D97-AF65-F5344CB8AC3E}">
        <p14:creationId xmlns:p14="http://schemas.microsoft.com/office/powerpoint/2010/main" val="721551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날짜 개체 틀 1"/>
          <p:cNvSpPr>
            <a:spLocks noGrp="1"/>
          </p:cNvSpPr>
          <p:nvPr>
            <p:ph type="dt" sz="half" idx="10"/>
          </p:nvPr>
        </p:nvSpPr>
        <p:spPr/>
        <p:txBody>
          <a:bodyPr/>
          <a:lstStyle/>
          <a:p>
            <a:fld id="{BBE80B6F-C305-4FED-BC49-F1F479D9FF76}" type="datetime1">
              <a:rPr lang="ko-KR" altLang="en-US" smtClean="0"/>
              <a:pPr/>
              <a:t>2016-05-14</a:t>
            </a:fld>
            <a:endParaRPr lang="ko-KR" altLang="en-US"/>
          </a:p>
        </p:txBody>
      </p:sp>
      <p:sp>
        <p:nvSpPr>
          <p:cNvPr id="3" name="바닥글 개체 틀 2"/>
          <p:cNvSpPr>
            <a:spLocks noGrp="1"/>
          </p:cNvSpPr>
          <p:nvPr>
            <p:ph type="ftr" sz="quarter" idx="11"/>
          </p:nvPr>
        </p:nvSpPr>
        <p:spPr/>
        <p:txBody>
          <a:bodyPr/>
          <a:lstStyle/>
          <a:p>
            <a:endParaRPr lang="ko-KR" altLang="en-US"/>
          </a:p>
        </p:txBody>
      </p:sp>
      <p:sp>
        <p:nvSpPr>
          <p:cNvPr id="4" name="슬라이드 번호 개체 틀 3"/>
          <p:cNvSpPr>
            <a:spLocks noGrp="1"/>
          </p:cNvSpPr>
          <p:nvPr>
            <p:ph type="sldNum" sz="quarter" idx="12"/>
          </p:nvPr>
        </p:nvSpPr>
        <p:spPr/>
        <p:txBody>
          <a:bodyPr/>
          <a:lstStyle/>
          <a:p>
            <a:fld id="{3F28CAA6-A75E-4364-ADDA-B3C6558AEBCC}" type="slidenum">
              <a:rPr lang="ko-KR" altLang="en-US" smtClean="0"/>
              <a:pPr/>
              <a:t>‹#›</a:t>
            </a:fld>
            <a:endParaRPr lang="ko-KR" altLang="en-US"/>
          </a:p>
        </p:txBody>
      </p:sp>
    </p:spTree>
    <p:extLst>
      <p:ext uri="{BB962C8B-B14F-4D97-AF65-F5344CB8AC3E}">
        <p14:creationId xmlns:p14="http://schemas.microsoft.com/office/powerpoint/2010/main" val="42528282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p:cNvSpPr>
            <a:spLocks noGrp="1"/>
          </p:cNvSpPr>
          <p:nvPr>
            <p:ph type="title"/>
          </p:nvPr>
        </p:nvSpPr>
        <p:spPr>
          <a:xfrm>
            <a:off x="457200" y="273050"/>
            <a:ext cx="3008313" cy="1162050"/>
          </a:xfrm>
        </p:spPr>
        <p:txBody>
          <a:bodyPr anchor="b"/>
          <a:lstStyle>
            <a:lvl1pPr algn="l">
              <a:defRPr sz="2000" b="1"/>
            </a:lvl1pPr>
          </a:lstStyle>
          <a:p>
            <a:r>
              <a:rPr lang="ko-KR" altLang="en-US" smtClean="0"/>
              <a:t>마스터 제목 스타일 편집</a:t>
            </a:r>
            <a:endParaRPr lang="ko-KR" altLang="en-US"/>
          </a:p>
        </p:txBody>
      </p:sp>
      <p:sp>
        <p:nvSpPr>
          <p:cNvPr id="3" name="내용 개체 틀 2"/>
          <p:cNvSpPr>
            <a:spLocks noGrp="1"/>
          </p:cNvSpPr>
          <p:nvPr>
            <p:ph idx="1"/>
          </p:nvPr>
        </p:nvSpPr>
        <p:spPr>
          <a:xfrm>
            <a:off x="3575051"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텍스트 개체 틀 3"/>
          <p:cNvSpPr>
            <a:spLocks noGrp="1"/>
          </p:cNvSpPr>
          <p:nvPr>
            <p:ph type="body" sz="half" idx="2"/>
          </p:nvPr>
        </p:nvSpPr>
        <p:spPr>
          <a:xfrm>
            <a:off x="457200"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smtClean="0"/>
              <a:t>마스터 텍스트 스타일을 편집합니다</a:t>
            </a:r>
          </a:p>
        </p:txBody>
      </p:sp>
      <p:sp>
        <p:nvSpPr>
          <p:cNvPr id="5" name="날짜 개체 틀 4"/>
          <p:cNvSpPr>
            <a:spLocks noGrp="1"/>
          </p:cNvSpPr>
          <p:nvPr>
            <p:ph type="dt" sz="half" idx="10"/>
          </p:nvPr>
        </p:nvSpPr>
        <p:spPr/>
        <p:txBody>
          <a:bodyPr/>
          <a:lstStyle/>
          <a:p>
            <a:fld id="{0F32000D-FFC0-4A7F-ACA7-EFC6D83184D4}" type="datetime1">
              <a:rPr lang="ko-KR" altLang="en-US" smtClean="0"/>
              <a:pPr/>
              <a:t>2016-05-14</a:t>
            </a:fld>
            <a:endParaRPr lang="ko-KR" altLang="en-US"/>
          </a:p>
        </p:txBody>
      </p:sp>
      <p:sp>
        <p:nvSpPr>
          <p:cNvPr id="6" name="바닥글 개체 틀 5"/>
          <p:cNvSpPr>
            <a:spLocks noGrp="1"/>
          </p:cNvSpPr>
          <p:nvPr>
            <p:ph type="ftr" sz="quarter" idx="11"/>
          </p:nvPr>
        </p:nvSpPr>
        <p:spPr/>
        <p:txBody>
          <a:bodyPr/>
          <a:lstStyle/>
          <a:p>
            <a:endParaRPr lang="ko-KR" altLang="en-US"/>
          </a:p>
        </p:txBody>
      </p:sp>
      <p:sp>
        <p:nvSpPr>
          <p:cNvPr id="7" name="슬라이드 번호 개체 틀 6"/>
          <p:cNvSpPr>
            <a:spLocks noGrp="1"/>
          </p:cNvSpPr>
          <p:nvPr>
            <p:ph type="sldNum" sz="quarter" idx="12"/>
          </p:nvPr>
        </p:nvSpPr>
        <p:spPr/>
        <p:txBody>
          <a:bodyPr/>
          <a:lstStyle/>
          <a:p>
            <a:fld id="{3F28CAA6-A75E-4364-ADDA-B3C6558AEBCC}" type="slidenum">
              <a:rPr lang="ko-KR" altLang="en-US" smtClean="0"/>
              <a:pPr/>
              <a:t>‹#›</a:t>
            </a:fld>
            <a:endParaRPr lang="ko-KR" altLang="en-US"/>
          </a:p>
        </p:txBody>
      </p:sp>
    </p:spTree>
    <p:extLst>
      <p:ext uri="{BB962C8B-B14F-4D97-AF65-F5344CB8AC3E}">
        <p14:creationId xmlns:p14="http://schemas.microsoft.com/office/powerpoint/2010/main" val="10168707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내용 개체 틀 2"/>
          <p:cNvSpPr>
            <a:spLocks noGrp="1"/>
          </p:cNvSpPr>
          <p:nvPr>
            <p:ph idx="1"/>
          </p:nvPr>
        </p:nvSpPr>
        <p:spPr/>
        <p:txBody>
          <a:bodyPr/>
          <a:lstStyle/>
          <a:p>
            <a:pPr lvl="0"/>
            <a:r>
              <a:rPr lang="ko-KR" altLang="en-US" dirty="0" smtClean="0"/>
              <a:t>마스터 텍스트 스타일을 편집합니다</a:t>
            </a:r>
          </a:p>
          <a:p>
            <a:pPr lvl="1"/>
            <a:r>
              <a:rPr lang="ko-KR" altLang="en-US" dirty="0" smtClean="0"/>
              <a:t>둘째 수준</a:t>
            </a:r>
          </a:p>
          <a:p>
            <a:pPr lvl="2"/>
            <a:r>
              <a:rPr lang="ko-KR" altLang="en-US" dirty="0" smtClean="0"/>
              <a:t>셋째 수준</a:t>
            </a:r>
          </a:p>
          <a:p>
            <a:pPr lvl="3"/>
            <a:r>
              <a:rPr lang="ko-KR" altLang="en-US" dirty="0" smtClean="0"/>
              <a:t>넷째 수준</a:t>
            </a:r>
          </a:p>
          <a:p>
            <a:pPr lvl="4"/>
            <a:r>
              <a:rPr lang="ko-KR" altLang="en-US" dirty="0" smtClean="0"/>
              <a:t>다섯째 수준</a:t>
            </a:r>
            <a:endParaRPr lang="ko-KR" altLang="en-US" dirty="0"/>
          </a:p>
        </p:txBody>
      </p:sp>
      <p:sp>
        <p:nvSpPr>
          <p:cNvPr id="4" name="날짜 개체 틀 3"/>
          <p:cNvSpPr>
            <a:spLocks noGrp="1"/>
          </p:cNvSpPr>
          <p:nvPr>
            <p:ph type="dt" sz="half" idx="10"/>
          </p:nvPr>
        </p:nvSpPr>
        <p:spPr/>
        <p:txBody>
          <a:bodyPr/>
          <a:lstStyle/>
          <a:p>
            <a:fld id="{782E66C3-C305-43A3-A634-F662606CD667}" type="datetime1">
              <a:rPr lang="ko-KR" altLang="en-US" smtClean="0"/>
              <a:pPr/>
              <a:t>2016-05-14</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3F28CAA6-A75E-4364-ADDA-B3C6558AEBCC}" type="slidenum">
              <a:rPr lang="ko-KR" altLang="en-US" smtClean="0"/>
              <a:pPr/>
              <a:t>‹#›</a:t>
            </a:fld>
            <a:endParaRPr lang="ko-KR" altLang="en-US"/>
          </a:p>
        </p:txBody>
      </p:sp>
    </p:spTree>
    <p:extLst>
      <p:ext uri="{BB962C8B-B14F-4D97-AF65-F5344CB8AC3E}">
        <p14:creationId xmlns:p14="http://schemas.microsoft.com/office/powerpoint/2010/main" val="18896515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제목 1"/>
          <p:cNvSpPr>
            <a:spLocks noGrp="1"/>
          </p:cNvSpPr>
          <p:nvPr>
            <p:ph type="title"/>
          </p:nvPr>
        </p:nvSpPr>
        <p:spPr>
          <a:xfrm>
            <a:off x="1792288" y="4800600"/>
            <a:ext cx="5486400" cy="566738"/>
          </a:xfrm>
        </p:spPr>
        <p:txBody>
          <a:bodyPr anchor="b"/>
          <a:lstStyle>
            <a:lvl1pPr algn="l">
              <a:defRPr sz="2000" b="1"/>
            </a:lvl1pPr>
          </a:lstStyle>
          <a:p>
            <a:r>
              <a:rPr lang="ko-KR" altLang="en-US" smtClean="0"/>
              <a:t>마스터 제목 스타일 편집</a:t>
            </a:r>
            <a:endParaRPr lang="ko-KR" altLang="en-US"/>
          </a:p>
        </p:txBody>
      </p:sp>
      <p:sp>
        <p:nvSpPr>
          <p:cNvPr id="3" name="그림 개체 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ko-KR" altLang="en-US"/>
          </a:p>
        </p:txBody>
      </p:sp>
      <p:sp>
        <p:nvSpPr>
          <p:cNvPr id="4" name="텍스트 개체 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smtClean="0"/>
              <a:t>마스터 텍스트 스타일을 편집합니다</a:t>
            </a:r>
          </a:p>
        </p:txBody>
      </p:sp>
      <p:sp>
        <p:nvSpPr>
          <p:cNvPr id="5" name="날짜 개체 틀 4"/>
          <p:cNvSpPr>
            <a:spLocks noGrp="1"/>
          </p:cNvSpPr>
          <p:nvPr>
            <p:ph type="dt" sz="half" idx="10"/>
          </p:nvPr>
        </p:nvSpPr>
        <p:spPr/>
        <p:txBody>
          <a:bodyPr/>
          <a:lstStyle/>
          <a:p>
            <a:fld id="{8C5BC0E0-3560-4023-A994-766203B47672}" type="datetime1">
              <a:rPr lang="ko-KR" altLang="en-US" smtClean="0"/>
              <a:pPr/>
              <a:t>2016-05-14</a:t>
            </a:fld>
            <a:endParaRPr lang="ko-KR" altLang="en-US"/>
          </a:p>
        </p:txBody>
      </p:sp>
      <p:sp>
        <p:nvSpPr>
          <p:cNvPr id="6" name="바닥글 개체 틀 5"/>
          <p:cNvSpPr>
            <a:spLocks noGrp="1"/>
          </p:cNvSpPr>
          <p:nvPr>
            <p:ph type="ftr" sz="quarter" idx="11"/>
          </p:nvPr>
        </p:nvSpPr>
        <p:spPr/>
        <p:txBody>
          <a:bodyPr/>
          <a:lstStyle/>
          <a:p>
            <a:endParaRPr lang="ko-KR" altLang="en-US"/>
          </a:p>
        </p:txBody>
      </p:sp>
      <p:sp>
        <p:nvSpPr>
          <p:cNvPr id="7" name="슬라이드 번호 개체 틀 6"/>
          <p:cNvSpPr>
            <a:spLocks noGrp="1"/>
          </p:cNvSpPr>
          <p:nvPr>
            <p:ph type="sldNum" sz="quarter" idx="12"/>
          </p:nvPr>
        </p:nvSpPr>
        <p:spPr/>
        <p:txBody>
          <a:bodyPr/>
          <a:lstStyle/>
          <a:p>
            <a:fld id="{3F28CAA6-A75E-4364-ADDA-B3C6558AEBCC}" type="slidenum">
              <a:rPr lang="ko-KR" altLang="en-US" smtClean="0"/>
              <a:pPr/>
              <a:t>‹#›</a:t>
            </a:fld>
            <a:endParaRPr lang="ko-KR" altLang="en-US"/>
          </a:p>
        </p:txBody>
      </p:sp>
    </p:spTree>
    <p:extLst>
      <p:ext uri="{BB962C8B-B14F-4D97-AF65-F5344CB8AC3E}">
        <p14:creationId xmlns:p14="http://schemas.microsoft.com/office/powerpoint/2010/main" val="2354659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세로 텍스트 개체 틀 2"/>
          <p:cNvSpPr>
            <a:spLocks noGrp="1"/>
          </p:cNvSpPr>
          <p:nvPr>
            <p:ph type="body" orient="vert" idx="1"/>
          </p:nvPr>
        </p:nvSpPr>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10"/>
          </p:nvPr>
        </p:nvSpPr>
        <p:spPr/>
        <p:txBody>
          <a:bodyPr/>
          <a:lstStyle/>
          <a:p>
            <a:fld id="{20AEC20E-C5D9-4527-B970-492414B6D86A}" type="datetime1">
              <a:rPr lang="ko-KR" altLang="en-US" smtClean="0"/>
              <a:pPr/>
              <a:t>2016-05-14</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3F28CAA6-A75E-4364-ADDA-B3C6558AEBCC}" type="slidenum">
              <a:rPr lang="ko-KR" altLang="en-US" smtClean="0"/>
              <a:pPr/>
              <a:t>‹#›</a:t>
            </a:fld>
            <a:endParaRPr lang="ko-KR" altLang="en-US"/>
          </a:p>
        </p:txBody>
      </p:sp>
    </p:spTree>
    <p:extLst>
      <p:ext uri="{BB962C8B-B14F-4D97-AF65-F5344CB8AC3E}">
        <p14:creationId xmlns:p14="http://schemas.microsoft.com/office/powerpoint/2010/main" val="136236921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p:cNvSpPr>
            <a:spLocks noGrp="1"/>
          </p:cNvSpPr>
          <p:nvPr>
            <p:ph type="title" orient="vert"/>
          </p:nvPr>
        </p:nvSpPr>
        <p:spPr>
          <a:xfrm>
            <a:off x="6629400" y="274640"/>
            <a:ext cx="2057400" cy="5851525"/>
          </a:xfrm>
        </p:spPr>
        <p:txBody>
          <a:bodyPr vert="eaVert"/>
          <a:lstStyle/>
          <a:p>
            <a:r>
              <a:rPr lang="ko-KR" altLang="en-US" smtClean="0"/>
              <a:t>마스터 제목 스타일 편집</a:t>
            </a:r>
            <a:endParaRPr lang="ko-KR" altLang="en-US"/>
          </a:p>
        </p:txBody>
      </p:sp>
      <p:sp>
        <p:nvSpPr>
          <p:cNvPr id="3" name="세로 텍스트 개체 틀 2"/>
          <p:cNvSpPr>
            <a:spLocks noGrp="1"/>
          </p:cNvSpPr>
          <p:nvPr>
            <p:ph type="body" orient="vert" idx="1"/>
          </p:nvPr>
        </p:nvSpPr>
        <p:spPr>
          <a:xfrm>
            <a:off x="457200" y="274640"/>
            <a:ext cx="6019800" cy="5851525"/>
          </a:xfrm>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10"/>
          </p:nvPr>
        </p:nvSpPr>
        <p:spPr/>
        <p:txBody>
          <a:bodyPr/>
          <a:lstStyle/>
          <a:p>
            <a:fld id="{838A918C-E95E-42CD-90C7-BB47A734E59A}" type="datetime1">
              <a:rPr lang="ko-KR" altLang="en-US" smtClean="0"/>
              <a:pPr/>
              <a:t>2016-05-14</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3F28CAA6-A75E-4364-ADDA-B3C6558AEBCC}" type="slidenum">
              <a:rPr lang="ko-KR" altLang="en-US" smtClean="0"/>
              <a:pPr/>
              <a:t>‹#›</a:t>
            </a:fld>
            <a:endParaRPr lang="ko-KR" altLang="en-US"/>
          </a:p>
        </p:txBody>
      </p:sp>
    </p:spTree>
    <p:extLst>
      <p:ext uri="{BB962C8B-B14F-4D97-AF65-F5344CB8AC3E}">
        <p14:creationId xmlns:p14="http://schemas.microsoft.com/office/powerpoint/2010/main" val="37531609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제목 1"/>
          <p:cNvSpPr>
            <a:spLocks noGrp="1"/>
          </p:cNvSpPr>
          <p:nvPr>
            <p:ph type="title"/>
          </p:nvPr>
        </p:nvSpPr>
        <p:spPr>
          <a:xfrm>
            <a:off x="722313" y="4406902"/>
            <a:ext cx="7772400" cy="1362075"/>
          </a:xfrm>
        </p:spPr>
        <p:txBody>
          <a:bodyPr anchor="t"/>
          <a:lstStyle>
            <a:lvl1pPr algn="l">
              <a:defRPr sz="4000" b="1" cap="all"/>
            </a:lvl1p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ko-KR" altLang="en-US" smtClean="0"/>
              <a:t>마스터 텍스트 스타일을 편집합니다</a:t>
            </a:r>
          </a:p>
        </p:txBody>
      </p:sp>
      <p:sp>
        <p:nvSpPr>
          <p:cNvPr id="4" name="날짜 개체 틀 3"/>
          <p:cNvSpPr>
            <a:spLocks noGrp="1"/>
          </p:cNvSpPr>
          <p:nvPr>
            <p:ph type="dt" sz="half" idx="10"/>
          </p:nvPr>
        </p:nvSpPr>
        <p:spPr/>
        <p:txBody>
          <a:bodyPr/>
          <a:lstStyle/>
          <a:p>
            <a:fld id="{6BE1E024-6293-4189-A908-F3A9DBA42598}" type="datetime1">
              <a:rPr lang="ko-KR" altLang="en-US" smtClean="0"/>
              <a:pPr/>
              <a:t>2016-05-14</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3F28CAA6-A75E-4364-ADDA-B3C6558AEBCC}" type="slidenum">
              <a:rPr lang="ko-KR" altLang="en-US" smtClean="0"/>
              <a:pPr/>
              <a:t>‹#›</a:t>
            </a:fld>
            <a:endParaRPr lang="ko-KR" altLang="en-US"/>
          </a:p>
        </p:txBody>
      </p:sp>
    </p:spTree>
    <p:extLst>
      <p:ext uri="{BB962C8B-B14F-4D97-AF65-F5344CB8AC3E}">
        <p14:creationId xmlns:p14="http://schemas.microsoft.com/office/powerpoint/2010/main" val="35012514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내용 개체 틀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내용 개체 틀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날짜 개체 틀 4"/>
          <p:cNvSpPr>
            <a:spLocks noGrp="1"/>
          </p:cNvSpPr>
          <p:nvPr>
            <p:ph type="dt" sz="half" idx="10"/>
          </p:nvPr>
        </p:nvSpPr>
        <p:spPr/>
        <p:txBody>
          <a:bodyPr/>
          <a:lstStyle/>
          <a:p>
            <a:fld id="{CB4041E9-1444-4538-9FFF-73CF1563EE77}" type="datetime1">
              <a:rPr lang="ko-KR" altLang="en-US" smtClean="0"/>
              <a:pPr/>
              <a:t>2016-05-14</a:t>
            </a:fld>
            <a:endParaRPr lang="ko-KR" altLang="en-US"/>
          </a:p>
        </p:txBody>
      </p:sp>
      <p:sp>
        <p:nvSpPr>
          <p:cNvPr id="6" name="바닥글 개체 틀 5"/>
          <p:cNvSpPr>
            <a:spLocks noGrp="1"/>
          </p:cNvSpPr>
          <p:nvPr>
            <p:ph type="ftr" sz="quarter" idx="11"/>
          </p:nvPr>
        </p:nvSpPr>
        <p:spPr/>
        <p:txBody>
          <a:bodyPr/>
          <a:lstStyle/>
          <a:p>
            <a:endParaRPr lang="ko-KR" altLang="en-US"/>
          </a:p>
        </p:txBody>
      </p:sp>
      <p:sp>
        <p:nvSpPr>
          <p:cNvPr id="7" name="슬라이드 번호 개체 틀 6"/>
          <p:cNvSpPr>
            <a:spLocks noGrp="1"/>
          </p:cNvSpPr>
          <p:nvPr>
            <p:ph type="sldNum" sz="quarter" idx="12"/>
          </p:nvPr>
        </p:nvSpPr>
        <p:spPr/>
        <p:txBody>
          <a:bodyPr/>
          <a:lstStyle/>
          <a:p>
            <a:fld id="{3F28CAA6-A75E-4364-ADDA-B3C6558AEBCC}" type="slidenum">
              <a:rPr lang="ko-KR" altLang="en-US" smtClean="0"/>
              <a:pPr/>
              <a:t>‹#›</a:t>
            </a:fld>
            <a:endParaRPr lang="ko-KR" altLang="en-US"/>
          </a:p>
        </p:txBody>
      </p:sp>
    </p:spTree>
    <p:extLst>
      <p:ext uri="{BB962C8B-B14F-4D97-AF65-F5344CB8AC3E}">
        <p14:creationId xmlns:p14="http://schemas.microsoft.com/office/powerpoint/2010/main" val="32307820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lvl1pPr>
              <a:defRPr/>
            </a:lvl1p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4" name="내용 개체 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텍스트 개체 틀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6" name="내용 개체 틀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7" name="날짜 개체 틀 6"/>
          <p:cNvSpPr>
            <a:spLocks noGrp="1"/>
          </p:cNvSpPr>
          <p:nvPr>
            <p:ph type="dt" sz="half" idx="10"/>
          </p:nvPr>
        </p:nvSpPr>
        <p:spPr/>
        <p:txBody>
          <a:bodyPr/>
          <a:lstStyle/>
          <a:p>
            <a:fld id="{7912FDC2-BE8E-45B6-902E-CF2CC09D1E8F}" type="datetime1">
              <a:rPr lang="ko-KR" altLang="en-US" smtClean="0"/>
              <a:pPr/>
              <a:t>2016-05-14</a:t>
            </a:fld>
            <a:endParaRPr lang="ko-KR" altLang="en-US"/>
          </a:p>
        </p:txBody>
      </p:sp>
      <p:sp>
        <p:nvSpPr>
          <p:cNvPr id="8" name="바닥글 개체 틀 7"/>
          <p:cNvSpPr>
            <a:spLocks noGrp="1"/>
          </p:cNvSpPr>
          <p:nvPr>
            <p:ph type="ftr" sz="quarter" idx="11"/>
          </p:nvPr>
        </p:nvSpPr>
        <p:spPr/>
        <p:txBody>
          <a:bodyPr/>
          <a:lstStyle/>
          <a:p>
            <a:endParaRPr lang="ko-KR" altLang="en-US"/>
          </a:p>
        </p:txBody>
      </p:sp>
      <p:sp>
        <p:nvSpPr>
          <p:cNvPr id="9" name="슬라이드 번호 개체 틀 8"/>
          <p:cNvSpPr>
            <a:spLocks noGrp="1"/>
          </p:cNvSpPr>
          <p:nvPr>
            <p:ph type="sldNum" sz="quarter" idx="12"/>
          </p:nvPr>
        </p:nvSpPr>
        <p:spPr/>
        <p:txBody>
          <a:bodyPr/>
          <a:lstStyle/>
          <a:p>
            <a:fld id="{3F28CAA6-A75E-4364-ADDA-B3C6558AEBCC}" type="slidenum">
              <a:rPr lang="ko-KR" altLang="en-US" smtClean="0"/>
              <a:pPr/>
              <a:t>‹#›</a:t>
            </a:fld>
            <a:endParaRPr lang="ko-KR" altLang="en-US"/>
          </a:p>
        </p:txBody>
      </p:sp>
    </p:spTree>
    <p:extLst>
      <p:ext uri="{BB962C8B-B14F-4D97-AF65-F5344CB8AC3E}">
        <p14:creationId xmlns:p14="http://schemas.microsoft.com/office/powerpoint/2010/main" val="8897919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날짜 개체 틀 2"/>
          <p:cNvSpPr>
            <a:spLocks noGrp="1"/>
          </p:cNvSpPr>
          <p:nvPr>
            <p:ph type="dt" sz="half" idx="10"/>
          </p:nvPr>
        </p:nvSpPr>
        <p:spPr/>
        <p:txBody>
          <a:bodyPr/>
          <a:lstStyle/>
          <a:p>
            <a:fld id="{2F420200-D1B6-412B-8D0A-5BC5645DBAE1}" type="datetime1">
              <a:rPr lang="ko-KR" altLang="en-US" smtClean="0"/>
              <a:pPr/>
              <a:t>2016-05-14</a:t>
            </a:fld>
            <a:endParaRPr lang="ko-KR" altLang="en-US"/>
          </a:p>
        </p:txBody>
      </p:sp>
      <p:sp>
        <p:nvSpPr>
          <p:cNvPr id="4" name="바닥글 개체 틀 3"/>
          <p:cNvSpPr>
            <a:spLocks noGrp="1"/>
          </p:cNvSpPr>
          <p:nvPr>
            <p:ph type="ftr" sz="quarter" idx="11"/>
          </p:nvPr>
        </p:nvSpPr>
        <p:spPr/>
        <p:txBody>
          <a:bodyPr/>
          <a:lstStyle/>
          <a:p>
            <a:endParaRPr lang="ko-KR" altLang="en-US"/>
          </a:p>
        </p:txBody>
      </p:sp>
      <p:sp>
        <p:nvSpPr>
          <p:cNvPr id="5" name="슬라이드 번호 개체 틀 4"/>
          <p:cNvSpPr>
            <a:spLocks noGrp="1"/>
          </p:cNvSpPr>
          <p:nvPr>
            <p:ph type="sldNum" sz="quarter" idx="12"/>
          </p:nvPr>
        </p:nvSpPr>
        <p:spPr/>
        <p:txBody>
          <a:bodyPr/>
          <a:lstStyle/>
          <a:p>
            <a:fld id="{3F28CAA6-A75E-4364-ADDA-B3C6558AEBCC}" type="slidenum">
              <a:rPr lang="ko-KR" altLang="en-US" smtClean="0"/>
              <a:pPr/>
              <a:t>‹#›</a:t>
            </a:fld>
            <a:endParaRPr lang="ko-KR" altLang="en-US"/>
          </a:p>
        </p:txBody>
      </p:sp>
    </p:spTree>
    <p:extLst>
      <p:ext uri="{BB962C8B-B14F-4D97-AF65-F5344CB8AC3E}">
        <p14:creationId xmlns:p14="http://schemas.microsoft.com/office/powerpoint/2010/main" val="12107649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날짜 개체 틀 1"/>
          <p:cNvSpPr>
            <a:spLocks noGrp="1"/>
          </p:cNvSpPr>
          <p:nvPr>
            <p:ph type="dt" sz="half" idx="10"/>
          </p:nvPr>
        </p:nvSpPr>
        <p:spPr/>
        <p:txBody>
          <a:bodyPr/>
          <a:lstStyle/>
          <a:p>
            <a:fld id="{BBE80B6F-C305-4FED-BC49-F1F479D9FF76}" type="datetime1">
              <a:rPr lang="ko-KR" altLang="en-US" smtClean="0"/>
              <a:pPr/>
              <a:t>2016-05-14</a:t>
            </a:fld>
            <a:endParaRPr lang="ko-KR" altLang="en-US"/>
          </a:p>
        </p:txBody>
      </p:sp>
      <p:sp>
        <p:nvSpPr>
          <p:cNvPr id="3" name="바닥글 개체 틀 2"/>
          <p:cNvSpPr>
            <a:spLocks noGrp="1"/>
          </p:cNvSpPr>
          <p:nvPr>
            <p:ph type="ftr" sz="quarter" idx="11"/>
          </p:nvPr>
        </p:nvSpPr>
        <p:spPr/>
        <p:txBody>
          <a:bodyPr/>
          <a:lstStyle/>
          <a:p>
            <a:endParaRPr lang="ko-KR" altLang="en-US"/>
          </a:p>
        </p:txBody>
      </p:sp>
      <p:sp>
        <p:nvSpPr>
          <p:cNvPr id="4" name="슬라이드 번호 개체 틀 3"/>
          <p:cNvSpPr>
            <a:spLocks noGrp="1"/>
          </p:cNvSpPr>
          <p:nvPr>
            <p:ph type="sldNum" sz="quarter" idx="12"/>
          </p:nvPr>
        </p:nvSpPr>
        <p:spPr/>
        <p:txBody>
          <a:bodyPr/>
          <a:lstStyle/>
          <a:p>
            <a:fld id="{3F28CAA6-A75E-4364-ADDA-B3C6558AEBCC}" type="slidenum">
              <a:rPr lang="ko-KR" altLang="en-US" smtClean="0"/>
              <a:pPr/>
              <a:t>‹#›</a:t>
            </a:fld>
            <a:endParaRPr lang="ko-KR" altLang="en-US"/>
          </a:p>
        </p:txBody>
      </p:sp>
    </p:spTree>
    <p:extLst>
      <p:ext uri="{BB962C8B-B14F-4D97-AF65-F5344CB8AC3E}">
        <p14:creationId xmlns:p14="http://schemas.microsoft.com/office/powerpoint/2010/main" val="13947944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p:cNvSpPr>
            <a:spLocks noGrp="1"/>
          </p:cNvSpPr>
          <p:nvPr>
            <p:ph type="title"/>
          </p:nvPr>
        </p:nvSpPr>
        <p:spPr>
          <a:xfrm>
            <a:off x="457200" y="273050"/>
            <a:ext cx="3008313" cy="1162050"/>
          </a:xfrm>
        </p:spPr>
        <p:txBody>
          <a:bodyPr anchor="b"/>
          <a:lstStyle>
            <a:lvl1pPr algn="l">
              <a:defRPr sz="2000" b="1"/>
            </a:lvl1pPr>
          </a:lstStyle>
          <a:p>
            <a:r>
              <a:rPr lang="ko-KR" altLang="en-US" smtClean="0"/>
              <a:t>마스터 제목 스타일 편집</a:t>
            </a:r>
            <a:endParaRPr lang="ko-KR" altLang="en-US"/>
          </a:p>
        </p:txBody>
      </p:sp>
      <p:sp>
        <p:nvSpPr>
          <p:cNvPr id="3" name="내용 개체 틀 2"/>
          <p:cNvSpPr>
            <a:spLocks noGrp="1"/>
          </p:cNvSpPr>
          <p:nvPr>
            <p:ph idx="1"/>
          </p:nvPr>
        </p:nvSpPr>
        <p:spPr>
          <a:xfrm>
            <a:off x="3575051"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텍스트 개체 틀 3"/>
          <p:cNvSpPr>
            <a:spLocks noGrp="1"/>
          </p:cNvSpPr>
          <p:nvPr>
            <p:ph type="body" sz="half" idx="2"/>
          </p:nvPr>
        </p:nvSpPr>
        <p:spPr>
          <a:xfrm>
            <a:off x="457200"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smtClean="0"/>
              <a:t>마스터 텍스트 스타일을 편집합니다</a:t>
            </a:r>
          </a:p>
        </p:txBody>
      </p:sp>
      <p:sp>
        <p:nvSpPr>
          <p:cNvPr id="5" name="날짜 개체 틀 4"/>
          <p:cNvSpPr>
            <a:spLocks noGrp="1"/>
          </p:cNvSpPr>
          <p:nvPr>
            <p:ph type="dt" sz="half" idx="10"/>
          </p:nvPr>
        </p:nvSpPr>
        <p:spPr/>
        <p:txBody>
          <a:bodyPr/>
          <a:lstStyle/>
          <a:p>
            <a:fld id="{0F32000D-FFC0-4A7F-ACA7-EFC6D83184D4}" type="datetime1">
              <a:rPr lang="ko-KR" altLang="en-US" smtClean="0"/>
              <a:pPr/>
              <a:t>2016-05-14</a:t>
            </a:fld>
            <a:endParaRPr lang="ko-KR" altLang="en-US"/>
          </a:p>
        </p:txBody>
      </p:sp>
      <p:sp>
        <p:nvSpPr>
          <p:cNvPr id="6" name="바닥글 개체 틀 5"/>
          <p:cNvSpPr>
            <a:spLocks noGrp="1"/>
          </p:cNvSpPr>
          <p:nvPr>
            <p:ph type="ftr" sz="quarter" idx="11"/>
          </p:nvPr>
        </p:nvSpPr>
        <p:spPr/>
        <p:txBody>
          <a:bodyPr/>
          <a:lstStyle/>
          <a:p>
            <a:endParaRPr lang="ko-KR" altLang="en-US"/>
          </a:p>
        </p:txBody>
      </p:sp>
      <p:sp>
        <p:nvSpPr>
          <p:cNvPr id="7" name="슬라이드 번호 개체 틀 6"/>
          <p:cNvSpPr>
            <a:spLocks noGrp="1"/>
          </p:cNvSpPr>
          <p:nvPr>
            <p:ph type="sldNum" sz="quarter" idx="12"/>
          </p:nvPr>
        </p:nvSpPr>
        <p:spPr/>
        <p:txBody>
          <a:bodyPr/>
          <a:lstStyle/>
          <a:p>
            <a:fld id="{3F28CAA6-A75E-4364-ADDA-B3C6558AEBCC}" type="slidenum">
              <a:rPr lang="ko-KR" altLang="en-US" smtClean="0"/>
              <a:pPr/>
              <a:t>‹#›</a:t>
            </a:fld>
            <a:endParaRPr lang="ko-KR" altLang="en-US"/>
          </a:p>
        </p:txBody>
      </p:sp>
    </p:spTree>
    <p:extLst>
      <p:ext uri="{BB962C8B-B14F-4D97-AF65-F5344CB8AC3E}">
        <p14:creationId xmlns:p14="http://schemas.microsoft.com/office/powerpoint/2010/main" val="31941613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제목 1"/>
          <p:cNvSpPr>
            <a:spLocks noGrp="1"/>
          </p:cNvSpPr>
          <p:nvPr>
            <p:ph type="title"/>
          </p:nvPr>
        </p:nvSpPr>
        <p:spPr>
          <a:xfrm>
            <a:off x="1792288" y="4800600"/>
            <a:ext cx="5486400" cy="566738"/>
          </a:xfrm>
        </p:spPr>
        <p:txBody>
          <a:bodyPr anchor="b"/>
          <a:lstStyle>
            <a:lvl1pPr algn="l">
              <a:defRPr sz="2000" b="1"/>
            </a:lvl1pPr>
          </a:lstStyle>
          <a:p>
            <a:r>
              <a:rPr lang="ko-KR" altLang="en-US" smtClean="0"/>
              <a:t>마스터 제목 스타일 편집</a:t>
            </a:r>
            <a:endParaRPr lang="ko-KR" altLang="en-US"/>
          </a:p>
        </p:txBody>
      </p:sp>
      <p:sp>
        <p:nvSpPr>
          <p:cNvPr id="3" name="그림 개체 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ko-KR" altLang="en-US"/>
          </a:p>
        </p:txBody>
      </p:sp>
      <p:sp>
        <p:nvSpPr>
          <p:cNvPr id="4" name="텍스트 개체 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smtClean="0"/>
              <a:t>마스터 텍스트 스타일을 편집합니다</a:t>
            </a:r>
          </a:p>
        </p:txBody>
      </p:sp>
      <p:sp>
        <p:nvSpPr>
          <p:cNvPr id="5" name="날짜 개체 틀 4"/>
          <p:cNvSpPr>
            <a:spLocks noGrp="1"/>
          </p:cNvSpPr>
          <p:nvPr>
            <p:ph type="dt" sz="half" idx="10"/>
          </p:nvPr>
        </p:nvSpPr>
        <p:spPr/>
        <p:txBody>
          <a:bodyPr/>
          <a:lstStyle/>
          <a:p>
            <a:fld id="{8C5BC0E0-3560-4023-A994-766203B47672}" type="datetime1">
              <a:rPr lang="ko-KR" altLang="en-US" smtClean="0"/>
              <a:pPr/>
              <a:t>2016-05-14</a:t>
            </a:fld>
            <a:endParaRPr lang="ko-KR" altLang="en-US"/>
          </a:p>
        </p:txBody>
      </p:sp>
      <p:sp>
        <p:nvSpPr>
          <p:cNvPr id="6" name="바닥글 개체 틀 5"/>
          <p:cNvSpPr>
            <a:spLocks noGrp="1"/>
          </p:cNvSpPr>
          <p:nvPr>
            <p:ph type="ftr" sz="quarter" idx="11"/>
          </p:nvPr>
        </p:nvSpPr>
        <p:spPr/>
        <p:txBody>
          <a:bodyPr/>
          <a:lstStyle/>
          <a:p>
            <a:endParaRPr lang="ko-KR" altLang="en-US"/>
          </a:p>
        </p:txBody>
      </p:sp>
      <p:sp>
        <p:nvSpPr>
          <p:cNvPr id="7" name="슬라이드 번호 개체 틀 6"/>
          <p:cNvSpPr>
            <a:spLocks noGrp="1"/>
          </p:cNvSpPr>
          <p:nvPr>
            <p:ph type="sldNum" sz="quarter" idx="12"/>
          </p:nvPr>
        </p:nvSpPr>
        <p:spPr/>
        <p:txBody>
          <a:bodyPr/>
          <a:lstStyle/>
          <a:p>
            <a:fld id="{3F28CAA6-A75E-4364-ADDA-B3C6558AEBCC}" type="slidenum">
              <a:rPr lang="ko-KR" altLang="en-US" smtClean="0"/>
              <a:pPr/>
              <a:t>‹#›</a:t>
            </a:fld>
            <a:endParaRPr lang="ko-KR" altLang="en-US"/>
          </a:p>
        </p:txBody>
      </p:sp>
    </p:spTree>
    <p:extLst>
      <p:ext uri="{BB962C8B-B14F-4D97-AF65-F5344CB8AC3E}">
        <p14:creationId xmlns:p14="http://schemas.microsoft.com/office/powerpoint/2010/main" val="24961470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제목 개체 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38823A-9CF0-4168-9C5B-02E5995D2C09}" type="datetime1">
              <a:rPr lang="ko-KR" altLang="en-US" smtClean="0"/>
              <a:pPr/>
              <a:t>2016-05-14</a:t>
            </a:fld>
            <a:endParaRPr lang="ko-KR" altLang="en-US"/>
          </a:p>
        </p:txBody>
      </p:sp>
      <p:sp>
        <p:nvSpPr>
          <p:cNvPr id="5" name="바닥글 개체 틀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ltLang="en-US"/>
          </a:p>
        </p:txBody>
      </p:sp>
      <p:pic>
        <p:nvPicPr>
          <p:cNvPr id="7" name="그림 3" descr="01_main.jpg"/>
          <p:cNvPicPr>
            <a:picLocks noChangeAspect="1"/>
          </p:cNvPicPr>
          <p:nvPr userDrawn="1"/>
        </p:nvPicPr>
        <p:blipFill>
          <a:blip r:embed="rId13" cstate="print">
            <a:extLst>
              <a:ext uri="{28A0092B-C50C-407E-A947-70E740481C1C}">
                <a14:useLocalDpi xmlns:a14="http://schemas.microsoft.com/office/drawing/2010/main" val="0"/>
              </a:ext>
            </a:extLst>
          </a:blip>
          <a:srcRect b="92709"/>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직사각형 7"/>
          <p:cNvSpPr/>
          <p:nvPr userDrawn="1"/>
        </p:nvSpPr>
        <p:spPr>
          <a:xfrm>
            <a:off x="0" y="3"/>
            <a:ext cx="9143999" cy="714375"/>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ko-KR" altLang="en-US"/>
          </a:p>
        </p:txBody>
      </p:sp>
      <p:sp>
        <p:nvSpPr>
          <p:cNvPr id="6" name="슬라이드 번호 개체 틀 5"/>
          <p:cNvSpPr>
            <a:spLocks noGrp="1"/>
          </p:cNvSpPr>
          <p:nvPr>
            <p:ph type="sldNum" sz="quarter" idx="4"/>
          </p:nvPr>
        </p:nvSpPr>
        <p:spPr>
          <a:xfrm>
            <a:off x="6984454" y="6501978"/>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28CAA6-A75E-4364-ADDA-B3C6558AEBCC}" type="slidenum">
              <a:rPr lang="ko-KR" altLang="en-US" smtClean="0"/>
              <a:pPr/>
              <a:t>‹#›</a:t>
            </a:fld>
            <a:endParaRPr lang="ko-KR" altLang="en-US"/>
          </a:p>
        </p:txBody>
      </p:sp>
      <p:pic>
        <p:nvPicPr>
          <p:cNvPr id="14" name="Picture 56" descr="#14-바닥"/>
          <p:cNvPicPr>
            <a:picLocks noChangeAspect="1" noChangeArrowheads="1"/>
          </p:cNvPicPr>
          <p:nvPr userDrawn="1"/>
        </p:nvPicPr>
        <p:blipFill>
          <a:blip r:embed="rId14" cstate="print"/>
          <a:srcRect/>
          <a:stretch>
            <a:fillRect/>
          </a:stretch>
        </p:blipFill>
        <p:spPr bwMode="auto">
          <a:xfrm>
            <a:off x="0" y="3214688"/>
            <a:ext cx="9144000" cy="3643312"/>
          </a:xfrm>
          <a:prstGeom prst="rect">
            <a:avLst/>
          </a:prstGeom>
          <a:noFill/>
          <a:ln w="9525">
            <a:noFill/>
            <a:miter lim="800000"/>
            <a:headEnd/>
            <a:tailEnd/>
          </a:ln>
        </p:spPr>
      </p:pic>
      <p:pic>
        <p:nvPicPr>
          <p:cNvPr id="15" name="그림 14"/>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7372350" y="6489258"/>
            <a:ext cx="1529444" cy="340358"/>
          </a:xfrm>
          <a:prstGeom prst="rect">
            <a:avLst/>
          </a:prstGeom>
        </p:spPr>
      </p:pic>
    </p:spTree>
    <p:extLst>
      <p:ext uri="{BB962C8B-B14F-4D97-AF65-F5344CB8AC3E}">
        <p14:creationId xmlns:p14="http://schemas.microsoft.com/office/powerpoint/2010/main" val="22476423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1"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1"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제목 개체 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38823A-9CF0-4168-9C5B-02E5995D2C09}" type="datetime1">
              <a:rPr lang="ko-KR" altLang="en-US" smtClean="0"/>
              <a:pPr/>
              <a:t>2016-05-14</a:t>
            </a:fld>
            <a:endParaRPr lang="ko-KR" altLang="en-US"/>
          </a:p>
        </p:txBody>
      </p:sp>
      <p:sp>
        <p:nvSpPr>
          <p:cNvPr id="5" name="바닥글 개체 틀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ltLang="en-US"/>
          </a:p>
        </p:txBody>
      </p:sp>
      <p:pic>
        <p:nvPicPr>
          <p:cNvPr id="7" name="그림 3" descr="01_main.jpg"/>
          <p:cNvPicPr>
            <a:picLocks noChangeAspect="1"/>
          </p:cNvPicPr>
          <p:nvPr userDrawn="1"/>
        </p:nvPicPr>
        <p:blipFill>
          <a:blip r:embed="rId13" cstate="print">
            <a:extLst>
              <a:ext uri="{28A0092B-C50C-407E-A947-70E740481C1C}">
                <a14:useLocalDpi xmlns:a14="http://schemas.microsoft.com/office/drawing/2010/main" val="0"/>
              </a:ext>
            </a:extLst>
          </a:blip>
          <a:srcRect b="92709"/>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직사각형 7"/>
          <p:cNvSpPr/>
          <p:nvPr userDrawn="1"/>
        </p:nvSpPr>
        <p:spPr>
          <a:xfrm>
            <a:off x="1" y="3"/>
            <a:ext cx="6417205" cy="714375"/>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ko-KR" altLang="en-US"/>
          </a:p>
        </p:txBody>
      </p:sp>
      <p:sp>
        <p:nvSpPr>
          <p:cNvPr id="9" name="직사각형 8"/>
          <p:cNvSpPr/>
          <p:nvPr userDrawn="1"/>
        </p:nvSpPr>
        <p:spPr>
          <a:xfrm>
            <a:off x="6430874" y="3"/>
            <a:ext cx="266529" cy="714375"/>
          </a:xfrm>
          <a:prstGeom prst="rect">
            <a:avLst/>
          </a:prstGeom>
          <a:solidFill>
            <a:srgbClr val="1F56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ko-KR" altLang="en-US"/>
          </a:p>
        </p:txBody>
      </p:sp>
      <p:sp>
        <p:nvSpPr>
          <p:cNvPr id="10" name="직사각형 9"/>
          <p:cNvSpPr/>
          <p:nvPr userDrawn="1"/>
        </p:nvSpPr>
        <p:spPr>
          <a:xfrm>
            <a:off x="6711071" y="3"/>
            <a:ext cx="123014" cy="7143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ko-KR" altLang="en-US"/>
          </a:p>
        </p:txBody>
      </p:sp>
      <p:sp>
        <p:nvSpPr>
          <p:cNvPr id="11" name="직사각형 10"/>
          <p:cNvSpPr/>
          <p:nvPr userDrawn="1"/>
        </p:nvSpPr>
        <p:spPr>
          <a:xfrm>
            <a:off x="6847753" y="3"/>
            <a:ext cx="676575" cy="714375"/>
          </a:xfrm>
          <a:prstGeom prst="rect">
            <a:avLst/>
          </a:prstGeom>
          <a:solidFill>
            <a:srgbClr val="BCB5A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ko-KR" altLang="en-US"/>
          </a:p>
        </p:txBody>
      </p:sp>
      <p:sp>
        <p:nvSpPr>
          <p:cNvPr id="12" name="직사각형 11"/>
          <p:cNvSpPr/>
          <p:nvPr userDrawn="1"/>
        </p:nvSpPr>
        <p:spPr>
          <a:xfrm>
            <a:off x="7146856" y="649482"/>
            <a:ext cx="2033656" cy="64896"/>
          </a:xfrm>
          <a:prstGeom prst="rect">
            <a:avLst/>
          </a:prstGeom>
          <a:solidFill>
            <a:srgbClr val="BCB5A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ko-KR" altLang="en-US"/>
          </a:p>
        </p:txBody>
      </p:sp>
      <p:pic>
        <p:nvPicPr>
          <p:cNvPr id="13" name="그림 12"/>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7622847" y="214280"/>
            <a:ext cx="1408307" cy="222857"/>
          </a:xfrm>
          <a:prstGeom prst="rect">
            <a:avLst/>
          </a:prstGeom>
          <a:noFill/>
          <a:ln>
            <a:noFill/>
          </a:ln>
        </p:spPr>
      </p:pic>
      <p:sp>
        <p:nvSpPr>
          <p:cNvPr id="6" name="슬라이드 번호 개체 틀 5"/>
          <p:cNvSpPr>
            <a:spLocks noGrp="1"/>
          </p:cNvSpPr>
          <p:nvPr>
            <p:ph type="sldNum" sz="quarter" idx="4"/>
          </p:nvPr>
        </p:nvSpPr>
        <p:spPr>
          <a:xfrm>
            <a:off x="6984454" y="6501978"/>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28CAA6-A75E-4364-ADDA-B3C6558AEBCC}" type="slidenum">
              <a:rPr lang="ko-KR" altLang="en-US" smtClean="0"/>
              <a:pPr/>
              <a:t>‹#›</a:t>
            </a:fld>
            <a:endParaRPr lang="ko-KR" altLang="en-US"/>
          </a:p>
        </p:txBody>
      </p:sp>
    </p:spTree>
    <p:extLst>
      <p:ext uri="{BB962C8B-B14F-4D97-AF65-F5344CB8AC3E}">
        <p14:creationId xmlns:p14="http://schemas.microsoft.com/office/powerpoint/2010/main" val="255966712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914400" rtl="0" eaLnBrk="1" latinLnBrk="1"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1"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p:cNvPicPr>
            <a:picLocks noChangeAspect="1"/>
          </p:cNvPicPr>
          <p:nvPr/>
        </p:nvPicPr>
        <p:blipFill rotWithShape="1">
          <a:blip r:embed="rId2">
            <a:extLst>
              <a:ext uri="{28A0092B-C50C-407E-A947-70E740481C1C}">
                <a14:useLocalDpi xmlns:a14="http://schemas.microsoft.com/office/drawing/2010/main" val="0"/>
              </a:ext>
            </a:extLst>
          </a:blip>
          <a:srcRect l="12737" t="4703" b="10317"/>
          <a:stretch/>
        </p:blipFill>
        <p:spPr>
          <a:xfrm>
            <a:off x="-36512" y="-27384"/>
            <a:ext cx="9189059" cy="6912768"/>
          </a:xfrm>
          <a:prstGeom prst="rect">
            <a:avLst/>
          </a:prstGeom>
        </p:spPr>
      </p:pic>
      <p:sp>
        <p:nvSpPr>
          <p:cNvPr id="9" name="Text Box 7"/>
          <p:cNvSpPr txBox="1">
            <a:spLocks noChangeArrowheads="1"/>
          </p:cNvSpPr>
          <p:nvPr/>
        </p:nvSpPr>
        <p:spPr bwMode="auto">
          <a:xfrm>
            <a:off x="4075101" y="3933056"/>
            <a:ext cx="4564466"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a:r>
              <a:rPr lang="en-US" altLang="ko-KR" sz="2400" dirty="0" err="1">
                <a:solidFill>
                  <a:schemeClr val="tx1">
                    <a:lumMod val="85000"/>
                    <a:lumOff val="15000"/>
                  </a:schemeClr>
                </a:solidFill>
                <a:latin typeface="HY견고딕" panose="02030600000101010101" pitchFamily="18" charset="-127"/>
                <a:ea typeface="HY견고딕" panose="02030600000101010101" pitchFamily="18" charset="-127"/>
              </a:rPr>
              <a:t>Jinkeun</a:t>
            </a:r>
            <a:r>
              <a:rPr lang="en-US" altLang="ko-KR" sz="2400" dirty="0">
                <a:solidFill>
                  <a:schemeClr val="tx1">
                    <a:lumMod val="85000"/>
                    <a:lumOff val="15000"/>
                  </a:schemeClr>
                </a:solidFill>
                <a:latin typeface="HY견고딕" panose="02030600000101010101" pitchFamily="18" charset="-127"/>
                <a:ea typeface="HY견고딕" panose="02030600000101010101" pitchFamily="18" charset="-127"/>
              </a:rPr>
              <a:t> Yu</a:t>
            </a:r>
          </a:p>
          <a:p>
            <a:pPr algn="r"/>
            <a:endParaRPr lang="en-US" altLang="ko-KR" sz="2000" dirty="0">
              <a:solidFill>
                <a:schemeClr val="tx1">
                  <a:lumMod val="85000"/>
                  <a:lumOff val="15000"/>
                </a:schemeClr>
              </a:solidFill>
              <a:latin typeface="HY견고딕" panose="02030600000101010101" pitchFamily="18" charset="-127"/>
              <a:ea typeface="HY견고딕" panose="02030600000101010101" pitchFamily="18" charset="-127"/>
            </a:endParaRPr>
          </a:p>
          <a:p>
            <a:pPr algn="r"/>
            <a:r>
              <a:rPr lang="en-US" altLang="ko-KR" sz="2000" dirty="0">
                <a:solidFill>
                  <a:schemeClr val="tx1">
                    <a:lumMod val="85000"/>
                    <a:lumOff val="15000"/>
                  </a:schemeClr>
                </a:solidFill>
                <a:latin typeface="HY견고딕" panose="02030600000101010101" pitchFamily="18" charset="-127"/>
                <a:ea typeface="HY견고딕" panose="02030600000101010101" pitchFamily="18" charset="-127"/>
              </a:rPr>
              <a:t>Korea Institute for Industrial Economics and Trade (KIET)</a:t>
            </a:r>
          </a:p>
        </p:txBody>
      </p:sp>
      <p:sp>
        <p:nvSpPr>
          <p:cNvPr id="8" name="TextBox 7"/>
          <p:cNvSpPr txBox="1"/>
          <p:nvPr/>
        </p:nvSpPr>
        <p:spPr>
          <a:xfrm>
            <a:off x="1835696" y="1496565"/>
            <a:ext cx="7128792" cy="1675395"/>
          </a:xfrm>
          <a:prstGeom prst="rect">
            <a:avLst/>
          </a:prstGeom>
          <a:noFill/>
        </p:spPr>
        <p:txBody>
          <a:bodyPr wrap="square" rtlCol="0">
            <a:spAutoFit/>
          </a:bodyPr>
          <a:lstStyle/>
          <a:p>
            <a:pPr algn="r">
              <a:lnSpc>
                <a:spcPct val="110000"/>
              </a:lnSpc>
            </a:pPr>
            <a:r>
              <a:rPr lang="en-US" altLang="ko-KR" sz="3200" b="1" dirty="0">
                <a:solidFill>
                  <a:srgbClr val="214D83"/>
                </a:solidFill>
                <a:latin typeface="Arial" panose="020B0604020202020204" pitchFamily="34" charset="0"/>
                <a:ea typeface="HY헤드라인M" panose="02030600000101010101" pitchFamily="18" charset="-127"/>
                <a:cs typeface="Arial" panose="020B0604020202020204" pitchFamily="34" charset="0"/>
              </a:rPr>
              <a:t>An Analysis of Global Value Chain (GVC) Income and Jobs and Its Implication for the Workforce Policy</a:t>
            </a:r>
            <a:endParaRPr lang="en-US" altLang="ko-KR" sz="3200" b="1" dirty="0" smtClean="0">
              <a:solidFill>
                <a:srgbClr val="214D83"/>
              </a:solidFill>
              <a:latin typeface="Arial" panose="020B0604020202020204" pitchFamily="34" charset="0"/>
              <a:ea typeface="HY헤드라인M" panose="02030600000101010101" pitchFamily="18" charset="-127"/>
              <a:cs typeface="Arial" panose="020B0604020202020204" pitchFamily="34" charset="0"/>
            </a:endParaRPr>
          </a:p>
        </p:txBody>
      </p:sp>
      <p:pic>
        <p:nvPicPr>
          <p:cNvPr id="2" name="그림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093296"/>
            <a:ext cx="2954113" cy="657400"/>
          </a:xfrm>
          <a:prstGeom prst="rect">
            <a:avLst/>
          </a:prstGeom>
        </p:spPr>
      </p:pic>
    </p:spTree>
    <p:extLst>
      <p:ext uri="{BB962C8B-B14F-4D97-AF65-F5344CB8AC3E}">
        <p14:creationId xmlns:p14="http://schemas.microsoft.com/office/powerpoint/2010/main" val="255857819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슬라이드 번호 개체 틀 3"/>
          <p:cNvSpPr>
            <a:spLocks noGrp="1"/>
          </p:cNvSpPr>
          <p:nvPr>
            <p:ph type="sldNum" sz="quarter" idx="12"/>
          </p:nvPr>
        </p:nvSpPr>
        <p:spPr/>
        <p:txBody>
          <a:bodyPr/>
          <a:lstStyle/>
          <a:p>
            <a:fld id="{3F28CAA6-A75E-4364-ADDA-B3C6558AEBCC}" type="slidenum">
              <a:rPr lang="ko-KR" altLang="en-US" smtClean="0"/>
              <a:pPr/>
              <a:t>10</a:t>
            </a:fld>
            <a:endParaRPr lang="ko-KR" altLang="en-US"/>
          </a:p>
        </p:txBody>
      </p:sp>
      <p:sp>
        <p:nvSpPr>
          <p:cNvPr id="13" name="Rectangle 2"/>
          <p:cNvSpPr txBox="1">
            <a:spLocks noChangeArrowheads="1"/>
          </p:cNvSpPr>
          <p:nvPr/>
        </p:nvSpPr>
        <p:spPr bwMode="auto">
          <a:xfrm>
            <a:off x="80072" y="62912"/>
            <a:ext cx="8753358" cy="584775"/>
          </a:xfrm>
          <a:prstGeom prst="rect">
            <a:avLst/>
          </a:prstGeom>
          <a:noFill/>
        </p:spPr>
        <p:txBody>
          <a:bodyPr wrap="none" rtlCol="0">
            <a:spAutoFit/>
            <a:scene3d>
              <a:camera prst="orthographicFront"/>
              <a:lightRig rig="threePt" dir="t"/>
            </a:scene3d>
            <a:sp3d contourW="38100">
              <a:bevelT w="0" h="38100"/>
              <a:contourClr>
                <a:schemeClr val="tx2">
                  <a:lumMod val="50000"/>
                </a:schemeClr>
              </a:contourClr>
            </a:sp3d>
          </a:bodyPr>
          <a:lstStyle>
            <a:defPPr>
              <a:defRPr lang="ko-KR"/>
            </a:defPPr>
            <a:lvl1pPr>
              <a:spcBef>
                <a:spcPct val="50000"/>
              </a:spcBef>
              <a:defRPr sz="2800" spc="-50">
                <a:solidFill>
                  <a:schemeClr val="bg1"/>
                </a:solidFill>
                <a:latin typeface="Arial" pitchFamily="34" charset="0"/>
                <a:ea typeface="HY견고딕" pitchFamily="18" charset="-127"/>
                <a:cs typeface="Arial" pitchFamily="34" charset="0"/>
              </a:defRPr>
            </a:lvl1pPr>
          </a:lstStyle>
          <a:p>
            <a:pPr lvl="0"/>
            <a:r>
              <a:rPr lang="en-US" altLang="ko-KR" sz="3200" b="1" dirty="0">
                <a:latin typeface="+mn-ea"/>
                <a:ea typeface="+mn-ea"/>
              </a:rPr>
              <a:t>III</a:t>
            </a:r>
            <a:r>
              <a:rPr lang="en-US" altLang="ko-KR" sz="3200" b="1" dirty="0" smtClean="0">
                <a:latin typeface="+mn-ea"/>
                <a:ea typeface="+mn-ea"/>
              </a:rPr>
              <a:t>. GVC </a:t>
            </a:r>
            <a:r>
              <a:rPr lang="en-US" altLang="ko-KR" sz="3200" b="1" dirty="0">
                <a:latin typeface="+mn-ea"/>
                <a:ea typeface="+mn-ea"/>
              </a:rPr>
              <a:t>Income and Jobs, All Manufactures</a:t>
            </a:r>
            <a:endParaRPr lang="ko-KR" altLang="ko-KR" sz="3200" b="1" dirty="0"/>
          </a:p>
        </p:txBody>
      </p:sp>
      <p:grpSp>
        <p:nvGrpSpPr>
          <p:cNvPr id="19" name="그룹 18"/>
          <p:cNvGrpSpPr/>
          <p:nvPr/>
        </p:nvGrpSpPr>
        <p:grpSpPr>
          <a:xfrm>
            <a:off x="150937" y="1058081"/>
            <a:ext cx="7949454" cy="515039"/>
            <a:chOff x="272009" y="911397"/>
            <a:chExt cx="8411288" cy="544961"/>
          </a:xfrm>
        </p:grpSpPr>
        <p:grpSp>
          <p:nvGrpSpPr>
            <p:cNvPr id="20" name="그룹 19"/>
            <p:cNvGrpSpPr/>
            <p:nvPr/>
          </p:nvGrpSpPr>
          <p:grpSpPr>
            <a:xfrm>
              <a:off x="272009" y="911397"/>
              <a:ext cx="8411288" cy="544961"/>
              <a:chOff x="272009" y="911397"/>
              <a:chExt cx="8411288" cy="544961"/>
            </a:xfrm>
          </p:grpSpPr>
          <p:pic>
            <p:nvPicPr>
              <p:cNvPr id="23" name="그림 22"/>
              <p:cNvPicPr>
                <a:picLocks noChangeAspect="1"/>
              </p:cNvPicPr>
              <p:nvPr/>
            </p:nvPicPr>
            <p:blipFill rotWithShape="1">
              <a:blip r:embed="rId2" cstate="print">
                <a:extLst>
                  <a:ext uri="{28A0092B-C50C-407E-A947-70E740481C1C}">
                    <a14:useLocalDpi xmlns:a14="http://schemas.microsoft.com/office/drawing/2010/main" val="0"/>
                  </a:ext>
                </a:extLst>
              </a:blip>
              <a:srcRect r="41270"/>
              <a:stretch/>
            </p:blipFill>
            <p:spPr>
              <a:xfrm>
                <a:off x="272009" y="911397"/>
                <a:ext cx="3630510" cy="544961"/>
              </a:xfrm>
              <a:prstGeom prst="rect">
                <a:avLst/>
              </a:prstGeom>
            </p:spPr>
          </p:pic>
          <p:pic>
            <p:nvPicPr>
              <p:cNvPr id="24" name="그림 23"/>
              <p:cNvPicPr>
                <a:picLocks noChangeAspect="1"/>
              </p:cNvPicPr>
              <p:nvPr/>
            </p:nvPicPr>
            <p:blipFill rotWithShape="1">
              <a:blip r:embed="rId2" cstate="print">
                <a:extLst>
                  <a:ext uri="{28A0092B-C50C-407E-A947-70E740481C1C}">
                    <a14:useLocalDpi xmlns:a14="http://schemas.microsoft.com/office/drawing/2010/main" val="0"/>
                  </a:ext>
                </a:extLst>
              </a:blip>
              <a:srcRect l="33042" r="17430"/>
              <a:stretch/>
            </p:blipFill>
            <p:spPr>
              <a:xfrm>
                <a:off x="3902519" y="911397"/>
                <a:ext cx="4780778" cy="544961"/>
              </a:xfrm>
              <a:prstGeom prst="rect">
                <a:avLst/>
              </a:prstGeom>
            </p:spPr>
          </p:pic>
        </p:grpSp>
        <p:sp>
          <p:nvSpPr>
            <p:cNvPr id="21" name="Text Box 41"/>
            <p:cNvSpPr txBox="1">
              <a:spLocks noChangeArrowheads="1"/>
            </p:cNvSpPr>
            <p:nvPr/>
          </p:nvSpPr>
          <p:spPr bwMode="auto">
            <a:xfrm>
              <a:off x="360996" y="934665"/>
              <a:ext cx="553752" cy="455920"/>
            </a:xfrm>
            <a:prstGeom prst="rect">
              <a:avLst/>
            </a:prstGeom>
            <a:noFill/>
            <a:ln w="9525">
              <a:noFill/>
              <a:miter lim="800000"/>
              <a:headEnd/>
              <a:tailEnd/>
            </a:ln>
            <a:effectLst/>
          </p:spPr>
          <p:txBody>
            <a:bodyPr wrap="square">
              <a:spAutoFit/>
              <a:scene3d>
                <a:camera prst="orthographicFront"/>
                <a:lightRig rig="threePt" dir="t"/>
              </a:scene3d>
              <a:sp3d contourW="38100">
                <a:bevelT w="0" h="38100"/>
                <a:contourClr>
                  <a:schemeClr val="tx1">
                    <a:lumMod val="95000"/>
                    <a:lumOff val="5000"/>
                  </a:schemeClr>
                </a:contourClr>
              </a:sp3d>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fontAlgn="base">
                <a:spcBef>
                  <a:spcPct val="0"/>
                </a:spcBef>
                <a:spcAft>
                  <a:spcPct val="0"/>
                </a:spcAft>
                <a:defRPr/>
              </a:pPr>
              <a:r>
                <a:rPr lang="en-US" altLang="ko-KR" sz="2200" dirty="0" smtClean="0">
                  <a:solidFill>
                    <a:schemeClr val="bg1"/>
                  </a:solidFill>
                  <a:latin typeface="HY견고딕" pitchFamily="18" charset="-127"/>
                  <a:ea typeface="HY견고딕" pitchFamily="18" charset="-127"/>
                </a:rPr>
                <a:t>2</a:t>
              </a:r>
              <a:endParaRPr lang="ko-KR" altLang="en-US" sz="2200" dirty="0" smtClean="0">
                <a:solidFill>
                  <a:schemeClr val="bg1"/>
                </a:solidFill>
                <a:latin typeface="HY견고딕" pitchFamily="18" charset="-127"/>
                <a:ea typeface="HY견고딕" pitchFamily="18" charset="-127"/>
              </a:endParaRPr>
            </a:p>
          </p:txBody>
        </p:sp>
        <p:sp>
          <p:nvSpPr>
            <p:cNvPr id="22" name="Text Box 41"/>
            <p:cNvSpPr txBox="1">
              <a:spLocks noChangeArrowheads="1"/>
            </p:cNvSpPr>
            <p:nvPr/>
          </p:nvSpPr>
          <p:spPr bwMode="auto">
            <a:xfrm>
              <a:off x="827584" y="955987"/>
              <a:ext cx="2405657" cy="423355"/>
            </a:xfrm>
            <a:prstGeom prst="rect">
              <a:avLst/>
            </a:prstGeom>
            <a:noFill/>
            <a:ln w="9525">
              <a:noFill/>
              <a:miter lim="800000"/>
              <a:headEnd/>
              <a:tailEnd/>
            </a:ln>
            <a:effectLst/>
          </p:spPr>
          <p:txBody>
            <a:bodyPr wrap="non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fontAlgn="base">
                <a:spcBef>
                  <a:spcPct val="0"/>
                </a:spcBef>
                <a:spcAft>
                  <a:spcPct val="0"/>
                </a:spcAft>
                <a:defRPr/>
              </a:pPr>
              <a:r>
                <a:rPr lang="en-US" altLang="ko-KR" sz="2000" b="1" dirty="0" smtClean="0">
                  <a:solidFill>
                    <a:srgbClr val="214D83"/>
                  </a:solidFill>
                  <a:latin typeface="Arial" panose="020B0604020202020204" pitchFamily="34" charset="0"/>
                  <a:ea typeface="HY헤드라인M" panose="02030600000101010101" pitchFamily="18" charset="-127"/>
                  <a:cs typeface="Arial" panose="020B0604020202020204" pitchFamily="34" charset="0"/>
                </a:rPr>
                <a:t>World </a:t>
              </a:r>
              <a:r>
                <a:rPr lang="en-US" altLang="ko-KR" sz="2000" b="1" dirty="0">
                  <a:solidFill>
                    <a:srgbClr val="214D83"/>
                  </a:solidFill>
                  <a:latin typeface="Arial" panose="020B0604020202020204" pitchFamily="34" charset="0"/>
                  <a:ea typeface="HY헤드라인M" panose="02030600000101010101" pitchFamily="18" charset="-127"/>
                  <a:cs typeface="Arial" panose="020B0604020202020204" pitchFamily="34" charset="0"/>
                </a:rPr>
                <a:t>GVC Jobs </a:t>
              </a:r>
              <a:endParaRPr lang="ko-KR" altLang="en-US" sz="2000" b="1" dirty="0">
                <a:solidFill>
                  <a:srgbClr val="214D83"/>
                </a:solidFill>
                <a:latin typeface="Arial" panose="020B0604020202020204" pitchFamily="34" charset="0"/>
                <a:ea typeface="HY헤드라인M" panose="02030600000101010101" pitchFamily="18" charset="-127"/>
                <a:cs typeface="Arial" panose="020B0604020202020204" pitchFamily="34" charset="0"/>
              </a:endParaRPr>
            </a:p>
          </p:txBody>
        </p:sp>
      </p:grpSp>
      <p:grpSp>
        <p:nvGrpSpPr>
          <p:cNvPr id="16" name="그룹 15"/>
          <p:cNvGrpSpPr/>
          <p:nvPr/>
        </p:nvGrpSpPr>
        <p:grpSpPr>
          <a:xfrm>
            <a:off x="462244" y="1855977"/>
            <a:ext cx="9006300" cy="1169551"/>
            <a:chOff x="462244" y="1111400"/>
            <a:chExt cx="9006300" cy="1169551"/>
          </a:xfrm>
        </p:grpSpPr>
        <p:sp>
          <p:nvSpPr>
            <p:cNvPr id="17" name="직사각형 16"/>
            <p:cNvSpPr/>
            <p:nvPr/>
          </p:nvSpPr>
          <p:spPr>
            <a:xfrm>
              <a:off x="626029" y="1111400"/>
              <a:ext cx="8842515" cy="1169551"/>
            </a:xfrm>
            <a:prstGeom prst="rect">
              <a:avLst/>
            </a:prstGeom>
          </p:spPr>
          <p:txBody>
            <a:bodyPr vert="horz" wrap="square" lIns="91440" tIns="45720" rIns="91440" bIns="45720" rtlCol="0">
              <a:spAutoFit/>
            </a:bodyPr>
            <a:lstStyle/>
            <a:p>
              <a:pPr marL="0" lvl="1">
                <a:lnSpc>
                  <a:spcPct val="140000"/>
                </a:lnSpc>
              </a:pPr>
              <a:r>
                <a:rPr lang="en-US" altLang="ko-KR" b="1" spc="-30" dirty="0">
                  <a:ln>
                    <a:solidFill>
                      <a:srgbClr val="4F81BD">
                        <a:alpha val="0"/>
                      </a:srgbClr>
                    </a:solidFill>
                  </a:ln>
                  <a:latin typeface="Arial" panose="020B0604020202020204" pitchFamily="34" charset="0"/>
                  <a:ea typeface="HY헤드라인M" panose="02030600000101010101" pitchFamily="18" charset="-127"/>
                  <a:cs typeface="Arial" panose="020B0604020202020204" pitchFamily="34" charset="0"/>
                </a:rPr>
                <a:t>In 2011, the world GVC jobs (40 countries) account for 25.7% of the world jobs.</a:t>
              </a:r>
            </a:p>
            <a:p>
              <a:pPr marL="0" lvl="1">
                <a:lnSpc>
                  <a:spcPct val="140000"/>
                </a:lnSpc>
              </a:pPr>
              <a:r>
                <a:rPr lang="en-US" altLang="ko-KR" sz="1600" b="1" dirty="0" smtClean="0">
                  <a:ln>
                    <a:solidFill>
                      <a:srgbClr val="4F81BD">
                        <a:alpha val="0"/>
                      </a:srgbClr>
                    </a:solidFill>
                  </a:ln>
                  <a:latin typeface="Arial" panose="020B0604020202020204" pitchFamily="34" charset="0"/>
                  <a:ea typeface="HY헤드라인M" panose="02030600000101010101" pitchFamily="18" charset="-127"/>
                  <a:cs typeface="Arial" panose="020B0604020202020204" pitchFamily="34" charset="0"/>
                </a:rPr>
                <a:t>- In </a:t>
              </a:r>
              <a:r>
                <a:rPr lang="en-US" altLang="ko-KR" sz="1600" b="1" dirty="0">
                  <a:ln>
                    <a:solidFill>
                      <a:srgbClr val="4F81BD">
                        <a:alpha val="0"/>
                      </a:srgbClr>
                    </a:solidFill>
                  </a:ln>
                  <a:latin typeface="Arial" panose="020B0604020202020204" pitchFamily="34" charset="0"/>
                  <a:ea typeface="HY헤드라인M" panose="02030600000101010101" pitchFamily="18" charset="-127"/>
                  <a:cs typeface="Arial" panose="020B0604020202020204" pitchFamily="34" charset="0"/>
                </a:rPr>
                <a:t>1995, 28.1%.</a:t>
              </a:r>
            </a:p>
            <a:p>
              <a:pPr marL="0" lvl="1">
                <a:lnSpc>
                  <a:spcPct val="140000"/>
                </a:lnSpc>
              </a:pPr>
              <a:r>
                <a:rPr lang="en-US" altLang="ko-KR" sz="1600" b="1" dirty="0" smtClean="0">
                  <a:ln>
                    <a:solidFill>
                      <a:srgbClr val="4F81BD">
                        <a:alpha val="0"/>
                      </a:srgbClr>
                    </a:solidFill>
                  </a:ln>
                  <a:latin typeface="Arial" panose="020B0604020202020204" pitchFamily="34" charset="0"/>
                  <a:ea typeface="HY헤드라인M" panose="02030600000101010101" pitchFamily="18" charset="-127"/>
                  <a:cs typeface="Arial" panose="020B0604020202020204" pitchFamily="34" charset="0"/>
                </a:rPr>
                <a:t>- Due </a:t>
              </a:r>
              <a:r>
                <a:rPr lang="en-US" altLang="ko-KR" sz="1600" b="1" dirty="0">
                  <a:ln>
                    <a:solidFill>
                      <a:srgbClr val="4F81BD">
                        <a:alpha val="0"/>
                      </a:srgbClr>
                    </a:solidFill>
                  </a:ln>
                  <a:latin typeface="Arial" panose="020B0604020202020204" pitchFamily="34" charset="0"/>
                  <a:ea typeface="HY헤드라인M" panose="02030600000101010101" pitchFamily="18" charset="-127"/>
                  <a:cs typeface="Arial" panose="020B0604020202020204" pitchFamily="34" charset="0"/>
                </a:rPr>
                <a:t>to </a:t>
              </a:r>
              <a:r>
                <a:rPr lang="en-US" altLang="ko-KR" sz="1600" b="1" dirty="0" err="1">
                  <a:ln>
                    <a:solidFill>
                      <a:srgbClr val="4F81BD">
                        <a:alpha val="0"/>
                      </a:srgbClr>
                    </a:solidFill>
                  </a:ln>
                  <a:latin typeface="Arial" panose="020B0604020202020204" pitchFamily="34" charset="0"/>
                  <a:ea typeface="HY헤드라인M" panose="02030600000101010101" pitchFamily="18" charset="-127"/>
                  <a:cs typeface="Arial" panose="020B0604020202020204" pitchFamily="34" charset="0"/>
                </a:rPr>
                <a:t>Servitization</a:t>
              </a:r>
              <a:r>
                <a:rPr lang="en-US" altLang="ko-KR" sz="1600" b="1" dirty="0">
                  <a:ln>
                    <a:solidFill>
                      <a:srgbClr val="4F81BD">
                        <a:alpha val="0"/>
                      </a:srgbClr>
                    </a:solidFill>
                  </a:ln>
                  <a:latin typeface="Arial" panose="020B0604020202020204" pitchFamily="34" charset="0"/>
                  <a:ea typeface="HY헤드라인M" panose="02030600000101010101" pitchFamily="18" charset="-127"/>
                  <a:cs typeface="Arial" panose="020B0604020202020204" pitchFamily="34" charset="0"/>
                </a:rPr>
                <a:t>, Transfer of GVC jobs to ROW</a:t>
              </a:r>
            </a:p>
          </p:txBody>
        </p:sp>
        <p:pic>
          <p:nvPicPr>
            <p:cNvPr id="1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7851" r="96209" b="66529"/>
            <a:stretch/>
          </p:blipFill>
          <p:spPr bwMode="auto">
            <a:xfrm>
              <a:off x="462244" y="1212844"/>
              <a:ext cx="300037" cy="295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28" name="그룹 27"/>
          <p:cNvGrpSpPr/>
          <p:nvPr/>
        </p:nvGrpSpPr>
        <p:grpSpPr>
          <a:xfrm>
            <a:off x="462244" y="3456702"/>
            <a:ext cx="9006300" cy="1557349"/>
            <a:chOff x="462244" y="1101875"/>
            <a:chExt cx="9006300" cy="1557349"/>
          </a:xfrm>
        </p:grpSpPr>
        <p:sp>
          <p:nvSpPr>
            <p:cNvPr id="29" name="직사각형 28"/>
            <p:cNvSpPr/>
            <p:nvPr/>
          </p:nvSpPr>
          <p:spPr>
            <a:xfrm>
              <a:off x="626029" y="1101875"/>
              <a:ext cx="8842515" cy="1557349"/>
            </a:xfrm>
            <a:prstGeom prst="rect">
              <a:avLst/>
            </a:prstGeom>
          </p:spPr>
          <p:txBody>
            <a:bodyPr vert="horz" wrap="square" lIns="91440" tIns="45720" rIns="91440" bIns="45720" rtlCol="0">
              <a:spAutoFit/>
            </a:bodyPr>
            <a:lstStyle/>
            <a:p>
              <a:pPr marL="0" lvl="1">
                <a:lnSpc>
                  <a:spcPct val="140000"/>
                </a:lnSpc>
              </a:pPr>
              <a:r>
                <a:rPr lang="en-US" altLang="ko-KR" b="1" spc="-30" dirty="0">
                  <a:ln>
                    <a:solidFill>
                      <a:srgbClr val="4F81BD">
                        <a:alpha val="0"/>
                      </a:srgbClr>
                    </a:solidFill>
                  </a:ln>
                  <a:latin typeface="Arial" panose="020B0604020202020204" pitchFamily="34" charset="0"/>
                  <a:ea typeface="HY헤드라인M" panose="02030600000101010101" pitchFamily="18" charset="-127"/>
                  <a:cs typeface="Arial" panose="020B0604020202020204" pitchFamily="34" charset="0"/>
                </a:rPr>
                <a:t>Between 1995 and 2011, the GVC jobs decreased in developed countries </a:t>
              </a:r>
              <a:r>
                <a:rPr lang="en-US" altLang="ko-KR" b="1" spc="-30" dirty="0" smtClean="0">
                  <a:ln>
                    <a:solidFill>
                      <a:srgbClr val="4F81BD">
                        <a:alpha val="0"/>
                      </a:srgbClr>
                    </a:solidFill>
                  </a:ln>
                  <a:latin typeface="Arial" panose="020B0604020202020204" pitchFamily="34" charset="0"/>
                  <a:ea typeface="HY헤드라인M" panose="02030600000101010101" pitchFamily="18" charset="-127"/>
                  <a:cs typeface="Arial" panose="020B0604020202020204" pitchFamily="34" charset="0"/>
                </a:rPr>
                <a:t/>
              </a:r>
              <a:br>
                <a:rPr lang="en-US" altLang="ko-KR" b="1" spc="-30" dirty="0" smtClean="0">
                  <a:ln>
                    <a:solidFill>
                      <a:srgbClr val="4F81BD">
                        <a:alpha val="0"/>
                      </a:srgbClr>
                    </a:solidFill>
                  </a:ln>
                  <a:latin typeface="Arial" panose="020B0604020202020204" pitchFamily="34" charset="0"/>
                  <a:ea typeface="HY헤드라인M" panose="02030600000101010101" pitchFamily="18" charset="-127"/>
                  <a:cs typeface="Arial" panose="020B0604020202020204" pitchFamily="34" charset="0"/>
                </a:rPr>
              </a:br>
              <a:r>
                <a:rPr lang="en-US" altLang="ko-KR" b="1" spc="-30" dirty="0" smtClean="0">
                  <a:ln>
                    <a:solidFill>
                      <a:srgbClr val="4F81BD">
                        <a:alpha val="0"/>
                      </a:srgbClr>
                    </a:solidFill>
                  </a:ln>
                  <a:latin typeface="Arial" panose="020B0604020202020204" pitchFamily="34" charset="0"/>
                  <a:ea typeface="HY헤드라인M" panose="02030600000101010101" pitchFamily="18" charset="-127"/>
                  <a:cs typeface="Arial" panose="020B0604020202020204" pitchFamily="34" charset="0"/>
                </a:rPr>
                <a:t>except </a:t>
              </a:r>
              <a:r>
                <a:rPr lang="en-US" altLang="ko-KR" b="1" spc="-30" dirty="0">
                  <a:ln>
                    <a:solidFill>
                      <a:srgbClr val="4F81BD">
                        <a:alpha val="0"/>
                      </a:srgbClr>
                    </a:solidFill>
                  </a:ln>
                  <a:latin typeface="Arial" panose="020B0604020202020204" pitchFamily="34" charset="0"/>
                  <a:ea typeface="HY헤드라인M" panose="02030600000101010101" pitchFamily="18" charset="-127"/>
                  <a:cs typeface="Arial" panose="020B0604020202020204" pitchFamily="34" charset="0"/>
                </a:rPr>
                <a:t>Germany.</a:t>
              </a:r>
            </a:p>
            <a:p>
              <a:pPr marL="0" lvl="1">
                <a:lnSpc>
                  <a:spcPct val="140000"/>
                </a:lnSpc>
              </a:pPr>
              <a:r>
                <a:rPr lang="en-US" altLang="ko-KR" sz="1600" b="1" spc="-30" dirty="0" smtClean="0">
                  <a:ln>
                    <a:solidFill>
                      <a:srgbClr val="4F81BD">
                        <a:alpha val="0"/>
                      </a:srgbClr>
                    </a:solidFill>
                  </a:ln>
                  <a:latin typeface="Arial" panose="020B0604020202020204" pitchFamily="34" charset="0"/>
                  <a:ea typeface="HY헤드라인M" panose="02030600000101010101" pitchFamily="18" charset="-127"/>
                  <a:cs typeface="Arial" panose="020B0604020202020204" pitchFamily="34" charset="0"/>
                </a:rPr>
                <a:t>- USA </a:t>
              </a:r>
              <a:r>
                <a:rPr lang="en-US" altLang="ko-KR" sz="1600" b="1" spc="-30" dirty="0">
                  <a:ln>
                    <a:solidFill>
                      <a:srgbClr val="4F81BD">
                        <a:alpha val="0"/>
                      </a:srgbClr>
                    </a:solidFill>
                  </a:ln>
                  <a:latin typeface="Arial" panose="020B0604020202020204" pitchFamily="34" charset="0"/>
                  <a:ea typeface="HY헤드라인M" panose="02030600000101010101" pitchFamily="18" charset="-127"/>
                  <a:cs typeface="Arial" panose="020B0604020202020204" pitchFamily="34" charset="0"/>
                </a:rPr>
                <a:t>(-26.1%), UK (-22.7%), Japan (-33.4%), Korea (-5.3%)</a:t>
              </a:r>
            </a:p>
            <a:p>
              <a:pPr marL="0" lvl="1">
                <a:lnSpc>
                  <a:spcPct val="140000"/>
                </a:lnSpc>
              </a:pPr>
              <a:r>
                <a:rPr lang="en-US" altLang="ko-KR" sz="1600" b="1" spc="-30" dirty="0" smtClean="0">
                  <a:ln>
                    <a:solidFill>
                      <a:srgbClr val="4F81BD">
                        <a:alpha val="0"/>
                      </a:srgbClr>
                    </a:solidFill>
                  </a:ln>
                  <a:latin typeface="Arial" panose="020B0604020202020204" pitchFamily="34" charset="0"/>
                  <a:ea typeface="HY헤드라인M" panose="02030600000101010101" pitchFamily="18" charset="-127"/>
                  <a:cs typeface="Arial" panose="020B0604020202020204" pitchFamily="34" charset="0"/>
                </a:rPr>
                <a:t>- Germany </a:t>
              </a:r>
              <a:r>
                <a:rPr lang="en-US" altLang="ko-KR" sz="1600" b="1" spc="-30" dirty="0">
                  <a:ln>
                    <a:solidFill>
                      <a:srgbClr val="4F81BD">
                        <a:alpha val="0"/>
                      </a:srgbClr>
                    </a:solidFill>
                  </a:ln>
                  <a:latin typeface="Arial" panose="020B0604020202020204" pitchFamily="34" charset="0"/>
                  <a:ea typeface="HY헤드라인M" panose="02030600000101010101" pitchFamily="18" charset="-127"/>
                  <a:cs typeface="Arial" panose="020B0604020202020204" pitchFamily="34" charset="0"/>
                </a:rPr>
                <a:t>(+4.6%)</a:t>
              </a:r>
            </a:p>
          </p:txBody>
        </p:sp>
        <p:pic>
          <p:nvPicPr>
            <p:cNvPr id="3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7851" r="96209" b="66529"/>
            <a:stretch/>
          </p:blipFill>
          <p:spPr bwMode="auto">
            <a:xfrm>
              <a:off x="462244" y="1212844"/>
              <a:ext cx="300037" cy="295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31" name="그룹 30"/>
          <p:cNvGrpSpPr/>
          <p:nvPr/>
        </p:nvGrpSpPr>
        <p:grpSpPr>
          <a:xfrm>
            <a:off x="462244" y="5445224"/>
            <a:ext cx="9006300" cy="824841"/>
            <a:chOff x="462244" y="1092350"/>
            <a:chExt cx="9006300" cy="824841"/>
          </a:xfrm>
        </p:grpSpPr>
        <p:sp>
          <p:nvSpPr>
            <p:cNvPr id="32" name="직사각형 31"/>
            <p:cNvSpPr/>
            <p:nvPr/>
          </p:nvSpPr>
          <p:spPr>
            <a:xfrm>
              <a:off x="626029" y="1092350"/>
              <a:ext cx="8842515" cy="824841"/>
            </a:xfrm>
            <a:prstGeom prst="rect">
              <a:avLst/>
            </a:prstGeom>
          </p:spPr>
          <p:txBody>
            <a:bodyPr vert="horz" wrap="square" lIns="91440" tIns="45720" rIns="91440" bIns="45720" rtlCol="0">
              <a:spAutoFit/>
            </a:bodyPr>
            <a:lstStyle/>
            <a:p>
              <a:pPr marL="0" lvl="1">
                <a:lnSpc>
                  <a:spcPct val="140000"/>
                </a:lnSpc>
              </a:pPr>
              <a:r>
                <a:rPr lang="en-US" altLang="ko-KR" b="1" spc="-30" dirty="0">
                  <a:ln>
                    <a:solidFill>
                      <a:srgbClr val="4F81BD">
                        <a:alpha val="0"/>
                      </a:srgbClr>
                    </a:solidFill>
                  </a:ln>
                  <a:latin typeface="Arial" panose="020B0604020202020204" pitchFamily="34" charset="0"/>
                  <a:ea typeface="HY헤드라인M" panose="02030600000101010101" pitchFamily="18" charset="-127"/>
                  <a:cs typeface="Arial" panose="020B0604020202020204" pitchFamily="34" charset="0"/>
                </a:rPr>
                <a:t>The GVC jobs of emerging countries increased except Russia.</a:t>
              </a:r>
            </a:p>
            <a:p>
              <a:pPr marL="0" lvl="1">
                <a:lnSpc>
                  <a:spcPct val="140000"/>
                </a:lnSpc>
              </a:pPr>
              <a:r>
                <a:rPr lang="en-US" altLang="ko-KR" sz="1600" b="1" spc="-30" dirty="0" smtClean="0">
                  <a:ln>
                    <a:solidFill>
                      <a:srgbClr val="4F81BD">
                        <a:alpha val="0"/>
                      </a:srgbClr>
                    </a:solidFill>
                  </a:ln>
                  <a:latin typeface="Arial" panose="020B0604020202020204" pitchFamily="34" charset="0"/>
                  <a:ea typeface="HY헤드라인M" panose="02030600000101010101" pitchFamily="18" charset="-127"/>
                  <a:cs typeface="Arial" panose="020B0604020202020204" pitchFamily="34" charset="0"/>
                </a:rPr>
                <a:t>- China </a:t>
              </a:r>
              <a:r>
                <a:rPr lang="en-US" altLang="ko-KR" sz="1600" b="1" spc="-30" dirty="0">
                  <a:ln>
                    <a:solidFill>
                      <a:srgbClr val="4F81BD">
                        <a:alpha val="0"/>
                      </a:srgbClr>
                    </a:solidFill>
                  </a:ln>
                  <a:latin typeface="Arial" panose="020B0604020202020204" pitchFamily="34" charset="0"/>
                  <a:ea typeface="HY헤드라인M" panose="02030600000101010101" pitchFamily="18" charset="-127"/>
                  <a:cs typeface="Arial" panose="020B0604020202020204" pitchFamily="34" charset="0"/>
                </a:rPr>
                <a:t>(13.1%), India (23.9%)</a:t>
              </a:r>
            </a:p>
          </p:txBody>
        </p:sp>
        <p:pic>
          <p:nvPicPr>
            <p:cNvPr id="33"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7851" r="96209" b="66529"/>
            <a:stretch/>
          </p:blipFill>
          <p:spPr bwMode="auto">
            <a:xfrm>
              <a:off x="462244" y="1212844"/>
              <a:ext cx="300037" cy="295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442108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슬라이드 번호 개체 틀 3"/>
          <p:cNvSpPr>
            <a:spLocks noGrp="1"/>
          </p:cNvSpPr>
          <p:nvPr>
            <p:ph type="sldNum" sz="quarter" idx="12"/>
          </p:nvPr>
        </p:nvSpPr>
        <p:spPr/>
        <p:txBody>
          <a:bodyPr/>
          <a:lstStyle/>
          <a:p>
            <a:fld id="{3F28CAA6-A75E-4364-ADDA-B3C6558AEBCC}" type="slidenum">
              <a:rPr lang="ko-KR" altLang="en-US" smtClean="0"/>
              <a:pPr/>
              <a:t>11</a:t>
            </a:fld>
            <a:endParaRPr lang="ko-KR" altLang="en-US" dirty="0"/>
          </a:p>
        </p:txBody>
      </p:sp>
      <p:grpSp>
        <p:nvGrpSpPr>
          <p:cNvPr id="28" name="그룹 27"/>
          <p:cNvGrpSpPr/>
          <p:nvPr/>
        </p:nvGrpSpPr>
        <p:grpSpPr>
          <a:xfrm>
            <a:off x="451619" y="980728"/>
            <a:ext cx="8244706" cy="5400600"/>
            <a:chOff x="661169" y="3093714"/>
            <a:chExt cx="7825606" cy="4869668"/>
          </a:xfrm>
        </p:grpSpPr>
        <p:sp>
          <p:nvSpPr>
            <p:cNvPr id="29" name="모서리가 둥근 직사각형 28"/>
            <p:cNvSpPr/>
            <p:nvPr/>
          </p:nvSpPr>
          <p:spPr bwMode="auto">
            <a:xfrm>
              <a:off x="661169" y="3093714"/>
              <a:ext cx="7825606" cy="4869668"/>
            </a:xfrm>
            <a:prstGeom prst="roundRect">
              <a:avLst>
                <a:gd name="adj" fmla="val 479"/>
              </a:avLst>
            </a:prstGeom>
            <a:solidFill>
              <a:schemeClr val="bg1"/>
            </a:solidFill>
            <a:ln w="19050" algn="ctr">
              <a:solidFill>
                <a:srgbClr val="1D4575"/>
              </a:solidFill>
              <a:round/>
              <a:headEnd/>
              <a:tailEnd/>
            </a:ln>
            <a:effectLst>
              <a:innerShdw blurRad="63500">
                <a:schemeClr val="tx1">
                  <a:lumMod val="65000"/>
                  <a:lumOff val="35000"/>
                </a:schemeClr>
              </a:innerShdw>
            </a:effectLst>
          </p:spPr>
          <p:txBody>
            <a:bodyPr anchor="ctr"/>
            <a:lstStyle/>
            <a:p>
              <a:pPr algn="ctr" latinLnBrk="0">
                <a:defRPr/>
              </a:pPr>
              <a:endParaRPr lang="ko-KR" altLang="en-US">
                <a:latin typeface="굴림" charset="-127"/>
                <a:ea typeface="굴림" charset="-127"/>
              </a:endParaRPr>
            </a:p>
          </p:txBody>
        </p:sp>
        <p:sp>
          <p:nvSpPr>
            <p:cNvPr id="30" name="AutoShape 415"/>
            <p:cNvSpPr>
              <a:spLocks noChangeArrowheads="1"/>
            </p:cNvSpPr>
            <p:nvPr/>
          </p:nvSpPr>
          <p:spPr bwMode="auto">
            <a:xfrm>
              <a:off x="699557" y="3122306"/>
              <a:ext cx="7762958" cy="400008"/>
            </a:xfrm>
            <a:prstGeom prst="roundRect">
              <a:avLst>
                <a:gd name="adj" fmla="val 3397"/>
              </a:avLst>
            </a:prstGeom>
            <a:gradFill flip="none" rotWithShape="1">
              <a:gsLst>
                <a:gs pos="39000">
                  <a:srgbClr val="005EA4"/>
                </a:gs>
                <a:gs pos="41000">
                  <a:srgbClr val="004D86"/>
                </a:gs>
              </a:gsLst>
              <a:lin ang="2700000" scaled="1"/>
              <a:tileRect/>
            </a:gradFill>
            <a:ln w="19050" algn="ctr">
              <a:solidFill>
                <a:schemeClr val="bg1"/>
              </a:solidFill>
              <a:round/>
              <a:headEnd/>
              <a:tailEnd/>
            </a:ln>
            <a:effectLst/>
          </p:spPr>
          <p:txBody>
            <a:bodyPr lIns="36000" tIns="0" rIns="0" bIns="0" anchor="ctr">
              <a:scene3d>
                <a:camera prst="orthographicFront"/>
                <a:lightRig rig="threePt" dir="t"/>
              </a:scene3d>
              <a:sp3d>
                <a:bevelT w="0" h="0"/>
                <a:contourClr>
                  <a:srgbClr val="3696E6"/>
                </a:contourClr>
              </a:sp3d>
            </a:bodyPr>
            <a:lstStyle/>
            <a:p>
              <a:pPr marL="49213" indent="-342900" algn="ctr" fontAlgn="ctr" latinLnBrk="0">
                <a:spcBef>
                  <a:spcPct val="20000"/>
                </a:spcBef>
                <a:buClr>
                  <a:schemeClr val="hlink"/>
                </a:buClr>
                <a:buSzPts val="1200"/>
              </a:pPr>
              <a:r>
                <a:rPr lang="en-US" altLang="ko-KR" sz="1700" b="1" dirty="0">
                  <a:solidFill>
                    <a:schemeClr val="bg1"/>
                  </a:solidFill>
                  <a:latin typeface="Arial" panose="020B0604020202020204" pitchFamily="34" charset="0"/>
                  <a:ea typeface="HY헤드라인M" panose="02030600000101010101" pitchFamily="18" charset="-127"/>
                  <a:cs typeface="Arial" panose="020B0604020202020204" pitchFamily="34" charset="0"/>
                </a:rPr>
                <a:t>&lt;Table 3&gt; World GVC Jobs, All Manufactures</a:t>
              </a:r>
              <a:endParaRPr lang="ko-KR" altLang="en-US" sz="1700" b="1" dirty="0">
                <a:solidFill>
                  <a:schemeClr val="bg1"/>
                </a:solidFill>
                <a:latin typeface="Arial" panose="020B0604020202020204" pitchFamily="34" charset="0"/>
                <a:ea typeface="HY헤드라인M" panose="02030600000101010101" pitchFamily="18" charset="-127"/>
                <a:cs typeface="Arial" panose="020B0604020202020204" pitchFamily="34" charset="0"/>
              </a:endParaRPr>
            </a:p>
          </p:txBody>
        </p:sp>
      </p:grpSp>
      <p:sp>
        <p:nvSpPr>
          <p:cNvPr id="31" name="직사각형 30"/>
          <p:cNvSpPr/>
          <p:nvPr/>
        </p:nvSpPr>
        <p:spPr>
          <a:xfrm>
            <a:off x="6876256" y="1465734"/>
            <a:ext cx="1694284" cy="267766"/>
          </a:xfrm>
          <a:prstGeom prst="rect">
            <a:avLst/>
          </a:prstGeom>
        </p:spPr>
        <p:txBody>
          <a:bodyPr vert="horz" wrap="square" lIns="91440" tIns="45720" rIns="91440" bIns="45720" rtlCol="0">
            <a:spAutoFit/>
          </a:bodyPr>
          <a:lstStyle/>
          <a:p>
            <a:pPr marL="0" lvl="1" algn="r">
              <a:lnSpc>
                <a:spcPct val="95000"/>
              </a:lnSpc>
              <a:spcBef>
                <a:spcPct val="20000"/>
              </a:spcBef>
            </a:pPr>
            <a:r>
              <a:rPr lang="en-US" altLang="ko-KR" sz="1200" dirty="0">
                <a:ln>
                  <a:solidFill>
                    <a:srgbClr val="4F81BD">
                      <a:alpha val="0"/>
                    </a:srgbClr>
                  </a:solidFill>
                </a:ln>
                <a:latin typeface="Arial" panose="020B0604020202020204" pitchFamily="34" charset="0"/>
                <a:ea typeface="HY헤드라인M" panose="02030600000101010101" pitchFamily="18" charset="-127"/>
                <a:cs typeface="Arial" panose="020B0604020202020204" pitchFamily="34" charset="0"/>
              </a:rPr>
              <a:t>Unit: thousand, %</a:t>
            </a:r>
            <a:endParaRPr lang="en-US" altLang="ko-KR" sz="1100" dirty="0">
              <a:ln>
                <a:solidFill>
                  <a:srgbClr val="4F81BD">
                    <a:alpha val="0"/>
                  </a:srgbClr>
                </a:solidFill>
              </a:ln>
              <a:latin typeface="Arial" panose="020B0604020202020204" pitchFamily="34" charset="0"/>
              <a:ea typeface="HY헤드라인M" panose="02030600000101010101" pitchFamily="18" charset="-127"/>
              <a:cs typeface="Arial" panose="020B0604020202020204" pitchFamily="34" charset="0"/>
            </a:endParaRPr>
          </a:p>
        </p:txBody>
      </p:sp>
      <p:sp>
        <p:nvSpPr>
          <p:cNvPr id="10" name="Rectangle 2"/>
          <p:cNvSpPr txBox="1">
            <a:spLocks noChangeArrowheads="1"/>
          </p:cNvSpPr>
          <p:nvPr/>
        </p:nvSpPr>
        <p:spPr bwMode="auto">
          <a:xfrm>
            <a:off x="80072" y="62912"/>
            <a:ext cx="8753358" cy="584775"/>
          </a:xfrm>
          <a:prstGeom prst="rect">
            <a:avLst/>
          </a:prstGeom>
          <a:noFill/>
        </p:spPr>
        <p:txBody>
          <a:bodyPr wrap="none" rtlCol="0">
            <a:spAutoFit/>
            <a:scene3d>
              <a:camera prst="orthographicFront"/>
              <a:lightRig rig="threePt" dir="t"/>
            </a:scene3d>
            <a:sp3d contourW="38100">
              <a:bevelT w="0" h="38100"/>
              <a:contourClr>
                <a:schemeClr val="tx2">
                  <a:lumMod val="50000"/>
                </a:schemeClr>
              </a:contourClr>
            </a:sp3d>
          </a:bodyPr>
          <a:lstStyle>
            <a:defPPr>
              <a:defRPr lang="ko-KR"/>
            </a:defPPr>
            <a:lvl1pPr>
              <a:spcBef>
                <a:spcPct val="50000"/>
              </a:spcBef>
              <a:defRPr sz="2800" spc="-50">
                <a:solidFill>
                  <a:schemeClr val="bg1"/>
                </a:solidFill>
                <a:latin typeface="Arial" pitchFamily="34" charset="0"/>
                <a:ea typeface="HY견고딕" pitchFamily="18" charset="-127"/>
                <a:cs typeface="Arial" pitchFamily="34" charset="0"/>
              </a:defRPr>
            </a:lvl1pPr>
          </a:lstStyle>
          <a:p>
            <a:pPr lvl="0"/>
            <a:r>
              <a:rPr lang="en-US" altLang="ko-KR" sz="3200" b="1" dirty="0">
                <a:latin typeface="+mn-ea"/>
                <a:ea typeface="+mn-ea"/>
              </a:rPr>
              <a:t>III</a:t>
            </a:r>
            <a:r>
              <a:rPr lang="en-US" altLang="ko-KR" sz="3200" b="1" dirty="0" smtClean="0">
                <a:latin typeface="+mn-ea"/>
                <a:ea typeface="+mn-ea"/>
              </a:rPr>
              <a:t>. GVC </a:t>
            </a:r>
            <a:r>
              <a:rPr lang="en-US" altLang="ko-KR" sz="3200" b="1" dirty="0">
                <a:latin typeface="+mn-ea"/>
                <a:ea typeface="+mn-ea"/>
              </a:rPr>
              <a:t>Income and Jobs, All Manufactures</a:t>
            </a:r>
            <a:endParaRPr lang="ko-KR" altLang="ko-KR" sz="3200" b="1" dirty="0"/>
          </a:p>
        </p:txBody>
      </p:sp>
      <p:graphicFrame>
        <p:nvGraphicFramePr>
          <p:cNvPr id="2" name="표 1"/>
          <p:cNvGraphicFramePr>
            <a:graphicFrameLocks noGrp="1"/>
          </p:cNvGraphicFramePr>
          <p:nvPr>
            <p:extLst>
              <p:ext uri="{D42A27DB-BD31-4B8C-83A1-F6EECF244321}">
                <p14:modId xmlns:p14="http://schemas.microsoft.com/office/powerpoint/2010/main" val="3442367796"/>
              </p:ext>
            </p:extLst>
          </p:nvPr>
        </p:nvGraphicFramePr>
        <p:xfrm>
          <a:off x="704849" y="1752599"/>
          <a:ext cx="7755584" cy="4408474"/>
        </p:xfrm>
        <a:graphic>
          <a:graphicData uri="http://schemas.openxmlformats.org/drawingml/2006/table">
            <a:tbl>
              <a:tblPr>
                <a:tableStyleId>{5C22544A-7EE6-4342-B048-85BDC9FD1C3A}</a:tableStyleId>
              </a:tblPr>
              <a:tblGrid>
                <a:gridCol w="1422456"/>
                <a:gridCol w="1230665"/>
                <a:gridCol w="1262629"/>
                <a:gridCol w="1278613"/>
                <a:gridCol w="1282608"/>
                <a:gridCol w="1278613"/>
              </a:tblGrid>
              <a:tr h="259322">
                <a:tc>
                  <a:txBody>
                    <a:bodyPr/>
                    <a:lstStyle/>
                    <a:p>
                      <a:pPr algn="just" fontAlgn="ctr"/>
                      <a:r>
                        <a:rPr lang="ko-KR" altLang="en-US" sz="1600" b="1" u="none" strike="noStrike" dirty="0">
                          <a:solidFill>
                            <a:schemeClr val="bg1"/>
                          </a:solidFill>
                          <a:effectLst/>
                          <a:latin typeface="Arial" panose="020B0604020202020204" pitchFamily="34" charset="0"/>
                          <a:cs typeface="Arial" panose="020B0604020202020204" pitchFamily="34" charset="0"/>
                        </a:rPr>
                        <a:t>　</a:t>
                      </a:r>
                      <a:endParaRPr lang="ko-KR" altLang="en-US" sz="1600" b="1" i="0" u="none" strike="noStrike" dirty="0">
                        <a:solidFill>
                          <a:schemeClr val="bg1"/>
                        </a:solidFill>
                        <a:effectLst/>
                        <a:latin typeface="Arial" panose="020B0604020202020204" pitchFamily="34" charset="0"/>
                        <a:ea typeface="맑은 고딕" panose="020B0503020000020004" pitchFamily="50" charset="-127"/>
                        <a:cs typeface="Arial" panose="020B0604020202020204" pitchFamily="34" charset="0"/>
                      </a:endParaRPr>
                    </a:p>
                  </a:txBody>
                  <a:tcPr marL="9525" marR="9525" marT="9525" marB="0" anchor="ctr">
                    <a:lnB w="3175" cap="flat" cmpd="sng" algn="ctr">
                      <a:solidFill>
                        <a:schemeClr val="tx1"/>
                      </a:solidFill>
                      <a:prstDash val="solid"/>
                      <a:round/>
                      <a:headEnd type="none" w="med" len="med"/>
                      <a:tailEnd type="none" w="med" len="med"/>
                    </a:lnB>
                    <a:solidFill>
                      <a:schemeClr val="tx2">
                        <a:lumMod val="50000"/>
                      </a:schemeClr>
                    </a:solidFill>
                  </a:tcPr>
                </a:tc>
                <a:tc>
                  <a:txBody>
                    <a:bodyPr/>
                    <a:lstStyle/>
                    <a:p>
                      <a:pPr algn="ctr" fontAlgn="ctr"/>
                      <a:r>
                        <a:rPr lang="en-US" altLang="ko-KR" sz="1600" b="1" u="none" strike="noStrike" dirty="0">
                          <a:solidFill>
                            <a:schemeClr val="bg1"/>
                          </a:solidFill>
                          <a:effectLst/>
                          <a:latin typeface="Arial" panose="020B0604020202020204" pitchFamily="34" charset="0"/>
                          <a:cs typeface="Arial" panose="020B0604020202020204" pitchFamily="34" charset="0"/>
                        </a:rPr>
                        <a:t>1995</a:t>
                      </a:r>
                      <a:endParaRPr lang="en-US" altLang="ko-KR" sz="1600" b="1" i="0" u="none" strike="noStrike" dirty="0">
                        <a:solidFill>
                          <a:schemeClr val="bg1"/>
                        </a:solidFill>
                        <a:effectLst/>
                        <a:latin typeface="Arial" panose="020B0604020202020204" pitchFamily="34" charset="0"/>
                        <a:ea typeface="맑은 고딕" panose="020B0503020000020004" pitchFamily="50" charset="-127"/>
                        <a:cs typeface="Arial" panose="020B0604020202020204" pitchFamily="34" charset="0"/>
                      </a:endParaRPr>
                    </a:p>
                  </a:txBody>
                  <a:tcPr marL="9525" marR="9525" marT="9525" marB="0" anchor="ctr">
                    <a:solidFill>
                      <a:schemeClr val="tx2">
                        <a:lumMod val="50000"/>
                      </a:schemeClr>
                    </a:solidFill>
                  </a:tcPr>
                </a:tc>
                <a:tc>
                  <a:txBody>
                    <a:bodyPr/>
                    <a:lstStyle/>
                    <a:p>
                      <a:pPr algn="ctr" fontAlgn="ctr"/>
                      <a:r>
                        <a:rPr lang="en-US" altLang="ko-KR" sz="1600" b="1" u="none" strike="noStrike" dirty="0">
                          <a:solidFill>
                            <a:schemeClr val="bg1"/>
                          </a:solidFill>
                          <a:effectLst/>
                          <a:latin typeface="Arial" panose="020B0604020202020204" pitchFamily="34" charset="0"/>
                          <a:cs typeface="Arial" panose="020B0604020202020204" pitchFamily="34" charset="0"/>
                        </a:rPr>
                        <a:t>2000</a:t>
                      </a:r>
                      <a:endParaRPr lang="en-US" altLang="ko-KR" sz="1600" b="1" i="0" u="none" strike="noStrike" dirty="0">
                        <a:solidFill>
                          <a:schemeClr val="bg1"/>
                        </a:solidFill>
                        <a:effectLst/>
                        <a:latin typeface="Arial" panose="020B0604020202020204" pitchFamily="34" charset="0"/>
                        <a:ea typeface="맑은 고딕" panose="020B0503020000020004" pitchFamily="50" charset="-127"/>
                        <a:cs typeface="Arial" panose="020B0604020202020204" pitchFamily="34" charset="0"/>
                      </a:endParaRPr>
                    </a:p>
                  </a:txBody>
                  <a:tcPr marL="9525" marR="9525" marT="9525" marB="0" anchor="ctr">
                    <a:solidFill>
                      <a:schemeClr val="tx2">
                        <a:lumMod val="50000"/>
                      </a:schemeClr>
                    </a:solidFill>
                  </a:tcPr>
                </a:tc>
                <a:tc>
                  <a:txBody>
                    <a:bodyPr/>
                    <a:lstStyle/>
                    <a:p>
                      <a:pPr algn="ctr" fontAlgn="ctr"/>
                      <a:r>
                        <a:rPr lang="en-US" altLang="ko-KR" sz="1600" b="1" u="none" strike="noStrike" dirty="0">
                          <a:solidFill>
                            <a:schemeClr val="bg1"/>
                          </a:solidFill>
                          <a:effectLst/>
                          <a:latin typeface="Arial" panose="020B0604020202020204" pitchFamily="34" charset="0"/>
                          <a:cs typeface="Arial" panose="020B0604020202020204" pitchFamily="34" charset="0"/>
                        </a:rPr>
                        <a:t>2005</a:t>
                      </a:r>
                      <a:endParaRPr lang="en-US" altLang="ko-KR" sz="1600" b="1" i="0" u="none" strike="noStrike" dirty="0">
                        <a:solidFill>
                          <a:schemeClr val="bg1"/>
                        </a:solidFill>
                        <a:effectLst/>
                        <a:latin typeface="Arial" panose="020B0604020202020204" pitchFamily="34" charset="0"/>
                        <a:ea typeface="맑은 고딕" panose="020B0503020000020004" pitchFamily="50" charset="-127"/>
                        <a:cs typeface="Arial" panose="020B0604020202020204" pitchFamily="34" charset="0"/>
                      </a:endParaRPr>
                    </a:p>
                  </a:txBody>
                  <a:tcPr marL="9525" marR="9525" marT="9525" marB="0" anchor="ctr">
                    <a:solidFill>
                      <a:schemeClr val="tx2">
                        <a:lumMod val="50000"/>
                      </a:schemeClr>
                    </a:solidFill>
                  </a:tcPr>
                </a:tc>
                <a:tc>
                  <a:txBody>
                    <a:bodyPr/>
                    <a:lstStyle/>
                    <a:p>
                      <a:pPr algn="ctr" fontAlgn="ctr"/>
                      <a:r>
                        <a:rPr lang="en-US" altLang="ko-KR" sz="1600" b="1" u="none" strike="noStrike" dirty="0">
                          <a:solidFill>
                            <a:schemeClr val="bg1"/>
                          </a:solidFill>
                          <a:effectLst/>
                          <a:latin typeface="Arial" panose="020B0604020202020204" pitchFamily="34" charset="0"/>
                          <a:cs typeface="Arial" panose="020B0604020202020204" pitchFamily="34" charset="0"/>
                        </a:rPr>
                        <a:t>2009</a:t>
                      </a:r>
                      <a:endParaRPr lang="en-US" altLang="ko-KR" sz="1600" b="1" i="0" u="none" strike="noStrike" dirty="0">
                        <a:solidFill>
                          <a:schemeClr val="bg1"/>
                        </a:solidFill>
                        <a:effectLst/>
                        <a:latin typeface="Arial" panose="020B0604020202020204" pitchFamily="34" charset="0"/>
                        <a:ea typeface="맑은 고딕" panose="020B0503020000020004" pitchFamily="50" charset="-127"/>
                        <a:cs typeface="Arial" panose="020B0604020202020204" pitchFamily="34" charset="0"/>
                      </a:endParaRPr>
                    </a:p>
                  </a:txBody>
                  <a:tcPr marL="9525" marR="9525" marT="9525" marB="0" anchor="ctr">
                    <a:solidFill>
                      <a:schemeClr val="tx2">
                        <a:lumMod val="50000"/>
                      </a:schemeClr>
                    </a:solidFill>
                  </a:tcPr>
                </a:tc>
                <a:tc>
                  <a:txBody>
                    <a:bodyPr/>
                    <a:lstStyle/>
                    <a:p>
                      <a:pPr algn="ctr" fontAlgn="ctr"/>
                      <a:r>
                        <a:rPr lang="en-US" altLang="ko-KR" sz="1600" b="1" u="none" strike="noStrike" dirty="0">
                          <a:solidFill>
                            <a:schemeClr val="bg1"/>
                          </a:solidFill>
                          <a:effectLst/>
                          <a:latin typeface="Arial" panose="020B0604020202020204" pitchFamily="34" charset="0"/>
                          <a:cs typeface="Arial" panose="020B0604020202020204" pitchFamily="34" charset="0"/>
                        </a:rPr>
                        <a:t>2011</a:t>
                      </a:r>
                      <a:endParaRPr lang="en-US" altLang="ko-KR" sz="1600" b="1" i="0" u="none" strike="noStrike" dirty="0">
                        <a:solidFill>
                          <a:schemeClr val="bg1"/>
                        </a:solidFill>
                        <a:effectLst/>
                        <a:latin typeface="Arial" panose="020B0604020202020204" pitchFamily="34" charset="0"/>
                        <a:ea typeface="맑은 고딕" panose="020B0503020000020004" pitchFamily="50" charset="-127"/>
                        <a:cs typeface="Arial" panose="020B0604020202020204" pitchFamily="34" charset="0"/>
                      </a:endParaRPr>
                    </a:p>
                  </a:txBody>
                  <a:tcPr marL="9525" marR="9525" marT="9525" marB="0" anchor="ctr">
                    <a:solidFill>
                      <a:schemeClr val="tx2">
                        <a:lumMod val="50000"/>
                      </a:schemeClr>
                    </a:solidFill>
                  </a:tcPr>
                </a:tc>
              </a:tr>
              <a:tr h="259322">
                <a:tc rowSpan="2">
                  <a:txBody>
                    <a:bodyPr/>
                    <a:lstStyle/>
                    <a:p>
                      <a:pPr algn="ctr" fontAlgn="ctr"/>
                      <a:r>
                        <a:rPr lang="en-US" sz="1400" b="1" u="none" strike="noStrike" dirty="0" smtClean="0">
                          <a:effectLst/>
                          <a:latin typeface="Arial" panose="020B0604020202020204" pitchFamily="34" charset="0"/>
                          <a:cs typeface="Arial" panose="020B0604020202020204" pitchFamily="34" charset="0"/>
                        </a:rPr>
                        <a:t>China</a:t>
                      </a:r>
                      <a:endParaRPr lang="en-US" sz="1400" b="1" i="0" u="none" strike="noStrike" dirty="0">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ko-KR" sz="1400" b="1" u="none" strike="noStrike" dirty="0">
                          <a:effectLst/>
                          <a:latin typeface="Arial" panose="020B0604020202020204" pitchFamily="34" charset="0"/>
                          <a:cs typeface="Arial" panose="020B0604020202020204" pitchFamily="34" charset="0"/>
                        </a:rPr>
                        <a:t>215,948.8 </a:t>
                      </a:r>
                      <a:endParaRPr lang="en-US" altLang="ko-KR" sz="1400" b="1" i="0" u="none" strike="noStrike" dirty="0">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B w="3175" cap="flat" cmpd="sng" algn="ctr">
                      <a:solidFill>
                        <a:schemeClr val="tx1"/>
                      </a:solidFill>
                      <a:prstDash val="solid"/>
                      <a:round/>
                      <a:headEnd type="none" w="med" len="med"/>
                      <a:tailEnd type="none" w="med" len="med"/>
                    </a:lnB>
                  </a:tcPr>
                </a:tc>
                <a:tc>
                  <a:txBody>
                    <a:bodyPr/>
                    <a:lstStyle/>
                    <a:p>
                      <a:pPr algn="ctr" fontAlgn="ctr"/>
                      <a:r>
                        <a:rPr lang="en-US" altLang="ko-KR" sz="1400" b="1" u="none" strike="noStrike" dirty="0">
                          <a:effectLst/>
                          <a:latin typeface="Arial" panose="020B0604020202020204" pitchFamily="34" charset="0"/>
                          <a:cs typeface="Arial" panose="020B0604020202020204" pitchFamily="34" charset="0"/>
                        </a:rPr>
                        <a:t>199,375.7 </a:t>
                      </a:r>
                      <a:endParaRPr lang="en-US" altLang="ko-KR" sz="1400" b="1" i="0" u="none" strike="noStrike" dirty="0">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B w="3175" cap="flat" cmpd="sng" algn="ctr">
                      <a:solidFill>
                        <a:schemeClr val="tx1"/>
                      </a:solidFill>
                      <a:prstDash val="solid"/>
                      <a:round/>
                      <a:headEnd type="none" w="med" len="med"/>
                      <a:tailEnd type="none" w="med" len="med"/>
                    </a:lnB>
                  </a:tcPr>
                </a:tc>
                <a:tc>
                  <a:txBody>
                    <a:bodyPr/>
                    <a:lstStyle/>
                    <a:p>
                      <a:pPr algn="ctr" fontAlgn="ctr"/>
                      <a:r>
                        <a:rPr lang="en-US" altLang="ko-KR" sz="1400" b="1" u="none" strike="noStrike" dirty="0">
                          <a:effectLst/>
                          <a:latin typeface="Arial" panose="020B0604020202020204" pitchFamily="34" charset="0"/>
                          <a:cs typeface="Arial" panose="020B0604020202020204" pitchFamily="34" charset="0"/>
                        </a:rPr>
                        <a:t>239,458.9 </a:t>
                      </a:r>
                      <a:endParaRPr lang="en-US" altLang="ko-KR" sz="1400" b="1" i="0" u="none" strike="noStrike" dirty="0">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B w="3175" cap="flat" cmpd="sng" algn="ctr">
                      <a:solidFill>
                        <a:schemeClr val="tx1"/>
                      </a:solidFill>
                      <a:prstDash val="solid"/>
                      <a:round/>
                      <a:headEnd type="none" w="med" len="med"/>
                      <a:tailEnd type="none" w="med" len="med"/>
                    </a:lnB>
                  </a:tcPr>
                </a:tc>
                <a:tc>
                  <a:txBody>
                    <a:bodyPr/>
                    <a:lstStyle/>
                    <a:p>
                      <a:pPr algn="ctr" fontAlgn="ctr"/>
                      <a:r>
                        <a:rPr lang="en-US" altLang="ko-KR" sz="1400" b="1" u="none" strike="noStrike" dirty="0">
                          <a:effectLst/>
                          <a:latin typeface="Arial" panose="020B0604020202020204" pitchFamily="34" charset="0"/>
                          <a:cs typeface="Arial" panose="020B0604020202020204" pitchFamily="34" charset="0"/>
                        </a:rPr>
                        <a:t>250,194.8 </a:t>
                      </a:r>
                      <a:endParaRPr lang="en-US" altLang="ko-KR" sz="1400" b="1" i="0" u="none" strike="noStrike" dirty="0">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B w="3175" cap="flat" cmpd="sng" algn="ctr">
                      <a:solidFill>
                        <a:schemeClr val="tx1"/>
                      </a:solidFill>
                      <a:prstDash val="solid"/>
                      <a:round/>
                      <a:headEnd type="none" w="med" len="med"/>
                      <a:tailEnd type="none" w="med" len="med"/>
                    </a:lnB>
                  </a:tcPr>
                </a:tc>
                <a:tc>
                  <a:txBody>
                    <a:bodyPr/>
                    <a:lstStyle/>
                    <a:p>
                      <a:pPr algn="ctr" fontAlgn="ctr"/>
                      <a:r>
                        <a:rPr lang="en-US" altLang="ko-KR" sz="1400" b="1" u="none" strike="noStrike" dirty="0">
                          <a:effectLst/>
                          <a:latin typeface="Arial" panose="020B0604020202020204" pitchFamily="34" charset="0"/>
                          <a:cs typeface="Arial" panose="020B0604020202020204" pitchFamily="34" charset="0"/>
                        </a:rPr>
                        <a:t>244,136.1 </a:t>
                      </a:r>
                      <a:endParaRPr lang="en-US" altLang="ko-KR" sz="1400" b="1" i="0" u="none" strike="noStrike" dirty="0">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9525" marR="9525" marT="9525" marB="0" anchor="ctr">
                    <a:lnL w="3175" cap="flat" cmpd="sng" algn="ctr">
                      <a:solidFill>
                        <a:schemeClr val="tx1"/>
                      </a:solidFill>
                      <a:prstDash val="solid"/>
                      <a:round/>
                      <a:headEnd type="none" w="med" len="med"/>
                      <a:tailEnd type="none" w="med" len="med"/>
                    </a:lnL>
                    <a:lnB w="3175" cap="flat" cmpd="sng" algn="ctr">
                      <a:solidFill>
                        <a:schemeClr val="tx1"/>
                      </a:solidFill>
                      <a:prstDash val="solid"/>
                      <a:round/>
                      <a:headEnd type="none" w="med" len="med"/>
                      <a:tailEnd type="none" w="med" len="med"/>
                    </a:lnB>
                  </a:tcPr>
                </a:tc>
              </a:tr>
              <a:tr h="259322">
                <a:tc vMerge="1">
                  <a:txBody>
                    <a:bodyPr/>
                    <a:lstStyle/>
                    <a:p>
                      <a:pPr latinLnBrk="1"/>
                      <a:endParaRPr lang="ko-KR" altLang="en-US"/>
                    </a:p>
                  </a:txBody>
                  <a:tcPr/>
                </a:tc>
                <a:tc>
                  <a:txBody>
                    <a:bodyPr/>
                    <a:lstStyle/>
                    <a:p>
                      <a:pPr algn="ctr" fontAlgn="ctr"/>
                      <a:r>
                        <a:rPr lang="en-US" altLang="ko-KR" sz="1400" b="1" u="none" strike="noStrike">
                          <a:effectLst/>
                          <a:latin typeface="Arial" panose="020B0604020202020204" pitchFamily="34" charset="0"/>
                          <a:cs typeface="Arial" panose="020B0604020202020204" pitchFamily="34" charset="0"/>
                        </a:rPr>
                        <a:t>(31.7)</a:t>
                      </a:r>
                      <a:endParaRPr lang="en-US" altLang="ko-KR" sz="1400" b="1" i="0" u="none" strike="noStrike">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ko-KR" sz="1400" b="1" u="none" strike="noStrike">
                          <a:effectLst/>
                          <a:latin typeface="Arial" panose="020B0604020202020204" pitchFamily="34" charset="0"/>
                          <a:cs typeface="Arial" panose="020B0604020202020204" pitchFamily="34" charset="0"/>
                        </a:rPr>
                        <a:t>(27.7)</a:t>
                      </a:r>
                      <a:endParaRPr lang="en-US" altLang="ko-KR" sz="1400" b="1" i="0" u="none" strike="noStrike">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ko-KR" sz="1400" b="1" u="none" strike="noStrike" dirty="0">
                          <a:effectLst/>
                          <a:latin typeface="Arial" panose="020B0604020202020204" pitchFamily="34" charset="0"/>
                          <a:cs typeface="Arial" panose="020B0604020202020204" pitchFamily="34" charset="0"/>
                        </a:rPr>
                        <a:t>(31.6)</a:t>
                      </a:r>
                      <a:endParaRPr lang="en-US" altLang="ko-KR" sz="1400" b="1" i="0" u="none" strike="noStrike" dirty="0">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ko-KR" sz="1400" b="1" u="none" strike="noStrike">
                          <a:effectLst/>
                          <a:latin typeface="Arial" panose="020B0604020202020204" pitchFamily="34" charset="0"/>
                          <a:cs typeface="Arial" panose="020B0604020202020204" pitchFamily="34" charset="0"/>
                        </a:rPr>
                        <a:t>(32.1)</a:t>
                      </a:r>
                      <a:endParaRPr lang="en-US" altLang="ko-KR" sz="1400" b="1" i="0" u="none" strike="noStrike">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ko-KR" sz="1400" b="1" u="none" strike="noStrike">
                          <a:effectLst/>
                          <a:latin typeface="Arial" panose="020B0604020202020204" pitchFamily="34" charset="0"/>
                          <a:cs typeface="Arial" panose="020B0604020202020204" pitchFamily="34" charset="0"/>
                        </a:rPr>
                        <a:t>(30.2)</a:t>
                      </a:r>
                      <a:endParaRPr lang="en-US" altLang="ko-KR" sz="1400" b="1" i="0" u="none" strike="noStrike">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259322">
                <a:tc rowSpan="2">
                  <a:txBody>
                    <a:bodyPr/>
                    <a:lstStyle/>
                    <a:p>
                      <a:pPr algn="ctr" fontAlgn="ctr"/>
                      <a:r>
                        <a:rPr lang="en-US" sz="1400" b="1" u="none" strike="noStrike" smtClean="0">
                          <a:effectLst/>
                          <a:latin typeface="Arial" panose="020B0604020202020204" pitchFamily="34" charset="0"/>
                          <a:cs typeface="Arial" panose="020B0604020202020204" pitchFamily="34" charset="0"/>
                        </a:rPr>
                        <a:t>Germany</a:t>
                      </a:r>
                      <a:endParaRPr lang="en-US" sz="1400" b="1" i="0" u="none" strike="noStrike" dirty="0">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ko-KR" sz="1400" b="1" u="none" strike="noStrike">
                          <a:effectLst/>
                          <a:latin typeface="Arial" panose="020B0604020202020204" pitchFamily="34" charset="0"/>
                          <a:cs typeface="Arial" panose="020B0604020202020204" pitchFamily="34" charset="0"/>
                        </a:rPr>
                        <a:t>10,086.5 </a:t>
                      </a:r>
                      <a:endParaRPr lang="en-US" altLang="ko-KR" sz="1400" b="1" i="0" u="none" strike="noStrike">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ko-KR" sz="1400" b="1" u="none" strike="noStrike">
                          <a:effectLst/>
                          <a:latin typeface="Arial" panose="020B0604020202020204" pitchFamily="34" charset="0"/>
                          <a:cs typeface="Arial" panose="020B0604020202020204" pitchFamily="34" charset="0"/>
                        </a:rPr>
                        <a:t>10,654.5 </a:t>
                      </a:r>
                      <a:endParaRPr lang="en-US" altLang="ko-KR" sz="1400" b="1" i="0" u="none" strike="noStrike">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ko-KR" sz="1400" b="1" u="none" strike="noStrike">
                          <a:effectLst/>
                          <a:latin typeface="Arial" panose="020B0604020202020204" pitchFamily="34" charset="0"/>
                          <a:cs typeface="Arial" panose="020B0604020202020204" pitchFamily="34" charset="0"/>
                        </a:rPr>
                        <a:t>10,267.2 </a:t>
                      </a:r>
                      <a:endParaRPr lang="en-US" altLang="ko-KR" sz="1400" b="1" i="0" u="none" strike="noStrike">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ko-KR" sz="1400" b="1" u="none" strike="noStrike">
                          <a:effectLst/>
                          <a:latin typeface="Arial" panose="020B0604020202020204" pitchFamily="34" charset="0"/>
                          <a:cs typeface="Arial" panose="020B0604020202020204" pitchFamily="34" charset="0"/>
                        </a:rPr>
                        <a:t>10,016.8 </a:t>
                      </a:r>
                      <a:endParaRPr lang="en-US" altLang="ko-KR" sz="1400" b="1" i="0" u="none" strike="noStrike">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ko-KR" sz="1400" b="1" u="none" strike="noStrike">
                          <a:effectLst/>
                          <a:latin typeface="Arial" panose="020B0604020202020204" pitchFamily="34" charset="0"/>
                          <a:cs typeface="Arial" panose="020B0604020202020204" pitchFamily="34" charset="0"/>
                        </a:rPr>
                        <a:t>10,555.1 </a:t>
                      </a:r>
                      <a:endParaRPr lang="en-US" altLang="ko-KR" sz="1400" b="1" i="0" u="none" strike="noStrike">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259322">
                <a:tc vMerge="1">
                  <a:txBody>
                    <a:bodyPr/>
                    <a:lstStyle/>
                    <a:p>
                      <a:pPr latinLnBrk="1"/>
                      <a:endParaRPr lang="ko-KR" altLang="en-US"/>
                    </a:p>
                  </a:txBody>
                  <a:tcPr/>
                </a:tc>
                <a:tc>
                  <a:txBody>
                    <a:bodyPr/>
                    <a:lstStyle/>
                    <a:p>
                      <a:pPr algn="ctr" fontAlgn="ctr"/>
                      <a:r>
                        <a:rPr lang="en-US" altLang="ko-KR" sz="1400" b="1" u="none" strike="noStrike" dirty="0">
                          <a:effectLst/>
                          <a:latin typeface="Arial" panose="020B0604020202020204" pitchFamily="34" charset="0"/>
                          <a:cs typeface="Arial" panose="020B0604020202020204" pitchFamily="34" charset="0"/>
                        </a:rPr>
                        <a:t>(26.8)</a:t>
                      </a:r>
                      <a:endParaRPr lang="en-US" altLang="ko-KR" sz="1400" b="1" i="0" u="none" strike="noStrike" dirty="0">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ko-KR" sz="1400" b="1" u="none" strike="noStrike">
                          <a:effectLst/>
                          <a:latin typeface="Arial" panose="020B0604020202020204" pitchFamily="34" charset="0"/>
                          <a:cs typeface="Arial" panose="020B0604020202020204" pitchFamily="34" charset="0"/>
                        </a:rPr>
                        <a:t>(27.2)</a:t>
                      </a:r>
                      <a:endParaRPr lang="en-US" altLang="ko-KR" sz="1400" b="1" i="0" u="none" strike="noStrike">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ko-KR" sz="1400" b="1" u="none" strike="noStrike">
                          <a:effectLst/>
                          <a:latin typeface="Arial" panose="020B0604020202020204" pitchFamily="34" charset="0"/>
                          <a:cs typeface="Arial" panose="020B0604020202020204" pitchFamily="34" charset="0"/>
                        </a:rPr>
                        <a:t>(26.4)</a:t>
                      </a:r>
                      <a:endParaRPr lang="en-US" altLang="ko-KR" sz="1400" b="1" i="0" u="none" strike="noStrike">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ko-KR" sz="1400" b="1" u="none" strike="noStrike">
                          <a:effectLst/>
                          <a:latin typeface="Arial" panose="020B0604020202020204" pitchFamily="34" charset="0"/>
                          <a:cs typeface="Arial" panose="020B0604020202020204" pitchFamily="34" charset="0"/>
                        </a:rPr>
                        <a:t>(24.5)</a:t>
                      </a:r>
                      <a:endParaRPr lang="en-US" altLang="ko-KR" sz="1400" b="1" i="0" u="none" strike="noStrike">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ko-KR" sz="1400" b="1" u="none" strike="noStrike">
                          <a:effectLst/>
                          <a:latin typeface="Arial" panose="020B0604020202020204" pitchFamily="34" charset="0"/>
                          <a:cs typeface="Arial" panose="020B0604020202020204" pitchFamily="34" charset="0"/>
                        </a:rPr>
                        <a:t>(25.1)</a:t>
                      </a:r>
                      <a:endParaRPr lang="en-US" altLang="ko-KR" sz="1400" b="1" i="0" u="none" strike="noStrike">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259322">
                <a:tc rowSpan="2">
                  <a:txBody>
                    <a:bodyPr/>
                    <a:lstStyle/>
                    <a:p>
                      <a:pPr algn="ctr" fontAlgn="ctr"/>
                      <a:r>
                        <a:rPr lang="en-US" sz="1400" b="1" u="none" strike="noStrike" smtClean="0">
                          <a:effectLst/>
                          <a:latin typeface="Arial" panose="020B0604020202020204" pitchFamily="34" charset="0"/>
                          <a:cs typeface="Arial" panose="020B0604020202020204" pitchFamily="34" charset="0"/>
                        </a:rPr>
                        <a:t>France</a:t>
                      </a:r>
                      <a:endParaRPr lang="en-US" sz="1400" b="1" i="0" u="none" strike="noStrike" dirty="0">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ko-KR" sz="1400" b="1" u="none" strike="noStrike" dirty="0">
                          <a:effectLst/>
                          <a:latin typeface="Arial" panose="020B0604020202020204" pitchFamily="34" charset="0"/>
                          <a:cs typeface="Arial" panose="020B0604020202020204" pitchFamily="34" charset="0"/>
                        </a:rPr>
                        <a:t>5,004.0 </a:t>
                      </a:r>
                      <a:endParaRPr lang="en-US" altLang="ko-KR" sz="1400" b="1" i="0" u="none" strike="noStrike" dirty="0">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ko-KR" sz="1400" b="1" u="none" strike="noStrike">
                          <a:effectLst/>
                          <a:latin typeface="Arial" panose="020B0604020202020204" pitchFamily="34" charset="0"/>
                          <a:cs typeface="Arial" panose="020B0604020202020204" pitchFamily="34" charset="0"/>
                        </a:rPr>
                        <a:t>5,406.6 </a:t>
                      </a:r>
                      <a:endParaRPr lang="en-US" altLang="ko-KR" sz="1400" b="1" i="0" u="none" strike="noStrike">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ko-KR" sz="1400" b="1" u="none" strike="noStrike">
                          <a:effectLst/>
                          <a:latin typeface="Arial" panose="020B0604020202020204" pitchFamily="34" charset="0"/>
                          <a:cs typeface="Arial" panose="020B0604020202020204" pitchFamily="34" charset="0"/>
                        </a:rPr>
                        <a:t>4,978.4 </a:t>
                      </a:r>
                      <a:endParaRPr lang="en-US" altLang="ko-KR" sz="1400" b="1" i="0" u="none" strike="noStrike">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ko-KR" sz="1400" b="1" u="none" strike="noStrike">
                          <a:effectLst/>
                          <a:latin typeface="Arial" panose="020B0604020202020204" pitchFamily="34" charset="0"/>
                          <a:cs typeface="Arial" panose="020B0604020202020204" pitchFamily="34" charset="0"/>
                        </a:rPr>
                        <a:t>4,766.7 </a:t>
                      </a:r>
                      <a:endParaRPr lang="en-US" altLang="ko-KR" sz="1400" b="1" i="0" u="none" strike="noStrike">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ko-KR" sz="1400" b="1" u="none" strike="noStrike">
                          <a:effectLst/>
                          <a:latin typeface="Arial" panose="020B0604020202020204" pitchFamily="34" charset="0"/>
                          <a:cs typeface="Arial" panose="020B0604020202020204" pitchFamily="34" charset="0"/>
                        </a:rPr>
                        <a:t>4,623.2 </a:t>
                      </a:r>
                      <a:endParaRPr lang="en-US" altLang="ko-KR" sz="1400" b="1" i="0" u="none" strike="noStrike">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259322">
                <a:tc vMerge="1">
                  <a:txBody>
                    <a:bodyPr/>
                    <a:lstStyle/>
                    <a:p>
                      <a:pPr latinLnBrk="1"/>
                      <a:endParaRPr lang="ko-KR" altLang="en-US"/>
                    </a:p>
                  </a:txBody>
                  <a:tcPr/>
                </a:tc>
                <a:tc>
                  <a:txBody>
                    <a:bodyPr/>
                    <a:lstStyle/>
                    <a:p>
                      <a:pPr algn="ctr" fontAlgn="ctr"/>
                      <a:r>
                        <a:rPr lang="en-US" altLang="ko-KR" sz="1400" b="1" u="none" strike="noStrike">
                          <a:effectLst/>
                          <a:latin typeface="Arial" panose="020B0604020202020204" pitchFamily="34" charset="0"/>
                          <a:cs typeface="Arial" panose="020B0604020202020204" pitchFamily="34" charset="0"/>
                        </a:rPr>
                        <a:t>(22.0)</a:t>
                      </a:r>
                      <a:endParaRPr lang="en-US" altLang="ko-KR" sz="1400" b="1" i="0" u="none" strike="noStrike">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ko-KR" sz="1400" b="1" u="none" strike="noStrike" dirty="0">
                          <a:effectLst/>
                          <a:latin typeface="Arial" panose="020B0604020202020204" pitchFamily="34" charset="0"/>
                          <a:cs typeface="Arial" panose="020B0604020202020204" pitchFamily="34" charset="0"/>
                        </a:rPr>
                        <a:t>(22.2)</a:t>
                      </a:r>
                      <a:endParaRPr lang="en-US" altLang="ko-KR" sz="1400" b="1" i="0" u="none" strike="noStrike" dirty="0">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ko-KR" sz="1400" b="1" u="none" strike="noStrike">
                          <a:effectLst/>
                          <a:latin typeface="Arial" panose="020B0604020202020204" pitchFamily="34" charset="0"/>
                          <a:cs typeface="Arial" panose="020B0604020202020204" pitchFamily="34" charset="0"/>
                        </a:rPr>
                        <a:t>(19.8)</a:t>
                      </a:r>
                      <a:endParaRPr lang="en-US" altLang="ko-KR" sz="1400" b="1" i="0" u="none" strike="noStrike">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ko-KR" sz="1400" b="1" u="none" strike="noStrike">
                          <a:effectLst/>
                          <a:latin typeface="Arial" panose="020B0604020202020204" pitchFamily="34" charset="0"/>
                          <a:cs typeface="Arial" panose="020B0604020202020204" pitchFamily="34" charset="0"/>
                        </a:rPr>
                        <a:t>(18.7)</a:t>
                      </a:r>
                      <a:endParaRPr lang="en-US" altLang="ko-KR" sz="1400" b="1" i="0" u="none" strike="noStrike">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ko-KR" sz="1400" b="1" u="none" strike="noStrike">
                          <a:effectLst/>
                          <a:latin typeface="Arial" panose="020B0604020202020204" pitchFamily="34" charset="0"/>
                          <a:cs typeface="Arial" panose="020B0604020202020204" pitchFamily="34" charset="0"/>
                        </a:rPr>
                        <a:t>(18.1)</a:t>
                      </a:r>
                      <a:endParaRPr lang="en-US" altLang="ko-KR" sz="1400" b="1" i="0" u="none" strike="noStrike">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259322">
                <a:tc rowSpan="2">
                  <a:txBody>
                    <a:bodyPr/>
                    <a:lstStyle/>
                    <a:p>
                      <a:pPr algn="ctr" fontAlgn="ctr"/>
                      <a:r>
                        <a:rPr lang="en-US" sz="1400" b="1" u="none" strike="noStrike" smtClean="0">
                          <a:effectLst/>
                          <a:latin typeface="Arial" panose="020B0604020202020204" pitchFamily="34" charset="0"/>
                          <a:cs typeface="Arial" panose="020B0604020202020204" pitchFamily="34" charset="0"/>
                        </a:rPr>
                        <a:t>UK</a:t>
                      </a:r>
                      <a:endParaRPr lang="en-US" sz="1400" b="1" i="0" u="none" strike="noStrike" dirty="0">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ko-KR" sz="1400" b="1" u="none" strike="noStrike">
                          <a:effectLst/>
                          <a:latin typeface="Arial" panose="020B0604020202020204" pitchFamily="34" charset="0"/>
                          <a:cs typeface="Arial" panose="020B0604020202020204" pitchFamily="34" charset="0"/>
                        </a:rPr>
                        <a:t>5,615.8 </a:t>
                      </a:r>
                      <a:endParaRPr lang="en-US" altLang="ko-KR" sz="1400" b="1" i="0" u="none" strike="noStrike">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ko-KR" sz="1400" b="1" u="none" strike="noStrike" dirty="0">
                          <a:effectLst/>
                          <a:latin typeface="Arial" panose="020B0604020202020204" pitchFamily="34" charset="0"/>
                          <a:cs typeface="Arial" panose="020B0604020202020204" pitchFamily="34" charset="0"/>
                        </a:rPr>
                        <a:t>5,360.3 </a:t>
                      </a:r>
                      <a:endParaRPr lang="en-US" altLang="ko-KR" sz="1400" b="1" i="0" u="none" strike="noStrike" dirty="0">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ko-KR" sz="1400" b="1" u="none" strike="noStrike">
                          <a:effectLst/>
                          <a:latin typeface="Arial" panose="020B0604020202020204" pitchFamily="34" charset="0"/>
                          <a:cs typeface="Arial" panose="020B0604020202020204" pitchFamily="34" charset="0"/>
                        </a:rPr>
                        <a:t>4,314.4 </a:t>
                      </a:r>
                      <a:endParaRPr lang="en-US" altLang="ko-KR" sz="1400" b="1" i="0" u="none" strike="noStrike">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ko-KR" sz="1400" b="1" u="none" strike="noStrike">
                          <a:effectLst/>
                          <a:latin typeface="Arial" panose="020B0604020202020204" pitchFamily="34" charset="0"/>
                          <a:cs typeface="Arial" panose="020B0604020202020204" pitchFamily="34" charset="0"/>
                        </a:rPr>
                        <a:t>3,713.3 </a:t>
                      </a:r>
                      <a:endParaRPr lang="en-US" altLang="ko-KR" sz="1400" b="1" i="0" u="none" strike="noStrike">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ko-KR" sz="1400" b="1" u="none" strike="noStrike">
                          <a:effectLst/>
                          <a:latin typeface="Arial" panose="020B0604020202020204" pitchFamily="34" charset="0"/>
                          <a:cs typeface="Arial" panose="020B0604020202020204" pitchFamily="34" charset="0"/>
                        </a:rPr>
                        <a:t>4,340.9 </a:t>
                      </a:r>
                      <a:endParaRPr lang="en-US" altLang="ko-KR" sz="1400" b="1" i="0" u="none" strike="noStrike">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259322">
                <a:tc vMerge="1">
                  <a:txBody>
                    <a:bodyPr/>
                    <a:lstStyle/>
                    <a:p>
                      <a:pPr latinLnBrk="1"/>
                      <a:endParaRPr lang="ko-KR" altLang="en-US"/>
                    </a:p>
                  </a:txBody>
                  <a:tcPr/>
                </a:tc>
                <a:tc>
                  <a:txBody>
                    <a:bodyPr/>
                    <a:lstStyle/>
                    <a:p>
                      <a:pPr algn="ctr" fontAlgn="ctr"/>
                      <a:r>
                        <a:rPr lang="en-US" altLang="ko-KR" sz="1400" b="1" u="none" strike="noStrike">
                          <a:effectLst/>
                          <a:latin typeface="Arial" panose="020B0604020202020204" pitchFamily="34" charset="0"/>
                          <a:cs typeface="Arial" panose="020B0604020202020204" pitchFamily="34" charset="0"/>
                        </a:rPr>
                        <a:t>(20.1)</a:t>
                      </a:r>
                      <a:endParaRPr lang="en-US" altLang="ko-KR" sz="1400" b="1" i="0" u="none" strike="noStrike">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ko-KR" sz="1400" b="1" u="none" strike="noStrike">
                          <a:effectLst/>
                          <a:latin typeface="Arial" panose="020B0604020202020204" pitchFamily="34" charset="0"/>
                          <a:cs typeface="Arial" panose="020B0604020202020204" pitchFamily="34" charset="0"/>
                        </a:rPr>
                        <a:t>(18.1)</a:t>
                      </a:r>
                      <a:endParaRPr lang="en-US" altLang="ko-KR" sz="1400" b="1" i="0" u="none" strike="noStrike">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ko-KR" sz="1400" b="1" u="none" strike="noStrike" dirty="0">
                          <a:effectLst/>
                          <a:latin typeface="Arial" panose="020B0604020202020204" pitchFamily="34" charset="0"/>
                          <a:cs typeface="Arial" panose="020B0604020202020204" pitchFamily="34" charset="0"/>
                        </a:rPr>
                        <a:t>(13.9)</a:t>
                      </a:r>
                      <a:endParaRPr lang="en-US" altLang="ko-KR" sz="1400" b="1" i="0" u="none" strike="noStrike" dirty="0">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ko-KR" sz="1400" b="1" u="none" strike="noStrike">
                          <a:effectLst/>
                          <a:latin typeface="Arial" panose="020B0604020202020204" pitchFamily="34" charset="0"/>
                          <a:cs typeface="Arial" panose="020B0604020202020204" pitchFamily="34" charset="0"/>
                        </a:rPr>
                        <a:t>(12.0)</a:t>
                      </a:r>
                      <a:endParaRPr lang="en-US" altLang="ko-KR" sz="1400" b="1" i="0" u="none" strike="noStrike">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ko-KR" sz="1400" b="1" u="none" strike="noStrike">
                          <a:effectLst/>
                          <a:latin typeface="Arial" panose="020B0604020202020204" pitchFamily="34" charset="0"/>
                          <a:cs typeface="Arial" panose="020B0604020202020204" pitchFamily="34" charset="0"/>
                        </a:rPr>
                        <a:t>(13.2)</a:t>
                      </a:r>
                      <a:endParaRPr lang="en-US" altLang="ko-KR" sz="1400" b="1" i="0" u="none" strike="noStrike">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259322">
                <a:tc rowSpan="2">
                  <a:txBody>
                    <a:bodyPr/>
                    <a:lstStyle/>
                    <a:p>
                      <a:pPr algn="ctr" fontAlgn="ctr"/>
                      <a:r>
                        <a:rPr lang="en-US" sz="1400" b="1" u="none" strike="noStrike" smtClean="0">
                          <a:effectLst/>
                          <a:latin typeface="Arial" panose="020B0604020202020204" pitchFamily="34" charset="0"/>
                          <a:cs typeface="Arial" panose="020B0604020202020204" pitchFamily="34" charset="0"/>
                        </a:rPr>
                        <a:t>Japan</a:t>
                      </a:r>
                      <a:endParaRPr lang="en-US" sz="1400" b="1" i="0" u="none" strike="noStrike" dirty="0">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ko-KR" sz="1400" b="1" u="none" strike="noStrike">
                          <a:effectLst/>
                          <a:latin typeface="Arial" panose="020B0604020202020204" pitchFamily="34" charset="0"/>
                          <a:cs typeface="Arial" panose="020B0604020202020204" pitchFamily="34" charset="0"/>
                        </a:rPr>
                        <a:t>15,083.0 </a:t>
                      </a:r>
                      <a:endParaRPr lang="en-US" altLang="ko-KR" sz="1400" b="1" i="0" u="none" strike="noStrike">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ko-KR" sz="1400" b="1" u="none" strike="noStrike">
                          <a:effectLst/>
                          <a:latin typeface="Arial" panose="020B0604020202020204" pitchFamily="34" charset="0"/>
                          <a:cs typeface="Arial" panose="020B0604020202020204" pitchFamily="34" charset="0"/>
                        </a:rPr>
                        <a:t>13,504.2 </a:t>
                      </a:r>
                      <a:endParaRPr lang="en-US" altLang="ko-KR" sz="1400" b="1" i="0" u="none" strike="noStrike">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ko-KR" sz="1400" b="1" u="none" strike="noStrike" dirty="0">
                          <a:effectLst/>
                          <a:latin typeface="Arial" panose="020B0604020202020204" pitchFamily="34" charset="0"/>
                          <a:cs typeface="Arial" panose="020B0604020202020204" pitchFamily="34" charset="0"/>
                        </a:rPr>
                        <a:t>11,965.8 </a:t>
                      </a:r>
                      <a:endParaRPr lang="en-US" altLang="ko-KR" sz="1400" b="1" i="0" u="none" strike="noStrike" dirty="0">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ko-KR" sz="1400" b="1" u="none" strike="noStrike">
                          <a:effectLst/>
                          <a:latin typeface="Arial" panose="020B0604020202020204" pitchFamily="34" charset="0"/>
                          <a:cs typeface="Arial" panose="020B0604020202020204" pitchFamily="34" charset="0"/>
                        </a:rPr>
                        <a:t>10,036.4 </a:t>
                      </a:r>
                      <a:endParaRPr lang="en-US" altLang="ko-KR" sz="1400" b="1" i="0" u="none" strike="noStrike">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ko-KR" sz="1400" b="1" u="none" strike="noStrike">
                          <a:effectLst/>
                          <a:latin typeface="Arial" panose="020B0604020202020204" pitchFamily="34" charset="0"/>
                          <a:cs typeface="Arial" panose="020B0604020202020204" pitchFamily="34" charset="0"/>
                        </a:rPr>
                        <a:t>10,041.6 </a:t>
                      </a:r>
                      <a:endParaRPr lang="en-US" altLang="ko-KR" sz="1400" b="1" i="0" u="none" strike="noStrike">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259322">
                <a:tc vMerge="1">
                  <a:txBody>
                    <a:bodyPr/>
                    <a:lstStyle/>
                    <a:p>
                      <a:pPr latinLnBrk="1"/>
                      <a:endParaRPr lang="ko-KR" altLang="en-US"/>
                    </a:p>
                  </a:txBody>
                  <a:tcPr/>
                </a:tc>
                <a:tc>
                  <a:txBody>
                    <a:bodyPr/>
                    <a:lstStyle/>
                    <a:p>
                      <a:pPr algn="ctr" fontAlgn="ctr"/>
                      <a:r>
                        <a:rPr lang="en-US" altLang="ko-KR" sz="1400" b="1" u="none" strike="noStrike">
                          <a:effectLst/>
                          <a:latin typeface="Arial" panose="020B0604020202020204" pitchFamily="34" charset="0"/>
                          <a:cs typeface="Arial" panose="020B0604020202020204" pitchFamily="34" charset="0"/>
                        </a:rPr>
                        <a:t>(22.6)</a:t>
                      </a:r>
                      <a:endParaRPr lang="en-US" altLang="ko-KR" sz="1400" b="1" i="0" u="none" strike="noStrike">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ko-KR" sz="1400" b="1" u="none" strike="noStrike">
                          <a:effectLst/>
                          <a:latin typeface="Arial" panose="020B0604020202020204" pitchFamily="34" charset="0"/>
                          <a:cs typeface="Arial" panose="020B0604020202020204" pitchFamily="34" charset="0"/>
                        </a:rPr>
                        <a:t>(20.7)</a:t>
                      </a:r>
                      <a:endParaRPr lang="en-US" altLang="ko-KR" sz="1400" b="1" i="0" u="none" strike="noStrike">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ko-KR" sz="1400" b="1" u="none" strike="noStrike">
                          <a:effectLst/>
                          <a:latin typeface="Arial" panose="020B0604020202020204" pitchFamily="34" charset="0"/>
                          <a:cs typeface="Arial" panose="020B0604020202020204" pitchFamily="34" charset="0"/>
                        </a:rPr>
                        <a:t>(18.7)</a:t>
                      </a:r>
                      <a:endParaRPr lang="en-US" altLang="ko-KR" sz="1400" b="1" i="0" u="none" strike="noStrike">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ko-KR" sz="1400" b="1" u="none" strike="noStrike" dirty="0">
                          <a:effectLst/>
                          <a:latin typeface="Arial" panose="020B0604020202020204" pitchFamily="34" charset="0"/>
                          <a:cs typeface="Arial" panose="020B0604020202020204" pitchFamily="34" charset="0"/>
                        </a:rPr>
                        <a:t>(17.3)</a:t>
                      </a:r>
                      <a:endParaRPr lang="en-US" altLang="ko-KR" sz="1400" b="1" i="0" u="none" strike="noStrike" dirty="0">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ko-KR" sz="1400" b="1" u="none" strike="noStrike">
                          <a:effectLst/>
                          <a:latin typeface="Arial" panose="020B0604020202020204" pitchFamily="34" charset="0"/>
                          <a:cs typeface="Arial" panose="020B0604020202020204" pitchFamily="34" charset="0"/>
                        </a:rPr>
                        <a:t>(17.4)</a:t>
                      </a:r>
                      <a:endParaRPr lang="en-US" altLang="ko-KR" sz="1400" b="1" i="0" u="none" strike="noStrike">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259322">
                <a:tc rowSpan="2">
                  <a:txBody>
                    <a:bodyPr/>
                    <a:lstStyle/>
                    <a:p>
                      <a:pPr algn="ctr" fontAlgn="ctr"/>
                      <a:r>
                        <a:rPr lang="en-US" sz="1400" b="1" u="none" strike="noStrike" smtClean="0">
                          <a:effectLst/>
                          <a:latin typeface="Arial" panose="020B0604020202020204" pitchFamily="34" charset="0"/>
                          <a:cs typeface="Arial" panose="020B0604020202020204" pitchFamily="34" charset="0"/>
                        </a:rPr>
                        <a:t>Korea</a:t>
                      </a:r>
                      <a:endParaRPr lang="en-US" sz="1400" b="1" i="0" u="none" strike="noStrike" dirty="0">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ko-KR" sz="1400" b="1" u="none" strike="noStrike">
                          <a:effectLst/>
                          <a:latin typeface="Arial" panose="020B0604020202020204" pitchFamily="34" charset="0"/>
                          <a:cs typeface="Arial" panose="020B0604020202020204" pitchFamily="34" charset="0"/>
                        </a:rPr>
                        <a:t>6,067.8 </a:t>
                      </a:r>
                      <a:endParaRPr lang="en-US" altLang="ko-KR" sz="1400" b="1" i="0" u="none" strike="noStrike">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ko-KR" sz="1400" b="1" u="none" strike="noStrike">
                          <a:effectLst/>
                          <a:latin typeface="Arial" panose="020B0604020202020204" pitchFamily="34" charset="0"/>
                          <a:cs typeface="Arial" panose="020B0604020202020204" pitchFamily="34" charset="0"/>
                        </a:rPr>
                        <a:t>5,800.9 </a:t>
                      </a:r>
                      <a:endParaRPr lang="en-US" altLang="ko-KR" sz="1400" b="1" i="0" u="none" strike="noStrike">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ko-KR" sz="1400" b="1" u="none" strike="noStrike">
                          <a:effectLst/>
                          <a:latin typeface="Arial" panose="020B0604020202020204" pitchFamily="34" charset="0"/>
                          <a:cs typeface="Arial" panose="020B0604020202020204" pitchFamily="34" charset="0"/>
                        </a:rPr>
                        <a:t>5,457.2 </a:t>
                      </a:r>
                      <a:endParaRPr lang="en-US" altLang="ko-KR" sz="1400" b="1" i="0" u="none" strike="noStrike">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ko-KR" sz="1400" b="1" u="none" strike="noStrike" dirty="0">
                          <a:effectLst/>
                          <a:latin typeface="Arial" panose="020B0604020202020204" pitchFamily="34" charset="0"/>
                          <a:cs typeface="Arial" panose="020B0604020202020204" pitchFamily="34" charset="0"/>
                        </a:rPr>
                        <a:t>5,308.2 </a:t>
                      </a:r>
                      <a:endParaRPr lang="en-US" altLang="ko-KR" sz="1400" b="1" i="0" u="none" strike="noStrike" dirty="0">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ko-KR" sz="1400" b="1" u="none" strike="noStrike">
                          <a:effectLst/>
                          <a:latin typeface="Arial" panose="020B0604020202020204" pitchFamily="34" charset="0"/>
                          <a:cs typeface="Arial" panose="020B0604020202020204" pitchFamily="34" charset="0"/>
                        </a:rPr>
                        <a:t>5,743.5 </a:t>
                      </a:r>
                      <a:endParaRPr lang="en-US" altLang="ko-KR" sz="1400" b="1" i="0" u="none" strike="noStrike">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259322">
                <a:tc vMerge="1">
                  <a:txBody>
                    <a:bodyPr/>
                    <a:lstStyle/>
                    <a:p>
                      <a:pPr latinLnBrk="1"/>
                      <a:endParaRPr lang="ko-KR" altLang="en-US"/>
                    </a:p>
                  </a:txBody>
                  <a:tcPr/>
                </a:tc>
                <a:tc>
                  <a:txBody>
                    <a:bodyPr/>
                    <a:lstStyle/>
                    <a:p>
                      <a:pPr algn="ctr" fontAlgn="ctr"/>
                      <a:r>
                        <a:rPr lang="en-US" altLang="ko-KR" sz="1400" b="1" u="none" strike="noStrike">
                          <a:effectLst/>
                          <a:latin typeface="Arial" panose="020B0604020202020204" pitchFamily="34" charset="0"/>
                          <a:cs typeface="Arial" panose="020B0604020202020204" pitchFamily="34" charset="0"/>
                        </a:rPr>
                        <a:t>(29.7)</a:t>
                      </a:r>
                      <a:endParaRPr lang="en-US" altLang="ko-KR" sz="1400" b="1" i="0" u="none" strike="noStrike">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ko-KR" sz="1400" b="1" u="none" strike="noStrike">
                          <a:effectLst/>
                          <a:latin typeface="Arial" panose="020B0604020202020204" pitchFamily="34" charset="0"/>
                          <a:cs typeface="Arial" panose="020B0604020202020204" pitchFamily="34" charset="0"/>
                        </a:rPr>
                        <a:t>(27.4)</a:t>
                      </a:r>
                      <a:endParaRPr lang="en-US" altLang="ko-KR" sz="1400" b="1" i="0" u="none" strike="noStrike">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ko-KR" sz="1400" b="1" u="none" strike="noStrike">
                          <a:effectLst/>
                          <a:latin typeface="Arial" panose="020B0604020202020204" pitchFamily="34" charset="0"/>
                          <a:cs typeface="Arial" panose="020B0604020202020204" pitchFamily="34" charset="0"/>
                        </a:rPr>
                        <a:t>(23.9)</a:t>
                      </a:r>
                      <a:endParaRPr lang="en-US" altLang="ko-KR" sz="1400" b="1" i="0" u="none" strike="noStrike">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ko-KR" sz="1400" b="1" u="none" strike="noStrike">
                          <a:effectLst/>
                          <a:latin typeface="Arial" panose="020B0604020202020204" pitchFamily="34" charset="0"/>
                          <a:cs typeface="Arial" panose="020B0604020202020204" pitchFamily="34" charset="0"/>
                        </a:rPr>
                        <a:t>(22.6)</a:t>
                      </a:r>
                      <a:endParaRPr lang="en-US" altLang="ko-KR" sz="1400" b="1" i="0" u="none" strike="noStrike">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ko-KR" sz="1400" b="1" u="none" strike="noStrike" dirty="0">
                          <a:effectLst/>
                          <a:latin typeface="Arial" panose="020B0604020202020204" pitchFamily="34" charset="0"/>
                          <a:cs typeface="Arial" panose="020B0604020202020204" pitchFamily="34" charset="0"/>
                        </a:rPr>
                        <a:t>(23.7)</a:t>
                      </a:r>
                      <a:endParaRPr lang="en-US" altLang="ko-KR" sz="1400" b="1" i="0" u="none" strike="noStrike" dirty="0">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259322">
                <a:tc rowSpan="2">
                  <a:txBody>
                    <a:bodyPr/>
                    <a:lstStyle/>
                    <a:p>
                      <a:pPr algn="ctr" fontAlgn="ctr"/>
                      <a:r>
                        <a:rPr lang="en-US" sz="1400" b="1" u="none" strike="noStrike" smtClean="0">
                          <a:effectLst/>
                          <a:latin typeface="Arial" panose="020B0604020202020204" pitchFamily="34" charset="0"/>
                          <a:cs typeface="Arial" panose="020B0604020202020204" pitchFamily="34" charset="0"/>
                        </a:rPr>
                        <a:t>USA</a:t>
                      </a:r>
                      <a:endParaRPr lang="en-US" sz="1400" b="1" i="0" u="none" strike="noStrike" dirty="0">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ko-KR" sz="1400" b="1" u="none" strike="noStrike">
                          <a:effectLst/>
                          <a:latin typeface="Arial" panose="020B0604020202020204" pitchFamily="34" charset="0"/>
                          <a:cs typeface="Arial" panose="020B0604020202020204" pitchFamily="34" charset="0"/>
                        </a:rPr>
                        <a:t>21,483.9 </a:t>
                      </a:r>
                      <a:endParaRPr lang="en-US" altLang="ko-KR" sz="1400" b="1" i="0" u="none" strike="noStrike">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ko-KR" sz="1400" b="1" u="none" strike="noStrike">
                          <a:effectLst/>
                          <a:latin typeface="Arial" panose="020B0604020202020204" pitchFamily="34" charset="0"/>
                          <a:cs typeface="Arial" panose="020B0604020202020204" pitchFamily="34" charset="0"/>
                        </a:rPr>
                        <a:t>21,724.8 </a:t>
                      </a:r>
                      <a:endParaRPr lang="en-US" altLang="ko-KR" sz="1400" b="1" i="0" u="none" strike="noStrike">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ko-KR" sz="1400" b="1" u="none" strike="noStrike">
                          <a:effectLst/>
                          <a:latin typeface="Arial" panose="020B0604020202020204" pitchFamily="34" charset="0"/>
                          <a:cs typeface="Arial" panose="020B0604020202020204" pitchFamily="34" charset="0"/>
                        </a:rPr>
                        <a:t>17,854.9 </a:t>
                      </a:r>
                      <a:endParaRPr lang="en-US" altLang="ko-KR" sz="1400" b="1" i="0" u="none" strike="noStrike">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ko-KR" sz="1400" b="1" u="none" strike="noStrike">
                          <a:effectLst/>
                          <a:latin typeface="Arial" panose="020B0604020202020204" pitchFamily="34" charset="0"/>
                          <a:cs typeface="Arial" panose="020B0604020202020204" pitchFamily="34" charset="0"/>
                        </a:rPr>
                        <a:t>15,147.8 </a:t>
                      </a:r>
                      <a:endParaRPr lang="en-US" altLang="ko-KR" sz="1400" b="1" i="0" u="none" strike="noStrike">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ko-KR" sz="1400" b="1" u="none" strike="noStrike" dirty="0">
                          <a:effectLst/>
                          <a:latin typeface="Arial" panose="020B0604020202020204" pitchFamily="34" charset="0"/>
                          <a:cs typeface="Arial" panose="020B0604020202020204" pitchFamily="34" charset="0"/>
                        </a:rPr>
                        <a:t>15,866.5 </a:t>
                      </a:r>
                      <a:endParaRPr lang="en-US" altLang="ko-KR" sz="1400" b="1" i="0" u="none" strike="noStrike" dirty="0">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259322">
                <a:tc vMerge="1">
                  <a:txBody>
                    <a:bodyPr/>
                    <a:lstStyle/>
                    <a:p>
                      <a:pPr latinLnBrk="1"/>
                      <a:endParaRPr lang="ko-KR" altLang="en-US"/>
                    </a:p>
                  </a:txBody>
                  <a:tcPr/>
                </a:tc>
                <a:tc>
                  <a:txBody>
                    <a:bodyPr/>
                    <a:lstStyle/>
                    <a:p>
                      <a:pPr algn="ctr" fontAlgn="ctr"/>
                      <a:r>
                        <a:rPr lang="en-US" altLang="ko-KR" sz="1400" b="1" u="none" strike="noStrike">
                          <a:effectLst/>
                          <a:latin typeface="Arial" panose="020B0604020202020204" pitchFamily="34" charset="0"/>
                          <a:cs typeface="Arial" panose="020B0604020202020204" pitchFamily="34" charset="0"/>
                        </a:rPr>
                        <a:t>(16.0)</a:t>
                      </a:r>
                      <a:endParaRPr lang="en-US" altLang="ko-KR" sz="1400" b="1" i="0" u="none" strike="noStrike">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ko-KR" sz="1400" b="1" u="none" strike="noStrike">
                          <a:effectLst/>
                          <a:latin typeface="Arial" panose="020B0604020202020204" pitchFamily="34" charset="0"/>
                          <a:cs typeface="Arial" panose="020B0604020202020204" pitchFamily="34" charset="0"/>
                        </a:rPr>
                        <a:t>(14.7)</a:t>
                      </a:r>
                      <a:endParaRPr lang="en-US" altLang="ko-KR" sz="1400" b="1" i="0" u="none" strike="noStrike">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ko-KR" sz="1400" b="1" u="none" strike="noStrike">
                          <a:effectLst/>
                          <a:latin typeface="Arial" panose="020B0604020202020204" pitchFamily="34" charset="0"/>
                          <a:cs typeface="Arial" panose="020B0604020202020204" pitchFamily="34" charset="0"/>
                        </a:rPr>
                        <a:t>(12.0)</a:t>
                      </a:r>
                      <a:endParaRPr lang="en-US" altLang="ko-KR" sz="1400" b="1" i="0" u="none" strike="noStrike">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ko-KR" sz="1400" b="1" u="none" strike="noStrike">
                          <a:effectLst/>
                          <a:latin typeface="Arial" panose="020B0604020202020204" pitchFamily="34" charset="0"/>
                          <a:cs typeface="Arial" panose="020B0604020202020204" pitchFamily="34" charset="0"/>
                        </a:rPr>
                        <a:t>(10.4)</a:t>
                      </a:r>
                      <a:endParaRPr lang="en-US" altLang="ko-KR" sz="1400" b="1" i="0" u="none" strike="noStrike">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ko-KR" sz="1400" b="1" u="none" strike="noStrike" dirty="0">
                          <a:effectLst/>
                          <a:latin typeface="Arial" panose="020B0604020202020204" pitchFamily="34" charset="0"/>
                          <a:cs typeface="Arial" panose="020B0604020202020204" pitchFamily="34" charset="0"/>
                        </a:rPr>
                        <a:t>(10.9)</a:t>
                      </a:r>
                      <a:endParaRPr lang="en-US" altLang="ko-KR" sz="1400" b="1" i="0" u="none" strike="noStrike" dirty="0">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259322">
                <a:tc rowSpan="2">
                  <a:txBody>
                    <a:bodyPr/>
                    <a:lstStyle/>
                    <a:p>
                      <a:pPr algn="ctr" fontAlgn="ctr"/>
                      <a:r>
                        <a:rPr lang="en-US" sz="1400" b="1" u="none" strike="noStrike" smtClean="0">
                          <a:effectLst/>
                          <a:latin typeface="Arial" panose="020B0604020202020204" pitchFamily="34" charset="0"/>
                          <a:cs typeface="Arial" panose="020B0604020202020204" pitchFamily="34" charset="0"/>
                        </a:rPr>
                        <a:t>Total 40</a:t>
                      </a:r>
                    </a:p>
                    <a:p>
                      <a:pPr algn="ctr" fontAlgn="ctr"/>
                      <a:r>
                        <a:rPr lang="en-US" sz="1400" b="1" u="none" strike="noStrike" smtClean="0">
                          <a:effectLst/>
                          <a:latin typeface="Arial" panose="020B0604020202020204" pitchFamily="34" charset="0"/>
                          <a:cs typeface="Arial" panose="020B0604020202020204" pitchFamily="34" charset="0"/>
                        </a:rPr>
                        <a:t>Countries</a:t>
                      </a:r>
                      <a:endParaRPr lang="en-US" sz="1400" b="1" i="0" u="none" strike="noStrike" dirty="0">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ko-KR" sz="1400" b="1" u="none" strike="noStrike">
                          <a:effectLst/>
                          <a:latin typeface="Arial" panose="020B0604020202020204" pitchFamily="34" charset="0"/>
                          <a:cs typeface="Arial" panose="020B0604020202020204" pitchFamily="34" charset="0"/>
                        </a:rPr>
                        <a:t>507,751.5 </a:t>
                      </a:r>
                      <a:endParaRPr lang="en-US" altLang="ko-KR" sz="1400" b="1" i="0" u="none" strike="noStrike">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ko-KR" sz="1400" b="1" u="none" strike="noStrike">
                          <a:effectLst/>
                          <a:latin typeface="Arial" panose="020B0604020202020204" pitchFamily="34" charset="0"/>
                          <a:cs typeface="Arial" panose="020B0604020202020204" pitchFamily="34" charset="0"/>
                        </a:rPr>
                        <a:t>497,263.1 </a:t>
                      </a:r>
                      <a:endParaRPr lang="en-US" altLang="ko-KR" sz="1400" b="1" i="0" u="none" strike="noStrike">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ko-KR" sz="1400" b="1" u="none" strike="noStrike">
                          <a:effectLst/>
                          <a:latin typeface="Arial" panose="020B0604020202020204" pitchFamily="34" charset="0"/>
                          <a:cs typeface="Arial" panose="020B0604020202020204" pitchFamily="34" charset="0"/>
                        </a:rPr>
                        <a:t>548,320.9 </a:t>
                      </a:r>
                      <a:endParaRPr lang="en-US" altLang="ko-KR" sz="1400" b="1" i="0" u="none" strike="noStrike">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ko-KR" sz="1400" b="1" u="none" strike="noStrike">
                          <a:effectLst/>
                          <a:latin typeface="Arial" panose="020B0604020202020204" pitchFamily="34" charset="0"/>
                          <a:cs typeface="Arial" panose="020B0604020202020204" pitchFamily="34" charset="0"/>
                        </a:rPr>
                        <a:t>554,280.5 </a:t>
                      </a:r>
                      <a:endParaRPr lang="en-US" altLang="ko-KR" sz="1400" b="1" i="0" u="none" strike="noStrike">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ko-KR" sz="1400" b="1" u="none" strike="noStrike" dirty="0">
                          <a:effectLst/>
                          <a:latin typeface="Arial" panose="020B0604020202020204" pitchFamily="34" charset="0"/>
                          <a:cs typeface="Arial" panose="020B0604020202020204" pitchFamily="34" charset="0"/>
                        </a:rPr>
                        <a:t>553,517.0 </a:t>
                      </a:r>
                      <a:endParaRPr lang="en-US" altLang="ko-KR" sz="1400" b="1" i="0" u="none" strike="noStrike" dirty="0">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259322">
                <a:tc vMerge="1">
                  <a:txBody>
                    <a:bodyPr/>
                    <a:lstStyle/>
                    <a:p>
                      <a:pPr latinLnBrk="1"/>
                      <a:endParaRPr lang="ko-KR" altLang="en-US"/>
                    </a:p>
                  </a:txBody>
                  <a:tcPr/>
                </a:tc>
                <a:tc>
                  <a:txBody>
                    <a:bodyPr/>
                    <a:lstStyle/>
                    <a:p>
                      <a:pPr algn="ctr" fontAlgn="ctr"/>
                      <a:r>
                        <a:rPr lang="en-US" altLang="ko-KR" sz="1400" b="1" u="none" strike="noStrike">
                          <a:effectLst/>
                          <a:latin typeface="Arial" panose="020B0604020202020204" pitchFamily="34" charset="0"/>
                          <a:cs typeface="Arial" panose="020B0604020202020204" pitchFamily="34" charset="0"/>
                        </a:rPr>
                        <a:t>(28.1)</a:t>
                      </a:r>
                      <a:endParaRPr lang="en-US" altLang="ko-KR" sz="1400" b="1" i="0" u="none" strike="noStrike">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ko-KR" sz="1400" b="1" u="none" strike="noStrike">
                          <a:effectLst/>
                          <a:latin typeface="Arial" panose="020B0604020202020204" pitchFamily="34" charset="0"/>
                          <a:cs typeface="Arial" panose="020B0604020202020204" pitchFamily="34" charset="0"/>
                        </a:rPr>
                        <a:t>(25.8)</a:t>
                      </a:r>
                      <a:endParaRPr lang="en-US" altLang="ko-KR" sz="1400" b="1" i="0" u="none" strike="noStrike">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ko-KR" sz="1400" b="1" u="none" strike="noStrike">
                          <a:effectLst/>
                          <a:latin typeface="Arial" panose="020B0604020202020204" pitchFamily="34" charset="0"/>
                          <a:cs typeface="Arial" panose="020B0604020202020204" pitchFamily="34" charset="0"/>
                        </a:rPr>
                        <a:t>(26.8)</a:t>
                      </a:r>
                      <a:endParaRPr lang="en-US" altLang="ko-KR" sz="1400" b="1" i="0" u="none" strike="noStrike">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ko-KR" sz="1400" b="1" u="none" strike="noStrike">
                          <a:effectLst/>
                          <a:latin typeface="Arial" panose="020B0604020202020204" pitchFamily="34" charset="0"/>
                          <a:cs typeface="Arial" panose="020B0604020202020204" pitchFamily="34" charset="0"/>
                        </a:rPr>
                        <a:t>(26.5)</a:t>
                      </a:r>
                      <a:endParaRPr lang="en-US" altLang="ko-KR" sz="1400" b="1" i="0" u="none" strike="noStrike">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ko-KR" sz="1400" b="1" u="none" strike="noStrike" dirty="0">
                          <a:effectLst/>
                          <a:latin typeface="Arial" panose="020B0604020202020204" pitchFamily="34" charset="0"/>
                          <a:cs typeface="Arial" panose="020B0604020202020204" pitchFamily="34" charset="0"/>
                        </a:rPr>
                        <a:t>(25.7)</a:t>
                      </a:r>
                      <a:endParaRPr lang="en-US" altLang="ko-KR" sz="1400" b="1" i="0" u="none" strike="noStrike" dirty="0">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0702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슬라이드 번호 개체 틀 3"/>
          <p:cNvSpPr>
            <a:spLocks noGrp="1"/>
          </p:cNvSpPr>
          <p:nvPr>
            <p:ph type="sldNum" sz="quarter" idx="12"/>
          </p:nvPr>
        </p:nvSpPr>
        <p:spPr/>
        <p:txBody>
          <a:bodyPr/>
          <a:lstStyle/>
          <a:p>
            <a:fld id="{3F28CAA6-A75E-4364-ADDA-B3C6558AEBCC}" type="slidenum">
              <a:rPr lang="ko-KR" altLang="en-US" smtClean="0"/>
              <a:pPr/>
              <a:t>12</a:t>
            </a:fld>
            <a:endParaRPr lang="ko-KR" altLang="en-US"/>
          </a:p>
        </p:txBody>
      </p:sp>
      <p:sp>
        <p:nvSpPr>
          <p:cNvPr id="13" name="Rectangle 2"/>
          <p:cNvSpPr txBox="1">
            <a:spLocks noChangeArrowheads="1"/>
          </p:cNvSpPr>
          <p:nvPr/>
        </p:nvSpPr>
        <p:spPr bwMode="auto">
          <a:xfrm>
            <a:off x="80072" y="62912"/>
            <a:ext cx="8753358" cy="584775"/>
          </a:xfrm>
          <a:prstGeom prst="rect">
            <a:avLst/>
          </a:prstGeom>
          <a:noFill/>
        </p:spPr>
        <p:txBody>
          <a:bodyPr wrap="none" rtlCol="0">
            <a:spAutoFit/>
            <a:scene3d>
              <a:camera prst="orthographicFront"/>
              <a:lightRig rig="threePt" dir="t"/>
            </a:scene3d>
            <a:sp3d contourW="38100">
              <a:bevelT w="0" h="38100"/>
              <a:contourClr>
                <a:schemeClr val="tx2">
                  <a:lumMod val="50000"/>
                </a:schemeClr>
              </a:contourClr>
            </a:sp3d>
          </a:bodyPr>
          <a:lstStyle>
            <a:defPPr>
              <a:defRPr lang="ko-KR"/>
            </a:defPPr>
            <a:lvl1pPr>
              <a:spcBef>
                <a:spcPct val="50000"/>
              </a:spcBef>
              <a:defRPr sz="2800" spc="-50">
                <a:solidFill>
                  <a:schemeClr val="bg1"/>
                </a:solidFill>
                <a:latin typeface="Arial" pitchFamily="34" charset="0"/>
                <a:ea typeface="HY견고딕" pitchFamily="18" charset="-127"/>
                <a:cs typeface="Arial" pitchFamily="34" charset="0"/>
              </a:defRPr>
            </a:lvl1pPr>
          </a:lstStyle>
          <a:p>
            <a:pPr lvl="0"/>
            <a:r>
              <a:rPr lang="en-US" altLang="ko-KR" sz="3200" b="1" dirty="0">
                <a:latin typeface="+mn-ea"/>
                <a:ea typeface="+mn-ea"/>
              </a:rPr>
              <a:t>III</a:t>
            </a:r>
            <a:r>
              <a:rPr lang="en-US" altLang="ko-KR" sz="3200" b="1" dirty="0" smtClean="0">
                <a:latin typeface="+mn-ea"/>
                <a:ea typeface="+mn-ea"/>
              </a:rPr>
              <a:t>. GVC </a:t>
            </a:r>
            <a:r>
              <a:rPr lang="en-US" altLang="ko-KR" sz="3200" b="1" dirty="0">
                <a:latin typeface="+mn-ea"/>
                <a:ea typeface="+mn-ea"/>
              </a:rPr>
              <a:t>Income and Jobs, All Manufactures</a:t>
            </a:r>
            <a:endParaRPr lang="ko-KR" altLang="ko-KR" sz="3200" b="1" dirty="0"/>
          </a:p>
        </p:txBody>
      </p:sp>
      <p:grpSp>
        <p:nvGrpSpPr>
          <p:cNvPr id="19" name="그룹 18"/>
          <p:cNvGrpSpPr/>
          <p:nvPr/>
        </p:nvGrpSpPr>
        <p:grpSpPr>
          <a:xfrm>
            <a:off x="150937" y="1058081"/>
            <a:ext cx="7949454" cy="515039"/>
            <a:chOff x="272009" y="911397"/>
            <a:chExt cx="8411288" cy="544961"/>
          </a:xfrm>
        </p:grpSpPr>
        <p:grpSp>
          <p:nvGrpSpPr>
            <p:cNvPr id="20" name="그룹 19"/>
            <p:cNvGrpSpPr/>
            <p:nvPr/>
          </p:nvGrpSpPr>
          <p:grpSpPr>
            <a:xfrm>
              <a:off x="272009" y="911397"/>
              <a:ext cx="8411288" cy="544961"/>
              <a:chOff x="272009" y="911397"/>
              <a:chExt cx="8411288" cy="544961"/>
            </a:xfrm>
          </p:grpSpPr>
          <p:pic>
            <p:nvPicPr>
              <p:cNvPr id="23" name="그림 22"/>
              <p:cNvPicPr>
                <a:picLocks noChangeAspect="1"/>
              </p:cNvPicPr>
              <p:nvPr/>
            </p:nvPicPr>
            <p:blipFill rotWithShape="1">
              <a:blip r:embed="rId2" cstate="print">
                <a:extLst>
                  <a:ext uri="{28A0092B-C50C-407E-A947-70E740481C1C}">
                    <a14:useLocalDpi xmlns:a14="http://schemas.microsoft.com/office/drawing/2010/main" val="0"/>
                  </a:ext>
                </a:extLst>
              </a:blip>
              <a:srcRect r="41270"/>
              <a:stretch/>
            </p:blipFill>
            <p:spPr>
              <a:xfrm>
                <a:off x="272009" y="911397"/>
                <a:ext cx="3630510" cy="544961"/>
              </a:xfrm>
              <a:prstGeom prst="rect">
                <a:avLst/>
              </a:prstGeom>
            </p:spPr>
          </p:pic>
          <p:pic>
            <p:nvPicPr>
              <p:cNvPr id="24" name="그림 23"/>
              <p:cNvPicPr>
                <a:picLocks noChangeAspect="1"/>
              </p:cNvPicPr>
              <p:nvPr/>
            </p:nvPicPr>
            <p:blipFill rotWithShape="1">
              <a:blip r:embed="rId2" cstate="print">
                <a:extLst>
                  <a:ext uri="{28A0092B-C50C-407E-A947-70E740481C1C}">
                    <a14:useLocalDpi xmlns:a14="http://schemas.microsoft.com/office/drawing/2010/main" val="0"/>
                  </a:ext>
                </a:extLst>
              </a:blip>
              <a:srcRect l="33042" r="17430"/>
              <a:stretch/>
            </p:blipFill>
            <p:spPr>
              <a:xfrm>
                <a:off x="3902519" y="911397"/>
                <a:ext cx="4780778" cy="544961"/>
              </a:xfrm>
              <a:prstGeom prst="rect">
                <a:avLst/>
              </a:prstGeom>
            </p:spPr>
          </p:pic>
        </p:grpSp>
        <p:sp>
          <p:nvSpPr>
            <p:cNvPr id="21" name="Text Box 41"/>
            <p:cNvSpPr txBox="1">
              <a:spLocks noChangeArrowheads="1"/>
            </p:cNvSpPr>
            <p:nvPr/>
          </p:nvSpPr>
          <p:spPr bwMode="auto">
            <a:xfrm>
              <a:off x="360996" y="934665"/>
              <a:ext cx="553752" cy="455920"/>
            </a:xfrm>
            <a:prstGeom prst="rect">
              <a:avLst/>
            </a:prstGeom>
            <a:noFill/>
            <a:ln w="9525">
              <a:noFill/>
              <a:miter lim="800000"/>
              <a:headEnd/>
              <a:tailEnd/>
            </a:ln>
            <a:effectLst/>
          </p:spPr>
          <p:txBody>
            <a:bodyPr wrap="square">
              <a:spAutoFit/>
              <a:scene3d>
                <a:camera prst="orthographicFront"/>
                <a:lightRig rig="threePt" dir="t"/>
              </a:scene3d>
              <a:sp3d contourW="38100">
                <a:bevelT w="0" h="38100"/>
                <a:contourClr>
                  <a:schemeClr val="tx1">
                    <a:lumMod val="95000"/>
                    <a:lumOff val="5000"/>
                  </a:schemeClr>
                </a:contourClr>
              </a:sp3d>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fontAlgn="base">
                <a:spcBef>
                  <a:spcPct val="0"/>
                </a:spcBef>
                <a:spcAft>
                  <a:spcPct val="0"/>
                </a:spcAft>
                <a:defRPr/>
              </a:pPr>
              <a:r>
                <a:rPr lang="en-US" altLang="ko-KR" sz="2200" dirty="0" smtClean="0">
                  <a:solidFill>
                    <a:schemeClr val="bg1"/>
                  </a:solidFill>
                  <a:latin typeface="HY견고딕" pitchFamily="18" charset="-127"/>
                  <a:ea typeface="HY견고딕" pitchFamily="18" charset="-127"/>
                </a:rPr>
                <a:t>3</a:t>
              </a:r>
              <a:endParaRPr lang="ko-KR" altLang="en-US" sz="2200" dirty="0" smtClean="0">
                <a:solidFill>
                  <a:schemeClr val="bg1"/>
                </a:solidFill>
                <a:latin typeface="HY견고딕" pitchFamily="18" charset="-127"/>
                <a:ea typeface="HY견고딕" pitchFamily="18" charset="-127"/>
              </a:endParaRPr>
            </a:p>
          </p:txBody>
        </p:sp>
        <p:sp>
          <p:nvSpPr>
            <p:cNvPr id="22" name="Text Box 41"/>
            <p:cNvSpPr txBox="1">
              <a:spLocks noChangeArrowheads="1"/>
            </p:cNvSpPr>
            <p:nvPr/>
          </p:nvSpPr>
          <p:spPr bwMode="auto">
            <a:xfrm>
              <a:off x="827584" y="955987"/>
              <a:ext cx="4135644" cy="423355"/>
            </a:xfrm>
            <a:prstGeom prst="rect">
              <a:avLst/>
            </a:prstGeom>
            <a:noFill/>
            <a:ln w="9525">
              <a:noFill/>
              <a:miter lim="800000"/>
              <a:headEnd/>
              <a:tailEnd/>
            </a:ln>
            <a:effectLst/>
          </p:spPr>
          <p:txBody>
            <a:bodyPr wrap="non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fontAlgn="base">
                <a:spcBef>
                  <a:spcPct val="0"/>
                </a:spcBef>
                <a:spcAft>
                  <a:spcPct val="0"/>
                </a:spcAft>
                <a:defRPr/>
              </a:pPr>
              <a:r>
                <a:rPr lang="en-US" altLang="ko-KR" sz="2000" b="1" dirty="0" smtClean="0">
                  <a:solidFill>
                    <a:srgbClr val="214D83"/>
                  </a:solidFill>
                  <a:latin typeface="Arial" panose="020B0604020202020204" pitchFamily="34" charset="0"/>
                  <a:ea typeface="HY헤드라인M" panose="02030600000101010101" pitchFamily="18" charset="-127"/>
                  <a:cs typeface="Arial" panose="020B0604020202020204" pitchFamily="34" charset="0"/>
                </a:rPr>
                <a:t>Korea’s </a:t>
              </a:r>
              <a:r>
                <a:rPr lang="en-US" altLang="ko-KR" sz="2000" b="1" dirty="0">
                  <a:solidFill>
                    <a:srgbClr val="214D83"/>
                  </a:solidFill>
                  <a:latin typeface="Arial" panose="020B0604020202020204" pitchFamily="34" charset="0"/>
                  <a:ea typeface="HY헤드라인M" panose="02030600000101010101" pitchFamily="18" charset="-127"/>
                  <a:cs typeface="Arial" panose="020B0604020202020204" pitchFamily="34" charset="0"/>
                </a:rPr>
                <a:t>GVC Income and Jobs</a:t>
              </a:r>
              <a:endParaRPr lang="ko-KR" altLang="en-US" sz="2000" b="1" dirty="0">
                <a:solidFill>
                  <a:srgbClr val="214D83"/>
                </a:solidFill>
                <a:latin typeface="Arial" panose="020B0604020202020204" pitchFamily="34" charset="0"/>
                <a:ea typeface="HY헤드라인M" panose="02030600000101010101" pitchFamily="18" charset="-127"/>
                <a:cs typeface="Arial" panose="020B0604020202020204" pitchFamily="34" charset="0"/>
              </a:endParaRPr>
            </a:p>
          </p:txBody>
        </p:sp>
      </p:grpSp>
      <p:grpSp>
        <p:nvGrpSpPr>
          <p:cNvPr id="16" name="그룹 15"/>
          <p:cNvGrpSpPr/>
          <p:nvPr/>
        </p:nvGrpSpPr>
        <p:grpSpPr>
          <a:xfrm>
            <a:off x="462244" y="1827402"/>
            <a:ext cx="8681756" cy="2031325"/>
            <a:chOff x="462244" y="1082825"/>
            <a:chExt cx="8681756" cy="2031325"/>
          </a:xfrm>
        </p:grpSpPr>
        <p:sp>
          <p:nvSpPr>
            <p:cNvPr id="17" name="직사각형 16"/>
            <p:cNvSpPr/>
            <p:nvPr/>
          </p:nvSpPr>
          <p:spPr>
            <a:xfrm>
              <a:off x="626029" y="1082825"/>
              <a:ext cx="8517971" cy="2031325"/>
            </a:xfrm>
            <a:prstGeom prst="rect">
              <a:avLst/>
            </a:prstGeom>
          </p:spPr>
          <p:txBody>
            <a:bodyPr vert="horz" wrap="square" lIns="91440" tIns="45720" rIns="91440" bIns="45720" rtlCol="0">
              <a:spAutoFit/>
            </a:bodyPr>
            <a:lstStyle/>
            <a:p>
              <a:pPr marL="0" lvl="1">
                <a:lnSpc>
                  <a:spcPct val="150000"/>
                </a:lnSpc>
              </a:pPr>
              <a:r>
                <a:rPr lang="en-US" altLang="ko-KR" b="1" dirty="0">
                  <a:ln>
                    <a:solidFill>
                      <a:srgbClr val="4F81BD">
                        <a:alpha val="0"/>
                      </a:srgbClr>
                    </a:solidFill>
                  </a:ln>
                  <a:latin typeface="Arial" panose="020B0604020202020204" pitchFamily="34" charset="0"/>
                  <a:ea typeface="HY헤드라인M" panose="02030600000101010101" pitchFamily="18" charset="-127"/>
                  <a:cs typeface="Arial" panose="020B0604020202020204" pitchFamily="34" charset="0"/>
                </a:rPr>
                <a:t>In 2011, Manufacturing industries account for 69% of Korea’s GVC income. (In 1995, 62.2%)</a:t>
              </a:r>
            </a:p>
            <a:p>
              <a:pPr marL="0" lvl="1">
                <a:lnSpc>
                  <a:spcPct val="150000"/>
                </a:lnSpc>
              </a:pPr>
              <a:r>
                <a:rPr lang="en-US" altLang="ko-KR" sz="1600" b="1" dirty="0" smtClean="0">
                  <a:ln>
                    <a:solidFill>
                      <a:srgbClr val="4F81BD">
                        <a:alpha val="0"/>
                      </a:srgbClr>
                    </a:solidFill>
                  </a:ln>
                  <a:latin typeface="Arial" panose="020B0604020202020204" pitchFamily="34" charset="0"/>
                  <a:ea typeface="HY헤드라인M" panose="02030600000101010101" pitchFamily="18" charset="-127"/>
                  <a:cs typeface="Arial" panose="020B0604020202020204" pitchFamily="34" charset="0"/>
                </a:rPr>
                <a:t>- IT </a:t>
              </a:r>
              <a:r>
                <a:rPr lang="en-US" altLang="ko-KR" sz="1600" b="1" dirty="0">
                  <a:ln>
                    <a:solidFill>
                      <a:srgbClr val="4F81BD">
                        <a:alpha val="0"/>
                      </a:srgbClr>
                    </a:solidFill>
                  </a:ln>
                  <a:latin typeface="Arial" panose="020B0604020202020204" pitchFamily="34" charset="0"/>
                  <a:ea typeface="HY헤드라인M" panose="02030600000101010101" pitchFamily="18" charset="-127"/>
                  <a:cs typeface="Arial" panose="020B0604020202020204" pitchFamily="34" charset="0"/>
                </a:rPr>
                <a:t>manufacturing (12.6% → 18.4%), Transportation equipment (10.4% → 14.6%)</a:t>
              </a:r>
            </a:p>
            <a:p>
              <a:pPr marL="0" lvl="1">
                <a:lnSpc>
                  <a:spcPct val="150000"/>
                </a:lnSpc>
              </a:pPr>
              <a:r>
                <a:rPr lang="en-US" altLang="ko-KR" sz="1600" b="1" dirty="0" smtClean="0">
                  <a:ln>
                    <a:solidFill>
                      <a:srgbClr val="4F81BD">
                        <a:alpha val="0"/>
                      </a:srgbClr>
                    </a:solidFill>
                  </a:ln>
                  <a:latin typeface="Arial" panose="020B0604020202020204" pitchFamily="34" charset="0"/>
                  <a:ea typeface="HY헤드라인M" panose="02030600000101010101" pitchFamily="18" charset="-127"/>
                  <a:cs typeface="Arial" panose="020B0604020202020204" pitchFamily="34" charset="0"/>
                </a:rPr>
                <a:t>- Food</a:t>
              </a:r>
              <a:r>
                <a:rPr lang="en-US" altLang="ko-KR" sz="1600" b="1" dirty="0">
                  <a:ln>
                    <a:solidFill>
                      <a:srgbClr val="4F81BD">
                        <a:alpha val="0"/>
                      </a:srgbClr>
                    </a:solidFill>
                  </a:ln>
                  <a:latin typeface="Arial" panose="020B0604020202020204" pitchFamily="34" charset="0"/>
                  <a:ea typeface="HY헤드라인M" panose="02030600000101010101" pitchFamily="18" charset="-127"/>
                  <a:cs typeface="Arial" panose="020B0604020202020204" pitchFamily="34" charset="0"/>
                </a:rPr>
                <a:t>, Beverages and Tobacco (5.3% → 3.1%), Textiles (6.0% → 3.4%)</a:t>
              </a:r>
            </a:p>
            <a:p>
              <a:pPr marL="0" lvl="1">
                <a:lnSpc>
                  <a:spcPct val="150000"/>
                </a:lnSpc>
              </a:pPr>
              <a:r>
                <a:rPr lang="en-US" altLang="ko-KR" sz="1600" b="1" dirty="0" smtClean="0">
                  <a:ln>
                    <a:solidFill>
                      <a:srgbClr val="4F81BD">
                        <a:alpha val="0"/>
                      </a:srgbClr>
                    </a:solidFill>
                  </a:ln>
                  <a:latin typeface="Arial" panose="020B0604020202020204" pitchFamily="34" charset="0"/>
                  <a:ea typeface="HY헤드라인M" panose="02030600000101010101" pitchFamily="18" charset="-127"/>
                  <a:cs typeface="Arial" panose="020B0604020202020204" pitchFamily="34" charset="0"/>
                </a:rPr>
                <a:t>- Business </a:t>
              </a:r>
              <a:r>
                <a:rPr lang="en-US" altLang="ko-KR" sz="1600" b="1" dirty="0">
                  <a:ln>
                    <a:solidFill>
                      <a:srgbClr val="4F81BD">
                        <a:alpha val="0"/>
                      </a:srgbClr>
                    </a:solidFill>
                  </a:ln>
                  <a:latin typeface="Arial" panose="020B0604020202020204" pitchFamily="34" charset="0"/>
                  <a:ea typeface="HY헤드라인M" panose="02030600000101010101" pitchFamily="18" charset="-127"/>
                  <a:cs typeface="Arial" panose="020B0604020202020204" pitchFamily="34" charset="0"/>
                </a:rPr>
                <a:t>services (5.5% → 7.1%)</a:t>
              </a:r>
            </a:p>
          </p:txBody>
        </p:sp>
        <p:pic>
          <p:nvPicPr>
            <p:cNvPr id="1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7851" r="96209" b="66529"/>
            <a:stretch/>
          </p:blipFill>
          <p:spPr bwMode="auto">
            <a:xfrm>
              <a:off x="462244" y="1212844"/>
              <a:ext cx="300037" cy="295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207287705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슬라이드 번호 개체 틀 3"/>
          <p:cNvSpPr>
            <a:spLocks noGrp="1"/>
          </p:cNvSpPr>
          <p:nvPr>
            <p:ph type="sldNum" sz="quarter" idx="12"/>
          </p:nvPr>
        </p:nvSpPr>
        <p:spPr/>
        <p:txBody>
          <a:bodyPr/>
          <a:lstStyle/>
          <a:p>
            <a:fld id="{3F28CAA6-A75E-4364-ADDA-B3C6558AEBCC}" type="slidenum">
              <a:rPr lang="ko-KR" altLang="en-US" smtClean="0"/>
              <a:pPr/>
              <a:t>13</a:t>
            </a:fld>
            <a:endParaRPr lang="ko-KR" altLang="en-US" dirty="0"/>
          </a:p>
        </p:txBody>
      </p:sp>
      <p:grpSp>
        <p:nvGrpSpPr>
          <p:cNvPr id="28" name="그룹 27"/>
          <p:cNvGrpSpPr/>
          <p:nvPr/>
        </p:nvGrpSpPr>
        <p:grpSpPr>
          <a:xfrm>
            <a:off x="451619" y="980727"/>
            <a:ext cx="8244706" cy="5524847"/>
            <a:chOff x="661169" y="3093713"/>
            <a:chExt cx="7825606" cy="4981700"/>
          </a:xfrm>
        </p:grpSpPr>
        <p:sp>
          <p:nvSpPr>
            <p:cNvPr id="29" name="모서리가 둥근 직사각형 28"/>
            <p:cNvSpPr/>
            <p:nvPr/>
          </p:nvSpPr>
          <p:spPr bwMode="auto">
            <a:xfrm>
              <a:off x="661169" y="3093713"/>
              <a:ext cx="7825606" cy="4981700"/>
            </a:xfrm>
            <a:prstGeom prst="roundRect">
              <a:avLst>
                <a:gd name="adj" fmla="val 479"/>
              </a:avLst>
            </a:prstGeom>
            <a:solidFill>
              <a:schemeClr val="bg1"/>
            </a:solidFill>
            <a:ln w="19050" algn="ctr">
              <a:solidFill>
                <a:srgbClr val="1D4575"/>
              </a:solidFill>
              <a:round/>
              <a:headEnd/>
              <a:tailEnd/>
            </a:ln>
            <a:effectLst>
              <a:innerShdw blurRad="63500">
                <a:schemeClr val="tx1">
                  <a:lumMod val="65000"/>
                  <a:lumOff val="35000"/>
                </a:schemeClr>
              </a:innerShdw>
            </a:effectLst>
          </p:spPr>
          <p:txBody>
            <a:bodyPr anchor="ctr"/>
            <a:lstStyle/>
            <a:p>
              <a:pPr algn="ctr" latinLnBrk="0">
                <a:defRPr/>
              </a:pPr>
              <a:endParaRPr lang="ko-KR" altLang="en-US">
                <a:latin typeface="굴림" charset="-127"/>
                <a:ea typeface="굴림" charset="-127"/>
              </a:endParaRPr>
            </a:p>
          </p:txBody>
        </p:sp>
        <p:sp>
          <p:nvSpPr>
            <p:cNvPr id="30" name="AutoShape 415"/>
            <p:cNvSpPr>
              <a:spLocks noChangeArrowheads="1"/>
            </p:cNvSpPr>
            <p:nvPr/>
          </p:nvSpPr>
          <p:spPr bwMode="auto">
            <a:xfrm>
              <a:off x="699557" y="3122306"/>
              <a:ext cx="7762958" cy="400008"/>
            </a:xfrm>
            <a:prstGeom prst="roundRect">
              <a:avLst>
                <a:gd name="adj" fmla="val 3397"/>
              </a:avLst>
            </a:prstGeom>
            <a:gradFill flip="none" rotWithShape="1">
              <a:gsLst>
                <a:gs pos="39000">
                  <a:srgbClr val="005EA4"/>
                </a:gs>
                <a:gs pos="41000">
                  <a:srgbClr val="004D86"/>
                </a:gs>
              </a:gsLst>
              <a:lin ang="2700000" scaled="1"/>
              <a:tileRect/>
            </a:gradFill>
            <a:ln w="19050" algn="ctr">
              <a:solidFill>
                <a:schemeClr val="bg1"/>
              </a:solidFill>
              <a:round/>
              <a:headEnd/>
              <a:tailEnd/>
            </a:ln>
            <a:effectLst/>
          </p:spPr>
          <p:txBody>
            <a:bodyPr lIns="36000" tIns="0" rIns="0" bIns="0" anchor="ctr">
              <a:scene3d>
                <a:camera prst="orthographicFront"/>
                <a:lightRig rig="threePt" dir="t"/>
              </a:scene3d>
              <a:sp3d>
                <a:bevelT w="0" h="0"/>
                <a:contourClr>
                  <a:srgbClr val="3696E6"/>
                </a:contourClr>
              </a:sp3d>
            </a:bodyPr>
            <a:lstStyle/>
            <a:p>
              <a:pPr marL="49213" indent="-342900" algn="ctr" fontAlgn="ctr" latinLnBrk="0">
                <a:spcBef>
                  <a:spcPct val="20000"/>
                </a:spcBef>
                <a:buClr>
                  <a:schemeClr val="hlink"/>
                </a:buClr>
                <a:buSzPts val="1200"/>
              </a:pPr>
              <a:r>
                <a:rPr lang="en-US" altLang="ko-KR" sz="1700" b="1" dirty="0">
                  <a:solidFill>
                    <a:schemeClr val="bg1"/>
                  </a:solidFill>
                  <a:latin typeface="Arial" panose="020B0604020202020204" pitchFamily="34" charset="0"/>
                  <a:ea typeface="HY헤드라인M" panose="02030600000101010101" pitchFamily="18" charset="-127"/>
                  <a:cs typeface="Arial" panose="020B0604020202020204" pitchFamily="34" charset="0"/>
                </a:rPr>
                <a:t>&lt;Table 4&gt; Shares of Korea’s GVC Income by Industries</a:t>
              </a:r>
              <a:endParaRPr lang="ko-KR" altLang="en-US" sz="1700" b="1" dirty="0">
                <a:solidFill>
                  <a:schemeClr val="bg1"/>
                </a:solidFill>
                <a:latin typeface="Arial" panose="020B0604020202020204" pitchFamily="34" charset="0"/>
                <a:ea typeface="HY헤드라인M" panose="02030600000101010101" pitchFamily="18" charset="-127"/>
                <a:cs typeface="Arial" panose="020B0604020202020204" pitchFamily="34" charset="0"/>
              </a:endParaRPr>
            </a:p>
          </p:txBody>
        </p:sp>
      </p:grpSp>
      <p:sp>
        <p:nvSpPr>
          <p:cNvPr id="31" name="직사각형 30"/>
          <p:cNvSpPr/>
          <p:nvPr/>
        </p:nvSpPr>
        <p:spPr>
          <a:xfrm>
            <a:off x="6804248" y="1465734"/>
            <a:ext cx="1694284" cy="267766"/>
          </a:xfrm>
          <a:prstGeom prst="rect">
            <a:avLst/>
          </a:prstGeom>
        </p:spPr>
        <p:txBody>
          <a:bodyPr vert="horz" wrap="square" lIns="91440" tIns="45720" rIns="91440" bIns="45720" rtlCol="0">
            <a:spAutoFit/>
          </a:bodyPr>
          <a:lstStyle/>
          <a:p>
            <a:pPr marL="0" lvl="1" algn="r">
              <a:lnSpc>
                <a:spcPct val="95000"/>
              </a:lnSpc>
              <a:spcBef>
                <a:spcPct val="20000"/>
              </a:spcBef>
            </a:pPr>
            <a:r>
              <a:rPr lang="en-US" altLang="ko-KR" sz="1200" dirty="0">
                <a:ln>
                  <a:solidFill>
                    <a:srgbClr val="4F81BD">
                      <a:alpha val="0"/>
                    </a:srgbClr>
                  </a:solidFill>
                </a:ln>
                <a:latin typeface="Arial" panose="020B0604020202020204" pitchFamily="34" charset="0"/>
                <a:ea typeface="HY헤드라인M" panose="02030600000101010101" pitchFamily="18" charset="-127"/>
                <a:cs typeface="Arial" panose="020B0604020202020204" pitchFamily="34" charset="0"/>
              </a:rPr>
              <a:t>Unit: %</a:t>
            </a:r>
            <a:endParaRPr lang="en-US" altLang="ko-KR" sz="1100" dirty="0">
              <a:ln>
                <a:solidFill>
                  <a:srgbClr val="4F81BD">
                    <a:alpha val="0"/>
                  </a:srgbClr>
                </a:solidFill>
              </a:ln>
              <a:latin typeface="Arial" panose="020B0604020202020204" pitchFamily="34" charset="0"/>
              <a:ea typeface="HY헤드라인M" panose="02030600000101010101" pitchFamily="18" charset="-127"/>
              <a:cs typeface="Arial" panose="020B0604020202020204" pitchFamily="34" charset="0"/>
            </a:endParaRPr>
          </a:p>
        </p:txBody>
      </p:sp>
      <p:sp>
        <p:nvSpPr>
          <p:cNvPr id="10" name="Rectangle 2"/>
          <p:cNvSpPr txBox="1">
            <a:spLocks noChangeArrowheads="1"/>
          </p:cNvSpPr>
          <p:nvPr/>
        </p:nvSpPr>
        <p:spPr bwMode="auto">
          <a:xfrm>
            <a:off x="80072" y="62912"/>
            <a:ext cx="8753358" cy="584775"/>
          </a:xfrm>
          <a:prstGeom prst="rect">
            <a:avLst/>
          </a:prstGeom>
          <a:noFill/>
        </p:spPr>
        <p:txBody>
          <a:bodyPr wrap="none" rtlCol="0">
            <a:spAutoFit/>
            <a:scene3d>
              <a:camera prst="orthographicFront"/>
              <a:lightRig rig="threePt" dir="t"/>
            </a:scene3d>
            <a:sp3d contourW="38100">
              <a:bevelT w="0" h="38100"/>
              <a:contourClr>
                <a:schemeClr val="tx2">
                  <a:lumMod val="50000"/>
                </a:schemeClr>
              </a:contourClr>
            </a:sp3d>
          </a:bodyPr>
          <a:lstStyle>
            <a:defPPr>
              <a:defRPr lang="ko-KR"/>
            </a:defPPr>
            <a:lvl1pPr>
              <a:spcBef>
                <a:spcPct val="50000"/>
              </a:spcBef>
              <a:defRPr sz="2800" spc="-50">
                <a:solidFill>
                  <a:schemeClr val="bg1"/>
                </a:solidFill>
                <a:latin typeface="Arial" pitchFamily="34" charset="0"/>
                <a:ea typeface="HY견고딕" pitchFamily="18" charset="-127"/>
                <a:cs typeface="Arial" pitchFamily="34" charset="0"/>
              </a:defRPr>
            </a:lvl1pPr>
          </a:lstStyle>
          <a:p>
            <a:pPr lvl="0"/>
            <a:r>
              <a:rPr lang="en-US" altLang="ko-KR" sz="3200" b="1" dirty="0">
                <a:latin typeface="+mn-ea"/>
                <a:ea typeface="+mn-ea"/>
              </a:rPr>
              <a:t>III</a:t>
            </a:r>
            <a:r>
              <a:rPr lang="en-US" altLang="ko-KR" sz="3200" b="1" dirty="0" smtClean="0">
                <a:latin typeface="+mn-ea"/>
                <a:ea typeface="+mn-ea"/>
              </a:rPr>
              <a:t>. GVC </a:t>
            </a:r>
            <a:r>
              <a:rPr lang="en-US" altLang="ko-KR" sz="3200" b="1" dirty="0">
                <a:latin typeface="+mn-ea"/>
                <a:ea typeface="+mn-ea"/>
              </a:rPr>
              <a:t>Income and Jobs, All Manufactures</a:t>
            </a:r>
            <a:endParaRPr lang="ko-KR" altLang="ko-KR" sz="3200" b="1" dirty="0"/>
          </a:p>
        </p:txBody>
      </p:sp>
      <p:graphicFrame>
        <p:nvGraphicFramePr>
          <p:cNvPr id="3" name="표 2"/>
          <p:cNvGraphicFramePr>
            <a:graphicFrameLocks noGrp="1"/>
          </p:cNvGraphicFramePr>
          <p:nvPr>
            <p:extLst>
              <p:ext uri="{D42A27DB-BD31-4B8C-83A1-F6EECF244321}">
                <p14:modId xmlns:p14="http://schemas.microsoft.com/office/powerpoint/2010/main" val="3169755828"/>
              </p:ext>
            </p:extLst>
          </p:nvPr>
        </p:nvGraphicFramePr>
        <p:xfrm>
          <a:off x="764950" y="1713917"/>
          <a:ext cx="7623473" cy="4648182"/>
        </p:xfrm>
        <a:graphic>
          <a:graphicData uri="http://schemas.openxmlformats.org/drawingml/2006/table">
            <a:tbl>
              <a:tblPr>
                <a:tableStyleId>{5C22544A-7EE6-4342-B048-85BDC9FD1C3A}</a:tableStyleId>
              </a:tblPr>
              <a:tblGrid>
                <a:gridCol w="3797568"/>
                <a:gridCol w="765181"/>
                <a:gridCol w="765181"/>
                <a:gridCol w="765181"/>
                <a:gridCol w="765181"/>
                <a:gridCol w="765181"/>
              </a:tblGrid>
              <a:tr h="215522">
                <a:tc>
                  <a:txBody>
                    <a:bodyPr/>
                    <a:lstStyle/>
                    <a:p>
                      <a:pPr algn="just" fontAlgn="ctr"/>
                      <a:r>
                        <a:rPr lang="ko-KR" altLang="en-US" sz="1400" b="1" u="none" strike="noStrike" dirty="0">
                          <a:solidFill>
                            <a:schemeClr val="bg1"/>
                          </a:solidFill>
                          <a:effectLst/>
                          <a:latin typeface="Arial" panose="020B0604020202020204" pitchFamily="34" charset="0"/>
                          <a:cs typeface="Arial" panose="020B0604020202020204" pitchFamily="34" charset="0"/>
                        </a:rPr>
                        <a:t>　</a:t>
                      </a:r>
                      <a:endParaRPr lang="ko-KR" altLang="en-US" sz="1400" b="1" i="0" u="none" strike="noStrike" dirty="0">
                        <a:solidFill>
                          <a:schemeClr val="bg1"/>
                        </a:solidFill>
                        <a:effectLst/>
                        <a:latin typeface="Arial" panose="020B0604020202020204" pitchFamily="34" charset="0"/>
                        <a:ea typeface="맑은 고딕" panose="020B0503020000020004" pitchFamily="50" charset="-127"/>
                        <a:cs typeface="Arial" panose="020B0604020202020204" pitchFamily="34" charset="0"/>
                      </a:endParaRPr>
                    </a:p>
                  </a:txBody>
                  <a:tcPr marL="7982" marR="7982" marT="7982" marB="0" anchor="ctr">
                    <a:lnL w="3175" cap="flat" cmpd="sng" algn="ctr">
                      <a:solidFill>
                        <a:schemeClr val="tx1"/>
                      </a:solidFill>
                      <a:prstDash val="solid"/>
                      <a:round/>
                      <a:headEnd type="none" w="med" len="med"/>
                      <a:tailEnd type="none" w="med" len="med"/>
                    </a:lnL>
                    <a:lnT w="3175" cap="flat" cmpd="sng" algn="ctr">
                      <a:solidFill>
                        <a:schemeClr val="tx1"/>
                      </a:solidFill>
                      <a:prstDash val="solid"/>
                      <a:round/>
                      <a:headEnd type="none" w="med" len="med"/>
                      <a:tailEnd type="none" w="med" len="med"/>
                    </a:lnT>
                    <a:solidFill>
                      <a:schemeClr val="tx2">
                        <a:lumMod val="50000"/>
                      </a:schemeClr>
                    </a:solidFill>
                  </a:tcPr>
                </a:tc>
                <a:tc>
                  <a:txBody>
                    <a:bodyPr/>
                    <a:lstStyle/>
                    <a:p>
                      <a:pPr algn="ctr" fontAlgn="ctr"/>
                      <a:r>
                        <a:rPr lang="en-US" altLang="ko-KR" sz="1400" b="1" u="none" strike="noStrike" dirty="0">
                          <a:solidFill>
                            <a:schemeClr val="bg1"/>
                          </a:solidFill>
                          <a:effectLst/>
                          <a:latin typeface="Arial" panose="020B0604020202020204" pitchFamily="34" charset="0"/>
                          <a:cs typeface="Arial" panose="020B0604020202020204" pitchFamily="34" charset="0"/>
                        </a:rPr>
                        <a:t>1995</a:t>
                      </a:r>
                      <a:endParaRPr lang="en-US" altLang="ko-KR" sz="1400" b="1" i="0" u="none" strike="noStrike" dirty="0">
                        <a:solidFill>
                          <a:schemeClr val="bg1"/>
                        </a:solidFill>
                        <a:effectLst/>
                        <a:latin typeface="Arial" panose="020B0604020202020204" pitchFamily="34" charset="0"/>
                        <a:ea typeface="맑은 고딕" panose="020B0503020000020004" pitchFamily="50" charset="-127"/>
                        <a:cs typeface="Arial" panose="020B0604020202020204" pitchFamily="34" charset="0"/>
                      </a:endParaRPr>
                    </a:p>
                  </a:txBody>
                  <a:tcPr marL="7982" marR="7982" marT="7982" marB="0" anchor="ctr">
                    <a:lnT w="3175" cap="flat" cmpd="sng" algn="ctr">
                      <a:solidFill>
                        <a:schemeClr val="tx1"/>
                      </a:solidFill>
                      <a:prstDash val="solid"/>
                      <a:round/>
                      <a:headEnd type="none" w="med" len="med"/>
                      <a:tailEnd type="none" w="med" len="med"/>
                    </a:lnT>
                    <a:solidFill>
                      <a:schemeClr val="tx2">
                        <a:lumMod val="50000"/>
                      </a:schemeClr>
                    </a:solidFill>
                  </a:tcPr>
                </a:tc>
                <a:tc>
                  <a:txBody>
                    <a:bodyPr/>
                    <a:lstStyle/>
                    <a:p>
                      <a:pPr algn="ctr" fontAlgn="ctr"/>
                      <a:r>
                        <a:rPr lang="en-US" altLang="ko-KR" sz="1400" b="1" u="none" strike="noStrike" dirty="0">
                          <a:solidFill>
                            <a:schemeClr val="bg1"/>
                          </a:solidFill>
                          <a:effectLst/>
                          <a:latin typeface="Arial" panose="020B0604020202020204" pitchFamily="34" charset="0"/>
                          <a:cs typeface="Arial" panose="020B0604020202020204" pitchFamily="34" charset="0"/>
                        </a:rPr>
                        <a:t>2000</a:t>
                      </a:r>
                      <a:endParaRPr lang="en-US" altLang="ko-KR" sz="1400" b="1" i="0" u="none" strike="noStrike" dirty="0">
                        <a:solidFill>
                          <a:schemeClr val="bg1"/>
                        </a:solidFill>
                        <a:effectLst/>
                        <a:latin typeface="Arial" panose="020B0604020202020204" pitchFamily="34" charset="0"/>
                        <a:ea typeface="맑은 고딕" panose="020B0503020000020004" pitchFamily="50" charset="-127"/>
                        <a:cs typeface="Arial" panose="020B0604020202020204" pitchFamily="34" charset="0"/>
                      </a:endParaRPr>
                    </a:p>
                  </a:txBody>
                  <a:tcPr marL="7982" marR="7982" marT="7982" marB="0" anchor="ctr">
                    <a:lnT w="3175" cap="flat" cmpd="sng" algn="ctr">
                      <a:solidFill>
                        <a:schemeClr val="tx1"/>
                      </a:solidFill>
                      <a:prstDash val="solid"/>
                      <a:round/>
                      <a:headEnd type="none" w="med" len="med"/>
                      <a:tailEnd type="none" w="med" len="med"/>
                    </a:lnT>
                    <a:solidFill>
                      <a:schemeClr val="tx2">
                        <a:lumMod val="50000"/>
                      </a:schemeClr>
                    </a:solidFill>
                  </a:tcPr>
                </a:tc>
                <a:tc>
                  <a:txBody>
                    <a:bodyPr/>
                    <a:lstStyle/>
                    <a:p>
                      <a:pPr algn="ctr" fontAlgn="ctr"/>
                      <a:r>
                        <a:rPr lang="en-US" altLang="ko-KR" sz="1400" b="1" u="none" strike="noStrike" dirty="0">
                          <a:solidFill>
                            <a:schemeClr val="bg1"/>
                          </a:solidFill>
                          <a:effectLst/>
                          <a:latin typeface="Arial" panose="020B0604020202020204" pitchFamily="34" charset="0"/>
                          <a:cs typeface="Arial" panose="020B0604020202020204" pitchFamily="34" charset="0"/>
                        </a:rPr>
                        <a:t>2005</a:t>
                      </a:r>
                      <a:endParaRPr lang="en-US" altLang="ko-KR" sz="1400" b="1" i="0" u="none" strike="noStrike" dirty="0">
                        <a:solidFill>
                          <a:schemeClr val="bg1"/>
                        </a:solidFill>
                        <a:effectLst/>
                        <a:latin typeface="Arial" panose="020B0604020202020204" pitchFamily="34" charset="0"/>
                        <a:ea typeface="맑은 고딕" panose="020B0503020000020004" pitchFamily="50" charset="-127"/>
                        <a:cs typeface="Arial" panose="020B0604020202020204" pitchFamily="34" charset="0"/>
                      </a:endParaRPr>
                    </a:p>
                  </a:txBody>
                  <a:tcPr marL="7982" marR="7982" marT="7982" marB="0" anchor="ctr">
                    <a:lnT w="3175" cap="flat" cmpd="sng" algn="ctr">
                      <a:solidFill>
                        <a:schemeClr val="tx1"/>
                      </a:solidFill>
                      <a:prstDash val="solid"/>
                      <a:round/>
                      <a:headEnd type="none" w="med" len="med"/>
                      <a:tailEnd type="none" w="med" len="med"/>
                    </a:lnT>
                    <a:solidFill>
                      <a:schemeClr val="tx2">
                        <a:lumMod val="50000"/>
                      </a:schemeClr>
                    </a:solidFill>
                  </a:tcPr>
                </a:tc>
                <a:tc>
                  <a:txBody>
                    <a:bodyPr/>
                    <a:lstStyle/>
                    <a:p>
                      <a:pPr algn="ctr" fontAlgn="ctr"/>
                      <a:r>
                        <a:rPr lang="en-US" altLang="ko-KR" sz="1400" b="1" u="none" strike="noStrike" dirty="0">
                          <a:solidFill>
                            <a:schemeClr val="bg1"/>
                          </a:solidFill>
                          <a:effectLst/>
                          <a:latin typeface="Arial" panose="020B0604020202020204" pitchFamily="34" charset="0"/>
                          <a:cs typeface="Arial" panose="020B0604020202020204" pitchFamily="34" charset="0"/>
                        </a:rPr>
                        <a:t>2009</a:t>
                      </a:r>
                      <a:endParaRPr lang="en-US" altLang="ko-KR" sz="1400" b="1" i="0" u="none" strike="noStrike" dirty="0">
                        <a:solidFill>
                          <a:schemeClr val="bg1"/>
                        </a:solidFill>
                        <a:effectLst/>
                        <a:latin typeface="Arial" panose="020B0604020202020204" pitchFamily="34" charset="0"/>
                        <a:ea typeface="맑은 고딕" panose="020B0503020000020004" pitchFamily="50" charset="-127"/>
                        <a:cs typeface="Arial" panose="020B0604020202020204" pitchFamily="34" charset="0"/>
                      </a:endParaRPr>
                    </a:p>
                  </a:txBody>
                  <a:tcPr marL="7982" marR="7982" marT="7982" marB="0" anchor="ctr">
                    <a:lnT w="3175" cap="flat" cmpd="sng" algn="ctr">
                      <a:solidFill>
                        <a:schemeClr val="tx1"/>
                      </a:solidFill>
                      <a:prstDash val="solid"/>
                      <a:round/>
                      <a:headEnd type="none" w="med" len="med"/>
                      <a:tailEnd type="none" w="med" len="med"/>
                    </a:lnT>
                    <a:solidFill>
                      <a:schemeClr val="tx2">
                        <a:lumMod val="50000"/>
                      </a:schemeClr>
                    </a:solidFill>
                  </a:tcPr>
                </a:tc>
                <a:tc>
                  <a:txBody>
                    <a:bodyPr/>
                    <a:lstStyle/>
                    <a:p>
                      <a:pPr algn="ctr" fontAlgn="ctr"/>
                      <a:r>
                        <a:rPr lang="en-US" altLang="ko-KR" sz="1400" b="1" u="none" strike="noStrike" dirty="0">
                          <a:solidFill>
                            <a:schemeClr val="bg1"/>
                          </a:solidFill>
                          <a:effectLst/>
                          <a:latin typeface="Arial" panose="020B0604020202020204" pitchFamily="34" charset="0"/>
                          <a:cs typeface="Arial" panose="020B0604020202020204" pitchFamily="34" charset="0"/>
                        </a:rPr>
                        <a:t>2011</a:t>
                      </a:r>
                      <a:endParaRPr lang="en-US" altLang="ko-KR" sz="1400" b="1" i="0" u="none" strike="noStrike" dirty="0">
                        <a:solidFill>
                          <a:schemeClr val="bg1"/>
                        </a:solidFill>
                        <a:effectLst/>
                        <a:latin typeface="Arial" panose="020B0604020202020204" pitchFamily="34" charset="0"/>
                        <a:ea typeface="맑은 고딕" panose="020B0503020000020004" pitchFamily="50" charset="-127"/>
                        <a:cs typeface="Arial" panose="020B0604020202020204" pitchFamily="34" charset="0"/>
                      </a:endParaRPr>
                    </a:p>
                  </a:txBody>
                  <a:tcPr marL="7982" marR="7982" marT="7982" marB="0" anchor="ctr">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solidFill>
                      <a:schemeClr val="tx2">
                        <a:lumMod val="50000"/>
                      </a:schemeClr>
                    </a:solidFill>
                  </a:tcPr>
                </a:tc>
              </a:tr>
              <a:tr h="215522">
                <a:tc>
                  <a:txBody>
                    <a:bodyPr/>
                    <a:lstStyle/>
                    <a:p>
                      <a:pPr algn="ctr" fontAlgn="ctr"/>
                      <a:r>
                        <a:rPr lang="en-US" sz="1400" b="0" u="none" strike="noStrike" dirty="0">
                          <a:effectLst/>
                          <a:latin typeface="Arial" panose="020B0604020202020204" pitchFamily="34" charset="0"/>
                          <a:cs typeface="Arial" panose="020B0604020202020204" pitchFamily="34" charset="0"/>
                        </a:rPr>
                        <a:t>Food, Beverages and Tobacco</a:t>
                      </a:r>
                      <a:endParaRPr lang="en-US" sz="1400" b="0" i="0" u="none" strike="noStrike" dirty="0">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7982" marR="7982" marT="798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B w="3175"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ko-KR" sz="1400" b="0" u="none" strike="noStrike">
                          <a:effectLst/>
                          <a:latin typeface="Arial" panose="020B0604020202020204" pitchFamily="34" charset="0"/>
                          <a:cs typeface="Arial" panose="020B0604020202020204" pitchFamily="34" charset="0"/>
                        </a:rPr>
                        <a:t>5.3 </a:t>
                      </a:r>
                      <a:endParaRPr lang="en-US" altLang="ko-KR" sz="1400" b="0" i="0" u="none" strike="noStrike">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7982" marR="7982" marT="798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B w="3175" cap="flat" cmpd="sng" algn="ctr">
                      <a:solidFill>
                        <a:schemeClr val="tx1"/>
                      </a:solidFill>
                      <a:prstDash val="solid"/>
                      <a:round/>
                      <a:headEnd type="none" w="med" len="med"/>
                      <a:tailEnd type="none" w="med" len="med"/>
                    </a:lnB>
                  </a:tcPr>
                </a:tc>
                <a:tc>
                  <a:txBody>
                    <a:bodyPr/>
                    <a:lstStyle/>
                    <a:p>
                      <a:pPr algn="ctr" fontAlgn="ctr"/>
                      <a:r>
                        <a:rPr lang="en-US" altLang="ko-KR" sz="1400" b="0" u="none" strike="noStrike">
                          <a:effectLst/>
                          <a:latin typeface="Arial" panose="020B0604020202020204" pitchFamily="34" charset="0"/>
                          <a:cs typeface="Arial" panose="020B0604020202020204" pitchFamily="34" charset="0"/>
                        </a:rPr>
                        <a:t>4.5 </a:t>
                      </a:r>
                      <a:endParaRPr lang="en-US" altLang="ko-KR" sz="1400" b="0" i="0" u="none" strike="noStrike">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7982" marR="7982" marT="798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B w="3175" cap="flat" cmpd="sng" algn="ctr">
                      <a:solidFill>
                        <a:schemeClr val="tx1"/>
                      </a:solidFill>
                      <a:prstDash val="solid"/>
                      <a:round/>
                      <a:headEnd type="none" w="med" len="med"/>
                      <a:tailEnd type="none" w="med" len="med"/>
                    </a:lnB>
                  </a:tcPr>
                </a:tc>
                <a:tc>
                  <a:txBody>
                    <a:bodyPr/>
                    <a:lstStyle/>
                    <a:p>
                      <a:pPr algn="ctr" fontAlgn="ctr"/>
                      <a:r>
                        <a:rPr lang="en-US" altLang="ko-KR" sz="1400" b="0" u="none" strike="noStrike">
                          <a:effectLst/>
                          <a:latin typeface="Arial" panose="020B0604020202020204" pitchFamily="34" charset="0"/>
                          <a:cs typeface="Arial" panose="020B0604020202020204" pitchFamily="34" charset="0"/>
                        </a:rPr>
                        <a:t>3.8 </a:t>
                      </a:r>
                      <a:endParaRPr lang="en-US" altLang="ko-KR" sz="1400" b="0" i="0" u="none" strike="noStrike">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7982" marR="7982" marT="798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B w="3175" cap="flat" cmpd="sng" algn="ctr">
                      <a:solidFill>
                        <a:schemeClr val="tx1"/>
                      </a:solidFill>
                      <a:prstDash val="solid"/>
                      <a:round/>
                      <a:headEnd type="none" w="med" len="med"/>
                      <a:tailEnd type="none" w="med" len="med"/>
                    </a:lnB>
                  </a:tcPr>
                </a:tc>
                <a:tc>
                  <a:txBody>
                    <a:bodyPr/>
                    <a:lstStyle/>
                    <a:p>
                      <a:pPr algn="ctr" fontAlgn="ctr"/>
                      <a:r>
                        <a:rPr lang="en-US" altLang="ko-KR" sz="1400" b="0" u="none" strike="noStrike">
                          <a:effectLst/>
                          <a:latin typeface="Arial" panose="020B0604020202020204" pitchFamily="34" charset="0"/>
                          <a:cs typeface="Arial" panose="020B0604020202020204" pitchFamily="34" charset="0"/>
                        </a:rPr>
                        <a:t>3.6 </a:t>
                      </a:r>
                      <a:endParaRPr lang="en-US" altLang="ko-KR" sz="1400" b="0" i="0" u="none" strike="noStrike">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7982" marR="7982" marT="798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B w="3175" cap="flat" cmpd="sng" algn="ctr">
                      <a:solidFill>
                        <a:schemeClr val="tx1"/>
                      </a:solidFill>
                      <a:prstDash val="solid"/>
                      <a:round/>
                      <a:headEnd type="none" w="med" len="med"/>
                      <a:tailEnd type="none" w="med" len="med"/>
                    </a:lnB>
                  </a:tcPr>
                </a:tc>
                <a:tc>
                  <a:txBody>
                    <a:bodyPr/>
                    <a:lstStyle/>
                    <a:p>
                      <a:pPr algn="ctr" fontAlgn="ctr"/>
                      <a:r>
                        <a:rPr lang="en-US" altLang="ko-KR" sz="1400" b="0" u="none" strike="noStrike">
                          <a:effectLst/>
                          <a:latin typeface="Arial" panose="020B0604020202020204" pitchFamily="34" charset="0"/>
                          <a:cs typeface="Arial" panose="020B0604020202020204" pitchFamily="34" charset="0"/>
                        </a:rPr>
                        <a:t>3.1 </a:t>
                      </a:r>
                      <a:endParaRPr lang="en-US" altLang="ko-KR" sz="1400" b="0" i="0" u="none" strike="noStrike">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7982" marR="7982" marT="798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B w="3175" cap="flat" cmpd="sng" algn="ctr">
                      <a:solidFill>
                        <a:schemeClr val="tx1"/>
                      </a:solidFill>
                      <a:prstDash val="solid"/>
                      <a:round/>
                      <a:headEnd type="none" w="med" len="med"/>
                      <a:tailEnd type="none" w="med" len="med"/>
                    </a:lnB>
                  </a:tcPr>
                </a:tc>
              </a:tr>
              <a:tr h="215522">
                <a:tc>
                  <a:txBody>
                    <a:bodyPr/>
                    <a:lstStyle/>
                    <a:p>
                      <a:pPr algn="ctr" fontAlgn="ctr"/>
                      <a:r>
                        <a:rPr lang="en-US" sz="1400" b="0" u="none" strike="noStrike" dirty="0">
                          <a:effectLst/>
                          <a:latin typeface="Arial" panose="020B0604020202020204" pitchFamily="34" charset="0"/>
                          <a:cs typeface="Arial" panose="020B0604020202020204" pitchFamily="34" charset="0"/>
                        </a:rPr>
                        <a:t>Textiles</a:t>
                      </a:r>
                      <a:endParaRPr lang="en-US" sz="1400" b="0" i="0" u="none" strike="noStrike" dirty="0">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7982" marR="7982" marT="798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ko-KR" sz="1400" b="0" u="none" strike="noStrike">
                          <a:effectLst/>
                          <a:latin typeface="Arial" panose="020B0604020202020204" pitchFamily="34" charset="0"/>
                          <a:cs typeface="Arial" panose="020B0604020202020204" pitchFamily="34" charset="0"/>
                        </a:rPr>
                        <a:t>6.0 </a:t>
                      </a:r>
                      <a:endParaRPr lang="en-US" altLang="ko-KR" sz="1400" b="0" i="0" u="none" strike="noStrike">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7982" marR="7982" marT="798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ko-KR" sz="1400" b="0" u="none" strike="noStrike">
                          <a:effectLst/>
                          <a:latin typeface="Arial" panose="020B0604020202020204" pitchFamily="34" charset="0"/>
                          <a:cs typeface="Arial" panose="020B0604020202020204" pitchFamily="34" charset="0"/>
                        </a:rPr>
                        <a:t>5.9 </a:t>
                      </a:r>
                      <a:endParaRPr lang="en-US" altLang="ko-KR" sz="1400" b="0" i="0" u="none" strike="noStrike">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7982" marR="7982" marT="798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ko-KR" sz="1400" b="0" u="none" strike="noStrike">
                          <a:effectLst/>
                          <a:latin typeface="Arial" panose="020B0604020202020204" pitchFamily="34" charset="0"/>
                          <a:cs typeface="Arial" panose="020B0604020202020204" pitchFamily="34" charset="0"/>
                        </a:rPr>
                        <a:t>4.0 </a:t>
                      </a:r>
                      <a:endParaRPr lang="en-US" altLang="ko-KR" sz="1400" b="0" i="0" u="none" strike="noStrike">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7982" marR="7982" marT="798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ko-KR" sz="1400" b="0" u="none" strike="noStrike">
                          <a:effectLst/>
                          <a:latin typeface="Arial" panose="020B0604020202020204" pitchFamily="34" charset="0"/>
                          <a:cs typeface="Arial" panose="020B0604020202020204" pitchFamily="34" charset="0"/>
                        </a:rPr>
                        <a:t>3.8 </a:t>
                      </a:r>
                      <a:endParaRPr lang="en-US" altLang="ko-KR" sz="1400" b="0" i="0" u="none" strike="noStrike">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7982" marR="7982" marT="798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ko-KR" sz="1400" b="0" u="none" strike="noStrike">
                          <a:effectLst/>
                          <a:latin typeface="Arial" panose="020B0604020202020204" pitchFamily="34" charset="0"/>
                          <a:cs typeface="Arial" panose="020B0604020202020204" pitchFamily="34" charset="0"/>
                        </a:rPr>
                        <a:t>3.4 </a:t>
                      </a:r>
                      <a:endParaRPr lang="en-US" altLang="ko-KR" sz="1400" b="0" i="0" u="none" strike="noStrike">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7982" marR="7982" marT="798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215522">
                <a:tc>
                  <a:txBody>
                    <a:bodyPr/>
                    <a:lstStyle/>
                    <a:p>
                      <a:pPr algn="ctr" fontAlgn="ctr"/>
                      <a:r>
                        <a:rPr lang="en-US" sz="1400" b="0" u="none" strike="noStrike" dirty="0">
                          <a:effectLst/>
                          <a:latin typeface="Arial" panose="020B0604020202020204" pitchFamily="34" charset="0"/>
                          <a:cs typeface="Arial" panose="020B0604020202020204" pitchFamily="34" charset="0"/>
                        </a:rPr>
                        <a:t>Leather and Footwear</a:t>
                      </a:r>
                      <a:endParaRPr lang="en-US" sz="1400" b="0" i="0" u="none" strike="noStrike" dirty="0">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7982" marR="7982" marT="798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ko-KR" sz="1400" b="0" u="none" strike="noStrike">
                          <a:effectLst/>
                          <a:latin typeface="Arial" panose="020B0604020202020204" pitchFamily="34" charset="0"/>
                          <a:cs typeface="Arial" panose="020B0604020202020204" pitchFamily="34" charset="0"/>
                        </a:rPr>
                        <a:t>0.9 </a:t>
                      </a:r>
                      <a:endParaRPr lang="en-US" altLang="ko-KR" sz="1400" b="0" i="0" u="none" strike="noStrike">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7982" marR="7982" marT="798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ko-KR" sz="1400" b="0" u="none" strike="noStrike">
                          <a:effectLst/>
                          <a:latin typeface="Arial" panose="020B0604020202020204" pitchFamily="34" charset="0"/>
                          <a:cs typeface="Arial" panose="020B0604020202020204" pitchFamily="34" charset="0"/>
                        </a:rPr>
                        <a:t>0.7 </a:t>
                      </a:r>
                      <a:endParaRPr lang="en-US" altLang="ko-KR" sz="1400" b="0" i="0" u="none" strike="noStrike">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7982" marR="7982" marT="798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ko-KR" sz="1400" b="0" u="none" strike="noStrike">
                          <a:effectLst/>
                          <a:latin typeface="Arial" panose="020B0604020202020204" pitchFamily="34" charset="0"/>
                          <a:cs typeface="Arial" panose="020B0604020202020204" pitchFamily="34" charset="0"/>
                        </a:rPr>
                        <a:t>0.5 </a:t>
                      </a:r>
                      <a:endParaRPr lang="en-US" altLang="ko-KR" sz="1400" b="0" i="0" u="none" strike="noStrike">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7982" marR="7982" marT="798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ko-KR" sz="1400" b="0" u="none" strike="noStrike">
                          <a:effectLst/>
                          <a:latin typeface="Arial" panose="020B0604020202020204" pitchFamily="34" charset="0"/>
                          <a:cs typeface="Arial" panose="020B0604020202020204" pitchFamily="34" charset="0"/>
                        </a:rPr>
                        <a:t>0.3 </a:t>
                      </a:r>
                      <a:endParaRPr lang="en-US" altLang="ko-KR" sz="1400" b="0" i="0" u="none" strike="noStrike">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7982" marR="7982" marT="798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ko-KR" sz="1400" b="0" u="none" strike="noStrike">
                          <a:effectLst/>
                          <a:latin typeface="Arial" panose="020B0604020202020204" pitchFamily="34" charset="0"/>
                          <a:cs typeface="Arial" panose="020B0604020202020204" pitchFamily="34" charset="0"/>
                        </a:rPr>
                        <a:t>0.3 </a:t>
                      </a:r>
                      <a:endParaRPr lang="en-US" altLang="ko-KR" sz="1400" b="0" i="0" u="none" strike="noStrike">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7982" marR="7982" marT="798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215522">
                <a:tc>
                  <a:txBody>
                    <a:bodyPr/>
                    <a:lstStyle/>
                    <a:p>
                      <a:pPr algn="ctr" fontAlgn="ctr"/>
                      <a:r>
                        <a:rPr lang="en-US" sz="1400" b="0" u="none" strike="noStrike" dirty="0">
                          <a:effectLst/>
                          <a:latin typeface="Arial" panose="020B0604020202020204" pitchFamily="34" charset="0"/>
                          <a:cs typeface="Arial" panose="020B0604020202020204" pitchFamily="34" charset="0"/>
                        </a:rPr>
                        <a:t>Wood Products</a:t>
                      </a:r>
                      <a:endParaRPr lang="en-US" sz="1400" b="0" i="0" u="none" strike="noStrike" dirty="0">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7982" marR="7982" marT="798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ko-KR" sz="1400" b="0" u="none" strike="noStrike">
                          <a:effectLst/>
                          <a:latin typeface="Arial" panose="020B0604020202020204" pitchFamily="34" charset="0"/>
                          <a:cs typeface="Arial" panose="020B0604020202020204" pitchFamily="34" charset="0"/>
                        </a:rPr>
                        <a:t>0.2 </a:t>
                      </a:r>
                      <a:endParaRPr lang="en-US" altLang="ko-KR" sz="1400" b="0" i="0" u="none" strike="noStrike">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7982" marR="7982" marT="798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ko-KR" sz="1400" b="0" u="none" strike="noStrike">
                          <a:effectLst/>
                          <a:latin typeface="Arial" panose="020B0604020202020204" pitchFamily="34" charset="0"/>
                          <a:cs typeface="Arial" panose="020B0604020202020204" pitchFamily="34" charset="0"/>
                        </a:rPr>
                        <a:t>0.2 </a:t>
                      </a:r>
                      <a:endParaRPr lang="en-US" altLang="ko-KR" sz="1400" b="0" i="0" u="none" strike="noStrike">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7982" marR="7982" marT="798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ko-KR" sz="1400" b="0" u="none" strike="noStrike">
                          <a:effectLst/>
                          <a:latin typeface="Arial" panose="020B0604020202020204" pitchFamily="34" charset="0"/>
                          <a:cs typeface="Arial" panose="020B0604020202020204" pitchFamily="34" charset="0"/>
                        </a:rPr>
                        <a:t>0.2 </a:t>
                      </a:r>
                      <a:endParaRPr lang="en-US" altLang="ko-KR" sz="1400" b="0" i="0" u="none" strike="noStrike">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7982" marR="7982" marT="798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ko-KR" sz="1400" b="0" u="none" strike="noStrike">
                          <a:effectLst/>
                          <a:latin typeface="Arial" panose="020B0604020202020204" pitchFamily="34" charset="0"/>
                          <a:cs typeface="Arial" panose="020B0604020202020204" pitchFamily="34" charset="0"/>
                        </a:rPr>
                        <a:t>0.2 </a:t>
                      </a:r>
                      <a:endParaRPr lang="en-US" altLang="ko-KR" sz="1400" b="0" i="0" u="none" strike="noStrike">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7982" marR="7982" marT="798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ko-KR" sz="1400" b="0" u="none" strike="noStrike">
                          <a:effectLst/>
                          <a:latin typeface="Arial" panose="020B0604020202020204" pitchFamily="34" charset="0"/>
                          <a:cs typeface="Arial" panose="020B0604020202020204" pitchFamily="34" charset="0"/>
                        </a:rPr>
                        <a:t>0.2 </a:t>
                      </a:r>
                      <a:endParaRPr lang="en-US" altLang="ko-KR" sz="1400" b="0" i="0" u="none" strike="noStrike">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7982" marR="7982" marT="798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215522">
                <a:tc>
                  <a:txBody>
                    <a:bodyPr/>
                    <a:lstStyle/>
                    <a:p>
                      <a:pPr algn="ctr" fontAlgn="ctr"/>
                      <a:r>
                        <a:rPr lang="en-US" sz="1400" b="0" u="none" strike="noStrike" dirty="0">
                          <a:effectLst/>
                          <a:latin typeface="Arial" panose="020B0604020202020204" pitchFamily="34" charset="0"/>
                          <a:cs typeface="Arial" panose="020B0604020202020204" pitchFamily="34" charset="0"/>
                        </a:rPr>
                        <a:t>Pulp, Paper, Printing and Publishing</a:t>
                      </a:r>
                      <a:endParaRPr lang="en-US" sz="1400" b="0" i="0" u="none" strike="noStrike" dirty="0">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7982" marR="7982" marT="798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ko-KR" sz="1400" b="0" u="none" strike="noStrike">
                          <a:effectLst/>
                          <a:latin typeface="Arial" panose="020B0604020202020204" pitchFamily="34" charset="0"/>
                          <a:cs typeface="Arial" panose="020B0604020202020204" pitchFamily="34" charset="0"/>
                        </a:rPr>
                        <a:t>2.9 </a:t>
                      </a:r>
                      <a:endParaRPr lang="en-US" altLang="ko-KR" sz="1400" b="0" i="0" u="none" strike="noStrike">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7982" marR="7982" marT="798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ko-KR" sz="1400" b="0" u="none" strike="noStrike">
                          <a:effectLst/>
                          <a:latin typeface="Arial" panose="020B0604020202020204" pitchFamily="34" charset="0"/>
                          <a:cs typeface="Arial" panose="020B0604020202020204" pitchFamily="34" charset="0"/>
                        </a:rPr>
                        <a:t>2.2 </a:t>
                      </a:r>
                      <a:endParaRPr lang="en-US" altLang="ko-KR" sz="1400" b="0" i="0" u="none" strike="noStrike">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7982" marR="7982" marT="798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ko-KR" sz="1400" b="0" u="none" strike="noStrike">
                          <a:effectLst/>
                          <a:latin typeface="Arial" panose="020B0604020202020204" pitchFamily="34" charset="0"/>
                          <a:cs typeface="Arial" panose="020B0604020202020204" pitchFamily="34" charset="0"/>
                        </a:rPr>
                        <a:t>1.9 </a:t>
                      </a:r>
                      <a:endParaRPr lang="en-US" altLang="ko-KR" sz="1400" b="0" i="0" u="none" strike="noStrike">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7982" marR="7982" marT="798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ko-KR" sz="1400" b="0" u="none" strike="noStrike">
                          <a:effectLst/>
                          <a:latin typeface="Arial" panose="020B0604020202020204" pitchFamily="34" charset="0"/>
                          <a:cs typeface="Arial" panose="020B0604020202020204" pitchFamily="34" charset="0"/>
                        </a:rPr>
                        <a:t>1.8 </a:t>
                      </a:r>
                      <a:endParaRPr lang="en-US" altLang="ko-KR" sz="1400" b="0" i="0" u="none" strike="noStrike">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7982" marR="7982" marT="798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ko-KR" sz="1400" b="0" u="none" strike="noStrike">
                          <a:effectLst/>
                          <a:latin typeface="Arial" panose="020B0604020202020204" pitchFamily="34" charset="0"/>
                          <a:cs typeface="Arial" panose="020B0604020202020204" pitchFamily="34" charset="0"/>
                        </a:rPr>
                        <a:t>1.7 </a:t>
                      </a:r>
                      <a:endParaRPr lang="en-US" altLang="ko-KR" sz="1400" b="0" i="0" u="none" strike="noStrike">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7982" marR="7982" marT="798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215522">
                <a:tc>
                  <a:txBody>
                    <a:bodyPr/>
                    <a:lstStyle/>
                    <a:p>
                      <a:pPr algn="ctr" fontAlgn="ctr"/>
                      <a:r>
                        <a:rPr lang="en-US" sz="1400" b="0" u="none" strike="noStrike" dirty="0">
                          <a:effectLst/>
                          <a:latin typeface="Arial" panose="020B0604020202020204" pitchFamily="34" charset="0"/>
                          <a:cs typeface="Arial" panose="020B0604020202020204" pitchFamily="34" charset="0"/>
                        </a:rPr>
                        <a:t>Coke, Refined Petroleum, Nuclear Fuel</a:t>
                      </a:r>
                      <a:endParaRPr lang="en-US" sz="1400" b="0" i="0" u="none" strike="noStrike" dirty="0">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7982" marR="7982" marT="798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ko-KR" sz="1400" b="0" u="none" strike="noStrike">
                          <a:effectLst/>
                          <a:latin typeface="Arial" panose="020B0604020202020204" pitchFamily="34" charset="0"/>
                          <a:cs typeface="Arial" panose="020B0604020202020204" pitchFamily="34" charset="0"/>
                        </a:rPr>
                        <a:t>0.8 </a:t>
                      </a:r>
                      <a:endParaRPr lang="en-US" altLang="ko-KR" sz="1400" b="0" i="0" u="none" strike="noStrike">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7982" marR="7982" marT="798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ko-KR" sz="1400" b="0" u="none" strike="noStrike">
                          <a:effectLst/>
                          <a:latin typeface="Arial" panose="020B0604020202020204" pitchFamily="34" charset="0"/>
                          <a:cs typeface="Arial" panose="020B0604020202020204" pitchFamily="34" charset="0"/>
                        </a:rPr>
                        <a:t>1.2 </a:t>
                      </a:r>
                      <a:endParaRPr lang="en-US" altLang="ko-KR" sz="1400" b="0" i="0" u="none" strike="noStrike">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7982" marR="7982" marT="798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ko-KR" sz="1400" b="0" u="none" strike="noStrike">
                          <a:effectLst/>
                          <a:latin typeface="Arial" panose="020B0604020202020204" pitchFamily="34" charset="0"/>
                          <a:cs typeface="Arial" panose="020B0604020202020204" pitchFamily="34" charset="0"/>
                        </a:rPr>
                        <a:t>1.4 </a:t>
                      </a:r>
                      <a:endParaRPr lang="en-US" altLang="ko-KR" sz="1400" b="0" i="0" u="none" strike="noStrike">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7982" marR="7982" marT="798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ko-KR" sz="1400" b="0" u="none" strike="noStrike">
                          <a:effectLst/>
                          <a:latin typeface="Arial" panose="020B0604020202020204" pitchFamily="34" charset="0"/>
                          <a:cs typeface="Arial" panose="020B0604020202020204" pitchFamily="34" charset="0"/>
                        </a:rPr>
                        <a:t>0.9 </a:t>
                      </a:r>
                      <a:endParaRPr lang="en-US" altLang="ko-KR" sz="1400" b="0" i="0" u="none" strike="noStrike">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7982" marR="7982" marT="798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ko-KR" sz="1400" b="0" u="none" strike="noStrike">
                          <a:effectLst/>
                          <a:latin typeface="Arial" panose="020B0604020202020204" pitchFamily="34" charset="0"/>
                          <a:cs typeface="Arial" panose="020B0604020202020204" pitchFamily="34" charset="0"/>
                        </a:rPr>
                        <a:t>1.2 </a:t>
                      </a:r>
                      <a:endParaRPr lang="en-US" altLang="ko-KR" sz="1400" b="0" i="0" u="none" strike="noStrike">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7982" marR="7982" marT="798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215522">
                <a:tc>
                  <a:txBody>
                    <a:bodyPr/>
                    <a:lstStyle/>
                    <a:p>
                      <a:pPr algn="ctr" fontAlgn="ctr"/>
                      <a:r>
                        <a:rPr lang="en-US" sz="1400" b="0" u="none" strike="noStrike" dirty="0">
                          <a:effectLst/>
                          <a:latin typeface="Arial" panose="020B0604020202020204" pitchFamily="34" charset="0"/>
                          <a:cs typeface="Arial" panose="020B0604020202020204" pitchFamily="34" charset="0"/>
                        </a:rPr>
                        <a:t>Chemical Products</a:t>
                      </a:r>
                      <a:endParaRPr lang="en-US" sz="1400" b="0" i="0" u="none" strike="noStrike" dirty="0">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7982" marR="7982" marT="798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ko-KR" sz="1400" b="0" u="none" strike="noStrike">
                          <a:effectLst/>
                          <a:latin typeface="Arial" panose="020B0604020202020204" pitchFamily="34" charset="0"/>
                          <a:cs typeface="Arial" panose="020B0604020202020204" pitchFamily="34" charset="0"/>
                        </a:rPr>
                        <a:t>5.7 </a:t>
                      </a:r>
                      <a:endParaRPr lang="en-US" altLang="ko-KR" sz="1400" b="0" i="0" u="none" strike="noStrike">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7982" marR="7982" marT="798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ko-KR" sz="1400" b="0" u="none" strike="noStrike">
                          <a:effectLst/>
                          <a:latin typeface="Arial" panose="020B0604020202020204" pitchFamily="34" charset="0"/>
                          <a:cs typeface="Arial" panose="020B0604020202020204" pitchFamily="34" charset="0"/>
                        </a:rPr>
                        <a:t>4.1 </a:t>
                      </a:r>
                      <a:endParaRPr lang="en-US" altLang="ko-KR" sz="1400" b="0" i="0" u="none" strike="noStrike">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7982" marR="7982" marT="798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ko-KR" sz="1400" b="0" u="none" strike="noStrike">
                          <a:effectLst/>
                          <a:latin typeface="Arial" panose="020B0604020202020204" pitchFamily="34" charset="0"/>
                          <a:cs typeface="Arial" panose="020B0604020202020204" pitchFamily="34" charset="0"/>
                        </a:rPr>
                        <a:t>4.4 </a:t>
                      </a:r>
                      <a:endParaRPr lang="en-US" altLang="ko-KR" sz="1400" b="0" i="0" u="none" strike="noStrike">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7982" marR="7982" marT="798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ko-KR" sz="1400" b="0" u="none" strike="noStrike">
                          <a:effectLst/>
                          <a:latin typeface="Arial" panose="020B0604020202020204" pitchFamily="34" charset="0"/>
                          <a:cs typeface="Arial" panose="020B0604020202020204" pitchFamily="34" charset="0"/>
                        </a:rPr>
                        <a:t>4.3 </a:t>
                      </a:r>
                      <a:endParaRPr lang="en-US" altLang="ko-KR" sz="1400" b="0" i="0" u="none" strike="noStrike">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7982" marR="7982" marT="798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ko-KR" sz="1400" b="0" u="none" strike="noStrike">
                          <a:effectLst/>
                          <a:latin typeface="Arial" panose="020B0604020202020204" pitchFamily="34" charset="0"/>
                          <a:cs typeface="Arial" panose="020B0604020202020204" pitchFamily="34" charset="0"/>
                        </a:rPr>
                        <a:t>4.5 </a:t>
                      </a:r>
                      <a:endParaRPr lang="en-US" altLang="ko-KR" sz="1400" b="0" i="0" u="none" strike="noStrike">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7982" marR="7982" marT="798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215522">
                <a:tc>
                  <a:txBody>
                    <a:bodyPr/>
                    <a:lstStyle/>
                    <a:p>
                      <a:pPr algn="ctr" fontAlgn="ctr"/>
                      <a:r>
                        <a:rPr lang="en-US" sz="1400" b="0" u="none" strike="noStrike" dirty="0">
                          <a:effectLst/>
                          <a:latin typeface="Arial" panose="020B0604020202020204" pitchFamily="34" charset="0"/>
                          <a:cs typeface="Arial" panose="020B0604020202020204" pitchFamily="34" charset="0"/>
                        </a:rPr>
                        <a:t>Rubber and Plastics</a:t>
                      </a:r>
                      <a:endParaRPr lang="en-US" sz="1400" b="0" i="0" u="none" strike="noStrike" dirty="0">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7982" marR="7982" marT="798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ko-KR" sz="1400" b="0" u="none" strike="noStrike" dirty="0">
                          <a:effectLst/>
                          <a:latin typeface="Arial" panose="020B0604020202020204" pitchFamily="34" charset="0"/>
                          <a:cs typeface="Arial" panose="020B0604020202020204" pitchFamily="34" charset="0"/>
                        </a:rPr>
                        <a:t>2.2 </a:t>
                      </a:r>
                      <a:endParaRPr lang="en-US" altLang="ko-KR" sz="1400" b="0" i="0" u="none" strike="noStrike" dirty="0">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7982" marR="7982" marT="798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ko-KR" sz="1400" b="0" u="none" strike="noStrike">
                          <a:effectLst/>
                          <a:latin typeface="Arial" panose="020B0604020202020204" pitchFamily="34" charset="0"/>
                          <a:cs typeface="Arial" panose="020B0604020202020204" pitchFamily="34" charset="0"/>
                        </a:rPr>
                        <a:t>2.4 </a:t>
                      </a:r>
                      <a:endParaRPr lang="en-US" altLang="ko-KR" sz="1400" b="0" i="0" u="none" strike="noStrike">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7982" marR="7982" marT="798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ko-KR" sz="1400" b="0" u="none" strike="noStrike">
                          <a:effectLst/>
                          <a:latin typeface="Arial" panose="020B0604020202020204" pitchFamily="34" charset="0"/>
                          <a:cs typeface="Arial" panose="020B0604020202020204" pitchFamily="34" charset="0"/>
                        </a:rPr>
                        <a:t>3.2 </a:t>
                      </a:r>
                      <a:endParaRPr lang="en-US" altLang="ko-KR" sz="1400" b="0" i="0" u="none" strike="noStrike">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7982" marR="7982" marT="798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ko-KR" sz="1400" b="0" u="none" strike="noStrike">
                          <a:effectLst/>
                          <a:latin typeface="Arial" panose="020B0604020202020204" pitchFamily="34" charset="0"/>
                          <a:cs typeface="Arial" panose="020B0604020202020204" pitchFamily="34" charset="0"/>
                        </a:rPr>
                        <a:t>2.7 </a:t>
                      </a:r>
                      <a:endParaRPr lang="en-US" altLang="ko-KR" sz="1400" b="0" i="0" u="none" strike="noStrike">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7982" marR="7982" marT="798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ko-KR" sz="1400" b="0" u="none" strike="noStrike">
                          <a:effectLst/>
                          <a:latin typeface="Arial" panose="020B0604020202020204" pitchFamily="34" charset="0"/>
                          <a:cs typeface="Arial" panose="020B0604020202020204" pitchFamily="34" charset="0"/>
                        </a:rPr>
                        <a:t>2.9 </a:t>
                      </a:r>
                      <a:endParaRPr lang="en-US" altLang="ko-KR" sz="1400" b="0" i="0" u="none" strike="noStrike">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7982" marR="7982" marT="798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215522">
                <a:tc>
                  <a:txBody>
                    <a:bodyPr/>
                    <a:lstStyle/>
                    <a:p>
                      <a:pPr algn="ctr" fontAlgn="ctr"/>
                      <a:r>
                        <a:rPr lang="en-US" sz="1400" b="0" u="none" strike="noStrike" dirty="0">
                          <a:effectLst/>
                          <a:latin typeface="Arial" panose="020B0604020202020204" pitchFamily="34" charset="0"/>
                          <a:cs typeface="Arial" panose="020B0604020202020204" pitchFamily="34" charset="0"/>
                        </a:rPr>
                        <a:t>Non-Metallic Mineral</a:t>
                      </a:r>
                      <a:endParaRPr lang="en-US" sz="1400" b="0" i="0" u="none" strike="noStrike" dirty="0">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7982" marR="7982" marT="798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ko-KR" sz="1400" b="0" u="none" strike="noStrike" dirty="0">
                          <a:effectLst/>
                          <a:latin typeface="Arial" panose="020B0604020202020204" pitchFamily="34" charset="0"/>
                          <a:cs typeface="Arial" panose="020B0604020202020204" pitchFamily="34" charset="0"/>
                        </a:rPr>
                        <a:t>1.1 </a:t>
                      </a:r>
                      <a:endParaRPr lang="en-US" altLang="ko-KR" sz="1400" b="0" i="0" u="none" strike="noStrike" dirty="0">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7982" marR="7982" marT="798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ko-KR" sz="1400" b="0" u="none" strike="noStrike" dirty="0">
                          <a:effectLst/>
                          <a:latin typeface="Arial" panose="020B0604020202020204" pitchFamily="34" charset="0"/>
                          <a:cs typeface="Arial" panose="020B0604020202020204" pitchFamily="34" charset="0"/>
                        </a:rPr>
                        <a:t>1.0 </a:t>
                      </a:r>
                      <a:endParaRPr lang="en-US" altLang="ko-KR" sz="1400" b="0" i="0" u="none" strike="noStrike" dirty="0">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7982" marR="7982" marT="798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ko-KR" sz="1400" b="0" u="none" strike="noStrike">
                          <a:effectLst/>
                          <a:latin typeface="Arial" panose="020B0604020202020204" pitchFamily="34" charset="0"/>
                          <a:cs typeface="Arial" panose="020B0604020202020204" pitchFamily="34" charset="0"/>
                        </a:rPr>
                        <a:t>1.0 </a:t>
                      </a:r>
                      <a:endParaRPr lang="en-US" altLang="ko-KR" sz="1400" b="0" i="0" u="none" strike="noStrike">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7982" marR="7982" marT="798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ko-KR" sz="1400" b="0" u="none" strike="noStrike">
                          <a:effectLst/>
                          <a:latin typeface="Arial" panose="020B0604020202020204" pitchFamily="34" charset="0"/>
                          <a:cs typeface="Arial" panose="020B0604020202020204" pitchFamily="34" charset="0"/>
                        </a:rPr>
                        <a:t>0.9 </a:t>
                      </a:r>
                      <a:endParaRPr lang="en-US" altLang="ko-KR" sz="1400" b="0" i="0" u="none" strike="noStrike">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7982" marR="7982" marT="798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ko-KR" sz="1400" b="0" u="none" strike="noStrike">
                          <a:effectLst/>
                          <a:latin typeface="Arial" panose="020B0604020202020204" pitchFamily="34" charset="0"/>
                          <a:cs typeface="Arial" panose="020B0604020202020204" pitchFamily="34" charset="0"/>
                        </a:rPr>
                        <a:t>1.1 </a:t>
                      </a:r>
                      <a:endParaRPr lang="en-US" altLang="ko-KR" sz="1400" b="0" i="0" u="none" strike="noStrike">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7982" marR="7982" marT="798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215522">
                <a:tc>
                  <a:txBody>
                    <a:bodyPr/>
                    <a:lstStyle/>
                    <a:p>
                      <a:pPr algn="ctr" fontAlgn="ctr"/>
                      <a:r>
                        <a:rPr lang="en-US" sz="1400" b="0" u="none" strike="noStrike" dirty="0">
                          <a:effectLst/>
                          <a:latin typeface="Arial" panose="020B0604020202020204" pitchFamily="34" charset="0"/>
                          <a:cs typeface="Arial" panose="020B0604020202020204" pitchFamily="34" charset="0"/>
                        </a:rPr>
                        <a:t>Basic Metals and Fabricated Metal</a:t>
                      </a:r>
                      <a:endParaRPr lang="en-US" sz="1400" b="0" i="0" u="none" strike="noStrike" dirty="0">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7982" marR="7982" marT="798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ko-KR" sz="1400" b="0" u="none" strike="noStrike" dirty="0">
                          <a:effectLst/>
                          <a:latin typeface="Arial" panose="020B0604020202020204" pitchFamily="34" charset="0"/>
                          <a:cs typeface="Arial" panose="020B0604020202020204" pitchFamily="34" charset="0"/>
                        </a:rPr>
                        <a:t>6.3 </a:t>
                      </a:r>
                      <a:endParaRPr lang="en-US" altLang="ko-KR" sz="1400" b="0" i="0" u="none" strike="noStrike" dirty="0">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7982" marR="7982" marT="798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ko-KR" sz="1400" b="0" u="none" strike="noStrike" dirty="0">
                          <a:effectLst/>
                          <a:latin typeface="Arial" panose="020B0604020202020204" pitchFamily="34" charset="0"/>
                          <a:cs typeface="Arial" panose="020B0604020202020204" pitchFamily="34" charset="0"/>
                        </a:rPr>
                        <a:t>6.1 </a:t>
                      </a:r>
                      <a:endParaRPr lang="en-US" altLang="ko-KR" sz="1400" b="0" i="0" u="none" strike="noStrike" dirty="0">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7982" marR="7982" marT="798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ko-KR" sz="1400" b="0" u="none" strike="noStrike">
                          <a:effectLst/>
                          <a:latin typeface="Arial" panose="020B0604020202020204" pitchFamily="34" charset="0"/>
                          <a:cs typeface="Arial" panose="020B0604020202020204" pitchFamily="34" charset="0"/>
                        </a:rPr>
                        <a:t>8.7 </a:t>
                      </a:r>
                      <a:endParaRPr lang="en-US" altLang="ko-KR" sz="1400" b="0" i="0" u="none" strike="noStrike">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7982" marR="7982" marT="798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ko-KR" sz="1400" b="0" u="none" strike="noStrike">
                          <a:effectLst/>
                          <a:latin typeface="Arial" panose="020B0604020202020204" pitchFamily="34" charset="0"/>
                          <a:cs typeface="Arial" panose="020B0604020202020204" pitchFamily="34" charset="0"/>
                        </a:rPr>
                        <a:t>7.7 </a:t>
                      </a:r>
                      <a:endParaRPr lang="en-US" altLang="ko-KR" sz="1400" b="0" i="0" u="none" strike="noStrike">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7982" marR="7982" marT="798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ko-KR" sz="1400" b="0" u="none" strike="noStrike">
                          <a:effectLst/>
                          <a:latin typeface="Arial" panose="020B0604020202020204" pitchFamily="34" charset="0"/>
                          <a:cs typeface="Arial" panose="020B0604020202020204" pitchFamily="34" charset="0"/>
                        </a:rPr>
                        <a:t>9.7 </a:t>
                      </a:r>
                      <a:endParaRPr lang="en-US" altLang="ko-KR" sz="1400" b="0" i="0" u="none" strike="noStrike">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7982" marR="7982" marT="798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215522">
                <a:tc>
                  <a:txBody>
                    <a:bodyPr/>
                    <a:lstStyle/>
                    <a:p>
                      <a:pPr algn="ctr" fontAlgn="ctr"/>
                      <a:r>
                        <a:rPr lang="en-US" sz="1400" b="0" u="none" strike="noStrike" dirty="0">
                          <a:effectLst/>
                          <a:latin typeface="Arial" panose="020B0604020202020204" pitchFamily="34" charset="0"/>
                          <a:cs typeface="Arial" panose="020B0604020202020204" pitchFamily="34" charset="0"/>
                        </a:rPr>
                        <a:t>Machinery</a:t>
                      </a:r>
                      <a:endParaRPr lang="en-US" sz="1400" b="0" i="0" u="none" strike="noStrike" dirty="0">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7982" marR="7982" marT="798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ko-KR" sz="1400" b="0" u="none" strike="noStrike">
                          <a:effectLst/>
                          <a:latin typeface="Arial" panose="020B0604020202020204" pitchFamily="34" charset="0"/>
                          <a:cs typeface="Arial" panose="020B0604020202020204" pitchFamily="34" charset="0"/>
                        </a:rPr>
                        <a:t>6.1 </a:t>
                      </a:r>
                      <a:endParaRPr lang="en-US" altLang="ko-KR" sz="1400" b="0" i="0" u="none" strike="noStrike">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7982" marR="7982" marT="798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ko-KR" sz="1400" b="0" u="none" strike="noStrike" dirty="0">
                          <a:effectLst/>
                          <a:latin typeface="Arial" panose="020B0604020202020204" pitchFamily="34" charset="0"/>
                          <a:cs typeface="Arial" panose="020B0604020202020204" pitchFamily="34" charset="0"/>
                        </a:rPr>
                        <a:t>6.7 </a:t>
                      </a:r>
                      <a:endParaRPr lang="en-US" altLang="ko-KR" sz="1400" b="0" i="0" u="none" strike="noStrike" dirty="0">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7982" marR="7982" marT="798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ko-KR" sz="1400" b="0" u="none" strike="noStrike">
                          <a:effectLst/>
                          <a:latin typeface="Arial" panose="020B0604020202020204" pitchFamily="34" charset="0"/>
                          <a:cs typeface="Arial" panose="020B0604020202020204" pitchFamily="34" charset="0"/>
                        </a:rPr>
                        <a:t>7.2 </a:t>
                      </a:r>
                      <a:endParaRPr lang="en-US" altLang="ko-KR" sz="1400" b="0" i="0" u="none" strike="noStrike">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7982" marR="7982" marT="798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ko-KR" sz="1400" b="0" u="none" strike="noStrike">
                          <a:effectLst/>
                          <a:latin typeface="Arial" panose="020B0604020202020204" pitchFamily="34" charset="0"/>
                          <a:cs typeface="Arial" panose="020B0604020202020204" pitchFamily="34" charset="0"/>
                        </a:rPr>
                        <a:t>7.0 </a:t>
                      </a:r>
                      <a:endParaRPr lang="en-US" altLang="ko-KR" sz="1400" b="0" i="0" u="none" strike="noStrike">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7982" marR="7982" marT="798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ko-KR" sz="1400" b="0" u="none" strike="noStrike">
                          <a:effectLst/>
                          <a:latin typeface="Arial" panose="020B0604020202020204" pitchFamily="34" charset="0"/>
                          <a:cs typeface="Arial" panose="020B0604020202020204" pitchFamily="34" charset="0"/>
                        </a:rPr>
                        <a:t>6.9 </a:t>
                      </a:r>
                      <a:endParaRPr lang="en-US" altLang="ko-KR" sz="1400" b="0" i="0" u="none" strike="noStrike">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7982" marR="7982" marT="798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215522">
                <a:tc>
                  <a:txBody>
                    <a:bodyPr/>
                    <a:lstStyle/>
                    <a:p>
                      <a:pPr algn="ctr" fontAlgn="ctr"/>
                      <a:r>
                        <a:rPr lang="en-US" sz="1400" b="0" u="none" strike="noStrike" dirty="0">
                          <a:solidFill>
                            <a:srgbClr val="FF0000"/>
                          </a:solidFill>
                          <a:effectLst/>
                          <a:latin typeface="Arial" panose="020B0604020202020204" pitchFamily="34" charset="0"/>
                          <a:cs typeface="Arial" panose="020B0604020202020204" pitchFamily="34" charset="0"/>
                        </a:rPr>
                        <a:t>Electrical and Optical Equipment</a:t>
                      </a:r>
                      <a:endParaRPr lang="en-US" sz="1400" b="0" i="0" u="none" strike="noStrike" dirty="0">
                        <a:solidFill>
                          <a:srgbClr val="FF0000"/>
                        </a:solidFill>
                        <a:effectLst/>
                        <a:latin typeface="Arial" panose="020B0604020202020204" pitchFamily="34" charset="0"/>
                        <a:ea typeface="맑은 고딕" panose="020B0503020000020004" pitchFamily="50" charset="-127"/>
                        <a:cs typeface="Arial" panose="020B0604020202020204" pitchFamily="34" charset="0"/>
                      </a:endParaRPr>
                    </a:p>
                  </a:txBody>
                  <a:tcPr marL="7982" marR="7982" marT="798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ko-KR" sz="1400" b="0" u="none" strike="noStrike" dirty="0">
                          <a:solidFill>
                            <a:srgbClr val="FF0000"/>
                          </a:solidFill>
                          <a:effectLst/>
                          <a:latin typeface="Arial" panose="020B0604020202020204" pitchFamily="34" charset="0"/>
                          <a:cs typeface="Arial" panose="020B0604020202020204" pitchFamily="34" charset="0"/>
                        </a:rPr>
                        <a:t>12.6</a:t>
                      </a:r>
                      <a:r>
                        <a:rPr lang="en-US" altLang="ko-KR" sz="1400" b="0" u="none" strike="noStrike" dirty="0">
                          <a:solidFill>
                            <a:srgbClr val="C00000"/>
                          </a:solidFill>
                          <a:effectLst/>
                          <a:latin typeface="Arial" panose="020B0604020202020204" pitchFamily="34" charset="0"/>
                          <a:cs typeface="Arial" panose="020B0604020202020204" pitchFamily="34" charset="0"/>
                        </a:rPr>
                        <a:t> </a:t>
                      </a:r>
                      <a:endParaRPr lang="en-US" altLang="ko-KR" sz="1400" b="0" i="0" u="none" strike="noStrike" dirty="0">
                        <a:solidFill>
                          <a:srgbClr val="C00000"/>
                        </a:solidFill>
                        <a:effectLst/>
                        <a:latin typeface="Arial" panose="020B0604020202020204" pitchFamily="34" charset="0"/>
                        <a:ea typeface="맑은 고딕" panose="020B0503020000020004" pitchFamily="50" charset="-127"/>
                        <a:cs typeface="Arial" panose="020B0604020202020204" pitchFamily="34" charset="0"/>
                      </a:endParaRPr>
                    </a:p>
                  </a:txBody>
                  <a:tcPr marL="7982" marR="7982" marT="798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ko-KR" sz="1400" b="0" u="none" strike="noStrike" dirty="0">
                          <a:solidFill>
                            <a:srgbClr val="FF0000"/>
                          </a:solidFill>
                          <a:effectLst/>
                          <a:latin typeface="Arial" panose="020B0604020202020204" pitchFamily="34" charset="0"/>
                          <a:cs typeface="Arial" panose="020B0604020202020204" pitchFamily="34" charset="0"/>
                        </a:rPr>
                        <a:t>18.5 </a:t>
                      </a:r>
                      <a:endParaRPr lang="en-US" altLang="ko-KR" sz="1400" b="0" i="0" u="none" strike="noStrike" dirty="0">
                        <a:solidFill>
                          <a:srgbClr val="FF0000"/>
                        </a:solidFill>
                        <a:effectLst/>
                        <a:latin typeface="Arial" panose="020B0604020202020204" pitchFamily="34" charset="0"/>
                        <a:ea typeface="맑은 고딕" panose="020B0503020000020004" pitchFamily="50" charset="-127"/>
                        <a:cs typeface="Arial" panose="020B0604020202020204" pitchFamily="34" charset="0"/>
                      </a:endParaRPr>
                    </a:p>
                  </a:txBody>
                  <a:tcPr marL="7982" marR="7982" marT="798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ko-KR" sz="1400" b="0" u="none" strike="noStrike" dirty="0">
                          <a:solidFill>
                            <a:srgbClr val="FF0000"/>
                          </a:solidFill>
                          <a:effectLst/>
                          <a:latin typeface="Arial" panose="020B0604020202020204" pitchFamily="34" charset="0"/>
                          <a:cs typeface="Arial" panose="020B0604020202020204" pitchFamily="34" charset="0"/>
                        </a:rPr>
                        <a:t>17.8</a:t>
                      </a:r>
                      <a:r>
                        <a:rPr lang="en-US" altLang="ko-KR" sz="1400" b="0" u="none" strike="noStrike" dirty="0">
                          <a:solidFill>
                            <a:srgbClr val="C00000"/>
                          </a:solidFill>
                          <a:effectLst/>
                          <a:latin typeface="Arial" panose="020B0604020202020204" pitchFamily="34" charset="0"/>
                          <a:cs typeface="Arial" panose="020B0604020202020204" pitchFamily="34" charset="0"/>
                        </a:rPr>
                        <a:t> </a:t>
                      </a:r>
                      <a:endParaRPr lang="en-US" altLang="ko-KR" sz="1400" b="0" i="0" u="none" strike="noStrike" dirty="0">
                        <a:solidFill>
                          <a:srgbClr val="C00000"/>
                        </a:solidFill>
                        <a:effectLst/>
                        <a:latin typeface="Arial" panose="020B0604020202020204" pitchFamily="34" charset="0"/>
                        <a:ea typeface="맑은 고딕" panose="020B0503020000020004" pitchFamily="50" charset="-127"/>
                        <a:cs typeface="Arial" panose="020B0604020202020204" pitchFamily="34" charset="0"/>
                      </a:endParaRPr>
                    </a:p>
                  </a:txBody>
                  <a:tcPr marL="7982" marR="7982" marT="798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ko-KR" sz="1400" b="0" u="none" strike="noStrike" dirty="0">
                          <a:solidFill>
                            <a:srgbClr val="FF0000"/>
                          </a:solidFill>
                          <a:effectLst/>
                          <a:latin typeface="Arial" panose="020B0604020202020204" pitchFamily="34" charset="0"/>
                          <a:cs typeface="Arial" panose="020B0604020202020204" pitchFamily="34" charset="0"/>
                        </a:rPr>
                        <a:t>16.9</a:t>
                      </a:r>
                      <a:r>
                        <a:rPr lang="en-US" altLang="ko-KR" sz="1400" b="0" u="none" strike="noStrike" dirty="0">
                          <a:solidFill>
                            <a:srgbClr val="C00000"/>
                          </a:solidFill>
                          <a:effectLst/>
                          <a:latin typeface="Arial" panose="020B0604020202020204" pitchFamily="34" charset="0"/>
                          <a:cs typeface="Arial" panose="020B0604020202020204" pitchFamily="34" charset="0"/>
                        </a:rPr>
                        <a:t> </a:t>
                      </a:r>
                      <a:endParaRPr lang="en-US" altLang="ko-KR" sz="1400" b="0" i="0" u="none" strike="noStrike" dirty="0">
                        <a:solidFill>
                          <a:srgbClr val="C00000"/>
                        </a:solidFill>
                        <a:effectLst/>
                        <a:latin typeface="Arial" panose="020B0604020202020204" pitchFamily="34" charset="0"/>
                        <a:ea typeface="맑은 고딕" panose="020B0503020000020004" pitchFamily="50" charset="-127"/>
                        <a:cs typeface="Arial" panose="020B0604020202020204" pitchFamily="34" charset="0"/>
                      </a:endParaRPr>
                    </a:p>
                  </a:txBody>
                  <a:tcPr marL="7982" marR="7982" marT="798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ko-KR" sz="1400" b="0" u="none" strike="noStrike" dirty="0">
                          <a:solidFill>
                            <a:srgbClr val="FF0000"/>
                          </a:solidFill>
                          <a:effectLst/>
                          <a:latin typeface="Arial" panose="020B0604020202020204" pitchFamily="34" charset="0"/>
                          <a:cs typeface="Arial" panose="020B0604020202020204" pitchFamily="34" charset="0"/>
                        </a:rPr>
                        <a:t>18.4</a:t>
                      </a:r>
                      <a:r>
                        <a:rPr lang="en-US" altLang="ko-KR" sz="1400" b="0" u="none" strike="noStrike" dirty="0">
                          <a:solidFill>
                            <a:srgbClr val="C00000"/>
                          </a:solidFill>
                          <a:effectLst/>
                          <a:latin typeface="Arial" panose="020B0604020202020204" pitchFamily="34" charset="0"/>
                          <a:cs typeface="Arial" panose="020B0604020202020204" pitchFamily="34" charset="0"/>
                        </a:rPr>
                        <a:t> </a:t>
                      </a:r>
                      <a:endParaRPr lang="en-US" altLang="ko-KR" sz="1400" b="0" i="0" u="none" strike="noStrike" dirty="0">
                        <a:solidFill>
                          <a:srgbClr val="C00000"/>
                        </a:solidFill>
                        <a:effectLst/>
                        <a:latin typeface="Arial" panose="020B0604020202020204" pitchFamily="34" charset="0"/>
                        <a:ea typeface="맑은 고딕" panose="020B0503020000020004" pitchFamily="50" charset="-127"/>
                        <a:cs typeface="Arial" panose="020B0604020202020204" pitchFamily="34" charset="0"/>
                      </a:endParaRPr>
                    </a:p>
                  </a:txBody>
                  <a:tcPr marL="7982" marR="7982" marT="798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215522">
                <a:tc>
                  <a:txBody>
                    <a:bodyPr/>
                    <a:lstStyle/>
                    <a:p>
                      <a:pPr algn="ctr" fontAlgn="ctr"/>
                      <a:r>
                        <a:rPr lang="en-US" sz="1400" b="0" u="none" strike="noStrike" dirty="0">
                          <a:solidFill>
                            <a:srgbClr val="FF0000"/>
                          </a:solidFill>
                          <a:effectLst/>
                          <a:latin typeface="Arial" panose="020B0604020202020204" pitchFamily="34" charset="0"/>
                          <a:cs typeface="Arial" panose="020B0604020202020204" pitchFamily="34" charset="0"/>
                        </a:rPr>
                        <a:t>Transportation Equipment</a:t>
                      </a:r>
                      <a:endParaRPr lang="en-US" sz="1400" b="0" i="0" u="none" strike="noStrike" dirty="0">
                        <a:solidFill>
                          <a:srgbClr val="FF0000"/>
                        </a:solidFill>
                        <a:effectLst/>
                        <a:latin typeface="Arial" panose="020B0604020202020204" pitchFamily="34" charset="0"/>
                        <a:ea typeface="맑은 고딕" panose="020B0503020000020004" pitchFamily="50" charset="-127"/>
                        <a:cs typeface="Arial" panose="020B0604020202020204" pitchFamily="34" charset="0"/>
                      </a:endParaRPr>
                    </a:p>
                  </a:txBody>
                  <a:tcPr marL="7982" marR="7982" marT="798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ko-KR" sz="1400" b="0" u="none" strike="noStrike" dirty="0">
                          <a:solidFill>
                            <a:srgbClr val="FF0000"/>
                          </a:solidFill>
                          <a:effectLst/>
                          <a:latin typeface="Arial" panose="020B0604020202020204" pitchFamily="34" charset="0"/>
                          <a:cs typeface="Arial" panose="020B0604020202020204" pitchFamily="34" charset="0"/>
                        </a:rPr>
                        <a:t>10.4</a:t>
                      </a:r>
                      <a:r>
                        <a:rPr lang="en-US" altLang="ko-KR" sz="1400" b="0" u="none" strike="noStrike" dirty="0">
                          <a:solidFill>
                            <a:srgbClr val="C00000"/>
                          </a:solidFill>
                          <a:effectLst/>
                          <a:latin typeface="Arial" panose="020B0604020202020204" pitchFamily="34" charset="0"/>
                          <a:cs typeface="Arial" panose="020B0604020202020204" pitchFamily="34" charset="0"/>
                        </a:rPr>
                        <a:t> </a:t>
                      </a:r>
                      <a:endParaRPr lang="en-US" altLang="ko-KR" sz="1400" b="0" i="0" u="none" strike="noStrike" dirty="0">
                        <a:solidFill>
                          <a:srgbClr val="C00000"/>
                        </a:solidFill>
                        <a:effectLst/>
                        <a:latin typeface="Arial" panose="020B0604020202020204" pitchFamily="34" charset="0"/>
                        <a:ea typeface="맑은 고딕" panose="020B0503020000020004" pitchFamily="50" charset="-127"/>
                        <a:cs typeface="Arial" panose="020B0604020202020204" pitchFamily="34" charset="0"/>
                      </a:endParaRPr>
                    </a:p>
                  </a:txBody>
                  <a:tcPr marL="7982" marR="7982" marT="798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ko-KR" sz="1400" b="0" u="none" strike="noStrike" dirty="0">
                          <a:solidFill>
                            <a:srgbClr val="FF0000"/>
                          </a:solidFill>
                          <a:effectLst/>
                          <a:latin typeface="Arial" panose="020B0604020202020204" pitchFamily="34" charset="0"/>
                          <a:cs typeface="Arial" panose="020B0604020202020204" pitchFamily="34" charset="0"/>
                        </a:rPr>
                        <a:t>10.3</a:t>
                      </a:r>
                      <a:r>
                        <a:rPr lang="en-US" altLang="ko-KR" sz="1400" b="0" u="none" strike="noStrike" dirty="0">
                          <a:solidFill>
                            <a:srgbClr val="C00000"/>
                          </a:solidFill>
                          <a:effectLst/>
                          <a:latin typeface="Arial" panose="020B0604020202020204" pitchFamily="34" charset="0"/>
                          <a:cs typeface="Arial" panose="020B0604020202020204" pitchFamily="34" charset="0"/>
                        </a:rPr>
                        <a:t> </a:t>
                      </a:r>
                      <a:endParaRPr lang="en-US" altLang="ko-KR" sz="1400" b="0" i="0" u="none" strike="noStrike" dirty="0">
                        <a:solidFill>
                          <a:srgbClr val="C00000"/>
                        </a:solidFill>
                        <a:effectLst/>
                        <a:latin typeface="Arial" panose="020B0604020202020204" pitchFamily="34" charset="0"/>
                        <a:ea typeface="맑은 고딕" panose="020B0503020000020004" pitchFamily="50" charset="-127"/>
                        <a:cs typeface="Arial" panose="020B0604020202020204" pitchFamily="34" charset="0"/>
                      </a:endParaRPr>
                    </a:p>
                  </a:txBody>
                  <a:tcPr marL="7982" marR="7982" marT="798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ko-KR" sz="1400" b="0" u="none" strike="noStrike" dirty="0">
                          <a:solidFill>
                            <a:srgbClr val="FF0000"/>
                          </a:solidFill>
                          <a:effectLst/>
                          <a:latin typeface="Arial" panose="020B0604020202020204" pitchFamily="34" charset="0"/>
                          <a:cs typeface="Arial" panose="020B0604020202020204" pitchFamily="34" charset="0"/>
                        </a:rPr>
                        <a:t>11.6</a:t>
                      </a:r>
                      <a:r>
                        <a:rPr lang="en-US" altLang="ko-KR" sz="1400" b="0" u="none" strike="noStrike" dirty="0">
                          <a:solidFill>
                            <a:srgbClr val="C00000"/>
                          </a:solidFill>
                          <a:effectLst/>
                          <a:latin typeface="Arial" panose="020B0604020202020204" pitchFamily="34" charset="0"/>
                          <a:cs typeface="Arial" panose="020B0604020202020204" pitchFamily="34" charset="0"/>
                        </a:rPr>
                        <a:t> </a:t>
                      </a:r>
                      <a:endParaRPr lang="en-US" altLang="ko-KR" sz="1400" b="0" i="0" u="none" strike="noStrike" dirty="0">
                        <a:solidFill>
                          <a:srgbClr val="C00000"/>
                        </a:solidFill>
                        <a:effectLst/>
                        <a:latin typeface="Arial" panose="020B0604020202020204" pitchFamily="34" charset="0"/>
                        <a:ea typeface="맑은 고딕" panose="020B0503020000020004" pitchFamily="50" charset="-127"/>
                        <a:cs typeface="Arial" panose="020B0604020202020204" pitchFamily="34" charset="0"/>
                      </a:endParaRPr>
                    </a:p>
                  </a:txBody>
                  <a:tcPr marL="7982" marR="7982" marT="798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ko-KR" sz="1400" b="0" u="none" strike="noStrike" dirty="0">
                          <a:solidFill>
                            <a:srgbClr val="FF0000"/>
                          </a:solidFill>
                          <a:effectLst/>
                          <a:latin typeface="Arial" panose="020B0604020202020204" pitchFamily="34" charset="0"/>
                          <a:cs typeface="Arial" panose="020B0604020202020204" pitchFamily="34" charset="0"/>
                        </a:rPr>
                        <a:t>15.2</a:t>
                      </a:r>
                      <a:r>
                        <a:rPr lang="en-US" altLang="ko-KR" sz="1400" b="0" u="none" strike="noStrike" dirty="0">
                          <a:solidFill>
                            <a:srgbClr val="C00000"/>
                          </a:solidFill>
                          <a:effectLst/>
                          <a:latin typeface="Arial" panose="020B0604020202020204" pitchFamily="34" charset="0"/>
                          <a:cs typeface="Arial" panose="020B0604020202020204" pitchFamily="34" charset="0"/>
                        </a:rPr>
                        <a:t> </a:t>
                      </a:r>
                      <a:endParaRPr lang="en-US" altLang="ko-KR" sz="1400" b="0" i="0" u="none" strike="noStrike" dirty="0">
                        <a:solidFill>
                          <a:srgbClr val="C00000"/>
                        </a:solidFill>
                        <a:effectLst/>
                        <a:latin typeface="Arial" panose="020B0604020202020204" pitchFamily="34" charset="0"/>
                        <a:ea typeface="맑은 고딕" panose="020B0503020000020004" pitchFamily="50" charset="-127"/>
                        <a:cs typeface="Arial" panose="020B0604020202020204" pitchFamily="34" charset="0"/>
                      </a:endParaRPr>
                    </a:p>
                  </a:txBody>
                  <a:tcPr marL="7982" marR="7982" marT="798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ko-KR" sz="1400" b="0" u="none" strike="noStrike" dirty="0">
                          <a:solidFill>
                            <a:srgbClr val="FF0000"/>
                          </a:solidFill>
                          <a:effectLst/>
                          <a:latin typeface="Arial" panose="020B0604020202020204" pitchFamily="34" charset="0"/>
                          <a:cs typeface="Arial" panose="020B0604020202020204" pitchFamily="34" charset="0"/>
                        </a:rPr>
                        <a:t>14.6</a:t>
                      </a:r>
                      <a:r>
                        <a:rPr lang="en-US" altLang="ko-KR" sz="1400" b="0" u="none" strike="noStrike" dirty="0">
                          <a:solidFill>
                            <a:srgbClr val="C00000"/>
                          </a:solidFill>
                          <a:effectLst/>
                          <a:latin typeface="Arial" panose="020B0604020202020204" pitchFamily="34" charset="0"/>
                          <a:cs typeface="Arial" panose="020B0604020202020204" pitchFamily="34" charset="0"/>
                        </a:rPr>
                        <a:t> </a:t>
                      </a:r>
                      <a:endParaRPr lang="en-US" altLang="ko-KR" sz="1400" b="0" i="0" u="none" strike="noStrike" dirty="0">
                        <a:solidFill>
                          <a:srgbClr val="C00000"/>
                        </a:solidFill>
                        <a:effectLst/>
                        <a:latin typeface="Arial" panose="020B0604020202020204" pitchFamily="34" charset="0"/>
                        <a:ea typeface="맑은 고딕" panose="020B0503020000020004" pitchFamily="50" charset="-127"/>
                        <a:cs typeface="Arial" panose="020B0604020202020204" pitchFamily="34" charset="0"/>
                      </a:endParaRPr>
                    </a:p>
                  </a:txBody>
                  <a:tcPr marL="7982" marR="7982" marT="798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215522">
                <a:tc>
                  <a:txBody>
                    <a:bodyPr/>
                    <a:lstStyle/>
                    <a:p>
                      <a:pPr algn="ctr" fontAlgn="ctr"/>
                      <a:r>
                        <a:rPr lang="en-US" sz="1400" b="0" u="none" strike="noStrike">
                          <a:effectLst/>
                          <a:latin typeface="Arial" panose="020B0604020202020204" pitchFamily="34" charset="0"/>
                          <a:cs typeface="Arial" panose="020B0604020202020204" pitchFamily="34" charset="0"/>
                        </a:rPr>
                        <a:t>Other Manufacturing</a:t>
                      </a:r>
                      <a:endParaRPr lang="en-US" sz="1400" b="0" i="0" u="none" strike="noStrike">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7982" marR="7982" marT="798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ko-KR" sz="1400" b="0" u="none" strike="noStrike">
                          <a:effectLst/>
                          <a:latin typeface="Arial" panose="020B0604020202020204" pitchFamily="34" charset="0"/>
                          <a:cs typeface="Arial" panose="020B0604020202020204" pitchFamily="34" charset="0"/>
                        </a:rPr>
                        <a:t>1.7 </a:t>
                      </a:r>
                      <a:endParaRPr lang="en-US" altLang="ko-KR" sz="1400" b="0" i="0" u="none" strike="noStrike">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7982" marR="7982" marT="798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ko-KR" sz="1400" b="0" u="none" strike="noStrike" dirty="0">
                          <a:effectLst/>
                          <a:latin typeface="Arial" panose="020B0604020202020204" pitchFamily="34" charset="0"/>
                          <a:cs typeface="Arial" panose="020B0604020202020204" pitchFamily="34" charset="0"/>
                        </a:rPr>
                        <a:t>1.7 </a:t>
                      </a:r>
                      <a:endParaRPr lang="en-US" altLang="ko-KR" sz="1400" b="0" i="0" u="none" strike="noStrike" dirty="0">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7982" marR="7982" marT="798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ko-KR" sz="1400" b="0" u="none" strike="noStrike">
                          <a:effectLst/>
                          <a:latin typeface="Arial" panose="020B0604020202020204" pitchFamily="34" charset="0"/>
                          <a:cs typeface="Arial" panose="020B0604020202020204" pitchFamily="34" charset="0"/>
                        </a:rPr>
                        <a:t>1.2 </a:t>
                      </a:r>
                      <a:endParaRPr lang="en-US" altLang="ko-KR" sz="1400" b="0" i="0" u="none" strike="noStrike">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7982" marR="7982" marT="798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ko-KR" sz="1400" b="0" u="none" strike="noStrike">
                          <a:effectLst/>
                          <a:latin typeface="Arial" panose="020B0604020202020204" pitchFamily="34" charset="0"/>
                          <a:cs typeface="Arial" panose="020B0604020202020204" pitchFamily="34" charset="0"/>
                        </a:rPr>
                        <a:t>1.1 </a:t>
                      </a:r>
                      <a:endParaRPr lang="en-US" altLang="ko-KR" sz="1400" b="0" i="0" u="none" strike="noStrike">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7982" marR="7982" marT="798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ko-KR" sz="1400" b="0" u="none" strike="noStrike">
                          <a:effectLst/>
                          <a:latin typeface="Arial" panose="020B0604020202020204" pitchFamily="34" charset="0"/>
                          <a:cs typeface="Arial" panose="020B0604020202020204" pitchFamily="34" charset="0"/>
                        </a:rPr>
                        <a:t>1.0 </a:t>
                      </a:r>
                      <a:endParaRPr lang="en-US" altLang="ko-KR" sz="1400" b="0" i="0" u="none" strike="noStrike">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7982" marR="7982" marT="798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215522">
                <a:tc>
                  <a:txBody>
                    <a:bodyPr/>
                    <a:lstStyle/>
                    <a:p>
                      <a:pPr algn="ctr" fontAlgn="ctr"/>
                      <a:r>
                        <a:rPr lang="en-US" sz="1400" b="1" u="none" strike="noStrike" dirty="0">
                          <a:effectLst/>
                          <a:latin typeface="Arial" panose="020B0604020202020204" pitchFamily="34" charset="0"/>
                          <a:cs typeface="Arial" panose="020B0604020202020204" pitchFamily="34" charset="0"/>
                        </a:rPr>
                        <a:t>(Total 14 Manufactures)</a:t>
                      </a:r>
                      <a:endParaRPr lang="en-US" sz="1400" b="1" i="0" u="none" strike="noStrike" dirty="0">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7982" marR="7982" marT="798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ko-KR" sz="1400" b="1" u="none" strike="noStrike" dirty="0">
                          <a:effectLst/>
                          <a:latin typeface="Arial" panose="020B0604020202020204" pitchFamily="34" charset="0"/>
                          <a:cs typeface="Arial" panose="020B0604020202020204" pitchFamily="34" charset="0"/>
                        </a:rPr>
                        <a:t>(62.2)</a:t>
                      </a:r>
                      <a:endParaRPr lang="en-US" altLang="ko-KR" sz="1400" b="1" i="0" u="none" strike="noStrike" dirty="0">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7982" marR="7982" marT="798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ko-KR" sz="1400" b="1" u="none" strike="noStrike" dirty="0">
                          <a:effectLst/>
                          <a:latin typeface="Arial" panose="020B0604020202020204" pitchFamily="34" charset="0"/>
                          <a:cs typeface="Arial" panose="020B0604020202020204" pitchFamily="34" charset="0"/>
                        </a:rPr>
                        <a:t>(65.7)</a:t>
                      </a:r>
                      <a:endParaRPr lang="en-US" altLang="ko-KR" sz="1400" b="1" i="0" u="none" strike="noStrike" dirty="0">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7982" marR="7982" marT="798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ko-KR" sz="1400" b="1" u="none" strike="noStrike" dirty="0">
                          <a:effectLst/>
                          <a:latin typeface="Arial" panose="020B0604020202020204" pitchFamily="34" charset="0"/>
                          <a:cs typeface="Arial" panose="020B0604020202020204" pitchFamily="34" charset="0"/>
                        </a:rPr>
                        <a:t>(66.9)</a:t>
                      </a:r>
                      <a:endParaRPr lang="en-US" altLang="ko-KR" sz="1400" b="1" i="0" u="none" strike="noStrike" dirty="0">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7982" marR="7982" marT="798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ko-KR" sz="1400" b="1" u="none" strike="noStrike" dirty="0">
                          <a:effectLst/>
                          <a:latin typeface="Arial" panose="020B0604020202020204" pitchFamily="34" charset="0"/>
                          <a:cs typeface="Arial" panose="020B0604020202020204" pitchFamily="34" charset="0"/>
                        </a:rPr>
                        <a:t>(66.3)</a:t>
                      </a:r>
                      <a:endParaRPr lang="en-US" altLang="ko-KR" sz="1400" b="1" i="0" u="none" strike="noStrike" dirty="0">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7982" marR="7982" marT="798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ko-KR" sz="1400" b="1" u="none" strike="noStrike" dirty="0">
                          <a:effectLst/>
                          <a:latin typeface="Arial" panose="020B0604020202020204" pitchFamily="34" charset="0"/>
                          <a:cs typeface="Arial" panose="020B0604020202020204" pitchFamily="34" charset="0"/>
                        </a:rPr>
                        <a:t>(69.0)</a:t>
                      </a:r>
                      <a:endParaRPr lang="en-US" altLang="ko-KR" sz="1400" b="1" i="0" u="none" strike="noStrike" dirty="0">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7982" marR="7982" marT="798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215522">
                <a:tc>
                  <a:txBody>
                    <a:bodyPr/>
                    <a:lstStyle/>
                    <a:p>
                      <a:pPr algn="ctr" fontAlgn="ctr"/>
                      <a:r>
                        <a:rPr lang="en-US" sz="1400" b="0" u="none" strike="noStrike" dirty="0">
                          <a:effectLst/>
                          <a:latin typeface="Arial" panose="020B0604020202020204" pitchFamily="34" charset="0"/>
                          <a:cs typeface="Arial" panose="020B0604020202020204" pitchFamily="34" charset="0"/>
                        </a:rPr>
                        <a:t>Wholesale Trade</a:t>
                      </a:r>
                      <a:endParaRPr lang="en-US" sz="1400" b="0" i="0" u="none" strike="noStrike" dirty="0">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7982" marR="7982" marT="798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ko-KR" sz="1400" b="0" u="none" strike="noStrike">
                          <a:effectLst/>
                          <a:latin typeface="Arial" panose="020B0604020202020204" pitchFamily="34" charset="0"/>
                          <a:cs typeface="Arial" panose="020B0604020202020204" pitchFamily="34" charset="0"/>
                        </a:rPr>
                        <a:t>4.7 </a:t>
                      </a:r>
                      <a:endParaRPr lang="en-US" altLang="ko-KR" sz="1400" b="0" i="0" u="none" strike="noStrike">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7982" marR="7982" marT="798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ko-KR" sz="1400" b="0" u="none" strike="noStrike">
                          <a:effectLst/>
                          <a:latin typeface="Arial" panose="020B0604020202020204" pitchFamily="34" charset="0"/>
                          <a:cs typeface="Arial" panose="020B0604020202020204" pitchFamily="34" charset="0"/>
                        </a:rPr>
                        <a:t>4.5 </a:t>
                      </a:r>
                      <a:endParaRPr lang="en-US" altLang="ko-KR" sz="1400" b="0" i="0" u="none" strike="noStrike">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7982" marR="7982" marT="798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ko-KR" sz="1400" b="0" u="none" strike="noStrike" dirty="0">
                          <a:effectLst/>
                          <a:latin typeface="Arial" panose="020B0604020202020204" pitchFamily="34" charset="0"/>
                          <a:cs typeface="Arial" panose="020B0604020202020204" pitchFamily="34" charset="0"/>
                        </a:rPr>
                        <a:t>4.2 </a:t>
                      </a:r>
                      <a:endParaRPr lang="en-US" altLang="ko-KR" sz="1400" b="0" i="0" u="none" strike="noStrike" dirty="0">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7982" marR="7982" marT="798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ko-KR" sz="1400" b="0" u="none" strike="noStrike" dirty="0">
                          <a:effectLst/>
                          <a:latin typeface="Arial" panose="020B0604020202020204" pitchFamily="34" charset="0"/>
                          <a:cs typeface="Arial" panose="020B0604020202020204" pitchFamily="34" charset="0"/>
                        </a:rPr>
                        <a:t>4.3 </a:t>
                      </a:r>
                      <a:endParaRPr lang="en-US" altLang="ko-KR" sz="1400" b="0" i="0" u="none" strike="noStrike" dirty="0">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7982" marR="7982" marT="798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ko-KR" sz="1400" b="0" u="none" strike="noStrike">
                          <a:effectLst/>
                          <a:latin typeface="Arial" panose="020B0604020202020204" pitchFamily="34" charset="0"/>
                          <a:cs typeface="Arial" panose="020B0604020202020204" pitchFamily="34" charset="0"/>
                        </a:rPr>
                        <a:t>4.2 </a:t>
                      </a:r>
                      <a:endParaRPr lang="en-US" altLang="ko-KR" sz="1400" b="0" i="0" u="none" strike="noStrike">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7982" marR="7982" marT="798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215522">
                <a:tc>
                  <a:txBody>
                    <a:bodyPr/>
                    <a:lstStyle/>
                    <a:p>
                      <a:pPr algn="ctr" fontAlgn="ctr"/>
                      <a:r>
                        <a:rPr lang="en-US" sz="1400" b="0" u="none" strike="noStrike" dirty="0">
                          <a:effectLst/>
                          <a:latin typeface="Arial" panose="020B0604020202020204" pitchFamily="34" charset="0"/>
                          <a:cs typeface="Arial" panose="020B0604020202020204" pitchFamily="34" charset="0"/>
                        </a:rPr>
                        <a:t>Retail Trade</a:t>
                      </a:r>
                      <a:endParaRPr lang="en-US" sz="1400" b="0" i="0" u="none" strike="noStrike" dirty="0">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7982" marR="7982" marT="798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ko-KR" sz="1400" b="0" u="none" strike="noStrike">
                          <a:effectLst/>
                          <a:latin typeface="Arial" panose="020B0604020202020204" pitchFamily="34" charset="0"/>
                          <a:cs typeface="Arial" panose="020B0604020202020204" pitchFamily="34" charset="0"/>
                        </a:rPr>
                        <a:t>1.3 </a:t>
                      </a:r>
                      <a:endParaRPr lang="en-US" altLang="ko-KR" sz="1400" b="0" i="0" u="none" strike="noStrike">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7982" marR="7982" marT="798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ko-KR" sz="1400" b="0" u="none" strike="noStrike">
                          <a:effectLst/>
                          <a:latin typeface="Arial" panose="020B0604020202020204" pitchFamily="34" charset="0"/>
                          <a:cs typeface="Arial" panose="020B0604020202020204" pitchFamily="34" charset="0"/>
                        </a:rPr>
                        <a:t>1.8 </a:t>
                      </a:r>
                      <a:endParaRPr lang="en-US" altLang="ko-KR" sz="1400" b="0" i="0" u="none" strike="noStrike">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7982" marR="7982" marT="798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ko-KR" sz="1400" b="0" u="none" strike="noStrike">
                          <a:effectLst/>
                          <a:latin typeface="Arial" panose="020B0604020202020204" pitchFamily="34" charset="0"/>
                          <a:cs typeface="Arial" panose="020B0604020202020204" pitchFamily="34" charset="0"/>
                        </a:rPr>
                        <a:t>1.9 </a:t>
                      </a:r>
                      <a:endParaRPr lang="en-US" altLang="ko-KR" sz="1400" b="0" i="0" u="none" strike="noStrike">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7982" marR="7982" marT="798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ko-KR" sz="1400" b="0" u="none" strike="noStrike">
                          <a:effectLst/>
                          <a:latin typeface="Arial" panose="020B0604020202020204" pitchFamily="34" charset="0"/>
                          <a:cs typeface="Arial" panose="020B0604020202020204" pitchFamily="34" charset="0"/>
                        </a:rPr>
                        <a:t>2.1 </a:t>
                      </a:r>
                      <a:endParaRPr lang="en-US" altLang="ko-KR" sz="1400" b="0" i="0" u="none" strike="noStrike">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7982" marR="7982" marT="798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ko-KR" sz="1400" b="0" u="none" strike="noStrike">
                          <a:effectLst/>
                          <a:latin typeface="Arial" panose="020B0604020202020204" pitchFamily="34" charset="0"/>
                          <a:cs typeface="Arial" panose="020B0604020202020204" pitchFamily="34" charset="0"/>
                        </a:rPr>
                        <a:t>2.0 </a:t>
                      </a:r>
                      <a:endParaRPr lang="en-US" altLang="ko-KR" sz="1400" b="0" i="0" u="none" strike="noStrike">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7982" marR="7982" marT="798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215522">
                <a:tc>
                  <a:txBody>
                    <a:bodyPr/>
                    <a:lstStyle/>
                    <a:p>
                      <a:pPr algn="ctr" fontAlgn="ctr"/>
                      <a:r>
                        <a:rPr lang="en-US" sz="1400" b="0" u="none" strike="noStrike" dirty="0">
                          <a:effectLst/>
                          <a:latin typeface="Arial" panose="020B0604020202020204" pitchFamily="34" charset="0"/>
                          <a:cs typeface="Arial" panose="020B0604020202020204" pitchFamily="34" charset="0"/>
                        </a:rPr>
                        <a:t>Financial Intermediation</a:t>
                      </a:r>
                      <a:endParaRPr lang="en-US" sz="1400" b="0" i="0" u="none" strike="noStrike" dirty="0">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7982" marR="7982" marT="798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ko-KR" sz="1400" b="0" u="none" strike="noStrike">
                          <a:effectLst/>
                          <a:latin typeface="Arial" panose="020B0604020202020204" pitchFamily="34" charset="0"/>
                          <a:cs typeface="Arial" panose="020B0604020202020204" pitchFamily="34" charset="0"/>
                        </a:rPr>
                        <a:t>5.5 </a:t>
                      </a:r>
                      <a:endParaRPr lang="en-US" altLang="ko-KR" sz="1400" b="0" i="0" u="none" strike="noStrike">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7982" marR="7982" marT="798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ko-KR" sz="1400" b="0" u="none" strike="noStrike">
                          <a:effectLst/>
                          <a:latin typeface="Arial" panose="020B0604020202020204" pitchFamily="34" charset="0"/>
                          <a:cs typeface="Arial" panose="020B0604020202020204" pitchFamily="34" charset="0"/>
                        </a:rPr>
                        <a:t>3.8 </a:t>
                      </a:r>
                      <a:endParaRPr lang="en-US" altLang="ko-KR" sz="1400" b="0" i="0" u="none" strike="noStrike">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7982" marR="7982" marT="798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ko-KR" sz="1400" b="0" u="none" strike="noStrike" dirty="0">
                          <a:effectLst/>
                          <a:latin typeface="Arial" panose="020B0604020202020204" pitchFamily="34" charset="0"/>
                          <a:cs typeface="Arial" panose="020B0604020202020204" pitchFamily="34" charset="0"/>
                        </a:rPr>
                        <a:t>3.5 </a:t>
                      </a:r>
                      <a:endParaRPr lang="en-US" altLang="ko-KR" sz="1400" b="0" i="0" u="none" strike="noStrike" dirty="0">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7982" marR="7982" marT="798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ko-KR" sz="1400" b="0" u="none" strike="noStrike">
                          <a:effectLst/>
                          <a:latin typeface="Arial" panose="020B0604020202020204" pitchFamily="34" charset="0"/>
                          <a:cs typeface="Arial" panose="020B0604020202020204" pitchFamily="34" charset="0"/>
                        </a:rPr>
                        <a:t>3.7 </a:t>
                      </a:r>
                      <a:endParaRPr lang="en-US" altLang="ko-KR" sz="1400" b="0" i="0" u="none" strike="noStrike">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7982" marR="7982" marT="798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ko-KR" sz="1400" b="0" u="none" strike="noStrike" dirty="0">
                          <a:effectLst/>
                          <a:latin typeface="Arial" panose="020B0604020202020204" pitchFamily="34" charset="0"/>
                          <a:cs typeface="Arial" panose="020B0604020202020204" pitchFamily="34" charset="0"/>
                        </a:rPr>
                        <a:t>3.8 </a:t>
                      </a:r>
                      <a:endParaRPr lang="en-US" altLang="ko-KR" sz="1400" b="0" i="0" u="none" strike="noStrike" dirty="0">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7982" marR="7982" marT="798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215522">
                <a:tc>
                  <a:txBody>
                    <a:bodyPr/>
                    <a:lstStyle/>
                    <a:p>
                      <a:pPr algn="ctr" fontAlgn="ctr"/>
                      <a:r>
                        <a:rPr lang="en-US" sz="1400" b="0" u="none" strike="noStrike" dirty="0">
                          <a:effectLst/>
                          <a:latin typeface="Arial" panose="020B0604020202020204" pitchFamily="34" charset="0"/>
                          <a:cs typeface="Arial" panose="020B0604020202020204" pitchFamily="34" charset="0"/>
                        </a:rPr>
                        <a:t>Business Services</a:t>
                      </a:r>
                      <a:endParaRPr lang="en-US" sz="1400" b="0" i="0" u="none" strike="noStrike" dirty="0">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7982" marR="7982" marT="798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ko-KR" sz="1400" b="0" u="none" strike="noStrike">
                          <a:effectLst/>
                          <a:latin typeface="Arial" panose="020B0604020202020204" pitchFamily="34" charset="0"/>
                          <a:cs typeface="Arial" panose="020B0604020202020204" pitchFamily="34" charset="0"/>
                        </a:rPr>
                        <a:t>5.5 </a:t>
                      </a:r>
                      <a:endParaRPr lang="en-US" altLang="ko-KR" sz="1400" b="0" i="0" u="none" strike="noStrike">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7982" marR="7982" marT="798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ko-KR" sz="1400" b="0" u="none" strike="noStrike">
                          <a:effectLst/>
                          <a:latin typeface="Arial" panose="020B0604020202020204" pitchFamily="34" charset="0"/>
                          <a:cs typeface="Arial" panose="020B0604020202020204" pitchFamily="34" charset="0"/>
                        </a:rPr>
                        <a:t>5.9 </a:t>
                      </a:r>
                      <a:endParaRPr lang="en-US" altLang="ko-KR" sz="1400" b="0" i="0" u="none" strike="noStrike">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7982" marR="7982" marT="798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ko-KR" sz="1400" b="0" u="none" strike="noStrike">
                          <a:effectLst/>
                          <a:latin typeface="Arial" panose="020B0604020202020204" pitchFamily="34" charset="0"/>
                          <a:cs typeface="Arial" panose="020B0604020202020204" pitchFamily="34" charset="0"/>
                        </a:rPr>
                        <a:t>6.8 </a:t>
                      </a:r>
                      <a:endParaRPr lang="en-US" altLang="ko-KR" sz="1400" b="0" i="0" u="none" strike="noStrike">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7982" marR="7982" marT="798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ko-KR" sz="1400" b="0" u="none" strike="noStrike">
                          <a:effectLst/>
                          <a:latin typeface="Arial" panose="020B0604020202020204" pitchFamily="34" charset="0"/>
                          <a:cs typeface="Arial" panose="020B0604020202020204" pitchFamily="34" charset="0"/>
                        </a:rPr>
                        <a:t>7.5 </a:t>
                      </a:r>
                      <a:endParaRPr lang="en-US" altLang="ko-KR" sz="1400" b="0" i="0" u="none" strike="noStrike">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7982" marR="7982" marT="798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ko-KR" sz="1400" b="0" u="none" strike="noStrike">
                          <a:effectLst/>
                          <a:latin typeface="Arial" panose="020B0604020202020204" pitchFamily="34" charset="0"/>
                          <a:cs typeface="Arial" panose="020B0604020202020204" pitchFamily="34" charset="0"/>
                        </a:rPr>
                        <a:t>7.1 </a:t>
                      </a:r>
                      <a:endParaRPr lang="en-US" altLang="ko-KR" sz="1400" b="0" i="0" u="none" strike="noStrike">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7982" marR="7982" marT="798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215522">
                <a:tc>
                  <a:txBody>
                    <a:bodyPr/>
                    <a:lstStyle/>
                    <a:p>
                      <a:pPr algn="ctr" fontAlgn="ctr"/>
                      <a:r>
                        <a:rPr lang="en-US" sz="1400" b="1" u="none" strike="noStrike" dirty="0">
                          <a:effectLst/>
                          <a:latin typeface="Arial" panose="020B0604020202020204" pitchFamily="34" charset="0"/>
                          <a:cs typeface="Arial" panose="020B0604020202020204" pitchFamily="34" charset="0"/>
                        </a:rPr>
                        <a:t>Korea's Total GVC Income(Billion </a:t>
                      </a:r>
                      <a:r>
                        <a:rPr lang="en-US" sz="1400" b="1" u="none" strike="noStrike" dirty="0" smtClean="0">
                          <a:effectLst/>
                          <a:latin typeface="Arial" panose="020B0604020202020204" pitchFamily="34" charset="0"/>
                          <a:cs typeface="Arial" panose="020B0604020202020204" pitchFamily="34" charset="0"/>
                        </a:rPr>
                        <a:t>$,</a:t>
                      </a:r>
                      <a:r>
                        <a:rPr lang="en-US" sz="1400" b="1" u="none" strike="noStrike" baseline="0" dirty="0" smtClean="0">
                          <a:effectLst/>
                          <a:latin typeface="Arial" panose="020B0604020202020204" pitchFamily="34" charset="0"/>
                          <a:cs typeface="Arial" panose="020B0604020202020204" pitchFamily="34" charset="0"/>
                        </a:rPr>
                        <a:t> 1995</a:t>
                      </a:r>
                      <a:r>
                        <a:rPr lang="en-US" sz="1400" b="1" u="none" strike="noStrike" dirty="0" smtClean="0">
                          <a:effectLst/>
                          <a:latin typeface="Arial" panose="020B0604020202020204" pitchFamily="34" charset="0"/>
                          <a:cs typeface="Arial" panose="020B0604020202020204" pitchFamily="34" charset="0"/>
                        </a:rPr>
                        <a:t>)</a:t>
                      </a:r>
                      <a:endParaRPr lang="en-US" sz="1400" b="1" i="0" u="none" strike="noStrike" dirty="0">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7982" marR="7982" marT="798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ko-KR" sz="1400" b="1" u="none" strike="noStrike" dirty="0">
                          <a:effectLst/>
                          <a:latin typeface="Arial" panose="020B0604020202020204" pitchFamily="34" charset="0"/>
                          <a:cs typeface="Arial" panose="020B0604020202020204" pitchFamily="34" charset="0"/>
                        </a:rPr>
                        <a:t>142</a:t>
                      </a:r>
                      <a:endParaRPr lang="en-US" altLang="ko-KR" sz="1400" b="1" i="0" u="none" strike="noStrike" dirty="0">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7982" marR="7982" marT="798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ko-KR" sz="1400" b="1" u="none" strike="noStrike" dirty="0">
                          <a:effectLst/>
                          <a:latin typeface="Arial" panose="020B0604020202020204" pitchFamily="34" charset="0"/>
                          <a:cs typeface="Arial" panose="020B0604020202020204" pitchFamily="34" charset="0"/>
                        </a:rPr>
                        <a:t>125</a:t>
                      </a:r>
                      <a:endParaRPr lang="en-US" altLang="ko-KR" sz="1400" b="1" i="0" u="none" strike="noStrike" dirty="0">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7982" marR="7982" marT="798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ko-KR" sz="1400" b="1" u="none" strike="noStrike" dirty="0">
                          <a:effectLst/>
                          <a:latin typeface="Arial" panose="020B0604020202020204" pitchFamily="34" charset="0"/>
                          <a:cs typeface="Arial" panose="020B0604020202020204" pitchFamily="34" charset="0"/>
                        </a:rPr>
                        <a:t>156</a:t>
                      </a:r>
                      <a:endParaRPr lang="en-US" altLang="ko-KR" sz="1400" b="1" i="0" u="none" strike="noStrike" dirty="0">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7982" marR="7982" marT="798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ko-KR" sz="1400" b="1" u="none" strike="noStrike" dirty="0">
                          <a:effectLst/>
                          <a:latin typeface="Arial" panose="020B0604020202020204" pitchFamily="34" charset="0"/>
                          <a:cs typeface="Arial" panose="020B0604020202020204" pitchFamily="34" charset="0"/>
                        </a:rPr>
                        <a:t>135</a:t>
                      </a:r>
                      <a:endParaRPr lang="en-US" altLang="ko-KR" sz="1400" b="1" i="0" u="none" strike="noStrike" dirty="0">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7982" marR="7982" marT="798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ko-KR" sz="1400" b="1" u="none" strike="noStrike" dirty="0">
                          <a:effectLst/>
                          <a:latin typeface="Arial" panose="020B0604020202020204" pitchFamily="34" charset="0"/>
                          <a:cs typeface="Arial" panose="020B0604020202020204" pitchFamily="34" charset="0"/>
                        </a:rPr>
                        <a:t>193</a:t>
                      </a:r>
                      <a:endParaRPr lang="en-US" altLang="ko-KR" sz="1400" b="1" i="0" u="none" strike="noStrike" dirty="0">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7982" marR="7982" marT="798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67455443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슬라이드 번호 개체 틀 3"/>
          <p:cNvSpPr>
            <a:spLocks noGrp="1"/>
          </p:cNvSpPr>
          <p:nvPr>
            <p:ph type="sldNum" sz="quarter" idx="12"/>
          </p:nvPr>
        </p:nvSpPr>
        <p:spPr/>
        <p:txBody>
          <a:bodyPr/>
          <a:lstStyle/>
          <a:p>
            <a:fld id="{3F28CAA6-A75E-4364-ADDA-B3C6558AEBCC}" type="slidenum">
              <a:rPr lang="ko-KR" altLang="en-US" smtClean="0"/>
              <a:pPr/>
              <a:t>14</a:t>
            </a:fld>
            <a:endParaRPr lang="ko-KR" altLang="en-US"/>
          </a:p>
        </p:txBody>
      </p:sp>
      <p:sp>
        <p:nvSpPr>
          <p:cNvPr id="28" name="Rectangle 2"/>
          <p:cNvSpPr txBox="1">
            <a:spLocks noChangeArrowheads="1"/>
          </p:cNvSpPr>
          <p:nvPr/>
        </p:nvSpPr>
        <p:spPr bwMode="auto">
          <a:xfrm>
            <a:off x="80072" y="62912"/>
            <a:ext cx="8753358" cy="584775"/>
          </a:xfrm>
          <a:prstGeom prst="rect">
            <a:avLst/>
          </a:prstGeom>
          <a:noFill/>
        </p:spPr>
        <p:txBody>
          <a:bodyPr wrap="none" rtlCol="0">
            <a:spAutoFit/>
            <a:scene3d>
              <a:camera prst="orthographicFront"/>
              <a:lightRig rig="threePt" dir="t"/>
            </a:scene3d>
            <a:sp3d contourW="38100">
              <a:bevelT w="0" h="38100"/>
              <a:contourClr>
                <a:schemeClr val="tx2">
                  <a:lumMod val="50000"/>
                </a:schemeClr>
              </a:contourClr>
            </a:sp3d>
          </a:bodyPr>
          <a:lstStyle>
            <a:defPPr>
              <a:defRPr lang="ko-KR"/>
            </a:defPPr>
            <a:lvl1pPr>
              <a:spcBef>
                <a:spcPct val="50000"/>
              </a:spcBef>
              <a:defRPr sz="2800" spc="-50">
                <a:solidFill>
                  <a:schemeClr val="bg1"/>
                </a:solidFill>
                <a:latin typeface="Arial" pitchFamily="34" charset="0"/>
                <a:ea typeface="HY견고딕" pitchFamily="18" charset="-127"/>
                <a:cs typeface="Arial" pitchFamily="34" charset="0"/>
              </a:defRPr>
            </a:lvl1pPr>
          </a:lstStyle>
          <a:p>
            <a:pPr lvl="0"/>
            <a:r>
              <a:rPr lang="en-US" altLang="ko-KR" sz="3200" b="1" dirty="0">
                <a:latin typeface="+mn-ea"/>
                <a:ea typeface="+mn-ea"/>
              </a:rPr>
              <a:t>III</a:t>
            </a:r>
            <a:r>
              <a:rPr lang="en-US" altLang="ko-KR" sz="3200" b="1" dirty="0" smtClean="0">
                <a:latin typeface="+mn-ea"/>
                <a:ea typeface="+mn-ea"/>
              </a:rPr>
              <a:t>. GVC </a:t>
            </a:r>
            <a:r>
              <a:rPr lang="en-US" altLang="ko-KR" sz="3200" b="1" dirty="0">
                <a:latin typeface="+mn-ea"/>
                <a:ea typeface="+mn-ea"/>
              </a:rPr>
              <a:t>Income and Jobs, All Manufactures</a:t>
            </a:r>
            <a:endParaRPr lang="ko-KR" altLang="ko-KR" sz="3200" b="1" dirty="0"/>
          </a:p>
        </p:txBody>
      </p:sp>
      <p:grpSp>
        <p:nvGrpSpPr>
          <p:cNvPr id="16" name="그룹 15"/>
          <p:cNvGrpSpPr/>
          <p:nvPr/>
        </p:nvGrpSpPr>
        <p:grpSpPr>
          <a:xfrm>
            <a:off x="462244" y="1130819"/>
            <a:ext cx="8681756" cy="1446550"/>
            <a:chOff x="462244" y="1077119"/>
            <a:chExt cx="8681756" cy="1446550"/>
          </a:xfrm>
        </p:grpSpPr>
        <p:sp>
          <p:nvSpPr>
            <p:cNvPr id="17" name="직사각형 16"/>
            <p:cNvSpPr/>
            <p:nvPr/>
          </p:nvSpPr>
          <p:spPr>
            <a:xfrm>
              <a:off x="626029" y="1077119"/>
              <a:ext cx="8517971" cy="1446550"/>
            </a:xfrm>
            <a:prstGeom prst="rect">
              <a:avLst/>
            </a:prstGeom>
          </p:spPr>
          <p:txBody>
            <a:bodyPr vert="horz" wrap="square" lIns="91440" tIns="45720" rIns="91440" bIns="45720" rtlCol="0">
              <a:spAutoFit/>
            </a:bodyPr>
            <a:lstStyle/>
            <a:p>
              <a:pPr marL="0" lvl="1">
                <a:lnSpc>
                  <a:spcPct val="120000"/>
                </a:lnSpc>
                <a:spcBef>
                  <a:spcPct val="20000"/>
                </a:spcBef>
              </a:pPr>
              <a:r>
                <a:rPr lang="en-US" altLang="ko-KR" b="1" dirty="0">
                  <a:ln>
                    <a:solidFill>
                      <a:srgbClr val="4F81BD">
                        <a:alpha val="0"/>
                      </a:srgbClr>
                    </a:solidFill>
                  </a:ln>
                  <a:latin typeface="Arial" panose="020B0604020202020204" pitchFamily="34" charset="0"/>
                  <a:ea typeface="HY헤드라인M" panose="02030600000101010101" pitchFamily="18" charset="-127"/>
                  <a:cs typeface="Arial" panose="020B0604020202020204" pitchFamily="34" charset="0"/>
                </a:rPr>
                <a:t>Between 1995 and 2011, Korea’s GVC jobs decreased from 6.1 million </a:t>
              </a:r>
              <a:r>
                <a:rPr lang="en-US" altLang="ko-KR" b="1" dirty="0" smtClean="0">
                  <a:ln>
                    <a:solidFill>
                      <a:srgbClr val="4F81BD">
                        <a:alpha val="0"/>
                      </a:srgbClr>
                    </a:solidFill>
                  </a:ln>
                  <a:latin typeface="Arial" panose="020B0604020202020204" pitchFamily="34" charset="0"/>
                  <a:ea typeface="HY헤드라인M" panose="02030600000101010101" pitchFamily="18" charset="-127"/>
                  <a:cs typeface="Arial" panose="020B0604020202020204" pitchFamily="34" charset="0"/>
                </a:rPr>
                <a:t/>
              </a:r>
              <a:br>
                <a:rPr lang="en-US" altLang="ko-KR" b="1" dirty="0" smtClean="0">
                  <a:ln>
                    <a:solidFill>
                      <a:srgbClr val="4F81BD">
                        <a:alpha val="0"/>
                      </a:srgbClr>
                    </a:solidFill>
                  </a:ln>
                  <a:latin typeface="Arial" panose="020B0604020202020204" pitchFamily="34" charset="0"/>
                  <a:ea typeface="HY헤드라인M" panose="02030600000101010101" pitchFamily="18" charset="-127"/>
                  <a:cs typeface="Arial" panose="020B0604020202020204" pitchFamily="34" charset="0"/>
                </a:rPr>
              </a:br>
              <a:r>
                <a:rPr lang="en-US" altLang="ko-KR" b="1" dirty="0" smtClean="0">
                  <a:ln>
                    <a:solidFill>
                      <a:srgbClr val="4F81BD">
                        <a:alpha val="0"/>
                      </a:srgbClr>
                    </a:solidFill>
                  </a:ln>
                  <a:latin typeface="Arial" panose="020B0604020202020204" pitchFamily="34" charset="0"/>
                  <a:ea typeface="HY헤드라인M" panose="02030600000101010101" pitchFamily="18" charset="-127"/>
                  <a:cs typeface="Arial" panose="020B0604020202020204" pitchFamily="34" charset="0"/>
                </a:rPr>
                <a:t>to </a:t>
              </a:r>
              <a:r>
                <a:rPr lang="en-US" altLang="ko-KR" b="1" dirty="0">
                  <a:ln>
                    <a:solidFill>
                      <a:srgbClr val="4F81BD">
                        <a:alpha val="0"/>
                      </a:srgbClr>
                    </a:solidFill>
                  </a:ln>
                  <a:latin typeface="Arial" panose="020B0604020202020204" pitchFamily="34" charset="0"/>
                  <a:ea typeface="HY헤드라인M" panose="02030600000101010101" pitchFamily="18" charset="-127"/>
                  <a:cs typeface="Arial" panose="020B0604020202020204" pitchFamily="34" charset="0"/>
                </a:rPr>
                <a:t>5.7 million.</a:t>
              </a:r>
            </a:p>
            <a:p>
              <a:pPr marL="0" lvl="1">
                <a:lnSpc>
                  <a:spcPct val="120000"/>
                </a:lnSpc>
                <a:spcBef>
                  <a:spcPct val="20000"/>
                </a:spcBef>
              </a:pPr>
              <a:r>
                <a:rPr lang="en-US" altLang="ko-KR" sz="1600" b="1" dirty="0" smtClean="0">
                  <a:ln>
                    <a:solidFill>
                      <a:srgbClr val="4F81BD">
                        <a:alpha val="0"/>
                      </a:srgbClr>
                    </a:solidFill>
                  </a:ln>
                  <a:latin typeface="Arial" panose="020B0604020202020204" pitchFamily="34" charset="0"/>
                  <a:ea typeface="HY헤드라인M" panose="02030600000101010101" pitchFamily="18" charset="-127"/>
                  <a:cs typeface="Arial" panose="020B0604020202020204" pitchFamily="34" charset="0"/>
                </a:rPr>
                <a:t>- Manufacturing </a:t>
              </a:r>
              <a:r>
                <a:rPr lang="en-US" altLang="ko-KR" sz="1600" b="1" dirty="0">
                  <a:ln>
                    <a:solidFill>
                      <a:srgbClr val="4F81BD">
                        <a:alpha val="0"/>
                      </a:srgbClr>
                    </a:solidFill>
                  </a:ln>
                  <a:latin typeface="Arial" panose="020B0604020202020204" pitchFamily="34" charset="0"/>
                  <a:ea typeface="HY헤드라인M" panose="02030600000101010101" pitchFamily="18" charset="-127"/>
                  <a:cs typeface="Arial" panose="020B0604020202020204" pitchFamily="34" charset="0"/>
                </a:rPr>
                <a:t>Industry: 3.4 million → 2.8 million</a:t>
              </a:r>
            </a:p>
            <a:p>
              <a:pPr marL="0" lvl="1">
                <a:lnSpc>
                  <a:spcPct val="120000"/>
                </a:lnSpc>
                <a:spcBef>
                  <a:spcPct val="20000"/>
                </a:spcBef>
              </a:pPr>
              <a:r>
                <a:rPr lang="en-US" altLang="ko-KR" sz="1600" b="1" dirty="0" smtClean="0">
                  <a:ln>
                    <a:solidFill>
                      <a:srgbClr val="4F81BD">
                        <a:alpha val="0"/>
                      </a:srgbClr>
                    </a:solidFill>
                  </a:ln>
                  <a:latin typeface="Arial" panose="020B0604020202020204" pitchFamily="34" charset="0"/>
                  <a:ea typeface="HY헤드라인M" panose="02030600000101010101" pitchFamily="18" charset="-127"/>
                  <a:cs typeface="Arial" panose="020B0604020202020204" pitchFamily="34" charset="0"/>
                </a:rPr>
                <a:t>- IT </a:t>
              </a:r>
              <a:r>
                <a:rPr lang="en-US" altLang="ko-KR" sz="1600" b="1" dirty="0">
                  <a:ln>
                    <a:solidFill>
                      <a:srgbClr val="4F81BD">
                        <a:alpha val="0"/>
                      </a:srgbClr>
                    </a:solidFill>
                  </a:ln>
                  <a:latin typeface="Arial" panose="020B0604020202020204" pitchFamily="34" charset="0"/>
                  <a:ea typeface="HY헤드라인M" panose="02030600000101010101" pitchFamily="18" charset="-127"/>
                  <a:cs typeface="Arial" panose="020B0604020202020204" pitchFamily="34" charset="0"/>
                </a:rPr>
                <a:t>manufacturing (+5,100), Transportation equipment (+63,600)</a:t>
              </a:r>
            </a:p>
          </p:txBody>
        </p:sp>
        <p:pic>
          <p:nvPicPr>
            <p:cNvPr id="1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7851" r="96209" b="66529"/>
            <a:stretch/>
          </p:blipFill>
          <p:spPr bwMode="auto">
            <a:xfrm>
              <a:off x="462244" y="1149127"/>
              <a:ext cx="300037" cy="295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29" name="그룹 28"/>
          <p:cNvGrpSpPr/>
          <p:nvPr/>
        </p:nvGrpSpPr>
        <p:grpSpPr>
          <a:xfrm>
            <a:off x="462244" y="3024612"/>
            <a:ext cx="8681756" cy="1397306"/>
            <a:chOff x="462244" y="1077119"/>
            <a:chExt cx="8681756" cy="1397306"/>
          </a:xfrm>
        </p:grpSpPr>
        <p:sp>
          <p:nvSpPr>
            <p:cNvPr id="30" name="직사각형 29"/>
            <p:cNvSpPr/>
            <p:nvPr/>
          </p:nvSpPr>
          <p:spPr>
            <a:xfrm>
              <a:off x="626029" y="1077119"/>
              <a:ext cx="8517971" cy="1397306"/>
            </a:xfrm>
            <a:prstGeom prst="rect">
              <a:avLst/>
            </a:prstGeom>
          </p:spPr>
          <p:txBody>
            <a:bodyPr vert="horz" wrap="square" lIns="91440" tIns="45720" rIns="91440" bIns="45720" rtlCol="0">
              <a:spAutoFit/>
            </a:bodyPr>
            <a:lstStyle/>
            <a:p>
              <a:pPr marL="0" lvl="1">
                <a:lnSpc>
                  <a:spcPct val="120000"/>
                </a:lnSpc>
                <a:spcBef>
                  <a:spcPct val="20000"/>
                </a:spcBef>
              </a:pPr>
              <a:r>
                <a:rPr lang="en-US" altLang="ko-KR" b="1" dirty="0">
                  <a:ln>
                    <a:solidFill>
                      <a:srgbClr val="4F81BD">
                        <a:alpha val="0"/>
                      </a:srgbClr>
                    </a:solidFill>
                  </a:ln>
                  <a:latin typeface="Arial" panose="020B0604020202020204" pitchFamily="34" charset="0"/>
                  <a:ea typeface="HY헤드라인M" panose="02030600000101010101" pitchFamily="18" charset="-127"/>
                  <a:cs typeface="Arial" panose="020B0604020202020204" pitchFamily="34" charset="0"/>
                </a:rPr>
                <a:t>In contrast to the manufacturing sector, Korea’s GVC jobs in services </a:t>
              </a:r>
              <a:r>
                <a:rPr lang="en-US" altLang="ko-KR" b="1" dirty="0" smtClean="0">
                  <a:ln>
                    <a:solidFill>
                      <a:srgbClr val="4F81BD">
                        <a:alpha val="0"/>
                      </a:srgbClr>
                    </a:solidFill>
                  </a:ln>
                  <a:latin typeface="Arial" panose="020B0604020202020204" pitchFamily="34" charset="0"/>
                  <a:ea typeface="HY헤드라인M" panose="02030600000101010101" pitchFamily="18" charset="-127"/>
                  <a:cs typeface="Arial" panose="020B0604020202020204" pitchFamily="34" charset="0"/>
                </a:rPr>
                <a:t/>
              </a:r>
              <a:br>
                <a:rPr lang="en-US" altLang="ko-KR" b="1" dirty="0" smtClean="0">
                  <a:ln>
                    <a:solidFill>
                      <a:srgbClr val="4F81BD">
                        <a:alpha val="0"/>
                      </a:srgbClr>
                    </a:solidFill>
                  </a:ln>
                  <a:latin typeface="Arial" panose="020B0604020202020204" pitchFamily="34" charset="0"/>
                  <a:ea typeface="HY헤드라인M" panose="02030600000101010101" pitchFamily="18" charset="-127"/>
                  <a:cs typeface="Arial" panose="020B0604020202020204" pitchFamily="34" charset="0"/>
                </a:rPr>
              </a:br>
              <a:r>
                <a:rPr lang="en-US" altLang="ko-KR" b="1" dirty="0" smtClean="0">
                  <a:ln>
                    <a:solidFill>
                      <a:srgbClr val="4F81BD">
                        <a:alpha val="0"/>
                      </a:srgbClr>
                    </a:solidFill>
                  </a:ln>
                  <a:latin typeface="Arial" panose="020B0604020202020204" pitchFamily="34" charset="0"/>
                  <a:ea typeface="HY헤드라인M" panose="02030600000101010101" pitchFamily="18" charset="-127"/>
                  <a:cs typeface="Arial" panose="020B0604020202020204" pitchFamily="34" charset="0"/>
                </a:rPr>
                <a:t>sector </a:t>
              </a:r>
              <a:r>
                <a:rPr lang="en-US" altLang="ko-KR" b="1" dirty="0">
                  <a:ln>
                    <a:solidFill>
                      <a:srgbClr val="4F81BD">
                        <a:alpha val="0"/>
                      </a:srgbClr>
                    </a:solidFill>
                  </a:ln>
                  <a:latin typeface="Arial" panose="020B0604020202020204" pitchFamily="34" charset="0"/>
                  <a:ea typeface="HY헤드라인M" panose="02030600000101010101" pitchFamily="18" charset="-127"/>
                  <a:cs typeface="Arial" panose="020B0604020202020204" pitchFamily="34" charset="0"/>
                </a:rPr>
                <a:t>increased</a:t>
              </a:r>
            </a:p>
            <a:p>
              <a:pPr marL="0" lvl="1">
                <a:lnSpc>
                  <a:spcPct val="120000"/>
                </a:lnSpc>
                <a:spcBef>
                  <a:spcPct val="20000"/>
                </a:spcBef>
              </a:pPr>
              <a:r>
                <a:rPr lang="en-US" altLang="ko-KR" sz="1600" b="1" dirty="0" smtClean="0">
                  <a:ln>
                    <a:solidFill>
                      <a:srgbClr val="4F81BD">
                        <a:alpha val="0"/>
                      </a:srgbClr>
                    </a:solidFill>
                  </a:ln>
                  <a:latin typeface="Arial" panose="020B0604020202020204" pitchFamily="34" charset="0"/>
                  <a:ea typeface="HY헤드라인M" panose="02030600000101010101" pitchFamily="18" charset="-127"/>
                  <a:cs typeface="Arial" panose="020B0604020202020204" pitchFamily="34" charset="0"/>
                </a:rPr>
                <a:t>- Business </a:t>
              </a:r>
              <a:r>
                <a:rPr lang="en-US" altLang="ko-KR" sz="1600" b="1" dirty="0">
                  <a:ln>
                    <a:solidFill>
                      <a:srgbClr val="4F81BD">
                        <a:alpha val="0"/>
                      </a:srgbClr>
                    </a:solidFill>
                  </a:ln>
                  <a:latin typeface="Arial" panose="020B0604020202020204" pitchFamily="34" charset="0"/>
                  <a:ea typeface="HY헤드라인M" panose="02030600000101010101" pitchFamily="18" charset="-127"/>
                  <a:cs typeface="Arial" panose="020B0604020202020204" pitchFamily="34" charset="0"/>
                </a:rPr>
                <a:t>services (+414,600), Hotels and Restaurants (+129,600), Transport </a:t>
              </a:r>
              <a:r>
                <a:rPr lang="en-US" altLang="ko-KR" sz="1600" b="1" dirty="0" smtClean="0">
                  <a:ln>
                    <a:solidFill>
                      <a:srgbClr val="4F81BD">
                        <a:alpha val="0"/>
                      </a:srgbClr>
                    </a:solidFill>
                  </a:ln>
                  <a:latin typeface="Arial" panose="020B0604020202020204" pitchFamily="34" charset="0"/>
                  <a:ea typeface="HY헤드라인M" panose="02030600000101010101" pitchFamily="18" charset="-127"/>
                  <a:cs typeface="Arial" panose="020B0604020202020204" pitchFamily="34" charset="0"/>
                </a:rPr>
                <a:t>  </a:t>
              </a:r>
              <a:br>
                <a:rPr lang="en-US" altLang="ko-KR" sz="1600" b="1" dirty="0" smtClean="0">
                  <a:ln>
                    <a:solidFill>
                      <a:srgbClr val="4F81BD">
                        <a:alpha val="0"/>
                      </a:srgbClr>
                    </a:solidFill>
                  </a:ln>
                  <a:latin typeface="Arial" panose="020B0604020202020204" pitchFamily="34" charset="0"/>
                  <a:ea typeface="HY헤드라인M" panose="02030600000101010101" pitchFamily="18" charset="-127"/>
                  <a:cs typeface="Arial" panose="020B0604020202020204" pitchFamily="34" charset="0"/>
                </a:rPr>
              </a:br>
              <a:r>
                <a:rPr lang="en-US" altLang="ko-KR" sz="1600" b="1" dirty="0" smtClean="0">
                  <a:ln>
                    <a:solidFill>
                      <a:srgbClr val="4F81BD">
                        <a:alpha val="0"/>
                      </a:srgbClr>
                    </a:solidFill>
                  </a:ln>
                  <a:latin typeface="Arial" panose="020B0604020202020204" pitchFamily="34" charset="0"/>
                  <a:ea typeface="HY헤드라인M" panose="02030600000101010101" pitchFamily="18" charset="-127"/>
                  <a:cs typeface="Arial" panose="020B0604020202020204" pitchFamily="34" charset="0"/>
                </a:rPr>
                <a:t>  (+</a:t>
              </a:r>
              <a:r>
                <a:rPr lang="en-US" altLang="ko-KR" sz="1600" b="1" dirty="0">
                  <a:ln>
                    <a:solidFill>
                      <a:srgbClr val="4F81BD">
                        <a:alpha val="0"/>
                      </a:srgbClr>
                    </a:solidFill>
                  </a:ln>
                  <a:latin typeface="Arial" panose="020B0604020202020204" pitchFamily="34" charset="0"/>
                  <a:ea typeface="HY헤드라인M" panose="02030600000101010101" pitchFamily="18" charset="-127"/>
                  <a:cs typeface="Arial" panose="020B0604020202020204" pitchFamily="34" charset="0"/>
                </a:rPr>
                <a:t>121,300)</a:t>
              </a:r>
            </a:p>
          </p:txBody>
        </p:sp>
        <p:pic>
          <p:nvPicPr>
            <p:cNvPr id="31"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7851" r="96209" b="66529"/>
            <a:stretch/>
          </p:blipFill>
          <p:spPr bwMode="auto">
            <a:xfrm>
              <a:off x="462244" y="1149127"/>
              <a:ext cx="300037" cy="295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32" name="그룹 31"/>
          <p:cNvGrpSpPr/>
          <p:nvPr/>
        </p:nvGrpSpPr>
        <p:grpSpPr>
          <a:xfrm>
            <a:off x="462244" y="4869160"/>
            <a:ext cx="8681756" cy="1419363"/>
            <a:chOff x="462244" y="1077119"/>
            <a:chExt cx="8681756" cy="1419363"/>
          </a:xfrm>
        </p:grpSpPr>
        <p:sp>
          <p:nvSpPr>
            <p:cNvPr id="33" name="직사각형 32"/>
            <p:cNvSpPr/>
            <p:nvPr/>
          </p:nvSpPr>
          <p:spPr>
            <a:xfrm>
              <a:off x="626029" y="1077119"/>
              <a:ext cx="8517971" cy="1419363"/>
            </a:xfrm>
            <a:prstGeom prst="rect">
              <a:avLst/>
            </a:prstGeom>
          </p:spPr>
          <p:txBody>
            <a:bodyPr vert="horz" wrap="square" lIns="91440" tIns="45720" rIns="91440" bIns="45720" rtlCol="0">
              <a:spAutoFit/>
            </a:bodyPr>
            <a:lstStyle/>
            <a:p>
              <a:pPr marL="0" lvl="1">
                <a:lnSpc>
                  <a:spcPct val="120000"/>
                </a:lnSpc>
                <a:spcBef>
                  <a:spcPct val="20000"/>
                </a:spcBef>
              </a:pPr>
              <a:r>
                <a:rPr lang="en-US" altLang="ko-KR" b="1" dirty="0">
                  <a:ln>
                    <a:solidFill>
                      <a:srgbClr val="4F81BD">
                        <a:alpha val="0"/>
                      </a:srgbClr>
                    </a:solidFill>
                  </a:ln>
                  <a:latin typeface="Arial" panose="020B0604020202020204" pitchFamily="34" charset="0"/>
                  <a:ea typeface="HY헤드라인M" panose="02030600000101010101" pitchFamily="18" charset="-127"/>
                  <a:cs typeface="Arial" panose="020B0604020202020204" pitchFamily="34" charset="0"/>
                </a:rPr>
                <a:t>During the period (1995-2011), the GVC jobs in business services sector increased in Germany and Japan, but decreased in USA</a:t>
              </a:r>
            </a:p>
            <a:p>
              <a:pPr marL="0" lvl="1">
                <a:lnSpc>
                  <a:spcPct val="120000"/>
                </a:lnSpc>
                <a:spcBef>
                  <a:spcPct val="20000"/>
                </a:spcBef>
              </a:pPr>
              <a:r>
                <a:rPr lang="en-US" altLang="ko-KR" sz="1600" b="1" dirty="0" smtClean="0">
                  <a:ln>
                    <a:solidFill>
                      <a:srgbClr val="4F81BD">
                        <a:alpha val="0"/>
                      </a:srgbClr>
                    </a:solidFill>
                  </a:ln>
                  <a:latin typeface="Arial" panose="020B0604020202020204" pitchFamily="34" charset="0"/>
                  <a:ea typeface="HY헤드라인M" panose="02030600000101010101" pitchFamily="18" charset="-127"/>
                  <a:cs typeface="Arial" panose="020B0604020202020204" pitchFamily="34" charset="0"/>
                </a:rPr>
                <a:t>- Germany </a:t>
              </a:r>
              <a:r>
                <a:rPr lang="en-US" altLang="ko-KR" sz="1600" b="1" dirty="0">
                  <a:ln>
                    <a:solidFill>
                      <a:srgbClr val="4F81BD">
                        <a:alpha val="0"/>
                      </a:srgbClr>
                    </a:solidFill>
                  </a:ln>
                  <a:latin typeface="Arial" panose="020B0604020202020204" pitchFamily="34" charset="0"/>
                  <a:ea typeface="HY헤드라인M" panose="02030600000101010101" pitchFamily="18" charset="-127"/>
                  <a:cs typeface="Arial" panose="020B0604020202020204" pitchFamily="34" charset="0"/>
                </a:rPr>
                <a:t>(+1,179,600), Japan (+198,000)</a:t>
              </a:r>
            </a:p>
            <a:p>
              <a:pPr marL="0" lvl="1">
                <a:lnSpc>
                  <a:spcPct val="120000"/>
                </a:lnSpc>
                <a:spcBef>
                  <a:spcPct val="20000"/>
                </a:spcBef>
              </a:pPr>
              <a:r>
                <a:rPr lang="en-US" altLang="ko-KR" sz="1600" b="1" dirty="0" smtClean="0">
                  <a:ln>
                    <a:solidFill>
                      <a:srgbClr val="4F81BD">
                        <a:alpha val="0"/>
                      </a:srgbClr>
                    </a:solidFill>
                  </a:ln>
                  <a:latin typeface="Arial" panose="020B0604020202020204" pitchFamily="34" charset="0"/>
                  <a:ea typeface="HY헤드라인M" panose="02030600000101010101" pitchFamily="18" charset="-127"/>
                  <a:cs typeface="Arial" panose="020B0604020202020204" pitchFamily="34" charset="0"/>
                </a:rPr>
                <a:t>- USA </a:t>
              </a:r>
              <a:r>
                <a:rPr lang="en-US" altLang="ko-KR" sz="1600" b="1" dirty="0">
                  <a:ln>
                    <a:solidFill>
                      <a:srgbClr val="4F81BD">
                        <a:alpha val="0"/>
                      </a:srgbClr>
                    </a:solidFill>
                  </a:ln>
                  <a:latin typeface="Arial" panose="020B0604020202020204" pitchFamily="34" charset="0"/>
                  <a:ea typeface="HY헤드라인M" panose="02030600000101010101" pitchFamily="18" charset="-127"/>
                  <a:cs typeface="Arial" panose="020B0604020202020204" pitchFamily="34" charset="0"/>
                </a:rPr>
                <a:t>(-372,000)</a:t>
              </a:r>
            </a:p>
          </p:txBody>
        </p:sp>
        <p:pic>
          <p:nvPicPr>
            <p:cNvPr id="3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7851" r="96209" b="66529"/>
            <a:stretch/>
          </p:blipFill>
          <p:spPr bwMode="auto">
            <a:xfrm>
              <a:off x="462244" y="1149127"/>
              <a:ext cx="300037" cy="295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170199398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슬라이드 번호 개체 틀 3"/>
          <p:cNvSpPr>
            <a:spLocks noGrp="1"/>
          </p:cNvSpPr>
          <p:nvPr>
            <p:ph type="sldNum" sz="quarter" idx="12"/>
          </p:nvPr>
        </p:nvSpPr>
        <p:spPr/>
        <p:txBody>
          <a:bodyPr/>
          <a:lstStyle/>
          <a:p>
            <a:fld id="{3F28CAA6-A75E-4364-ADDA-B3C6558AEBCC}" type="slidenum">
              <a:rPr lang="ko-KR" altLang="en-US" smtClean="0"/>
              <a:pPr/>
              <a:t>15</a:t>
            </a:fld>
            <a:endParaRPr lang="ko-KR" altLang="en-US" dirty="0"/>
          </a:p>
        </p:txBody>
      </p:sp>
      <p:grpSp>
        <p:nvGrpSpPr>
          <p:cNvPr id="28" name="그룹 27"/>
          <p:cNvGrpSpPr/>
          <p:nvPr/>
        </p:nvGrpSpPr>
        <p:grpSpPr>
          <a:xfrm>
            <a:off x="451619" y="980727"/>
            <a:ext cx="8244706" cy="5524847"/>
            <a:chOff x="661169" y="3093713"/>
            <a:chExt cx="7825606" cy="4981700"/>
          </a:xfrm>
        </p:grpSpPr>
        <p:sp>
          <p:nvSpPr>
            <p:cNvPr id="29" name="모서리가 둥근 직사각형 28"/>
            <p:cNvSpPr/>
            <p:nvPr/>
          </p:nvSpPr>
          <p:spPr bwMode="auto">
            <a:xfrm>
              <a:off x="661169" y="3093713"/>
              <a:ext cx="7825606" cy="4981700"/>
            </a:xfrm>
            <a:prstGeom prst="roundRect">
              <a:avLst>
                <a:gd name="adj" fmla="val 479"/>
              </a:avLst>
            </a:prstGeom>
            <a:solidFill>
              <a:schemeClr val="bg1"/>
            </a:solidFill>
            <a:ln w="19050" algn="ctr">
              <a:solidFill>
                <a:srgbClr val="1D4575"/>
              </a:solidFill>
              <a:round/>
              <a:headEnd/>
              <a:tailEnd/>
            </a:ln>
            <a:effectLst>
              <a:innerShdw blurRad="63500">
                <a:schemeClr val="tx1">
                  <a:lumMod val="65000"/>
                  <a:lumOff val="35000"/>
                </a:schemeClr>
              </a:innerShdw>
            </a:effectLst>
          </p:spPr>
          <p:txBody>
            <a:bodyPr anchor="ctr"/>
            <a:lstStyle/>
            <a:p>
              <a:pPr algn="ctr" latinLnBrk="0">
                <a:defRPr/>
              </a:pPr>
              <a:endParaRPr lang="ko-KR" altLang="en-US">
                <a:latin typeface="굴림" charset="-127"/>
                <a:ea typeface="굴림" charset="-127"/>
              </a:endParaRPr>
            </a:p>
          </p:txBody>
        </p:sp>
        <p:sp>
          <p:nvSpPr>
            <p:cNvPr id="30" name="AutoShape 415"/>
            <p:cNvSpPr>
              <a:spLocks noChangeArrowheads="1"/>
            </p:cNvSpPr>
            <p:nvPr/>
          </p:nvSpPr>
          <p:spPr bwMode="auto">
            <a:xfrm>
              <a:off x="699557" y="3122306"/>
              <a:ext cx="7762958" cy="400008"/>
            </a:xfrm>
            <a:prstGeom prst="roundRect">
              <a:avLst>
                <a:gd name="adj" fmla="val 3397"/>
              </a:avLst>
            </a:prstGeom>
            <a:gradFill flip="none" rotWithShape="1">
              <a:gsLst>
                <a:gs pos="39000">
                  <a:srgbClr val="005EA4"/>
                </a:gs>
                <a:gs pos="41000">
                  <a:srgbClr val="004D86"/>
                </a:gs>
              </a:gsLst>
              <a:lin ang="2700000" scaled="1"/>
              <a:tileRect/>
            </a:gradFill>
            <a:ln w="19050" algn="ctr">
              <a:solidFill>
                <a:schemeClr val="bg1"/>
              </a:solidFill>
              <a:round/>
              <a:headEnd/>
              <a:tailEnd/>
            </a:ln>
            <a:effectLst/>
          </p:spPr>
          <p:txBody>
            <a:bodyPr lIns="36000" tIns="0" rIns="0" bIns="0" anchor="ctr">
              <a:scene3d>
                <a:camera prst="orthographicFront"/>
                <a:lightRig rig="threePt" dir="t"/>
              </a:scene3d>
              <a:sp3d>
                <a:bevelT w="0" h="0"/>
                <a:contourClr>
                  <a:srgbClr val="3696E6"/>
                </a:contourClr>
              </a:sp3d>
            </a:bodyPr>
            <a:lstStyle/>
            <a:p>
              <a:pPr marL="49213" indent="-342900" algn="ctr" fontAlgn="ctr" latinLnBrk="0">
                <a:spcBef>
                  <a:spcPct val="20000"/>
                </a:spcBef>
                <a:buClr>
                  <a:schemeClr val="hlink"/>
                </a:buClr>
                <a:buSzPts val="1200"/>
              </a:pPr>
              <a:r>
                <a:rPr lang="en-US" altLang="ko-KR" sz="1700" b="1" dirty="0">
                  <a:solidFill>
                    <a:schemeClr val="bg1"/>
                  </a:solidFill>
                  <a:latin typeface="Arial" panose="020B0604020202020204" pitchFamily="34" charset="0"/>
                  <a:ea typeface="HY헤드라인M" panose="02030600000101010101" pitchFamily="18" charset="-127"/>
                  <a:cs typeface="Arial" panose="020B0604020202020204" pitchFamily="34" charset="0"/>
                </a:rPr>
                <a:t>&lt;Table 5&gt; Korea’s GVC Jobs by Industries</a:t>
              </a:r>
              <a:endParaRPr lang="ko-KR" altLang="en-US" sz="1700" b="1" dirty="0">
                <a:solidFill>
                  <a:schemeClr val="bg1"/>
                </a:solidFill>
                <a:latin typeface="Arial" panose="020B0604020202020204" pitchFamily="34" charset="0"/>
                <a:ea typeface="HY헤드라인M" panose="02030600000101010101" pitchFamily="18" charset="-127"/>
                <a:cs typeface="Arial" panose="020B0604020202020204" pitchFamily="34" charset="0"/>
              </a:endParaRPr>
            </a:p>
          </p:txBody>
        </p:sp>
      </p:grpSp>
      <p:sp>
        <p:nvSpPr>
          <p:cNvPr id="31" name="직사각형 30"/>
          <p:cNvSpPr/>
          <p:nvPr/>
        </p:nvSpPr>
        <p:spPr>
          <a:xfrm>
            <a:off x="6785198" y="1465734"/>
            <a:ext cx="1694284" cy="267766"/>
          </a:xfrm>
          <a:prstGeom prst="rect">
            <a:avLst/>
          </a:prstGeom>
        </p:spPr>
        <p:txBody>
          <a:bodyPr vert="horz" wrap="square" lIns="91440" tIns="45720" rIns="91440" bIns="45720" rtlCol="0">
            <a:spAutoFit/>
          </a:bodyPr>
          <a:lstStyle/>
          <a:p>
            <a:pPr marL="0" lvl="1" algn="r">
              <a:lnSpc>
                <a:spcPct val="95000"/>
              </a:lnSpc>
              <a:spcBef>
                <a:spcPct val="20000"/>
              </a:spcBef>
            </a:pPr>
            <a:r>
              <a:rPr lang="en-US" altLang="ko-KR" sz="1200" dirty="0">
                <a:ln>
                  <a:solidFill>
                    <a:srgbClr val="4F81BD">
                      <a:alpha val="0"/>
                    </a:srgbClr>
                  </a:solidFill>
                </a:ln>
                <a:latin typeface="Arial" panose="020B0604020202020204" pitchFamily="34" charset="0"/>
                <a:ea typeface="HY헤드라인M" panose="02030600000101010101" pitchFamily="18" charset="-127"/>
                <a:cs typeface="Arial" panose="020B0604020202020204" pitchFamily="34" charset="0"/>
              </a:rPr>
              <a:t>Unit: Thousand</a:t>
            </a:r>
            <a:endParaRPr lang="en-US" altLang="ko-KR" sz="1100" dirty="0">
              <a:ln>
                <a:solidFill>
                  <a:srgbClr val="4F81BD">
                    <a:alpha val="0"/>
                  </a:srgbClr>
                </a:solidFill>
              </a:ln>
              <a:latin typeface="Arial" panose="020B0604020202020204" pitchFamily="34" charset="0"/>
              <a:ea typeface="HY헤드라인M" panose="02030600000101010101" pitchFamily="18" charset="-127"/>
              <a:cs typeface="Arial" panose="020B0604020202020204" pitchFamily="34" charset="0"/>
            </a:endParaRPr>
          </a:p>
        </p:txBody>
      </p:sp>
      <p:sp>
        <p:nvSpPr>
          <p:cNvPr id="10" name="Rectangle 2"/>
          <p:cNvSpPr txBox="1">
            <a:spLocks noChangeArrowheads="1"/>
          </p:cNvSpPr>
          <p:nvPr/>
        </p:nvSpPr>
        <p:spPr bwMode="auto">
          <a:xfrm>
            <a:off x="80072" y="62912"/>
            <a:ext cx="8753358" cy="584775"/>
          </a:xfrm>
          <a:prstGeom prst="rect">
            <a:avLst/>
          </a:prstGeom>
          <a:noFill/>
        </p:spPr>
        <p:txBody>
          <a:bodyPr wrap="none" rtlCol="0">
            <a:spAutoFit/>
            <a:scene3d>
              <a:camera prst="orthographicFront"/>
              <a:lightRig rig="threePt" dir="t"/>
            </a:scene3d>
            <a:sp3d contourW="38100">
              <a:bevelT w="0" h="38100"/>
              <a:contourClr>
                <a:schemeClr val="tx2">
                  <a:lumMod val="50000"/>
                </a:schemeClr>
              </a:contourClr>
            </a:sp3d>
          </a:bodyPr>
          <a:lstStyle>
            <a:defPPr>
              <a:defRPr lang="ko-KR"/>
            </a:defPPr>
            <a:lvl1pPr>
              <a:spcBef>
                <a:spcPct val="50000"/>
              </a:spcBef>
              <a:defRPr sz="2800" spc="-50">
                <a:solidFill>
                  <a:schemeClr val="bg1"/>
                </a:solidFill>
                <a:latin typeface="Arial" pitchFamily="34" charset="0"/>
                <a:ea typeface="HY견고딕" pitchFamily="18" charset="-127"/>
                <a:cs typeface="Arial" pitchFamily="34" charset="0"/>
              </a:defRPr>
            </a:lvl1pPr>
          </a:lstStyle>
          <a:p>
            <a:pPr lvl="0"/>
            <a:r>
              <a:rPr lang="en-US" altLang="ko-KR" sz="3200" b="1" dirty="0">
                <a:latin typeface="+mn-ea"/>
                <a:ea typeface="+mn-ea"/>
              </a:rPr>
              <a:t>III</a:t>
            </a:r>
            <a:r>
              <a:rPr lang="en-US" altLang="ko-KR" sz="3200" b="1" dirty="0" smtClean="0">
                <a:latin typeface="+mn-ea"/>
                <a:ea typeface="+mn-ea"/>
              </a:rPr>
              <a:t>. GVC </a:t>
            </a:r>
            <a:r>
              <a:rPr lang="en-US" altLang="ko-KR" sz="3200" b="1" dirty="0">
                <a:latin typeface="+mn-ea"/>
                <a:ea typeface="+mn-ea"/>
              </a:rPr>
              <a:t>Income and Jobs, All Manufactures</a:t>
            </a:r>
            <a:endParaRPr lang="ko-KR" altLang="ko-KR" sz="3200" b="1" dirty="0"/>
          </a:p>
        </p:txBody>
      </p:sp>
      <p:graphicFrame>
        <p:nvGraphicFramePr>
          <p:cNvPr id="2" name="표 1"/>
          <p:cNvGraphicFramePr>
            <a:graphicFrameLocks noGrp="1"/>
          </p:cNvGraphicFramePr>
          <p:nvPr>
            <p:extLst>
              <p:ext uri="{D42A27DB-BD31-4B8C-83A1-F6EECF244321}">
                <p14:modId xmlns:p14="http://schemas.microsoft.com/office/powerpoint/2010/main" val="2281218669"/>
              </p:ext>
            </p:extLst>
          </p:nvPr>
        </p:nvGraphicFramePr>
        <p:xfrm>
          <a:off x="683568" y="1719024"/>
          <a:ext cx="7755583" cy="4648182"/>
        </p:xfrm>
        <a:graphic>
          <a:graphicData uri="http://schemas.openxmlformats.org/drawingml/2006/table">
            <a:tbl>
              <a:tblPr>
                <a:tableStyleId>{5C22544A-7EE6-4342-B048-85BDC9FD1C3A}</a:tableStyleId>
              </a:tblPr>
              <a:tblGrid>
                <a:gridCol w="4363282"/>
                <a:gridCol w="1163543"/>
                <a:gridCol w="1163543"/>
                <a:gridCol w="1065215"/>
              </a:tblGrid>
              <a:tr h="215522">
                <a:tc>
                  <a:txBody>
                    <a:bodyPr/>
                    <a:lstStyle/>
                    <a:p>
                      <a:pPr algn="just" fontAlgn="ctr"/>
                      <a:r>
                        <a:rPr lang="ko-KR" altLang="en-US" sz="1400" b="1" u="none" strike="noStrike" dirty="0">
                          <a:solidFill>
                            <a:schemeClr val="bg1"/>
                          </a:solidFill>
                          <a:effectLst/>
                          <a:latin typeface="Arial" panose="020B0604020202020204" pitchFamily="34" charset="0"/>
                          <a:cs typeface="Arial" panose="020B0604020202020204" pitchFamily="34" charset="0"/>
                        </a:rPr>
                        <a:t>　</a:t>
                      </a:r>
                      <a:endParaRPr lang="ko-KR" altLang="en-US" sz="1400" b="1" i="0" u="none" strike="noStrike" dirty="0">
                        <a:solidFill>
                          <a:schemeClr val="bg1"/>
                        </a:solidFill>
                        <a:effectLst/>
                        <a:latin typeface="Arial" panose="020B0604020202020204" pitchFamily="34" charset="0"/>
                        <a:ea typeface="맑은 고딕" panose="020B0503020000020004" pitchFamily="50" charset="-127"/>
                        <a:cs typeface="Arial" panose="020B0604020202020204" pitchFamily="34" charset="0"/>
                      </a:endParaRPr>
                    </a:p>
                  </a:txBody>
                  <a:tcPr marL="7982" marR="7982" marT="7982" marB="0" anchor="ctr">
                    <a:lnL w="3175" cap="flat" cmpd="sng" algn="ctr">
                      <a:solidFill>
                        <a:schemeClr val="tx1"/>
                      </a:solidFill>
                      <a:prstDash val="solid"/>
                      <a:round/>
                      <a:headEnd type="none" w="med" len="med"/>
                      <a:tailEnd type="none" w="med" len="med"/>
                    </a:lnL>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2">
                        <a:lumMod val="50000"/>
                      </a:schemeClr>
                    </a:solidFill>
                  </a:tcPr>
                </a:tc>
                <a:tc>
                  <a:txBody>
                    <a:bodyPr/>
                    <a:lstStyle/>
                    <a:p>
                      <a:pPr algn="ctr" fontAlgn="ctr"/>
                      <a:r>
                        <a:rPr lang="en-US" altLang="ko-KR" sz="1400" b="1" u="none" strike="noStrike" dirty="0">
                          <a:solidFill>
                            <a:schemeClr val="bg1"/>
                          </a:solidFill>
                          <a:effectLst/>
                          <a:latin typeface="Arial" panose="020B0604020202020204" pitchFamily="34" charset="0"/>
                          <a:cs typeface="Arial" panose="020B0604020202020204" pitchFamily="34" charset="0"/>
                        </a:rPr>
                        <a:t>1995</a:t>
                      </a:r>
                      <a:endParaRPr lang="en-US" altLang="ko-KR" sz="1400" b="1" i="0" u="none" strike="noStrike" dirty="0">
                        <a:solidFill>
                          <a:schemeClr val="bg1"/>
                        </a:solidFill>
                        <a:effectLst/>
                        <a:latin typeface="Arial" panose="020B0604020202020204" pitchFamily="34" charset="0"/>
                        <a:ea typeface="맑은 고딕" panose="020B0503020000020004" pitchFamily="50" charset="-127"/>
                        <a:cs typeface="Arial" panose="020B0604020202020204" pitchFamily="34" charset="0"/>
                      </a:endParaRPr>
                    </a:p>
                  </a:txBody>
                  <a:tcPr marL="7982" marR="7982" marT="7982" marB="0" anchor="ct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2">
                        <a:lumMod val="50000"/>
                      </a:schemeClr>
                    </a:solidFill>
                  </a:tcPr>
                </a:tc>
                <a:tc>
                  <a:txBody>
                    <a:bodyPr/>
                    <a:lstStyle/>
                    <a:p>
                      <a:pPr algn="ctr" fontAlgn="ctr"/>
                      <a:r>
                        <a:rPr lang="en-US" altLang="ko-KR" sz="1400" b="1" u="none" strike="noStrike" dirty="0">
                          <a:solidFill>
                            <a:schemeClr val="bg1"/>
                          </a:solidFill>
                          <a:effectLst/>
                          <a:latin typeface="Arial" panose="020B0604020202020204" pitchFamily="34" charset="0"/>
                          <a:cs typeface="Arial" panose="020B0604020202020204" pitchFamily="34" charset="0"/>
                        </a:rPr>
                        <a:t>2011</a:t>
                      </a:r>
                      <a:endParaRPr lang="en-US" altLang="ko-KR" sz="1400" b="1" i="0" u="none" strike="noStrike" dirty="0">
                        <a:solidFill>
                          <a:schemeClr val="bg1"/>
                        </a:solidFill>
                        <a:effectLst/>
                        <a:latin typeface="Arial" panose="020B0604020202020204" pitchFamily="34" charset="0"/>
                        <a:ea typeface="맑은 고딕" panose="020B0503020000020004" pitchFamily="50" charset="-127"/>
                        <a:cs typeface="Arial" panose="020B0604020202020204" pitchFamily="34" charset="0"/>
                      </a:endParaRPr>
                    </a:p>
                  </a:txBody>
                  <a:tcPr marL="7982" marR="7982" marT="7982" marB="0" anchor="ct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2">
                        <a:lumMod val="50000"/>
                      </a:schemeClr>
                    </a:solidFill>
                  </a:tcPr>
                </a:tc>
                <a:tc>
                  <a:txBody>
                    <a:bodyPr/>
                    <a:lstStyle/>
                    <a:p>
                      <a:pPr algn="ctr" fontAlgn="ctr"/>
                      <a:r>
                        <a:rPr lang="en-US" sz="1400" b="1" u="none" strike="noStrike" dirty="0">
                          <a:solidFill>
                            <a:schemeClr val="bg1"/>
                          </a:solidFill>
                          <a:effectLst/>
                          <a:latin typeface="Arial" panose="020B0604020202020204" pitchFamily="34" charset="0"/>
                          <a:cs typeface="Arial" panose="020B0604020202020204" pitchFamily="34" charset="0"/>
                        </a:rPr>
                        <a:t>Change</a:t>
                      </a:r>
                      <a:endParaRPr lang="en-US" sz="1400" b="1" i="0" u="none" strike="noStrike" dirty="0">
                        <a:solidFill>
                          <a:schemeClr val="bg1"/>
                        </a:solidFill>
                        <a:effectLst/>
                        <a:latin typeface="Arial" panose="020B0604020202020204" pitchFamily="34" charset="0"/>
                        <a:ea typeface="맑은 고딕" panose="020B0503020000020004" pitchFamily="50" charset="-127"/>
                        <a:cs typeface="Arial" panose="020B0604020202020204" pitchFamily="34" charset="0"/>
                      </a:endParaRPr>
                    </a:p>
                  </a:txBody>
                  <a:tcPr marL="7982" marR="7982" marT="7982" marB="0" anchor="ctr">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2">
                        <a:lumMod val="50000"/>
                      </a:schemeClr>
                    </a:solidFill>
                  </a:tcPr>
                </a:tc>
              </a:tr>
              <a:tr h="215522">
                <a:tc>
                  <a:txBody>
                    <a:bodyPr/>
                    <a:lstStyle/>
                    <a:p>
                      <a:pPr algn="ctr" fontAlgn="ctr"/>
                      <a:r>
                        <a:rPr lang="en-US" sz="1400" u="none" strike="noStrike" dirty="0">
                          <a:effectLst/>
                          <a:latin typeface="Arial" panose="020B0604020202020204" pitchFamily="34" charset="0"/>
                          <a:cs typeface="Arial" panose="020B0604020202020204" pitchFamily="34" charset="0"/>
                        </a:rPr>
                        <a:t>Food, Beverages and Tobacco</a:t>
                      </a:r>
                      <a:endParaRPr lang="en-US" sz="1400" b="0" i="0" u="none" strike="noStrike" dirty="0">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7982" marR="7982" marT="798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ko-KR" sz="1400" u="none" strike="noStrike">
                          <a:effectLst/>
                          <a:latin typeface="Arial" panose="020B0604020202020204" pitchFamily="34" charset="0"/>
                          <a:cs typeface="Arial" panose="020B0604020202020204" pitchFamily="34" charset="0"/>
                        </a:rPr>
                        <a:t>269.9 </a:t>
                      </a:r>
                      <a:endParaRPr lang="en-US" altLang="ko-KR" sz="1400" b="0" i="0" u="none" strike="noStrike">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7982" marR="7982" marT="798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ko-KR" sz="1400" u="none" strike="noStrike">
                          <a:effectLst/>
                          <a:latin typeface="Arial" panose="020B0604020202020204" pitchFamily="34" charset="0"/>
                          <a:cs typeface="Arial" panose="020B0604020202020204" pitchFamily="34" charset="0"/>
                        </a:rPr>
                        <a:t>170.3 </a:t>
                      </a:r>
                      <a:endParaRPr lang="en-US" altLang="ko-KR" sz="1400" b="0" i="0" u="none" strike="noStrike">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7982" marR="7982" marT="798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ko-KR" sz="1400" u="none" strike="noStrike">
                          <a:effectLst/>
                          <a:latin typeface="Arial" panose="020B0604020202020204" pitchFamily="34" charset="0"/>
                          <a:cs typeface="Arial" panose="020B0604020202020204" pitchFamily="34" charset="0"/>
                        </a:rPr>
                        <a:t>-99.6 </a:t>
                      </a:r>
                      <a:endParaRPr lang="en-US" altLang="ko-KR" sz="1400" b="0" i="0" u="none" strike="noStrike">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7982" marR="7982" marT="798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215522">
                <a:tc>
                  <a:txBody>
                    <a:bodyPr/>
                    <a:lstStyle/>
                    <a:p>
                      <a:pPr algn="ctr" fontAlgn="ctr"/>
                      <a:r>
                        <a:rPr lang="en-US" sz="1400" u="none" strike="noStrike" dirty="0">
                          <a:effectLst/>
                          <a:latin typeface="Arial" panose="020B0604020202020204" pitchFamily="34" charset="0"/>
                          <a:cs typeface="Arial" panose="020B0604020202020204" pitchFamily="34" charset="0"/>
                        </a:rPr>
                        <a:t>Textiles</a:t>
                      </a:r>
                      <a:endParaRPr lang="en-US" sz="1400" b="0" i="0" u="none" strike="noStrike" dirty="0">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7982" marR="7982" marT="798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ko-KR" sz="1400" u="none" strike="noStrike">
                          <a:effectLst/>
                          <a:latin typeface="Arial" panose="020B0604020202020204" pitchFamily="34" charset="0"/>
                          <a:cs typeface="Arial" panose="020B0604020202020204" pitchFamily="34" charset="0"/>
                        </a:rPr>
                        <a:t>665.7 </a:t>
                      </a:r>
                      <a:endParaRPr lang="en-US" altLang="ko-KR" sz="1400" b="0" i="0" u="none" strike="noStrike">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7982" marR="7982" marT="798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ko-KR" sz="1400" u="none" strike="noStrike">
                          <a:effectLst/>
                          <a:latin typeface="Arial" panose="020B0604020202020204" pitchFamily="34" charset="0"/>
                          <a:cs typeface="Arial" panose="020B0604020202020204" pitchFamily="34" charset="0"/>
                        </a:rPr>
                        <a:t>261.8 </a:t>
                      </a:r>
                      <a:endParaRPr lang="en-US" altLang="ko-KR" sz="1400" b="0" i="0" u="none" strike="noStrike">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7982" marR="7982" marT="798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ko-KR" sz="1400" u="none" strike="noStrike">
                          <a:effectLst/>
                          <a:latin typeface="Arial" panose="020B0604020202020204" pitchFamily="34" charset="0"/>
                          <a:cs typeface="Arial" panose="020B0604020202020204" pitchFamily="34" charset="0"/>
                        </a:rPr>
                        <a:t>-403.9 </a:t>
                      </a:r>
                      <a:endParaRPr lang="en-US" altLang="ko-KR" sz="1400" b="0" i="0" u="none" strike="noStrike">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7982" marR="7982" marT="798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215522">
                <a:tc>
                  <a:txBody>
                    <a:bodyPr/>
                    <a:lstStyle/>
                    <a:p>
                      <a:pPr algn="ctr" fontAlgn="ctr"/>
                      <a:r>
                        <a:rPr lang="en-US" sz="1400" u="none" strike="noStrike" dirty="0">
                          <a:effectLst/>
                          <a:latin typeface="Arial" panose="020B0604020202020204" pitchFamily="34" charset="0"/>
                          <a:cs typeface="Arial" panose="020B0604020202020204" pitchFamily="34" charset="0"/>
                        </a:rPr>
                        <a:t>Leather and Footwear</a:t>
                      </a:r>
                      <a:endParaRPr lang="en-US" sz="1400" b="0" i="0" u="none" strike="noStrike" dirty="0">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7982" marR="7982" marT="798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ko-KR" sz="1400" u="none" strike="noStrike">
                          <a:effectLst/>
                          <a:latin typeface="Arial" panose="020B0604020202020204" pitchFamily="34" charset="0"/>
                          <a:cs typeface="Arial" panose="020B0604020202020204" pitchFamily="34" charset="0"/>
                        </a:rPr>
                        <a:t>110.2 </a:t>
                      </a:r>
                      <a:endParaRPr lang="en-US" altLang="ko-KR" sz="1400" b="0" i="0" u="none" strike="noStrike">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7982" marR="7982" marT="798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ko-KR" sz="1400" u="none" strike="noStrike">
                          <a:effectLst/>
                          <a:latin typeface="Arial" panose="020B0604020202020204" pitchFamily="34" charset="0"/>
                          <a:cs typeface="Arial" panose="020B0604020202020204" pitchFamily="34" charset="0"/>
                        </a:rPr>
                        <a:t>32.7 </a:t>
                      </a:r>
                      <a:endParaRPr lang="en-US" altLang="ko-KR" sz="1400" b="0" i="0" u="none" strike="noStrike">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7982" marR="7982" marT="798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ko-KR" sz="1400" u="none" strike="noStrike">
                          <a:effectLst/>
                          <a:latin typeface="Arial" panose="020B0604020202020204" pitchFamily="34" charset="0"/>
                          <a:cs typeface="Arial" panose="020B0604020202020204" pitchFamily="34" charset="0"/>
                        </a:rPr>
                        <a:t>-77.4 </a:t>
                      </a:r>
                      <a:endParaRPr lang="en-US" altLang="ko-KR" sz="1400" b="0" i="0" u="none" strike="noStrike">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7982" marR="7982" marT="798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215522">
                <a:tc>
                  <a:txBody>
                    <a:bodyPr/>
                    <a:lstStyle/>
                    <a:p>
                      <a:pPr algn="ctr" fontAlgn="ctr"/>
                      <a:r>
                        <a:rPr lang="en-US" sz="1400" u="none" strike="noStrike" dirty="0">
                          <a:effectLst/>
                          <a:latin typeface="Arial" panose="020B0604020202020204" pitchFamily="34" charset="0"/>
                          <a:cs typeface="Arial" panose="020B0604020202020204" pitchFamily="34" charset="0"/>
                        </a:rPr>
                        <a:t>Wood Products</a:t>
                      </a:r>
                      <a:endParaRPr lang="en-US" sz="1400" b="0" i="0" u="none" strike="noStrike" dirty="0">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7982" marR="7982" marT="798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ko-KR" sz="1400" u="none" strike="noStrike">
                          <a:effectLst/>
                          <a:latin typeface="Arial" panose="020B0604020202020204" pitchFamily="34" charset="0"/>
                          <a:cs typeface="Arial" panose="020B0604020202020204" pitchFamily="34" charset="0"/>
                        </a:rPr>
                        <a:t>15.9 </a:t>
                      </a:r>
                      <a:endParaRPr lang="en-US" altLang="ko-KR" sz="1400" b="0" i="0" u="none" strike="noStrike">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7982" marR="7982" marT="798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ko-KR" sz="1400" u="none" strike="noStrike">
                          <a:effectLst/>
                          <a:latin typeface="Arial" panose="020B0604020202020204" pitchFamily="34" charset="0"/>
                          <a:cs typeface="Arial" panose="020B0604020202020204" pitchFamily="34" charset="0"/>
                        </a:rPr>
                        <a:t>16.6 </a:t>
                      </a:r>
                      <a:endParaRPr lang="en-US" altLang="ko-KR" sz="1400" b="0" i="0" u="none" strike="noStrike">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7982" marR="7982" marT="798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ko-KR" sz="1400" u="none" strike="noStrike">
                          <a:effectLst/>
                          <a:latin typeface="Arial" panose="020B0604020202020204" pitchFamily="34" charset="0"/>
                          <a:cs typeface="Arial" panose="020B0604020202020204" pitchFamily="34" charset="0"/>
                        </a:rPr>
                        <a:t>0.6 </a:t>
                      </a:r>
                      <a:endParaRPr lang="en-US" altLang="ko-KR" sz="1400" b="0" i="0" u="none" strike="noStrike">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7982" marR="7982" marT="798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215522">
                <a:tc>
                  <a:txBody>
                    <a:bodyPr/>
                    <a:lstStyle/>
                    <a:p>
                      <a:pPr algn="ctr" fontAlgn="ctr"/>
                      <a:r>
                        <a:rPr lang="en-US" sz="1400" u="none" strike="noStrike" dirty="0">
                          <a:effectLst/>
                          <a:latin typeface="Arial" panose="020B0604020202020204" pitchFamily="34" charset="0"/>
                          <a:cs typeface="Arial" panose="020B0604020202020204" pitchFamily="34" charset="0"/>
                        </a:rPr>
                        <a:t>Pulp, Paper, Printing and Publishing</a:t>
                      </a:r>
                      <a:endParaRPr lang="en-US" sz="1400" b="0" i="0" u="none" strike="noStrike" dirty="0">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7982" marR="7982" marT="798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ko-KR" sz="1400" u="none" strike="noStrike">
                          <a:effectLst/>
                          <a:latin typeface="Arial" panose="020B0604020202020204" pitchFamily="34" charset="0"/>
                          <a:cs typeface="Arial" panose="020B0604020202020204" pitchFamily="34" charset="0"/>
                        </a:rPr>
                        <a:t>129.6 </a:t>
                      </a:r>
                      <a:endParaRPr lang="en-US" altLang="ko-KR" sz="1400" b="0" i="0" u="none" strike="noStrike">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7982" marR="7982" marT="798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ko-KR" sz="1400" u="none" strike="noStrike">
                          <a:effectLst/>
                          <a:latin typeface="Arial" panose="020B0604020202020204" pitchFamily="34" charset="0"/>
                          <a:cs typeface="Arial" panose="020B0604020202020204" pitchFamily="34" charset="0"/>
                        </a:rPr>
                        <a:t>104.8 </a:t>
                      </a:r>
                      <a:endParaRPr lang="en-US" altLang="ko-KR" sz="1400" b="0" i="0" u="none" strike="noStrike">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7982" marR="7982" marT="798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ko-KR" sz="1400" u="none" strike="noStrike">
                          <a:effectLst/>
                          <a:latin typeface="Arial" panose="020B0604020202020204" pitchFamily="34" charset="0"/>
                          <a:cs typeface="Arial" panose="020B0604020202020204" pitchFamily="34" charset="0"/>
                        </a:rPr>
                        <a:t>-24.8 </a:t>
                      </a:r>
                      <a:endParaRPr lang="en-US" altLang="ko-KR" sz="1400" b="0" i="0" u="none" strike="noStrike">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7982" marR="7982" marT="798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215522">
                <a:tc>
                  <a:txBody>
                    <a:bodyPr/>
                    <a:lstStyle/>
                    <a:p>
                      <a:pPr algn="ctr" fontAlgn="ctr"/>
                      <a:r>
                        <a:rPr lang="en-US" sz="1400" u="none" strike="noStrike" dirty="0">
                          <a:effectLst/>
                          <a:latin typeface="Arial" panose="020B0604020202020204" pitchFamily="34" charset="0"/>
                          <a:cs typeface="Arial" panose="020B0604020202020204" pitchFamily="34" charset="0"/>
                        </a:rPr>
                        <a:t>Coke, Refined Petroleum, Nuclear Fuel</a:t>
                      </a:r>
                      <a:endParaRPr lang="en-US" sz="1400" b="0" i="0" u="none" strike="noStrike" dirty="0">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7982" marR="7982" marT="798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ko-KR" sz="1400" u="none" strike="noStrike">
                          <a:effectLst/>
                          <a:latin typeface="Arial" panose="020B0604020202020204" pitchFamily="34" charset="0"/>
                          <a:cs typeface="Arial" panose="020B0604020202020204" pitchFamily="34" charset="0"/>
                        </a:rPr>
                        <a:t>18.5 </a:t>
                      </a:r>
                      <a:endParaRPr lang="en-US" altLang="ko-KR" sz="1400" b="0" i="0" u="none" strike="noStrike">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7982" marR="7982" marT="798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ko-KR" sz="1400" u="none" strike="noStrike">
                          <a:effectLst/>
                          <a:latin typeface="Arial" panose="020B0604020202020204" pitchFamily="34" charset="0"/>
                          <a:cs typeface="Arial" panose="020B0604020202020204" pitchFamily="34" charset="0"/>
                        </a:rPr>
                        <a:t>30.5 </a:t>
                      </a:r>
                      <a:endParaRPr lang="en-US" altLang="ko-KR" sz="1400" b="0" i="0" u="none" strike="noStrike">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7982" marR="7982" marT="798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ko-KR" sz="1400" u="none" strike="noStrike">
                          <a:effectLst/>
                          <a:latin typeface="Arial" panose="020B0604020202020204" pitchFamily="34" charset="0"/>
                          <a:cs typeface="Arial" panose="020B0604020202020204" pitchFamily="34" charset="0"/>
                        </a:rPr>
                        <a:t>12.0 </a:t>
                      </a:r>
                      <a:endParaRPr lang="en-US" altLang="ko-KR" sz="1400" b="0" i="0" u="none" strike="noStrike">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7982" marR="7982" marT="798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215522">
                <a:tc>
                  <a:txBody>
                    <a:bodyPr/>
                    <a:lstStyle/>
                    <a:p>
                      <a:pPr algn="ctr" fontAlgn="ctr"/>
                      <a:r>
                        <a:rPr lang="en-US" sz="1400" u="none" strike="noStrike" dirty="0">
                          <a:effectLst/>
                          <a:latin typeface="Arial" panose="020B0604020202020204" pitchFamily="34" charset="0"/>
                          <a:cs typeface="Arial" panose="020B0604020202020204" pitchFamily="34" charset="0"/>
                        </a:rPr>
                        <a:t>Chemical Products</a:t>
                      </a:r>
                      <a:endParaRPr lang="en-US" sz="1400" b="0" i="0" u="none" strike="noStrike" dirty="0">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7982" marR="7982" marT="798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ko-KR" sz="1400" u="none" strike="noStrike">
                          <a:effectLst/>
                          <a:latin typeface="Arial" panose="020B0604020202020204" pitchFamily="34" charset="0"/>
                          <a:cs typeface="Arial" panose="020B0604020202020204" pitchFamily="34" charset="0"/>
                        </a:rPr>
                        <a:t>172.5 </a:t>
                      </a:r>
                      <a:endParaRPr lang="en-US" altLang="ko-KR" sz="1400" b="0" i="0" u="none" strike="noStrike">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7982" marR="7982" marT="798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ko-KR" sz="1400" u="none" strike="noStrike">
                          <a:effectLst/>
                          <a:latin typeface="Arial" panose="020B0604020202020204" pitchFamily="34" charset="0"/>
                          <a:cs typeface="Arial" panose="020B0604020202020204" pitchFamily="34" charset="0"/>
                        </a:rPr>
                        <a:t>107.7 </a:t>
                      </a:r>
                      <a:endParaRPr lang="en-US" altLang="ko-KR" sz="1400" b="0" i="0" u="none" strike="noStrike">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7982" marR="7982" marT="798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ko-KR" sz="1400" u="none" strike="noStrike">
                          <a:effectLst/>
                          <a:latin typeface="Arial" panose="020B0604020202020204" pitchFamily="34" charset="0"/>
                          <a:cs typeface="Arial" panose="020B0604020202020204" pitchFamily="34" charset="0"/>
                        </a:rPr>
                        <a:t>-64.9 </a:t>
                      </a:r>
                      <a:endParaRPr lang="en-US" altLang="ko-KR" sz="1400" b="0" i="0" u="none" strike="noStrike">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7982" marR="7982" marT="798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215522">
                <a:tc>
                  <a:txBody>
                    <a:bodyPr/>
                    <a:lstStyle/>
                    <a:p>
                      <a:pPr algn="ctr" fontAlgn="ctr"/>
                      <a:r>
                        <a:rPr lang="en-US" sz="1400" u="none" strike="noStrike" dirty="0">
                          <a:effectLst/>
                          <a:latin typeface="Arial" panose="020B0604020202020204" pitchFamily="34" charset="0"/>
                          <a:cs typeface="Arial" panose="020B0604020202020204" pitchFamily="34" charset="0"/>
                        </a:rPr>
                        <a:t>Rubber and Plastics</a:t>
                      </a:r>
                      <a:endParaRPr lang="en-US" sz="1400" b="0" i="0" u="none" strike="noStrike" dirty="0">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7982" marR="7982" marT="798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ko-KR" sz="1400" u="none" strike="noStrike">
                          <a:effectLst/>
                          <a:latin typeface="Arial" panose="020B0604020202020204" pitchFamily="34" charset="0"/>
                          <a:cs typeface="Arial" panose="020B0604020202020204" pitchFamily="34" charset="0"/>
                        </a:rPr>
                        <a:t>139.8 </a:t>
                      </a:r>
                      <a:endParaRPr lang="en-US" altLang="ko-KR" sz="1400" b="0" i="0" u="none" strike="noStrike">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7982" marR="7982" marT="798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ko-KR" sz="1400" u="none" strike="noStrike">
                          <a:effectLst/>
                          <a:latin typeface="Arial" panose="020B0604020202020204" pitchFamily="34" charset="0"/>
                          <a:cs typeface="Arial" panose="020B0604020202020204" pitchFamily="34" charset="0"/>
                        </a:rPr>
                        <a:t>172.9 </a:t>
                      </a:r>
                      <a:endParaRPr lang="en-US" altLang="ko-KR" sz="1400" b="0" i="0" u="none" strike="noStrike">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7982" marR="7982" marT="798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ko-KR" sz="1400" u="none" strike="noStrike">
                          <a:effectLst/>
                          <a:latin typeface="Arial" panose="020B0604020202020204" pitchFamily="34" charset="0"/>
                          <a:cs typeface="Arial" panose="020B0604020202020204" pitchFamily="34" charset="0"/>
                        </a:rPr>
                        <a:t>33.1 </a:t>
                      </a:r>
                      <a:endParaRPr lang="en-US" altLang="ko-KR" sz="1400" b="0" i="0" u="none" strike="noStrike">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7982" marR="7982" marT="798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215522">
                <a:tc>
                  <a:txBody>
                    <a:bodyPr/>
                    <a:lstStyle/>
                    <a:p>
                      <a:pPr algn="ctr" fontAlgn="ctr"/>
                      <a:r>
                        <a:rPr lang="en-US" sz="1400" u="none" strike="noStrike" dirty="0">
                          <a:effectLst/>
                          <a:latin typeface="Arial" panose="020B0604020202020204" pitchFamily="34" charset="0"/>
                          <a:cs typeface="Arial" panose="020B0604020202020204" pitchFamily="34" charset="0"/>
                        </a:rPr>
                        <a:t>Non-Metallic Mineral</a:t>
                      </a:r>
                      <a:endParaRPr lang="en-US" sz="1400" b="0" i="0" u="none" strike="noStrike" dirty="0">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7982" marR="7982" marT="798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ko-KR" sz="1400" u="none" strike="noStrike">
                          <a:effectLst/>
                          <a:latin typeface="Arial" panose="020B0604020202020204" pitchFamily="34" charset="0"/>
                          <a:cs typeface="Arial" panose="020B0604020202020204" pitchFamily="34" charset="0"/>
                        </a:rPr>
                        <a:t>50.3 </a:t>
                      </a:r>
                      <a:endParaRPr lang="en-US" altLang="ko-KR" sz="1400" b="0" i="0" u="none" strike="noStrike">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7982" marR="7982" marT="798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ko-KR" sz="1400" u="none" strike="noStrike">
                          <a:effectLst/>
                          <a:latin typeface="Arial" panose="020B0604020202020204" pitchFamily="34" charset="0"/>
                          <a:cs typeface="Arial" panose="020B0604020202020204" pitchFamily="34" charset="0"/>
                        </a:rPr>
                        <a:t>42.8 </a:t>
                      </a:r>
                      <a:endParaRPr lang="en-US" altLang="ko-KR" sz="1400" b="0" i="0" u="none" strike="noStrike">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7982" marR="7982" marT="798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ko-KR" sz="1400" u="none" strike="noStrike" dirty="0">
                          <a:effectLst/>
                          <a:latin typeface="Arial" panose="020B0604020202020204" pitchFamily="34" charset="0"/>
                          <a:cs typeface="Arial" panose="020B0604020202020204" pitchFamily="34" charset="0"/>
                        </a:rPr>
                        <a:t>-7.4 </a:t>
                      </a:r>
                      <a:endParaRPr lang="en-US" altLang="ko-KR" sz="1400" b="0" i="0" u="none" strike="noStrike" dirty="0">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7982" marR="7982" marT="798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215522">
                <a:tc>
                  <a:txBody>
                    <a:bodyPr/>
                    <a:lstStyle/>
                    <a:p>
                      <a:pPr algn="ctr" fontAlgn="ctr"/>
                      <a:r>
                        <a:rPr lang="en-US" sz="1400" u="none" strike="noStrike">
                          <a:effectLst/>
                          <a:latin typeface="Arial" panose="020B0604020202020204" pitchFamily="34" charset="0"/>
                          <a:cs typeface="Arial" panose="020B0604020202020204" pitchFamily="34" charset="0"/>
                        </a:rPr>
                        <a:t>Basic Metals and Fabricated Metal</a:t>
                      </a:r>
                      <a:endParaRPr lang="en-US" sz="1400" b="0" i="0" u="none" strike="noStrike">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7982" marR="7982" marT="798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ko-KR" sz="1400" u="none" strike="noStrike">
                          <a:effectLst/>
                          <a:latin typeface="Arial" panose="020B0604020202020204" pitchFamily="34" charset="0"/>
                          <a:cs typeface="Arial" panose="020B0604020202020204" pitchFamily="34" charset="0"/>
                        </a:rPr>
                        <a:t>247.9 </a:t>
                      </a:r>
                      <a:endParaRPr lang="en-US" altLang="ko-KR" sz="1400" b="0" i="0" u="none" strike="noStrike">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7982" marR="7982" marT="798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ko-KR" sz="1400" u="none" strike="noStrike">
                          <a:effectLst/>
                          <a:latin typeface="Arial" panose="020B0604020202020204" pitchFamily="34" charset="0"/>
                          <a:cs typeface="Arial" panose="020B0604020202020204" pitchFamily="34" charset="0"/>
                        </a:rPr>
                        <a:t>302.4 </a:t>
                      </a:r>
                      <a:endParaRPr lang="en-US" altLang="ko-KR" sz="1400" b="0" i="0" u="none" strike="noStrike">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7982" marR="7982" marT="798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ko-KR" sz="1400" u="none" strike="noStrike">
                          <a:effectLst/>
                          <a:latin typeface="Arial" panose="020B0604020202020204" pitchFamily="34" charset="0"/>
                          <a:cs typeface="Arial" panose="020B0604020202020204" pitchFamily="34" charset="0"/>
                        </a:rPr>
                        <a:t>54.5 </a:t>
                      </a:r>
                      <a:endParaRPr lang="en-US" altLang="ko-KR" sz="1400" b="0" i="0" u="none" strike="noStrike">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7982" marR="7982" marT="798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215522">
                <a:tc>
                  <a:txBody>
                    <a:bodyPr/>
                    <a:lstStyle/>
                    <a:p>
                      <a:pPr algn="ctr" fontAlgn="ctr"/>
                      <a:r>
                        <a:rPr lang="en-US" sz="1400" u="none" strike="noStrike" dirty="0">
                          <a:effectLst/>
                          <a:latin typeface="Arial" panose="020B0604020202020204" pitchFamily="34" charset="0"/>
                          <a:cs typeface="Arial" panose="020B0604020202020204" pitchFamily="34" charset="0"/>
                        </a:rPr>
                        <a:t>Machinery</a:t>
                      </a:r>
                      <a:endParaRPr lang="en-US" sz="1400" b="0" i="0" u="none" strike="noStrike" dirty="0">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7982" marR="7982" marT="798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ko-KR" sz="1400" u="none" strike="noStrike" dirty="0">
                          <a:effectLst/>
                          <a:latin typeface="Arial" panose="020B0604020202020204" pitchFamily="34" charset="0"/>
                          <a:cs typeface="Arial" panose="020B0604020202020204" pitchFamily="34" charset="0"/>
                        </a:rPr>
                        <a:t>389.2 </a:t>
                      </a:r>
                      <a:endParaRPr lang="en-US" altLang="ko-KR" sz="1400" b="0" i="0" u="none" strike="noStrike" dirty="0">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7982" marR="7982" marT="798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ko-KR" sz="1400" u="none" strike="noStrike">
                          <a:effectLst/>
                          <a:latin typeface="Arial" panose="020B0604020202020204" pitchFamily="34" charset="0"/>
                          <a:cs typeface="Arial" panose="020B0604020202020204" pitchFamily="34" charset="0"/>
                        </a:rPr>
                        <a:t>363.9 </a:t>
                      </a:r>
                      <a:endParaRPr lang="en-US" altLang="ko-KR" sz="1400" b="0" i="0" u="none" strike="noStrike">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7982" marR="7982" marT="798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ko-KR" sz="1400" u="none" strike="noStrike">
                          <a:effectLst/>
                          <a:latin typeface="Arial" panose="020B0604020202020204" pitchFamily="34" charset="0"/>
                          <a:cs typeface="Arial" panose="020B0604020202020204" pitchFamily="34" charset="0"/>
                        </a:rPr>
                        <a:t>-25.4 </a:t>
                      </a:r>
                      <a:endParaRPr lang="en-US" altLang="ko-KR" sz="1400" b="0" i="0" u="none" strike="noStrike">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7982" marR="7982" marT="798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215522">
                <a:tc>
                  <a:txBody>
                    <a:bodyPr/>
                    <a:lstStyle/>
                    <a:p>
                      <a:pPr algn="ctr" fontAlgn="ctr"/>
                      <a:r>
                        <a:rPr lang="en-US" sz="1400" u="none" strike="noStrike" dirty="0">
                          <a:solidFill>
                            <a:srgbClr val="FF0000"/>
                          </a:solidFill>
                          <a:effectLst/>
                          <a:latin typeface="Arial" panose="020B0604020202020204" pitchFamily="34" charset="0"/>
                          <a:cs typeface="Arial" panose="020B0604020202020204" pitchFamily="34" charset="0"/>
                        </a:rPr>
                        <a:t>Electrical and Optical Equipment</a:t>
                      </a:r>
                      <a:endParaRPr lang="en-US" sz="1400" b="1" i="0" u="none" strike="noStrike" dirty="0">
                        <a:solidFill>
                          <a:srgbClr val="FF0000"/>
                        </a:solidFill>
                        <a:effectLst/>
                        <a:latin typeface="Arial" panose="020B0604020202020204" pitchFamily="34" charset="0"/>
                        <a:ea typeface="맑은 고딕" panose="020B0503020000020004" pitchFamily="50" charset="-127"/>
                        <a:cs typeface="Arial" panose="020B0604020202020204" pitchFamily="34" charset="0"/>
                      </a:endParaRPr>
                    </a:p>
                  </a:txBody>
                  <a:tcPr marL="7982" marR="7982" marT="798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ko-KR" sz="1400" u="none" strike="noStrike" dirty="0">
                          <a:solidFill>
                            <a:srgbClr val="FF0000"/>
                          </a:solidFill>
                          <a:effectLst/>
                          <a:latin typeface="Arial" panose="020B0604020202020204" pitchFamily="34" charset="0"/>
                          <a:cs typeface="Arial" panose="020B0604020202020204" pitchFamily="34" charset="0"/>
                        </a:rPr>
                        <a:t>624.6</a:t>
                      </a:r>
                      <a:r>
                        <a:rPr lang="en-US" altLang="ko-KR" sz="1400" u="none" strike="noStrike" dirty="0">
                          <a:effectLst/>
                          <a:latin typeface="Arial" panose="020B0604020202020204" pitchFamily="34" charset="0"/>
                          <a:cs typeface="Arial" panose="020B0604020202020204" pitchFamily="34" charset="0"/>
                        </a:rPr>
                        <a:t> </a:t>
                      </a:r>
                      <a:endParaRPr lang="en-US" altLang="ko-KR" sz="1400" b="1" i="0" u="none" strike="noStrike" dirty="0">
                        <a:solidFill>
                          <a:srgbClr val="0070C0"/>
                        </a:solidFill>
                        <a:effectLst/>
                        <a:latin typeface="Arial" panose="020B0604020202020204" pitchFamily="34" charset="0"/>
                        <a:ea typeface="맑은 고딕" panose="020B0503020000020004" pitchFamily="50" charset="-127"/>
                        <a:cs typeface="Arial" panose="020B0604020202020204" pitchFamily="34" charset="0"/>
                      </a:endParaRPr>
                    </a:p>
                  </a:txBody>
                  <a:tcPr marL="7982" marR="7982" marT="798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ko-KR" sz="1400" u="none" strike="noStrike" dirty="0">
                          <a:solidFill>
                            <a:srgbClr val="FF0000"/>
                          </a:solidFill>
                          <a:effectLst/>
                          <a:latin typeface="Arial" panose="020B0604020202020204" pitchFamily="34" charset="0"/>
                          <a:cs typeface="Arial" panose="020B0604020202020204" pitchFamily="34" charset="0"/>
                        </a:rPr>
                        <a:t>629.7</a:t>
                      </a:r>
                      <a:r>
                        <a:rPr lang="en-US" altLang="ko-KR" sz="1400" u="none" strike="noStrike" dirty="0">
                          <a:effectLst/>
                          <a:latin typeface="Arial" panose="020B0604020202020204" pitchFamily="34" charset="0"/>
                          <a:cs typeface="Arial" panose="020B0604020202020204" pitchFamily="34" charset="0"/>
                        </a:rPr>
                        <a:t> </a:t>
                      </a:r>
                      <a:endParaRPr lang="en-US" altLang="ko-KR" sz="1400" b="1" i="0" u="none" strike="noStrike" dirty="0">
                        <a:solidFill>
                          <a:srgbClr val="0070C0"/>
                        </a:solidFill>
                        <a:effectLst/>
                        <a:latin typeface="Arial" panose="020B0604020202020204" pitchFamily="34" charset="0"/>
                        <a:ea typeface="맑은 고딕" panose="020B0503020000020004" pitchFamily="50" charset="-127"/>
                        <a:cs typeface="Arial" panose="020B0604020202020204" pitchFamily="34" charset="0"/>
                      </a:endParaRPr>
                    </a:p>
                  </a:txBody>
                  <a:tcPr marL="7982" marR="7982" marT="798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ko-KR" sz="1400" u="none" strike="noStrike" dirty="0">
                          <a:solidFill>
                            <a:srgbClr val="FF0000"/>
                          </a:solidFill>
                          <a:effectLst/>
                          <a:latin typeface="Arial" panose="020B0604020202020204" pitchFamily="34" charset="0"/>
                          <a:cs typeface="Arial" panose="020B0604020202020204" pitchFamily="34" charset="0"/>
                        </a:rPr>
                        <a:t>5.1</a:t>
                      </a:r>
                      <a:r>
                        <a:rPr lang="en-US" altLang="ko-KR" sz="1400" u="none" strike="noStrike" dirty="0">
                          <a:effectLst/>
                          <a:latin typeface="Arial" panose="020B0604020202020204" pitchFamily="34" charset="0"/>
                          <a:cs typeface="Arial" panose="020B0604020202020204" pitchFamily="34" charset="0"/>
                        </a:rPr>
                        <a:t> </a:t>
                      </a:r>
                      <a:endParaRPr lang="en-US" altLang="ko-KR" sz="1400" b="1" i="0" u="none" strike="noStrike" dirty="0">
                        <a:solidFill>
                          <a:srgbClr val="0070C0"/>
                        </a:solidFill>
                        <a:effectLst/>
                        <a:latin typeface="Arial" panose="020B0604020202020204" pitchFamily="34" charset="0"/>
                        <a:ea typeface="맑은 고딕" panose="020B0503020000020004" pitchFamily="50" charset="-127"/>
                        <a:cs typeface="Arial" panose="020B0604020202020204" pitchFamily="34" charset="0"/>
                      </a:endParaRPr>
                    </a:p>
                  </a:txBody>
                  <a:tcPr marL="7982" marR="7982" marT="798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215522">
                <a:tc>
                  <a:txBody>
                    <a:bodyPr/>
                    <a:lstStyle/>
                    <a:p>
                      <a:pPr algn="ctr" fontAlgn="ctr"/>
                      <a:r>
                        <a:rPr lang="en-US" sz="1400" u="none" strike="noStrike" dirty="0">
                          <a:solidFill>
                            <a:srgbClr val="FF0000"/>
                          </a:solidFill>
                          <a:effectLst/>
                          <a:latin typeface="Arial" panose="020B0604020202020204" pitchFamily="34" charset="0"/>
                          <a:cs typeface="Arial" panose="020B0604020202020204" pitchFamily="34" charset="0"/>
                        </a:rPr>
                        <a:t>Transportation Equipment</a:t>
                      </a:r>
                      <a:endParaRPr lang="en-US" sz="1400" b="1" i="0" u="none" strike="noStrike" dirty="0">
                        <a:solidFill>
                          <a:srgbClr val="FF0000"/>
                        </a:solidFill>
                        <a:effectLst/>
                        <a:latin typeface="Arial" panose="020B0604020202020204" pitchFamily="34" charset="0"/>
                        <a:ea typeface="맑은 고딕" panose="020B0503020000020004" pitchFamily="50" charset="-127"/>
                        <a:cs typeface="Arial" panose="020B0604020202020204" pitchFamily="34" charset="0"/>
                      </a:endParaRPr>
                    </a:p>
                  </a:txBody>
                  <a:tcPr marL="7982" marR="7982" marT="798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ko-KR" sz="1400" u="none" strike="noStrike" dirty="0">
                          <a:solidFill>
                            <a:srgbClr val="FF0000"/>
                          </a:solidFill>
                          <a:effectLst/>
                          <a:latin typeface="Arial" panose="020B0604020202020204" pitchFamily="34" charset="0"/>
                          <a:cs typeface="Arial" panose="020B0604020202020204" pitchFamily="34" charset="0"/>
                        </a:rPr>
                        <a:t>443.2</a:t>
                      </a:r>
                      <a:r>
                        <a:rPr lang="en-US" altLang="ko-KR" sz="1400" u="none" strike="noStrike" dirty="0">
                          <a:effectLst/>
                          <a:latin typeface="Arial" panose="020B0604020202020204" pitchFamily="34" charset="0"/>
                          <a:cs typeface="Arial" panose="020B0604020202020204" pitchFamily="34" charset="0"/>
                        </a:rPr>
                        <a:t> </a:t>
                      </a:r>
                      <a:endParaRPr lang="en-US" altLang="ko-KR" sz="1400" b="1" i="0" u="none" strike="noStrike" dirty="0">
                        <a:solidFill>
                          <a:srgbClr val="0070C0"/>
                        </a:solidFill>
                        <a:effectLst/>
                        <a:latin typeface="Arial" panose="020B0604020202020204" pitchFamily="34" charset="0"/>
                        <a:ea typeface="맑은 고딕" panose="020B0503020000020004" pitchFamily="50" charset="-127"/>
                        <a:cs typeface="Arial" panose="020B0604020202020204" pitchFamily="34" charset="0"/>
                      </a:endParaRPr>
                    </a:p>
                  </a:txBody>
                  <a:tcPr marL="7982" marR="7982" marT="798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ko-KR" sz="1400" u="none" strike="noStrike" dirty="0">
                          <a:solidFill>
                            <a:srgbClr val="FF0000"/>
                          </a:solidFill>
                          <a:effectLst/>
                          <a:latin typeface="Arial" panose="020B0604020202020204" pitchFamily="34" charset="0"/>
                          <a:cs typeface="Arial" panose="020B0604020202020204" pitchFamily="34" charset="0"/>
                        </a:rPr>
                        <a:t>506.7</a:t>
                      </a:r>
                      <a:r>
                        <a:rPr lang="en-US" altLang="ko-KR" sz="1400" u="none" strike="noStrike" dirty="0">
                          <a:effectLst/>
                          <a:latin typeface="Arial" panose="020B0604020202020204" pitchFamily="34" charset="0"/>
                          <a:cs typeface="Arial" panose="020B0604020202020204" pitchFamily="34" charset="0"/>
                        </a:rPr>
                        <a:t> </a:t>
                      </a:r>
                      <a:endParaRPr lang="en-US" altLang="ko-KR" sz="1400" b="1" i="0" u="none" strike="noStrike" dirty="0">
                        <a:solidFill>
                          <a:srgbClr val="0070C0"/>
                        </a:solidFill>
                        <a:effectLst/>
                        <a:latin typeface="Arial" panose="020B0604020202020204" pitchFamily="34" charset="0"/>
                        <a:ea typeface="맑은 고딕" panose="020B0503020000020004" pitchFamily="50" charset="-127"/>
                        <a:cs typeface="Arial" panose="020B0604020202020204" pitchFamily="34" charset="0"/>
                      </a:endParaRPr>
                    </a:p>
                  </a:txBody>
                  <a:tcPr marL="7982" marR="7982" marT="798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ko-KR" sz="1400" u="none" strike="noStrike" dirty="0">
                          <a:solidFill>
                            <a:srgbClr val="FF0000"/>
                          </a:solidFill>
                          <a:effectLst/>
                          <a:latin typeface="Arial" panose="020B0604020202020204" pitchFamily="34" charset="0"/>
                          <a:cs typeface="Arial" panose="020B0604020202020204" pitchFamily="34" charset="0"/>
                        </a:rPr>
                        <a:t>63.6</a:t>
                      </a:r>
                      <a:r>
                        <a:rPr lang="en-US" altLang="ko-KR" sz="1400" u="none" strike="noStrike" dirty="0">
                          <a:effectLst/>
                          <a:latin typeface="Arial" panose="020B0604020202020204" pitchFamily="34" charset="0"/>
                          <a:cs typeface="Arial" panose="020B0604020202020204" pitchFamily="34" charset="0"/>
                        </a:rPr>
                        <a:t> </a:t>
                      </a:r>
                      <a:endParaRPr lang="en-US" altLang="ko-KR" sz="1400" b="1" i="0" u="none" strike="noStrike" dirty="0">
                        <a:solidFill>
                          <a:srgbClr val="0070C0"/>
                        </a:solidFill>
                        <a:effectLst/>
                        <a:latin typeface="Arial" panose="020B0604020202020204" pitchFamily="34" charset="0"/>
                        <a:ea typeface="맑은 고딕" panose="020B0503020000020004" pitchFamily="50" charset="-127"/>
                        <a:cs typeface="Arial" panose="020B0604020202020204" pitchFamily="34" charset="0"/>
                      </a:endParaRPr>
                    </a:p>
                  </a:txBody>
                  <a:tcPr marL="7982" marR="7982" marT="798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215522">
                <a:tc>
                  <a:txBody>
                    <a:bodyPr/>
                    <a:lstStyle/>
                    <a:p>
                      <a:pPr algn="ctr" fontAlgn="ctr"/>
                      <a:r>
                        <a:rPr lang="en-US" sz="1400" u="none" strike="noStrike" dirty="0">
                          <a:effectLst/>
                          <a:latin typeface="Arial" panose="020B0604020202020204" pitchFamily="34" charset="0"/>
                          <a:cs typeface="Arial" panose="020B0604020202020204" pitchFamily="34" charset="0"/>
                        </a:rPr>
                        <a:t>Other Manufacturing</a:t>
                      </a:r>
                      <a:endParaRPr lang="en-US" sz="1400" b="0" i="0" u="none" strike="noStrike" dirty="0">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7982" marR="7982" marT="798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ko-KR" sz="1400" u="none" strike="noStrike">
                          <a:effectLst/>
                          <a:latin typeface="Arial" panose="020B0604020202020204" pitchFamily="34" charset="0"/>
                          <a:cs typeface="Arial" panose="020B0604020202020204" pitchFamily="34" charset="0"/>
                        </a:rPr>
                        <a:t>110.2 </a:t>
                      </a:r>
                      <a:endParaRPr lang="en-US" altLang="ko-KR" sz="1400" b="0" i="0" u="none" strike="noStrike">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7982" marR="7982" marT="798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ko-KR" sz="1400" u="none" strike="noStrike">
                          <a:effectLst/>
                          <a:latin typeface="Arial" panose="020B0604020202020204" pitchFamily="34" charset="0"/>
                          <a:cs typeface="Arial" panose="020B0604020202020204" pitchFamily="34" charset="0"/>
                        </a:rPr>
                        <a:t>77.2 </a:t>
                      </a:r>
                      <a:endParaRPr lang="en-US" altLang="ko-KR" sz="1400" b="0" i="0" u="none" strike="noStrike">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7982" marR="7982" marT="798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ko-KR" sz="1400" u="none" strike="noStrike">
                          <a:effectLst/>
                          <a:latin typeface="Arial" panose="020B0604020202020204" pitchFamily="34" charset="0"/>
                          <a:cs typeface="Arial" panose="020B0604020202020204" pitchFamily="34" charset="0"/>
                        </a:rPr>
                        <a:t>-33.1 </a:t>
                      </a:r>
                      <a:endParaRPr lang="en-US" altLang="ko-KR" sz="1400" b="0" i="0" u="none" strike="noStrike">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7982" marR="7982" marT="798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215522">
                <a:tc>
                  <a:txBody>
                    <a:bodyPr/>
                    <a:lstStyle/>
                    <a:p>
                      <a:pPr algn="ctr" fontAlgn="ctr"/>
                      <a:r>
                        <a:rPr lang="en-US" sz="1400" b="1" u="none" strike="noStrike" dirty="0">
                          <a:effectLst/>
                          <a:latin typeface="Arial" panose="020B0604020202020204" pitchFamily="34" charset="0"/>
                          <a:cs typeface="Arial" panose="020B0604020202020204" pitchFamily="34" charset="0"/>
                        </a:rPr>
                        <a:t>(Total 14 Manufactures)</a:t>
                      </a:r>
                      <a:endParaRPr lang="en-US" sz="1400" b="1" i="0" u="none" strike="noStrike" dirty="0">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7982" marR="7982" marT="798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ko-KR" sz="1400" b="1" u="none" strike="noStrike" dirty="0">
                          <a:effectLst/>
                          <a:latin typeface="Arial" panose="020B0604020202020204" pitchFamily="34" charset="0"/>
                          <a:cs typeface="Arial" panose="020B0604020202020204" pitchFamily="34" charset="0"/>
                        </a:rPr>
                        <a:t>(3,387.6)</a:t>
                      </a:r>
                      <a:endParaRPr lang="en-US" altLang="ko-KR" sz="1400" b="1" i="0" u="none" strike="noStrike" dirty="0">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7982" marR="7982" marT="798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ko-KR" sz="1400" b="1" u="none" strike="noStrike" dirty="0">
                          <a:effectLst/>
                          <a:latin typeface="Arial" panose="020B0604020202020204" pitchFamily="34" charset="0"/>
                          <a:cs typeface="Arial" panose="020B0604020202020204" pitchFamily="34" charset="0"/>
                        </a:rPr>
                        <a:t>(2,820.1)</a:t>
                      </a:r>
                      <a:endParaRPr lang="en-US" altLang="ko-KR" sz="1400" b="1" i="0" u="none" strike="noStrike" dirty="0">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7982" marR="7982" marT="798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ko-KR" sz="1400" b="1" u="none" strike="noStrike" dirty="0">
                          <a:effectLst/>
                          <a:latin typeface="Arial" panose="020B0604020202020204" pitchFamily="34" charset="0"/>
                          <a:cs typeface="Arial" panose="020B0604020202020204" pitchFamily="34" charset="0"/>
                        </a:rPr>
                        <a:t>(-567.5)</a:t>
                      </a:r>
                      <a:endParaRPr lang="en-US" altLang="ko-KR" sz="1400" b="1" i="0" u="none" strike="noStrike" dirty="0">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7982" marR="7982" marT="798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215522">
                <a:tc>
                  <a:txBody>
                    <a:bodyPr/>
                    <a:lstStyle/>
                    <a:p>
                      <a:pPr algn="ctr" fontAlgn="ctr"/>
                      <a:r>
                        <a:rPr lang="en-US" sz="1400" u="none" strike="noStrike" dirty="0">
                          <a:effectLst/>
                          <a:latin typeface="Arial" panose="020B0604020202020204" pitchFamily="34" charset="0"/>
                          <a:cs typeface="Arial" panose="020B0604020202020204" pitchFamily="34" charset="0"/>
                        </a:rPr>
                        <a:t>Wholesale Trade</a:t>
                      </a:r>
                      <a:endParaRPr lang="en-US" sz="1400" b="0" i="0" u="none" strike="noStrike" dirty="0">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7982" marR="7982" marT="798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ko-KR" sz="1400" u="none" strike="noStrike">
                          <a:effectLst/>
                          <a:latin typeface="Arial" panose="020B0604020202020204" pitchFamily="34" charset="0"/>
                          <a:cs typeface="Arial" panose="020B0604020202020204" pitchFamily="34" charset="0"/>
                        </a:rPr>
                        <a:t>514.4 </a:t>
                      </a:r>
                      <a:endParaRPr lang="en-US" altLang="ko-KR" sz="1400" b="0" i="0" u="none" strike="noStrike">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7982" marR="7982" marT="798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ko-KR" sz="1400" u="none" strike="noStrike">
                          <a:effectLst/>
                          <a:latin typeface="Arial" panose="020B0604020202020204" pitchFamily="34" charset="0"/>
                          <a:cs typeface="Arial" panose="020B0604020202020204" pitchFamily="34" charset="0"/>
                        </a:rPr>
                        <a:t>494.7 </a:t>
                      </a:r>
                      <a:endParaRPr lang="en-US" altLang="ko-KR" sz="1400" b="0" i="0" u="none" strike="noStrike">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7982" marR="7982" marT="798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ko-KR" sz="1400" u="none" strike="noStrike">
                          <a:effectLst/>
                          <a:latin typeface="Arial" panose="020B0604020202020204" pitchFamily="34" charset="0"/>
                          <a:cs typeface="Arial" panose="020B0604020202020204" pitchFamily="34" charset="0"/>
                        </a:rPr>
                        <a:t>-19.8 </a:t>
                      </a:r>
                      <a:endParaRPr lang="en-US" altLang="ko-KR" sz="1400" b="0" i="0" u="none" strike="noStrike">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7982" marR="7982" marT="798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215522">
                <a:tc>
                  <a:txBody>
                    <a:bodyPr/>
                    <a:lstStyle/>
                    <a:p>
                      <a:pPr algn="ctr" fontAlgn="ctr"/>
                      <a:r>
                        <a:rPr lang="en-US" sz="1400" u="none" strike="noStrike" dirty="0">
                          <a:effectLst/>
                          <a:latin typeface="Arial" panose="020B0604020202020204" pitchFamily="34" charset="0"/>
                          <a:cs typeface="Arial" panose="020B0604020202020204" pitchFamily="34" charset="0"/>
                        </a:rPr>
                        <a:t>Retail Trade</a:t>
                      </a:r>
                      <a:endParaRPr lang="en-US" sz="1400" b="0" i="0" u="none" strike="noStrike" dirty="0">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7982" marR="7982" marT="798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ko-KR" sz="1400" u="none" strike="noStrike">
                          <a:effectLst/>
                          <a:latin typeface="Arial" panose="020B0604020202020204" pitchFamily="34" charset="0"/>
                          <a:cs typeface="Arial" panose="020B0604020202020204" pitchFamily="34" charset="0"/>
                        </a:rPr>
                        <a:t>142.7 </a:t>
                      </a:r>
                      <a:endParaRPr lang="en-US" altLang="ko-KR" sz="1400" b="0" i="0" u="none" strike="noStrike">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7982" marR="7982" marT="798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ko-KR" sz="1400" u="none" strike="noStrike">
                          <a:effectLst/>
                          <a:latin typeface="Arial" panose="020B0604020202020204" pitchFamily="34" charset="0"/>
                          <a:cs typeface="Arial" panose="020B0604020202020204" pitchFamily="34" charset="0"/>
                        </a:rPr>
                        <a:t>248.6 </a:t>
                      </a:r>
                      <a:endParaRPr lang="en-US" altLang="ko-KR" sz="1400" b="0" i="0" u="none" strike="noStrike">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7982" marR="7982" marT="798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ko-KR" sz="1400" u="none" strike="noStrike">
                          <a:effectLst/>
                          <a:latin typeface="Arial" panose="020B0604020202020204" pitchFamily="34" charset="0"/>
                          <a:cs typeface="Arial" panose="020B0604020202020204" pitchFamily="34" charset="0"/>
                        </a:rPr>
                        <a:t>105.8 </a:t>
                      </a:r>
                      <a:endParaRPr lang="en-US" altLang="ko-KR" sz="1400" b="0" i="0" u="none" strike="noStrike">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7982" marR="7982" marT="798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215522">
                <a:tc>
                  <a:txBody>
                    <a:bodyPr/>
                    <a:lstStyle/>
                    <a:p>
                      <a:pPr algn="ctr" fontAlgn="ctr"/>
                      <a:r>
                        <a:rPr lang="en-US" sz="1400" u="none" strike="noStrike" dirty="0">
                          <a:effectLst/>
                          <a:latin typeface="Arial" panose="020B0604020202020204" pitchFamily="34" charset="0"/>
                          <a:cs typeface="Arial" panose="020B0604020202020204" pitchFamily="34" charset="0"/>
                        </a:rPr>
                        <a:t>Financial Intermediation</a:t>
                      </a:r>
                      <a:endParaRPr lang="en-US" sz="1400" b="0" i="0" u="none" strike="noStrike" dirty="0">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7982" marR="7982" marT="798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ko-KR" sz="1400" u="none" strike="noStrike">
                          <a:effectLst/>
                          <a:latin typeface="Arial" panose="020B0604020202020204" pitchFamily="34" charset="0"/>
                          <a:cs typeface="Arial" panose="020B0604020202020204" pitchFamily="34" charset="0"/>
                        </a:rPr>
                        <a:t>195.4 </a:t>
                      </a:r>
                      <a:endParaRPr lang="en-US" altLang="ko-KR" sz="1400" b="0" i="0" u="none" strike="noStrike">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7982" marR="7982" marT="798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ko-KR" sz="1400" u="none" strike="noStrike">
                          <a:effectLst/>
                          <a:latin typeface="Arial" panose="020B0604020202020204" pitchFamily="34" charset="0"/>
                          <a:cs typeface="Arial" panose="020B0604020202020204" pitchFamily="34" charset="0"/>
                        </a:rPr>
                        <a:t>136.7 </a:t>
                      </a:r>
                      <a:endParaRPr lang="en-US" altLang="ko-KR" sz="1400" b="0" i="0" u="none" strike="noStrike">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7982" marR="7982" marT="798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ko-KR" sz="1400" u="none" strike="noStrike">
                          <a:effectLst/>
                          <a:latin typeface="Arial" panose="020B0604020202020204" pitchFamily="34" charset="0"/>
                          <a:cs typeface="Arial" panose="020B0604020202020204" pitchFamily="34" charset="0"/>
                        </a:rPr>
                        <a:t>-58.7 </a:t>
                      </a:r>
                      <a:endParaRPr lang="en-US" altLang="ko-KR" sz="1400" b="0" i="0" u="none" strike="noStrike">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7982" marR="7982" marT="798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215522">
                <a:tc>
                  <a:txBody>
                    <a:bodyPr/>
                    <a:lstStyle/>
                    <a:p>
                      <a:pPr algn="ctr" fontAlgn="ctr"/>
                      <a:r>
                        <a:rPr lang="en-US" sz="1400" u="none" strike="noStrike" dirty="0">
                          <a:effectLst/>
                          <a:latin typeface="Arial" panose="020B0604020202020204" pitchFamily="34" charset="0"/>
                          <a:cs typeface="Arial" panose="020B0604020202020204" pitchFamily="34" charset="0"/>
                        </a:rPr>
                        <a:t>Business Services</a:t>
                      </a:r>
                      <a:endParaRPr lang="en-US" sz="1400" b="0" i="0" u="none" strike="noStrike" dirty="0">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7982" marR="7982" marT="798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ko-KR" sz="1400" u="none" strike="noStrike">
                          <a:effectLst/>
                          <a:latin typeface="Arial" panose="020B0604020202020204" pitchFamily="34" charset="0"/>
                          <a:cs typeface="Arial" panose="020B0604020202020204" pitchFamily="34" charset="0"/>
                        </a:rPr>
                        <a:t>203.9 </a:t>
                      </a:r>
                      <a:endParaRPr lang="en-US" altLang="ko-KR" sz="1400" b="0" i="0" u="none" strike="noStrike">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7982" marR="7982" marT="798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ko-KR" sz="1400" u="none" strike="noStrike">
                          <a:effectLst/>
                          <a:latin typeface="Arial" panose="020B0604020202020204" pitchFamily="34" charset="0"/>
                          <a:cs typeface="Arial" panose="020B0604020202020204" pitchFamily="34" charset="0"/>
                        </a:rPr>
                        <a:t>618.5 </a:t>
                      </a:r>
                      <a:endParaRPr lang="en-US" altLang="ko-KR" sz="1400" b="0" i="0" u="none" strike="noStrike">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7982" marR="7982" marT="798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ko-KR" sz="1400" u="none" strike="noStrike">
                          <a:effectLst/>
                          <a:latin typeface="Arial" panose="020B0604020202020204" pitchFamily="34" charset="0"/>
                          <a:cs typeface="Arial" panose="020B0604020202020204" pitchFamily="34" charset="0"/>
                        </a:rPr>
                        <a:t>414.6 </a:t>
                      </a:r>
                      <a:endParaRPr lang="en-US" altLang="ko-KR" sz="1400" b="0" i="0" u="none" strike="noStrike">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7982" marR="7982" marT="798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215522">
                <a:tc>
                  <a:txBody>
                    <a:bodyPr/>
                    <a:lstStyle/>
                    <a:p>
                      <a:pPr algn="ctr" fontAlgn="ctr"/>
                      <a:r>
                        <a:rPr lang="en-US" sz="1400" b="1" u="none" strike="noStrike" dirty="0">
                          <a:effectLst/>
                          <a:latin typeface="Arial" panose="020B0604020202020204" pitchFamily="34" charset="0"/>
                          <a:cs typeface="Arial" panose="020B0604020202020204" pitchFamily="34" charset="0"/>
                        </a:rPr>
                        <a:t>Korea's Total GVC Jobs</a:t>
                      </a:r>
                      <a:endParaRPr lang="en-US" sz="1400" b="1" i="0" u="none" strike="noStrike" dirty="0">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7982" marR="7982" marT="798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ko-KR" sz="1400" b="1" u="none" strike="noStrike" dirty="0">
                          <a:effectLst/>
                          <a:latin typeface="Arial" panose="020B0604020202020204" pitchFamily="34" charset="0"/>
                          <a:cs typeface="Arial" panose="020B0604020202020204" pitchFamily="34" charset="0"/>
                        </a:rPr>
                        <a:t>6,067.8</a:t>
                      </a:r>
                      <a:r>
                        <a:rPr lang="en-US" altLang="ko-KR" sz="1400" u="none" strike="noStrike" dirty="0">
                          <a:effectLst/>
                          <a:latin typeface="Arial" panose="020B0604020202020204" pitchFamily="34" charset="0"/>
                          <a:cs typeface="Arial" panose="020B0604020202020204" pitchFamily="34" charset="0"/>
                        </a:rPr>
                        <a:t> </a:t>
                      </a:r>
                      <a:endParaRPr lang="en-US" altLang="ko-KR" sz="1400" b="1" i="0" u="none" strike="noStrike" dirty="0">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7982" marR="7982" marT="798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ko-KR" sz="1400" b="1" u="none" strike="noStrike" dirty="0">
                          <a:effectLst/>
                          <a:latin typeface="Arial" panose="020B0604020202020204" pitchFamily="34" charset="0"/>
                          <a:cs typeface="Arial" panose="020B0604020202020204" pitchFamily="34" charset="0"/>
                        </a:rPr>
                        <a:t>5,743.5</a:t>
                      </a:r>
                      <a:r>
                        <a:rPr lang="en-US" altLang="ko-KR" sz="1400" u="none" strike="noStrike" dirty="0">
                          <a:effectLst/>
                          <a:latin typeface="Arial" panose="020B0604020202020204" pitchFamily="34" charset="0"/>
                          <a:cs typeface="Arial" panose="020B0604020202020204" pitchFamily="34" charset="0"/>
                        </a:rPr>
                        <a:t> </a:t>
                      </a:r>
                      <a:endParaRPr lang="en-US" altLang="ko-KR" sz="1400" b="1" i="0" u="none" strike="noStrike" dirty="0">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7982" marR="7982" marT="798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ko-KR" sz="1400" b="1" u="none" strike="noStrike" dirty="0">
                          <a:effectLst/>
                          <a:latin typeface="Arial" panose="020B0604020202020204" pitchFamily="34" charset="0"/>
                          <a:cs typeface="Arial" panose="020B0604020202020204" pitchFamily="34" charset="0"/>
                        </a:rPr>
                        <a:t>-324.4</a:t>
                      </a:r>
                      <a:r>
                        <a:rPr lang="en-US" altLang="ko-KR" sz="1400" u="none" strike="noStrike" dirty="0">
                          <a:effectLst/>
                          <a:latin typeface="Arial" panose="020B0604020202020204" pitchFamily="34" charset="0"/>
                          <a:cs typeface="Arial" panose="020B0604020202020204" pitchFamily="34" charset="0"/>
                        </a:rPr>
                        <a:t> </a:t>
                      </a:r>
                      <a:endParaRPr lang="en-US" altLang="ko-KR" sz="1400" b="1" i="0" u="none" strike="noStrike" dirty="0">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7982" marR="7982" marT="798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23223316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슬라이드 번호 개체 틀 3"/>
          <p:cNvSpPr>
            <a:spLocks noGrp="1"/>
          </p:cNvSpPr>
          <p:nvPr>
            <p:ph type="sldNum" sz="quarter" idx="12"/>
          </p:nvPr>
        </p:nvSpPr>
        <p:spPr/>
        <p:txBody>
          <a:bodyPr/>
          <a:lstStyle/>
          <a:p>
            <a:fld id="{3F28CAA6-A75E-4364-ADDA-B3C6558AEBCC}" type="slidenum">
              <a:rPr lang="ko-KR" altLang="en-US" smtClean="0"/>
              <a:pPr/>
              <a:t>16</a:t>
            </a:fld>
            <a:endParaRPr lang="ko-KR" altLang="en-US"/>
          </a:p>
        </p:txBody>
      </p:sp>
      <p:sp>
        <p:nvSpPr>
          <p:cNvPr id="13" name="Rectangle 2"/>
          <p:cNvSpPr txBox="1">
            <a:spLocks noChangeArrowheads="1"/>
          </p:cNvSpPr>
          <p:nvPr/>
        </p:nvSpPr>
        <p:spPr bwMode="auto">
          <a:xfrm>
            <a:off x="80072" y="62912"/>
            <a:ext cx="8753358" cy="584775"/>
          </a:xfrm>
          <a:prstGeom prst="rect">
            <a:avLst/>
          </a:prstGeom>
          <a:noFill/>
        </p:spPr>
        <p:txBody>
          <a:bodyPr wrap="none" rtlCol="0">
            <a:spAutoFit/>
            <a:scene3d>
              <a:camera prst="orthographicFront"/>
              <a:lightRig rig="threePt" dir="t"/>
            </a:scene3d>
            <a:sp3d contourW="38100">
              <a:bevelT w="0" h="38100"/>
              <a:contourClr>
                <a:schemeClr val="tx2">
                  <a:lumMod val="50000"/>
                </a:schemeClr>
              </a:contourClr>
            </a:sp3d>
          </a:bodyPr>
          <a:lstStyle>
            <a:defPPr>
              <a:defRPr lang="ko-KR"/>
            </a:defPPr>
            <a:lvl1pPr>
              <a:spcBef>
                <a:spcPct val="50000"/>
              </a:spcBef>
              <a:defRPr sz="2800" spc="-50">
                <a:solidFill>
                  <a:schemeClr val="bg1"/>
                </a:solidFill>
                <a:latin typeface="Arial" pitchFamily="34" charset="0"/>
                <a:ea typeface="HY견고딕" pitchFamily="18" charset="-127"/>
                <a:cs typeface="Arial" pitchFamily="34" charset="0"/>
              </a:defRPr>
            </a:lvl1pPr>
          </a:lstStyle>
          <a:p>
            <a:pPr lvl="0"/>
            <a:r>
              <a:rPr lang="en-US" altLang="ko-KR" sz="3200" b="1" dirty="0">
                <a:latin typeface="+mn-ea"/>
                <a:ea typeface="+mn-ea"/>
              </a:rPr>
              <a:t>III</a:t>
            </a:r>
            <a:r>
              <a:rPr lang="en-US" altLang="ko-KR" sz="3200" b="1" dirty="0" smtClean="0">
                <a:latin typeface="+mn-ea"/>
                <a:ea typeface="+mn-ea"/>
              </a:rPr>
              <a:t>. GVC </a:t>
            </a:r>
            <a:r>
              <a:rPr lang="en-US" altLang="ko-KR" sz="3200" b="1" dirty="0">
                <a:latin typeface="+mn-ea"/>
                <a:ea typeface="+mn-ea"/>
              </a:rPr>
              <a:t>Income and Jobs, All Manufactures</a:t>
            </a:r>
            <a:endParaRPr lang="ko-KR" altLang="ko-KR" sz="3200" b="1" dirty="0"/>
          </a:p>
        </p:txBody>
      </p:sp>
      <p:grpSp>
        <p:nvGrpSpPr>
          <p:cNvPr id="19" name="그룹 18"/>
          <p:cNvGrpSpPr/>
          <p:nvPr/>
        </p:nvGrpSpPr>
        <p:grpSpPr>
          <a:xfrm>
            <a:off x="150937" y="1058081"/>
            <a:ext cx="7949454" cy="515039"/>
            <a:chOff x="272009" y="911397"/>
            <a:chExt cx="8411288" cy="544961"/>
          </a:xfrm>
        </p:grpSpPr>
        <p:grpSp>
          <p:nvGrpSpPr>
            <p:cNvPr id="20" name="그룹 19"/>
            <p:cNvGrpSpPr/>
            <p:nvPr/>
          </p:nvGrpSpPr>
          <p:grpSpPr>
            <a:xfrm>
              <a:off x="272009" y="911397"/>
              <a:ext cx="8411288" cy="544961"/>
              <a:chOff x="272009" y="911397"/>
              <a:chExt cx="8411288" cy="544961"/>
            </a:xfrm>
          </p:grpSpPr>
          <p:pic>
            <p:nvPicPr>
              <p:cNvPr id="23" name="그림 22"/>
              <p:cNvPicPr>
                <a:picLocks noChangeAspect="1"/>
              </p:cNvPicPr>
              <p:nvPr/>
            </p:nvPicPr>
            <p:blipFill rotWithShape="1">
              <a:blip r:embed="rId2" cstate="print">
                <a:extLst>
                  <a:ext uri="{28A0092B-C50C-407E-A947-70E740481C1C}">
                    <a14:useLocalDpi xmlns:a14="http://schemas.microsoft.com/office/drawing/2010/main" val="0"/>
                  </a:ext>
                </a:extLst>
              </a:blip>
              <a:srcRect r="41270"/>
              <a:stretch/>
            </p:blipFill>
            <p:spPr>
              <a:xfrm>
                <a:off x="272009" y="911397"/>
                <a:ext cx="3630510" cy="544961"/>
              </a:xfrm>
              <a:prstGeom prst="rect">
                <a:avLst/>
              </a:prstGeom>
            </p:spPr>
          </p:pic>
          <p:pic>
            <p:nvPicPr>
              <p:cNvPr id="24" name="그림 23"/>
              <p:cNvPicPr>
                <a:picLocks noChangeAspect="1"/>
              </p:cNvPicPr>
              <p:nvPr/>
            </p:nvPicPr>
            <p:blipFill rotWithShape="1">
              <a:blip r:embed="rId2" cstate="print">
                <a:extLst>
                  <a:ext uri="{28A0092B-C50C-407E-A947-70E740481C1C}">
                    <a14:useLocalDpi xmlns:a14="http://schemas.microsoft.com/office/drawing/2010/main" val="0"/>
                  </a:ext>
                </a:extLst>
              </a:blip>
              <a:srcRect l="33042" r="17430"/>
              <a:stretch/>
            </p:blipFill>
            <p:spPr>
              <a:xfrm>
                <a:off x="3902519" y="911397"/>
                <a:ext cx="4780778" cy="544961"/>
              </a:xfrm>
              <a:prstGeom prst="rect">
                <a:avLst/>
              </a:prstGeom>
            </p:spPr>
          </p:pic>
        </p:grpSp>
        <p:sp>
          <p:nvSpPr>
            <p:cNvPr id="21" name="Text Box 41"/>
            <p:cNvSpPr txBox="1">
              <a:spLocks noChangeArrowheads="1"/>
            </p:cNvSpPr>
            <p:nvPr/>
          </p:nvSpPr>
          <p:spPr bwMode="auto">
            <a:xfrm>
              <a:off x="360996" y="934665"/>
              <a:ext cx="553752" cy="455920"/>
            </a:xfrm>
            <a:prstGeom prst="rect">
              <a:avLst/>
            </a:prstGeom>
            <a:noFill/>
            <a:ln w="9525">
              <a:noFill/>
              <a:miter lim="800000"/>
              <a:headEnd/>
              <a:tailEnd/>
            </a:ln>
            <a:effectLst/>
          </p:spPr>
          <p:txBody>
            <a:bodyPr wrap="square">
              <a:spAutoFit/>
              <a:scene3d>
                <a:camera prst="orthographicFront"/>
                <a:lightRig rig="threePt" dir="t"/>
              </a:scene3d>
              <a:sp3d contourW="38100">
                <a:bevelT w="0" h="38100"/>
                <a:contourClr>
                  <a:schemeClr val="tx1">
                    <a:lumMod val="95000"/>
                    <a:lumOff val="5000"/>
                  </a:schemeClr>
                </a:contourClr>
              </a:sp3d>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fontAlgn="base">
                <a:spcBef>
                  <a:spcPct val="0"/>
                </a:spcBef>
                <a:spcAft>
                  <a:spcPct val="0"/>
                </a:spcAft>
                <a:defRPr/>
              </a:pPr>
              <a:r>
                <a:rPr lang="en-US" altLang="ko-KR" sz="2200" dirty="0" smtClean="0">
                  <a:solidFill>
                    <a:schemeClr val="bg1"/>
                  </a:solidFill>
                  <a:latin typeface="HY견고딕" pitchFamily="18" charset="-127"/>
                  <a:ea typeface="HY견고딕" pitchFamily="18" charset="-127"/>
                </a:rPr>
                <a:t>4</a:t>
              </a:r>
              <a:endParaRPr lang="ko-KR" altLang="en-US" sz="2200" dirty="0" smtClean="0">
                <a:solidFill>
                  <a:schemeClr val="bg1"/>
                </a:solidFill>
                <a:latin typeface="HY견고딕" pitchFamily="18" charset="-127"/>
                <a:ea typeface="HY견고딕" pitchFamily="18" charset="-127"/>
              </a:endParaRPr>
            </a:p>
          </p:txBody>
        </p:sp>
        <p:sp>
          <p:nvSpPr>
            <p:cNvPr id="22" name="Text Box 41"/>
            <p:cNvSpPr txBox="1">
              <a:spLocks noChangeArrowheads="1"/>
            </p:cNvSpPr>
            <p:nvPr/>
          </p:nvSpPr>
          <p:spPr bwMode="auto">
            <a:xfrm>
              <a:off x="827584" y="955987"/>
              <a:ext cx="4042627" cy="423355"/>
            </a:xfrm>
            <a:prstGeom prst="rect">
              <a:avLst/>
            </a:prstGeom>
            <a:noFill/>
            <a:ln w="9525">
              <a:noFill/>
              <a:miter lim="800000"/>
              <a:headEnd/>
              <a:tailEnd/>
            </a:ln>
            <a:effectLst/>
          </p:spPr>
          <p:txBody>
            <a:bodyPr wrap="non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fontAlgn="base">
                <a:spcBef>
                  <a:spcPct val="0"/>
                </a:spcBef>
                <a:spcAft>
                  <a:spcPct val="0"/>
                </a:spcAft>
                <a:defRPr/>
              </a:pPr>
              <a:r>
                <a:rPr lang="en-US" altLang="ko-KR" sz="2000" b="1" dirty="0" smtClean="0">
                  <a:solidFill>
                    <a:srgbClr val="214D83"/>
                  </a:solidFill>
                  <a:latin typeface="Arial" panose="020B0604020202020204" pitchFamily="34" charset="0"/>
                  <a:ea typeface="HY헤드라인M" panose="02030600000101010101" pitchFamily="18" charset="-127"/>
                  <a:cs typeface="Arial" panose="020B0604020202020204" pitchFamily="34" charset="0"/>
                </a:rPr>
                <a:t>World </a:t>
              </a:r>
              <a:r>
                <a:rPr lang="en-US" altLang="ko-KR" sz="2000" b="1" dirty="0">
                  <a:solidFill>
                    <a:srgbClr val="214D83"/>
                  </a:solidFill>
                  <a:latin typeface="Arial" panose="020B0604020202020204" pitchFamily="34" charset="0"/>
                  <a:ea typeface="HY헤드라인M" panose="02030600000101010101" pitchFamily="18" charset="-127"/>
                  <a:cs typeface="Arial" panose="020B0604020202020204" pitchFamily="34" charset="0"/>
                </a:rPr>
                <a:t>GVC Jobs by Skill Type</a:t>
              </a:r>
              <a:endParaRPr lang="ko-KR" altLang="en-US" sz="2000" b="1" dirty="0">
                <a:solidFill>
                  <a:srgbClr val="214D83"/>
                </a:solidFill>
                <a:latin typeface="Arial" panose="020B0604020202020204" pitchFamily="34" charset="0"/>
                <a:ea typeface="HY헤드라인M" panose="02030600000101010101" pitchFamily="18" charset="-127"/>
                <a:cs typeface="Arial" panose="020B0604020202020204" pitchFamily="34" charset="0"/>
              </a:endParaRPr>
            </a:p>
          </p:txBody>
        </p:sp>
      </p:grpSp>
      <p:grpSp>
        <p:nvGrpSpPr>
          <p:cNvPr id="16" name="그룹 15"/>
          <p:cNvGrpSpPr/>
          <p:nvPr/>
        </p:nvGrpSpPr>
        <p:grpSpPr>
          <a:xfrm>
            <a:off x="462244" y="1827402"/>
            <a:ext cx="8681756" cy="1287532"/>
            <a:chOff x="462244" y="1082825"/>
            <a:chExt cx="8681756" cy="1287532"/>
          </a:xfrm>
        </p:grpSpPr>
        <p:sp>
          <p:nvSpPr>
            <p:cNvPr id="17" name="직사각형 16"/>
            <p:cNvSpPr/>
            <p:nvPr/>
          </p:nvSpPr>
          <p:spPr>
            <a:xfrm>
              <a:off x="626029" y="1082825"/>
              <a:ext cx="8517971" cy="1287532"/>
            </a:xfrm>
            <a:prstGeom prst="rect">
              <a:avLst/>
            </a:prstGeom>
          </p:spPr>
          <p:txBody>
            <a:bodyPr vert="horz" wrap="square" lIns="91440" tIns="45720" rIns="91440" bIns="45720" rtlCol="0">
              <a:spAutoFit/>
            </a:bodyPr>
            <a:lstStyle/>
            <a:p>
              <a:pPr marL="0" lvl="1">
                <a:lnSpc>
                  <a:spcPct val="150000"/>
                </a:lnSpc>
              </a:pPr>
              <a:r>
                <a:rPr lang="en-US" altLang="ko-KR" b="1" dirty="0">
                  <a:ln>
                    <a:solidFill>
                      <a:srgbClr val="4F81BD">
                        <a:alpha val="0"/>
                      </a:srgbClr>
                    </a:solidFill>
                  </a:ln>
                  <a:latin typeface="Arial" panose="020B0604020202020204" pitchFamily="34" charset="0"/>
                  <a:ea typeface="HY헤드라인M" panose="02030600000101010101" pitchFamily="18" charset="-127"/>
                  <a:cs typeface="Arial" panose="020B0604020202020204" pitchFamily="34" charset="0"/>
                </a:rPr>
                <a:t>Labor skill types are classified on the basis of educational attainment </a:t>
              </a:r>
              <a:r>
                <a:rPr lang="en-US" altLang="ko-KR" b="1" dirty="0" smtClean="0">
                  <a:ln>
                    <a:solidFill>
                      <a:srgbClr val="4F81BD">
                        <a:alpha val="0"/>
                      </a:srgbClr>
                    </a:solidFill>
                  </a:ln>
                  <a:latin typeface="Arial" panose="020B0604020202020204" pitchFamily="34" charset="0"/>
                  <a:ea typeface="HY헤드라인M" panose="02030600000101010101" pitchFamily="18" charset="-127"/>
                  <a:cs typeface="Arial" panose="020B0604020202020204" pitchFamily="34" charset="0"/>
                </a:rPr>
                <a:t/>
              </a:r>
              <a:br>
                <a:rPr lang="en-US" altLang="ko-KR" b="1" dirty="0" smtClean="0">
                  <a:ln>
                    <a:solidFill>
                      <a:srgbClr val="4F81BD">
                        <a:alpha val="0"/>
                      </a:srgbClr>
                    </a:solidFill>
                  </a:ln>
                  <a:latin typeface="Arial" panose="020B0604020202020204" pitchFamily="34" charset="0"/>
                  <a:ea typeface="HY헤드라인M" panose="02030600000101010101" pitchFamily="18" charset="-127"/>
                  <a:cs typeface="Arial" panose="020B0604020202020204" pitchFamily="34" charset="0"/>
                </a:rPr>
              </a:br>
              <a:r>
                <a:rPr lang="en-US" altLang="ko-KR" b="1" dirty="0" smtClean="0">
                  <a:ln>
                    <a:solidFill>
                      <a:srgbClr val="4F81BD">
                        <a:alpha val="0"/>
                      </a:srgbClr>
                    </a:solidFill>
                  </a:ln>
                  <a:latin typeface="Arial" panose="020B0604020202020204" pitchFamily="34" charset="0"/>
                  <a:ea typeface="HY헤드라인M" panose="02030600000101010101" pitchFamily="18" charset="-127"/>
                  <a:cs typeface="Arial" panose="020B0604020202020204" pitchFamily="34" charset="0"/>
                </a:rPr>
                <a:t>levels </a:t>
              </a:r>
              <a:r>
                <a:rPr lang="en-US" altLang="ko-KR" b="1" dirty="0">
                  <a:ln>
                    <a:solidFill>
                      <a:srgbClr val="4F81BD">
                        <a:alpha val="0"/>
                      </a:srgbClr>
                    </a:solidFill>
                  </a:ln>
                  <a:latin typeface="Arial" panose="020B0604020202020204" pitchFamily="34" charset="0"/>
                  <a:ea typeface="HY헤드라인M" panose="02030600000101010101" pitchFamily="18" charset="-127"/>
                  <a:cs typeface="Arial" panose="020B0604020202020204" pitchFamily="34" charset="0"/>
                </a:rPr>
                <a:t>as defined in the International Standard Classification of Education (ISCED)</a:t>
              </a:r>
              <a:endParaRPr lang="en-US" altLang="ko-KR" sz="1600" b="1" dirty="0">
                <a:ln>
                  <a:solidFill>
                    <a:srgbClr val="4F81BD">
                      <a:alpha val="0"/>
                    </a:srgbClr>
                  </a:solidFill>
                </a:ln>
                <a:latin typeface="Arial" panose="020B0604020202020204" pitchFamily="34" charset="0"/>
                <a:ea typeface="HY헤드라인M" panose="02030600000101010101" pitchFamily="18" charset="-127"/>
                <a:cs typeface="Arial" panose="020B0604020202020204" pitchFamily="34" charset="0"/>
              </a:endParaRPr>
            </a:p>
          </p:txBody>
        </p:sp>
        <p:pic>
          <p:nvPicPr>
            <p:cNvPr id="1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7851" r="96209" b="66529"/>
            <a:stretch/>
          </p:blipFill>
          <p:spPr bwMode="auto">
            <a:xfrm>
              <a:off x="462244" y="1212844"/>
              <a:ext cx="300037" cy="295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65054228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슬라이드 번호 개체 틀 3"/>
          <p:cNvSpPr>
            <a:spLocks noGrp="1"/>
          </p:cNvSpPr>
          <p:nvPr>
            <p:ph type="sldNum" sz="quarter" idx="12"/>
          </p:nvPr>
        </p:nvSpPr>
        <p:spPr/>
        <p:txBody>
          <a:bodyPr/>
          <a:lstStyle/>
          <a:p>
            <a:fld id="{3F28CAA6-A75E-4364-ADDA-B3C6558AEBCC}" type="slidenum">
              <a:rPr lang="ko-KR" altLang="en-US" smtClean="0"/>
              <a:pPr/>
              <a:t>17</a:t>
            </a:fld>
            <a:endParaRPr lang="ko-KR" altLang="en-US" dirty="0"/>
          </a:p>
        </p:txBody>
      </p:sp>
      <p:grpSp>
        <p:nvGrpSpPr>
          <p:cNvPr id="28" name="그룹 27"/>
          <p:cNvGrpSpPr/>
          <p:nvPr/>
        </p:nvGrpSpPr>
        <p:grpSpPr>
          <a:xfrm>
            <a:off x="451619" y="980727"/>
            <a:ext cx="8244706" cy="5524847"/>
            <a:chOff x="661169" y="3093713"/>
            <a:chExt cx="7825606" cy="4981700"/>
          </a:xfrm>
        </p:grpSpPr>
        <p:sp>
          <p:nvSpPr>
            <p:cNvPr id="29" name="모서리가 둥근 직사각형 28"/>
            <p:cNvSpPr/>
            <p:nvPr/>
          </p:nvSpPr>
          <p:spPr bwMode="auto">
            <a:xfrm>
              <a:off x="661169" y="3093713"/>
              <a:ext cx="7825606" cy="4981700"/>
            </a:xfrm>
            <a:prstGeom prst="roundRect">
              <a:avLst>
                <a:gd name="adj" fmla="val 479"/>
              </a:avLst>
            </a:prstGeom>
            <a:solidFill>
              <a:schemeClr val="bg1"/>
            </a:solidFill>
            <a:ln w="19050" algn="ctr">
              <a:solidFill>
                <a:srgbClr val="1D4575"/>
              </a:solidFill>
              <a:round/>
              <a:headEnd/>
              <a:tailEnd/>
            </a:ln>
            <a:effectLst>
              <a:innerShdw blurRad="63500">
                <a:schemeClr val="tx1">
                  <a:lumMod val="65000"/>
                  <a:lumOff val="35000"/>
                </a:schemeClr>
              </a:innerShdw>
            </a:effectLst>
          </p:spPr>
          <p:txBody>
            <a:bodyPr anchor="ctr"/>
            <a:lstStyle/>
            <a:p>
              <a:pPr algn="ctr" latinLnBrk="0">
                <a:defRPr/>
              </a:pPr>
              <a:endParaRPr lang="ko-KR" altLang="en-US">
                <a:latin typeface="굴림" charset="-127"/>
                <a:ea typeface="굴림" charset="-127"/>
              </a:endParaRPr>
            </a:p>
          </p:txBody>
        </p:sp>
        <p:sp>
          <p:nvSpPr>
            <p:cNvPr id="30" name="AutoShape 415"/>
            <p:cNvSpPr>
              <a:spLocks noChangeArrowheads="1"/>
            </p:cNvSpPr>
            <p:nvPr/>
          </p:nvSpPr>
          <p:spPr bwMode="auto">
            <a:xfrm>
              <a:off x="699557" y="3122306"/>
              <a:ext cx="7762958" cy="400008"/>
            </a:xfrm>
            <a:prstGeom prst="roundRect">
              <a:avLst>
                <a:gd name="adj" fmla="val 3397"/>
              </a:avLst>
            </a:prstGeom>
            <a:gradFill flip="none" rotWithShape="1">
              <a:gsLst>
                <a:gs pos="39000">
                  <a:srgbClr val="005EA4"/>
                </a:gs>
                <a:gs pos="41000">
                  <a:srgbClr val="004D86"/>
                </a:gs>
              </a:gsLst>
              <a:lin ang="2700000" scaled="1"/>
              <a:tileRect/>
            </a:gradFill>
            <a:ln w="19050" algn="ctr">
              <a:solidFill>
                <a:schemeClr val="bg1"/>
              </a:solidFill>
              <a:round/>
              <a:headEnd/>
              <a:tailEnd/>
            </a:ln>
            <a:effectLst/>
          </p:spPr>
          <p:txBody>
            <a:bodyPr lIns="36000" tIns="0" rIns="0" bIns="0" anchor="ctr">
              <a:scene3d>
                <a:camera prst="orthographicFront"/>
                <a:lightRig rig="threePt" dir="t"/>
              </a:scene3d>
              <a:sp3d>
                <a:bevelT w="0" h="0"/>
                <a:contourClr>
                  <a:srgbClr val="3696E6"/>
                </a:contourClr>
              </a:sp3d>
            </a:bodyPr>
            <a:lstStyle/>
            <a:p>
              <a:pPr marL="49213" indent="-342900" algn="ctr" fontAlgn="ctr" latinLnBrk="0">
                <a:spcBef>
                  <a:spcPct val="20000"/>
                </a:spcBef>
                <a:buClr>
                  <a:schemeClr val="hlink"/>
                </a:buClr>
                <a:buSzPts val="1200"/>
              </a:pPr>
              <a:r>
                <a:rPr lang="en-US" altLang="ko-KR" sz="1700" b="1" dirty="0">
                  <a:solidFill>
                    <a:schemeClr val="bg1"/>
                  </a:solidFill>
                  <a:latin typeface="Arial" panose="020B0604020202020204" pitchFamily="34" charset="0"/>
                  <a:ea typeface="HY헤드라인M" panose="02030600000101010101" pitchFamily="18" charset="-127"/>
                  <a:cs typeface="Arial" panose="020B0604020202020204" pitchFamily="34" charset="0"/>
                </a:rPr>
                <a:t>&lt;Table 6&gt; Definition of Skills in WIOD SEA</a:t>
              </a:r>
              <a:endParaRPr lang="ko-KR" altLang="en-US" sz="1700" b="1" dirty="0">
                <a:solidFill>
                  <a:schemeClr val="bg1"/>
                </a:solidFill>
                <a:latin typeface="Arial" panose="020B0604020202020204" pitchFamily="34" charset="0"/>
                <a:ea typeface="HY헤드라인M" panose="02030600000101010101" pitchFamily="18" charset="-127"/>
                <a:cs typeface="Arial" panose="020B0604020202020204" pitchFamily="34" charset="0"/>
              </a:endParaRPr>
            </a:p>
          </p:txBody>
        </p:sp>
      </p:grpSp>
      <p:sp>
        <p:nvSpPr>
          <p:cNvPr id="31" name="직사각형 30"/>
          <p:cNvSpPr/>
          <p:nvPr/>
        </p:nvSpPr>
        <p:spPr>
          <a:xfrm>
            <a:off x="736340" y="6123459"/>
            <a:ext cx="4559077" cy="267766"/>
          </a:xfrm>
          <a:prstGeom prst="rect">
            <a:avLst/>
          </a:prstGeom>
        </p:spPr>
        <p:txBody>
          <a:bodyPr vert="horz" wrap="square" lIns="91440" tIns="45720" rIns="91440" bIns="45720" rtlCol="0">
            <a:spAutoFit/>
          </a:bodyPr>
          <a:lstStyle/>
          <a:p>
            <a:pPr marL="0" lvl="1">
              <a:lnSpc>
                <a:spcPct val="95000"/>
              </a:lnSpc>
              <a:spcBef>
                <a:spcPct val="20000"/>
              </a:spcBef>
            </a:pPr>
            <a:r>
              <a:rPr lang="en-US" altLang="ko-KR" sz="1200" dirty="0">
                <a:ln>
                  <a:solidFill>
                    <a:srgbClr val="4F81BD">
                      <a:alpha val="0"/>
                    </a:srgbClr>
                  </a:solidFill>
                </a:ln>
                <a:latin typeface="Arial" panose="020B0604020202020204" pitchFamily="34" charset="0"/>
                <a:ea typeface="HY헤드라인M" panose="02030600000101010101" pitchFamily="18" charset="-127"/>
                <a:cs typeface="Arial" panose="020B0604020202020204" pitchFamily="34" charset="0"/>
              </a:rPr>
              <a:t>Source: The WIOD: Contents, Sources and Methods, 2012</a:t>
            </a:r>
            <a:endParaRPr lang="en-US" altLang="ko-KR" sz="1100" dirty="0">
              <a:ln>
                <a:solidFill>
                  <a:srgbClr val="4F81BD">
                    <a:alpha val="0"/>
                  </a:srgbClr>
                </a:solidFill>
              </a:ln>
              <a:latin typeface="Arial" panose="020B0604020202020204" pitchFamily="34" charset="0"/>
              <a:ea typeface="HY헤드라인M" panose="02030600000101010101" pitchFamily="18" charset="-127"/>
              <a:cs typeface="Arial" panose="020B0604020202020204" pitchFamily="34" charset="0"/>
            </a:endParaRPr>
          </a:p>
        </p:txBody>
      </p:sp>
      <p:sp>
        <p:nvSpPr>
          <p:cNvPr id="10" name="Rectangle 2"/>
          <p:cNvSpPr txBox="1">
            <a:spLocks noChangeArrowheads="1"/>
          </p:cNvSpPr>
          <p:nvPr/>
        </p:nvSpPr>
        <p:spPr bwMode="auto">
          <a:xfrm>
            <a:off x="80072" y="62912"/>
            <a:ext cx="8753358" cy="584775"/>
          </a:xfrm>
          <a:prstGeom prst="rect">
            <a:avLst/>
          </a:prstGeom>
          <a:noFill/>
        </p:spPr>
        <p:txBody>
          <a:bodyPr wrap="none" rtlCol="0">
            <a:spAutoFit/>
            <a:scene3d>
              <a:camera prst="orthographicFront"/>
              <a:lightRig rig="threePt" dir="t"/>
            </a:scene3d>
            <a:sp3d contourW="38100">
              <a:bevelT w="0" h="38100"/>
              <a:contourClr>
                <a:schemeClr val="tx2">
                  <a:lumMod val="50000"/>
                </a:schemeClr>
              </a:contourClr>
            </a:sp3d>
          </a:bodyPr>
          <a:lstStyle>
            <a:defPPr>
              <a:defRPr lang="ko-KR"/>
            </a:defPPr>
            <a:lvl1pPr>
              <a:spcBef>
                <a:spcPct val="50000"/>
              </a:spcBef>
              <a:defRPr sz="2800" spc="-50">
                <a:solidFill>
                  <a:schemeClr val="bg1"/>
                </a:solidFill>
                <a:latin typeface="Arial" pitchFamily="34" charset="0"/>
                <a:ea typeface="HY견고딕" pitchFamily="18" charset="-127"/>
                <a:cs typeface="Arial" pitchFamily="34" charset="0"/>
              </a:defRPr>
            </a:lvl1pPr>
          </a:lstStyle>
          <a:p>
            <a:pPr lvl="0"/>
            <a:r>
              <a:rPr lang="en-US" altLang="ko-KR" sz="3200" b="1" dirty="0">
                <a:latin typeface="+mn-ea"/>
                <a:ea typeface="+mn-ea"/>
              </a:rPr>
              <a:t>III</a:t>
            </a:r>
            <a:r>
              <a:rPr lang="en-US" altLang="ko-KR" sz="3200" b="1" dirty="0" smtClean="0">
                <a:latin typeface="+mn-ea"/>
                <a:ea typeface="+mn-ea"/>
              </a:rPr>
              <a:t>. GVC </a:t>
            </a:r>
            <a:r>
              <a:rPr lang="en-US" altLang="ko-KR" sz="3200" b="1" dirty="0">
                <a:latin typeface="+mn-ea"/>
                <a:ea typeface="+mn-ea"/>
              </a:rPr>
              <a:t>Income and Jobs, All Manufactures</a:t>
            </a:r>
            <a:endParaRPr lang="ko-KR" altLang="ko-KR" sz="3200" b="1" dirty="0"/>
          </a:p>
        </p:txBody>
      </p:sp>
      <p:graphicFrame>
        <p:nvGraphicFramePr>
          <p:cNvPr id="3" name="표 2"/>
          <p:cNvGraphicFramePr>
            <a:graphicFrameLocks noGrp="1"/>
          </p:cNvGraphicFramePr>
          <p:nvPr>
            <p:extLst>
              <p:ext uri="{D42A27DB-BD31-4B8C-83A1-F6EECF244321}">
                <p14:modId xmlns:p14="http://schemas.microsoft.com/office/powerpoint/2010/main" val="3723794558"/>
              </p:ext>
            </p:extLst>
          </p:nvPr>
        </p:nvGraphicFramePr>
        <p:xfrm>
          <a:off x="799151" y="1664442"/>
          <a:ext cx="7554275" cy="4401819"/>
        </p:xfrm>
        <a:graphic>
          <a:graphicData uri="http://schemas.openxmlformats.org/drawingml/2006/table">
            <a:tbl>
              <a:tblPr>
                <a:tableStyleId>{5C22544A-7EE6-4342-B048-85BDC9FD1C3A}</a:tableStyleId>
              </a:tblPr>
              <a:tblGrid>
                <a:gridCol w="1641949"/>
                <a:gridCol w="1756656"/>
                <a:gridCol w="4155670"/>
              </a:tblGrid>
              <a:tr h="489091">
                <a:tc>
                  <a:txBody>
                    <a:bodyPr/>
                    <a:lstStyle/>
                    <a:p>
                      <a:pPr algn="ctr" fontAlgn="ctr"/>
                      <a:r>
                        <a:rPr lang="en-US" sz="1600" b="1" u="none" strike="noStrike" dirty="0">
                          <a:solidFill>
                            <a:schemeClr val="bg1"/>
                          </a:solidFill>
                          <a:effectLst/>
                          <a:latin typeface="Arial" panose="020B0604020202020204" pitchFamily="34" charset="0"/>
                          <a:cs typeface="Arial" panose="020B0604020202020204" pitchFamily="34" charset="0"/>
                        </a:rPr>
                        <a:t>WIOD skill-type</a:t>
                      </a:r>
                      <a:endParaRPr lang="en-US" sz="1600" b="1" i="0" u="none" strike="noStrike" dirty="0">
                        <a:solidFill>
                          <a:schemeClr val="bg1"/>
                        </a:solidFill>
                        <a:effectLst/>
                        <a:latin typeface="Arial" panose="020B0604020202020204" pitchFamily="34" charset="0"/>
                        <a:ea typeface="맑은 고딕" panose="020B0503020000020004" pitchFamily="50" charset="-127"/>
                        <a:cs typeface="Arial" panose="020B0604020202020204" pitchFamily="34" charset="0"/>
                      </a:endParaRPr>
                    </a:p>
                  </a:txBody>
                  <a:tcPr marL="9525" marR="9525" marT="9525" marB="0" anchor="ctr">
                    <a:lnL w="3175" cap="flat" cmpd="sng" algn="ctr">
                      <a:solidFill>
                        <a:schemeClr val="tx1"/>
                      </a:solidFill>
                      <a:prstDash val="solid"/>
                      <a:round/>
                      <a:headEnd type="none" w="med" len="med"/>
                      <a:tailEnd type="none" w="med" len="med"/>
                    </a:lnL>
                    <a:lnT w="3175" cap="flat" cmpd="sng" algn="ctr">
                      <a:solidFill>
                        <a:schemeClr val="tx1"/>
                      </a:solidFill>
                      <a:prstDash val="solid"/>
                      <a:round/>
                      <a:headEnd type="none" w="med" len="med"/>
                      <a:tailEnd type="none" w="med" len="med"/>
                    </a:lnT>
                    <a:solidFill>
                      <a:schemeClr val="tx2">
                        <a:lumMod val="50000"/>
                      </a:schemeClr>
                    </a:solidFill>
                  </a:tcPr>
                </a:tc>
                <a:tc>
                  <a:txBody>
                    <a:bodyPr/>
                    <a:lstStyle/>
                    <a:p>
                      <a:pPr algn="ctr" fontAlgn="ctr"/>
                      <a:r>
                        <a:rPr lang="en-US" sz="1600" b="1" u="none" strike="noStrike" dirty="0">
                          <a:solidFill>
                            <a:schemeClr val="bg1"/>
                          </a:solidFill>
                          <a:effectLst/>
                          <a:latin typeface="Arial" panose="020B0604020202020204" pitchFamily="34" charset="0"/>
                          <a:cs typeface="Arial" panose="020B0604020202020204" pitchFamily="34" charset="0"/>
                        </a:rPr>
                        <a:t>1997 ISCED level</a:t>
                      </a:r>
                      <a:endParaRPr lang="en-US" sz="1600" b="1" i="0" u="none" strike="noStrike" dirty="0">
                        <a:solidFill>
                          <a:schemeClr val="bg1"/>
                        </a:solidFill>
                        <a:effectLst/>
                        <a:latin typeface="Arial" panose="020B0604020202020204" pitchFamily="34" charset="0"/>
                        <a:ea typeface="맑은 고딕" panose="020B0503020000020004" pitchFamily="50" charset="-127"/>
                        <a:cs typeface="Arial" panose="020B0604020202020204" pitchFamily="34" charset="0"/>
                      </a:endParaRPr>
                    </a:p>
                  </a:txBody>
                  <a:tcPr marL="9525" marR="9525" marT="9525" marB="0" anchor="ctr">
                    <a:lnT w="3175" cap="flat" cmpd="sng" algn="ctr">
                      <a:solidFill>
                        <a:schemeClr val="tx1"/>
                      </a:solidFill>
                      <a:prstDash val="solid"/>
                      <a:round/>
                      <a:headEnd type="none" w="med" len="med"/>
                      <a:tailEnd type="none" w="med" len="med"/>
                    </a:lnT>
                    <a:solidFill>
                      <a:schemeClr val="tx2">
                        <a:lumMod val="50000"/>
                      </a:schemeClr>
                    </a:solidFill>
                  </a:tcPr>
                </a:tc>
                <a:tc>
                  <a:txBody>
                    <a:bodyPr/>
                    <a:lstStyle/>
                    <a:p>
                      <a:pPr algn="ctr" fontAlgn="ctr"/>
                      <a:r>
                        <a:rPr lang="en-US" sz="1600" b="1" u="none" strike="noStrike" dirty="0">
                          <a:solidFill>
                            <a:schemeClr val="bg1"/>
                          </a:solidFill>
                          <a:effectLst/>
                          <a:latin typeface="Arial" panose="020B0604020202020204" pitchFamily="34" charset="0"/>
                          <a:cs typeface="Arial" panose="020B0604020202020204" pitchFamily="34" charset="0"/>
                        </a:rPr>
                        <a:t>1997 ISCED level description</a:t>
                      </a:r>
                      <a:endParaRPr lang="en-US" sz="1600" b="1" i="0" u="none" strike="noStrike" dirty="0">
                        <a:solidFill>
                          <a:schemeClr val="bg1"/>
                        </a:solidFill>
                        <a:effectLst/>
                        <a:latin typeface="Arial" panose="020B0604020202020204" pitchFamily="34" charset="0"/>
                        <a:ea typeface="맑은 고딕" panose="020B0503020000020004" pitchFamily="50" charset="-127"/>
                        <a:cs typeface="Arial" panose="020B0604020202020204" pitchFamily="34" charset="0"/>
                      </a:endParaRPr>
                    </a:p>
                  </a:txBody>
                  <a:tcPr marL="9525" marR="9525" marT="9525" marB="0" anchor="ctr">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solidFill>
                      <a:schemeClr val="tx2">
                        <a:lumMod val="50000"/>
                      </a:schemeClr>
                    </a:solidFill>
                  </a:tcPr>
                </a:tc>
              </a:tr>
              <a:tr h="978182">
                <a:tc>
                  <a:txBody>
                    <a:bodyPr/>
                    <a:lstStyle/>
                    <a:p>
                      <a:pPr algn="ctr" fontAlgn="ctr"/>
                      <a:r>
                        <a:rPr lang="en-US" sz="1600" b="1" u="none" strike="noStrike" dirty="0">
                          <a:effectLst/>
                          <a:latin typeface="Arial" panose="020B0604020202020204" pitchFamily="34" charset="0"/>
                          <a:cs typeface="Arial" panose="020B0604020202020204" pitchFamily="34" charset="0"/>
                        </a:rPr>
                        <a:t>Low</a:t>
                      </a:r>
                      <a:endParaRPr lang="en-US" sz="1600" b="1" i="0" u="none" strike="noStrike" dirty="0">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B w="3175" cap="flat" cmpd="sng" algn="ctr">
                      <a:solidFill>
                        <a:schemeClr val="tx1"/>
                      </a:solidFill>
                      <a:prstDash val="solid"/>
                      <a:round/>
                      <a:headEnd type="none" w="med" len="med"/>
                      <a:tailEnd type="none" w="med" len="med"/>
                    </a:lnB>
                  </a:tcPr>
                </a:tc>
                <a:tc>
                  <a:txBody>
                    <a:bodyPr/>
                    <a:lstStyle/>
                    <a:p>
                      <a:pPr algn="ctr" fontAlgn="ctr"/>
                      <a:r>
                        <a:rPr lang="en-US" altLang="ko-KR" sz="1600" b="1" u="none" strike="noStrike" dirty="0">
                          <a:effectLst/>
                          <a:latin typeface="Arial" panose="020B0604020202020204" pitchFamily="34" charset="0"/>
                          <a:cs typeface="Arial" panose="020B0604020202020204" pitchFamily="34" charset="0"/>
                        </a:rPr>
                        <a:t>1</a:t>
                      </a:r>
                      <a:endParaRPr lang="en-US" altLang="ko-KR" sz="1600" b="1" i="0" u="none" strike="noStrike" dirty="0">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B w="3175" cap="flat" cmpd="sng" algn="ctr">
                      <a:solidFill>
                        <a:schemeClr val="tx1"/>
                      </a:solidFill>
                      <a:prstDash val="solid"/>
                      <a:round/>
                      <a:headEnd type="none" w="med" len="med"/>
                      <a:tailEnd type="none" w="med" len="med"/>
                    </a:lnB>
                  </a:tcPr>
                </a:tc>
                <a:tc>
                  <a:txBody>
                    <a:bodyPr/>
                    <a:lstStyle/>
                    <a:p>
                      <a:pPr algn="l" fontAlgn="ctr"/>
                      <a:r>
                        <a:rPr lang="en-US" sz="1600" b="1" u="none" strike="noStrike" dirty="0">
                          <a:effectLst/>
                          <a:latin typeface="Arial" panose="020B0604020202020204" pitchFamily="34" charset="0"/>
                          <a:cs typeface="Arial" panose="020B0604020202020204" pitchFamily="34" charset="0"/>
                        </a:rPr>
                        <a:t>Primary education or first stage </a:t>
                      </a:r>
                      <a:r>
                        <a:rPr lang="en-US" sz="1600" b="1" u="none" strike="noStrike" dirty="0" smtClean="0">
                          <a:effectLst/>
                          <a:latin typeface="Arial" panose="020B0604020202020204" pitchFamily="34" charset="0"/>
                          <a:cs typeface="Arial" panose="020B0604020202020204" pitchFamily="34" charset="0"/>
                        </a:rPr>
                        <a:t/>
                      </a:r>
                      <a:br>
                        <a:rPr lang="en-US" sz="1600" b="1" u="none" strike="noStrike" dirty="0" smtClean="0">
                          <a:effectLst/>
                          <a:latin typeface="Arial" panose="020B0604020202020204" pitchFamily="34" charset="0"/>
                          <a:cs typeface="Arial" panose="020B0604020202020204" pitchFamily="34" charset="0"/>
                        </a:rPr>
                      </a:br>
                      <a:r>
                        <a:rPr lang="en-US" sz="1600" b="1" u="none" strike="noStrike" dirty="0" smtClean="0">
                          <a:effectLst/>
                          <a:latin typeface="Arial" panose="020B0604020202020204" pitchFamily="34" charset="0"/>
                          <a:cs typeface="Arial" panose="020B0604020202020204" pitchFamily="34" charset="0"/>
                        </a:rPr>
                        <a:t>of </a:t>
                      </a:r>
                      <a:r>
                        <a:rPr lang="en-US" sz="1600" b="1" u="none" strike="noStrike" dirty="0">
                          <a:effectLst/>
                          <a:latin typeface="Arial" panose="020B0604020202020204" pitchFamily="34" charset="0"/>
                          <a:cs typeface="Arial" panose="020B0604020202020204" pitchFamily="34" charset="0"/>
                        </a:rPr>
                        <a:t>basic education</a:t>
                      </a:r>
                      <a:endParaRPr lang="en-US" sz="1600" b="1" i="0" u="none" strike="noStrike" dirty="0">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108000"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B w="3175" cap="flat" cmpd="sng" algn="ctr">
                      <a:solidFill>
                        <a:schemeClr val="tx1"/>
                      </a:solidFill>
                      <a:prstDash val="solid"/>
                      <a:round/>
                      <a:headEnd type="none" w="med" len="med"/>
                      <a:tailEnd type="none" w="med" len="med"/>
                    </a:lnB>
                  </a:tcPr>
                </a:tc>
              </a:tr>
              <a:tr h="978182">
                <a:tc>
                  <a:txBody>
                    <a:bodyPr/>
                    <a:lstStyle/>
                    <a:p>
                      <a:pPr algn="ctr" fontAlgn="ctr"/>
                      <a:r>
                        <a:rPr lang="en-US" sz="1600" b="1" u="none" strike="noStrike" dirty="0">
                          <a:effectLst/>
                          <a:latin typeface="Arial" panose="020B0604020202020204" pitchFamily="34" charset="0"/>
                          <a:cs typeface="Arial" panose="020B0604020202020204" pitchFamily="34" charset="0"/>
                        </a:rPr>
                        <a:t>Low</a:t>
                      </a:r>
                      <a:endParaRPr lang="en-US" sz="1600" b="1" i="0" u="none" strike="noStrike" dirty="0">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ko-KR" sz="1600" b="1" u="none" strike="noStrike" dirty="0">
                          <a:effectLst/>
                          <a:latin typeface="Arial" panose="020B0604020202020204" pitchFamily="34" charset="0"/>
                          <a:cs typeface="Arial" panose="020B0604020202020204" pitchFamily="34" charset="0"/>
                        </a:rPr>
                        <a:t>2</a:t>
                      </a:r>
                      <a:endParaRPr lang="en-US" altLang="ko-KR" sz="1600" b="1" i="0" u="none" strike="noStrike" dirty="0">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ctr"/>
                      <a:r>
                        <a:rPr lang="en-US" sz="1600" b="1" u="none" strike="noStrike" dirty="0">
                          <a:effectLst/>
                          <a:latin typeface="Arial" panose="020B0604020202020204" pitchFamily="34" charset="0"/>
                          <a:cs typeface="Arial" panose="020B0604020202020204" pitchFamily="34" charset="0"/>
                        </a:rPr>
                        <a:t>Lower secondary or second stage </a:t>
                      </a:r>
                      <a:r>
                        <a:rPr lang="en-US" sz="1600" b="1" u="none" strike="noStrike" dirty="0" smtClean="0">
                          <a:effectLst/>
                          <a:latin typeface="Arial" panose="020B0604020202020204" pitchFamily="34" charset="0"/>
                          <a:cs typeface="Arial" panose="020B0604020202020204" pitchFamily="34" charset="0"/>
                        </a:rPr>
                        <a:t/>
                      </a:r>
                      <a:br>
                        <a:rPr lang="en-US" sz="1600" b="1" u="none" strike="noStrike" dirty="0" smtClean="0">
                          <a:effectLst/>
                          <a:latin typeface="Arial" panose="020B0604020202020204" pitchFamily="34" charset="0"/>
                          <a:cs typeface="Arial" panose="020B0604020202020204" pitchFamily="34" charset="0"/>
                        </a:rPr>
                      </a:br>
                      <a:r>
                        <a:rPr lang="en-US" sz="1600" b="1" u="none" strike="noStrike" dirty="0" smtClean="0">
                          <a:effectLst/>
                          <a:latin typeface="Arial" panose="020B0604020202020204" pitchFamily="34" charset="0"/>
                          <a:cs typeface="Arial" panose="020B0604020202020204" pitchFamily="34" charset="0"/>
                        </a:rPr>
                        <a:t>of </a:t>
                      </a:r>
                      <a:r>
                        <a:rPr lang="en-US" sz="1600" b="1" u="none" strike="noStrike" dirty="0">
                          <a:effectLst/>
                          <a:latin typeface="Arial" panose="020B0604020202020204" pitchFamily="34" charset="0"/>
                          <a:cs typeface="Arial" panose="020B0604020202020204" pitchFamily="34" charset="0"/>
                        </a:rPr>
                        <a:t>basic education</a:t>
                      </a:r>
                      <a:endParaRPr lang="en-US" sz="1600" b="1" i="0" u="none" strike="noStrike" dirty="0">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108000"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2">
                        <a:lumMod val="20000"/>
                        <a:lumOff val="80000"/>
                      </a:schemeClr>
                    </a:solidFill>
                  </a:tcPr>
                </a:tc>
              </a:tr>
              <a:tr h="489091">
                <a:tc>
                  <a:txBody>
                    <a:bodyPr/>
                    <a:lstStyle/>
                    <a:p>
                      <a:pPr algn="ctr" fontAlgn="ctr"/>
                      <a:r>
                        <a:rPr lang="en-US" sz="1600" b="1" u="none" strike="noStrike" dirty="0">
                          <a:effectLst/>
                          <a:latin typeface="Arial" panose="020B0604020202020204" pitchFamily="34" charset="0"/>
                          <a:cs typeface="Arial" panose="020B0604020202020204" pitchFamily="34" charset="0"/>
                        </a:rPr>
                        <a:t>Medium</a:t>
                      </a:r>
                      <a:endParaRPr lang="en-US" sz="1600" b="1" i="0" u="none" strike="noStrike" dirty="0">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ko-KR" sz="1600" b="1" u="none" strike="noStrike" dirty="0">
                          <a:effectLst/>
                          <a:latin typeface="Arial" panose="020B0604020202020204" pitchFamily="34" charset="0"/>
                          <a:cs typeface="Arial" panose="020B0604020202020204" pitchFamily="34" charset="0"/>
                        </a:rPr>
                        <a:t>3</a:t>
                      </a:r>
                      <a:endParaRPr lang="en-US" altLang="ko-KR" sz="1600" b="1" i="0" u="none" strike="noStrike" dirty="0">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fontAlgn="ctr"/>
                      <a:r>
                        <a:rPr lang="en-US" sz="1600" b="1" u="none" strike="noStrike" dirty="0">
                          <a:effectLst/>
                          <a:latin typeface="Arial" panose="020B0604020202020204" pitchFamily="34" charset="0"/>
                          <a:cs typeface="Arial" panose="020B0604020202020204" pitchFamily="34" charset="0"/>
                        </a:rPr>
                        <a:t>(Upper) secondary education</a:t>
                      </a:r>
                      <a:endParaRPr lang="en-US" sz="1600" b="1" i="0" u="none" strike="noStrike" dirty="0">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108000"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489091">
                <a:tc>
                  <a:txBody>
                    <a:bodyPr/>
                    <a:lstStyle/>
                    <a:p>
                      <a:pPr algn="ctr" fontAlgn="ctr"/>
                      <a:r>
                        <a:rPr lang="en-US" sz="1600" b="1" u="none" strike="noStrike" dirty="0">
                          <a:effectLst/>
                          <a:latin typeface="Arial" panose="020B0604020202020204" pitchFamily="34" charset="0"/>
                          <a:cs typeface="Arial" panose="020B0604020202020204" pitchFamily="34" charset="0"/>
                        </a:rPr>
                        <a:t>Medium</a:t>
                      </a:r>
                      <a:endParaRPr lang="en-US" sz="1600" b="1" i="0" u="none" strike="noStrike" dirty="0">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ko-KR" sz="1600" b="1" u="none" strike="noStrike" dirty="0">
                          <a:effectLst/>
                          <a:latin typeface="Arial" panose="020B0604020202020204" pitchFamily="34" charset="0"/>
                          <a:cs typeface="Arial" panose="020B0604020202020204" pitchFamily="34" charset="0"/>
                        </a:rPr>
                        <a:t>4</a:t>
                      </a:r>
                      <a:endParaRPr lang="en-US" altLang="ko-KR" sz="1600" b="1" i="0" u="none" strike="noStrike" dirty="0">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ctr"/>
                      <a:r>
                        <a:rPr lang="en-US" sz="1600" b="1" u="none" strike="noStrike" dirty="0">
                          <a:effectLst/>
                          <a:latin typeface="Arial" panose="020B0604020202020204" pitchFamily="34" charset="0"/>
                          <a:cs typeface="Arial" panose="020B0604020202020204" pitchFamily="34" charset="0"/>
                        </a:rPr>
                        <a:t>Post-secondary non-tertiary education</a:t>
                      </a:r>
                      <a:endParaRPr lang="en-US" sz="1600" b="1" i="0" u="none" strike="noStrike" dirty="0">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108000"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2">
                        <a:lumMod val="20000"/>
                        <a:lumOff val="80000"/>
                      </a:schemeClr>
                    </a:solidFill>
                  </a:tcPr>
                </a:tc>
              </a:tr>
              <a:tr h="489091">
                <a:tc>
                  <a:txBody>
                    <a:bodyPr/>
                    <a:lstStyle/>
                    <a:p>
                      <a:pPr algn="ctr" fontAlgn="ctr"/>
                      <a:r>
                        <a:rPr lang="en-US" sz="1600" b="1" u="none" strike="noStrike" dirty="0">
                          <a:effectLst/>
                          <a:latin typeface="Arial" panose="020B0604020202020204" pitchFamily="34" charset="0"/>
                          <a:cs typeface="Arial" panose="020B0604020202020204" pitchFamily="34" charset="0"/>
                        </a:rPr>
                        <a:t>High</a:t>
                      </a:r>
                      <a:endParaRPr lang="en-US" sz="1600" b="1" i="0" u="none" strike="noStrike" dirty="0">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ko-KR" sz="1600" b="1" u="none" strike="noStrike" dirty="0">
                          <a:effectLst/>
                          <a:latin typeface="Arial" panose="020B0604020202020204" pitchFamily="34" charset="0"/>
                          <a:cs typeface="Arial" panose="020B0604020202020204" pitchFamily="34" charset="0"/>
                        </a:rPr>
                        <a:t>5</a:t>
                      </a:r>
                      <a:endParaRPr lang="en-US" altLang="ko-KR" sz="1600" b="1" i="0" u="none" strike="noStrike" dirty="0">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fontAlgn="ctr"/>
                      <a:r>
                        <a:rPr lang="en-US" sz="1600" b="1" u="none" strike="noStrike" dirty="0">
                          <a:effectLst/>
                          <a:latin typeface="Arial" panose="020B0604020202020204" pitchFamily="34" charset="0"/>
                          <a:cs typeface="Arial" panose="020B0604020202020204" pitchFamily="34" charset="0"/>
                        </a:rPr>
                        <a:t>First stage of tertiary education</a:t>
                      </a:r>
                      <a:endParaRPr lang="en-US" sz="1600" b="1" i="0" u="none" strike="noStrike" dirty="0">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108000"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489091">
                <a:tc>
                  <a:txBody>
                    <a:bodyPr/>
                    <a:lstStyle/>
                    <a:p>
                      <a:pPr algn="ctr" fontAlgn="ctr"/>
                      <a:r>
                        <a:rPr lang="en-US" sz="1600" b="1" u="none" strike="noStrike" dirty="0">
                          <a:effectLst/>
                          <a:latin typeface="Arial" panose="020B0604020202020204" pitchFamily="34" charset="0"/>
                          <a:cs typeface="Arial" panose="020B0604020202020204" pitchFamily="34" charset="0"/>
                        </a:rPr>
                        <a:t>High</a:t>
                      </a:r>
                      <a:endParaRPr lang="en-US" sz="1600" b="1" i="0" u="none" strike="noStrike" dirty="0">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ko-KR" sz="1600" b="1" u="none" strike="noStrike" dirty="0">
                          <a:effectLst/>
                          <a:latin typeface="Arial" panose="020B0604020202020204" pitchFamily="34" charset="0"/>
                          <a:cs typeface="Arial" panose="020B0604020202020204" pitchFamily="34" charset="0"/>
                        </a:rPr>
                        <a:t>6</a:t>
                      </a:r>
                      <a:endParaRPr lang="en-US" altLang="ko-KR" sz="1600" b="1" i="0" u="none" strike="noStrike" dirty="0">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ctr"/>
                      <a:r>
                        <a:rPr lang="en-US" sz="1600" b="1" u="none" strike="noStrike" dirty="0">
                          <a:effectLst/>
                          <a:latin typeface="Arial" panose="020B0604020202020204" pitchFamily="34" charset="0"/>
                          <a:cs typeface="Arial" panose="020B0604020202020204" pitchFamily="34" charset="0"/>
                        </a:rPr>
                        <a:t>Second stage of tertiary education</a:t>
                      </a:r>
                      <a:endParaRPr lang="en-US" sz="1600" b="1" i="0" u="none" strike="noStrike" dirty="0">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108000"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2">
                        <a:lumMod val="20000"/>
                        <a:lumOff val="80000"/>
                      </a:schemeClr>
                    </a:solidFill>
                  </a:tcPr>
                </a:tc>
              </a:tr>
            </a:tbl>
          </a:graphicData>
        </a:graphic>
      </p:graphicFrame>
    </p:spTree>
    <p:extLst>
      <p:ext uri="{BB962C8B-B14F-4D97-AF65-F5344CB8AC3E}">
        <p14:creationId xmlns:p14="http://schemas.microsoft.com/office/powerpoint/2010/main" val="83185615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슬라이드 번호 개체 틀 3"/>
          <p:cNvSpPr>
            <a:spLocks noGrp="1"/>
          </p:cNvSpPr>
          <p:nvPr>
            <p:ph type="sldNum" sz="quarter" idx="12"/>
          </p:nvPr>
        </p:nvSpPr>
        <p:spPr/>
        <p:txBody>
          <a:bodyPr/>
          <a:lstStyle/>
          <a:p>
            <a:fld id="{3F28CAA6-A75E-4364-ADDA-B3C6558AEBCC}" type="slidenum">
              <a:rPr lang="ko-KR" altLang="en-US" smtClean="0"/>
              <a:pPr/>
              <a:t>18</a:t>
            </a:fld>
            <a:endParaRPr lang="ko-KR" altLang="en-US"/>
          </a:p>
        </p:txBody>
      </p:sp>
      <p:sp>
        <p:nvSpPr>
          <p:cNvPr id="28" name="Rectangle 2"/>
          <p:cNvSpPr txBox="1">
            <a:spLocks noChangeArrowheads="1"/>
          </p:cNvSpPr>
          <p:nvPr/>
        </p:nvSpPr>
        <p:spPr bwMode="auto">
          <a:xfrm>
            <a:off x="80072" y="62912"/>
            <a:ext cx="8753358" cy="584775"/>
          </a:xfrm>
          <a:prstGeom prst="rect">
            <a:avLst/>
          </a:prstGeom>
          <a:noFill/>
        </p:spPr>
        <p:txBody>
          <a:bodyPr wrap="none" rtlCol="0">
            <a:spAutoFit/>
            <a:scene3d>
              <a:camera prst="orthographicFront"/>
              <a:lightRig rig="threePt" dir="t"/>
            </a:scene3d>
            <a:sp3d contourW="38100">
              <a:bevelT w="0" h="38100"/>
              <a:contourClr>
                <a:schemeClr val="tx2">
                  <a:lumMod val="50000"/>
                </a:schemeClr>
              </a:contourClr>
            </a:sp3d>
          </a:bodyPr>
          <a:lstStyle>
            <a:defPPr>
              <a:defRPr lang="ko-KR"/>
            </a:defPPr>
            <a:lvl1pPr>
              <a:spcBef>
                <a:spcPct val="50000"/>
              </a:spcBef>
              <a:defRPr sz="2800" spc="-50">
                <a:solidFill>
                  <a:schemeClr val="bg1"/>
                </a:solidFill>
                <a:latin typeface="Arial" pitchFamily="34" charset="0"/>
                <a:ea typeface="HY견고딕" pitchFamily="18" charset="-127"/>
                <a:cs typeface="Arial" pitchFamily="34" charset="0"/>
              </a:defRPr>
            </a:lvl1pPr>
          </a:lstStyle>
          <a:p>
            <a:pPr lvl="0"/>
            <a:r>
              <a:rPr lang="en-US" altLang="ko-KR" sz="3200" b="1" dirty="0">
                <a:latin typeface="+mn-ea"/>
                <a:ea typeface="+mn-ea"/>
              </a:rPr>
              <a:t>III</a:t>
            </a:r>
            <a:r>
              <a:rPr lang="en-US" altLang="ko-KR" sz="3200" b="1" dirty="0" smtClean="0">
                <a:latin typeface="+mn-ea"/>
                <a:ea typeface="+mn-ea"/>
              </a:rPr>
              <a:t>. GVC </a:t>
            </a:r>
            <a:r>
              <a:rPr lang="en-US" altLang="ko-KR" sz="3200" b="1" dirty="0">
                <a:latin typeface="+mn-ea"/>
                <a:ea typeface="+mn-ea"/>
              </a:rPr>
              <a:t>Income and Jobs, All Manufactures</a:t>
            </a:r>
            <a:endParaRPr lang="ko-KR" altLang="ko-KR" sz="3200" b="1" dirty="0"/>
          </a:p>
        </p:txBody>
      </p:sp>
      <p:grpSp>
        <p:nvGrpSpPr>
          <p:cNvPr id="16" name="그룹 15"/>
          <p:cNvGrpSpPr/>
          <p:nvPr/>
        </p:nvGrpSpPr>
        <p:grpSpPr>
          <a:xfrm>
            <a:off x="462244" y="1149869"/>
            <a:ext cx="8681756" cy="1222386"/>
            <a:chOff x="462244" y="1096169"/>
            <a:chExt cx="8681756" cy="1222386"/>
          </a:xfrm>
        </p:grpSpPr>
        <p:sp>
          <p:nvSpPr>
            <p:cNvPr id="17" name="직사각형 16"/>
            <p:cNvSpPr/>
            <p:nvPr/>
          </p:nvSpPr>
          <p:spPr>
            <a:xfrm>
              <a:off x="626029" y="1096169"/>
              <a:ext cx="8517971" cy="1222386"/>
            </a:xfrm>
            <a:prstGeom prst="rect">
              <a:avLst/>
            </a:prstGeom>
          </p:spPr>
          <p:txBody>
            <a:bodyPr vert="horz" wrap="square" lIns="91440" tIns="45720" rIns="91440" bIns="45720" rtlCol="0">
              <a:spAutoFit/>
            </a:bodyPr>
            <a:lstStyle/>
            <a:p>
              <a:pPr marL="0" lvl="1">
                <a:lnSpc>
                  <a:spcPct val="110000"/>
                </a:lnSpc>
              </a:pPr>
              <a:r>
                <a:rPr lang="en-US" altLang="ko-KR" b="1" dirty="0">
                  <a:ln>
                    <a:solidFill>
                      <a:srgbClr val="4F81BD">
                        <a:alpha val="0"/>
                      </a:srgbClr>
                    </a:solidFill>
                  </a:ln>
                  <a:latin typeface="Arial" panose="020B0604020202020204" pitchFamily="34" charset="0"/>
                  <a:ea typeface="HY헤드라인M" panose="02030600000101010101" pitchFamily="18" charset="-127"/>
                  <a:cs typeface="Arial" panose="020B0604020202020204" pitchFamily="34" charset="0"/>
                </a:rPr>
                <a:t>The changes in the share of GVC jobs by skill type (total 40 countries) between 1995 and 2009</a:t>
              </a:r>
            </a:p>
            <a:p>
              <a:pPr marL="0" lvl="1">
                <a:lnSpc>
                  <a:spcPct val="110000"/>
                </a:lnSpc>
              </a:pPr>
              <a:r>
                <a:rPr lang="en-US" altLang="ko-KR" sz="1600" b="1" dirty="0" smtClean="0">
                  <a:ln>
                    <a:solidFill>
                      <a:srgbClr val="4F81BD">
                        <a:alpha val="0"/>
                      </a:srgbClr>
                    </a:solidFill>
                  </a:ln>
                  <a:latin typeface="Arial" panose="020B0604020202020204" pitchFamily="34" charset="0"/>
                  <a:ea typeface="HY헤드라인M" panose="02030600000101010101" pitchFamily="18" charset="-127"/>
                  <a:cs typeface="Arial" panose="020B0604020202020204" pitchFamily="34" charset="0"/>
                </a:rPr>
                <a:t>- High-skilled </a:t>
              </a:r>
              <a:r>
                <a:rPr lang="en-US" altLang="ko-KR" sz="1600" b="1" dirty="0">
                  <a:ln>
                    <a:solidFill>
                      <a:srgbClr val="4F81BD">
                        <a:alpha val="0"/>
                      </a:srgbClr>
                    </a:solidFill>
                  </a:ln>
                  <a:latin typeface="Arial" panose="020B0604020202020204" pitchFamily="34" charset="0"/>
                  <a:ea typeface="HY헤드라인M" panose="02030600000101010101" pitchFamily="18" charset="-127"/>
                  <a:cs typeface="Arial" panose="020B0604020202020204" pitchFamily="34" charset="0"/>
                </a:rPr>
                <a:t>(5.3% → 8.0%), Medium-skilled (30.7% → 33.8%)</a:t>
              </a:r>
            </a:p>
            <a:p>
              <a:pPr marL="0" lvl="1">
                <a:lnSpc>
                  <a:spcPct val="110000"/>
                </a:lnSpc>
              </a:pPr>
              <a:r>
                <a:rPr lang="en-US" altLang="ko-KR" sz="1600" b="1" dirty="0" smtClean="0">
                  <a:ln>
                    <a:solidFill>
                      <a:srgbClr val="4F81BD">
                        <a:alpha val="0"/>
                      </a:srgbClr>
                    </a:solidFill>
                  </a:ln>
                  <a:latin typeface="Arial" panose="020B0604020202020204" pitchFamily="34" charset="0"/>
                  <a:ea typeface="HY헤드라인M" panose="02030600000101010101" pitchFamily="18" charset="-127"/>
                  <a:cs typeface="Arial" panose="020B0604020202020204" pitchFamily="34" charset="0"/>
                </a:rPr>
                <a:t>- Low-skilled </a:t>
              </a:r>
              <a:r>
                <a:rPr lang="en-US" altLang="ko-KR" sz="1600" b="1" dirty="0">
                  <a:ln>
                    <a:solidFill>
                      <a:srgbClr val="4F81BD">
                        <a:alpha val="0"/>
                      </a:srgbClr>
                    </a:solidFill>
                  </a:ln>
                  <a:latin typeface="Arial" panose="020B0604020202020204" pitchFamily="34" charset="0"/>
                  <a:ea typeface="HY헤드라인M" panose="02030600000101010101" pitchFamily="18" charset="-127"/>
                  <a:cs typeface="Arial" panose="020B0604020202020204" pitchFamily="34" charset="0"/>
                </a:rPr>
                <a:t>(64.0% → 58.2%)</a:t>
              </a:r>
            </a:p>
          </p:txBody>
        </p:sp>
        <p:pic>
          <p:nvPicPr>
            <p:cNvPr id="1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7851" r="96209" b="66529"/>
            <a:stretch/>
          </p:blipFill>
          <p:spPr bwMode="auto">
            <a:xfrm>
              <a:off x="462244" y="1149127"/>
              <a:ext cx="300037" cy="295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29" name="그룹 28"/>
          <p:cNvGrpSpPr/>
          <p:nvPr/>
        </p:nvGrpSpPr>
        <p:grpSpPr>
          <a:xfrm>
            <a:off x="462244" y="2638915"/>
            <a:ext cx="8681756" cy="678134"/>
            <a:chOff x="462244" y="1096169"/>
            <a:chExt cx="8681756" cy="678134"/>
          </a:xfrm>
        </p:grpSpPr>
        <p:sp>
          <p:nvSpPr>
            <p:cNvPr id="30" name="직사각형 29"/>
            <p:cNvSpPr/>
            <p:nvPr/>
          </p:nvSpPr>
          <p:spPr>
            <a:xfrm>
              <a:off x="626029" y="1096169"/>
              <a:ext cx="8517971" cy="678134"/>
            </a:xfrm>
            <a:prstGeom prst="rect">
              <a:avLst/>
            </a:prstGeom>
          </p:spPr>
          <p:txBody>
            <a:bodyPr vert="horz" wrap="square" lIns="91440" tIns="45720" rIns="91440" bIns="45720" rtlCol="0">
              <a:spAutoFit/>
            </a:bodyPr>
            <a:lstStyle/>
            <a:p>
              <a:pPr marL="0" lvl="1">
                <a:lnSpc>
                  <a:spcPct val="110000"/>
                </a:lnSpc>
              </a:pPr>
              <a:r>
                <a:rPr lang="en-US" altLang="ko-KR" b="1" dirty="0">
                  <a:ln>
                    <a:solidFill>
                      <a:srgbClr val="4F81BD">
                        <a:alpha val="0"/>
                      </a:srgbClr>
                    </a:solidFill>
                  </a:ln>
                  <a:latin typeface="Arial" panose="020B0604020202020204" pitchFamily="34" charset="0"/>
                  <a:ea typeface="HY헤드라인M" panose="02030600000101010101" pitchFamily="18" charset="-127"/>
                  <a:cs typeface="Arial" panose="020B0604020202020204" pitchFamily="34" charset="0"/>
                </a:rPr>
                <a:t>In most countries, the share of High-skilled jobs increased and the share of Low-skilled jobs decreased during the sample period</a:t>
              </a:r>
              <a:r>
                <a:rPr lang="en-US" altLang="ko-KR" b="1" dirty="0" smtClean="0">
                  <a:ln>
                    <a:solidFill>
                      <a:srgbClr val="4F81BD">
                        <a:alpha val="0"/>
                      </a:srgbClr>
                    </a:solidFill>
                  </a:ln>
                  <a:latin typeface="Arial" panose="020B0604020202020204" pitchFamily="34" charset="0"/>
                  <a:ea typeface="HY헤드라인M" panose="02030600000101010101" pitchFamily="18" charset="-127"/>
                  <a:cs typeface="Arial" panose="020B0604020202020204" pitchFamily="34" charset="0"/>
                </a:rPr>
                <a:t>.</a:t>
              </a:r>
              <a:endParaRPr lang="en-US" altLang="ko-KR" b="1" dirty="0">
                <a:ln>
                  <a:solidFill>
                    <a:srgbClr val="4F81BD">
                      <a:alpha val="0"/>
                    </a:srgbClr>
                  </a:solidFill>
                </a:ln>
                <a:latin typeface="Arial" panose="020B0604020202020204" pitchFamily="34" charset="0"/>
                <a:ea typeface="HY헤드라인M" panose="02030600000101010101" pitchFamily="18" charset="-127"/>
                <a:cs typeface="Arial" panose="020B0604020202020204" pitchFamily="34" charset="0"/>
              </a:endParaRPr>
            </a:p>
          </p:txBody>
        </p:sp>
        <p:pic>
          <p:nvPicPr>
            <p:cNvPr id="31"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7851" r="96209" b="66529"/>
            <a:stretch/>
          </p:blipFill>
          <p:spPr bwMode="auto">
            <a:xfrm>
              <a:off x="462244" y="1149127"/>
              <a:ext cx="300037" cy="295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32" name="그룹 31"/>
          <p:cNvGrpSpPr/>
          <p:nvPr/>
        </p:nvGrpSpPr>
        <p:grpSpPr>
          <a:xfrm>
            <a:off x="462244" y="3583709"/>
            <a:ext cx="8681756" cy="1222386"/>
            <a:chOff x="462244" y="1096169"/>
            <a:chExt cx="8681756" cy="1222386"/>
          </a:xfrm>
        </p:grpSpPr>
        <p:sp>
          <p:nvSpPr>
            <p:cNvPr id="33" name="직사각형 32"/>
            <p:cNvSpPr/>
            <p:nvPr/>
          </p:nvSpPr>
          <p:spPr>
            <a:xfrm>
              <a:off x="626029" y="1096169"/>
              <a:ext cx="8517971" cy="1222386"/>
            </a:xfrm>
            <a:prstGeom prst="rect">
              <a:avLst/>
            </a:prstGeom>
          </p:spPr>
          <p:txBody>
            <a:bodyPr vert="horz" wrap="square" lIns="91440" tIns="45720" rIns="91440" bIns="45720" rtlCol="0">
              <a:spAutoFit/>
            </a:bodyPr>
            <a:lstStyle/>
            <a:p>
              <a:pPr marL="0" lvl="1">
                <a:lnSpc>
                  <a:spcPct val="110000"/>
                </a:lnSpc>
              </a:pPr>
              <a:r>
                <a:rPr lang="en-US" altLang="ko-KR" b="1" dirty="0">
                  <a:ln>
                    <a:solidFill>
                      <a:srgbClr val="4F81BD">
                        <a:alpha val="0"/>
                      </a:srgbClr>
                    </a:solidFill>
                  </a:ln>
                  <a:latin typeface="Arial" panose="020B0604020202020204" pitchFamily="34" charset="0"/>
                  <a:ea typeface="HY헤드라인M" panose="02030600000101010101" pitchFamily="18" charset="-127"/>
                  <a:cs typeface="Arial" panose="020B0604020202020204" pitchFamily="34" charset="0"/>
                </a:rPr>
                <a:t>But the share of Medium-skilled jobs shows different tendency across countries.</a:t>
              </a:r>
            </a:p>
            <a:p>
              <a:pPr marL="0" lvl="1">
                <a:lnSpc>
                  <a:spcPct val="110000"/>
                </a:lnSpc>
              </a:pPr>
              <a:r>
                <a:rPr lang="en-US" altLang="ko-KR" sz="1600" b="1" dirty="0" smtClean="0">
                  <a:ln>
                    <a:solidFill>
                      <a:srgbClr val="4F81BD">
                        <a:alpha val="0"/>
                      </a:srgbClr>
                    </a:solidFill>
                  </a:ln>
                  <a:latin typeface="Arial" panose="020B0604020202020204" pitchFamily="34" charset="0"/>
                  <a:ea typeface="HY헤드라인M" panose="02030600000101010101" pitchFamily="18" charset="-127"/>
                  <a:cs typeface="Arial" panose="020B0604020202020204" pitchFamily="34" charset="0"/>
                </a:rPr>
                <a:t>- Diminishing </a:t>
              </a:r>
              <a:r>
                <a:rPr lang="en-US" altLang="ko-KR" sz="1600" b="1" dirty="0">
                  <a:ln>
                    <a:solidFill>
                      <a:srgbClr val="4F81BD">
                        <a:alpha val="0"/>
                      </a:srgbClr>
                    </a:solidFill>
                  </a:ln>
                  <a:latin typeface="Arial" panose="020B0604020202020204" pitchFamily="34" charset="0"/>
                  <a:ea typeface="HY헤드라인M" panose="02030600000101010101" pitchFamily="18" charset="-127"/>
                  <a:cs typeface="Arial" panose="020B0604020202020204" pitchFamily="34" charset="0"/>
                </a:rPr>
                <a:t>trend: USA, Germany</a:t>
              </a:r>
            </a:p>
            <a:p>
              <a:pPr marL="0" lvl="1">
                <a:lnSpc>
                  <a:spcPct val="110000"/>
                </a:lnSpc>
              </a:pPr>
              <a:r>
                <a:rPr lang="en-US" altLang="ko-KR" sz="1600" b="1" dirty="0" smtClean="0">
                  <a:ln>
                    <a:solidFill>
                      <a:srgbClr val="4F81BD">
                        <a:alpha val="0"/>
                      </a:srgbClr>
                    </a:solidFill>
                  </a:ln>
                  <a:latin typeface="Arial" panose="020B0604020202020204" pitchFamily="34" charset="0"/>
                  <a:ea typeface="HY헤드라인M" panose="02030600000101010101" pitchFamily="18" charset="-127"/>
                  <a:cs typeface="Arial" panose="020B0604020202020204" pitchFamily="34" charset="0"/>
                </a:rPr>
                <a:t>- Increasing </a:t>
              </a:r>
              <a:r>
                <a:rPr lang="en-US" altLang="ko-KR" sz="1600" b="1" dirty="0">
                  <a:ln>
                    <a:solidFill>
                      <a:srgbClr val="4F81BD">
                        <a:alpha val="0"/>
                      </a:srgbClr>
                    </a:solidFill>
                  </a:ln>
                  <a:latin typeface="Arial" panose="020B0604020202020204" pitchFamily="34" charset="0"/>
                  <a:ea typeface="HY헤드라인M" panose="02030600000101010101" pitchFamily="18" charset="-127"/>
                  <a:cs typeface="Arial" panose="020B0604020202020204" pitchFamily="34" charset="0"/>
                </a:rPr>
                <a:t>trend: UK, Japan</a:t>
              </a:r>
            </a:p>
          </p:txBody>
        </p:sp>
        <p:pic>
          <p:nvPicPr>
            <p:cNvPr id="3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7851" r="96209" b="66529"/>
            <a:stretch/>
          </p:blipFill>
          <p:spPr bwMode="auto">
            <a:xfrm>
              <a:off x="462244" y="1149127"/>
              <a:ext cx="300037" cy="295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3" name="그룹 12"/>
          <p:cNvGrpSpPr/>
          <p:nvPr/>
        </p:nvGrpSpPr>
        <p:grpSpPr>
          <a:xfrm>
            <a:off x="462244" y="5072755"/>
            <a:ext cx="8681756" cy="1222386"/>
            <a:chOff x="462244" y="1086644"/>
            <a:chExt cx="8681756" cy="1222386"/>
          </a:xfrm>
        </p:grpSpPr>
        <p:sp>
          <p:nvSpPr>
            <p:cNvPr id="14" name="직사각형 13"/>
            <p:cNvSpPr/>
            <p:nvPr/>
          </p:nvSpPr>
          <p:spPr>
            <a:xfrm>
              <a:off x="626029" y="1086644"/>
              <a:ext cx="8517971" cy="1222386"/>
            </a:xfrm>
            <a:prstGeom prst="rect">
              <a:avLst/>
            </a:prstGeom>
          </p:spPr>
          <p:txBody>
            <a:bodyPr vert="horz" wrap="square" lIns="91440" tIns="45720" rIns="91440" bIns="45720" rtlCol="0">
              <a:spAutoFit/>
            </a:bodyPr>
            <a:lstStyle/>
            <a:p>
              <a:pPr marL="0" lvl="1">
                <a:lnSpc>
                  <a:spcPct val="110000"/>
                </a:lnSpc>
              </a:pPr>
              <a:r>
                <a:rPr lang="en-US" altLang="ko-KR" b="1" dirty="0">
                  <a:ln>
                    <a:solidFill>
                      <a:srgbClr val="4F81BD">
                        <a:alpha val="0"/>
                      </a:srgbClr>
                    </a:solidFill>
                  </a:ln>
                  <a:latin typeface="Arial" panose="020B0604020202020204" pitchFamily="34" charset="0"/>
                  <a:ea typeface="HY헤드라인M" panose="02030600000101010101" pitchFamily="18" charset="-127"/>
                  <a:cs typeface="Arial" panose="020B0604020202020204" pitchFamily="34" charset="0"/>
                </a:rPr>
                <a:t>Korea showed the highest share of High-skilled jobs among sample countries.</a:t>
              </a:r>
              <a:endParaRPr lang="en-US" altLang="ko-KR" sz="1600" b="1" dirty="0">
                <a:ln>
                  <a:solidFill>
                    <a:srgbClr val="4F81BD">
                      <a:alpha val="0"/>
                    </a:srgbClr>
                  </a:solidFill>
                </a:ln>
                <a:latin typeface="Arial" panose="020B0604020202020204" pitchFamily="34" charset="0"/>
                <a:ea typeface="HY헤드라인M" panose="02030600000101010101" pitchFamily="18" charset="-127"/>
                <a:cs typeface="Arial" panose="020B0604020202020204" pitchFamily="34" charset="0"/>
              </a:endParaRPr>
            </a:p>
            <a:p>
              <a:pPr marL="0" lvl="1">
                <a:lnSpc>
                  <a:spcPct val="110000"/>
                </a:lnSpc>
              </a:pPr>
              <a:r>
                <a:rPr lang="en-US" altLang="ko-KR" sz="1600" b="1" dirty="0" smtClean="0">
                  <a:ln>
                    <a:solidFill>
                      <a:srgbClr val="4F81BD">
                        <a:alpha val="0"/>
                      </a:srgbClr>
                    </a:solidFill>
                  </a:ln>
                  <a:latin typeface="Arial" panose="020B0604020202020204" pitchFamily="34" charset="0"/>
                  <a:ea typeface="HY헤드라인M" panose="02030600000101010101" pitchFamily="18" charset="-127"/>
                  <a:cs typeface="Arial" panose="020B0604020202020204" pitchFamily="34" charset="0"/>
                </a:rPr>
                <a:t>- In </a:t>
              </a:r>
              <a:r>
                <a:rPr lang="en-US" altLang="ko-KR" sz="1600" b="1" dirty="0">
                  <a:ln>
                    <a:solidFill>
                      <a:srgbClr val="4F81BD">
                        <a:alpha val="0"/>
                      </a:srgbClr>
                    </a:solidFill>
                  </a:ln>
                  <a:latin typeface="Arial" panose="020B0604020202020204" pitchFamily="34" charset="0"/>
                  <a:ea typeface="HY헤드라인M" panose="02030600000101010101" pitchFamily="18" charset="-127"/>
                  <a:cs typeface="Arial" panose="020B0604020202020204" pitchFamily="34" charset="0"/>
                </a:rPr>
                <a:t>2009, 40.6%</a:t>
              </a:r>
            </a:p>
            <a:p>
              <a:pPr marL="0" lvl="1">
                <a:lnSpc>
                  <a:spcPct val="110000"/>
                </a:lnSpc>
              </a:pPr>
              <a:r>
                <a:rPr lang="en-US" altLang="ko-KR" sz="1600" b="1" dirty="0" smtClean="0">
                  <a:ln>
                    <a:solidFill>
                      <a:srgbClr val="4F81BD">
                        <a:alpha val="0"/>
                      </a:srgbClr>
                    </a:solidFill>
                  </a:ln>
                  <a:latin typeface="Arial" panose="020B0604020202020204" pitchFamily="34" charset="0"/>
                  <a:ea typeface="HY헤드라인M" panose="02030600000101010101" pitchFamily="18" charset="-127"/>
                  <a:cs typeface="Arial" panose="020B0604020202020204" pitchFamily="34" charset="0"/>
                </a:rPr>
                <a:t>- Due </a:t>
              </a:r>
              <a:r>
                <a:rPr lang="en-US" altLang="ko-KR" sz="1600" b="1" dirty="0">
                  <a:ln>
                    <a:solidFill>
                      <a:srgbClr val="4F81BD">
                        <a:alpha val="0"/>
                      </a:srgbClr>
                    </a:solidFill>
                  </a:ln>
                  <a:latin typeface="Arial" panose="020B0604020202020204" pitchFamily="34" charset="0"/>
                  <a:ea typeface="HY헤드라인M" panose="02030600000101010101" pitchFamily="18" charset="-127"/>
                  <a:cs typeface="Arial" panose="020B0604020202020204" pitchFamily="34" charset="0"/>
                </a:rPr>
                <a:t>to educational enthusiasm and the high college entrance rate in Korea</a:t>
              </a:r>
            </a:p>
          </p:txBody>
        </p:sp>
        <p:pic>
          <p:nvPicPr>
            <p:cNvPr id="1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7851" r="96209" b="66529"/>
            <a:stretch/>
          </p:blipFill>
          <p:spPr bwMode="auto">
            <a:xfrm>
              <a:off x="462244" y="1149127"/>
              <a:ext cx="300037" cy="295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238102377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슬라이드 번호 개체 틀 3"/>
          <p:cNvSpPr>
            <a:spLocks noGrp="1"/>
          </p:cNvSpPr>
          <p:nvPr>
            <p:ph type="sldNum" sz="quarter" idx="12"/>
          </p:nvPr>
        </p:nvSpPr>
        <p:spPr/>
        <p:txBody>
          <a:bodyPr/>
          <a:lstStyle/>
          <a:p>
            <a:fld id="{3F28CAA6-A75E-4364-ADDA-B3C6558AEBCC}" type="slidenum">
              <a:rPr lang="ko-KR" altLang="en-US" smtClean="0"/>
              <a:pPr/>
              <a:t>19</a:t>
            </a:fld>
            <a:endParaRPr lang="ko-KR" altLang="en-US" dirty="0"/>
          </a:p>
        </p:txBody>
      </p:sp>
      <p:grpSp>
        <p:nvGrpSpPr>
          <p:cNvPr id="28" name="그룹 27"/>
          <p:cNvGrpSpPr/>
          <p:nvPr/>
        </p:nvGrpSpPr>
        <p:grpSpPr>
          <a:xfrm>
            <a:off x="451619" y="893861"/>
            <a:ext cx="8244706" cy="2716114"/>
            <a:chOff x="661169" y="3093714"/>
            <a:chExt cx="7825606" cy="2449094"/>
          </a:xfrm>
        </p:grpSpPr>
        <p:sp>
          <p:nvSpPr>
            <p:cNvPr id="29" name="모서리가 둥근 직사각형 28"/>
            <p:cNvSpPr/>
            <p:nvPr/>
          </p:nvSpPr>
          <p:spPr bwMode="auto">
            <a:xfrm>
              <a:off x="661169" y="3093714"/>
              <a:ext cx="7825606" cy="2449094"/>
            </a:xfrm>
            <a:prstGeom prst="roundRect">
              <a:avLst>
                <a:gd name="adj" fmla="val 479"/>
              </a:avLst>
            </a:prstGeom>
            <a:solidFill>
              <a:schemeClr val="bg1"/>
            </a:solidFill>
            <a:ln w="19050" algn="ctr">
              <a:solidFill>
                <a:srgbClr val="1D4575"/>
              </a:solidFill>
              <a:round/>
              <a:headEnd/>
              <a:tailEnd/>
            </a:ln>
            <a:effectLst>
              <a:innerShdw blurRad="63500">
                <a:schemeClr val="tx1">
                  <a:lumMod val="65000"/>
                  <a:lumOff val="35000"/>
                </a:schemeClr>
              </a:innerShdw>
            </a:effectLst>
          </p:spPr>
          <p:txBody>
            <a:bodyPr anchor="ctr"/>
            <a:lstStyle/>
            <a:p>
              <a:pPr algn="ctr" latinLnBrk="0">
                <a:defRPr/>
              </a:pPr>
              <a:endParaRPr lang="ko-KR" altLang="en-US">
                <a:latin typeface="굴림" charset="-127"/>
                <a:ea typeface="굴림" charset="-127"/>
              </a:endParaRPr>
            </a:p>
          </p:txBody>
        </p:sp>
        <p:sp>
          <p:nvSpPr>
            <p:cNvPr id="30" name="AutoShape 415"/>
            <p:cNvSpPr>
              <a:spLocks noChangeArrowheads="1"/>
            </p:cNvSpPr>
            <p:nvPr/>
          </p:nvSpPr>
          <p:spPr bwMode="auto">
            <a:xfrm>
              <a:off x="699557" y="3122306"/>
              <a:ext cx="7762958" cy="307705"/>
            </a:xfrm>
            <a:prstGeom prst="roundRect">
              <a:avLst>
                <a:gd name="adj" fmla="val 3397"/>
              </a:avLst>
            </a:prstGeom>
            <a:gradFill flip="none" rotWithShape="1">
              <a:gsLst>
                <a:gs pos="39000">
                  <a:srgbClr val="005EA4"/>
                </a:gs>
                <a:gs pos="41000">
                  <a:srgbClr val="004D86"/>
                </a:gs>
              </a:gsLst>
              <a:lin ang="2700000" scaled="1"/>
              <a:tileRect/>
            </a:gradFill>
            <a:ln w="19050" algn="ctr">
              <a:solidFill>
                <a:schemeClr val="bg1"/>
              </a:solidFill>
              <a:round/>
              <a:headEnd/>
              <a:tailEnd/>
            </a:ln>
            <a:effectLst/>
          </p:spPr>
          <p:txBody>
            <a:bodyPr lIns="36000" tIns="0" rIns="0" bIns="0" anchor="ctr">
              <a:scene3d>
                <a:camera prst="orthographicFront"/>
                <a:lightRig rig="threePt" dir="t"/>
              </a:scene3d>
              <a:sp3d>
                <a:bevelT w="0" h="0"/>
                <a:contourClr>
                  <a:srgbClr val="3696E6"/>
                </a:contourClr>
              </a:sp3d>
            </a:bodyPr>
            <a:lstStyle/>
            <a:p>
              <a:pPr marL="49213" indent="-342900" algn="ctr" fontAlgn="ctr" latinLnBrk="0">
                <a:spcBef>
                  <a:spcPct val="20000"/>
                </a:spcBef>
                <a:buClr>
                  <a:schemeClr val="hlink"/>
                </a:buClr>
                <a:buSzPts val="1200"/>
              </a:pPr>
              <a:r>
                <a:rPr lang="en-US" altLang="ko-KR" sz="1700" b="1" dirty="0">
                  <a:solidFill>
                    <a:schemeClr val="bg1"/>
                  </a:solidFill>
                  <a:latin typeface="Arial" panose="020B0604020202020204" pitchFamily="34" charset="0"/>
                  <a:ea typeface="HY헤드라인M" panose="02030600000101010101" pitchFamily="18" charset="-127"/>
                  <a:cs typeface="Arial" panose="020B0604020202020204" pitchFamily="34" charset="0"/>
                </a:rPr>
                <a:t>&lt;Table 7&gt; Shares of GVC jobs by Skill Type (1995)</a:t>
              </a:r>
              <a:endParaRPr lang="ko-KR" altLang="en-US" sz="1700" b="1" dirty="0">
                <a:solidFill>
                  <a:schemeClr val="bg1"/>
                </a:solidFill>
                <a:latin typeface="Arial" panose="020B0604020202020204" pitchFamily="34" charset="0"/>
                <a:ea typeface="HY헤드라인M" panose="02030600000101010101" pitchFamily="18" charset="-127"/>
                <a:cs typeface="Arial" panose="020B0604020202020204" pitchFamily="34" charset="0"/>
              </a:endParaRPr>
            </a:p>
          </p:txBody>
        </p:sp>
      </p:grpSp>
      <p:sp>
        <p:nvSpPr>
          <p:cNvPr id="10" name="Rectangle 2"/>
          <p:cNvSpPr txBox="1">
            <a:spLocks noChangeArrowheads="1"/>
          </p:cNvSpPr>
          <p:nvPr/>
        </p:nvSpPr>
        <p:spPr bwMode="auto">
          <a:xfrm>
            <a:off x="80072" y="62912"/>
            <a:ext cx="8753358" cy="584775"/>
          </a:xfrm>
          <a:prstGeom prst="rect">
            <a:avLst/>
          </a:prstGeom>
          <a:noFill/>
        </p:spPr>
        <p:txBody>
          <a:bodyPr wrap="none" rtlCol="0">
            <a:spAutoFit/>
            <a:scene3d>
              <a:camera prst="orthographicFront"/>
              <a:lightRig rig="threePt" dir="t"/>
            </a:scene3d>
            <a:sp3d contourW="38100">
              <a:bevelT w="0" h="38100"/>
              <a:contourClr>
                <a:schemeClr val="tx2">
                  <a:lumMod val="50000"/>
                </a:schemeClr>
              </a:contourClr>
            </a:sp3d>
          </a:bodyPr>
          <a:lstStyle>
            <a:defPPr>
              <a:defRPr lang="ko-KR"/>
            </a:defPPr>
            <a:lvl1pPr>
              <a:spcBef>
                <a:spcPct val="50000"/>
              </a:spcBef>
              <a:defRPr sz="2800" spc="-50">
                <a:solidFill>
                  <a:schemeClr val="bg1"/>
                </a:solidFill>
                <a:latin typeface="Arial" pitchFamily="34" charset="0"/>
                <a:ea typeface="HY견고딕" pitchFamily="18" charset="-127"/>
                <a:cs typeface="Arial" pitchFamily="34" charset="0"/>
              </a:defRPr>
            </a:lvl1pPr>
          </a:lstStyle>
          <a:p>
            <a:pPr lvl="0"/>
            <a:r>
              <a:rPr lang="en-US" altLang="ko-KR" sz="3200" b="1" dirty="0">
                <a:latin typeface="+mn-ea"/>
                <a:ea typeface="+mn-ea"/>
              </a:rPr>
              <a:t>III</a:t>
            </a:r>
            <a:r>
              <a:rPr lang="en-US" altLang="ko-KR" sz="3200" b="1" dirty="0" smtClean="0">
                <a:latin typeface="+mn-ea"/>
                <a:ea typeface="+mn-ea"/>
              </a:rPr>
              <a:t>. GVC </a:t>
            </a:r>
            <a:r>
              <a:rPr lang="en-US" altLang="ko-KR" sz="3200" b="1" dirty="0">
                <a:latin typeface="+mn-ea"/>
                <a:ea typeface="+mn-ea"/>
              </a:rPr>
              <a:t>Income and Jobs, All Manufactures</a:t>
            </a:r>
            <a:endParaRPr lang="ko-KR" altLang="ko-KR" sz="3200" b="1" dirty="0"/>
          </a:p>
        </p:txBody>
      </p:sp>
      <p:sp>
        <p:nvSpPr>
          <p:cNvPr id="9" name="직사각형 8"/>
          <p:cNvSpPr/>
          <p:nvPr/>
        </p:nvSpPr>
        <p:spPr>
          <a:xfrm>
            <a:off x="7023323" y="1010444"/>
            <a:ext cx="1694284" cy="267766"/>
          </a:xfrm>
          <a:prstGeom prst="rect">
            <a:avLst/>
          </a:prstGeom>
        </p:spPr>
        <p:txBody>
          <a:bodyPr vert="horz" wrap="square" lIns="91440" tIns="45720" rIns="91440" bIns="45720" rtlCol="0">
            <a:spAutoFit/>
          </a:bodyPr>
          <a:lstStyle/>
          <a:p>
            <a:pPr marL="0" lvl="1" algn="r">
              <a:lnSpc>
                <a:spcPct val="95000"/>
              </a:lnSpc>
              <a:spcBef>
                <a:spcPct val="20000"/>
              </a:spcBef>
            </a:pPr>
            <a:r>
              <a:rPr lang="en-US" altLang="ko-KR" sz="1200" dirty="0">
                <a:ln>
                  <a:solidFill>
                    <a:srgbClr val="4F81BD">
                      <a:alpha val="0"/>
                    </a:srgbClr>
                  </a:solidFill>
                </a:ln>
                <a:solidFill>
                  <a:schemeClr val="bg1"/>
                </a:solidFill>
                <a:latin typeface="Arial" panose="020B0604020202020204" pitchFamily="34" charset="0"/>
                <a:ea typeface="HY헤드라인M" panose="02030600000101010101" pitchFamily="18" charset="-127"/>
                <a:cs typeface="Arial" panose="020B0604020202020204" pitchFamily="34" charset="0"/>
              </a:rPr>
              <a:t>Unit: </a:t>
            </a:r>
            <a:r>
              <a:rPr lang="en-US" altLang="ko-KR" sz="1200" dirty="0" smtClean="0">
                <a:ln>
                  <a:solidFill>
                    <a:srgbClr val="4F81BD">
                      <a:alpha val="0"/>
                    </a:srgbClr>
                  </a:solidFill>
                </a:ln>
                <a:solidFill>
                  <a:schemeClr val="bg1"/>
                </a:solidFill>
                <a:latin typeface="Arial" panose="020B0604020202020204" pitchFamily="34" charset="0"/>
                <a:ea typeface="HY헤드라인M" panose="02030600000101010101" pitchFamily="18" charset="-127"/>
                <a:cs typeface="Arial" panose="020B0604020202020204" pitchFamily="34" charset="0"/>
              </a:rPr>
              <a:t>%, Thousand</a:t>
            </a:r>
            <a:endParaRPr lang="en-US" altLang="ko-KR" sz="1100" dirty="0">
              <a:ln>
                <a:solidFill>
                  <a:srgbClr val="4F81BD">
                    <a:alpha val="0"/>
                  </a:srgbClr>
                </a:solidFill>
              </a:ln>
              <a:solidFill>
                <a:schemeClr val="bg1"/>
              </a:solidFill>
              <a:latin typeface="Arial" panose="020B0604020202020204" pitchFamily="34" charset="0"/>
              <a:ea typeface="HY헤드라인M" panose="02030600000101010101" pitchFamily="18" charset="-127"/>
              <a:cs typeface="Arial" panose="020B0604020202020204" pitchFamily="34" charset="0"/>
            </a:endParaRPr>
          </a:p>
        </p:txBody>
      </p:sp>
      <p:graphicFrame>
        <p:nvGraphicFramePr>
          <p:cNvPr id="2" name="표 1"/>
          <p:cNvGraphicFramePr>
            <a:graphicFrameLocks noGrp="1"/>
          </p:cNvGraphicFramePr>
          <p:nvPr>
            <p:extLst>
              <p:ext uri="{D42A27DB-BD31-4B8C-83A1-F6EECF244321}">
                <p14:modId xmlns:p14="http://schemas.microsoft.com/office/powerpoint/2010/main" val="1160539731"/>
              </p:ext>
            </p:extLst>
          </p:nvPr>
        </p:nvGraphicFramePr>
        <p:xfrm>
          <a:off x="762002" y="1305232"/>
          <a:ext cx="7645471" cy="2228850"/>
        </p:xfrm>
        <a:graphic>
          <a:graphicData uri="http://schemas.openxmlformats.org/drawingml/2006/table">
            <a:tbl>
              <a:tblPr>
                <a:tableStyleId>{5C22544A-7EE6-4342-B048-85BDC9FD1C3A}</a:tableStyleId>
              </a:tblPr>
              <a:tblGrid>
                <a:gridCol w="1759863"/>
                <a:gridCol w="1471402"/>
                <a:gridCol w="1471402"/>
                <a:gridCol w="1471402"/>
                <a:gridCol w="1471402"/>
              </a:tblGrid>
              <a:tr h="84782">
                <a:tc>
                  <a:txBody>
                    <a:bodyPr/>
                    <a:lstStyle/>
                    <a:p>
                      <a:pPr algn="just" fontAlgn="ctr"/>
                      <a:r>
                        <a:rPr lang="ko-KR" altLang="en-US" sz="1400" b="1" u="none" strike="noStrike" dirty="0">
                          <a:solidFill>
                            <a:schemeClr val="bg1"/>
                          </a:solidFill>
                          <a:effectLst/>
                          <a:latin typeface="Arial" panose="020B0604020202020204" pitchFamily="34" charset="0"/>
                          <a:cs typeface="Arial" panose="020B0604020202020204" pitchFamily="34" charset="0"/>
                        </a:rPr>
                        <a:t>　</a:t>
                      </a:r>
                      <a:endParaRPr lang="ko-KR" altLang="en-US" sz="1400" b="1" i="0" u="none" strike="noStrike" dirty="0">
                        <a:solidFill>
                          <a:schemeClr val="bg1"/>
                        </a:solidFill>
                        <a:effectLst/>
                        <a:latin typeface="Arial" panose="020B0604020202020204" pitchFamily="34" charset="0"/>
                        <a:ea typeface="맑은 고딕" panose="020B0503020000020004" pitchFamily="50" charset="-127"/>
                        <a:cs typeface="Arial" panose="020B0604020202020204" pitchFamily="34" charset="0"/>
                      </a:endParaRPr>
                    </a:p>
                  </a:txBody>
                  <a:tcPr marL="9525" marR="9525" marT="9525" marB="0" anchor="ctr">
                    <a:lnL w="3175" cap="flat" cmpd="sng" algn="ctr">
                      <a:solidFill>
                        <a:schemeClr val="tx1"/>
                      </a:solidFill>
                      <a:prstDash val="solid"/>
                      <a:round/>
                      <a:headEnd type="none" w="med" len="med"/>
                      <a:tailEnd type="none" w="med" len="med"/>
                    </a:lnL>
                    <a:lnT w="3175" cap="flat" cmpd="sng" algn="ctr">
                      <a:solidFill>
                        <a:schemeClr val="tx1"/>
                      </a:solidFill>
                      <a:prstDash val="solid"/>
                      <a:round/>
                      <a:headEnd type="none" w="med" len="med"/>
                      <a:tailEnd type="none" w="med" len="med"/>
                    </a:lnT>
                    <a:solidFill>
                      <a:schemeClr val="tx2">
                        <a:lumMod val="50000"/>
                      </a:schemeClr>
                    </a:solidFill>
                  </a:tcPr>
                </a:tc>
                <a:tc>
                  <a:txBody>
                    <a:bodyPr/>
                    <a:lstStyle/>
                    <a:p>
                      <a:pPr algn="ctr" fontAlgn="ctr"/>
                      <a:r>
                        <a:rPr lang="en-US" sz="1400" b="1" u="none" strike="noStrike" dirty="0">
                          <a:solidFill>
                            <a:schemeClr val="bg1"/>
                          </a:solidFill>
                          <a:effectLst/>
                          <a:latin typeface="Arial" panose="020B0604020202020204" pitchFamily="34" charset="0"/>
                          <a:cs typeface="Arial" panose="020B0604020202020204" pitchFamily="34" charset="0"/>
                        </a:rPr>
                        <a:t>High-Skilled</a:t>
                      </a:r>
                      <a:endParaRPr lang="en-US" sz="1400" b="1" i="0" u="none" strike="noStrike" dirty="0">
                        <a:solidFill>
                          <a:schemeClr val="bg1"/>
                        </a:solidFill>
                        <a:effectLst/>
                        <a:latin typeface="Arial" panose="020B0604020202020204" pitchFamily="34" charset="0"/>
                        <a:ea typeface="맑은 고딕" panose="020B0503020000020004" pitchFamily="50" charset="-127"/>
                        <a:cs typeface="Arial" panose="020B0604020202020204" pitchFamily="34" charset="0"/>
                      </a:endParaRPr>
                    </a:p>
                  </a:txBody>
                  <a:tcPr marL="9525" marR="9525" marT="9525" marB="0" anchor="ctr">
                    <a:lnT w="3175" cap="flat" cmpd="sng" algn="ctr">
                      <a:solidFill>
                        <a:schemeClr val="tx1"/>
                      </a:solidFill>
                      <a:prstDash val="solid"/>
                      <a:round/>
                      <a:headEnd type="none" w="med" len="med"/>
                      <a:tailEnd type="none" w="med" len="med"/>
                    </a:lnT>
                    <a:solidFill>
                      <a:schemeClr val="tx2">
                        <a:lumMod val="50000"/>
                      </a:schemeClr>
                    </a:solidFill>
                  </a:tcPr>
                </a:tc>
                <a:tc>
                  <a:txBody>
                    <a:bodyPr/>
                    <a:lstStyle/>
                    <a:p>
                      <a:pPr algn="ctr" fontAlgn="ctr"/>
                      <a:r>
                        <a:rPr lang="en-US" sz="1400" b="1" u="none" strike="noStrike" dirty="0">
                          <a:solidFill>
                            <a:schemeClr val="bg1"/>
                          </a:solidFill>
                          <a:effectLst/>
                          <a:latin typeface="Arial" panose="020B0604020202020204" pitchFamily="34" charset="0"/>
                          <a:cs typeface="Arial" panose="020B0604020202020204" pitchFamily="34" charset="0"/>
                        </a:rPr>
                        <a:t>Medium-Skilled</a:t>
                      </a:r>
                      <a:endParaRPr lang="en-US" sz="1400" b="1" i="0" u="none" strike="noStrike" dirty="0">
                        <a:solidFill>
                          <a:schemeClr val="bg1"/>
                        </a:solidFill>
                        <a:effectLst/>
                        <a:latin typeface="Arial" panose="020B0604020202020204" pitchFamily="34" charset="0"/>
                        <a:ea typeface="맑은 고딕" panose="020B0503020000020004" pitchFamily="50" charset="-127"/>
                        <a:cs typeface="Arial" panose="020B0604020202020204" pitchFamily="34" charset="0"/>
                      </a:endParaRPr>
                    </a:p>
                  </a:txBody>
                  <a:tcPr marL="9525" marR="9525" marT="9525" marB="0" anchor="ctr">
                    <a:lnT w="3175" cap="flat" cmpd="sng" algn="ctr">
                      <a:solidFill>
                        <a:schemeClr val="tx1"/>
                      </a:solidFill>
                      <a:prstDash val="solid"/>
                      <a:round/>
                      <a:headEnd type="none" w="med" len="med"/>
                      <a:tailEnd type="none" w="med" len="med"/>
                    </a:lnT>
                    <a:solidFill>
                      <a:schemeClr val="tx2">
                        <a:lumMod val="50000"/>
                      </a:schemeClr>
                    </a:solidFill>
                  </a:tcPr>
                </a:tc>
                <a:tc>
                  <a:txBody>
                    <a:bodyPr/>
                    <a:lstStyle/>
                    <a:p>
                      <a:pPr algn="ctr" fontAlgn="ctr"/>
                      <a:r>
                        <a:rPr lang="en-US" sz="1400" b="1" u="none" strike="noStrike" dirty="0">
                          <a:solidFill>
                            <a:schemeClr val="bg1"/>
                          </a:solidFill>
                          <a:effectLst/>
                          <a:latin typeface="Arial" panose="020B0604020202020204" pitchFamily="34" charset="0"/>
                          <a:cs typeface="Arial" panose="020B0604020202020204" pitchFamily="34" charset="0"/>
                        </a:rPr>
                        <a:t>Low-Skilled</a:t>
                      </a:r>
                      <a:endParaRPr lang="en-US" sz="1400" b="1" i="0" u="none" strike="noStrike" dirty="0">
                        <a:solidFill>
                          <a:schemeClr val="bg1"/>
                        </a:solidFill>
                        <a:effectLst/>
                        <a:latin typeface="Arial" panose="020B0604020202020204" pitchFamily="34" charset="0"/>
                        <a:ea typeface="맑은 고딕" panose="020B0503020000020004" pitchFamily="50" charset="-127"/>
                        <a:cs typeface="Arial" panose="020B0604020202020204" pitchFamily="34" charset="0"/>
                      </a:endParaRPr>
                    </a:p>
                  </a:txBody>
                  <a:tcPr marL="9525" marR="9525" marT="9525" marB="0" anchor="ctr">
                    <a:lnT w="3175" cap="flat" cmpd="sng" algn="ctr">
                      <a:solidFill>
                        <a:schemeClr val="tx1"/>
                      </a:solidFill>
                      <a:prstDash val="solid"/>
                      <a:round/>
                      <a:headEnd type="none" w="med" len="med"/>
                      <a:tailEnd type="none" w="med" len="med"/>
                    </a:lnT>
                    <a:solidFill>
                      <a:schemeClr val="tx2">
                        <a:lumMod val="50000"/>
                      </a:schemeClr>
                    </a:solidFill>
                  </a:tcPr>
                </a:tc>
                <a:tc>
                  <a:txBody>
                    <a:bodyPr/>
                    <a:lstStyle/>
                    <a:p>
                      <a:pPr algn="ctr" fontAlgn="ctr"/>
                      <a:r>
                        <a:rPr lang="en-US" sz="1400" b="1" u="none" strike="noStrike" dirty="0">
                          <a:solidFill>
                            <a:schemeClr val="bg1"/>
                          </a:solidFill>
                          <a:effectLst/>
                          <a:latin typeface="Arial" panose="020B0604020202020204" pitchFamily="34" charset="0"/>
                          <a:cs typeface="Arial" panose="020B0604020202020204" pitchFamily="34" charset="0"/>
                        </a:rPr>
                        <a:t>GVC Jobs</a:t>
                      </a:r>
                      <a:endParaRPr lang="en-US" sz="1400" b="1" i="0" u="none" strike="noStrike" dirty="0">
                        <a:solidFill>
                          <a:schemeClr val="bg1"/>
                        </a:solidFill>
                        <a:effectLst/>
                        <a:latin typeface="Arial" panose="020B0604020202020204" pitchFamily="34" charset="0"/>
                        <a:ea typeface="맑은 고딕" panose="020B0503020000020004" pitchFamily="50" charset="-127"/>
                        <a:cs typeface="Arial" panose="020B0604020202020204" pitchFamily="34" charset="0"/>
                      </a:endParaRPr>
                    </a:p>
                  </a:txBody>
                  <a:tcPr marL="9525" marR="9525" marT="9525" marB="0" anchor="ctr">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solidFill>
                      <a:schemeClr val="tx2">
                        <a:lumMod val="50000"/>
                      </a:schemeClr>
                    </a:solidFill>
                  </a:tcPr>
                </a:tc>
              </a:tr>
              <a:tr h="84782">
                <a:tc>
                  <a:txBody>
                    <a:bodyPr/>
                    <a:lstStyle/>
                    <a:p>
                      <a:pPr algn="ctr" fontAlgn="ctr"/>
                      <a:r>
                        <a:rPr lang="en-US" sz="1400" b="1" u="none" strike="noStrike" dirty="0">
                          <a:effectLst/>
                          <a:latin typeface="Arial" panose="020B0604020202020204" pitchFamily="34" charset="0"/>
                          <a:cs typeface="Arial" panose="020B0604020202020204" pitchFamily="34" charset="0"/>
                        </a:rPr>
                        <a:t>China</a:t>
                      </a:r>
                      <a:endParaRPr lang="en-US" sz="1400" b="1" i="0" u="none" strike="noStrike" dirty="0">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B w="3175"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ko-KR" sz="1400" b="1" u="none" strike="noStrike" dirty="0">
                          <a:effectLst/>
                          <a:latin typeface="Arial" panose="020B0604020202020204" pitchFamily="34" charset="0"/>
                          <a:cs typeface="Arial" panose="020B0604020202020204" pitchFamily="34" charset="0"/>
                        </a:rPr>
                        <a:t>1.4 </a:t>
                      </a:r>
                      <a:endParaRPr lang="en-US" altLang="ko-KR" sz="1400" b="1" i="0" u="none" strike="noStrike" dirty="0">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B w="3175" cap="flat" cmpd="sng" algn="ctr">
                      <a:solidFill>
                        <a:schemeClr val="tx1"/>
                      </a:solidFill>
                      <a:prstDash val="solid"/>
                      <a:round/>
                      <a:headEnd type="none" w="med" len="med"/>
                      <a:tailEnd type="none" w="med" len="med"/>
                    </a:lnB>
                  </a:tcPr>
                </a:tc>
                <a:tc>
                  <a:txBody>
                    <a:bodyPr/>
                    <a:lstStyle/>
                    <a:p>
                      <a:pPr algn="ctr" fontAlgn="ctr"/>
                      <a:r>
                        <a:rPr lang="en-US" altLang="ko-KR" sz="1400" b="1" u="none" strike="noStrike">
                          <a:effectLst/>
                          <a:latin typeface="Arial" panose="020B0604020202020204" pitchFamily="34" charset="0"/>
                          <a:cs typeface="Arial" panose="020B0604020202020204" pitchFamily="34" charset="0"/>
                        </a:rPr>
                        <a:t>22.6 </a:t>
                      </a:r>
                      <a:endParaRPr lang="en-US" altLang="ko-KR" sz="1400" b="1" i="0" u="none" strike="noStrike">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B w="3175" cap="flat" cmpd="sng" algn="ctr">
                      <a:solidFill>
                        <a:schemeClr val="tx1"/>
                      </a:solidFill>
                      <a:prstDash val="solid"/>
                      <a:round/>
                      <a:headEnd type="none" w="med" len="med"/>
                      <a:tailEnd type="none" w="med" len="med"/>
                    </a:lnB>
                  </a:tcPr>
                </a:tc>
                <a:tc>
                  <a:txBody>
                    <a:bodyPr/>
                    <a:lstStyle/>
                    <a:p>
                      <a:pPr algn="ctr" fontAlgn="ctr"/>
                      <a:r>
                        <a:rPr lang="en-US" altLang="ko-KR" sz="1400" b="1" u="none" strike="noStrike">
                          <a:effectLst/>
                          <a:latin typeface="Arial" panose="020B0604020202020204" pitchFamily="34" charset="0"/>
                          <a:cs typeface="Arial" panose="020B0604020202020204" pitchFamily="34" charset="0"/>
                        </a:rPr>
                        <a:t>76.0 </a:t>
                      </a:r>
                      <a:endParaRPr lang="en-US" altLang="ko-KR" sz="1400" b="1" i="0" u="none" strike="noStrike">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B w="3175" cap="flat" cmpd="sng" algn="ctr">
                      <a:solidFill>
                        <a:schemeClr val="tx1"/>
                      </a:solidFill>
                      <a:prstDash val="solid"/>
                      <a:round/>
                      <a:headEnd type="none" w="med" len="med"/>
                      <a:tailEnd type="none" w="med" len="med"/>
                    </a:lnB>
                  </a:tcPr>
                </a:tc>
                <a:tc>
                  <a:txBody>
                    <a:bodyPr/>
                    <a:lstStyle/>
                    <a:p>
                      <a:pPr algn="ctr" fontAlgn="ctr"/>
                      <a:r>
                        <a:rPr lang="en-US" altLang="ko-KR" sz="1400" b="1" u="none" strike="noStrike">
                          <a:effectLst/>
                          <a:latin typeface="Arial" panose="020B0604020202020204" pitchFamily="34" charset="0"/>
                          <a:cs typeface="Arial" panose="020B0604020202020204" pitchFamily="34" charset="0"/>
                        </a:rPr>
                        <a:t>215,948.8 </a:t>
                      </a:r>
                      <a:endParaRPr lang="en-US" altLang="ko-KR" sz="1400" b="1" i="0" u="none" strike="noStrike">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B w="3175" cap="flat" cmpd="sng" algn="ctr">
                      <a:solidFill>
                        <a:schemeClr val="tx1"/>
                      </a:solidFill>
                      <a:prstDash val="solid"/>
                      <a:round/>
                      <a:headEnd type="none" w="med" len="med"/>
                      <a:tailEnd type="none" w="med" len="med"/>
                    </a:lnB>
                  </a:tcPr>
                </a:tc>
              </a:tr>
              <a:tr h="84782">
                <a:tc>
                  <a:txBody>
                    <a:bodyPr/>
                    <a:lstStyle/>
                    <a:p>
                      <a:pPr algn="ctr" fontAlgn="ctr"/>
                      <a:r>
                        <a:rPr lang="en-US" sz="1400" b="1" u="none" strike="noStrike" dirty="0">
                          <a:effectLst/>
                          <a:latin typeface="Arial" panose="020B0604020202020204" pitchFamily="34" charset="0"/>
                          <a:cs typeface="Arial" panose="020B0604020202020204" pitchFamily="34" charset="0"/>
                        </a:rPr>
                        <a:t>Germany</a:t>
                      </a:r>
                      <a:endParaRPr lang="en-US" sz="1400" b="1" i="0" u="none" strike="noStrike" dirty="0">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ko-KR" sz="1400" b="1" u="none" strike="noStrike" dirty="0">
                          <a:effectLst/>
                          <a:latin typeface="Arial" panose="020B0604020202020204" pitchFamily="34" charset="0"/>
                          <a:cs typeface="Arial" panose="020B0604020202020204" pitchFamily="34" charset="0"/>
                        </a:rPr>
                        <a:t>18.4 </a:t>
                      </a:r>
                      <a:endParaRPr lang="en-US" altLang="ko-KR" sz="1400" b="1" i="0" u="none" strike="noStrike" dirty="0">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ko-KR" sz="1400" b="1" u="none" strike="noStrike" dirty="0">
                          <a:effectLst/>
                          <a:latin typeface="Arial" panose="020B0604020202020204" pitchFamily="34" charset="0"/>
                          <a:cs typeface="Arial" panose="020B0604020202020204" pitchFamily="34" charset="0"/>
                        </a:rPr>
                        <a:t>63.5 </a:t>
                      </a:r>
                      <a:endParaRPr lang="en-US" altLang="ko-KR" sz="1400" b="1" i="0" u="none" strike="noStrike" dirty="0">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ko-KR" sz="1400" b="1" u="none" strike="noStrike">
                          <a:effectLst/>
                          <a:latin typeface="Arial" panose="020B0604020202020204" pitchFamily="34" charset="0"/>
                          <a:cs typeface="Arial" panose="020B0604020202020204" pitchFamily="34" charset="0"/>
                        </a:rPr>
                        <a:t>18.1 </a:t>
                      </a:r>
                      <a:endParaRPr lang="en-US" altLang="ko-KR" sz="1400" b="1" i="0" u="none" strike="noStrike">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ko-KR" sz="1400" b="1" u="none" strike="noStrike">
                          <a:effectLst/>
                          <a:latin typeface="Arial" panose="020B0604020202020204" pitchFamily="34" charset="0"/>
                          <a:cs typeface="Arial" panose="020B0604020202020204" pitchFamily="34" charset="0"/>
                        </a:rPr>
                        <a:t>10,086.5 </a:t>
                      </a:r>
                      <a:endParaRPr lang="en-US" altLang="ko-KR" sz="1400" b="1" i="0" u="none" strike="noStrike">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84782">
                <a:tc>
                  <a:txBody>
                    <a:bodyPr/>
                    <a:lstStyle/>
                    <a:p>
                      <a:pPr algn="ctr" fontAlgn="ctr"/>
                      <a:r>
                        <a:rPr lang="en-US" sz="1400" b="1" u="none" strike="noStrike" dirty="0">
                          <a:effectLst/>
                          <a:latin typeface="Arial" panose="020B0604020202020204" pitchFamily="34" charset="0"/>
                          <a:cs typeface="Arial" panose="020B0604020202020204" pitchFamily="34" charset="0"/>
                        </a:rPr>
                        <a:t>France</a:t>
                      </a:r>
                      <a:endParaRPr lang="en-US" sz="1400" b="1" i="0" u="none" strike="noStrike" dirty="0">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ko-KR" sz="1400" b="1" u="none" strike="noStrike" dirty="0">
                          <a:effectLst/>
                          <a:latin typeface="Arial" panose="020B0604020202020204" pitchFamily="34" charset="0"/>
                          <a:cs typeface="Arial" panose="020B0604020202020204" pitchFamily="34" charset="0"/>
                        </a:rPr>
                        <a:t>17.6 </a:t>
                      </a:r>
                      <a:endParaRPr lang="en-US" altLang="ko-KR" sz="1400" b="1" i="0" u="none" strike="noStrike" dirty="0">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ko-KR" sz="1400" b="1" u="none" strike="noStrike" dirty="0">
                          <a:effectLst/>
                          <a:latin typeface="Arial" panose="020B0604020202020204" pitchFamily="34" charset="0"/>
                          <a:cs typeface="Arial" panose="020B0604020202020204" pitchFamily="34" charset="0"/>
                        </a:rPr>
                        <a:t>43.7 </a:t>
                      </a:r>
                      <a:endParaRPr lang="en-US" altLang="ko-KR" sz="1400" b="1" i="0" u="none" strike="noStrike" dirty="0">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ko-KR" sz="1400" b="1" u="none" strike="noStrike">
                          <a:effectLst/>
                          <a:latin typeface="Arial" panose="020B0604020202020204" pitchFamily="34" charset="0"/>
                          <a:cs typeface="Arial" panose="020B0604020202020204" pitchFamily="34" charset="0"/>
                        </a:rPr>
                        <a:t>38.6 </a:t>
                      </a:r>
                      <a:endParaRPr lang="en-US" altLang="ko-KR" sz="1400" b="1" i="0" u="none" strike="noStrike">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ko-KR" sz="1400" b="1" u="none" strike="noStrike">
                          <a:effectLst/>
                          <a:latin typeface="Arial" panose="020B0604020202020204" pitchFamily="34" charset="0"/>
                          <a:cs typeface="Arial" panose="020B0604020202020204" pitchFamily="34" charset="0"/>
                        </a:rPr>
                        <a:t>5,004.0 </a:t>
                      </a:r>
                      <a:endParaRPr lang="en-US" altLang="ko-KR" sz="1400" b="1" i="0" u="none" strike="noStrike">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84782">
                <a:tc>
                  <a:txBody>
                    <a:bodyPr/>
                    <a:lstStyle/>
                    <a:p>
                      <a:pPr algn="ctr" fontAlgn="ctr"/>
                      <a:r>
                        <a:rPr lang="en-US" sz="1400" b="1" u="none" strike="noStrike" dirty="0">
                          <a:effectLst/>
                          <a:latin typeface="Arial" panose="020B0604020202020204" pitchFamily="34" charset="0"/>
                          <a:cs typeface="Arial" panose="020B0604020202020204" pitchFamily="34" charset="0"/>
                        </a:rPr>
                        <a:t>UK</a:t>
                      </a:r>
                      <a:endParaRPr lang="en-US" sz="1400" b="1" i="0" u="none" strike="noStrike" dirty="0">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ko-KR" sz="1400" b="1" u="none" strike="noStrike" dirty="0">
                          <a:effectLst/>
                          <a:latin typeface="Arial" panose="020B0604020202020204" pitchFamily="34" charset="0"/>
                          <a:cs typeface="Arial" panose="020B0604020202020204" pitchFamily="34" charset="0"/>
                        </a:rPr>
                        <a:t>16.9 </a:t>
                      </a:r>
                      <a:endParaRPr lang="en-US" altLang="ko-KR" sz="1400" b="1" i="0" u="none" strike="noStrike" dirty="0">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ko-KR" sz="1400" b="1" u="none" strike="noStrike" dirty="0">
                          <a:effectLst/>
                          <a:latin typeface="Arial" panose="020B0604020202020204" pitchFamily="34" charset="0"/>
                          <a:cs typeface="Arial" panose="020B0604020202020204" pitchFamily="34" charset="0"/>
                        </a:rPr>
                        <a:t>43.8 </a:t>
                      </a:r>
                      <a:endParaRPr lang="en-US" altLang="ko-KR" sz="1400" b="1" i="0" u="none" strike="noStrike" dirty="0">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ko-KR" sz="1400" b="1" u="none" strike="noStrike" dirty="0">
                          <a:effectLst/>
                          <a:latin typeface="Arial" panose="020B0604020202020204" pitchFamily="34" charset="0"/>
                          <a:cs typeface="Arial" panose="020B0604020202020204" pitchFamily="34" charset="0"/>
                        </a:rPr>
                        <a:t>39.3 </a:t>
                      </a:r>
                      <a:endParaRPr lang="en-US" altLang="ko-KR" sz="1400" b="1" i="0" u="none" strike="noStrike" dirty="0">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ko-KR" sz="1400" b="1" u="none" strike="noStrike">
                          <a:effectLst/>
                          <a:latin typeface="Arial" panose="020B0604020202020204" pitchFamily="34" charset="0"/>
                          <a:cs typeface="Arial" panose="020B0604020202020204" pitchFamily="34" charset="0"/>
                        </a:rPr>
                        <a:t>5,615.8 </a:t>
                      </a:r>
                      <a:endParaRPr lang="en-US" altLang="ko-KR" sz="1400" b="1" i="0" u="none" strike="noStrike">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84782">
                <a:tc>
                  <a:txBody>
                    <a:bodyPr/>
                    <a:lstStyle/>
                    <a:p>
                      <a:pPr algn="ctr" fontAlgn="ctr"/>
                      <a:r>
                        <a:rPr lang="en-US" sz="1400" b="1" u="none" strike="noStrike" dirty="0">
                          <a:effectLst/>
                          <a:latin typeface="Arial" panose="020B0604020202020204" pitchFamily="34" charset="0"/>
                          <a:cs typeface="Arial" panose="020B0604020202020204" pitchFamily="34" charset="0"/>
                        </a:rPr>
                        <a:t>Italy</a:t>
                      </a:r>
                      <a:endParaRPr lang="en-US" sz="1400" b="1" i="0" u="none" strike="noStrike" dirty="0">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ko-KR" sz="1400" b="1" u="none" strike="noStrike" dirty="0">
                          <a:effectLst/>
                          <a:latin typeface="Arial" panose="020B0604020202020204" pitchFamily="34" charset="0"/>
                          <a:cs typeface="Arial" panose="020B0604020202020204" pitchFamily="34" charset="0"/>
                        </a:rPr>
                        <a:t>5.1 </a:t>
                      </a:r>
                      <a:endParaRPr lang="en-US" altLang="ko-KR" sz="1400" b="1" i="0" u="none" strike="noStrike" dirty="0">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ko-KR" sz="1400" b="1" u="none" strike="noStrike" dirty="0">
                          <a:effectLst/>
                          <a:latin typeface="Arial" panose="020B0604020202020204" pitchFamily="34" charset="0"/>
                          <a:cs typeface="Arial" panose="020B0604020202020204" pitchFamily="34" charset="0"/>
                        </a:rPr>
                        <a:t>32.6 </a:t>
                      </a:r>
                      <a:endParaRPr lang="en-US" altLang="ko-KR" sz="1400" b="1" i="0" u="none" strike="noStrike" dirty="0">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ko-KR" sz="1400" b="1" u="none" strike="noStrike" dirty="0">
                          <a:effectLst/>
                          <a:latin typeface="Arial" panose="020B0604020202020204" pitchFamily="34" charset="0"/>
                          <a:cs typeface="Arial" panose="020B0604020202020204" pitchFamily="34" charset="0"/>
                        </a:rPr>
                        <a:t>62.3 </a:t>
                      </a:r>
                      <a:endParaRPr lang="en-US" altLang="ko-KR" sz="1400" b="1" i="0" u="none" strike="noStrike" dirty="0">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ko-KR" sz="1400" b="1" u="none" strike="noStrike">
                          <a:effectLst/>
                          <a:latin typeface="Arial" panose="020B0604020202020204" pitchFamily="34" charset="0"/>
                          <a:cs typeface="Arial" panose="020B0604020202020204" pitchFamily="34" charset="0"/>
                        </a:rPr>
                        <a:t>6,353.2 </a:t>
                      </a:r>
                      <a:endParaRPr lang="en-US" altLang="ko-KR" sz="1400" b="1" i="0" u="none" strike="noStrike">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84782">
                <a:tc>
                  <a:txBody>
                    <a:bodyPr/>
                    <a:lstStyle/>
                    <a:p>
                      <a:pPr algn="ctr" fontAlgn="ctr"/>
                      <a:r>
                        <a:rPr lang="en-US" sz="1400" b="1" u="none" strike="noStrike" dirty="0">
                          <a:effectLst/>
                          <a:latin typeface="Arial" panose="020B0604020202020204" pitchFamily="34" charset="0"/>
                          <a:cs typeface="Arial" panose="020B0604020202020204" pitchFamily="34" charset="0"/>
                        </a:rPr>
                        <a:t>Japan</a:t>
                      </a:r>
                      <a:endParaRPr lang="en-US" sz="1400" b="1" i="0" u="none" strike="noStrike" dirty="0">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ko-KR" sz="1400" b="1" u="none" strike="noStrike" dirty="0">
                          <a:effectLst/>
                          <a:latin typeface="Arial" panose="020B0604020202020204" pitchFamily="34" charset="0"/>
                          <a:cs typeface="Arial" panose="020B0604020202020204" pitchFamily="34" charset="0"/>
                        </a:rPr>
                        <a:t>16.6 </a:t>
                      </a:r>
                      <a:endParaRPr lang="en-US" altLang="ko-KR" sz="1400" b="1" i="0" u="none" strike="noStrike" dirty="0">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ko-KR" sz="1400" b="1" u="none" strike="noStrike" dirty="0">
                          <a:effectLst/>
                          <a:latin typeface="Arial" panose="020B0604020202020204" pitchFamily="34" charset="0"/>
                          <a:cs typeface="Arial" panose="020B0604020202020204" pitchFamily="34" charset="0"/>
                        </a:rPr>
                        <a:t>63.0 </a:t>
                      </a:r>
                      <a:endParaRPr lang="en-US" altLang="ko-KR" sz="1400" b="1" i="0" u="none" strike="noStrike" dirty="0">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ko-KR" sz="1400" b="1" u="none" strike="noStrike" dirty="0">
                          <a:effectLst/>
                          <a:latin typeface="Arial" panose="020B0604020202020204" pitchFamily="34" charset="0"/>
                          <a:cs typeface="Arial" panose="020B0604020202020204" pitchFamily="34" charset="0"/>
                        </a:rPr>
                        <a:t>20.4 </a:t>
                      </a:r>
                      <a:endParaRPr lang="en-US" altLang="ko-KR" sz="1400" b="1" i="0" u="none" strike="noStrike" dirty="0">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ko-KR" sz="1400" b="1" u="none" strike="noStrike" dirty="0">
                          <a:effectLst/>
                          <a:latin typeface="Arial" panose="020B0604020202020204" pitchFamily="34" charset="0"/>
                          <a:cs typeface="Arial" panose="020B0604020202020204" pitchFamily="34" charset="0"/>
                        </a:rPr>
                        <a:t>15,083.0 </a:t>
                      </a:r>
                      <a:endParaRPr lang="en-US" altLang="ko-KR" sz="1400" b="1" i="0" u="none" strike="noStrike" dirty="0">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84782">
                <a:tc>
                  <a:txBody>
                    <a:bodyPr/>
                    <a:lstStyle/>
                    <a:p>
                      <a:pPr algn="ctr" fontAlgn="ctr"/>
                      <a:r>
                        <a:rPr lang="en-US" sz="1400" b="1" u="none" strike="noStrike" dirty="0">
                          <a:effectLst/>
                          <a:latin typeface="Arial" panose="020B0604020202020204" pitchFamily="34" charset="0"/>
                          <a:cs typeface="Arial" panose="020B0604020202020204" pitchFamily="34" charset="0"/>
                        </a:rPr>
                        <a:t>Korea</a:t>
                      </a:r>
                      <a:endParaRPr lang="en-US" sz="1400" b="1" i="0" u="none" strike="noStrike" dirty="0">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ko-KR" sz="1400" b="1" u="none" strike="noStrike" dirty="0">
                          <a:solidFill>
                            <a:srgbClr val="FF0000"/>
                          </a:solidFill>
                          <a:effectLst/>
                          <a:latin typeface="Arial" panose="020B0604020202020204" pitchFamily="34" charset="0"/>
                          <a:cs typeface="Arial" panose="020B0604020202020204" pitchFamily="34" charset="0"/>
                        </a:rPr>
                        <a:t>23.3</a:t>
                      </a:r>
                      <a:r>
                        <a:rPr lang="en-US" altLang="ko-KR" sz="1400" b="1" u="none" strike="noStrike" dirty="0">
                          <a:effectLst/>
                          <a:latin typeface="Arial" panose="020B0604020202020204" pitchFamily="34" charset="0"/>
                          <a:cs typeface="Arial" panose="020B0604020202020204" pitchFamily="34" charset="0"/>
                        </a:rPr>
                        <a:t> </a:t>
                      </a:r>
                      <a:endParaRPr lang="en-US" altLang="ko-KR" sz="1400" b="1" i="0" u="none" strike="noStrike" dirty="0">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ko-KR" sz="1400" b="1" u="none" strike="noStrike" dirty="0">
                          <a:effectLst/>
                          <a:latin typeface="Arial" panose="020B0604020202020204" pitchFamily="34" charset="0"/>
                          <a:cs typeface="Arial" panose="020B0604020202020204" pitchFamily="34" charset="0"/>
                        </a:rPr>
                        <a:t>49.0 </a:t>
                      </a:r>
                      <a:endParaRPr lang="en-US" altLang="ko-KR" sz="1400" b="1" i="0" u="none" strike="noStrike" dirty="0">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ko-KR" sz="1400" b="1" u="none" strike="noStrike">
                          <a:effectLst/>
                          <a:latin typeface="Arial" panose="020B0604020202020204" pitchFamily="34" charset="0"/>
                          <a:cs typeface="Arial" panose="020B0604020202020204" pitchFamily="34" charset="0"/>
                        </a:rPr>
                        <a:t>27.6 </a:t>
                      </a:r>
                      <a:endParaRPr lang="en-US" altLang="ko-KR" sz="1400" b="1" i="0" u="none" strike="noStrike">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ko-KR" sz="1400" b="1" u="none" strike="noStrike" dirty="0">
                          <a:effectLst/>
                          <a:latin typeface="Arial" panose="020B0604020202020204" pitchFamily="34" charset="0"/>
                          <a:cs typeface="Arial" panose="020B0604020202020204" pitchFamily="34" charset="0"/>
                        </a:rPr>
                        <a:t>6,067.8 </a:t>
                      </a:r>
                      <a:endParaRPr lang="en-US" altLang="ko-KR" sz="1400" b="1" i="0" u="none" strike="noStrike" dirty="0">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84782">
                <a:tc>
                  <a:txBody>
                    <a:bodyPr/>
                    <a:lstStyle/>
                    <a:p>
                      <a:pPr algn="ctr" fontAlgn="ctr"/>
                      <a:r>
                        <a:rPr lang="en-US" sz="1400" b="1" u="none" strike="noStrike" dirty="0">
                          <a:effectLst/>
                          <a:latin typeface="Arial" panose="020B0604020202020204" pitchFamily="34" charset="0"/>
                          <a:cs typeface="Arial" panose="020B0604020202020204" pitchFamily="34" charset="0"/>
                        </a:rPr>
                        <a:t>USA</a:t>
                      </a:r>
                      <a:endParaRPr lang="en-US" sz="1400" b="1" i="0" u="none" strike="noStrike" dirty="0">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ko-KR" sz="1400" b="1" u="none" strike="noStrike">
                          <a:effectLst/>
                          <a:latin typeface="Arial" panose="020B0604020202020204" pitchFamily="34" charset="0"/>
                          <a:cs typeface="Arial" panose="020B0604020202020204" pitchFamily="34" charset="0"/>
                        </a:rPr>
                        <a:t>22.6 </a:t>
                      </a:r>
                      <a:endParaRPr lang="en-US" altLang="ko-KR" sz="1400" b="1" i="0" u="none" strike="noStrike">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ko-KR" sz="1400" b="1" u="none" strike="noStrike" dirty="0">
                          <a:effectLst/>
                          <a:latin typeface="Arial" panose="020B0604020202020204" pitchFamily="34" charset="0"/>
                          <a:cs typeface="Arial" panose="020B0604020202020204" pitchFamily="34" charset="0"/>
                        </a:rPr>
                        <a:t>63.6 </a:t>
                      </a:r>
                      <a:endParaRPr lang="en-US" altLang="ko-KR" sz="1400" b="1" i="0" u="none" strike="noStrike" dirty="0">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ko-KR" sz="1400" b="1" u="none" strike="noStrike" dirty="0">
                          <a:effectLst/>
                          <a:latin typeface="Arial" panose="020B0604020202020204" pitchFamily="34" charset="0"/>
                          <a:cs typeface="Arial" panose="020B0604020202020204" pitchFamily="34" charset="0"/>
                        </a:rPr>
                        <a:t>13.8 </a:t>
                      </a:r>
                      <a:endParaRPr lang="en-US" altLang="ko-KR" sz="1400" b="1" i="0" u="none" strike="noStrike" dirty="0">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ko-KR" sz="1400" b="1" u="none" strike="noStrike">
                          <a:effectLst/>
                          <a:latin typeface="Arial" panose="020B0604020202020204" pitchFamily="34" charset="0"/>
                          <a:cs typeface="Arial" panose="020B0604020202020204" pitchFamily="34" charset="0"/>
                        </a:rPr>
                        <a:t>21,483.9 </a:t>
                      </a:r>
                      <a:endParaRPr lang="en-US" altLang="ko-KR" sz="1400" b="1" i="0" u="none" strike="noStrike">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84782">
                <a:tc>
                  <a:txBody>
                    <a:bodyPr/>
                    <a:lstStyle/>
                    <a:p>
                      <a:pPr algn="ctr" fontAlgn="ctr"/>
                      <a:r>
                        <a:rPr lang="en-US" sz="1400" b="1" u="none" strike="noStrike" dirty="0">
                          <a:effectLst/>
                          <a:latin typeface="Arial" panose="020B0604020202020204" pitchFamily="34" charset="0"/>
                          <a:cs typeface="Arial" panose="020B0604020202020204" pitchFamily="34" charset="0"/>
                        </a:rPr>
                        <a:t>Total 40 Countries</a:t>
                      </a:r>
                      <a:endParaRPr lang="en-US" sz="1400" b="1" i="0" u="none" strike="noStrike" dirty="0">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ko-KR" sz="1400" b="1" u="none" strike="noStrike" dirty="0">
                          <a:solidFill>
                            <a:srgbClr val="0070C0"/>
                          </a:solidFill>
                          <a:effectLst/>
                          <a:latin typeface="Arial" panose="020B0604020202020204" pitchFamily="34" charset="0"/>
                          <a:cs typeface="Arial" panose="020B0604020202020204" pitchFamily="34" charset="0"/>
                        </a:rPr>
                        <a:t>5.3 </a:t>
                      </a:r>
                      <a:endParaRPr lang="en-US" altLang="ko-KR" sz="1400" b="1" i="0" u="none" strike="noStrike" dirty="0">
                        <a:solidFill>
                          <a:srgbClr val="0070C0"/>
                        </a:solidFill>
                        <a:effectLst/>
                        <a:latin typeface="Arial" panose="020B0604020202020204" pitchFamily="34" charset="0"/>
                        <a:ea typeface="맑은 고딕" panose="020B0503020000020004" pitchFamily="50" charset="-127"/>
                        <a:cs typeface="Arial" panose="020B060402020202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ko-KR" sz="1400" b="1" u="none" strike="noStrike" dirty="0">
                          <a:solidFill>
                            <a:srgbClr val="0070C0"/>
                          </a:solidFill>
                          <a:effectLst/>
                          <a:latin typeface="Arial" panose="020B0604020202020204" pitchFamily="34" charset="0"/>
                          <a:cs typeface="Arial" panose="020B0604020202020204" pitchFamily="34" charset="0"/>
                        </a:rPr>
                        <a:t>30.7 </a:t>
                      </a:r>
                      <a:endParaRPr lang="en-US" altLang="ko-KR" sz="1400" b="1" i="0" u="none" strike="noStrike" dirty="0">
                        <a:solidFill>
                          <a:srgbClr val="0070C0"/>
                        </a:solidFill>
                        <a:effectLst/>
                        <a:latin typeface="Arial" panose="020B0604020202020204" pitchFamily="34" charset="0"/>
                        <a:ea typeface="맑은 고딕" panose="020B0503020000020004" pitchFamily="50" charset="-127"/>
                        <a:cs typeface="Arial" panose="020B060402020202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ko-KR" sz="1400" b="1" u="none" strike="noStrike" dirty="0">
                          <a:solidFill>
                            <a:srgbClr val="0070C0"/>
                          </a:solidFill>
                          <a:effectLst/>
                          <a:latin typeface="Arial" panose="020B0604020202020204" pitchFamily="34" charset="0"/>
                          <a:cs typeface="Arial" panose="020B0604020202020204" pitchFamily="34" charset="0"/>
                        </a:rPr>
                        <a:t>64.0 </a:t>
                      </a:r>
                      <a:endParaRPr lang="en-US" altLang="ko-KR" sz="1400" b="1" i="0" u="none" strike="noStrike" dirty="0">
                        <a:solidFill>
                          <a:srgbClr val="0070C0"/>
                        </a:solidFill>
                        <a:effectLst/>
                        <a:latin typeface="Arial" panose="020B0604020202020204" pitchFamily="34" charset="0"/>
                        <a:ea typeface="맑은 고딕" panose="020B0503020000020004" pitchFamily="50" charset="-127"/>
                        <a:cs typeface="Arial" panose="020B060402020202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ko-KR" sz="1400" b="1" u="none" strike="noStrike" dirty="0">
                          <a:effectLst/>
                          <a:latin typeface="Arial" panose="020B0604020202020204" pitchFamily="34" charset="0"/>
                          <a:cs typeface="Arial" panose="020B0604020202020204" pitchFamily="34" charset="0"/>
                        </a:rPr>
                        <a:t>507,751.5 </a:t>
                      </a:r>
                      <a:endParaRPr lang="en-US" altLang="ko-KR" sz="1400" b="1" i="0" u="none" strike="noStrike" dirty="0">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bl>
          </a:graphicData>
        </a:graphic>
      </p:graphicFrame>
      <p:grpSp>
        <p:nvGrpSpPr>
          <p:cNvPr id="21" name="그룹 20"/>
          <p:cNvGrpSpPr/>
          <p:nvPr/>
        </p:nvGrpSpPr>
        <p:grpSpPr>
          <a:xfrm>
            <a:off x="451619" y="3789461"/>
            <a:ext cx="8244706" cy="2716114"/>
            <a:chOff x="661169" y="3093714"/>
            <a:chExt cx="7825606" cy="2449094"/>
          </a:xfrm>
        </p:grpSpPr>
        <p:sp>
          <p:nvSpPr>
            <p:cNvPr id="22" name="모서리가 둥근 직사각형 21"/>
            <p:cNvSpPr/>
            <p:nvPr/>
          </p:nvSpPr>
          <p:spPr bwMode="auto">
            <a:xfrm>
              <a:off x="661169" y="3093714"/>
              <a:ext cx="7825606" cy="2449094"/>
            </a:xfrm>
            <a:prstGeom prst="roundRect">
              <a:avLst>
                <a:gd name="adj" fmla="val 479"/>
              </a:avLst>
            </a:prstGeom>
            <a:solidFill>
              <a:schemeClr val="bg1"/>
            </a:solidFill>
            <a:ln w="19050" algn="ctr">
              <a:solidFill>
                <a:srgbClr val="1D4575"/>
              </a:solidFill>
              <a:round/>
              <a:headEnd/>
              <a:tailEnd/>
            </a:ln>
            <a:effectLst>
              <a:innerShdw blurRad="63500">
                <a:schemeClr val="tx1">
                  <a:lumMod val="65000"/>
                  <a:lumOff val="35000"/>
                </a:schemeClr>
              </a:innerShdw>
            </a:effectLst>
          </p:spPr>
          <p:txBody>
            <a:bodyPr anchor="ctr"/>
            <a:lstStyle/>
            <a:p>
              <a:pPr algn="ctr" latinLnBrk="0">
                <a:defRPr/>
              </a:pPr>
              <a:endParaRPr lang="ko-KR" altLang="en-US">
                <a:latin typeface="굴림" charset="-127"/>
                <a:ea typeface="굴림" charset="-127"/>
              </a:endParaRPr>
            </a:p>
          </p:txBody>
        </p:sp>
        <p:sp>
          <p:nvSpPr>
            <p:cNvPr id="23" name="AutoShape 415"/>
            <p:cNvSpPr>
              <a:spLocks noChangeArrowheads="1"/>
            </p:cNvSpPr>
            <p:nvPr/>
          </p:nvSpPr>
          <p:spPr bwMode="auto">
            <a:xfrm>
              <a:off x="699557" y="3122306"/>
              <a:ext cx="7762958" cy="307705"/>
            </a:xfrm>
            <a:prstGeom prst="roundRect">
              <a:avLst>
                <a:gd name="adj" fmla="val 3397"/>
              </a:avLst>
            </a:prstGeom>
            <a:gradFill flip="none" rotWithShape="1">
              <a:gsLst>
                <a:gs pos="39000">
                  <a:srgbClr val="005EA4"/>
                </a:gs>
                <a:gs pos="41000">
                  <a:srgbClr val="004D86"/>
                </a:gs>
              </a:gsLst>
              <a:lin ang="2700000" scaled="1"/>
              <a:tileRect/>
            </a:gradFill>
            <a:ln w="19050" algn="ctr">
              <a:solidFill>
                <a:schemeClr val="bg1"/>
              </a:solidFill>
              <a:round/>
              <a:headEnd/>
              <a:tailEnd/>
            </a:ln>
            <a:effectLst/>
          </p:spPr>
          <p:txBody>
            <a:bodyPr lIns="36000" tIns="0" rIns="0" bIns="0" anchor="ctr">
              <a:scene3d>
                <a:camera prst="orthographicFront"/>
                <a:lightRig rig="threePt" dir="t"/>
              </a:scene3d>
              <a:sp3d>
                <a:bevelT w="0" h="0"/>
                <a:contourClr>
                  <a:srgbClr val="3696E6"/>
                </a:contourClr>
              </a:sp3d>
            </a:bodyPr>
            <a:lstStyle/>
            <a:p>
              <a:pPr marL="49213" indent="-342900" algn="ctr" fontAlgn="ctr" latinLnBrk="0">
                <a:spcBef>
                  <a:spcPct val="20000"/>
                </a:spcBef>
                <a:buClr>
                  <a:schemeClr val="hlink"/>
                </a:buClr>
                <a:buSzPts val="1200"/>
              </a:pPr>
              <a:r>
                <a:rPr lang="en-US" altLang="ko-KR" sz="1700" b="1" dirty="0">
                  <a:solidFill>
                    <a:schemeClr val="bg1"/>
                  </a:solidFill>
                  <a:latin typeface="Arial" panose="020B0604020202020204" pitchFamily="34" charset="0"/>
                  <a:ea typeface="HY헤드라인M" panose="02030600000101010101" pitchFamily="18" charset="-127"/>
                  <a:cs typeface="Arial" panose="020B0604020202020204" pitchFamily="34" charset="0"/>
                </a:rPr>
                <a:t>&lt;Table 8&gt; Shares of GVC jobs by Skill Type (2009)</a:t>
              </a:r>
              <a:endParaRPr lang="ko-KR" altLang="en-US" sz="1700" b="1" dirty="0">
                <a:solidFill>
                  <a:schemeClr val="bg1"/>
                </a:solidFill>
                <a:latin typeface="Arial" panose="020B0604020202020204" pitchFamily="34" charset="0"/>
                <a:ea typeface="HY헤드라인M" panose="02030600000101010101" pitchFamily="18" charset="-127"/>
                <a:cs typeface="Arial" panose="020B0604020202020204" pitchFamily="34" charset="0"/>
              </a:endParaRPr>
            </a:p>
          </p:txBody>
        </p:sp>
      </p:grpSp>
      <p:sp>
        <p:nvSpPr>
          <p:cNvPr id="24" name="직사각형 23"/>
          <p:cNvSpPr/>
          <p:nvPr/>
        </p:nvSpPr>
        <p:spPr>
          <a:xfrm>
            <a:off x="7023323" y="3906044"/>
            <a:ext cx="1694284" cy="267766"/>
          </a:xfrm>
          <a:prstGeom prst="rect">
            <a:avLst/>
          </a:prstGeom>
        </p:spPr>
        <p:txBody>
          <a:bodyPr vert="horz" wrap="square" lIns="91440" tIns="45720" rIns="91440" bIns="45720" rtlCol="0">
            <a:spAutoFit/>
          </a:bodyPr>
          <a:lstStyle/>
          <a:p>
            <a:pPr marL="0" lvl="1" algn="r">
              <a:lnSpc>
                <a:spcPct val="95000"/>
              </a:lnSpc>
              <a:spcBef>
                <a:spcPct val="20000"/>
              </a:spcBef>
            </a:pPr>
            <a:r>
              <a:rPr lang="en-US" altLang="ko-KR" sz="1200" dirty="0">
                <a:ln>
                  <a:solidFill>
                    <a:srgbClr val="4F81BD">
                      <a:alpha val="0"/>
                    </a:srgbClr>
                  </a:solidFill>
                </a:ln>
                <a:solidFill>
                  <a:schemeClr val="bg1"/>
                </a:solidFill>
                <a:latin typeface="Arial" panose="020B0604020202020204" pitchFamily="34" charset="0"/>
                <a:ea typeface="HY헤드라인M" panose="02030600000101010101" pitchFamily="18" charset="-127"/>
                <a:cs typeface="Arial" panose="020B0604020202020204" pitchFamily="34" charset="0"/>
              </a:rPr>
              <a:t>Unit: </a:t>
            </a:r>
            <a:r>
              <a:rPr lang="en-US" altLang="ko-KR" sz="1200" dirty="0" smtClean="0">
                <a:ln>
                  <a:solidFill>
                    <a:srgbClr val="4F81BD">
                      <a:alpha val="0"/>
                    </a:srgbClr>
                  </a:solidFill>
                </a:ln>
                <a:solidFill>
                  <a:schemeClr val="bg1"/>
                </a:solidFill>
                <a:latin typeface="Arial" panose="020B0604020202020204" pitchFamily="34" charset="0"/>
                <a:ea typeface="HY헤드라인M" panose="02030600000101010101" pitchFamily="18" charset="-127"/>
                <a:cs typeface="Arial" panose="020B0604020202020204" pitchFamily="34" charset="0"/>
              </a:rPr>
              <a:t>%, Thousand</a:t>
            </a:r>
            <a:endParaRPr lang="en-US" altLang="ko-KR" sz="1100" dirty="0">
              <a:ln>
                <a:solidFill>
                  <a:srgbClr val="4F81BD">
                    <a:alpha val="0"/>
                  </a:srgbClr>
                </a:solidFill>
              </a:ln>
              <a:solidFill>
                <a:schemeClr val="bg1"/>
              </a:solidFill>
              <a:latin typeface="Arial" panose="020B0604020202020204" pitchFamily="34" charset="0"/>
              <a:ea typeface="HY헤드라인M" panose="02030600000101010101" pitchFamily="18" charset="-127"/>
              <a:cs typeface="Arial" panose="020B0604020202020204" pitchFamily="34" charset="0"/>
            </a:endParaRPr>
          </a:p>
        </p:txBody>
      </p:sp>
      <p:graphicFrame>
        <p:nvGraphicFramePr>
          <p:cNvPr id="25" name="표 24"/>
          <p:cNvGraphicFramePr>
            <a:graphicFrameLocks noGrp="1"/>
          </p:cNvGraphicFramePr>
          <p:nvPr>
            <p:extLst>
              <p:ext uri="{D42A27DB-BD31-4B8C-83A1-F6EECF244321}">
                <p14:modId xmlns:p14="http://schemas.microsoft.com/office/powerpoint/2010/main" val="892007631"/>
              </p:ext>
            </p:extLst>
          </p:nvPr>
        </p:nvGraphicFramePr>
        <p:xfrm>
          <a:off x="762002" y="4200832"/>
          <a:ext cx="7645471" cy="2228850"/>
        </p:xfrm>
        <a:graphic>
          <a:graphicData uri="http://schemas.openxmlformats.org/drawingml/2006/table">
            <a:tbl>
              <a:tblPr>
                <a:tableStyleId>{5C22544A-7EE6-4342-B048-85BDC9FD1C3A}</a:tableStyleId>
              </a:tblPr>
              <a:tblGrid>
                <a:gridCol w="1759863"/>
                <a:gridCol w="1471402"/>
                <a:gridCol w="1471402"/>
                <a:gridCol w="1471402"/>
                <a:gridCol w="1471402"/>
              </a:tblGrid>
              <a:tr h="84782">
                <a:tc>
                  <a:txBody>
                    <a:bodyPr/>
                    <a:lstStyle/>
                    <a:p>
                      <a:pPr algn="just" fontAlgn="ctr"/>
                      <a:r>
                        <a:rPr lang="ko-KR" altLang="en-US" sz="1400" b="1" u="none" strike="noStrike" dirty="0">
                          <a:solidFill>
                            <a:schemeClr val="bg1"/>
                          </a:solidFill>
                          <a:effectLst/>
                          <a:latin typeface="Arial" panose="020B0604020202020204" pitchFamily="34" charset="0"/>
                          <a:cs typeface="Arial" panose="020B0604020202020204" pitchFamily="34" charset="0"/>
                        </a:rPr>
                        <a:t>　</a:t>
                      </a:r>
                      <a:endParaRPr lang="ko-KR" altLang="en-US" sz="1400" b="1" i="0" u="none" strike="noStrike" dirty="0">
                        <a:solidFill>
                          <a:schemeClr val="bg1"/>
                        </a:solidFill>
                        <a:effectLst/>
                        <a:latin typeface="Arial" panose="020B0604020202020204" pitchFamily="34" charset="0"/>
                        <a:ea typeface="맑은 고딕" panose="020B0503020000020004" pitchFamily="50" charset="-127"/>
                        <a:cs typeface="Arial" panose="020B0604020202020204" pitchFamily="34" charset="0"/>
                      </a:endParaRPr>
                    </a:p>
                  </a:txBody>
                  <a:tcPr marL="9525" marR="9525" marT="9525" marB="0" anchor="ctr">
                    <a:lnL w="3175" cap="flat" cmpd="sng" algn="ctr">
                      <a:solidFill>
                        <a:schemeClr val="tx1"/>
                      </a:solidFill>
                      <a:prstDash val="solid"/>
                      <a:round/>
                      <a:headEnd type="none" w="med" len="med"/>
                      <a:tailEnd type="none" w="med" len="med"/>
                    </a:lnL>
                    <a:lnT w="3175" cap="flat" cmpd="sng" algn="ctr">
                      <a:solidFill>
                        <a:schemeClr val="tx1"/>
                      </a:solidFill>
                      <a:prstDash val="solid"/>
                      <a:round/>
                      <a:headEnd type="none" w="med" len="med"/>
                      <a:tailEnd type="none" w="med" len="med"/>
                    </a:lnT>
                    <a:solidFill>
                      <a:schemeClr val="tx2">
                        <a:lumMod val="50000"/>
                      </a:schemeClr>
                    </a:solidFill>
                  </a:tcPr>
                </a:tc>
                <a:tc>
                  <a:txBody>
                    <a:bodyPr/>
                    <a:lstStyle/>
                    <a:p>
                      <a:pPr algn="ctr" fontAlgn="ctr"/>
                      <a:r>
                        <a:rPr lang="en-US" sz="1400" b="1" u="none" strike="noStrike" dirty="0">
                          <a:solidFill>
                            <a:schemeClr val="bg1"/>
                          </a:solidFill>
                          <a:effectLst/>
                          <a:latin typeface="Arial" panose="020B0604020202020204" pitchFamily="34" charset="0"/>
                          <a:cs typeface="Arial" panose="020B0604020202020204" pitchFamily="34" charset="0"/>
                        </a:rPr>
                        <a:t>High-Skilled</a:t>
                      </a:r>
                      <a:endParaRPr lang="en-US" sz="1400" b="1" i="0" u="none" strike="noStrike" dirty="0">
                        <a:solidFill>
                          <a:schemeClr val="bg1"/>
                        </a:solidFill>
                        <a:effectLst/>
                        <a:latin typeface="Arial" panose="020B0604020202020204" pitchFamily="34" charset="0"/>
                        <a:ea typeface="맑은 고딕" panose="020B0503020000020004" pitchFamily="50" charset="-127"/>
                        <a:cs typeface="Arial" panose="020B0604020202020204" pitchFamily="34" charset="0"/>
                      </a:endParaRPr>
                    </a:p>
                  </a:txBody>
                  <a:tcPr marL="9525" marR="9525" marT="9525" marB="0" anchor="ctr">
                    <a:lnT w="3175" cap="flat" cmpd="sng" algn="ctr">
                      <a:solidFill>
                        <a:schemeClr val="tx1"/>
                      </a:solidFill>
                      <a:prstDash val="solid"/>
                      <a:round/>
                      <a:headEnd type="none" w="med" len="med"/>
                      <a:tailEnd type="none" w="med" len="med"/>
                    </a:lnT>
                    <a:solidFill>
                      <a:schemeClr val="tx2">
                        <a:lumMod val="50000"/>
                      </a:schemeClr>
                    </a:solidFill>
                  </a:tcPr>
                </a:tc>
                <a:tc>
                  <a:txBody>
                    <a:bodyPr/>
                    <a:lstStyle/>
                    <a:p>
                      <a:pPr algn="ctr" fontAlgn="ctr"/>
                      <a:r>
                        <a:rPr lang="en-US" sz="1400" b="1" u="none" strike="noStrike" dirty="0">
                          <a:solidFill>
                            <a:schemeClr val="bg1"/>
                          </a:solidFill>
                          <a:effectLst/>
                          <a:latin typeface="Arial" panose="020B0604020202020204" pitchFamily="34" charset="0"/>
                          <a:cs typeface="Arial" panose="020B0604020202020204" pitchFamily="34" charset="0"/>
                        </a:rPr>
                        <a:t>Medium-Skilled</a:t>
                      </a:r>
                      <a:endParaRPr lang="en-US" sz="1400" b="1" i="0" u="none" strike="noStrike" dirty="0">
                        <a:solidFill>
                          <a:schemeClr val="bg1"/>
                        </a:solidFill>
                        <a:effectLst/>
                        <a:latin typeface="Arial" panose="020B0604020202020204" pitchFamily="34" charset="0"/>
                        <a:ea typeface="맑은 고딕" panose="020B0503020000020004" pitchFamily="50" charset="-127"/>
                        <a:cs typeface="Arial" panose="020B0604020202020204" pitchFamily="34" charset="0"/>
                      </a:endParaRPr>
                    </a:p>
                  </a:txBody>
                  <a:tcPr marL="9525" marR="9525" marT="9525" marB="0" anchor="ctr">
                    <a:lnT w="3175" cap="flat" cmpd="sng" algn="ctr">
                      <a:solidFill>
                        <a:schemeClr val="tx1"/>
                      </a:solidFill>
                      <a:prstDash val="solid"/>
                      <a:round/>
                      <a:headEnd type="none" w="med" len="med"/>
                      <a:tailEnd type="none" w="med" len="med"/>
                    </a:lnT>
                    <a:solidFill>
                      <a:schemeClr val="tx2">
                        <a:lumMod val="50000"/>
                      </a:schemeClr>
                    </a:solidFill>
                  </a:tcPr>
                </a:tc>
                <a:tc>
                  <a:txBody>
                    <a:bodyPr/>
                    <a:lstStyle/>
                    <a:p>
                      <a:pPr algn="ctr" fontAlgn="ctr"/>
                      <a:r>
                        <a:rPr lang="en-US" sz="1400" b="1" u="none" strike="noStrike" dirty="0">
                          <a:solidFill>
                            <a:schemeClr val="bg1"/>
                          </a:solidFill>
                          <a:effectLst/>
                          <a:latin typeface="Arial" panose="020B0604020202020204" pitchFamily="34" charset="0"/>
                          <a:cs typeface="Arial" panose="020B0604020202020204" pitchFamily="34" charset="0"/>
                        </a:rPr>
                        <a:t>Low-Skilled</a:t>
                      </a:r>
                      <a:endParaRPr lang="en-US" sz="1400" b="1" i="0" u="none" strike="noStrike" dirty="0">
                        <a:solidFill>
                          <a:schemeClr val="bg1"/>
                        </a:solidFill>
                        <a:effectLst/>
                        <a:latin typeface="Arial" panose="020B0604020202020204" pitchFamily="34" charset="0"/>
                        <a:ea typeface="맑은 고딕" panose="020B0503020000020004" pitchFamily="50" charset="-127"/>
                        <a:cs typeface="Arial" panose="020B0604020202020204" pitchFamily="34" charset="0"/>
                      </a:endParaRPr>
                    </a:p>
                  </a:txBody>
                  <a:tcPr marL="9525" marR="9525" marT="9525" marB="0" anchor="ctr">
                    <a:lnT w="3175" cap="flat" cmpd="sng" algn="ctr">
                      <a:solidFill>
                        <a:schemeClr val="tx1"/>
                      </a:solidFill>
                      <a:prstDash val="solid"/>
                      <a:round/>
                      <a:headEnd type="none" w="med" len="med"/>
                      <a:tailEnd type="none" w="med" len="med"/>
                    </a:lnT>
                    <a:solidFill>
                      <a:schemeClr val="tx2">
                        <a:lumMod val="50000"/>
                      </a:schemeClr>
                    </a:solidFill>
                  </a:tcPr>
                </a:tc>
                <a:tc>
                  <a:txBody>
                    <a:bodyPr/>
                    <a:lstStyle/>
                    <a:p>
                      <a:pPr algn="ctr" fontAlgn="ctr"/>
                      <a:r>
                        <a:rPr lang="en-US" sz="1400" b="1" u="none" strike="noStrike" dirty="0">
                          <a:solidFill>
                            <a:schemeClr val="bg1"/>
                          </a:solidFill>
                          <a:effectLst/>
                          <a:latin typeface="Arial" panose="020B0604020202020204" pitchFamily="34" charset="0"/>
                          <a:cs typeface="Arial" panose="020B0604020202020204" pitchFamily="34" charset="0"/>
                        </a:rPr>
                        <a:t>GVC Jobs</a:t>
                      </a:r>
                      <a:endParaRPr lang="en-US" sz="1400" b="1" i="0" u="none" strike="noStrike" dirty="0">
                        <a:solidFill>
                          <a:schemeClr val="bg1"/>
                        </a:solidFill>
                        <a:effectLst/>
                        <a:latin typeface="Arial" panose="020B0604020202020204" pitchFamily="34" charset="0"/>
                        <a:ea typeface="맑은 고딕" panose="020B0503020000020004" pitchFamily="50" charset="-127"/>
                        <a:cs typeface="Arial" panose="020B0604020202020204" pitchFamily="34" charset="0"/>
                      </a:endParaRPr>
                    </a:p>
                  </a:txBody>
                  <a:tcPr marL="9525" marR="9525" marT="9525" marB="0" anchor="ctr">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solidFill>
                      <a:schemeClr val="tx2">
                        <a:lumMod val="50000"/>
                      </a:schemeClr>
                    </a:solidFill>
                  </a:tcPr>
                </a:tc>
              </a:tr>
              <a:tr h="84782">
                <a:tc>
                  <a:txBody>
                    <a:bodyPr/>
                    <a:lstStyle/>
                    <a:p>
                      <a:pPr algn="ctr" fontAlgn="ctr"/>
                      <a:r>
                        <a:rPr lang="en-US" sz="1400" b="1" u="none" strike="noStrike" dirty="0">
                          <a:effectLst/>
                          <a:latin typeface="Arial" panose="020B0604020202020204" pitchFamily="34" charset="0"/>
                          <a:cs typeface="Arial" panose="020B0604020202020204" pitchFamily="34" charset="0"/>
                        </a:rPr>
                        <a:t>China</a:t>
                      </a:r>
                      <a:endParaRPr lang="en-US" sz="1400" b="1" i="0" u="none" strike="noStrike" dirty="0">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B w="3175"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ko-KR" sz="1400" b="1" i="0" u="none" strike="noStrike" dirty="0">
                          <a:solidFill>
                            <a:srgbClr val="000000"/>
                          </a:solidFill>
                          <a:effectLst/>
                          <a:latin typeface="Arial" panose="020B0604020202020204" pitchFamily="34" charset="0"/>
                          <a:ea typeface="맑은 고딕" panose="020B0503020000020004" pitchFamily="50" charset="-127"/>
                          <a:cs typeface="Arial" panose="020B0604020202020204" pitchFamily="34" charset="0"/>
                        </a:rPr>
                        <a:t>3.8 </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B w="3175" cap="flat" cmpd="sng" algn="ctr">
                      <a:solidFill>
                        <a:schemeClr val="tx1"/>
                      </a:solidFill>
                      <a:prstDash val="solid"/>
                      <a:round/>
                      <a:headEnd type="none" w="med" len="med"/>
                      <a:tailEnd type="none" w="med" len="med"/>
                    </a:lnB>
                  </a:tcPr>
                </a:tc>
                <a:tc>
                  <a:txBody>
                    <a:bodyPr/>
                    <a:lstStyle/>
                    <a:p>
                      <a:pPr algn="ctr" fontAlgn="ctr"/>
                      <a:r>
                        <a:rPr lang="en-US" altLang="ko-KR" sz="1400" b="1" i="0" u="none" strike="noStrike" dirty="0">
                          <a:solidFill>
                            <a:srgbClr val="000000"/>
                          </a:solidFill>
                          <a:effectLst/>
                          <a:latin typeface="Arial" panose="020B0604020202020204" pitchFamily="34" charset="0"/>
                          <a:ea typeface="맑은 고딕" panose="020B0503020000020004" pitchFamily="50" charset="-127"/>
                          <a:cs typeface="Arial" panose="020B0604020202020204" pitchFamily="34" charset="0"/>
                        </a:rPr>
                        <a:t>26.5 </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B w="3175" cap="flat" cmpd="sng" algn="ctr">
                      <a:solidFill>
                        <a:schemeClr val="tx1"/>
                      </a:solidFill>
                      <a:prstDash val="solid"/>
                      <a:round/>
                      <a:headEnd type="none" w="med" len="med"/>
                      <a:tailEnd type="none" w="med" len="med"/>
                    </a:lnB>
                  </a:tcPr>
                </a:tc>
                <a:tc>
                  <a:txBody>
                    <a:bodyPr/>
                    <a:lstStyle/>
                    <a:p>
                      <a:pPr algn="ctr" fontAlgn="ctr"/>
                      <a:r>
                        <a:rPr lang="en-US" altLang="ko-KR" sz="1400" b="1" i="0" u="none" strike="noStrike">
                          <a:solidFill>
                            <a:srgbClr val="000000"/>
                          </a:solidFill>
                          <a:effectLst/>
                          <a:latin typeface="Arial" panose="020B0604020202020204" pitchFamily="34" charset="0"/>
                          <a:ea typeface="맑은 고딕" panose="020B0503020000020004" pitchFamily="50" charset="-127"/>
                          <a:cs typeface="Arial" panose="020B0604020202020204" pitchFamily="34" charset="0"/>
                        </a:rPr>
                        <a:t>69.7 </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B w="3175" cap="flat" cmpd="sng" algn="ctr">
                      <a:solidFill>
                        <a:schemeClr val="tx1"/>
                      </a:solidFill>
                      <a:prstDash val="solid"/>
                      <a:round/>
                      <a:headEnd type="none" w="med" len="med"/>
                      <a:tailEnd type="none" w="med" len="med"/>
                    </a:lnB>
                  </a:tcPr>
                </a:tc>
                <a:tc>
                  <a:txBody>
                    <a:bodyPr/>
                    <a:lstStyle/>
                    <a:p>
                      <a:pPr algn="ctr" fontAlgn="ctr"/>
                      <a:r>
                        <a:rPr lang="en-US" altLang="ko-KR" sz="1400" b="1" i="0" u="none" strike="noStrike">
                          <a:solidFill>
                            <a:srgbClr val="000000"/>
                          </a:solidFill>
                          <a:effectLst/>
                          <a:latin typeface="Arial" panose="020B0604020202020204" pitchFamily="34" charset="0"/>
                          <a:ea typeface="맑은 고딕" panose="020B0503020000020004" pitchFamily="50" charset="-127"/>
                          <a:cs typeface="Arial" panose="020B0604020202020204" pitchFamily="34" charset="0"/>
                        </a:rPr>
                        <a:t>250,194.8 </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B w="3175" cap="flat" cmpd="sng" algn="ctr">
                      <a:solidFill>
                        <a:schemeClr val="tx1"/>
                      </a:solidFill>
                      <a:prstDash val="solid"/>
                      <a:round/>
                      <a:headEnd type="none" w="med" len="med"/>
                      <a:tailEnd type="none" w="med" len="med"/>
                    </a:lnB>
                  </a:tcPr>
                </a:tc>
              </a:tr>
              <a:tr h="84782">
                <a:tc>
                  <a:txBody>
                    <a:bodyPr/>
                    <a:lstStyle/>
                    <a:p>
                      <a:pPr algn="ctr" fontAlgn="ctr"/>
                      <a:r>
                        <a:rPr lang="en-US" sz="1400" b="1" u="none" strike="noStrike" dirty="0">
                          <a:effectLst/>
                          <a:latin typeface="Arial" panose="020B0604020202020204" pitchFamily="34" charset="0"/>
                          <a:cs typeface="Arial" panose="020B0604020202020204" pitchFamily="34" charset="0"/>
                        </a:rPr>
                        <a:t>Germany</a:t>
                      </a:r>
                      <a:endParaRPr lang="en-US" sz="1400" b="1" i="0" u="none" strike="noStrike" dirty="0">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ko-KR" sz="1400" b="1" i="0" u="none" strike="noStrike">
                          <a:solidFill>
                            <a:srgbClr val="000000"/>
                          </a:solidFill>
                          <a:effectLst/>
                          <a:latin typeface="Arial" panose="020B0604020202020204" pitchFamily="34" charset="0"/>
                          <a:ea typeface="맑은 고딕" panose="020B0503020000020004" pitchFamily="50" charset="-127"/>
                          <a:cs typeface="Arial" panose="020B0604020202020204" pitchFamily="34" charset="0"/>
                        </a:rPr>
                        <a:t>24.6 </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ko-KR" sz="1400" b="1" i="0" u="none" strike="noStrike" dirty="0">
                          <a:solidFill>
                            <a:srgbClr val="000000"/>
                          </a:solidFill>
                          <a:effectLst/>
                          <a:latin typeface="Arial" panose="020B0604020202020204" pitchFamily="34" charset="0"/>
                          <a:ea typeface="맑은 고딕" panose="020B0503020000020004" pitchFamily="50" charset="-127"/>
                          <a:cs typeface="Arial" panose="020B0604020202020204" pitchFamily="34" charset="0"/>
                        </a:rPr>
                        <a:t>60.4 </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ko-KR" sz="1400" b="1" i="0" u="none" strike="noStrike">
                          <a:solidFill>
                            <a:srgbClr val="000000"/>
                          </a:solidFill>
                          <a:effectLst/>
                          <a:latin typeface="Arial" panose="020B0604020202020204" pitchFamily="34" charset="0"/>
                          <a:ea typeface="맑은 고딕" panose="020B0503020000020004" pitchFamily="50" charset="-127"/>
                          <a:cs typeface="Arial" panose="020B0604020202020204" pitchFamily="34" charset="0"/>
                        </a:rPr>
                        <a:t>15.1 </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ko-KR" sz="1400" b="1" i="0" u="none" strike="noStrike">
                          <a:solidFill>
                            <a:srgbClr val="000000"/>
                          </a:solidFill>
                          <a:effectLst/>
                          <a:latin typeface="Arial" panose="020B0604020202020204" pitchFamily="34" charset="0"/>
                          <a:ea typeface="맑은 고딕" panose="020B0503020000020004" pitchFamily="50" charset="-127"/>
                          <a:cs typeface="Arial" panose="020B0604020202020204" pitchFamily="34" charset="0"/>
                        </a:rPr>
                        <a:t>10,016.8 </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84782">
                <a:tc>
                  <a:txBody>
                    <a:bodyPr/>
                    <a:lstStyle/>
                    <a:p>
                      <a:pPr algn="ctr" fontAlgn="ctr"/>
                      <a:r>
                        <a:rPr lang="en-US" sz="1400" b="1" u="none" strike="noStrike" dirty="0">
                          <a:effectLst/>
                          <a:latin typeface="Arial" panose="020B0604020202020204" pitchFamily="34" charset="0"/>
                          <a:cs typeface="Arial" panose="020B0604020202020204" pitchFamily="34" charset="0"/>
                        </a:rPr>
                        <a:t>France</a:t>
                      </a:r>
                      <a:endParaRPr lang="en-US" sz="1400" b="1" i="0" u="none" strike="noStrike" dirty="0">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ko-KR" sz="1400" b="1" i="0" u="none" strike="noStrike">
                          <a:solidFill>
                            <a:srgbClr val="000000"/>
                          </a:solidFill>
                          <a:effectLst/>
                          <a:latin typeface="Arial" panose="020B0604020202020204" pitchFamily="34" charset="0"/>
                          <a:ea typeface="맑은 고딕" panose="020B0503020000020004" pitchFamily="50" charset="-127"/>
                          <a:cs typeface="Arial" panose="020B0604020202020204" pitchFamily="34" charset="0"/>
                        </a:rPr>
                        <a:t>31.4 </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ko-KR" sz="1400" b="1" i="0" u="none" strike="noStrike" dirty="0">
                          <a:solidFill>
                            <a:srgbClr val="000000"/>
                          </a:solidFill>
                          <a:effectLst/>
                          <a:latin typeface="Arial" panose="020B0604020202020204" pitchFamily="34" charset="0"/>
                          <a:ea typeface="맑은 고딕" panose="020B0503020000020004" pitchFamily="50" charset="-127"/>
                          <a:cs typeface="Arial" panose="020B0604020202020204" pitchFamily="34" charset="0"/>
                        </a:rPr>
                        <a:t>45.4 </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ko-KR" sz="1400" b="1" i="0" u="none" strike="noStrike">
                          <a:solidFill>
                            <a:srgbClr val="000000"/>
                          </a:solidFill>
                          <a:effectLst/>
                          <a:latin typeface="Arial" panose="020B0604020202020204" pitchFamily="34" charset="0"/>
                          <a:ea typeface="맑은 고딕" panose="020B0503020000020004" pitchFamily="50" charset="-127"/>
                          <a:cs typeface="Arial" panose="020B0604020202020204" pitchFamily="34" charset="0"/>
                        </a:rPr>
                        <a:t>23.2 </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ko-KR" sz="1400" b="1" i="0" u="none" strike="noStrike">
                          <a:solidFill>
                            <a:srgbClr val="000000"/>
                          </a:solidFill>
                          <a:effectLst/>
                          <a:latin typeface="Arial" panose="020B0604020202020204" pitchFamily="34" charset="0"/>
                          <a:ea typeface="맑은 고딕" panose="020B0503020000020004" pitchFamily="50" charset="-127"/>
                          <a:cs typeface="Arial" panose="020B0604020202020204" pitchFamily="34" charset="0"/>
                        </a:rPr>
                        <a:t>4,766.7 </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84782">
                <a:tc>
                  <a:txBody>
                    <a:bodyPr/>
                    <a:lstStyle/>
                    <a:p>
                      <a:pPr algn="ctr" fontAlgn="ctr"/>
                      <a:r>
                        <a:rPr lang="en-US" sz="1400" b="1" u="none" strike="noStrike" dirty="0">
                          <a:effectLst/>
                          <a:latin typeface="Arial" panose="020B0604020202020204" pitchFamily="34" charset="0"/>
                          <a:cs typeface="Arial" panose="020B0604020202020204" pitchFamily="34" charset="0"/>
                        </a:rPr>
                        <a:t>UK</a:t>
                      </a:r>
                      <a:endParaRPr lang="en-US" sz="1400" b="1" i="0" u="none" strike="noStrike" dirty="0">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ko-KR" sz="1400" b="1" i="0" u="none" strike="noStrike">
                          <a:solidFill>
                            <a:srgbClr val="000000"/>
                          </a:solidFill>
                          <a:effectLst/>
                          <a:latin typeface="Arial" panose="020B0604020202020204" pitchFamily="34" charset="0"/>
                          <a:ea typeface="맑은 고딕" panose="020B0503020000020004" pitchFamily="50" charset="-127"/>
                          <a:cs typeface="Arial" panose="020B0604020202020204" pitchFamily="34" charset="0"/>
                        </a:rPr>
                        <a:t>28.5 </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ko-KR" sz="1400" b="1" i="0" u="none" strike="noStrike">
                          <a:solidFill>
                            <a:srgbClr val="000000"/>
                          </a:solidFill>
                          <a:effectLst/>
                          <a:latin typeface="Arial" panose="020B0604020202020204" pitchFamily="34" charset="0"/>
                          <a:ea typeface="맑은 고딕" panose="020B0503020000020004" pitchFamily="50" charset="-127"/>
                          <a:cs typeface="Arial" panose="020B0604020202020204" pitchFamily="34" charset="0"/>
                        </a:rPr>
                        <a:t>48.1 </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ko-KR" sz="1400" b="1" i="0" u="none" strike="noStrike" dirty="0">
                          <a:solidFill>
                            <a:srgbClr val="000000"/>
                          </a:solidFill>
                          <a:effectLst/>
                          <a:latin typeface="Arial" panose="020B0604020202020204" pitchFamily="34" charset="0"/>
                          <a:ea typeface="맑은 고딕" panose="020B0503020000020004" pitchFamily="50" charset="-127"/>
                          <a:cs typeface="Arial" panose="020B0604020202020204" pitchFamily="34" charset="0"/>
                        </a:rPr>
                        <a:t>23.4 </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ko-KR" sz="1400" b="1" i="0" u="none" strike="noStrike">
                          <a:solidFill>
                            <a:srgbClr val="000000"/>
                          </a:solidFill>
                          <a:effectLst/>
                          <a:latin typeface="Arial" panose="020B0604020202020204" pitchFamily="34" charset="0"/>
                          <a:ea typeface="맑은 고딕" panose="020B0503020000020004" pitchFamily="50" charset="-127"/>
                          <a:cs typeface="Arial" panose="020B0604020202020204" pitchFamily="34" charset="0"/>
                        </a:rPr>
                        <a:t>3,713.3 </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84782">
                <a:tc>
                  <a:txBody>
                    <a:bodyPr/>
                    <a:lstStyle/>
                    <a:p>
                      <a:pPr algn="ctr" fontAlgn="ctr"/>
                      <a:r>
                        <a:rPr lang="en-US" sz="1400" b="1" u="none" strike="noStrike" dirty="0">
                          <a:effectLst/>
                          <a:latin typeface="Arial" panose="020B0604020202020204" pitchFamily="34" charset="0"/>
                          <a:cs typeface="Arial" panose="020B0604020202020204" pitchFamily="34" charset="0"/>
                        </a:rPr>
                        <a:t>Italy</a:t>
                      </a:r>
                      <a:endParaRPr lang="en-US" sz="1400" b="1" i="0" u="none" strike="noStrike" dirty="0">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ko-KR" sz="1400" b="1" i="0" u="none" strike="noStrike">
                          <a:solidFill>
                            <a:srgbClr val="000000"/>
                          </a:solidFill>
                          <a:effectLst/>
                          <a:latin typeface="Arial" panose="020B0604020202020204" pitchFamily="34" charset="0"/>
                          <a:ea typeface="맑은 고딕" panose="020B0503020000020004" pitchFamily="50" charset="-127"/>
                          <a:cs typeface="Arial" panose="020B0604020202020204" pitchFamily="34" charset="0"/>
                        </a:rPr>
                        <a:t>11.3 </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ko-KR" sz="1400" b="1" i="0" u="none" strike="noStrike">
                          <a:solidFill>
                            <a:srgbClr val="000000"/>
                          </a:solidFill>
                          <a:effectLst/>
                          <a:latin typeface="Arial" panose="020B0604020202020204" pitchFamily="34" charset="0"/>
                          <a:ea typeface="맑은 고딕" panose="020B0503020000020004" pitchFamily="50" charset="-127"/>
                          <a:cs typeface="Arial" panose="020B0604020202020204" pitchFamily="34" charset="0"/>
                        </a:rPr>
                        <a:t>46.6 </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ko-KR" sz="1400" b="1" i="0" u="none" strike="noStrike" dirty="0">
                          <a:solidFill>
                            <a:srgbClr val="000000"/>
                          </a:solidFill>
                          <a:effectLst/>
                          <a:latin typeface="Arial" panose="020B0604020202020204" pitchFamily="34" charset="0"/>
                          <a:ea typeface="맑은 고딕" panose="020B0503020000020004" pitchFamily="50" charset="-127"/>
                          <a:cs typeface="Arial" panose="020B0604020202020204" pitchFamily="34" charset="0"/>
                        </a:rPr>
                        <a:t>42.0 </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ko-KR" sz="1400" b="1" i="0" u="none" strike="noStrike" dirty="0">
                          <a:solidFill>
                            <a:srgbClr val="000000"/>
                          </a:solidFill>
                          <a:effectLst/>
                          <a:latin typeface="Arial" panose="020B0604020202020204" pitchFamily="34" charset="0"/>
                          <a:ea typeface="맑은 고딕" panose="020B0503020000020004" pitchFamily="50" charset="-127"/>
                          <a:cs typeface="Arial" panose="020B0604020202020204" pitchFamily="34" charset="0"/>
                        </a:rPr>
                        <a:t>6,109.4 </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84782">
                <a:tc>
                  <a:txBody>
                    <a:bodyPr/>
                    <a:lstStyle/>
                    <a:p>
                      <a:pPr algn="ctr" fontAlgn="ctr"/>
                      <a:r>
                        <a:rPr lang="en-US" sz="1400" b="1" u="none" strike="noStrike" dirty="0">
                          <a:effectLst/>
                          <a:latin typeface="Arial" panose="020B0604020202020204" pitchFamily="34" charset="0"/>
                          <a:cs typeface="Arial" panose="020B0604020202020204" pitchFamily="34" charset="0"/>
                        </a:rPr>
                        <a:t>Japan</a:t>
                      </a:r>
                      <a:endParaRPr lang="en-US" sz="1400" b="1" i="0" u="none" strike="noStrike" dirty="0">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ko-KR" sz="1400" b="1" i="0" u="none" strike="noStrike">
                          <a:solidFill>
                            <a:srgbClr val="000000"/>
                          </a:solidFill>
                          <a:effectLst/>
                          <a:latin typeface="Arial" panose="020B0604020202020204" pitchFamily="34" charset="0"/>
                          <a:ea typeface="맑은 고딕" panose="020B0503020000020004" pitchFamily="50" charset="-127"/>
                          <a:cs typeface="Arial" panose="020B0604020202020204" pitchFamily="34" charset="0"/>
                        </a:rPr>
                        <a:t>23.0 </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ko-KR" sz="1400" b="1" i="0" u="none" strike="noStrike">
                          <a:solidFill>
                            <a:srgbClr val="000000"/>
                          </a:solidFill>
                          <a:effectLst/>
                          <a:latin typeface="Arial" panose="020B0604020202020204" pitchFamily="34" charset="0"/>
                          <a:ea typeface="맑은 고딕" panose="020B0503020000020004" pitchFamily="50" charset="-127"/>
                          <a:cs typeface="Arial" panose="020B0604020202020204" pitchFamily="34" charset="0"/>
                        </a:rPr>
                        <a:t>66.5 </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ko-KR" sz="1400" b="1" i="0" u="none" strike="noStrike">
                          <a:solidFill>
                            <a:srgbClr val="000000"/>
                          </a:solidFill>
                          <a:effectLst/>
                          <a:latin typeface="Arial" panose="020B0604020202020204" pitchFamily="34" charset="0"/>
                          <a:ea typeface="맑은 고딕" panose="020B0503020000020004" pitchFamily="50" charset="-127"/>
                          <a:cs typeface="Arial" panose="020B0604020202020204" pitchFamily="34" charset="0"/>
                        </a:rPr>
                        <a:t>10.5 </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ko-KR" sz="1400" b="1" i="0" u="none" strike="noStrike" dirty="0">
                          <a:solidFill>
                            <a:srgbClr val="000000"/>
                          </a:solidFill>
                          <a:effectLst/>
                          <a:latin typeface="Arial" panose="020B0604020202020204" pitchFamily="34" charset="0"/>
                          <a:ea typeface="맑은 고딕" panose="020B0503020000020004" pitchFamily="50" charset="-127"/>
                          <a:cs typeface="Arial" panose="020B0604020202020204" pitchFamily="34" charset="0"/>
                        </a:rPr>
                        <a:t>10,036.4 </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84782">
                <a:tc>
                  <a:txBody>
                    <a:bodyPr/>
                    <a:lstStyle/>
                    <a:p>
                      <a:pPr algn="ctr" fontAlgn="ctr"/>
                      <a:r>
                        <a:rPr lang="en-US" sz="1400" b="1" u="none" strike="noStrike" dirty="0">
                          <a:effectLst/>
                          <a:latin typeface="Arial" panose="020B0604020202020204" pitchFamily="34" charset="0"/>
                          <a:cs typeface="Arial" panose="020B0604020202020204" pitchFamily="34" charset="0"/>
                        </a:rPr>
                        <a:t>Korea</a:t>
                      </a:r>
                      <a:endParaRPr lang="en-US" sz="1400" b="1" i="0" u="none" strike="noStrike" dirty="0">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ko-KR" sz="1400" b="1" i="0" u="none" strike="noStrike" dirty="0">
                          <a:solidFill>
                            <a:srgbClr val="FF0000"/>
                          </a:solidFill>
                          <a:effectLst/>
                          <a:latin typeface="Arial" panose="020B0604020202020204" pitchFamily="34" charset="0"/>
                          <a:ea typeface="맑은 고딕" panose="020B0503020000020004" pitchFamily="50" charset="-127"/>
                          <a:cs typeface="Arial" panose="020B0604020202020204" pitchFamily="34" charset="0"/>
                        </a:rPr>
                        <a:t>40.6</a:t>
                      </a:r>
                      <a:r>
                        <a:rPr lang="en-US" altLang="ko-KR" sz="1400" b="1" i="0" u="none" strike="noStrike" dirty="0">
                          <a:solidFill>
                            <a:srgbClr val="000000"/>
                          </a:solidFill>
                          <a:effectLst/>
                          <a:latin typeface="Arial" panose="020B0604020202020204" pitchFamily="34" charset="0"/>
                          <a:ea typeface="맑은 고딕" panose="020B0503020000020004" pitchFamily="50" charset="-127"/>
                          <a:cs typeface="Arial" panose="020B0604020202020204" pitchFamily="34" charset="0"/>
                        </a:rPr>
                        <a:t> </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ko-KR" sz="1400" b="1" i="0" u="none" strike="noStrike">
                          <a:solidFill>
                            <a:srgbClr val="000000"/>
                          </a:solidFill>
                          <a:effectLst/>
                          <a:latin typeface="Arial" panose="020B0604020202020204" pitchFamily="34" charset="0"/>
                          <a:ea typeface="맑은 고딕" panose="020B0503020000020004" pitchFamily="50" charset="-127"/>
                          <a:cs typeface="Arial" panose="020B0604020202020204" pitchFamily="34" charset="0"/>
                        </a:rPr>
                        <a:t>48.8 </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ko-KR" sz="1400" b="1" i="0" u="none" strike="noStrike">
                          <a:solidFill>
                            <a:srgbClr val="000000"/>
                          </a:solidFill>
                          <a:effectLst/>
                          <a:latin typeface="Arial" panose="020B0604020202020204" pitchFamily="34" charset="0"/>
                          <a:ea typeface="맑은 고딕" panose="020B0503020000020004" pitchFamily="50" charset="-127"/>
                          <a:cs typeface="Arial" panose="020B0604020202020204" pitchFamily="34" charset="0"/>
                        </a:rPr>
                        <a:t>10.6 </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ko-KR" sz="1400" b="1" i="0" u="none" strike="noStrike" dirty="0">
                          <a:solidFill>
                            <a:srgbClr val="000000"/>
                          </a:solidFill>
                          <a:effectLst/>
                          <a:latin typeface="Arial" panose="020B0604020202020204" pitchFamily="34" charset="0"/>
                          <a:ea typeface="맑은 고딕" panose="020B0503020000020004" pitchFamily="50" charset="-127"/>
                          <a:cs typeface="Arial" panose="020B0604020202020204" pitchFamily="34" charset="0"/>
                        </a:rPr>
                        <a:t>5,308.2 </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84782">
                <a:tc>
                  <a:txBody>
                    <a:bodyPr/>
                    <a:lstStyle/>
                    <a:p>
                      <a:pPr algn="ctr" fontAlgn="ctr"/>
                      <a:r>
                        <a:rPr lang="en-US" sz="1400" b="1" u="none" strike="noStrike" dirty="0">
                          <a:effectLst/>
                          <a:latin typeface="Arial" panose="020B0604020202020204" pitchFamily="34" charset="0"/>
                          <a:cs typeface="Arial" panose="020B0604020202020204" pitchFamily="34" charset="0"/>
                        </a:rPr>
                        <a:t>USA</a:t>
                      </a:r>
                      <a:endParaRPr lang="en-US" sz="1400" b="1" i="0" u="none" strike="noStrike" dirty="0">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ko-KR" sz="1400" b="1" i="0" u="none" strike="noStrike">
                          <a:solidFill>
                            <a:srgbClr val="000000"/>
                          </a:solidFill>
                          <a:effectLst/>
                          <a:latin typeface="Arial" panose="020B0604020202020204" pitchFamily="34" charset="0"/>
                          <a:ea typeface="맑은 고딕" panose="020B0503020000020004" pitchFamily="50" charset="-127"/>
                          <a:cs typeface="Arial" panose="020B0604020202020204" pitchFamily="34" charset="0"/>
                        </a:rPr>
                        <a:t>29.0 </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ko-KR" sz="1400" b="1" i="0" u="none" strike="noStrike">
                          <a:solidFill>
                            <a:srgbClr val="000000"/>
                          </a:solidFill>
                          <a:effectLst/>
                          <a:latin typeface="Arial" panose="020B0604020202020204" pitchFamily="34" charset="0"/>
                          <a:ea typeface="맑은 고딕" panose="020B0503020000020004" pitchFamily="50" charset="-127"/>
                          <a:cs typeface="Arial" panose="020B0604020202020204" pitchFamily="34" charset="0"/>
                        </a:rPr>
                        <a:t>60.5 </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ko-KR" sz="1400" b="1" i="0" u="none" strike="noStrike">
                          <a:solidFill>
                            <a:srgbClr val="000000"/>
                          </a:solidFill>
                          <a:effectLst/>
                          <a:latin typeface="Arial" panose="020B0604020202020204" pitchFamily="34" charset="0"/>
                          <a:ea typeface="맑은 고딕" panose="020B0503020000020004" pitchFamily="50" charset="-127"/>
                          <a:cs typeface="Arial" panose="020B0604020202020204" pitchFamily="34" charset="0"/>
                        </a:rPr>
                        <a:t>10.5 </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ko-KR" sz="1400" b="1" i="0" u="none" strike="noStrike" dirty="0">
                          <a:solidFill>
                            <a:srgbClr val="000000"/>
                          </a:solidFill>
                          <a:effectLst/>
                          <a:latin typeface="Arial" panose="020B0604020202020204" pitchFamily="34" charset="0"/>
                          <a:ea typeface="맑은 고딕" panose="020B0503020000020004" pitchFamily="50" charset="-127"/>
                          <a:cs typeface="Arial" panose="020B0604020202020204" pitchFamily="34" charset="0"/>
                        </a:rPr>
                        <a:t>15,147.8 </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84782">
                <a:tc>
                  <a:txBody>
                    <a:bodyPr/>
                    <a:lstStyle/>
                    <a:p>
                      <a:pPr algn="ctr" fontAlgn="ctr"/>
                      <a:r>
                        <a:rPr lang="en-US" sz="1400" b="1" u="none" strike="noStrike" dirty="0">
                          <a:effectLst/>
                          <a:latin typeface="Arial" panose="020B0604020202020204" pitchFamily="34" charset="0"/>
                          <a:cs typeface="Arial" panose="020B0604020202020204" pitchFamily="34" charset="0"/>
                        </a:rPr>
                        <a:t>Total 40 Countries</a:t>
                      </a:r>
                      <a:endParaRPr lang="en-US" sz="1400" b="1" i="0" u="none" strike="noStrike" dirty="0">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ko-KR" sz="1400" b="1" i="0" u="none" strike="noStrike" dirty="0">
                          <a:solidFill>
                            <a:srgbClr val="0070C0"/>
                          </a:solidFill>
                          <a:effectLst/>
                          <a:latin typeface="Arial" panose="020B0604020202020204" pitchFamily="34" charset="0"/>
                          <a:ea typeface="맑은 고딕" panose="020B0503020000020004" pitchFamily="50" charset="-127"/>
                          <a:cs typeface="Arial" panose="020B0604020202020204" pitchFamily="34" charset="0"/>
                        </a:rPr>
                        <a:t>8.0 </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ko-KR" sz="1400" b="1" i="0" u="none" strike="noStrike" dirty="0">
                          <a:solidFill>
                            <a:srgbClr val="0070C0"/>
                          </a:solidFill>
                          <a:effectLst/>
                          <a:latin typeface="Arial" panose="020B0604020202020204" pitchFamily="34" charset="0"/>
                          <a:ea typeface="맑은 고딕" panose="020B0503020000020004" pitchFamily="50" charset="-127"/>
                          <a:cs typeface="Arial" panose="020B0604020202020204" pitchFamily="34" charset="0"/>
                        </a:rPr>
                        <a:t>33.8 </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ko-KR" sz="1400" b="1" i="0" u="none" strike="noStrike" dirty="0">
                          <a:solidFill>
                            <a:srgbClr val="0070C0"/>
                          </a:solidFill>
                          <a:effectLst/>
                          <a:latin typeface="Arial" panose="020B0604020202020204" pitchFamily="34" charset="0"/>
                          <a:ea typeface="맑은 고딕" panose="020B0503020000020004" pitchFamily="50" charset="-127"/>
                          <a:cs typeface="Arial" panose="020B0604020202020204" pitchFamily="34" charset="0"/>
                        </a:rPr>
                        <a:t>58.2 </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ko-KR" sz="1400" b="1" i="0" u="none" strike="noStrike" dirty="0">
                          <a:solidFill>
                            <a:srgbClr val="000000"/>
                          </a:solidFill>
                          <a:effectLst/>
                          <a:latin typeface="Arial" panose="020B0604020202020204" pitchFamily="34" charset="0"/>
                          <a:ea typeface="맑은 고딕" panose="020B0503020000020004" pitchFamily="50" charset="-127"/>
                          <a:cs typeface="Arial" panose="020B0604020202020204" pitchFamily="34" charset="0"/>
                        </a:rPr>
                        <a:t>554,280.5 </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7079268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endParaRPr lang="ko-KR" altLang="en-US"/>
          </a:p>
        </p:txBody>
      </p:sp>
      <p:pic>
        <p:nvPicPr>
          <p:cNvPr id="4" name="내용 개체 틀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784" y="-23501"/>
            <a:ext cx="9162784" cy="6869700"/>
          </a:xfrm>
        </p:spPr>
      </p:pic>
      <p:sp>
        <p:nvSpPr>
          <p:cNvPr id="5" name="Rectangle 2"/>
          <p:cNvSpPr txBox="1">
            <a:spLocks noChangeArrowheads="1"/>
          </p:cNvSpPr>
          <p:nvPr/>
        </p:nvSpPr>
        <p:spPr bwMode="auto">
          <a:xfrm>
            <a:off x="457200" y="304273"/>
            <a:ext cx="2516715" cy="738664"/>
          </a:xfrm>
          <a:prstGeom prst="rect">
            <a:avLst/>
          </a:prstGeom>
          <a:noFill/>
          <a:ln>
            <a:noFill/>
            <a:headEnd/>
            <a:tailEnd/>
          </a:ln>
        </p:spPr>
        <p:style>
          <a:lnRef idx="0">
            <a:schemeClr val="accent3"/>
          </a:lnRef>
          <a:fillRef idx="3">
            <a:schemeClr val="accent3"/>
          </a:fillRef>
          <a:effectRef idx="3">
            <a:schemeClr val="accent3"/>
          </a:effectRef>
          <a:fontRef idx="minor">
            <a:schemeClr val="lt1"/>
          </a:fontRef>
        </p:style>
        <p:txBody>
          <a:bodyPr wrap="none" lIns="0" tIns="0" rIns="0" bIns="0" anchor="ctr">
            <a:spAutoFit/>
            <a:scene3d>
              <a:camera prst="orthographicFront"/>
              <a:lightRig rig="soft" dir="tl">
                <a:rot lat="0" lon="0" rev="0"/>
              </a:lightRig>
            </a:scene3d>
            <a:sp3d contourW="38100" prstMaterial="matte">
              <a:bevelT w="1270" h="38100" prst="artDeco"/>
              <a:extrusionClr>
                <a:schemeClr val="bg1"/>
              </a:extrusionClr>
              <a:contourClr>
                <a:srgbClr val="003366"/>
              </a:contourClr>
            </a:sp3d>
          </a:bodyPr>
          <a:lstStyle/>
          <a:p>
            <a:pPr fontAlgn="auto">
              <a:spcBef>
                <a:spcPts val="0"/>
              </a:spcBef>
              <a:spcAft>
                <a:spcPts val="0"/>
              </a:spcAft>
              <a:defRPr/>
            </a:pPr>
            <a:r>
              <a:rPr lang="en-US" altLang="ko-KR" sz="4800" b="1" spc="-150" dirty="0">
                <a:latin typeface="Arial" panose="020B0604020202020204" pitchFamily="34" charset="0"/>
                <a:cs typeface="Arial" panose="020B0604020202020204" pitchFamily="34" charset="0"/>
              </a:rPr>
              <a:t>Contents</a:t>
            </a:r>
            <a:endParaRPr lang="en-US" altLang="ko-KR" sz="4800" b="1" spc="-150" dirty="0" smtClean="0">
              <a:ln w="11430"/>
              <a:gradFill>
                <a:gsLst>
                  <a:gs pos="49000">
                    <a:schemeClr val="bg1"/>
                  </a:gs>
                  <a:gs pos="50000">
                    <a:schemeClr val="bg1">
                      <a:lumMod val="65000"/>
                    </a:schemeClr>
                  </a:gs>
                  <a:gs pos="100000">
                    <a:schemeClr val="bg1"/>
                  </a:gs>
                </a:gsLst>
                <a:lin ang="5400000" scaled="0"/>
              </a:gradFill>
              <a:effectLst>
                <a:outerShdw blurRad="38100" dist="38100" dir="2700000" algn="tl">
                  <a:srgbClr val="000000">
                    <a:alpha val="30000"/>
                  </a:srgbClr>
                </a:outerShdw>
              </a:effectLst>
              <a:latin typeface="Arial" panose="020B0604020202020204" pitchFamily="34" charset="0"/>
              <a:ea typeface="HY헤드라인M" panose="02030600000101010101" pitchFamily="18" charset="-127"/>
              <a:cs typeface="Arial" panose="020B0604020202020204" pitchFamily="34" charset="0"/>
            </a:endParaRPr>
          </a:p>
        </p:txBody>
      </p:sp>
      <p:pic>
        <p:nvPicPr>
          <p:cNvPr id="6" name="그림 5" descr="031.png"/>
          <p:cNvPicPr>
            <a:picLocks noChangeAspect="1"/>
          </p:cNvPicPr>
          <p:nvPr/>
        </p:nvPicPr>
        <p:blipFill>
          <a:blip r:embed="rId3" cstate="print"/>
          <a:stretch>
            <a:fillRect/>
          </a:stretch>
        </p:blipFill>
        <p:spPr>
          <a:xfrm>
            <a:off x="0" y="4495800"/>
            <a:ext cx="9144000" cy="2362200"/>
          </a:xfrm>
          <a:prstGeom prst="rect">
            <a:avLst/>
          </a:prstGeom>
        </p:spPr>
      </p:pic>
      <p:pic>
        <p:nvPicPr>
          <p:cNvPr id="50" name="그림 4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67550" y="6302069"/>
            <a:ext cx="2058763" cy="458151"/>
          </a:xfrm>
          <a:prstGeom prst="rect">
            <a:avLst/>
          </a:prstGeom>
        </p:spPr>
      </p:pic>
      <p:grpSp>
        <p:nvGrpSpPr>
          <p:cNvPr id="7" name="그룹 6"/>
          <p:cNvGrpSpPr/>
          <p:nvPr/>
        </p:nvGrpSpPr>
        <p:grpSpPr>
          <a:xfrm>
            <a:off x="1907704" y="1997829"/>
            <a:ext cx="7455372" cy="1050108"/>
            <a:chOff x="3728864" y="796823"/>
            <a:chExt cx="9809880" cy="1310383"/>
          </a:xfrm>
        </p:grpSpPr>
        <p:grpSp>
          <p:nvGrpSpPr>
            <p:cNvPr id="8" name="그룹 7"/>
            <p:cNvGrpSpPr/>
            <p:nvPr/>
          </p:nvGrpSpPr>
          <p:grpSpPr>
            <a:xfrm>
              <a:off x="3728864" y="796823"/>
              <a:ext cx="9809880" cy="1310383"/>
              <a:chOff x="3728864" y="796823"/>
              <a:chExt cx="9809880" cy="1310383"/>
            </a:xfrm>
          </p:grpSpPr>
          <p:pic>
            <p:nvPicPr>
              <p:cNvPr id="11" name="그림 10"/>
              <p:cNvPicPr>
                <a:picLocks noChangeAspect="1"/>
              </p:cNvPicPr>
              <p:nvPr/>
            </p:nvPicPr>
            <p:blipFill rotWithShape="1">
              <a:blip r:embed="rId5" cstate="print">
                <a:extLst>
                  <a:ext uri="{28A0092B-C50C-407E-A947-70E740481C1C}">
                    <a14:useLocalDpi xmlns:a14="http://schemas.microsoft.com/office/drawing/2010/main" val="0"/>
                  </a:ext>
                </a:extLst>
              </a:blip>
              <a:srcRect l="34807" t="33889" r="20627" b="43889"/>
              <a:stretch/>
            </p:blipFill>
            <p:spPr>
              <a:xfrm>
                <a:off x="3728864" y="796823"/>
                <a:ext cx="3795886" cy="1310383"/>
              </a:xfrm>
              <a:prstGeom prst="rect">
                <a:avLst/>
              </a:prstGeom>
            </p:spPr>
          </p:pic>
          <p:pic>
            <p:nvPicPr>
              <p:cNvPr id="12" name="그림 11"/>
              <p:cNvPicPr>
                <a:picLocks noChangeAspect="1"/>
              </p:cNvPicPr>
              <p:nvPr/>
            </p:nvPicPr>
            <p:blipFill rotWithShape="1">
              <a:blip r:embed="rId6">
                <a:extLst>
                  <a:ext uri="{28A0092B-C50C-407E-A947-70E740481C1C}">
                    <a14:useLocalDpi xmlns:a14="http://schemas.microsoft.com/office/drawing/2010/main" val="0"/>
                  </a:ext>
                </a:extLst>
              </a:blip>
              <a:srcRect l="71656" t="33889" r="-1346" b="43889"/>
              <a:stretch/>
            </p:blipFill>
            <p:spPr>
              <a:xfrm>
                <a:off x="7524749" y="796823"/>
                <a:ext cx="6013995" cy="1310383"/>
              </a:xfrm>
              <a:prstGeom prst="rect">
                <a:avLst/>
              </a:prstGeom>
            </p:spPr>
          </p:pic>
        </p:grpSp>
        <p:sp>
          <p:nvSpPr>
            <p:cNvPr id="9" name="TextBox 8"/>
            <p:cNvSpPr txBox="1"/>
            <p:nvPr/>
          </p:nvSpPr>
          <p:spPr>
            <a:xfrm>
              <a:off x="4112032" y="1100760"/>
              <a:ext cx="364911" cy="596854"/>
            </a:xfrm>
            <a:prstGeom prst="rect">
              <a:avLst/>
            </a:prstGeom>
            <a:noFill/>
          </p:spPr>
          <p:txBody>
            <a:bodyPr wrap="square" rtlCol="0">
              <a:spAutoFit/>
            </a:bodyPr>
            <a:lstStyle/>
            <a:p>
              <a:pPr algn="ctr"/>
              <a:r>
                <a:rPr lang="en-US" altLang="ko-KR" sz="2800" b="1" dirty="0" smtClean="0">
                  <a:solidFill>
                    <a:schemeClr val="bg1"/>
                  </a:solidFill>
                  <a:latin typeface="HY견명조" panose="02030600000101010101" pitchFamily="18" charset="-127"/>
                  <a:ea typeface="HY견명조" panose="02030600000101010101" pitchFamily="18" charset="-127"/>
                </a:rPr>
                <a:t>Ⅱ</a:t>
              </a:r>
              <a:endParaRPr lang="ko-KR" altLang="en-US" sz="2800" b="1" dirty="0">
                <a:solidFill>
                  <a:schemeClr val="bg1"/>
                </a:solidFill>
                <a:latin typeface="HY견명조" panose="02030600000101010101" pitchFamily="18" charset="-127"/>
                <a:ea typeface="HY견명조" panose="02030600000101010101" pitchFamily="18" charset="-127"/>
              </a:endParaRPr>
            </a:p>
          </p:txBody>
        </p:sp>
        <p:sp>
          <p:nvSpPr>
            <p:cNvPr id="10" name="TextBox 9"/>
            <p:cNvSpPr txBox="1"/>
            <p:nvPr/>
          </p:nvSpPr>
          <p:spPr>
            <a:xfrm>
              <a:off x="4797888" y="1206104"/>
              <a:ext cx="7213286" cy="576091"/>
            </a:xfrm>
            <a:prstGeom prst="rect">
              <a:avLst/>
            </a:prstGeom>
            <a:noFill/>
          </p:spPr>
          <p:txBody>
            <a:bodyPr wrap="square" rtlCol="0">
              <a:spAutoFit/>
            </a:bodyPr>
            <a:lstStyle>
              <a:defPPr>
                <a:defRPr lang="ko-KR"/>
              </a:defPPr>
              <a:lvl1pPr>
                <a:defRPr sz="2800" b="1">
                  <a:solidFill>
                    <a:schemeClr val="bg1"/>
                  </a:solidFill>
                  <a:latin typeface="Arial" panose="020B0604020202020204" pitchFamily="34" charset="0"/>
                  <a:ea typeface="HY헤드라인M" panose="02030600000101010101" pitchFamily="18" charset="-127"/>
                  <a:cs typeface="Arial" panose="020B0604020202020204" pitchFamily="34" charset="0"/>
                </a:defRPr>
              </a:lvl1pPr>
            </a:lstStyle>
            <a:p>
              <a:r>
                <a:rPr lang="en-US" altLang="ko-KR" sz="2300" dirty="0" smtClean="0"/>
                <a:t>Research </a:t>
              </a:r>
              <a:r>
                <a:rPr lang="en-US" altLang="ko-KR" sz="2300" dirty="0"/>
                <a:t>Methodology and Data</a:t>
              </a:r>
              <a:endParaRPr lang="ko-KR" altLang="en-US" sz="2300" dirty="0"/>
            </a:p>
          </p:txBody>
        </p:sp>
      </p:grpSp>
      <p:grpSp>
        <p:nvGrpSpPr>
          <p:cNvPr id="44" name="그룹 43"/>
          <p:cNvGrpSpPr/>
          <p:nvPr/>
        </p:nvGrpSpPr>
        <p:grpSpPr>
          <a:xfrm>
            <a:off x="1907704" y="1184865"/>
            <a:ext cx="7455372" cy="1050108"/>
            <a:chOff x="3728864" y="796823"/>
            <a:chExt cx="9809880" cy="1310383"/>
          </a:xfrm>
        </p:grpSpPr>
        <p:grpSp>
          <p:nvGrpSpPr>
            <p:cNvPr id="45" name="그룹 44"/>
            <p:cNvGrpSpPr/>
            <p:nvPr/>
          </p:nvGrpSpPr>
          <p:grpSpPr>
            <a:xfrm>
              <a:off x="3728864" y="796823"/>
              <a:ext cx="9809880" cy="1310383"/>
              <a:chOff x="3728864" y="796823"/>
              <a:chExt cx="9809880" cy="1310383"/>
            </a:xfrm>
          </p:grpSpPr>
          <p:pic>
            <p:nvPicPr>
              <p:cNvPr id="48" name="그림 47"/>
              <p:cNvPicPr>
                <a:picLocks noChangeAspect="1"/>
              </p:cNvPicPr>
              <p:nvPr/>
            </p:nvPicPr>
            <p:blipFill rotWithShape="1">
              <a:blip r:embed="rId5" cstate="print">
                <a:extLst>
                  <a:ext uri="{28A0092B-C50C-407E-A947-70E740481C1C}">
                    <a14:useLocalDpi xmlns:a14="http://schemas.microsoft.com/office/drawing/2010/main" val="0"/>
                  </a:ext>
                </a:extLst>
              </a:blip>
              <a:srcRect l="34807" t="33889" r="20627" b="43889"/>
              <a:stretch/>
            </p:blipFill>
            <p:spPr>
              <a:xfrm>
                <a:off x="3728864" y="796823"/>
                <a:ext cx="3795886" cy="1310383"/>
              </a:xfrm>
              <a:prstGeom prst="rect">
                <a:avLst/>
              </a:prstGeom>
            </p:spPr>
          </p:pic>
          <p:pic>
            <p:nvPicPr>
              <p:cNvPr id="49" name="그림 48"/>
              <p:cNvPicPr>
                <a:picLocks noChangeAspect="1"/>
              </p:cNvPicPr>
              <p:nvPr/>
            </p:nvPicPr>
            <p:blipFill rotWithShape="1">
              <a:blip r:embed="rId6">
                <a:extLst>
                  <a:ext uri="{28A0092B-C50C-407E-A947-70E740481C1C}">
                    <a14:useLocalDpi xmlns:a14="http://schemas.microsoft.com/office/drawing/2010/main" val="0"/>
                  </a:ext>
                </a:extLst>
              </a:blip>
              <a:srcRect l="71656" t="33889" r="-1346" b="43889"/>
              <a:stretch/>
            </p:blipFill>
            <p:spPr>
              <a:xfrm>
                <a:off x="7524749" y="796823"/>
                <a:ext cx="6013995" cy="1310383"/>
              </a:xfrm>
              <a:prstGeom prst="rect">
                <a:avLst/>
              </a:prstGeom>
            </p:spPr>
          </p:pic>
        </p:grpSp>
        <p:sp>
          <p:nvSpPr>
            <p:cNvPr id="46" name="TextBox 45"/>
            <p:cNvSpPr txBox="1"/>
            <p:nvPr/>
          </p:nvSpPr>
          <p:spPr>
            <a:xfrm>
              <a:off x="4112032" y="1100760"/>
              <a:ext cx="364911" cy="596854"/>
            </a:xfrm>
            <a:prstGeom prst="rect">
              <a:avLst/>
            </a:prstGeom>
            <a:noFill/>
          </p:spPr>
          <p:txBody>
            <a:bodyPr wrap="square" rtlCol="0">
              <a:spAutoFit/>
            </a:bodyPr>
            <a:lstStyle/>
            <a:p>
              <a:pPr algn="ctr"/>
              <a:r>
                <a:rPr lang="en-US" altLang="ko-KR" sz="2800" b="1" dirty="0" smtClean="0">
                  <a:solidFill>
                    <a:schemeClr val="bg1"/>
                  </a:solidFill>
                  <a:latin typeface="HY견명조" panose="02030600000101010101" pitchFamily="18" charset="-127"/>
                  <a:ea typeface="HY견명조" panose="02030600000101010101" pitchFamily="18" charset="-127"/>
                </a:rPr>
                <a:t>Ⅰ</a:t>
              </a:r>
              <a:endParaRPr lang="ko-KR" altLang="en-US" sz="2800" b="1" dirty="0">
                <a:solidFill>
                  <a:schemeClr val="bg1"/>
                </a:solidFill>
                <a:latin typeface="HY견명조" panose="02030600000101010101" pitchFamily="18" charset="-127"/>
                <a:ea typeface="HY견명조" panose="02030600000101010101" pitchFamily="18" charset="-127"/>
              </a:endParaRPr>
            </a:p>
          </p:txBody>
        </p:sp>
        <p:sp>
          <p:nvSpPr>
            <p:cNvPr id="47" name="TextBox 46"/>
            <p:cNvSpPr txBox="1"/>
            <p:nvPr/>
          </p:nvSpPr>
          <p:spPr>
            <a:xfrm>
              <a:off x="4797888" y="1216931"/>
              <a:ext cx="6249976" cy="556887"/>
            </a:xfrm>
            <a:prstGeom prst="rect">
              <a:avLst/>
            </a:prstGeom>
            <a:noFill/>
          </p:spPr>
          <p:txBody>
            <a:bodyPr wrap="square" rtlCol="0">
              <a:spAutoFit/>
            </a:bodyPr>
            <a:lstStyle/>
            <a:p>
              <a:r>
                <a:rPr lang="en-US" altLang="ko-KR" sz="2300" b="1" dirty="0" smtClean="0">
                  <a:solidFill>
                    <a:schemeClr val="bg1"/>
                  </a:solidFill>
                  <a:latin typeface="Arial" panose="020B0604020202020204" pitchFamily="34" charset="0"/>
                  <a:ea typeface="HY헤드라인M" panose="02030600000101010101" pitchFamily="18" charset="-127"/>
                  <a:cs typeface="Arial" panose="020B0604020202020204" pitchFamily="34" charset="0"/>
                </a:rPr>
                <a:t>Introduction</a:t>
              </a:r>
              <a:endParaRPr lang="ko-KR" altLang="en-US" sz="2300" b="1" dirty="0">
                <a:solidFill>
                  <a:schemeClr val="bg1"/>
                </a:solidFill>
                <a:latin typeface="Arial" panose="020B0604020202020204" pitchFamily="34" charset="0"/>
                <a:ea typeface="HY헤드라인M" panose="02030600000101010101" pitchFamily="18" charset="-127"/>
                <a:cs typeface="Arial" panose="020B0604020202020204" pitchFamily="34" charset="0"/>
              </a:endParaRPr>
            </a:p>
          </p:txBody>
        </p:sp>
      </p:grpSp>
      <p:grpSp>
        <p:nvGrpSpPr>
          <p:cNvPr id="51" name="그룹 50"/>
          <p:cNvGrpSpPr/>
          <p:nvPr/>
        </p:nvGrpSpPr>
        <p:grpSpPr>
          <a:xfrm>
            <a:off x="1907704" y="2810793"/>
            <a:ext cx="7590583" cy="1050109"/>
            <a:chOff x="3728864" y="796823"/>
            <a:chExt cx="9987793" cy="1310383"/>
          </a:xfrm>
        </p:grpSpPr>
        <p:grpSp>
          <p:nvGrpSpPr>
            <p:cNvPr id="52" name="그룹 51"/>
            <p:cNvGrpSpPr/>
            <p:nvPr/>
          </p:nvGrpSpPr>
          <p:grpSpPr>
            <a:xfrm>
              <a:off x="3728864" y="796823"/>
              <a:ext cx="9809880" cy="1310383"/>
              <a:chOff x="3728864" y="796823"/>
              <a:chExt cx="9809880" cy="1310383"/>
            </a:xfrm>
          </p:grpSpPr>
          <p:pic>
            <p:nvPicPr>
              <p:cNvPr id="55" name="그림 54"/>
              <p:cNvPicPr>
                <a:picLocks noChangeAspect="1"/>
              </p:cNvPicPr>
              <p:nvPr/>
            </p:nvPicPr>
            <p:blipFill rotWithShape="1">
              <a:blip r:embed="rId5" cstate="print">
                <a:extLst>
                  <a:ext uri="{28A0092B-C50C-407E-A947-70E740481C1C}">
                    <a14:useLocalDpi xmlns:a14="http://schemas.microsoft.com/office/drawing/2010/main" val="0"/>
                  </a:ext>
                </a:extLst>
              </a:blip>
              <a:srcRect l="34807" t="33889" r="20627" b="43889"/>
              <a:stretch/>
            </p:blipFill>
            <p:spPr>
              <a:xfrm>
                <a:off x="3728864" y="796823"/>
                <a:ext cx="3795886" cy="1310383"/>
              </a:xfrm>
              <a:prstGeom prst="rect">
                <a:avLst/>
              </a:prstGeom>
            </p:spPr>
          </p:pic>
          <p:pic>
            <p:nvPicPr>
              <p:cNvPr id="56" name="그림 55"/>
              <p:cNvPicPr>
                <a:picLocks noChangeAspect="1"/>
              </p:cNvPicPr>
              <p:nvPr/>
            </p:nvPicPr>
            <p:blipFill rotWithShape="1">
              <a:blip r:embed="rId6">
                <a:extLst>
                  <a:ext uri="{28A0092B-C50C-407E-A947-70E740481C1C}">
                    <a14:useLocalDpi xmlns:a14="http://schemas.microsoft.com/office/drawing/2010/main" val="0"/>
                  </a:ext>
                </a:extLst>
              </a:blip>
              <a:srcRect l="71656" t="33889" r="-1346" b="43889"/>
              <a:stretch/>
            </p:blipFill>
            <p:spPr>
              <a:xfrm>
                <a:off x="7524749" y="796823"/>
                <a:ext cx="6013995" cy="1310383"/>
              </a:xfrm>
              <a:prstGeom prst="rect">
                <a:avLst/>
              </a:prstGeom>
            </p:spPr>
          </p:pic>
        </p:grpSp>
        <p:sp>
          <p:nvSpPr>
            <p:cNvPr id="53" name="TextBox 52"/>
            <p:cNvSpPr txBox="1"/>
            <p:nvPr/>
          </p:nvSpPr>
          <p:spPr>
            <a:xfrm>
              <a:off x="4112032" y="1100760"/>
              <a:ext cx="364911" cy="652902"/>
            </a:xfrm>
            <a:prstGeom prst="rect">
              <a:avLst/>
            </a:prstGeom>
            <a:noFill/>
          </p:spPr>
          <p:txBody>
            <a:bodyPr wrap="square" rtlCol="0">
              <a:spAutoFit/>
            </a:bodyPr>
            <a:lstStyle/>
            <a:p>
              <a:pPr algn="ctr"/>
              <a:r>
                <a:rPr lang="en-US" altLang="ko-KR" sz="2800" b="1" dirty="0" smtClean="0">
                  <a:solidFill>
                    <a:schemeClr val="bg1"/>
                  </a:solidFill>
                  <a:latin typeface="HY견명조" panose="02030600000101010101" pitchFamily="18" charset="-127"/>
                  <a:ea typeface="HY견명조" panose="02030600000101010101" pitchFamily="18" charset="-127"/>
                </a:rPr>
                <a:t>Ⅲ</a:t>
              </a:r>
              <a:endParaRPr lang="ko-KR" altLang="en-US" sz="2800" b="1" dirty="0">
                <a:solidFill>
                  <a:schemeClr val="bg1"/>
                </a:solidFill>
                <a:latin typeface="HY견명조" panose="02030600000101010101" pitchFamily="18" charset="-127"/>
                <a:ea typeface="HY견명조" panose="02030600000101010101" pitchFamily="18" charset="-127"/>
              </a:endParaRPr>
            </a:p>
          </p:txBody>
        </p:sp>
        <p:sp>
          <p:nvSpPr>
            <p:cNvPr id="54" name="TextBox 53"/>
            <p:cNvSpPr txBox="1"/>
            <p:nvPr/>
          </p:nvSpPr>
          <p:spPr>
            <a:xfrm>
              <a:off x="4797886" y="1206104"/>
              <a:ext cx="8918771" cy="576090"/>
            </a:xfrm>
            <a:prstGeom prst="rect">
              <a:avLst/>
            </a:prstGeom>
            <a:noFill/>
          </p:spPr>
          <p:txBody>
            <a:bodyPr wrap="square" rtlCol="0">
              <a:spAutoFit/>
            </a:bodyPr>
            <a:lstStyle>
              <a:defPPr>
                <a:defRPr lang="ko-KR"/>
              </a:defPPr>
              <a:lvl1pPr>
                <a:defRPr sz="2800" b="1">
                  <a:solidFill>
                    <a:schemeClr val="bg1"/>
                  </a:solidFill>
                  <a:latin typeface="Arial" panose="020B0604020202020204" pitchFamily="34" charset="0"/>
                  <a:ea typeface="HY헤드라인M" panose="02030600000101010101" pitchFamily="18" charset="-127"/>
                  <a:cs typeface="Arial" panose="020B0604020202020204" pitchFamily="34" charset="0"/>
                </a:defRPr>
              </a:lvl1pPr>
            </a:lstStyle>
            <a:p>
              <a:r>
                <a:rPr lang="en-US" altLang="ko-KR" sz="2300" dirty="0" smtClean="0"/>
                <a:t>GVC </a:t>
              </a:r>
              <a:r>
                <a:rPr lang="en-US" altLang="ko-KR" sz="2300" dirty="0"/>
                <a:t>Income and Jobs, All Manufactures</a:t>
              </a:r>
              <a:endParaRPr lang="ko-KR" altLang="en-US" sz="2300" dirty="0"/>
            </a:p>
          </p:txBody>
        </p:sp>
      </p:grpSp>
      <p:grpSp>
        <p:nvGrpSpPr>
          <p:cNvPr id="70" name="그룹 69"/>
          <p:cNvGrpSpPr/>
          <p:nvPr/>
        </p:nvGrpSpPr>
        <p:grpSpPr>
          <a:xfrm>
            <a:off x="1907704" y="3623758"/>
            <a:ext cx="7704856" cy="1050108"/>
            <a:chOff x="3728864" y="796823"/>
            <a:chExt cx="10138155" cy="1310383"/>
          </a:xfrm>
        </p:grpSpPr>
        <p:grpSp>
          <p:nvGrpSpPr>
            <p:cNvPr id="71" name="그룹 70"/>
            <p:cNvGrpSpPr/>
            <p:nvPr/>
          </p:nvGrpSpPr>
          <p:grpSpPr>
            <a:xfrm>
              <a:off x="3728864" y="796823"/>
              <a:ext cx="9809880" cy="1310383"/>
              <a:chOff x="3728864" y="796823"/>
              <a:chExt cx="9809880" cy="1310383"/>
            </a:xfrm>
          </p:grpSpPr>
          <p:pic>
            <p:nvPicPr>
              <p:cNvPr id="74" name="그림 73"/>
              <p:cNvPicPr>
                <a:picLocks noChangeAspect="1"/>
              </p:cNvPicPr>
              <p:nvPr/>
            </p:nvPicPr>
            <p:blipFill rotWithShape="1">
              <a:blip r:embed="rId5" cstate="print">
                <a:extLst>
                  <a:ext uri="{28A0092B-C50C-407E-A947-70E740481C1C}">
                    <a14:useLocalDpi xmlns:a14="http://schemas.microsoft.com/office/drawing/2010/main" val="0"/>
                  </a:ext>
                </a:extLst>
              </a:blip>
              <a:srcRect l="34807" t="33889" r="20627" b="43889"/>
              <a:stretch/>
            </p:blipFill>
            <p:spPr>
              <a:xfrm>
                <a:off x="3728864" y="796823"/>
                <a:ext cx="3795886" cy="1310383"/>
              </a:xfrm>
              <a:prstGeom prst="rect">
                <a:avLst/>
              </a:prstGeom>
            </p:spPr>
          </p:pic>
          <p:pic>
            <p:nvPicPr>
              <p:cNvPr id="75" name="그림 74"/>
              <p:cNvPicPr>
                <a:picLocks noChangeAspect="1"/>
              </p:cNvPicPr>
              <p:nvPr/>
            </p:nvPicPr>
            <p:blipFill rotWithShape="1">
              <a:blip r:embed="rId6">
                <a:extLst>
                  <a:ext uri="{28A0092B-C50C-407E-A947-70E740481C1C}">
                    <a14:useLocalDpi xmlns:a14="http://schemas.microsoft.com/office/drawing/2010/main" val="0"/>
                  </a:ext>
                </a:extLst>
              </a:blip>
              <a:srcRect l="71656" t="33889" r="-1346" b="43889"/>
              <a:stretch/>
            </p:blipFill>
            <p:spPr>
              <a:xfrm>
                <a:off x="7524749" y="796823"/>
                <a:ext cx="6013995" cy="1310383"/>
              </a:xfrm>
              <a:prstGeom prst="rect">
                <a:avLst/>
              </a:prstGeom>
            </p:spPr>
          </p:pic>
        </p:grpSp>
        <p:sp>
          <p:nvSpPr>
            <p:cNvPr id="72" name="TextBox 71"/>
            <p:cNvSpPr txBox="1"/>
            <p:nvPr/>
          </p:nvSpPr>
          <p:spPr>
            <a:xfrm>
              <a:off x="4112032" y="1100759"/>
              <a:ext cx="364911" cy="652903"/>
            </a:xfrm>
            <a:prstGeom prst="rect">
              <a:avLst/>
            </a:prstGeom>
            <a:noFill/>
          </p:spPr>
          <p:txBody>
            <a:bodyPr wrap="square" rtlCol="0">
              <a:spAutoFit/>
            </a:bodyPr>
            <a:lstStyle/>
            <a:p>
              <a:pPr algn="ctr"/>
              <a:r>
                <a:rPr lang="en-US" altLang="ko-KR" sz="2800" b="1" dirty="0" smtClean="0">
                  <a:solidFill>
                    <a:schemeClr val="bg1"/>
                  </a:solidFill>
                  <a:latin typeface="HY견명조" panose="02030600000101010101" pitchFamily="18" charset="-127"/>
                  <a:ea typeface="HY견명조" panose="02030600000101010101" pitchFamily="18" charset="-127"/>
                </a:rPr>
                <a:t>Ⅳ</a:t>
              </a:r>
              <a:endParaRPr lang="ko-KR" altLang="en-US" sz="2800" b="1" dirty="0">
                <a:solidFill>
                  <a:schemeClr val="bg1"/>
                </a:solidFill>
                <a:latin typeface="HY견명조" panose="02030600000101010101" pitchFamily="18" charset="-127"/>
                <a:ea typeface="HY견명조" panose="02030600000101010101" pitchFamily="18" charset="-127"/>
              </a:endParaRPr>
            </a:p>
          </p:txBody>
        </p:sp>
        <p:sp>
          <p:nvSpPr>
            <p:cNvPr id="73" name="TextBox 72"/>
            <p:cNvSpPr txBox="1"/>
            <p:nvPr/>
          </p:nvSpPr>
          <p:spPr>
            <a:xfrm>
              <a:off x="4797888" y="1206104"/>
              <a:ext cx="9069131" cy="556888"/>
            </a:xfrm>
            <a:prstGeom prst="rect">
              <a:avLst/>
            </a:prstGeom>
            <a:noFill/>
          </p:spPr>
          <p:txBody>
            <a:bodyPr wrap="square" rtlCol="0">
              <a:spAutoFit/>
            </a:bodyPr>
            <a:lstStyle>
              <a:defPPr>
                <a:defRPr lang="ko-KR"/>
              </a:defPPr>
              <a:lvl1pPr>
                <a:defRPr sz="2800" b="1">
                  <a:solidFill>
                    <a:schemeClr val="bg1"/>
                  </a:solidFill>
                  <a:latin typeface="Arial" panose="020B0604020202020204" pitchFamily="34" charset="0"/>
                  <a:ea typeface="HY헤드라인M" panose="02030600000101010101" pitchFamily="18" charset="-127"/>
                  <a:cs typeface="Arial" panose="020B0604020202020204" pitchFamily="34" charset="0"/>
                </a:defRPr>
              </a:lvl1pPr>
            </a:lstStyle>
            <a:p>
              <a:r>
                <a:rPr lang="en-US" altLang="ko-KR" sz="2300" spc="-90" dirty="0" smtClean="0"/>
                <a:t>GVC </a:t>
              </a:r>
              <a:r>
                <a:rPr lang="en-US" altLang="ko-KR" sz="2300" spc="-90" dirty="0"/>
                <a:t>Income and Jobs, Korea’s IT Manufactures</a:t>
              </a:r>
              <a:endParaRPr lang="ko-KR" altLang="en-US" sz="2300" spc="-90" dirty="0"/>
            </a:p>
          </p:txBody>
        </p:sp>
      </p:grpSp>
      <p:grpSp>
        <p:nvGrpSpPr>
          <p:cNvPr id="76" name="그룹 75"/>
          <p:cNvGrpSpPr/>
          <p:nvPr/>
        </p:nvGrpSpPr>
        <p:grpSpPr>
          <a:xfrm>
            <a:off x="1907704" y="4436722"/>
            <a:ext cx="7590583" cy="1050109"/>
            <a:chOff x="3728864" y="796823"/>
            <a:chExt cx="9987793" cy="1310383"/>
          </a:xfrm>
        </p:grpSpPr>
        <p:grpSp>
          <p:nvGrpSpPr>
            <p:cNvPr id="77" name="그룹 76"/>
            <p:cNvGrpSpPr/>
            <p:nvPr/>
          </p:nvGrpSpPr>
          <p:grpSpPr>
            <a:xfrm>
              <a:off x="3728864" y="796823"/>
              <a:ext cx="9809880" cy="1310383"/>
              <a:chOff x="3728864" y="796823"/>
              <a:chExt cx="9809880" cy="1310383"/>
            </a:xfrm>
          </p:grpSpPr>
          <p:pic>
            <p:nvPicPr>
              <p:cNvPr id="80" name="그림 79"/>
              <p:cNvPicPr>
                <a:picLocks noChangeAspect="1"/>
              </p:cNvPicPr>
              <p:nvPr/>
            </p:nvPicPr>
            <p:blipFill rotWithShape="1">
              <a:blip r:embed="rId5" cstate="print">
                <a:extLst>
                  <a:ext uri="{28A0092B-C50C-407E-A947-70E740481C1C}">
                    <a14:useLocalDpi xmlns:a14="http://schemas.microsoft.com/office/drawing/2010/main" val="0"/>
                  </a:ext>
                </a:extLst>
              </a:blip>
              <a:srcRect l="34807" t="33889" r="20627" b="43889"/>
              <a:stretch/>
            </p:blipFill>
            <p:spPr>
              <a:xfrm>
                <a:off x="3728864" y="796823"/>
                <a:ext cx="3795886" cy="1310383"/>
              </a:xfrm>
              <a:prstGeom prst="rect">
                <a:avLst/>
              </a:prstGeom>
            </p:spPr>
          </p:pic>
          <p:pic>
            <p:nvPicPr>
              <p:cNvPr id="81" name="그림 80"/>
              <p:cNvPicPr>
                <a:picLocks noChangeAspect="1"/>
              </p:cNvPicPr>
              <p:nvPr/>
            </p:nvPicPr>
            <p:blipFill rotWithShape="1">
              <a:blip r:embed="rId6">
                <a:extLst>
                  <a:ext uri="{28A0092B-C50C-407E-A947-70E740481C1C}">
                    <a14:useLocalDpi xmlns:a14="http://schemas.microsoft.com/office/drawing/2010/main" val="0"/>
                  </a:ext>
                </a:extLst>
              </a:blip>
              <a:srcRect l="71656" t="33889" r="-1346" b="43889"/>
              <a:stretch/>
            </p:blipFill>
            <p:spPr>
              <a:xfrm>
                <a:off x="7524749" y="796823"/>
                <a:ext cx="6013995" cy="1310383"/>
              </a:xfrm>
              <a:prstGeom prst="rect">
                <a:avLst/>
              </a:prstGeom>
            </p:spPr>
          </p:pic>
        </p:grpSp>
        <p:sp>
          <p:nvSpPr>
            <p:cNvPr id="78" name="TextBox 77"/>
            <p:cNvSpPr txBox="1"/>
            <p:nvPr/>
          </p:nvSpPr>
          <p:spPr>
            <a:xfrm>
              <a:off x="4112032" y="1100760"/>
              <a:ext cx="364911" cy="652902"/>
            </a:xfrm>
            <a:prstGeom prst="rect">
              <a:avLst/>
            </a:prstGeom>
            <a:noFill/>
          </p:spPr>
          <p:txBody>
            <a:bodyPr wrap="square" rtlCol="0">
              <a:spAutoFit/>
            </a:bodyPr>
            <a:lstStyle/>
            <a:p>
              <a:pPr algn="ctr"/>
              <a:r>
                <a:rPr lang="en-US" altLang="ko-KR" sz="2800" b="1" dirty="0" smtClean="0">
                  <a:solidFill>
                    <a:schemeClr val="bg1"/>
                  </a:solidFill>
                  <a:latin typeface="HY견명조" panose="02030600000101010101" pitchFamily="18" charset="-127"/>
                  <a:ea typeface="HY견명조" panose="02030600000101010101" pitchFamily="18" charset="-127"/>
                </a:rPr>
                <a:t>Ⅴ</a:t>
              </a:r>
              <a:endParaRPr lang="ko-KR" altLang="en-US" sz="2800" b="1" dirty="0">
                <a:solidFill>
                  <a:schemeClr val="bg1"/>
                </a:solidFill>
                <a:latin typeface="HY견명조" panose="02030600000101010101" pitchFamily="18" charset="-127"/>
                <a:ea typeface="HY견명조" panose="02030600000101010101" pitchFamily="18" charset="-127"/>
              </a:endParaRPr>
            </a:p>
          </p:txBody>
        </p:sp>
        <p:sp>
          <p:nvSpPr>
            <p:cNvPr id="79" name="TextBox 78"/>
            <p:cNvSpPr txBox="1"/>
            <p:nvPr/>
          </p:nvSpPr>
          <p:spPr>
            <a:xfrm>
              <a:off x="4797886" y="1206104"/>
              <a:ext cx="8918771" cy="556887"/>
            </a:xfrm>
            <a:prstGeom prst="rect">
              <a:avLst/>
            </a:prstGeom>
            <a:noFill/>
          </p:spPr>
          <p:txBody>
            <a:bodyPr wrap="square" rtlCol="0">
              <a:spAutoFit/>
            </a:bodyPr>
            <a:lstStyle>
              <a:defPPr>
                <a:defRPr lang="ko-KR"/>
              </a:defPPr>
              <a:lvl1pPr>
                <a:defRPr sz="2800" b="1">
                  <a:solidFill>
                    <a:schemeClr val="bg1"/>
                  </a:solidFill>
                  <a:latin typeface="Arial" panose="020B0604020202020204" pitchFamily="34" charset="0"/>
                  <a:ea typeface="HY헤드라인M" panose="02030600000101010101" pitchFamily="18" charset="-127"/>
                  <a:cs typeface="Arial" panose="020B0604020202020204" pitchFamily="34" charset="0"/>
                </a:defRPr>
              </a:lvl1pPr>
            </a:lstStyle>
            <a:p>
              <a:r>
                <a:rPr lang="en-US" altLang="ko-KR" sz="2300" dirty="0" smtClean="0"/>
                <a:t>Current </a:t>
              </a:r>
              <a:r>
                <a:rPr lang="en-US" altLang="ko-KR" sz="2300" dirty="0"/>
                <a:t>State of Korean IT Industry’s GVC</a:t>
              </a:r>
              <a:endParaRPr lang="ko-KR" altLang="en-US" sz="2300" dirty="0"/>
            </a:p>
          </p:txBody>
        </p:sp>
      </p:grpSp>
      <p:grpSp>
        <p:nvGrpSpPr>
          <p:cNvPr id="82" name="그룹 81"/>
          <p:cNvGrpSpPr/>
          <p:nvPr/>
        </p:nvGrpSpPr>
        <p:grpSpPr>
          <a:xfrm>
            <a:off x="1907704" y="5249686"/>
            <a:ext cx="7590583" cy="1050109"/>
            <a:chOff x="3728864" y="796823"/>
            <a:chExt cx="9987793" cy="1310383"/>
          </a:xfrm>
        </p:grpSpPr>
        <p:grpSp>
          <p:nvGrpSpPr>
            <p:cNvPr id="83" name="그룹 82"/>
            <p:cNvGrpSpPr/>
            <p:nvPr/>
          </p:nvGrpSpPr>
          <p:grpSpPr>
            <a:xfrm>
              <a:off x="3728864" y="796823"/>
              <a:ext cx="9809880" cy="1310383"/>
              <a:chOff x="3728864" y="796823"/>
              <a:chExt cx="9809880" cy="1310383"/>
            </a:xfrm>
          </p:grpSpPr>
          <p:pic>
            <p:nvPicPr>
              <p:cNvPr id="86" name="그림 85"/>
              <p:cNvPicPr>
                <a:picLocks noChangeAspect="1"/>
              </p:cNvPicPr>
              <p:nvPr/>
            </p:nvPicPr>
            <p:blipFill rotWithShape="1">
              <a:blip r:embed="rId5" cstate="print">
                <a:extLst>
                  <a:ext uri="{28A0092B-C50C-407E-A947-70E740481C1C}">
                    <a14:useLocalDpi xmlns:a14="http://schemas.microsoft.com/office/drawing/2010/main" val="0"/>
                  </a:ext>
                </a:extLst>
              </a:blip>
              <a:srcRect l="34807" t="33889" r="20627" b="43889"/>
              <a:stretch/>
            </p:blipFill>
            <p:spPr>
              <a:xfrm>
                <a:off x="3728864" y="796823"/>
                <a:ext cx="3795886" cy="1310383"/>
              </a:xfrm>
              <a:prstGeom prst="rect">
                <a:avLst/>
              </a:prstGeom>
            </p:spPr>
          </p:pic>
          <p:pic>
            <p:nvPicPr>
              <p:cNvPr id="87" name="그림 86"/>
              <p:cNvPicPr>
                <a:picLocks noChangeAspect="1"/>
              </p:cNvPicPr>
              <p:nvPr/>
            </p:nvPicPr>
            <p:blipFill rotWithShape="1">
              <a:blip r:embed="rId6">
                <a:extLst>
                  <a:ext uri="{28A0092B-C50C-407E-A947-70E740481C1C}">
                    <a14:useLocalDpi xmlns:a14="http://schemas.microsoft.com/office/drawing/2010/main" val="0"/>
                  </a:ext>
                </a:extLst>
              </a:blip>
              <a:srcRect l="71656" t="33889" r="-1346" b="43889"/>
              <a:stretch/>
            </p:blipFill>
            <p:spPr>
              <a:xfrm>
                <a:off x="7524749" y="796823"/>
                <a:ext cx="6013995" cy="1310383"/>
              </a:xfrm>
              <a:prstGeom prst="rect">
                <a:avLst/>
              </a:prstGeom>
            </p:spPr>
          </p:pic>
        </p:grpSp>
        <p:sp>
          <p:nvSpPr>
            <p:cNvPr id="84" name="TextBox 83"/>
            <p:cNvSpPr txBox="1"/>
            <p:nvPr/>
          </p:nvSpPr>
          <p:spPr>
            <a:xfrm>
              <a:off x="4112032" y="1100760"/>
              <a:ext cx="364911" cy="652902"/>
            </a:xfrm>
            <a:prstGeom prst="rect">
              <a:avLst/>
            </a:prstGeom>
            <a:noFill/>
          </p:spPr>
          <p:txBody>
            <a:bodyPr wrap="square" rtlCol="0">
              <a:spAutoFit/>
            </a:bodyPr>
            <a:lstStyle/>
            <a:p>
              <a:pPr algn="ctr"/>
              <a:r>
                <a:rPr lang="en-US" altLang="ko-KR" sz="2800" b="1" dirty="0" smtClean="0">
                  <a:solidFill>
                    <a:schemeClr val="bg1"/>
                  </a:solidFill>
                  <a:latin typeface="HY견명조" panose="02030600000101010101" pitchFamily="18" charset="-127"/>
                  <a:ea typeface="HY견명조" panose="02030600000101010101" pitchFamily="18" charset="-127"/>
                </a:rPr>
                <a:t>Ⅵ</a:t>
              </a:r>
              <a:endParaRPr lang="ko-KR" altLang="en-US" sz="2800" b="1" dirty="0">
                <a:solidFill>
                  <a:schemeClr val="bg1"/>
                </a:solidFill>
                <a:latin typeface="HY견명조" panose="02030600000101010101" pitchFamily="18" charset="-127"/>
                <a:ea typeface="HY견명조" panose="02030600000101010101" pitchFamily="18" charset="-127"/>
              </a:endParaRPr>
            </a:p>
          </p:txBody>
        </p:sp>
        <p:sp>
          <p:nvSpPr>
            <p:cNvPr id="85" name="TextBox 84"/>
            <p:cNvSpPr txBox="1"/>
            <p:nvPr/>
          </p:nvSpPr>
          <p:spPr>
            <a:xfrm>
              <a:off x="4797886" y="1206104"/>
              <a:ext cx="8918771" cy="556887"/>
            </a:xfrm>
            <a:prstGeom prst="rect">
              <a:avLst/>
            </a:prstGeom>
            <a:noFill/>
          </p:spPr>
          <p:txBody>
            <a:bodyPr wrap="square" rtlCol="0">
              <a:spAutoFit/>
            </a:bodyPr>
            <a:lstStyle>
              <a:defPPr>
                <a:defRPr lang="ko-KR"/>
              </a:defPPr>
              <a:lvl1pPr>
                <a:defRPr sz="2800" b="1">
                  <a:solidFill>
                    <a:schemeClr val="bg1"/>
                  </a:solidFill>
                  <a:latin typeface="Arial" panose="020B0604020202020204" pitchFamily="34" charset="0"/>
                  <a:ea typeface="HY헤드라인M" panose="02030600000101010101" pitchFamily="18" charset="-127"/>
                  <a:cs typeface="Arial" panose="020B0604020202020204" pitchFamily="34" charset="0"/>
                </a:defRPr>
              </a:lvl1pPr>
            </a:lstStyle>
            <a:p>
              <a:r>
                <a:rPr lang="en-US" altLang="ko-KR" sz="2300" dirty="0" smtClean="0"/>
                <a:t>Implication </a:t>
              </a:r>
              <a:r>
                <a:rPr lang="en-US" altLang="ko-KR" sz="2300" dirty="0"/>
                <a:t>for the Workforce Policy</a:t>
              </a:r>
              <a:endParaRPr lang="ko-KR" altLang="en-US" sz="2300" dirty="0"/>
            </a:p>
          </p:txBody>
        </p:sp>
      </p:grpSp>
    </p:spTree>
    <p:extLst>
      <p:ext uri="{BB962C8B-B14F-4D97-AF65-F5344CB8AC3E}">
        <p14:creationId xmlns:p14="http://schemas.microsoft.com/office/powerpoint/2010/main" val="392613231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슬라이드 번호 개체 틀 3"/>
          <p:cNvSpPr>
            <a:spLocks noGrp="1"/>
          </p:cNvSpPr>
          <p:nvPr>
            <p:ph type="sldNum" sz="quarter" idx="12"/>
          </p:nvPr>
        </p:nvSpPr>
        <p:spPr/>
        <p:txBody>
          <a:bodyPr/>
          <a:lstStyle/>
          <a:p>
            <a:fld id="{3F28CAA6-A75E-4364-ADDA-B3C6558AEBCC}" type="slidenum">
              <a:rPr lang="ko-KR" altLang="en-US" smtClean="0"/>
              <a:pPr/>
              <a:t>20</a:t>
            </a:fld>
            <a:endParaRPr lang="ko-KR" altLang="en-US"/>
          </a:p>
        </p:txBody>
      </p:sp>
      <p:sp>
        <p:nvSpPr>
          <p:cNvPr id="13" name="Rectangle 2"/>
          <p:cNvSpPr txBox="1">
            <a:spLocks noChangeArrowheads="1"/>
          </p:cNvSpPr>
          <p:nvPr/>
        </p:nvSpPr>
        <p:spPr bwMode="auto">
          <a:xfrm>
            <a:off x="80072" y="62912"/>
            <a:ext cx="8753358" cy="584775"/>
          </a:xfrm>
          <a:prstGeom prst="rect">
            <a:avLst/>
          </a:prstGeom>
          <a:noFill/>
        </p:spPr>
        <p:txBody>
          <a:bodyPr wrap="none" rtlCol="0">
            <a:spAutoFit/>
            <a:scene3d>
              <a:camera prst="orthographicFront"/>
              <a:lightRig rig="threePt" dir="t"/>
            </a:scene3d>
            <a:sp3d contourW="38100">
              <a:bevelT w="0" h="38100"/>
              <a:contourClr>
                <a:schemeClr val="tx2">
                  <a:lumMod val="50000"/>
                </a:schemeClr>
              </a:contourClr>
            </a:sp3d>
          </a:bodyPr>
          <a:lstStyle>
            <a:defPPr>
              <a:defRPr lang="ko-KR"/>
            </a:defPPr>
            <a:lvl1pPr>
              <a:spcBef>
                <a:spcPct val="50000"/>
              </a:spcBef>
              <a:defRPr sz="2800" spc="-50">
                <a:solidFill>
                  <a:schemeClr val="bg1"/>
                </a:solidFill>
                <a:latin typeface="Arial" pitchFamily="34" charset="0"/>
                <a:ea typeface="HY견고딕" pitchFamily="18" charset="-127"/>
                <a:cs typeface="Arial" pitchFamily="34" charset="0"/>
              </a:defRPr>
            </a:lvl1pPr>
          </a:lstStyle>
          <a:p>
            <a:pPr lvl="0"/>
            <a:r>
              <a:rPr lang="en-US" altLang="ko-KR" sz="3200" b="1" dirty="0">
                <a:latin typeface="+mn-ea"/>
                <a:ea typeface="+mn-ea"/>
              </a:rPr>
              <a:t>III</a:t>
            </a:r>
            <a:r>
              <a:rPr lang="en-US" altLang="ko-KR" sz="3200" b="1" dirty="0" smtClean="0">
                <a:latin typeface="+mn-ea"/>
                <a:ea typeface="+mn-ea"/>
              </a:rPr>
              <a:t>. GVC </a:t>
            </a:r>
            <a:r>
              <a:rPr lang="en-US" altLang="ko-KR" sz="3200" b="1" dirty="0">
                <a:latin typeface="+mn-ea"/>
                <a:ea typeface="+mn-ea"/>
              </a:rPr>
              <a:t>Income and Jobs, All Manufactures</a:t>
            </a:r>
            <a:endParaRPr lang="ko-KR" altLang="ko-KR" sz="3200" b="1" dirty="0"/>
          </a:p>
        </p:txBody>
      </p:sp>
      <p:grpSp>
        <p:nvGrpSpPr>
          <p:cNvPr id="19" name="그룹 18"/>
          <p:cNvGrpSpPr/>
          <p:nvPr/>
        </p:nvGrpSpPr>
        <p:grpSpPr>
          <a:xfrm>
            <a:off x="150937" y="1058081"/>
            <a:ext cx="7949454" cy="515039"/>
            <a:chOff x="272009" y="911397"/>
            <a:chExt cx="8411288" cy="544961"/>
          </a:xfrm>
        </p:grpSpPr>
        <p:grpSp>
          <p:nvGrpSpPr>
            <p:cNvPr id="20" name="그룹 19"/>
            <p:cNvGrpSpPr/>
            <p:nvPr/>
          </p:nvGrpSpPr>
          <p:grpSpPr>
            <a:xfrm>
              <a:off x="272009" y="911397"/>
              <a:ext cx="8411288" cy="544961"/>
              <a:chOff x="272009" y="911397"/>
              <a:chExt cx="8411288" cy="544961"/>
            </a:xfrm>
          </p:grpSpPr>
          <p:pic>
            <p:nvPicPr>
              <p:cNvPr id="23" name="그림 22"/>
              <p:cNvPicPr>
                <a:picLocks noChangeAspect="1"/>
              </p:cNvPicPr>
              <p:nvPr/>
            </p:nvPicPr>
            <p:blipFill rotWithShape="1">
              <a:blip r:embed="rId2" cstate="print">
                <a:extLst>
                  <a:ext uri="{28A0092B-C50C-407E-A947-70E740481C1C}">
                    <a14:useLocalDpi xmlns:a14="http://schemas.microsoft.com/office/drawing/2010/main" val="0"/>
                  </a:ext>
                </a:extLst>
              </a:blip>
              <a:srcRect r="41270"/>
              <a:stretch/>
            </p:blipFill>
            <p:spPr>
              <a:xfrm>
                <a:off x="272009" y="911397"/>
                <a:ext cx="3630510" cy="544961"/>
              </a:xfrm>
              <a:prstGeom prst="rect">
                <a:avLst/>
              </a:prstGeom>
            </p:spPr>
          </p:pic>
          <p:pic>
            <p:nvPicPr>
              <p:cNvPr id="24" name="그림 23"/>
              <p:cNvPicPr>
                <a:picLocks noChangeAspect="1"/>
              </p:cNvPicPr>
              <p:nvPr/>
            </p:nvPicPr>
            <p:blipFill rotWithShape="1">
              <a:blip r:embed="rId2" cstate="print">
                <a:extLst>
                  <a:ext uri="{28A0092B-C50C-407E-A947-70E740481C1C}">
                    <a14:useLocalDpi xmlns:a14="http://schemas.microsoft.com/office/drawing/2010/main" val="0"/>
                  </a:ext>
                </a:extLst>
              </a:blip>
              <a:srcRect l="33042" r="17430"/>
              <a:stretch/>
            </p:blipFill>
            <p:spPr>
              <a:xfrm>
                <a:off x="3902519" y="911397"/>
                <a:ext cx="4780778" cy="544961"/>
              </a:xfrm>
              <a:prstGeom prst="rect">
                <a:avLst/>
              </a:prstGeom>
            </p:spPr>
          </p:pic>
        </p:grpSp>
        <p:sp>
          <p:nvSpPr>
            <p:cNvPr id="21" name="Text Box 41"/>
            <p:cNvSpPr txBox="1">
              <a:spLocks noChangeArrowheads="1"/>
            </p:cNvSpPr>
            <p:nvPr/>
          </p:nvSpPr>
          <p:spPr bwMode="auto">
            <a:xfrm>
              <a:off x="360996" y="934665"/>
              <a:ext cx="553752" cy="455920"/>
            </a:xfrm>
            <a:prstGeom prst="rect">
              <a:avLst/>
            </a:prstGeom>
            <a:noFill/>
            <a:ln w="9525">
              <a:noFill/>
              <a:miter lim="800000"/>
              <a:headEnd/>
              <a:tailEnd/>
            </a:ln>
            <a:effectLst/>
          </p:spPr>
          <p:txBody>
            <a:bodyPr wrap="square">
              <a:spAutoFit/>
              <a:scene3d>
                <a:camera prst="orthographicFront"/>
                <a:lightRig rig="threePt" dir="t"/>
              </a:scene3d>
              <a:sp3d contourW="38100">
                <a:bevelT w="0" h="38100"/>
                <a:contourClr>
                  <a:schemeClr val="tx1">
                    <a:lumMod val="95000"/>
                    <a:lumOff val="5000"/>
                  </a:schemeClr>
                </a:contourClr>
              </a:sp3d>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fontAlgn="base">
                <a:spcBef>
                  <a:spcPct val="0"/>
                </a:spcBef>
                <a:spcAft>
                  <a:spcPct val="0"/>
                </a:spcAft>
                <a:defRPr/>
              </a:pPr>
              <a:r>
                <a:rPr lang="en-US" altLang="ko-KR" sz="2200" dirty="0" smtClean="0">
                  <a:solidFill>
                    <a:schemeClr val="bg1"/>
                  </a:solidFill>
                  <a:latin typeface="HY견고딕" pitchFamily="18" charset="-127"/>
                  <a:ea typeface="HY견고딕" pitchFamily="18" charset="-127"/>
                </a:rPr>
                <a:t>5</a:t>
              </a:r>
              <a:endParaRPr lang="ko-KR" altLang="en-US" sz="2200" dirty="0" smtClean="0">
                <a:solidFill>
                  <a:schemeClr val="bg1"/>
                </a:solidFill>
                <a:latin typeface="HY견고딕" pitchFamily="18" charset="-127"/>
                <a:ea typeface="HY견고딕" pitchFamily="18" charset="-127"/>
              </a:endParaRPr>
            </a:p>
          </p:txBody>
        </p:sp>
        <p:sp>
          <p:nvSpPr>
            <p:cNvPr id="22" name="Text Box 41"/>
            <p:cNvSpPr txBox="1">
              <a:spLocks noChangeArrowheads="1"/>
            </p:cNvSpPr>
            <p:nvPr/>
          </p:nvSpPr>
          <p:spPr bwMode="auto">
            <a:xfrm>
              <a:off x="827584" y="955987"/>
              <a:ext cx="2983835" cy="423355"/>
            </a:xfrm>
            <a:prstGeom prst="rect">
              <a:avLst/>
            </a:prstGeom>
            <a:noFill/>
            <a:ln w="9525">
              <a:noFill/>
              <a:miter lim="800000"/>
              <a:headEnd/>
              <a:tailEnd/>
            </a:ln>
            <a:effectLst/>
          </p:spPr>
          <p:txBody>
            <a:bodyPr wrap="non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fontAlgn="base">
                <a:spcBef>
                  <a:spcPct val="0"/>
                </a:spcBef>
                <a:spcAft>
                  <a:spcPct val="0"/>
                </a:spcAft>
                <a:defRPr/>
              </a:pPr>
              <a:r>
                <a:rPr lang="en-US" altLang="ko-KR" sz="2000" b="1" dirty="0">
                  <a:solidFill>
                    <a:srgbClr val="214D83"/>
                  </a:solidFill>
                  <a:latin typeface="Arial" panose="020B0604020202020204" pitchFamily="34" charset="0"/>
                  <a:ea typeface="HY헤드라인M" panose="02030600000101010101" pitchFamily="18" charset="-127"/>
                  <a:cs typeface="Arial" panose="020B0604020202020204" pitchFamily="34" charset="0"/>
                </a:rPr>
                <a:t>Factor Shares in GVC</a:t>
              </a:r>
              <a:endParaRPr lang="ko-KR" altLang="en-US" sz="2000" b="1" dirty="0">
                <a:solidFill>
                  <a:srgbClr val="214D83"/>
                </a:solidFill>
                <a:latin typeface="Arial" panose="020B0604020202020204" pitchFamily="34" charset="0"/>
                <a:ea typeface="HY헤드라인M" panose="02030600000101010101" pitchFamily="18" charset="-127"/>
                <a:cs typeface="Arial" panose="020B0604020202020204" pitchFamily="34" charset="0"/>
              </a:endParaRPr>
            </a:p>
          </p:txBody>
        </p:sp>
      </p:grpSp>
      <p:grpSp>
        <p:nvGrpSpPr>
          <p:cNvPr id="16" name="그룹 15"/>
          <p:cNvGrpSpPr/>
          <p:nvPr/>
        </p:nvGrpSpPr>
        <p:grpSpPr>
          <a:xfrm>
            <a:off x="462244" y="1827402"/>
            <a:ext cx="8681756" cy="1738938"/>
            <a:chOff x="462244" y="1082825"/>
            <a:chExt cx="8681756" cy="1738938"/>
          </a:xfrm>
        </p:grpSpPr>
        <p:sp>
          <p:nvSpPr>
            <p:cNvPr id="17" name="직사각형 16"/>
            <p:cNvSpPr/>
            <p:nvPr/>
          </p:nvSpPr>
          <p:spPr>
            <a:xfrm>
              <a:off x="626029" y="1082825"/>
              <a:ext cx="8517971" cy="1738938"/>
            </a:xfrm>
            <a:prstGeom prst="rect">
              <a:avLst/>
            </a:prstGeom>
          </p:spPr>
          <p:txBody>
            <a:bodyPr vert="horz" wrap="square" lIns="91440" tIns="45720" rIns="91440" bIns="45720" rtlCol="0">
              <a:spAutoFit/>
            </a:bodyPr>
            <a:lstStyle/>
            <a:p>
              <a:pPr marL="0" lvl="1">
                <a:lnSpc>
                  <a:spcPct val="150000"/>
                </a:lnSpc>
              </a:pPr>
              <a:r>
                <a:rPr lang="en-US" altLang="ko-KR" b="1" dirty="0">
                  <a:ln>
                    <a:solidFill>
                      <a:srgbClr val="4F81BD">
                        <a:alpha val="0"/>
                      </a:srgbClr>
                    </a:solidFill>
                  </a:ln>
                  <a:latin typeface="Arial" panose="020B0604020202020204" pitchFamily="34" charset="0"/>
                  <a:ea typeface="HY헤드라인M" panose="02030600000101010101" pitchFamily="18" charset="-127"/>
                  <a:cs typeface="Arial" panose="020B0604020202020204" pitchFamily="34" charset="0"/>
                </a:rPr>
                <a:t>During the sample period (1995-2009), shares of Capital and High-skilled Labor increased, while those of Medium-skilled and Low-skilled dropped</a:t>
              </a:r>
            </a:p>
            <a:p>
              <a:pPr marL="0" lvl="1">
                <a:lnSpc>
                  <a:spcPct val="150000"/>
                </a:lnSpc>
                <a:spcBef>
                  <a:spcPts val="600"/>
                </a:spcBef>
              </a:pPr>
              <a:r>
                <a:rPr lang="en-US" altLang="ko-KR" sz="1600" b="1" dirty="0" smtClean="0">
                  <a:ln>
                    <a:solidFill>
                      <a:srgbClr val="4F81BD">
                        <a:alpha val="0"/>
                      </a:srgbClr>
                    </a:solidFill>
                  </a:ln>
                  <a:latin typeface="Arial" panose="020B0604020202020204" pitchFamily="34" charset="0"/>
                  <a:ea typeface="HY헤드라인M" panose="02030600000101010101" pitchFamily="18" charset="-127"/>
                  <a:cs typeface="Arial" panose="020B0604020202020204" pitchFamily="34" charset="0"/>
                </a:rPr>
                <a:t>- Capital </a:t>
              </a:r>
              <a:r>
                <a:rPr lang="en-US" altLang="ko-KR" sz="1600" b="1" dirty="0">
                  <a:ln>
                    <a:solidFill>
                      <a:srgbClr val="4F81BD">
                        <a:alpha val="0"/>
                      </a:srgbClr>
                    </a:solidFill>
                  </a:ln>
                  <a:latin typeface="Arial" panose="020B0604020202020204" pitchFamily="34" charset="0"/>
                  <a:ea typeface="HY헤드라인M" panose="02030600000101010101" pitchFamily="18" charset="-127"/>
                  <a:cs typeface="Arial" panose="020B0604020202020204" pitchFamily="34" charset="0"/>
                </a:rPr>
                <a:t>(38.6% → 44.1%), High-skilled (15.0 → 17.3)</a:t>
              </a:r>
            </a:p>
            <a:p>
              <a:pPr marL="0" lvl="1">
                <a:lnSpc>
                  <a:spcPct val="150000"/>
                </a:lnSpc>
              </a:pPr>
              <a:r>
                <a:rPr lang="en-US" altLang="ko-KR" sz="1600" b="1" dirty="0" smtClean="0">
                  <a:ln>
                    <a:solidFill>
                      <a:srgbClr val="4F81BD">
                        <a:alpha val="0"/>
                      </a:srgbClr>
                    </a:solidFill>
                  </a:ln>
                  <a:latin typeface="Arial" panose="020B0604020202020204" pitchFamily="34" charset="0"/>
                  <a:ea typeface="HY헤드라인M" panose="02030600000101010101" pitchFamily="18" charset="-127"/>
                  <a:cs typeface="Arial" panose="020B0604020202020204" pitchFamily="34" charset="0"/>
                </a:rPr>
                <a:t>- Medium-skilled </a:t>
              </a:r>
              <a:r>
                <a:rPr lang="en-US" altLang="ko-KR" sz="1600" b="1" dirty="0">
                  <a:ln>
                    <a:solidFill>
                      <a:srgbClr val="4F81BD">
                        <a:alpha val="0"/>
                      </a:srgbClr>
                    </a:solidFill>
                  </a:ln>
                  <a:latin typeface="Arial" panose="020B0604020202020204" pitchFamily="34" charset="0"/>
                  <a:ea typeface="HY헤드라인M" panose="02030600000101010101" pitchFamily="18" charset="-127"/>
                  <a:cs typeface="Arial" panose="020B0604020202020204" pitchFamily="34" charset="0"/>
                </a:rPr>
                <a:t>(31.1% → 26.3%), Low-skilled (15.3 → 12.3%)</a:t>
              </a:r>
            </a:p>
          </p:txBody>
        </p:sp>
        <p:pic>
          <p:nvPicPr>
            <p:cNvPr id="1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7851" r="96209" b="66529"/>
            <a:stretch/>
          </p:blipFill>
          <p:spPr bwMode="auto">
            <a:xfrm>
              <a:off x="462244" y="1212844"/>
              <a:ext cx="300037" cy="295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4" name="그룹 13"/>
          <p:cNvGrpSpPr/>
          <p:nvPr/>
        </p:nvGrpSpPr>
        <p:grpSpPr>
          <a:xfrm>
            <a:off x="462244" y="3933056"/>
            <a:ext cx="8681756" cy="2062103"/>
            <a:chOff x="462244" y="1082825"/>
            <a:chExt cx="8681756" cy="2062103"/>
          </a:xfrm>
        </p:grpSpPr>
        <p:sp>
          <p:nvSpPr>
            <p:cNvPr id="15" name="직사각형 14"/>
            <p:cNvSpPr/>
            <p:nvPr/>
          </p:nvSpPr>
          <p:spPr>
            <a:xfrm>
              <a:off x="626029" y="1082825"/>
              <a:ext cx="8517971" cy="2062103"/>
            </a:xfrm>
            <a:prstGeom prst="rect">
              <a:avLst/>
            </a:prstGeom>
          </p:spPr>
          <p:txBody>
            <a:bodyPr vert="horz" wrap="square" lIns="91440" tIns="45720" rIns="91440" bIns="45720" rtlCol="0">
              <a:spAutoFit/>
            </a:bodyPr>
            <a:lstStyle/>
            <a:p>
              <a:pPr marL="0" lvl="1">
                <a:lnSpc>
                  <a:spcPct val="150000"/>
                </a:lnSpc>
              </a:pPr>
              <a:r>
                <a:rPr lang="en-US" altLang="ko-KR" b="1" dirty="0">
                  <a:ln>
                    <a:solidFill>
                      <a:srgbClr val="4F81BD">
                        <a:alpha val="0"/>
                      </a:srgbClr>
                    </a:solidFill>
                  </a:ln>
                  <a:latin typeface="Arial" panose="020B0604020202020204" pitchFamily="34" charset="0"/>
                  <a:ea typeface="HY헤드라인M" panose="02030600000101010101" pitchFamily="18" charset="-127"/>
                  <a:cs typeface="Arial" panose="020B0604020202020204" pitchFamily="34" charset="0"/>
                </a:rPr>
                <a:t>Looking into trends of individual country, we found</a:t>
              </a:r>
            </a:p>
            <a:p>
              <a:pPr marL="0" lvl="1">
                <a:lnSpc>
                  <a:spcPct val="150000"/>
                </a:lnSpc>
                <a:spcBef>
                  <a:spcPts val="600"/>
                </a:spcBef>
              </a:pPr>
              <a:r>
                <a:rPr lang="en-US" altLang="ko-KR" sz="1600" b="1" dirty="0" smtClean="0">
                  <a:ln>
                    <a:solidFill>
                      <a:srgbClr val="4F81BD">
                        <a:alpha val="0"/>
                      </a:srgbClr>
                    </a:solidFill>
                  </a:ln>
                  <a:latin typeface="Arial" panose="020B0604020202020204" pitchFamily="34" charset="0"/>
                  <a:ea typeface="HY헤드라인M" panose="02030600000101010101" pitchFamily="18" charset="-127"/>
                  <a:cs typeface="Arial" panose="020B0604020202020204" pitchFamily="34" charset="0"/>
                </a:rPr>
                <a:t>- rising </a:t>
              </a:r>
              <a:r>
                <a:rPr lang="en-US" altLang="ko-KR" sz="1600" b="1" dirty="0">
                  <a:ln>
                    <a:solidFill>
                      <a:srgbClr val="4F81BD">
                        <a:alpha val="0"/>
                      </a:srgbClr>
                    </a:solidFill>
                  </a:ln>
                  <a:latin typeface="Arial" panose="020B0604020202020204" pitchFamily="34" charset="0"/>
                  <a:ea typeface="HY헤드라인M" panose="02030600000101010101" pitchFamily="18" charset="-127"/>
                  <a:cs typeface="Arial" panose="020B0604020202020204" pitchFamily="34" charset="0"/>
                </a:rPr>
                <a:t>trend of High-skilled Labor’s share</a:t>
              </a:r>
            </a:p>
            <a:p>
              <a:pPr marL="0" lvl="1">
                <a:lnSpc>
                  <a:spcPct val="150000"/>
                </a:lnSpc>
              </a:pPr>
              <a:r>
                <a:rPr lang="en-US" altLang="ko-KR" sz="1600" b="1" dirty="0" smtClean="0">
                  <a:ln>
                    <a:solidFill>
                      <a:srgbClr val="4F81BD">
                        <a:alpha val="0"/>
                      </a:srgbClr>
                    </a:solidFill>
                  </a:ln>
                  <a:latin typeface="Arial" panose="020B0604020202020204" pitchFamily="34" charset="0"/>
                  <a:ea typeface="HY헤드라인M" panose="02030600000101010101" pitchFamily="18" charset="-127"/>
                  <a:cs typeface="Arial" panose="020B0604020202020204" pitchFamily="34" charset="0"/>
                </a:rPr>
                <a:t>- shrinking </a:t>
              </a:r>
              <a:r>
                <a:rPr lang="en-US" altLang="ko-KR" sz="1600" b="1" dirty="0">
                  <a:ln>
                    <a:solidFill>
                      <a:srgbClr val="4F81BD">
                        <a:alpha val="0"/>
                      </a:srgbClr>
                    </a:solidFill>
                  </a:ln>
                  <a:latin typeface="Arial" panose="020B0604020202020204" pitchFamily="34" charset="0"/>
                  <a:ea typeface="HY헤드라인M" panose="02030600000101010101" pitchFamily="18" charset="-127"/>
                  <a:cs typeface="Arial" panose="020B0604020202020204" pitchFamily="34" charset="0"/>
                </a:rPr>
                <a:t>trend of Low-skilled Labor’s share</a:t>
              </a:r>
            </a:p>
            <a:p>
              <a:pPr marL="0" lvl="1">
                <a:lnSpc>
                  <a:spcPct val="150000"/>
                </a:lnSpc>
              </a:pPr>
              <a:r>
                <a:rPr lang="en-US" altLang="ko-KR" sz="1600" b="1" dirty="0" smtClean="0">
                  <a:ln>
                    <a:solidFill>
                      <a:srgbClr val="4F81BD">
                        <a:alpha val="0"/>
                      </a:srgbClr>
                    </a:solidFill>
                  </a:ln>
                  <a:latin typeface="Arial" panose="020B0604020202020204" pitchFamily="34" charset="0"/>
                  <a:ea typeface="HY헤드라인M" panose="02030600000101010101" pitchFamily="18" charset="-127"/>
                  <a:cs typeface="Arial" panose="020B0604020202020204" pitchFamily="34" charset="0"/>
                </a:rPr>
                <a:t>- share </a:t>
              </a:r>
              <a:r>
                <a:rPr lang="en-US" altLang="ko-KR" sz="1600" b="1" dirty="0">
                  <a:ln>
                    <a:solidFill>
                      <a:srgbClr val="4F81BD">
                        <a:alpha val="0"/>
                      </a:srgbClr>
                    </a:solidFill>
                  </a:ln>
                  <a:latin typeface="Arial" panose="020B0604020202020204" pitchFamily="34" charset="0"/>
                  <a:ea typeface="HY헤드라인M" panose="02030600000101010101" pitchFamily="18" charset="-127"/>
                  <a:cs typeface="Arial" panose="020B0604020202020204" pitchFamily="34" charset="0"/>
                </a:rPr>
                <a:t>of Capital: different trends</a:t>
              </a:r>
            </a:p>
            <a:p>
              <a:pPr marL="0" lvl="1">
                <a:lnSpc>
                  <a:spcPct val="150000"/>
                </a:lnSpc>
              </a:pPr>
              <a:r>
                <a:rPr lang="en-US" altLang="ko-KR" sz="1600" b="1" dirty="0" smtClean="0">
                  <a:ln>
                    <a:solidFill>
                      <a:srgbClr val="4F81BD">
                        <a:alpha val="0"/>
                      </a:srgbClr>
                    </a:solidFill>
                  </a:ln>
                  <a:latin typeface="Arial" panose="020B0604020202020204" pitchFamily="34" charset="0"/>
                  <a:ea typeface="HY헤드라인M" panose="02030600000101010101" pitchFamily="18" charset="-127"/>
                  <a:cs typeface="Arial" panose="020B0604020202020204" pitchFamily="34" charset="0"/>
                </a:rPr>
                <a:t>- share </a:t>
              </a:r>
              <a:r>
                <a:rPr lang="en-US" altLang="ko-KR" sz="1600" b="1" dirty="0">
                  <a:ln>
                    <a:solidFill>
                      <a:srgbClr val="4F81BD">
                        <a:alpha val="0"/>
                      </a:srgbClr>
                    </a:solidFill>
                  </a:ln>
                  <a:latin typeface="Arial" panose="020B0604020202020204" pitchFamily="34" charset="0"/>
                  <a:ea typeface="HY헤드라인M" panose="02030600000101010101" pitchFamily="18" charset="-127"/>
                  <a:cs typeface="Arial" panose="020B0604020202020204" pitchFamily="34" charset="0"/>
                </a:rPr>
                <a:t>of Medium-skilled: drop in some countries (USA, Japan, Korea)</a:t>
              </a:r>
            </a:p>
          </p:txBody>
        </p:sp>
        <p:pic>
          <p:nvPicPr>
            <p:cNvPr id="2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7851" r="96209" b="66529"/>
            <a:stretch/>
          </p:blipFill>
          <p:spPr bwMode="auto">
            <a:xfrm>
              <a:off x="462244" y="1212844"/>
              <a:ext cx="300037" cy="295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143960765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슬라이드 번호 개체 틀 3"/>
          <p:cNvSpPr>
            <a:spLocks noGrp="1"/>
          </p:cNvSpPr>
          <p:nvPr>
            <p:ph type="sldNum" sz="quarter" idx="12"/>
          </p:nvPr>
        </p:nvSpPr>
        <p:spPr/>
        <p:txBody>
          <a:bodyPr/>
          <a:lstStyle/>
          <a:p>
            <a:fld id="{3F28CAA6-A75E-4364-ADDA-B3C6558AEBCC}" type="slidenum">
              <a:rPr lang="ko-KR" altLang="en-US" smtClean="0"/>
              <a:pPr/>
              <a:t>21</a:t>
            </a:fld>
            <a:endParaRPr lang="ko-KR" altLang="en-US" dirty="0"/>
          </a:p>
        </p:txBody>
      </p:sp>
      <p:grpSp>
        <p:nvGrpSpPr>
          <p:cNvPr id="28" name="그룹 27"/>
          <p:cNvGrpSpPr/>
          <p:nvPr/>
        </p:nvGrpSpPr>
        <p:grpSpPr>
          <a:xfrm>
            <a:off x="451619" y="893861"/>
            <a:ext cx="8244706" cy="2716114"/>
            <a:chOff x="661169" y="3093714"/>
            <a:chExt cx="7825606" cy="2449094"/>
          </a:xfrm>
        </p:grpSpPr>
        <p:sp>
          <p:nvSpPr>
            <p:cNvPr id="29" name="모서리가 둥근 직사각형 28"/>
            <p:cNvSpPr/>
            <p:nvPr/>
          </p:nvSpPr>
          <p:spPr bwMode="auto">
            <a:xfrm>
              <a:off x="661169" y="3093714"/>
              <a:ext cx="7825606" cy="2449094"/>
            </a:xfrm>
            <a:prstGeom prst="roundRect">
              <a:avLst>
                <a:gd name="adj" fmla="val 479"/>
              </a:avLst>
            </a:prstGeom>
            <a:solidFill>
              <a:schemeClr val="bg1"/>
            </a:solidFill>
            <a:ln w="19050" algn="ctr">
              <a:solidFill>
                <a:srgbClr val="1D4575"/>
              </a:solidFill>
              <a:round/>
              <a:headEnd/>
              <a:tailEnd/>
            </a:ln>
            <a:effectLst>
              <a:innerShdw blurRad="63500">
                <a:schemeClr val="tx1">
                  <a:lumMod val="65000"/>
                  <a:lumOff val="35000"/>
                </a:schemeClr>
              </a:innerShdw>
            </a:effectLst>
          </p:spPr>
          <p:txBody>
            <a:bodyPr anchor="ctr"/>
            <a:lstStyle/>
            <a:p>
              <a:pPr algn="ctr" latinLnBrk="0">
                <a:defRPr/>
              </a:pPr>
              <a:endParaRPr lang="ko-KR" altLang="en-US">
                <a:latin typeface="굴림" charset="-127"/>
                <a:ea typeface="굴림" charset="-127"/>
              </a:endParaRPr>
            </a:p>
          </p:txBody>
        </p:sp>
        <p:sp>
          <p:nvSpPr>
            <p:cNvPr id="30" name="AutoShape 415"/>
            <p:cNvSpPr>
              <a:spLocks noChangeArrowheads="1"/>
            </p:cNvSpPr>
            <p:nvPr/>
          </p:nvSpPr>
          <p:spPr bwMode="auto">
            <a:xfrm>
              <a:off x="699557" y="3122306"/>
              <a:ext cx="7762958" cy="307705"/>
            </a:xfrm>
            <a:prstGeom prst="roundRect">
              <a:avLst>
                <a:gd name="adj" fmla="val 3397"/>
              </a:avLst>
            </a:prstGeom>
            <a:gradFill flip="none" rotWithShape="1">
              <a:gsLst>
                <a:gs pos="39000">
                  <a:srgbClr val="005EA4"/>
                </a:gs>
                <a:gs pos="41000">
                  <a:srgbClr val="004D86"/>
                </a:gs>
              </a:gsLst>
              <a:lin ang="2700000" scaled="1"/>
              <a:tileRect/>
            </a:gradFill>
            <a:ln w="19050" algn="ctr">
              <a:solidFill>
                <a:schemeClr val="bg1"/>
              </a:solidFill>
              <a:round/>
              <a:headEnd/>
              <a:tailEnd/>
            </a:ln>
            <a:effectLst/>
          </p:spPr>
          <p:txBody>
            <a:bodyPr lIns="36000" tIns="0" rIns="0" bIns="0" anchor="ctr">
              <a:scene3d>
                <a:camera prst="orthographicFront"/>
                <a:lightRig rig="threePt" dir="t"/>
              </a:scene3d>
              <a:sp3d>
                <a:bevelT w="0" h="0"/>
                <a:contourClr>
                  <a:srgbClr val="3696E6"/>
                </a:contourClr>
              </a:sp3d>
            </a:bodyPr>
            <a:lstStyle/>
            <a:p>
              <a:pPr marL="49213" indent="-342900" algn="ctr" fontAlgn="ctr" latinLnBrk="0">
                <a:spcBef>
                  <a:spcPct val="20000"/>
                </a:spcBef>
                <a:buClr>
                  <a:schemeClr val="hlink"/>
                </a:buClr>
                <a:buSzPts val="1200"/>
              </a:pPr>
              <a:r>
                <a:rPr lang="en-US" altLang="ko-KR" sz="1700" b="1" dirty="0">
                  <a:solidFill>
                    <a:schemeClr val="bg1"/>
                  </a:solidFill>
                  <a:latin typeface="Arial" panose="020B0604020202020204" pitchFamily="34" charset="0"/>
                  <a:ea typeface="HY헤드라인M" panose="02030600000101010101" pitchFamily="18" charset="-127"/>
                  <a:cs typeface="Arial" panose="020B0604020202020204" pitchFamily="34" charset="0"/>
                </a:rPr>
                <a:t>&lt;Table 9&gt; Shares of GVC Income by Production Factors (1995)</a:t>
              </a:r>
              <a:endParaRPr lang="ko-KR" altLang="en-US" sz="1700" b="1" dirty="0">
                <a:solidFill>
                  <a:schemeClr val="bg1"/>
                </a:solidFill>
                <a:latin typeface="Arial" panose="020B0604020202020204" pitchFamily="34" charset="0"/>
                <a:ea typeface="HY헤드라인M" panose="02030600000101010101" pitchFamily="18" charset="-127"/>
                <a:cs typeface="Arial" panose="020B0604020202020204" pitchFamily="34" charset="0"/>
              </a:endParaRPr>
            </a:p>
          </p:txBody>
        </p:sp>
      </p:grpSp>
      <p:sp>
        <p:nvSpPr>
          <p:cNvPr id="10" name="Rectangle 2"/>
          <p:cNvSpPr txBox="1">
            <a:spLocks noChangeArrowheads="1"/>
          </p:cNvSpPr>
          <p:nvPr/>
        </p:nvSpPr>
        <p:spPr bwMode="auto">
          <a:xfrm>
            <a:off x="80072" y="62912"/>
            <a:ext cx="8753358" cy="584775"/>
          </a:xfrm>
          <a:prstGeom prst="rect">
            <a:avLst/>
          </a:prstGeom>
          <a:noFill/>
        </p:spPr>
        <p:txBody>
          <a:bodyPr wrap="none" rtlCol="0">
            <a:spAutoFit/>
            <a:scene3d>
              <a:camera prst="orthographicFront"/>
              <a:lightRig rig="threePt" dir="t"/>
            </a:scene3d>
            <a:sp3d contourW="38100">
              <a:bevelT w="0" h="38100"/>
              <a:contourClr>
                <a:schemeClr val="tx2">
                  <a:lumMod val="50000"/>
                </a:schemeClr>
              </a:contourClr>
            </a:sp3d>
          </a:bodyPr>
          <a:lstStyle>
            <a:defPPr>
              <a:defRPr lang="ko-KR"/>
            </a:defPPr>
            <a:lvl1pPr>
              <a:spcBef>
                <a:spcPct val="50000"/>
              </a:spcBef>
              <a:defRPr sz="2800" spc="-50">
                <a:solidFill>
                  <a:schemeClr val="bg1"/>
                </a:solidFill>
                <a:latin typeface="Arial" pitchFamily="34" charset="0"/>
                <a:ea typeface="HY견고딕" pitchFamily="18" charset="-127"/>
                <a:cs typeface="Arial" pitchFamily="34" charset="0"/>
              </a:defRPr>
            </a:lvl1pPr>
          </a:lstStyle>
          <a:p>
            <a:pPr lvl="0"/>
            <a:r>
              <a:rPr lang="en-US" altLang="ko-KR" sz="3200" b="1" dirty="0">
                <a:latin typeface="+mn-ea"/>
                <a:ea typeface="+mn-ea"/>
              </a:rPr>
              <a:t>III</a:t>
            </a:r>
            <a:r>
              <a:rPr lang="en-US" altLang="ko-KR" sz="3200" b="1" dirty="0" smtClean="0">
                <a:latin typeface="+mn-ea"/>
                <a:ea typeface="+mn-ea"/>
              </a:rPr>
              <a:t>. GVC </a:t>
            </a:r>
            <a:r>
              <a:rPr lang="en-US" altLang="ko-KR" sz="3200" b="1" dirty="0">
                <a:latin typeface="+mn-ea"/>
                <a:ea typeface="+mn-ea"/>
              </a:rPr>
              <a:t>Income and Jobs, All Manufactures</a:t>
            </a:r>
            <a:endParaRPr lang="ko-KR" altLang="ko-KR" sz="3200" b="1" dirty="0"/>
          </a:p>
        </p:txBody>
      </p:sp>
      <p:sp>
        <p:nvSpPr>
          <p:cNvPr id="9" name="직사각형 8"/>
          <p:cNvSpPr/>
          <p:nvPr/>
        </p:nvSpPr>
        <p:spPr>
          <a:xfrm>
            <a:off x="7023323" y="1010444"/>
            <a:ext cx="1694284" cy="267766"/>
          </a:xfrm>
          <a:prstGeom prst="rect">
            <a:avLst/>
          </a:prstGeom>
        </p:spPr>
        <p:txBody>
          <a:bodyPr vert="horz" wrap="square" lIns="91440" tIns="45720" rIns="91440" bIns="45720" rtlCol="0">
            <a:spAutoFit/>
          </a:bodyPr>
          <a:lstStyle/>
          <a:p>
            <a:pPr marL="0" lvl="1" algn="r">
              <a:lnSpc>
                <a:spcPct val="95000"/>
              </a:lnSpc>
              <a:spcBef>
                <a:spcPct val="20000"/>
              </a:spcBef>
            </a:pPr>
            <a:r>
              <a:rPr lang="en-US" altLang="ko-KR" sz="1200" dirty="0">
                <a:ln>
                  <a:solidFill>
                    <a:srgbClr val="4F81BD">
                      <a:alpha val="0"/>
                    </a:srgbClr>
                  </a:solidFill>
                </a:ln>
                <a:solidFill>
                  <a:schemeClr val="bg1"/>
                </a:solidFill>
                <a:latin typeface="Arial" panose="020B0604020202020204" pitchFamily="34" charset="0"/>
                <a:ea typeface="HY헤드라인M" panose="02030600000101010101" pitchFamily="18" charset="-127"/>
                <a:cs typeface="Arial" panose="020B0604020202020204" pitchFamily="34" charset="0"/>
              </a:rPr>
              <a:t>Unit: %</a:t>
            </a:r>
            <a:endParaRPr lang="en-US" altLang="ko-KR" sz="1100" dirty="0">
              <a:ln>
                <a:solidFill>
                  <a:srgbClr val="4F81BD">
                    <a:alpha val="0"/>
                  </a:srgbClr>
                </a:solidFill>
              </a:ln>
              <a:solidFill>
                <a:schemeClr val="bg1"/>
              </a:solidFill>
              <a:latin typeface="Arial" panose="020B0604020202020204" pitchFamily="34" charset="0"/>
              <a:ea typeface="HY헤드라인M" panose="02030600000101010101" pitchFamily="18" charset="-127"/>
              <a:cs typeface="Arial" panose="020B0604020202020204" pitchFamily="34" charset="0"/>
            </a:endParaRPr>
          </a:p>
        </p:txBody>
      </p:sp>
      <p:graphicFrame>
        <p:nvGraphicFramePr>
          <p:cNvPr id="2" name="표 1"/>
          <p:cNvGraphicFramePr>
            <a:graphicFrameLocks noGrp="1"/>
          </p:cNvGraphicFramePr>
          <p:nvPr>
            <p:extLst>
              <p:ext uri="{D42A27DB-BD31-4B8C-83A1-F6EECF244321}">
                <p14:modId xmlns:p14="http://schemas.microsoft.com/office/powerpoint/2010/main" val="41437985"/>
              </p:ext>
            </p:extLst>
          </p:nvPr>
        </p:nvGraphicFramePr>
        <p:xfrm>
          <a:off x="762002" y="1305232"/>
          <a:ext cx="7645471" cy="2228850"/>
        </p:xfrm>
        <a:graphic>
          <a:graphicData uri="http://schemas.openxmlformats.org/drawingml/2006/table">
            <a:tbl>
              <a:tblPr>
                <a:tableStyleId>{5C22544A-7EE6-4342-B048-85BDC9FD1C3A}</a:tableStyleId>
              </a:tblPr>
              <a:tblGrid>
                <a:gridCol w="1759863"/>
                <a:gridCol w="1471402"/>
                <a:gridCol w="1471402"/>
                <a:gridCol w="1471402"/>
                <a:gridCol w="1471402"/>
              </a:tblGrid>
              <a:tr h="84782">
                <a:tc>
                  <a:txBody>
                    <a:bodyPr/>
                    <a:lstStyle/>
                    <a:p>
                      <a:pPr algn="just" fontAlgn="ctr"/>
                      <a:r>
                        <a:rPr lang="ko-KR" altLang="en-US" sz="1400" b="1" u="none" strike="noStrike" dirty="0">
                          <a:solidFill>
                            <a:schemeClr val="bg1"/>
                          </a:solidFill>
                          <a:effectLst/>
                          <a:latin typeface="Arial" panose="020B0604020202020204" pitchFamily="34" charset="0"/>
                          <a:cs typeface="Arial" panose="020B0604020202020204" pitchFamily="34" charset="0"/>
                        </a:rPr>
                        <a:t>　</a:t>
                      </a:r>
                      <a:endParaRPr lang="ko-KR" altLang="en-US" sz="1400" b="1" i="0" u="none" strike="noStrike" dirty="0">
                        <a:solidFill>
                          <a:schemeClr val="bg1"/>
                        </a:solidFill>
                        <a:effectLst/>
                        <a:latin typeface="Arial" panose="020B0604020202020204" pitchFamily="34" charset="0"/>
                        <a:ea typeface="맑은 고딕" panose="020B0503020000020004" pitchFamily="50" charset="-127"/>
                        <a:cs typeface="Arial" panose="020B0604020202020204" pitchFamily="34" charset="0"/>
                      </a:endParaRPr>
                    </a:p>
                  </a:txBody>
                  <a:tcPr marL="9525" marR="9525" marT="9525" marB="0" anchor="ctr">
                    <a:lnL w="3175" cap="flat" cmpd="sng" algn="ctr">
                      <a:solidFill>
                        <a:schemeClr val="tx1"/>
                      </a:solidFill>
                      <a:prstDash val="solid"/>
                      <a:round/>
                      <a:headEnd type="none" w="med" len="med"/>
                      <a:tailEnd type="none" w="med" len="med"/>
                    </a:lnL>
                    <a:lnT w="3175" cap="flat" cmpd="sng" algn="ctr">
                      <a:solidFill>
                        <a:schemeClr val="tx1"/>
                      </a:solidFill>
                      <a:prstDash val="solid"/>
                      <a:round/>
                      <a:headEnd type="none" w="med" len="med"/>
                      <a:tailEnd type="none" w="med" len="med"/>
                    </a:lnT>
                    <a:solidFill>
                      <a:schemeClr val="tx2">
                        <a:lumMod val="50000"/>
                      </a:schemeClr>
                    </a:solidFill>
                  </a:tcPr>
                </a:tc>
                <a:tc>
                  <a:txBody>
                    <a:bodyPr/>
                    <a:lstStyle/>
                    <a:p>
                      <a:pPr algn="ctr" fontAlgn="ctr"/>
                      <a:r>
                        <a:rPr lang="en-US" sz="1400" b="1" i="0" u="none" strike="noStrike" dirty="0">
                          <a:solidFill>
                            <a:schemeClr val="bg1"/>
                          </a:solidFill>
                          <a:effectLst/>
                          <a:latin typeface="Arial" panose="020B0604020202020204" pitchFamily="34" charset="0"/>
                          <a:ea typeface="맑은 고딕" panose="020B0503020000020004" pitchFamily="50" charset="-127"/>
                          <a:cs typeface="Arial" panose="020B0604020202020204" pitchFamily="34" charset="0"/>
                        </a:rPr>
                        <a:t>Capital</a:t>
                      </a:r>
                    </a:p>
                  </a:txBody>
                  <a:tcPr marL="9525" marR="9525" marT="9525" marB="0" anchor="ctr">
                    <a:lnT w="3175" cap="flat" cmpd="sng" algn="ctr">
                      <a:solidFill>
                        <a:schemeClr val="tx1"/>
                      </a:solidFill>
                      <a:prstDash val="solid"/>
                      <a:round/>
                      <a:headEnd type="none" w="med" len="med"/>
                      <a:tailEnd type="none" w="med" len="med"/>
                    </a:lnT>
                    <a:solidFill>
                      <a:schemeClr val="tx2">
                        <a:lumMod val="50000"/>
                      </a:schemeClr>
                    </a:solidFill>
                  </a:tcPr>
                </a:tc>
                <a:tc>
                  <a:txBody>
                    <a:bodyPr/>
                    <a:lstStyle/>
                    <a:p>
                      <a:pPr algn="ctr" fontAlgn="ctr"/>
                      <a:r>
                        <a:rPr lang="en-US" sz="1400" b="1" i="0" u="none" strike="noStrike">
                          <a:solidFill>
                            <a:schemeClr val="bg1"/>
                          </a:solidFill>
                          <a:effectLst/>
                          <a:latin typeface="Arial" panose="020B0604020202020204" pitchFamily="34" charset="0"/>
                          <a:ea typeface="맑은 고딕" panose="020B0503020000020004" pitchFamily="50" charset="-127"/>
                          <a:cs typeface="Arial" panose="020B0604020202020204" pitchFamily="34" charset="0"/>
                        </a:rPr>
                        <a:t>High-Skilled</a:t>
                      </a:r>
                    </a:p>
                  </a:txBody>
                  <a:tcPr marL="9525" marR="9525" marT="9525" marB="0" anchor="ctr">
                    <a:lnT w="3175" cap="flat" cmpd="sng" algn="ctr">
                      <a:solidFill>
                        <a:schemeClr val="tx1"/>
                      </a:solidFill>
                      <a:prstDash val="solid"/>
                      <a:round/>
                      <a:headEnd type="none" w="med" len="med"/>
                      <a:tailEnd type="none" w="med" len="med"/>
                    </a:lnT>
                    <a:solidFill>
                      <a:schemeClr val="tx2">
                        <a:lumMod val="50000"/>
                      </a:schemeClr>
                    </a:solidFill>
                  </a:tcPr>
                </a:tc>
                <a:tc>
                  <a:txBody>
                    <a:bodyPr/>
                    <a:lstStyle/>
                    <a:p>
                      <a:pPr algn="ctr" fontAlgn="ctr"/>
                      <a:r>
                        <a:rPr lang="en-US" sz="1400" b="1" i="0" u="none" strike="noStrike">
                          <a:solidFill>
                            <a:schemeClr val="bg1"/>
                          </a:solidFill>
                          <a:effectLst/>
                          <a:latin typeface="Arial" panose="020B0604020202020204" pitchFamily="34" charset="0"/>
                          <a:ea typeface="맑은 고딕" panose="020B0503020000020004" pitchFamily="50" charset="-127"/>
                          <a:cs typeface="Arial" panose="020B0604020202020204" pitchFamily="34" charset="0"/>
                        </a:rPr>
                        <a:t>Medium-Skilled</a:t>
                      </a:r>
                    </a:p>
                  </a:txBody>
                  <a:tcPr marL="9525" marR="9525" marT="9525" marB="0" anchor="ctr">
                    <a:lnT w="3175" cap="flat" cmpd="sng" algn="ctr">
                      <a:solidFill>
                        <a:schemeClr val="tx1"/>
                      </a:solidFill>
                      <a:prstDash val="solid"/>
                      <a:round/>
                      <a:headEnd type="none" w="med" len="med"/>
                      <a:tailEnd type="none" w="med" len="med"/>
                    </a:lnT>
                    <a:solidFill>
                      <a:schemeClr val="tx2">
                        <a:lumMod val="50000"/>
                      </a:schemeClr>
                    </a:solidFill>
                  </a:tcPr>
                </a:tc>
                <a:tc>
                  <a:txBody>
                    <a:bodyPr/>
                    <a:lstStyle/>
                    <a:p>
                      <a:pPr algn="ctr" fontAlgn="ctr"/>
                      <a:r>
                        <a:rPr lang="en-US" sz="1400" b="1" i="0" u="none" strike="noStrike" dirty="0">
                          <a:solidFill>
                            <a:schemeClr val="bg1"/>
                          </a:solidFill>
                          <a:effectLst/>
                          <a:latin typeface="Arial" panose="020B0604020202020204" pitchFamily="34" charset="0"/>
                          <a:ea typeface="맑은 고딕" panose="020B0503020000020004" pitchFamily="50" charset="-127"/>
                          <a:cs typeface="Arial" panose="020B0604020202020204" pitchFamily="34" charset="0"/>
                        </a:rPr>
                        <a:t>Low-Skilled</a:t>
                      </a:r>
                    </a:p>
                  </a:txBody>
                  <a:tcPr marL="9525" marR="9525" marT="9525" marB="0" anchor="ctr">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solidFill>
                      <a:schemeClr val="tx2">
                        <a:lumMod val="50000"/>
                      </a:schemeClr>
                    </a:solidFill>
                  </a:tcPr>
                </a:tc>
              </a:tr>
              <a:tr h="84782">
                <a:tc>
                  <a:txBody>
                    <a:bodyPr/>
                    <a:lstStyle/>
                    <a:p>
                      <a:pPr algn="ctr" fontAlgn="ctr"/>
                      <a:r>
                        <a:rPr lang="en-US" sz="1400" b="1" u="none" strike="noStrike" dirty="0">
                          <a:effectLst/>
                          <a:latin typeface="Arial" panose="020B0604020202020204" pitchFamily="34" charset="0"/>
                          <a:cs typeface="Arial" panose="020B0604020202020204" pitchFamily="34" charset="0"/>
                        </a:rPr>
                        <a:t>China</a:t>
                      </a:r>
                      <a:endParaRPr lang="en-US" sz="1400" b="1" i="0" u="none" strike="noStrike" dirty="0">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B w="3175"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ko-KR" sz="1400" b="1" i="0" u="none" strike="noStrike" dirty="0">
                          <a:solidFill>
                            <a:srgbClr val="000000"/>
                          </a:solidFill>
                          <a:effectLst/>
                          <a:latin typeface="Arial" panose="020B0604020202020204" pitchFamily="34" charset="0"/>
                          <a:ea typeface="맑은 고딕" panose="020B0503020000020004" pitchFamily="50" charset="-127"/>
                          <a:cs typeface="Arial" panose="020B0604020202020204" pitchFamily="34" charset="0"/>
                        </a:rPr>
                        <a:t>50.9 </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B w="3175" cap="flat" cmpd="sng" algn="ctr">
                      <a:solidFill>
                        <a:schemeClr val="tx1"/>
                      </a:solidFill>
                      <a:prstDash val="solid"/>
                      <a:round/>
                      <a:headEnd type="none" w="med" len="med"/>
                      <a:tailEnd type="none" w="med" len="med"/>
                    </a:lnB>
                  </a:tcPr>
                </a:tc>
                <a:tc>
                  <a:txBody>
                    <a:bodyPr/>
                    <a:lstStyle/>
                    <a:p>
                      <a:pPr algn="ctr" fontAlgn="ctr"/>
                      <a:r>
                        <a:rPr lang="en-US" altLang="ko-KR" sz="1400" b="1" i="0" u="none" strike="noStrike">
                          <a:solidFill>
                            <a:srgbClr val="000000"/>
                          </a:solidFill>
                          <a:effectLst/>
                          <a:latin typeface="Arial" panose="020B0604020202020204" pitchFamily="34" charset="0"/>
                          <a:ea typeface="맑은 고딕" panose="020B0503020000020004" pitchFamily="50" charset="-127"/>
                          <a:cs typeface="Arial" panose="020B0604020202020204" pitchFamily="34" charset="0"/>
                        </a:rPr>
                        <a:t>1.3 </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B w="3175" cap="flat" cmpd="sng" algn="ctr">
                      <a:solidFill>
                        <a:schemeClr val="tx1"/>
                      </a:solidFill>
                      <a:prstDash val="solid"/>
                      <a:round/>
                      <a:headEnd type="none" w="med" len="med"/>
                      <a:tailEnd type="none" w="med" len="med"/>
                    </a:lnB>
                  </a:tcPr>
                </a:tc>
                <a:tc>
                  <a:txBody>
                    <a:bodyPr/>
                    <a:lstStyle/>
                    <a:p>
                      <a:pPr algn="ctr" fontAlgn="ctr"/>
                      <a:r>
                        <a:rPr lang="en-US" altLang="ko-KR" sz="1400" b="1" i="0" u="none" strike="noStrike">
                          <a:solidFill>
                            <a:srgbClr val="000000"/>
                          </a:solidFill>
                          <a:effectLst/>
                          <a:latin typeface="Arial" panose="020B0604020202020204" pitchFamily="34" charset="0"/>
                          <a:ea typeface="맑은 고딕" panose="020B0503020000020004" pitchFamily="50" charset="-127"/>
                          <a:cs typeface="Arial" panose="020B0604020202020204" pitchFamily="34" charset="0"/>
                        </a:rPr>
                        <a:t>15.9 </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B w="3175" cap="flat" cmpd="sng" algn="ctr">
                      <a:solidFill>
                        <a:schemeClr val="tx1"/>
                      </a:solidFill>
                      <a:prstDash val="solid"/>
                      <a:round/>
                      <a:headEnd type="none" w="med" len="med"/>
                      <a:tailEnd type="none" w="med" len="med"/>
                    </a:lnB>
                  </a:tcPr>
                </a:tc>
                <a:tc>
                  <a:txBody>
                    <a:bodyPr/>
                    <a:lstStyle/>
                    <a:p>
                      <a:pPr algn="ctr" fontAlgn="ctr"/>
                      <a:r>
                        <a:rPr lang="en-US" altLang="ko-KR" sz="1400" b="1" i="0" u="none" strike="noStrike">
                          <a:solidFill>
                            <a:srgbClr val="000000"/>
                          </a:solidFill>
                          <a:effectLst/>
                          <a:latin typeface="Arial" panose="020B0604020202020204" pitchFamily="34" charset="0"/>
                          <a:ea typeface="맑은 고딕" panose="020B0503020000020004" pitchFamily="50" charset="-127"/>
                          <a:cs typeface="Arial" panose="020B0604020202020204" pitchFamily="34" charset="0"/>
                        </a:rPr>
                        <a:t>31.9 </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B w="3175" cap="flat" cmpd="sng" algn="ctr">
                      <a:solidFill>
                        <a:schemeClr val="tx1"/>
                      </a:solidFill>
                      <a:prstDash val="solid"/>
                      <a:round/>
                      <a:headEnd type="none" w="med" len="med"/>
                      <a:tailEnd type="none" w="med" len="med"/>
                    </a:lnB>
                  </a:tcPr>
                </a:tc>
              </a:tr>
              <a:tr h="84782">
                <a:tc>
                  <a:txBody>
                    <a:bodyPr/>
                    <a:lstStyle/>
                    <a:p>
                      <a:pPr algn="ctr" fontAlgn="ctr"/>
                      <a:r>
                        <a:rPr lang="en-US" sz="1400" b="1" u="none" strike="noStrike" dirty="0">
                          <a:effectLst/>
                          <a:latin typeface="Arial" panose="020B0604020202020204" pitchFamily="34" charset="0"/>
                          <a:cs typeface="Arial" panose="020B0604020202020204" pitchFamily="34" charset="0"/>
                        </a:rPr>
                        <a:t>Germany</a:t>
                      </a:r>
                      <a:endParaRPr lang="en-US" sz="1400" b="1" i="0" u="none" strike="noStrike" dirty="0">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ko-KR" sz="1400" b="1" i="0" u="none" strike="noStrike" dirty="0">
                          <a:solidFill>
                            <a:srgbClr val="000000"/>
                          </a:solidFill>
                          <a:effectLst/>
                          <a:latin typeface="Arial" panose="020B0604020202020204" pitchFamily="34" charset="0"/>
                          <a:ea typeface="맑은 고딕" panose="020B0503020000020004" pitchFamily="50" charset="-127"/>
                          <a:cs typeface="Arial" panose="020B0604020202020204" pitchFamily="34" charset="0"/>
                        </a:rPr>
                        <a:t>26.1 </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ko-KR" sz="1400" b="1" i="0" u="none" strike="noStrike" dirty="0">
                          <a:solidFill>
                            <a:srgbClr val="000000"/>
                          </a:solidFill>
                          <a:effectLst/>
                          <a:latin typeface="Arial" panose="020B0604020202020204" pitchFamily="34" charset="0"/>
                          <a:ea typeface="맑은 고딕" panose="020B0503020000020004" pitchFamily="50" charset="-127"/>
                          <a:cs typeface="Arial" panose="020B0604020202020204" pitchFamily="34" charset="0"/>
                        </a:rPr>
                        <a:t>21.1 </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ko-KR" sz="1400" b="1" i="0" u="none" strike="noStrike">
                          <a:solidFill>
                            <a:srgbClr val="000000"/>
                          </a:solidFill>
                          <a:effectLst/>
                          <a:latin typeface="Arial" panose="020B0604020202020204" pitchFamily="34" charset="0"/>
                          <a:ea typeface="맑은 고딕" panose="020B0503020000020004" pitchFamily="50" charset="-127"/>
                          <a:cs typeface="Arial" panose="020B0604020202020204" pitchFamily="34" charset="0"/>
                        </a:rPr>
                        <a:t>43.7 </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ko-KR" sz="1400" b="1" i="0" u="none" strike="noStrike">
                          <a:solidFill>
                            <a:srgbClr val="000000"/>
                          </a:solidFill>
                          <a:effectLst/>
                          <a:latin typeface="Arial" panose="020B0604020202020204" pitchFamily="34" charset="0"/>
                          <a:ea typeface="맑은 고딕" panose="020B0503020000020004" pitchFamily="50" charset="-127"/>
                          <a:cs typeface="Arial" panose="020B0604020202020204" pitchFamily="34" charset="0"/>
                        </a:rPr>
                        <a:t>9.1 </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84782">
                <a:tc>
                  <a:txBody>
                    <a:bodyPr/>
                    <a:lstStyle/>
                    <a:p>
                      <a:pPr algn="ctr" fontAlgn="ctr"/>
                      <a:r>
                        <a:rPr lang="en-US" sz="1400" b="1" u="none" strike="noStrike" dirty="0">
                          <a:effectLst/>
                          <a:latin typeface="Arial" panose="020B0604020202020204" pitchFamily="34" charset="0"/>
                          <a:cs typeface="Arial" panose="020B0604020202020204" pitchFamily="34" charset="0"/>
                        </a:rPr>
                        <a:t>France</a:t>
                      </a:r>
                      <a:endParaRPr lang="en-US" sz="1400" b="1" i="0" u="none" strike="noStrike" dirty="0">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ko-KR" sz="1400" b="1" i="0" u="none" strike="noStrike">
                          <a:solidFill>
                            <a:srgbClr val="000000"/>
                          </a:solidFill>
                          <a:effectLst/>
                          <a:latin typeface="Arial" panose="020B0604020202020204" pitchFamily="34" charset="0"/>
                          <a:ea typeface="맑은 고딕" panose="020B0503020000020004" pitchFamily="50" charset="-127"/>
                          <a:cs typeface="Arial" panose="020B0604020202020204" pitchFamily="34" charset="0"/>
                        </a:rPr>
                        <a:t>31.7 </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ko-KR" sz="1400" b="1" i="0" u="none" strike="noStrike" dirty="0">
                          <a:solidFill>
                            <a:srgbClr val="000000"/>
                          </a:solidFill>
                          <a:effectLst/>
                          <a:latin typeface="Arial" panose="020B0604020202020204" pitchFamily="34" charset="0"/>
                          <a:ea typeface="맑은 고딕" panose="020B0503020000020004" pitchFamily="50" charset="-127"/>
                          <a:cs typeface="Arial" panose="020B0604020202020204" pitchFamily="34" charset="0"/>
                        </a:rPr>
                        <a:t>19.5 </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ko-KR" sz="1400" b="1" i="0" u="none" strike="noStrike">
                          <a:solidFill>
                            <a:srgbClr val="000000"/>
                          </a:solidFill>
                          <a:effectLst/>
                          <a:latin typeface="Arial" panose="020B0604020202020204" pitchFamily="34" charset="0"/>
                          <a:ea typeface="맑은 고딕" panose="020B0503020000020004" pitchFamily="50" charset="-127"/>
                          <a:cs typeface="Arial" panose="020B0604020202020204" pitchFamily="34" charset="0"/>
                        </a:rPr>
                        <a:t>28.0 </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ko-KR" sz="1400" b="1" i="0" u="none" strike="noStrike">
                          <a:solidFill>
                            <a:srgbClr val="000000"/>
                          </a:solidFill>
                          <a:effectLst/>
                          <a:latin typeface="Arial" panose="020B0604020202020204" pitchFamily="34" charset="0"/>
                          <a:ea typeface="맑은 고딕" panose="020B0503020000020004" pitchFamily="50" charset="-127"/>
                          <a:cs typeface="Arial" panose="020B0604020202020204" pitchFamily="34" charset="0"/>
                        </a:rPr>
                        <a:t>20.8 </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84782">
                <a:tc>
                  <a:txBody>
                    <a:bodyPr/>
                    <a:lstStyle/>
                    <a:p>
                      <a:pPr algn="ctr" fontAlgn="ctr"/>
                      <a:r>
                        <a:rPr lang="en-US" sz="1400" b="1" u="none" strike="noStrike" dirty="0">
                          <a:effectLst/>
                          <a:latin typeface="Arial" panose="020B0604020202020204" pitchFamily="34" charset="0"/>
                          <a:cs typeface="Arial" panose="020B0604020202020204" pitchFamily="34" charset="0"/>
                        </a:rPr>
                        <a:t>UK</a:t>
                      </a:r>
                      <a:endParaRPr lang="en-US" sz="1400" b="1" i="0" u="none" strike="noStrike" dirty="0">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ko-KR" sz="1400" b="1" i="0" u="none" strike="noStrike">
                          <a:solidFill>
                            <a:srgbClr val="000000"/>
                          </a:solidFill>
                          <a:effectLst/>
                          <a:latin typeface="Arial" panose="020B0604020202020204" pitchFamily="34" charset="0"/>
                          <a:ea typeface="맑은 고딕" panose="020B0503020000020004" pitchFamily="50" charset="-127"/>
                          <a:cs typeface="Arial" panose="020B0604020202020204" pitchFamily="34" charset="0"/>
                        </a:rPr>
                        <a:t>36.0 </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ko-KR" sz="1400" b="1" i="0" u="none" strike="noStrike" dirty="0">
                          <a:solidFill>
                            <a:srgbClr val="000000"/>
                          </a:solidFill>
                          <a:effectLst/>
                          <a:latin typeface="Arial" panose="020B0604020202020204" pitchFamily="34" charset="0"/>
                          <a:ea typeface="맑은 고딕" panose="020B0503020000020004" pitchFamily="50" charset="-127"/>
                          <a:cs typeface="Arial" panose="020B0604020202020204" pitchFamily="34" charset="0"/>
                        </a:rPr>
                        <a:t>16.7 </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ko-KR" sz="1400" b="1" i="0" u="none" strike="noStrike">
                          <a:solidFill>
                            <a:srgbClr val="000000"/>
                          </a:solidFill>
                          <a:effectLst/>
                          <a:latin typeface="Arial" panose="020B0604020202020204" pitchFamily="34" charset="0"/>
                          <a:ea typeface="맑은 고딕" panose="020B0503020000020004" pitchFamily="50" charset="-127"/>
                          <a:cs typeface="Arial" panose="020B0604020202020204" pitchFamily="34" charset="0"/>
                        </a:rPr>
                        <a:t>27.0 </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ko-KR" sz="1400" b="1" i="0" u="none" strike="noStrike">
                          <a:solidFill>
                            <a:srgbClr val="000000"/>
                          </a:solidFill>
                          <a:effectLst/>
                          <a:latin typeface="Arial" panose="020B0604020202020204" pitchFamily="34" charset="0"/>
                          <a:ea typeface="맑은 고딕" panose="020B0503020000020004" pitchFamily="50" charset="-127"/>
                          <a:cs typeface="Arial" panose="020B0604020202020204" pitchFamily="34" charset="0"/>
                        </a:rPr>
                        <a:t>20.2 </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84782">
                <a:tc>
                  <a:txBody>
                    <a:bodyPr/>
                    <a:lstStyle/>
                    <a:p>
                      <a:pPr algn="ctr" fontAlgn="ctr"/>
                      <a:r>
                        <a:rPr lang="en-US" sz="1400" b="1" u="none" strike="noStrike" dirty="0">
                          <a:effectLst/>
                          <a:latin typeface="Arial" panose="020B0604020202020204" pitchFamily="34" charset="0"/>
                          <a:cs typeface="Arial" panose="020B0604020202020204" pitchFamily="34" charset="0"/>
                        </a:rPr>
                        <a:t>Italy</a:t>
                      </a:r>
                      <a:endParaRPr lang="en-US" sz="1400" b="1" i="0" u="none" strike="noStrike" dirty="0">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ko-KR" sz="1400" b="1" i="0" u="none" strike="noStrike">
                          <a:solidFill>
                            <a:srgbClr val="000000"/>
                          </a:solidFill>
                          <a:effectLst/>
                          <a:latin typeface="Arial" panose="020B0604020202020204" pitchFamily="34" charset="0"/>
                          <a:ea typeface="맑은 고딕" panose="020B0503020000020004" pitchFamily="50" charset="-127"/>
                          <a:cs typeface="Arial" panose="020B0604020202020204" pitchFamily="34" charset="0"/>
                        </a:rPr>
                        <a:t>31.0 </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ko-KR" sz="1400" b="1" i="0" u="none" strike="noStrike">
                          <a:solidFill>
                            <a:srgbClr val="000000"/>
                          </a:solidFill>
                          <a:effectLst/>
                          <a:latin typeface="Arial" panose="020B0604020202020204" pitchFamily="34" charset="0"/>
                          <a:ea typeface="맑은 고딕" panose="020B0503020000020004" pitchFamily="50" charset="-127"/>
                          <a:cs typeface="Arial" panose="020B0604020202020204" pitchFamily="34" charset="0"/>
                        </a:rPr>
                        <a:t>5.9 </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ko-KR" sz="1400" b="1" i="0" u="none" strike="noStrike" dirty="0">
                          <a:solidFill>
                            <a:srgbClr val="000000"/>
                          </a:solidFill>
                          <a:effectLst/>
                          <a:latin typeface="Arial" panose="020B0604020202020204" pitchFamily="34" charset="0"/>
                          <a:ea typeface="맑은 고딕" panose="020B0503020000020004" pitchFamily="50" charset="-127"/>
                          <a:cs typeface="Arial" panose="020B0604020202020204" pitchFamily="34" charset="0"/>
                        </a:rPr>
                        <a:t>22.3 </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ko-KR" sz="1400" b="1" i="0" u="none" strike="noStrike">
                          <a:solidFill>
                            <a:srgbClr val="000000"/>
                          </a:solidFill>
                          <a:effectLst/>
                          <a:latin typeface="Arial" panose="020B0604020202020204" pitchFamily="34" charset="0"/>
                          <a:ea typeface="맑은 고딕" panose="020B0503020000020004" pitchFamily="50" charset="-127"/>
                          <a:cs typeface="Arial" panose="020B0604020202020204" pitchFamily="34" charset="0"/>
                        </a:rPr>
                        <a:t>40.8 </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84782">
                <a:tc>
                  <a:txBody>
                    <a:bodyPr/>
                    <a:lstStyle/>
                    <a:p>
                      <a:pPr algn="ctr" fontAlgn="ctr"/>
                      <a:r>
                        <a:rPr lang="en-US" sz="1400" b="1" u="none" strike="noStrike" dirty="0">
                          <a:effectLst/>
                          <a:latin typeface="Arial" panose="020B0604020202020204" pitchFamily="34" charset="0"/>
                          <a:cs typeface="Arial" panose="020B0604020202020204" pitchFamily="34" charset="0"/>
                        </a:rPr>
                        <a:t>Japan</a:t>
                      </a:r>
                      <a:endParaRPr lang="en-US" sz="1400" b="1" i="0" u="none" strike="noStrike" dirty="0">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ko-KR" sz="1400" b="1" i="0" u="none" strike="noStrike">
                          <a:solidFill>
                            <a:srgbClr val="000000"/>
                          </a:solidFill>
                          <a:effectLst/>
                          <a:latin typeface="Arial" panose="020B0604020202020204" pitchFamily="34" charset="0"/>
                          <a:ea typeface="맑은 고딕" panose="020B0503020000020004" pitchFamily="50" charset="-127"/>
                          <a:cs typeface="Arial" panose="020B0604020202020204" pitchFamily="34" charset="0"/>
                        </a:rPr>
                        <a:t>40.3 </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ko-KR" sz="1400" b="1" i="0" u="none" strike="noStrike">
                          <a:solidFill>
                            <a:srgbClr val="000000"/>
                          </a:solidFill>
                          <a:effectLst/>
                          <a:latin typeface="Arial" panose="020B0604020202020204" pitchFamily="34" charset="0"/>
                          <a:ea typeface="맑은 고딕" panose="020B0503020000020004" pitchFamily="50" charset="-127"/>
                          <a:cs typeface="Arial" panose="020B0604020202020204" pitchFamily="34" charset="0"/>
                        </a:rPr>
                        <a:t>14.5 </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ko-KR" sz="1400" b="1" i="0" u="none" strike="noStrike" dirty="0">
                          <a:solidFill>
                            <a:srgbClr val="000000"/>
                          </a:solidFill>
                          <a:effectLst/>
                          <a:latin typeface="Arial" panose="020B0604020202020204" pitchFamily="34" charset="0"/>
                          <a:ea typeface="맑은 고딕" panose="020B0503020000020004" pitchFamily="50" charset="-127"/>
                          <a:cs typeface="Arial" panose="020B0604020202020204" pitchFamily="34" charset="0"/>
                        </a:rPr>
                        <a:t>35.2 </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ko-KR" sz="1400" b="1" i="0" u="none" strike="noStrike">
                          <a:solidFill>
                            <a:srgbClr val="000000"/>
                          </a:solidFill>
                          <a:effectLst/>
                          <a:latin typeface="Arial" panose="020B0604020202020204" pitchFamily="34" charset="0"/>
                          <a:ea typeface="맑은 고딕" panose="020B0503020000020004" pitchFamily="50" charset="-127"/>
                          <a:cs typeface="Arial" panose="020B0604020202020204" pitchFamily="34" charset="0"/>
                        </a:rPr>
                        <a:t>10.0 </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84782">
                <a:tc>
                  <a:txBody>
                    <a:bodyPr/>
                    <a:lstStyle/>
                    <a:p>
                      <a:pPr algn="ctr" fontAlgn="ctr"/>
                      <a:r>
                        <a:rPr lang="en-US" sz="1400" b="1" u="none" strike="noStrike" dirty="0">
                          <a:effectLst/>
                          <a:latin typeface="Arial" panose="020B0604020202020204" pitchFamily="34" charset="0"/>
                          <a:cs typeface="Arial" panose="020B0604020202020204" pitchFamily="34" charset="0"/>
                        </a:rPr>
                        <a:t>Korea</a:t>
                      </a:r>
                      <a:endParaRPr lang="en-US" sz="1400" b="1" i="0" u="none" strike="noStrike" dirty="0">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ko-KR" sz="1400" b="1" i="0" u="none" strike="noStrike">
                          <a:solidFill>
                            <a:srgbClr val="000000"/>
                          </a:solidFill>
                          <a:effectLst/>
                          <a:latin typeface="Arial" panose="020B0604020202020204" pitchFamily="34" charset="0"/>
                          <a:ea typeface="맑은 고딕" panose="020B0503020000020004" pitchFamily="50" charset="-127"/>
                          <a:cs typeface="Arial" panose="020B0604020202020204" pitchFamily="34" charset="0"/>
                        </a:rPr>
                        <a:t>24.2 </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ko-KR" sz="1400" b="1" i="0" u="none" strike="noStrike">
                          <a:solidFill>
                            <a:srgbClr val="000000"/>
                          </a:solidFill>
                          <a:effectLst/>
                          <a:latin typeface="Arial" panose="020B0604020202020204" pitchFamily="34" charset="0"/>
                          <a:ea typeface="맑은 고딕" panose="020B0503020000020004" pitchFamily="50" charset="-127"/>
                          <a:cs typeface="Arial" panose="020B0604020202020204" pitchFamily="34" charset="0"/>
                        </a:rPr>
                        <a:t>24.4 </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ko-KR" sz="1400" b="1" i="0" u="none" strike="noStrike" dirty="0">
                          <a:solidFill>
                            <a:srgbClr val="000000"/>
                          </a:solidFill>
                          <a:effectLst/>
                          <a:latin typeface="Arial" panose="020B0604020202020204" pitchFamily="34" charset="0"/>
                          <a:ea typeface="맑은 고딕" panose="020B0503020000020004" pitchFamily="50" charset="-127"/>
                          <a:cs typeface="Arial" panose="020B0604020202020204" pitchFamily="34" charset="0"/>
                        </a:rPr>
                        <a:t>34.6 </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ko-KR" sz="1400" b="1" i="0" u="none" strike="noStrike">
                          <a:solidFill>
                            <a:srgbClr val="000000"/>
                          </a:solidFill>
                          <a:effectLst/>
                          <a:latin typeface="Arial" panose="020B0604020202020204" pitchFamily="34" charset="0"/>
                          <a:ea typeface="맑은 고딕" panose="020B0503020000020004" pitchFamily="50" charset="-127"/>
                          <a:cs typeface="Arial" panose="020B0604020202020204" pitchFamily="34" charset="0"/>
                        </a:rPr>
                        <a:t>16.9 </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84782">
                <a:tc>
                  <a:txBody>
                    <a:bodyPr/>
                    <a:lstStyle/>
                    <a:p>
                      <a:pPr algn="ctr" fontAlgn="ctr"/>
                      <a:r>
                        <a:rPr lang="en-US" sz="1400" b="1" u="none" strike="noStrike" dirty="0">
                          <a:effectLst/>
                          <a:latin typeface="Arial" panose="020B0604020202020204" pitchFamily="34" charset="0"/>
                          <a:cs typeface="Arial" panose="020B0604020202020204" pitchFamily="34" charset="0"/>
                        </a:rPr>
                        <a:t>USA</a:t>
                      </a:r>
                      <a:endParaRPr lang="en-US" sz="1400" b="1" i="0" u="none" strike="noStrike" dirty="0">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ko-KR" sz="1400" b="1" i="0" u="none" strike="noStrike">
                          <a:solidFill>
                            <a:srgbClr val="000000"/>
                          </a:solidFill>
                          <a:effectLst/>
                          <a:latin typeface="Arial" panose="020B0604020202020204" pitchFamily="34" charset="0"/>
                          <a:ea typeface="맑은 고딕" panose="020B0503020000020004" pitchFamily="50" charset="-127"/>
                          <a:cs typeface="Arial" panose="020B0604020202020204" pitchFamily="34" charset="0"/>
                        </a:rPr>
                        <a:t>39.6 </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ko-KR" sz="1400" b="1" i="0" u="none" strike="noStrike">
                          <a:solidFill>
                            <a:srgbClr val="000000"/>
                          </a:solidFill>
                          <a:effectLst/>
                          <a:latin typeface="Arial" panose="020B0604020202020204" pitchFamily="34" charset="0"/>
                          <a:ea typeface="맑은 고딕" panose="020B0503020000020004" pitchFamily="50" charset="-127"/>
                          <a:cs typeface="Arial" panose="020B0604020202020204" pitchFamily="34" charset="0"/>
                        </a:rPr>
                        <a:t>20.7 </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ko-KR" sz="1400" b="1" i="0" u="none" strike="noStrike" dirty="0">
                          <a:solidFill>
                            <a:srgbClr val="000000"/>
                          </a:solidFill>
                          <a:effectLst/>
                          <a:latin typeface="Arial" panose="020B0604020202020204" pitchFamily="34" charset="0"/>
                          <a:ea typeface="맑은 고딕" panose="020B0503020000020004" pitchFamily="50" charset="-127"/>
                          <a:cs typeface="Arial" panose="020B0604020202020204" pitchFamily="34" charset="0"/>
                        </a:rPr>
                        <a:t>34.5 </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ko-KR" sz="1400" b="1" i="0" u="none" strike="noStrike">
                          <a:solidFill>
                            <a:srgbClr val="000000"/>
                          </a:solidFill>
                          <a:effectLst/>
                          <a:latin typeface="Arial" panose="020B0604020202020204" pitchFamily="34" charset="0"/>
                          <a:ea typeface="맑은 고딕" panose="020B0503020000020004" pitchFamily="50" charset="-127"/>
                          <a:cs typeface="Arial" panose="020B0604020202020204" pitchFamily="34" charset="0"/>
                        </a:rPr>
                        <a:t>5.2 </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84782">
                <a:tc>
                  <a:txBody>
                    <a:bodyPr/>
                    <a:lstStyle/>
                    <a:p>
                      <a:pPr algn="ctr" fontAlgn="ctr"/>
                      <a:r>
                        <a:rPr lang="en-US" sz="1400" b="1" u="none" strike="noStrike" dirty="0">
                          <a:effectLst/>
                          <a:latin typeface="Arial" panose="020B0604020202020204" pitchFamily="34" charset="0"/>
                          <a:cs typeface="Arial" panose="020B0604020202020204" pitchFamily="34" charset="0"/>
                        </a:rPr>
                        <a:t>Total 40 Countries</a:t>
                      </a:r>
                      <a:endParaRPr lang="en-US" sz="1400" b="1" i="0" u="none" strike="noStrike" dirty="0">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ko-KR" sz="1400" b="1" i="0" u="none" strike="noStrike" dirty="0">
                          <a:solidFill>
                            <a:srgbClr val="FF0000"/>
                          </a:solidFill>
                          <a:effectLst/>
                          <a:latin typeface="Arial" panose="020B0604020202020204" pitchFamily="34" charset="0"/>
                          <a:ea typeface="맑은 고딕" panose="020B0503020000020004" pitchFamily="50" charset="-127"/>
                          <a:cs typeface="Arial" panose="020B0604020202020204" pitchFamily="34" charset="0"/>
                        </a:rPr>
                        <a:t>38.6</a:t>
                      </a:r>
                      <a:r>
                        <a:rPr lang="en-US" altLang="ko-KR" sz="1400" b="1" i="0" u="none" strike="noStrike" dirty="0">
                          <a:solidFill>
                            <a:srgbClr val="000000"/>
                          </a:solidFill>
                          <a:effectLst/>
                          <a:latin typeface="Arial" panose="020B0604020202020204" pitchFamily="34" charset="0"/>
                          <a:ea typeface="맑은 고딕" panose="020B0503020000020004" pitchFamily="50" charset="-127"/>
                          <a:cs typeface="Arial" panose="020B0604020202020204" pitchFamily="34" charset="0"/>
                        </a:rPr>
                        <a:t> </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ko-KR" sz="1400" b="1" i="0" u="none" strike="noStrike" dirty="0">
                          <a:solidFill>
                            <a:srgbClr val="FF0000"/>
                          </a:solidFill>
                          <a:effectLst/>
                          <a:latin typeface="Arial" panose="020B0604020202020204" pitchFamily="34" charset="0"/>
                          <a:ea typeface="맑은 고딕" panose="020B0503020000020004" pitchFamily="50" charset="-127"/>
                          <a:cs typeface="Arial" panose="020B0604020202020204" pitchFamily="34" charset="0"/>
                        </a:rPr>
                        <a:t>15.0</a:t>
                      </a:r>
                      <a:r>
                        <a:rPr lang="en-US" altLang="ko-KR" sz="1400" b="1" i="0" u="none" strike="noStrike" dirty="0">
                          <a:solidFill>
                            <a:srgbClr val="000000"/>
                          </a:solidFill>
                          <a:effectLst/>
                          <a:latin typeface="Arial" panose="020B0604020202020204" pitchFamily="34" charset="0"/>
                          <a:ea typeface="맑은 고딕" panose="020B0503020000020004" pitchFamily="50" charset="-127"/>
                          <a:cs typeface="Arial" panose="020B0604020202020204" pitchFamily="34" charset="0"/>
                        </a:rPr>
                        <a:t> </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ko-KR" sz="1400" b="1" i="0" u="none" strike="noStrike" dirty="0">
                          <a:solidFill>
                            <a:srgbClr val="FF0000"/>
                          </a:solidFill>
                          <a:effectLst/>
                          <a:latin typeface="Arial" panose="020B0604020202020204" pitchFamily="34" charset="0"/>
                          <a:ea typeface="맑은 고딕" panose="020B0503020000020004" pitchFamily="50" charset="-127"/>
                          <a:cs typeface="Arial" panose="020B0604020202020204" pitchFamily="34" charset="0"/>
                        </a:rPr>
                        <a:t>31.1</a:t>
                      </a:r>
                      <a:r>
                        <a:rPr lang="en-US" altLang="ko-KR" sz="1400" b="1" i="0" u="none" strike="noStrike" dirty="0">
                          <a:solidFill>
                            <a:srgbClr val="000000"/>
                          </a:solidFill>
                          <a:effectLst/>
                          <a:latin typeface="Arial" panose="020B0604020202020204" pitchFamily="34" charset="0"/>
                          <a:ea typeface="맑은 고딕" panose="020B0503020000020004" pitchFamily="50" charset="-127"/>
                          <a:cs typeface="Arial" panose="020B0604020202020204" pitchFamily="34" charset="0"/>
                        </a:rPr>
                        <a:t> </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ko-KR" sz="1400" b="1" i="0" u="none" strike="noStrike" dirty="0">
                          <a:solidFill>
                            <a:srgbClr val="FF0000"/>
                          </a:solidFill>
                          <a:effectLst/>
                          <a:latin typeface="Arial" panose="020B0604020202020204" pitchFamily="34" charset="0"/>
                          <a:ea typeface="맑은 고딕" panose="020B0503020000020004" pitchFamily="50" charset="-127"/>
                          <a:cs typeface="Arial" panose="020B0604020202020204" pitchFamily="34" charset="0"/>
                        </a:rPr>
                        <a:t>15.3</a:t>
                      </a:r>
                      <a:r>
                        <a:rPr lang="en-US" altLang="ko-KR" sz="1400" b="1" i="0" u="none" strike="noStrike" dirty="0">
                          <a:solidFill>
                            <a:srgbClr val="000000"/>
                          </a:solidFill>
                          <a:effectLst/>
                          <a:latin typeface="Arial" panose="020B0604020202020204" pitchFamily="34" charset="0"/>
                          <a:ea typeface="맑은 고딕" panose="020B0503020000020004" pitchFamily="50" charset="-127"/>
                          <a:cs typeface="Arial" panose="020B0604020202020204" pitchFamily="34" charset="0"/>
                        </a:rPr>
                        <a:t> </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bl>
          </a:graphicData>
        </a:graphic>
      </p:graphicFrame>
      <p:grpSp>
        <p:nvGrpSpPr>
          <p:cNvPr id="21" name="그룹 20"/>
          <p:cNvGrpSpPr/>
          <p:nvPr/>
        </p:nvGrpSpPr>
        <p:grpSpPr>
          <a:xfrm>
            <a:off x="451619" y="3789461"/>
            <a:ext cx="8244706" cy="2716114"/>
            <a:chOff x="661169" y="3093714"/>
            <a:chExt cx="7825606" cy="2449094"/>
          </a:xfrm>
        </p:grpSpPr>
        <p:sp>
          <p:nvSpPr>
            <p:cNvPr id="22" name="모서리가 둥근 직사각형 21"/>
            <p:cNvSpPr/>
            <p:nvPr/>
          </p:nvSpPr>
          <p:spPr bwMode="auto">
            <a:xfrm>
              <a:off x="661169" y="3093714"/>
              <a:ext cx="7825606" cy="2449094"/>
            </a:xfrm>
            <a:prstGeom prst="roundRect">
              <a:avLst>
                <a:gd name="adj" fmla="val 479"/>
              </a:avLst>
            </a:prstGeom>
            <a:solidFill>
              <a:schemeClr val="bg1"/>
            </a:solidFill>
            <a:ln w="19050" algn="ctr">
              <a:solidFill>
                <a:srgbClr val="1D4575"/>
              </a:solidFill>
              <a:round/>
              <a:headEnd/>
              <a:tailEnd/>
            </a:ln>
            <a:effectLst>
              <a:innerShdw blurRad="63500">
                <a:schemeClr val="tx1">
                  <a:lumMod val="65000"/>
                  <a:lumOff val="35000"/>
                </a:schemeClr>
              </a:innerShdw>
            </a:effectLst>
          </p:spPr>
          <p:txBody>
            <a:bodyPr anchor="ctr"/>
            <a:lstStyle/>
            <a:p>
              <a:pPr algn="ctr" latinLnBrk="0">
                <a:defRPr/>
              </a:pPr>
              <a:endParaRPr lang="ko-KR" altLang="en-US">
                <a:latin typeface="굴림" charset="-127"/>
                <a:ea typeface="굴림" charset="-127"/>
              </a:endParaRPr>
            </a:p>
          </p:txBody>
        </p:sp>
        <p:sp>
          <p:nvSpPr>
            <p:cNvPr id="23" name="AutoShape 415"/>
            <p:cNvSpPr>
              <a:spLocks noChangeArrowheads="1"/>
            </p:cNvSpPr>
            <p:nvPr/>
          </p:nvSpPr>
          <p:spPr bwMode="auto">
            <a:xfrm>
              <a:off x="699557" y="3122306"/>
              <a:ext cx="7762958" cy="307705"/>
            </a:xfrm>
            <a:prstGeom prst="roundRect">
              <a:avLst>
                <a:gd name="adj" fmla="val 3397"/>
              </a:avLst>
            </a:prstGeom>
            <a:gradFill flip="none" rotWithShape="1">
              <a:gsLst>
                <a:gs pos="39000">
                  <a:srgbClr val="005EA4"/>
                </a:gs>
                <a:gs pos="41000">
                  <a:srgbClr val="004D86"/>
                </a:gs>
              </a:gsLst>
              <a:lin ang="2700000" scaled="1"/>
              <a:tileRect/>
            </a:gradFill>
            <a:ln w="19050" algn="ctr">
              <a:solidFill>
                <a:schemeClr val="bg1"/>
              </a:solidFill>
              <a:round/>
              <a:headEnd/>
              <a:tailEnd/>
            </a:ln>
            <a:effectLst/>
          </p:spPr>
          <p:txBody>
            <a:bodyPr lIns="36000" tIns="0" rIns="0" bIns="0" anchor="ctr">
              <a:scene3d>
                <a:camera prst="orthographicFront"/>
                <a:lightRig rig="threePt" dir="t"/>
              </a:scene3d>
              <a:sp3d>
                <a:bevelT w="0" h="0"/>
                <a:contourClr>
                  <a:srgbClr val="3696E6"/>
                </a:contourClr>
              </a:sp3d>
            </a:bodyPr>
            <a:lstStyle/>
            <a:p>
              <a:pPr marL="49213" indent="-342900" algn="ctr" fontAlgn="ctr" latinLnBrk="0">
                <a:spcBef>
                  <a:spcPct val="20000"/>
                </a:spcBef>
                <a:buClr>
                  <a:schemeClr val="hlink"/>
                </a:buClr>
                <a:buSzPts val="1200"/>
              </a:pPr>
              <a:r>
                <a:rPr lang="en-US" altLang="ko-KR" sz="1700" b="1" dirty="0">
                  <a:solidFill>
                    <a:schemeClr val="bg1"/>
                  </a:solidFill>
                  <a:latin typeface="Arial" panose="020B0604020202020204" pitchFamily="34" charset="0"/>
                  <a:ea typeface="HY헤드라인M" panose="02030600000101010101" pitchFamily="18" charset="-127"/>
                  <a:cs typeface="Arial" panose="020B0604020202020204" pitchFamily="34" charset="0"/>
                </a:rPr>
                <a:t>&lt;Table 10&gt; Shares of GVC Income by Production Factors (2009)</a:t>
              </a:r>
              <a:endParaRPr lang="ko-KR" altLang="en-US" sz="1700" b="1" dirty="0">
                <a:solidFill>
                  <a:schemeClr val="bg1"/>
                </a:solidFill>
                <a:latin typeface="Arial" panose="020B0604020202020204" pitchFamily="34" charset="0"/>
                <a:ea typeface="HY헤드라인M" panose="02030600000101010101" pitchFamily="18" charset="-127"/>
                <a:cs typeface="Arial" panose="020B0604020202020204" pitchFamily="34" charset="0"/>
              </a:endParaRPr>
            </a:p>
          </p:txBody>
        </p:sp>
      </p:grpSp>
      <p:sp>
        <p:nvSpPr>
          <p:cNvPr id="24" name="직사각형 23"/>
          <p:cNvSpPr/>
          <p:nvPr/>
        </p:nvSpPr>
        <p:spPr>
          <a:xfrm>
            <a:off x="7023323" y="3906044"/>
            <a:ext cx="1694284" cy="267766"/>
          </a:xfrm>
          <a:prstGeom prst="rect">
            <a:avLst/>
          </a:prstGeom>
        </p:spPr>
        <p:txBody>
          <a:bodyPr vert="horz" wrap="square" lIns="91440" tIns="45720" rIns="91440" bIns="45720" rtlCol="0">
            <a:spAutoFit/>
          </a:bodyPr>
          <a:lstStyle/>
          <a:p>
            <a:pPr marL="0" lvl="1" algn="r">
              <a:lnSpc>
                <a:spcPct val="95000"/>
              </a:lnSpc>
              <a:spcBef>
                <a:spcPct val="20000"/>
              </a:spcBef>
            </a:pPr>
            <a:r>
              <a:rPr lang="en-US" altLang="ko-KR" sz="1200" dirty="0">
                <a:ln>
                  <a:solidFill>
                    <a:srgbClr val="4F81BD">
                      <a:alpha val="0"/>
                    </a:srgbClr>
                  </a:solidFill>
                </a:ln>
                <a:solidFill>
                  <a:schemeClr val="bg1"/>
                </a:solidFill>
                <a:latin typeface="Arial" panose="020B0604020202020204" pitchFamily="34" charset="0"/>
                <a:ea typeface="HY헤드라인M" panose="02030600000101010101" pitchFamily="18" charset="-127"/>
                <a:cs typeface="Arial" panose="020B0604020202020204" pitchFamily="34" charset="0"/>
              </a:rPr>
              <a:t>Unit: %</a:t>
            </a:r>
          </a:p>
        </p:txBody>
      </p:sp>
      <p:graphicFrame>
        <p:nvGraphicFramePr>
          <p:cNvPr id="25" name="표 24"/>
          <p:cNvGraphicFramePr>
            <a:graphicFrameLocks noGrp="1"/>
          </p:cNvGraphicFramePr>
          <p:nvPr>
            <p:extLst>
              <p:ext uri="{D42A27DB-BD31-4B8C-83A1-F6EECF244321}">
                <p14:modId xmlns:p14="http://schemas.microsoft.com/office/powerpoint/2010/main" val="762794714"/>
              </p:ext>
            </p:extLst>
          </p:nvPr>
        </p:nvGraphicFramePr>
        <p:xfrm>
          <a:off x="762002" y="4200832"/>
          <a:ext cx="7645471" cy="2228850"/>
        </p:xfrm>
        <a:graphic>
          <a:graphicData uri="http://schemas.openxmlformats.org/drawingml/2006/table">
            <a:tbl>
              <a:tblPr>
                <a:tableStyleId>{5C22544A-7EE6-4342-B048-85BDC9FD1C3A}</a:tableStyleId>
              </a:tblPr>
              <a:tblGrid>
                <a:gridCol w="1759863"/>
                <a:gridCol w="1471402"/>
                <a:gridCol w="1471402"/>
                <a:gridCol w="1471402"/>
                <a:gridCol w="1471402"/>
              </a:tblGrid>
              <a:tr h="84782">
                <a:tc>
                  <a:txBody>
                    <a:bodyPr/>
                    <a:lstStyle/>
                    <a:p>
                      <a:pPr algn="just" fontAlgn="ctr"/>
                      <a:r>
                        <a:rPr lang="ko-KR" altLang="en-US" sz="1400" b="1" u="none" strike="noStrike" dirty="0">
                          <a:solidFill>
                            <a:schemeClr val="bg1"/>
                          </a:solidFill>
                          <a:effectLst/>
                          <a:latin typeface="Arial" panose="020B0604020202020204" pitchFamily="34" charset="0"/>
                          <a:cs typeface="Arial" panose="020B0604020202020204" pitchFamily="34" charset="0"/>
                        </a:rPr>
                        <a:t>　</a:t>
                      </a:r>
                      <a:endParaRPr lang="ko-KR" altLang="en-US" sz="1400" b="1" i="0" u="none" strike="noStrike" dirty="0">
                        <a:solidFill>
                          <a:schemeClr val="bg1"/>
                        </a:solidFill>
                        <a:effectLst/>
                        <a:latin typeface="Arial" panose="020B0604020202020204" pitchFamily="34" charset="0"/>
                        <a:ea typeface="맑은 고딕" panose="020B0503020000020004" pitchFamily="50" charset="-127"/>
                        <a:cs typeface="Arial" panose="020B0604020202020204" pitchFamily="34" charset="0"/>
                      </a:endParaRPr>
                    </a:p>
                  </a:txBody>
                  <a:tcPr marL="9525" marR="9525" marT="9525" marB="0" anchor="ctr">
                    <a:lnL w="3175" cap="flat" cmpd="sng" algn="ctr">
                      <a:solidFill>
                        <a:schemeClr val="tx1"/>
                      </a:solidFill>
                      <a:prstDash val="solid"/>
                      <a:round/>
                      <a:headEnd type="none" w="med" len="med"/>
                      <a:tailEnd type="none" w="med" len="med"/>
                    </a:lnL>
                    <a:lnT w="3175" cap="flat" cmpd="sng" algn="ctr">
                      <a:solidFill>
                        <a:schemeClr val="tx1"/>
                      </a:solidFill>
                      <a:prstDash val="solid"/>
                      <a:round/>
                      <a:headEnd type="none" w="med" len="med"/>
                      <a:tailEnd type="none" w="med" len="med"/>
                    </a:lnT>
                    <a:solidFill>
                      <a:schemeClr val="tx2">
                        <a:lumMod val="50000"/>
                      </a:schemeClr>
                    </a:solidFill>
                  </a:tcPr>
                </a:tc>
                <a:tc>
                  <a:txBody>
                    <a:bodyPr/>
                    <a:lstStyle/>
                    <a:p>
                      <a:pPr algn="ctr" fontAlgn="ctr"/>
                      <a:r>
                        <a:rPr lang="en-US" sz="1400" b="1" i="0" u="none" strike="noStrike" dirty="0">
                          <a:solidFill>
                            <a:schemeClr val="bg1"/>
                          </a:solidFill>
                          <a:effectLst/>
                          <a:latin typeface="Arial" panose="020B0604020202020204" pitchFamily="34" charset="0"/>
                          <a:ea typeface="맑은 고딕" panose="020B0503020000020004" pitchFamily="50" charset="-127"/>
                          <a:cs typeface="Arial" panose="020B0604020202020204" pitchFamily="34" charset="0"/>
                        </a:rPr>
                        <a:t>Capital</a:t>
                      </a:r>
                    </a:p>
                  </a:txBody>
                  <a:tcPr marL="9525" marR="9525" marT="9525" marB="0" anchor="ctr">
                    <a:lnT w="3175" cap="flat" cmpd="sng" algn="ctr">
                      <a:solidFill>
                        <a:schemeClr val="tx1"/>
                      </a:solidFill>
                      <a:prstDash val="solid"/>
                      <a:round/>
                      <a:headEnd type="none" w="med" len="med"/>
                      <a:tailEnd type="none" w="med" len="med"/>
                    </a:lnT>
                    <a:solidFill>
                      <a:schemeClr val="tx2">
                        <a:lumMod val="50000"/>
                      </a:schemeClr>
                    </a:solidFill>
                  </a:tcPr>
                </a:tc>
                <a:tc>
                  <a:txBody>
                    <a:bodyPr/>
                    <a:lstStyle/>
                    <a:p>
                      <a:pPr algn="ctr" fontAlgn="ctr"/>
                      <a:r>
                        <a:rPr lang="en-US" sz="1400" b="1" i="0" u="none" strike="noStrike">
                          <a:solidFill>
                            <a:schemeClr val="bg1"/>
                          </a:solidFill>
                          <a:effectLst/>
                          <a:latin typeface="Arial" panose="020B0604020202020204" pitchFamily="34" charset="0"/>
                          <a:ea typeface="맑은 고딕" panose="020B0503020000020004" pitchFamily="50" charset="-127"/>
                          <a:cs typeface="Arial" panose="020B0604020202020204" pitchFamily="34" charset="0"/>
                        </a:rPr>
                        <a:t>High-Skilled</a:t>
                      </a:r>
                    </a:p>
                  </a:txBody>
                  <a:tcPr marL="9525" marR="9525" marT="9525" marB="0" anchor="ctr">
                    <a:lnT w="3175" cap="flat" cmpd="sng" algn="ctr">
                      <a:solidFill>
                        <a:schemeClr val="tx1"/>
                      </a:solidFill>
                      <a:prstDash val="solid"/>
                      <a:round/>
                      <a:headEnd type="none" w="med" len="med"/>
                      <a:tailEnd type="none" w="med" len="med"/>
                    </a:lnT>
                    <a:solidFill>
                      <a:schemeClr val="tx2">
                        <a:lumMod val="50000"/>
                      </a:schemeClr>
                    </a:solidFill>
                  </a:tcPr>
                </a:tc>
                <a:tc>
                  <a:txBody>
                    <a:bodyPr/>
                    <a:lstStyle/>
                    <a:p>
                      <a:pPr algn="ctr" fontAlgn="ctr"/>
                      <a:r>
                        <a:rPr lang="en-US" sz="1400" b="1" i="0" u="none" strike="noStrike">
                          <a:solidFill>
                            <a:schemeClr val="bg1"/>
                          </a:solidFill>
                          <a:effectLst/>
                          <a:latin typeface="Arial" panose="020B0604020202020204" pitchFamily="34" charset="0"/>
                          <a:ea typeface="맑은 고딕" panose="020B0503020000020004" pitchFamily="50" charset="-127"/>
                          <a:cs typeface="Arial" panose="020B0604020202020204" pitchFamily="34" charset="0"/>
                        </a:rPr>
                        <a:t>Medium-Skilled</a:t>
                      </a:r>
                    </a:p>
                  </a:txBody>
                  <a:tcPr marL="9525" marR="9525" marT="9525" marB="0" anchor="ctr">
                    <a:lnT w="3175" cap="flat" cmpd="sng" algn="ctr">
                      <a:solidFill>
                        <a:schemeClr val="tx1"/>
                      </a:solidFill>
                      <a:prstDash val="solid"/>
                      <a:round/>
                      <a:headEnd type="none" w="med" len="med"/>
                      <a:tailEnd type="none" w="med" len="med"/>
                    </a:lnT>
                    <a:solidFill>
                      <a:schemeClr val="tx2">
                        <a:lumMod val="50000"/>
                      </a:schemeClr>
                    </a:solidFill>
                  </a:tcPr>
                </a:tc>
                <a:tc>
                  <a:txBody>
                    <a:bodyPr/>
                    <a:lstStyle/>
                    <a:p>
                      <a:pPr algn="ctr" fontAlgn="ctr"/>
                      <a:r>
                        <a:rPr lang="en-US" sz="1400" b="1" i="0" u="none" strike="noStrike" dirty="0">
                          <a:solidFill>
                            <a:schemeClr val="bg1"/>
                          </a:solidFill>
                          <a:effectLst/>
                          <a:latin typeface="Arial" panose="020B0604020202020204" pitchFamily="34" charset="0"/>
                          <a:ea typeface="맑은 고딕" panose="020B0503020000020004" pitchFamily="50" charset="-127"/>
                          <a:cs typeface="Arial" panose="020B0604020202020204" pitchFamily="34" charset="0"/>
                        </a:rPr>
                        <a:t>Low-Skilled</a:t>
                      </a:r>
                    </a:p>
                  </a:txBody>
                  <a:tcPr marL="9525" marR="9525" marT="9525" marB="0" anchor="ctr">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solidFill>
                      <a:schemeClr val="tx2">
                        <a:lumMod val="50000"/>
                      </a:schemeClr>
                    </a:solidFill>
                  </a:tcPr>
                </a:tc>
              </a:tr>
              <a:tr h="84782">
                <a:tc>
                  <a:txBody>
                    <a:bodyPr/>
                    <a:lstStyle/>
                    <a:p>
                      <a:pPr algn="ctr" fontAlgn="ctr"/>
                      <a:r>
                        <a:rPr lang="en-US" sz="1400" b="1" u="none" strike="noStrike" dirty="0">
                          <a:effectLst/>
                          <a:latin typeface="Arial" panose="020B0604020202020204" pitchFamily="34" charset="0"/>
                          <a:cs typeface="Arial" panose="020B0604020202020204" pitchFamily="34" charset="0"/>
                        </a:rPr>
                        <a:t>China</a:t>
                      </a:r>
                      <a:endParaRPr lang="en-US" sz="1400" b="1" i="0" u="none" strike="noStrike" dirty="0">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B w="3175"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ko-KR" sz="1400" b="1" i="0" u="none" strike="noStrike">
                          <a:solidFill>
                            <a:srgbClr val="000000"/>
                          </a:solidFill>
                          <a:effectLst/>
                          <a:latin typeface="Arial" panose="020B0604020202020204" pitchFamily="34" charset="0"/>
                          <a:ea typeface="맑은 고딕" panose="020B0503020000020004" pitchFamily="50" charset="-127"/>
                          <a:cs typeface="Arial" panose="020B0604020202020204" pitchFamily="34" charset="0"/>
                        </a:rPr>
                        <a:t>60.3 </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B w="3175" cap="flat" cmpd="sng" algn="ctr">
                      <a:solidFill>
                        <a:schemeClr val="tx1"/>
                      </a:solidFill>
                      <a:prstDash val="solid"/>
                      <a:round/>
                      <a:headEnd type="none" w="med" len="med"/>
                      <a:tailEnd type="none" w="med" len="med"/>
                    </a:lnB>
                  </a:tcPr>
                </a:tc>
                <a:tc>
                  <a:txBody>
                    <a:bodyPr/>
                    <a:lstStyle/>
                    <a:p>
                      <a:pPr algn="ctr" fontAlgn="ctr"/>
                      <a:r>
                        <a:rPr lang="en-US" altLang="ko-KR" sz="1400" b="1" i="0" u="none" strike="noStrike">
                          <a:solidFill>
                            <a:srgbClr val="000000"/>
                          </a:solidFill>
                          <a:effectLst/>
                          <a:latin typeface="Arial" panose="020B0604020202020204" pitchFamily="34" charset="0"/>
                          <a:ea typeface="맑은 고딕" panose="020B0503020000020004" pitchFamily="50" charset="-127"/>
                          <a:cs typeface="Arial" panose="020B0604020202020204" pitchFamily="34" charset="0"/>
                        </a:rPr>
                        <a:t>3.4 </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B w="3175" cap="flat" cmpd="sng" algn="ctr">
                      <a:solidFill>
                        <a:schemeClr val="tx1"/>
                      </a:solidFill>
                      <a:prstDash val="solid"/>
                      <a:round/>
                      <a:headEnd type="none" w="med" len="med"/>
                      <a:tailEnd type="none" w="med" len="med"/>
                    </a:lnB>
                  </a:tcPr>
                </a:tc>
                <a:tc>
                  <a:txBody>
                    <a:bodyPr/>
                    <a:lstStyle/>
                    <a:p>
                      <a:pPr algn="ctr" fontAlgn="ctr"/>
                      <a:r>
                        <a:rPr lang="en-US" altLang="ko-KR" sz="1400" b="1" i="0" u="none" strike="noStrike">
                          <a:solidFill>
                            <a:srgbClr val="000000"/>
                          </a:solidFill>
                          <a:effectLst/>
                          <a:latin typeface="Arial" panose="020B0604020202020204" pitchFamily="34" charset="0"/>
                          <a:ea typeface="맑은 고딕" panose="020B0503020000020004" pitchFamily="50" charset="-127"/>
                          <a:cs typeface="Arial" panose="020B0604020202020204" pitchFamily="34" charset="0"/>
                        </a:rPr>
                        <a:t>13.9 </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B w="3175" cap="flat" cmpd="sng" algn="ctr">
                      <a:solidFill>
                        <a:schemeClr val="tx1"/>
                      </a:solidFill>
                      <a:prstDash val="solid"/>
                      <a:round/>
                      <a:headEnd type="none" w="med" len="med"/>
                      <a:tailEnd type="none" w="med" len="med"/>
                    </a:lnB>
                  </a:tcPr>
                </a:tc>
                <a:tc>
                  <a:txBody>
                    <a:bodyPr/>
                    <a:lstStyle/>
                    <a:p>
                      <a:pPr algn="ctr" fontAlgn="ctr"/>
                      <a:r>
                        <a:rPr lang="en-US" altLang="ko-KR" sz="1400" b="1" i="0" u="none" strike="noStrike">
                          <a:solidFill>
                            <a:srgbClr val="000000"/>
                          </a:solidFill>
                          <a:effectLst/>
                          <a:latin typeface="Arial" panose="020B0604020202020204" pitchFamily="34" charset="0"/>
                          <a:ea typeface="맑은 고딕" panose="020B0503020000020004" pitchFamily="50" charset="-127"/>
                          <a:cs typeface="Arial" panose="020B0604020202020204" pitchFamily="34" charset="0"/>
                        </a:rPr>
                        <a:t>22.5 </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B w="3175" cap="flat" cmpd="sng" algn="ctr">
                      <a:solidFill>
                        <a:schemeClr val="tx1"/>
                      </a:solidFill>
                      <a:prstDash val="solid"/>
                      <a:round/>
                      <a:headEnd type="none" w="med" len="med"/>
                      <a:tailEnd type="none" w="med" len="med"/>
                    </a:lnB>
                  </a:tcPr>
                </a:tc>
              </a:tr>
              <a:tr h="84782">
                <a:tc>
                  <a:txBody>
                    <a:bodyPr/>
                    <a:lstStyle/>
                    <a:p>
                      <a:pPr algn="ctr" fontAlgn="ctr"/>
                      <a:r>
                        <a:rPr lang="en-US" sz="1400" b="1" u="none" strike="noStrike" dirty="0">
                          <a:effectLst/>
                          <a:latin typeface="Arial" panose="020B0604020202020204" pitchFamily="34" charset="0"/>
                          <a:cs typeface="Arial" panose="020B0604020202020204" pitchFamily="34" charset="0"/>
                        </a:rPr>
                        <a:t>Germany</a:t>
                      </a:r>
                      <a:endParaRPr lang="en-US" sz="1400" b="1" i="0" u="none" strike="noStrike" dirty="0">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ko-KR" sz="1400" b="1" i="0" u="none" strike="noStrike">
                          <a:solidFill>
                            <a:srgbClr val="000000"/>
                          </a:solidFill>
                          <a:effectLst/>
                          <a:latin typeface="Arial" panose="020B0604020202020204" pitchFamily="34" charset="0"/>
                          <a:ea typeface="맑은 고딕" panose="020B0503020000020004" pitchFamily="50" charset="-127"/>
                          <a:cs typeface="Arial" panose="020B0604020202020204" pitchFamily="34" charset="0"/>
                        </a:rPr>
                        <a:t>25.0 </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ko-KR" sz="1400" b="1" i="0" u="none" strike="noStrike">
                          <a:solidFill>
                            <a:srgbClr val="000000"/>
                          </a:solidFill>
                          <a:effectLst/>
                          <a:latin typeface="Arial" panose="020B0604020202020204" pitchFamily="34" charset="0"/>
                          <a:ea typeface="맑은 고딕" panose="020B0503020000020004" pitchFamily="50" charset="-127"/>
                          <a:cs typeface="Arial" panose="020B0604020202020204" pitchFamily="34" charset="0"/>
                        </a:rPr>
                        <a:t>28.8 </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ko-KR" sz="1400" b="1" i="0" u="none" strike="noStrike">
                          <a:solidFill>
                            <a:srgbClr val="000000"/>
                          </a:solidFill>
                          <a:effectLst/>
                          <a:latin typeface="Arial" panose="020B0604020202020204" pitchFamily="34" charset="0"/>
                          <a:ea typeface="맑은 고딕" panose="020B0503020000020004" pitchFamily="50" charset="-127"/>
                          <a:cs typeface="Arial" panose="020B0604020202020204" pitchFamily="34" charset="0"/>
                        </a:rPr>
                        <a:t>39.7 </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ko-KR" sz="1400" b="1" i="0" u="none" strike="noStrike">
                          <a:solidFill>
                            <a:srgbClr val="000000"/>
                          </a:solidFill>
                          <a:effectLst/>
                          <a:latin typeface="Arial" panose="020B0604020202020204" pitchFamily="34" charset="0"/>
                          <a:ea typeface="맑은 고딕" panose="020B0503020000020004" pitchFamily="50" charset="-127"/>
                          <a:cs typeface="Arial" panose="020B0604020202020204" pitchFamily="34" charset="0"/>
                        </a:rPr>
                        <a:t>6.5 </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84782">
                <a:tc>
                  <a:txBody>
                    <a:bodyPr/>
                    <a:lstStyle/>
                    <a:p>
                      <a:pPr algn="ctr" fontAlgn="ctr"/>
                      <a:r>
                        <a:rPr lang="en-US" sz="1400" b="1" u="none" strike="noStrike" dirty="0">
                          <a:effectLst/>
                          <a:latin typeface="Arial" panose="020B0604020202020204" pitchFamily="34" charset="0"/>
                          <a:cs typeface="Arial" panose="020B0604020202020204" pitchFamily="34" charset="0"/>
                        </a:rPr>
                        <a:t>France</a:t>
                      </a:r>
                      <a:endParaRPr lang="en-US" sz="1400" b="1" i="0" u="none" strike="noStrike" dirty="0">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ko-KR" sz="1400" b="1" i="0" u="none" strike="noStrike">
                          <a:solidFill>
                            <a:srgbClr val="000000"/>
                          </a:solidFill>
                          <a:effectLst/>
                          <a:latin typeface="Arial" panose="020B0604020202020204" pitchFamily="34" charset="0"/>
                          <a:ea typeface="맑은 고딕" panose="020B0503020000020004" pitchFamily="50" charset="-127"/>
                          <a:cs typeface="Arial" panose="020B0604020202020204" pitchFamily="34" charset="0"/>
                        </a:rPr>
                        <a:t>28.3 </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ko-KR" sz="1400" b="1" i="0" u="none" strike="noStrike">
                          <a:solidFill>
                            <a:srgbClr val="000000"/>
                          </a:solidFill>
                          <a:effectLst/>
                          <a:latin typeface="Arial" panose="020B0604020202020204" pitchFamily="34" charset="0"/>
                          <a:ea typeface="맑은 고딕" panose="020B0503020000020004" pitchFamily="50" charset="-127"/>
                          <a:cs typeface="Arial" panose="020B0604020202020204" pitchFamily="34" charset="0"/>
                        </a:rPr>
                        <a:t>30.4 </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ko-KR" sz="1400" b="1" i="0" u="none" strike="noStrike">
                          <a:solidFill>
                            <a:srgbClr val="000000"/>
                          </a:solidFill>
                          <a:effectLst/>
                          <a:latin typeface="Arial" panose="020B0604020202020204" pitchFamily="34" charset="0"/>
                          <a:ea typeface="맑은 고딕" panose="020B0503020000020004" pitchFamily="50" charset="-127"/>
                          <a:cs typeface="Arial" panose="020B0604020202020204" pitchFamily="34" charset="0"/>
                        </a:rPr>
                        <a:t>28.5 </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ko-KR" sz="1400" b="1" i="0" u="none" strike="noStrike">
                          <a:solidFill>
                            <a:srgbClr val="000000"/>
                          </a:solidFill>
                          <a:effectLst/>
                          <a:latin typeface="Arial" panose="020B0604020202020204" pitchFamily="34" charset="0"/>
                          <a:ea typeface="맑은 고딕" panose="020B0503020000020004" pitchFamily="50" charset="-127"/>
                          <a:cs typeface="Arial" panose="020B0604020202020204" pitchFamily="34" charset="0"/>
                        </a:rPr>
                        <a:t>12.8 </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84782">
                <a:tc>
                  <a:txBody>
                    <a:bodyPr/>
                    <a:lstStyle/>
                    <a:p>
                      <a:pPr algn="ctr" fontAlgn="ctr"/>
                      <a:r>
                        <a:rPr lang="en-US" sz="1400" b="1" u="none" strike="noStrike" dirty="0">
                          <a:effectLst/>
                          <a:latin typeface="Arial" panose="020B0604020202020204" pitchFamily="34" charset="0"/>
                          <a:cs typeface="Arial" panose="020B0604020202020204" pitchFamily="34" charset="0"/>
                        </a:rPr>
                        <a:t>UK</a:t>
                      </a:r>
                      <a:endParaRPr lang="en-US" sz="1400" b="1" i="0" u="none" strike="noStrike" dirty="0">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ko-KR" sz="1400" b="1" i="0" u="none" strike="noStrike">
                          <a:solidFill>
                            <a:srgbClr val="000000"/>
                          </a:solidFill>
                          <a:effectLst/>
                          <a:latin typeface="Arial" panose="020B0604020202020204" pitchFamily="34" charset="0"/>
                          <a:ea typeface="맑은 고딕" panose="020B0503020000020004" pitchFamily="50" charset="-127"/>
                          <a:cs typeface="Arial" panose="020B0604020202020204" pitchFamily="34" charset="0"/>
                        </a:rPr>
                        <a:t>27.7 </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ko-KR" sz="1400" b="1" i="0" u="none" strike="noStrike">
                          <a:solidFill>
                            <a:srgbClr val="000000"/>
                          </a:solidFill>
                          <a:effectLst/>
                          <a:latin typeface="Arial" panose="020B0604020202020204" pitchFamily="34" charset="0"/>
                          <a:ea typeface="맑은 고딕" panose="020B0503020000020004" pitchFamily="50" charset="-127"/>
                          <a:cs typeface="Arial" panose="020B0604020202020204" pitchFamily="34" charset="0"/>
                        </a:rPr>
                        <a:t>28.8 </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ko-KR" sz="1400" b="1" i="0" u="none" strike="noStrike">
                          <a:solidFill>
                            <a:srgbClr val="000000"/>
                          </a:solidFill>
                          <a:effectLst/>
                          <a:latin typeface="Arial" panose="020B0604020202020204" pitchFamily="34" charset="0"/>
                          <a:ea typeface="맑은 고딕" panose="020B0503020000020004" pitchFamily="50" charset="-127"/>
                          <a:cs typeface="Arial" panose="020B0604020202020204" pitchFamily="34" charset="0"/>
                        </a:rPr>
                        <a:t>31.2 </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ko-KR" sz="1400" b="1" i="0" u="none" strike="noStrike">
                          <a:solidFill>
                            <a:srgbClr val="000000"/>
                          </a:solidFill>
                          <a:effectLst/>
                          <a:latin typeface="Arial" panose="020B0604020202020204" pitchFamily="34" charset="0"/>
                          <a:ea typeface="맑은 고딕" panose="020B0503020000020004" pitchFamily="50" charset="-127"/>
                          <a:cs typeface="Arial" panose="020B0604020202020204" pitchFamily="34" charset="0"/>
                        </a:rPr>
                        <a:t>12.3 </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84782">
                <a:tc>
                  <a:txBody>
                    <a:bodyPr/>
                    <a:lstStyle/>
                    <a:p>
                      <a:pPr algn="ctr" fontAlgn="ctr"/>
                      <a:r>
                        <a:rPr lang="en-US" sz="1400" b="1" u="none" strike="noStrike" dirty="0">
                          <a:effectLst/>
                          <a:latin typeface="Arial" panose="020B0604020202020204" pitchFamily="34" charset="0"/>
                          <a:cs typeface="Arial" panose="020B0604020202020204" pitchFamily="34" charset="0"/>
                        </a:rPr>
                        <a:t>Italy</a:t>
                      </a:r>
                      <a:endParaRPr lang="en-US" sz="1400" b="1" i="0" u="none" strike="noStrike" dirty="0">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ko-KR" sz="1400" b="1" i="0" u="none" strike="noStrike">
                          <a:solidFill>
                            <a:srgbClr val="000000"/>
                          </a:solidFill>
                          <a:effectLst/>
                          <a:latin typeface="Arial" panose="020B0604020202020204" pitchFamily="34" charset="0"/>
                          <a:ea typeface="맑은 고딕" panose="020B0503020000020004" pitchFamily="50" charset="-127"/>
                          <a:cs typeface="Arial" panose="020B0604020202020204" pitchFamily="34" charset="0"/>
                        </a:rPr>
                        <a:t>24.7 </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ko-KR" sz="1400" b="1" i="0" u="none" strike="noStrike">
                          <a:solidFill>
                            <a:srgbClr val="000000"/>
                          </a:solidFill>
                          <a:effectLst/>
                          <a:latin typeface="Arial" panose="020B0604020202020204" pitchFamily="34" charset="0"/>
                          <a:ea typeface="맑은 고딕" panose="020B0503020000020004" pitchFamily="50" charset="-127"/>
                          <a:cs typeface="Arial" panose="020B0604020202020204" pitchFamily="34" charset="0"/>
                        </a:rPr>
                        <a:t>11.9 </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ko-KR" sz="1400" b="1" i="0" u="none" strike="noStrike">
                          <a:solidFill>
                            <a:srgbClr val="000000"/>
                          </a:solidFill>
                          <a:effectLst/>
                          <a:latin typeface="Arial" panose="020B0604020202020204" pitchFamily="34" charset="0"/>
                          <a:ea typeface="맑은 고딕" panose="020B0503020000020004" pitchFamily="50" charset="-127"/>
                          <a:cs typeface="Arial" panose="020B0604020202020204" pitchFamily="34" charset="0"/>
                        </a:rPr>
                        <a:t>36.0 </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ko-KR" sz="1400" b="1" i="0" u="none" strike="noStrike">
                          <a:solidFill>
                            <a:srgbClr val="000000"/>
                          </a:solidFill>
                          <a:effectLst/>
                          <a:latin typeface="Arial" panose="020B0604020202020204" pitchFamily="34" charset="0"/>
                          <a:ea typeface="맑은 고딕" panose="020B0503020000020004" pitchFamily="50" charset="-127"/>
                          <a:cs typeface="Arial" panose="020B0604020202020204" pitchFamily="34" charset="0"/>
                        </a:rPr>
                        <a:t>27.4 </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84782">
                <a:tc>
                  <a:txBody>
                    <a:bodyPr/>
                    <a:lstStyle/>
                    <a:p>
                      <a:pPr algn="ctr" fontAlgn="ctr"/>
                      <a:r>
                        <a:rPr lang="en-US" sz="1400" b="1" u="none" strike="noStrike" dirty="0">
                          <a:effectLst/>
                          <a:latin typeface="Arial" panose="020B0604020202020204" pitchFamily="34" charset="0"/>
                          <a:cs typeface="Arial" panose="020B0604020202020204" pitchFamily="34" charset="0"/>
                        </a:rPr>
                        <a:t>Japan</a:t>
                      </a:r>
                      <a:endParaRPr lang="en-US" sz="1400" b="1" i="0" u="none" strike="noStrike" dirty="0">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ko-KR" sz="1400" b="1" i="0" u="none" strike="noStrike">
                          <a:solidFill>
                            <a:srgbClr val="000000"/>
                          </a:solidFill>
                          <a:effectLst/>
                          <a:latin typeface="Arial" panose="020B0604020202020204" pitchFamily="34" charset="0"/>
                          <a:ea typeface="맑은 고딕" panose="020B0503020000020004" pitchFamily="50" charset="-127"/>
                          <a:cs typeface="Arial" panose="020B0604020202020204" pitchFamily="34" charset="0"/>
                        </a:rPr>
                        <a:t>45.5 </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ko-KR" sz="1400" b="1" i="0" u="none" strike="noStrike">
                          <a:solidFill>
                            <a:srgbClr val="000000"/>
                          </a:solidFill>
                          <a:effectLst/>
                          <a:latin typeface="Arial" panose="020B0604020202020204" pitchFamily="34" charset="0"/>
                          <a:ea typeface="맑은 고딕" panose="020B0503020000020004" pitchFamily="50" charset="-127"/>
                          <a:cs typeface="Arial" panose="020B0604020202020204" pitchFamily="34" charset="0"/>
                        </a:rPr>
                        <a:t>17.3 </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ko-KR" sz="1400" b="1" i="0" u="none" strike="noStrike">
                          <a:solidFill>
                            <a:srgbClr val="000000"/>
                          </a:solidFill>
                          <a:effectLst/>
                          <a:latin typeface="Arial" panose="020B0604020202020204" pitchFamily="34" charset="0"/>
                          <a:ea typeface="맑은 고딕" panose="020B0503020000020004" pitchFamily="50" charset="-127"/>
                          <a:cs typeface="Arial" panose="020B0604020202020204" pitchFamily="34" charset="0"/>
                        </a:rPr>
                        <a:t>32.7 </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ko-KR" sz="1400" b="1" i="0" u="none" strike="noStrike">
                          <a:solidFill>
                            <a:srgbClr val="000000"/>
                          </a:solidFill>
                          <a:effectLst/>
                          <a:latin typeface="Arial" panose="020B0604020202020204" pitchFamily="34" charset="0"/>
                          <a:ea typeface="맑은 고딕" panose="020B0503020000020004" pitchFamily="50" charset="-127"/>
                          <a:cs typeface="Arial" panose="020B0604020202020204" pitchFamily="34" charset="0"/>
                        </a:rPr>
                        <a:t>4.6 </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84782">
                <a:tc>
                  <a:txBody>
                    <a:bodyPr/>
                    <a:lstStyle/>
                    <a:p>
                      <a:pPr algn="ctr" fontAlgn="ctr"/>
                      <a:r>
                        <a:rPr lang="en-US" sz="1400" b="1" u="none" strike="noStrike" dirty="0">
                          <a:effectLst/>
                          <a:latin typeface="Arial" panose="020B0604020202020204" pitchFamily="34" charset="0"/>
                          <a:cs typeface="Arial" panose="020B0604020202020204" pitchFamily="34" charset="0"/>
                        </a:rPr>
                        <a:t>Korea</a:t>
                      </a:r>
                      <a:endParaRPr lang="en-US" sz="1400" b="1" i="0" u="none" strike="noStrike" dirty="0">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ko-KR" sz="1400" b="1" i="0" u="none" strike="noStrike">
                          <a:solidFill>
                            <a:srgbClr val="000000"/>
                          </a:solidFill>
                          <a:effectLst/>
                          <a:latin typeface="Arial" panose="020B0604020202020204" pitchFamily="34" charset="0"/>
                          <a:ea typeface="맑은 고딕" panose="020B0503020000020004" pitchFamily="50" charset="-127"/>
                          <a:cs typeface="Arial" panose="020B0604020202020204" pitchFamily="34" charset="0"/>
                        </a:rPr>
                        <a:t>32.9 </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ko-KR" sz="1400" b="1" i="0" u="none" strike="noStrike">
                          <a:solidFill>
                            <a:srgbClr val="000000"/>
                          </a:solidFill>
                          <a:effectLst/>
                          <a:latin typeface="Arial" panose="020B0604020202020204" pitchFamily="34" charset="0"/>
                          <a:ea typeface="맑은 고딕" panose="020B0503020000020004" pitchFamily="50" charset="-127"/>
                          <a:cs typeface="Arial" panose="020B0604020202020204" pitchFamily="34" charset="0"/>
                        </a:rPr>
                        <a:t>32.7 </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ko-KR" sz="1400" b="1" i="0" u="none" strike="noStrike">
                          <a:solidFill>
                            <a:srgbClr val="000000"/>
                          </a:solidFill>
                          <a:effectLst/>
                          <a:latin typeface="Arial" panose="020B0604020202020204" pitchFamily="34" charset="0"/>
                          <a:ea typeface="맑은 고딕" panose="020B0503020000020004" pitchFamily="50" charset="-127"/>
                          <a:cs typeface="Arial" panose="020B0604020202020204" pitchFamily="34" charset="0"/>
                        </a:rPr>
                        <a:t>29.1 </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ko-KR" sz="1400" b="1" i="0" u="none" strike="noStrike">
                          <a:solidFill>
                            <a:srgbClr val="000000"/>
                          </a:solidFill>
                          <a:effectLst/>
                          <a:latin typeface="Arial" panose="020B0604020202020204" pitchFamily="34" charset="0"/>
                          <a:ea typeface="맑은 고딕" panose="020B0503020000020004" pitchFamily="50" charset="-127"/>
                          <a:cs typeface="Arial" panose="020B0604020202020204" pitchFamily="34" charset="0"/>
                        </a:rPr>
                        <a:t>5.3 </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84782">
                <a:tc>
                  <a:txBody>
                    <a:bodyPr/>
                    <a:lstStyle/>
                    <a:p>
                      <a:pPr algn="ctr" fontAlgn="ctr"/>
                      <a:r>
                        <a:rPr lang="en-US" sz="1400" b="1" u="none" strike="noStrike" dirty="0">
                          <a:effectLst/>
                          <a:latin typeface="Arial" panose="020B0604020202020204" pitchFamily="34" charset="0"/>
                          <a:cs typeface="Arial" panose="020B0604020202020204" pitchFamily="34" charset="0"/>
                        </a:rPr>
                        <a:t>USA</a:t>
                      </a:r>
                      <a:endParaRPr lang="en-US" sz="1400" b="1" i="0" u="none" strike="noStrike" dirty="0">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ko-KR" sz="1400" b="1" i="0" u="none" strike="noStrike">
                          <a:solidFill>
                            <a:srgbClr val="000000"/>
                          </a:solidFill>
                          <a:effectLst/>
                          <a:latin typeface="Arial" panose="020B0604020202020204" pitchFamily="34" charset="0"/>
                          <a:ea typeface="맑은 고딕" panose="020B0503020000020004" pitchFamily="50" charset="-127"/>
                          <a:cs typeface="Arial" panose="020B0604020202020204" pitchFamily="34" charset="0"/>
                        </a:rPr>
                        <a:t>45.0 </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ko-KR" sz="1400" b="1" i="0" u="none" strike="noStrike">
                          <a:solidFill>
                            <a:srgbClr val="000000"/>
                          </a:solidFill>
                          <a:effectLst/>
                          <a:latin typeface="Arial" panose="020B0604020202020204" pitchFamily="34" charset="0"/>
                          <a:ea typeface="맑은 고딕" panose="020B0503020000020004" pitchFamily="50" charset="-127"/>
                          <a:cs typeface="Arial" panose="020B0604020202020204" pitchFamily="34" charset="0"/>
                        </a:rPr>
                        <a:t>24.9 </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ko-KR" sz="1400" b="1" i="0" u="none" strike="noStrike">
                          <a:solidFill>
                            <a:srgbClr val="000000"/>
                          </a:solidFill>
                          <a:effectLst/>
                          <a:latin typeface="Arial" panose="020B0604020202020204" pitchFamily="34" charset="0"/>
                          <a:ea typeface="맑은 고딕" panose="020B0503020000020004" pitchFamily="50" charset="-127"/>
                          <a:cs typeface="Arial" panose="020B0604020202020204" pitchFamily="34" charset="0"/>
                        </a:rPr>
                        <a:t>27.2 </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ko-KR" sz="1400" b="1" i="0" u="none" strike="noStrike">
                          <a:solidFill>
                            <a:srgbClr val="000000"/>
                          </a:solidFill>
                          <a:effectLst/>
                          <a:latin typeface="Arial" panose="020B0604020202020204" pitchFamily="34" charset="0"/>
                          <a:ea typeface="맑은 고딕" panose="020B0503020000020004" pitchFamily="50" charset="-127"/>
                          <a:cs typeface="Arial" panose="020B0604020202020204" pitchFamily="34" charset="0"/>
                        </a:rPr>
                        <a:t>3.0 </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84782">
                <a:tc>
                  <a:txBody>
                    <a:bodyPr/>
                    <a:lstStyle/>
                    <a:p>
                      <a:pPr algn="ctr" fontAlgn="ctr"/>
                      <a:r>
                        <a:rPr lang="en-US" sz="1400" b="1" u="none" strike="noStrike" dirty="0">
                          <a:effectLst/>
                          <a:latin typeface="Arial" panose="020B0604020202020204" pitchFamily="34" charset="0"/>
                          <a:cs typeface="Arial" panose="020B0604020202020204" pitchFamily="34" charset="0"/>
                        </a:rPr>
                        <a:t>Total 40 Countries</a:t>
                      </a:r>
                      <a:endParaRPr lang="en-US" sz="1400" b="1" i="0" u="none" strike="noStrike" dirty="0">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ko-KR" sz="1400" b="1" i="0" u="none" strike="noStrike" dirty="0">
                          <a:solidFill>
                            <a:srgbClr val="FF0000"/>
                          </a:solidFill>
                          <a:effectLst/>
                          <a:latin typeface="Arial" panose="020B0604020202020204" pitchFamily="34" charset="0"/>
                          <a:ea typeface="맑은 고딕" panose="020B0503020000020004" pitchFamily="50" charset="-127"/>
                          <a:cs typeface="Arial" panose="020B0604020202020204" pitchFamily="34" charset="0"/>
                        </a:rPr>
                        <a:t>44.1</a:t>
                      </a:r>
                      <a:r>
                        <a:rPr lang="en-US" altLang="ko-KR" sz="1400" b="1" i="0" u="none" strike="noStrike" dirty="0">
                          <a:solidFill>
                            <a:srgbClr val="000000"/>
                          </a:solidFill>
                          <a:effectLst/>
                          <a:latin typeface="Arial" panose="020B0604020202020204" pitchFamily="34" charset="0"/>
                          <a:ea typeface="맑은 고딕" panose="020B0503020000020004" pitchFamily="50" charset="-127"/>
                          <a:cs typeface="Arial" panose="020B0604020202020204" pitchFamily="34" charset="0"/>
                        </a:rPr>
                        <a:t> </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ko-KR" sz="1400" b="1" i="0" u="none" strike="noStrike" dirty="0">
                          <a:solidFill>
                            <a:srgbClr val="FF0000"/>
                          </a:solidFill>
                          <a:effectLst/>
                          <a:latin typeface="Arial" panose="020B0604020202020204" pitchFamily="34" charset="0"/>
                          <a:ea typeface="맑은 고딕" panose="020B0503020000020004" pitchFamily="50" charset="-127"/>
                          <a:cs typeface="Arial" panose="020B0604020202020204" pitchFamily="34" charset="0"/>
                        </a:rPr>
                        <a:t>17.3</a:t>
                      </a:r>
                      <a:r>
                        <a:rPr lang="en-US" altLang="ko-KR" sz="1400" b="1" i="0" u="none" strike="noStrike" dirty="0">
                          <a:solidFill>
                            <a:srgbClr val="000000"/>
                          </a:solidFill>
                          <a:effectLst/>
                          <a:latin typeface="Arial" panose="020B0604020202020204" pitchFamily="34" charset="0"/>
                          <a:ea typeface="맑은 고딕" panose="020B0503020000020004" pitchFamily="50" charset="-127"/>
                          <a:cs typeface="Arial" panose="020B0604020202020204" pitchFamily="34" charset="0"/>
                        </a:rPr>
                        <a:t> </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ko-KR" sz="1400" b="1" i="0" u="none" strike="noStrike" dirty="0">
                          <a:solidFill>
                            <a:srgbClr val="FF0000"/>
                          </a:solidFill>
                          <a:effectLst/>
                          <a:latin typeface="Arial" panose="020B0604020202020204" pitchFamily="34" charset="0"/>
                          <a:ea typeface="맑은 고딕" panose="020B0503020000020004" pitchFamily="50" charset="-127"/>
                          <a:cs typeface="Arial" panose="020B0604020202020204" pitchFamily="34" charset="0"/>
                        </a:rPr>
                        <a:t>26.3</a:t>
                      </a:r>
                      <a:r>
                        <a:rPr lang="en-US" altLang="ko-KR" sz="1400" b="1" i="0" u="none" strike="noStrike" dirty="0">
                          <a:solidFill>
                            <a:srgbClr val="000000"/>
                          </a:solidFill>
                          <a:effectLst/>
                          <a:latin typeface="Arial" panose="020B0604020202020204" pitchFamily="34" charset="0"/>
                          <a:ea typeface="맑은 고딕" panose="020B0503020000020004" pitchFamily="50" charset="-127"/>
                          <a:cs typeface="Arial" panose="020B0604020202020204" pitchFamily="34" charset="0"/>
                        </a:rPr>
                        <a:t> </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ko-KR" sz="1400" b="1" i="0" u="none" strike="noStrike" dirty="0">
                          <a:solidFill>
                            <a:srgbClr val="FF0000"/>
                          </a:solidFill>
                          <a:effectLst/>
                          <a:latin typeface="Arial" panose="020B0604020202020204" pitchFamily="34" charset="0"/>
                          <a:ea typeface="맑은 고딕" panose="020B0503020000020004" pitchFamily="50" charset="-127"/>
                          <a:cs typeface="Arial" panose="020B0604020202020204" pitchFamily="34" charset="0"/>
                        </a:rPr>
                        <a:t>12.3</a:t>
                      </a:r>
                      <a:r>
                        <a:rPr lang="en-US" altLang="ko-KR" sz="1400" b="1" i="0" u="none" strike="noStrike" dirty="0">
                          <a:solidFill>
                            <a:srgbClr val="000000"/>
                          </a:solidFill>
                          <a:effectLst/>
                          <a:latin typeface="Arial" panose="020B0604020202020204" pitchFamily="34" charset="0"/>
                          <a:ea typeface="맑은 고딕" panose="020B0503020000020004" pitchFamily="50" charset="-127"/>
                          <a:cs typeface="Arial" panose="020B0604020202020204" pitchFamily="34" charset="0"/>
                        </a:rPr>
                        <a:t> </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28800864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슬라이드 번호 개체 틀 3"/>
          <p:cNvSpPr>
            <a:spLocks noGrp="1"/>
          </p:cNvSpPr>
          <p:nvPr>
            <p:ph type="sldNum" sz="quarter" idx="12"/>
          </p:nvPr>
        </p:nvSpPr>
        <p:spPr/>
        <p:txBody>
          <a:bodyPr/>
          <a:lstStyle/>
          <a:p>
            <a:fld id="{3F28CAA6-A75E-4364-ADDA-B3C6558AEBCC}" type="slidenum">
              <a:rPr lang="ko-KR" altLang="en-US" smtClean="0"/>
              <a:pPr/>
              <a:t>22</a:t>
            </a:fld>
            <a:endParaRPr lang="ko-KR" altLang="en-US"/>
          </a:p>
        </p:txBody>
      </p:sp>
      <p:sp>
        <p:nvSpPr>
          <p:cNvPr id="13" name="Rectangle 2"/>
          <p:cNvSpPr txBox="1">
            <a:spLocks noChangeArrowheads="1"/>
          </p:cNvSpPr>
          <p:nvPr/>
        </p:nvSpPr>
        <p:spPr bwMode="auto">
          <a:xfrm>
            <a:off x="80072" y="81962"/>
            <a:ext cx="8516306" cy="523220"/>
          </a:xfrm>
          <a:prstGeom prst="rect">
            <a:avLst/>
          </a:prstGeom>
          <a:noFill/>
        </p:spPr>
        <p:txBody>
          <a:bodyPr wrap="none" rtlCol="0">
            <a:spAutoFit/>
            <a:scene3d>
              <a:camera prst="orthographicFront"/>
              <a:lightRig rig="threePt" dir="t"/>
            </a:scene3d>
            <a:sp3d contourW="38100">
              <a:bevelT w="0" h="38100"/>
              <a:contourClr>
                <a:schemeClr val="tx2">
                  <a:lumMod val="50000"/>
                </a:schemeClr>
              </a:contourClr>
            </a:sp3d>
          </a:bodyPr>
          <a:lstStyle>
            <a:defPPr>
              <a:defRPr lang="ko-KR"/>
            </a:defPPr>
            <a:lvl1pPr>
              <a:spcBef>
                <a:spcPct val="50000"/>
              </a:spcBef>
              <a:defRPr sz="2800" spc="-50">
                <a:solidFill>
                  <a:schemeClr val="bg1"/>
                </a:solidFill>
                <a:latin typeface="Arial" pitchFamily="34" charset="0"/>
                <a:ea typeface="HY견고딕" pitchFamily="18" charset="-127"/>
                <a:cs typeface="Arial" pitchFamily="34" charset="0"/>
              </a:defRPr>
            </a:lvl1pPr>
          </a:lstStyle>
          <a:p>
            <a:pPr lvl="0"/>
            <a:r>
              <a:rPr lang="en-US" altLang="ko-KR" b="1" dirty="0" smtClean="0">
                <a:latin typeface="+mn-ea"/>
                <a:ea typeface="+mn-ea"/>
              </a:rPr>
              <a:t>IV. GVC </a:t>
            </a:r>
            <a:r>
              <a:rPr lang="en-US" altLang="ko-KR" b="1" dirty="0">
                <a:latin typeface="+mn-ea"/>
                <a:ea typeface="+mn-ea"/>
              </a:rPr>
              <a:t>Income and Jobs, Korea’s IT Manufactures</a:t>
            </a:r>
            <a:endParaRPr lang="ko-KR" altLang="ko-KR" b="1" dirty="0"/>
          </a:p>
        </p:txBody>
      </p:sp>
      <p:grpSp>
        <p:nvGrpSpPr>
          <p:cNvPr id="19" name="그룹 18"/>
          <p:cNvGrpSpPr/>
          <p:nvPr/>
        </p:nvGrpSpPr>
        <p:grpSpPr>
          <a:xfrm>
            <a:off x="150937" y="980728"/>
            <a:ext cx="7949454" cy="515039"/>
            <a:chOff x="272009" y="911397"/>
            <a:chExt cx="8411288" cy="544961"/>
          </a:xfrm>
        </p:grpSpPr>
        <p:grpSp>
          <p:nvGrpSpPr>
            <p:cNvPr id="20" name="그룹 19"/>
            <p:cNvGrpSpPr/>
            <p:nvPr/>
          </p:nvGrpSpPr>
          <p:grpSpPr>
            <a:xfrm>
              <a:off x="272009" y="911397"/>
              <a:ext cx="8411288" cy="544961"/>
              <a:chOff x="272009" y="911397"/>
              <a:chExt cx="8411288" cy="544961"/>
            </a:xfrm>
          </p:grpSpPr>
          <p:pic>
            <p:nvPicPr>
              <p:cNvPr id="23" name="그림 22"/>
              <p:cNvPicPr>
                <a:picLocks noChangeAspect="1"/>
              </p:cNvPicPr>
              <p:nvPr/>
            </p:nvPicPr>
            <p:blipFill rotWithShape="1">
              <a:blip r:embed="rId2" cstate="print">
                <a:extLst>
                  <a:ext uri="{28A0092B-C50C-407E-A947-70E740481C1C}">
                    <a14:useLocalDpi xmlns:a14="http://schemas.microsoft.com/office/drawing/2010/main" val="0"/>
                  </a:ext>
                </a:extLst>
              </a:blip>
              <a:srcRect r="41270"/>
              <a:stretch/>
            </p:blipFill>
            <p:spPr>
              <a:xfrm>
                <a:off x="272009" y="911397"/>
                <a:ext cx="3630510" cy="544961"/>
              </a:xfrm>
              <a:prstGeom prst="rect">
                <a:avLst/>
              </a:prstGeom>
            </p:spPr>
          </p:pic>
          <p:pic>
            <p:nvPicPr>
              <p:cNvPr id="24" name="그림 23"/>
              <p:cNvPicPr>
                <a:picLocks noChangeAspect="1"/>
              </p:cNvPicPr>
              <p:nvPr/>
            </p:nvPicPr>
            <p:blipFill rotWithShape="1">
              <a:blip r:embed="rId2" cstate="print">
                <a:extLst>
                  <a:ext uri="{28A0092B-C50C-407E-A947-70E740481C1C}">
                    <a14:useLocalDpi xmlns:a14="http://schemas.microsoft.com/office/drawing/2010/main" val="0"/>
                  </a:ext>
                </a:extLst>
              </a:blip>
              <a:srcRect l="33042" r="17430"/>
              <a:stretch/>
            </p:blipFill>
            <p:spPr>
              <a:xfrm>
                <a:off x="3902519" y="911397"/>
                <a:ext cx="4780778" cy="544961"/>
              </a:xfrm>
              <a:prstGeom prst="rect">
                <a:avLst/>
              </a:prstGeom>
            </p:spPr>
          </p:pic>
        </p:grpSp>
        <p:sp>
          <p:nvSpPr>
            <p:cNvPr id="21" name="Text Box 41"/>
            <p:cNvSpPr txBox="1">
              <a:spLocks noChangeArrowheads="1"/>
            </p:cNvSpPr>
            <p:nvPr/>
          </p:nvSpPr>
          <p:spPr bwMode="auto">
            <a:xfrm>
              <a:off x="360996" y="934665"/>
              <a:ext cx="553752" cy="455920"/>
            </a:xfrm>
            <a:prstGeom prst="rect">
              <a:avLst/>
            </a:prstGeom>
            <a:noFill/>
            <a:ln w="9525">
              <a:noFill/>
              <a:miter lim="800000"/>
              <a:headEnd/>
              <a:tailEnd/>
            </a:ln>
            <a:effectLst/>
          </p:spPr>
          <p:txBody>
            <a:bodyPr wrap="square">
              <a:spAutoFit/>
              <a:scene3d>
                <a:camera prst="orthographicFront"/>
                <a:lightRig rig="threePt" dir="t"/>
              </a:scene3d>
              <a:sp3d contourW="38100">
                <a:bevelT w="0" h="38100"/>
                <a:contourClr>
                  <a:schemeClr val="tx1">
                    <a:lumMod val="95000"/>
                    <a:lumOff val="5000"/>
                  </a:schemeClr>
                </a:contourClr>
              </a:sp3d>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fontAlgn="base">
                <a:spcBef>
                  <a:spcPct val="0"/>
                </a:spcBef>
                <a:spcAft>
                  <a:spcPct val="0"/>
                </a:spcAft>
                <a:defRPr/>
              </a:pPr>
              <a:r>
                <a:rPr lang="en-US" altLang="ko-KR" sz="2200" dirty="0" smtClean="0">
                  <a:solidFill>
                    <a:schemeClr val="bg1"/>
                  </a:solidFill>
                  <a:latin typeface="HY견고딕" pitchFamily="18" charset="-127"/>
                  <a:ea typeface="HY견고딕" pitchFamily="18" charset="-127"/>
                </a:rPr>
                <a:t>1</a:t>
              </a:r>
              <a:endParaRPr lang="ko-KR" altLang="en-US" sz="2200" dirty="0" smtClean="0">
                <a:solidFill>
                  <a:schemeClr val="bg1"/>
                </a:solidFill>
                <a:latin typeface="HY견고딕" pitchFamily="18" charset="-127"/>
                <a:ea typeface="HY견고딕" pitchFamily="18" charset="-127"/>
              </a:endParaRPr>
            </a:p>
          </p:txBody>
        </p:sp>
        <p:sp>
          <p:nvSpPr>
            <p:cNvPr id="22" name="Text Box 41"/>
            <p:cNvSpPr txBox="1">
              <a:spLocks noChangeArrowheads="1"/>
            </p:cNvSpPr>
            <p:nvPr/>
          </p:nvSpPr>
          <p:spPr bwMode="auto">
            <a:xfrm>
              <a:off x="827584" y="955987"/>
              <a:ext cx="3226382" cy="423355"/>
            </a:xfrm>
            <a:prstGeom prst="rect">
              <a:avLst/>
            </a:prstGeom>
            <a:noFill/>
            <a:ln w="9525">
              <a:noFill/>
              <a:miter lim="800000"/>
              <a:headEnd/>
              <a:tailEnd/>
            </a:ln>
            <a:effectLst/>
          </p:spPr>
          <p:txBody>
            <a:bodyPr wrap="non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fontAlgn="base">
                <a:spcBef>
                  <a:spcPct val="0"/>
                </a:spcBef>
                <a:spcAft>
                  <a:spcPct val="0"/>
                </a:spcAft>
                <a:defRPr/>
              </a:pPr>
              <a:r>
                <a:rPr lang="en-US" altLang="ko-KR" sz="2000" b="1" dirty="0" smtClean="0">
                  <a:solidFill>
                    <a:srgbClr val="214D83"/>
                  </a:solidFill>
                  <a:latin typeface="Arial" panose="020B0604020202020204" pitchFamily="34" charset="0"/>
                  <a:ea typeface="HY헤드라인M" panose="02030600000101010101" pitchFamily="18" charset="-127"/>
                  <a:cs typeface="Arial" panose="020B0604020202020204" pitchFamily="34" charset="0"/>
                </a:rPr>
                <a:t>GVC </a:t>
              </a:r>
              <a:r>
                <a:rPr lang="en-US" altLang="ko-KR" sz="2000" b="1" dirty="0">
                  <a:solidFill>
                    <a:srgbClr val="214D83"/>
                  </a:solidFill>
                  <a:latin typeface="Arial" panose="020B0604020202020204" pitchFamily="34" charset="0"/>
                  <a:ea typeface="HY헤드라인M" panose="02030600000101010101" pitchFamily="18" charset="-127"/>
                  <a:cs typeface="Arial" panose="020B0604020202020204" pitchFamily="34" charset="0"/>
                </a:rPr>
                <a:t>Incomes and Jobs</a:t>
              </a:r>
              <a:endParaRPr lang="ko-KR" altLang="en-US" sz="2000" b="1" dirty="0">
                <a:solidFill>
                  <a:srgbClr val="214D83"/>
                </a:solidFill>
                <a:latin typeface="Arial" panose="020B0604020202020204" pitchFamily="34" charset="0"/>
                <a:ea typeface="HY헤드라인M" panose="02030600000101010101" pitchFamily="18" charset="-127"/>
                <a:cs typeface="Arial" panose="020B0604020202020204" pitchFamily="34" charset="0"/>
              </a:endParaRPr>
            </a:p>
          </p:txBody>
        </p:sp>
      </p:grpSp>
      <p:grpSp>
        <p:nvGrpSpPr>
          <p:cNvPr id="14" name="그룹 13"/>
          <p:cNvGrpSpPr/>
          <p:nvPr/>
        </p:nvGrpSpPr>
        <p:grpSpPr>
          <a:xfrm>
            <a:off x="462244" y="2587822"/>
            <a:ext cx="8681756" cy="397032"/>
            <a:chOff x="462244" y="1082825"/>
            <a:chExt cx="8681756" cy="397032"/>
          </a:xfrm>
        </p:grpSpPr>
        <p:sp>
          <p:nvSpPr>
            <p:cNvPr id="15" name="직사각형 14"/>
            <p:cNvSpPr/>
            <p:nvPr/>
          </p:nvSpPr>
          <p:spPr>
            <a:xfrm>
              <a:off x="626029" y="1082825"/>
              <a:ext cx="8517971" cy="397032"/>
            </a:xfrm>
            <a:prstGeom prst="rect">
              <a:avLst/>
            </a:prstGeom>
          </p:spPr>
          <p:txBody>
            <a:bodyPr vert="horz" wrap="square" lIns="91440" tIns="45720" rIns="91440" bIns="45720" rtlCol="0">
              <a:spAutoFit/>
            </a:bodyPr>
            <a:lstStyle/>
            <a:p>
              <a:pPr marL="0" lvl="1">
                <a:lnSpc>
                  <a:spcPct val="110000"/>
                </a:lnSpc>
              </a:pPr>
              <a:r>
                <a:rPr lang="en-US" altLang="ko-KR" b="1" dirty="0">
                  <a:ln>
                    <a:solidFill>
                      <a:srgbClr val="4F81BD">
                        <a:alpha val="0"/>
                      </a:srgbClr>
                    </a:solidFill>
                  </a:ln>
                  <a:latin typeface="Arial" panose="020B0604020202020204" pitchFamily="34" charset="0"/>
                  <a:ea typeface="HY헤드라인M" panose="02030600000101010101" pitchFamily="18" charset="-127"/>
                  <a:cs typeface="Arial" panose="020B0604020202020204" pitchFamily="34" charset="0"/>
                </a:rPr>
                <a:t>Between 1995 and 2011, there were big changes in GVC income and jobs.</a:t>
              </a:r>
              <a:endParaRPr lang="en-US" altLang="ko-KR" sz="1600" b="1" dirty="0">
                <a:ln>
                  <a:solidFill>
                    <a:srgbClr val="4F81BD">
                      <a:alpha val="0"/>
                    </a:srgbClr>
                  </a:solidFill>
                </a:ln>
                <a:latin typeface="Arial" panose="020B0604020202020204" pitchFamily="34" charset="0"/>
                <a:ea typeface="HY헤드라인M" panose="02030600000101010101" pitchFamily="18" charset="-127"/>
                <a:cs typeface="Arial" panose="020B0604020202020204" pitchFamily="34" charset="0"/>
              </a:endParaRPr>
            </a:p>
          </p:txBody>
        </p:sp>
        <p:pic>
          <p:nvPicPr>
            <p:cNvPr id="2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7851" r="96209" b="66529"/>
            <a:stretch/>
          </p:blipFill>
          <p:spPr bwMode="auto">
            <a:xfrm>
              <a:off x="462244" y="1146423"/>
              <a:ext cx="300037" cy="295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6" name="그룹 15"/>
          <p:cNvGrpSpPr/>
          <p:nvPr/>
        </p:nvGrpSpPr>
        <p:grpSpPr>
          <a:xfrm>
            <a:off x="462244" y="1699542"/>
            <a:ext cx="8681756" cy="701731"/>
            <a:chOff x="462244" y="1158520"/>
            <a:chExt cx="8681756" cy="701731"/>
          </a:xfrm>
        </p:grpSpPr>
        <p:sp>
          <p:nvSpPr>
            <p:cNvPr id="17" name="직사각형 16"/>
            <p:cNvSpPr/>
            <p:nvPr/>
          </p:nvSpPr>
          <p:spPr>
            <a:xfrm>
              <a:off x="626029" y="1158520"/>
              <a:ext cx="8517971" cy="701731"/>
            </a:xfrm>
            <a:prstGeom prst="rect">
              <a:avLst/>
            </a:prstGeom>
          </p:spPr>
          <p:txBody>
            <a:bodyPr vert="horz" wrap="square" lIns="91440" tIns="45720" rIns="91440" bIns="45720" rtlCol="0">
              <a:spAutoFit/>
            </a:bodyPr>
            <a:lstStyle/>
            <a:p>
              <a:pPr marL="0" lvl="1">
                <a:lnSpc>
                  <a:spcPct val="110000"/>
                </a:lnSpc>
              </a:pPr>
              <a:r>
                <a:rPr lang="en-US" altLang="ko-KR" b="1" dirty="0">
                  <a:ln>
                    <a:solidFill>
                      <a:srgbClr val="4F81BD">
                        <a:alpha val="0"/>
                      </a:srgbClr>
                    </a:solidFill>
                  </a:ln>
                  <a:latin typeface="Arial" panose="020B0604020202020204" pitchFamily="34" charset="0"/>
                  <a:ea typeface="HY헤드라인M" panose="02030600000101010101" pitchFamily="18" charset="-127"/>
                  <a:cs typeface="Arial" panose="020B0604020202020204" pitchFamily="34" charset="0"/>
                </a:rPr>
                <a:t>Analyze GVC income and jobs induced by final demand (domestic and foreign) for Korea’s </a:t>
              </a:r>
              <a:r>
                <a:rPr lang="en-US" altLang="ko-KR" b="1" dirty="0">
                  <a:ln>
                    <a:solidFill>
                      <a:srgbClr val="4F81BD">
                        <a:alpha val="0"/>
                      </a:srgbClr>
                    </a:solidFill>
                  </a:ln>
                  <a:solidFill>
                    <a:srgbClr val="0070C0"/>
                  </a:solidFill>
                  <a:latin typeface="Arial" panose="020B0604020202020204" pitchFamily="34" charset="0"/>
                  <a:ea typeface="HY헤드라인M" panose="02030600000101010101" pitchFamily="18" charset="-127"/>
                  <a:cs typeface="Arial" panose="020B0604020202020204" pitchFamily="34" charset="0"/>
                </a:rPr>
                <a:t>IT </a:t>
              </a:r>
              <a:r>
                <a:rPr lang="en-US" altLang="ko-KR" b="1" dirty="0" smtClean="0">
                  <a:ln>
                    <a:solidFill>
                      <a:srgbClr val="4F81BD">
                        <a:alpha val="0"/>
                      </a:srgbClr>
                    </a:solidFill>
                  </a:ln>
                  <a:solidFill>
                    <a:srgbClr val="0070C0"/>
                  </a:solidFill>
                  <a:latin typeface="Arial" panose="020B0604020202020204" pitchFamily="34" charset="0"/>
                  <a:ea typeface="HY헤드라인M" panose="02030600000101010101" pitchFamily="18" charset="-127"/>
                  <a:cs typeface="Arial" panose="020B0604020202020204" pitchFamily="34" charset="0"/>
                </a:rPr>
                <a:t>manufactures (i.e. electrical &amp; optical equipment)</a:t>
              </a:r>
              <a:endParaRPr lang="en-US" altLang="ko-KR" sz="1600" b="1" dirty="0">
                <a:ln>
                  <a:solidFill>
                    <a:srgbClr val="4F81BD">
                      <a:alpha val="0"/>
                    </a:srgbClr>
                  </a:solidFill>
                </a:ln>
                <a:solidFill>
                  <a:srgbClr val="0070C0"/>
                </a:solidFill>
                <a:latin typeface="Arial" panose="020B0604020202020204" pitchFamily="34" charset="0"/>
                <a:ea typeface="HY헤드라인M" panose="02030600000101010101" pitchFamily="18" charset="-127"/>
                <a:cs typeface="Arial" panose="020B0604020202020204" pitchFamily="34" charset="0"/>
              </a:endParaRPr>
            </a:p>
          </p:txBody>
        </p:sp>
        <p:pic>
          <p:nvPicPr>
            <p:cNvPr id="1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7851" r="96209" b="66529"/>
            <a:stretch/>
          </p:blipFill>
          <p:spPr bwMode="auto">
            <a:xfrm>
              <a:off x="462244" y="1212844"/>
              <a:ext cx="300037" cy="295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26" name="그룹 25"/>
          <p:cNvGrpSpPr/>
          <p:nvPr/>
        </p:nvGrpSpPr>
        <p:grpSpPr>
          <a:xfrm>
            <a:off x="462244" y="3170137"/>
            <a:ext cx="8681756" cy="2089803"/>
            <a:chOff x="462244" y="1158520"/>
            <a:chExt cx="8681756" cy="2089803"/>
          </a:xfrm>
        </p:grpSpPr>
        <p:sp>
          <p:nvSpPr>
            <p:cNvPr id="27" name="직사각형 26"/>
            <p:cNvSpPr/>
            <p:nvPr/>
          </p:nvSpPr>
          <p:spPr>
            <a:xfrm>
              <a:off x="626029" y="1158520"/>
              <a:ext cx="8517971" cy="2089803"/>
            </a:xfrm>
            <a:prstGeom prst="rect">
              <a:avLst/>
            </a:prstGeom>
          </p:spPr>
          <p:txBody>
            <a:bodyPr vert="horz" wrap="square" lIns="91440" tIns="45720" rIns="91440" bIns="45720" rtlCol="0">
              <a:spAutoFit/>
            </a:bodyPr>
            <a:lstStyle/>
            <a:p>
              <a:pPr marL="0" lvl="1">
                <a:lnSpc>
                  <a:spcPct val="110000"/>
                </a:lnSpc>
              </a:pPr>
              <a:r>
                <a:rPr lang="en-US" altLang="ko-KR" b="1" dirty="0">
                  <a:ln>
                    <a:solidFill>
                      <a:srgbClr val="4F81BD">
                        <a:alpha val="0"/>
                      </a:srgbClr>
                    </a:solidFill>
                  </a:ln>
                  <a:latin typeface="Arial" panose="020B0604020202020204" pitchFamily="34" charset="0"/>
                  <a:ea typeface="HY헤드라인M" panose="02030600000101010101" pitchFamily="18" charset="-127"/>
                  <a:cs typeface="Arial" panose="020B0604020202020204" pitchFamily="34" charset="0"/>
                </a:rPr>
                <a:t>Changes in shares of GVC income due to the expansion of offshoring to China and ROW, and reduced dependence on intermediate goods imported from Japan</a:t>
              </a:r>
            </a:p>
            <a:p>
              <a:pPr marL="0" lvl="1">
                <a:lnSpc>
                  <a:spcPct val="110000"/>
                </a:lnSpc>
              </a:pPr>
              <a:r>
                <a:rPr lang="en-US" altLang="ko-KR" sz="1600" b="1" dirty="0" smtClean="0">
                  <a:ln>
                    <a:solidFill>
                      <a:srgbClr val="4F81BD">
                        <a:alpha val="0"/>
                      </a:srgbClr>
                    </a:solidFill>
                  </a:ln>
                  <a:latin typeface="Arial" panose="020B0604020202020204" pitchFamily="34" charset="0"/>
                  <a:ea typeface="HY헤드라인M" panose="02030600000101010101" pitchFamily="18" charset="-127"/>
                  <a:cs typeface="Arial" panose="020B0604020202020204" pitchFamily="34" charset="0"/>
                </a:rPr>
                <a:t>- Korea </a:t>
              </a:r>
              <a:r>
                <a:rPr lang="en-US" altLang="ko-KR" sz="1600" b="1" dirty="0">
                  <a:ln>
                    <a:solidFill>
                      <a:srgbClr val="4F81BD">
                        <a:alpha val="0"/>
                      </a:srgbClr>
                    </a:solidFill>
                  </a:ln>
                  <a:latin typeface="Arial" panose="020B0604020202020204" pitchFamily="34" charset="0"/>
                  <a:ea typeface="HY헤드라인M" panose="02030600000101010101" pitchFamily="18" charset="-127"/>
                  <a:cs typeface="Arial" panose="020B0604020202020204" pitchFamily="34" charset="0"/>
                </a:rPr>
                <a:t>(70.6% → 61.8%)</a:t>
              </a:r>
            </a:p>
            <a:p>
              <a:pPr marL="0" lvl="1">
                <a:lnSpc>
                  <a:spcPct val="110000"/>
                </a:lnSpc>
              </a:pPr>
              <a:r>
                <a:rPr lang="en-US" altLang="ko-KR" sz="1600" b="1" dirty="0" smtClean="0">
                  <a:ln>
                    <a:solidFill>
                      <a:srgbClr val="4F81BD">
                        <a:alpha val="0"/>
                      </a:srgbClr>
                    </a:solidFill>
                  </a:ln>
                  <a:latin typeface="Arial" panose="020B0604020202020204" pitchFamily="34" charset="0"/>
                  <a:ea typeface="HY헤드라인M" panose="02030600000101010101" pitchFamily="18" charset="-127"/>
                  <a:cs typeface="Arial" panose="020B0604020202020204" pitchFamily="34" charset="0"/>
                </a:rPr>
                <a:t>- Japan </a:t>
              </a:r>
              <a:r>
                <a:rPr lang="en-US" altLang="ko-KR" sz="1600" b="1" dirty="0">
                  <a:ln>
                    <a:solidFill>
                      <a:srgbClr val="4F81BD">
                        <a:alpha val="0"/>
                      </a:srgbClr>
                    </a:solidFill>
                  </a:ln>
                  <a:latin typeface="Arial" panose="020B0604020202020204" pitchFamily="34" charset="0"/>
                  <a:ea typeface="HY헤드라인M" panose="02030600000101010101" pitchFamily="18" charset="-127"/>
                  <a:cs typeface="Arial" panose="020B0604020202020204" pitchFamily="34" charset="0"/>
                </a:rPr>
                <a:t>(8.7% → 4.8%)</a:t>
              </a:r>
            </a:p>
            <a:p>
              <a:pPr marL="0" lvl="1">
                <a:lnSpc>
                  <a:spcPct val="110000"/>
                </a:lnSpc>
              </a:pPr>
              <a:r>
                <a:rPr lang="en-US" altLang="ko-KR" sz="1600" b="1" dirty="0" smtClean="0">
                  <a:ln>
                    <a:solidFill>
                      <a:srgbClr val="4F81BD">
                        <a:alpha val="0"/>
                      </a:srgbClr>
                    </a:solidFill>
                  </a:ln>
                  <a:latin typeface="Arial" panose="020B0604020202020204" pitchFamily="34" charset="0"/>
                  <a:ea typeface="HY헤드라인M" panose="02030600000101010101" pitchFamily="18" charset="-127"/>
                  <a:cs typeface="Arial" panose="020B0604020202020204" pitchFamily="34" charset="0"/>
                </a:rPr>
                <a:t>- China </a:t>
              </a:r>
              <a:r>
                <a:rPr lang="en-US" altLang="ko-KR" sz="1600" b="1" dirty="0">
                  <a:ln>
                    <a:solidFill>
                      <a:srgbClr val="4F81BD">
                        <a:alpha val="0"/>
                      </a:srgbClr>
                    </a:solidFill>
                  </a:ln>
                  <a:latin typeface="Arial" panose="020B0604020202020204" pitchFamily="34" charset="0"/>
                  <a:ea typeface="HY헤드라인M" panose="02030600000101010101" pitchFamily="18" charset="-127"/>
                  <a:cs typeface="Arial" panose="020B0604020202020204" pitchFamily="34" charset="0"/>
                </a:rPr>
                <a:t>(1.2% → 8.9%)</a:t>
              </a:r>
            </a:p>
            <a:p>
              <a:pPr marL="0" lvl="1">
                <a:lnSpc>
                  <a:spcPct val="110000"/>
                </a:lnSpc>
              </a:pPr>
              <a:r>
                <a:rPr lang="en-US" altLang="ko-KR" sz="1600" b="1" dirty="0" smtClean="0">
                  <a:ln>
                    <a:solidFill>
                      <a:srgbClr val="4F81BD">
                        <a:alpha val="0"/>
                      </a:srgbClr>
                    </a:solidFill>
                  </a:ln>
                  <a:latin typeface="Arial" panose="020B0604020202020204" pitchFamily="34" charset="0"/>
                  <a:ea typeface="HY헤드라인M" panose="02030600000101010101" pitchFamily="18" charset="-127"/>
                  <a:cs typeface="Arial" panose="020B0604020202020204" pitchFamily="34" charset="0"/>
                </a:rPr>
                <a:t>- ROW </a:t>
              </a:r>
              <a:r>
                <a:rPr lang="en-US" altLang="ko-KR" sz="1600" b="1" dirty="0">
                  <a:ln>
                    <a:solidFill>
                      <a:srgbClr val="4F81BD">
                        <a:alpha val="0"/>
                      </a:srgbClr>
                    </a:solidFill>
                  </a:ln>
                  <a:latin typeface="Arial" panose="020B0604020202020204" pitchFamily="34" charset="0"/>
                  <a:ea typeface="HY헤드라인M" panose="02030600000101010101" pitchFamily="18" charset="-127"/>
                  <a:cs typeface="Arial" panose="020B0604020202020204" pitchFamily="34" charset="0"/>
                </a:rPr>
                <a:t>(4.3% → 8.1%)</a:t>
              </a:r>
            </a:p>
          </p:txBody>
        </p:sp>
        <p:pic>
          <p:nvPicPr>
            <p:cNvPr id="2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7851" r="96209" b="66529"/>
            <a:stretch/>
          </p:blipFill>
          <p:spPr bwMode="auto">
            <a:xfrm>
              <a:off x="462244" y="1203319"/>
              <a:ext cx="300037" cy="295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29" name="그룹 28"/>
          <p:cNvGrpSpPr/>
          <p:nvPr/>
        </p:nvGrpSpPr>
        <p:grpSpPr>
          <a:xfrm>
            <a:off x="462244" y="5445224"/>
            <a:ext cx="8681756" cy="972574"/>
            <a:chOff x="462244" y="1158520"/>
            <a:chExt cx="8681756" cy="972574"/>
          </a:xfrm>
        </p:grpSpPr>
        <p:sp>
          <p:nvSpPr>
            <p:cNvPr id="30" name="직사각형 29"/>
            <p:cNvSpPr/>
            <p:nvPr/>
          </p:nvSpPr>
          <p:spPr>
            <a:xfrm>
              <a:off x="626029" y="1158520"/>
              <a:ext cx="8517971" cy="972574"/>
            </a:xfrm>
            <a:prstGeom prst="rect">
              <a:avLst/>
            </a:prstGeom>
          </p:spPr>
          <p:txBody>
            <a:bodyPr vert="horz" wrap="square" lIns="91440" tIns="45720" rIns="91440" bIns="45720" rtlCol="0">
              <a:spAutoFit/>
            </a:bodyPr>
            <a:lstStyle/>
            <a:p>
              <a:pPr marL="0" lvl="1">
                <a:lnSpc>
                  <a:spcPct val="110000"/>
                </a:lnSpc>
              </a:pPr>
              <a:r>
                <a:rPr lang="en-US" altLang="ko-KR" b="1" dirty="0">
                  <a:ln>
                    <a:solidFill>
                      <a:srgbClr val="4F81BD">
                        <a:alpha val="0"/>
                      </a:srgbClr>
                    </a:solidFill>
                  </a:ln>
                  <a:latin typeface="Arial" panose="020B0604020202020204" pitchFamily="34" charset="0"/>
                  <a:ea typeface="HY헤드라인M" panose="02030600000101010101" pitchFamily="18" charset="-127"/>
                  <a:cs typeface="Arial" panose="020B0604020202020204" pitchFamily="34" charset="0"/>
                </a:rPr>
                <a:t>In 2011, 1.3 million GVC jobs were involved in Korea’s IT manufacturing </a:t>
              </a:r>
              <a:r>
                <a:rPr lang="en-US" altLang="ko-KR" b="1" dirty="0" smtClean="0">
                  <a:ln>
                    <a:solidFill>
                      <a:srgbClr val="4F81BD">
                        <a:alpha val="0"/>
                      </a:srgbClr>
                    </a:solidFill>
                  </a:ln>
                  <a:latin typeface="Arial" panose="020B0604020202020204" pitchFamily="34" charset="0"/>
                  <a:ea typeface="HY헤드라인M" panose="02030600000101010101" pitchFamily="18" charset="-127"/>
                  <a:cs typeface="Arial" panose="020B0604020202020204" pitchFamily="34" charset="0"/>
                </a:rPr>
                <a:t/>
              </a:r>
              <a:br>
                <a:rPr lang="en-US" altLang="ko-KR" b="1" dirty="0" smtClean="0">
                  <a:ln>
                    <a:solidFill>
                      <a:srgbClr val="4F81BD">
                        <a:alpha val="0"/>
                      </a:srgbClr>
                    </a:solidFill>
                  </a:ln>
                  <a:latin typeface="Arial" panose="020B0604020202020204" pitchFamily="34" charset="0"/>
                  <a:ea typeface="HY헤드라인M" panose="02030600000101010101" pitchFamily="18" charset="-127"/>
                  <a:cs typeface="Arial" panose="020B0604020202020204" pitchFamily="34" charset="0"/>
                </a:rPr>
              </a:br>
              <a:r>
                <a:rPr lang="en-US" altLang="ko-KR" b="1" dirty="0" smtClean="0">
                  <a:ln>
                    <a:solidFill>
                      <a:srgbClr val="4F81BD">
                        <a:alpha val="0"/>
                      </a:srgbClr>
                    </a:solidFill>
                  </a:ln>
                  <a:latin typeface="Arial" panose="020B0604020202020204" pitchFamily="34" charset="0"/>
                  <a:ea typeface="HY헤드라인M" panose="02030600000101010101" pitchFamily="18" charset="-127"/>
                  <a:cs typeface="Arial" panose="020B0604020202020204" pitchFamily="34" charset="0"/>
                </a:rPr>
                <a:t>GVC </a:t>
              </a:r>
              <a:r>
                <a:rPr lang="en-US" altLang="ko-KR" b="1" dirty="0">
                  <a:ln>
                    <a:solidFill>
                      <a:srgbClr val="4F81BD">
                        <a:alpha val="0"/>
                      </a:srgbClr>
                    </a:solidFill>
                  </a:ln>
                  <a:latin typeface="Arial" panose="020B0604020202020204" pitchFamily="34" charset="0"/>
                  <a:ea typeface="HY헤드라인M" panose="02030600000101010101" pitchFamily="18" charset="-127"/>
                  <a:cs typeface="Arial" panose="020B0604020202020204" pitchFamily="34" charset="0"/>
                </a:rPr>
                <a:t>worldwide.</a:t>
              </a:r>
            </a:p>
            <a:p>
              <a:pPr marL="0" lvl="1">
                <a:lnSpc>
                  <a:spcPct val="110000"/>
                </a:lnSpc>
              </a:pPr>
              <a:r>
                <a:rPr lang="en-US" altLang="ko-KR" sz="1600" b="1" dirty="0" smtClean="0">
                  <a:ln>
                    <a:solidFill>
                      <a:srgbClr val="4F81BD">
                        <a:alpha val="0"/>
                      </a:srgbClr>
                    </a:solidFill>
                  </a:ln>
                  <a:latin typeface="Arial" panose="020B0604020202020204" pitchFamily="34" charset="0"/>
                  <a:ea typeface="HY헤드라인M" panose="02030600000101010101" pitchFamily="18" charset="-127"/>
                  <a:cs typeface="Arial" panose="020B0604020202020204" pitchFamily="34" charset="0"/>
                </a:rPr>
                <a:t>- In </a:t>
              </a:r>
              <a:r>
                <a:rPr lang="en-US" altLang="ko-KR" sz="1600" b="1" dirty="0">
                  <a:ln>
                    <a:solidFill>
                      <a:srgbClr val="4F81BD">
                        <a:alpha val="0"/>
                      </a:srgbClr>
                    </a:solidFill>
                  </a:ln>
                  <a:latin typeface="Arial" panose="020B0604020202020204" pitchFamily="34" charset="0"/>
                  <a:ea typeface="HY헤드라인M" panose="02030600000101010101" pitchFamily="18" charset="-127"/>
                  <a:cs typeface="Arial" panose="020B0604020202020204" pitchFamily="34" charset="0"/>
                </a:rPr>
                <a:t>1995, 0.9 million GVC jobs.</a:t>
              </a:r>
            </a:p>
          </p:txBody>
        </p:sp>
        <p:pic>
          <p:nvPicPr>
            <p:cNvPr id="31"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7851" r="96209" b="66529"/>
            <a:stretch/>
          </p:blipFill>
          <p:spPr bwMode="auto">
            <a:xfrm>
              <a:off x="462244" y="1212844"/>
              <a:ext cx="300037" cy="295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180393499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슬라이드 번호 개체 틀 3"/>
          <p:cNvSpPr>
            <a:spLocks noGrp="1"/>
          </p:cNvSpPr>
          <p:nvPr>
            <p:ph type="sldNum" sz="quarter" idx="12"/>
          </p:nvPr>
        </p:nvSpPr>
        <p:spPr/>
        <p:txBody>
          <a:bodyPr/>
          <a:lstStyle/>
          <a:p>
            <a:fld id="{3F28CAA6-A75E-4364-ADDA-B3C6558AEBCC}" type="slidenum">
              <a:rPr lang="ko-KR" altLang="en-US" smtClean="0"/>
              <a:pPr/>
              <a:t>23</a:t>
            </a:fld>
            <a:endParaRPr lang="ko-KR" altLang="en-US"/>
          </a:p>
        </p:txBody>
      </p:sp>
      <p:sp>
        <p:nvSpPr>
          <p:cNvPr id="13" name="Rectangle 2"/>
          <p:cNvSpPr txBox="1">
            <a:spLocks noChangeArrowheads="1"/>
          </p:cNvSpPr>
          <p:nvPr/>
        </p:nvSpPr>
        <p:spPr bwMode="auto">
          <a:xfrm>
            <a:off x="80072" y="81962"/>
            <a:ext cx="8516306" cy="523220"/>
          </a:xfrm>
          <a:prstGeom prst="rect">
            <a:avLst/>
          </a:prstGeom>
          <a:noFill/>
        </p:spPr>
        <p:txBody>
          <a:bodyPr wrap="none" rtlCol="0">
            <a:spAutoFit/>
            <a:scene3d>
              <a:camera prst="orthographicFront"/>
              <a:lightRig rig="threePt" dir="t"/>
            </a:scene3d>
            <a:sp3d contourW="38100">
              <a:bevelT w="0" h="38100"/>
              <a:contourClr>
                <a:schemeClr val="tx2">
                  <a:lumMod val="50000"/>
                </a:schemeClr>
              </a:contourClr>
            </a:sp3d>
          </a:bodyPr>
          <a:lstStyle>
            <a:defPPr>
              <a:defRPr lang="ko-KR"/>
            </a:defPPr>
            <a:lvl1pPr>
              <a:spcBef>
                <a:spcPct val="50000"/>
              </a:spcBef>
              <a:defRPr sz="2800" spc="-50">
                <a:solidFill>
                  <a:schemeClr val="bg1"/>
                </a:solidFill>
                <a:latin typeface="Arial" pitchFamily="34" charset="0"/>
                <a:ea typeface="HY견고딕" pitchFamily="18" charset="-127"/>
                <a:cs typeface="Arial" pitchFamily="34" charset="0"/>
              </a:defRPr>
            </a:lvl1pPr>
          </a:lstStyle>
          <a:p>
            <a:pPr lvl="0"/>
            <a:r>
              <a:rPr lang="en-US" altLang="ko-KR" b="1" dirty="0" smtClean="0">
                <a:latin typeface="+mn-ea"/>
                <a:ea typeface="+mn-ea"/>
              </a:rPr>
              <a:t>IV. GVC </a:t>
            </a:r>
            <a:r>
              <a:rPr lang="en-US" altLang="ko-KR" b="1" dirty="0">
                <a:latin typeface="+mn-ea"/>
                <a:ea typeface="+mn-ea"/>
              </a:rPr>
              <a:t>Income and Jobs, Korea’s IT Manufactures</a:t>
            </a:r>
            <a:endParaRPr lang="ko-KR" altLang="ko-KR" b="1" dirty="0"/>
          </a:p>
        </p:txBody>
      </p:sp>
      <p:grpSp>
        <p:nvGrpSpPr>
          <p:cNvPr id="16" name="그룹 15"/>
          <p:cNvGrpSpPr/>
          <p:nvPr/>
        </p:nvGrpSpPr>
        <p:grpSpPr>
          <a:xfrm>
            <a:off x="462244" y="1177702"/>
            <a:ext cx="8681756" cy="726609"/>
            <a:chOff x="462244" y="1139470"/>
            <a:chExt cx="8681756" cy="726609"/>
          </a:xfrm>
        </p:grpSpPr>
        <p:sp>
          <p:nvSpPr>
            <p:cNvPr id="17" name="직사각형 16"/>
            <p:cNvSpPr/>
            <p:nvPr/>
          </p:nvSpPr>
          <p:spPr>
            <a:xfrm>
              <a:off x="626029" y="1139470"/>
              <a:ext cx="8517971" cy="726609"/>
            </a:xfrm>
            <a:prstGeom prst="rect">
              <a:avLst/>
            </a:prstGeom>
          </p:spPr>
          <p:txBody>
            <a:bodyPr vert="horz" wrap="square" lIns="91440" tIns="45720" rIns="91440" bIns="45720" rtlCol="0">
              <a:spAutoFit/>
            </a:bodyPr>
            <a:lstStyle/>
            <a:p>
              <a:pPr marL="0" lvl="1">
                <a:lnSpc>
                  <a:spcPct val="120000"/>
                </a:lnSpc>
              </a:pPr>
              <a:r>
                <a:rPr lang="en-US" altLang="ko-KR" b="1" dirty="0">
                  <a:ln>
                    <a:solidFill>
                      <a:srgbClr val="4F81BD">
                        <a:alpha val="0"/>
                      </a:srgbClr>
                    </a:solidFill>
                  </a:ln>
                  <a:latin typeface="Arial" panose="020B0604020202020204" pitchFamily="34" charset="0"/>
                  <a:ea typeface="HY헤드라인M" panose="02030600000101010101" pitchFamily="18" charset="-127"/>
                  <a:cs typeface="Arial" panose="020B0604020202020204" pitchFamily="34" charset="0"/>
                </a:rPr>
                <a:t>Between 1995 and 2011, Korea’s overall GVC jobs increased from 587,300 to 669,700, but GVC jobs in IT manufacturing sector decreased by 41,500.</a:t>
              </a:r>
              <a:endParaRPr lang="en-US" altLang="ko-KR" sz="1600" b="1" dirty="0">
                <a:ln>
                  <a:solidFill>
                    <a:srgbClr val="4F81BD">
                      <a:alpha val="0"/>
                    </a:srgbClr>
                  </a:solidFill>
                </a:ln>
                <a:latin typeface="Arial" panose="020B0604020202020204" pitchFamily="34" charset="0"/>
                <a:ea typeface="HY헤드라인M" panose="02030600000101010101" pitchFamily="18" charset="-127"/>
                <a:cs typeface="Arial" panose="020B0604020202020204" pitchFamily="34" charset="0"/>
              </a:endParaRPr>
            </a:p>
          </p:txBody>
        </p:sp>
        <p:pic>
          <p:nvPicPr>
            <p:cNvPr id="1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7851" r="96209" b="66529"/>
            <a:stretch/>
          </p:blipFill>
          <p:spPr bwMode="auto">
            <a:xfrm>
              <a:off x="462244" y="1212844"/>
              <a:ext cx="300037" cy="295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32" name="그룹 31"/>
          <p:cNvGrpSpPr/>
          <p:nvPr/>
        </p:nvGrpSpPr>
        <p:grpSpPr>
          <a:xfrm>
            <a:off x="462244" y="2401838"/>
            <a:ext cx="8502244" cy="3570208"/>
            <a:chOff x="462244" y="1139470"/>
            <a:chExt cx="8502244" cy="3570208"/>
          </a:xfrm>
        </p:grpSpPr>
        <p:sp>
          <p:nvSpPr>
            <p:cNvPr id="33" name="직사각형 32"/>
            <p:cNvSpPr/>
            <p:nvPr/>
          </p:nvSpPr>
          <p:spPr>
            <a:xfrm>
              <a:off x="626029" y="1139470"/>
              <a:ext cx="8338459" cy="3570208"/>
            </a:xfrm>
            <a:prstGeom prst="rect">
              <a:avLst/>
            </a:prstGeom>
          </p:spPr>
          <p:txBody>
            <a:bodyPr vert="horz" wrap="square" lIns="91440" tIns="45720" rIns="91440" bIns="45720" rtlCol="0">
              <a:spAutoFit/>
            </a:bodyPr>
            <a:lstStyle/>
            <a:p>
              <a:pPr marL="0" lvl="1">
                <a:lnSpc>
                  <a:spcPct val="120000"/>
                </a:lnSpc>
              </a:pPr>
              <a:r>
                <a:rPr lang="en-US" altLang="ko-KR" b="1" dirty="0">
                  <a:ln>
                    <a:solidFill>
                      <a:srgbClr val="4F81BD">
                        <a:alpha val="0"/>
                      </a:srgbClr>
                    </a:solidFill>
                  </a:ln>
                  <a:latin typeface="Arial" panose="020B0604020202020204" pitchFamily="34" charset="0"/>
                  <a:ea typeface="HY헤드라인M" panose="02030600000101010101" pitchFamily="18" charset="-127"/>
                  <a:cs typeface="Arial" panose="020B0604020202020204" pitchFamily="34" charset="0"/>
                </a:rPr>
                <a:t>In the analysis in III, we found GVC jobs in Korea’s IT manufacturing sector increased by 5,100. Here, GVC jobs dropped by 41,500.</a:t>
              </a:r>
            </a:p>
            <a:p>
              <a:pPr marL="0" lvl="1">
                <a:lnSpc>
                  <a:spcPct val="120000"/>
                </a:lnSpc>
              </a:pPr>
              <a:r>
                <a:rPr lang="en-US" altLang="ko-KR" b="1" dirty="0">
                  <a:ln>
                    <a:solidFill>
                      <a:srgbClr val="4F81BD">
                        <a:alpha val="0"/>
                      </a:srgbClr>
                    </a:solidFill>
                  </a:ln>
                  <a:solidFill>
                    <a:srgbClr val="0070C0"/>
                  </a:solidFill>
                  <a:latin typeface="Arial" panose="020B0604020202020204" pitchFamily="34" charset="0"/>
                  <a:ea typeface="HY헤드라인M" panose="02030600000101010101" pitchFamily="18" charset="-127"/>
                  <a:cs typeface="Arial" panose="020B0604020202020204" pitchFamily="34" charset="0"/>
                </a:rPr>
                <a:t>(-41,500) + X = 5,100</a:t>
              </a:r>
            </a:p>
            <a:p>
              <a:pPr marL="0" lvl="1">
                <a:lnSpc>
                  <a:spcPct val="120000"/>
                </a:lnSpc>
                <a:spcBef>
                  <a:spcPts val="600"/>
                </a:spcBef>
              </a:pPr>
              <a:r>
                <a:rPr lang="en-US" altLang="ko-KR" b="1" dirty="0">
                  <a:ln>
                    <a:solidFill>
                      <a:srgbClr val="4F81BD">
                        <a:alpha val="0"/>
                      </a:srgbClr>
                    </a:solidFill>
                  </a:ln>
                  <a:latin typeface="Arial" panose="020B0604020202020204" pitchFamily="34" charset="0"/>
                  <a:ea typeface="HY헤드라인M" panose="02030600000101010101" pitchFamily="18" charset="-127"/>
                  <a:cs typeface="Arial" panose="020B0604020202020204" pitchFamily="34" charset="0"/>
                </a:rPr>
                <a:t>⇒ </a:t>
              </a:r>
              <a:r>
                <a:rPr lang="en-US" altLang="ko-KR" b="1" dirty="0" smtClean="0">
                  <a:ln>
                    <a:solidFill>
                      <a:srgbClr val="4F81BD">
                        <a:alpha val="0"/>
                      </a:srgbClr>
                    </a:solidFill>
                  </a:ln>
                  <a:latin typeface="Arial" panose="020B0604020202020204" pitchFamily="34" charset="0"/>
                  <a:ea typeface="HY헤드라인M" panose="02030600000101010101" pitchFamily="18" charset="-127"/>
                  <a:cs typeface="Arial" panose="020B0604020202020204" pitchFamily="34" charset="0"/>
                </a:rPr>
                <a:t>We are able to conclude that GVC </a:t>
              </a:r>
              <a:r>
                <a:rPr lang="en-US" altLang="ko-KR" b="1" dirty="0">
                  <a:ln>
                    <a:solidFill>
                      <a:srgbClr val="4F81BD">
                        <a:alpha val="0"/>
                      </a:srgbClr>
                    </a:solidFill>
                  </a:ln>
                  <a:latin typeface="Arial" panose="020B0604020202020204" pitchFamily="34" charset="0"/>
                  <a:ea typeface="HY헤드라인M" panose="02030600000101010101" pitchFamily="18" charset="-127"/>
                  <a:cs typeface="Arial" panose="020B0604020202020204" pitchFamily="34" charset="0"/>
                </a:rPr>
                <a:t>jobs in Korea’s IT manufacturing </a:t>
              </a:r>
              <a:r>
                <a:rPr lang="en-US" altLang="ko-KR" b="1" dirty="0" smtClean="0">
                  <a:ln>
                    <a:solidFill>
                      <a:srgbClr val="4F81BD">
                        <a:alpha val="0"/>
                      </a:srgbClr>
                    </a:solidFill>
                  </a:ln>
                  <a:latin typeface="Arial" panose="020B0604020202020204" pitchFamily="34" charset="0"/>
                  <a:ea typeface="HY헤드라인M" panose="02030600000101010101" pitchFamily="18" charset="-127"/>
                  <a:cs typeface="Arial" panose="020B0604020202020204" pitchFamily="34" charset="0"/>
                </a:rPr>
                <a:t/>
              </a:r>
              <a:br>
                <a:rPr lang="en-US" altLang="ko-KR" b="1" dirty="0" smtClean="0">
                  <a:ln>
                    <a:solidFill>
                      <a:srgbClr val="4F81BD">
                        <a:alpha val="0"/>
                      </a:srgbClr>
                    </a:solidFill>
                  </a:ln>
                  <a:latin typeface="Arial" panose="020B0604020202020204" pitchFamily="34" charset="0"/>
                  <a:ea typeface="HY헤드라인M" panose="02030600000101010101" pitchFamily="18" charset="-127"/>
                  <a:cs typeface="Arial" panose="020B0604020202020204" pitchFamily="34" charset="0"/>
                </a:rPr>
              </a:br>
              <a:r>
                <a:rPr lang="en-US" altLang="ko-KR" b="1" dirty="0" smtClean="0">
                  <a:ln>
                    <a:solidFill>
                      <a:srgbClr val="4F81BD">
                        <a:alpha val="0"/>
                      </a:srgbClr>
                    </a:solidFill>
                  </a:ln>
                  <a:latin typeface="Arial" panose="020B0604020202020204" pitchFamily="34" charset="0"/>
                  <a:ea typeface="HY헤드라인M" panose="02030600000101010101" pitchFamily="18" charset="-127"/>
                  <a:cs typeface="Arial" panose="020B0604020202020204" pitchFamily="34" charset="0"/>
                </a:rPr>
                <a:t>    sector</a:t>
              </a:r>
              <a:r>
                <a:rPr lang="en-US" altLang="ko-KR" b="1" dirty="0">
                  <a:ln>
                    <a:solidFill>
                      <a:srgbClr val="4F81BD">
                        <a:alpha val="0"/>
                      </a:srgbClr>
                    </a:solidFill>
                  </a:ln>
                  <a:latin typeface="Arial" panose="020B0604020202020204" pitchFamily="34" charset="0"/>
                  <a:ea typeface="HY헤드라인M" panose="02030600000101010101" pitchFamily="18" charset="-127"/>
                  <a:cs typeface="Arial" panose="020B0604020202020204" pitchFamily="34" charset="0"/>
                </a:rPr>
                <a:t>, which were involved in </a:t>
              </a:r>
              <a:r>
                <a:rPr lang="en-US" altLang="ko-KR" b="1" dirty="0" smtClean="0">
                  <a:ln>
                    <a:solidFill>
                      <a:srgbClr val="4F81BD">
                        <a:alpha val="0"/>
                      </a:srgbClr>
                    </a:solidFill>
                  </a:ln>
                  <a:latin typeface="Arial" panose="020B0604020202020204" pitchFamily="34" charset="0"/>
                  <a:ea typeface="HY헤드라인M" panose="02030600000101010101" pitchFamily="18" charset="-127"/>
                  <a:cs typeface="Arial" panose="020B0604020202020204" pitchFamily="34" charset="0"/>
                </a:rPr>
                <a:t>Korea’s </a:t>
              </a:r>
              <a:r>
                <a:rPr lang="en-US" altLang="ko-KR" b="1" dirty="0">
                  <a:ln>
                    <a:solidFill>
                      <a:srgbClr val="4F81BD">
                        <a:alpha val="0"/>
                      </a:srgbClr>
                    </a:solidFill>
                  </a:ln>
                  <a:latin typeface="Arial" panose="020B0604020202020204" pitchFamily="34" charset="0"/>
                  <a:ea typeface="HY헤드라인M" panose="02030600000101010101" pitchFamily="18" charset="-127"/>
                  <a:cs typeface="Arial" panose="020B0604020202020204" pitchFamily="34" charset="0"/>
                </a:rPr>
                <a:t>other manufacturing GVCs and </a:t>
              </a:r>
              <a:r>
                <a:rPr lang="en-US" altLang="ko-KR" b="1" dirty="0" smtClean="0">
                  <a:ln>
                    <a:solidFill>
                      <a:srgbClr val="4F81BD">
                        <a:alpha val="0"/>
                      </a:srgbClr>
                    </a:solidFill>
                  </a:ln>
                  <a:latin typeface="Arial" panose="020B0604020202020204" pitchFamily="34" charset="0"/>
                  <a:ea typeface="HY헤드라인M" panose="02030600000101010101" pitchFamily="18" charset="-127"/>
                  <a:cs typeface="Arial" panose="020B0604020202020204" pitchFamily="34" charset="0"/>
                </a:rPr>
                <a:t/>
              </a:r>
              <a:br>
                <a:rPr lang="en-US" altLang="ko-KR" b="1" dirty="0" smtClean="0">
                  <a:ln>
                    <a:solidFill>
                      <a:srgbClr val="4F81BD">
                        <a:alpha val="0"/>
                      </a:srgbClr>
                    </a:solidFill>
                  </a:ln>
                  <a:latin typeface="Arial" panose="020B0604020202020204" pitchFamily="34" charset="0"/>
                  <a:ea typeface="HY헤드라인M" panose="02030600000101010101" pitchFamily="18" charset="-127"/>
                  <a:cs typeface="Arial" panose="020B0604020202020204" pitchFamily="34" charset="0"/>
                </a:rPr>
              </a:br>
              <a:r>
                <a:rPr lang="en-US" altLang="ko-KR" b="1" dirty="0" smtClean="0">
                  <a:ln>
                    <a:solidFill>
                      <a:srgbClr val="4F81BD">
                        <a:alpha val="0"/>
                      </a:srgbClr>
                    </a:solidFill>
                  </a:ln>
                  <a:latin typeface="Arial" panose="020B0604020202020204" pitchFamily="34" charset="0"/>
                  <a:ea typeface="HY헤드라인M" panose="02030600000101010101" pitchFamily="18" charset="-127"/>
                  <a:cs typeface="Arial" panose="020B0604020202020204" pitchFamily="34" charset="0"/>
                </a:rPr>
                <a:t>    Foreign </a:t>
              </a:r>
              <a:r>
                <a:rPr lang="en-US" altLang="ko-KR" b="1" dirty="0">
                  <a:ln>
                    <a:solidFill>
                      <a:srgbClr val="4F81BD">
                        <a:alpha val="0"/>
                      </a:srgbClr>
                    </a:solidFill>
                  </a:ln>
                  <a:latin typeface="Arial" panose="020B0604020202020204" pitchFamily="34" charset="0"/>
                  <a:ea typeface="HY헤드라인M" panose="02030600000101010101" pitchFamily="18" charset="-127"/>
                  <a:cs typeface="Arial" panose="020B0604020202020204" pitchFamily="34" charset="0"/>
                </a:rPr>
                <a:t>manufacturing GVCs, increased by 46,600.</a:t>
              </a:r>
            </a:p>
            <a:p>
              <a:pPr marL="0" lvl="1">
                <a:lnSpc>
                  <a:spcPct val="120000"/>
                </a:lnSpc>
                <a:spcBef>
                  <a:spcPts val="600"/>
                </a:spcBef>
              </a:pPr>
              <a:r>
                <a:rPr lang="en-US" altLang="ko-KR" b="1" dirty="0">
                  <a:ln>
                    <a:solidFill>
                      <a:srgbClr val="4F81BD">
                        <a:alpha val="0"/>
                      </a:srgbClr>
                    </a:solidFill>
                  </a:ln>
                  <a:latin typeface="Arial" panose="020B0604020202020204" pitchFamily="34" charset="0"/>
                  <a:ea typeface="HY헤드라인M" panose="02030600000101010101" pitchFamily="18" charset="-127"/>
                  <a:cs typeface="Arial" panose="020B0604020202020204" pitchFamily="34" charset="0"/>
                </a:rPr>
                <a:t>⇒ </a:t>
              </a:r>
              <a:r>
                <a:rPr lang="en-US" altLang="ko-KR" b="1" dirty="0">
                  <a:ln>
                    <a:solidFill>
                      <a:srgbClr val="4F81BD">
                        <a:alpha val="0"/>
                      </a:srgbClr>
                    </a:solidFill>
                  </a:ln>
                  <a:solidFill>
                    <a:srgbClr val="0070C0"/>
                  </a:solidFill>
                  <a:latin typeface="Arial" panose="020B0604020202020204" pitchFamily="34" charset="0"/>
                  <a:ea typeface="HY헤드라인M" panose="02030600000101010101" pitchFamily="18" charset="-127"/>
                  <a:cs typeface="Arial" panose="020B0604020202020204" pitchFamily="34" charset="0"/>
                </a:rPr>
                <a:t>In Korea’s IT manufacturing industry, jobs related to the production of </a:t>
              </a:r>
              <a:r>
                <a:rPr lang="en-US" altLang="ko-KR" b="1" dirty="0" smtClean="0">
                  <a:ln>
                    <a:solidFill>
                      <a:srgbClr val="4F81BD">
                        <a:alpha val="0"/>
                      </a:srgbClr>
                    </a:solidFill>
                  </a:ln>
                  <a:solidFill>
                    <a:srgbClr val="0070C0"/>
                  </a:solidFill>
                  <a:latin typeface="Arial" panose="020B0604020202020204" pitchFamily="34" charset="0"/>
                  <a:ea typeface="HY헤드라인M" panose="02030600000101010101" pitchFamily="18" charset="-127"/>
                  <a:cs typeface="Arial" panose="020B0604020202020204" pitchFamily="34" charset="0"/>
                </a:rPr>
                <a:t/>
              </a:r>
              <a:br>
                <a:rPr lang="en-US" altLang="ko-KR" b="1" dirty="0" smtClean="0">
                  <a:ln>
                    <a:solidFill>
                      <a:srgbClr val="4F81BD">
                        <a:alpha val="0"/>
                      </a:srgbClr>
                    </a:solidFill>
                  </a:ln>
                  <a:solidFill>
                    <a:srgbClr val="0070C0"/>
                  </a:solidFill>
                  <a:latin typeface="Arial" panose="020B0604020202020204" pitchFamily="34" charset="0"/>
                  <a:ea typeface="HY헤드라인M" panose="02030600000101010101" pitchFamily="18" charset="-127"/>
                  <a:cs typeface="Arial" panose="020B0604020202020204" pitchFamily="34" charset="0"/>
                </a:rPr>
              </a:br>
              <a:r>
                <a:rPr lang="en-US" altLang="ko-KR" b="1" dirty="0" smtClean="0">
                  <a:ln>
                    <a:solidFill>
                      <a:srgbClr val="4F81BD">
                        <a:alpha val="0"/>
                      </a:srgbClr>
                    </a:solidFill>
                  </a:ln>
                  <a:solidFill>
                    <a:srgbClr val="0070C0"/>
                  </a:solidFill>
                  <a:latin typeface="Arial" panose="020B0604020202020204" pitchFamily="34" charset="0"/>
                  <a:ea typeface="HY헤드라인M" panose="02030600000101010101" pitchFamily="18" charset="-127"/>
                  <a:cs typeface="Arial" panose="020B0604020202020204" pitchFamily="34" charset="0"/>
                </a:rPr>
                <a:t>    final </a:t>
              </a:r>
              <a:r>
                <a:rPr lang="en-US" altLang="ko-KR" b="1" dirty="0">
                  <a:ln>
                    <a:solidFill>
                      <a:srgbClr val="4F81BD">
                        <a:alpha val="0"/>
                      </a:srgbClr>
                    </a:solidFill>
                  </a:ln>
                  <a:solidFill>
                    <a:srgbClr val="0070C0"/>
                  </a:solidFill>
                  <a:latin typeface="Arial" panose="020B0604020202020204" pitchFamily="34" charset="0"/>
                  <a:ea typeface="HY헤드라인M" panose="02030600000101010101" pitchFamily="18" charset="-127"/>
                  <a:cs typeface="Arial" panose="020B0604020202020204" pitchFamily="34" charset="0"/>
                </a:rPr>
                <a:t>goods decreased due to offshoring, while jobs related to the supply </a:t>
              </a:r>
              <a:r>
                <a:rPr lang="en-US" altLang="ko-KR" b="1" dirty="0" smtClean="0">
                  <a:ln>
                    <a:solidFill>
                      <a:srgbClr val="4F81BD">
                        <a:alpha val="0"/>
                      </a:srgbClr>
                    </a:solidFill>
                  </a:ln>
                  <a:solidFill>
                    <a:srgbClr val="0070C0"/>
                  </a:solidFill>
                  <a:latin typeface="Arial" panose="020B0604020202020204" pitchFamily="34" charset="0"/>
                  <a:ea typeface="HY헤드라인M" panose="02030600000101010101" pitchFamily="18" charset="-127"/>
                  <a:cs typeface="Arial" panose="020B0604020202020204" pitchFamily="34" charset="0"/>
                </a:rPr>
                <a:t/>
              </a:r>
              <a:br>
                <a:rPr lang="en-US" altLang="ko-KR" b="1" dirty="0" smtClean="0">
                  <a:ln>
                    <a:solidFill>
                      <a:srgbClr val="4F81BD">
                        <a:alpha val="0"/>
                      </a:srgbClr>
                    </a:solidFill>
                  </a:ln>
                  <a:solidFill>
                    <a:srgbClr val="0070C0"/>
                  </a:solidFill>
                  <a:latin typeface="Arial" panose="020B0604020202020204" pitchFamily="34" charset="0"/>
                  <a:ea typeface="HY헤드라인M" panose="02030600000101010101" pitchFamily="18" charset="-127"/>
                  <a:cs typeface="Arial" panose="020B0604020202020204" pitchFamily="34" charset="0"/>
                </a:rPr>
              </a:br>
              <a:r>
                <a:rPr lang="en-US" altLang="ko-KR" b="1" dirty="0" smtClean="0">
                  <a:ln>
                    <a:solidFill>
                      <a:srgbClr val="4F81BD">
                        <a:alpha val="0"/>
                      </a:srgbClr>
                    </a:solidFill>
                  </a:ln>
                  <a:solidFill>
                    <a:srgbClr val="0070C0"/>
                  </a:solidFill>
                  <a:latin typeface="Arial" panose="020B0604020202020204" pitchFamily="34" charset="0"/>
                  <a:ea typeface="HY헤드라인M" panose="02030600000101010101" pitchFamily="18" charset="-127"/>
                  <a:cs typeface="Arial" panose="020B0604020202020204" pitchFamily="34" charset="0"/>
                </a:rPr>
                <a:t>    of </a:t>
              </a:r>
              <a:r>
                <a:rPr lang="en-US" altLang="ko-KR" b="1" dirty="0">
                  <a:ln>
                    <a:solidFill>
                      <a:srgbClr val="4F81BD">
                        <a:alpha val="0"/>
                      </a:srgbClr>
                    </a:solidFill>
                  </a:ln>
                  <a:solidFill>
                    <a:srgbClr val="0070C0"/>
                  </a:solidFill>
                  <a:latin typeface="Arial" panose="020B0604020202020204" pitchFamily="34" charset="0"/>
                  <a:ea typeface="HY헤드라인M" panose="02030600000101010101" pitchFamily="18" charset="-127"/>
                  <a:cs typeface="Arial" panose="020B0604020202020204" pitchFamily="34" charset="0"/>
                </a:rPr>
                <a:t>intermediate goods to other domestic manufacturing sectors and </a:t>
              </a:r>
              <a:r>
                <a:rPr lang="en-US" altLang="ko-KR" b="1" dirty="0" smtClean="0">
                  <a:ln>
                    <a:solidFill>
                      <a:srgbClr val="4F81BD">
                        <a:alpha val="0"/>
                      </a:srgbClr>
                    </a:solidFill>
                  </a:ln>
                  <a:solidFill>
                    <a:srgbClr val="0070C0"/>
                  </a:solidFill>
                  <a:latin typeface="Arial" panose="020B0604020202020204" pitchFamily="34" charset="0"/>
                  <a:ea typeface="HY헤드라인M" panose="02030600000101010101" pitchFamily="18" charset="-127"/>
                  <a:cs typeface="Arial" panose="020B0604020202020204" pitchFamily="34" charset="0"/>
                </a:rPr>
                <a:t/>
              </a:r>
              <a:br>
                <a:rPr lang="en-US" altLang="ko-KR" b="1" dirty="0" smtClean="0">
                  <a:ln>
                    <a:solidFill>
                      <a:srgbClr val="4F81BD">
                        <a:alpha val="0"/>
                      </a:srgbClr>
                    </a:solidFill>
                  </a:ln>
                  <a:solidFill>
                    <a:srgbClr val="0070C0"/>
                  </a:solidFill>
                  <a:latin typeface="Arial" panose="020B0604020202020204" pitchFamily="34" charset="0"/>
                  <a:ea typeface="HY헤드라인M" panose="02030600000101010101" pitchFamily="18" charset="-127"/>
                  <a:cs typeface="Arial" panose="020B0604020202020204" pitchFamily="34" charset="0"/>
                </a:rPr>
              </a:br>
              <a:r>
                <a:rPr lang="en-US" altLang="ko-KR" b="1" dirty="0" smtClean="0">
                  <a:ln>
                    <a:solidFill>
                      <a:srgbClr val="4F81BD">
                        <a:alpha val="0"/>
                      </a:srgbClr>
                    </a:solidFill>
                  </a:ln>
                  <a:solidFill>
                    <a:srgbClr val="0070C0"/>
                  </a:solidFill>
                  <a:latin typeface="Arial" panose="020B0604020202020204" pitchFamily="34" charset="0"/>
                  <a:ea typeface="HY헤드라인M" panose="02030600000101010101" pitchFamily="18" charset="-127"/>
                  <a:cs typeface="Arial" panose="020B0604020202020204" pitchFamily="34" charset="0"/>
                </a:rPr>
                <a:t>    overseas </a:t>
              </a:r>
              <a:r>
                <a:rPr lang="en-US" altLang="ko-KR" b="1" dirty="0">
                  <a:ln>
                    <a:solidFill>
                      <a:srgbClr val="4F81BD">
                        <a:alpha val="0"/>
                      </a:srgbClr>
                    </a:solidFill>
                  </a:ln>
                  <a:solidFill>
                    <a:srgbClr val="0070C0"/>
                  </a:solidFill>
                  <a:latin typeface="Arial" panose="020B0604020202020204" pitchFamily="34" charset="0"/>
                  <a:ea typeface="HY헤드라인M" panose="02030600000101010101" pitchFamily="18" charset="-127"/>
                  <a:cs typeface="Arial" panose="020B0604020202020204" pitchFamily="34" charset="0"/>
                </a:rPr>
                <a:t>manufacturing sectors expanded. </a:t>
              </a:r>
            </a:p>
          </p:txBody>
        </p:sp>
        <p:pic>
          <p:nvPicPr>
            <p:cNvPr id="3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7851" r="96209" b="66529"/>
            <a:stretch/>
          </p:blipFill>
          <p:spPr bwMode="auto">
            <a:xfrm>
              <a:off x="462244" y="1212844"/>
              <a:ext cx="300037" cy="295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328131829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슬라이드 번호 개체 틀 3"/>
          <p:cNvSpPr>
            <a:spLocks noGrp="1"/>
          </p:cNvSpPr>
          <p:nvPr>
            <p:ph type="sldNum" sz="quarter" idx="12"/>
          </p:nvPr>
        </p:nvSpPr>
        <p:spPr/>
        <p:txBody>
          <a:bodyPr/>
          <a:lstStyle/>
          <a:p>
            <a:fld id="{3F28CAA6-A75E-4364-ADDA-B3C6558AEBCC}" type="slidenum">
              <a:rPr lang="ko-KR" altLang="en-US" smtClean="0"/>
              <a:pPr/>
              <a:t>24</a:t>
            </a:fld>
            <a:endParaRPr lang="ko-KR" altLang="en-US" dirty="0"/>
          </a:p>
        </p:txBody>
      </p:sp>
      <p:grpSp>
        <p:nvGrpSpPr>
          <p:cNvPr id="28" name="그룹 27"/>
          <p:cNvGrpSpPr/>
          <p:nvPr/>
        </p:nvGrpSpPr>
        <p:grpSpPr>
          <a:xfrm>
            <a:off x="194444" y="980727"/>
            <a:ext cx="8759056" cy="5524847"/>
            <a:chOff x="661169" y="3093713"/>
            <a:chExt cx="7825606" cy="4981700"/>
          </a:xfrm>
        </p:grpSpPr>
        <p:sp>
          <p:nvSpPr>
            <p:cNvPr id="29" name="모서리가 둥근 직사각형 28"/>
            <p:cNvSpPr/>
            <p:nvPr/>
          </p:nvSpPr>
          <p:spPr bwMode="auto">
            <a:xfrm>
              <a:off x="661169" y="3093713"/>
              <a:ext cx="7825606" cy="4981700"/>
            </a:xfrm>
            <a:prstGeom prst="roundRect">
              <a:avLst>
                <a:gd name="adj" fmla="val 479"/>
              </a:avLst>
            </a:prstGeom>
            <a:solidFill>
              <a:schemeClr val="bg1"/>
            </a:solidFill>
            <a:ln w="19050" algn="ctr">
              <a:solidFill>
                <a:srgbClr val="1D4575"/>
              </a:solidFill>
              <a:round/>
              <a:headEnd/>
              <a:tailEnd/>
            </a:ln>
            <a:effectLst>
              <a:innerShdw blurRad="63500">
                <a:schemeClr val="tx1">
                  <a:lumMod val="65000"/>
                  <a:lumOff val="35000"/>
                </a:schemeClr>
              </a:innerShdw>
            </a:effectLst>
          </p:spPr>
          <p:txBody>
            <a:bodyPr anchor="ctr"/>
            <a:lstStyle/>
            <a:p>
              <a:pPr algn="ctr" latinLnBrk="0">
                <a:defRPr/>
              </a:pPr>
              <a:endParaRPr lang="ko-KR" altLang="en-US">
                <a:latin typeface="굴림" charset="-127"/>
                <a:ea typeface="굴림" charset="-127"/>
              </a:endParaRPr>
            </a:p>
          </p:txBody>
        </p:sp>
        <p:sp>
          <p:nvSpPr>
            <p:cNvPr id="30" name="AutoShape 415"/>
            <p:cNvSpPr>
              <a:spLocks noChangeArrowheads="1"/>
            </p:cNvSpPr>
            <p:nvPr/>
          </p:nvSpPr>
          <p:spPr bwMode="auto">
            <a:xfrm>
              <a:off x="699557" y="3122306"/>
              <a:ext cx="7762958" cy="400008"/>
            </a:xfrm>
            <a:prstGeom prst="roundRect">
              <a:avLst>
                <a:gd name="adj" fmla="val 3397"/>
              </a:avLst>
            </a:prstGeom>
            <a:gradFill flip="none" rotWithShape="1">
              <a:gsLst>
                <a:gs pos="39000">
                  <a:srgbClr val="005EA4"/>
                </a:gs>
                <a:gs pos="41000">
                  <a:srgbClr val="004D86"/>
                </a:gs>
              </a:gsLst>
              <a:lin ang="2700000" scaled="1"/>
              <a:tileRect/>
            </a:gradFill>
            <a:ln w="19050" algn="ctr">
              <a:solidFill>
                <a:schemeClr val="bg1"/>
              </a:solidFill>
              <a:round/>
              <a:headEnd/>
              <a:tailEnd/>
            </a:ln>
            <a:effectLst/>
          </p:spPr>
          <p:txBody>
            <a:bodyPr lIns="36000" tIns="0" rIns="0" bIns="0" anchor="ctr">
              <a:scene3d>
                <a:camera prst="orthographicFront"/>
                <a:lightRig rig="threePt" dir="t"/>
              </a:scene3d>
              <a:sp3d>
                <a:bevelT w="0" h="0"/>
                <a:contourClr>
                  <a:srgbClr val="3696E6"/>
                </a:contourClr>
              </a:sp3d>
            </a:bodyPr>
            <a:lstStyle/>
            <a:p>
              <a:pPr marL="49213" indent="-342900" algn="ctr" fontAlgn="ctr" latinLnBrk="0">
                <a:spcBef>
                  <a:spcPct val="20000"/>
                </a:spcBef>
                <a:buClr>
                  <a:schemeClr val="hlink"/>
                </a:buClr>
                <a:buSzPts val="1200"/>
              </a:pPr>
              <a:r>
                <a:rPr lang="en-US" altLang="ko-KR" sz="1700" b="1" dirty="0">
                  <a:solidFill>
                    <a:schemeClr val="bg1"/>
                  </a:solidFill>
                  <a:latin typeface="Arial" panose="020B0604020202020204" pitchFamily="34" charset="0"/>
                  <a:ea typeface="HY헤드라인M" panose="02030600000101010101" pitchFamily="18" charset="-127"/>
                  <a:cs typeface="Arial" panose="020B0604020202020204" pitchFamily="34" charset="0"/>
                </a:rPr>
                <a:t>&lt;Table 11&gt; GVC Income and Jobs, Korea’s IT Manufacturing Industry</a:t>
              </a:r>
              <a:endParaRPr lang="ko-KR" altLang="en-US" sz="1700" b="1" dirty="0">
                <a:solidFill>
                  <a:schemeClr val="bg1"/>
                </a:solidFill>
                <a:latin typeface="Arial" panose="020B0604020202020204" pitchFamily="34" charset="0"/>
                <a:ea typeface="HY헤드라인M" panose="02030600000101010101" pitchFamily="18" charset="-127"/>
                <a:cs typeface="Arial" panose="020B0604020202020204" pitchFamily="34" charset="0"/>
              </a:endParaRPr>
            </a:p>
          </p:txBody>
        </p:sp>
      </p:grpSp>
      <p:sp>
        <p:nvSpPr>
          <p:cNvPr id="9" name="Rectangle 2"/>
          <p:cNvSpPr txBox="1">
            <a:spLocks noChangeArrowheads="1"/>
          </p:cNvSpPr>
          <p:nvPr/>
        </p:nvSpPr>
        <p:spPr bwMode="auto">
          <a:xfrm>
            <a:off x="80072" y="81962"/>
            <a:ext cx="8516306" cy="523220"/>
          </a:xfrm>
          <a:prstGeom prst="rect">
            <a:avLst/>
          </a:prstGeom>
          <a:noFill/>
        </p:spPr>
        <p:txBody>
          <a:bodyPr wrap="none" rtlCol="0">
            <a:spAutoFit/>
            <a:scene3d>
              <a:camera prst="orthographicFront"/>
              <a:lightRig rig="threePt" dir="t"/>
            </a:scene3d>
            <a:sp3d contourW="38100">
              <a:bevelT w="0" h="38100"/>
              <a:contourClr>
                <a:schemeClr val="tx2">
                  <a:lumMod val="50000"/>
                </a:schemeClr>
              </a:contourClr>
            </a:sp3d>
          </a:bodyPr>
          <a:lstStyle>
            <a:defPPr>
              <a:defRPr lang="ko-KR"/>
            </a:defPPr>
            <a:lvl1pPr>
              <a:spcBef>
                <a:spcPct val="50000"/>
              </a:spcBef>
              <a:defRPr sz="2800" spc="-50">
                <a:solidFill>
                  <a:schemeClr val="bg1"/>
                </a:solidFill>
                <a:latin typeface="Arial" pitchFamily="34" charset="0"/>
                <a:ea typeface="HY견고딕" pitchFamily="18" charset="-127"/>
                <a:cs typeface="Arial" pitchFamily="34" charset="0"/>
              </a:defRPr>
            </a:lvl1pPr>
          </a:lstStyle>
          <a:p>
            <a:pPr lvl="0"/>
            <a:r>
              <a:rPr lang="en-US" altLang="ko-KR" b="1" dirty="0" smtClean="0">
                <a:latin typeface="+mn-ea"/>
                <a:ea typeface="+mn-ea"/>
              </a:rPr>
              <a:t>IV. GVC </a:t>
            </a:r>
            <a:r>
              <a:rPr lang="en-US" altLang="ko-KR" b="1" dirty="0">
                <a:latin typeface="+mn-ea"/>
                <a:ea typeface="+mn-ea"/>
              </a:rPr>
              <a:t>Income and Jobs, Korea’s IT Manufactures</a:t>
            </a:r>
            <a:endParaRPr lang="ko-KR" altLang="ko-KR" b="1" dirty="0"/>
          </a:p>
        </p:txBody>
      </p:sp>
      <p:sp>
        <p:nvSpPr>
          <p:cNvPr id="11" name="직사각형 10"/>
          <p:cNvSpPr/>
          <p:nvPr/>
        </p:nvSpPr>
        <p:spPr>
          <a:xfrm>
            <a:off x="7156673" y="1418109"/>
            <a:ext cx="1694284" cy="267766"/>
          </a:xfrm>
          <a:prstGeom prst="rect">
            <a:avLst/>
          </a:prstGeom>
        </p:spPr>
        <p:txBody>
          <a:bodyPr vert="horz" wrap="square" lIns="91440" tIns="45720" rIns="91440" bIns="45720" rtlCol="0">
            <a:spAutoFit/>
          </a:bodyPr>
          <a:lstStyle/>
          <a:p>
            <a:pPr marL="0" lvl="1" algn="r">
              <a:lnSpc>
                <a:spcPct val="95000"/>
              </a:lnSpc>
              <a:spcBef>
                <a:spcPct val="20000"/>
              </a:spcBef>
            </a:pPr>
            <a:r>
              <a:rPr lang="en-US" altLang="ko-KR" sz="1200" dirty="0">
                <a:ln>
                  <a:solidFill>
                    <a:srgbClr val="4F81BD">
                      <a:alpha val="0"/>
                    </a:srgbClr>
                  </a:solidFill>
                </a:ln>
                <a:latin typeface="Arial" panose="020B0604020202020204" pitchFamily="34" charset="0"/>
                <a:ea typeface="HY헤드라인M" panose="02030600000101010101" pitchFamily="18" charset="-127"/>
                <a:cs typeface="Arial" panose="020B0604020202020204" pitchFamily="34" charset="0"/>
              </a:rPr>
              <a:t>Unit: </a:t>
            </a:r>
            <a:r>
              <a:rPr lang="en-US" altLang="ko-KR" sz="1200" dirty="0" smtClean="0">
                <a:ln>
                  <a:solidFill>
                    <a:srgbClr val="4F81BD">
                      <a:alpha val="0"/>
                    </a:srgbClr>
                  </a:solidFill>
                </a:ln>
                <a:latin typeface="Arial" panose="020B0604020202020204" pitchFamily="34" charset="0"/>
                <a:ea typeface="HY헤드라인M" panose="02030600000101010101" pitchFamily="18" charset="-127"/>
                <a:cs typeface="Arial" panose="020B0604020202020204" pitchFamily="34" charset="0"/>
              </a:rPr>
              <a:t>%, Thousand</a:t>
            </a:r>
            <a:endParaRPr lang="en-US" altLang="ko-KR" sz="1100" dirty="0">
              <a:ln>
                <a:solidFill>
                  <a:srgbClr val="4F81BD">
                    <a:alpha val="0"/>
                  </a:srgbClr>
                </a:solidFill>
              </a:ln>
              <a:latin typeface="Arial" panose="020B0604020202020204" pitchFamily="34" charset="0"/>
              <a:ea typeface="HY헤드라인M" panose="02030600000101010101" pitchFamily="18" charset="-127"/>
              <a:cs typeface="Arial" panose="020B0604020202020204" pitchFamily="34" charset="0"/>
            </a:endParaRPr>
          </a:p>
        </p:txBody>
      </p:sp>
      <p:graphicFrame>
        <p:nvGraphicFramePr>
          <p:cNvPr id="2" name="표 1"/>
          <p:cNvGraphicFramePr>
            <a:graphicFrameLocks noGrp="1"/>
          </p:cNvGraphicFramePr>
          <p:nvPr>
            <p:extLst>
              <p:ext uri="{D42A27DB-BD31-4B8C-83A1-F6EECF244321}">
                <p14:modId xmlns:p14="http://schemas.microsoft.com/office/powerpoint/2010/main" val="2230584271"/>
              </p:ext>
            </p:extLst>
          </p:nvPr>
        </p:nvGraphicFramePr>
        <p:xfrm>
          <a:off x="323531" y="1676402"/>
          <a:ext cx="8496943" cy="4704925"/>
        </p:xfrm>
        <a:graphic>
          <a:graphicData uri="http://schemas.openxmlformats.org/drawingml/2006/table">
            <a:tbl>
              <a:tblPr>
                <a:tableStyleId>{5C22544A-7EE6-4342-B048-85BDC9FD1C3A}</a:tableStyleId>
              </a:tblPr>
              <a:tblGrid>
                <a:gridCol w="1584173"/>
                <a:gridCol w="691277"/>
                <a:gridCol w="691277"/>
                <a:gridCol w="691277"/>
                <a:gridCol w="691277"/>
                <a:gridCol w="691277"/>
                <a:gridCol w="691277"/>
                <a:gridCol w="691277"/>
                <a:gridCol w="691277"/>
                <a:gridCol w="691277"/>
                <a:gridCol w="691277"/>
              </a:tblGrid>
              <a:tr h="301158">
                <a:tc>
                  <a:txBody>
                    <a:bodyPr/>
                    <a:lstStyle/>
                    <a:p>
                      <a:pPr algn="just" fontAlgn="ctr"/>
                      <a:r>
                        <a:rPr lang="ko-KR" altLang="en-US" sz="1400" b="1" u="none" strike="noStrike" dirty="0">
                          <a:solidFill>
                            <a:schemeClr val="bg1"/>
                          </a:solidFill>
                          <a:effectLst/>
                          <a:latin typeface="Arial" panose="020B0604020202020204" pitchFamily="34" charset="0"/>
                          <a:cs typeface="Arial" panose="020B0604020202020204" pitchFamily="34" charset="0"/>
                        </a:rPr>
                        <a:t>　</a:t>
                      </a:r>
                      <a:endParaRPr lang="ko-KR" altLang="en-US" sz="1400" b="1" i="0" u="none" strike="noStrike" dirty="0">
                        <a:solidFill>
                          <a:schemeClr val="bg1"/>
                        </a:solidFill>
                        <a:effectLst/>
                        <a:latin typeface="Arial" panose="020B0604020202020204" pitchFamily="34" charset="0"/>
                        <a:ea typeface="맑은 고딕" panose="020B0503020000020004" pitchFamily="50" charset="-127"/>
                        <a:cs typeface="Arial" panose="020B0604020202020204" pitchFamily="34" charset="0"/>
                      </a:endParaRPr>
                    </a:p>
                  </a:txBody>
                  <a:tcPr marL="8513" marR="8513" marT="8513" marB="0" anchor="ctr">
                    <a:lnL w="3175" cap="flat" cmpd="sng" algn="ctr">
                      <a:solidFill>
                        <a:schemeClr val="tx1"/>
                      </a:solidFill>
                      <a:prstDash val="solid"/>
                      <a:round/>
                      <a:headEnd type="none" w="med" len="med"/>
                      <a:tailEnd type="none" w="med" len="med"/>
                    </a:lnL>
                    <a:lnT w="3175" cap="flat" cmpd="sng" algn="ctr">
                      <a:solidFill>
                        <a:schemeClr val="tx1"/>
                      </a:solidFill>
                      <a:prstDash val="solid"/>
                      <a:round/>
                      <a:headEnd type="none" w="med" len="med"/>
                      <a:tailEnd type="none" w="med" len="med"/>
                    </a:lnT>
                    <a:solidFill>
                      <a:schemeClr val="tx2">
                        <a:lumMod val="50000"/>
                      </a:schemeClr>
                    </a:solidFill>
                  </a:tcPr>
                </a:tc>
                <a:tc gridSpan="2">
                  <a:txBody>
                    <a:bodyPr/>
                    <a:lstStyle/>
                    <a:p>
                      <a:pPr algn="ctr" fontAlgn="ctr"/>
                      <a:r>
                        <a:rPr lang="en-US" altLang="ko-KR" sz="1400" b="1" u="none" strike="noStrike" dirty="0">
                          <a:solidFill>
                            <a:schemeClr val="bg1"/>
                          </a:solidFill>
                          <a:effectLst/>
                          <a:latin typeface="Arial" panose="020B0604020202020204" pitchFamily="34" charset="0"/>
                          <a:cs typeface="Arial" panose="020B0604020202020204" pitchFamily="34" charset="0"/>
                        </a:rPr>
                        <a:t>1995</a:t>
                      </a:r>
                      <a:endParaRPr lang="en-US" altLang="ko-KR" sz="1400" b="1" i="0" u="none" strike="noStrike" dirty="0">
                        <a:solidFill>
                          <a:schemeClr val="bg1"/>
                        </a:solidFill>
                        <a:effectLst/>
                        <a:latin typeface="Arial" panose="020B0604020202020204" pitchFamily="34" charset="0"/>
                        <a:ea typeface="맑은 고딕" panose="020B0503020000020004" pitchFamily="50" charset="-127"/>
                        <a:cs typeface="Arial" panose="020B0604020202020204" pitchFamily="34" charset="0"/>
                      </a:endParaRPr>
                    </a:p>
                  </a:txBody>
                  <a:tcPr marL="8513" marR="8513" marT="8513" marB="0" anchor="ctr">
                    <a:lnT w="3175" cap="flat" cmpd="sng" algn="ctr">
                      <a:solidFill>
                        <a:schemeClr val="tx1"/>
                      </a:solidFill>
                      <a:prstDash val="solid"/>
                      <a:round/>
                      <a:headEnd type="none" w="med" len="med"/>
                      <a:tailEnd type="none" w="med" len="med"/>
                    </a:lnT>
                    <a:solidFill>
                      <a:schemeClr val="tx2">
                        <a:lumMod val="50000"/>
                      </a:schemeClr>
                    </a:solidFill>
                  </a:tcPr>
                </a:tc>
                <a:tc hMerge="1">
                  <a:txBody>
                    <a:bodyPr/>
                    <a:lstStyle/>
                    <a:p>
                      <a:pPr latinLnBrk="1"/>
                      <a:endParaRPr lang="ko-KR" altLang="en-US"/>
                    </a:p>
                  </a:txBody>
                  <a:tcPr/>
                </a:tc>
                <a:tc gridSpan="2">
                  <a:txBody>
                    <a:bodyPr/>
                    <a:lstStyle/>
                    <a:p>
                      <a:pPr algn="ctr" fontAlgn="ctr"/>
                      <a:r>
                        <a:rPr lang="en-US" altLang="ko-KR" sz="1400" b="1" u="none" strike="noStrike" dirty="0">
                          <a:solidFill>
                            <a:schemeClr val="bg1"/>
                          </a:solidFill>
                          <a:effectLst/>
                          <a:latin typeface="Arial" panose="020B0604020202020204" pitchFamily="34" charset="0"/>
                          <a:cs typeface="Arial" panose="020B0604020202020204" pitchFamily="34" charset="0"/>
                        </a:rPr>
                        <a:t>2000</a:t>
                      </a:r>
                      <a:endParaRPr lang="en-US" altLang="ko-KR" sz="1400" b="1" i="0" u="none" strike="noStrike" dirty="0">
                        <a:solidFill>
                          <a:schemeClr val="bg1"/>
                        </a:solidFill>
                        <a:effectLst/>
                        <a:latin typeface="Arial" panose="020B0604020202020204" pitchFamily="34" charset="0"/>
                        <a:ea typeface="맑은 고딕" panose="020B0503020000020004" pitchFamily="50" charset="-127"/>
                        <a:cs typeface="Arial" panose="020B0604020202020204" pitchFamily="34" charset="0"/>
                      </a:endParaRPr>
                    </a:p>
                  </a:txBody>
                  <a:tcPr marL="8513" marR="8513" marT="8513" marB="0" anchor="ctr">
                    <a:lnT w="3175" cap="flat" cmpd="sng" algn="ctr">
                      <a:solidFill>
                        <a:schemeClr val="tx1"/>
                      </a:solidFill>
                      <a:prstDash val="solid"/>
                      <a:round/>
                      <a:headEnd type="none" w="med" len="med"/>
                      <a:tailEnd type="none" w="med" len="med"/>
                    </a:lnT>
                    <a:solidFill>
                      <a:schemeClr val="tx2">
                        <a:lumMod val="50000"/>
                      </a:schemeClr>
                    </a:solidFill>
                  </a:tcPr>
                </a:tc>
                <a:tc hMerge="1">
                  <a:txBody>
                    <a:bodyPr/>
                    <a:lstStyle/>
                    <a:p>
                      <a:pPr latinLnBrk="1"/>
                      <a:endParaRPr lang="ko-KR" altLang="en-US"/>
                    </a:p>
                  </a:txBody>
                  <a:tcPr/>
                </a:tc>
                <a:tc gridSpan="2">
                  <a:txBody>
                    <a:bodyPr/>
                    <a:lstStyle/>
                    <a:p>
                      <a:pPr algn="ctr" fontAlgn="ctr"/>
                      <a:r>
                        <a:rPr lang="en-US" altLang="ko-KR" sz="1400" b="1" u="none" strike="noStrike" dirty="0">
                          <a:solidFill>
                            <a:schemeClr val="bg1"/>
                          </a:solidFill>
                          <a:effectLst/>
                          <a:latin typeface="Arial" panose="020B0604020202020204" pitchFamily="34" charset="0"/>
                          <a:cs typeface="Arial" panose="020B0604020202020204" pitchFamily="34" charset="0"/>
                        </a:rPr>
                        <a:t>2005</a:t>
                      </a:r>
                      <a:endParaRPr lang="en-US" altLang="ko-KR" sz="1400" b="1" i="0" u="none" strike="noStrike" dirty="0">
                        <a:solidFill>
                          <a:schemeClr val="bg1"/>
                        </a:solidFill>
                        <a:effectLst/>
                        <a:latin typeface="Arial" panose="020B0604020202020204" pitchFamily="34" charset="0"/>
                        <a:ea typeface="맑은 고딕" panose="020B0503020000020004" pitchFamily="50" charset="-127"/>
                        <a:cs typeface="Arial" panose="020B0604020202020204" pitchFamily="34" charset="0"/>
                      </a:endParaRPr>
                    </a:p>
                  </a:txBody>
                  <a:tcPr marL="8513" marR="8513" marT="8513" marB="0" anchor="ctr">
                    <a:lnT w="3175" cap="flat" cmpd="sng" algn="ctr">
                      <a:solidFill>
                        <a:schemeClr val="tx1"/>
                      </a:solidFill>
                      <a:prstDash val="solid"/>
                      <a:round/>
                      <a:headEnd type="none" w="med" len="med"/>
                      <a:tailEnd type="none" w="med" len="med"/>
                    </a:lnT>
                    <a:solidFill>
                      <a:schemeClr val="tx2">
                        <a:lumMod val="50000"/>
                      </a:schemeClr>
                    </a:solidFill>
                  </a:tcPr>
                </a:tc>
                <a:tc hMerge="1">
                  <a:txBody>
                    <a:bodyPr/>
                    <a:lstStyle/>
                    <a:p>
                      <a:pPr latinLnBrk="1"/>
                      <a:endParaRPr lang="ko-KR" altLang="en-US"/>
                    </a:p>
                  </a:txBody>
                  <a:tcPr/>
                </a:tc>
                <a:tc gridSpan="2">
                  <a:txBody>
                    <a:bodyPr/>
                    <a:lstStyle/>
                    <a:p>
                      <a:pPr algn="ctr" fontAlgn="ctr"/>
                      <a:r>
                        <a:rPr lang="en-US" altLang="ko-KR" sz="1400" b="1" u="none" strike="noStrike" dirty="0">
                          <a:solidFill>
                            <a:schemeClr val="bg1"/>
                          </a:solidFill>
                          <a:effectLst/>
                          <a:latin typeface="Arial" panose="020B0604020202020204" pitchFamily="34" charset="0"/>
                          <a:cs typeface="Arial" panose="020B0604020202020204" pitchFamily="34" charset="0"/>
                        </a:rPr>
                        <a:t>2009</a:t>
                      </a:r>
                      <a:endParaRPr lang="en-US" altLang="ko-KR" sz="1400" b="1" i="0" u="none" strike="noStrike" dirty="0">
                        <a:solidFill>
                          <a:schemeClr val="bg1"/>
                        </a:solidFill>
                        <a:effectLst/>
                        <a:latin typeface="Arial" panose="020B0604020202020204" pitchFamily="34" charset="0"/>
                        <a:ea typeface="맑은 고딕" panose="020B0503020000020004" pitchFamily="50" charset="-127"/>
                        <a:cs typeface="Arial" panose="020B0604020202020204" pitchFamily="34" charset="0"/>
                      </a:endParaRPr>
                    </a:p>
                  </a:txBody>
                  <a:tcPr marL="8513" marR="8513" marT="8513" marB="0" anchor="ctr">
                    <a:lnT w="3175" cap="flat" cmpd="sng" algn="ctr">
                      <a:solidFill>
                        <a:schemeClr val="tx1"/>
                      </a:solidFill>
                      <a:prstDash val="solid"/>
                      <a:round/>
                      <a:headEnd type="none" w="med" len="med"/>
                      <a:tailEnd type="none" w="med" len="med"/>
                    </a:lnT>
                    <a:solidFill>
                      <a:schemeClr val="tx2">
                        <a:lumMod val="50000"/>
                      </a:schemeClr>
                    </a:solidFill>
                  </a:tcPr>
                </a:tc>
                <a:tc hMerge="1">
                  <a:txBody>
                    <a:bodyPr/>
                    <a:lstStyle/>
                    <a:p>
                      <a:pPr latinLnBrk="1"/>
                      <a:endParaRPr lang="ko-KR" altLang="en-US"/>
                    </a:p>
                  </a:txBody>
                  <a:tcPr/>
                </a:tc>
                <a:tc gridSpan="2">
                  <a:txBody>
                    <a:bodyPr/>
                    <a:lstStyle/>
                    <a:p>
                      <a:pPr algn="ctr" fontAlgn="ctr"/>
                      <a:r>
                        <a:rPr lang="en-US" altLang="ko-KR" sz="1400" b="1" u="none" strike="noStrike" dirty="0">
                          <a:solidFill>
                            <a:schemeClr val="bg1"/>
                          </a:solidFill>
                          <a:effectLst/>
                          <a:latin typeface="Arial" panose="020B0604020202020204" pitchFamily="34" charset="0"/>
                          <a:cs typeface="Arial" panose="020B0604020202020204" pitchFamily="34" charset="0"/>
                        </a:rPr>
                        <a:t>2011</a:t>
                      </a:r>
                      <a:endParaRPr lang="en-US" altLang="ko-KR" sz="1400" b="1" i="0" u="none" strike="noStrike" dirty="0">
                        <a:solidFill>
                          <a:schemeClr val="bg1"/>
                        </a:solidFill>
                        <a:effectLst/>
                        <a:latin typeface="Arial" panose="020B0604020202020204" pitchFamily="34" charset="0"/>
                        <a:ea typeface="맑은 고딕" panose="020B0503020000020004" pitchFamily="50" charset="-127"/>
                        <a:cs typeface="Arial" panose="020B0604020202020204" pitchFamily="34" charset="0"/>
                      </a:endParaRPr>
                    </a:p>
                  </a:txBody>
                  <a:tcPr marL="8513" marR="8513" marT="8513" marB="0" anchor="ctr">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solidFill>
                      <a:schemeClr val="tx2">
                        <a:lumMod val="50000"/>
                      </a:schemeClr>
                    </a:solidFill>
                  </a:tcPr>
                </a:tc>
                <a:tc hMerge="1">
                  <a:txBody>
                    <a:bodyPr/>
                    <a:lstStyle/>
                    <a:p>
                      <a:pPr latinLnBrk="1"/>
                      <a:endParaRPr lang="ko-KR" altLang="en-US"/>
                    </a:p>
                  </a:txBody>
                  <a:tcPr/>
                </a:tc>
              </a:tr>
              <a:tr h="903476">
                <a:tc>
                  <a:txBody>
                    <a:bodyPr/>
                    <a:lstStyle/>
                    <a:p>
                      <a:pPr algn="ctr" fontAlgn="ctr"/>
                      <a:r>
                        <a:rPr lang="ko-KR" altLang="en-US" sz="1300" b="1" u="none" strike="noStrike" dirty="0">
                          <a:solidFill>
                            <a:schemeClr val="bg1"/>
                          </a:solidFill>
                          <a:effectLst/>
                          <a:latin typeface="Arial" panose="020B0604020202020204" pitchFamily="34" charset="0"/>
                          <a:cs typeface="Arial" panose="020B0604020202020204" pitchFamily="34" charset="0"/>
                        </a:rPr>
                        <a:t>　</a:t>
                      </a:r>
                      <a:endParaRPr lang="ko-KR" altLang="en-US" sz="1300" b="1" i="0" u="none" strike="noStrike" dirty="0">
                        <a:solidFill>
                          <a:schemeClr val="bg1"/>
                        </a:solidFill>
                        <a:effectLst/>
                        <a:latin typeface="Arial" panose="020B0604020202020204" pitchFamily="34" charset="0"/>
                        <a:ea typeface="맑은 고딕" panose="020B0503020000020004" pitchFamily="50" charset="-127"/>
                        <a:cs typeface="Arial" panose="020B0604020202020204" pitchFamily="34" charset="0"/>
                      </a:endParaRPr>
                    </a:p>
                  </a:txBody>
                  <a:tcPr marL="8513" marR="8513" marT="8513" marB="0" anchor="ctr">
                    <a:lnL w="3175" cap="flat" cmpd="sng" algn="ctr">
                      <a:solidFill>
                        <a:schemeClr val="tx1"/>
                      </a:solidFill>
                      <a:prstDash val="solid"/>
                      <a:round/>
                      <a:headEnd type="none" w="med" len="med"/>
                      <a:tailEnd type="none" w="med" len="med"/>
                    </a:lnL>
                    <a:solidFill>
                      <a:schemeClr val="accent1">
                        <a:lumMod val="75000"/>
                      </a:schemeClr>
                    </a:solidFill>
                  </a:tcPr>
                </a:tc>
                <a:tc>
                  <a:txBody>
                    <a:bodyPr/>
                    <a:lstStyle/>
                    <a:p>
                      <a:pPr algn="ctr" fontAlgn="ctr"/>
                      <a:r>
                        <a:rPr lang="en-US" sz="1300" b="1" u="none" strike="noStrike" dirty="0" smtClean="0">
                          <a:solidFill>
                            <a:schemeClr val="bg1"/>
                          </a:solidFill>
                          <a:effectLst/>
                          <a:latin typeface="Arial" panose="020B0604020202020204" pitchFamily="34" charset="0"/>
                          <a:cs typeface="Arial" panose="020B0604020202020204" pitchFamily="34" charset="0"/>
                        </a:rPr>
                        <a:t>GVC</a:t>
                      </a:r>
                    </a:p>
                    <a:p>
                      <a:pPr algn="ctr" fontAlgn="ctr"/>
                      <a:r>
                        <a:rPr lang="en-US" sz="1300" b="1" u="none" strike="noStrike" dirty="0" smtClean="0">
                          <a:solidFill>
                            <a:schemeClr val="bg1"/>
                          </a:solidFill>
                          <a:effectLst/>
                          <a:latin typeface="Arial" panose="020B0604020202020204" pitchFamily="34" charset="0"/>
                          <a:cs typeface="Arial" panose="020B0604020202020204" pitchFamily="34" charset="0"/>
                        </a:rPr>
                        <a:t>Income </a:t>
                      </a:r>
                      <a:r>
                        <a:rPr lang="en-US" sz="1300" b="1" u="none" strike="noStrike" dirty="0">
                          <a:solidFill>
                            <a:schemeClr val="bg1"/>
                          </a:solidFill>
                          <a:effectLst/>
                          <a:latin typeface="Arial" panose="020B0604020202020204" pitchFamily="34" charset="0"/>
                          <a:cs typeface="Arial" panose="020B0604020202020204" pitchFamily="34" charset="0"/>
                        </a:rPr>
                        <a:t>Share</a:t>
                      </a:r>
                      <a:endParaRPr lang="en-US" sz="1300" b="1" i="0" u="none" strike="noStrike" dirty="0">
                        <a:solidFill>
                          <a:schemeClr val="bg1"/>
                        </a:solidFill>
                        <a:effectLst/>
                        <a:latin typeface="Arial" panose="020B0604020202020204" pitchFamily="34" charset="0"/>
                        <a:ea typeface="맑은 고딕" panose="020B0503020000020004" pitchFamily="50" charset="-127"/>
                        <a:cs typeface="Arial" panose="020B0604020202020204" pitchFamily="34" charset="0"/>
                      </a:endParaRPr>
                    </a:p>
                  </a:txBody>
                  <a:tcPr marL="8513" marR="8513" marT="8513" marB="0" anchor="ctr">
                    <a:solidFill>
                      <a:schemeClr val="accent1">
                        <a:lumMod val="75000"/>
                      </a:schemeClr>
                    </a:solidFill>
                  </a:tcPr>
                </a:tc>
                <a:tc>
                  <a:txBody>
                    <a:bodyPr/>
                    <a:lstStyle/>
                    <a:p>
                      <a:pPr algn="ctr" fontAlgn="ctr"/>
                      <a:r>
                        <a:rPr lang="en-US" sz="1300" b="1" u="none" strike="noStrike" dirty="0" smtClean="0">
                          <a:solidFill>
                            <a:schemeClr val="bg1"/>
                          </a:solidFill>
                          <a:effectLst/>
                          <a:latin typeface="Arial" panose="020B0604020202020204" pitchFamily="34" charset="0"/>
                          <a:cs typeface="Arial" panose="020B0604020202020204" pitchFamily="34" charset="0"/>
                        </a:rPr>
                        <a:t>GVC</a:t>
                      </a:r>
                    </a:p>
                    <a:p>
                      <a:pPr algn="ctr" fontAlgn="ctr"/>
                      <a:r>
                        <a:rPr lang="en-US" sz="1300" b="1" u="none" strike="noStrike" dirty="0" smtClean="0">
                          <a:solidFill>
                            <a:schemeClr val="bg1"/>
                          </a:solidFill>
                          <a:effectLst/>
                          <a:latin typeface="Arial" panose="020B0604020202020204" pitchFamily="34" charset="0"/>
                          <a:cs typeface="Arial" panose="020B0604020202020204" pitchFamily="34" charset="0"/>
                        </a:rPr>
                        <a:t>Jobs</a:t>
                      </a:r>
                      <a:endParaRPr lang="en-US" sz="1300" b="1" i="0" u="none" strike="noStrike" dirty="0">
                        <a:solidFill>
                          <a:schemeClr val="bg1"/>
                        </a:solidFill>
                        <a:effectLst/>
                        <a:latin typeface="Arial" panose="020B0604020202020204" pitchFamily="34" charset="0"/>
                        <a:ea typeface="맑은 고딕" panose="020B0503020000020004" pitchFamily="50" charset="-127"/>
                        <a:cs typeface="Arial" panose="020B0604020202020204" pitchFamily="34" charset="0"/>
                      </a:endParaRPr>
                    </a:p>
                  </a:txBody>
                  <a:tcPr marL="8513" marR="8513" marT="8513" marB="0" anchor="ctr">
                    <a:solidFill>
                      <a:schemeClr val="accent1">
                        <a:lumMod val="75000"/>
                      </a:schemeClr>
                    </a:solidFill>
                  </a:tcPr>
                </a:tc>
                <a:tc>
                  <a:txBody>
                    <a:bodyPr/>
                    <a:lstStyle/>
                    <a:p>
                      <a:pPr algn="ctr" fontAlgn="ctr"/>
                      <a:r>
                        <a:rPr lang="en-US" sz="1300" b="1" u="none" strike="noStrike" dirty="0" smtClean="0">
                          <a:solidFill>
                            <a:schemeClr val="bg1"/>
                          </a:solidFill>
                          <a:effectLst/>
                          <a:latin typeface="Arial" panose="020B0604020202020204" pitchFamily="34" charset="0"/>
                          <a:cs typeface="Arial" panose="020B0604020202020204" pitchFamily="34" charset="0"/>
                        </a:rPr>
                        <a:t>GVC</a:t>
                      </a:r>
                    </a:p>
                    <a:p>
                      <a:pPr algn="ctr" fontAlgn="ctr"/>
                      <a:r>
                        <a:rPr lang="en-US" sz="1300" b="1" u="none" strike="noStrike" dirty="0" smtClean="0">
                          <a:solidFill>
                            <a:schemeClr val="bg1"/>
                          </a:solidFill>
                          <a:effectLst/>
                          <a:latin typeface="Arial" panose="020B0604020202020204" pitchFamily="34" charset="0"/>
                          <a:cs typeface="Arial" panose="020B0604020202020204" pitchFamily="34" charset="0"/>
                        </a:rPr>
                        <a:t>Income</a:t>
                      </a:r>
                    </a:p>
                    <a:p>
                      <a:pPr algn="ctr" fontAlgn="ctr"/>
                      <a:r>
                        <a:rPr lang="en-US" sz="1300" b="1" u="none" strike="noStrike" dirty="0" smtClean="0">
                          <a:solidFill>
                            <a:schemeClr val="bg1"/>
                          </a:solidFill>
                          <a:effectLst/>
                          <a:latin typeface="Arial" panose="020B0604020202020204" pitchFamily="34" charset="0"/>
                          <a:cs typeface="Arial" panose="020B0604020202020204" pitchFamily="34" charset="0"/>
                        </a:rPr>
                        <a:t>Share</a:t>
                      </a:r>
                      <a:endParaRPr lang="en-US" sz="1300" b="1" i="0" u="none" strike="noStrike" dirty="0">
                        <a:solidFill>
                          <a:schemeClr val="bg1"/>
                        </a:solidFill>
                        <a:effectLst/>
                        <a:latin typeface="Arial" panose="020B0604020202020204" pitchFamily="34" charset="0"/>
                        <a:ea typeface="맑은 고딕" panose="020B0503020000020004" pitchFamily="50" charset="-127"/>
                        <a:cs typeface="Arial" panose="020B0604020202020204" pitchFamily="34" charset="0"/>
                      </a:endParaRPr>
                    </a:p>
                  </a:txBody>
                  <a:tcPr marL="8513" marR="8513" marT="8513" marB="0" anchor="ctr">
                    <a:solidFill>
                      <a:schemeClr val="accent1">
                        <a:lumMod val="75000"/>
                      </a:schemeClr>
                    </a:solidFill>
                  </a:tcPr>
                </a:tc>
                <a:tc>
                  <a:txBody>
                    <a:bodyPr/>
                    <a:lstStyle/>
                    <a:p>
                      <a:pPr algn="ctr" fontAlgn="ctr"/>
                      <a:r>
                        <a:rPr lang="en-US" sz="1300" b="1" u="none" strike="noStrike" dirty="0" smtClean="0">
                          <a:solidFill>
                            <a:schemeClr val="bg1"/>
                          </a:solidFill>
                          <a:effectLst/>
                          <a:latin typeface="Arial" panose="020B0604020202020204" pitchFamily="34" charset="0"/>
                          <a:cs typeface="Arial" panose="020B0604020202020204" pitchFamily="34" charset="0"/>
                        </a:rPr>
                        <a:t>GVC</a:t>
                      </a:r>
                    </a:p>
                    <a:p>
                      <a:pPr algn="ctr" fontAlgn="ctr"/>
                      <a:r>
                        <a:rPr lang="en-US" sz="1300" b="1" u="none" strike="noStrike" dirty="0" smtClean="0">
                          <a:solidFill>
                            <a:schemeClr val="bg1"/>
                          </a:solidFill>
                          <a:effectLst/>
                          <a:latin typeface="Arial" panose="020B0604020202020204" pitchFamily="34" charset="0"/>
                          <a:cs typeface="Arial" panose="020B0604020202020204" pitchFamily="34" charset="0"/>
                        </a:rPr>
                        <a:t>Jobs</a:t>
                      </a:r>
                      <a:endParaRPr lang="en-US" sz="1300" b="1" i="0" u="none" strike="noStrike" dirty="0">
                        <a:solidFill>
                          <a:schemeClr val="bg1"/>
                        </a:solidFill>
                        <a:effectLst/>
                        <a:latin typeface="Arial" panose="020B0604020202020204" pitchFamily="34" charset="0"/>
                        <a:ea typeface="맑은 고딕" panose="020B0503020000020004" pitchFamily="50" charset="-127"/>
                        <a:cs typeface="Arial" panose="020B0604020202020204" pitchFamily="34" charset="0"/>
                      </a:endParaRPr>
                    </a:p>
                  </a:txBody>
                  <a:tcPr marL="8513" marR="8513" marT="8513" marB="0" anchor="ctr">
                    <a:solidFill>
                      <a:schemeClr val="accent1">
                        <a:lumMod val="75000"/>
                      </a:schemeClr>
                    </a:solidFill>
                  </a:tcPr>
                </a:tc>
                <a:tc>
                  <a:txBody>
                    <a:bodyPr/>
                    <a:lstStyle/>
                    <a:p>
                      <a:pPr algn="ctr" fontAlgn="ctr"/>
                      <a:r>
                        <a:rPr lang="en-US" sz="1300" b="1" u="none" strike="noStrike" dirty="0" smtClean="0">
                          <a:solidFill>
                            <a:schemeClr val="bg1"/>
                          </a:solidFill>
                          <a:effectLst/>
                          <a:latin typeface="Arial" panose="020B0604020202020204" pitchFamily="34" charset="0"/>
                          <a:cs typeface="Arial" panose="020B0604020202020204" pitchFamily="34" charset="0"/>
                        </a:rPr>
                        <a:t>GVC</a:t>
                      </a:r>
                    </a:p>
                    <a:p>
                      <a:pPr algn="ctr" fontAlgn="ctr"/>
                      <a:r>
                        <a:rPr lang="en-US" sz="1300" b="1" u="none" strike="noStrike" dirty="0" smtClean="0">
                          <a:solidFill>
                            <a:schemeClr val="bg1"/>
                          </a:solidFill>
                          <a:effectLst/>
                          <a:latin typeface="Arial" panose="020B0604020202020204" pitchFamily="34" charset="0"/>
                          <a:cs typeface="Arial" panose="020B0604020202020204" pitchFamily="34" charset="0"/>
                        </a:rPr>
                        <a:t>Income</a:t>
                      </a:r>
                    </a:p>
                    <a:p>
                      <a:pPr algn="ctr" fontAlgn="ctr"/>
                      <a:r>
                        <a:rPr lang="en-US" sz="1300" b="1" u="none" strike="noStrike" dirty="0" smtClean="0">
                          <a:solidFill>
                            <a:schemeClr val="bg1"/>
                          </a:solidFill>
                          <a:effectLst/>
                          <a:latin typeface="Arial" panose="020B0604020202020204" pitchFamily="34" charset="0"/>
                          <a:cs typeface="Arial" panose="020B0604020202020204" pitchFamily="34" charset="0"/>
                        </a:rPr>
                        <a:t>Share</a:t>
                      </a:r>
                      <a:endParaRPr lang="en-US" sz="1300" b="1" i="0" u="none" strike="noStrike" dirty="0">
                        <a:solidFill>
                          <a:schemeClr val="bg1"/>
                        </a:solidFill>
                        <a:effectLst/>
                        <a:latin typeface="Arial" panose="020B0604020202020204" pitchFamily="34" charset="0"/>
                        <a:ea typeface="맑은 고딕" panose="020B0503020000020004" pitchFamily="50" charset="-127"/>
                        <a:cs typeface="Arial" panose="020B0604020202020204" pitchFamily="34" charset="0"/>
                      </a:endParaRPr>
                    </a:p>
                  </a:txBody>
                  <a:tcPr marL="8513" marR="8513" marT="8513" marB="0" anchor="ctr">
                    <a:solidFill>
                      <a:schemeClr val="accent1">
                        <a:lumMod val="75000"/>
                      </a:schemeClr>
                    </a:solidFill>
                  </a:tcPr>
                </a:tc>
                <a:tc>
                  <a:txBody>
                    <a:bodyPr/>
                    <a:lstStyle/>
                    <a:p>
                      <a:pPr algn="ctr" fontAlgn="ctr"/>
                      <a:r>
                        <a:rPr lang="en-US" sz="1300" b="1" u="none" strike="noStrike" dirty="0" smtClean="0">
                          <a:solidFill>
                            <a:schemeClr val="bg1"/>
                          </a:solidFill>
                          <a:effectLst/>
                          <a:latin typeface="Arial" panose="020B0604020202020204" pitchFamily="34" charset="0"/>
                          <a:cs typeface="Arial" panose="020B0604020202020204" pitchFamily="34" charset="0"/>
                        </a:rPr>
                        <a:t>GVC</a:t>
                      </a:r>
                    </a:p>
                    <a:p>
                      <a:pPr algn="ctr" fontAlgn="ctr"/>
                      <a:r>
                        <a:rPr lang="en-US" sz="1300" b="1" u="none" strike="noStrike" dirty="0" smtClean="0">
                          <a:solidFill>
                            <a:schemeClr val="bg1"/>
                          </a:solidFill>
                          <a:effectLst/>
                          <a:latin typeface="Arial" panose="020B0604020202020204" pitchFamily="34" charset="0"/>
                          <a:cs typeface="Arial" panose="020B0604020202020204" pitchFamily="34" charset="0"/>
                        </a:rPr>
                        <a:t>Jobs</a:t>
                      </a:r>
                      <a:endParaRPr lang="en-US" sz="1300" b="1" i="0" u="none" strike="noStrike" dirty="0">
                        <a:solidFill>
                          <a:schemeClr val="bg1"/>
                        </a:solidFill>
                        <a:effectLst/>
                        <a:latin typeface="Arial" panose="020B0604020202020204" pitchFamily="34" charset="0"/>
                        <a:ea typeface="맑은 고딕" panose="020B0503020000020004" pitchFamily="50" charset="-127"/>
                        <a:cs typeface="Arial" panose="020B0604020202020204" pitchFamily="34" charset="0"/>
                      </a:endParaRPr>
                    </a:p>
                  </a:txBody>
                  <a:tcPr marL="8513" marR="8513" marT="8513" marB="0" anchor="ctr">
                    <a:solidFill>
                      <a:schemeClr val="accent1">
                        <a:lumMod val="75000"/>
                      </a:schemeClr>
                    </a:solidFill>
                  </a:tcPr>
                </a:tc>
                <a:tc>
                  <a:txBody>
                    <a:bodyPr/>
                    <a:lstStyle/>
                    <a:p>
                      <a:pPr algn="ctr" fontAlgn="ctr"/>
                      <a:r>
                        <a:rPr lang="en-US" sz="1300" b="1" u="none" strike="noStrike" dirty="0" smtClean="0">
                          <a:solidFill>
                            <a:schemeClr val="bg1"/>
                          </a:solidFill>
                          <a:effectLst/>
                          <a:latin typeface="Arial" panose="020B0604020202020204" pitchFamily="34" charset="0"/>
                          <a:cs typeface="Arial" panose="020B0604020202020204" pitchFamily="34" charset="0"/>
                        </a:rPr>
                        <a:t>GVC</a:t>
                      </a:r>
                    </a:p>
                    <a:p>
                      <a:pPr algn="ctr" fontAlgn="ctr"/>
                      <a:r>
                        <a:rPr lang="en-US" sz="1300" b="1" u="none" strike="noStrike" dirty="0" smtClean="0">
                          <a:solidFill>
                            <a:schemeClr val="bg1"/>
                          </a:solidFill>
                          <a:effectLst/>
                          <a:latin typeface="Arial" panose="020B0604020202020204" pitchFamily="34" charset="0"/>
                          <a:cs typeface="Arial" panose="020B0604020202020204" pitchFamily="34" charset="0"/>
                        </a:rPr>
                        <a:t>Income</a:t>
                      </a:r>
                    </a:p>
                    <a:p>
                      <a:pPr algn="ctr" fontAlgn="ctr"/>
                      <a:r>
                        <a:rPr lang="en-US" sz="1300" b="1" u="none" strike="noStrike" dirty="0" smtClean="0">
                          <a:solidFill>
                            <a:schemeClr val="bg1"/>
                          </a:solidFill>
                          <a:effectLst/>
                          <a:latin typeface="Arial" panose="020B0604020202020204" pitchFamily="34" charset="0"/>
                          <a:cs typeface="Arial" panose="020B0604020202020204" pitchFamily="34" charset="0"/>
                        </a:rPr>
                        <a:t>Share</a:t>
                      </a:r>
                      <a:endParaRPr lang="en-US" sz="1300" b="1" i="0" u="none" strike="noStrike" dirty="0">
                        <a:solidFill>
                          <a:schemeClr val="bg1"/>
                        </a:solidFill>
                        <a:effectLst/>
                        <a:latin typeface="Arial" panose="020B0604020202020204" pitchFamily="34" charset="0"/>
                        <a:ea typeface="맑은 고딕" panose="020B0503020000020004" pitchFamily="50" charset="-127"/>
                        <a:cs typeface="Arial" panose="020B0604020202020204" pitchFamily="34" charset="0"/>
                      </a:endParaRPr>
                    </a:p>
                  </a:txBody>
                  <a:tcPr marL="8513" marR="8513" marT="8513" marB="0" anchor="ctr">
                    <a:solidFill>
                      <a:schemeClr val="accent1">
                        <a:lumMod val="75000"/>
                      </a:schemeClr>
                    </a:solidFill>
                  </a:tcPr>
                </a:tc>
                <a:tc>
                  <a:txBody>
                    <a:bodyPr/>
                    <a:lstStyle/>
                    <a:p>
                      <a:pPr algn="ctr" fontAlgn="ctr"/>
                      <a:r>
                        <a:rPr lang="en-US" sz="1300" b="1" u="none" strike="noStrike" dirty="0" smtClean="0">
                          <a:solidFill>
                            <a:schemeClr val="bg1"/>
                          </a:solidFill>
                          <a:effectLst/>
                          <a:latin typeface="Arial" panose="020B0604020202020204" pitchFamily="34" charset="0"/>
                          <a:cs typeface="Arial" panose="020B0604020202020204" pitchFamily="34" charset="0"/>
                        </a:rPr>
                        <a:t>GVC</a:t>
                      </a:r>
                    </a:p>
                    <a:p>
                      <a:pPr algn="ctr" fontAlgn="ctr"/>
                      <a:r>
                        <a:rPr lang="en-US" sz="1300" b="1" u="none" strike="noStrike" dirty="0" smtClean="0">
                          <a:solidFill>
                            <a:schemeClr val="bg1"/>
                          </a:solidFill>
                          <a:effectLst/>
                          <a:latin typeface="Arial" panose="020B0604020202020204" pitchFamily="34" charset="0"/>
                          <a:cs typeface="Arial" panose="020B0604020202020204" pitchFamily="34" charset="0"/>
                        </a:rPr>
                        <a:t>Jobs</a:t>
                      </a:r>
                      <a:endParaRPr lang="en-US" sz="1300" b="1" i="0" u="none" strike="noStrike" dirty="0">
                        <a:solidFill>
                          <a:schemeClr val="bg1"/>
                        </a:solidFill>
                        <a:effectLst/>
                        <a:latin typeface="Arial" panose="020B0604020202020204" pitchFamily="34" charset="0"/>
                        <a:ea typeface="맑은 고딕" panose="020B0503020000020004" pitchFamily="50" charset="-127"/>
                        <a:cs typeface="Arial" panose="020B0604020202020204" pitchFamily="34" charset="0"/>
                      </a:endParaRPr>
                    </a:p>
                  </a:txBody>
                  <a:tcPr marL="8513" marR="8513" marT="8513" marB="0" anchor="ctr">
                    <a:solidFill>
                      <a:schemeClr val="accent1">
                        <a:lumMod val="75000"/>
                      </a:schemeClr>
                    </a:solidFill>
                  </a:tcPr>
                </a:tc>
                <a:tc>
                  <a:txBody>
                    <a:bodyPr/>
                    <a:lstStyle/>
                    <a:p>
                      <a:pPr algn="ctr" fontAlgn="ctr"/>
                      <a:r>
                        <a:rPr lang="en-US" sz="1300" b="1" u="none" strike="noStrike" dirty="0" smtClean="0">
                          <a:solidFill>
                            <a:schemeClr val="bg1"/>
                          </a:solidFill>
                          <a:effectLst/>
                          <a:latin typeface="Arial" panose="020B0604020202020204" pitchFamily="34" charset="0"/>
                          <a:cs typeface="Arial" panose="020B0604020202020204" pitchFamily="34" charset="0"/>
                        </a:rPr>
                        <a:t>GVC</a:t>
                      </a:r>
                    </a:p>
                    <a:p>
                      <a:pPr algn="ctr" fontAlgn="ctr"/>
                      <a:r>
                        <a:rPr lang="en-US" sz="1300" b="1" u="none" strike="noStrike" dirty="0" smtClean="0">
                          <a:solidFill>
                            <a:schemeClr val="bg1"/>
                          </a:solidFill>
                          <a:effectLst/>
                          <a:latin typeface="Arial" panose="020B0604020202020204" pitchFamily="34" charset="0"/>
                          <a:cs typeface="Arial" panose="020B0604020202020204" pitchFamily="34" charset="0"/>
                        </a:rPr>
                        <a:t>Income</a:t>
                      </a:r>
                    </a:p>
                    <a:p>
                      <a:pPr algn="ctr" fontAlgn="ctr"/>
                      <a:r>
                        <a:rPr lang="en-US" sz="1300" b="1" u="none" strike="noStrike" dirty="0" smtClean="0">
                          <a:solidFill>
                            <a:schemeClr val="bg1"/>
                          </a:solidFill>
                          <a:effectLst/>
                          <a:latin typeface="Arial" panose="020B0604020202020204" pitchFamily="34" charset="0"/>
                          <a:cs typeface="Arial" panose="020B0604020202020204" pitchFamily="34" charset="0"/>
                        </a:rPr>
                        <a:t>Share</a:t>
                      </a:r>
                      <a:endParaRPr lang="en-US" sz="1300" b="1" i="0" u="none" strike="noStrike" dirty="0">
                        <a:solidFill>
                          <a:schemeClr val="bg1"/>
                        </a:solidFill>
                        <a:effectLst/>
                        <a:latin typeface="Arial" panose="020B0604020202020204" pitchFamily="34" charset="0"/>
                        <a:ea typeface="맑은 고딕" panose="020B0503020000020004" pitchFamily="50" charset="-127"/>
                        <a:cs typeface="Arial" panose="020B0604020202020204" pitchFamily="34" charset="0"/>
                      </a:endParaRPr>
                    </a:p>
                  </a:txBody>
                  <a:tcPr marL="8513" marR="8513" marT="8513" marB="0" anchor="ctr">
                    <a:solidFill>
                      <a:schemeClr val="accent1">
                        <a:lumMod val="75000"/>
                      </a:schemeClr>
                    </a:solidFill>
                  </a:tcPr>
                </a:tc>
                <a:tc>
                  <a:txBody>
                    <a:bodyPr/>
                    <a:lstStyle/>
                    <a:p>
                      <a:pPr algn="ctr" fontAlgn="ctr"/>
                      <a:r>
                        <a:rPr lang="en-US" sz="1300" b="1" u="none" strike="noStrike" dirty="0" smtClean="0">
                          <a:solidFill>
                            <a:schemeClr val="bg1"/>
                          </a:solidFill>
                          <a:effectLst/>
                          <a:latin typeface="Arial" panose="020B0604020202020204" pitchFamily="34" charset="0"/>
                          <a:cs typeface="Arial" panose="020B0604020202020204" pitchFamily="34" charset="0"/>
                        </a:rPr>
                        <a:t>GVC</a:t>
                      </a:r>
                    </a:p>
                    <a:p>
                      <a:pPr algn="ctr" fontAlgn="ctr"/>
                      <a:r>
                        <a:rPr lang="en-US" sz="1300" b="1" u="none" strike="noStrike" dirty="0" smtClean="0">
                          <a:solidFill>
                            <a:schemeClr val="bg1"/>
                          </a:solidFill>
                          <a:effectLst/>
                          <a:latin typeface="Arial" panose="020B0604020202020204" pitchFamily="34" charset="0"/>
                          <a:cs typeface="Arial" panose="020B0604020202020204" pitchFamily="34" charset="0"/>
                        </a:rPr>
                        <a:t>Jobs</a:t>
                      </a:r>
                      <a:endParaRPr lang="en-US" sz="1300" b="1" i="0" u="none" strike="noStrike" dirty="0">
                        <a:solidFill>
                          <a:schemeClr val="bg1"/>
                        </a:solidFill>
                        <a:effectLst/>
                        <a:latin typeface="Arial" panose="020B0604020202020204" pitchFamily="34" charset="0"/>
                        <a:ea typeface="맑은 고딕" panose="020B0503020000020004" pitchFamily="50" charset="-127"/>
                        <a:cs typeface="Arial" panose="020B0604020202020204" pitchFamily="34" charset="0"/>
                      </a:endParaRPr>
                    </a:p>
                  </a:txBody>
                  <a:tcPr marL="8513" marR="8513" marT="8513" marB="0" anchor="ctr">
                    <a:lnR w="3175" cap="flat" cmpd="sng" algn="ctr">
                      <a:solidFill>
                        <a:schemeClr val="tx1"/>
                      </a:solidFill>
                      <a:prstDash val="solid"/>
                      <a:round/>
                      <a:headEnd type="none" w="med" len="med"/>
                      <a:tailEnd type="none" w="med" len="med"/>
                    </a:lnR>
                    <a:solidFill>
                      <a:schemeClr val="accent1">
                        <a:lumMod val="75000"/>
                      </a:schemeClr>
                    </a:solidFill>
                  </a:tcPr>
                </a:tc>
              </a:tr>
              <a:tr h="301158">
                <a:tc>
                  <a:txBody>
                    <a:bodyPr/>
                    <a:lstStyle/>
                    <a:p>
                      <a:pPr algn="ctr" fontAlgn="ctr"/>
                      <a:r>
                        <a:rPr lang="en-US" sz="1300" b="1" u="none" strike="noStrike" dirty="0">
                          <a:effectLst/>
                          <a:latin typeface="Arial" panose="020B0604020202020204" pitchFamily="34" charset="0"/>
                          <a:cs typeface="Arial" panose="020B0604020202020204" pitchFamily="34" charset="0"/>
                        </a:rPr>
                        <a:t>Australia</a:t>
                      </a:r>
                      <a:endParaRPr lang="en-US" sz="1300" b="1" i="0" u="none" strike="noStrike" dirty="0">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8513" marR="8513" marT="8513"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en-US" altLang="ko-KR" sz="1300" b="1" u="none" strike="noStrike">
                          <a:effectLst/>
                          <a:latin typeface="Arial" panose="020B0604020202020204" pitchFamily="34" charset="0"/>
                          <a:cs typeface="Arial" panose="020B0604020202020204" pitchFamily="34" charset="0"/>
                        </a:rPr>
                        <a:t>0.7 </a:t>
                      </a:r>
                      <a:endParaRPr lang="en-US" altLang="ko-KR" sz="1300" b="1" i="0" u="none" strike="noStrike">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8513" marR="8513" marT="8513"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B w="3175" cap="flat" cmpd="sng" algn="ctr">
                      <a:solidFill>
                        <a:schemeClr val="tx1"/>
                      </a:solidFill>
                      <a:prstDash val="solid"/>
                      <a:round/>
                      <a:headEnd type="none" w="med" len="med"/>
                      <a:tailEnd type="none" w="med" len="med"/>
                    </a:lnB>
                  </a:tcPr>
                </a:tc>
                <a:tc>
                  <a:txBody>
                    <a:bodyPr/>
                    <a:lstStyle/>
                    <a:p>
                      <a:pPr algn="ctr" fontAlgn="ctr"/>
                      <a:r>
                        <a:rPr lang="en-US" altLang="ko-KR" sz="1300" b="1" u="none" strike="noStrike" dirty="0">
                          <a:effectLst/>
                          <a:latin typeface="Arial" panose="020B0604020202020204" pitchFamily="34" charset="0"/>
                          <a:cs typeface="Arial" panose="020B0604020202020204" pitchFamily="34" charset="0"/>
                        </a:rPr>
                        <a:t>3.4 </a:t>
                      </a:r>
                      <a:endParaRPr lang="en-US" altLang="ko-KR" sz="1300" b="1" i="0" u="none" strike="noStrike" dirty="0">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8513" marR="8513" marT="8513"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B w="3175" cap="flat" cmpd="sng" algn="ctr">
                      <a:solidFill>
                        <a:schemeClr val="tx1"/>
                      </a:solidFill>
                      <a:prstDash val="solid"/>
                      <a:round/>
                      <a:headEnd type="none" w="med" len="med"/>
                      <a:tailEnd type="none" w="med" len="med"/>
                    </a:lnB>
                  </a:tcPr>
                </a:tc>
                <a:tc>
                  <a:txBody>
                    <a:bodyPr/>
                    <a:lstStyle/>
                    <a:p>
                      <a:pPr algn="ctr" fontAlgn="ctr"/>
                      <a:r>
                        <a:rPr lang="en-US" altLang="ko-KR" sz="1300" b="1" u="none" strike="noStrike">
                          <a:effectLst/>
                          <a:latin typeface="Arial" panose="020B0604020202020204" pitchFamily="34" charset="0"/>
                          <a:cs typeface="Arial" panose="020B0604020202020204" pitchFamily="34" charset="0"/>
                        </a:rPr>
                        <a:t>0.7 </a:t>
                      </a:r>
                      <a:endParaRPr lang="en-US" altLang="ko-KR" sz="1300" b="1" i="0" u="none" strike="noStrike">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8513" marR="8513" marT="8513"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B w="3175" cap="flat" cmpd="sng" algn="ctr">
                      <a:solidFill>
                        <a:schemeClr val="tx1"/>
                      </a:solidFill>
                      <a:prstDash val="solid"/>
                      <a:round/>
                      <a:headEnd type="none" w="med" len="med"/>
                      <a:tailEnd type="none" w="med" len="med"/>
                    </a:lnB>
                  </a:tcPr>
                </a:tc>
                <a:tc>
                  <a:txBody>
                    <a:bodyPr/>
                    <a:lstStyle/>
                    <a:p>
                      <a:pPr algn="ctr" fontAlgn="ctr"/>
                      <a:r>
                        <a:rPr lang="en-US" altLang="ko-KR" sz="1300" b="1" u="none" strike="noStrike">
                          <a:effectLst/>
                          <a:latin typeface="Arial" panose="020B0604020202020204" pitchFamily="34" charset="0"/>
                          <a:cs typeface="Arial" panose="020B0604020202020204" pitchFamily="34" charset="0"/>
                        </a:rPr>
                        <a:t>5.4 </a:t>
                      </a:r>
                      <a:endParaRPr lang="en-US" altLang="ko-KR" sz="1300" b="1" i="0" u="none" strike="noStrike">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8513" marR="8513" marT="8513"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B w="3175" cap="flat" cmpd="sng" algn="ctr">
                      <a:solidFill>
                        <a:schemeClr val="tx1"/>
                      </a:solidFill>
                      <a:prstDash val="solid"/>
                      <a:round/>
                      <a:headEnd type="none" w="med" len="med"/>
                      <a:tailEnd type="none" w="med" len="med"/>
                    </a:lnB>
                  </a:tcPr>
                </a:tc>
                <a:tc>
                  <a:txBody>
                    <a:bodyPr/>
                    <a:lstStyle/>
                    <a:p>
                      <a:pPr algn="ctr" fontAlgn="ctr"/>
                      <a:r>
                        <a:rPr lang="en-US" altLang="ko-KR" sz="1300" b="1" u="none" strike="noStrike">
                          <a:effectLst/>
                          <a:latin typeface="Arial" panose="020B0604020202020204" pitchFamily="34" charset="0"/>
                          <a:cs typeface="Arial" panose="020B0604020202020204" pitchFamily="34" charset="0"/>
                        </a:rPr>
                        <a:t>0.9 </a:t>
                      </a:r>
                      <a:endParaRPr lang="en-US" altLang="ko-KR" sz="1300" b="1" i="0" u="none" strike="noStrike">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8513" marR="8513" marT="8513"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B w="3175" cap="flat" cmpd="sng" algn="ctr">
                      <a:solidFill>
                        <a:schemeClr val="tx1"/>
                      </a:solidFill>
                      <a:prstDash val="solid"/>
                      <a:round/>
                      <a:headEnd type="none" w="med" len="med"/>
                      <a:tailEnd type="none" w="med" len="med"/>
                    </a:lnB>
                  </a:tcPr>
                </a:tc>
                <a:tc>
                  <a:txBody>
                    <a:bodyPr/>
                    <a:lstStyle/>
                    <a:p>
                      <a:pPr algn="ctr" fontAlgn="ctr"/>
                      <a:r>
                        <a:rPr lang="en-US" altLang="ko-KR" sz="1300" b="1" u="none" strike="noStrike">
                          <a:effectLst/>
                          <a:latin typeface="Arial" panose="020B0604020202020204" pitchFamily="34" charset="0"/>
                          <a:cs typeface="Arial" panose="020B0604020202020204" pitchFamily="34" charset="0"/>
                        </a:rPr>
                        <a:t>4.1 </a:t>
                      </a:r>
                      <a:endParaRPr lang="en-US" altLang="ko-KR" sz="1300" b="1" i="0" u="none" strike="noStrike">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8513" marR="8513" marT="8513"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B w="3175" cap="flat" cmpd="sng" algn="ctr">
                      <a:solidFill>
                        <a:schemeClr val="tx1"/>
                      </a:solidFill>
                      <a:prstDash val="solid"/>
                      <a:round/>
                      <a:headEnd type="none" w="med" len="med"/>
                      <a:tailEnd type="none" w="med" len="med"/>
                    </a:lnB>
                  </a:tcPr>
                </a:tc>
                <a:tc>
                  <a:txBody>
                    <a:bodyPr/>
                    <a:lstStyle/>
                    <a:p>
                      <a:pPr algn="ctr" fontAlgn="ctr"/>
                      <a:r>
                        <a:rPr lang="en-US" altLang="ko-KR" sz="1300" b="1" u="none" strike="noStrike">
                          <a:effectLst/>
                          <a:latin typeface="Arial" panose="020B0604020202020204" pitchFamily="34" charset="0"/>
                          <a:cs typeface="Arial" panose="020B0604020202020204" pitchFamily="34" charset="0"/>
                        </a:rPr>
                        <a:t>1.2 </a:t>
                      </a:r>
                      <a:endParaRPr lang="en-US" altLang="ko-KR" sz="1300" b="1" i="0" u="none" strike="noStrike">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8513" marR="8513" marT="8513"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B w="3175" cap="flat" cmpd="sng" algn="ctr">
                      <a:solidFill>
                        <a:schemeClr val="tx1"/>
                      </a:solidFill>
                      <a:prstDash val="solid"/>
                      <a:round/>
                      <a:headEnd type="none" w="med" len="med"/>
                      <a:tailEnd type="none" w="med" len="med"/>
                    </a:lnB>
                  </a:tcPr>
                </a:tc>
                <a:tc>
                  <a:txBody>
                    <a:bodyPr/>
                    <a:lstStyle/>
                    <a:p>
                      <a:pPr algn="ctr" fontAlgn="ctr"/>
                      <a:r>
                        <a:rPr lang="en-US" altLang="ko-KR" sz="1300" b="1" u="none" strike="noStrike">
                          <a:effectLst/>
                          <a:latin typeface="Arial" panose="020B0604020202020204" pitchFamily="34" charset="0"/>
                          <a:cs typeface="Arial" panose="020B0604020202020204" pitchFamily="34" charset="0"/>
                        </a:rPr>
                        <a:t>3.4 </a:t>
                      </a:r>
                      <a:endParaRPr lang="en-US" altLang="ko-KR" sz="1300" b="1" i="0" u="none" strike="noStrike">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8513" marR="8513" marT="8513"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B w="3175" cap="flat" cmpd="sng" algn="ctr">
                      <a:solidFill>
                        <a:schemeClr val="tx1"/>
                      </a:solidFill>
                      <a:prstDash val="solid"/>
                      <a:round/>
                      <a:headEnd type="none" w="med" len="med"/>
                      <a:tailEnd type="none" w="med" len="med"/>
                    </a:lnB>
                  </a:tcPr>
                </a:tc>
                <a:tc>
                  <a:txBody>
                    <a:bodyPr/>
                    <a:lstStyle/>
                    <a:p>
                      <a:pPr algn="ctr" fontAlgn="ctr"/>
                      <a:r>
                        <a:rPr lang="en-US" altLang="ko-KR" sz="1300" b="1" u="none" strike="noStrike">
                          <a:effectLst/>
                          <a:latin typeface="Arial" panose="020B0604020202020204" pitchFamily="34" charset="0"/>
                          <a:cs typeface="Arial" panose="020B0604020202020204" pitchFamily="34" charset="0"/>
                        </a:rPr>
                        <a:t>1.6 </a:t>
                      </a:r>
                      <a:endParaRPr lang="en-US" altLang="ko-KR" sz="1300" b="1" i="0" u="none" strike="noStrike">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8513" marR="8513" marT="8513"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B w="3175" cap="flat" cmpd="sng" algn="ctr">
                      <a:solidFill>
                        <a:schemeClr val="tx1"/>
                      </a:solidFill>
                      <a:prstDash val="solid"/>
                      <a:round/>
                      <a:headEnd type="none" w="med" len="med"/>
                      <a:tailEnd type="none" w="med" len="med"/>
                    </a:lnB>
                  </a:tcPr>
                </a:tc>
                <a:tc>
                  <a:txBody>
                    <a:bodyPr/>
                    <a:lstStyle/>
                    <a:p>
                      <a:pPr algn="ctr" fontAlgn="ctr"/>
                      <a:r>
                        <a:rPr lang="en-US" altLang="ko-KR" sz="1300" b="1" u="none" strike="noStrike">
                          <a:effectLst/>
                          <a:latin typeface="Arial" panose="020B0604020202020204" pitchFamily="34" charset="0"/>
                          <a:cs typeface="Arial" panose="020B0604020202020204" pitchFamily="34" charset="0"/>
                        </a:rPr>
                        <a:t>4.6 </a:t>
                      </a:r>
                      <a:endParaRPr lang="en-US" altLang="ko-KR" sz="1300" b="1" i="0" u="none" strike="noStrike">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8513" marR="8513" marT="8513"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B w="3175" cap="flat" cmpd="sng" algn="ctr">
                      <a:solidFill>
                        <a:schemeClr val="tx1"/>
                      </a:solidFill>
                      <a:prstDash val="solid"/>
                      <a:round/>
                      <a:headEnd type="none" w="med" len="med"/>
                      <a:tailEnd type="none" w="med" len="med"/>
                    </a:lnB>
                  </a:tcPr>
                </a:tc>
              </a:tr>
              <a:tr h="301158">
                <a:tc>
                  <a:txBody>
                    <a:bodyPr/>
                    <a:lstStyle/>
                    <a:p>
                      <a:pPr algn="ctr" fontAlgn="ctr"/>
                      <a:r>
                        <a:rPr lang="en-US" sz="1300" b="1" u="none" strike="noStrike" dirty="0">
                          <a:effectLst/>
                          <a:latin typeface="Arial" panose="020B0604020202020204" pitchFamily="34" charset="0"/>
                          <a:cs typeface="Arial" panose="020B0604020202020204" pitchFamily="34" charset="0"/>
                        </a:rPr>
                        <a:t>China</a:t>
                      </a:r>
                      <a:endParaRPr lang="en-US" sz="1300" b="1" i="0" u="none" strike="noStrike" dirty="0">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8513" marR="8513" marT="8513"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en-US" altLang="ko-KR" sz="1300" b="1" u="none" strike="noStrike" dirty="0">
                          <a:solidFill>
                            <a:srgbClr val="0070C0"/>
                          </a:solidFill>
                          <a:effectLst/>
                          <a:latin typeface="Arial" panose="020B0604020202020204" pitchFamily="34" charset="0"/>
                          <a:cs typeface="Arial" panose="020B0604020202020204" pitchFamily="34" charset="0"/>
                        </a:rPr>
                        <a:t>1.2</a:t>
                      </a:r>
                      <a:r>
                        <a:rPr lang="en-US" altLang="ko-KR" sz="1300" b="1" u="none" strike="noStrike" dirty="0">
                          <a:effectLst/>
                          <a:latin typeface="Arial" panose="020B0604020202020204" pitchFamily="34" charset="0"/>
                          <a:cs typeface="Arial" panose="020B0604020202020204" pitchFamily="34" charset="0"/>
                        </a:rPr>
                        <a:t> </a:t>
                      </a:r>
                      <a:endParaRPr lang="en-US" altLang="ko-KR" sz="1300" b="1" i="0" u="none" strike="noStrike" dirty="0">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8513" marR="8513" marT="8513"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ko-KR" sz="1300" b="1" u="none" strike="noStrike">
                          <a:effectLst/>
                          <a:latin typeface="Arial" panose="020B0604020202020204" pitchFamily="34" charset="0"/>
                          <a:cs typeface="Arial" panose="020B0604020202020204" pitchFamily="34" charset="0"/>
                        </a:rPr>
                        <a:t>146.3 </a:t>
                      </a:r>
                      <a:endParaRPr lang="en-US" altLang="ko-KR" sz="1300" b="1" i="0" u="none" strike="noStrike">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8513" marR="8513" marT="8513"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ko-KR" sz="1300" b="1" u="none" strike="noStrike" dirty="0">
                          <a:effectLst/>
                          <a:latin typeface="Arial" panose="020B0604020202020204" pitchFamily="34" charset="0"/>
                          <a:cs typeface="Arial" panose="020B0604020202020204" pitchFamily="34" charset="0"/>
                        </a:rPr>
                        <a:t>2.6 </a:t>
                      </a:r>
                      <a:endParaRPr lang="en-US" altLang="ko-KR" sz="1300" b="1" i="0" u="none" strike="noStrike" dirty="0">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8513" marR="8513" marT="8513"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ko-KR" sz="1300" b="1" u="none" strike="noStrike">
                          <a:effectLst/>
                          <a:latin typeface="Arial" panose="020B0604020202020204" pitchFamily="34" charset="0"/>
                          <a:cs typeface="Arial" panose="020B0604020202020204" pitchFamily="34" charset="0"/>
                        </a:rPr>
                        <a:t>385.4 </a:t>
                      </a:r>
                      <a:endParaRPr lang="en-US" altLang="ko-KR" sz="1300" b="1" i="0" u="none" strike="noStrike">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8513" marR="8513" marT="8513"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ko-KR" sz="1300" b="1" u="none" strike="noStrike">
                          <a:effectLst/>
                          <a:latin typeface="Arial" panose="020B0604020202020204" pitchFamily="34" charset="0"/>
                          <a:cs typeface="Arial" panose="020B0604020202020204" pitchFamily="34" charset="0"/>
                        </a:rPr>
                        <a:t>4.9 </a:t>
                      </a:r>
                      <a:endParaRPr lang="en-US" altLang="ko-KR" sz="1300" b="1" i="0" u="none" strike="noStrike">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8513" marR="8513" marT="8513"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ko-KR" sz="1300" b="1" u="none" strike="noStrike">
                          <a:effectLst/>
                          <a:latin typeface="Arial" panose="020B0604020202020204" pitchFamily="34" charset="0"/>
                          <a:cs typeface="Arial" panose="020B0604020202020204" pitchFamily="34" charset="0"/>
                        </a:rPr>
                        <a:t>437.3 </a:t>
                      </a:r>
                      <a:endParaRPr lang="en-US" altLang="ko-KR" sz="1300" b="1" i="0" u="none" strike="noStrike">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8513" marR="8513" marT="8513"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ko-KR" sz="1300" b="1" u="none" strike="noStrike">
                          <a:effectLst/>
                          <a:latin typeface="Arial" panose="020B0604020202020204" pitchFamily="34" charset="0"/>
                          <a:cs typeface="Arial" panose="020B0604020202020204" pitchFamily="34" charset="0"/>
                        </a:rPr>
                        <a:t>8.5 </a:t>
                      </a:r>
                      <a:endParaRPr lang="en-US" altLang="ko-KR" sz="1300" b="1" i="0" u="none" strike="noStrike">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8513" marR="8513" marT="8513"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ko-KR" sz="1300" b="1" u="none" strike="noStrike">
                          <a:effectLst/>
                          <a:latin typeface="Arial" panose="020B0604020202020204" pitchFamily="34" charset="0"/>
                          <a:cs typeface="Arial" panose="020B0604020202020204" pitchFamily="34" charset="0"/>
                        </a:rPr>
                        <a:t>370.7 </a:t>
                      </a:r>
                      <a:endParaRPr lang="en-US" altLang="ko-KR" sz="1300" b="1" i="0" u="none" strike="noStrike">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8513" marR="8513" marT="8513"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ko-KR" sz="1300" b="1" u="none" strike="noStrike" dirty="0">
                          <a:solidFill>
                            <a:srgbClr val="0070C0"/>
                          </a:solidFill>
                          <a:effectLst/>
                          <a:latin typeface="Arial" panose="020B0604020202020204" pitchFamily="34" charset="0"/>
                          <a:cs typeface="Arial" panose="020B0604020202020204" pitchFamily="34" charset="0"/>
                        </a:rPr>
                        <a:t>8.9</a:t>
                      </a:r>
                      <a:r>
                        <a:rPr lang="en-US" altLang="ko-KR" sz="1300" b="1" u="none" strike="noStrike" dirty="0">
                          <a:effectLst/>
                          <a:latin typeface="Arial" panose="020B0604020202020204" pitchFamily="34" charset="0"/>
                          <a:cs typeface="Arial" panose="020B0604020202020204" pitchFamily="34" charset="0"/>
                        </a:rPr>
                        <a:t> </a:t>
                      </a:r>
                      <a:endParaRPr lang="en-US" altLang="ko-KR" sz="1300" b="1" i="0" u="none" strike="noStrike" dirty="0">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8513" marR="8513" marT="8513"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ko-KR" sz="1300" b="1" u="none" strike="noStrike">
                          <a:effectLst/>
                          <a:latin typeface="Arial" panose="020B0604020202020204" pitchFamily="34" charset="0"/>
                          <a:cs typeface="Arial" panose="020B0604020202020204" pitchFamily="34" charset="0"/>
                        </a:rPr>
                        <a:t>426.1 </a:t>
                      </a:r>
                      <a:endParaRPr lang="en-US" altLang="ko-KR" sz="1300" b="1" i="0" u="none" strike="noStrike">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8513" marR="8513" marT="8513"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301158">
                <a:tc>
                  <a:txBody>
                    <a:bodyPr/>
                    <a:lstStyle/>
                    <a:p>
                      <a:pPr algn="ctr" fontAlgn="ctr"/>
                      <a:r>
                        <a:rPr lang="en-US" sz="1300" b="1" u="none" strike="noStrike" dirty="0">
                          <a:effectLst/>
                          <a:latin typeface="Arial" panose="020B0604020202020204" pitchFamily="34" charset="0"/>
                          <a:cs typeface="Arial" panose="020B0604020202020204" pitchFamily="34" charset="0"/>
                        </a:rPr>
                        <a:t>Germany</a:t>
                      </a:r>
                      <a:endParaRPr lang="en-US" sz="1300" b="1" i="0" u="none" strike="noStrike" dirty="0">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8513" marR="8513" marT="8513"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en-US" altLang="ko-KR" sz="1300" b="1" u="none" strike="noStrike" dirty="0">
                          <a:effectLst/>
                          <a:latin typeface="Arial" panose="020B0604020202020204" pitchFamily="34" charset="0"/>
                          <a:cs typeface="Arial" panose="020B0604020202020204" pitchFamily="34" charset="0"/>
                        </a:rPr>
                        <a:t>1.4 </a:t>
                      </a:r>
                      <a:endParaRPr lang="en-US" altLang="ko-KR" sz="1300" b="1" i="0" u="none" strike="noStrike" dirty="0">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8513" marR="8513" marT="8513"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ko-KR" sz="1300" b="1" u="none" strike="noStrike" dirty="0">
                          <a:effectLst/>
                          <a:latin typeface="Arial" panose="020B0604020202020204" pitchFamily="34" charset="0"/>
                          <a:cs typeface="Arial" panose="020B0604020202020204" pitchFamily="34" charset="0"/>
                        </a:rPr>
                        <a:t>5.1 </a:t>
                      </a:r>
                      <a:endParaRPr lang="en-US" altLang="ko-KR" sz="1300" b="1" i="0" u="none" strike="noStrike" dirty="0">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8513" marR="8513" marT="8513"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ko-KR" sz="1300" b="1" u="none" strike="noStrike">
                          <a:effectLst/>
                          <a:latin typeface="Arial" panose="020B0604020202020204" pitchFamily="34" charset="0"/>
                          <a:cs typeface="Arial" panose="020B0604020202020204" pitchFamily="34" charset="0"/>
                        </a:rPr>
                        <a:t>1.5 </a:t>
                      </a:r>
                      <a:endParaRPr lang="en-US" altLang="ko-KR" sz="1300" b="1" i="0" u="none" strike="noStrike">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8513" marR="8513" marT="8513"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ko-KR" sz="1300" b="1" u="none" strike="noStrike" dirty="0">
                          <a:effectLst/>
                          <a:latin typeface="Arial" panose="020B0604020202020204" pitchFamily="34" charset="0"/>
                          <a:cs typeface="Arial" panose="020B0604020202020204" pitchFamily="34" charset="0"/>
                        </a:rPr>
                        <a:t>12.4 </a:t>
                      </a:r>
                      <a:endParaRPr lang="en-US" altLang="ko-KR" sz="1300" b="1" i="0" u="none" strike="noStrike" dirty="0">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8513" marR="8513" marT="8513"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ko-KR" sz="1300" b="1" u="none" strike="noStrike">
                          <a:effectLst/>
                          <a:latin typeface="Arial" panose="020B0604020202020204" pitchFamily="34" charset="0"/>
                          <a:cs typeface="Arial" panose="020B0604020202020204" pitchFamily="34" charset="0"/>
                        </a:rPr>
                        <a:t>2.1 </a:t>
                      </a:r>
                      <a:endParaRPr lang="en-US" altLang="ko-KR" sz="1300" b="1" i="0" u="none" strike="noStrike">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8513" marR="8513" marT="8513"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ko-KR" sz="1300" b="1" u="none" strike="noStrike">
                          <a:effectLst/>
                          <a:latin typeface="Arial" panose="020B0604020202020204" pitchFamily="34" charset="0"/>
                          <a:cs typeface="Arial" panose="020B0604020202020204" pitchFamily="34" charset="0"/>
                        </a:rPr>
                        <a:t>13.5 </a:t>
                      </a:r>
                      <a:endParaRPr lang="en-US" altLang="ko-KR" sz="1300" b="1" i="0" u="none" strike="noStrike">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8513" marR="8513" marT="8513"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ko-KR" sz="1300" b="1" u="none" strike="noStrike">
                          <a:effectLst/>
                          <a:latin typeface="Arial" panose="020B0604020202020204" pitchFamily="34" charset="0"/>
                          <a:cs typeface="Arial" panose="020B0604020202020204" pitchFamily="34" charset="0"/>
                        </a:rPr>
                        <a:t>2.0 </a:t>
                      </a:r>
                      <a:endParaRPr lang="en-US" altLang="ko-KR" sz="1300" b="1" i="0" u="none" strike="noStrike">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8513" marR="8513" marT="8513"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ko-KR" sz="1300" b="1" u="none" strike="noStrike">
                          <a:effectLst/>
                          <a:latin typeface="Arial" panose="020B0604020202020204" pitchFamily="34" charset="0"/>
                          <a:cs typeface="Arial" panose="020B0604020202020204" pitchFamily="34" charset="0"/>
                        </a:rPr>
                        <a:t>11.0 </a:t>
                      </a:r>
                      <a:endParaRPr lang="en-US" altLang="ko-KR" sz="1300" b="1" i="0" u="none" strike="noStrike">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8513" marR="8513" marT="8513"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ko-KR" sz="1300" b="1" u="none" strike="noStrike">
                          <a:effectLst/>
                          <a:latin typeface="Arial" panose="020B0604020202020204" pitchFamily="34" charset="0"/>
                          <a:cs typeface="Arial" panose="020B0604020202020204" pitchFamily="34" charset="0"/>
                        </a:rPr>
                        <a:t>1.6 </a:t>
                      </a:r>
                      <a:endParaRPr lang="en-US" altLang="ko-KR" sz="1300" b="1" i="0" u="none" strike="noStrike">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8513" marR="8513" marT="8513"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ko-KR" sz="1300" b="1" u="none" strike="noStrike">
                          <a:effectLst/>
                          <a:latin typeface="Arial" panose="020B0604020202020204" pitchFamily="34" charset="0"/>
                          <a:cs typeface="Arial" panose="020B0604020202020204" pitchFamily="34" charset="0"/>
                        </a:rPr>
                        <a:t>11.5 </a:t>
                      </a:r>
                      <a:endParaRPr lang="en-US" altLang="ko-KR" sz="1300" b="1" i="0" u="none" strike="noStrike">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8513" marR="8513" marT="8513"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301158">
                <a:tc>
                  <a:txBody>
                    <a:bodyPr/>
                    <a:lstStyle/>
                    <a:p>
                      <a:pPr algn="ctr" fontAlgn="ctr"/>
                      <a:r>
                        <a:rPr lang="en-US" sz="1300" b="1" u="none" strike="noStrike" dirty="0">
                          <a:effectLst/>
                          <a:latin typeface="Arial" panose="020B0604020202020204" pitchFamily="34" charset="0"/>
                          <a:cs typeface="Arial" panose="020B0604020202020204" pitchFamily="34" charset="0"/>
                        </a:rPr>
                        <a:t>Japan</a:t>
                      </a:r>
                      <a:endParaRPr lang="en-US" sz="1300" b="1" i="0" u="none" strike="noStrike" dirty="0">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8513" marR="8513" marT="8513"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en-US" altLang="ko-KR" sz="1300" b="1" u="none" strike="noStrike" dirty="0">
                          <a:solidFill>
                            <a:srgbClr val="0070C0"/>
                          </a:solidFill>
                          <a:effectLst/>
                          <a:latin typeface="Arial" panose="020B0604020202020204" pitchFamily="34" charset="0"/>
                          <a:cs typeface="Arial" panose="020B0604020202020204" pitchFamily="34" charset="0"/>
                        </a:rPr>
                        <a:t>8.7</a:t>
                      </a:r>
                      <a:r>
                        <a:rPr lang="en-US" altLang="ko-KR" sz="1300" b="1" u="none" strike="noStrike" dirty="0">
                          <a:effectLst/>
                          <a:latin typeface="Arial" panose="020B0604020202020204" pitchFamily="34" charset="0"/>
                          <a:cs typeface="Arial" panose="020B0604020202020204" pitchFamily="34" charset="0"/>
                        </a:rPr>
                        <a:t> </a:t>
                      </a:r>
                      <a:endParaRPr lang="en-US" altLang="ko-KR" sz="1300" b="1" i="0" u="none" strike="noStrike" dirty="0">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8513" marR="8513" marT="8513"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ko-KR" sz="1300" b="1" u="none" strike="noStrike">
                          <a:effectLst/>
                          <a:latin typeface="Arial" panose="020B0604020202020204" pitchFamily="34" charset="0"/>
                          <a:cs typeface="Arial" panose="020B0604020202020204" pitchFamily="34" charset="0"/>
                        </a:rPr>
                        <a:t>23.0 </a:t>
                      </a:r>
                      <a:endParaRPr lang="en-US" altLang="ko-KR" sz="1300" b="1" i="0" u="none" strike="noStrike">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8513" marR="8513" marT="8513"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ko-KR" sz="1300" b="1" u="none" strike="noStrike">
                          <a:effectLst/>
                          <a:latin typeface="Arial" panose="020B0604020202020204" pitchFamily="34" charset="0"/>
                          <a:cs typeface="Arial" panose="020B0604020202020204" pitchFamily="34" charset="0"/>
                        </a:rPr>
                        <a:t>9.0 </a:t>
                      </a:r>
                      <a:endParaRPr lang="en-US" altLang="ko-KR" sz="1300" b="1" i="0" u="none" strike="noStrike">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8513" marR="8513" marT="8513"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ko-KR" sz="1300" b="1" u="none" strike="noStrike" dirty="0">
                          <a:effectLst/>
                          <a:latin typeface="Arial" panose="020B0604020202020204" pitchFamily="34" charset="0"/>
                          <a:cs typeface="Arial" panose="020B0604020202020204" pitchFamily="34" charset="0"/>
                        </a:rPr>
                        <a:t>48.3 </a:t>
                      </a:r>
                      <a:endParaRPr lang="en-US" altLang="ko-KR" sz="1300" b="1" i="0" u="none" strike="noStrike" dirty="0">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8513" marR="8513" marT="8513"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ko-KR" sz="1300" b="1" u="none" strike="noStrike">
                          <a:effectLst/>
                          <a:latin typeface="Arial" panose="020B0604020202020204" pitchFamily="34" charset="0"/>
                          <a:cs typeface="Arial" panose="020B0604020202020204" pitchFamily="34" charset="0"/>
                        </a:rPr>
                        <a:t>6.9 </a:t>
                      </a:r>
                      <a:endParaRPr lang="en-US" altLang="ko-KR" sz="1300" b="1" i="0" u="none" strike="noStrike">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8513" marR="8513" marT="8513"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ko-KR" sz="1300" b="1" u="none" strike="noStrike">
                          <a:effectLst/>
                          <a:latin typeface="Arial" panose="020B0604020202020204" pitchFamily="34" charset="0"/>
                          <a:cs typeface="Arial" panose="020B0604020202020204" pitchFamily="34" charset="0"/>
                        </a:rPr>
                        <a:t>41.2 </a:t>
                      </a:r>
                      <a:endParaRPr lang="en-US" altLang="ko-KR" sz="1300" b="1" i="0" u="none" strike="noStrike">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8513" marR="8513" marT="8513"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ko-KR" sz="1300" b="1" u="none" strike="noStrike">
                          <a:effectLst/>
                          <a:latin typeface="Arial" panose="020B0604020202020204" pitchFamily="34" charset="0"/>
                          <a:cs typeface="Arial" panose="020B0604020202020204" pitchFamily="34" charset="0"/>
                        </a:rPr>
                        <a:t>5.9 </a:t>
                      </a:r>
                      <a:endParaRPr lang="en-US" altLang="ko-KR" sz="1300" b="1" i="0" u="none" strike="noStrike">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8513" marR="8513" marT="8513"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ko-KR" sz="1300" b="1" u="none" strike="noStrike">
                          <a:effectLst/>
                          <a:latin typeface="Arial" panose="020B0604020202020204" pitchFamily="34" charset="0"/>
                          <a:cs typeface="Arial" panose="020B0604020202020204" pitchFamily="34" charset="0"/>
                        </a:rPr>
                        <a:t>27.3 </a:t>
                      </a:r>
                      <a:endParaRPr lang="en-US" altLang="ko-KR" sz="1300" b="1" i="0" u="none" strike="noStrike">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8513" marR="8513" marT="8513"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ko-KR" sz="1300" b="1" u="none" strike="noStrike" dirty="0">
                          <a:solidFill>
                            <a:srgbClr val="0070C0"/>
                          </a:solidFill>
                          <a:effectLst/>
                          <a:latin typeface="Arial" panose="020B0604020202020204" pitchFamily="34" charset="0"/>
                          <a:cs typeface="Arial" panose="020B0604020202020204" pitchFamily="34" charset="0"/>
                        </a:rPr>
                        <a:t>4.8</a:t>
                      </a:r>
                      <a:r>
                        <a:rPr lang="en-US" altLang="ko-KR" sz="1300" b="1" u="none" strike="noStrike" dirty="0">
                          <a:effectLst/>
                          <a:latin typeface="Arial" panose="020B0604020202020204" pitchFamily="34" charset="0"/>
                          <a:cs typeface="Arial" panose="020B0604020202020204" pitchFamily="34" charset="0"/>
                        </a:rPr>
                        <a:t> </a:t>
                      </a:r>
                      <a:endParaRPr lang="en-US" altLang="ko-KR" sz="1300" b="1" i="0" u="none" strike="noStrike" dirty="0">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8513" marR="8513" marT="8513"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ko-KR" sz="1300" b="1" u="none" strike="noStrike">
                          <a:effectLst/>
                          <a:latin typeface="Arial" panose="020B0604020202020204" pitchFamily="34" charset="0"/>
                          <a:cs typeface="Arial" panose="020B0604020202020204" pitchFamily="34" charset="0"/>
                        </a:rPr>
                        <a:t>26.8 </a:t>
                      </a:r>
                      <a:endParaRPr lang="en-US" altLang="ko-KR" sz="1300" b="1" i="0" u="none" strike="noStrike">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8513" marR="8513" marT="8513"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301158">
                <a:tc>
                  <a:txBody>
                    <a:bodyPr/>
                    <a:lstStyle/>
                    <a:p>
                      <a:pPr algn="ctr" fontAlgn="ctr"/>
                      <a:r>
                        <a:rPr lang="en-US" sz="1300" b="1" u="none" strike="noStrike" dirty="0">
                          <a:effectLst/>
                          <a:latin typeface="Arial" panose="020B0604020202020204" pitchFamily="34" charset="0"/>
                          <a:cs typeface="Arial" panose="020B0604020202020204" pitchFamily="34" charset="0"/>
                        </a:rPr>
                        <a:t>Korea</a:t>
                      </a:r>
                      <a:endParaRPr lang="en-US" sz="1300" b="1" i="0" u="none" strike="noStrike" dirty="0">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8513" marR="8513" marT="8513"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en-US" altLang="ko-KR" sz="1300" b="1" u="none" strike="noStrike" dirty="0">
                          <a:solidFill>
                            <a:srgbClr val="FF0000"/>
                          </a:solidFill>
                          <a:effectLst/>
                          <a:latin typeface="Arial" panose="020B0604020202020204" pitchFamily="34" charset="0"/>
                          <a:cs typeface="Arial" panose="020B0604020202020204" pitchFamily="34" charset="0"/>
                        </a:rPr>
                        <a:t>70.6</a:t>
                      </a:r>
                      <a:r>
                        <a:rPr lang="en-US" altLang="ko-KR" sz="1300" b="1" u="none" strike="noStrike" dirty="0">
                          <a:effectLst/>
                          <a:latin typeface="Arial" panose="020B0604020202020204" pitchFamily="34" charset="0"/>
                          <a:cs typeface="Arial" panose="020B0604020202020204" pitchFamily="34" charset="0"/>
                        </a:rPr>
                        <a:t> </a:t>
                      </a:r>
                      <a:endParaRPr lang="en-US" altLang="ko-KR" sz="1300" b="1" i="0" u="none" strike="noStrike" dirty="0">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8513" marR="8513" marT="8513"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ko-KR" sz="1300" b="1" u="none" strike="noStrike">
                          <a:effectLst/>
                          <a:latin typeface="Arial" panose="020B0604020202020204" pitchFamily="34" charset="0"/>
                          <a:cs typeface="Arial" panose="020B0604020202020204" pitchFamily="34" charset="0"/>
                        </a:rPr>
                        <a:t>587.3 </a:t>
                      </a:r>
                      <a:endParaRPr lang="en-US" altLang="ko-KR" sz="1300" b="1" i="0" u="none" strike="noStrike">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8513" marR="8513" marT="8513"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ko-KR" sz="1300" b="1" u="none" strike="noStrike" dirty="0">
                          <a:solidFill>
                            <a:schemeClr val="tx1"/>
                          </a:solidFill>
                          <a:effectLst/>
                          <a:latin typeface="Arial" panose="020B0604020202020204" pitchFamily="34" charset="0"/>
                          <a:cs typeface="Arial" panose="020B0604020202020204" pitchFamily="34" charset="0"/>
                        </a:rPr>
                        <a:t>62.7</a:t>
                      </a:r>
                      <a:r>
                        <a:rPr lang="en-US" altLang="ko-KR" sz="1300" b="1" u="none" strike="noStrike" dirty="0">
                          <a:effectLst/>
                          <a:latin typeface="Arial" panose="020B0604020202020204" pitchFamily="34" charset="0"/>
                          <a:cs typeface="Arial" panose="020B0604020202020204" pitchFamily="34" charset="0"/>
                        </a:rPr>
                        <a:t> </a:t>
                      </a:r>
                      <a:endParaRPr lang="en-US" altLang="ko-KR" sz="1300" b="1" i="0" u="none" strike="noStrike" dirty="0">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8513" marR="8513" marT="8513"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ko-KR" sz="1300" b="1" u="none" strike="noStrike" dirty="0">
                          <a:effectLst/>
                          <a:latin typeface="Arial" panose="020B0604020202020204" pitchFamily="34" charset="0"/>
                          <a:cs typeface="Arial" panose="020B0604020202020204" pitchFamily="34" charset="0"/>
                        </a:rPr>
                        <a:t>788.6 </a:t>
                      </a:r>
                      <a:endParaRPr lang="en-US" altLang="ko-KR" sz="1300" b="1" i="0" u="none" strike="noStrike" dirty="0">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8513" marR="8513" marT="8513"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ko-KR" sz="1300" b="1" u="none" strike="noStrike" dirty="0">
                          <a:solidFill>
                            <a:schemeClr val="tx1"/>
                          </a:solidFill>
                          <a:effectLst/>
                          <a:latin typeface="Arial" panose="020B0604020202020204" pitchFamily="34" charset="0"/>
                          <a:cs typeface="Arial" panose="020B0604020202020204" pitchFamily="34" charset="0"/>
                        </a:rPr>
                        <a:t>64.0</a:t>
                      </a:r>
                      <a:r>
                        <a:rPr lang="en-US" altLang="ko-KR" sz="1300" b="1" u="none" strike="noStrike" dirty="0">
                          <a:effectLst/>
                          <a:latin typeface="Arial" panose="020B0604020202020204" pitchFamily="34" charset="0"/>
                          <a:cs typeface="Arial" panose="020B0604020202020204" pitchFamily="34" charset="0"/>
                        </a:rPr>
                        <a:t> </a:t>
                      </a:r>
                      <a:endParaRPr lang="en-US" altLang="ko-KR" sz="1300" b="1" i="0" u="none" strike="noStrike" dirty="0">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8513" marR="8513" marT="8513"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ko-KR" sz="1300" b="1" u="none" strike="noStrike">
                          <a:effectLst/>
                          <a:latin typeface="Arial" panose="020B0604020202020204" pitchFamily="34" charset="0"/>
                          <a:cs typeface="Arial" panose="020B0604020202020204" pitchFamily="34" charset="0"/>
                        </a:rPr>
                        <a:t>679.3 </a:t>
                      </a:r>
                      <a:endParaRPr lang="en-US" altLang="ko-KR" sz="1300" b="1" i="0" u="none" strike="noStrike">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8513" marR="8513" marT="8513"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ko-KR" sz="1300" b="1" u="none" strike="noStrike" dirty="0">
                          <a:solidFill>
                            <a:schemeClr val="tx1"/>
                          </a:solidFill>
                          <a:effectLst/>
                          <a:latin typeface="Arial" panose="020B0604020202020204" pitchFamily="34" charset="0"/>
                          <a:cs typeface="Arial" panose="020B0604020202020204" pitchFamily="34" charset="0"/>
                        </a:rPr>
                        <a:t>60.0</a:t>
                      </a:r>
                      <a:r>
                        <a:rPr lang="en-US" altLang="ko-KR" sz="1300" b="1" u="none" strike="noStrike" dirty="0">
                          <a:effectLst/>
                          <a:latin typeface="Arial" panose="020B0604020202020204" pitchFamily="34" charset="0"/>
                          <a:cs typeface="Arial" panose="020B0604020202020204" pitchFamily="34" charset="0"/>
                        </a:rPr>
                        <a:t> </a:t>
                      </a:r>
                      <a:endParaRPr lang="en-US" altLang="ko-KR" sz="1300" b="1" i="0" u="none" strike="noStrike" dirty="0">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8513" marR="8513" marT="8513"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ko-KR" sz="1300" b="1" u="none" strike="noStrike">
                          <a:effectLst/>
                          <a:latin typeface="Arial" panose="020B0604020202020204" pitchFamily="34" charset="0"/>
                          <a:cs typeface="Arial" panose="020B0604020202020204" pitchFamily="34" charset="0"/>
                        </a:rPr>
                        <a:t>600.4 </a:t>
                      </a:r>
                      <a:endParaRPr lang="en-US" altLang="ko-KR" sz="1300" b="1" i="0" u="none" strike="noStrike">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8513" marR="8513" marT="8513"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ko-KR" sz="1300" b="1" u="none" strike="noStrike" dirty="0">
                          <a:solidFill>
                            <a:srgbClr val="FF0000"/>
                          </a:solidFill>
                          <a:effectLst/>
                          <a:latin typeface="Arial" panose="020B0604020202020204" pitchFamily="34" charset="0"/>
                          <a:cs typeface="Arial" panose="020B0604020202020204" pitchFamily="34" charset="0"/>
                        </a:rPr>
                        <a:t>61.8</a:t>
                      </a:r>
                      <a:r>
                        <a:rPr lang="en-US" altLang="ko-KR" sz="1300" b="1" u="none" strike="noStrike" dirty="0">
                          <a:effectLst/>
                          <a:latin typeface="Arial" panose="020B0604020202020204" pitchFamily="34" charset="0"/>
                          <a:cs typeface="Arial" panose="020B0604020202020204" pitchFamily="34" charset="0"/>
                        </a:rPr>
                        <a:t> </a:t>
                      </a:r>
                      <a:endParaRPr lang="en-US" altLang="ko-KR" sz="1300" b="1" i="0" u="none" strike="noStrike" dirty="0">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8513" marR="8513" marT="8513"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ko-KR" sz="1300" b="1" u="none" strike="noStrike">
                          <a:effectLst/>
                          <a:latin typeface="Arial" panose="020B0604020202020204" pitchFamily="34" charset="0"/>
                          <a:cs typeface="Arial" panose="020B0604020202020204" pitchFamily="34" charset="0"/>
                        </a:rPr>
                        <a:t>669.7 </a:t>
                      </a:r>
                      <a:endParaRPr lang="en-US" altLang="ko-KR" sz="1300" b="1" i="0" u="none" strike="noStrike">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8513" marR="8513" marT="8513"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301158">
                <a:tc>
                  <a:txBody>
                    <a:bodyPr/>
                    <a:lstStyle/>
                    <a:p>
                      <a:pPr algn="ctr" fontAlgn="ctr"/>
                      <a:r>
                        <a:rPr lang="en-US" sz="1300" b="1" u="none" strike="noStrike" dirty="0">
                          <a:effectLst/>
                          <a:latin typeface="Arial" panose="020B0604020202020204" pitchFamily="34" charset="0"/>
                          <a:cs typeface="Arial" panose="020B0604020202020204" pitchFamily="34" charset="0"/>
                        </a:rPr>
                        <a:t>(IT </a:t>
                      </a:r>
                      <a:r>
                        <a:rPr lang="en-US" sz="1300" b="1" u="none" strike="noStrike" dirty="0" smtClean="0">
                          <a:effectLst/>
                          <a:latin typeface="Arial" panose="020B0604020202020204" pitchFamily="34" charset="0"/>
                          <a:cs typeface="Arial" panose="020B0604020202020204" pitchFamily="34" charset="0"/>
                        </a:rPr>
                        <a:t>Manufactures</a:t>
                      </a:r>
                      <a:r>
                        <a:rPr lang="en-US" sz="1300" b="1" u="none" strike="noStrike" dirty="0">
                          <a:effectLst/>
                          <a:latin typeface="Arial" panose="020B0604020202020204" pitchFamily="34" charset="0"/>
                          <a:cs typeface="Arial" panose="020B0604020202020204" pitchFamily="34" charset="0"/>
                        </a:rPr>
                        <a:t>)</a:t>
                      </a:r>
                      <a:endParaRPr lang="en-US" sz="1300" b="1" i="0" u="none" strike="noStrike" dirty="0">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8513" marR="8513" marT="8513"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en-US" altLang="ko-KR" sz="1300" b="1" u="none" strike="noStrike">
                          <a:effectLst/>
                          <a:latin typeface="Arial" panose="020B0604020202020204" pitchFamily="34" charset="0"/>
                          <a:cs typeface="Arial" panose="020B0604020202020204" pitchFamily="34" charset="0"/>
                        </a:rPr>
                        <a:t>(41.7)</a:t>
                      </a:r>
                      <a:endParaRPr lang="en-US" altLang="ko-KR" sz="1300" b="1" i="0" u="none" strike="noStrike">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8513" marR="8513" marT="8513"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ko-KR" sz="1300" b="1" u="none" strike="noStrike" dirty="0">
                          <a:solidFill>
                            <a:srgbClr val="FF0000"/>
                          </a:solidFill>
                          <a:effectLst/>
                          <a:latin typeface="Arial" panose="020B0604020202020204" pitchFamily="34" charset="0"/>
                          <a:cs typeface="Arial" panose="020B0604020202020204" pitchFamily="34" charset="0"/>
                        </a:rPr>
                        <a:t>(341.3)</a:t>
                      </a:r>
                      <a:endParaRPr lang="en-US" altLang="ko-KR" sz="1300" b="1" i="0" u="none" strike="noStrike" dirty="0">
                        <a:solidFill>
                          <a:srgbClr val="FF0000"/>
                        </a:solidFill>
                        <a:effectLst/>
                        <a:latin typeface="Arial" panose="020B0604020202020204" pitchFamily="34" charset="0"/>
                        <a:ea typeface="맑은 고딕" panose="020B0503020000020004" pitchFamily="50" charset="-127"/>
                        <a:cs typeface="Arial" panose="020B0604020202020204" pitchFamily="34" charset="0"/>
                      </a:endParaRPr>
                    </a:p>
                  </a:txBody>
                  <a:tcPr marL="8513" marR="8513" marT="8513"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ko-KR" sz="1300" b="1" u="none" strike="noStrike">
                          <a:effectLst/>
                          <a:latin typeface="Arial" panose="020B0604020202020204" pitchFamily="34" charset="0"/>
                          <a:cs typeface="Arial" panose="020B0604020202020204" pitchFamily="34" charset="0"/>
                        </a:rPr>
                        <a:t>(39.7)</a:t>
                      </a:r>
                      <a:endParaRPr lang="en-US" altLang="ko-KR" sz="1300" b="1" i="0" u="none" strike="noStrike">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8513" marR="8513" marT="8513"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ko-KR" sz="1300" b="1" u="none" strike="noStrike">
                          <a:effectLst/>
                          <a:latin typeface="Arial" panose="020B0604020202020204" pitchFamily="34" charset="0"/>
                          <a:cs typeface="Arial" panose="020B0604020202020204" pitchFamily="34" charset="0"/>
                        </a:rPr>
                        <a:t>(377.9)</a:t>
                      </a:r>
                      <a:endParaRPr lang="en-US" altLang="ko-KR" sz="1300" b="1" i="0" u="none" strike="noStrike">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8513" marR="8513" marT="8513"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ko-KR" sz="1300" b="1" u="none" strike="noStrike" dirty="0">
                          <a:effectLst/>
                          <a:latin typeface="Arial" panose="020B0604020202020204" pitchFamily="34" charset="0"/>
                          <a:cs typeface="Arial" panose="020B0604020202020204" pitchFamily="34" charset="0"/>
                        </a:rPr>
                        <a:t>(38.5)</a:t>
                      </a:r>
                      <a:endParaRPr lang="en-US" altLang="ko-KR" sz="1300" b="1" i="0" u="none" strike="noStrike" dirty="0">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8513" marR="8513" marT="8513"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ko-KR" sz="1300" b="1" u="none" strike="noStrike" dirty="0">
                          <a:effectLst/>
                          <a:latin typeface="Arial" panose="020B0604020202020204" pitchFamily="34" charset="0"/>
                          <a:cs typeface="Arial" panose="020B0604020202020204" pitchFamily="34" charset="0"/>
                        </a:rPr>
                        <a:t>(325.6)</a:t>
                      </a:r>
                      <a:endParaRPr lang="en-US" altLang="ko-KR" sz="1300" b="1" i="0" u="none" strike="noStrike" dirty="0">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8513" marR="8513" marT="8513"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ko-KR" sz="1300" b="1" u="none" strike="noStrike">
                          <a:effectLst/>
                          <a:latin typeface="Arial" panose="020B0604020202020204" pitchFamily="34" charset="0"/>
                          <a:cs typeface="Arial" panose="020B0604020202020204" pitchFamily="34" charset="0"/>
                        </a:rPr>
                        <a:t>(35.2)</a:t>
                      </a:r>
                      <a:endParaRPr lang="en-US" altLang="ko-KR" sz="1300" b="1" i="0" u="none" strike="noStrike">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8513" marR="8513" marT="8513"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ko-KR" sz="1300" b="1" u="none" strike="noStrike">
                          <a:effectLst/>
                          <a:latin typeface="Arial" panose="020B0604020202020204" pitchFamily="34" charset="0"/>
                          <a:cs typeface="Arial" panose="020B0604020202020204" pitchFamily="34" charset="0"/>
                        </a:rPr>
                        <a:t>(270.8)</a:t>
                      </a:r>
                      <a:endParaRPr lang="en-US" altLang="ko-KR" sz="1300" b="1" i="0" u="none" strike="noStrike">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8513" marR="8513" marT="8513"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ko-KR" sz="1300" b="1" u="none" strike="noStrike" dirty="0">
                          <a:effectLst/>
                          <a:latin typeface="Arial" panose="020B0604020202020204" pitchFamily="34" charset="0"/>
                          <a:cs typeface="Arial" panose="020B0604020202020204" pitchFamily="34" charset="0"/>
                        </a:rPr>
                        <a:t>(38.3)</a:t>
                      </a:r>
                      <a:endParaRPr lang="en-US" altLang="ko-KR" sz="1300" b="1" i="0" u="none" strike="noStrike" dirty="0">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8513" marR="8513" marT="8513"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ko-KR" sz="1300" b="1" u="none" strike="noStrike" dirty="0">
                          <a:solidFill>
                            <a:srgbClr val="FF0000"/>
                          </a:solidFill>
                          <a:effectLst/>
                          <a:latin typeface="Arial" panose="020B0604020202020204" pitchFamily="34" charset="0"/>
                          <a:cs typeface="Arial" panose="020B0604020202020204" pitchFamily="34" charset="0"/>
                        </a:rPr>
                        <a:t>(299.8)</a:t>
                      </a:r>
                      <a:endParaRPr lang="en-US" altLang="ko-KR" sz="1300" b="1" i="0" u="none" strike="noStrike" dirty="0">
                        <a:solidFill>
                          <a:srgbClr val="FF0000"/>
                        </a:solidFill>
                        <a:effectLst/>
                        <a:latin typeface="Arial" panose="020B0604020202020204" pitchFamily="34" charset="0"/>
                        <a:ea typeface="맑은 고딕" panose="020B0503020000020004" pitchFamily="50" charset="-127"/>
                        <a:cs typeface="Arial" panose="020B0604020202020204" pitchFamily="34" charset="0"/>
                      </a:endParaRPr>
                    </a:p>
                  </a:txBody>
                  <a:tcPr marL="8513" marR="8513" marT="8513"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301158">
                <a:tc>
                  <a:txBody>
                    <a:bodyPr/>
                    <a:lstStyle/>
                    <a:p>
                      <a:pPr algn="ctr" fontAlgn="ctr"/>
                      <a:r>
                        <a:rPr lang="en-US" sz="1300" b="1" u="none" strike="noStrike" dirty="0">
                          <a:effectLst/>
                          <a:latin typeface="Arial" panose="020B0604020202020204" pitchFamily="34" charset="0"/>
                          <a:cs typeface="Arial" panose="020B0604020202020204" pitchFamily="34" charset="0"/>
                        </a:rPr>
                        <a:t>Taiwan</a:t>
                      </a:r>
                      <a:endParaRPr lang="en-US" sz="1300" b="1" i="0" u="none" strike="noStrike" dirty="0">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8513" marR="8513" marT="8513"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en-US" altLang="ko-KR" sz="1300" b="1" u="none" strike="noStrike">
                          <a:effectLst/>
                          <a:latin typeface="Arial" panose="020B0604020202020204" pitchFamily="34" charset="0"/>
                          <a:cs typeface="Arial" panose="020B0604020202020204" pitchFamily="34" charset="0"/>
                        </a:rPr>
                        <a:t>0.9 </a:t>
                      </a:r>
                      <a:endParaRPr lang="en-US" altLang="ko-KR" sz="1300" b="1" i="0" u="none" strike="noStrike">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8513" marR="8513" marT="8513"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ko-KR" sz="1300" b="1" u="none" strike="noStrike">
                          <a:effectLst/>
                          <a:latin typeface="Arial" panose="020B0604020202020204" pitchFamily="34" charset="0"/>
                          <a:cs typeface="Arial" panose="020B0604020202020204" pitchFamily="34" charset="0"/>
                        </a:rPr>
                        <a:t>7.1 </a:t>
                      </a:r>
                      <a:endParaRPr lang="en-US" altLang="ko-KR" sz="1300" b="1" i="0" u="none" strike="noStrike">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8513" marR="8513" marT="8513"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ko-KR" sz="1300" b="1" u="none" strike="noStrike">
                          <a:effectLst/>
                          <a:latin typeface="Arial" panose="020B0604020202020204" pitchFamily="34" charset="0"/>
                          <a:cs typeface="Arial" panose="020B0604020202020204" pitchFamily="34" charset="0"/>
                        </a:rPr>
                        <a:t>1.7 </a:t>
                      </a:r>
                      <a:endParaRPr lang="en-US" altLang="ko-KR" sz="1300" b="1" i="0" u="none" strike="noStrike">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8513" marR="8513" marT="8513"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ko-KR" sz="1300" b="1" u="none" strike="noStrike">
                          <a:effectLst/>
                          <a:latin typeface="Arial" panose="020B0604020202020204" pitchFamily="34" charset="0"/>
                          <a:cs typeface="Arial" panose="020B0604020202020204" pitchFamily="34" charset="0"/>
                        </a:rPr>
                        <a:t>21.8 </a:t>
                      </a:r>
                      <a:endParaRPr lang="en-US" altLang="ko-KR" sz="1300" b="1" i="0" u="none" strike="noStrike">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8513" marR="8513" marT="8513"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ko-KR" sz="1300" b="1" u="none" strike="noStrike" dirty="0">
                          <a:effectLst/>
                          <a:latin typeface="Arial" panose="020B0604020202020204" pitchFamily="34" charset="0"/>
                          <a:cs typeface="Arial" panose="020B0604020202020204" pitchFamily="34" charset="0"/>
                        </a:rPr>
                        <a:t>1.9 </a:t>
                      </a:r>
                      <a:endParaRPr lang="en-US" altLang="ko-KR" sz="1300" b="1" i="0" u="none" strike="noStrike" dirty="0">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8513" marR="8513" marT="8513"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ko-KR" sz="1300" b="1" u="none" strike="noStrike">
                          <a:effectLst/>
                          <a:latin typeface="Arial" panose="020B0604020202020204" pitchFamily="34" charset="0"/>
                          <a:cs typeface="Arial" panose="020B0604020202020204" pitchFamily="34" charset="0"/>
                        </a:rPr>
                        <a:t>27.5 </a:t>
                      </a:r>
                      <a:endParaRPr lang="en-US" altLang="ko-KR" sz="1300" b="1" i="0" u="none" strike="noStrike">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8513" marR="8513" marT="8513"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ko-KR" sz="1300" b="1" u="none" strike="noStrike" dirty="0">
                          <a:effectLst/>
                          <a:latin typeface="Arial" panose="020B0604020202020204" pitchFamily="34" charset="0"/>
                          <a:cs typeface="Arial" panose="020B0604020202020204" pitchFamily="34" charset="0"/>
                        </a:rPr>
                        <a:t>2.2 </a:t>
                      </a:r>
                      <a:endParaRPr lang="en-US" altLang="ko-KR" sz="1300" b="1" i="0" u="none" strike="noStrike" dirty="0">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8513" marR="8513" marT="8513"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ko-KR" sz="1300" b="1" u="none" strike="noStrike">
                          <a:effectLst/>
                          <a:latin typeface="Arial" panose="020B0604020202020204" pitchFamily="34" charset="0"/>
                          <a:cs typeface="Arial" panose="020B0604020202020204" pitchFamily="34" charset="0"/>
                        </a:rPr>
                        <a:t>28.1 </a:t>
                      </a:r>
                      <a:endParaRPr lang="en-US" altLang="ko-KR" sz="1300" b="1" i="0" u="none" strike="noStrike">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8513" marR="8513" marT="8513"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ko-KR" sz="1300" b="1" u="none" strike="noStrike">
                          <a:effectLst/>
                          <a:latin typeface="Arial" panose="020B0604020202020204" pitchFamily="34" charset="0"/>
                          <a:cs typeface="Arial" panose="020B0604020202020204" pitchFamily="34" charset="0"/>
                        </a:rPr>
                        <a:t>2.1 </a:t>
                      </a:r>
                      <a:endParaRPr lang="en-US" altLang="ko-KR" sz="1300" b="1" i="0" u="none" strike="noStrike">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8513" marR="8513" marT="8513"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ko-KR" sz="1300" b="1" u="none" strike="noStrike">
                          <a:effectLst/>
                          <a:latin typeface="Arial" panose="020B0604020202020204" pitchFamily="34" charset="0"/>
                          <a:cs typeface="Arial" panose="020B0604020202020204" pitchFamily="34" charset="0"/>
                        </a:rPr>
                        <a:t>32.6 </a:t>
                      </a:r>
                      <a:endParaRPr lang="en-US" altLang="ko-KR" sz="1300" b="1" i="0" u="none" strike="noStrike">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8513" marR="8513" marT="8513"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301158">
                <a:tc>
                  <a:txBody>
                    <a:bodyPr/>
                    <a:lstStyle/>
                    <a:p>
                      <a:pPr algn="ctr" fontAlgn="ctr"/>
                      <a:r>
                        <a:rPr lang="en-US" sz="1300" b="1" u="none" strike="noStrike" dirty="0">
                          <a:effectLst/>
                          <a:latin typeface="Arial" panose="020B0604020202020204" pitchFamily="34" charset="0"/>
                          <a:cs typeface="Arial" panose="020B0604020202020204" pitchFamily="34" charset="0"/>
                        </a:rPr>
                        <a:t>USA</a:t>
                      </a:r>
                      <a:endParaRPr lang="en-US" sz="1300" b="1" i="0" u="none" strike="noStrike" dirty="0">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8513" marR="8513" marT="8513"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en-US" altLang="ko-KR" sz="1300" b="1" u="none" strike="noStrike">
                          <a:effectLst/>
                          <a:latin typeface="Arial" panose="020B0604020202020204" pitchFamily="34" charset="0"/>
                          <a:cs typeface="Arial" panose="020B0604020202020204" pitchFamily="34" charset="0"/>
                        </a:rPr>
                        <a:t>7.8 </a:t>
                      </a:r>
                      <a:endParaRPr lang="en-US" altLang="ko-KR" sz="1300" b="1" i="0" u="none" strike="noStrike">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8513" marR="8513" marT="8513"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ko-KR" sz="1300" b="1" u="none" strike="noStrike">
                          <a:effectLst/>
                          <a:latin typeface="Arial" panose="020B0604020202020204" pitchFamily="34" charset="0"/>
                          <a:cs typeface="Arial" panose="020B0604020202020204" pitchFamily="34" charset="0"/>
                        </a:rPr>
                        <a:t>28.5 </a:t>
                      </a:r>
                      <a:endParaRPr lang="en-US" altLang="ko-KR" sz="1300" b="1" i="0" u="none" strike="noStrike">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8513" marR="8513" marT="8513"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ko-KR" sz="1300" b="1" u="none" strike="noStrike">
                          <a:effectLst/>
                          <a:latin typeface="Arial" panose="020B0604020202020204" pitchFamily="34" charset="0"/>
                          <a:cs typeface="Arial" panose="020B0604020202020204" pitchFamily="34" charset="0"/>
                        </a:rPr>
                        <a:t>9.5 </a:t>
                      </a:r>
                      <a:endParaRPr lang="en-US" altLang="ko-KR" sz="1300" b="1" i="0" u="none" strike="noStrike">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8513" marR="8513" marT="8513"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ko-KR" sz="1300" b="1" u="none" strike="noStrike">
                          <a:effectLst/>
                          <a:latin typeface="Arial" panose="020B0604020202020204" pitchFamily="34" charset="0"/>
                          <a:cs typeface="Arial" panose="020B0604020202020204" pitchFamily="34" charset="0"/>
                        </a:rPr>
                        <a:t>50.8 </a:t>
                      </a:r>
                      <a:endParaRPr lang="en-US" altLang="ko-KR" sz="1300" b="1" i="0" u="none" strike="noStrike">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8513" marR="8513" marT="8513"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ko-KR" sz="1300" b="1" u="none" strike="noStrike">
                          <a:effectLst/>
                          <a:latin typeface="Arial" panose="020B0604020202020204" pitchFamily="34" charset="0"/>
                          <a:cs typeface="Arial" panose="020B0604020202020204" pitchFamily="34" charset="0"/>
                        </a:rPr>
                        <a:t>6.8 </a:t>
                      </a:r>
                      <a:endParaRPr lang="en-US" altLang="ko-KR" sz="1300" b="1" i="0" u="none" strike="noStrike">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8513" marR="8513" marT="8513"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ko-KR" sz="1300" b="1" u="none" strike="noStrike" dirty="0">
                          <a:effectLst/>
                          <a:latin typeface="Arial" panose="020B0604020202020204" pitchFamily="34" charset="0"/>
                          <a:cs typeface="Arial" panose="020B0604020202020204" pitchFamily="34" charset="0"/>
                        </a:rPr>
                        <a:t>29.3 </a:t>
                      </a:r>
                      <a:endParaRPr lang="en-US" altLang="ko-KR" sz="1300" b="1" i="0" u="none" strike="noStrike" dirty="0">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8513" marR="8513" marT="8513"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ko-KR" sz="1300" b="1" u="none" strike="noStrike" dirty="0">
                          <a:effectLst/>
                          <a:latin typeface="Arial" panose="020B0604020202020204" pitchFamily="34" charset="0"/>
                          <a:cs typeface="Arial" panose="020B0604020202020204" pitchFamily="34" charset="0"/>
                        </a:rPr>
                        <a:t>5.5 </a:t>
                      </a:r>
                      <a:endParaRPr lang="en-US" altLang="ko-KR" sz="1300" b="1" i="0" u="none" strike="noStrike" dirty="0">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8513" marR="8513" marT="8513"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ko-KR" sz="1300" b="1" u="none" strike="noStrike" dirty="0">
                          <a:effectLst/>
                          <a:latin typeface="Arial" panose="020B0604020202020204" pitchFamily="34" charset="0"/>
                          <a:cs typeface="Arial" panose="020B0604020202020204" pitchFamily="34" charset="0"/>
                        </a:rPr>
                        <a:t>18.2 </a:t>
                      </a:r>
                      <a:endParaRPr lang="en-US" altLang="ko-KR" sz="1300" b="1" i="0" u="none" strike="noStrike" dirty="0">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8513" marR="8513" marT="8513"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ko-KR" sz="1300" b="1" u="none" strike="noStrike">
                          <a:effectLst/>
                          <a:latin typeface="Arial" panose="020B0604020202020204" pitchFamily="34" charset="0"/>
                          <a:cs typeface="Arial" panose="020B0604020202020204" pitchFamily="34" charset="0"/>
                        </a:rPr>
                        <a:t>5.2 </a:t>
                      </a:r>
                      <a:endParaRPr lang="en-US" altLang="ko-KR" sz="1300" b="1" i="0" u="none" strike="noStrike">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8513" marR="8513" marT="8513"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ko-KR" sz="1300" b="1" u="none" strike="noStrike">
                          <a:effectLst/>
                          <a:latin typeface="Arial" panose="020B0604020202020204" pitchFamily="34" charset="0"/>
                          <a:cs typeface="Arial" panose="020B0604020202020204" pitchFamily="34" charset="0"/>
                        </a:rPr>
                        <a:t>22.3 </a:t>
                      </a:r>
                      <a:endParaRPr lang="en-US" altLang="ko-KR" sz="1300" b="1" i="0" u="none" strike="noStrike">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8513" marR="8513" marT="8513"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301158">
                <a:tc>
                  <a:txBody>
                    <a:bodyPr/>
                    <a:lstStyle/>
                    <a:p>
                      <a:pPr algn="ctr" fontAlgn="ctr"/>
                      <a:r>
                        <a:rPr lang="en-US" sz="1300" b="1" u="none" strike="noStrike" dirty="0">
                          <a:effectLst/>
                          <a:latin typeface="Arial" panose="020B0604020202020204" pitchFamily="34" charset="0"/>
                          <a:cs typeface="Arial" panose="020B0604020202020204" pitchFamily="34" charset="0"/>
                        </a:rPr>
                        <a:t>ROW</a:t>
                      </a:r>
                      <a:endParaRPr lang="en-US" sz="1300" b="1" i="0" u="none" strike="noStrike" dirty="0">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8513" marR="8513" marT="8513"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en-US" altLang="ko-KR" sz="1300" b="1" u="none" strike="noStrike" dirty="0">
                          <a:solidFill>
                            <a:srgbClr val="0070C0"/>
                          </a:solidFill>
                          <a:effectLst/>
                          <a:latin typeface="Arial" panose="020B0604020202020204" pitchFamily="34" charset="0"/>
                          <a:cs typeface="Arial" panose="020B0604020202020204" pitchFamily="34" charset="0"/>
                        </a:rPr>
                        <a:t>4.3</a:t>
                      </a:r>
                      <a:r>
                        <a:rPr lang="en-US" altLang="ko-KR" sz="1300" b="1" u="none" strike="noStrike" dirty="0">
                          <a:effectLst/>
                          <a:latin typeface="Arial" panose="020B0604020202020204" pitchFamily="34" charset="0"/>
                          <a:cs typeface="Arial" panose="020B0604020202020204" pitchFamily="34" charset="0"/>
                        </a:rPr>
                        <a:t> </a:t>
                      </a:r>
                      <a:endParaRPr lang="en-US" altLang="ko-KR" sz="1300" b="1" i="0" u="none" strike="noStrike" dirty="0">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8513" marR="8513" marT="8513"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sz="1300" b="1" u="none" strike="noStrike">
                          <a:effectLst/>
                          <a:latin typeface="Arial" panose="020B0604020202020204" pitchFamily="34" charset="0"/>
                          <a:cs typeface="Arial" panose="020B0604020202020204" pitchFamily="34" charset="0"/>
                        </a:rPr>
                        <a:t>n.a.</a:t>
                      </a:r>
                      <a:endParaRPr lang="en-US" sz="1300" b="1" i="0" u="none" strike="noStrike">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8513" marR="8513" marT="8513"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ko-KR" sz="1300" b="1" u="none" strike="noStrike">
                          <a:effectLst/>
                          <a:latin typeface="Arial" panose="020B0604020202020204" pitchFamily="34" charset="0"/>
                          <a:cs typeface="Arial" panose="020B0604020202020204" pitchFamily="34" charset="0"/>
                        </a:rPr>
                        <a:t>6.6 </a:t>
                      </a:r>
                      <a:endParaRPr lang="en-US" altLang="ko-KR" sz="1300" b="1" i="0" u="none" strike="noStrike">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8513" marR="8513" marT="8513"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sz="1300" b="1" u="none" strike="noStrike">
                          <a:effectLst/>
                          <a:latin typeface="Arial" panose="020B0604020202020204" pitchFamily="34" charset="0"/>
                          <a:cs typeface="Arial" panose="020B0604020202020204" pitchFamily="34" charset="0"/>
                        </a:rPr>
                        <a:t>n.a.</a:t>
                      </a:r>
                      <a:endParaRPr lang="en-US" sz="1300" b="1" i="0" u="none" strike="noStrike">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8513" marR="8513" marT="8513"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ko-KR" sz="1300" b="1" u="none" strike="noStrike">
                          <a:effectLst/>
                          <a:latin typeface="Arial" panose="020B0604020202020204" pitchFamily="34" charset="0"/>
                          <a:cs typeface="Arial" panose="020B0604020202020204" pitchFamily="34" charset="0"/>
                        </a:rPr>
                        <a:t>6.9 </a:t>
                      </a:r>
                      <a:endParaRPr lang="en-US" altLang="ko-KR" sz="1300" b="1" i="0" u="none" strike="noStrike">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8513" marR="8513" marT="8513"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sz="1300" b="1" u="none" strike="noStrike">
                          <a:effectLst/>
                          <a:latin typeface="Arial" panose="020B0604020202020204" pitchFamily="34" charset="0"/>
                          <a:cs typeface="Arial" panose="020B0604020202020204" pitchFamily="34" charset="0"/>
                        </a:rPr>
                        <a:t>n.a.</a:t>
                      </a:r>
                      <a:endParaRPr lang="en-US" sz="1300" b="1" i="0" u="none" strike="noStrike">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8513" marR="8513" marT="8513"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ko-KR" sz="1300" b="1" u="none" strike="noStrike" dirty="0">
                          <a:effectLst/>
                          <a:latin typeface="Arial" panose="020B0604020202020204" pitchFamily="34" charset="0"/>
                          <a:cs typeface="Arial" panose="020B0604020202020204" pitchFamily="34" charset="0"/>
                        </a:rPr>
                        <a:t>8.3 </a:t>
                      </a:r>
                      <a:endParaRPr lang="en-US" altLang="ko-KR" sz="1300" b="1" i="0" u="none" strike="noStrike" dirty="0">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8513" marR="8513" marT="8513"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sz="1300" b="1" u="none" strike="noStrike" dirty="0" err="1">
                          <a:effectLst/>
                          <a:latin typeface="Arial" panose="020B0604020202020204" pitchFamily="34" charset="0"/>
                          <a:cs typeface="Arial" panose="020B0604020202020204" pitchFamily="34" charset="0"/>
                        </a:rPr>
                        <a:t>n.a</a:t>
                      </a:r>
                      <a:r>
                        <a:rPr lang="en-US" sz="1300" b="1" u="none" strike="noStrike" dirty="0">
                          <a:effectLst/>
                          <a:latin typeface="Arial" panose="020B0604020202020204" pitchFamily="34" charset="0"/>
                          <a:cs typeface="Arial" panose="020B0604020202020204" pitchFamily="34" charset="0"/>
                        </a:rPr>
                        <a:t>.</a:t>
                      </a:r>
                      <a:endParaRPr lang="en-US" sz="1300" b="1" i="0" u="none" strike="noStrike" dirty="0">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8513" marR="8513" marT="8513"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ko-KR" sz="1300" b="1" u="none" strike="noStrike" dirty="0">
                          <a:solidFill>
                            <a:srgbClr val="0070C0"/>
                          </a:solidFill>
                          <a:effectLst/>
                          <a:latin typeface="Arial" panose="020B0604020202020204" pitchFamily="34" charset="0"/>
                          <a:cs typeface="Arial" panose="020B0604020202020204" pitchFamily="34" charset="0"/>
                        </a:rPr>
                        <a:t>8.1</a:t>
                      </a:r>
                      <a:r>
                        <a:rPr lang="en-US" altLang="ko-KR" sz="1300" b="1" u="none" strike="noStrike" dirty="0">
                          <a:effectLst/>
                          <a:latin typeface="Arial" panose="020B0604020202020204" pitchFamily="34" charset="0"/>
                          <a:cs typeface="Arial" panose="020B0604020202020204" pitchFamily="34" charset="0"/>
                        </a:rPr>
                        <a:t> </a:t>
                      </a:r>
                      <a:endParaRPr lang="en-US" altLang="ko-KR" sz="1300" b="1" i="0" u="none" strike="noStrike" dirty="0">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8513" marR="8513" marT="8513"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sz="1300" b="1" u="none" strike="noStrike">
                          <a:effectLst/>
                          <a:latin typeface="Arial" panose="020B0604020202020204" pitchFamily="34" charset="0"/>
                          <a:cs typeface="Arial" panose="020B0604020202020204" pitchFamily="34" charset="0"/>
                        </a:rPr>
                        <a:t>n.a.</a:t>
                      </a:r>
                      <a:endParaRPr lang="en-US" sz="1300" b="1" i="0" u="none" strike="noStrike">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8513" marR="8513" marT="8513"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789869">
                <a:tc>
                  <a:txBody>
                    <a:bodyPr/>
                    <a:lstStyle/>
                    <a:p>
                      <a:pPr algn="ctr" fontAlgn="ctr"/>
                      <a:r>
                        <a:rPr lang="en-US" sz="1300" b="1" u="none" strike="noStrike" dirty="0">
                          <a:effectLst/>
                          <a:latin typeface="Arial" panose="020B0604020202020204" pitchFamily="34" charset="0"/>
                          <a:cs typeface="Arial" panose="020B0604020202020204" pitchFamily="34" charset="0"/>
                        </a:rPr>
                        <a:t>World GVC Income (Billion </a:t>
                      </a:r>
                      <a:r>
                        <a:rPr lang="en-US" sz="1300" b="1" u="none" strike="noStrike" dirty="0" smtClean="0">
                          <a:effectLst/>
                          <a:latin typeface="Arial" panose="020B0604020202020204" pitchFamily="34" charset="0"/>
                          <a:cs typeface="Arial" panose="020B0604020202020204" pitchFamily="34" charset="0"/>
                        </a:rPr>
                        <a:t>$, 1995) </a:t>
                      </a:r>
                      <a:r>
                        <a:rPr lang="en-US" sz="1300" b="1" u="none" strike="noStrike" dirty="0">
                          <a:effectLst/>
                          <a:latin typeface="Arial" panose="020B0604020202020204" pitchFamily="34" charset="0"/>
                          <a:cs typeface="Arial" panose="020B0604020202020204" pitchFamily="34" charset="0"/>
                        </a:rPr>
                        <a:t>and Jobs</a:t>
                      </a:r>
                      <a:endParaRPr lang="en-US" sz="1300" b="1" i="0" u="none" strike="noStrike" dirty="0">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8513" marR="8513" marT="8513"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en-US" altLang="ko-KR" sz="1300" b="1" u="none" strike="noStrike">
                          <a:effectLst/>
                          <a:latin typeface="Arial" panose="020B0604020202020204" pitchFamily="34" charset="0"/>
                          <a:cs typeface="Arial" panose="020B0604020202020204" pitchFamily="34" charset="0"/>
                        </a:rPr>
                        <a:t>23.3</a:t>
                      </a:r>
                      <a:endParaRPr lang="en-US" altLang="ko-KR" sz="1300" b="1" i="0" u="none" strike="noStrike">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8513" marR="8513" marT="8513"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ko-KR" sz="1300" b="1" u="none" strike="noStrike">
                          <a:effectLst/>
                          <a:latin typeface="Arial" panose="020B0604020202020204" pitchFamily="34" charset="0"/>
                          <a:cs typeface="Arial" panose="020B0604020202020204" pitchFamily="34" charset="0"/>
                        </a:rPr>
                        <a:t>861.2 </a:t>
                      </a:r>
                      <a:endParaRPr lang="en-US" altLang="ko-KR" sz="1300" b="1" i="0" u="none" strike="noStrike">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8513" marR="8513" marT="8513"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ko-KR" sz="1300" b="1" u="none" strike="noStrike">
                          <a:effectLst/>
                          <a:latin typeface="Arial" panose="020B0604020202020204" pitchFamily="34" charset="0"/>
                          <a:cs typeface="Arial" panose="020B0604020202020204" pitchFamily="34" charset="0"/>
                        </a:rPr>
                        <a:t>37.7</a:t>
                      </a:r>
                      <a:endParaRPr lang="en-US" altLang="ko-KR" sz="1300" b="1" i="0" u="none" strike="noStrike">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8513" marR="8513" marT="8513"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ko-KR" sz="1300" b="1" u="none" strike="noStrike">
                          <a:effectLst/>
                          <a:latin typeface="Arial" panose="020B0604020202020204" pitchFamily="34" charset="0"/>
                          <a:cs typeface="Arial" panose="020B0604020202020204" pitchFamily="34" charset="0"/>
                        </a:rPr>
                        <a:t>1,460.5 </a:t>
                      </a:r>
                      <a:endParaRPr lang="en-US" altLang="ko-KR" sz="1300" b="1" i="0" u="none" strike="noStrike">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8513" marR="8513" marT="8513"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ko-KR" sz="1300" b="1" u="none" strike="noStrike">
                          <a:effectLst/>
                          <a:latin typeface="Arial" panose="020B0604020202020204" pitchFamily="34" charset="0"/>
                          <a:cs typeface="Arial" panose="020B0604020202020204" pitchFamily="34" charset="0"/>
                        </a:rPr>
                        <a:t>36.9</a:t>
                      </a:r>
                      <a:endParaRPr lang="en-US" altLang="ko-KR" sz="1300" b="1" i="0" u="none" strike="noStrike">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8513" marR="8513" marT="8513"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ko-KR" sz="1300" b="1" u="none" strike="noStrike">
                          <a:effectLst/>
                          <a:latin typeface="Arial" panose="020B0604020202020204" pitchFamily="34" charset="0"/>
                          <a:cs typeface="Arial" panose="020B0604020202020204" pitchFamily="34" charset="0"/>
                        </a:rPr>
                        <a:t>1,347.6</a:t>
                      </a:r>
                      <a:endParaRPr lang="en-US" altLang="ko-KR" sz="1300" b="1" i="0" u="none" strike="noStrike">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8513" marR="8513" marT="8513"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ko-KR" sz="1300" b="1" u="none" strike="noStrike" dirty="0">
                          <a:effectLst/>
                          <a:latin typeface="Arial" panose="020B0604020202020204" pitchFamily="34" charset="0"/>
                          <a:cs typeface="Arial" panose="020B0604020202020204" pitchFamily="34" charset="0"/>
                        </a:rPr>
                        <a:t>30.2</a:t>
                      </a:r>
                      <a:endParaRPr lang="en-US" altLang="ko-KR" sz="1300" b="1" i="0" u="none" strike="noStrike" dirty="0">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8513" marR="8513" marT="8513"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ko-KR" sz="1300" b="1" u="none" strike="noStrike" dirty="0">
                          <a:effectLst/>
                          <a:latin typeface="Arial" panose="020B0604020202020204" pitchFamily="34" charset="0"/>
                          <a:cs typeface="Arial" panose="020B0604020202020204" pitchFamily="34" charset="0"/>
                        </a:rPr>
                        <a:t>1,142.7</a:t>
                      </a:r>
                      <a:endParaRPr lang="en-US" altLang="ko-KR" sz="1300" b="1" i="0" u="none" strike="noStrike" dirty="0">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8513" marR="8513" marT="8513"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ko-KR" sz="1300" b="1" u="none" strike="noStrike" dirty="0">
                          <a:effectLst/>
                          <a:latin typeface="Arial" panose="020B0604020202020204" pitchFamily="34" charset="0"/>
                          <a:cs typeface="Arial" panose="020B0604020202020204" pitchFamily="34" charset="0"/>
                        </a:rPr>
                        <a:t>43.9</a:t>
                      </a:r>
                      <a:endParaRPr lang="en-US" altLang="ko-KR" sz="1300" b="1" i="0" u="none" strike="noStrike" dirty="0">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8513" marR="8513" marT="8513"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ko-KR" sz="1300" b="1" u="none" strike="noStrike" dirty="0">
                          <a:effectLst/>
                          <a:latin typeface="Arial" panose="020B0604020202020204" pitchFamily="34" charset="0"/>
                          <a:cs typeface="Arial" panose="020B0604020202020204" pitchFamily="34" charset="0"/>
                        </a:rPr>
                        <a:t>1,295.5</a:t>
                      </a:r>
                      <a:endParaRPr lang="en-US" altLang="ko-KR" sz="1300" b="1" i="0" u="none" strike="noStrike" dirty="0">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8513" marR="8513" marT="8513"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23164651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슬라이드 번호 개체 틀 3"/>
          <p:cNvSpPr>
            <a:spLocks noGrp="1"/>
          </p:cNvSpPr>
          <p:nvPr>
            <p:ph type="sldNum" sz="quarter" idx="12"/>
          </p:nvPr>
        </p:nvSpPr>
        <p:spPr/>
        <p:txBody>
          <a:bodyPr/>
          <a:lstStyle/>
          <a:p>
            <a:fld id="{3F28CAA6-A75E-4364-ADDA-B3C6558AEBCC}" type="slidenum">
              <a:rPr lang="ko-KR" altLang="en-US" smtClean="0"/>
              <a:pPr/>
              <a:t>25</a:t>
            </a:fld>
            <a:endParaRPr lang="ko-KR" altLang="en-US"/>
          </a:p>
        </p:txBody>
      </p:sp>
      <p:sp>
        <p:nvSpPr>
          <p:cNvPr id="13" name="Rectangle 2"/>
          <p:cNvSpPr txBox="1">
            <a:spLocks noChangeArrowheads="1"/>
          </p:cNvSpPr>
          <p:nvPr/>
        </p:nvSpPr>
        <p:spPr bwMode="auto">
          <a:xfrm>
            <a:off x="80072" y="81962"/>
            <a:ext cx="8516306" cy="523220"/>
          </a:xfrm>
          <a:prstGeom prst="rect">
            <a:avLst/>
          </a:prstGeom>
          <a:noFill/>
        </p:spPr>
        <p:txBody>
          <a:bodyPr wrap="none" rtlCol="0">
            <a:spAutoFit/>
            <a:scene3d>
              <a:camera prst="orthographicFront"/>
              <a:lightRig rig="threePt" dir="t"/>
            </a:scene3d>
            <a:sp3d contourW="38100">
              <a:bevelT w="0" h="38100"/>
              <a:contourClr>
                <a:schemeClr val="tx2">
                  <a:lumMod val="50000"/>
                </a:schemeClr>
              </a:contourClr>
            </a:sp3d>
          </a:bodyPr>
          <a:lstStyle>
            <a:defPPr>
              <a:defRPr lang="ko-KR"/>
            </a:defPPr>
            <a:lvl1pPr>
              <a:spcBef>
                <a:spcPct val="50000"/>
              </a:spcBef>
              <a:defRPr sz="2800" spc="-50">
                <a:solidFill>
                  <a:schemeClr val="bg1"/>
                </a:solidFill>
                <a:latin typeface="Arial" pitchFamily="34" charset="0"/>
                <a:ea typeface="HY견고딕" pitchFamily="18" charset="-127"/>
                <a:cs typeface="Arial" pitchFamily="34" charset="0"/>
              </a:defRPr>
            </a:lvl1pPr>
          </a:lstStyle>
          <a:p>
            <a:pPr lvl="0"/>
            <a:r>
              <a:rPr lang="en-US" altLang="ko-KR" b="1" dirty="0" smtClean="0">
                <a:latin typeface="+mn-ea"/>
                <a:ea typeface="+mn-ea"/>
              </a:rPr>
              <a:t>IV. GVC </a:t>
            </a:r>
            <a:r>
              <a:rPr lang="en-US" altLang="ko-KR" b="1" dirty="0">
                <a:latin typeface="+mn-ea"/>
                <a:ea typeface="+mn-ea"/>
              </a:rPr>
              <a:t>Income and Jobs, Korea’s IT Manufactures</a:t>
            </a:r>
            <a:endParaRPr lang="ko-KR" altLang="ko-KR" b="1" dirty="0"/>
          </a:p>
        </p:txBody>
      </p:sp>
      <p:grpSp>
        <p:nvGrpSpPr>
          <p:cNvPr id="19" name="그룹 18"/>
          <p:cNvGrpSpPr/>
          <p:nvPr/>
        </p:nvGrpSpPr>
        <p:grpSpPr>
          <a:xfrm>
            <a:off x="150937" y="980728"/>
            <a:ext cx="7949454" cy="515039"/>
            <a:chOff x="272009" y="911397"/>
            <a:chExt cx="8411288" cy="544961"/>
          </a:xfrm>
        </p:grpSpPr>
        <p:grpSp>
          <p:nvGrpSpPr>
            <p:cNvPr id="20" name="그룹 19"/>
            <p:cNvGrpSpPr/>
            <p:nvPr/>
          </p:nvGrpSpPr>
          <p:grpSpPr>
            <a:xfrm>
              <a:off x="272009" y="911397"/>
              <a:ext cx="8411288" cy="544961"/>
              <a:chOff x="272009" y="911397"/>
              <a:chExt cx="8411288" cy="544961"/>
            </a:xfrm>
          </p:grpSpPr>
          <p:pic>
            <p:nvPicPr>
              <p:cNvPr id="23" name="그림 22"/>
              <p:cNvPicPr>
                <a:picLocks noChangeAspect="1"/>
              </p:cNvPicPr>
              <p:nvPr/>
            </p:nvPicPr>
            <p:blipFill rotWithShape="1">
              <a:blip r:embed="rId2" cstate="print">
                <a:extLst>
                  <a:ext uri="{28A0092B-C50C-407E-A947-70E740481C1C}">
                    <a14:useLocalDpi xmlns:a14="http://schemas.microsoft.com/office/drawing/2010/main" val="0"/>
                  </a:ext>
                </a:extLst>
              </a:blip>
              <a:srcRect r="41270"/>
              <a:stretch/>
            </p:blipFill>
            <p:spPr>
              <a:xfrm>
                <a:off x="272009" y="911397"/>
                <a:ext cx="3630510" cy="544961"/>
              </a:xfrm>
              <a:prstGeom prst="rect">
                <a:avLst/>
              </a:prstGeom>
            </p:spPr>
          </p:pic>
          <p:pic>
            <p:nvPicPr>
              <p:cNvPr id="24" name="그림 23"/>
              <p:cNvPicPr>
                <a:picLocks noChangeAspect="1"/>
              </p:cNvPicPr>
              <p:nvPr/>
            </p:nvPicPr>
            <p:blipFill rotWithShape="1">
              <a:blip r:embed="rId2" cstate="print">
                <a:extLst>
                  <a:ext uri="{28A0092B-C50C-407E-A947-70E740481C1C}">
                    <a14:useLocalDpi xmlns:a14="http://schemas.microsoft.com/office/drawing/2010/main" val="0"/>
                  </a:ext>
                </a:extLst>
              </a:blip>
              <a:srcRect l="33042" r="17430"/>
              <a:stretch/>
            </p:blipFill>
            <p:spPr>
              <a:xfrm>
                <a:off x="3902519" y="911397"/>
                <a:ext cx="4780778" cy="544961"/>
              </a:xfrm>
              <a:prstGeom prst="rect">
                <a:avLst/>
              </a:prstGeom>
            </p:spPr>
          </p:pic>
        </p:grpSp>
        <p:sp>
          <p:nvSpPr>
            <p:cNvPr id="21" name="Text Box 41"/>
            <p:cNvSpPr txBox="1">
              <a:spLocks noChangeArrowheads="1"/>
            </p:cNvSpPr>
            <p:nvPr/>
          </p:nvSpPr>
          <p:spPr bwMode="auto">
            <a:xfrm>
              <a:off x="360996" y="934665"/>
              <a:ext cx="553752" cy="455920"/>
            </a:xfrm>
            <a:prstGeom prst="rect">
              <a:avLst/>
            </a:prstGeom>
            <a:noFill/>
            <a:ln w="9525">
              <a:noFill/>
              <a:miter lim="800000"/>
              <a:headEnd/>
              <a:tailEnd/>
            </a:ln>
            <a:effectLst/>
          </p:spPr>
          <p:txBody>
            <a:bodyPr wrap="square">
              <a:spAutoFit/>
              <a:scene3d>
                <a:camera prst="orthographicFront"/>
                <a:lightRig rig="threePt" dir="t"/>
              </a:scene3d>
              <a:sp3d contourW="38100">
                <a:bevelT w="0" h="38100"/>
                <a:contourClr>
                  <a:schemeClr val="tx1">
                    <a:lumMod val="95000"/>
                    <a:lumOff val="5000"/>
                  </a:schemeClr>
                </a:contourClr>
              </a:sp3d>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fontAlgn="base">
                <a:spcBef>
                  <a:spcPct val="0"/>
                </a:spcBef>
                <a:spcAft>
                  <a:spcPct val="0"/>
                </a:spcAft>
                <a:defRPr/>
              </a:pPr>
              <a:r>
                <a:rPr lang="en-US" altLang="ko-KR" sz="2200" dirty="0" smtClean="0">
                  <a:solidFill>
                    <a:schemeClr val="bg1"/>
                  </a:solidFill>
                  <a:latin typeface="HY견고딕" pitchFamily="18" charset="-127"/>
                  <a:ea typeface="HY견고딕" pitchFamily="18" charset="-127"/>
                </a:rPr>
                <a:t>2</a:t>
              </a:r>
              <a:endParaRPr lang="ko-KR" altLang="en-US" sz="2200" dirty="0" smtClean="0">
                <a:solidFill>
                  <a:schemeClr val="bg1"/>
                </a:solidFill>
                <a:latin typeface="HY견고딕" pitchFamily="18" charset="-127"/>
                <a:ea typeface="HY견고딕" pitchFamily="18" charset="-127"/>
              </a:endParaRPr>
            </a:p>
          </p:txBody>
        </p:sp>
        <p:sp>
          <p:nvSpPr>
            <p:cNvPr id="22" name="Text Box 41"/>
            <p:cNvSpPr txBox="1">
              <a:spLocks noChangeArrowheads="1"/>
            </p:cNvSpPr>
            <p:nvPr/>
          </p:nvSpPr>
          <p:spPr bwMode="auto">
            <a:xfrm>
              <a:off x="827584" y="955987"/>
              <a:ext cx="3204536" cy="423355"/>
            </a:xfrm>
            <a:prstGeom prst="rect">
              <a:avLst/>
            </a:prstGeom>
            <a:noFill/>
            <a:ln w="9525">
              <a:noFill/>
              <a:miter lim="800000"/>
              <a:headEnd/>
              <a:tailEnd/>
            </a:ln>
            <a:effectLst/>
          </p:spPr>
          <p:txBody>
            <a:bodyPr wrap="non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fontAlgn="base">
                <a:spcBef>
                  <a:spcPct val="0"/>
                </a:spcBef>
                <a:spcAft>
                  <a:spcPct val="0"/>
                </a:spcAft>
                <a:defRPr/>
              </a:pPr>
              <a:r>
                <a:rPr lang="en-US" altLang="ko-KR" sz="2000" b="1" dirty="0" smtClean="0">
                  <a:solidFill>
                    <a:srgbClr val="214D83"/>
                  </a:solidFill>
                  <a:latin typeface="Arial" panose="020B0604020202020204" pitchFamily="34" charset="0"/>
                  <a:ea typeface="HY헤드라인M" panose="02030600000101010101" pitchFamily="18" charset="-127"/>
                  <a:cs typeface="Arial" panose="020B0604020202020204" pitchFamily="34" charset="0"/>
                </a:rPr>
                <a:t>GVC </a:t>
              </a:r>
              <a:r>
                <a:rPr lang="en-US" altLang="ko-KR" sz="2000" b="1" dirty="0">
                  <a:solidFill>
                    <a:srgbClr val="214D83"/>
                  </a:solidFill>
                  <a:latin typeface="Arial" panose="020B0604020202020204" pitchFamily="34" charset="0"/>
                  <a:ea typeface="HY헤드라인M" panose="02030600000101010101" pitchFamily="18" charset="-127"/>
                  <a:cs typeface="Arial" panose="020B0604020202020204" pitchFamily="34" charset="0"/>
                </a:rPr>
                <a:t>Jobs by Skill Type</a:t>
              </a:r>
              <a:endParaRPr lang="ko-KR" altLang="en-US" sz="2000" b="1" dirty="0">
                <a:solidFill>
                  <a:srgbClr val="214D83"/>
                </a:solidFill>
                <a:latin typeface="Arial" panose="020B0604020202020204" pitchFamily="34" charset="0"/>
                <a:ea typeface="HY헤드라인M" panose="02030600000101010101" pitchFamily="18" charset="-127"/>
                <a:cs typeface="Arial" panose="020B0604020202020204" pitchFamily="34" charset="0"/>
              </a:endParaRPr>
            </a:p>
          </p:txBody>
        </p:sp>
      </p:grpSp>
      <p:grpSp>
        <p:nvGrpSpPr>
          <p:cNvPr id="16" name="그룹 15"/>
          <p:cNvGrpSpPr/>
          <p:nvPr/>
        </p:nvGrpSpPr>
        <p:grpSpPr>
          <a:xfrm>
            <a:off x="462244" y="1628800"/>
            <a:ext cx="8681756" cy="2031325"/>
            <a:chOff x="462244" y="1086512"/>
            <a:chExt cx="8681756" cy="2031325"/>
          </a:xfrm>
        </p:grpSpPr>
        <p:sp>
          <p:nvSpPr>
            <p:cNvPr id="17" name="직사각형 16"/>
            <p:cNvSpPr/>
            <p:nvPr/>
          </p:nvSpPr>
          <p:spPr>
            <a:xfrm>
              <a:off x="626029" y="1086512"/>
              <a:ext cx="8517971" cy="2031325"/>
            </a:xfrm>
            <a:prstGeom prst="rect">
              <a:avLst/>
            </a:prstGeom>
          </p:spPr>
          <p:txBody>
            <a:bodyPr vert="horz" wrap="square" lIns="91440" tIns="45720" rIns="91440" bIns="45720" rtlCol="0">
              <a:spAutoFit/>
            </a:bodyPr>
            <a:lstStyle/>
            <a:p>
              <a:pPr marL="0" lvl="1">
                <a:lnSpc>
                  <a:spcPct val="150000"/>
                </a:lnSpc>
              </a:pPr>
              <a:r>
                <a:rPr lang="en-US" altLang="ko-KR" b="1" dirty="0">
                  <a:ln>
                    <a:solidFill>
                      <a:srgbClr val="4F81BD">
                        <a:alpha val="0"/>
                      </a:srgbClr>
                    </a:solidFill>
                  </a:ln>
                  <a:latin typeface="Arial" panose="020B0604020202020204" pitchFamily="34" charset="0"/>
                  <a:ea typeface="HY헤드라인M" panose="02030600000101010101" pitchFamily="18" charset="-127"/>
                  <a:cs typeface="Arial" panose="020B0604020202020204" pitchFamily="34" charset="0"/>
                </a:rPr>
                <a:t>In Korea, the share of High-skilled Labor in GVC jobs rose rapidly during </a:t>
              </a:r>
              <a:r>
                <a:rPr lang="en-US" altLang="ko-KR" b="1" dirty="0" smtClean="0">
                  <a:ln>
                    <a:solidFill>
                      <a:srgbClr val="4F81BD">
                        <a:alpha val="0"/>
                      </a:srgbClr>
                    </a:solidFill>
                  </a:ln>
                  <a:latin typeface="Arial" panose="020B0604020202020204" pitchFamily="34" charset="0"/>
                  <a:ea typeface="HY헤드라인M" panose="02030600000101010101" pitchFamily="18" charset="-127"/>
                  <a:cs typeface="Arial" panose="020B0604020202020204" pitchFamily="34" charset="0"/>
                </a:rPr>
                <a:t/>
              </a:r>
              <a:br>
                <a:rPr lang="en-US" altLang="ko-KR" b="1" dirty="0" smtClean="0">
                  <a:ln>
                    <a:solidFill>
                      <a:srgbClr val="4F81BD">
                        <a:alpha val="0"/>
                      </a:srgbClr>
                    </a:solidFill>
                  </a:ln>
                  <a:latin typeface="Arial" panose="020B0604020202020204" pitchFamily="34" charset="0"/>
                  <a:ea typeface="HY헤드라인M" panose="02030600000101010101" pitchFamily="18" charset="-127"/>
                  <a:cs typeface="Arial" panose="020B0604020202020204" pitchFamily="34" charset="0"/>
                </a:rPr>
              </a:br>
              <a:r>
                <a:rPr lang="en-US" altLang="ko-KR" b="1" dirty="0" smtClean="0">
                  <a:ln>
                    <a:solidFill>
                      <a:srgbClr val="4F81BD">
                        <a:alpha val="0"/>
                      </a:srgbClr>
                    </a:solidFill>
                  </a:ln>
                  <a:latin typeface="Arial" panose="020B0604020202020204" pitchFamily="34" charset="0"/>
                  <a:ea typeface="HY헤드라인M" panose="02030600000101010101" pitchFamily="18" charset="-127"/>
                  <a:cs typeface="Arial" panose="020B0604020202020204" pitchFamily="34" charset="0"/>
                </a:rPr>
                <a:t>the </a:t>
              </a:r>
              <a:r>
                <a:rPr lang="en-US" altLang="ko-KR" b="1" dirty="0">
                  <a:ln>
                    <a:solidFill>
                      <a:srgbClr val="4F81BD">
                        <a:alpha val="0"/>
                      </a:srgbClr>
                    </a:solidFill>
                  </a:ln>
                  <a:latin typeface="Arial" panose="020B0604020202020204" pitchFamily="34" charset="0"/>
                  <a:ea typeface="HY헤드라인M" panose="02030600000101010101" pitchFamily="18" charset="-127"/>
                  <a:cs typeface="Arial" panose="020B0604020202020204" pitchFamily="34" charset="0"/>
                </a:rPr>
                <a:t>sample period (1995-2009)</a:t>
              </a:r>
            </a:p>
            <a:p>
              <a:pPr marL="0" lvl="1">
                <a:lnSpc>
                  <a:spcPct val="150000"/>
                </a:lnSpc>
              </a:pPr>
              <a:r>
                <a:rPr lang="en-US" altLang="ko-KR" sz="1600" b="1" dirty="0" smtClean="0">
                  <a:ln>
                    <a:solidFill>
                      <a:srgbClr val="4F81BD">
                        <a:alpha val="0"/>
                      </a:srgbClr>
                    </a:solidFill>
                  </a:ln>
                  <a:latin typeface="Arial" panose="020B0604020202020204" pitchFamily="34" charset="0"/>
                  <a:ea typeface="HY헤드라인M" panose="02030600000101010101" pitchFamily="18" charset="-127"/>
                  <a:cs typeface="Arial" panose="020B0604020202020204" pitchFamily="34" charset="0"/>
                </a:rPr>
                <a:t>- High-skilled</a:t>
              </a:r>
              <a:r>
                <a:rPr lang="en-US" altLang="ko-KR" sz="1600" b="1" dirty="0">
                  <a:ln>
                    <a:solidFill>
                      <a:srgbClr val="4F81BD">
                        <a:alpha val="0"/>
                      </a:srgbClr>
                    </a:solidFill>
                  </a:ln>
                  <a:latin typeface="Arial" panose="020B0604020202020204" pitchFamily="34" charset="0"/>
                  <a:ea typeface="HY헤드라인M" panose="02030600000101010101" pitchFamily="18" charset="-127"/>
                  <a:cs typeface="Arial" panose="020B0604020202020204" pitchFamily="34" charset="0"/>
                </a:rPr>
                <a:t>: 23.6% → 43.0%</a:t>
              </a:r>
            </a:p>
            <a:p>
              <a:pPr marL="0" lvl="1">
                <a:lnSpc>
                  <a:spcPct val="150000"/>
                </a:lnSpc>
              </a:pPr>
              <a:r>
                <a:rPr lang="en-US" altLang="ko-KR" sz="1600" b="1" dirty="0" smtClean="0">
                  <a:ln>
                    <a:solidFill>
                      <a:srgbClr val="4F81BD">
                        <a:alpha val="0"/>
                      </a:srgbClr>
                    </a:solidFill>
                  </a:ln>
                  <a:latin typeface="Arial" panose="020B0604020202020204" pitchFamily="34" charset="0"/>
                  <a:ea typeface="HY헤드라인M" panose="02030600000101010101" pitchFamily="18" charset="-127"/>
                  <a:cs typeface="Arial" panose="020B0604020202020204" pitchFamily="34" charset="0"/>
                </a:rPr>
                <a:t>- Medium-skilled</a:t>
              </a:r>
              <a:r>
                <a:rPr lang="en-US" altLang="ko-KR" sz="1600" b="1" dirty="0">
                  <a:ln>
                    <a:solidFill>
                      <a:srgbClr val="4F81BD">
                        <a:alpha val="0"/>
                      </a:srgbClr>
                    </a:solidFill>
                  </a:ln>
                  <a:latin typeface="Arial" panose="020B0604020202020204" pitchFamily="34" charset="0"/>
                  <a:ea typeface="HY헤드라인M" panose="02030600000101010101" pitchFamily="18" charset="-127"/>
                  <a:cs typeface="Arial" panose="020B0604020202020204" pitchFamily="34" charset="0"/>
                </a:rPr>
                <a:t>: 55.8% → 49.3%</a:t>
              </a:r>
            </a:p>
            <a:p>
              <a:pPr marL="0" lvl="1">
                <a:lnSpc>
                  <a:spcPct val="150000"/>
                </a:lnSpc>
              </a:pPr>
              <a:r>
                <a:rPr lang="en-US" altLang="ko-KR" sz="1600" b="1" dirty="0" smtClean="0">
                  <a:ln>
                    <a:solidFill>
                      <a:srgbClr val="4F81BD">
                        <a:alpha val="0"/>
                      </a:srgbClr>
                    </a:solidFill>
                  </a:ln>
                  <a:latin typeface="Arial" panose="020B0604020202020204" pitchFamily="34" charset="0"/>
                  <a:ea typeface="HY헤드라인M" panose="02030600000101010101" pitchFamily="18" charset="-127"/>
                  <a:cs typeface="Arial" panose="020B0604020202020204" pitchFamily="34" charset="0"/>
                </a:rPr>
                <a:t>- Low-skilled</a:t>
              </a:r>
              <a:r>
                <a:rPr lang="en-US" altLang="ko-KR" sz="1600" b="1" dirty="0">
                  <a:ln>
                    <a:solidFill>
                      <a:srgbClr val="4F81BD">
                        <a:alpha val="0"/>
                      </a:srgbClr>
                    </a:solidFill>
                  </a:ln>
                  <a:latin typeface="Arial" panose="020B0604020202020204" pitchFamily="34" charset="0"/>
                  <a:ea typeface="HY헤드라인M" panose="02030600000101010101" pitchFamily="18" charset="-127"/>
                  <a:cs typeface="Arial" panose="020B0604020202020204" pitchFamily="34" charset="0"/>
                </a:rPr>
                <a:t>: 20.6% →7.7%</a:t>
              </a:r>
            </a:p>
          </p:txBody>
        </p:sp>
        <p:pic>
          <p:nvPicPr>
            <p:cNvPr id="1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7851" r="96209" b="66529"/>
            <a:stretch/>
          </p:blipFill>
          <p:spPr bwMode="auto">
            <a:xfrm>
              <a:off x="462244" y="1212844"/>
              <a:ext cx="300037" cy="295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32" name="그룹 31"/>
          <p:cNvGrpSpPr/>
          <p:nvPr/>
        </p:nvGrpSpPr>
        <p:grpSpPr>
          <a:xfrm>
            <a:off x="462244" y="3919490"/>
            <a:ext cx="8681756" cy="456535"/>
            <a:chOff x="462244" y="1076987"/>
            <a:chExt cx="8681756" cy="456535"/>
          </a:xfrm>
        </p:grpSpPr>
        <p:sp>
          <p:nvSpPr>
            <p:cNvPr id="33" name="직사각형 32"/>
            <p:cNvSpPr/>
            <p:nvPr/>
          </p:nvSpPr>
          <p:spPr>
            <a:xfrm>
              <a:off x="626029" y="1076987"/>
              <a:ext cx="8517971" cy="456535"/>
            </a:xfrm>
            <a:prstGeom prst="rect">
              <a:avLst/>
            </a:prstGeom>
          </p:spPr>
          <p:txBody>
            <a:bodyPr vert="horz" wrap="square" lIns="91440" tIns="45720" rIns="91440" bIns="45720" rtlCol="0">
              <a:spAutoFit/>
            </a:bodyPr>
            <a:lstStyle/>
            <a:p>
              <a:pPr marL="0" lvl="1">
                <a:lnSpc>
                  <a:spcPct val="150000"/>
                </a:lnSpc>
              </a:pPr>
              <a:r>
                <a:rPr lang="en-US" altLang="ko-KR" b="1" dirty="0">
                  <a:ln>
                    <a:solidFill>
                      <a:srgbClr val="4F81BD">
                        <a:alpha val="0"/>
                      </a:srgbClr>
                    </a:solidFill>
                  </a:ln>
                  <a:latin typeface="Arial" panose="020B0604020202020204" pitchFamily="34" charset="0"/>
                  <a:ea typeface="HY헤드라인M" panose="02030600000101010101" pitchFamily="18" charset="-127"/>
                  <a:cs typeface="Arial" panose="020B0604020202020204" pitchFamily="34" charset="0"/>
                </a:rPr>
                <a:t>However, the shares of foreign GVC jobs by skill type did not change much.</a:t>
              </a:r>
              <a:endParaRPr lang="en-US" altLang="ko-KR" sz="1600" b="1" dirty="0">
                <a:ln>
                  <a:solidFill>
                    <a:srgbClr val="4F81BD">
                      <a:alpha val="0"/>
                    </a:srgbClr>
                  </a:solidFill>
                </a:ln>
                <a:latin typeface="Arial" panose="020B0604020202020204" pitchFamily="34" charset="0"/>
                <a:ea typeface="HY헤드라인M" panose="02030600000101010101" pitchFamily="18" charset="-127"/>
                <a:cs typeface="Arial" panose="020B0604020202020204" pitchFamily="34" charset="0"/>
              </a:endParaRPr>
            </a:p>
          </p:txBody>
        </p:sp>
        <p:pic>
          <p:nvPicPr>
            <p:cNvPr id="3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7851" r="96209" b="66529"/>
            <a:stretch/>
          </p:blipFill>
          <p:spPr bwMode="auto">
            <a:xfrm>
              <a:off x="462244" y="1212844"/>
              <a:ext cx="300037" cy="295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275311511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슬라이드 번호 개체 틀 3"/>
          <p:cNvSpPr>
            <a:spLocks noGrp="1"/>
          </p:cNvSpPr>
          <p:nvPr>
            <p:ph type="sldNum" sz="quarter" idx="12"/>
          </p:nvPr>
        </p:nvSpPr>
        <p:spPr/>
        <p:txBody>
          <a:bodyPr/>
          <a:lstStyle/>
          <a:p>
            <a:fld id="{3F28CAA6-A75E-4364-ADDA-B3C6558AEBCC}" type="slidenum">
              <a:rPr lang="ko-KR" altLang="en-US" smtClean="0"/>
              <a:pPr/>
              <a:t>26</a:t>
            </a:fld>
            <a:endParaRPr lang="ko-KR" altLang="en-US" dirty="0"/>
          </a:p>
        </p:txBody>
      </p:sp>
      <p:grpSp>
        <p:nvGrpSpPr>
          <p:cNvPr id="28" name="그룹 27"/>
          <p:cNvGrpSpPr/>
          <p:nvPr/>
        </p:nvGrpSpPr>
        <p:grpSpPr>
          <a:xfrm>
            <a:off x="194444" y="980727"/>
            <a:ext cx="8759056" cy="5524847"/>
            <a:chOff x="661169" y="3093713"/>
            <a:chExt cx="7825606" cy="4981700"/>
          </a:xfrm>
        </p:grpSpPr>
        <p:sp>
          <p:nvSpPr>
            <p:cNvPr id="29" name="모서리가 둥근 직사각형 28"/>
            <p:cNvSpPr/>
            <p:nvPr/>
          </p:nvSpPr>
          <p:spPr bwMode="auto">
            <a:xfrm>
              <a:off x="661169" y="3093713"/>
              <a:ext cx="7825606" cy="4981700"/>
            </a:xfrm>
            <a:prstGeom prst="roundRect">
              <a:avLst>
                <a:gd name="adj" fmla="val 479"/>
              </a:avLst>
            </a:prstGeom>
            <a:solidFill>
              <a:schemeClr val="bg1"/>
            </a:solidFill>
            <a:ln w="19050" algn="ctr">
              <a:solidFill>
                <a:srgbClr val="1D4575"/>
              </a:solidFill>
              <a:round/>
              <a:headEnd/>
              <a:tailEnd/>
            </a:ln>
            <a:effectLst>
              <a:innerShdw blurRad="63500">
                <a:schemeClr val="tx1">
                  <a:lumMod val="65000"/>
                  <a:lumOff val="35000"/>
                </a:schemeClr>
              </a:innerShdw>
            </a:effectLst>
          </p:spPr>
          <p:txBody>
            <a:bodyPr anchor="ctr"/>
            <a:lstStyle/>
            <a:p>
              <a:pPr algn="ctr" latinLnBrk="0">
                <a:defRPr/>
              </a:pPr>
              <a:endParaRPr lang="ko-KR" altLang="en-US">
                <a:latin typeface="굴림" charset="-127"/>
                <a:ea typeface="굴림" charset="-127"/>
              </a:endParaRPr>
            </a:p>
          </p:txBody>
        </p:sp>
        <p:sp>
          <p:nvSpPr>
            <p:cNvPr id="30" name="AutoShape 415"/>
            <p:cNvSpPr>
              <a:spLocks noChangeArrowheads="1"/>
            </p:cNvSpPr>
            <p:nvPr/>
          </p:nvSpPr>
          <p:spPr bwMode="auto">
            <a:xfrm>
              <a:off x="699557" y="3122306"/>
              <a:ext cx="7762958" cy="400008"/>
            </a:xfrm>
            <a:prstGeom prst="roundRect">
              <a:avLst>
                <a:gd name="adj" fmla="val 3397"/>
              </a:avLst>
            </a:prstGeom>
            <a:gradFill flip="none" rotWithShape="1">
              <a:gsLst>
                <a:gs pos="39000">
                  <a:srgbClr val="005EA4"/>
                </a:gs>
                <a:gs pos="41000">
                  <a:srgbClr val="004D86"/>
                </a:gs>
              </a:gsLst>
              <a:lin ang="2700000" scaled="1"/>
              <a:tileRect/>
            </a:gradFill>
            <a:ln w="19050" algn="ctr">
              <a:solidFill>
                <a:schemeClr val="bg1"/>
              </a:solidFill>
              <a:round/>
              <a:headEnd/>
              <a:tailEnd/>
            </a:ln>
            <a:effectLst/>
          </p:spPr>
          <p:txBody>
            <a:bodyPr lIns="36000" tIns="0" rIns="0" bIns="0" anchor="ctr">
              <a:scene3d>
                <a:camera prst="orthographicFront"/>
                <a:lightRig rig="threePt" dir="t"/>
              </a:scene3d>
              <a:sp3d>
                <a:bevelT w="0" h="0"/>
                <a:contourClr>
                  <a:srgbClr val="3696E6"/>
                </a:contourClr>
              </a:sp3d>
            </a:bodyPr>
            <a:lstStyle/>
            <a:p>
              <a:pPr marL="49213" indent="-342900" algn="ctr" fontAlgn="ctr" latinLnBrk="0">
                <a:spcBef>
                  <a:spcPct val="20000"/>
                </a:spcBef>
                <a:buClr>
                  <a:schemeClr val="hlink"/>
                </a:buClr>
                <a:buSzPts val="1200"/>
              </a:pPr>
              <a:r>
                <a:rPr lang="en-US" altLang="ko-KR" sz="1700" b="1" dirty="0">
                  <a:solidFill>
                    <a:schemeClr val="bg1"/>
                  </a:solidFill>
                  <a:latin typeface="Arial" panose="020B0604020202020204" pitchFamily="34" charset="0"/>
                  <a:ea typeface="HY헤드라인M" panose="02030600000101010101" pitchFamily="18" charset="-127"/>
                  <a:cs typeface="Arial" panose="020B0604020202020204" pitchFamily="34" charset="0"/>
                </a:rPr>
                <a:t>&lt;Table 12&gt; Shares of GVC Jobs by Skill Type</a:t>
              </a:r>
              <a:endParaRPr lang="ko-KR" altLang="en-US" sz="1700" b="1" dirty="0">
                <a:solidFill>
                  <a:schemeClr val="bg1"/>
                </a:solidFill>
                <a:latin typeface="Arial" panose="020B0604020202020204" pitchFamily="34" charset="0"/>
                <a:ea typeface="HY헤드라인M" panose="02030600000101010101" pitchFamily="18" charset="-127"/>
                <a:cs typeface="Arial" panose="020B0604020202020204" pitchFamily="34" charset="0"/>
              </a:endParaRPr>
            </a:p>
          </p:txBody>
        </p:sp>
      </p:grpSp>
      <p:sp>
        <p:nvSpPr>
          <p:cNvPr id="9" name="Rectangle 2"/>
          <p:cNvSpPr txBox="1">
            <a:spLocks noChangeArrowheads="1"/>
          </p:cNvSpPr>
          <p:nvPr/>
        </p:nvSpPr>
        <p:spPr bwMode="auto">
          <a:xfrm>
            <a:off x="80072" y="81962"/>
            <a:ext cx="8516306" cy="523220"/>
          </a:xfrm>
          <a:prstGeom prst="rect">
            <a:avLst/>
          </a:prstGeom>
          <a:noFill/>
        </p:spPr>
        <p:txBody>
          <a:bodyPr wrap="none" rtlCol="0">
            <a:spAutoFit/>
            <a:scene3d>
              <a:camera prst="orthographicFront"/>
              <a:lightRig rig="threePt" dir="t"/>
            </a:scene3d>
            <a:sp3d contourW="38100">
              <a:bevelT w="0" h="38100"/>
              <a:contourClr>
                <a:schemeClr val="tx2">
                  <a:lumMod val="50000"/>
                </a:schemeClr>
              </a:contourClr>
            </a:sp3d>
          </a:bodyPr>
          <a:lstStyle>
            <a:defPPr>
              <a:defRPr lang="ko-KR"/>
            </a:defPPr>
            <a:lvl1pPr>
              <a:spcBef>
                <a:spcPct val="50000"/>
              </a:spcBef>
              <a:defRPr sz="2800" spc="-50">
                <a:solidFill>
                  <a:schemeClr val="bg1"/>
                </a:solidFill>
                <a:latin typeface="Arial" pitchFamily="34" charset="0"/>
                <a:ea typeface="HY견고딕" pitchFamily="18" charset="-127"/>
                <a:cs typeface="Arial" pitchFamily="34" charset="0"/>
              </a:defRPr>
            </a:lvl1pPr>
          </a:lstStyle>
          <a:p>
            <a:pPr lvl="0"/>
            <a:r>
              <a:rPr lang="en-US" altLang="ko-KR" b="1" dirty="0" smtClean="0">
                <a:latin typeface="+mn-ea"/>
                <a:ea typeface="+mn-ea"/>
              </a:rPr>
              <a:t>IV. GVC </a:t>
            </a:r>
            <a:r>
              <a:rPr lang="en-US" altLang="ko-KR" b="1" dirty="0">
                <a:latin typeface="+mn-ea"/>
                <a:ea typeface="+mn-ea"/>
              </a:rPr>
              <a:t>Income and Jobs, Korea’s IT Manufactures</a:t>
            </a:r>
            <a:endParaRPr lang="ko-KR" altLang="ko-KR" b="1" dirty="0"/>
          </a:p>
        </p:txBody>
      </p:sp>
      <p:sp>
        <p:nvSpPr>
          <p:cNvPr id="11" name="직사각형 10"/>
          <p:cNvSpPr/>
          <p:nvPr/>
        </p:nvSpPr>
        <p:spPr>
          <a:xfrm>
            <a:off x="7029797" y="1427634"/>
            <a:ext cx="1694284" cy="267766"/>
          </a:xfrm>
          <a:prstGeom prst="rect">
            <a:avLst/>
          </a:prstGeom>
        </p:spPr>
        <p:txBody>
          <a:bodyPr vert="horz" wrap="square" lIns="91440" tIns="45720" rIns="91440" bIns="45720" rtlCol="0">
            <a:spAutoFit/>
          </a:bodyPr>
          <a:lstStyle/>
          <a:p>
            <a:pPr marL="0" lvl="1" algn="r">
              <a:lnSpc>
                <a:spcPct val="95000"/>
              </a:lnSpc>
              <a:spcBef>
                <a:spcPct val="20000"/>
              </a:spcBef>
            </a:pPr>
            <a:r>
              <a:rPr lang="en-US" altLang="ko-KR" sz="1200" dirty="0">
                <a:ln>
                  <a:solidFill>
                    <a:srgbClr val="4F81BD">
                      <a:alpha val="0"/>
                    </a:srgbClr>
                  </a:solidFill>
                </a:ln>
                <a:latin typeface="Arial" panose="020B0604020202020204" pitchFamily="34" charset="0"/>
                <a:ea typeface="HY헤드라인M" panose="02030600000101010101" pitchFamily="18" charset="-127"/>
                <a:cs typeface="Arial" panose="020B0604020202020204" pitchFamily="34" charset="0"/>
              </a:rPr>
              <a:t>Unit: </a:t>
            </a:r>
            <a:r>
              <a:rPr lang="en-US" altLang="ko-KR" sz="1200" dirty="0" smtClean="0">
                <a:ln>
                  <a:solidFill>
                    <a:srgbClr val="4F81BD">
                      <a:alpha val="0"/>
                    </a:srgbClr>
                  </a:solidFill>
                </a:ln>
                <a:latin typeface="Arial" panose="020B0604020202020204" pitchFamily="34" charset="0"/>
                <a:ea typeface="HY헤드라인M" panose="02030600000101010101" pitchFamily="18" charset="-127"/>
                <a:cs typeface="Arial" panose="020B0604020202020204" pitchFamily="34" charset="0"/>
              </a:rPr>
              <a:t>Thousand, %</a:t>
            </a:r>
            <a:endParaRPr lang="en-US" altLang="ko-KR" sz="1100" dirty="0">
              <a:ln>
                <a:solidFill>
                  <a:srgbClr val="4F81BD">
                    <a:alpha val="0"/>
                  </a:srgbClr>
                </a:solidFill>
              </a:ln>
              <a:latin typeface="Arial" panose="020B0604020202020204" pitchFamily="34" charset="0"/>
              <a:ea typeface="HY헤드라인M" panose="02030600000101010101" pitchFamily="18" charset="-127"/>
              <a:cs typeface="Arial" panose="020B0604020202020204" pitchFamily="34" charset="0"/>
            </a:endParaRPr>
          </a:p>
        </p:txBody>
      </p:sp>
      <p:graphicFrame>
        <p:nvGraphicFramePr>
          <p:cNvPr id="3" name="표 2"/>
          <p:cNvGraphicFramePr>
            <a:graphicFrameLocks noGrp="1"/>
          </p:cNvGraphicFramePr>
          <p:nvPr>
            <p:extLst>
              <p:ext uri="{D42A27DB-BD31-4B8C-83A1-F6EECF244321}">
                <p14:modId xmlns:p14="http://schemas.microsoft.com/office/powerpoint/2010/main" val="4265525974"/>
              </p:ext>
            </p:extLst>
          </p:nvPr>
        </p:nvGraphicFramePr>
        <p:xfrm>
          <a:off x="495301" y="1688727"/>
          <a:ext cx="8177279" cy="4680401"/>
        </p:xfrm>
        <a:graphic>
          <a:graphicData uri="http://schemas.openxmlformats.org/drawingml/2006/table">
            <a:tbl>
              <a:tblPr>
                <a:tableStyleId>{5C22544A-7EE6-4342-B048-85BDC9FD1C3A}</a:tableStyleId>
              </a:tblPr>
              <a:tblGrid>
                <a:gridCol w="1806711"/>
                <a:gridCol w="1592642"/>
                <a:gridCol w="1592642"/>
                <a:gridCol w="1592642"/>
                <a:gridCol w="1592642"/>
              </a:tblGrid>
              <a:tr h="300113">
                <a:tc>
                  <a:txBody>
                    <a:bodyPr/>
                    <a:lstStyle/>
                    <a:p>
                      <a:pPr algn="just" fontAlgn="ctr"/>
                      <a:r>
                        <a:rPr lang="ko-KR" altLang="en-US" sz="1600" b="1" u="none" strike="noStrike" dirty="0">
                          <a:solidFill>
                            <a:schemeClr val="bg1"/>
                          </a:solidFill>
                          <a:effectLst/>
                          <a:latin typeface="Arial" panose="020B0604020202020204" pitchFamily="34" charset="0"/>
                          <a:cs typeface="Arial" panose="020B0604020202020204" pitchFamily="34" charset="0"/>
                        </a:rPr>
                        <a:t>　</a:t>
                      </a:r>
                      <a:endParaRPr lang="ko-KR" altLang="en-US" sz="1600" b="1" i="0" u="none" strike="noStrike" dirty="0">
                        <a:solidFill>
                          <a:schemeClr val="bg1"/>
                        </a:solidFill>
                        <a:effectLst/>
                        <a:latin typeface="Arial" panose="020B0604020202020204" pitchFamily="34" charset="0"/>
                        <a:ea typeface="맑은 고딕" panose="020B0503020000020004" pitchFamily="50" charset="-127"/>
                        <a:cs typeface="Arial" panose="020B0604020202020204" pitchFamily="34" charset="0"/>
                      </a:endParaRPr>
                    </a:p>
                  </a:txBody>
                  <a:tcPr marL="7982" marR="7982" marT="7982" marB="0" anchor="ctr">
                    <a:lnL w="3175" cap="flat" cmpd="sng" algn="ctr">
                      <a:solidFill>
                        <a:schemeClr val="tx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2">
                        <a:lumMod val="50000"/>
                      </a:schemeClr>
                    </a:solidFill>
                  </a:tcPr>
                </a:tc>
                <a:tc>
                  <a:txBody>
                    <a:bodyPr/>
                    <a:lstStyle/>
                    <a:p>
                      <a:pPr algn="ctr" fontAlgn="ctr"/>
                      <a:r>
                        <a:rPr lang="en-US" sz="1600" b="1" u="none" strike="noStrike" dirty="0">
                          <a:solidFill>
                            <a:schemeClr val="bg1"/>
                          </a:solidFill>
                          <a:effectLst/>
                          <a:latin typeface="Arial" panose="020B0604020202020204" pitchFamily="34" charset="0"/>
                          <a:cs typeface="Arial" panose="020B0604020202020204" pitchFamily="34" charset="0"/>
                        </a:rPr>
                        <a:t>High-Skilled</a:t>
                      </a:r>
                      <a:endParaRPr lang="en-US" sz="1600" b="1" i="0" u="none" strike="noStrike" dirty="0">
                        <a:solidFill>
                          <a:schemeClr val="bg1"/>
                        </a:solidFill>
                        <a:effectLst/>
                        <a:latin typeface="Arial" panose="020B0604020202020204" pitchFamily="34" charset="0"/>
                        <a:ea typeface="맑은 고딕" panose="020B0503020000020004" pitchFamily="50" charset="-127"/>
                        <a:cs typeface="Arial" panose="020B0604020202020204" pitchFamily="34" charset="0"/>
                      </a:endParaRPr>
                    </a:p>
                  </a:txBody>
                  <a:tcPr marL="7982" marR="7982" marT="7982"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2">
                        <a:lumMod val="50000"/>
                      </a:schemeClr>
                    </a:solidFill>
                  </a:tcPr>
                </a:tc>
                <a:tc>
                  <a:txBody>
                    <a:bodyPr/>
                    <a:lstStyle/>
                    <a:p>
                      <a:pPr algn="ctr" fontAlgn="ctr"/>
                      <a:r>
                        <a:rPr lang="en-US" sz="1600" b="1" u="none" strike="noStrike">
                          <a:solidFill>
                            <a:schemeClr val="bg1"/>
                          </a:solidFill>
                          <a:effectLst/>
                          <a:latin typeface="Arial" panose="020B0604020202020204" pitchFamily="34" charset="0"/>
                          <a:cs typeface="Arial" panose="020B0604020202020204" pitchFamily="34" charset="0"/>
                        </a:rPr>
                        <a:t>Medium-Skilled</a:t>
                      </a:r>
                      <a:endParaRPr lang="en-US" sz="1600" b="1" i="0" u="none" strike="noStrike">
                        <a:solidFill>
                          <a:schemeClr val="bg1"/>
                        </a:solidFill>
                        <a:effectLst/>
                        <a:latin typeface="Arial" panose="020B0604020202020204" pitchFamily="34" charset="0"/>
                        <a:ea typeface="맑은 고딕" panose="020B0503020000020004" pitchFamily="50" charset="-127"/>
                        <a:cs typeface="Arial" panose="020B0604020202020204" pitchFamily="34" charset="0"/>
                      </a:endParaRPr>
                    </a:p>
                  </a:txBody>
                  <a:tcPr marL="7982" marR="7982" marT="7982"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2">
                        <a:lumMod val="50000"/>
                      </a:schemeClr>
                    </a:solidFill>
                  </a:tcPr>
                </a:tc>
                <a:tc>
                  <a:txBody>
                    <a:bodyPr/>
                    <a:lstStyle/>
                    <a:p>
                      <a:pPr algn="ctr" fontAlgn="ctr"/>
                      <a:r>
                        <a:rPr lang="en-US" sz="1600" b="1" u="none" strike="noStrike">
                          <a:solidFill>
                            <a:schemeClr val="bg1"/>
                          </a:solidFill>
                          <a:effectLst/>
                          <a:latin typeface="Arial" panose="020B0604020202020204" pitchFamily="34" charset="0"/>
                          <a:cs typeface="Arial" panose="020B0604020202020204" pitchFamily="34" charset="0"/>
                        </a:rPr>
                        <a:t>Low-Skilled</a:t>
                      </a:r>
                      <a:endParaRPr lang="en-US" sz="1600" b="1" i="0" u="none" strike="noStrike">
                        <a:solidFill>
                          <a:schemeClr val="bg1"/>
                        </a:solidFill>
                        <a:effectLst/>
                        <a:latin typeface="Arial" panose="020B0604020202020204" pitchFamily="34" charset="0"/>
                        <a:ea typeface="맑은 고딕" panose="020B0503020000020004" pitchFamily="50" charset="-127"/>
                        <a:cs typeface="Arial" panose="020B0604020202020204" pitchFamily="34" charset="0"/>
                      </a:endParaRPr>
                    </a:p>
                  </a:txBody>
                  <a:tcPr marL="7982" marR="7982" marT="7982"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2">
                        <a:lumMod val="50000"/>
                      </a:schemeClr>
                    </a:solidFill>
                  </a:tcPr>
                </a:tc>
                <a:tc>
                  <a:txBody>
                    <a:bodyPr/>
                    <a:lstStyle/>
                    <a:p>
                      <a:pPr algn="ctr" fontAlgn="ctr"/>
                      <a:r>
                        <a:rPr lang="en-US" sz="1600" b="1" u="none" strike="noStrike" dirty="0">
                          <a:solidFill>
                            <a:schemeClr val="bg1"/>
                          </a:solidFill>
                          <a:effectLst/>
                          <a:latin typeface="Arial" panose="020B0604020202020204" pitchFamily="34" charset="0"/>
                          <a:cs typeface="Arial" panose="020B0604020202020204" pitchFamily="34" charset="0"/>
                        </a:rPr>
                        <a:t>Total</a:t>
                      </a:r>
                      <a:endParaRPr lang="en-US" sz="1600" b="1" i="0" u="none" strike="noStrike" dirty="0">
                        <a:solidFill>
                          <a:schemeClr val="bg1"/>
                        </a:solidFill>
                        <a:effectLst/>
                        <a:latin typeface="Arial" panose="020B0604020202020204" pitchFamily="34" charset="0"/>
                        <a:ea typeface="맑은 고딕" panose="020B0503020000020004" pitchFamily="50" charset="-127"/>
                        <a:cs typeface="Arial" panose="020B0604020202020204" pitchFamily="34" charset="0"/>
                      </a:endParaRPr>
                    </a:p>
                  </a:txBody>
                  <a:tcPr marL="7982" marR="7982" marT="7982" marB="0" anchor="ctr">
                    <a:lnL w="3175" cap="flat" cmpd="sng" algn="ctr">
                      <a:solidFill>
                        <a:schemeClr val="bg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2">
                        <a:lumMod val="50000"/>
                      </a:schemeClr>
                    </a:solidFill>
                  </a:tcPr>
                </a:tc>
              </a:tr>
              <a:tr h="273768">
                <a:tc gridSpan="5">
                  <a:txBody>
                    <a:bodyPr/>
                    <a:lstStyle/>
                    <a:p>
                      <a:pPr algn="ctr" fontAlgn="ctr"/>
                      <a:r>
                        <a:rPr lang="en-US" altLang="ko-KR" sz="1400" b="1" u="none" strike="noStrike" dirty="0">
                          <a:solidFill>
                            <a:schemeClr val="bg1"/>
                          </a:solidFill>
                          <a:effectLst/>
                          <a:latin typeface="Arial" panose="020B0604020202020204" pitchFamily="34" charset="0"/>
                          <a:cs typeface="Arial" panose="020B0604020202020204" pitchFamily="34" charset="0"/>
                        </a:rPr>
                        <a:t>1995</a:t>
                      </a:r>
                      <a:endParaRPr lang="en-US" altLang="ko-KR" sz="1400" b="1" i="0" u="none" strike="noStrike" dirty="0">
                        <a:solidFill>
                          <a:schemeClr val="bg1"/>
                        </a:solidFill>
                        <a:effectLst/>
                        <a:latin typeface="Arial" panose="020B0604020202020204" pitchFamily="34" charset="0"/>
                        <a:ea typeface="맑은 고딕" panose="020B0503020000020004" pitchFamily="50" charset="-127"/>
                        <a:cs typeface="Arial" panose="020B0604020202020204" pitchFamily="34" charset="0"/>
                      </a:endParaRPr>
                    </a:p>
                  </a:txBody>
                  <a:tcPr marL="7982" marR="7982" marT="798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75000"/>
                      </a:schemeClr>
                    </a:solidFill>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r>
              <a:tr h="273768">
                <a:tc>
                  <a:txBody>
                    <a:bodyPr/>
                    <a:lstStyle/>
                    <a:p>
                      <a:pPr algn="ctr" fontAlgn="ctr"/>
                      <a:r>
                        <a:rPr lang="en-US" sz="1400" b="1" u="none" strike="noStrike" dirty="0">
                          <a:effectLst/>
                          <a:latin typeface="Arial" panose="020B0604020202020204" pitchFamily="34" charset="0"/>
                          <a:cs typeface="Arial" panose="020B0604020202020204" pitchFamily="34" charset="0"/>
                        </a:rPr>
                        <a:t>Korea</a:t>
                      </a:r>
                      <a:endParaRPr lang="en-US" sz="1400" b="1" i="0" u="none" strike="noStrike" dirty="0">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7982" marR="7982" marT="798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ctr"/>
                      <a:r>
                        <a:rPr lang="en-US" altLang="ko-KR" sz="1400" b="1" u="none" strike="noStrike" dirty="0">
                          <a:effectLst/>
                          <a:latin typeface="Arial" panose="020B0604020202020204" pitchFamily="34" charset="0"/>
                          <a:cs typeface="Arial" panose="020B0604020202020204" pitchFamily="34" charset="0"/>
                        </a:rPr>
                        <a:t>138.6(</a:t>
                      </a:r>
                      <a:r>
                        <a:rPr lang="en-US" altLang="ko-KR" sz="1400" b="1" u="none" strike="noStrike" dirty="0">
                          <a:solidFill>
                            <a:srgbClr val="FF0000"/>
                          </a:solidFill>
                          <a:effectLst/>
                          <a:latin typeface="Arial" panose="020B0604020202020204" pitchFamily="34" charset="0"/>
                          <a:cs typeface="Arial" panose="020B0604020202020204" pitchFamily="34" charset="0"/>
                        </a:rPr>
                        <a:t>23.6</a:t>
                      </a:r>
                      <a:r>
                        <a:rPr lang="en-US" altLang="ko-KR" sz="1400" b="1" u="none" strike="noStrike" dirty="0">
                          <a:effectLst/>
                          <a:latin typeface="Arial" panose="020B0604020202020204" pitchFamily="34" charset="0"/>
                          <a:cs typeface="Arial" panose="020B0604020202020204" pitchFamily="34" charset="0"/>
                        </a:rPr>
                        <a:t>)</a:t>
                      </a:r>
                      <a:endParaRPr lang="en-US" altLang="ko-KR" sz="1400" b="1" i="0" u="none" strike="noStrike" dirty="0">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7982" marR="7982" marT="798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ko-KR" sz="1400" b="1" u="none" strike="noStrike" dirty="0">
                          <a:effectLst/>
                          <a:latin typeface="Arial" panose="020B0604020202020204" pitchFamily="34" charset="0"/>
                          <a:cs typeface="Arial" panose="020B0604020202020204" pitchFamily="34" charset="0"/>
                        </a:rPr>
                        <a:t>327.6(</a:t>
                      </a:r>
                      <a:r>
                        <a:rPr lang="en-US" altLang="ko-KR" sz="1400" b="1" u="none" strike="noStrike" dirty="0">
                          <a:solidFill>
                            <a:srgbClr val="FF0000"/>
                          </a:solidFill>
                          <a:effectLst/>
                          <a:latin typeface="Arial" panose="020B0604020202020204" pitchFamily="34" charset="0"/>
                          <a:cs typeface="Arial" panose="020B0604020202020204" pitchFamily="34" charset="0"/>
                        </a:rPr>
                        <a:t>55.8</a:t>
                      </a:r>
                      <a:r>
                        <a:rPr lang="en-US" altLang="ko-KR" sz="1400" b="1" u="none" strike="noStrike" dirty="0">
                          <a:effectLst/>
                          <a:latin typeface="Arial" panose="020B0604020202020204" pitchFamily="34" charset="0"/>
                          <a:cs typeface="Arial" panose="020B0604020202020204" pitchFamily="34" charset="0"/>
                        </a:rPr>
                        <a:t>)</a:t>
                      </a:r>
                      <a:endParaRPr lang="en-US" altLang="ko-KR" sz="1400" b="1" i="0" u="none" strike="noStrike" dirty="0">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7982" marR="7982" marT="798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ko-KR" sz="1400" b="1" u="none" strike="noStrike" dirty="0">
                          <a:effectLst/>
                          <a:latin typeface="Arial" panose="020B0604020202020204" pitchFamily="34" charset="0"/>
                          <a:cs typeface="Arial" panose="020B0604020202020204" pitchFamily="34" charset="0"/>
                        </a:rPr>
                        <a:t>121.2(</a:t>
                      </a:r>
                      <a:r>
                        <a:rPr lang="en-US" altLang="ko-KR" sz="1400" b="1" u="none" strike="noStrike" dirty="0">
                          <a:solidFill>
                            <a:srgbClr val="FF0000"/>
                          </a:solidFill>
                          <a:effectLst/>
                          <a:latin typeface="Arial" panose="020B0604020202020204" pitchFamily="34" charset="0"/>
                          <a:cs typeface="Arial" panose="020B0604020202020204" pitchFamily="34" charset="0"/>
                        </a:rPr>
                        <a:t>20.6</a:t>
                      </a:r>
                      <a:r>
                        <a:rPr lang="en-US" altLang="ko-KR" sz="1400" b="1" u="none" strike="noStrike" dirty="0">
                          <a:effectLst/>
                          <a:latin typeface="Arial" panose="020B0604020202020204" pitchFamily="34" charset="0"/>
                          <a:cs typeface="Arial" panose="020B0604020202020204" pitchFamily="34" charset="0"/>
                        </a:rPr>
                        <a:t>)</a:t>
                      </a:r>
                      <a:endParaRPr lang="en-US" altLang="ko-KR" sz="1400" b="1" i="0" u="none" strike="noStrike" dirty="0">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7982" marR="7982" marT="798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ko-KR" sz="1400" b="1" u="none" strike="noStrike">
                          <a:effectLst/>
                          <a:latin typeface="Arial" panose="020B0604020202020204" pitchFamily="34" charset="0"/>
                          <a:cs typeface="Arial" panose="020B0604020202020204" pitchFamily="34" charset="0"/>
                        </a:rPr>
                        <a:t>587.3</a:t>
                      </a:r>
                      <a:endParaRPr lang="en-US" altLang="ko-KR" sz="1400" b="1" i="0" u="none" strike="noStrike">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7982" marR="7982" marT="798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273768">
                <a:tc>
                  <a:txBody>
                    <a:bodyPr/>
                    <a:lstStyle/>
                    <a:p>
                      <a:pPr algn="ctr" fontAlgn="ctr"/>
                      <a:r>
                        <a:rPr lang="en-US" sz="1400" b="1" u="none" strike="noStrike" dirty="0">
                          <a:effectLst/>
                          <a:latin typeface="Arial" panose="020B0604020202020204" pitchFamily="34" charset="0"/>
                          <a:cs typeface="Arial" panose="020B0604020202020204" pitchFamily="34" charset="0"/>
                        </a:rPr>
                        <a:t>Foreign</a:t>
                      </a:r>
                      <a:endParaRPr lang="en-US" sz="1400" b="1" i="0" u="none" strike="noStrike" dirty="0">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7982" marR="7982" marT="798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ctr"/>
                      <a:r>
                        <a:rPr lang="en-US" altLang="ko-KR" sz="1400" b="1" u="none" strike="noStrike" dirty="0">
                          <a:effectLst/>
                          <a:latin typeface="Arial" panose="020B0604020202020204" pitchFamily="34" charset="0"/>
                          <a:cs typeface="Arial" panose="020B0604020202020204" pitchFamily="34" charset="0"/>
                        </a:rPr>
                        <a:t>25.1(9.1)</a:t>
                      </a:r>
                      <a:endParaRPr lang="en-US" altLang="ko-KR" sz="1400" b="1" i="0" u="none" strike="noStrike" dirty="0">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7982" marR="7982" marT="798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ko-KR" sz="1400" b="1" u="none" strike="noStrike">
                          <a:effectLst/>
                          <a:latin typeface="Arial" panose="020B0604020202020204" pitchFamily="34" charset="0"/>
                          <a:cs typeface="Arial" panose="020B0604020202020204" pitchFamily="34" charset="0"/>
                        </a:rPr>
                        <a:t>120.2(43.9)</a:t>
                      </a:r>
                      <a:endParaRPr lang="en-US" altLang="ko-KR" sz="1400" b="1" i="0" u="none" strike="noStrike">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7982" marR="7982" marT="798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ko-KR" sz="1400" b="1" u="none" strike="noStrike">
                          <a:effectLst/>
                          <a:latin typeface="Arial" panose="020B0604020202020204" pitchFamily="34" charset="0"/>
                          <a:cs typeface="Arial" panose="020B0604020202020204" pitchFamily="34" charset="0"/>
                        </a:rPr>
                        <a:t>128.6(47.0)</a:t>
                      </a:r>
                      <a:endParaRPr lang="en-US" altLang="ko-KR" sz="1400" b="1" i="0" u="none" strike="noStrike">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7982" marR="7982" marT="798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ko-KR" sz="1400" b="1" u="none" strike="noStrike">
                          <a:effectLst/>
                          <a:latin typeface="Arial" panose="020B0604020202020204" pitchFamily="34" charset="0"/>
                          <a:cs typeface="Arial" panose="020B0604020202020204" pitchFamily="34" charset="0"/>
                        </a:rPr>
                        <a:t>273.9</a:t>
                      </a:r>
                      <a:endParaRPr lang="en-US" altLang="ko-KR" sz="1400" b="1" i="0" u="none" strike="noStrike">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7982" marR="7982" marT="798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273768">
                <a:tc>
                  <a:txBody>
                    <a:bodyPr/>
                    <a:lstStyle/>
                    <a:p>
                      <a:pPr algn="ctr" fontAlgn="ctr"/>
                      <a:r>
                        <a:rPr lang="en-US" sz="1400" b="1" u="none" strike="noStrike" dirty="0">
                          <a:effectLst/>
                          <a:latin typeface="Arial" panose="020B0604020202020204" pitchFamily="34" charset="0"/>
                          <a:cs typeface="Arial" panose="020B0604020202020204" pitchFamily="34" charset="0"/>
                        </a:rPr>
                        <a:t>Total 40 Countries</a:t>
                      </a:r>
                      <a:endParaRPr lang="en-US" sz="1400" b="1" i="0" u="none" strike="noStrike" dirty="0">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7982" marR="7982" marT="798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ctr"/>
                      <a:r>
                        <a:rPr lang="en-US" altLang="ko-KR" sz="1400" b="1" u="none" strike="noStrike" dirty="0">
                          <a:effectLst/>
                          <a:latin typeface="Arial" panose="020B0604020202020204" pitchFamily="34" charset="0"/>
                          <a:cs typeface="Arial" panose="020B0604020202020204" pitchFamily="34" charset="0"/>
                        </a:rPr>
                        <a:t>163.6(19.0)</a:t>
                      </a:r>
                      <a:endParaRPr lang="en-US" altLang="ko-KR" sz="1400" b="1" i="0" u="none" strike="noStrike" dirty="0">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7982" marR="7982" marT="798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ko-KR" sz="1400" b="1" u="none" strike="noStrike" dirty="0">
                          <a:effectLst/>
                          <a:latin typeface="Arial" panose="020B0604020202020204" pitchFamily="34" charset="0"/>
                          <a:cs typeface="Arial" panose="020B0604020202020204" pitchFamily="34" charset="0"/>
                        </a:rPr>
                        <a:t>447.8(52.0)</a:t>
                      </a:r>
                      <a:endParaRPr lang="en-US" altLang="ko-KR" sz="1400" b="1" i="0" u="none" strike="noStrike" dirty="0">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7982" marR="7982" marT="798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ko-KR" sz="1400" b="1" u="none" strike="noStrike">
                          <a:effectLst/>
                          <a:latin typeface="Arial" panose="020B0604020202020204" pitchFamily="34" charset="0"/>
                          <a:cs typeface="Arial" panose="020B0604020202020204" pitchFamily="34" charset="0"/>
                        </a:rPr>
                        <a:t>249.8(29.0)</a:t>
                      </a:r>
                      <a:endParaRPr lang="en-US" altLang="ko-KR" sz="1400" b="1" i="0" u="none" strike="noStrike">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7982" marR="7982" marT="798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ko-KR" sz="1400" b="1" u="none" strike="noStrike">
                          <a:effectLst/>
                          <a:latin typeface="Arial" panose="020B0604020202020204" pitchFamily="34" charset="0"/>
                          <a:cs typeface="Arial" panose="020B0604020202020204" pitchFamily="34" charset="0"/>
                        </a:rPr>
                        <a:t>861.2</a:t>
                      </a:r>
                      <a:endParaRPr lang="en-US" altLang="ko-KR" sz="1400" b="1" i="0" u="none" strike="noStrike">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7982" marR="7982" marT="798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273768">
                <a:tc gridSpan="5">
                  <a:txBody>
                    <a:bodyPr/>
                    <a:lstStyle/>
                    <a:p>
                      <a:pPr algn="ctr" fontAlgn="ctr"/>
                      <a:r>
                        <a:rPr lang="en-US" altLang="ko-KR" sz="1400" b="1" u="none" strike="noStrike" dirty="0">
                          <a:solidFill>
                            <a:schemeClr val="bg1"/>
                          </a:solidFill>
                          <a:effectLst/>
                          <a:latin typeface="Arial" panose="020B0604020202020204" pitchFamily="34" charset="0"/>
                          <a:cs typeface="Arial" panose="020B0604020202020204" pitchFamily="34" charset="0"/>
                        </a:rPr>
                        <a:t>2000</a:t>
                      </a:r>
                      <a:endParaRPr lang="en-US" altLang="ko-KR" sz="1400" b="1" i="0" u="none" strike="noStrike" dirty="0">
                        <a:solidFill>
                          <a:schemeClr val="bg1"/>
                        </a:solidFill>
                        <a:effectLst/>
                        <a:latin typeface="Arial" panose="020B0604020202020204" pitchFamily="34" charset="0"/>
                        <a:ea typeface="맑은 고딕" panose="020B0503020000020004" pitchFamily="50" charset="-127"/>
                        <a:cs typeface="Arial" panose="020B0604020202020204" pitchFamily="34" charset="0"/>
                      </a:endParaRPr>
                    </a:p>
                  </a:txBody>
                  <a:tcPr marL="7982" marR="7982" marT="798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75000"/>
                      </a:schemeClr>
                    </a:solidFill>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r>
              <a:tr h="273768">
                <a:tc>
                  <a:txBody>
                    <a:bodyPr/>
                    <a:lstStyle/>
                    <a:p>
                      <a:pPr algn="ctr" fontAlgn="ctr"/>
                      <a:r>
                        <a:rPr lang="en-US" sz="1400" b="1" u="none" strike="noStrike" dirty="0">
                          <a:effectLst/>
                          <a:latin typeface="Arial" panose="020B0604020202020204" pitchFamily="34" charset="0"/>
                          <a:cs typeface="Arial" panose="020B0604020202020204" pitchFamily="34" charset="0"/>
                        </a:rPr>
                        <a:t>Korea</a:t>
                      </a:r>
                      <a:endParaRPr lang="en-US" sz="1400" b="1" i="0" u="none" strike="noStrike" dirty="0">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7982" marR="7982" marT="798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ctr"/>
                      <a:r>
                        <a:rPr lang="en-US" altLang="ko-KR" sz="1400" b="1" u="none" strike="noStrike" dirty="0">
                          <a:effectLst/>
                          <a:latin typeface="Arial" panose="020B0604020202020204" pitchFamily="34" charset="0"/>
                          <a:cs typeface="Arial" panose="020B0604020202020204" pitchFamily="34" charset="0"/>
                        </a:rPr>
                        <a:t>249.3(31.6)</a:t>
                      </a:r>
                      <a:endParaRPr lang="en-US" altLang="ko-KR" sz="1400" b="1" i="0" u="none" strike="noStrike" dirty="0">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7982" marR="7982" marT="798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ko-KR" sz="1400" b="1" u="none" strike="noStrike" dirty="0">
                          <a:effectLst/>
                          <a:latin typeface="Arial" panose="020B0604020202020204" pitchFamily="34" charset="0"/>
                          <a:cs typeface="Arial" panose="020B0604020202020204" pitchFamily="34" charset="0"/>
                        </a:rPr>
                        <a:t>430.2(54.6)</a:t>
                      </a:r>
                      <a:endParaRPr lang="en-US" altLang="ko-KR" sz="1400" b="1" i="0" u="none" strike="noStrike" dirty="0">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7982" marR="7982" marT="798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ko-KR" sz="1400" b="1" u="none" strike="noStrike">
                          <a:effectLst/>
                          <a:latin typeface="Arial" panose="020B0604020202020204" pitchFamily="34" charset="0"/>
                          <a:cs typeface="Arial" panose="020B0604020202020204" pitchFamily="34" charset="0"/>
                        </a:rPr>
                        <a:t>109.1(13.8)</a:t>
                      </a:r>
                      <a:endParaRPr lang="en-US" altLang="ko-KR" sz="1400" b="1" i="0" u="none" strike="noStrike">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7982" marR="7982" marT="798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ko-KR" sz="1400" b="1" u="none" strike="noStrike">
                          <a:effectLst/>
                          <a:latin typeface="Arial" panose="020B0604020202020204" pitchFamily="34" charset="0"/>
                          <a:cs typeface="Arial" panose="020B0604020202020204" pitchFamily="34" charset="0"/>
                        </a:rPr>
                        <a:t>788.6 </a:t>
                      </a:r>
                      <a:endParaRPr lang="en-US" altLang="ko-KR" sz="1400" b="1" i="0" u="none" strike="noStrike">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7982" marR="7982" marT="798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273768">
                <a:tc>
                  <a:txBody>
                    <a:bodyPr/>
                    <a:lstStyle/>
                    <a:p>
                      <a:pPr algn="ctr" fontAlgn="ctr"/>
                      <a:r>
                        <a:rPr lang="en-US" sz="1400" b="1" u="none" strike="noStrike" dirty="0">
                          <a:effectLst/>
                          <a:latin typeface="Arial" panose="020B0604020202020204" pitchFamily="34" charset="0"/>
                          <a:cs typeface="Arial" panose="020B0604020202020204" pitchFamily="34" charset="0"/>
                        </a:rPr>
                        <a:t>Foreign</a:t>
                      </a:r>
                      <a:endParaRPr lang="en-US" sz="1400" b="1" i="0" u="none" strike="noStrike" dirty="0">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7982" marR="7982" marT="798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ctr"/>
                      <a:r>
                        <a:rPr lang="en-US" altLang="ko-KR" sz="1400" b="1" u="none" strike="noStrike" dirty="0">
                          <a:effectLst/>
                          <a:latin typeface="Arial" panose="020B0604020202020204" pitchFamily="34" charset="0"/>
                          <a:cs typeface="Arial" panose="020B0604020202020204" pitchFamily="34" charset="0"/>
                        </a:rPr>
                        <a:t>64.9(9.7)</a:t>
                      </a:r>
                      <a:endParaRPr lang="en-US" altLang="ko-KR" sz="1400" b="1" i="0" u="none" strike="noStrike" dirty="0">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7982" marR="7982" marT="798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ko-KR" sz="1400" b="1" u="none" strike="noStrike" dirty="0">
                          <a:effectLst/>
                          <a:latin typeface="Arial" panose="020B0604020202020204" pitchFamily="34" charset="0"/>
                          <a:cs typeface="Arial" panose="020B0604020202020204" pitchFamily="34" charset="0"/>
                        </a:rPr>
                        <a:t>317.5(47.3)</a:t>
                      </a:r>
                      <a:endParaRPr lang="en-US" altLang="ko-KR" sz="1400" b="1" i="0" u="none" strike="noStrike" dirty="0">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7982" marR="7982" marT="798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ko-KR" sz="1400" b="1" u="none" strike="noStrike" dirty="0">
                          <a:effectLst/>
                          <a:latin typeface="Arial" panose="020B0604020202020204" pitchFamily="34" charset="0"/>
                          <a:cs typeface="Arial" panose="020B0604020202020204" pitchFamily="34" charset="0"/>
                        </a:rPr>
                        <a:t>289.6(</a:t>
                      </a:r>
                      <a:r>
                        <a:rPr lang="en-US" altLang="ko-KR" sz="1400" b="1" u="none" strike="noStrike" dirty="0">
                          <a:solidFill>
                            <a:srgbClr val="0070C0"/>
                          </a:solidFill>
                          <a:effectLst/>
                          <a:latin typeface="Arial" panose="020B0604020202020204" pitchFamily="34" charset="0"/>
                          <a:cs typeface="Arial" panose="020B0604020202020204" pitchFamily="34" charset="0"/>
                        </a:rPr>
                        <a:t>43.1</a:t>
                      </a:r>
                      <a:r>
                        <a:rPr lang="en-US" altLang="ko-KR" sz="1400" b="1" u="none" strike="noStrike" dirty="0">
                          <a:effectLst/>
                          <a:latin typeface="Arial" panose="020B0604020202020204" pitchFamily="34" charset="0"/>
                          <a:cs typeface="Arial" panose="020B0604020202020204" pitchFamily="34" charset="0"/>
                        </a:rPr>
                        <a:t>)</a:t>
                      </a:r>
                      <a:endParaRPr lang="en-US" altLang="ko-KR" sz="1400" b="1" i="0" u="none" strike="noStrike" dirty="0">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7982" marR="7982" marT="798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ko-KR" sz="1400" b="1" u="none" strike="noStrike">
                          <a:effectLst/>
                          <a:latin typeface="Arial" panose="020B0604020202020204" pitchFamily="34" charset="0"/>
                          <a:cs typeface="Arial" panose="020B0604020202020204" pitchFamily="34" charset="0"/>
                        </a:rPr>
                        <a:t>672.0 </a:t>
                      </a:r>
                      <a:endParaRPr lang="en-US" altLang="ko-KR" sz="1400" b="1" i="0" u="none" strike="noStrike">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7982" marR="7982" marT="798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273768">
                <a:tc>
                  <a:txBody>
                    <a:bodyPr/>
                    <a:lstStyle/>
                    <a:p>
                      <a:pPr algn="ctr" fontAlgn="ctr"/>
                      <a:r>
                        <a:rPr lang="en-US" sz="1400" b="1" u="none" strike="noStrike" dirty="0">
                          <a:effectLst/>
                          <a:latin typeface="Arial" panose="020B0604020202020204" pitchFamily="34" charset="0"/>
                          <a:cs typeface="Arial" panose="020B0604020202020204" pitchFamily="34" charset="0"/>
                        </a:rPr>
                        <a:t>Total 40 Countries</a:t>
                      </a:r>
                      <a:endParaRPr lang="en-US" sz="1400" b="1" i="0" u="none" strike="noStrike" dirty="0">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7982" marR="7982" marT="798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ctr"/>
                      <a:r>
                        <a:rPr lang="en-US" altLang="ko-KR" sz="1400" b="1" u="none" strike="noStrike">
                          <a:effectLst/>
                          <a:latin typeface="Arial" panose="020B0604020202020204" pitchFamily="34" charset="0"/>
                          <a:cs typeface="Arial" panose="020B0604020202020204" pitchFamily="34" charset="0"/>
                        </a:rPr>
                        <a:t>314.2(21.5)</a:t>
                      </a:r>
                      <a:endParaRPr lang="en-US" altLang="ko-KR" sz="1400" b="1" i="0" u="none" strike="noStrike">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7982" marR="7982" marT="798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ko-KR" sz="1400" b="1" u="none" strike="noStrike" dirty="0">
                          <a:effectLst/>
                          <a:latin typeface="Arial" panose="020B0604020202020204" pitchFamily="34" charset="0"/>
                          <a:cs typeface="Arial" panose="020B0604020202020204" pitchFamily="34" charset="0"/>
                        </a:rPr>
                        <a:t>747.7(51.2)</a:t>
                      </a:r>
                      <a:endParaRPr lang="en-US" altLang="ko-KR" sz="1400" b="1" i="0" u="none" strike="noStrike" dirty="0">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7982" marR="7982" marT="798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ko-KR" sz="1400" b="1" u="none" strike="noStrike">
                          <a:effectLst/>
                          <a:latin typeface="Arial" panose="020B0604020202020204" pitchFamily="34" charset="0"/>
                          <a:cs typeface="Arial" panose="020B0604020202020204" pitchFamily="34" charset="0"/>
                        </a:rPr>
                        <a:t>398.6(27.3)</a:t>
                      </a:r>
                      <a:endParaRPr lang="en-US" altLang="ko-KR" sz="1400" b="1" i="0" u="none" strike="noStrike">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7982" marR="7982" marT="798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ko-KR" sz="1400" b="1" u="none" strike="noStrike">
                          <a:effectLst/>
                          <a:latin typeface="Arial" panose="020B0604020202020204" pitchFamily="34" charset="0"/>
                          <a:cs typeface="Arial" panose="020B0604020202020204" pitchFamily="34" charset="0"/>
                        </a:rPr>
                        <a:t>1,460.5 </a:t>
                      </a:r>
                      <a:endParaRPr lang="en-US" altLang="ko-KR" sz="1400" b="1" i="0" u="none" strike="noStrike">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7982" marR="7982" marT="798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273768">
                <a:tc gridSpan="5">
                  <a:txBody>
                    <a:bodyPr/>
                    <a:lstStyle/>
                    <a:p>
                      <a:pPr algn="ctr" fontAlgn="ctr"/>
                      <a:r>
                        <a:rPr lang="en-US" altLang="ko-KR" sz="1400" b="1" u="none" strike="noStrike" dirty="0">
                          <a:solidFill>
                            <a:schemeClr val="bg1"/>
                          </a:solidFill>
                          <a:effectLst/>
                          <a:latin typeface="Arial" panose="020B0604020202020204" pitchFamily="34" charset="0"/>
                          <a:cs typeface="Arial" panose="020B0604020202020204" pitchFamily="34" charset="0"/>
                        </a:rPr>
                        <a:t>2005</a:t>
                      </a:r>
                      <a:endParaRPr lang="en-US" altLang="ko-KR" sz="1400" b="1" i="0" u="none" strike="noStrike" dirty="0">
                        <a:solidFill>
                          <a:schemeClr val="bg1"/>
                        </a:solidFill>
                        <a:effectLst/>
                        <a:latin typeface="Arial" panose="020B0604020202020204" pitchFamily="34" charset="0"/>
                        <a:ea typeface="맑은 고딕" panose="020B0503020000020004" pitchFamily="50" charset="-127"/>
                        <a:cs typeface="Arial" panose="020B0604020202020204" pitchFamily="34" charset="0"/>
                      </a:endParaRPr>
                    </a:p>
                  </a:txBody>
                  <a:tcPr marL="7982" marR="7982" marT="798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75000"/>
                      </a:schemeClr>
                    </a:solidFill>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r>
              <a:tr h="273768">
                <a:tc>
                  <a:txBody>
                    <a:bodyPr/>
                    <a:lstStyle/>
                    <a:p>
                      <a:pPr algn="ctr" fontAlgn="ctr"/>
                      <a:r>
                        <a:rPr lang="en-US" sz="1400" b="1" u="none" strike="noStrike" dirty="0">
                          <a:effectLst/>
                          <a:latin typeface="Arial" panose="020B0604020202020204" pitchFamily="34" charset="0"/>
                          <a:cs typeface="Arial" panose="020B0604020202020204" pitchFamily="34" charset="0"/>
                        </a:rPr>
                        <a:t>Korea</a:t>
                      </a:r>
                      <a:endParaRPr lang="en-US" sz="1400" b="1" i="0" u="none" strike="noStrike" dirty="0">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7982" marR="7982" marT="798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ctr"/>
                      <a:r>
                        <a:rPr lang="en-US" altLang="ko-KR" sz="1400" b="1" u="none" strike="noStrike">
                          <a:effectLst/>
                          <a:latin typeface="Arial" panose="020B0604020202020204" pitchFamily="34" charset="0"/>
                          <a:cs typeface="Arial" panose="020B0604020202020204" pitchFamily="34" charset="0"/>
                        </a:rPr>
                        <a:t>289.1(42.6)</a:t>
                      </a:r>
                      <a:endParaRPr lang="en-US" altLang="ko-KR" sz="1400" b="1" i="0" u="none" strike="noStrike">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7982" marR="7982" marT="798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ko-KR" sz="1400" b="1" u="none" strike="noStrike" dirty="0">
                          <a:effectLst/>
                          <a:latin typeface="Arial" panose="020B0604020202020204" pitchFamily="34" charset="0"/>
                          <a:cs typeface="Arial" panose="020B0604020202020204" pitchFamily="34" charset="0"/>
                        </a:rPr>
                        <a:t>339.1(49.9)</a:t>
                      </a:r>
                      <a:endParaRPr lang="en-US" altLang="ko-KR" sz="1400" b="1" i="0" u="none" strike="noStrike" dirty="0">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7982" marR="7982" marT="798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ko-KR" sz="1400" b="1" u="none" strike="noStrike" dirty="0">
                          <a:effectLst/>
                          <a:latin typeface="Arial" panose="020B0604020202020204" pitchFamily="34" charset="0"/>
                          <a:cs typeface="Arial" panose="020B0604020202020204" pitchFamily="34" charset="0"/>
                        </a:rPr>
                        <a:t>51.2(7.5)</a:t>
                      </a:r>
                      <a:endParaRPr lang="en-US" altLang="ko-KR" sz="1400" b="1" i="0" u="none" strike="noStrike" dirty="0">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7982" marR="7982" marT="798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ko-KR" sz="1400" b="1" u="none" strike="noStrike">
                          <a:effectLst/>
                          <a:latin typeface="Arial" panose="020B0604020202020204" pitchFamily="34" charset="0"/>
                          <a:cs typeface="Arial" panose="020B0604020202020204" pitchFamily="34" charset="0"/>
                        </a:rPr>
                        <a:t>679.3 </a:t>
                      </a:r>
                      <a:endParaRPr lang="en-US" altLang="ko-KR" sz="1400" b="1" i="0" u="none" strike="noStrike">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7982" marR="7982" marT="798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273768">
                <a:tc>
                  <a:txBody>
                    <a:bodyPr/>
                    <a:lstStyle/>
                    <a:p>
                      <a:pPr algn="ctr" fontAlgn="ctr"/>
                      <a:r>
                        <a:rPr lang="en-US" sz="1400" b="1" u="none" strike="noStrike" dirty="0">
                          <a:effectLst/>
                          <a:latin typeface="Arial" panose="020B0604020202020204" pitchFamily="34" charset="0"/>
                          <a:cs typeface="Arial" panose="020B0604020202020204" pitchFamily="34" charset="0"/>
                        </a:rPr>
                        <a:t>Foreign</a:t>
                      </a:r>
                      <a:endParaRPr lang="en-US" sz="1400" b="1" i="0" u="none" strike="noStrike" dirty="0">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7982" marR="7982" marT="798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ctr"/>
                      <a:r>
                        <a:rPr lang="en-US" altLang="ko-KR" sz="1400" b="1" u="none" strike="noStrike">
                          <a:effectLst/>
                          <a:latin typeface="Arial" panose="020B0604020202020204" pitchFamily="34" charset="0"/>
                          <a:cs typeface="Arial" panose="020B0604020202020204" pitchFamily="34" charset="0"/>
                        </a:rPr>
                        <a:t>72.6(10.9)</a:t>
                      </a:r>
                      <a:endParaRPr lang="en-US" altLang="ko-KR" sz="1400" b="1" i="0" u="none" strike="noStrike">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7982" marR="7982" marT="798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ko-KR" sz="1400" b="1" u="none" strike="noStrike" dirty="0">
                          <a:effectLst/>
                          <a:latin typeface="Arial" panose="020B0604020202020204" pitchFamily="34" charset="0"/>
                          <a:cs typeface="Arial" panose="020B0604020202020204" pitchFamily="34" charset="0"/>
                        </a:rPr>
                        <a:t>288.5(43.2)</a:t>
                      </a:r>
                      <a:endParaRPr lang="en-US" altLang="ko-KR" sz="1400" b="1" i="0" u="none" strike="noStrike" dirty="0">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7982" marR="7982" marT="798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ko-KR" sz="1400" b="1" u="none" strike="noStrike" dirty="0">
                          <a:effectLst/>
                          <a:latin typeface="Arial" panose="020B0604020202020204" pitchFamily="34" charset="0"/>
                          <a:cs typeface="Arial" panose="020B0604020202020204" pitchFamily="34" charset="0"/>
                        </a:rPr>
                        <a:t>307.2(46.0)</a:t>
                      </a:r>
                      <a:endParaRPr lang="en-US" altLang="ko-KR" sz="1400" b="1" i="0" u="none" strike="noStrike" dirty="0">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7982" marR="7982" marT="798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ko-KR" sz="1400" b="1" u="none" strike="noStrike">
                          <a:effectLst/>
                          <a:latin typeface="Arial" panose="020B0604020202020204" pitchFamily="34" charset="0"/>
                          <a:cs typeface="Arial" panose="020B0604020202020204" pitchFamily="34" charset="0"/>
                        </a:rPr>
                        <a:t>668.2 </a:t>
                      </a:r>
                      <a:endParaRPr lang="en-US" altLang="ko-KR" sz="1400" b="1" i="0" u="none" strike="noStrike">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7982" marR="7982" marT="798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273768">
                <a:tc>
                  <a:txBody>
                    <a:bodyPr/>
                    <a:lstStyle/>
                    <a:p>
                      <a:pPr algn="ctr" fontAlgn="ctr"/>
                      <a:r>
                        <a:rPr lang="en-US" sz="1400" b="1" u="none" strike="noStrike" dirty="0">
                          <a:effectLst/>
                          <a:latin typeface="Arial" panose="020B0604020202020204" pitchFamily="34" charset="0"/>
                          <a:cs typeface="Arial" panose="020B0604020202020204" pitchFamily="34" charset="0"/>
                        </a:rPr>
                        <a:t>Total 40 Countries</a:t>
                      </a:r>
                      <a:endParaRPr lang="en-US" sz="1400" b="1" i="0" u="none" strike="noStrike" dirty="0">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7982" marR="7982" marT="798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ctr"/>
                      <a:r>
                        <a:rPr lang="en-US" altLang="ko-KR" sz="1400" b="1" u="none" strike="noStrike">
                          <a:effectLst/>
                          <a:latin typeface="Arial" panose="020B0604020202020204" pitchFamily="34" charset="0"/>
                          <a:cs typeface="Arial" panose="020B0604020202020204" pitchFamily="34" charset="0"/>
                        </a:rPr>
                        <a:t>361.8(26.8)</a:t>
                      </a:r>
                      <a:endParaRPr lang="en-US" altLang="ko-KR" sz="1400" b="1" i="0" u="none" strike="noStrike">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7982" marR="7982" marT="798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ko-KR" sz="1400" b="1" u="none" strike="noStrike">
                          <a:effectLst/>
                          <a:latin typeface="Arial" panose="020B0604020202020204" pitchFamily="34" charset="0"/>
                          <a:cs typeface="Arial" panose="020B0604020202020204" pitchFamily="34" charset="0"/>
                        </a:rPr>
                        <a:t>627.5(46.6)</a:t>
                      </a:r>
                      <a:endParaRPr lang="en-US" altLang="ko-KR" sz="1400" b="1" i="0" u="none" strike="noStrike">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7982" marR="7982" marT="798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ko-KR" sz="1400" b="1" u="none" strike="noStrike" dirty="0">
                          <a:effectLst/>
                          <a:latin typeface="Arial" panose="020B0604020202020204" pitchFamily="34" charset="0"/>
                          <a:cs typeface="Arial" panose="020B0604020202020204" pitchFamily="34" charset="0"/>
                        </a:rPr>
                        <a:t>358.3(26.6)</a:t>
                      </a:r>
                      <a:endParaRPr lang="en-US" altLang="ko-KR" sz="1400" b="1" i="0" u="none" strike="noStrike" dirty="0">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7982" marR="7982" marT="798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ko-KR" sz="1400" b="1" u="none" strike="noStrike">
                          <a:effectLst/>
                          <a:latin typeface="Arial" panose="020B0604020202020204" pitchFamily="34" charset="0"/>
                          <a:cs typeface="Arial" panose="020B0604020202020204" pitchFamily="34" charset="0"/>
                        </a:rPr>
                        <a:t>1,347.6 </a:t>
                      </a:r>
                      <a:endParaRPr lang="en-US" altLang="ko-KR" sz="1400" b="1" i="0" u="none" strike="noStrike">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7982" marR="7982" marT="798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273768">
                <a:tc gridSpan="5">
                  <a:txBody>
                    <a:bodyPr/>
                    <a:lstStyle/>
                    <a:p>
                      <a:pPr algn="ctr" fontAlgn="ctr"/>
                      <a:r>
                        <a:rPr lang="en-US" altLang="ko-KR" sz="1400" b="1" u="none" strike="noStrike" dirty="0">
                          <a:solidFill>
                            <a:schemeClr val="bg1"/>
                          </a:solidFill>
                          <a:effectLst/>
                          <a:latin typeface="Arial" panose="020B0604020202020204" pitchFamily="34" charset="0"/>
                          <a:cs typeface="Arial" panose="020B0604020202020204" pitchFamily="34" charset="0"/>
                        </a:rPr>
                        <a:t>2009</a:t>
                      </a:r>
                      <a:endParaRPr lang="en-US" altLang="ko-KR" sz="1400" b="1" i="0" u="none" strike="noStrike" dirty="0">
                        <a:solidFill>
                          <a:schemeClr val="bg1"/>
                        </a:solidFill>
                        <a:effectLst/>
                        <a:latin typeface="Arial" panose="020B0604020202020204" pitchFamily="34" charset="0"/>
                        <a:ea typeface="맑은 고딕" panose="020B0503020000020004" pitchFamily="50" charset="-127"/>
                        <a:cs typeface="Arial" panose="020B0604020202020204" pitchFamily="34" charset="0"/>
                      </a:endParaRPr>
                    </a:p>
                  </a:txBody>
                  <a:tcPr marL="7982" marR="7982" marT="798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75000"/>
                      </a:schemeClr>
                    </a:solidFill>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r>
              <a:tr h="273768">
                <a:tc>
                  <a:txBody>
                    <a:bodyPr/>
                    <a:lstStyle/>
                    <a:p>
                      <a:pPr algn="ctr" fontAlgn="ctr"/>
                      <a:r>
                        <a:rPr lang="en-US" sz="1400" b="1" u="none" strike="noStrike" dirty="0">
                          <a:effectLst/>
                          <a:latin typeface="Arial" panose="020B0604020202020204" pitchFamily="34" charset="0"/>
                          <a:cs typeface="Arial" panose="020B0604020202020204" pitchFamily="34" charset="0"/>
                        </a:rPr>
                        <a:t>Korea</a:t>
                      </a:r>
                      <a:endParaRPr lang="en-US" sz="1400" b="1" i="0" u="none" strike="noStrike" dirty="0">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7982" marR="7982" marT="798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ctr"/>
                      <a:r>
                        <a:rPr lang="en-US" altLang="ko-KR" sz="1400" b="1" u="none" strike="noStrike" dirty="0">
                          <a:effectLst/>
                          <a:latin typeface="Arial" panose="020B0604020202020204" pitchFamily="34" charset="0"/>
                          <a:cs typeface="Arial" panose="020B0604020202020204" pitchFamily="34" charset="0"/>
                        </a:rPr>
                        <a:t>258.3(</a:t>
                      </a:r>
                      <a:r>
                        <a:rPr lang="en-US" altLang="ko-KR" sz="1400" b="1" u="none" strike="noStrike" dirty="0">
                          <a:solidFill>
                            <a:srgbClr val="FF0000"/>
                          </a:solidFill>
                          <a:effectLst/>
                          <a:latin typeface="Arial" panose="020B0604020202020204" pitchFamily="34" charset="0"/>
                          <a:cs typeface="Arial" panose="020B0604020202020204" pitchFamily="34" charset="0"/>
                        </a:rPr>
                        <a:t>43.0</a:t>
                      </a:r>
                      <a:r>
                        <a:rPr lang="en-US" altLang="ko-KR" sz="1400" b="1" u="none" strike="noStrike" dirty="0">
                          <a:effectLst/>
                          <a:latin typeface="Arial" panose="020B0604020202020204" pitchFamily="34" charset="0"/>
                          <a:cs typeface="Arial" panose="020B0604020202020204" pitchFamily="34" charset="0"/>
                        </a:rPr>
                        <a:t>)</a:t>
                      </a:r>
                      <a:endParaRPr lang="en-US" altLang="ko-KR" sz="1400" b="1" i="0" u="none" strike="noStrike" dirty="0">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7982" marR="7982" marT="798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ko-KR" sz="1400" b="1" u="none" strike="noStrike" dirty="0">
                          <a:effectLst/>
                          <a:latin typeface="Arial" panose="020B0604020202020204" pitchFamily="34" charset="0"/>
                          <a:cs typeface="Arial" panose="020B0604020202020204" pitchFamily="34" charset="0"/>
                        </a:rPr>
                        <a:t>296.0(</a:t>
                      </a:r>
                      <a:r>
                        <a:rPr lang="en-US" altLang="ko-KR" sz="1400" b="1" u="none" strike="noStrike" dirty="0">
                          <a:solidFill>
                            <a:srgbClr val="FF0000"/>
                          </a:solidFill>
                          <a:effectLst/>
                          <a:latin typeface="Arial" panose="020B0604020202020204" pitchFamily="34" charset="0"/>
                          <a:cs typeface="Arial" panose="020B0604020202020204" pitchFamily="34" charset="0"/>
                        </a:rPr>
                        <a:t>49.3</a:t>
                      </a:r>
                      <a:r>
                        <a:rPr lang="en-US" altLang="ko-KR" sz="1400" b="1" u="none" strike="noStrike" dirty="0">
                          <a:effectLst/>
                          <a:latin typeface="Arial" panose="020B0604020202020204" pitchFamily="34" charset="0"/>
                          <a:cs typeface="Arial" panose="020B0604020202020204" pitchFamily="34" charset="0"/>
                        </a:rPr>
                        <a:t>)</a:t>
                      </a:r>
                      <a:endParaRPr lang="en-US" altLang="ko-KR" sz="1400" b="1" i="0" u="none" strike="noStrike" dirty="0">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7982" marR="7982" marT="798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ko-KR" sz="1400" b="1" u="none" strike="noStrike" dirty="0">
                          <a:effectLst/>
                          <a:latin typeface="Arial" panose="020B0604020202020204" pitchFamily="34" charset="0"/>
                          <a:cs typeface="Arial" panose="020B0604020202020204" pitchFamily="34" charset="0"/>
                        </a:rPr>
                        <a:t>46.1(</a:t>
                      </a:r>
                      <a:r>
                        <a:rPr lang="en-US" altLang="ko-KR" sz="1400" b="1" u="none" strike="noStrike" dirty="0">
                          <a:solidFill>
                            <a:srgbClr val="FF0000"/>
                          </a:solidFill>
                          <a:effectLst/>
                          <a:latin typeface="Arial" panose="020B0604020202020204" pitchFamily="34" charset="0"/>
                          <a:cs typeface="Arial" panose="020B0604020202020204" pitchFamily="34" charset="0"/>
                        </a:rPr>
                        <a:t>7.7</a:t>
                      </a:r>
                      <a:r>
                        <a:rPr lang="en-US" altLang="ko-KR" sz="1400" b="1" u="none" strike="noStrike" dirty="0">
                          <a:effectLst/>
                          <a:latin typeface="Arial" panose="020B0604020202020204" pitchFamily="34" charset="0"/>
                          <a:cs typeface="Arial" panose="020B0604020202020204" pitchFamily="34" charset="0"/>
                        </a:rPr>
                        <a:t>)</a:t>
                      </a:r>
                      <a:endParaRPr lang="en-US" altLang="ko-KR" sz="1400" b="1" i="0" u="none" strike="noStrike" dirty="0">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7982" marR="7982" marT="798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ko-KR" sz="1400" b="1" u="none" strike="noStrike" dirty="0">
                          <a:effectLst/>
                          <a:latin typeface="Arial" panose="020B0604020202020204" pitchFamily="34" charset="0"/>
                          <a:cs typeface="Arial" panose="020B0604020202020204" pitchFamily="34" charset="0"/>
                        </a:rPr>
                        <a:t>600.4 </a:t>
                      </a:r>
                      <a:endParaRPr lang="en-US" altLang="ko-KR" sz="1400" b="1" i="0" u="none" strike="noStrike" dirty="0">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7982" marR="7982" marT="798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273768">
                <a:tc>
                  <a:txBody>
                    <a:bodyPr/>
                    <a:lstStyle/>
                    <a:p>
                      <a:pPr algn="ctr" fontAlgn="ctr"/>
                      <a:r>
                        <a:rPr lang="en-US" sz="1400" b="1" u="none" strike="noStrike" dirty="0">
                          <a:effectLst/>
                          <a:latin typeface="Arial" panose="020B0604020202020204" pitchFamily="34" charset="0"/>
                          <a:cs typeface="Arial" panose="020B0604020202020204" pitchFamily="34" charset="0"/>
                        </a:rPr>
                        <a:t>Foreign</a:t>
                      </a:r>
                      <a:endParaRPr lang="en-US" sz="1400" b="1" i="0" u="none" strike="noStrike" dirty="0">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7982" marR="7982" marT="798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ctr"/>
                      <a:r>
                        <a:rPr lang="en-US" altLang="ko-KR" sz="1400" b="1" u="none" strike="noStrike">
                          <a:effectLst/>
                          <a:latin typeface="Arial" panose="020B0604020202020204" pitchFamily="34" charset="0"/>
                          <a:cs typeface="Arial" panose="020B0604020202020204" pitchFamily="34" charset="0"/>
                        </a:rPr>
                        <a:t>64.0(11.8)</a:t>
                      </a:r>
                      <a:endParaRPr lang="en-US" altLang="ko-KR" sz="1400" b="1" i="0" u="none" strike="noStrike">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7982" marR="7982" marT="798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ko-KR" sz="1400" b="1" u="none" strike="noStrike">
                          <a:effectLst/>
                          <a:latin typeface="Arial" panose="020B0604020202020204" pitchFamily="34" charset="0"/>
                          <a:cs typeface="Arial" panose="020B0604020202020204" pitchFamily="34" charset="0"/>
                        </a:rPr>
                        <a:t>234.8(43.3)</a:t>
                      </a:r>
                      <a:endParaRPr lang="en-US" altLang="ko-KR" sz="1400" b="1" i="0" u="none" strike="noStrike">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7982" marR="7982" marT="798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ko-KR" sz="1400" b="1" u="none" strike="noStrike" dirty="0">
                          <a:effectLst/>
                          <a:latin typeface="Arial" panose="020B0604020202020204" pitchFamily="34" charset="0"/>
                          <a:cs typeface="Arial" panose="020B0604020202020204" pitchFamily="34" charset="0"/>
                        </a:rPr>
                        <a:t>243.6(</a:t>
                      </a:r>
                      <a:r>
                        <a:rPr lang="en-US" altLang="ko-KR" sz="1400" b="1" u="none" strike="noStrike" dirty="0">
                          <a:solidFill>
                            <a:srgbClr val="0070C0"/>
                          </a:solidFill>
                          <a:effectLst/>
                          <a:latin typeface="Arial" panose="020B0604020202020204" pitchFamily="34" charset="0"/>
                          <a:cs typeface="Arial" panose="020B0604020202020204" pitchFamily="34" charset="0"/>
                        </a:rPr>
                        <a:t>44.9</a:t>
                      </a:r>
                      <a:r>
                        <a:rPr lang="en-US" altLang="ko-KR" sz="1400" b="1" u="none" strike="noStrike" dirty="0">
                          <a:effectLst/>
                          <a:latin typeface="Arial" panose="020B0604020202020204" pitchFamily="34" charset="0"/>
                          <a:cs typeface="Arial" panose="020B0604020202020204" pitchFamily="34" charset="0"/>
                        </a:rPr>
                        <a:t>)</a:t>
                      </a:r>
                      <a:endParaRPr lang="en-US" altLang="ko-KR" sz="1400" b="1" i="0" u="none" strike="noStrike" dirty="0">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7982" marR="7982" marT="798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ko-KR" sz="1400" b="1" u="none" strike="noStrike" dirty="0">
                          <a:effectLst/>
                          <a:latin typeface="Arial" panose="020B0604020202020204" pitchFamily="34" charset="0"/>
                          <a:cs typeface="Arial" panose="020B0604020202020204" pitchFamily="34" charset="0"/>
                        </a:rPr>
                        <a:t>542.4 </a:t>
                      </a:r>
                      <a:endParaRPr lang="en-US" altLang="ko-KR" sz="1400" b="1" i="0" u="none" strike="noStrike" dirty="0">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7982" marR="7982" marT="798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273768">
                <a:tc>
                  <a:txBody>
                    <a:bodyPr/>
                    <a:lstStyle/>
                    <a:p>
                      <a:pPr algn="ctr" fontAlgn="ctr"/>
                      <a:r>
                        <a:rPr lang="en-US" sz="1400" b="1" u="none" strike="noStrike" dirty="0">
                          <a:effectLst/>
                          <a:latin typeface="Arial" panose="020B0604020202020204" pitchFamily="34" charset="0"/>
                          <a:cs typeface="Arial" panose="020B0604020202020204" pitchFamily="34" charset="0"/>
                        </a:rPr>
                        <a:t>Total 40 Countries</a:t>
                      </a:r>
                      <a:endParaRPr lang="en-US" sz="1400" b="1" i="0" u="none" strike="noStrike" dirty="0">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7982" marR="7982" marT="798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ctr"/>
                      <a:r>
                        <a:rPr lang="en-US" altLang="ko-KR" sz="1400" b="1" u="none" strike="noStrike">
                          <a:effectLst/>
                          <a:latin typeface="Arial" panose="020B0604020202020204" pitchFamily="34" charset="0"/>
                          <a:cs typeface="Arial" panose="020B0604020202020204" pitchFamily="34" charset="0"/>
                        </a:rPr>
                        <a:t>322.3(28.2)</a:t>
                      </a:r>
                      <a:endParaRPr lang="en-US" altLang="ko-KR" sz="1400" b="1" i="0" u="none" strike="noStrike">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7982" marR="7982" marT="798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ko-KR" sz="1400" b="1" u="none" strike="noStrike" dirty="0">
                          <a:effectLst/>
                          <a:latin typeface="Arial" panose="020B0604020202020204" pitchFamily="34" charset="0"/>
                          <a:cs typeface="Arial" panose="020B0604020202020204" pitchFamily="34" charset="0"/>
                        </a:rPr>
                        <a:t>530.8(46.4)</a:t>
                      </a:r>
                      <a:endParaRPr lang="en-US" altLang="ko-KR" sz="1400" b="1" i="0" u="none" strike="noStrike" dirty="0">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7982" marR="7982" marT="798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ko-KR" sz="1400" b="1" u="none" strike="noStrike" dirty="0">
                          <a:effectLst/>
                          <a:latin typeface="Arial" panose="020B0604020202020204" pitchFamily="34" charset="0"/>
                          <a:cs typeface="Arial" panose="020B0604020202020204" pitchFamily="34" charset="0"/>
                        </a:rPr>
                        <a:t>289.6(25.3)</a:t>
                      </a:r>
                      <a:endParaRPr lang="en-US" altLang="ko-KR" sz="1400" b="1" i="0" u="none" strike="noStrike" dirty="0">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7982" marR="7982" marT="798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ko-KR" sz="1400" b="1" u="none" strike="noStrike" dirty="0">
                          <a:effectLst/>
                          <a:latin typeface="Arial" panose="020B0604020202020204" pitchFamily="34" charset="0"/>
                          <a:cs typeface="Arial" panose="020B0604020202020204" pitchFamily="34" charset="0"/>
                        </a:rPr>
                        <a:t>1,142.7 </a:t>
                      </a:r>
                      <a:endParaRPr lang="en-US" altLang="ko-KR" sz="1400" b="1" i="0" u="none" strike="noStrike" dirty="0">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7982" marR="7982" marT="798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42719970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슬라이드 번호 개체 틀 3"/>
          <p:cNvSpPr>
            <a:spLocks noGrp="1"/>
          </p:cNvSpPr>
          <p:nvPr>
            <p:ph type="sldNum" sz="quarter" idx="12"/>
          </p:nvPr>
        </p:nvSpPr>
        <p:spPr/>
        <p:txBody>
          <a:bodyPr/>
          <a:lstStyle/>
          <a:p>
            <a:fld id="{3F28CAA6-A75E-4364-ADDA-B3C6558AEBCC}" type="slidenum">
              <a:rPr lang="ko-KR" altLang="en-US" smtClean="0"/>
              <a:pPr/>
              <a:t>27</a:t>
            </a:fld>
            <a:endParaRPr lang="ko-KR" altLang="en-US"/>
          </a:p>
        </p:txBody>
      </p:sp>
      <p:sp>
        <p:nvSpPr>
          <p:cNvPr id="13" name="Rectangle 2"/>
          <p:cNvSpPr txBox="1">
            <a:spLocks noChangeArrowheads="1"/>
          </p:cNvSpPr>
          <p:nvPr/>
        </p:nvSpPr>
        <p:spPr bwMode="auto">
          <a:xfrm>
            <a:off x="80072" y="81962"/>
            <a:ext cx="8516306" cy="523220"/>
          </a:xfrm>
          <a:prstGeom prst="rect">
            <a:avLst/>
          </a:prstGeom>
          <a:noFill/>
        </p:spPr>
        <p:txBody>
          <a:bodyPr wrap="none" rtlCol="0">
            <a:spAutoFit/>
            <a:scene3d>
              <a:camera prst="orthographicFront"/>
              <a:lightRig rig="threePt" dir="t"/>
            </a:scene3d>
            <a:sp3d contourW="38100">
              <a:bevelT w="0" h="38100"/>
              <a:contourClr>
                <a:schemeClr val="tx2">
                  <a:lumMod val="50000"/>
                </a:schemeClr>
              </a:contourClr>
            </a:sp3d>
          </a:bodyPr>
          <a:lstStyle>
            <a:defPPr>
              <a:defRPr lang="ko-KR"/>
            </a:defPPr>
            <a:lvl1pPr>
              <a:spcBef>
                <a:spcPct val="50000"/>
              </a:spcBef>
              <a:defRPr sz="2800" spc="-50">
                <a:solidFill>
                  <a:schemeClr val="bg1"/>
                </a:solidFill>
                <a:latin typeface="Arial" pitchFamily="34" charset="0"/>
                <a:ea typeface="HY견고딕" pitchFamily="18" charset="-127"/>
                <a:cs typeface="Arial" pitchFamily="34" charset="0"/>
              </a:defRPr>
            </a:lvl1pPr>
          </a:lstStyle>
          <a:p>
            <a:pPr lvl="0"/>
            <a:r>
              <a:rPr lang="en-US" altLang="ko-KR" b="1" dirty="0" smtClean="0">
                <a:latin typeface="+mn-ea"/>
                <a:ea typeface="+mn-ea"/>
              </a:rPr>
              <a:t>IV. GVC </a:t>
            </a:r>
            <a:r>
              <a:rPr lang="en-US" altLang="ko-KR" b="1" dirty="0">
                <a:latin typeface="+mn-ea"/>
                <a:ea typeface="+mn-ea"/>
              </a:rPr>
              <a:t>Income and Jobs, Korea’s IT Manufactures</a:t>
            </a:r>
            <a:endParaRPr lang="ko-KR" altLang="ko-KR" b="1" dirty="0"/>
          </a:p>
        </p:txBody>
      </p:sp>
      <p:grpSp>
        <p:nvGrpSpPr>
          <p:cNvPr id="19" name="그룹 18"/>
          <p:cNvGrpSpPr/>
          <p:nvPr/>
        </p:nvGrpSpPr>
        <p:grpSpPr>
          <a:xfrm>
            <a:off x="150937" y="980728"/>
            <a:ext cx="7949454" cy="515039"/>
            <a:chOff x="272009" y="911397"/>
            <a:chExt cx="8411288" cy="544961"/>
          </a:xfrm>
        </p:grpSpPr>
        <p:grpSp>
          <p:nvGrpSpPr>
            <p:cNvPr id="20" name="그룹 19"/>
            <p:cNvGrpSpPr/>
            <p:nvPr/>
          </p:nvGrpSpPr>
          <p:grpSpPr>
            <a:xfrm>
              <a:off x="272009" y="911397"/>
              <a:ext cx="8411288" cy="544961"/>
              <a:chOff x="272009" y="911397"/>
              <a:chExt cx="8411288" cy="544961"/>
            </a:xfrm>
          </p:grpSpPr>
          <p:pic>
            <p:nvPicPr>
              <p:cNvPr id="23" name="그림 22"/>
              <p:cNvPicPr>
                <a:picLocks noChangeAspect="1"/>
              </p:cNvPicPr>
              <p:nvPr/>
            </p:nvPicPr>
            <p:blipFill rotWithShape="1">
              <a:blip r:embed="rId2" cstate="print">
                <a:extLst>
                  <a:ext uri="{28A0092B-C50C-407E-A947-70E740481C1C}">
                    <a14:useLocalDpi xmlns:a14="http://schemas.microsoft.com/office/drawing/2010/main" val="0"/>
                  </a:ext>
                </a:extLst>
              </a:blip>
              <a:srcRect r="41270"/>
              <a:stretch/>
            </p:blipFill>
            <p:spPr>
              <a:xfrm>
                <a:off x="272009" y="911397"/>
                <a:ext cx="3630510" cy="544961"/>
              </a:xfrm>
              <a:prstGeom prst="rect">
                <a:avLst/>
              </a:prstGeom>
            </p:spPr>
          </p:pic>
          <p:pic>
            <p:nvPicPr>
              <p:cNvPr id="24" name="그림 23"/>
              <p:cNvPicPr>
                <a:picLocks noChangeAspect="1"/>
              </p:cNvPicPr>
              <p:nvPr/>
            </p:nvPicPr>
            <p:blipFill rotWithShape="1">
              <a:blip r:embed="rId2" cstate="print">
                <a:extLst>
                  <a:ext uri="{28A0092B-C50C-407E-A947-70E740481C1C}">
                    <a14:useLocalDpi xmlns:a14="http://schemas.microsoft.com/office/drawing/2010/main" val="0"/>
                  </a:ext>
                </a:extLst>
              </a:blip>
              <a:srcRect l="33042" r="17430"/>
              <a:stretch/>
            </p:blipFill>
            <p:spPr>
              <a:xfrm>
                <a:off x="3902519" y="911397"/>
                <a:ext cx="4780778" cy="544961"/>
              </a:xfrm>
              <a:prstGeom prst="rect">
                <a:avLst/>
              </a:prstGeom>
            </p:spPr>
          </p:pic>
        </p:grpSp>
        <p:sp>
          <p:nvSpPr>
            <p:cNvPr id="21" name="Text Box 41"/>
            <p:cNvSpPr txBox="1">
              <a:spLocks noChangeArrowheads="1"/>
            </p:cNvSpPr>
            <p:nvPr/>
          </p:nvSpPr>
          <p:spPr bwMode="auto">
            <a:xfrm>
              <a:off x="360996" y="934665"/>
              <a:ext cx="553752" cy="455920"/>
            </a:xfrm>
            <a:prstGeom prst="rect">
              <a:avLst/>
            </a:prstGeom>
            <a:noFill/>
            <a:ln w="9525">
              <a:noFill/>
              <a:miter lim="800000"/>
              <a:headEnd/>
              <a:tailEnd/>
            </a:ln>
            <a:effectLst/>
          </p:spPr>
          <p:txBody>
            <a:bodyPr wrap="square">
              <a:spAutoFit/>
              <a:scene3d>
                <a:camera prst="orthographicFront"/>
                <a:lightRig rig="threePt" dir="t"/>
              </a:scene3d>
              <a:sp3d contourW="38100">
                <a:bevelT w="0" h="38100"/>
                <a:contourClr>
                  <a:schemeClr val="tx1">
                    <a:lumMod val="95000"/>
                    <a:lumOff val="5000"/>
                  </a:schemeClr>
                </a:contourClr>
              </a:sp3d>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fontAlgn="base">
                <a:spcBef>
                  <a:spcPct val="0"/>
                </a:spcBef>
                <a:spcAft>
                  <a:spcPct val="0"/>
                </a:spcAft>
                <a:defRPr/>
              </a:pPr>
              <a:r>
                <a:rPr lang="en-US" altLang="ko-KR" sz="2200" dirty="0" smtClean="0">
                  <a:solidFill>
                    <a:schemeClr val="bg1"/>
                  </a:solidFill>
                  <a:latin typeface="HY견고딕" pitchFamily="18" charset="-127"/>
                  <a:ea typeface="HY견고딕" pitchFamily="18" charset="-127"/>
                </a:rPr>
                <a:t>3</a:t>
              </a:r>
              <a:endParaRPr lang="ko-KR" altLang="en-US" sz="2200" dirty="0" smtClean="0">
                <a:solidFill>
                  <a:schemeClr val="bg1"/>
                </a:solidFill>
                <a:latin typeface="HY견고딕" pitchFamily="18" charset="-127"/>
                <a:ea typeface="HY견고딕" pitchFamily="18" charset="-127"/>
              </a:endParaRPr>
            </a:p>
          </p:txBody>
        </p:sp>
        <p:sp>
          <p:nvSpPr>
            <p:cNvPr id="22" name="Text Box 41"/>
            <p:cNvSpPr txBox="1">
              <a:spLocks noChangeArrowheads="1"/>
            </p:cNvSpPr>
            <p:nvPr/>
          </p:nvSpPr>
          <p:spPr bwMode="auto">
            <a:xfrm>
              <a:off x="827584" y="955987"/>
              <a:ext cx="2983835" cy="423355"/>
            </a:xfrm>
            <a:prstGeom prst="rect">
              <a:avLst/>
            </a:prstGeom>
            <a:noFill/>
            <a:ln w="9525">
              <a:noFill/>
              <a:miter lim="800000"/>
              <a:headEnd/>
              <a:tailEnd/>
            </a:ln>
            <a:effectLst/>
          </p:spPr>
          <p:txBody>
            <a:bodyPr wrap="non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fontAlgn="base">
                <a:spcBef>
                  <a:spcPct val="0"/>
                </a:spcBef>
                <a:spcAft>
                  <a:spcPct val="0"/>
                </a:spcAft>
                <a:defRPr/>
              </a:pPr>
              <a:r>
                <a:rPr lang="en-US" altLang="ko-KR" sz="2000" b="1" dirty="0" smtClean="0">
                  <a:solidFill>
                    <a:srgbClr val="214D83"/>
                  </a:solidFill>
                  <a:latin typeface="Arial" panose="020B0604020202020204" pitchFamily="34" charset="0"/>
                  <a:ea typeface="HY헤드라인M" panose="02030600000101010101" pitchFamily="18" charset="-127"/>
                  <a:cs typeface="Arial" panose="020B0604020202020204" pitchFamily="34" charset="0"/>
                </a:rPr>
                <a:t>Factor </a:t>
              </a:r>
              <a:r>
                <a:rPr lang="en-US" altLang="ko-KR" sz="2000" b="1" dirty="0">
                  <a:solidFill>
                    <a:srgbClr val="214D83"/>
                  </a:solidFill>
                  <a:latin typeface="Arial" panose="020B0604020202020204" pitchFamily="34" charset="0"/>
                  <a:ea typeface="HY헤드라인M" panose="02030600000101010101" pitchFamily="18" charset="-127"/>
                  <a:cs typeface="Arial" panose="020B0604020202020204" pitchFamily="34" charset="0"/>
                </a:rPr>
                <a:t>Shares in GVC</a:t>
              </a:r>
              <a:endParaRPr lang="ko-KR" altLang="en-US" sz="2000" b="1" dirty="0">
                <a:solidFill>
                  <a:srgbClr val="214D83"/>
                </a:solidFill>
                <a:latin typeface="Arial" panose="020B0604020202020204" pitchFamily="34" charset="0"/>
                <a:ea typeface="HY헤드라인M" panose="02030600000101010101" pitchFamily="18" charset="-127"/>
                <a:cs typeface="Arial" panose="020B0604020202020204" pitchFamily="34" charset="0"/>
              </a:endParaRPr>
            </a:p>
          </p:txBody>
        </p:sp>
      </p:grpSp>
      <p:grpSp>
        <p:nvGrpSpPr>
          <p:cNvPr id="16" name="그룹 15"/>
          <p:cNvGrpSpPr/>
          <p:nvPr/>
        </p:nvGrpSpPr>
        <p:grpSpPr>
          <a:xfrm>
            <a:off x="462244" y="1915186"/>
            <a:ext cx="8681756" cy="1702582"/>
            <a:chOff x="462244" y="1076987"/>
            <a:chExt cx="8681756" cy="1702582"/>
          </a:xfrm>
        </p:grpSpPr>
        <p:sp>
          <p:nvSpPr>
            <p:cNvPr id="17" name="직사각형 16"/>
            <p:cNvSpPr/>
            <p:nvPr/>
          </p:nvSpPr>
          <p:spPr>
            <a:xfrm>
              <a:off x="626029" y="1076987"/>
              <a:ext cx="8517971" cy="1702582"/>
            </a:xfrm>
            <a:prstGeom prst="rect">
              <a:avLst/>
            </a:prstGeom>
          </p:spPr>
          <p:txBody>
            <a:bodyPr vert="horz" wrap="square" lIns="91440" tIns="45720" rIns="91440" bIns="45720" rtlCol="0">
              <a:spAutoFit/>
            </a:bodyPr>
            <a:lstStyle/>
            <a:p>
              <a:pPr marL="0" lvl="1">
                <a:lnSpc>
                  <a:spcPct val="150000"/>
                </a:lnSpc>
              </a:pPr>
              <a:r>
                <a:rPr lang="en-US" altLang="ko-KR" b="1" dirty="0">
                  <a:ln>
                    <a:solidFill>
                      <a:srgbClr val="4F81BD">
                        <a:alpha val="0"/>
                      </a:srgbClr>
                    </a:solidFill>
                  </a:ln>
                  <a:latin typeface="Arial" panose="020B0604020202020204" pitchFamily="34" charset="0"/>
                  <a:ea typeface="HY헤드라인M" panose="02030600000101010101" pitchFamily="18" charset="-127"/>
                  <a:cs typeface="Arial" panose="020B0604020202020204" pitchFamily="34" charset="0"/>
                </a:rPr>
                <a:t>In Korea, the share of High-skilled labor in GVC income expanded from 21.6% to 32.0% during the sample period (1995-2009), while that of Low-skilled labor decreased from 11.2% to 3.1%.</a:t>
              </a:r>
            </a:p>
            <a:p>
              <a:pPr marL="0" lvl="1">
                <a:lnSpc>
                  <a:spcPct val="150000"/>
                </a:lnSpc>
              </a:pPr>
              <a:r>
                <a:rPr lang="en-US" altLang="ko-KR" b="1" dirty="0">
                  <a:ln>
                    <a:solidFill>
                      <a:srgbClr val="4F81BD">
                        <a:alpha val="0"/>
                      </a:srgbClr>
                    </a:solidFill>
                  </a:ln>
                  <a:latin typeface="Arial" panose="020B0604020202020204" pitchFamily="34" charset="0"/>
                  <a:ea typeface="HY헤드라인M" panose="02030600000101010101" pitchFamily="18" charset="-127"/>
                  <a:cs typeface="Arial" panose="020B0604020202020204" pitchFamily="34" charset="0"/>
                </a:rPr>
                <a:t>⇒ reflecting the change in the composition of GVC jobs by skill type</a:t>
              </a:r>
            </a:p>
          </p:txBody>
        </p:sp>
        <p:pic>
          <p:nvPicPr>
            <p:cNvPr id="1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7851" r="96209" b="66529"/>
            <a:stretch/>
          </p:blipFill>
          <p:spPr bwMode="auto">
            <a:xfrm>
              <a:off x="462244" y="1212844"/>
              <a:ext cx="300037" cy="295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25" name="그룹 24"/>
          <p:cNvGrpSpPr/>
          <p:nvPr/>
        </p:nvGrpSpPr>
        <p:grpSpPr>
          <a:xfrm>
            <a:off x="462244" y="4102682"/>
            <a:ext cx="8681756" cy="1754326"/>
            <a:chOff x="462244" y="1076987"/>
            <a:chExt cx="8681756" cy="1754326"/>
          </a:xfrm>
        </p:grpSpPr>
        <p:sp>
          <p:nvSpPr>
            <p:cNvPr id="26" name="직사각형 25"/>
            <p:cNvSpPr/>
            <p:nvPr/>
          </p:nvSpPr>
          <p:spPr>
            <a:xfrm>
              <a:off x="626029" y="1076987"/>
              <a:ext cx="8517971" cy="1754326"/>
            </a:xfrm>
            <a:prstGeom prst="rect">
              <a:avLst/>
            </a:prstGeom>
          </p:spPr>
          <p:txBody>
            <a:bodyPr vert="horz" wrap="square" lIns="91440" tIns="45720" rIns="91440" bIns="45720" rtlCol="0">
              <a:spAutoFit/>
            </a:bodyPr>
            <a:lstStyle/>
            <a:p>
              <a:pPr marL="0" lvl="1">
                <a:lnSpc>
                  <a:spcPct val="150000"/>
                </a:lnSpc>
              </a:pPr>
              <a:r>
                <a:rPr lang="en-US" altLang="ko-KR" b="1" dirty="0">
                  <a:ln>
                    <a:solidFill>
                      <a:srgbClr val="4F81BD">
                        <a:alpha val="0"/>
                      </a:srgbClr>
                    </a:solidFill>
                  </a:ln>
                  <a:latin typeface="Arial" panose="020B0604020202020204" pitchFamily="34" charset="0"/>
                  <a:ea typeface="HY헤드라인M" panose="02030600000101010101" pitchFamily="18" charset="-127"/>
                  <a:cs typeface="Arial" panose="020B0604020202020204" pitchFamily="34" charset="0"/>
                </a:rPr>
                <a:t>In China, the shares of HS, MS, and LS in GVC income were 4.3%, 14.7%, and 14.1% </a:t>
              </a:r>
              <a:r>
                <a:rPr lang="en-US" altLang="ko-KR" b="1" dirty="0" smtClean="0">
                  <a:ln>
                    <a:solidFill>
                      <a:srgbClr val="4F81BD">
                        <a:alpha val="0"/>
                      </a:srgbClr>
                    </a:solidFill>
                  </a:ln>
                  <a:latin typeface="Arial" panose="020B0604020202020204" pitchFamily="34" charset="0"/>
                  <a:ea typeface="HY헤드라인M" panose="02030600000101010101" pitchFamily="18" charset="-127"/>
                  <a:cs typeface="Arial" panose="020B0604020202020204" pitchFamily="34" charset="0"/>
                </a:rPr>
                <a:t>respectively in 2009.</a:t>
              </a:r>
              <a:endParaRPr lang="en-US" altLang="ko-KR" b="1" dirty="0">
                <a:ln>
                  <a:solidFill>
                    <a:srgbClr val="4F81BD">
                      <a:alpha val="0"/>
                    </a:srgbClr>
                  </a:solidFill>
                </a:ln>
                <a:latin typeface="Arial" panose="020B0604020202020204" pitchFamily="34" charset="0"/>
                <a:ea typeface="HY헤드라인M" panose="02030600000101010101" pitchFamily="18" charset="-127"/>
                <a:cs typeface="Arial" panose="020B0604020202020204" pitchFamily="34" charset="0"/>
              </a:endParaRPr>
            </a:p>
            <a:p>
              <a:pPr marL="0" lvl="1">
                <a:lnSpc>
                  <a:spcPct val="150000"/>
                </a:lnSpc>
              </a:pPr>
              <a:r>
                <a:rPr lang="en-US" altLang="ko-KR" b="1" dirty="0">
                  <a:ln>
                    <a:solidFill>
                      <a:srgbClr val="4F81BD">
                        <a:alpha val="0"/>
                      </a:srgbClr>
                    </a:solidFill>
                  </a:ln>
                  <a:latin typeface="Arial" panose="020B0604020202020204" pitchFamily="34" charset="0"/>
                  <a:ea typeface="HY헤드라인M" panose="02030600000101010101" pitchFamily="18" charset="-127"/>
                  <a:cs typeface="Arial" panose="020B0604020202020204" pitchFamily="34" charset="0"/>
                </a:rPr>
                <a:t>⇒ showing that activities offshored to China were areas using mainly </a:t>
              </a:r>
              <a:r>
                <a:rPr lang="en-US" altLang="ko-KR" b="1" dirty="0" smtClean="0">
                  <a:ln>
                    <a:solidFill>
                      <a:srgbClr val="4F81BD">
                        <a:alpha val="0"/>
                      </a:srgbClr>
                    </a:solidFill>
                  </a:ln>
                  <a:latin typeface="Arial" panose="020B0604020202020204" pitchFamily="34" charset="0"/>
                  <a:ea typeface="HY헤드라인M" panose="02030600000101010101" pitchFamily="18" charset="-127"/>
                  <a:cs typeface="Arial" panose="020B0604020202020204" pitchFamily="34" charset="0"/>
                </a:rPr>
                <a:t/>
              </a:r>
              <a:br>
                <a:rPr lang="en-US" altLang="ko-KR" b="1" dirty="0" smtClean="0">
                  <a:ln>
                    <a:solidFill>
                      <a:srgbClr val="4F81BD">
                        <a:alpha val="0"/>
                      </a:srgbClr>
                    </a:solidFill>
                  </a:ln>
                  <a:latin typeface="Arial" panose="020B0604020202020204" pitchFamily="34" charset="0"/>
                  <a:ea typeface="HY헤드라인M" panose="02030600000101010101" pitchFamily="18" charset="-127"/>
                  <a:cs typeface="Arial" panose="020B0604020202020204" pitchFamily="34" charset="0"/>
                </a:rPr>
              </a:br>
              <a:r>
                <a:rPr lang="en-US" altLang="ko-KR" b="1" dirty="0" smtClean="0">
                  <a:ln>
                    <a:solidFill>
                      <a:srgbClr val="4F81BD">
                        <a:alpha val="0"/>
                      </a:srgbClr>
                    </a:solidFill>
                  </a:ln>
                  <a:latin typeface="Arial" panose="020B0604020202020204" pitchFamily="34" charset="0"/>
                  <a:ea typeface="HY헤드라인M" panose="02030600000101010101" pitchFamily="18" charset="-127"/>
                  <a:cs typeface="Arial" panose="020B0604020202020204" pitchFamily="34" charset="0"/>
                </a:rPr>
                <a:t>    MS </a:t>
              </a:r>
              <a:r>
                <a:rPr lang="en-US" altLang="ko-KR" b="1" dirty="0">
                  <a:ln>
                    <a:solidFill>
                      <a:srgbClr val="4F81BD">
                        <a:alpha val="0"/>
                      </a:srgbClr>
                    </a:solidFill>
                  </a:ln>
                  <a:latin typeface="Arial" panose="020B0604020202020204" pitchFamily="34" charset="0"/>
                  <a:ea typeface="HY헤드라인M" panose="02030600000101010101" pitchFamily="18" charset="-127"/>
                  <a:cs typeface="Arial" panose="020B0604020202020204" pitchFamily="34" charset="0"/>
                </a:rPr>
                <a:t>and LS. </a:t>
              </a:r>
            </a:p>
          </p:txBody>
        </p:sp>
        <p:pic>
          <p:nvPicPr>
            <p:cNvPr id="27"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7851" r="96209" b="66529"/>
            <a:stretch/>
          </p:blipFill>
          <p:spPr bwMode="auto">
            <a:xfrm>
              <a:off x="462244" y="1212844"/>
              <a:ext cx="300037" cy="295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345131858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슬라이드 번호 개체 틀 3"/>
          <p:cNvSpPr>
            <a:spLocks noGrp="1"/>
          </p:cNvSpPr>
          <p:nvPr>
            <p:ph type="sldNum" sz="quarter" idx="12"/>
          </p:nvPr>
        </p:nvSpPr>
        <p:spPr/>
        <p:txBody>
          <a:bodyPr/>
          <a:lstStyle/>
          <a:p>
            <a:fld id="{3F28CAA6-A75E-4364-ADDA-B3C6558AEBCC}" type="slidenum">
              <a:rPr lang="ko-KR" altLang="en-US" smtClean="0"/>
              <a:pPr/>
              <a:t>28</a:t>
            </a:fld>
            <a:endParaRPr lang="ko-KR" altLang="en-US" dirty="0"/>
          </a:p>
        </p:txBody>
      </p:sp>
      <p:grpSp>
        <p:nvGrpSpPr>
          <p:cNvPr id="28" name="그룹 27"/>
          <p:cNvGrpSpPr/>
          <p:nvPr/>
        </p:nvGrpSpPr>
        <p:grpSpPr>
          <a:xfrm>
            <a:off x="308744" y="799752"/>
            <a:ext cx="8530456" cy="5743923"/>
            <a:chOff x="661169" y="3093713"/>
            <a:chExt cx="7825606" cy="5179239"/>
          </a:xfrm>
        </p:grpSpPr>
        <p:sp>
          <p:nvSpPr>
            <p:cNvPr id="29" name="모서리가 둥근 직사각형 28"/>
            <p:cNvSpPr/>
            <p:nvPr/>
          </p:nvSpPr>
          <p:spPr bwMode="auto">
            <a:xfrm>
              <a:off x="661169" y="3093713"/>
              <a:ext cx="7825606" cy="5179239"/>
            </a:xfrm>
            <a:prstGeom prst="roundRect">
              <a:avLst>
                <a:gd name="adj" fmla="val 479"/>
              </a:avLst>
            </a:prstGeom>
            <a:solidFill>
              <a:schemeClr val="bg1"/>
            </a:solidFill>
            <a:ln w="19050" algn="ctr">
              <a:solidFill>
                <a:srgbClr val="1D4575"/>
              </a:solidFill>
              <a:round/>
              <a:headEnd/>
              <a:tailEnd/>
            </a:ln>
            <a:effectLst>
              <a:innerShdw blurRad="63500">
                <a:schemeClr val="tx1">
                  <a:lumMod val="65000"/>
                  <a:lumOff val="35000"/>
                </a:schemeClr>
              </a:innerShdw>
            </a:effectLst>
          </p:spPr>
          <p:txBody>
            <a:bodyPr anchor="ctr"/>
            <a:lstStyle/>
            <a:p>
              <a:pPr algn="ctr" latinLnBrk="0">
                <a:defRPr/>
              </a:pPr>
              <a:endParaRPr lang="ko-KR" altLang="en-US">
                <a:latin typeface="굴림" charset="-127"/>
                <a:ea typeface="굴림" charset="-127"/>
              </a:endParaRPr>
            </a:p>
          </p:txBody>
        </p:sp>
        <p:sp>
          <p:nvSpPr>
            <p:cNvPr id="30" name="AutoShape 415"/>
            <p:cNvSpPr>
              <a:spLocks noChangeArrowheads="1"/>
            </p:cNvSpPr>
            <p:nvPr/>
          </p:nvSpPr>
          <p:spPr bwMode="auto">
            <a:xfrm>
              <a:off x="699557" y="3122306"/>
              <a:ext cx="7762958" cy="400008"/>
            </a:xfrm>
            <a:prstGeom prst="roundRect">
              <a:avLst>
                <a:gd name="adj" fmla="val 3397"/>
              </a:avLst>
            </a:prstGeom>
            <a:gradFill flip="none" rotWithShape="1">
              <a:gsLst>
                <a:gs pos="39000">
                  <a:srgbClr val="005EA4"/>
                </a:gs>
                <a:gs pos="41000">
                  <a:srgbClr val="004D86"/>
                </a:gs>
              </a:gsLst>
              <a:lin ang="2700000" scaled="1"/>
              <a:tileRect/>
            </a:gradFill>
            <a:ln w="19050" algn="ctr">
              <a:solidFill>
                <a:schemeClr val="bg1"/>
              </a:solidFill>
              <a:round/>
              <a:headEnd/>
              <a:tailEnd/>
            </a:ln>
            <a:effectLst/>
          </p:spPr>
          <p:txBody>
            <a:bodyPr lIns="36000" tIns="0" rIns="0" bIns="0" anchor="ctr">
              <a:scene3d>
                <a:camera prst="orthographicFront"/>
                <a:lightRig rig="threePt" dir="t"/>
              </a:scene3d>
              <a:sp3d>
                <a:bevelT w="0" h="0"/>
                <a:contourClr>
                  <a:srgbClr val="3696E6"/>
                </a:contourClr>
              </a:sp3d>
            </a:bodyPr>
            <a:lstStyle/>
            <a:p>
              <a:pPr marL="49213" indent="-342900" algn="ctr" fontAlgn="ctr" latinLnBrk="0">
                <a:spcBef>
                  <a:spcPct val="20000"/>
                </a:spcBef>
                <a:buClr>
                  <a:schemeClr val="hlink"/>
                </a:buClr>
                <a:buSzPts val="1200"/>
              </a:pPr>
              <a:r>
                <a:rPr lang="en-US" altLang="ko-KR" sz="1700" b="1" dirty="0">
                  <a:solidFill>
                    <a:schemeClr val="bg1"/>
                  </a:solidFill>
                  <a:latin typeface="Arial" panose="020B0604020202020204" pitchFamily="34" charset="0"/>
                  <a:ea typeface="HY헤드라인M" panose="02030600000101010101" pitchFamily="18" charset="-127"/>
                  <a:cs typeface="Arial" panose="020B0604020202020204" pitchFamily="34" charset="0"/>
                </a:rPr>
                <a:t>&lt;Table 13&gt; Shares of Production Factors in GVC Income</a:t>
              </a:r>
              <a:endParaRPr lang="ko-KR" altLang="en-US" sz="1700" b="1" dirty="0">
                <a:solidFill>
                  <a:schemeClr val="bg1"/>
                </a:solidFill>
                <a:latin typeface="Arial" panose="020B0604020202020204" pitchFamily="34" charset="0"/>
                <a:ea typeface="HY헤드라인M" panose="02030600000101010101" pitchFamily="18" charset="-127"/>
                <a:cs typeface="Arial" panose="020B0604020202020204" pitchFamily="34" charset="0"/>
              </a:endParaRPr>
            </a:p>
          </p:txBody>
        </p:sp>
      </p:grpSp>
      <p:sp>
        <p:nvSpPr>
          <p:cNvPr id="9" name="Rectangle 2"/>
          <p:cNvSpPr txBox="1">
            <a:spLocks noChangeArrowheads="1"/>
          </p:cNvSpPr>
          <p:nvPr/>
        </p:nvSpPr>
        <p:spPr bwMode="auto">
          <a:xfrm>
            <a:off x="80072" y="81962"/>
            <a:ext cx="8516306" cy="523220"/>
          </a:xfrm>
          <a:prstGeom prst="rect">
            <a:avLst/>
          </a:prstGeom>
          <a:noFill/>
        </p:spPr>
        <p:txBody>
          <a:bodyPr wrap="none" rtlCol="0">
            <a:spAutoFit/>
            <a:scene3d>
              <a:camera prst="orthographicFront"/>
              <a:lightRig rig="threePt" dir="t"/>
            </a:scene3d>
            <a:sp3d contourW="38100">
              <a:bevelT w="0" h="38100"/>
              <a:contourClr>
                <a:schemeClr val="tx2">
                  <a:lumMod val="50000"/>
                </a:schemeClr>
              </a:contourClr>
            </a:sp3d>
          </a:bodyPr>
          <a:lstStyle>
            <a:defPPr>
              <a:defRPr lang="ko-KR"/>
            </a:defPPr>
            <a:lvl1pPr>
              <a:spcBef>
                <a:spcPct val="50000"/>
              </a:spcBef>
              <a:defRPr sz="2800" spc="-50">
                <a:solidFill>
                  <a:schemeClr val="bg1"/>
                </a:solidFill>
                <a:latin typeface="Arial" pitchFamily="34" charset="0"/>
                <a:ea typeface="HY견고딕" pitchFamily="18" charset="-127"/>
                <a:cs typeface="Arial" pitchFamily="34" charset="0"/>
              </a:defRPr>
            </a:lvl1pPr>
          </a:lstStyle>
          <a:p>
            <a:pPr lvl="0"/>
            <a:r>
              <a:rPr lang="en-US" altLang="ko-KR" b="1" dirty="0" smtClean="0">
                <a:latin typeface="+mn-ea"/>
                <a:ea typeface="+mn-ea"/>
              </a:rPr>
              <a:t>IV. GVC </a:t>
            </a:r>
            <a:r>
              <a:rPr lang="en-US" altLang="ko-KR" b="1" dirty="0">
                <a:latin typeface="+mn-ea"/>
                <a:ea typeface="+mn-ea"/>
              </a:rPr>
              <a:t>Income and Jobs, Korea’s IT Manufactures</a:t>
            </a:r>
            <a:endParaRPr lang="ko-KR" altLang="ko-KR" b="1" dirty="0"/>
          </a:p>
        </p:txBody>
      </p:sp>
      <p:graphicFrame>
        <p:nvGraphicFramePr>
          <p:cNvPr id="12" name="표 11"/>
          <p:cNvGraphicFramePr>
            <a:graphicFrameLocks noGrp="1"/>
          </p:cNvGraphicFramePr>
          <p:nvPr>
            <p:extLst>
              <p:ext uri="{D42A27DB-BD31-4B8C-83A1-F6EECF244321}">
                <p14:modId xmlns:p14="http://schemas.microsoft.com/office/powerpoint/2010/main" val="3114514267"/>
              </p:ext>
            </p:extLst>
          </p:nvPr>
        </p:nvGraphicFramePr>
        <p:xfrm>
          <a:off x="495301" y="1495430"/>
          <a:ext cx="8177279" cy="4924422"/>
        </p:xfrm>
        <a:graphic>
          <a:graphicData uri="http://schemas.openxmlformats.org/drawingml/2006/table">
            <a:tbl>
              <a:tblPr>
                <a:tableStyleId>{5C22544A-7EE6-4342-B048-85BDC9FD1C3A}</a:tableStyleId>
              </a:tblPr>
              <a:tblGrid>
                <a:gridCol w="1806711"/>
                <a:gridCol w="1592642"/>
                <a:gridCol w="1592642"/>
                <a:gridCol w="1592642"/>
                <a:gridCol w="1592642"/>
              </a:tblGrid>
              <a:tr h="217734">
                <a:tc>
                  <a:txBody>
                    <a:bodyPr/>
                    <a:lstStyle/>
                    <a:p>
                      <a:pPr algn="just" fontAlgn="ctr"/>
                      <a:r>
                        <a:rPr lang="ko-KR" altLang="en-US" sz="1200" b="1" u="none" strike="noStrike" dirty="0">
                          <a:solidFill>
                            <a:schemeClr val="bg1"/>
                          </a:solidFill>
                          <a:effectLst/>
                          <a:latin typeface="Arial" panose="020B0604020202020204" pitchFamily="34" charset="0"/>
                          <a:cs typeface="Arial" panose="020B0604020202020204" pitchFamily="34" charset="0"/>
                        </a:rPr>
                        <a:t>　</a:t>
                      </a:r>
                      <a:endParaRPr lang="ko-KR" altLang="en-US" sz="1200" b="1" i="0" u="none" strike="noStrike" dirty="0">
                        <a:solidFill>
                          <a:schemeClr val="bg1"/>
                        </a:solidFill>
                        <a:effectLst/>
                        <a:latin typeface="Arial" panose="020B0604020202020204" pitchFamily="34" charset="0"/>
                        <a:ea typeface="맑은 고딕" panose="020B0503020000020004" pitchFamily="50" charset="-127"/>
                        <a:cs typeface="Arial" panose="020B0604020202020204" pitchFamily="34" charset="0"/>
                      </a:endParaRPr>
                    </a:p>
                  </a:txBody>
                  <a:tcPr marL="7982" marR="7982" marT="0" marB="0" anchor="ctr">
                    <a:lnL w="3175" cap="flat" cmpd="sng" algn="ctr">
                      <a:solidFill>
                        <a:schemeClr val="tx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2">
                        <a:lumMod val="50000"/>
                      </a:schemeClr>
                    </a:solidFill>
                  </a:tcPr>
                </a:tc>
                <a:tc>
                  <a:txBody>
                    <a:bodyPr/>
                    <a:lstStyle/>
                    <a:p>
                      <a:pPr algn="ctr" fontAlgn="ctr"/>
                      <a:r>
                        <a:rPr lang="en-US" sz="1200" b="1" i="0" u="none" strike="noStrike" dirty="0">
                          <a:solidFill>
                            <a:schemeClr val="bg1"/>
                          </a:solidFill>
                          <a:effectLst/>
                          <a:latin typeface="Arial" panose="020B0604020202020204" pitchFamily="34" charset="0"/>
                          <a:ea typeface="맑은 고딕" panose="020B0503020000020004" pitchFamily="50" charset="-127"/>
                          <a:cs typeface="Arial" panose="020B0604020202020204" pitchFamily="34" charset="0"/>
                        </a:rPr>
                        <a:t>Capital</a:t>
                      </a:r>
                    </a:p>
                  </a:txBody>
                  <a:tcPr marL="9525" marR="9525"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2">
                        <a:lumMod val="50000"/>
                      </a:schemeClr>
                    </a:solidFill>
                  </a:tcPr>
                </a:tc>
                <a:tc>
                  <a:txBody>
                    <a:bodyPr/>
                    <a:lstStyle/>
                    <a:p>
                      <a:pPr algn="ctr" fontAlgn="ctr"/>
                      <a:r>
                        <a:rPr lang="en-US" sz="1200" b="1" i="0" u="none" strike="noStrike">
                          <a:solidFill>
                            <a:schemeClr val="bg1"/>
                          </a:solidFill>
                          <a:effectLst/>
                          <a:latin typeface="Arial" panose="020B0604020202020204" pitchFamily="34" charset="0"/>
                          <a:ea typeface="맑은 고딕" panose="020B0503020000020004" pitchFamily="50" charset="-127"/>
                          <a:cs typeface="Arial" panose="020B0604020202020204" pitchFamily="34" charset="0"/>
                        </a:rPr>
                        <a:t>High-Skilled</a:t>
                      </a:r>
                    </a:p>
                  </a:txBody>
                  <a:tcPr marL="9525" marR="9525"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2">
                        <a:lumMod val="50000"/>
                      </a:schemeClr>
                    </a:solidFill>
                  </a:tcPr>
                </a:tc>
                <a:tc>
                  <a:txBody>
                    <a:bodyPr/>
                    <a:lstStyle/>
                    <a:p>
                      <a:pPr algn="ctr" fontAlgn="ctr"/>
                      <a:r>
                        <a:rPr lang="en-US" sz="1200" b="1" i="0" u="none" strike="noStrike" dirty="0">
                          <a:solidFill>
                            <a:schemeClr val="bg1"/>
                          </a:solidFill>
                          <a:effectLst/>
                          <a:latin typeface="Arial" panose="020B0604020202020204" pitchFamily="34" charset="0"/>
                          <a:ea typeface="맑은 고딕" panose="020B0503020000020004" pitchFamily="50" charset="-127"/>
                          <a:cs typeface="Arial" panose="020B0604020202020204" pitchFamily="34" charset="0"/>
                        </a:rPr>
                        <a:t>Medium-Skilled</a:t>
                      </a:r>
                    </a:p>
                  </a:txBody>
                  <a:tcPr marL="9525" marR="9525"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2">
                        <a:lumMod val="50000"/>
                      </a:schemeClr>
                    </a:solidFill>
                  </a:tcPr>
                </a:tc>
                <a:tc>
                  <a:txBody>
                    <a:bodyPr/>
                    <a:lstStyle/>
                    <a:p>
                      <a:pPr algn="ctr" fontAlgn="ctr"/>
                      <a:r>
                        <a:rPr lang="en-US" sz="1200" b="1" i="0" u="none" strike="noStrike" dirty="0">
                          <a:solidFill>
                            <a:schemeClr val="bg1"/>
                          </a:solidFill>
                          <a:effectLst/>
                          <a:latin typeface="Arial" panose="020B0604020202020204" pitchFamily="34" charset="0"/>
                          <a:ea typeface="맑은 고딕" panose="020B0503020000020004" pitchFamily="50" charset="-127"/>
                          <a:cs typeface="Arial" panose="020B0604020202020204" pitchFamily="34" charset="0"/>
                        </a:rPr>
                        <a:t>Low-Skilled</a:t>
                      </a:r>
                    </a:p>
                  </a:txBody>
                  <a:tcPr marL="9525" marR="9525" marT="0" marB="0" anchor="ctr">
                    <a:lnL w="3175" cap="flat" cmpd="sng" algn="ctr">
                      <a:solidFill>
                        <a:schemeClr val="bg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2">
                        <a:lumMod val="50000"/>
                      </a:schemeClr>
                    </a:solidFill>
                  </a:tcPr>
                </a:tc>
              </a:tr>
              <a:tr h="196112">
                <a:tc gridSpan="5">
                  <a:txBody>
                    <a:bodyPr/>
                    <a:lstStyle/>
                    <a:p>
                      <a:pPr algn="ctr" fontAlgn="ctr"/>
                      <a:r>
                        <a:rPr lang="en-US" altLang="ko-KR" sz="1200" b="1" u="none" strike="noStrike" dirty="0">
                          <a:solidFill>
                            <a:schemeClr val="bg1"/>
                          </a:solidFill>
                          <a:effectLst/>
                          <a:latin typeface="Arial" panose="020B0604020202020204" pitchFamily="34" charset="0"/>
                          <a:cs typeface="Arial" panose="020B0604020202020204" pitchFamily="34" charset="0"/>
                        </a:rPr>
                        <a:t>1995</a:t>
                      </a:r>
                      <a:endParaRPr lang="en-US" altLang="ko-KR" sz="1200" b="1" i="0" u="none" strike="noStrike" dirty="0">
                        <a:solidFill>
                          <a:schemeClr val="bg1"/>
                        </a:solidFill>
                        <a:effectLst/>
                        <a:latin typeface="Arial" panose="020B0604020202020204" pitchFamily="34" charset="0"/>
                        <a:ea typeface="맑은 고딕" panose="020B0503020000020004" pitchFamily="50" charset="-127"/>
                        <a:cs typeface="Arial" panose="020B0604020202020204" pitchFamily="34" charset="0"/>
                      </a:endParaRPr>
                    </a:p>
                  </a:txBody>
                  <a:tcPr marL="7982" marR="7982"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75000"/>
                      </a:schemeClr>
                    </a:solidFill>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r>
              <a:tr h="196112">
                <a:tc>
                  <a:txBody>
                    <a:bodyPr/>
                    <a:lstStyle/>
                    <a:p>
                      <a:pPr algn="ctr" fontAlgn="ctr"/>
                      <a:r>
                        <a:rPr lang="en-US" sz="1200" b="1" i="0" u="none" strike="noStrike" dirty="0">
                          <a:solidFill>
                            <a:srgbClr val="000000"/>
                          </a:solidFill>
                          <a:effectLst/>
                          <a:latin typeface="Arial" panose="020B0604020202020204" pitchFamily="34" charset="0"/>
                          <a:ea typeface="맑은 고딕" panose="020B0503020000020004" pitchFamily="50" charset="-127"/>
                          <a:cs typeface="Arial" panose="020B0604020202020204" pitchFamily="34" charset="0"/>
                        </a:rPr>
                        <a:t>China</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ctr"/>
                      <a:r>
                        <a:rPr lang="en-US" altLang="ko-KR" sz="1200" b="1" i="0" u="none" strike="noStrike" dirty="0">
                          <a:solidFill>
                            <a:srgbClr val="0070C0"/>
                          </a:solidFill>
                          <a:effectLst/>
                          <a:latin typeface="Arial" panose="020B0604020202020204" pitchFamily="34" charset="0"/>
                          <a:ea typeface="맑은 고딕" panose="020B0503020000020004" pitchFamily="50" charset="-127"/>
                          <a:cs typeface="Arial" panose="020B0604020202020204" pitchFamily="34" charset="0"/>
                        </a:rPr>
                        <a:t>55.1 </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ko-KR" sz="1200" b="1" i="0" u="none" strike="noStrike" dirty="0">
                          <a:solidFill>
                            <a:srgbClr val="0070C0"/>
                          </a:solidFill>
                          <a:effectLst/>
                          <a:latin typeface="Arial" panose="020B0604020202020204" pitchFamily="34" charset="0"/>
                          <a:ea typeface="맑은 고딕" panose="020B0503020000020004" pitchFamily="50" charset="-127"/>
                          <a:cs typeface="Arial" panose="020B0604020202020204" pitchFamily="34" charset="0"/>
                        </a:rPr>
                        <a:t>1.8 </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ko-KR" sz="1200" b="1" i="0" u="none" strike="noStrike">
                          <a:solidFill>
                            <a:srgbClr val="0070C0"/>
                          </a:solidFill>
                          <a:effectLst/>
                          <a:latin typeface="Arial" panose="020B0604020202020204" pitchFamily="34" charset="0"/>
                          <a:ea typeface="맑은 고딕" panose="020B0503020000020004" pitchFamily="50" charset="-127"/>
                          <a:cs typeface="Arial" panose="020B0604020202020204" pitchFamily="34" charset="0"/>
                        </a:rPr>
                        <a:t>19.3 </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ko-KR" sz="1200" b="1" i="0" u="none" strike="noStrike" dirty="0">
                          <a:solidFill>
                            <a:srgbClr val="0070C0"/>
                          </a:solidFill>
                          <a:effectLst/>
                          <a:latin typeface="Arial" panose="020B0604020202020204" pitchFamily="34" charset="0"/>
                          <a:ea typeface="맑은 고딕" panose="020B0503020000020004" pitchFamily="50" charset="-127"/>
                          <a:cs typeface="Arial" panose="020B0604020202020204" pitchFamily="34" charset="0"/>
                        </a:rPr>
                        <a:t>23.7 </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196112">
                <a:tc>
                  <a:txBody>
                    <a:bodyPr/>
                    <a:lstStyle/>
                    <a:p>
                      <a:pPr algn="ctr" fontAlgn="ctr"/>
                      <a:r>
                        <a:rPr lang="en-US" sz="1200" b="1" i="0" u="none" strike="noStrike" dirty="0">
                          <a:solidFill>
                            <a:srgbClr val="000000"/>
                          </a:solidFill>
                          <a:effectLst/>
                          <a:latin typeface="Arial" panose="020B0604020202020204" pitchFamily="34" charset="0"/>
                          <a:ea typeface="맑은 고딕" panose="020B0503020000020004" pitchFamily="50" charset="-127"/>
                          <a:cs typeface="Arial" panose="020B0604020202020204" pitchFamily="34" charset="0"/>
                        </a:rPr>
                        <a:t>Japan</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ctr"/>
                      <a:r>
                        <a:rPr lang="en-US" altLang="ko-KR" sz="1200" b="1" i="0" u="none" strike="noStrike">
                          <a:solidFill>
                            <a:srgbClr val="000000"/>
                          </a:solidFill>
                          <a:effectLst/>
                          <a:latin typeface="Arial" panose="020B0604020202020204" pitchFamily="34" charset="0"/>
                          <a:ea typeface="맑은 고딕" panose="020B0503020000020004" pitchFamily="50" charset="-127"/>
                          <a:cs typeface="Arial" panose="020B0604020202020204" pitchFamily="34" charset="0"/>
                        </a:rPr>
                        <a:t>39.5 </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ko-KR" sz="1200" b="1" i="0" u="none" strike="noStrike" dirty="0">
                          <a:solidFill>
                            <a:srgbClr val="000000"/>
                          </a:solidFill>
                          <a:effectLst/>
                          <a:latin typeface="Arial" panose="020B0604020202020204" pitchFamily="34" charset="0"/>
                          <a:ea typeface="맑은 고딕" panose="020B0503020000020004" pitchFamily="50" charset="-127"/>
                          <a:cs typeface="Arial" panose="020B0604020202020204" pitchFamily="34" charset="0"/>
                        </a:rPr>
                        <a:t>16.3 </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ko-KR" sz="1200" b="1" i="0" u="none" strike="noStrike" dirty="0">
                          <a:solidFill>
                            <a:srgbClr val="000000"/>
                          </a:solidFill>
                          <a:effectLst/>
                          <a:latin typeface="Arial" panose="020B0604020202020204" pitchFamily="34" charset="0"/>
                          <a:ea typeface="맑은 고딕" panose="020B0503020000020004" pitchFamily="50" charset="-127"/>
                          <a:cs typeface="Arial" panose="020B0604020202020204" pitchFamily="34" charset="0"/>
                        </a:rPr>
                        <a:t>35.4 </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ko-KR" sz="1200" b="1" i="0" u="none" strike="noStrike" dirty="0">
                          <a:solidFill>
                            <a:srgbClr val="000000"/>
                          </a:solidFill>
                          <a:effectLst/>
                          <a:latin typeface="Arial" panose="020B0604020202020204" pitchFamily="34" charset="0"/>
                          <a:ea typeface="맑은 고딕" panose="020B0503020000020004" pitchFamily="50" charset="-127"/>
                          <a:cs typeface="Arial" panose="020B0604020202020204" pitchFamily="34" charset="0"/>
                        </a:rPr>
                        <a:t>8.7 </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196112">
                <a:tc>
                  <a:txBody>
                    <a:bodyPr/>
                    <a:lstStyle/>
                    <a:p>
                      <a:pPr algn="ctr" fontAlgn="ctr"/>
                      <a:r>
                        <a:rPr lang="en-US" sz="1200" b="1" i="0" u="none" strike="noStrike" dirty="0">
                          <a:solidFill>
                            <a:srgbClr val="000000"/>
                          </a:solidFill>
                          <a:effectLst/>
                          <a:latin typeface="Arial" panose="020B0604020202020204" pitchFamily="34" charset="0"/>
                          <a:ea typeface="맑은 고딕" panose="020B0503020000020004" pitchFamily="50" charset="-127"/>
                          <a:cs typeface="Arial" panose="020B0604020202020204" pitchFamily="34" charset="0"/>
                        </a:rPr>
                        <a:t>Korea</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ctr"/>
                      <a:r>
                        <a:rPr lang="en-US" altLang="ko-KR" sz="1200" b="1" i="0" u="none" strike="noStrike" dirty="0">
                          <a:solidFill>
                            <a:srgbClr val="FF0000"/>
                          </a:solidFill>
                          <a:effectLst/>
                          <a:latin typeface="Arial" panose="020B0604020202020204" pitchFamily="34" charset="0"/>
                          <a:ea typeface="맑은 고딕" panose="020B0503020000020004" pitchFamily="50" charset="-127"/>
                          <a:cs typeface="Arial" panose="020B0604020202020204" pitchFamily="34" charset="0"/>
                        </a:rPr>
                        <a:t>34.6</a:t>
                      </a:r>
                      <a:r>
                        <a:rPr lang="en-US" altLang="ko-KR" sz="1200" b="1" i="0" u="none" strike="noStrike" dirty="0">
                          <a:solidFill>
                            <a:schemeClr val="tx1"/>
                          </a:solidFill>
                          <a:effectLst/>
                          <a:latin typeface="Arial" panose="020B0604020202020204" pitchFamily="34" charset="0"/>
                          <a:ea typeface="맑은 고딕" panose="020B0503020000020004" pitchFamily="50" charset="-127"/>
                          <a:cs typeface="Arial" panose="020B0604020202020204" pitchFamily="34" charset="0"/>
                        </a:rPr>
                        <a:t> </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ko-KR" sz="1200" b="1" i="0" u="none" strike="noStrike" dirty="0">
                          <a:solidFill>
                            <a:srgbClr val="FF0000"/>
                          </a:solidFill>
                          <a:effectLst/>
                          <a:latin typeface="Arial" panose="020B0604020202020204" pitchFamily="34" charset="0"/>
                          <a:ea typeface="맑은 고딕" panose="020B0503020000020004" pitchFamily="50" charset="-127"/>
                          <a:cs typeface="Arial" panose="020B0604020202020204" pitchFamily="34" charset="0"/>
                        </a:rPr>
                        <a:t>21.6 </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ko-KR" sz="1200" b="1" i="0" u="none" strike="noStrike" dirty="0">
                          <a:solidFill>
                            <a:srgbClr val="FF0000"/>
                          </a:solidFill>
                          <a:effectLst/>
                          <a:latin typeface="Arial" panose="020B0604020202020204" pitchFamily="34" charset="0"/>
                          <a:ea typeface="맑은 고딕" panose="020B0503020000020004" pitchFamily="50" charset="-127"/>
                          <a:cs typeface="Arial" panose="020B0604020202020204" pitchFamily="34" charset="0"/>
                        </a:rPr>
                        <a:t>32.7 </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ko-KR" sz="1200" b="1" i="0" u="none" strike="noStrike" dirty="0">
                          <a:solidFill>
                            <a:srgbClr val="FF0000"/>
                          </a:solidFill>
                          <a:effectLst/>
                          <a:latin typeface="Arial" panose="020B0604020202020204" pitchFamily="34" charset="0"/>
                          <a:ea typeface="맑은 고딕" panose="020B0503020000020004" pitchFamily="50" charset="-127"/>
                          <a:cs typeface="Arial" panose="020B0604020202020204" pitchFamily="34" charset="0"/>
                        </a:rPr>
                        <a:t>11.2 </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196112">
                <a:tc>
                  <a:txBody>
                    <a:bodyPr/>
                    <a:lstStyle/>
                    <a:p>
                      <a:pPr algn="ctr" fontAlgn="ctr"/>
                      <a:r>
                        <a:rPr lang="en-US" sz="1200" b="1" i="0" u="none" strike="noStrike" dirty="0">
                          <a:solidFill>
                            <a:srgbClr val="000000"/>
                          </a:solidFill>
                          <a:effectLst/>
                          <a:latin typeface="Arial" panose="020B0604020202020204" pitchFamily="34" charset="0"/>
                          <a:ea typeface="맑은 고딕" panose="020B0503020000020004" pitchFamily="50" charset="-127"/>
                          <a:cs typeface="Arial" panose="020B0604020202020204" pitchFamily="34" charset="0"/>
                        </a:rPr>
                        <a:t>USA</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ctr"/>
                      <a:r>
                        <a:rPr lang="en-US" altLang="ko-KR" sz="1200" b="1" i="0" u="none" strike="noStrike" dirty="0">
                          <a:solidFill>
                            <a:srgbClr val="000000"/>
                          </a:solidFill>
                          <a:effectLst/>
                          <a:latin typeface="Arial" panose="020B0604020202020204" pitchFamily="34" charset="0"/>
                          <a:ea typeface="맑은 고딕" panose="020B0503020000020004" pitchFamily="50" charset="-127"/>
                          <a:cs typeface="Arial" panose="020B0604020202020204" pitchFamily="34" charset="0"/>
                        </a:rPr>
                        <a:t>39.1 </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ko-KR" sz="1200" b="1" i="0" u="none" strike="noStrike" dirty="0">
                          <a:solidFill>
                            <a:srgbClr val="000000"/>
                          </a:solidFill>
                          <a:effectLst/>
                          <a:latin typeface="Arial" panose="020B0604020202020204" pitchFamily="34" charset="0"/>
                          <a:ea typeface="맑은 고딕" panose="020B0503020000020004" pitchFamily="50" charset="-127"/>
                          <a:cs typeface="Arial" panose="020B0604020202020204" pitchFamily="34" charset="0"/>
                        </a:rPr>
                        <a:t>24.3 </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ko-KR" sz="1200" b="1" i="0" u="none" strike="noStrike">
                          <a:solidFill>
                            <a:srgbClr val="000000"/>
                          </a:solidFill>
                          <a:effectLst/>
                          <a:latin typeface="Arial" panose="020B0604020202020204" pitchFamily="34" charset="0"/>
                          <a:ea typeface="맑은 고딕" panose="020B0503020000020004" pitchFamily="50" charset="-127"/>
                          <a:cs typeface="Arial" panose="020B0604020202020204" pitchFamily="34" charset="0"/>
                        </a:rPr>
                        <a:t>32.7 </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ko-KR" sz="1200" b="1" i="0" u="none" strike="noStrike">
                          <a:solidFill>
                            <a:srgbClr val="000000"/>
                          </a:solidFill>
                          <a:effectLst/>
                          <a:latin typeface="Arial" panose="020B0604020202020204" pitchFamily="34" charset="0"/>
                          <a:ea typeface="맑은 고딕" panose="020B0503020000020004" pitchFamily="50" charset="-127"/>
                          <a:cs typeface="Arial" panose="020B0604020202020204" pitchFamily="34" charset="0"/>
                        </a:rPr>
                        <a:t>3.9 </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196112">
                <a:tc>
                  <a:txBody>
                    <a:bodyPr/>
                    <a:lstStyle/>
                    <a:p>
                      <a:pPr algn="ctr" fontAlgn="ctr"/>
                      <a:r>
                        <a:rPr lang="en-US" sz="1200" b="1" i="0" u="none" strike="noStrike" dirty="0">
                          <a:solidFill>
                            <a:srgbClr val="000000"/>
                          </a:solidFill>
                          <a:effectLst/>
                          <a:latin typeface="Arial" panose="020B0604020202020204" pitchFamily="34" charset="0"/>
                          <a:ea typeface="맑은 고딕" panose="020B0503020000020004" pitchFamily="50" charset="-127"/>
                          <a:cs typeface="Arial" panose="020B0604020202020204" pitchFamily="34" charset="0"/>
                        </a:rPr>
                        <a:t>Total 40 Countries</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ctr"/>
                      <a:r>
                        <a:rPr lang="en-US" altLang="ko-KR" sz="1200" b="1" i="0" u="none" strike="noStrike">
                          <a:solidFill>
                            <a:srgbClr val="000000"/>
                          </a:solidFill>
                          <a:effectLst/>
                          <a:latin typeface="Arial" panose="020B0604020202020204" pitchFamily="34" charset="0"/>
                          <a:ea typeface="맑은 고딕" panose="020B0503020000020004" pitchFamily="50" charset="-127"/>
                          <a:cs typeface="Arial" panose="020B0604020202020204" pitchFamily="34" charset="0"/>
                        </a:rPr>
                        <a:t>35.9 </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ko-KR" sz="1200" b="1" i="0" u="none" strike="noStrike">
                          <a:solidFill>
                            <a:srgbClr val="000000"/>
                          </a:solidFill>
                          <a:effectLst/>
                          <a:latin typeface="Arial" panose="020B0604020202020204" pitchFamily="34" charset="0"/>
                          <a:ea typeface="맑은 고딕" panose="020B0503020000020004" pitchFamily="50" charset="-127"/>
                          <a:cs typeface="Arial" panose="020B0604020202020204" pitchFamily="34" charset="0"/>
                        </a:rPr>
                        <a:t>20.5 </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ko-KR" sz="1200" b="1" i="0" u="none" strike="noStrike">
                          <a:solidFill>
                            <a:srgbClr val="000000"/>
                          </a:solidFill>
                          <a:effectLst/>
                          <a:latin typeface="Arial" panose="020B0604020202020204" pitchFamily="34" charset="0"/>
                          <a:ea typeface="맑은 고딕" panose="020B0503020000020004" pitchFamily="50" charset="-127"/>
                          <a:cs typeface="Arial" panose="020B0604020202020204" pitchFamily="34" charset="0"/>
                        </a:rPr>
                        <a:t>32.5 </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ko-KR" sz="1200" b="1" i="0" u="none" strike="noStrike" dirty="0">
                          <a:solidFill>
                            <a:srgbClr val="000000"/>
                          </a:solidFill>
                          <a:effectLst/>
                          <a:latin typeface="Arial" panose="020B0604020202020204" pitchFamily="34" charset="0"/>
                          <a:ea typeface="맑은 고딕" panose="020B0503020000020004" pitchFamily="50" charset="-127"/>
                          <a:cs typeface="Arial" panose="020B0604020202020204" pitchFamily="34" charset="0"/>
                        </a:rPr>
                        <a:t>11.0 </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196112">
                <a:tc gridSpan="5">
                  <a:txBody>
                    <a:bodyPr/>
                    <a:lstStyle/>
                    <a:p>
                      <a:pPr algn="ctr" fontAlgn="ctr"/>
                      <a:r>
                        <a:rPr lang="en-US" altLang="ko-KR" sz="1200" b="1" u="none" strike="noStrike" dirty="0">
                          <a:solidFill>
                            <a:schemeClr val="bg1"/>
                          </a:solidFill>
                          <a:effectLst/>
                          <a:latin typeface="Arial" panose="020B0604020202020204" pitchFamily="34" charset="0"/>
                          <a:cs typeface="Arial" panose="020B0604020202020204" pitchFamily="34" charset="0"/>
                        </a:rPr>
                        <a:t>2000</a:t>
                      </a:r>
                      <a:endParaRPr lang="en-US" altLang="ko-KR" sz="1200" b="1" i="0" u="none" strike="noStrike" dirty="0">
                        <a:solidFill>
                          <a:schemeClr val="bg1"/>
                        </a:solidFill>
                        <a:effectLst/>
                        <a:latin typeface="Arial" panose="020B0604020202020204" pitchFamily="34" charset="0"/>
                        <a:ea typeface="맑은 고딕" panose="020B0503020000020004" pitchFamily="50" charset="-127"/>
                        <a:cs typeface="Arial" panose="020B0604020202020204" pitchFamily="34" charset="0"/>
                      </a:endParaRPr>
                    </a:p>
                  </a:txBody>
                  <a:tcPr marL="7982" marR="7982"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75000"/>
                      </a:schemeClr>
                    </a:solidFill>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r>
              <a:tr h="196112">
                <a:tc>
                  <a:txBody>
                    <a:bodyPr/>
                    <a:lstStyle/>
                    <a:p>
                      <a:pPr algn="ctr" fontAlgn="ctr"/>
                      <a:r>
                        <a:rPr lang="en-US" sz="1200" b="1" i="0" u="none" strike="noStrike">
                          <a:solidFill>
                            <a:srgbClr val="000000"/>
                          </a:solidFill>
                          <a:effectLst/>
                          <a:latin typeface="Arial" panose="020B0604020202020204" pitchFamily="34" charset="0"/>
                          <a:ea typeface="맑은 고딕" panose="020B0503020000020004" pitchFamily="50" charset="-127"/>
                          <a:cs typeface="Arial" panose="020B0604020202020204" pitchFamily="34" charset="0"/>
                        </a:rPr>
                        <a:t>China</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ctr"/>
                      <a:r>
                        <a:rPr lang="en-US" altLang="ko-KR" sz="1200" b="1" i="0" u="none" strike="noStrike">
                          <a:solidFill>
                            <a:srgbClr val="000000"/>
                          </a:solidFill>
                          <a:effectLst/>
                          <a:latin typeface="Arial" panose="020B0604020202020204" pitchFamily="34" charset="0"/>
                          <a:ea typeface="맑은 고딕" panose="020B0503020000020004" pitchFamily="50" charset="-127"/>
                          <a:cs typeface="Arial" panose="020B0604020202020204" pitchFamily="34" charset="0"/>
                        </a:rPr>
                        <a:t>57.9 </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ko-KR" sz="1200" b="1" i="0" u="none" strike="noStrike">
                          <a:solidFill>
                            <a:srgbClr val="000000"/>
                          </a:solidFill>
                          <a:effectLst/>
                          <a:latin typeface="Arial" panose="020B0604020202020204" pitchFamily="34" charset="0"/>
                          <a:ea typeface="맑은 고딕" panose="020B0503020000020004" pitchFamily="50" charset="-127"/>
                          <a:cs typeface="Arial" panose="020B0604020202020204" pitchFamily="34" charset="0"/>
                        </a:rPr>
                        <a:t>2.6 </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ko-KR" sz="1200" b="1" i="0" u="none" strike="noStrike">
                          <a:solidFill>
                            <a:srgbClr val="000000"/>
                          </a:solidFill>
                          <a:effectLst/>
                          <a:latin typeface="Arial" panose="020B0604020202020204" pitchFamily="34" charset="0"/>
                          <a:ea typeface="맑은 고딕" panose="020B0503020000020004" pitchFamily="50" charset="-127"/>
                          <a:cs typeface="Arial" panose="020B0604020202020204" pitchFamily="34" charset="0"/>
                        </a:rPr>
                        <a:t>20.7 </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ko-KR" sz="1200" b="1" i="0" u="none" strike="noStrike">
                          <a:solidFill>
                            <a:srgbClr val="000000"/>
                          </a:solidFill>
                          <a:effectLst/>
                          <a:latin typeface="Arial" panose="020B0604020202020204" pitchFamily="34" charset="0"/>
                          <a:ea typeface="맑은 고딕" panose="020B0503020000020004" pitchFamily="50" charset="-127"/>
                          <a:cs typeface="Arial" panose="020B0604020202020204" pitchFamily="34" charset="0"/>
                        </a:rPr>
                        <a:t>18.8 </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196112">
                <a:tc>
                  <a:txBody>
                    <a:bodyPr/>
                    <a:lstStyle/>
                    <a:p>
                      <a:pPr algn="ctr" fontAlgn="ctr"/>
                      <a:r>
                        <a:rPr lang="en-US" sz="1200" b="1" i="0" u="none" strike="noStrike" dirty="0">
                          <a:solidFill>
                            <a:srgbClr val="000000"/>
                          </a:solidFill>
                          <a:effectLst/>
                          <a:latin typeface="Arial" panose="020B0604020202020204" pitchFamily="34" charset="0"/>
                          <a:ea typeface="맑은 고딕" panose="020B0503020000020004" pitchFamily="50" charset="-127"/>
                          <a:cs typeface="Arial" panose="020B0604020202020204" pitchFamily="34" charset="0"/>
                        </a:rPr>
                        <a:t>Japan</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ctr"/>
                      <a:r>
                        <a:rPr lang="en-US" altLang="ko-KR" sz="1200" b="1" i="0" u="none" strike="noStrike">
                          <a:solidFill>
                            <a:srgbClr val="000000"/>
                          </a:solidFill>
                          <a:effectLst/>
                          <a:latin typeface="Arial" panose="020B0604020202020204" pitchFamily="34" charset="0"/>
                          <a:ea typeface="맑은 고딕" panose="020B0503020000020004" pitchFamily="50" charset="-127"/>
                          <a:cs typeface="Arial" panose="020B0604020202020204" pitchFamily="34" charset="0"/>
                        </a:rPr>
                        <a:t>40.5 </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ko-KR" sz="1200" b="1" i="0" u="none" strike="noStrike">
                          <a:solidFill>
                            <a:srgbClr val="000000"/>
                          </a:solidFill>
                          <a:effectLst/>
                          <a:latin typeface="Arial" panose="020B0604020202020204" pitchFamily="34" charset="0"/>
                          <a:ea typeface="맑은 고딕" panose="020B0503020000020004" pitchFamily="50" charset="-127"/>
                          <a:cs typeface="Arial" panose="020B0604020202020204" pitchFamily="34" charset="0"/>
                        </a:rPr>
                        <a:t>18.3 </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ko-KR" sz="1200" b="1" i="0" u="none" strike="noStrike">
                          <a:solidFill>
                            <a:srgbClr val="000000"/>
                          </a:solidFill>
                          <a:effectLst/>
                          <a:latin typeface="Arial" panose="020B0604020202020204" pitchFamily="34" charset="0"/>
                          <a:ea typeface="맑은 고딕" panose="020B0503020000020004" pitchFamily="50" charset="-127"/>
                          <a:cs typeface="Arial" panose="020B0604020202020204" pitchFamily="34" charset="0"/>
                        </a:rPr>
                        <a:t>35.2 </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ko-KR" sz="1200" b="1" i="0" u="none" strike="noStrike">
                          <a:solidFill>
                            <a:srgbClr val="000000"/>
                          </a:solidFill>
                          <a:effectLst/>
                          <a:latin typeface="Arial" panose="020B0604020202020204" pitchFamily="34" charset="0"/>
                          <a:ea typeface="맑은 고딕" panose="020B0503020000020004" pitchFamily="50" charset="-127"/>
                          <a:cs typeface="Arial" panose="020B0604020202020204" pitchFamily="34" charset="0"/>
                        </a:rPr>
                        <a:t>6.0 </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196112">
                <a:tc>
                  <a:txBody>
                    <a:bodyPr/>
                    <a:lstStyle/>
                    <a:p>
                      <a:pPr algn="ctr" fontAlgn="ctr"/>
                      <a:r>
                        <a:rPr lang="en-US" sz="1200" b="1" i="0" u="none" strike="noStrike" dirty="0">
                          <a:solidFill>
                            <a:srgbClr val="000000"/>
                          </a:solidFill>
                          <a:effectLst/>
                          <a:latin typeface="Arial" panose="020B0604020202020204" pitchFamily="34" charset="0"/>
                          <a:ea typeface="맑은 고딕" panose="020B0503020000020004" pitchFamily="50" charset="-127"/>
                          <a:cs typeface="Arial" panose="020B0604020202020204" pitchFamily="34" charset="0"/>
                        </a:rPr>
                        <a:t>Korea</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ctr"/>
                      <a:r>
                        <a:rPr lang="en-US" altLang="ko-KR" sz="1200" b="1" i="0" u="none" strike="noStrike">
                          <a:solidFill>
                            <a:srgbClr val="000000"/>
                          </a:solidFill>
                          <a:effectLst/>
                          <a:latin typeface="Arial" panose="020B0604020202020204" pitchFamily="34" charset="0"/>
                          <a:ea typeface="맑은 고딕" panose="020B0503020000020004" pitchFamily="50" charset="-127"/>
                          <a:cs typeface="Arial" panose="020B0604020202020204" pitchFamily="34" charset="0"/>
                        </a:rPr>
                        <a:t>46.0 </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ko-KR" sz="1200" b="1" i="0" u="none" strike="noStrike">
                          <a:solidFill>
                            <a:srgbClr val="000000"/>
                          </a:solidFill>
                          <a:effectLst/>
                          <a:latin typeface="Arial" panose="020B0604020202020204" pitchFamily="34" charset="0"/>
                          <a:ea typeface="맑은 고딕" panose="020B0503020000020004" pitchFamily="50" charset="-127"/>
                          <a:cs typeface="Arial" panose="020B0604020202020204" pitchFamily="34" charset="0"/>
                        </a:rPr>
                        <a:t>21.9 </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ko-KR" sz="1200" b="1" i="0" u="none" strike="noStrike">
                          <a:solidFill>
                            <a:srgbClr val="000000"/>
                          </a:solidFill>
                          <a:effectLst/>
                          <a:latin typeface="Arial" panose="020B0604020202020204" pitchFamily="34" charset="0"/>
                          <a:ea typeface="맑은 고딕" panose="020B0503020000020004" pitchFamily="50" charset="-127"/>
                          <a:cs typeface="Arial" panose="020B0604020202020204" pitchFamily="34" charset="0"/>
                        </a:rPr>
                        <a:t>26.2 </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ko-KR" sz="1200" b="1" i="0" u="none" strike="noStrike">
                          <a:solidFill>
                            <a:srgbClr val="000000"/>
                          </a:solidFill>
                          <a:effectLst/>
                          <a:latin typeface="Arial" panose="020B0604020202020204" pitchFamily="34" charset="0"/>
                          <a:ea typeface="맑은 고딕" panose="020B0503020000020004" pitchFamily="50" charset="-127"/>
                          <a:cs typeface="Arial" panose="020B0604020202020204" pitchFamily="34" charset="0"/>
                        </a:rPr>
                        <a:t>5.8 </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196112">
                <a:tc>
                  <a:txBody>
                    <a:bodyPr/>
                    <a:lstStyle/>
                    <a:p>
                      <a:pPr algn="ctr" fontAlgn="ctr"/>
                      <a:r>
                        <a:rPr lang="en-US" sz="1200" b="1" i="0" u="none" strike="noStrike" dirty="0">
                          <a:solidFill>
                            <a:srgbClr val="000000"/>
                          </a:solidFill>
                          <a:effectLst/>
                          <a:latin typeface="Arial" panose="020B0604020202020204" pitchFamily="34" charset="0"/>
                          <a:ea typeface="맑은 고딕" panose="020B0503020000020004" pitchFamily="50" charset="-127"/>
                          <a:cs typeface="Arial" panose="020B0604020202020204" pitchFamily="34" charset="0"/>
                        </a:rPr>
                        <a:t>USA</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ctr"/>
                      <a:r>
                        <a:rPr lang="en-US" altLang="ko-KR" sz="1200" b="1" i="0" u="none" strike="noStrike">
                          <a:solidFill>
                            <a:srgbClr val="000000"/>
                          </a:solidFill>
                          <a:effectLst/>
                          <a:latin typeface="Arial" panose="020B0604020202020204" pitchFamily="34" charset="0"/>
                          <a:ea typeface="맑은 고딕" panose="020B0503020000020004" pitchFamily="50" charset="-127"/>
                          <a:cs typeface="Arial" panose="020B0604020202020204" pitchFamily="34" charset="0"/>
                        </a:rPr>
                        <a:t>35.1 </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ko-KR" sz="1200" b="1" i="0" u="none" strike="noStrike">
                          <a:solidFill>
                            <a:srgbClr val="000000"/>
                          </a:solidFill>
                          <a:effectLst/>
                          <a:latin typeface="Arial" panose="020B0604020202020204" pitchFamily="34" charset="0"/>
                          <a:ea typeface="맑은 고딕" panose="020B0503020000020004" pitchFamily="50" charset="-127"/>
                          <a:cs typeface="Arial" panose="020B0604020202020204" pitchFamily="34" charset="0"/>
                        </a:rPr>
                        <a:t>29.2 </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ko-KR" sz="1200" b="1" i="0" u="none" strike="noStrike">
                          <a:solidFill>
                            <a:srgbClr val="000000"/>
                          </a:solidFill>
                          <a:effectLst/>
                          <a:latin typeface="Arial" panose="020B0604020202020204" pitchFamily="34" charset="0"/>
                          <a:ea typeface="맑은 고딕" panose="020B0503020000020004" pitchFamily="50" charset="-127"/>
                          <a:cs typeface="Arial" panose="020B0604020202020204" pitchFamily="34" charset="0"/>
                        </a:rPr>
                        <a:t>32.4 </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ko-KR" sz="1200" b="1" i="0" u="none" strike="noStrike">
                          <a:solidFill>
                            <a:srgbClr val="000000"/>
                          </a:solidFill>
                          <a:effectLst/>
                          <a:latin typeface="Arial" panose="020B0604020202020204" pitchFamily="34" charset="0"/>
                          <a:ea typeface="맑은 고딕" panose="020B0503020000020004" pitchFamily="50" charset="-127"/>
                          <a:cs typeface="Arial" panose="020B0604020202020204" pitchFamily="34" charset="0"/>
                        </a:rPr>
                        <a:t>3.3 </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196112">
                <a:tc>
                  <a:txBody>
                    <a:bodyPr/>
                    <a:lstStyle/>
                    <a:p>
                      <a:pPr algn="ctr" fontAlgn="ctr"/>
                      <a:r>
                        <a:rPr lang="en-US" sz="1200" b="1" i="0" u="none" strike="noStrike" dirty="0">
                          <a:solidFill>
                            <a:srgbClr val="000000"/>
                          </a:solidFill>
                          <a:effectLst/>
                          <a:latin typeface="Arial" panose="020B0604020202020204" pitchFamily="34" charset="0"/>
                          <a:ea typeface="맑은 고딕" panose="020B0503020000020004" pitchFamily="50" charset="-127"/>
                          <a:cs typeface="Arial" panose="020B0604020202020204" pitchFamily="34" charset="0"/>
                        </a:rPr>
                        <a:t>Total 40 Countries</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ctr"/>
                      <a:r>
                        <a:rPr lang="en-US" altLang="ko-KR" sz="1200" b="1" i="0" u="none" strike="noStrike">
                          <a:solidFill>
                            <a:srgbClr val="000000"/>
                          </a:solidFill>
                          <a:effectLst/>
                          <a:latin typeface="Arial" panose="020B0604020202020204" pitchFamily="34" charset="0"/>
                          <a:ea typeface="맑은 고딕" panose="020B0503020000020004" pitchFamily="50" charset="-127"/>
                          <a:cs typeface="Arial" panose="020B0604020202020204" pitchFamily="34" charset="0"/>
                        </a:rPr>
                        <a:t>44.4 </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ko-KR" sz="1200" b="1" i="0" u="none" strike="noStrike">
                          <a:solidFill>
                            <a:srgbClr val="000000"/>
                          </a:solidFill>
                          <a:effectLst/>
                          <a:latin typeface="Arial" panose="020B0604020202020204" pitchFamily="34" charset="0"/>
                          <a:ea typeface="맑은 고딕" panose="020B0503020000020004" pitchFamily="50" charset="-127"/>
                          <a:cs typeface="Arial" panose="020B0604020202020204" pitchFamily="34" charset="0"/>
                        </a:rPr>
                        <a:t>21.2 </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ko-KR" sz="1200" b="1" i="0" u="none" strike="noStrike">
                          <a:solidFill>
                            <a:srgbClr val="000000"/>
                          </a:solidFill>
                          <a:effectLst/>
                          <a:latin typeface="Arial" panose="020B0604020202020204" pitchFamily="34" charset="0"/>
                          <a:ea typeface="맑은 고딕" panose="020B0503020000020004" pitchFamily="50" charset="-127"/>
                          <a:cs typeface="Arial" panose="020B0604020202020204" pitchFamily="34" charset="0"/>
                        </a:rPr>
                        <a:t>27.5 </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ko-KR" sz="1200" b="1" i="0" u="none" strike="noStrike" dirty="0">
                          <a:solidFill>
                            <a:srgbClr val="000000"/>
                          </a:solidFill>
                          <a:effectLst/>
                          <a:latin typeface="Arial" panose="020B0604020202020204" pitchFamily="34" charset="0"/>
                          <a:ea typeface="맑은 고딕" panose="020B0503020000020004" pitchFamily="50" charset="-127"/>
                          <a:cs typeface="Arial" panose="020B0604020202020204" pitchFamily="34" charset="0"/>
                        </a:rPr>
                        <a:t>6.9 </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196112">
                <a:tc gridSpan="5">
                  <a:txBody>
                    <a:bodyPr/>
                    <a:lstStyle/>
                    <a:p>
                      <a:pPr algn="ctr" fontAlgn="ctr"/>
                      <a:r>
                        <a:rPr lang="en-US" altLang="ko-KR" sz="1200" b="1" u="none" strike="noStrike" dirty="0">
                          <a:solidFill>
                            <a:schemeClr val="bg1"/>
                          </a:solidFill>
                          <a:effectLst/>
                          <a:latin typeface="Arial" panose="020B0604020202020204" pitchFamily="34" charset="0"/>
                          <a:cs typeface="Arial" panose="020B0604020202020204" pitchFamily="34" charset="0"/>
                        </a:rPr>
                        <a:t>2005</a:t>
                      </a:r>
                      <a:endParaRPr lang="en-US" altLang="ko-KR" sz="1200" b="1" i="0" u="none" strike="noStrike" dirty="0">
                        <a:solidFill>
                          <a:schemeClr val="bg1"/>
                        </a:solidFill>
                        <a:effectLst/>
                        <a:latin typeface="Arial" panose="020B0604020202020204" pitchFamily="34" charset="0"/>
                        <a:ea typeface="맑은 고딕" panose="020B0503020000020004" pitchFamily="50" charset="-127"/>
                        <a:cs typeface="Arial" panose="020B0604020202020204" pitchFamily="34" charset="0"/>
                      </a:endParaRPr>
                    </a:p>
                  </a:txBody>
                  <a:tcPr marL="7982" marR="7982"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75000"/>
                      </a:schemeClr>
                    </a:solidFill>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r>
              <a:tr h="196112">
                <a:tc>
                  <a:txBody>
                    <a:bodyPr/>
                    <a:lstStyle/>
                    <a:p>
                      <a:pPr algn="ctr" fontAlgn="ctr"/>
                      <a:r>
                        <a:rPr lang="en-US" sz="1200" b="1" i="0" u="none" strike="noStrike" dirty="0">
                          <a:solidFill>
                            <a:srgbClr val="000000"/>
                          </a:solidFill>
                          <a:effectLst/>
                          <a:latin typeface="Arial" panose="020B0604020202020204" pitchFamily="34" charset="0"/>
                          <a:ea typeface="맑은 고딕" panose="020B0503020000020004" pitchFamily="50" charset="-127"/>
                          <a:cs typeface="Arial" panose="020B0604020202020204" pitchFamily="34" charset="0"/>
                        </a:rPr>
                        <a:t>China</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ctr"/>
                      <a:r>
                        <a:rPr lang="en-US" altLang="ko-KR" sz="1200" b="1" i="0" u="none" strike="noStrike">
                          <a:solidFill>
                            <a:srgbClr val="000000"/>
                          </a:solidFill>
                          <a:effectLst/>
                          <a:latin typeface="Arial" panose="020B0604020202020204" pitchFamily="34" charset="0"/>
                          <a:ea typeface="맑은 고딕" panose="020B0503020000020004" pitchFamily="50" charset="-127"/>
                          <a:cs typeface="Arial" panose="020B0604020202020204" pitchFamily="34" charset="0"/>
                        </a:rPr>
                        <a:t>63.9 </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ko-KR" sz="1200" b="1" i="0" u="none" strike="noStrike">
                          <a:solidFill>
                            <a:srgbClr val="000000"/>
                          </a:solidFill>
                          <a:effectLst/>
                          <a:latin typeface="Arial" panose="020B0604020202020204" pitchFamily="34" charset="0"/>
                          <a:ea typeface="맑은 고딕" panose="020B0503020000020004" pitchFamily="50" charset="-127"/>
                          <a:cs typeface="Arial" panose="020B0604020202020204" pitchFamily="34" charset="0"/>
                        </a:rPr>
                        <a:t>3.8 </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ko-KR" sz="1200" b="1" i="0" u="none" strike="noStrike">
                          <a:solidFill>
                            <a:srgbClr val="000000"/>
                          </a:solidFill>
                          <a:effectLst/>
                          <a:latin typeface="Arial" panose="020B0604020202020204" pitchFamily="34" charset="0"/>
                          <a:ea typeface="맑은 고딕" panose="020B0503020000020004" pitchFamily="50" charset="-127"/>
                          <a:cs typeface="Arial" panose="020B0604020202020204" pitchFamily="34" charset="0"/>
                        </a:rPr>
                        <a:t>16.7 </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ko-KR" sz="1200" b="1" i="0" u="none" strike="noStrike">
                          <a:solidFill>
                            <a:srgbClr val="000000"/>
                          </a:solidFill>
                          <a:effectLst/>
                          <a:latin typeface="Arial" panose="020B0604020202020204" pitchFamily="34" charset="0"/>
                          <a:ea typeface="맑은 고딕" panose="020B0503020000020004" pitchFamily="50" charset="-127"/>
                          <a:cs typeface="Arial" panose="020B0604020202020204" pitchFamily="34" charset="0"/>
                        </a:rPr>
                        <a:t>15.6 </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196112">
                <a:tc>
                  <a:txBody>
                    <a:bodyPr/>
                    <a:lstStyle/>
                    <a:p>
                      <a:pPr algn="ctr" fontAlgn="ctr"/>
                      <a:r>
                        <a:rPr lang="en-US" sz="1200" b="1" i="0" u="none" strike="noStrike" dirty="0">
                          <a:solidFill>
                            <a:srgbClr val="000000"/>
                          </a:solidFill>
                          <a:effectLst/>
                          <a:latin typeface="Arial" panose="020B0604020202020204" pitchFamily="34" charset="0"/>
                          <a:ea typeface="맑은 고딕" panose="020B0503020000020004" pitchFamily="50" charset="-127"/>
                          <a:cs typeface="Arial" panose="020B0604020202020204" pitchFamily="34" charset="0"/>
                        </a:rPr>
                        <a:t>Japan</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ctr"/>
                      <a:r>
                        <a:rPr lang="en-US" altLang="ko-KR" sz="1200" b="1" i="0" u="none" strike="noStrike">
                          <a:solidFill>
                            <a:srgbClr val="000000"/>
                          </a:solidFill>
                          <a:effectLst/>
                          <a:latin typeface="Arial" panose="020B0604020202020204" pitchFamily="34" charset="0"/>
                          <a:ea typeface="맑은 고딕" panose="020B0503020000020004" pitchFamily="50" charset="-127"/>
                          <a:cs typeface="Arial" panose="020B0604020202020204" pitchFamily="34" charset="0"/>
                        </a:rPr>
                        <a:t>43.4 </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ko-KR" sz="1200" b="1" i="0" u="none" strike="noStrike">
                          <a:solidFill>
                            <a:srgbClr val="000000"/>
                          </a:solidFill>
                          <a:effectLst/>
                          <a:latin typeface="Arial" panose="020B0604020202020204" pitchFamily="34" charset="0"/>
                          <a:ea typeface="맑은 고딕" panose="020B0503020000020004" pitchFamily="50" charset="-127"/>
                          <a:cs typeface="Arial" panose="020B0604020202020204" pitchFamily="34" charset="0"/>
                        </a:rPr>
                        <a:t>19.4 </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ko-KR" sz="1200" b="1" i="0" u="none" strike="noStrike">
                          <a:solidFill>
                            <a:srgbClr val="000000"/>
                          </a:solidFill>
                          <a:effectLst/>
                          <a:latin typeface="Arial" panose="020B0604020202020204" pitchFamily="34" charset="0"/>
                          <a:ea typeface="맑은 고딕" panose="020B0503020000020004" pitchFamily="50" charset="-127"/>
                          <a:cs typeface="Arial" panose="020B0604020202020204" pitchFamily="34" charset="0"/>
                        </a:rPr>
                        <a:t>33.3 </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ko-KR" sz="1200" b="1" i="0" u="none" strike="noStrike">
                          <a:solidFill>
                            <a:srgbClr val="000000"/>
                          </a:solidFill>
                          <a:effectLst/>
                          <a:latin typeface="Arial" panose="020B0604020202020204" pitchFamily="34" charset="0"/>
                          <a:ea typeface="맑은 고딕" panose="020B0503020000020004" pitchFamily="50" charset="-127"/>
                          <a:cs typeface="Arial" panose="020B0604020202020204" pitchFamily="34" charset="0"/>
                        </a:rPr>
                        <a:t>4.0 </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196112">
                <a:tc>
                  <a:txBody>
                    <a:bodyPr/>
                    <a:lstStyle/>
                    <a:p>
                      <a:pPr algn="ctr" fontAlgn="ctr"/>
                      <a:r>
                        <a:rPr lang="en-US" sz="1200" b="1" i="0" u="none" strike="noStrike" dirty="0">
                          <a:solidFill>
                            <a:srgbClr val="000000"/>
                          </a:solidFill>
                          <a:effectLst/>
                          <a:latin typeface="Arial" panose="020B0604020202020204" pitchFamily="34" charset="0"/>
                          <a:ea typeface="맑은 고딕" panose="020B0503020000020004" pitchFamily="50" charset="-127"/>
                          <a:cs typeface="Arial" panose="020B0604020202020204" pitchFamily="34" charset="0"/>
                        </a:rPr>
                        <a:t>Korea</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ctr"/>
                      <a:r>
                        <a:rPr lang="en-US" altLang="ko-KR" sz="1200" b="1" i="0" u="none" strike="noStrike">
                          <a:solidFill>
                            <a:srgbClr val="000000"/>
                          </a:solidFill>
                          <a:effectLst/>
                          <a:latin typeface="Arial" panose="020B0604020202020204" pitchFamily="34" charset="0"/>
                          <a:ea typeface="맑은 고딕" panose="020B0503020000020004" pitchFamily="50" charset="-127"/>
                          <a:cs typeface="Arial" panose="020B0604020202020204" pitchFamily="34" charset="0"/>
                        </a:rPr>
                        <a:t>43.0 </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ko-KR" sz="1200" b="1" i="0" u="none" strike="noStrike">
                          <a:solidFill>
                            <a:srgbClr val="000000"/>
                          </a:solidFill>
                          <a:effectLst/>
                          <a:latin typeface="Arial" panose="020B0604020202020204" pitchFamily="34" charset="0"/>
                          <a:ea typeface="맑은 고딕" panose="020B0503020000020004" pitchFamily="50" charset="-127"/>
                          <a:cs typeface="Arial" panose="020B0604020202020204" pitchFamily="34" charset="0"/>
                        </a:rPr>
                        <a:t>30.6 </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ko-KR" sz="1200" b="1" i="0" u="none" strike="noStrike">
                          <a:solidFill>
                            <a:srgbClr val="000000"/>
                          </a:solidFill>
                          <a:effectLst/>
                          <a:latin typeface="Arial" panose="020B0604020202020204" pitchFamily="34" charset="0"/>
                          <a:ea typeface="맑은 고딕" panose="020B0503020000020004" pitchFamily="50" charset="-127"/>
                          <a:cs typeface="Arial" panose="020B0604020202020204" pitchFamily="34" charset="0"/>
                        </a:rPr>
                        <a:t>23.4 </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ko-KR" sz="1200" b="1" i="0" u="none" strike="noStrike">
                          <a:solidFill>
                            <a:srgbClr val="000000"/>
                          </a:solidFill>
                          <a:effectLst/>
                          <a:latin typeface="Arial" panose="020B0604020202020204" pitchFamily="34" charset="0"/>
                          <a:ea typeface="맑은 고딕" panose="020B0503020000020004" pitchFamily="50" charset="-127"/>
                          <a:cs typeface="Arial" panose="020B0604020202020204" pitchFamily="34" charset="0"/>
                        </a:rPr>
                        <a:t>3.0 </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196112">
                <a:tc>
                  <a:txBody>
                    <a:bodyPr/>
                    <a:lstStyle/>
                    <a:p>
                      <a:pPr algn="ctr" fontAlgn="ctr"/>
                      <a:r>
                        <a:rPr lang="en-US" sz="1200" b="1" i="0" u="none" strike="noStrike" dirty="0">
                          <a:solidFill>
                            <a:srgbClr val="000000"/>
                          </a:solidFill>
                          <a:effectLst/>
                          <a:latin typeface="Arial" panose="020B0604020202020204" pitchFamily="34" charset="0"/>
                          <a:ea typeface="맑은 고딕" panose="020B0503020000020004" pitchFamily="50" charset="-127"/>
                          <a:cs typeface="Arial" panose="020B0604020202020204" pitchFamily="34" charset="0"/>
                        </a:rPr>
                        <a:t>USA</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ctr"/>
                      <a:r>
                        <a:rPr lang="en-US" altLang="ko-KR" sz="1200" b="1" i="0" u="none" strike="noStrike">
                          <a:solidFill>
                            <a:srgbClr val="000000"/>
                          </a:solidFill>
                          <a:effectLst/>
                          <a:latin typeface="Arial" panose="020B0604020202020204" pitchFamily="34" charset="0"/>
                          <a:ea typeface="맑은 고딕" panose="020B0503020000020004" pitchFamily="50" charset="-127"/>
                          <a:cs typeface="Arial" panose="020B0604020202020204" pitchFamily="34" charset="0"/>
                        </a:rPr>
                        <a:t>35.4 </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ko-KR" sz="1200" b="1" i="0" u="none" strike="noStrike">
                          <a:solidFill>
                            <a:srgbClr val="000000"/>
                          </a:solidFill>
                          <a:effectLst/>
                          <a:latin typeface="Arial" panose="020B0604020202020204" pitchFamily="34" charset="0"/>
                          <a:ea typeface="맑은 고딕" panose="020B0503020000020004" pitchFamily="50" charset="-127"/>
                          <a:cs typeface="Arial" panose="020B0604020202020204" pitchFamily="34" charset="0"/>
                        </a:rPr>
                        <a:t>33.0 </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ko-KR" sz="1200" b="1" i="0" u="none" strike="noStrike">
                          <a:solidFill>
                            <a:srgbClr val="000000"/>
                          </a:solidFill>
                          <a:effectLst/>
                          <a:latin typeface="Arial" panose="020B0604020202020204" pitchFamily="34" charset="0"/>
                          <a:ea typeface="맑은 고딕" panose="020B0503020000020004" pitchFamily="50" charset="-127"/>
                          <a:cs typeface="Arial" panose="020B0604020202020204" pitchFamily="34" charset="0"/>
                        </a:rPr>
                        <a:t>29.0 </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ko-KR" sz="1200" b="1" i="0" u="none" strike="noStrike">
                          <a:solidFill>
                            <a:srgbClr val="000000"/>
                          </a:solidFill>
                          <a:effectLst/>
                          <a:latin typeface="Arial" panose="020B0604020202020204" pitchFamily="34" charset="0"/>
                          <a:ea typeface="맑은 고딕" panose="020B0503020000020004" pitchFamily="50" charset="-127"/>
                          <a:cs typeface="Arial" panose="020B0604020202020204" pitchFamily="34" charset="0"/>
                        </a:rPr>
                        <a:t>2.6 </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196112">
                <a:tc>
                  <a:txBody>
                    <a:bodyPr/>
                    <a:lstStyle/>
                    <a:p>
                      <a:pPr algn="ctr" fontAlgn="ctr"/>
                      <a:r>
                        <a:rPr lang="en-US" sz="1200" b="1" i="0" u="none" strike="noStrike" dirty="0">
                          <a:solidFill>
                            <a:srgbClr val="000000"/>
                          </a:solidFill>
                          <a:effectLst/>
                          <a:latin typeface="Arial" panose="020B0604020202020204" pitchFamily="34" charset="0"/>
                          <a:ea typeface="맑은 고딕" panose="020B0503020000020004" pitchFamily="50" charset="-127"/>
                          <a:cs typeface="Arial" panose="020B0604020202020204" pitchFamily="34" charset="0"/>
                        </a:rPr>
                        <a:t>Total 40 Countries</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ctr"/>
                      <a:r>
                        <a:rPr lang="en-US" altLang="ko-KR" sz="1200" b="1" i="0" u="none" strike="noStrike">
                          <a:solidFill>
                            <a:srgbClr val="000000"/>
                          </a:solidFill>
                          <a:effectLst/>
                          <a:latin typeface="Arial" panose="020B0604020202020204" pitchFamily="34" charset="0"/>
                          <a:ea typeface="맑은 고딕" panose="020B0503020000020004" pitchFamily="50" charset="-127"/>
                          <a:cs typeface="Arial" panose="020B0604020202020204" pitchFamily="34" charset="0"/>
                        </a:rPr>
                        <a:t>43.7 </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ko-KR" sz="1200" b="1" i="0" u="none" strike="noStrike">
                          <a:solidFill>
                            <a:srgbClr val="000000"/>
                          </a:solidFill>
                          <a:effectLst/>
                          <a:latin typeface="Arial" panose="020B0604020202020204" pitchFamily="34" charset="0"/>
                          <a:ea typeface="맑은 고딕" panose="020B0503020000020004" pitchFamily="50" charset="-127"/>
                          <a:cs typeface="Arial" panose="020B0604020202020204" pitchFamily="34" charset="0"/>
                        </a:rPr>
                        <a:t>27.1 </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ko-KR" sz="1200" b="1" i="0" u="none" strike="noStrike">
                          <a:solidFill>
                            <a:srgbClr val="000000"/>
                          </a:solidFill>
                          <a:effectLst/>
                          <a:latin typeface="Arial" panose="020B0604020202020204" pitchFamily="34" charset="0"/>
                          <a:ea typeface="맑은 고딕" panose="020B0503020000020004" pitchFamily="50" charset="-127"/>
                          <a:cs typeface="Arial" panose="020B0604020202020204" pitchFamily="34" charset="0"/>
                        </a:rPr>
                        <a:t>24.5 </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ko-KR" sz="1200" b="1" i="0" u="none" strike="noStrike" dirty="0">
                          <a:solidFill>
                            <a:srgbClr val="000000"/>
                          </a:solidFill>
                          <a:effectLst/>
                          <a:latin typeface="Arial" panose="020B0604020202020204" pitchFamily="34" charset="0"/>
                          <a:ea typeface="맑은 고딕" panose="020B0503020000020004" pitchFamily="50" charset="-127"/>
                          <a:cs typeface="Arial" panose="020B0604020202020204" pitchFamily="34" charset="0"/>
                        </a:rPr>
                        <a:t>4.8 </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196112">
                <a:tc gridSpan="5">
                  <a:txBody>
                    <a:bodyPr/>
                    <a:lstStyle/>
                    <a:p>
                      <a:pPr algn="ctr" fontAlgn="ctr"/>
                      <a:r>
                        <a:rPr lang="en-US" altLang="ko-KR" sz="1200" b="1" u="none" strike="noStrike" dirty="0">
                          <a:solidFill>
                            <a:schemeClr val="bg1"/>
                          </a:solidFill>
                          <a:effectLst/>
                          <a:latin typeface="Arial" panose="020B0604020202020204" pitchFamily="34" charset="0"/>
                          <a:cs typeface="Arial" panose="020B0604020202020204" pitchFamily="34" charset="0"/>
                        </a:rPr>
                        <a:t>2009</a:t>
                      </a:r>
                      <a:endParaRPr lang="en-US" altLang="ko-KR" sz="1200" b="1" i="0" u="none" strike="noStrike" dirty="0">
                        <a:solidFill>
                          <a:schemeClr val="bg1"/>
                        </a:solidFill>
                        <a:effectLst/>
                        <a:latin typeface="Arial" panose="020B0604020202020204" pitchFamily="34" charset="0"/>
                        <a:ea typeface="맑은 고딕" panose="020B0503020000020004" pitchFamily="50" charset="-127"/>
                        <a:cs typeface="Arial" panose="020B0604020202020204" pitchFamily="34" charset="0"/>
                      </a:endParaRPr>
                    </a:p>
                  </a:txBody>
                  <a:tcPr marL="7982" marR="7982"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75000"/>
                      </a:schemeClr>
                    </a:solidFill>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r>
              <a:tr h="196112">
                <a:tc>
                  <a:txBody>
                    <a:bodyPr/>
                    <a:lstStyle/>
                    <a:p>
                      <a:pPr algn="ctr" fontAlgn="ctr"/>
                      <a:r>
                        <a:rPr lang="en-US" sz="1200" b="1" i="0" u="none" strike="noStrike" dirty="0">
                          <a:solidFill>
                            <a:srgbClr val="000000"/>
                          </a:solidFill>
                          <a:effectLst/>
                          <a:latin typeface="Arial" panose="020B0604020202020204" pitchFamily="34" charset="0"/>
                          <a:ea typeface="맑은 고딕" panose="020B0503020000020004" pitchFamily="50" charset="-127"/>
                          <a:cs typeface="Arial" panose="020B0604020202020204" pitchFamily="34" charset="0"/>
                        </a:rPr>
                        <a:t>China</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ctr"/>
                      <a:r>
                        <a:rPr lang="en-US" altLang="ko-KR" sz="1200" b="1" i="0" u="none" strike="noStrike" dirty="0">
                          <a:solidFill>
                            <a:srgbClr val="0070C0"/>
                          </a:solidFill>
                          <a:effectLst/>
                          <a:latin typeface="Arial" panose="020B0604020202020204" pitchFamily="34" charset="0"/>
                          <a:ea typeface="맑은 고딕" panose="020B0503020000020004" pitchFamily="50" charset="-127"/>
                          <a:cs typeface="Arial" panose="020B0604020202020204" pitchFamily="34" charset="0"/>
                        </a:rPr>
                        <a:t>70.0</a:t>
                      </a:r>
                      <a:r>
                        <a:rPr lang="en-US" altLang="ko-KR" sz="1200" b="1" i="0" u="none" strike="noStrike" dirty="0">
                          <a:solidFill>
                            <a:srgbClr val="000000"/>
                          </a:solidFill>
                          <a:effectLst/>
                          <a:latin typeface="Arial" panose="020B0604020202020204" pitchFamily="34" charset="0"/>
                          <a:ea typeface="맑은 고딕" panose="020B0503020000020004" pitchFamily="50" charset="-127"/>
                          <a:cs typeface="Arial" panose="020B0604020202020204" pitchFamily="34" charset="0"/>
                        </a:rPr>
                        <a:t> </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ko-KR" sz="1200" b="1" i="0" u="none" strike="noStrike" dirty="0">
                          <a:solidFill>
                            <a:srgbClr val="0070C0"/>
                          </a:solidFill>
                          <a:effectLst/>
                          <a:latin typeface="Arial" panose="020B0604020202020204" pitchFamily="34" charset="0"/>
                          <a:ea typeface="맑은 고딕" panose="020B0503020000020004" pitchFamily="50" charset="-127"/>
                          <a:cs typeface="Arial" panose="020B0604020202020204" pitchFamily="34" charset="0"/>
                        </a:rPr>
                        <a:t>4.3 </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ko-KR" sz="1200" b="1" i="0" u="none" strike="noStrike" dirty="0">
                          <a:solidFill>
                            <a:srgbClr val="0070C0"/>
                          </a:solidFill>
                          <a:effectLst/>
                          <a:latin typeface="Arial" panose="020B0604020202020204" pitchFamily="34" charset="0"/>
                          <a:ea typeface="맑은 고딕" panose="020B0503020000020004" pitchFamily="50" charset="-127"/>
                          <a:cs typeface="Arial" panose="020B0604020202020204" pitchFamily="34" charset="0"/>
                        </a:rPr>
                        <a:t>14.7 </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ko-KR" sz="1200" b="1" i="0" u="none" strike="noStrike" dirty="0">
                          <a:solidFill>
                            <a:srgbClr val="0070C0"/>
                          </a:solidFill>
                          <a:effectLst/>
                          <a:latin typeface="Arial" panose="020B0604020202020204" pitchFamily="34" charset="0"/>
                          <a:ea typeface="맑은 고딕" panose="020B0503020000020004" pitchFamily="50" charset="-127"/>
                          <a:cs typeface="Arial" panose="020B0604020202020204" pitchFamily="34" charset="0"/>
                        </a:rPr>
                        <a:t>14.1 </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196112">
                <a:tc>
                  <a:txBody>
                    <a:bodyPr/>
                    <a:lstStyle/>
                    <a:p>
                      <a:pPr algn="ctr" fontAlgn="ctr"/>
                      <a:r>
                        <a:rPr lang="en-US" sz="1200" b="1" i="0" u="none" strike="noStrike" dirty="0">
                          <a:solidFill>
                            <a:srgbClr val="000000"/>
                          </a:solidFill>
                          <a:effectLst/>
                          <a:latin typeface="Arial" panose="020B0604020202020204" pitchFamily="34" charset="0"/>
                          <a:ea typeface="맑은 고딕" panose="020B0503020000020004" pitchFamily="50" charset="-127"/>
                          <a:cs typeface="Arial" panose="020B0604020202020204" pitchFamily="34" charset="0"/>
                        </a:rPr>
                        <a:t>Japan</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ctr"/>
                      <a:r>
                        <a:rPr lang="en-US" altLang="ko-KR" sz="1200" b="1" i="0" u="none" strike="noStrike">
                          <a:solidFill>
                            <a:srgbClr val="000000"/>
                          </a:solidFill>
                          <a:effectLst/>
                          <a:latin typeface="Arial" panose="020B0604020202020204" pitchFamily="34" charset="0"/>
                          <a:ea typeface="맑은 고딕" panose="020B0503020000020004" pitchFamily="50" charset="-127"/>
                          <a:cs typeface="Arial" panose="020B0604020202020204" pitchFamily="34" charset="0"/>
                        </a:rPr>
                        <a:t>42.6 </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ko-KR" sz="1200" b="1" i="0" u="none" strike="noStrike">
                          <a:solidFill>
                            <a:srgbClr val="000000"/>
                          </a:solidFill>
                          <a:effectLst/>
                          <a:latin typeface="Arial" panose="020B0604020202020204" pitchFamily="34" charset="0"/>
                          <a:ea typeface="맑은 고딕" panose="020B0503020000020004" pitchFamily="50" charset="-127"/>
                          <a:cs typeface="Arial" panose="020B0604020202020204" pitchFamily="34" charset="0"/>
                        </a:rPr>
                        <a:t>19.5 </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ko-KR" sz="1200" b="1" i="0" u="none" strike="noStrike">
                          <a:solidFill>
                            <a:srgbClr val="000000"/>
                          </a:solidFill>
                          <a:effectLst/>
                          <a:latin typeface="Arial" panose="020B0604020202020204" pitchFamily="34" charset="0"/>
                          <a:ea typeface="맑은 고딕" panose="020B0503020000020004" pitchFamily="50" charset="-127"/>
                          <a:cs typeface="Arial" panose="020B0604020202020204" pitchFamily="34" charset="0"/>
                        </a:rPr>
                        <a:t>33.9 </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ko-KR" sz="1200" b="1" i="0" u="none" strike="noStrike">
                          <a:solidFill>
                            <a:srgbClr val="000000"/>
                          </a:solidFill>
                          <a:effectLst/>
                          <a:latin typeface="Arial" panose="020B0604020202020204" pitchFamily="34" charset="0"/>
                          <a:ea typeface="맑은 고딕" panose="020B0503020000020004" pitchFamily="50" charset="-127"/>
                          <a:cs typeface="Arial" panose="020B0604020202020204" pitchFamily="34" charset="0"/>
                        </a:rPr>
                        <a:t>4.0 </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196112">
                <a:tc>
                  <a:txBody>
                    <a:bodyPr/>
                    <a:lstStyle/>
                    <a:p>
                      <a:pPr algn="ctr" fontAlgn="ctr"/>
                      <a:r>
                        <a:rPr lang="en-US" sz="1200" b="1" i="0" u="none" strike="noStrike" dirty="0">
                          <a:solidFill>
                            <a:srgbClr val="000000"/>
                          </a:solidFill>
                          <a:effectLst/>
                          <a:latin typeface="Arial" panose="020B0604020202020204" pitchFamily="34" charset="0"/>
                          <a:ea typeface="맑은 고딕" panose="020B0503020000020004" pitchFamily="50" charset="-127"/>
                          <a:cs typeface="Arial" panose="020B0604020202020204" pitchFamily="34" charset="0"/>
                        </a:rPr>
                        <a:t>Korea</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ctr"/>
                      <a:r>
                        <a:rPr lang="en-US" altLang="ko-KR" sz="1200" b="1" i="0" u="none" strike="noStrike" dirty="0">
                          <a:solidFill>
                            <a:srgbClr val="FF0000"/>
                          </a:solidFill>
                          <a:effectLst/>
                          <a:latin typeface="Arial" panose="020B0604020202020204" pitchFamily="34" charset="0"/>
                          <a:ea typeface="맑은 고딕" panose="020B0503020000020004" pitchFamily="50" charset="-127"/>
                          <a:cs typeface="Arial" panose="020B0604020202020204" pitchFamily="34" charset="0"/>
                        </a:rPr>
                        <a:t>40.4 </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ko-KR" sz="1200" b="1" i="0" u="none" strike="noStrike" dirty="0">
                          <a:solidFill>
                            <a:srgbClr val="FF0000"/>
                          </a:solidFill>
                          <a:effectLst/>
                          <a:latin typeface="Arial" panose="020B0604020202020204" pitchFamily="34" charset="0"/>
                          <a:ea typeface="맑은 고딕" panose="020B0503020000020004" pitchFamily="50" charset="-127"/>
                          <a:cs typeface="Arial" panose="020B0604020202020204" pitchFamily="34" charset="0"/>
                        </a:rPr>
                        <a:t>32.0 </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ko-KR" sz="1200" b="1" i="0" u="none" strike="noStrike" dirty="0">
                          <a:solidFill>
                            <a:srgbClr val="FF0000"/>
                          </a:solidFill>
                          <a:effectLst/>
                          <a:latin typeface="Arial" panose="020B0604020202020204" pitchFamily="34" charset="0"/>
                          <a:ea typeface="맑은 고딕" panose="020B0503020000020004" pitchFamily="50" charset="-127"/>
                          <a:cs typeface="Arial" panose="020B0604020202020204" pitchFamily="34" charset="0"/>
                        </a:rPr>
                        <a:t>24.4 </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ko-KR" sz="1200" b="1" i="0" u="none" strike="noStrike" dirty="0">
                          <a:solidFill>
                            <a:srgbClr val="FF0000"/>
                          </a:solidFill>
                          <a:effectLst/>
                          <a:latin typeface="Arial" panose="020B0604020202020204" pitchFamily="34" charset="0"/>
                          <a:ea typeface="맑은 고딕" panose="020B0503020000020004" pitchFamily="50" charset="-127"/>
                          <a:cs typeface="Arial" panose="020B0604020202020204" pitchFamily="34" charset="0"/>
                        </a:rPr>
                        <a:t>3.1 </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196112">
                <a:tc>
                  <a:txBody>
                    <a:bodyPr/>
                    <a:lstStyle/>
                    <a:p>
                      <a:pPr algn="ctr" fontAlgn="ctr"/>
                      <a:r>
                        <a:rPr lang="en-US" sz="1200" b="1" i="0" u="none" strike="noStrike" dirty="0">
                          <a:solidFill>
                            <a:srgbClr val="000000"/>
                          </a:solidFill>
                          <a:effectLst/>
                          <a:latin typeface="Arial" panose="020B0604020202020204" pitchFamily="34" charset="0"/>
                          <a:ea typeface="맑은 고딕" panose="020B0503020000020004" pitchFamily="50" charset="-127"/>
                          <a:cs typeface="Arial" panose="020B0604020202020204" pitchFamily="34" charset="0"/>
                        </a:rPr>
                        <a:t>USA</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ctr"/>
                      <a:r>
                        <a:rPr lang="en-US" altLang="ko-KR" sz="1200" b="1" i="0" u="none" strike="noStrike">
                          <a:solidFill>
                            <a:srgbClr val="000000"/>
                          </a:solidFill>
                          <a:effectLst/>
                          <a:latin typeface="Arial" panose="020B0604020202020204" pitchFamily="34" charset="0"/>
                          <a:ea typeface="맑은 고딕" panose="020B0503020000020004" pitchFamily="50" charset="-127"/>
                          <a:cs typeface="Arial" panose="020B0604020202020204" pitchFamily="34" charset="0"/>
                        </a:rPr>
                        <a:t>36.6 </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ko-KR" sz="1200" b="1" i="0" u="none" strike="noStrike">
                          <a:solidFill>
                            <a:srgbClr val="000000"/>
                          </a:solidFill>
                          <a:effectLst/>
                          <a:latin typeface="Arial" panose="020B0604020202020204" pitchFamily="34" charset="0"/>
                          <a:ea typeface="맑은 고딕" panose="020B0503020000020004" pitchFamily="50" charset="-127"/>
                          <a:cs typeface="Arial" panose="020B0604020202020204" pitchFamily="34" charset="0"/>
                        </a:rPr>
                        <a:t>33.9 </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ko-KR" sz="1200" b="1" i="0" u="none" strike="noStrike">
                          <a:solidFill>
                            <a:srgbClr val="000000"/>
                          </a:solidFill>
                          <a:effectLst/>
                          <a:latin typeface="Arial" panose="020B0604020202020204" pitchFamily="34" charset="0"/>
                          <a:ea typeface="맑은 고딕" panose="020B0503020000020004" pitchFamily="50" charset="-127"/>
                          <a:cs typeface="Arial" panose="020B0604020202020204" pitchFamily="34" charset="0"/>
                        </a:rPr>
                        <a:t>27.2 </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ko-KR" sz="1200" b="1" i="0" u="none" strike="noStrike" dirty="0">
                          <a:solidFill>
                            <a:srgbClr val="000000"/>
                          </a:solidFill>
                          <a:effectLst/>
                          <a:latin typeface="Arial" panose="020B0604020202020204" pitchFamily="34" charset="0"/>
                          <a:ea typeface="맑은 고딕" panose="020B0503020000020004" pitchFamily="50" charset="-127"/>
                          <a:cs typeface="Arial" panose="020B0604020202020204" pitchFamily="34" charset="0"/>
                        </a:rPr>
                        <a:t>2.3 </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196112">
                <a:tc>
                  <a:txBody>
                    <a:bodyPr/>
                    <a:lstStyle/>
                    <a:p>
                      <a:pPr algn="ctr" fontAlgn="ctr"/>
                      <a:r>
                        <a:rPr lang="en-US" sz="1200" b="1" i="0" u="none" strike="noStrike" dirty="0">
                          <a:solidFill>
                            <a:srgbClr val="000000"/>
                          </a:solidFill>
                          <a:effectLst/>
                          <a:latin typeface="Arial" panose="020B0604020202020204" pitchFamily="34" charset="0"/>
                          <a:ea typeface="맑은 고딕" panose="020B0503020000020004" pitchFamily="50" charset="-127"/>
                          <a:cs typeface="Arial" panose="020B0604020202020204" pitchFamily="34" charset="0"/>
                        </a:rPr>
                        <a:t>Total 40 Countries</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ctr"/>
                      <a:r>
                        <a:rPr lang="en-US" altLang="ko-KR" sz="1200" b="1" i="0" u="none" strike="noStrike">
                          <a:solidFill>
                            <a:srgbClr val="000000"/>
                          </a:solidFill>
                          <a:effectLst/>
                          <a:latin typeface="Arial" panose="020B0604020202020204" pitchFamily="34" charset="0"/>
                          <a:ea typeface="맑은 고딕" panose="020B0503020000020004" pitchFamily="50" charset="-127"/>
                          <a:cs typeface="Arial" panose="020B0604020202020204" pitchFamily="34" charset="0"/>
                        </a:rPr>
                        <a:t>43.1 </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ko-KR" sz="1200" b="1" i="0" u="none" strike="noStrike">
                          <a:solidFill>
                            <a:srgbClr val="000000"/>
                          </a:solidFill>
                          <a:effectLst/>
                          <a:latin typeface="Arial" panose="020B0604020202020204" pitchFamily="34" charset="0"/>
                          <a:ea typeface="맑은 고딕" panose="020B0503020000020004" pitchFamily="50" charset="-127"/>
                          <a:cs typeface="Arial" panose="020B0604020202020204" pitchFamily="34" charset="0"/>
                        </a:rPr>
                        <a:t>27.3 </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ko-KR" sz="1200" b="1" i="0" u="none" strike="noStrike">
                          <a:solidFill>
                            <a:srgbClr val="000000"/>
                          </a:solidFill>
                          <a:effectLst/>
                          <a:latin typeface="Arial" panose="020B0604020202020204" pitchFamily="34" charset="0"/>
                          <a:ea typeface="맑은 고딕" panose="020B0503020000020004" pitchFamily="50" charset="-127"/>
                          <a:cs typeface="Arial" panose="020B0604020202020204" pitchFamily="34" charset="0"/>
                        </a:rPr>
                        <a:t>24.4 </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ko-KR" sz="1200" b="1" i="0" u="none" strike="noStrike" dirty="0">
                          <a:solidFill>
                            <a:srgbClr val="000000"/>
                          </a:solidFill>
                          <a:effectLst/>
                          <a:latin typeface="Arial" panose="020B0604020202020204" pitchFamily="34" charset="0"/>
                          <a:ea typeface="맑은 고딕" panose="020B0503020000020004" pitchFamily="50" charset="-127"/>
                          <a:cs typeface="Arial" panose="020B0604020202020204" pitchFamily="34" charset="0"/>
                        </a:rPr>
                        <a:t>5.1 </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bl>
          </a:graphicData>
        </a:graphic>
      </p:graphicFrame>
      <p:sp>
        <p:nvSpPr>
          <p:cNvPr id="11" name="직사각형 10"/>
          <p:cNvSpPr/>
          <p:nvPr/>
        </p:nvSpPr>
        <p:spPr>
          <a:xfrm>
            <a:off x="7560840" y="1260376"/>
            <a:ext cx="1187624" cy="267766"/>
          </a:xfrm>
          <a:prstGeom prst="rect">
            <a:avLst/>
          </a:prstGeom>
        </p:spPr>
        <p:txBody>
          <a:bodyPr vert="horz" wrap="square" lIns="91440" tIns="45720" rIns="91440" bIns="45720" rtlCol="0">
            <a:spAutoFit/>
          </a:bodyPr>
          <a:lstStyle/>
          <a:p>
            <a:pPr marL="0" lvl="1" algn="r">
              <a:lnSpc>
                <a:spcPct val="95000"/>
              </a:lnSpc>
              <a:spcBef>
                <a:spcPct val="20000"/>
              </a:spcBef>
            </a:pPr>
            <a:r>
              <a:rPr lang="en-US" altLang="ko-KR" sz="1200" dirty="0">
                <a:ln>
                  <a:solidFill>
                    <a:srgbClr val="4F81BD">
                      <a:alpha val="0"/>
                    </a:srgbClr>
                  </a:solidFill>
                </a:ln>
                <a:latin typeface="Arial" panose="020B0604020202020204" pitchFamily="34" charset="0"/>
                <a:ea typeface="HY헤드라인M" panose="02030600000101010101" pitchFamily="18" charset="-127"/>
                <a:cs typeface="Arial" panose="020B0604020202020204" pitchFamily="34" charset="0"/>
              </a:rPr>
              <a:t>Unit: %</a:t>
            </a:r>
            <a:endParaRPr lang="en-US" altLang="ko-KR" sz="1100" dirty="0">
              <a:ln>
                <a:solidFill>
                  <a:srgbClr val="4F81BD">
                    <a:alpha val="0"/>
                  </a:srgbClr>
                </a:solidFill>
              </a:ln>
              <a:latin typeface="Arial" panose="020B0604020202020204" pitchFamily="34" charset="0"/>
              <a:ea typeface="HY헤드라인M" panose="02030600000101010101" pitchFamily="18" charset="-127"/>
              <a:cs typeface="Arial" panose="020B0604020202020204" pitchFamily="34" charset="0"/>
            </a:endParaRPr>
          </a:p>
        </p:txBody>
      </p:sp>
    </p:spTree>
    <p:extLst>
      <p:ext uri="{BB962C8B-B14F-4D97-AF65-F5344CB8AC3E}">
        <p14:creationId xmlns:p14="http://schemas.microsoft.com/office/powerpoint/2010/main" val="405008199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슬라이드 번호 개체 틀 3"/>
          <p:cNvSpPr>
            <a:spLocks noGrp="1"/>
          </p:cNvSpPr>
          <p:nvPr>
            <p:ph type="sldNum" sz="quarter" idx="12"/>
          </p:nvPr>
        </p:nvSpPr>
        <p:spPr/>
        <p:txBody>
          <a:bodyPr/>
          <a:lstStyle/>
          <a:p>
            <a:fld id="{3F28CAA6-A75E-4364-ADDA-B3C6558AEBCC}" type="slidenum">
              <a:rPr lang="ko-KR" altLang="en-US" smtClean="0"/>
              <a:pPr/>
              <a:t>29</a:t>
            </a:fld>
            <a:endParaRPr lang="ko-KR" altLang="en-US"/>
          </a:p>
        </p:txBody>
      </p:sp>
      <p:sp>
        <p:nvSpPr>
          <p:cNvPr id="13" name="Rectangle 2"/>
          <p:cNvSpPr txBox="1">
            <a:spLocks noChangeArrowheads="1"/>
          </p:cNvSpPr>
          <p:nvPr/>
        </p:nvSpPr>
        <p:spPr bwMode="auto">
          <a:xfrm>
            <a:off x="80072" y="81962"/>
            <a:ext cx="7470635" cy="523220"/>
          </a:xfrm>
          <a:prstGeom prst="rect">
            <a:avLst/>
          </a:prstGeom>
          <a:noFill/>
        </p:spPr>
        <p:txBody>
          <a:bodyPr wrap="none" rtlCol="0">
            <a:spAutoFit/>
            <a:scene3d>
              <a:camera prst="orthographicFront"/>
              <a:lightRig rig="threePt" dir="t"/>
            </a:scene3d>
            <a:sp3d contourW="38100">
              <a:bevelT w="0" h="38100"/>
              <a:contourClr>
                <a:schemeClr val="tx2">
                  <a:lumMod val="50000"/>
                </a:schemeClr>
              </a:contourClr>
            </a:sp3d>
          </a:bodyPr>
          <a:lstStyle>
            <a:defPPr>
              <a:defRPr lang="ko-KR"/>
            </a:defPPr>
            <a:lvl1pPr>
              <a:spcBef>
                <a:spcPct val="50000"/>
              </a:spcBef>
              <a:defRPr sz="2800" spc="-50">
                <a:solidFill>
                  <a:schemeClr val="bg1"/>
                </a:solidFill>
                <a:latin typeface="Arial" pitchFamily="34" charset="0"/>
                <a:ea typeface="HY견고딕" pitchFamily="18" charset="-127"/>
                <a:cs typeface="Arial" pitchFamily="34" charset="0"/>
              </a:defRPr>
            </a:lvl1pPr>
          </a:lstStyle>
          <a:p>
            <a:pPr lvl="0"/>
            <a:r>
              <a:rPr lang="en-US" altLang="ko-KR" b="1" dirty="0">
                <a:latin typeface="+mn-ea"/>
                <a:ea typeface="+mn-ea"/>
              </a:rPr>
              <a:t>V</a:t>
            </a:r>
            <a:r>
              <a:rPr lang="en-US" altLang="ko-KR" b="1" dirty="0" smtClean="0">
                <a:latin typeface="+mn-ea"/>
                <a:ea typeface="+mn-ea"/>
              </a:rPr>
              <a:t>. Current </a:t>
            </a:r>
            <a:r>
              <a:rPr lang="en-US" altLang="ko-KR" b="1" dirty="0">
                <a:latin typeface="+mn-ea"/>
                <a:ea typeface="+mn-ea"/>
              </a:rPr>
              <a:t>State of Korean IT Industry’s GVC</a:t>
            </a:r>
            <a:endParaRPr lang="ko-KR" altLang="ko-KR" b="1" dirty="0"/>
          </a:p>
        </p:txBody>
      </p:sp>
      <p:grpSp>
        <p:nvGrpSpPr>
          <p:cNvPr id="16" name="그룹 15"/>
          <p:cNvGrpSpPr/>
          <p:nvPr/>
        </p:nvGrpSpPr>
        <p:grpSpPr>
          <a:xfrm>
            <a:off x="462244" y="1135352"/>
            <a:ext cx="8681756" cy="1789592"/>
            <a:chOff x="462244" y="1124807"/>
            <a:chExt cx="8681756" cy="1789592"/>
          </a:xfrm>
        </p:grpSpPr>
        <p:sp>
          <p:nvSpPr>
            <p:cNvPr id="17" name="직사각형 16"/>
            <p:cNvSpPr/>
            <p:nvPr/>
          </p:nvSpPr>
          <p:spPr>
            <a:xfrm>
              <a:off x="626029" y="1124807"/>
              <a:ext cx="8517971" cy="1789592"/>
            </a:xfrm>
            <a:prstGeom prst="rect">
              <a:avLst/>
            </a:prstGeom>
          </p:spPr>
          <p:txBody>
            <a:bodyPr vert="horz" wrap="square" lIns="91440" tIns="45720" rIns="91440" bIns="45720" rtlCol="0">
              <a:spAutoFit/>
            </a:bodyPr>
            <a:lstStyle/>
            <a:p>
              <a:pPr marL="0" lvl="1">
                <a:lnSpc>
                  <a:spcPct val="125000"/>
                </a:lnSpc>
              </a:pPr>
              <a:r>
                <a:rPr lang="en-US" altLang="ko-KR" b="1" dirty="0">
                  <a:ln>
                    <a:solidFill>
                      <a:srgbClr val="4F81BD">
                        <a:alpha val="0"/>
                      </a:srgbClr>
                    </a:solidFill>
                  </a:ln>
                  <a:latin typeface="Arial" panose="020B0604020202020204" pitchFamily="34" charset="0"/>
                  <a:ea typeface="HY헤드라인M" panose="02030600000101010101" pitchFamily="18" charset="-127"/>
                  <a:cs typeface="Arial" panose="020B0604020202020204" pitchFamily="34" charset="0"/>
                </a:rPr>
                <a:t>Korea’s IT industry records global top rank in items such as memory semiconductors, display, digital TV, smart phone, and secondary battery. </a:t>
              </a:r>
              <a:r>
                <a:rPr lang="en-US" altLang="ko-KR" b="1" dirty="0" smtClean="0">
                  <a:ln>
                    <a:solidFill>
                      <a:srgbClr val="4F81BD">
                        <a:alpha val="0"/>
                      </a:srgbClr>
                    </a:solidFill>
                  </a:ln>
                  <a:latin typeface="Arial" panose="020B0604020202020204" pitchFamily="34" charset="0"/>
                  <a:ea typeface="HY헤드라인M" panose="02030600000101010101" pitchFamily="18" charset="-127"/>
                  <a:cs typeface="Arial" panose="020B0604020202020204" pitchFamily="34" charset="0"/>
                </a:rPr>
                <a:t/>
              </a:r>
              <a:br>
                <a:rPr lang="en-US" altLang="ko-KR" b="1" dirty="0" smtClean="0">
                  <a:ln>
                    <a:solidFill>
                      <a:srgbClr val="4F81BD">
                        <a:alpha val="0"/>
                      </a:srgbClr>
                    </a:solidFill>
                  </a:ln>
                  <a:latin typeface="Arial" panose="020B0604020202020204" pitchFamily="34" charset="0"/>
                  <a:ea typeface="HY헤드라인M" panose="02030600000101010101" pitchFamily="18" charset="-127"/>
                  <a:cs typeface="Arial" panose="020B0604020202020204" pitchFamily="34" charset="0"/>
                </a:rPr>
              </a:br>
              <a:r>
                <a:rPr lang="en-US" altLang="ko-KR" b="1" dirty="0" smtClean="0">
                  <a:ln>
                    <a:solidFill>
                      <a:srgbClr val="4F81BD">
                        <a:alpha val="0"/>
                      </a:srgbClr>
                    </a:solidFill>
                  </a:ln>
                  <a:latin typeface="Arial" panose="020B0604020202020204" pitchFamily="34" charset="0"/>
                  <a:ea typeface="HY헤드라인M" panose="02030600000101010101" pitchFamily="18" charset="-127"/>
                  <a:cs typeface="Arial" panose="020B0604020202020204" pitchFamily="34" charset="0"/>
                </a:rPr>
                <a:t>To </a:t>
              </a:r>
              <a:r>
                <a:rPr lang="en-US" altLang="ko-KR" b="1" dirty="0">
                  <a:ln>
                    <a:solidFill>
                      <a:srgbClr val="4F81BD">
                        <a:alpha val="0"/>
                      </a:srgbClr>
                    </a:solidFill>
                  </a:ln>
                  <a:latin typeface="Arial" panose="020B0604020202020204" pitchFamily="34" charset="0"/>
                  <a:ea typeface="HY헤드라인M" panose="02030600000101010101" pitchFamily="18" charset="-127"/>
                  <a:cs typeface="Arial" panose="020B0604020202020204" pitchFamily="34" charset="0"/>
                </a:rPr>
                <a:t>be a prominent leader of GVC, Korea’s IT industry needs to advance the capability of high value added areas including software, design, R&amp;D, and brand marketing.</a:t>
              </a:r>
            </a:p>
          </p:txBody>
        </p:sp>
        <p:pic>
          <p:nvPicPr>
            <p:cNvPr id="1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7851" r="96209" b="66529"/>
            <a:stretch/>
          </p:blipFill>
          <p:spPr bwMode="auto">
            <a:xfrm>
              <a:off x="462244" y="1212844"/>
              <a:ext cx="300037" cy="295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28" name="그룹 27"/>
          <p:cNvGrpSpPr/>
          <p:nvPr/>
        </p:nvGrpSpPr>
        <p:grpSpPr>
          <a:xfrm>
            <a:off x="462244" y="3312501"/>
            <a:ext cx="8681756" cy="1097095"/>
            <a:chOff x="462244" y="1134332"/>
            <a:chExt cx="8681756" cy="1097095"/>
          </a:xfrm>
        </p:grpSpPr>
        <p:sp>
          <p:nvSpPr>
            <p:cNvPr id="29" name="직사각형 28"/>
            <p:cNvSpPr/>
            <p:nvPr/>
          </p:nvSpPr>
          <p:spPr>
            <a:xfrm>
              <a:off x="626029" y="1134332"/>
              <a:ext cx="8517971" cy="1097095"/>
            </a:xfrm>
            <a:prstGeom prst="rect">
              <a:avLst/>
            </a:prstGeom>
          </p:spPr>
          <p:txBody>
            <a:bodyPr vert="horz" wrap="square" lIns="91440" tIns="45720" rIns="91440" bIns="45720" rtlCol="0">
              <a:spAutoFit/>
            </a:bodyPr>
            <a:lstStyle/>
            <a:p>
              <a:pPr marL="0" lvl="1">
                <a:lnSpc>
                  <a:spcPct val="125000"/>
                </a:lnSpc>
              </a:pPr>
              <a:r>
                <a:rPr lang="en-US" altLang="ko-KR" b="1" dirty="0">
                  <a:ln>
                    <a:solidFill>
                      <a:srgbClr val="4F81BD">
                        <a:alpha val="0"/>
                      </a:srgbClr>
                    </a:solidFill>
                  </a:ln>
                  <a:latin typeface="Arial" panose="020B0604020202020204" pitchFamily="34" charset="0"/>
                  <a:ea typeface="HY헤드라인M" panose="02030600000101010101" pitchFamily="18" charset="-127"/>
                  <a:cs typeface="Arial" panose="020B0604020202020204" pitchFamily="34" charset="0"/>
                </a:rPr>
                <a:t>Until the mid-2000s, the portion of domestic production in IT manufactures had been high. </a:t>
              </a:r>
              <a:r>
                <a:rPr lang="en-US" altLang="ko-KR" b="1" dirty="0">
                  <a:ln>
                    <a:solidFill>
                      <a:srgbClr val="4F81BD">
                        <a:alpha val="0"/>
                      </a:srgbClr>
                    </a:solidFill>
                  </a:ln>
                  <a:solidFill>
                    <a:srgbClr val="0070C0"/>
                  </a:solidFill>
                  <a:latin typeface="Arial" panose="020B0604020202020204" pitchFamily="34" charset="0"/>
                  <a:ea typeface="HY헤드라인M" panose="02030600000101010101" pitchFamily="18" charset="-127"/>
                  <a:cs typeface="Arial" panose="020B0604020202020204" pitchFamily="34" charset="0"/>
                </a:rPr>
                <a:t>Recently 80% of IT goods are produced in overseas facilities such as in China, Vietnam, and Thailand.</a:t>
              </a: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7851" r="96209" b="66529"/>
            <a:stretch/>
          </p:blipFill>
          <p:spPr bwMode="auto">
            <a:xfrm>
              <a:off x="462244" y="1212844"/>
              <a:ext cx="300037" cy="295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31" name="그룹 30"/>
          <p:cNvGrpSpPr/>
          <p:nvPr/>
        </p:nvGrpSpPr>
        <p:grpSpPr>
          <a:xfrm>
            <a:off x="462244" y="4797152"/>
            <a:ext cx="8681756" cy="1443344"/>
            <a:chOff x="462244" y="1134332"/>
            <a:chExt cx="8681756" cy="1443344"/>
          </a:xfrm>
        </p:grpSpPr>
        <p:sp>
          <p:nvSpPr>
            <p:cNvPr id="32" name="직사각형 31"/>
            <p:cNvSpPr/>
            <p:nvPr/>
          </p:nvSpPr>
          <p:spPr>
            <a:xfrm>
              <a:off x="626029" y="1134332"/>
              <a:ext cx="8517971" cy="1443344"/>
            </a:xfrm>
            <a:prstGeom prst="rect">
              <a:avLst/>
            </a:prstGeom>
          </p:spPr>
          <p:txBody>
            <a:bodyPr vert="horz" wrap="square" lIns="91440" tIns="45720" rIns="91440" bIns="45720" rtlCol="0">
              <a:spAutoFit/>
            </a:bodyPr>
            <a:lstStyle/>
            <a:p>
              <a:pPr marL="0" lvl="1">
                <a:lnSpc>
                  <a:spcPct val="125000"/>
                </a:lnSpc>
              </a:pPr>
              <a:r>
                <a:rPr lang="en-US" altLang="ko-KR" b="1" dirty="0">
                  <a:ln>
                    <a:solidFill>
                      <a:srgbClr val="4F81BD">
                        <a:alpha val="0"/>
                      </a:srgbClr>
                    </a:solidFill>
                  </a:ln>
                  <a:latin typeface="Arial" panose="020B0604020202020204" pitchFamily="34" charset="0"/>
                  <a:ea typeface="HY헤드라인M" panose="02030600000101010101" pitchFamily="18" charset="-127"/>
                  <a:cs typeface="Arial" panose="020B0604020202020204" pitchFamily="34" charset="0"/>
                </a:rPr>
                <a:t>In the middle of 1990s, the largest production facilities were set up in China and overseas production of IT goods were mostly completed there. As the comparative advantage of Chinese location has been weakening, Korean </a:t>
              </a:r>
              <a:r>
                <a:rPr lang="en-US" altLang="ko-KR" b="1" dirty="0" smtClean="0">
                  <a:ln>
                    <a:solidFill>
                      <a:srgbClr val="4F81BD">
                        <a:alpha val="0"/>
                      </a:srgbClr>
                    </a:solidFill>
                  </a:ln>
                  <a:latin typeface="Arial" panose="020B0604020202020204" pitchFamily="34" charset="0"/>
                  <a:ea typeface="HY헤드라인M" panose="02030600000101010101" pitchFamily="18" charset="-127"/>
                  <a:cs typeface="Arial" panose="020B0604020202020204" pitchFamily="34" charset="0"/>
                </a:rPr>
                <a:t/>
              </a:r>
              <a:br>
                <a:rPr lang="en-US" altLang="ko-KR" b="1" dirty="0" smtClean="0">
                  <a:ln>
                    <a:solidFill>
                      <a:srgbClr val="4F81BD">
                        <a:alpha val="0"/>
                      </a:srgbClr>
                    </a:solidFill>
                  </a:ln>
                  <a:latin typeface="Arial" panose="020B0604020202020204" pitchFamily="34" charset="0"/>
                  <a:ea typeface="HY헤드라인M" panose="02030600000101010101" pitchFamily="18" charset="-127"/>
                  <a:cs typeface="Arial" panose="020B0604020202020204" pitchFamily="34" charset="0"/>
                </a:rPr>
              </a:br>
              <a:r>
                <a:rPr lang="en-US" altLang="ko-KR" b="1" dirty="0" smtClean="0">
                  <a:ln>
                    <a:solidFill>
                      <a:srgbClr val="4F81BD">
                        <a:alpha val="0"/>
                      </a:srgbClr>
                    </a:solidFill>
                  </a:ln>
                  <a:latin typeface="Arial" panose="020B0604020202020204" pitchFamily="34" charset="0"/>
                  <a:ea typeface="HY헤드라인M" panose="02030600000101010101" pitchFamily="18" charset="-127"/>
                  <a:cs typeface="Arial" panose="020B0604020202020204" pitchFamily="34" charset="0"/>
                </a:rPr>
                <a:t>IT </a:t>
              </a:r>
              <a:r>
                <a:rPr lang="en-US" altLang="ko-KR" b="1" dirty="0">
                  <a:ln>
                    <a:solidFill>
                      <a:srgbClr val="4F81BD">
                        <a:alpha val="0"/>
                      </a:srgbClr>
                    </a:solidFill>
                  </a:ln>
                  <a:latin typeface="Arial" panose="020B0604020202020204" pitchFamily="34" charset="0"/>
                  <a:ea typeface="HY헤드라인M" panose="02030600000101010101" pitchFamily="18" charset="-127"/>
                  <a:cs typeface="Arial" panose="020B0604020202020204" pitchFamily="34" charset="0"/>
                </a:rPr>
                <a:t>industry looks to Southeast Asian countries such as Vietnam and India.</a:t>
              </a:r>
            </a:p>
          </p:txBody>
        </p:sp>
        <p:pic>
          <p:nvPicPr>
            <p:cNvPr id="33"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7851" r="96209" b="66529"/>
            <a:stretch/>
          </p:blipFill>
          <p:spPr bwMode="auto">
            <a:xfrm>
              <a:off x="462244" y="1212844"/>
              <a:ext cx="300037" cy="295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36764927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슬라이드 번호 개체 틀 3"/>
          <p:cNvSpPr>
            <a:spLocks noGrp="1"/>
          </p:cNvSpPr>
          <p:nvPr>
            <p:ph type="sldNum" sz="quarter" idx="12"/>
          </p:nvPr>
        </p:nvSpPr>
        <p:spPr/>
        <p:txBody>
          <a:bodyPr/>
          <a:lstStyle/>
          <a:p>
            <a:fld id="{3F28CAA6-A75E-4364-ADDA-B3C6558AEBCC}" type="slidenum">
              <a:rPr lang="ko-KR" altLang="en-US" smtClean="0"/>
              <a:pPr/>
              <a:t>3</a:t>
            </a:fld>
            <a:endParaRPr lang="ko-KR" altLang="en-US"/>
          </a:p>
        </p:txBody>
      </p:sp>
      <p:sp>
        <p:nvSpPr>
          <p:cNvPr id="13" name="Rectangle 2"/>
          <p:cNvSpPr txBox="1">
            <a:spLocks noChangeArrowheads="1"/>
          </p:cNvSpPr>
          <p:nvPr/>
        </p:nvSpPr>
        <p:spPr bwMode="auto">
          <a:xfrm>
            <a:off x="80072" y="62912"/>
            <a:ext cx="3114955" cy="584775"/>
          </a:xfrm>
          <a:prstGeom prst="rect">
            <a:avLst/>
          </a:prstGeom>
          <a:noFill/>
        </p:spPr>
        <p:txBody>
          <a:bodyPr wrap="none" rtlCol="0">
            <a:spAutoFit/>
            <a:scene3d>
              <a:camera prst="orthographicFront"/>
              <a:lightRig rig="threePt" dir="t"/>
            </a:scene3d>
            <a:sp3d contourW="38100">
              <a:bevelT w="0" h="38100"/>
              <a:contourClr>
                <a:schemeClr val="tx2">
                  <a:lumMod val="50000"/>
                </a:schemeClr>
              </a:contourClr>
            </a:sp3d>
          </a:bodyPr>
          <a:lstStyle>
            <a:defPPr>
              <a:defRPr lang="ko-KR"/>
            </a:defPPr>
            <a:lvl1pPr>
              <a:spcBef>
                <a:spcPct val="50000"/>
              </a:spcBef>
              <a:defRPr sz="2800" spc="-50">
                <a:solidFill>
                  <a:schemeClr val="bg1"/>
                </a:solidFill>
                <a:latin typeface="Arial" pitchFamily="34" charset="0"/>
                <a:ea typeface="HY견고딕" pitchFamily="18" charset="-127"/>
                <a:cs typeface="Arial" pitchFamily="34" charset="0"/>
              </a:defRPr>
            </a:lvl1pPr>
          </a:lstStyle>
          <a:p>
            <a:pPr lvl="0"/>
            <a:r>
              <a:rPr lang="en-US" altLang="ko-KR" sz="3200" b="1" dirty="0" smtClean="0"/>
              <a:t>Ⅰ. Introduction</a:t>
            </a:r>
            <a:endParaRPr lang="ko-KR" altLang="ko-KR" sz="3200" b="1" dirty="0"/>
          </a:p>
        </p:txBody>
      </p:sp>
      <p:grpSp>
        <p:nvGrpSpPr>
          <p:cNvPr id="16" name="그룹 15"/>
          <p:cNvGrpSpPr/>
          <p:nvPr/>
        </p:nvGrpSpPr>
        <p:grpSpPr>
          <a:xfrm>
            <a:off x="462244" y="990253"/>
            <a:ext cx="8681756" cy="1163395"/>
            <a:chOff x="462244" y="1115219"/>
            <a:chExt cx="8681756" cy="1163395"/>
          </a:xfrm>
        </p:grpSpPr>
        <p:sp>
          <p:nvSpPr>
            <p:cNvPr id="17" name="직사각형 16"/>
            <p:cNvSpPr/>
            <p:nvPr/>
          </p:nvSpPr>
          <p:spPr>
            <a:xfrm>
              <a:off x="626029" y="1115219"/>
              <a:ext cx="8517971" cy="1163395"/>
            </a:xfrm>
            <a:prstGeom prst="rect">
              <a:avLst/>
            </a:prstGeom>
          </p:spPr>
          <p:txBody>
            <a:bodyPr vert="horz" wrap="square" lIns="91440" tIns="45720" rIns="91440" bIns="45720" rtlCol="0">
              <a:spAutoFit/>
            </a:bodyPr>
            <a:lstStyle/>
            <a:p>
              <a:pPr marL="0" lvl="1">
                <a:lnSpc>
                  <a:spcPct val="95000"/>
                </a:lnSpc>
                <a:spcBef>
                  <a:spcPct val="20000"/>
                </a:spcBef>
              </a:pPr>
              <a:r>
                <a:rPr lang="en-US" altLang="ko-KR" b="1" dirty="0">
                  <a:ln>
                    <a:solidFill>
                      <a:srgbClr val="4F81BD">
                        <a:alpha val="0"/>
                      </a:srgbClr>
                    </a:solidFill>
                  </a:ln>
                  <a:latin typeface="Arial" panose="020B0604020202020204" pitchFamily="34" charset="0"/>
                  <a:ea typeface="HY헤드라인M" panose="02030600000101010101" pitchFamily="18" charset="-127"/>
                  <a:cs typeface="Arial" panose="020B0604020202020204" pitchFamily="34" charset="0"/>
                </a:rPr>
                <a:t>Purpose of the Research: Analyze the relationship b/w GVC and employment</a:t>
              </a:r>
            </a:p>
            <a:p>
              <a:pPr marL="0" lvl="1">
                <a:lnSpc>
                  <a:spcPct val="95000"/>
                </a:lnSpc>
                <a:spcBef>
                  <a:spcPts val="600"/>
                </a:spcBef>
              </a:pPr>
              <a:r>
                <a:rPr lang="en-US" altLang="ko-KR" sz="1600" b="1" dirty="0" smtClean="0">
                  <a:ln>
                    <a:solidFill>
                      <a:srgbClr val="4F81BD">
                        <a:alpha val="0"/>
                      </a:srgbClr>
                    </a:solidFill>
                  </a:ln>
                  <a:latin typeface="Arial" panose="020B0604020202020204" pitchFamily="34" charset="0"/>
                  <a:ea typeface="HY헤드라인M" panose="02030600000101010101" pitchFamily="18" charset="-127"/>
                  <a:cs typeface="Arial" panose="020B0604020202020204" pitchFamily="34" charset="0"/>
                </a:rPr>
                <a:t>- Chapter </a:t>
              </a:r>
              <a:r>
                <a:rPr lang="en-US" altLang="ko-KR" sz="1600" b="1" dirty="0">
                  <a:ln>
                    <a:solidFill>
                      <a:srgbClr val="4F81BD">
                        <a:alpha val="0"/>
                      </a:srgbClr>
                    </a:solidFill>
                  </a:ln>
                  <a:latin typeface="Arial" panose="020B0604020202020204" pitchFamily="34" charset="0"/>
                  <a:ea typeface="HY헤드라인M" panose="02030600000101010101" pitchFamily="18" charset="-127"/>
                  <a:cs typeface="Arial" panose="020B0604020202020204" pitchFamily="34" charset="0"/>
                </a:rPr>
                <a:t>III of the Research Report </a:t>
              </a:r>
              <a:r>
                <a:rPr lang="en-US" altLang="ko-KR" sz="1500" b="1" spc="-70" dirty="0">
                  <a:ln>
                    <a:solidFill>
                      <a:srgbClr val="4F81BD">
                        <a:alpha val="0"/>
                      </a:srgbClr>
                    </a:solidFill>
                  </a:ln>
                  <a:latin typeface="Arial" panose="020B0604020202020204" pitchFamily="34" charset="0"/>
                  <a:ea typeface="HY헤드라인M" panose="02030600000101010101" pitchFamily="18" charset="-127"/>
                  <a:cs typeface="Arial" panose="020B0604020202020204" pitchFamily="34" charset="0"/>
                </a:rPr>
                <a:t>(Global Value Chains and the Workforce Policy</a:t>
              </a:r>
              <a:r>
                <a:rPr lang="en-US" altLang="ko-KR" sz="1500" b="1" spc="-70" dirty="0" smtClean="0">
                  <a:ln>
                    <a:solidFill>
                      <a:srgbClr val="4F81BD">
                        <a:alpha val="0"/>
                      </a:srgbClr>
                    </a:solidFill>
                  </a:ln>
                  <a:latin typeface="Arial" panose="020B0604020202020204" pitchFamily="34" charset="0"/>
                  <a:ea typeface="HY헤드라인M" panose="02030600000101010101" pitchFamily="18" charset="-127"/>
                  <a:cs typeface="Arial" panose="020B0604020202020204" pitchFamily="34" charset="0"/>
                </a:rPr>
                <a:t>,  KIET</a:t>
              </a:r>
              <a:r>
                <a:rPr lang="en-US" altLang="ko-KR" sz="1500" b="1" spc="-70" dirty="0">
                  <a:ln>
                    <a:solidFill>
                      <a:srgbClr val="4F81BD">
                        <a:alpha val="0"/>
                      </a:srgbClr>
                    </a:solidFill>
                  </a:ln>
                  <a:latin typeface="Arial" panose="020B0604020202020204" pitchFamily="34" charset="0"/>
                  <a:ea typeface="HY헤드라인M" panose="02030600000101010101" pitchFamily="18" charset="-127"/>
                  <a:cs typeface="Arial" panose="020B0604020202020204" pitchFamily="34" charset="0"/>
                </a:rPr>
                <a:t>, 2015)</a:t>
              </a:r>
            </a:p>
            <a:p>
              <a:pPr marL="0" lvl="1">
                <a:lnSpc>
                  <a:spcPct val="95000"/>
                </a:lnSpc>
              </a:pPr>
              <a:r>
                <a:rPr lang="en-US" altLang="ko-KR" sz="1600" b="1" dirty="0" smtClean="0">
                  <a:ln>
                    <a:solidFill>
                      <a:srgbClr val="4F81BD">
                        <a:alpha val="0"/>
                      </a:srgbClr>
                    </a:solidFill>
                  </a:ln>
                  <a:latin typeface="Arial" panose="020B0604020202020204" pitchFamily="34" charset="0"/>
                  <a:ea typeface="HY헤드라인M" panose="02030600000101010101" pitchFamily="18" charset="-127"/>
                  <a:cs typeface="Arial" panose="020B0604020202020204" pitchFamily="34" charset="0"/>
                </a:rPr>
                <a:t>- Focus </a:t>
              </a:r>
              <a:r>
                <a:rPr lang="en-US" altLang="ko-KR" sz="1600" b="1" dirty="0">
                  <a:ln>
                    <a:solidFill>
                      <a:srgbClr val="4F81BD">
                        <a:alpha val="0"/>
                      </a:srgbClr>
                    </a:solidFill>
                  </a:ln>
                  <a:latin typeface="Arial" panose="020B0604020202020204" pitchFamily="34" charset="0"/>
                  <a:ea typeface="HY헤드라인M" panose="02030600000101010101" pitchFamily="18" charset="-127"/>
                  <a:cs typeface="Arial" panose="020B0604020202020204" pitchFamily="34" charset="0"/>
                </a:rPr>
                <a:t>on the changes in the distribution of jobs in global production</a:t>
              </a:r>
            </a:p>
          </p:txBody>
        </p:sp>
        <p:pic>
          <p:nvPicPr>
            <p:cNvPr id="1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7851" r="96209" b="66529"/>
            <a:stretch/>
          </p:blipFill>
          <p:spPr bwMode="auto">
            <a:xfrm>
              <a:off x="462244" y="1149127"/>
              <a:ext cx="300037" cy="295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9" name="그룹 18"/>
          <p:cNvGrpSpPr/>
          <p:nvPr/>
        </p:nvGrpSpPr>
        <p:grpSpPr>
          <a:xfrm>
            <a:off x="462244" y="2435079"/>
            <a:ext cx="8681756" cy="1212640"/>
            <a:chOff x="462244" y="1124744"/>
            <a:chExt cx="8681756" cy="1212640"/>
          </a:xfrm>
        </p:grpSpPr>
        <p:sp>
          <p:nvSpPr>
            <p:cNvPr id="20" name="직사각형 19"/>
            <p:cNvSpPr/>
            <p:nvPr/>
          </p:nvSpPr>
          <p:spPr>
            <a:xfrm>
              <a:off x="626029" y="1124744"/>
              <a:ext cx="8517971" cy="1212640"/>
            </a:xfrm>
            <a:prstGeom prst="rect">
              <a:avLst/>
            </a:prstGeom>
          </p:spPr>
          <p:txBody>
            <a:bodyPr vert="horz" wrap="square" lIns="91440" tIns="45720" rIns="91440" bIns="45720" rtlCol="0">
              <a:spAutoFit/>
            </a:bodyPr>
            <a:lstStyle/>
            <a:p>
              <a:pPr marL="0" lvl="1">
                <a:lnSpc>
                  <a:spcPct val="95000"/>
                </a:lnSpc>
                <a:spcBef>
                  <a:spcPct val="20000"/>
                </a:spcBef>
              </a:pPr>
              <a:r>
                <a:rPr lang="en-US" altLang="ko-KR" b="1" dirty="0">
                  <a:ln>
                    <a:solidFill>
                      <a:srgbClr val="4F81BD">
                        <a:alpha val="0"/>
                      </a:srgbClr>
                    </a:solidFill>
                  </a:ln>
                  <a:latin typeface="Arial" panose="020B0604020202020204" pitchFamily="34" charset="0"/>
                  <a:ea typeface="HY헤드라인M" panose="02030600000101010101" pitchFamily="18" charset="-127"/>
                  <a:cs typeface="Arial" panose="020B0604020202020204" pitchFamily="34" charset="0"/>
                </a:rPr>
                <a:t>There are two empirical methods to study how the internalization of production impacts employment.</a:t>
              </a:r>
            </a:p>
            <a:p>
              <a:pPr marL="0" lvl="1">
                <a:lnSpc>
                  <a:spcPct val="95000"/>
                </a:lnSpc>
                <a:spcBef>
                  <a:spcPts val="600"/>
                </a:spcBef>
              </a:pPr>
              <a:r>
                <a:rPr lang="en-US" altLang="ko-KR" sz="1600" b="1" dirty="0" smtClean="0">
                  <a:ln>
                    <a:solidFill>
                      <a:srgbClr val="4F81BD">
                        <a:alpha val="0"/>
                      </a:srgbClr>
                    </a:solidFill>
                  </a:ln>
                  <a:latin typeface="Arial" panose="020B0604020202020204" pitchFamily="34" charset="0"/>
                  <a:ea typeface="HY헤드라인M" panose="02030600000101010101" pitchFamily="18" charset="-127"/>
                  <a:cs typeface="Arial" panose="020B0604020202020204" pitchFamily="34" charset="0"/>
                </a:rPr>
                <a:t>- Econometric </a:t>
              </a:r>
              <a:r>
                <a:rPr lang="en-US" altLang="ko-KR" sz="1600" b="1" dirty="0">
                  <a:ln>
                    <a:solidFill>
                      <a:srgbClr val="4F81BD">
                        <a:alpha val="0"/>
                      </a:srgbClr>
                    </a:solidFill>
                  </a:ln>
                  <a:latin typeface="Arial" panose="020B0604020202020204" pitchFamily="34" charset="0"/>
                  <a:ea typeface="HY헤드라인M" panose="02030600000101010101" pitchFamily="18" charset="-127"/>
                  <a:cs typeface="Arial" panose="020B0604020202020204" pitchFamily="34" charset="0"/>
                </a:rPr>
                <a:t>Method: study the effect of offshoring and FDI on employment</a:t>
              </a:r>
            </a:p>
            <a:p>
              <a:pPr marL="0" lvl="1">
                <a:lnSpc>
                  <a:spcPct val="95000"/>
                </a:lnSpc>
                <a:spcBef>
                  <a:spcPct val="20000"/>
                </a:spcBef>
              </a:pPr>
              <a:r>
                <a:rPr lang="en-US" altLang="ko-KR" sz="1600" b="1" dirty="0" smtClean="0">
                  <a:ln>
                    <a:solidFill>
                      <a:srgbClr val="4F81BD">
                        <a:alpha val="0"/>
                      </a:srgbClr>
                    </a:solidFill>
                  </a:ln>
                  <a:latin typeface="Arial" panose="020B0604020202020204" pitchFamily="34" charset="0"/>
                  <a:ea typeface="HY헤드라인M" panose="02030600000101010101" pitchFamily="18" charset="-127"/>
                  <a:cs typeface="Arial" panose="020B0604020202020204" pitchFamily="34" charset="0"/>
                </a:rPr>
                <a:t>- International </a:t>
              </a:r>
              <a:r>
                <a:rPr lang="en-US" altLang="ko-KR" sz="1600" b="1" dirty="0">
                  <a:ln>
                    <a:solidFill>
                      <a:srgbClr val="4F81BD">
                        <a:alpha val="0"/>
                      </a:srgbClr>
                    </a:solidFill>
                  </a:ln>
                  <a:latin typeface="Arial" panose="020B0604020202020204" pitchFamily="34" charset="0"/>
                  <a:ea typeface="HY헤드라인M" panose="02030600000101010101" pitchFamily="18" charset="-127"/>
                  <a:cs typeface="Arial" panose="020B0604020202020204" pitchFamily="34" charset="0"/>
                </a:rPr>
                <a:t>Input-Output Table Analysis</a:t>
              </a:r>
            </a:p>
          </p:txBody>
        </p:sp>
        <p:pic>
          <p:nvPicPr>
            <p:cNvPr id="21"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7851" r="96209" b="66529"/>
            <a:stretch/>
          </p:blipFill>
          <p:spPr bwMode="auto">
            <a:xfrm>
              <a:off x="462244" y="1158652"/>
              <a:ext cx="300037" cy="295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22" name="그룹 21"/>
          <p:cNvGrpSpPr/>
          <p:nvPr/>
        </p:nvGrpSpPr>
        <p:grpSpPr>
          <a:xfrm>
            <a:off x="462244" y="3929150"/>
            <a:ext cx="8681756" cy="901785"/>
            <a:chOff x="462244" y="1124744"/>
            <a:chExt cx="8681756" cy="901785"/>
          </a:xfrm>
        </p:grpSpPr>
        <p:sp>
          <p:nvSpPr>
            <p:cNvPr id="23" name="직사각형 22"/>
            <p:cNvSpPr/>
            <p:nvPr/>
          </p:nvSpPr>
          <p:spPr>
            <a:xfrm>
              <a:off x="626029" y="1124744"/>
              <a:ext cx="8517971" cy="901785"/>
            </a:xfrm>
            <a:prstGeom prst="rect">
              <a:avLst/>
            </a:prstGeom>
          </p:spPr>
          <p:txBody>
            <a:bodyPr vert="horz" wrap="square" lIns="91440" tIns="45720" rIns="91440" bIns="45720" rtlCol="0">
              <a:spAutoFit/>
            </a:bodyPr>
            <a:lstStyle/>
            <a:p>
              <a:pPr marL="0" lvl="1">
                <a:lnSpc>
                  <a:spcPct val="95000"/>
                </a:lnSpc>
                <a:spcBef>
                  <a:spcPct val="20000"/>
                </a:spcBef>
              </a:pPr>
              <a:r>
                <a:rPr lang="en-US" altLang="ko-KR" b="1" dirty="0">
                  <a:ln>
                    <a:solidFill>
                      <a:srgbClr val="4F81BD">
                        <a:alpha val="0"/>
                      </a:srgbClr>
                    </a:solidFill>
                  </a:ln>
                  <a:latin typeface="Arial" panose="020B0604020202020204" pitchFamily="34" charset="0"/>
                  <a:ea typeface="HY헤드라인M" panose="02030600000101010101" pitchFamily="18" charset="-127"/>
                  <a:cs typeface="Arial" panose="020B0604020202020204" pitchFamily="34" charset="0"/>
                </a:rPr>
                <a:t>The second trend of research has been possible since the World Input Output Database (WIOD) was released.</a:t>
              </a:r>
            </a:p>
            <a:p>
              <a:pPr marL="0" lvl="1">
                <a:lnSpc>
                  <a:spcPct val="95000"/>
                </a:lnSpc>
                <a:spcBef>
                  <a:spcPct val="20000"/>
                </a:spcBef>
              </a:pPr>
              <a:r>
                <a:rPr lang="en-US" altLang="ko-KR" sz="1600" b="1" dirty="0" smtClean="0">
                  <a:ln>
                    <a:solidFill>
                      <a:srgbClr val="4F81BD">
                        <a:alpha val="0"/>
                      </a:srgbClr>
                    </a:solidFill>
                  </a:ln>
                  <a:latin typeface="Arial" panose="020B0604020202020204" pitchFamily="34" charset="0"/>
                  <a:ea typeface="HY헤드라인M" panose="02030600000101010101" pitchFamily="18" charset="-127"/>
                  <a:cs typeface="Arial" panose="020B0604020202020204" pitchFamily="34" charset="0"/>
                </a:rPr>
                <a:t>- WIOD </a:t>
              </a:r>
              <a:r>
                <a:rPr lang="en-US" altLang="ko-KR" sz="1600" b="1" dirty="0">
                  <a:ln>
                    <a:solidFill>
                      <a:srgbClr val="4F81BD">
                        <a:alpha val="0"/>
                      </a:srgbClr>
                    </a:solidFill>
                  </a:ln>
                  <a:latin typeface="Arial" panose="020B0604020202020204" pitchFamily="34" charset="0"/>
                  <a:ea typeface="HY헤드라인M" panose="02030600000101010101" pitchFamily="18" charset="-127"/>
                  <a:cs typeface="Arial" panose="020B0604020202020204" pitchFamily="34" charset="0"/>
                </a:rPr>
                <a:t>includes WIOT(Word Input-Output Table) and SEA(Socio-Economic Accounts)</a:t>
              </a:r>
            </a:p>
          </p:txBody>
        </p:sp>
        <p:pic>
          <p:nvPicPr>
            <p:cNvPr id="2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7851" r="96209" b="66529"/>
            <a:stretch/>
          </p:blipFill>
          <p:spPr bwMode="auto">
            <a:xfrm>
              <a:off x="462244" y="1158652"/>
              <a:ext cx="300037" cy="295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25" name="그룹 24"/>
          <p:cNvGrpSpPr/>
          <p:nvPr/>
        </p:nvGrpSpPr>
        <p:grpSpPr>
          <a:xfrm>
            <a:off x="462244" y="5112367"/>
            <a:ext cx="8681756" cy="1417311"/>
            <a:chOff x="462244" y="1124744"/>
            <a:chExt cx="8681756" cy="1417311"/>
          </a:xfrm>
        </p:grpSpPr>
        <p:sp>
          <p:nvSpPr>
            <p:cNvPr id="26" name="직사각형 25"/>
            <p:cNvSpPr/>
            <p:nvPr/>
          </p:nvSpPr>
          <p:spPr>
            <a:xfrm>
              <a:off x="626029" y="1124744"/>
              <a:ext cx="8517971" cy="1417311"/>
            </a:xfrm>
            <a:prstGeom prst="rect">
              <a:avLst/>
            </a:prstGeom>
          </p:spPr>
          <p:txBody>
            <a:bodyPr vert="horz" wrap="square" lIns="91440" tIns="45720" rIns="91440" bIns="45720" rtlCol="0">
              <a:spAutoFit/>
            </a:bodyPr>
            <a:lstStyle/>
            <a:p>
              <a:pPr marL="0" lvl="1">
                <a:lnSpc>
                  <a:spcPct val="95000"/>
                </a:lnSpc>
                <a:spcBef>
                  <a:spcPct val="20000"/>
                </a:spcBef>
              </a:pPr>
              <a:r>
                <a:rPr lang="en-US" altLang="ko-KR" b="1" dirty="0">
                  <a:ln>
                    <a:solidFill>
                      <a:srgbClr val="4F81BD">
                        <a:alpha val="0"/>
                      </a:srgbClr>
                    </a:solidFill>
                  </a:ln>
                  <a:latin typeface="Arial" panose="020B0604020202020204" pitchFamily="34" charset="0"/>
                  <a:ea typeface="HY헤드라인M" panose="02030600000101010101" pitchFamily="18" charset="-127"/>
                  <a:cs typeface="Arial" panose="020B0604020202020204" pitchFamily="34" charset="0"/>
                </a:rPr>
                <a:t>Previous Studies using WIOD</a:t>
              </a:r>
            </a:p>
            <a:p>
              <a:pPr marL="0" lvl="1">
                <a:lnSpc>
                  <a:spcPct val="95000"/>
                </a:lnSpc>
                <a:spcBef>
                  <a:spcPts val="600"/>
                </a:spcBef>
              </a:pPr>
              <a:r>
                <a:rPr lang="en-US" altLang="ko-KR" sz="1600" b="1" dirty="0" smtClean="0">
                  <a:ln>
                    <a:solidFill>
                      <a:srgbClr val="4F81BD">
                        <a:alpha val="0"/>
                      </a:srgbClr>
                    </a:solidFill>
                  </a:ln>
                  <a:latin typeface="Arial" panose="020B0604020202020204" pitchFamily="34" charset="0"/>
                  <a:ea typeface="HY헤드라인M" panose="02030600000101010101" pitchFamily="18" charset="-127"/>
                  <a:cs typeface="Arial" panose="020B0604020202020204" pitchFamily="34" charset="0"/>
                </a:rPr>
                <a:t>- Choi </a:t>
              </a:r>
              <a:r>
                <a:rPr lang="en-US" altLang="ko-KR" sz="1600" b="1" dirty="0">
                  <a:ln>
                    <a:solidFill>
                      <a:srgbClr val="4F81BD">
                        <a:alpha val="0"/>
                      </a:srgbClr>
                    </a:solidFill>
                  </a:ln>
                  <a:latin typeface="Arial" panose="020B0604020202020204" pitchFamily="34" charset="0"/>
                  <a:ea typeface="HY헤드라인M" panose="02030600000101010101" pitchFamily="18" charset="-127"/>
                  <a:cs typeface="Arial" panose="020B0604020202020204" pitchFamily="34" charset="0"/>
                </a:rPr>
                <a:t>and Han (2012), Jiang and Milberg (2013): Effect of trade on employment</a:t>
              </a:r>
            </a:p>
            <a:p>
              <a:pPr marL="0" lvl="1">
                <a:lnSpc>
                  <a:spcPct val="95000"/>
                </a:lnSpc>
                <a:spcBef>
                  <a:spcPct val="20000"/>
                </a:spcBef>
              </a:pPr>
              <a:r>
                <a:rPr lang="en-US" altLang="ko-KR" sz="1600" b="1" dirty="0" smtClean="0">
                  <a:ln>
                    <a:solidFill>
                      <a:srgbClr val="4F81BD">
                        <a:alpha val="0"/>
                      </a:srgbClr>
                    </a:solidFill>
                  </a:ln>
                  <a:latin typeface="Arial" panose="020B0604020202020204" pitchFamily="34" charset="0"/>
                  <a:ea typeface="HY헤드라인M" panose="02030600000101010101" pitchFamily="18" charset="-127"/>
                  <a:cs typeface="Arial" panose="020B0604020202020204" pitchFamily="34" charset="0"/>
                </a:rPr>
                <a:t>- </a:t>
              </a:r>
              <a:r>
                <a:rPr lang="en-US" altLang="ko-KR" sz="1600" b="1" dirty="0" err="1" smtClean="0">
                  <a:ln>
                    <a:solidFill>
                      <a:srgbClr val="4F81BD">
                        <a:alpha val="0"/>
                      </a:srgbClr>
                    </a:solidFill>
                  </a:ln>
                  <a:latin typeface="Arial" panose="020B0604020202020204" pitchFamily="34" charset="0"/>
                  <a:ea typeface="HY헤드라인M" panose="02030600000101010101" pitchFamily="18" charset="-127"/>
                  <a:cs typeface="Arial" panose="020B0604020202020204" pitchFamily="34" charset="0"/>
                </a:rPr>
                <a:t>Timmer</a:t>
              </a:r>
              <a:r>
                <a:rPr lang="en-US" altLang="ko-KR" sz="1600" b="1" dirty="0" smtClean="0">
                  <a:ln>
                    <a:solidFill>
                      <a:srgbClr val="4F81BD">
                        <a:alpha val="0"/>
                      </a:srgbClr>
                    </a:solidFill>
                  </a:ln>
                  <a:latin typeface="Arial" panose="020B0604020202020204" pitchFamily="34" charset="0"/>
                  <a:ea typeface="HY헤드라인M" panose="02030600000101010101" pitchFamily="18" charset="-127"/>
                  <a:cs typeface="Arial" panose="020B0604020202020204" pitchFamily="34" charset="0"/>
                </a:rPr>
                <a:t> </a:t>
              </a:r>
              <a:r>
                <a:rPr lang="en-US" altLang="ko-KR" sz="1600" b="1" dirty="0">
                  <a:ln>
                    <a:solidFill>
                      <a:srgbClr val="4F81BD">
                        <a:alpha val="0"/>
                      </a:srgbClr>
                    </a:solidFill>
                  </a:ln>
                  <a:latin typeface="Arial" panose="020B0604020202020204" pitchFamily="34" charset="0"/>
                  <a:ea typeface="HY헤드라인M" panose="02030600000101010101" pitchFamily="18" charset="-127"/>
                  <a:cs typeface="Arial" panose="020B0604020202020204" pitchFamily="34" charset="0"/>
                </a:rPr>
                <a:t>et al. (2013): ex-post accounting framework of the value added and workers </a:t>
              </a:r>
              <a:r>
                <a:rPr lang="en-US" altLang="ko-KR" sz="1600" b="1" dirty="0" smtClean="0">
                  <a:ln>
                    <a:solidFill>
                      <a:srgbClr val="4F81BD">
                        <a:alpha val="0"/>
                      </a:srgbClr>
                    </a:solidFill>
                  </a:ln>
                  <a:latin typeface="Arial" panose="020B0604020202020204" pitchFamily="34" charset="0"/>
                  <a:ea typeface="HY헤드라인M" panose="02030600000101010101" pitchFamily="18" charset="-127"/>
                  <a:cs typeface="Arial" panose="020B0604020202020204" pitchFamily="34" charset="0"/>
                </a:rPr>
                <a:t>  </a:t>
              </a:r>
              <a:br>
                <a:rPr lang="en-US" altLang="ko-KR" sz="1600" b="1" dirty="0" smtClean="0">
                  <a:ln>
                    <a:solidFill>
                      <a:srgbClr val="4F81BD">
                        <a:alpha val="0"/>
                      </a:srgbClr>
                    </a:solidFill>
                  </a:ln>
                  <a:latin typeface="Arial" panose="020B0604020202020204" pitchFamily="34" charset="0"/>
                  <a:ea typeface="HY헤드라인M" panose="02030600000101010101" pitchFamily="18" charset="-127"/>
                  <a:cs typeface="Arial" panose="020B0604020202020204" pitchFamily="34" charset="0"/>
                </a:rPr>
              </a:br>
              <a:r>
                <a:rPr lang="en-US" altLang="ko-KR" sz="1600" b="1" dirty="0" smtClean="0">
                  <a:ln>
                    <a:solidFill>
                      <a:srgbClr val="4F81BD">
                        <a:alpha val="0"/>
                      </a:srgbClr>
                    </a:solidFill>
                  </a:ln>
                  <a:latin typeface="Arial" panose="020B0604020202020204" pitchFamily="34" charset="0"/>
                  <a:ea typeface="HY헤드라인M" panose="02030600000101010101" pitchFamily="18" charset="-127"/>
                  <a:cs typeface="Arial" panose="020B0604020202020204" pitchFamily="34" charset="0"/>
                </a:rPr>
                <a:t>   that </a:t>
              </a:r>
              <a:r>
                <a:rPr lang="en-US" altLang="ko-KR" sz="1600" b="1" dirty="0">
                  <a:ln>
                    <a:solidFill>
                      <a:srgbClr val="4F81BD">
                        <a:alpha val="0"/>
                      </a:srgbClr>
                    </a:solidFill>
                  </a:ln>
                  <a:latin typeface="Arial" panose="020B0604020202020204" pitchFamily="34" charset="0"/>
                  <a:ea typeface="HY헤드라인M" panose="02030600000101010101" pitchFamily="18" charset="-127"/>
                  <a:cs typeface="Arial" panose="020B0604020202020204" pitchFamily="34" charset="0"/>
                </a:rPr>
                <a:t>are directly and indirectly related to the production of </a:t>
              </a:r>
              <a:r>
                <a:rPr lang="en-US" altLang="ko-KR" sz="1600" b="1" dirty="0">
                  <a:ln>
                    <a:solidFill>
                      <a:srgbClr val="4F81BD">
                        <a:alpha val="0"/>
                      </a:srgbClr>
                    </a:solidFill>
                  </a:ln>
                  <a:solidFill>
                    <a:srgbClr val="FF0000"/>
                  </a:solidFill>
                  <a:latin typeface="Arial" panose="020B0604020202020204" pitchFamily="34" charset="0"/>
                  <a:ea typeface="HY헤드라인M" panose="02030600000101010101" pitchFamily="18" charset="-127"/>
                  <a:cs typeface="Arial" panose="020B0604020202020204" pitchFamily="34" charset="0"/>
                </a:rPr>
                <a:t>final manufacturing </a:t>
              </a:r>
              <a:r>
                <a:rPr lang="en-US" altLang="ko-KR" sz="1600" b="1" dirty="0" smtClean="0">
                  <a:ln>
                    <a:solidFill>
                      <a:srgbClr val="4F81BD">
                        <a:alpha val="0"/>
                      </a:srgbClr>
                    </a:solidFill>
                  </a:ln>
                  <a:solidFill>
                    <a:srgbClr val="FF0000"/>
                  </a:solidFill>
                  <a:latin typeface="Arial" panose="020B0604020202020204" pitchFamily="34" charset="0"/>
                  <a:ea typeface="HY헤드라인M" panose="02030600000101010101" pitchFamily="18" charset="-127"/>
                  <a:cs typeface="Arial" panose="020B0604020202020204" pitchFamily="34" charset="0"/>
                </a:rPr>
                <a:t/>
              </a:r>
              <a:br>
                <a:rPr lang="en-US" altLang="ko-KR" sz="1600" b="1" dirty="0" smtClean="0">
                  <a:ln>
                    <a:solidFill>
                      <a:srgbClr val="4F81BD">
                        <a:alpha val="0"/>
                      </a:srgbClr>
                    </a:solidFill>
                  </a:ln>
                  <a:solidFill>
                    <a:srgbClr val="FF0000"/>
                  </a:solidFill>
                  <a:latin typeface="Arial" panose="020B0604020202020204" pitchFamily="34" charset="0"/>
                  <a:ea typeface="HY헤드라인M" panose="02030600000101010101" pitchFamily="18" charset="-127"/>
                  <a:cs typeface="Arial" panose="020B0604020202020204" pitchFamily="34" charset="0"/>
                </a:rPr>
              </a:br>
              <a:r>
                <a:rPr lang="en-US" altLang="ko-KR" sz="1600" b="1" dirty="0" smtClean="0">
                  <a:ln>
                    <a:solidFill>
                      <a:srgbClr val="4F81BD">
                        <a:alpha val="0"/>
                      </a:srgbClr>
                    </a:solidFill>
                  </a:ln>
                  <a:solidFill>
                    <a:srgbClr val="FF0000"/>
                  </a:solidFill>
                  <a:latin typeface="Arial" panose="020B0604020202020204" pitchFamily="34" charset="0"/>
                  <a:ea typeface="HY헤드라인M" panose="02030600000101010101" pitchFamily="18" charset="-127"/>
                  <a:cs typeface="Arial" panose="020B0604020202020204" pitchFamily="34" charset="0"/>
                </a:rPr>
                <a:t>   goods</a:t>
              </a:r>
              <a:r>
                <a:rPr lang="en-US" altLang="ko-KR" sz="1600" b="1" dirty="0">
                  <a:ln>
                    <a:solidFill>
                      <a:srgbClr val="4F81BD">
                        <a:alpha val="0"/>
                      </a:srgbClr>
                    </a:solidFill>
                  </a:ln>
                  <a:latin typeface="Arial" panose="020B0604020202020204" pitchFamily="34" charset="0"/>
                  <a:ea typeface="HY헤드라인M" panose="02030600000101010101" pitchFamily="18" charset="-127"/>
                  <a:cs typeface="Arial" panose="020B0604020202020204" pitchFamily="34" charset="0"/>
                </a:rPr>
                <a:t>, called </a:t>
              </a:r>
              <a:r>
                <a:rPr lang="en-US" altLang="ko-KR" sz="1600" b="1" dirty="0">
                  <a:ln>
                    <a:solidFill>
                      <a:srgbClr val="4F81BD">
                        <a:alpha val="0"/>
                      </a:srgbClr>
                    </a:solidFill>
                  </a:ln>
                  <a:solidFill>
                    <a:srgbClr val="FF0000"/>
                  </a:solidFill>
                  <a:latin typeface="Arial" panose="020B0604020202020204" pitchFamily="34" charset="0"/>
                  <a:ea typeface="HY헤드라인M" panose="02030600000101010101" pitchFamily="18" charset="-127"/>
                  <a:cs typeface="Arial" panose="020B0604020202020204" pitchFamily="34" charset="0"/>
                </a:rPr>
                <a:t>‘manufactures GVC income’ </a:t>
              </a:r>
              <a:r>
                <a:rPr lang="en-US" altLang="ko-KR" sz="1600" b="1" dirty="0">
                  <a:ln>
                    <a:solidFill>
                      <a:srgbClr val="4F81BD">
                        <a:alpha val="0"/>
                      </a:srgbClr>
                    </a:solidFill>
                  </a:ln>
                  <a:latin typeface="Arial" panose="020B0604020202020204" pitchFamily="34" charset="0"/>
                  <a:ea typeface="HY헤드라인M" panose="02030600000101010101" pitchFamily="18" charset="-127"/>
                  <a:cs typeface="Arial" panose="020B0604020202020204" pitchFamily="34" charset="0"/>
                </a:rPr>
                <a:t>and </a:t>
              </a:r>
              <a:r>
                <a:rPr lang="en-US" altLang="ko-KR" sz="1600" b="1" dirty="0">
                  <a:ln>
                    <a:solidFill>
                      <a:srgbClr val="4F81BD">
                        <a:alpha val="0"/>
                      </a:srgbClr>
                    </a:solidFill>
                  </a:ln>
                  <a:solidFill>
                    <a:srgbClr val="FF0000"/>
                  </a:solidFill>
                  <a:latin typeface="Arial" panose="020B0604020202020204" pitchFamily="34" charset="0"/>
                  <a:ea typeface="HY헤드라인M" panose="02030600000101010101" pitchFamily="18" charset="-127"/>
                  <a:cs typeface="Arial" panose="020B0604020202020204" pitchFamily="34" charset="0"/>
                </a:rPr>
                <a:t>‘manufactures GVC jobs’</a:t>
              </a:r>
            </a:p>
          </p:txBody>
        </p:sp>
        <p:pic>
          <p:nvPicPr>
            <p:cNvPr id="27"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7851" r="96209" b="66529"/>
            <a:stretch/>
          </p:blipFill>
          <p:spPr bwMode="auto">
            <a:xfrm>
              <a:off x="462244" y="1158652"/>
              <a:ext cx="300037" cy="295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311875935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그룹 16"/>
          <p:cNvGrpSpPr/>
          <p:nvPr/>
        </p:nvGrpSpPr>
        <p:grpSpPr>
          <a:xfrm>
            <a:off x="451619" y="980727"/>
            <a:ext cx="8244706" cy="5524847"/>
            <a:chOff x="661169" y="3093713"/>
            <a:chExt cx="7825606" cy="4981700"/>
          </a:xfrm>
        </p:grpSpPr>
        <p:sp>
          <p:nvSpPr>
            <p:cNvPr id="18" name="모서리가 둥근 직사각형 17"/>
            <p:cNvSpPr/>
            <p:nvPr/>
          </p:nvSpPr>
          <p:spPr bwMode="auto">
            <a:xfrm>
              <a:off x="661169" y="3093713"/>
              <a:ext cx="7825606" cy="4981700"/>
            </a:xfrm>
            <a:prstGeom prst="roundRect">
              <a:avLst>
                <a:gd name="adj" fmla="val 479"/>
              </a:avLst>
            </a:prstGeom>
            <a:solidFill>
              <a:schemeClr val="bg1"/>
            </a:solidFill>
            <a:ln w="19050" algn="ctr">
              <a:solidFill>
                <a:srgbClr val="1D4575"/>
              </a:solidFill>
              <a:round/>
              <a:headEnd/>
              <a:tailEnd/>
            </a:ln>
            <a:effectLst>
              <a:innerShdw blurRad="63500">
                <a:schemeClr val="tx1">
                  <a:lumMod val="65000"/>
                  <a:lumOff val="35000"/>
                </a:schemeClr>
              </a:innerShdw>
            </a:effectLst>
          </p:spPr>
          <p:txBody>
            <a:bodyPr anchor="ctr"/>
            <a:lstStyle/>
            <a:p>
              <a:pPr algn="ctr" latinLnBrk="0">
                <a:defRPr/>
              </a:pPr>
              <a:endParaRPr lang="ko-KR" altLang="en-US">
                <a:latin typeface="굴림" charset="-127"/>
                <a:ea typeface="굴림" charset="-127"/>
              </a:endParaRPr>
            </a:p>
          </p:txBody>
        </p:sp>
        <p:sp>
          <p:nvSpPr>
            <p:cNvPr id="19" name="AutoShape 415"/>
            <p:cNvSpPr>
              <a:spLocks noChangeArrowheads="1"/>
            </p:cNvSpPr>
            <p:nvPr/>
          </p:nvSpPr>
          <p:spPr bwMode="auto">
            <a:xfrm>
              <a:off x="699557" y="3122306"/>
              <a:ext cx="7762958" cy="400008"/>
            </a:xfrm>
            <a:prstGeom prst="roundRect">
              <a:avLst>
                <a:gd name="adj" fmla="val 3397"/>
              </a:avLst>
            </a:prstGeom>
            <a:gradFill flip="none" rotWithShape="1">
              <a:gsLst>
                <a:gs pos="39000">
                  <a:srgbClr val="005EA4"/>
                </a:gs>
                <a:gs pos="41000">
                  <a:srgbClr val="004D86"/>
                </a:gs>
              </a:gsLst>
              <a:lin ang="2700000" scaled="1"/>
              <a:tileRect/>
            </a:gradFill>
            <a:ln w="19050" algn="ctr">
              <a:solidFill>
                <a:schemeClr val="bg1"/>
              </a:solidFill>
              <a:round/>
              <a:headEnd/>
              <a:tailEnd/>
            </a:ln>
            <a:effectLst/>
          </p:spPr>
          <p:txBody>
            <a:bodyPr lIns="36000" tIns="0" rIns="0" bIns="0" anchor="ctr">
              <a:scene3d>
                <a:camera prst="orthographicFront"/>
                <a:lightRig rig="threePt" dir="t"/>
              </a:scene3d>
              <a:sp3d>
                <a:bevelT w="0" h="0"/>
                <a:contourClr>
                  <a:srgbClr val="3696E6"/>
                </a:contourClr>
              </a:sp3d>
            </a:bodyPr>
            <a:lstStyle/>
            <a:p>
              <a:pPr marL="49213" indent="-342900" algn="ctr" fontAlgn="ctr" latinLnBrk="0">
                <a:spcBef>
                  <a:spcPct val="20000"/>
                </a:spcBef>
                <a:buClr>
                  <a:schemeClr val="hlink"/>
                </a:buClr>
                <a:buSzPts val="1200"/>
              </a:pPr>
              <a:r>
                <a:rPr lang="en-US" altLang="ko-KR" sz="1700" b="1" dirty="0">
                  <a:solidFill>
                    <a:schemeClr val="bg1"/>
                  </a:solidFill>
                  <a:latin typeface="Arial" panose="020B0604020202020204" pitchFamily="34" charset="0"/>
                  <a:ea typeface="HY헤드라인M" panose="02030600000101010101" pitchFamily="18" charset="-127"/>
                  <a:cs typeface="Arial" panose="020B0604020202020204" pitchFamily="34" charset="0"/>
                </a:rPr>
                <a:t>&lt;Figure 2&gt; GVC of Korea’s IT Industry</a:t>
              </a:r>
              <a:endParaRPr lang="ko-KR" altLang="en-US" sz="1700" b="1" dirty="0">
                <a:solidFill>
                  <a:schemeClr val="bg1"/>
                </a:solidFill>
                <a:latin typeface="Arial" panose="020B0604020202020204" pitchFamily="34" charset="0"/>
                <a:ea typeface="HY헤드라인M" panose="02030600000101010101" pitchFamily="18" charset="-127"/>
                <a:cs typeface="Arial" panose="020B0604020202020204" pitchFamily="34" charset="0"/>
              </a:endParaRPr>
            </a:p>
          </p:txBody>
        </p:sp>
      </p:grpSp>
      <p:sp>
        <p:nvSpPr>
          <p:cNvPr id="4" name="슬라이드 번호 개체 틀 3"/>
          <p:cNvSpPr>
            <a:spLocks noGrp="1"/>
          </p:cNvSpPr>
          <p:nvPr>
            <p:ph type="sldNum" sz="quarter" idx="12"/>
          </p:nvPr>
        </p:nvSpPr>
        <p:spPr/>
        <p:txBody>
          <a:bodyPr/>
          <a:lstStyle/>
          <a:p>
            <a:fld id="{3F28CAA6-A75E-4364-ADDA-B3C6558AEBCC}" type="slidenum">
              <a:rPr lang="ko-KR" altLang="en-US" smtClean="0"/>
              <a:pPr/>
              <a:t>30</a:t>
            </a:fld>
            <a:endParaRPr lang="ko-KR" altLang="en-US" dirty="0"/>
          </a:p>
        </p:txBody>
      </p:sp>
      <p:sp>
        <p:nvSpPr>
          <p:cNvPr id="14" name="Rectangle 2"/>
          <p:cNvSpPr txBox="1">
            <a:spLocks noChangeArrowheads="1"/>
          </p:cNvSpPr>
          <p:nvPr/>
        </p:nvSpPr>
        <p:spPr bwMode="auto">
          <a:xfrm>
            <a:off x="80072" y="81962"/>
            <a:ext cx="7470635" cy="523220"/>
          </a:xfrm>
          <a:prstGeom prst="rect">
            <a:avLst/>
          </a:prstGeom>
          <a:noFill/>
        </p:spPr>
        <p:txBody>
          <a:bodyPr wrap="none" rtlCol="0">
            <a:spAutoFit/>
            <a:scene3d>
              <a:camera prst="orthographicFront"/>
              <a:lightRig rig="threePt" dir="t"/>
            </a:scene3d>
            <a:sp3d contourW="38100">
              <a:bevelT w="0" h="38100"/>
              <a:contourClr>
                <a:schemeClr val="tx2">
                  <a:lumMod val="50000"/>
                </a:schemeClr>
              </a:contourClr>
            </a:sp3d>
          </a:bodyPr>
          <a:lstStyle>
            <a:defPPr>
              <a:defRPr lang="ko-KR"/>
            </a:defPPr>
            <a:lvl1pPr>
              <a:spcBef>
                <a:spcPct val="50000"/>
              </a:spcBef>
              <a:defRPr sz="2800" spc="-50">
                <a:solidFill>
                  <a:schemeClr val="bg1"/>
                </a:solidFill>
                <a:latin typeface="Arial" pitchFamily="34" charset="0"/>
                <a:ea typeface="HY견고딕" pitchFamily="18" charset="-127"/>
                <a:cs typeface="Arial" pitchFamily="34" charset="0"/>
              </a:defRPr>
            </a:lvl1pPr>
          </a:lstStyle>
          <a:p>
            <a:pPr lvl="0"/>
            <a:r>
              <a:rPr lang="en-US" altLang="ko-KR" b="1" dirty="0">
                <a:latin typeface="+mn-ea"/>
                <a:ea typeface="+mn-ea"/>
              </a:rPr>
              <a:t>V</a:t>
            </a:r>
            <a:r>
              <a:rPr lang="en-US" altLang="ko-KR" b="1" dirty="0" smtClean="0">
                <a:latin typeface="+mn-ea"/>
                <a:ea typeface="+mn-ea"/>
              </a:rPr>
              <a:t>. Current </a:t>
            </a:r>
            <a:r>
              <a:rPr lang="en-US" altLang="ko-KR" b="1" dirty="0">
                <a:latin typeface="+mn-ea"/>
                <a:ea typeface="+mn-ea"/>
              </a:rPr>
              <a:t>State of Korean IT Industry’s GVC</a:t>
            </a:r>
            <a:endParaRPr lang="ko-KR" altLang="ko-KR" b="1" dirty="0"/>
          </a:p>
        </p:txBody>
      </p:sp>
      <p:sp>
        <p:nvSpPr>
          <p:cNvPr id="16" name="TextBox 15"/>
          <p:cNvSpPr txBox="1"/>
          <p:nvPr/>
        </p:nvSpPr>
        <p:spPr>
          <a:xfrm>
            <a:off x="657275" y="6065490"/>
            <a:ext cx="7257252" cy="307777"/>
          </a:xfrm>
          <a:prstGeom prst="rect">
            <a:avLst/>
          </a:prstGeom>
          <a:noFill/>
        </p:spPr>
        <p:txBody>
          <a:bodyPr wrap="square" rtlCol="0">
            <a:spAutoFit/>
          </a:bodyPr>
          <a:lstStyle/>
          <a:p>
            <a:r>
              <a:rPr lang="en-US" altLang="ko-KR" sz="1400" dirty="0" smtClean="0"/>
              <a:t>Source: Choi et al., GVC and the Workforce Policy, KIET, 2015 </a:t>
            </a:r>
            <a:endParaRPr lang="ko-KR" altLang="en-US" sz="1400" dirty="0"/>
          </a:p>
        </p:txBody>
      </p:sp>
      <p:pic>
        <p:nvPicPr>
          <p:cNvPr id="5" name="그림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7275" y="1634813"/>
            <a:ext cx="7829500" cy="4366321"/>
          </a:xfrm>
          <a:prstGeom prst="rect">
            <a:avLst/>
          </a:prstGeom>
        </p:spPr>
      </p:pic>
      <p:sp>
        <p:nvSpPr>
          <p:cNvPr id="26" name="TextBox 25"/>
          <p:cNvSpPr txBox="1"/>
          <p:nvPr/>
        </p:nvSpPr>
        <p:spPr>
          <a:xfrm>
            <a:off x="1585764" y="1739352"/>
            <a:ext cx="867545" cy="486287"/>
          </a:xfrm>
          <a:prstGeom prst="rect">
            <a:avLst/>
          </a:prstGeom>
          <a:noFill/>
        </p:spPr>
        <p:txBody>
          <a:bodyPr wrap="none" rtlCol="0">
            <a:spAutoFit/>
          </a:bodyPr>
          <a:lstStyle>
            <a:defPPr>
              <a:defRPr lang="ko-KR"/>
            </a:defPPr>
            <a:lvl1pPr>
              <a:defRPr sz="1200">
                <a:latin typeface="Arial" panose="020B0604020202020204" pitchFamily="34" charset="0"/>
                <a:cs typeface="Arial" panose="020B0604020202020204" pitchFamily="34" charset="0"/>
              </a:defRPr>
            </a:lvl1pPr>
          </a:lstStyle>
          <a:p>
            <a:pPr algn="ctr">
              <a:lnSpc>
                <a:spcPct val="80000"/>
              </a:lnSpc>
            </a:pPr>
            <a:r>
              <a:rPr lang="en-US" altLang="ko-KR" sz="1600" b="1" dirty="0" smtClean="0"/>
              <a:t>R&amp;D</a:t>
            </a:r>
          </a:p>
          <a:p>
            <a:pPr algn="ctr">
              <a:lnSpc>
                <a:spcPct val="80000"/>
              </a:lnSpc>
            </a:pPr>
            <a:r>
              <a:rPr lang="en-US" altLang="ko-KR" sz="1600" b="1" dirty="0" smtClean="0"/>
              <a:t>Design</a:t>
            </a:r>
            <a:endParaRPr lang="en-US" altLang="ko-KR" sz="1600" b="1" dirty="0"/>
          </a:p>
        </p:txBody>
      </p:sp>
      <p:sp>
        <p:nvSpPr>
          <p:cNvPr id="27" name="TextBox 26"/>
          <p:cNvSpPr txBox="1"/>
          <p:nvPr/>
        </p:nvSpPr>
        <p:spPr>
          <a:xfrm>
            <a:off x="3012456" y="1796502"/>
            <a:ext cx="1449436" cy="313932"/>
          </a:xfrm>
          <a:prstGeom prst="rect">
            <a:avLst/>
          </a:prstGeom>
          <a:noFill/>
        </p:spPr>
        <p:txBody>
          <a:bodyPr wrap="none" rtlCol="0">
            <a:spAutoFit/>
          </a:bodyPr>
          <a:lstStyle>
            <a:defPPr>
              <a:defRPr lang="ko-KR"/>
            </a:defPPr>
            <a:lvl1pPr>
              <a:defRPr sz="1200">
                <a:latin typeface="Arial" panose="020B0604020202020204" pitchFamily="34" charset="0"/>
                <a:cs typeface="Arial" panose="020B0604020202020204" pitchFamily="34" charset="0"/>
              </a:defRPr>
            </a:lvl1pPr>
          </a:lstStyle>
          <a:p>
            <a:pPr algn="ctr">
              <a:lnSpc>
                <a:spcPct val="90000"/>
              </a:lnSpc>
            </a:pPr>
            <a:r>
              <a:rPr lang="en-US" altLang="ko-KR" sz="1600" b="1" dirty="0" smtClean="0"/>
              <a:t>Procurement</a:t>
            </a:r>
            <a:endParaRPr lang="en-US" altLang="ko-KR" sz="1600" b="1" dirty="0"/>
          </a:p>
        </p:txBody>
      </p:sp>
      <p:sp>
        <p:nvSpPr>
          <p:cNvPr id="31" name="TextBox 30"/>
          <p:cNvSpPr txBox="1"/>
          <p:nvPr/>
        </p:nvSpPr>
        <p:spPr>
          <a:xfrm>
            <a:off x="5313628" y="1796502"/>
            <a:ext cx="1266692" cy="313932"/>
          </a:xfrm>
          <a:prstGeom prst="rect">
            <a:avLst/>
          </a:prstGeom>
          <a:noFill/>
        </p:spPr>
        <p:txBody>
          <a:bodyPr wrap="none" rtlCol="0">
            <a:spAutoFit/>
          </a:bodyPr>
          <a:lstStyle>
            <a:defPPr>
              <a:defRPr lang="ko-KR"/>
            </a:defPPr>
            <a:lvl1pPr>
              <a:defRPr sz="1200">
                <a:latin typeface="Arial" panose="020B0604020202020204" pitchFamily="34" charset="0"/>
                <a:cs typeface="Arial" panose="020B0604020202020204" pitchFamily="34" charset="0"/>
              </a:defRPr>
            </a:lvl1pPr>
          </a:lstStyle>
          <a:p>
            <a:pPr algn="ctr">
              <a:lnSpc>
                <a:spcPct val="90000"/>
              </a:lnSpc>
            </a:pPr>
            <a:r>
              <a:rPr lang="en-US" altLang="ko-KR" sz="1600" b="1" dirty="0"/>
              <a:t>Production</a:t>
            </a:r>
          </a:p>
        </p:txBody>
      </p:sp>
      <p:sp>
        <p:nvSpPr>
          <p:cNvPr id="32" name="TextBox 31"/>
          <p:cNvSpPr txBox="1"/>
          <p:nvPr/>
        </p:nvSpPr>
        <p:spPr>
          <a:xfrm>
            <a:off x="7137966" y="1739352"/>
            <a:ext cx="1212191" cy="486287"/>
          </a:xfrm>
          <a:prstGeom prst="rect">
            <a:avLst/>
          </a:prstGeom>
          <a:noFill/>
        </p:spPr>
        <p:txBody>
          <a:bodyPr wrap="none" rtlCol="0">
            <a:spAutoFit/>
          </a:bodyPr>
          <a:lstStyle>
            <a:defPPr>
              <a:defRPr lang="ko-KR"/>
            </a:defPPr>
            <a:lvl1pPr>
              <a:defRPr sz="1200">
                <a:latin typeface="Arial" panose="020B0604020202020204" pitchFamily="34" charset="0"/>
                <a:cs typeface="Arial" panose="020B0604020202020204" pitchFamily="34" charset="0"/>
              </a:defRPr>
            </a:lvl1pPr>
          </a:lstStyle>
          <a:p>
            <a:pPr algn="ctr">
              <a:lnSpc>
                <a:spcPct val="80000"/>
              </a:lnSpc>
            </a:pPr>
            <a:r>
              <a:rPr lang="en-US" altLang="ko-KR" sz="1600" b="1" dirty="0" smtClean="0"/>
              <a:t>Marketing/</a:t>
            </a:r>
            <a:endParaRPr lang="en-US" altLang="ko-KR" sz="1600" b="1" dirty="0"/>
          </a:p>
          <a:p>
            <a:pPr algn="ctr">
              <a:lnSpc>
                <a:spcPct val="80000"/>
              </a:lnSpc>
            </a:pPr>
            <a:r>
              <a:rPr lang="en-US" altLang="ko-KR" sz="1600" b="1" dirty="0" smtClean="0"/>
              <a:t>Service</a:t>
            </a:r>
            <a:endParaRPr lang="en-US" altLang="ko-KR" sz="1600" b="1" dirty="0"/>
          </a:p>
        </p:txBody>
      </p:sp>
      <p:sp>
        <p:nvSpPr>
          <p:cNvPr id="33" name="TextBox 32"/>
          <p:cNvSpPr txBox="1"/>
          <p:nvPr/>
        </p:nvSpPr>
        <p:spPr>
          <a:xfrm rot="16200000">
            <a:off x="666963" y="2072727"/>
            <a:ext cx="628698" cy="289310"/>
          </a:xfrm>
          <a:prstGeom prst="rect">
            <a:avLst/>
          </a:prstGeom>
          <a:noFill/>
        </p:spPr>
        <p:txBody>
          <a:bodyPr wrap="none" rtlCol="0">
            <a:spAutoFit/>
          </a:bodyPr>
          <a:lstStyle>
            <a:defPPr>
              <a:defRPr lang="ko-KR"/>
            </a:defPPr>
            <a:lvl1pPr>
              <a:defRPr sz="1200">
                <a:latin typeface="Arial" panose="020B0604020202020204" pitchFamily="34" charset="0"/>
                <a:cs typeface="Arial" panose="020B0604020202020204" pitchFamily="34" charset="0"/>
              </a:defRPr>
            </a:lvl1pPr>
          </a:lstStyle>
          <a:p>
            <a:pPr algn="ctr">
              <a:lnSpc>
                <a:spcPct val="80000"/>
              </a:lnSpc>
            </a:pPr>
            <a:r>
              <a:rPr lang="en-US" altLang="ko-KR" sz="1600" b="1" dirty="0" smtClean="0"/>
              <a:t>GVC</a:t>
            </a:r>
            <a:endParaRPr lang="en-US" altLang="ko-KR" sz="1600" b="1" dirty="0"/>
          </a:p>
        </p:txBody>
      </p:sp>
      <p:sp>
        <p:nvSpPr>
          <p:cNvPr id="35" name="TextBox 34"/>
          <p:cNvSpPr txBox="1"/>
          <p:nvPr/>
        </p:nvSpPr>
        <p:spPr>
          <a:xfrm rot="16200000">
            <a:off x="446369" y="3455249"/>
            <a:ext cx="1107997" cy="264688"/>
          </a:xfrm>
          <a:prstGeom prst="rect">
            <a:avLst/>
          </a:prstGeom>
          <a:noFill/>
        </p:spPr>
        <p:txBody>
          <a:bodyPr wrap="none" rtlCol="0">
            <a:spAutoFit/>
          </a:bodyPr>
          <a:lstStyle>
            <a:defPPr>
              <a:defRPr lang="ko-KR"/>
            </a:defPPr>
            <a:lvl1pPr>
              <a:defRPr sz="1200">
                <a:latin typeface="Arial" panose="020B0604020202020204" pitchFamily="34" charset="0"/>
                <a:cs typeface="Arial" panose="020B0604020202020204" pitchFamily="34" charset="0"/>
              </a:defRPr>
            </a:lvl1pPr>
          </a:lstStyle>
          <a:p>
            <a:pPr algn="ctr">
              <a:lnSpc>
                <a:spcPct val="70000"/>
              </a:lnSpc>
            </a:pPr>
            <a:r>
              <a:rPr lang="en-US" altLang="ko-KR" sz="1600" b="1" dirty="0" smtClean="0"/>
              <a:t>Domestic</a:t>
            </a:r>
            <a:endParaRPr lang="en-US" altLang="ko-KR" sz="1600" b="1" dirty="0"/>
          </a:p>
        </p:txBody>
      </p:sp>
      <p:sp>
        <p:nvSpPr>
          <p:cNvPr id="36" name="TextBox 35"/>
          <p:cNvSpPr txBox="1"/>
          <p:nvPr/>
        </p:nvSpPr>
        <p:spPr>
          <a:xfrm rot="16200000">
            <a:off x="578711" y="5116771"/>
            <a:ext cx="824265" cy="264688"/>
          </a:xfrm>
          <a:prstGeom prst="rect">
            <a:avLst/>
          </a:prstGeom>
          <a:noFill/>
        </p:spPr>
        <p:txBody>
          <a:bodyPr wrap="none" rtlCol="0">
            <a:spAutoFit/>
          </a:bodyPr>
          <a:lstStyle>
            <a:defPPr>
              <a:defRPr lang="ko-KR"/>
            </a:defPPr>
            <a:lvl1pPr>
              <a:defRPr sz="1200">
                <a:latin typeface="Arial" panose="020B0604020202020204" pitchFamily="34" charset="0"/>
                <a:cs typeface="Arial" panose="020B0604020202020204" pitchFamily="34" charset="0"/>
              </a:defRPr>
            </a:lvl1pPr>
          </a:lstStyle>
          <a:p>
            <a:pPr algn="ctr">
              <a:lnSpc>
                <a:spcPct val="70000"/>
              </a:lnSpc>
            </a:pPr>
            <a:r>
              <a:rPr lang="en-US" altLang="ko-KR" sz="1600" b="1" dirty="0" smtClean="0"/>
              <a:t>Global</a:t>
            </a:r>
            <a:endParaRPr lang="en-US" altLang="ko-KR" sz="1600" b="1" dirty="0"/>
          </a:p>
        </p:txBody>
      </p:sp>
      <p:sp>
        <p:nvSpPr>
          <p:cNvPr id="37" name="TextBox 36"/>
          <p:cNvSpPr txBox="1"/>
          <p:nvPr/>
        </p:nvSpPr>
        <p:spPr>
          <a:xfrm>
            <a:off x="1538662" y="2368002"/>
            <a:ext cx="923651" cy="387798"/>
          </a:xfrm>
          <a:prstGeom prst="rect">
            <a:avLst/>
          </a:prstGeom>
          <a:noFill/>
        </p:spPr>
        <p:txBody>
          <a:bodyPr wrap="none" rtlCol="0">
            <a:spAutoFit/>
          </a:bodyPr>
          <a:lstStyle>
            <a:defPPr>
              <a:defRPr lang="ko-KR"/>
            </a:defPPr>
            <a:lvl1pPr>
              <a:defRPr sz="1200">
                <a:latin typeface="Arial" panose="020B0604020202020204" pitchFamily="34" charset="0"/>
                <a:cs typeface="Arial" panose="020B0604020202020204" pitchFamily="34" charset="0"/>
              </a:defRPr>
            </a:lvl1pPr>
          </a:lstStyle>
          <a:p>
            <a:pPr algn="ctr">
              <a:lnSpc>
                <a:spcPct val="80000"/>
              </a:lnSpc>
            </a:pPr>
            <a:r>
              <a:rPr lang="en-US" altLang="ko-KR" b="1" dirty="0" smtClean="0">
                <a:solidFill>
                  <a:schemeClr val="bg1"/>
                </a:solidFill>
              </a:rPr>
              <a:t>Planning /</a:t>
            </a:r>
            <a:endParaRPr lang="en-US" altLang="ko-KR" b="1" dirty="0">
              <a:solidFill>
                <a:schemeClr val="bg1"/>
              </a:solidFill>
            </a:endParaRPr>
          </a:p>
          <a:p>
            <a:pPr algn="ctr">
              <a:lnSpc>
                <a:spcPct val="80000"/>
              </a:lnSpc>
            </a:pPr>
            <a:r>
              <a:rPr lang="en-US" altLang="ko-KR" b="1" dirty="0">
                <a:solidFill>
                  <a:schemeClr val="bg1"/>
                </a:solidFill>
              </a:rPr>
              <a:t>Design</a:t>
            </a:r>
          </a:p>
        </p:txBody>
      </p:sp>
      <p:sp>
        <p:nvSpPr>
          <p:cNvPr id="38" name="TextBox 37"/>
          <p:cNvSpPr txBox="1"/>
          <p:nvPr/>
        </p:nvSpPr>
        <p:spPr>
          <a:xfrm>
            <a:off x="2740022" y="2434946"/>
            <a:ext cx="1988045" cy="240066"/>
          </a:xfrm>
          <a:prstGeom prst="rect">
            <a:avLst/>
          </a:prstGeom>
          <a:noFill/>
        </p:spPr>
        <p:txBody>
          <a:bodyPr wrap="none" rtlCol="0">
            <a:spAutoFit/>
          </a:bodyPr>
          <a:lstStyle>
            <a:defPPr>
              <a:defRPr lang="ko-KR"/>
            </a:defPPr>
            <a:lvl1pPr>
              <a:defRPr sz="1200">
                <a:latin typeface="Arial" panose="020B0604020202020204" pitchFamily="34" charset="0"/>
                <a:cs typeface="Arial" panose="020B0604020202020204" pitchFamily="34" charset="0"/>
              </a:defRPr>
            </a:lvl1pPr>
          </a:lstStyle>
          <a:p>
            <a:pPr algn="ctr">
              <a:lnSpc>
                <a:spcPct val="80000"/>
              </a:lnSpc>
            </a:pPr>
            <a:r>
              <a:rPr lang="en-US" altLang="ko-KR" b="1" dirty="0" smtClean="0">
                <a:solidFill>
                  <a:schemeClr val="bg1"/>
                </a:solidFill>
              </a:rPr>
              <a:t>Components &amp; Materials</a:t>
            </a:r>
            <a:endParaRPr lang="en-US" altLang="ko-KR" b="1" dirty="0">
              <a:solidFill>
                <a:schemeClr val="bg1"/>
              </a:solidFill>
            </a:endParaRPr>
          </a:p>
        </p:txBody>
      </p:sp>
      <p:sp>
        <p:nvSpPr>
          <p:cNvPr id="39" name="TextBox 38"/>
          <p:cNvSpPr txBox="1"/>
          <p:nvPr/>
        </p:nvSpPr>
        <p:spPr>
          <a:xfrm>
            <a:off x="5036199" y="2434946"/>
            <a:ext cx="1853392" cy="240066"/>
          </a:xfrm>
          <a:prstGeom prst="rect">
            <a:avLst/>
          </a:prstGeom>
          <a:noFill/>
        </p:spPr>
        <p:txBody>
          <a:bodyPr wrap="none" rtlCol="0">
            <a:spAutoFit/>
          </a:bodyPr>
          <a:lstStyle>
            <a:defPPr>
              <a:defRPr lang="ko-KR"/>
            </a:defPPr>
            <a:lvl1pPr>
              <a:defRPr sz="1200">
                <a:latin typeface="Arial" panose="020B0604020202020204" pitchFamily="34" charset="0"/>
                <a:cs typeface="Arial" panose="020B0604020202020204" pitchFamily="34" charset="0"/>
              </a:defRPr>
            </a:lvl1pPr>
          </a:lstStyle>
          <a:p>
            <a:pPr algn="ctr">
              <a:lnSpc>
                <a:spcPct val="80000"/>
              </a:lnSpc>
            </a:pPr>
            <a:r>
              <a:rPr lang="en-US" altLang="ko-KR" b="1" dirty="0" smtClean="0">
                <a:solidFill>
                  <a:schemeClr val="bg1"/>
                </a:solidFill>
              </a:rPr>
              <a:t>Assembly / Production</a:t>
            </a:r>
            <a:endParaRPr lang="en-US" altLang="ko-KR" b="1" dirty="0">
              <a:solidFill>
                <a:schemeClr val="bg1"/>
              </a:solidFill>
            </a:endParaRPr>
          </a:p>
        </p:txBody>
      </p:sp>
      <p:sp>
        <p:nvSpPr>
          <p:cNvPr id="40" name="TextBox 39"/>
          <p:cNvSpPr txBox="1"/>
          <p:nvPr/>
        </p:nvSpPr>
        <p:spPr>
          <a:xfrm>
            <a:off x="7086014" y="2374367"/>
            <a:ext cx="1387624" cy="535531"/>
          </a:xfrm>
          <a:prstGeom prst="rect">
            <a:avLst/>
          </a:prstGeom>
          <a:noFill/>
        </p:spPr>
        <p:txBody>
          <a:bodyPr wrap="none" rtlCol="0">
            <a:spAutoFit/>
          </a:bodyPr>
          <a:lstStyle>
            <a:defPPr>
              <a:defRPr lang="ko-KR"/>
            </a:defPPr>
            <a:lvl1pPr>
              <a:defRPr sz="1200">
                <a:latin typeface="Arial" panose="020B0604020202020204" pitchFamily="34" charset="0"/>
                <a:cs typeface="Arial" panose="020B0604020202020204" pitchFamily="34" charset="0"/>
              </a:defRPr>
            </a:lvl1pPr>
          </a:lstStyle>
          <a:p>
            <a:pPr algn="ctr">
              <a:lnSpc>
                <a:spcPct val="80000"/>
              </a:lnSpc>
            </a:pPr>
            <a:r>
              <a:rPr lang="en-US" altLang="ko-KR" b="1" dirty="0" smtClean="0">
                <a:solidFill>
                  <a:schemeClr val="bg1"/>
                </a:solidFill>
              </a:rPr>
              <a:t>Marketing, </a:t>
            </a:r>
          </a:p>
          <a:p>
            <a:pPr algn="ctr">
              <a:lnSpc>
                <a:spcPct val="80000"/>
              </a:lnSpc>
            </a:pPr>
            <a:r>
              <a:rPr lang="en-US" altLang="ko-KR" b="1" dirty="0" smtClean="0">
                <a:solidFill>
                  <a:schemeClr val="bg1"/>
                </a:solidFill>
              </a:rPr>
              <a:t>Distribution, A/S</a:t>
            </a:r>
            <a:endParaRPr lang="en-US" altLang="ko-KR" b="1" dirty="0">
              <a:solidFill>
                <a:schemeClr val="bg1"/>
              </a:solidFill>
            </a:endParaRPr>
          </a:p>
          <a:p>
            <a:pPr algn="ctr">
              <a:lnSpc>
                <a:spcPct val="80000"/>
              </a:lnSpc>
            </a:pPr>
            <a:endParaRPr lang="en-US" altLang="ko-KR" b="1" dirty="0">
              <a:solidFill>
                <a:schemeClr val="bg1"/>
              </a:solidFill>
            </a:endParaRPr>
          </a:p>
        </p:txBody>
      </p:sp>
      <p:sp>
        <p:nvSpPr>
          <p:cNvPr id="41" name="TextBox 40"/>
          <p:cNvSpPr txBox="1"/>
          <p:nvPr/>
        </p:nvSpPr>
        <p:spPr>
          <a:xfrm>
            <a:off x="2827876" y="3410168"/>
            <a:ext cx="559769" cy="424732"/>
          </a:xfrm>
          <a:prstGeom prst="rect">
            <a:avLst/>
          </a:prstGeom>
          <a:noFill/>
        </p:spPr>
        <p:txBody>
          <a:bodyPr wrap="none" rtlCol="0">
            <a:spAutoFit/>
          </a:bodyPr>
          <a:lstStyle>
            <a:defPPr>
              <a:defRPr lang="ko-KR"/>
            </a:defPPr>
            <a:lvl1pPr>
              <a:defRPr sz="1200">
                <a:latin typeface="Arial" panose="020B0604020202020204" pitchFamily="34" charset="0"/>
                <a:cs typeface="Arial" panose="020B0604020202020204" pitchFamily="34" charset="0"/>
              </a:defRPr>
            </a:lvl1pPr>
          </a:lstStyle>
          <a:p>
            <a:pPr algn="ctr">
              <a:lnSpc>
                <a:spcPct val="90000"/>
              </a:lnSpc>
            </a:pPr>
            <a:r>
              <a:rPr lang="en-US" altLang="ko-KR" b="1" dirty="0" smtClean="0"/>
              <a:t>Key</a:t>
            </a:r>
          </a:p>
          <a:p>
            <a:pPr algn="ctr">
              <a:lnSpc>
                <a:spcPct val="90000"/>
              </a:lnSpc>
            </a:pPr>
            <a:r>
              <a:rPr lang="en-US" altLang="ko-KR" b="1" dirty="0" smtClean="0"/>
              <a:t>parts</a:t>
            </a:r>
            <a:endParaRPr lang="en-US" altLang="ko-KR" b="1" dirty="0"/>
          </a:p>
        </p:txBody>
      </p:sp>
      <p:sp>
        <p:nvSpPr>
          <p:cNvPr id="42" name="TextBox 41"/>
          <p:cNvSpPr txBox="1"/>
          <p:nvPr/>
        </p:nvSpPr>
        <p:spPr>
          <a:xfrm>
            <a:off x="2672479" y="4922118"/>
            <a:ext cx="851515" cy="424732"/>
          </a:xfrm>
          <a:prstGeom prst="rect">
            <a:avLst/>
          </a:prstGeom>
          <a:noFill/>
        </p:spPr>
        <p:txBody>
          <a:bodyPr wrap="none" rtlCol="0">
            <a:spAutoFit/>
          </a:bodyPr>
          <a:lstStyle>
            <a:defPPr>
              <a:defRPr lang="ko-KR"/>
            </a:defPPr>
            <a:lvl1pPr>
              <a:defRPr sz="1200">
                <a:latin typeface="Arial" panose="020B0604020202020204" pitchFamily="34" charset="0"/>
                <a:cs typeface="Arial" panose="020B0604020202020204" pitchFamily="34" charset="0"/>
              </a:defRPr>
            </a:lvl1pPr>
          </a:lstStyle>
          <a:p>
            <a:pPr algn="ctr">
              <a:lnSpc>
                <a:spcPct val="90000"/>
              </a:lnSpc>
            </a:pPr>
            <a:r>
              <a:rPr lang="en-US" altLang="ko-KR" b="1" dirty="0" smtClean="0"/>
              <a:t>Common</a:t>
            </a:r>
          </a:p>
          <a:p>
            <a:pPr algn="ctr">
              <a:lnSpc>
                <a:spcPct val="90000"/>
              </a:lnSpc>
            </a:pPr>
            <a:r>
              <a:rPr lang="en-US" altLang="ko-KR" b="1" dirty="0" smtClean="0"/>
              <a:t>Key</a:t>
            </a:r>
            <a:endParaRPr lang="en-US" altLang="ko-KR" b="1" dirty="0"/>
          </a:p>
        </p:txBody>
      </p:sp>
      <p:sp>
        <p:nvSpPr>
          <p:cNvPr id="43" name="TextBox 42"/>
          <p:cNvSpPr txBox="1"/>
          <p:nvPr/>
        </p:nvSpPr>
        <p:spPr>
          <a:xfrm>
            <a:off x="4802317" y="5060801"/>
            <a:ext cx="973344" cy="258532"/>
          </a:xfrm>
          <a:prstGeom prst="rect">
            <a:avLst/>
          </a:prstGeom>
          <a:noFill/>
        </p:spPr>
        <p:txBody>
          <a:bodyPr wrap="none" rtlCol="0">
            <a:spAutoFit/>
          </a:bodyPr>
          <a:lstStyle>
            <a:defPPr>
              <a:defRPr lang="ko-KR"/>
            </a:defPPr>
            <a:lvl1pPr>
              <a:defRPr sz="1200">
                <a:latin typeface="Arial" panose="020B0604020202020204" pitchFamily="34" charset="0"/>
                <a:cs typeface="Arial" panose="020B0604020202020204" pitchFamily="34" charset="0"/>
              </a:defRPr>
            </a:lvl1pPr>
          </a:lstStyle>
          <a:p>
            <a:pPr algn="ctr">
              <a:lnSpc>
                <a:spcPct val="90000"/>
              </a:lnSpc>
            </a:pPr>
            <a:r>
              <a:rPr lang="en-US" altLang="ko-KR" b="1" dirty="0" smtClean="0"/>
              <a:t>Offshoring</a:t>
            </a:r>
            <a:endParaRPr lang="en-US" altLang="ko-KR" b="1" dirty="0"/>
          </a:p>
        </p:txBody>
      </p:sp>
      <p:sp>
        <p:nvSpPr>
          <p:cNvPr id="44" name="TextBox 43"/>
          <p:cNvSpPr txBox="1"/>
          <p:nvPr/>
        </p:nvSpPr>
        <p:spPr>
          <a:xfrm>
            <a:off x="7348178" y="4879826"/>
            <a:ext cx="910827" cy="590931"/>
          </a:xfrm>
          <a:prstGeom prst="rect">
            <a:avLst/>
          </a:prstGeom>
          <a:noFill/>
        </p:spPr>
        <p:txBody>
          <a:bodyPr wrap="none" rtlCol="0">
            <a:spAutoFit/>
          </a:bodyPr>
          <a:lstStyle>
            <a:defPPr>
              <a:defRPr lang="ko-KR"/>
            </a:defPPr>
            <a:lvl1pPr>
              <a:defRPr sz="1200">
                <a:latin typeface="Arial" panose="020B0604020202020204" pitchFamily="34" charset="0"/>
                <a:cs typeface="Arial" panose="020B0604020202020204" pitchFamily="34" charset="0"/>
              </a:defRPr>
            </a:lvl1pPr>
          </a:lstStyle>
          <a:p>
            <a:pPr algn="ctr">
              <a:lnSpc>
                <a:spcPct val="90000"/>
              </a:lnSpc>
            </a:pPr>
            <a:r>
              <a:rPr lang="en-US" altLang="ko-KR" b="1" dirty="0" smtClean="0"/>
              <a:t>Global</a:t>
            </a:r>
          </a:p>
          <a:p>
            <a:pPr algn="ctr">
              <a:lnSpc>
                <a:spcPct val="90000"/>
              </a:lnSpc>
            </a:pPr>
            <a:r>
              <a:rPr lang="en-US" altLang="ko-KR" b="1" dirty="0" smtClean="0"/>
              <a:t>Marketing</a:t>
            </a:r>
          </a:p>
          <a:p>
            <a:pPr algn="ctr">
              <a:lnSpc>
                <a:spcPct val="90000"/>
              </a:lnSpc>
            </a:pPr>
            <a:r>
              <a:rPr lang="en-US" altLang="ko-KR" b="1" dirty="0" smtClean="0"/>
              <a:t>Network</a:t>
            </a:r>
            <a:endParaRPr lang="en-US" altLang="ko-KR" b="1" dirty="0"/>
          </a:p>
        </p:txBody>
      </p:sp>
      <p:sp>
        <p:nvSpPr>
          <p:cNvPr id="45" name="TextBox 44"/>
          <p:cNvSpPr txBox="1"/>
          <p:nvPr/>
        </p:nvSpPr>
        <p:spPr>
          <a:xfrm>
            <a:off x="3438922" y="2972569"/>
            <a:ext cx="1359668" cy="590931"/>
          </a:xfrm>
          <a:prstGeom prst="rect">
            <a:avLst/>
          </a:prstGeom>
          <a:noFill/>
        </p:spPr>
        <p:txBody>
          <a:bodyPr wrap="none" rtlCol="0">
            <a:spAutoFit/>
          </a:bodyPr>
          <a:lstStyle>
            <a:defPPr>
              <a:defRPr lang="ko-KR"/>
            </a:defPPr>
            <a:lvl1pPr>
              <a:defRPr sz="1200">
                <a:latin typeface="Arial" panose="020B0604020202020204" pitchFamily="34" charset="0"/>
                <a:cs typeface="Arial" panose="020B0604020202020204" pitchFamily="34" charset="0"/>
              </a:defRPr>
            </a:lvl1pPr>
          </a:lstStyle>
          <a:p>
            <a:pPr>
              <a:lnSpc>
                <a:spcPct val="90000"/>
              </a:lnSpc>
            </a:pPr>
            <a:r>
              <a:rPr lang="en-US" altLang="ko-KR" sz="1150" b="1" dirty="0" smtClean="0"/>
              <a:t>* High rate of</a:t>
            </a:r>
          </a:p>
          <a:p>
            <a:pPr>
              <a:lnSpc>
                <a:spcPct val="90000"/>
              </a:lnSpc>
            </a:pPr>
            <a:r>
              <a:rPr lang="en-US" altLang="ko-KR" sz="1150" b="1" dirty="0" smtClean="0"/>
              <a:t>  Internalization </a:t>
            </a:r>
            <a:br>
              <a:rPr lang="en-US" altLang="ko-KR" sz="1150" b="1" dirty="0" smtClean="0"/>
            </a:br>
            <a:r>
              <a:rPr lang="en-US" altLang="ko-KR" sz="1150" b="1" dirty="0" smtClean="0"/>
              <a:t>  in Key parts</a:t>
            </a:r>
            <a:endParaRPr lang="en-US" altLang="ko-KR" sz="1150" b="1" dirty="0"/>
          </a:p>
        </p:txBody>
      </p:sp>
      <p:sp>
        <p:nvSpPr>
          <p:cNvPr id="46" name="TextBox 45"/>
          <p:cNvSpPr txBox="1"/>
          <p:nvPr/>
        </p:nvSpPr>
        <p:spPr>
          <a:xfrm>
            <a:off x="3438922" y="3649207"/>
            <a:ext cx="1291892" cy="590931"/>
          </a:xfrm>
          <a:prstGeom prst="rect">
            <a:avLst/>
          </a:prstGeom>
          <a:noFill/>
        </p:spPr>
        <p:txBody>
          <a:bodyPr wrap="none" rtlCol="0">
            <a:spAutoFit/>
          </a:bodyPr>
          <a:lstStyle>
            <a:defPPr>
              <a:defRPr lang="ko-KR"/>
            </a:defPPr>
            <a:lvl1pPr>
              <a:defRPr sz="1200">
                <a:latin typeface="Arial" panose="020B0604020202020204" pitchFamily="34" charset="0"/>
                <a:cs typeface="Arial" panose="020B0604020202020204" pitchFamily="34" charset="0"/>
              </a:defRPr>
            </a:lvl1pPr>
          </a:lstStyle>
          <a:p>
            <a:pPr>
              <a:lnSpc>
                <a:spcPct val="90000"/>
              </a:lnSpc>
            </a:pPr>
            <a:r>
              <a:rPr lang="en-US" altLang="ko-KR" sz="1150" b="1" dirty="0" smtClean="0"/>
              <a:t>* Participate in</a:t>
            </a:r>
          </a:p>
          <a:p>
            <a:pPr>
              <a:lnSpc>
                <a:spcPct val="90000"/>
              </a:lnSpc>
            </a:pPr>
            <a:r>
              <a:rPr lang="en-US" altLang="ko-KR" sz="1150" b="1" dirty="0" smtClean="0"/>
              <a:t>  Global Firms’ </a:t>
            </a:r>
          </a:p>
          <a:p>
            <a:pPr>
              <a:lnSpc>
                <a:spcPct val="90000"/>
              </a:lnSpc>
            </a:pPr>
            <a:r>
              <a:rPr lang="en-US" altLang="ko-KR" sz="1150" b="1" dirty="0"/>
              <a:t> </a:t>
            </a:r>
            <a:r>
              <a:rPr lang="en-US" altLang="ko-KR" sz="1150" b="1" dirty="0" smtClean="0"/>
              <a:t> GVC(Apple)</a:t>
            </a:r>
            <a:endParaRPr lang="en-US" altLang="ko-KR" sz="1150" b="1" dirty="0"/>
          </a:p>
        </p:txBody>
      </p:sp>
      <p:sp>
        <p:nvSpPr>
          <p:cNvPr id="47" name="TextBox 46"/>
          <p:cNvSpPr txBox="1"/>
          <p:nvPr/>
        </p:nvSpPr>
        <p:spPr>
          <a:xfrm>
            <a:off x="5500614" y="3325340"/>
            <a:ext cx="1388329" cy="424732"/>
          </a:xfrm>
          <a:prstGeom prst="rect">
            <a:avLst/>
          </a:prstGeom>
          <a:noFill/>
        </p:spPr>
        <p:txBody>
          <a:bodyPr wrap="none" rtlCol="0">
            <a:spAutoFit/>
          </a:bodyPr>
          <a:lstStyle>
            <a:defPPr>
              <a:defRPr lang="ko-KR"/>
            </a:defPPr>
            <a:lvl1pPr>
              <a:defRPr sz="1200">
                <a:latin typeface="Arial" panose="020B0604020202020204" pitchFamily="34" charset="0"/>
                <a:cs typeface="Arial" panose="020B0604020202020204" pitchFamily="34" charset="0"/>
              </a:defRPr>
            </a:lvl1pPr>
          </a:lstStyle>
          <a:p>
            <a:pPr>
              <a:lnSpc>
                <a:spcPct val="90000"/>
              </a:lnSpc>
            </a:pPr>
            <a:r>
              <a:rPr lang="en-US" altLang="ko-KR" b="1" dirty="0" smtClean="0"/>
              <a:t>* New High-Tech</a:t>
            </a:r>
          </a:p>
          <a:p>
            <a:pPr>
              <a:lnSpc>
                <a:spcPct val="90000"/>
              </a:lnSpc>
            </a:pPr>
            <a:r>
              <a:rPr lang="en-US" altLang="ko-KR" b="1" dirty="0" smtClean="0"/>
              <a:t>  goods</a:t>
            </a:r>
            <a:endParaRPr lang="en-US" altLang="ko-KR" b="1" dirty="0"/>
          </a:p>
        </p:txBody>
      </p:sp>
      <p:sp>
        <p:nvSpPr>
          <p:cNvPr id="48" name="TextBox 47"/>
          <p:cNvSpPr txBox="1"/>
          <p:nvPr/>
        </p:nvSpPr>
        <p:spPr>
          <a:xfrm>
            <a:off x="3438922" y="4563244"/>
            <a:ext cx="1580882" cy="590931"/>
          </a:xfrm>
          <a:prstGeom prst="rect">
            <a:avLst/>
          </a:prstGeom>
          <a:noFill/>
        </p:spPr>
        <p:txBody>
          <a:bodyPr wrap="none" rtlCol="0">
            <a:spAutoFit/>
          </a:bodyPr>
          <a:lstStyle>
            <a:defPPr>
              <a:defRPr lang="ko-KR"/>
            </a:defPPr>
            <a:lvl1pPr>
              <a:defRPr sz="1200">
                <a:latin typeface="Arial" panose="020B0604020202020204" pitchFamily="34" charset="0"/>
                <a:cs typeface="Arial" panose="020B0604020202020204" pitchFamily="34" charset="0"/>
              </a:defRPr>
            </a:lvl1pPr>
          </a:lstStyle>
          <a:p>
            <a:pPr>
              <a:lnSpc>
                <a:spcPct val="90000"/>
              </a:lnSpc>
            </a:pPr>
            <a:r>
              <a:rPr lang="en-US" altLang="ko-KR" sz="1150" b="1" dirty="0" smtClean="0"/>
              <a:t>* Common Parts</a:t>
            </a:r>
          </a:p>
          <a:p>
            <a:pPr>
              <a:lnSpc>
                <a:spcPct val="90000"/>
              </a:lnSpc>
            </a:pPr>
            <a:r>
              <a:rPr lang="en-US" altLang="ko-KR" sz="1150" b="1" dirty="0" smtClean="0"/>
              <a:t>: China, Southeast </a:t>
            </a:r>
            <a:br>
              <a:rPr lang="en-US" altLang="ko-KR" sz="1150" b="1" dirty="0" smtClean="0"/>
            </a:br>
            <a:r>
              <a:rPr lang="en-US" altLang="ko-KR" sz="1150" b="1" dirty="0" smtClean="0"/>
              <a:t>   Asia</a:t>
            </a:r>
            <a:endParaRPr lang="en-US" altLang="ko-KR" sz="1150" b="1" dirty="0"/>
          </a:p>
        </p:txBody>
      </p:sp>
      <p:sp>
        <p:nvSpPr>
          <p:cNvPr id="49" name="TextBox 48"/>
          <p:cNvSpPr txBox="1"/>
          <p:nvPr/>
        </p:nvSpPr>
        <p:spPr>
          <a:xfrm>
            <a:off x="3438922" y="5239882"/>
            <a:ext cx="1220206" cy="590931"/>
          </a:xfrm>
          <a:prstGeom prst="rect">
            <a:avLst/>
          </a:prstGeom>
          <a:noFill/>
        </p:spPr>
        <p:txBody>
          <a:bodyPr wrap="none" rtlCol="0">
            <a:spAutoFit/>
          </a:bodyPr>
          <a:lstStyle>
            <a:defPPr>
              <a:defRPr lang="ko-KR"/>
            </a:defPPr>
            <a:lvl1pPr>
              <a:defRPr sz="1200">
                <a:latin typeface="Arial" panose="020B0604020202020204" pitchFamily="34" charset="0"/>
                <a:cs typeface="Arial" panose="020B0604020202020204" pitchFamily="34" charset="0"/>
              </a:defRPr>
            </a:lvl1pPr>
          </a:lstStyle>
          <a:p>
            <a:pPr>
              <a:lnSpc>
                <a:spcPct val="90000"/>
              </a:lnSpc>
            </a:pPr>
            <a:r>
              <a:rPr lang="en-US" altLang="ko-KR" sz="1150" b="1" dirty="0"/>
              <a:t>* </a:t>
            </a:r>
            <a:r>
              <a:rPr lang="en-US" altLang="ko-KR" sz="1150" b="1" dirty="0" smtClean="0"/>
              <a:t>Key parts</a:t>
            </a:r>
            <a:br>
              <a:rPr lang="en-US" altLang="ko-KR" sz="1150" b="1" dirty="0" smtClean="0"/>
            </a:br>
            <a:r>
              <a:rPr lang="en-US" altLang="ko-KR" sz="1150" b="1" dirty="0" smtClean="0"/>
              <a:t>: USA, Japan, </a:t>
            </a:r>
            <a:br>
              <a:rPr lang="en-US" altLang="ko-KR" sz="1150" b="1" dirty="0" smtClean="0"/>
            </a:br>
            <a:r>
              <a:rPr lang="en-US" altLang="ko-KR" sz="1150" b="1" dirty="0" smtClean="0"/>
              <a:t>  Europe</a:t>
            </a:r>
            <a:endParaRPr lang="en-US" altLang="ko-KR" sz="1150" b="1" dirty="0"/>
          </a:p>
        </p:txBody>
      </p:sp>
      <p:sp>
        <p:nvSpPr>
          <p:cNvPr id="50" name="TextBox 49"/>
          <p:cNvSpPr txBox="1"/>
          <p:nvPr/>
        </p:nvSpPr>
        <p:spPr>
          <a:xfrm>
            <a:off x="5636364" y="4563244"/>
            <a:ext cx="1620957" cy="570156"/>
          </a:xfrm>
          <a:prstGeom prst="rect">
            <a:avLst/>
          </a:prstGeom>
          <a:noFill/>
        </p:spPr>
        <p:txBody>
          <a:bodyPr wrap="none" rtlCol="0">
            <a:spAutoFit/>
          </a:bodyPr>
          <a:lstStyle>
            <a:defPPr>
              <a:defRPr lang="ko-KR"/>
            </a:defPPr>
            <a:lvl1pPr>
              <a:defRPr sz="1200">
                <a:latin typeface="Arial" panose="020B0604020202020204" pitchFamily="34" charset="0"/>
                <a:cs typeface="Arial" panose="020B0604020202020204" pitchFamily="34" charset="0"/>
              </a:defRPr>
            </a:lvl1pPr>
          </a:lstStyle>
          <a:p>
            <a:pPr>
              <a:lnSpc>
                <a:spcPct val="90000"/>
              </a:lnSpc>
            </a:pPr>
            <a:r>
              <a:rPr lang="en-US" altLang="ko-KR" sz="1150" b="1" dirty="0" smtClean="0"/>
              <a:t>* Share of Overseas </a:t>
            </a:r>
            <a:br>
              <a:rPr lang="en-US" altLang="ko-KR" sz="1150" b="1" dirty="0" smtClean="0"/>
            </a:br>
            <a:r>
              <a:rPr lang="en-US" altLang="ko-KR" sz="1150" b="1" dirty="0" smtClean="0"/>
              <a:t>   Production</a:t>
            </a:r>
          </a:p>
          <a:p>
            <a:pPr>
              <a:lnSpc>
                <a:spcPct val="90000"/>
              </a:lnSpc>
            </a:pPr>
            <a:r>
              <a:rPr lang="en-US" altLang="ko-KR" sz="1150" b="1" dirty="0" smtClean="0"/>
              <a:t>: 80~90%</a:t>
            </a:r>
            <a:endParaRPr lang="en-US" altLang="ko-KR" sz="1150" b="1" dirty="0"/>
          </a:p>
        </p:txBody>
      </p:sp>
      <p:sp>
        <p:nvSpPr>
          <p:cNvPr id="51" name="TextBox 50"/>
          <p:cNvSpPr txBox="1"/>
          <p:nvPr/>
        </p:nvSpPr>
        <p:spPr>
          <a:xfrm>
            <a:off x="5636364" y="5239882"/>
            <a:ext cx="1342034" cy="410882"/>
          </a:xfrm>
          <a:prstGeom prst="rect">
            <a:avLst/>
          </a:prstGeom>
          <a:noFill/>
        </p:spPr>
        <p:txBody>
          <a:bodyPr wrap="none" rtlCol="0">
            <a:spAutoFit/>
          </a:bodyPr>
          <a:lstStyle>
            <a:defPPr>
              <a:defRPr lang="ko-KR"/>
            </a:defPPr>
            <a:lvl1pPr>
              <a:defRPr sz="1200">
                <a:latin typeface="Arial" panose="020B0604020202020204" pitchFamily="34" charset="0"/>
                <a:cs typeface="Arial" panose="020B0604020202020204" pitchFamily="34" charset="0"/>
              </a:defRPr>
            </a:lvl1pPr>
          </a:lstStyle>
          <a:p>
            <a:pPr>
              <a:lnSpc>
                <a:spcPct val="90000"/>
              </a:lnSpc>
            </a:pPr>
            <a:r>
              <a:rPr lang="en-US" altLang="ko-KR" sz="1150" b="1" dirty="0"/>
              <a:t>* </a:t>
            </a:r>
            <a:r>
              <a:rPr lang="en-US" altLang="ko-KR" sz="1150" b="1" dirty="0" smtClean="0"/>
              <a:t>Key Location</a:t>
            </a:r>
            <a:br>
              <a:rPr lang="en-US" altLang="ko-KR" sz="1150" b="1" dirty="0" smtClean="0"/>
            </a:br>
            <a:r>
              <a:rPr lang="en-US" altLang="ko-KR" sz="1150" b="1" dirty="0" smtClean="0"/>
              <a:t>: </a:t>
            </a:r>
            <a:r>
              <a:rPr lang="en-US" altLang="ko-KR" sz="1150" b="1" dirty="0"/>
              <a:t>China</a:t>
            </a:r>
            <a:r>
              <a:rPr lang="en-US" altLang="ko-KR" sz="1150" b="1" dirty="0" smtClean="0"/>
              <a:t>, Vietnam</a:t>
            </a:r>
            <a:endParaRPr lang="en-US" altLang="ko-KR" sz="1150" b="1" dirty="0"/>
          </a:p>
        </p:txBody>
      </p:sp>
    </p:spTree>
    <p:extLst>
      <p:ext uri="{BB962C8B-B14F-4D97-AF65-F5344CB8AC3E}">
        <p14:creationId xmlns:p14="http://schemas.microsoft.com/office/powerpoint/2010/main" val="293642852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그룹 16"/>
          <p:cNvGrpSpPr/>
          <p:nvPr/>
        </p:nvGrpSpPr>
        <p:grpSpPr>
          <a:xfrm>
            <a:off x="451619" y="980727"/>
            <a:ext cx="8244706" cy="5524847"/>
            <a:chOff x="661169" y="3093713"/>
            <a:chExt cx="7825606" cy="4981700"/>
          </a:xfrm>
        </p:grpSpPr>
        <p:sp>
          <p:nvSpPr>
            <p:cNvPr id="18" name="모서리가 둥근 직사각형 17"/>
            <p:cNvSpPr/>
            <p:nvPr/>
          </p:nvSpPr>
          <p:spPr bwMode="auto">
            <a:xfrm>
              <a:off x="661169" y="3093713"/>
              <a:ext cx="7825606" cy="4981700"/>
            </a:xfrm>
            <a:prstGeom prst="roundRect">
              <a:avLst>
                <a:gd name="adj" fmla="val 479"/>
              </a:avLst>
            </a:prstGeom>
            <a:solidFill>
              <a:schemeClr val="bg1"/>
            </a:solidFill>
            <a:ln w="19050" algn="ctr">
              <a:solidFill>
                <a:srgbClr val="1D4575"/>
              </a:solidFill>
              <a:round/>
              <a:headEnd/>
              <a:tailEnd/>
            </a:ln>
            <a:effectLst>
              <a:innerShdw blurRad="63500">
                <a:schemeClr val="tx1">
                  <a:lumMod val="65000"/>
                  <a:lumOff val="35000"/>
                </a:schemeClr>
              </a:innerShdw>
            </a:effectLst>
          </p:spPr>
          <p:txBody>
            <a:bodyPr anchor="ctr"/>
            <a:lstStyle/>
            <a:p>
              <a:pPr algn="ctr" latinLnBrk="0">
                <a:defRPr/>
              </a:pPr>
              <a:endParaRPr lang="ko-KR" altLang="en-US">
                <a:latin typeface="굴림" charset="-127"/>
                <a:ea typeface="굴림" charset="-127"/>
              </a:endParaRPr>
            </a:p>
          </p:txBody>
        </p:sp>
        <p:sp>
          <p:nvSpPr>
            <p:cNvPr id="19" name="AutoShape 415"/>
            <p:cNvSpPr>
              <a:spLocks noChangeArrowheads="1"/>
            </p:cNvSpPr>
            <p:nvPr/>
          </p:nvSpPr>
          <p:spPr bwMode="auto">
            <a:xfrm>
              <a:off x="699557" y="3122306"/>
              <a:ext cx="7762958" cy="400008"/>
            </a:xfrm>
            <a:prstGeom prst="roundRect">
              <a:avLst>
                <a:gd name="adj" fmla="val 3397"/>
              </a:avLst>
            </a:prstGeom>
            <a:gradFill flip="none" rotWithShape="1">
              <a:gsLst>
                <a:gs pos="39000">
                  <a:srgbClr val="005EA4"/>
                </a:gs>
                <a:gs pos="41000">
                  <a:srgbClr val="004D86"/>
                </a:gs>
              </a:gsLst>
              <a:lin ang="2700000" scaled="1"/>
              <a:tileRect/>
            </a:gradFill>
            <a:ln w="19050" algn="ctr">
              <a:solidFill>
                <a:schemeClr val="bg1"/>
              </a:solidFill>
              <a:round/>
              <a:headEnd/>
              <a:tailEnd/>
            </a:ln>
            <a:effectLst/>
          </p:spPr>
          <p:txBody>
            <a:bodyPr lIns="36000" tIns="0" rIns="0" bIns="0" anchor="ctr">
              <a:scene3d>
                <a:camera prst="orthographicFront"/>
                <a:lightRig rig="threePt" dir="t"/>
              </a:scene3d>
              <a:sp3d>
                <a:bevelT w="0" h="0"/>
                <a:contourClr>
                  <a:srgbClr val="3696E6"/>
                </a:contourClr>
              </a:sp3d>
            </a:bodyPr>
            <a:lstStyle/>
            <a:p>
              <a:pPr marL="49213" indent="-342900" algn="ctr" fontAlgn="ctr" latinLnBrk="0">
                <a:spcBef>
                  <a:spcPct val="20000"/>
                </a:spcBef>
                <a:buClr>
                  <a:schemeClr val="hlink"/>
                </a:buClr>
                <a:buSzPts val="1200"/>
              </a:pPr>
              <a:r>
                <a:rPr lang="en-US" altLang="ko-KR" sz="1700" b="1" dirty="0">
                  <a:solidFill>
                    <a:schemeClr val="bg1"/>
                  </a:solidFill>
                  <a:latin typeface="Arial" panose="020B0604020202020204" pitchFamily="34" charset="0"/>
                  <a:ea typeface="HY헤드라인M" panose="02030600000101010101" pitchFamily="18" charset="-127"/>
                  <a:cs typeface="Arial" panose="020B0604020202020204" pitchFamily="34" charset="0"/>
                </a:rPr>
                <a:t>&lt;Figure 3&gt; Disparity Index of Korean IT Industry’s GVC</a:t>
              </a:r>
              <a:endParaRPr lang="ko-KR" altLang="en-US" sz="1700" b="1" dirty="0">
                <a:solidFill>
                  <a:schemeClr val="bg1"/>
                </a:solidFill>
                <a:latin typeface="Arial" panose="020B0604020202020204" pitchFamily="34" charset="0"/>
                <a:ea typeface="HY헤드라인M" panose="02030600000101010101" pitchFamily="18" charset="-127"/>
                <a:cs typeface="Arial" panose="020B0604020202020204" pitchFamily="34" charset="0"/>
              </a:endParaRPr>
            </a:p>
          </p:txBody>
        </p:sp>
      </p:grpSp>
      <p:sp>
        <p:nvSpPr>
          <p:cNvPr id="4" name="슬라이드 번호 개체 틀 3"/>
          <p:cNvSpPr>
            <a:spLocks noGrp="1"/>
          </p:cNvSpPr>
          <p:nvPr>
            <p:ph type="sldNum" sz="quarter" idx="12"/>
          </p:nvPr>
        </p:nvSpPr>
        <p:spPr/>
        <p:txBody>
          <a:bodyPr/>
          <a:lstStyle/>
          <a:p>
            <a:fld id="{3F28CAA6-A75E-4364-ADDA-B3C6558AEBCC}" type="slidenum">
              <a:rPr lang="ko-KR" altLang="en-US" smtClean="0"/>
              <a:pPr/>
              <a:t>31</a:t>
            </a:fld>
            <a:endParaRPr lang="ko-KR" altLang="en-US" dirty="0"/>
          </a:p>
        </p:txBody>
      </p:sp>
      <p:sp>
        <p:nvSpPr>
          <p:cNvPr id="14" name="Rectangle 2"/>
          <p:cNvSpPr txBox="1">
            <a:spLocks noChangeArrowheads="1"/>
          </p:cNvSpPr>
          <p:nvPr/>
        </p:nvSpPr>
        <p:spPr bwMode="auto">
          <a:xfrm>
            <a:off x="80072" y="81962"/>
            <a:ext cx="7470635" cy="523220"/>
          </a:xfrm>
          <a:prstGeom prst="rect">
            <a:avLst/>
          </a:prstGeom>
          <a:noFill/>
        </p:spPr>
        <p:txBody>
          <a:bodyPr wrap="none" rtlCol="0">
            <a:spAutoFit/>
            <a:scene3d>
              <a:camera prst="orthographicFront"/>
              <a:lightRig rig="threePt" dir="t"/>
            </a:scene3d>
            <a:sp3d contourW="38100">
              <a:bevelT w="0" h="38100"/>
              <a:contourClr>
                <a:schemeClr val="tx2">
                  <a:lumMod val="50000"/>
                </a:schemeClr>
              </a:contourClr>
            </a:sp3d>
          </a:bodyPr>
          <a:lstStyle>
            <a:defPPr>
              <a:defRPr lang="ko-KR"/>
            </a:defPPr>
            <a:lvl1pPr>
              <a:spcBef>
                <a:spcPct val="50000"/>
              </a:spcBef>
              <a:defRPr sz="2800" spc="-50">
                <a:solidFill>
                  <a:schemeClr val="bg1"/>
                </a:solidFill>
                <a:latin typeface="Arial" pitchFamily="34" charset="0"/>
                <a:ea typeface="HY견고딕" pitchFamily="18" charset="-127"/>
                <a:cs typeface="Arial" pitchFamily="34" charset="0"/>
              </a:defRPr>
            </a:lvl1pPr>
          </a:lstStyle>
          <a:p>
            <a:pPr lvl="0"/>
            <a:r>
              <a:rPr lang="en-US" altLang="ko-KR" b="1" dirty="0">
                <a:latin typeface="+mn-ea"/>
                <a:ea typeface="+mn-ea"/>
              </a:rPr>
              <a:t>V</a:t>
            </a:r>
            <a:r>
              <a:rPr lang="en-US" altLang="ko-KR" b="1" dirty="0" smtClean="0">
                <a:latin typeface="+mn-ea"/>
                <a:ea typeface="+mn-ea"/>
              </a:rPr>
              <a:t>. Current </a:t>
            </a:r>
            <a:r>
              <a:rPr lang="en-US" altLang="ko-KR" b="1" dirty="0">
                <a:latin typeface="+mn-ea"/>
                <a:ea typeface="+mn-ea"/>
              </a:rPr>
              <a:t>State of Korean IT Industry’s GVC</a:t>
            </a:r>
            <a:endParaRPr lang="ko-KR" altLang="ko-KR" b="1" dirty="0"/>
          </a:p>
        </p:txBody>
      </p:sp>
      <p:sp>
        <p:nvSpPr>
          <p:cNvPr id="11" name="TextBox 10"/>
          <p:cNvSpPr txBox="1"/>
          <p:nvPr/>
        </p:nvSpPr>
        <p:spPr>
          <a:xfrm>
            <a:off x="657275" y="5917855"/>
            <a:ext cx="7257252" cy="523220"/>
          </a:xfrm>
          <a:prstGeom prst="rect">
            <a:avLst/>
          </a:prstGeom>
          <a:noFill/>
        </p:spPr>
        <p:txBody>
          <a:bodyPr wrap="square" rtlCol="0">
            <a:spAutoFit/>
          </a:bodyPr>
          <a:lstStyle/>
          <a:p>
            <a:r>
              <a:rPr lang="en-US" altLang="ko-KR" sz="1400" dirty="0"/>
              <a:t>Source: Kim et al., Structural Change of GVC in the Korea’s ICT Industry and Development Strategies, KIET, 2014</a:t>
            </a:r>
          </a:p>
        </p:txBody>
      </p:sp>
      <p:pic>
        <p:nvPicPr>
          <p:cNvPr id="2" name="그림 1"/>
          <p:cNvPicPr>
            <a:picLocks noChangeAspect="1"/>
          </p:cNvPicPr>
          <p:nvPr/>
        </p:nvPicPr>
        <p:blipFill rotWithShape="1">
          <a:blip r:embed="rId2">
            <a:extLst>
              <a:ext uri="{28A0092B-C50C-407E-A947-70E740481C1C}">
                <a14:useLocalDpi xmlns:a14="http://schemas.microsoft.com/office/drawing/2010/main" val="0"/>
              </a:ext>
            </a:extLst>
          </a:blip>
          <a:srcRect l="4235" r="990"/>
          <a:stretch/>
        </p:blipFill>
        <p:spPr>
          <a:xfrm>
            <a:off x="827584" y="1504951"/>
            <a:ext cx="7754441" cy="4184252"/>
          </a:xfrm>
          <a:prstGeom prst="rect">
            <a:avLst/>
          </a:prstGeom>
        </p:spPr>
      </p:pic>
      <p:sp>
        <p:nvSpPr>
          <p:cNvPr id="13" name="TextBox 12"/>
          <p:cNvSpPr txBox="1"/>
          <p:nvPr/>
        </p:nvSpPr>
        <p:spPr>
          <a:xfrm>
            <a:off x="4333925" y="1574455"/>
            <a:ext cx="1879041" cy="276999"/>
          </a:xfrm>
          <a:prstGeom prst="rect">
            <a:avLst/>
          </a:prstGeom>
          <a:noFill/>
        </p:spPr>
        <p:txBody>
          <a:bodyPr wrap="none" rtlCol="0">
            <a:spAutoFit/>
          </a:bodyPr>
          <a:lstStyle>
            <a:defPPr>
              <a:defRPr lang="ko-KR"/>
            </a:defPPr>
            <a:lvl1pPr>
              <a:defRPr sz="1200">
                <a:latin typeface="Arial" panose="020B0604020202020204" pitchFamily="34" charset="0"/>
                <a:cs typeface="Arial" panose="020B0604020202020204" pitchFamily="34" charset="0"/>
              </a:defRPr>
            </a:lvl1pPr>
          </a:lstStyle>
          <a:p>
            <a:r>
              <a:rPr lang="en-US" altLang="ko-KR" dirty="0" smtClean="0"/>
              <a:t>Desirable </a:t>
            </a:r>
            <a:r>
              <a:rPr lang="en-US" altLang="ko-KR" dirty="0"/>
              <a:t>Capacity </a:t>
            </a:r>
            <a:r>
              <a:rPr lang="en-US" altLang="ko-KR" dirty="0" smtClean="0"/>
              <a:t>Level</a:t>
            </a:r>
            <a:endParaRPr lang="en-US" altLang="ko-KR" dirty="0"/>
          </a:p>
        </p:txBody>
      </p:sp>
      <p:sp>
        <p:nvSpPr>
          <p:cNvPr id="20" name="TextBox 19"/>
          <p:cNvSpPr txBox="1"/>
          <p:nvPr/>
        </p:nvSpPr>
        <p:spPr>
          <a:xfrm>
            <a:off x="4333925" y="1936405"/>
            <a:ext cx="696024" cy="276999"/>
          </a:xfrm>
          <a:prstGeom prst="rect">
            <a:avLst/>
          </a:prstGeom>
          <a:noFill/>
        </p:spPr>
        <p:txBody>
          <a:bodyPr wrap="none" rtlCol="0">
            <a:spAutoFit/>
          </a:bodyPr>
          <a:lstStyle>
            <a:defPPr>
              <a:defRPr lang="ko-KR"/>
            </a:defPPr>
            <a:lvl1pPr>
              <a:defRPr sz="1200">
                <a:latin typeface="Arial" panose="020B0604020202020204" pitchFamily="34" charset="0"/>
                <a:cs typeface="Arial" panose="020B0604020202020204" pitchFamily="34" charset="0"/>
              </a:defRPr>
            </a:lvl1pPr>
          </a:lstStyle>
          <a:p>
            <a:r>
              <a:rPr lang="en-US" altLang="ko-KR" dirty="0"/>
              <a:t>Current</a:t>
            </a:r>
          </a:p>
        </p:txBody>
      </p:sp>
      <p:sp>
        <p:nvSpPr>
          <p:cNvPr id="21" name="TextBox 20"/>
          <p:cNvSpPr txBox="1"/>
          <p:nvPr/>
        </p:nvSpPr>
        <p:spPr>
          <a:xfrm>
            <a:off x="6669304" y="1797074"/>
            <a:ext cx="1895968" cy="276999"/>
          </a:xfrm>
          <a:prstGeom prst="rect">
            <a:avLst/>
          </a:prstGeom>
          <a:noFill/>
        </p:spPr>
        <p:txBody>
          <a:bodyPr wrap="none" rtlCol="0">
            <a:spAutoFit/>
          </a:bodyPr>
          <a:lstStyle>
            <a:defPPr>
              <a:defRPr lang="ko-KR"/>
            </a:defPPr>
            <a:lvl1pPr>
              <a:defRPr sz="1200">
                <a:latin typeface="Arial" panose="020B0604020202020204" pitchFamily="34" charset="0"/>
                <a:cs typeface="Arial" panose="020B0604020202020204" pitchFamily="34" charset="0"/>
              </a:defRPr>
            </a:lvl1pPr>
          </a:lstStyle>
          <a:p>
            <a:r>
              <a:rPr lang="en-US" altLang="ko-KR" dirty="0"/>
              <a:t>IT Industry’s Smile Curve</a:t>
            </a:r>
          </a:p>
        </p:txBody>
      </p:sp>
      <p:sp>
        <p:nvSpPr>
          <p:cNvPr id="22" name="TextBox 21"/>
          <p:cNvSpPr txBox="1"/>
          <p:nvPr/>
        </p:nvSpPr>
        <p:spPr>
          <a:xfrm>
            <a:off x="438969" y="1556792"/>
            <a:ext cx="1041632" cy="276999"/>
          </a:xfrm>
          <a:prstGeom prst="rect">
            <a:avLst/>
          </a:prstGeom>
          <a:noFill/>
        </p:spPr>
        <p:txBody>
          <a:bodyPr wrap="none" rtlCol="0">
            <a:spAutoFit/>
          </a:bodyPr>
          <a:lstStyle>
            <a:defPPr>
              <a:defRPr lang="ko-KR"/>
            </a:defPPr>
            <a:lvl1pPr>
              <a:defRPr sz="1200">
                <a:latin typeface="Arial" panose="020B0604020202020204" pitchFamily="34" charset="0"/>
                <a:cs typeface="Arial" panose="020B0604020202020204" pitchFamily="34" charset="0"/>
              </a:defRPr>
            </a:lvl1pPr>
          </a:lstStyle>
          <a:p>
            <a:r>
              <a:rPr lang="en-US" altLang="ko-KR" dirty="0" smtClean="0"/>
              <a:t>Value Added</a:t>
            </a:r>
            <a:endParaRPr lang="en-US" altLang="ko-KR" dirty="0"/>
          </a:p>
        </p:txBody>
      </p:sp>
      <p:sp>
        <p:nvSpPr>
          <p:cNvPr id="3" name="TextBox 2"/>
          <p:cNvSpPr txBox="1"/>
          <p:nvPr/>
        </p:nvSpPr>
        <p:spPr>
          <a:xfrm>
            <a:off x="436315" y="1877709"/>
            <a:ext cx="498855" cy="276999"/>
          </a:xfrm>
          <a:prstGeom prst="rect">
            <a:avLst/>
          </a:prstGeom>
          <a:noFill/>
        </p:spPr>
        <p:txBody>
          <a:bodyPr wrap="none" rtlCol="0">
            <a:spAutoFit/>
          </a:bodyPr>
          <a:lstStyle/>
          <a:p>
            <a:r>
              <a:rPr lang="en-US" altLang="ko-KR" sz="1200" dirty="0" smtClean="0">
                <a:latin typeface="Arial" panose="020B0604020202020204" pitchFamily="34" charset="0"/>
                <a:cs typeface="Arial" panose="020B0604020202020204" pitchFamily="34" charset="0"/>
              </a:rPr>
              <a:t>High</a:t>
            </a:r>
            <a:endParaRPr lang="ko-KR" altLang="en-US" sz="1200" dirty="0">
              <a:latin typeface="Arial" panose="020B0604020202020204" pitchFamily="34" charset="0"/>
              <a:cs typeface="Arial" panose="020B0604020202020204" pitchFamily="34" charset="0"/>
            </a:endParaRPr>
          </a:p>
        </p:txBody>
      </p:sp>
      <p:sp>
        <p:nvSpPr>
          <p:cNvPr id="25" name="TextBox 24"/>
          <p:cNvSpPr txBox="1"/>
          <p:nvPr/>
        </p:nvSpPr>
        <p:spPr>
          <a:xfrm>
            <a:off x="436315" y="4687584"/>
            <a:ext cx="465192" cy="276999"/>
          </a:xfrm>
          <a:prstGeom prst="rect">
            <a:avLst/>
          </a:prstGeom>
          <a:noFill/>
        </p:spPr>
        <p:txBody>
          <a:bodyPr wrap="none" rtlCol="0">
            <a:spAutoFit/>
          </a:bodyPr>
          <a:lstStyle/>
          <a:p>
            <a:r>
              <a:rPr lang="en-US" altLang="ko-KR" sz="1200" dirty="0">
                <a:latin typeface="Arial" panose="020B0604020202020204" pitchFamily="34" charset="0"/>
                <a:cs typeface="Arial" panose="020B0604020202020204" pitchFamily="34" charset="0"/>
              </a:rPr>
              <a:t>Low</a:t>
            </a:r>
          </a:p>
        </p:txBody>
      </p:sp>
      <p:sp>
        <p:nvSpPr>
          <p:cNvPr id="27" name="TextBox 26"/>
          <p:cNvSpPr txBox="1"/>
          <p:nvPr/>
        </p:nvSpPr>
        <p:spPr>
          <a:xfrm>
            <a:off x="1381424" y="2778149"/>
            <a:ext cx="1199367" cy="276999"/>
          </a:xfrm>
          <a:prstGeom prst="rect">
            <a:avLst/>
          </a:prstGeom>
          <a:noFill/>
        </p:spPr>
        <p:txBody>
          <a:bodyPr wrap="none" rtlCol="0">
            <a:spAutoFit/>
          </a:bodyPr>
          <a:lstStyle>
            <a:defPPr>
              <a:defRPr lang="ko-KR"/>
            </a:defPPr>
            <a:lvl1pPr>
              <a:defRPr sz="1200">
                <a:latin typeface="Arial" panose="020B0604020202020204" pitchFamily="34" charset="0"/>
                <a:cs typeface="Arial" panose="020B0604020202020204" pitchFamily="34" charset="0"/>
              </a:defRPr>
            </a:lvl1pPr>
          </a:lstStyle>
          <a:p>
            <a:r>
              <a:rPr lang="en-US" altLang="ko-KR" dirty="0" smtClean="0"/>
              <a:t>Disparity Index</a:t>
            </a:r>
            <a:endParaRPr lang="en-US" altLang="ko-KR" dirty="0"/>
          </a:p>
        </p:txBody>
      </p:sp>
      <p:sp>
        <p:nvSpPr>
          <p:cNvPr id="28" name="TextBox 27"/>
          <p:cNvSpPr txBox="1"/>
          <p:nvPr/>
        </p:nvSpPr>
        <p:spPr>
          <a:xfrm>
            <a:off x="3788916" y="3482999"/>
            <a:ext cx="734496" cy="600164"/>
          </a:xfrm>
          <a:prstGeom prst="rect">
            <a:avLst/>
          </a:prstGeom>
          <a:noFill/>
        </p:spPr>
        <p:txBody>
          <a:bodyPr wrap="none" rtlCol="0">
            <a:spAutoFit/>
          </a:bodyPr>
          <a:lstStyle>
            <a:defPPr>
              <a:defRPr lang="ko-KR"/>
            </a:defPPr>
            <a:lvl1pPr>
              <a:defRPr sz="1200">
                <a:latin typeface="Arial" panose="020B0604020202020204" pitchFamily="34" charset="0"/>
                <a:cs typeface="Arial" panose="020B0604020202020204" pitchFamily="34" charset="0"/>
              </a:defRPr>
            </a:lvl1pPr>
          </a:lstStyle>
          <a:p>
            <a:pPr algn="ctr"/>
            <a:r>
              <a:rPr lang="en-US" altLang="ko-KR" sz="1100" dirty="0" smtClean="0"/>
              <a:t>Current</a:t>
            </a:r>
          </a:p>
          <a:p>
            <a:pPr algn="ctr"/>
            <a:r>
              <a:rPr lang="en-US" altLang="ko-KR" sz="1100" dirty="0" smtClean="0"/>
              <a:t>GVC</a:t>
            </a:r>
          </a:p>
          <a:p>
            <a:pPr algn="ctr"/>
            <a:r>
              <a:rPr lang="en-US" altLang="ko-KR" sz="1100" dirty="0" smtClean="0"/>
              <a:t>Capacity</a:t>
            </a:r>
            <a:endParaRPr lang="en-US" altLang="ko-KR" sz="1100" dirty="0"/>
          </a:p>
        </p:txBody>
      </p:sp>
      <p:sp>
        <p:nvSpPr>
          <p:cNvPr id="29" name="TextBox 28"/>
          <p:cNvSpPr txBox="1"/>
          <p:nvPr/>
        </p:nvSpPr>
        <p:spPr>
          <a:xfrm>
            <a:off x="1036390" y="4963809"/>
            <a:ext cx="822661" cy="461665"/>
          </a:xfrm>
          <a:prstGeom prst="rect">
            <a:avLst/>
          </a:prstGeom>
          <a:noFill/>
        </p:spPr>
        <p:txBody>
          <a:bodyPr wrap="none" rtlCol="0">
            <a:spAutoFit/>
          </a:bodyPr>
          <a:lstStyle/>
          <a:p>
            <a:pPr algn="ctr"/>
            <a:r>
              <a:rPr lang="en-US" altLang="ko-KR" sz="1200" dirty="0" smtClean="0">
                <a:latin typeface="Arial" panose="020B0604020202020204" pitchFamily="34" charset="0"/>
                <a:cs typeface="Arial" panose="020B0604020202020204" pitchFamily="34" charset="0"/>
              </a:rPr>
              <a:t>Planning/</a:t>
            </a:r>
          </a:p>
          <a:p>
            <a:pPr algn="ctr"/>
            <a:r>
              <a:rPr lang="en-US" altLang="ko-KR" sz="1200" dirty="0" smtClean="0">
                <a:latin typeface="Arial" panose="020B0604020202020204" pitchFamily="34" charset="0"/>
                <a:cs typeface="Arial" panose="020B0604020202020204" pitchFamily="34" charset="0"/>
              </a:rPr>
              <a:t>Design</a:t>
            </a:r>
            <a:endParaRPr lang="en-US" altLang="ko-KR" sz="1200" dirty="0">
              <a:latin typeface="Arial" panose="020B0604020202020204" pitchFamily="34" charset="0"/>
              <a:cs typeface="Arial" panose="020B0604020202020204" pitchFamily="34" charset="0"/>
            </a:endParaRPr>
          </a:p>
        </p:txBody>
      </p:sp>
      <p:sp>
        <p:nvSpPr>
          <p:cNvPr id="30" name="TextBox 29"/>
          <p:cNvSpPr txBox="1"/>
          <p:nvPr/>
        </p:nvSpPr>
        <p:spPr>
          <a:xfrm>
            <a:off x="2263327" y="4963809"/>
            <a:ext cx="508473" cy="276999"/>
          </a:xfrm>
          <a:prstGeom prst="rect">
            <a:avLst/>
          </a:prstGeom>
          <a:noFill/>
        </p:spPr>
        <p:txBody>
          <a:bodyPr wrap="none" rtlCol="0">
            <a:spAutoFit/>
          </a:bodyPr>
          <a:lstStyle/>
          <a:p>
            <a:r>
              <a:rPr lang="en-US" altLang="ko-KR" sz="1200" dirty="0" smtClean="0">
                <a:latin typeface="Arial" panose="020B0604020202020204" pitchFamily="34" charset="0"/>
                <a:cs typeface="Arial" panose="020B0604020202020204" pitchFamily="34" charset="0"/>
              </a:rPr>
              <a:t>R&amp;D</a:t>
            </a:r>
            <a:endParaRPr lang="en-US" altLang="ko-KR" sz="1200" dirty="0">
              <a:latin typeface="Arial" panose="020B0604020202020204" pitchFamily="34" charset="0"/>
              <a:cs typeface="Arial" panose="020B0604020202020204" pitchFamily="34" charset="0"/>
            </a:endParaRPr>
          </a:p>
        </p:txBody>
      </p:sp>
      <p:sp>
        <p:nvSpPr>
          <p:cNvPr id="31" name="TextBox 30"/>
          <p:cNvSpPr txBox="1"/>
          <p:nvPr/>
        </p:nvSpPr>
        <p:spPr>
          <a:xfrm>
            <a:off x="3074002" y="4963809"/>
            <a:ext cx="1063112" cy="276999"/>
          </a:xfrm>
          <a:prstGeom prst="rect">
            <a:avLst/>
          </a:prstGeom>
          <a:noFill/>
        </p:spPr>
        <p:txBody>
          <a:bodyPr wrap="none" rtlCol="0">
            <a:spAutoFit/>
          </a:bodyPr>
          <a:lstStyle/>
          <a:p>
            <a:r>
              <a:rPr lang="en-US" altLang="ko-KR" sz="1200" dirty="0" smtClean="0">
                <a:latin typeface="Arial" panose="020B0604020202020204" pitchFamily="34" charset="0"/>
                <a:cs typeface="Arial" panose="020B0604020202020204" pitchFamily="34" charset="0"/>
              </a:rPr>
              <a:t>Procurement</a:t>
            </a:r>
            <a:endParaRPr lang="en-US" altLang="ko-KR" sz="1200" dirty="0">
              <a:latin typeface="Arial" panose="020B0604020202020204" pitchFamily="34" charset="0"/>
              <a:cs typeface="Arial" panose="020B0604020202020204" pitchFamily="34" charset="0"/>
            </a:endParaRPr>
          </a:p>
        </p:txBody>
      </p:sp>
      <p:sp>
        <p:nvSpPr>
          <p:cNvPr id="32" name="TextBox 31"/>
          <p:cNvSpPr txBox="1"/>
          <p:nvPr/>
        </p:nvSpPr>
        <p:spPr>
          <a:xfrm>
            <a:off x="4265703" y="4963809"/>
            <a:ext cx="917239" cy="461665"/>
          </a:xfrm>
          <a:prstGeom prst="rect">
            <a:avLst/>
          </a:prstGeom>
          <a:noFill/>
        </p:spPr>
        <p:txBody>
          <a:bodyPr wrap="none" rtlCol="0">
            <a:spAutoFit/>
          </a:bodyPr>
          <a:lstStyle/>
          <a:p>
            <a:pPr algn="ctr"/>
            <a:r>
              <a:rPr lang="en-US" altLang="ko-KR" sz="1200" dirty="0" smtClean="0">
                <a:latin typeface="Arial" panose="020B0604020202020204" pitchFamily="34" charset="0"/>
                <a:cs typeface="Arial" panose="020B0604020202020204" pitchFamily="34" charset="0"/>
              </a:rPr>
              <a:t>Assembly/</a:t>
            </a:r>
          </a:p>
          <a:p>
            <a:pPr algn="ctr"/>
            <a:r>
              <a:rPr lang="en-US" altLang="ko-KR" sz="1200" dirty="0" smtClean="0">
                <a:latin typeface="Arial" panose="020B0604020202020204" pitchFamily="34" charset="0"/>
                <a:cs typeface="Arial" panose="020B0604020202020204" pitchFamily="34" charset="0"/>
              </a:rPr>
              <a:t>Production</a:t>
            </a:r>
            <a:endParaRPr lang="en-US" altLang="ko-KR" sz="1200" dirty="0">
              <a:latin typeface="Arial" panose="020B0604020202020204" pitchFamily="34" charset="0"/>
              <a:cs typeface="Arial" panose="020B0604020202020204" pitchFamily="34" charset="0"/>
            </a:endParaRPr>
          </a:p>
        </p:txBody>
      </p:sp>
      <p:sp>
        <p:nvSpPr>
          <p:cNvPr id="33" name="TextBox 32"/>
          <p:cNvSpPr txBox="1"/>
          <p:nvPr/>
        </p:nvSpPr>
        <p:spPr>
          <a:xfrm>
            <a:off x="5347289" y="4963809"/>
            <a:ext cx="950901" cy="276999"/>
          </a:xfrm>
          <a:prstGeom prst="rect">
            <a:avLst/>
          </a:prstGeom>
          <a:noFill/>
        </p:spPr>
        <p:txBody>
          <a:bodyPr wrap="none" rtlCol="0">
            <a:spAutoFit/>
          </a:bodyPr>
          <a:lstStyle/>
          <a:p>
            <a:pPr algn="ctr"/>
            <a:r>
              <a:rPr lang="en-US" altLang="ko-KR" sz="1200" dirty="0" smtClean="0">
                <a:latin typeface="Arial" panose="020B0604020202020204" pitchFamily="34" charset="0"/>
                <a:cs typeface="Arial" panose="020B0604020202020204" pitchFamily="34" charset="0"/>
              </a:rPr>
              <a:t>Distribution</a:t>
            </a:r>
            <a:endParaRPr lang="en-US" altLang="ko-KR" sz="1200" dirty="0">
              <a:latin typeface="Arial" panose="020B0604020202020204" pitchFamily="34" charset="0"/>
              <a:cs typeface="Arial" panose="020B0604020202020204" pitchFamily="34" charset="0"/>
            </a:endParaRPr>
          </a:p>
        </p:txBody>
      </p:sp>
      <p:sp>
        <p:nvSpPr>
          <p:cNvPr id="34" name="TextBox 33"/>
          <p:cNvSpPr txBox="1"/>
          <p:nvPr/>
        </p:nvSpPr>
        <p:spPr>
          <a:xfrm>
            <a:off x="6326093" y="4963809"/>
            <a:ext cx="1207382" cy="276999"/>
          </a:xfrm>
          <a:prstGeom prst="rect">
            <a:avLst/>
          </a:prstGeom>
          <a:noFill/>
        </p:spPr>
        <p:txBody>
          <a:bodyPr wrap="none" rtlCol="0">
            <a:spAutoFit/>
          </a:bodyPr>
          <a:lstStyle/>
          <a:p>
            <a:pPr algn="ctr"/>
            <a:r>
              <a:rPr lang="en-US" altLang="ko-KR" sz="1200" dirty="0" smtClean="0">
                <a:latin typeface="Arial" panose="020B0604020202020204" pitchFamily="34" charset="0"/>
                <a:cs typeface="Arial" panose="020B0604020202020204" pitchFamily="34" charset="0"/>
              </a:rPr>
              <a:t>Marketing/Sale</a:t>
            </a:r>
            <a:endParaRPr lang="en-US" altLang="ko-KR" sz="1200" dirty="0">
              <a:latin typeface="Arial" panose="020B0604020202020204" pitchFamily="34" charset="0"/>
              <a:cs typeface="Arial" panose="020B0604020202020204" pitchFamily="34" charset="0"/>
            </a:endParaRPr>
          </a:p>
        </p:txBody>
      </p:sp>
      <p:sp>
        <p:nvSpPr>
          <p:cNvPr id="35" name="TextBox 34"/>
          <p:cNvSpPr txBox="1"/>
          <p:nvPr/>
        </p:nvSpPr>
        <p:spPr>
          <a:xfrm>
            <a:off x="7598060" y="4963809"/>
            <a:ext cx="849913" cy="461665"/>
          </a:xfrm>
          <a:prstGeom prst="rect">
            <a:avLst/>
          </a:prstGeom>
          <a:noFill/>
        </p:spPr>
        <p:txBody>
          <a:bodyPr wrap="none" rtlCol="0">
            <a:spAutoFit/>
          </a:bodyPr>
          <a:lstStyle/>
          <a:p>
            <a:pPr algn="ctr"/>
            <a:r>
              <a:rPr lang="en-US" altLang="ko-KR" sz="1200" dirty="0" smtClean="0">
                <a:latin typeface="Arial" panose="020B0604020202020204" pitchFamily="34" charset="0"/>
                <a:cs typeface="Arial" panose="020B0604020202020204" pitchFamily="34" charset="0"/>
              </a:rPr>
              <a:t>Customer</a:t>
            </a:r>
          </a:p>
          <a:p>
            <a:pPr algn="ctr"/>
            <a:r>
              <a:rPr lang="en-US" altLang="ko-KR" sz="1200" dirty="0" smtClean="0">
                <a:latin typeface="Arial" panose="020B0604020202020204" pitchFamily="34" charset="0"/>
                <a:cs typeface="Arial" panose="020B0604020202020204" pitchFamily="34" charset="0"/>
              </a:rPr>
              <a:t>Service</a:t>
            </a:r>
            <a:endParaRPr lang="en-US" altLang="ko-KR" sz="1200" dirty="0">
              <a:latin typeface="Arial" panose="020B0604020202020204" pitchFamily="34" charset="0"/>
              <a:cs typeface="Arial" panose="020B0604020202020204" pitchFamily="34" charset="0"/>
            </a:endParaRPr>
          </a:p>
        </p:txBody>
      </p:sp>
      <p:sp>
        <p:nvSpPr>
          <p:cNvPr id="37" name="TextBox 36"/>
          <p:cNvSpPr txBox="1"/>
          <p:nvPr/>
        </p:nvSpPr>
        <p:spPr>
          <a:xfrm>
            <a:off x="3574882" y="5411912"/>
            <a:ext cx="1247457" cy="307777"/>
          </a:xfrm>
          <a:prstGeom prst="rect">
            <a:avLst/>
          </a:prstGeom>
          <a:noFill/>
        </p:spPr>
        <p:txBody>
          <a:bodyPr wrap="none" rtlCol="0">
            <a:spAutoFit/>
          </a:bodyPr>
          <a:lstStyle/>
          <a:p>
            <a:pPr algn="ctr"/>
            <a:r>
              <a:rPr lang="en-US" altLang="ko-KR" sz="1400" b="1" dirty="0" smtClean="0">
                <a:solidFill>
                  <a:schemeClr val="tx2">
                    <a:lumMod val="75000"/>
                  </a:schemeClr>
                </a:solidFill>
                <a:latin typeface="Arial" panose="020B0604020202020204" pitchFamily="34" charset="0"/>
                <a:cs typeface="Arial" panose="020B0604020202020204" pitchFamily="34" charset="0"/>
              </a:rPr>
              <a:t>(Production)</a:t>
            </a:r>
            <a:endParaRPr lang="en-US" altLang="ko-KR" sz="1400" b="1" dirty="0">
              <a:solidFill>
                <a:schemeClr val="tx2">
                  <a:lumMod val="75000"/>
                </a:schemeClr>
              </a:solidFill>
              <a:latin typeface="Arial" panose="020B0604020202020204" pitchFamily="34" charset="0"/>
              <a:cs typeface="Arial" panose="020B0604020202020204" pitchFamily="34" charset="0"/>
            </a:endParaRPr>
          </a:p>
        </p:txBody>
      </p:sp>
      <p:sp>
        <p:nvSpPr>
          <p:cNvPr id="38" name="TextBox 37"/>
          <p:cNvSpPr txBox="1"/>
          <p:nvPr/>
        </p:nvSpPr>
        <p:spPr>
          <a:xfrm>
            <a:off x="1180830" y="5411912"/>
            <a:ext cx="1596912" cy="307777"/>
          </a:xfrm>
          <a:prstGeom prst="rect">
            <a:avLst/>
          </a:prstGeom>
          <a:noFill/>
        </p:spPr>
        <p:txBody>
          <a:bodyPr wrap="none" rtlCol="0">
            <a:spAutoFit/>
          </a:bodyPr>
          <a:lstStyle/>
          <a:p>
            <a:pPr algn="ctr"/>
            <a:r>
              <a:rPr lang="en-US" altLang="ko-KR" sz="1400" b="1" dirty="0" smtClean="0">
                <a:solidFill>
                  <a:schemeClr val="tx2">
                    <a:lumMod val="75000"/>
                  </a:schemeClr>
                </a:solidFill>
                <a:latin typeface="Arial" panose="020B0604020202020204" pitchFamily="34" charset="0"/>
                <a:cs typeface="Arial" panose="020B0604020202020204" pitchFamily="34" charset="0"/>
              </a:rPr>
              <a:t>(Pre-Production)</a:t>
            </a:r>
            <a:endParaRPr lang="en-US" altLang="ko-KR" sz="1400" b="1" dirty="0">
              <a:solidFill>
                <a:schemeClr val="tx2">
                  <a:lumMod val="75000"/>
                </a:schemeClr>
              </a:solidFill>
              <a:latin typeface="Arial" panose="020B0604020202020204" pitchFamily="34" charset="0"/>
              <a:cs typeface="Arial" panose="020B0604020202020204" pitchFamily="34" charset="0"/>
            </a:endParaRPr>
          </a:p>
        </p:txBody>
      </p:sp>
      <p:sp>
        <p:nvSpPr>
          <p:cNvPr id="39" name="TextBox 38"/>
          <p:cNvSpPr txBox="1"/>
          <p:nvPr/>
        </p:nvSpPr>
        <p:spPr>
          <a:xfrm>
            <a:off x="6071605" y="5411912"/>
            <a:ext cx="1694695" cy="307777"/>
          </a:xfrm>
          <a:prstGeom prst="rect">
            <a:avLst/>
          </a:prstGeom>
          <a:noFill/>
        </p:spPr>
        <p:txBody>
          <a:bodyPr wrap="none" rtlCol="0">
            <a:spAutoFit/>
          </a:bodyPr>
          <a:lstStyle/>
          <a:p>
            <a:pPr algn="ctr"/>
            <a:r>
              <a:rPr lang="en-US" altLang="ko-KR" sz="1400" b="1" dirty="0" smtClean="0">
                <a:solidFill>
                  <a:schemeClr val="tx2">
                    <a:lumMod val="75000"/>
                  </a:schemeClr>
                </a:solidFill>
                <a:latin typeface="Arial" panose="020B0604020202020204" pitchFamily="34" charset="0"/>
                <a:cs typeface="Arial" panose="020B0604020202020204" pitchFamily="34" charset="0"/>
              </a:rPr>
              <a:t>(Post-Production)</a:t>
            </a:r>
            <a:endParaRPr lang="en-US" altLang="ko-KR" sz="1400" b="1" dirty="0">
              <a:solidFill>
                <a:schemeClr val="tx2">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7657565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그룹 16"/>
          <p:cNvGrpSpPr/>
          <p:nvPr/>
        </p:nvGrpSpPr>
        <p:grpSpPr>
          <a:xfrm>
            <a:off x="323528" y="980727"/>
            <a:ext cx="8356580" cy="4505147"/>
            <a:chOff x="661169" y="3093713"/>
            <a:chExt cx="7825606" cy="3895735"/>
          </a:xfrm>
        </p:grpSpPr>
        <p:sp>
          <p:nvSpPr>
            <p:cNvPr id="18" name="모서리가 둥근 직사각형 17"/>
            <p:cNvSpPr/>
            <p:nvPr/>
          </p:nvSpPr>
          <p:spPr bwMode="auto">
            <a:xfrm>
              <a:off x="661169" y="3093713"/>
              <a:ext cx="7825606" cy="3895735"/>
            </a:xfrm>
            <a:prstGeom prst="roundRect">
              <a:avLst>
                <a:gd name="adj" fmla="val 479"/>
              </a:avLst>
            </a:prstGeom>
            <a:solidFill>
              <a:schemeClr val="bg1"/>
            </a:solidFill>
            <a:ln w="19050" algn="ctr">
              <a:solidFill>
                <a:srgbClr val="1D4575"/>
              </a:solidFill>
              <a:round/>
              <a:headEnd/>
              <a:tailEnd/>
            </a:ln>
            <a:effectLst>
              <a:innerShdw blurRad="63500">
                <a:schemeClr val="tx1">
                  <a:lumMod val="65000"/>
                  <a:lumOff val="35000"/>
                </a:schemeClr>
              </a:innerShdw>
            </a:effectLst>
          </p:spPr>
          <p:txBody>
            <a:bodyPr anchor="ctr"/>
            <a:lstStyle/>
            <a:p>
              <a:pPr algn="ctr" latinLnBrk="0">
                <a:defRPr/>
              </a:pPr>
              <a:endParaRPr lang="ko-KR" altLang="en-US">
                <a:latin typeface="굴림" charset="-127"/>
                <a:ea typeface="굴림" charset="-127"/>
              </a:endParaRPr>
            </a:p>
          </p:txBody>
        </p:sp>
        <p:sp>
          <p:nvSpPr>
            <p:cNvPr id="19" name="AutoShape 415"/>
            <p:cNvSpPr>
              <a:spLocks noChangeArrowheads="1"/>
            </p:cNvSpPr>
            <p:nvPr/>
          </p:nvSpPr>
          <p:spPr bwMode="auto">
            <a:xfrm>
              <a:off x="699557" y="3122305"/>
              <a:ext cx="7762958" cy="667398"/>
            </a:xfrm>
            <a:prstGeom prst="roundRect">
              <a:avLst>
                <a:gd name="adj" fmla="val 3397"/>
              </a:avLst>
            </a:prstGeom>
            <a:gradFill flip="none" rotWithShape="1">
              <a:gsLst>
                <a:gs pos="39000">
                  <a:srgbClr val="005EA4"/>
                </a:gs>
                <a:gs pos="41000">
                  <a:srgbClr val="004D86"/>
                </a:gs>
              </a:gsLst>
              <a:lin ang="2700000" scaled="1"/>
              <a:tileRect/>
            </a:gradFill>
            <a:ln w="19050" algn="ctr">
              <a:solidFill>
                <a:schemeClr val="bg1"/>
              </a:solidFill>
              <a:round/>
              <a:headEnd/>
              <a:tailEnd/>
            </a:ln>
            <a:effectLst/>
          </p:spPr>
          <p:txBody>
            <a:bodyPr lIns="36000" tIns="0" rIns="0" bIns="0" anchor="ctr">
              <a:scene3d>
                <a:camera prst="orthographicFront"/>
                <a:lightRig rig="threePt" dir="t"/>
              </a:scene3d>
              <a:sp3d>
                <a:bevelT w="0" h="0"/>
                <a:contourClr>
                  <a:srgbClr val="3696E6"/>
                </a:contourClr>
              </a:sp3d>
            </a:bodyPr>
            <a:lstStyle/>
            <a:p>
              <a:pPr marL="49213" indent="-342900" algn="ctr" fontAlgn="ctr" latinLnBrk="0">
                <a:spcBef>
                  <a:spcPct val="20000"/>
                </a:spcBef>
                <a:buClr>
                  <a:schemeClr val="hlink"/>
                </a:buClr>
                <a:buSzPts val="1200"/>
              </a:pPr>
              <a:r>
                <a:rPr lang="en-US" altLang="ko-KR" sz="1700" b="1" dirty="0">
                  <a:solidFill>
                    <a:schemeClr val="bg1"/>
                  </a:solidFill>
                  <a:latin typeface="Arial" panose="020B0604020202020204" pitchFamily="34" charset="0"/>
                  <a:ea typeface="HY헤드라인M" panose="02030600000101010101" pitchFamily="18" charset="-127"/>
                  <a:cs typeface="Arial" panose="020B0604020202020204" pitchFamily="34" charset="0"/>
                </a:rPr>
                <a:t>&lt;Table 14&gt; Comparison of Production Condition b/w Vietnam Affiliate and Gumi </a:t>
              </a:r>
              <a:r>
                <a:rPr lang="en-US" altLang="ko-KR" sz="1700" b="1" dirty="0" smtClean="0">
                  <a:solidFill>
                    <a:schemeClr val="bg1"/>
                  </a:solidFill>
                  <a:latin typeface="Arial" panose="020B0604020202020204" pitchFamily="34" charset="0"/>
                  <a:ea typeface="HY헤드라인M" panose="02030600000101010101" pitchFamily="18" charset="-127"/>
                  <a:cs typeface="Arial" panose="020B0604020202020204" pitchFamily="34" charset="0"/>
                </a:rPr>
                <a:t>Plant (in Korea) </a:t>
              </a:r>
              <a:r>
                <a:rPr lang="en-US" altLang="ko-KR" sz="1700" b="1" dirty="0">
                  <a:solidFill>
                    <a:schemeClr val="bg1"/>
                  </a:solidFill>
                  <a:latin typeface="Arial" panose="020B0604020202020204" pitchFamily="34" charset="0"/>
                  <a:ea typeface="HY헤드라인M" panose="02030600000101010101" pitchFamily="18" charset="-127"/>
                  <a:cs typeface="Arial" panose="020B0604020202020204" pitchFamily="34" charset="0"/>
                </a:rPr>
                <a:t>of S Electronics</a:t>
              </a:r>
              <a:endParaRPr lang="ko-KR" altLang="en-US" sz="1700" b="1" dirty="0">
                <a:solidFill>
                  <a:schemeClr val="bg1"/>
                </a:solidFill>
                <a:latin typeface="Arial" panose="020B0604020202020204" pitchFamily="34" charset="0"/>
                <a:ea typeface="HY헤드라인M" panose="02030600000101010101" pitchFamily="18" charset="-127"/>
                <a:cs typeface="Arial" panose="020B0604020202020204" pitchFamily="34" charset="0"/>
              </a:endParaRPr>
            </a:p>
          </p:txBody>
        </p:sp>
      </p:grpSp>
      <p:sp>
        <p:nvSpPr>
          <p:cNvPr id="4" name="슬라이드 번호 개체 틀 3"/>
          <p:cNvSpPr>
            <a:spLocks noGrp="1"/>
          </p:cNvSpPr>
          <p:nvPr>
            <p:ph type="sldNum" sz="quarter" idx="12"/>
          </p:nvPr>
        </p:nvSpPr>
        <p:spPr/>
        <p:txBody>
          <a:bodyPr/>
          <a:lstStyle/>
          <a:p>
            <a:fld id="{3F28CAA6-A75E-4364-ADDA-B3C6558AEBCC}" type="slidenum">
              <a:rPr lang="ko-KR" altLang="en-US" smtClean="0"/>
              <a:pPr/>
              <a:t>32</a:t>
            </a:fld>
            <a:endParaRPr lang="ko-KR" altLang="en-US" dirty="0"/>
          </a:p>
        </p:txBody>
      </p:sp>
      <p:sp>
        <p:nvSpPr>
          <p:cNvPr id="14" name="Rectangle 2"/>
          <p:cNvSpPr txBox="1">
            <a:spLocks noChangeArrowheads="1"/>
          </p:cNvSpPr>
          <p:nvPr/>
        </p:nvSpPr>
        <p:spPr bwMode="auto">
          <a:xfrm>
            <a:off x="80072" y="81962"/>
            <a:ext cx="7470635" cy="523220"/>
          </a:xfrm>
          <a:prstGeom prst="rect">
            <a:avLst/>
          </a:prstGeom>
          <a:noFill/>
        </p:spPr>
        <p:txBody>
          <a:bodyPr wrap="none" rtlCol="0">
            <a:spAutoFit/>
            <a:scene3d>
              <a:camera prst="orthographicFront"/>
              <a:lightRig rig="threePt" dir="t"/>
            </a:scene3d>
            <a:sp3d contourW="38100">
              <a:bevelT w="0" h="38100"/>
              <a:contourClr>
                <a:schemeClr val="tx2">
                  <a:lumMod val="50000"/>
                </a:schemeClr>
              </a:contourClr>
            </a:sp3d>
          </a:bodyPr>
          <a:lstStyle>
            <a:defPPr>
              <a:defRPr lang="ko-KR"/>
            </a:defPPr>
            <a:lvl1pPr>
              <a:spcBef>
                <a:spcPct val="50000"/>
              </a:spcBef>
              <a:defRPr sz="2800" spc="-50">
                <a:solidFill>
                  <a:schemeClr val="bg1"/>
                </a:solidFill>
                <a:latin typeface="Arial" pitchFamily="34" charset="0"/>
                <a:ea typeface="HY견고딕" pitchFamily="18" charset="-127"/>
                <a:cs typeface="Arial" pitchFamily="34" charset="0"/>
              </a:defRPr>
            </a:lvl1pPr>
          </a:lstStyle>
          <a:p>
            <a:pPr lvl="0"/>
            <a:r>
              <a:rPr lang="en-US" altLang="ko-KR" b="1" dirty="0">
                <a:latin typeface="+mn-ea"/>
                <a:ea typeface="+mn-ea"/>
              </a:rPr>
              <a:t>V</a:t>
            </a:r>
            <a:r>
              <a:rPr lang="en-US" altLang="ko-KR" b="1" dirty="0" smtClean="0">
                <a:latin typeface="+mn-ea"/>
                <a:ea typeface="+mn-ea"/>
              </a:rPr>
              <a:t>. Current </a:t>
            </a:r>
            <a:r>
              <a:rPr lang="en-US" altLang="ko-KR" b="1" dirty="0">
                <a:latin typeface="+mn-ea"/>
                <a:ea typeface="+mn-ea"/>
              </a:rPr>
              <a:t>State of Korean IT Industry’s GVC</a:t>
            </a:r>
            <a:endParaRPr lang="ko-KR" altLang="ko-KR" b="1" dirty="0"/>
          </a:p>
        </p:txBody>
      </p:sp>
      <p:graphicFrame>
        <p:nvGraphicFramePr>
          <p:cNvPr id="2" name="표 1"/>
          <p:cNvGraphicFramePr>
            <a:graphicFrameLocks noGrp="1"/>
          </p:cNvGraphicFramePr>
          <p:nvPr>
            <p:extLst>
              <p:ext uri="{D42A27DB-BD31-4B8C-83A1-F6EECF244321}">
                <p14:modId xmlns:p14="http://schemas.microsoft.com/office/powerpoint/2010/main" val="2934377064"/>
              </p:ext>
            </p:extLst>
          </p:nvPr>
        </p:nvGraphicFramePr>
        <p:xfrm>
          <a:off x="624027" y="1916832"/>
          <a:ext cx="7755581" cy="3393871"/>
        </p:xfrm>
        <a:graphic>
          <a:graphicData uri="http://schemas.openxmlformats.org/drawingml/2006/table">
            <a:tbl>
              <a:tblPr>
                <a:tableStyleId>{5C22544A-7EE6-4342-B048-85BDC9FD1C3A}</a:tableStyleId>
              </a:tblPr>
              <a:tblGrid>
                <a:gridCol w="3579118"/>
                <a:gridCol w="2376264"/>
                <a:gridCol w="1800199"/>
              </a:tblGrid>
              <a:tr h="396998">
                <a:tc>
                  <a:txBody>
                    <a:bodyPr/>
                    <a:lstStyle/>
                    <a:p>
                      <a:pPr algn="l" fontAlgn="ctr"/>
                      <a:r>
                        <a:rPr lang="ko-KR" altLang="en-US" sz="1600" b="1" u="none" strike="noStrike" dirty="0">
                          <a:solidFill>
                            <a:schemeClr val="bg1"/>
                          </a:solidFill>
                          <a:effectLst/>
                          <a:latin typeface="Arial" panose="020B0604020202020204" pitchFamily="34" charset="0"/>
                          <a:cs typeface="Arial" panose="020B0604020202020204" pitchFamily="34" charset="0"/>
                        </a:rPr>
                        <a:t>　</a:t>
                      </a:r>
                      <a:endParaRPr lang="ko-KR" altLang="en-US" sz="1600" b="1" i="0" u="none" strike="noStrike" dirty="0">
                        <a:solidFill>
                          <a:schemeClr val="bg1"/>
                        </a:solidFill>
                        <a:effectLst/>
                        <a:latin typeface="Arial" panose="020B0604020202020204" pitchFamily="34" charset="0"/>
                        <a:ea typeface="맑은 고딕" panose="020B0503020000020004" pitchFamily="50" charset="-127"/>
                        <a:cs typeface="Arial" panose="020B0604020202020204" pitchFamily="34" charset="0"/>
                      </a:endParaRPr>
                    </a:p>
                  </a:txBody>
                  <a:tcPr marL="9525" marR="9525" marT="9525" marB="0" anchor="ctr">
                    <a:lnL w="3175" cap="flat" cmpd="sng" algn="ctr">
                      <a:solidFill>
                        <a:schemeClr val="tx1"/>
                      </a:solidFill>
                      <a:prstDash val="solid"/>
                      <a:round/>
                      <a:headEnd type="none" w="med" len="med"/>
                      <a:tailEnd type="none" w="med" len="med"/>
                    </a:lnL>
                    <a:lnT w="3175" cap="flat" cmpd="sng" algn="ctr">
                      <a:solidFill>
                        <a:schemeClr val="tx1"/>
                      </a:solidFill>
                      <a:prstDash val="solid"/>
                      <a:round/>
                      <a:headEnd type="none" w="med" len="med"/>
                      <a:tailEnd type="none" w="med" len="med"/>
                    </a:lnT>
                    <a:solidFill>
                      <a:schemeClr val="tx2">
                        <a:lumMod val="50000"/>
                      </a:schemeClr>
                    </a:solidFill>
                  </a:tcPr>
                </a:tc>
                <a:tc>
                  <a:txBody>
                    <a:bodyPr/>
                    <a:lstStyle/>
                    <a:p>
                      <a:pPr algn="ctr" fontAlgn="ctr"/>
                      <a:r>
                        <a:rPr lang="en-US" sz="1600" b="1" u="none" strike="noStrike" dirty="0">
                          <a:solidFill>
                            <a:schemeClr val="bg1"/>
                          </a:solidFill>
                          <a:effectLst/>
                          <a:latin typeface="Arial" panose="020B0604020202020204" pitchFamily="34" charset="0"/>
                          <a:cs typeface="Arial" panose="020B0604020202020204" pitchFamily="34" charset="0"/>
                        </a:rPr>
                        <a:t>Vietnam Affiliate</a:t>
                      </a:r>
                      <a:endParaRPr lang="en-US" sz="1600" b="1" i="0" u="none" strike="noStrike" dirty="0">
                        <a:solidFill>
                          <a:schemeClr val="bg1"/>
                        </a:solidFill>
                        <a:effectLst/>
                        <a:latin typeface="Arial" panose="020B0604020202020204" pitchFamily="34" charset="0"/>
                        <a:ea typeface="맑은 고딕" panose="020B0503020000020004" pitchFamily="50" charset="-127"/>
                        <a:cs typeface="Arial" panose="020B0604020202020204" pitchFamily="34" charset="0"/>
                      </a:endParaRPr>
                    </a:p>
                  </a:txBody>
                  <a:tcPr marL="9525" marR="9525" marT="9525" marB="0" anchor="ctr">
                    <a:lnT w="3175" cap="flat" cmpd="sng" algn="ctr">
                      <a:solidFill>
                        <a:schemeClr val="tx1"/>
                      </a:solidFill>
                      <a:prstDash val="solid"/>
                      <a:round/>
                      <a:headEnd type="none" w="med" len="med"/>
                      <a:tailEnd type="none" w="med" len="med"/>
                    </a:lnT>
                    <a:solidFill>
                      <a:schemeClr val="tx2">
                        <a:lumMod val="50000"/>
                      </a:schemeClr>
                    </a:solidFill>
                  </a:tcPr>
                </a:tc>
                <a:tc>
                  <a:txBody>
                    <a:bodyPr/>
                    <a:lstStyle/>
                    <a:p>
                      <a:pPr algn="ctr" fontAlgn="ctr"/>
                      <a:r>
                        <a:rPr lang="en-US" sz="1600" b="1" u="none" strike="noStrike" dirty="0">
                          <a:solidFill>
                            <a:schemeClr val="bg1"/>
                          </a:solidFill>
                          <a:effectLst/>
                          <a:latin typeface="Arial" panose="020B0604020202020204" pitchFamily="34" charset="0"/>
                          <a:cs typeface="Arial" panose="020B0604020202020204" pitchFamily="34" charset="0"/>
                        </a:rPr>
                        <a:t>Gumi Plant</a:t>
                      </a:r>
                      <a:endParaRPr lang="en-US" sz="1600" b="1" i="0" u="none" strike="noStrike" dirty="0">
                        <a:solidFill>
                          <a:schemeClr val="bg1"/>
                        </a:solidFill>
                        <a:effectLst/>
                        <a:latin typeface="Arial" panose="020B0604020202020204" pitchFamily="34" charset="0"/>
                        <a:ea typeface="맑은 고딕" panose="020B0503020000020004" pitchFamily="50" charset="-127"/>
                        <a:cs typeface="Arial" panose="020B0604020202020204" pitchFamily="34" charset="0"/>
                      </a:endParaRPr>
                    </a:p>
                  </a:txBody>
                  <a:tcPr marL="9525" marR="9525" marT="9525" marB="0" anchor="ctr">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solidFill>
                      <a:schemeClr val="tx2">
                        <a:lumMod val="50000"/>
                      </a:schemeClr>
                    </a:solidFill>
                  </a:tcPr>
                </a:tc>
              </a:tr>
              <a:tr h="902678">
                <a:tc>
                  <a:txBody>
                    <a:bodyPr/>
                    <a:lstStyle/>
                    <a:p>
                      <a:pPr algn="ctr" fontAlgn="ctr"/>
                      <a:r>
                        <a:rPr lang="en-US" sz="1600" b="1" u="none" strike="noStrike" dirty="0">
                          <a:effectLst/>
                          <a:latin typeface="Arial" panose="020B0604020202020204" pitchFamily="34" charset="0"/>
                          <a:cs typeface="Arial" panose="020B0604020202020204" pitchFamily="34" charset="0"/>
                        </a:rPr>
                        <a:t>Pool of High School </a:t>
                      </a:r>
                      <a:r>
                        <a:rPr lang="en-US" sz="1600" b="1" u="none" strike="noStrike" dirty="0" smtClean="0">
                          <a:effectLst/>
                          <a:latin typeface="Arial" panose="020B0604020202020204" pitchFamily="34" charset="0"/>
                          <a:cs typeface="Arial" panose="020B0604020202020204" pitchFamily="34" charset="0"/>
                        </a:rPr>
                        <a:t>Graduates</a:t>
                      </a:r>
                    </a:p>
                    <a:p>
                      <a:pPr algn="ctr" fontAlgn="ctr"/>
                      <a:r>
                        <a:rPr lang="en-US" sz="1600" b="1" u="none" strike="noStrike" dirty="0" smtClean="0">
                          <a:effectLst/>
                          <a:latin typeface="Arial" panose="020B0604020202020204" pitchFamily="34" charset="0"/>
                          <a:cs typeface="Arial" panose="020B0604020202020204" pitchFamily="34" charset="0"/>
                        </a:rPr>
                        <a:t>Available for</a:t>
                      </a:r>
                      <a:r>
                        <a:rPr lang="en-US" sz="1600" b="1" i="0" u="none" strike="noStrike" baseline="0" dirty="0">
                          <a:solidFill>
                            <a:srgbClr val="000000"/>
                          </a:solidFill>
                          <a:effectLst/>
                          <a:latin typeface="Arial" panose="020B0604020202020204" pitchFamily="34" charset="0"/>
                          <a:ea typeface="맑은 고딕" panose="020B0503020000020004" pitchFamily="50" charset="-127"/>
                          <a:cs typeface="Arial" panose="020B0604020202020204" pitchFamily="34" charset="0"/>
                        </a:rPr>
                        <a:t> </a:t>
                      </a:r>
                      <a:r>
                        <a:rPr lang="en-US" sz="1600" b="1" u="none" strike="noStrike" dirty="0" smtClean="0">
                          <a:effectLst/>
                          <a:latin typeface="Arial" panose="020B0604020202020204" pitchFamily="34" charset="0"/>
                          <a:cs typeface="Arial" panose="020B0604020202020204" pitchFamily="34" charset="0"/>
                        </a:rPr>
                        <a:t>Recruitment</a:t>
                      </a:r>
                      <a:endParaRPr lang="en-US" sz="1600" b="1" i="0" u="none" strike="noStrike" dirty="0">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B w="3175"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en-US" altLang="ko-KR" sz="1600" b="1" u="none" strike="noStrike" dirty="0" smtClean="0">
                        <a:effectLst/>
                        <a:latin typeface="Arial" panose="020B0604020202020204" pitchFamily="34" charset="0"/>
                        <a:cs typeface="Arial" panose="020B0604020202020204" pitchFamily="34" charset="0"/>
                      </a:endParaRPr>
                    </a:p>
                    <a:p>
                      <a:pPr algn="ctr" fontAlgn="ctr"/>
                      <a:r>
                        <a:rPr lang="en-US" altLang="ko-KR" sz="1600" b="1" u="none" strike="noStrike" dirty="0" smtClean="0">
                          <a:effectLst/>
                          <a:latin typeface="Arial" panose="020B0604020202020204" pitchFamily="34" charset="0"/>
                          <a:cs typeface="Arial" panose="020B0604020202020204" pitchFamily="34" charset="0"/>
                        </a:rPr>
                        <a:t>220,000</a:t>
                      </a:r>
                      <a:endParaRPr lang="en-US" altLang="ko-KR" sz="1600" b="1" i="0" u="none" strike="noStrike" dirty="0">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p>
                      <a:pPr algn="ctr" fontAlgn="ctr"/>
                      <a:r>
                        <a:rPr lang="ko-KR" altLang="en-US" sz="1600" b="1" u="none" strike="noStrike" dirty="0">
                          <a:effectLst/>
                          <a:latin typeface="Arial" panose="020B0604020202020204" pitchFamily="34" charset="0"/>
                          <a:cs typeface="Arial" panose="020B0604020202020204" pitchFamily="34" charset="0"/>
                        </a:rPr>
                        <a:t>　</a:t>
                      </a:r>
                      <a:endParaRPr lang="ko-KR" altLang="en-US" sz="1600" b="1" i="0" u="none" strike="noStrike" dirty="0">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B w="3175" cap="flat" cmpd="sng" algn="ctr">
                      <a:solidFill>
                        <a:schemeClr val="tx1"/>
                      </a:solidFill>
                      <a:prstDash val="solid"/>
                      <a:round/>
                      <a:headEnd type="none" w="med" len="med"/>
                      <a:tailEnd type="none" w="med" len="med"/>
                    </a:lnB>
                  </a:tcPr>
                </a:tc>
                <a:tc>
                  <a:txBody>
                    <a:bodyPr/>
                    <a:lstStyle/>
                    <a:p>
                      <a:pPr algn="ctr" fontAlgn="ctr"/>
                      <a:r>
                        <a:rPr lang="en-US" altLang="ko-KR" sz="1600" b="1" u="none" strike="noStrike" dirty="0">
                          <a:effectLst/>
                          <a:latin typeface="Arial" panose="020B0604020202020204" pitchFamily="34" charset="0"/>
                          <a:cs typeface="Arial" panose="020B0604020202020204" pitchFamily="34" charset="0"/>
                        </a:rPr>
                        <a:t>20,000-60,000</a:t>
                      </a:r>
                      <a:endParaRPr lang="en-US" altLang="ko-KR" sz="1600" b="1" i="0" u="none" strike="noStrike" dirty="0">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B w="3175" cap="flat" cmpd="sng" algn="ctr">
                      <a:solidFill>
                        <a:schemeClr val="tx1"/>
                      </a:solidFill>
                      <a:prstDash val="solid"/>
                      <a:round/>
                      <a:headEnd type="none" w="med" len="med"/>
                      <a:tailEnd type="none" w="med" len="med"/>
                    </a:lnB>
                  </a:tcPr>
                </a:tc>
              </a:tr>
              <a:tr h="377790">
                <a:tc>
                  <a:txBody>
                    <a:bodyPr/>
                    <a:lstStyle/>
                    <a:p>
                      <a:pPr algn="ctr" fontAlgn="ctr"/>
                      <a:r>
                        <a:rPr lang="en-US" sz="1600" b="1" u="none" strike="noStrike" dirty="0">
                          <a:effectLst/>
                          <a:latin typeface="Arial" panose="020B0604020202020204" pitchFamily="34" charset="0"/>
                          <a:cs typeface="Arial" panose="020B0604020202020204" pitchFamily="34" charset="0"/>
                        </a:rPr>
                        <a:t>Monthly Salary for Production Job</a:t>
                      </a:r>
                      <a:endParaRPr lang="en-US" sz="1600" b="1" i="0" u="none" strike="noStrike" dirty="0">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ko-KR" sz="1600" b="1" u="none" strike="noStrike" dirty="0">
                          <a:effectLst/>
                          <a:latin typeface="Arial" panose="020B0604020202020204" pitchFamily="34" charset="0"/>
                          <a:cs typeface="Arial" panose="020B0604020202020204" pitchFamily="34" charset="0"/>
                        </a:rPr>
                        <a:t>$250 </a:t>
                      </a:r>
                      <a:endParaRPr lang="en-US" altLang="ko-KR" sz="1600" b="1" i="0" u="none" strike="noStrike" dirty="0">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ko-KR" sz="1600" b="1" u="none" strike="noStrike">
                          <a:effectLst/>
                          <a:latin typeface="Arial" panose="020B0604020202020204" pitchFamily="34" charset="0"/>
                          <a:cs typeface="Arial" panose="020B0604020202020204" pitchFamily="34" charset="0"/>
                        </a:rPr>
                        <a:t>$3,284 </a:t>
                      </a:r>
                      <a:endParaRPr lang="en-US" altLang="ko-KR" sz="1600" b="1" i="0" u="none" strike="noStrike">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1596827">
                <a:tc>
                  <a:txBody>
                    <a:bodyPr/>
                    <a:lstStyle/>
                    <a:p>
                      <a:pPr algn="ctr" fontAlgn="ctr"/>
                      <a:r>
                        <a:rPr lang="en-US" sz="1600" b="1" u="none" strike="noStrike" dirty="0">
                          <a:effectLst/>
                          <a:latin typeface="Arial" panose="020B0604020202020204" pitchFamily="34" charset="0"/>
                          <a:cs typeface="Arial" panose="020B0604020202020204" pitchFamily="34" charset="0"/>
                        </a:rPr>
                        <a:t>Corporate Income Tax Rate</a:t>
                      </a:r>
                      <a:endParaRPr lang="en-US" sz="1600" b="1" i="0" u="none" strike="noStrike" dirty="0">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p>
                      <a:pPr algn="ctr" fontAlgn="ctr"/>
                      <a:r>
                        <a:rPr lang="ko-KR" altLang="en-US" sz="1600" b="1" u="none" strike="noStrike" dirty="0">
                          <a:effectLst/>
                          <a:latin typeface="Arial" panose="020B0604020202020204" pitchFamily="34" charset="0"/>
                          <a:cs typeface="Arial" panose="020B0604020202020204" pitchFamily="34" charset="0"/>
                        </a:rPr>
                        <a:t>　</a:t>
                      </a:r>
                      <a:endParaRPr lang="ko-KR" altLang="en-US" sz="1600" b="1" i="0" u="none" strike="noStrike" dirty="0">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ko-KR" altLang="en-US" sz="1600" b="1" u="none" strike="noStrike" dirty="0">
                          <a:effectLst/>
                          <a:latin typeface="Arial" panose="020B0604020202020204" pitchFamily="34" charset="0"/>
                          <a:cs typeface="Arial" panose="020B0604020202020204" pitchFamily="34" charset="0"/>
                        </a:rPr>
                        <a:t>　</a:t>
                      </a:r>
                      <a:endParaRPr lang="ko-KR" altLang="en-US" sz="1600" b="1" i="0" u="none" strike="noStrike" dirty="0">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p>
                      <a:pPr algn="ctr" fontAlgn="ctr"/>
                      <a:r>
                        <a:rPr lang="en-US" sz="1600" b="1" u="none" strike="noStrike" dirty="0">
                          <a:effectLst/>
                          <a:latin typeface="Arial" panose="020B0604020202020204" pitchFamily="34" charset="0"/>
                          <a:cs typeface="Arial" panose="020B0604020202020204" pitchFamily="34" charset="0"/>
                        </a:rPr>
                        <a:t>0-4 year: </a:t>
                      </a:r>
                      <a:r>
                        <a:rPr lang="en-US" sz="1600" b="1" u="none" strike="noStrike" dirty="0" smtClean="0">
                          <a:effectLst/>
                          <a:latin typeface="Arial" panose="020B0604020202020204" pitchFamily="34" charset="0"/>
                          <a:cs typeface="Arial" panose="020B0604020202020204" pitchFamily="34" charset="0"/>
                        </a:rPr>
                        <a:t>Exemption</a:t>
                      </a:r>
                    </a:p>
                    <a:p>
                      <a:pPr algn="ctr" fontAlgn="ctr"/>
                      <a:endParaRPr lang="en-US" sz="1600" b="1" i="0" u="none" strike="noStrike" dirty="0">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p>
                      <a:pPr algn="ctr" fontAlgn="ctr"/>
                      <a:r>
                        <a:rPr lang="en-US" sz="1600" b="1" u="none" strike="noStrike" dirty="0">
                          <a:effectLst/>
                          <a:latin typeface="Arial" panose="020B0604020202020204" pitchFamily="34" charset="0"/>
                          <a:cs typeface="Arial" panose="020B0604020202020204" pitchFamily="34" charset="0"/>
                        </a:rPr>
                        <a:t>5-16 year: 5</a:t>
                      </a:r>
                      <a:r>
                        <a:rPr lang="en-US" sz="1600" b="1" u="none" strike="noStrike" dirty="0" smtClean="0">
                          <a:effectLst/>
                          <a:latin typeface="Arial" panose="020B0604020202020204" pitchFamily="34" charset="0"/>
                          <a:cs typeface="Arial" panose="020B0604020202020204" pitchFamily="34" charset="0"/>
                        </a:rPr>
                        <a:t>%</a:t>
                      </a:r>
                    </a:p>
                    <a:p>
                      <a:pPr algn="ctr" fontAlgn="ctr"/>
                      <a:endParaRPr lang="en-US" sz="1600" b="1" i="0" u="none" strike="noStrike" dirty="0">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p>
                      <a:pPr algn="ctr" fontAlgn="ctr"/>
                      <a:r>
                        <a:rPr lang="en-US" altLang="ko-KR" sz="1600" b="1" u="none" strike="noStrike" dirty="0">
                          <a:effectLst/>
                          <a:latin typeface="Arial" panose="020B0604020202020204" pitchFamily="34" charset="0"/>
                          <a:cs typeface="Arial" panose="020B0604020202020204" pitchFamily="34" charset="0"/>
                        </a:rPr>
                        <a:t>17- : 10</a:t>
                      </a:r>
                      <a:r>
                        <a:rPr lang="en-US" altLang="ko-KR" sz="1600" b="1" u="none" strike="noStrike" dirty="0" smtClean="0">
                          <a:effectLst/>
                          <a:latin typeface="Arial" panose="020B0604020202020204" pitchFamily="34" charset="0"/>
                          <a:cs typeface="Arial" panose="020B0604020202020204" pitchFamily="34" charset="0"/>
                        </a:rPr>
                        <a:t>%</a:t>
                      </a:r>
                    </a:p>
                    <a:p>
                      <a:pPr algn="ctr" fontAlgn="ctr"/>
                      <a:endParaRPr lang="en-US" altLang="ko-KR" sz="1600" b="1" i="0" u="none" strike="noStrike" dirty="0">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ko-KR" sz="1600" b="1" u="none" strike="noStrike" dirty="0">
                          <a:effectLst/>
                          <a:latin typeface="Arial" panose="020B0604020202020204" pitchFamily="34" charset="0"/>
                          <a:cs typeface="Arial" panose="020B0604020202020204" pitchFamily="34" charset="0"/>
                        </a:rPr>
                        <a:t>22%</a:t>
                      </a:r>
                      <a:endParaRPr lang="en-US" altLang="ko-KR" sz="1600" b="1" i="0" u="none" strike="noStrike" dirty="0">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p>
                      <a:pPr algn="l" fontAlgn="ctr"/>
                      <a:r>
                        <a:rPr lang="ko-KR" altLang="en-US" sz="1600" b="1" u="none" strike="noStrike" dirty="0">
                          <a:effectLst/>
                          <a:latin typeface="Arial" panose="020B0604020202020204" pitchFamily="34" charset="0"/>
                          <a:cs typeface="Arial" panose="020B0604020202020204" pitchFamily="34" charset="0"/>
                        </a:rPr>
                        <a:t>　</a:t>
                      </a:r>
                      <a:endParaRPr lang="ko-KR" altLang="en-US" sz="1600" b="1" i="0" u="none" strike="noStrike" dirty="0">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bl>
          </a:graphicData>
        </a:graphic>
      </p:graphicFrame>
      <p:sp>
        <p:nvSpPr>
          <p:cNvPr id="3" name="TextBox 2"/>
          <p:cNvSpPr txBox="1"/>
          <p:nvPr/>
        </p:nvSpPr>
        <p:spPr>
          <a:xfrm>
            <a:off x="323528" y="5636890"/>
            <a:ext cx="7232942" cy="338554"/>
          </a:xfrm>
          <a:prstGeom prst="rect">
            <a:avLst/>
          </a:prstGeom>
          <a:noFill/>
        </p:spPr>
        <p:txBody>
          <a:bodyPr wrap="square" rtlCol="0">
            <a:spAutoFit/>
          </a:bodyPr>
          <a:lstStyle/>
          <a:p>
            <a:r>
              <a:rPr lang="en-US" altLang="ko-KR" sz="1600" dirty="0" smtClean="0"/>
              <a:t>Source: </a:t>
            </a:r>
            <a:r>
              <a:rPr lang="en-US" altLang="ko-KR" sz="1600" dirty="0" err="1" smtClean="0"/>
              <a:t>Maeil</a:t>
            </a:r>
            <a:r>
              <a:rPr lang="en-US" altLang="ko-KR" sz="1600" dirty="0" smtClean="0"/>
              <a:t> Economy, Apr. 23, 2013</a:t>
            </a:r>
            <a:endParaRPr lang="ko-KR" altLang="en-US" sz="1600" dirty="0"/>
          </a:p>
        </p:txBody>
      </p:sp>
    </p:spTree>
    <p:extLst>
      <p:ext uri="{BB962C8B-B14F-4D97-AF65-F5344CB8AC3E}">
        <p14:creationId xmlns:p14="http://schemas.microsoft.com/office/powerpoint/2010/main" val="266100663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슬라이드 번호 개체 틀 3"/>
          <p:cNvSpPr>
            <a:spLocks noGrp="1"/>
          </p:cNvSpPr>
          <p:nvPr>
            <p:ph type="sldNum" sz="quarter" idx="12"/>
          </p:nvPr>
        </p:nvSpPr>
        <p:spPr/>
        <p:txBody>
          <a:bodyPr/>
          <a:lstStyle/>
          <a:p>
            <a:fld id="{3F28CAA6-A75E-4364-ADDA-B3C6558AEBCC}" type="slidenum">
              <a:rPr lang="ko-KR" altLang="en-US" smtClean="0"/>
              <a:pPr/>
              <a:t>33</a:t>
            </a:fld>
            <a:endParaRPr lang="ko-KR" altLang="en-US"/>
          </a:p>
        </p:txBody>
      </p:sp>
      <p:sp>
        <p:nvSpPr>
          <p:cNvPr id="13" name="Rectangle 2"/>
          <p:cNvSpPr txBox="1">
            <a:spLocks noChangeArrowheads="1"/>
          </p:cNvSpPr>
          <p:nvPr/>
        </p:nvSpPr>
        <p:spPr bwMode="auto">
          <a:xfrm>
            <a:off x="80072" y="81962"/>
            <a:ext cx="6742743" cy="523220"/>
          </a:xfrm>
          <a:prstGeom prst="rect">
            <a:avLst/>
          </a:prstGeom>
          <a:noFill/>
        </p:spPr>
        <p:txBody>
          <a:bodyPr wrap="none" rtlCol="0">
            <a:spAutoFit/>
            <a:scene3d>
              <a:camera prst="orthographicFront"/>
              <a:lightRig rig="threePt" dir="t"/>
            </a:scene3d>
            <a:sp3d contourW="38100">
              <a:bevelT w="0" h="38100"/>
              <a:contourClr>
                <a:schemeClr val="tx2">
                  <a:lumMod val="50000"/>
                </a:schemeClr>
              </a:contourClr>
            </a:sp3d>
          </a:bodyPr>
          <a:lstStyle>
            <a:defPPr>
              <a:defRPr lang="ko-KR"/>
            </a:defPPr>
            <a:lvl1pPr>
              <a:spcBef>
                <a:spcPct val="50000"/>
              </a:spcBef>
              <a:defRPr sz="2800" spc="-50">
                <a:solidFill>
                  <a:schemeClr val="bg1"/>
                </a:solidFill>
                <a:latin typeface="Arial" pitchFamily="34" charset="0"/>
                <a:ea typeface="HY견고딕" pitchFamily="18" charset="-127"/>
                <a:cs typeface="Arial" pitchFamily="34" charset="0"/>
              </a:defRPr>
            </a:lvl1pPr>
          </a:lstStyle>
          <a:p>
            <a:pPr lvl="0"/>
            <a:r>
              <a:rPr lang="en-US" altLang="ko-KR" b="1" dirty="0">
                <a:latin typeface="+mn-ea"/>
                <a:ea typeface="+mn-ea"/>
              </a:rPr>
              <a:t>VI</a:t>
            </a:r>
            <a:r>
              <a:rPr lang="en-US" altLang="ko-KR" b="1" dirty="0" smtClean="0">
                <a:latin typeface="+mn-ea"/>
                <a:ea typeface="+mn-ea"/>
              </a:rPr>
              <a:t>. Implication </a:t>
            </a:r>
            <a:r>
              <a:rPr lang="en-US" altLang="ko-KR" b="1" dirty="0">
                <a:latin typeface="+mn-ea"/>
                <a:ea typeface="+mn-ea"/>
              </a:rPr>
              <a:t>for the Workforce Policy</a:t>
            </a:r>
            <a:endParaRPr lang="ko-KR" altLang="ko-KR" b="1" dirty="0"/>
          </a:p>
        </p:txBody>
      </p:sp>
      <p:grpSp>
        <p:nvGrpSpPr>
          <p:cNvPr id="16" name="그룹 15"/>
          <p:cNvGrpSpPr/>
          <p:nvPr/>
        </p:nvGrpSpPr>
        <p:grpSpPr>
          <a:xfrm>
            <a:off x="462244" y="1746930"/>
            <a:ext cx="8681756" cy="1138773"/>
            <a:chOff x="462244" y="1172432"/>
            <a:chExt cx="8681756" cy="1138773"/>
          </a:xfrm>
        </p:grpSpPr>
        <p:sp>
          <p:nvSpPr>
            <p:cNvPr id="17" name="직사각형 16"/>
            <p:cNvSpPr/>
            <p:nvPr/>
          </p:nvSpPr>
          <p:spPr>
            <a:xfrm>
              <a:off x="626029" y="1172432"/>
              <a:ext cx="8517971" cy="1138773"/>
            </a:xfrm>
            <a:prstGeom prst="rect">
              <a:avLst/>
            </a:prstGeom>
          </p:spPr>
          <p:txBody>
            <a:bodyPr vert="horz" wrap="square" lIns="91440" tIns="45720" rIns="91440" bIns="45720" rtlCol="0">
              <a:spAutoFit/>
            </a:bodyPr>
            <a:lstStyle/>
            <a:p>
              <a:pPr marL="0" lvl="1"/>
              <a:r>
                <a:rPr lang="en-US" altLang="ko-KR" sz="1700" b="1" dirty="0">
                  <a:ln>
                    <a:solidFill>
                      <a:srgbClr val="4F81BD">
                        <a:alpha val="0"/>
                      </a:srgbClr>
                    </a:solidFill>
                  </a:ln>
                  <a:latin typeface="Arial" panose="020B0604020202020204" pitchFamily="34" charset="0"/>
                  <a:ea typeface="HY헤드라인M" panose="02030600000101010101" pitchFamily="18" charset="-127"/>
                  <a:cs typeface="Arial" panose="020B0604020202020204" pitchFamily="34" charset="0"/>
                </a:rPr>
                <a:t>Our analysis confirms the skill-biased effects (specialization in high-skill activities) in manufactures GVCs. As the employment structure shifts towards high-skilled jobs, the workforce policies have focused on enhancing skill levels of workers.</a:t>
              </a:r>
            </a:p>
          </p:txBody>
        </p:sp>
        <p:pic>
          <p:nvPicPr>
            <p:cNvPr id="1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7851" r="96209" b="66529"/>
            <a:stretch/>
          </p:blipFill>
          <p:spPr bwMode="auto">
            <a:xfrm>
              <a:off x="462244" y="1212844"/>
              <a:ext cx="300037" cy="295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28" name="그룹 27"/>
          <p:cNvGrpSpPr/>
          <p:nvPr/>
        </p:nvGrpSpPr>
        <p:grpSpPr>
          <a:xfrm>
            <a:off x="462244" y="2956178"/>
            <a:ext cx="8681756" cy="2108269"/>
            <a:chOff x="462244" y="1162907"/>
            <a:chExt cx="8681756" cy="2108269"/>
          </a:xfrm>
        </p:grpSpPr>
        <p:sp>
          <p:nvSpPr>
            <p:cNvPr id="29" name="직사각형 28"/>
            <p:cNvSpPr/>
            <p:nvPr/>
          </p:nvSpPr>
          <p:spPr>
            <a:xfrm>
              <a:off x="626029" y="1162907"/>
              <a:ext cx="8517971" cy="2108269"/>
            </a:xfrm>
            <a:prstGeom prst="rect">
              <a:avLst/>
            </a:prstGeom>
          </p:spPr>
          <p:txBody>
            <a:bodyPr vert="horz" wrap="square" lIns="91440" tIns="45720" rIns="91440" bIns="45720" rtlCol="0">
              <a:spAutoFit/>
            </a:bodyPr>
            <a:lstStyle/>
            <a:p>
              <a:pPr marL="0" lvl="1"/>
              <a:r>
                <a:rPr lang="en-US" altLang="ko-KR" sz="1700" b="1" dirty="0">
                  <a:ln>
                    <a:solidFill>
                      <a:srgbClr val="4F81BD">
                        <a:alpha val="0"/>
                      </a:srgbClr>
                    </a:solidFill>
                  </a:ln>
                  <a:latin typeface="Arial" panose="020B0604020202020204" pitchFamily="34" charset="0"/>
                  <a:ea typeface="HY헤드라인M" panose="02030600000101010101" pitchFamily="18" charset="-127"/>
                  <a:cs typeface="Arial" panose="020B0604020202020204" pitchFamily="34" charset="0"/>
                </a:rPr>
                <a:t>However, a recent study (UKCES, Global Value Chains and the Future of High Skills, 2015) highlights </a:t>
              </a:r>
              <a:r>
                <a:rPr lang="en-US" altLang="ko-KR" sz="1700" b="1" dirty="0">
                  <a:ln>
                    <a:solidFill>
                      <a:srgbClr val="4F81BD">
                        <a:alpha val="0"/>
                      </a:srgbClr>
                    </a:solidFill>
                  </a:ln>
                  <a:solidFill>
                    <a:srgbClr val="0070C0"/>
                  </a:solidFill>
                  <a:latin typeface="Arial" panose="020B0604020202020204" pitchFamily="34" charset="0"/>
                  <a:ea typeface="HY헤드라인M" panose="02030600000101010101" pitchFamily="18" charset="-127"/>
                  <a:cs typeface="Arial" panose="020B0604020202020204" pitchFamily="34" charset="0"/>
                </a:rPr>
                <a:t>the limitations of supply side approaches</a:t>
              </a:r>
              <a:r>
                <a:rPr lang="en-US" altLang="ko-KR" sz="1700" b="1" dirty="0">
                  <a:ln>
                    <a:solidFill>
                      <a:srgbClr val="4F81BD">
                        <a:alpha val="0"/>
                      </a:srgbClr>
                    </a:solidFill>
                  </a:ln>
                  <a:latin typeface="Arial" panose="020B0604020202020204" pitchFamily="34" charset="0"/>
                  <a:ea typeface="HY헤드라인M" panose="02030600000101010101" pitchFamily="18" charset="-127"/>
                  <a:cs typeface="Arial" panose="020B0604020202020204" pitchFamily="34" charset="0"/>
                </a:rPr>
                <a:t>, typically </a:t>
              </a:r>
              <a:r>
                <a:rPr lang="en-US" altLang="ko-KR" sz="1700" b="1" dirty="0" smtClean="0">
                  <a:ln>
                    <a:solidFill>
                      <a:srgbClr val="4F81BD">
                        <a:alpha val="0"/>
                      </a:srgbClr>
                    </a:solidFill>
                  </a:ln>
                  <a:latin typeface="Arial" panose="020B0604020202020204" pitchFamily="34" charset="0"/>
                  <a:ea typeface="HY헤드라인M" panose="02030600000101010101" pitchFamily="18" charset="-127"/>
                  <a:cs typeface="Arial" panose="020B0604020202020204" pitchFamily="34" charset="0"/>
                </a:rPr>
                <a:t/>
              </a:r>
              <a:br>
                <a:rPr lang="en-US" altLang="ko-KR" sz="1700" b="1" dirty="0" smtClean="0">
                  <a:ln>
                    <a:solidFill>
                      <a:srgbClr val="4F81BD">
                        <a:alpha val="0"/>
                      </a:srgbClr>
                    </a:solidFill>
                  </a:ln>
                  <a:latin typeface="Arial" panose="020B0604020202020204" pitchFamily="34" charset="0"/>
                  <a:ea typeface="HY헤드라인M" panose="02030600000101010101" pitchFamily="18" charset="-127"/>
                  <a:cs typeface="Arial" panose="020B0604020202020204" pitchFamily="34" charset="0"/>
                </a:rPr>
              </a:br>
              <a:r>
                <a:rPr lang="en-US" altLang="ko-KR" sz="1700" b="1" dirty="0" smtClean="0">
                  <a:ln>
                    <a:solidFill>
                      <a:srgbClr val="4F81BD">
                        <a:alpha val="0"/>
                      </a:srgbClr>
                    </a:solidFill>
                  </a:ln>
                  <a:latin typeface="Arial" panose="020B0604020202020204" pitchFamily="34" charset="0"/>
                  <a:ea typeface="HY헤드라인M" panose="02030600000101010101" pitchFamily="18" charset="-127"/>
                  <a:cs typeface="Arial" panose="020B0604020202020204" pitchFamily="34" charset="0"/>
                </a:rPr>
                <a:t>based </a:t>
              </a:r>
              <a:r>
                <a:rPr lang="en-US" altLang="ko-KR" sz="1700" b="1" dirty="0">
                  <a:ln>
                    <a:solidFill>
                      <a:srgbClr val="4F81BD">
                        <a:alpha val="0"/>
                      </a:srgbClr>
                    </a:solidFill>
                  </a:ln>
                  <a:latin typeface="Arial" panose="020B0604020202020204" pitchFamily="34" charset="0"/>
                  <a:ea typeface="HY헤드라인M" panose="02030600000101010101" pitchFamily="18" charset="-127"/>
                  <a:cs typeface="Arial" panose="020B0604020202020204" pitchFamily="34" charset="0"/>
                </a:rPr>
                <a:t>on ‘skills competition’ model.</a:t>
              </a:r>
            </a:p>
            <a:p>
              <a:pPr marL="0" lvl="1"/>
              <a:r>
                <a:rPr lang="en-US" altLang="ko-KR" sz="1600" b="1" dirty="0">
                  <a:ln>
                    <a:solidFill>
                      <a:srgbClr val="4F81BD">
                        <a:alpha val="0"/>
                      </a:srgbClr>
                    </a:solidFill>
                  </a:ln>
                  <a:latin typeface="Arial" panose="020B0604020202020204" pitchFamily="34" charset="0"/>
                  <a:ea typeface="HY헤드라인M" panose="02030600000101010101" pitchFamily="18" charset="-127"/>
                  <a:cs typeface="Arial" panose="020B0604020202020204" pitchFamily="34" charset="0"/>
                </a:rPr>
                <a:t>⇒ Firms do not hire ‘skill’ but employees to perform specific roles and activities, </a:t>
              </a:r>
              <a:endParaRPr lang="en-US" altLang="ko-KR" sz="1600" b="1" dirty="0" smtClean="0">
                <a:ln>
                  <a:solidFill>
                    <a:srgbClr val="4F81BD">
                      <a:alpha val="0"/>
                    </a:srgbClr>
                  </a:solidFill>
                </a:ln>
                <a:latin typeface="Arial" panose="020B0604020202020204" pitchFamily="34" charset="0"/>
                <a:ea typeface="HY헤드라인M" panose="02030600000101010101" pitchFamily="18" charset="-127"/>
                <a:cs typeface="Arial" panose="020B0604020202020204" pitchFamily="34" charset="0"/>
              </a:endParaRPr>
            </a:p>
            <a:p>
              <a:pPr marL="0" lvl="1"/>
              <a:r>
                <a:rPr lang="en-US" altLang="ko-KR" sz="1600" b="1" dirty="0">
                  <a:ln>
                    <a:solidFill>
                      <a:srgbClr val="4F81BD">
                        <a:alpha val="0"/>
                      </a:srgbClr>
                    </a:solidFill>
                  </a:ln>
                  <a:latin typeface="Arial" panose="020B0604020202020204" pitchFamily="34" charset="0"/>
                  <a:ea typeface="HY헤드라인M" panose="02030600000101010101" pitchFamily="18" charset="-127"/>
                  <a:cs typeface="Arial" panose="020B0604020202020204" pitchFamily="34" charset="0"/>
                </a:rPr>
                <a:t> </a:t>
              </a:r>
              <a:r>
                <a:rPr lang="en-US" altLang="ko-KR" sz="1600" b="1" dirty="0" smtClean="0">
                  <a:ln>
                    <a:solidFill>
                      <a:srgbClr val="4F81BD">
                        <a:alpha val="0"/>
                      </a:srgbClr>
                    </a:solidFill>
                  </a:ln>
                  <a:latin typeface="Arial" panose="020B0604020202020204" pitchFamily="34" charset="0"/>
                  <a:ea typeface="HY헤드라인M" panose="02030600000101010101" pitchFamily="18" charset="-127"/>
                  <a:cs typeface="Arial" panose="020B0604020202020204" pitchFamily="34" charset="0"/>
                </a:rPr>
                <a:t>   often </a:t>
              </a:r>
              <a:r>
                <a:rPr lang="en-US" altLang="ko-KR" sz="1600" b="1" dirty="0">
                  <a:ln>
                    <a:solidFill>
                      <a:srgbClr val="4F81BD">
                        <a:alpha val="0"/>
                      </a:srgbClr>
                    </a:solidFill>
                  </a:ln>
                  <a:latin typeface="Arial" panose="020B0604020202020204" pitchFamily="34" charset="0"/>
                  <a:ea typeface="HY헤드라인M" panose="02030600000101010101" pitchFamily="18" charset="-127"/>
                  <a:cs typeface="Arial" panose="020B0604020202020204" pitchFamily="34" charset="0"/>
                </a:rPr>
                <a:t>linked to a range of behavioral </a:t>
              </a:r>
              <a:r>
                <a:rPr lang="en-US" altLang="ko-KR" sz="1600" b="1" dirty="0" smtClean="0">
                  <a:ln>
                    <a:solidFill>
                      <a:srgbClr val="4F81BD">
                        <a:alpha val="0"/>
                      </a:srgbClr>
                    </a:solidFill>
                  </a:ln>
                  <a:latin typeface="Arial" panose="020B0604020202020204" pitchFamily="34" charset="0"/>
                  <a:ea typeface="HY헤드라인M" panose="02030600000101010101" pitchFamily="18" charset="-127"/>
                  <a:cs typeface="Arial" panose="020B0604020202020204" pitchFamily="34" charset="0"/>
                </a:rPr>
                <a:t>competence.</a:t>
              </a:r>
              <a:endParaRPr lang="en-US" altLang="ko-KR" sz="1600" b="1" dirty="0">
                <a:ln>
                  <a:solidFill>
                    <a:srgbClr val="4F81BD">
                      <a:alpha val="0"/>
                    </a:srgbClr>
                  </a:solidFill>
                </a:ln>
                <a:latin typeface="Arial" panose="020B0604020202020204" pitchFamily="34" charset="0"/>
                <a:ea typeface="HY헤드라인M" panose="02030600000101010101" pitchFamily="18" charset="-127"/>
                <a:cs typeface="Arial" panose="020B0604020202020204" pitchFamily="34" charset="0"/>
              </a:endParaRPr>
            </a:p>
            <a:p>
              <a:pPr marL="0" lvl="1"/>
              <a:r>
                <a:rPr lang="en-US" altLang="ko-KR" sz="1600" b="1" dirty="0">
                  <a:ln>
                    <a:solidFill>
                      <a:srgbClr val="4F81BD">
                        <a:alpha val="0"/>
                      </a:srgbClr>
                    </a:solidFill>
                  </a:ln>
                  <a:latin typeface="Arial" panose="020B0604020202020204" pitchFamily="34" charset="0"/>
                  <a:ea typeface="HY헤드라인M" panose="02030600000101010101" pitchFamily="18" charset="-127"/>
                  <a:cs typeface="Arial" panose="020B0604020202020204" pitchFamily="34" charset="0"/>
                </a:rPr>
                <a:t>⇒ Simply expanding the numbers in tertiary education or putting on more training </a:t>
              </a:r>
              <a:r>
                <a:rPr lang="en-US" altLang="ko-KR" sz="1600" b="1" dirty="0" smtClean="0">
                  <a:ln>
                    <a:solidFill>
                      <a:srgbClr val="4F81BD">
                        <a:alpha val="0"/>
                      </a:srgbClr>
                    </a:solidFill>
                  </a:ln>
                  <a:latin typeface="Arial" panose="020B0604020202020204" pitchFamily="34" charset="0"/>
                  <a:ea typeface="HY헤드라인M" panose="02030600000101010101" pitchFamily="18" charset="-127"/>
                  <a:cs typeface="Arial" panose="020B0604020202020204" pitchFamily="34" charset="0"/>
                </a:rPr>
                <a:t/>
              </a:r>
              <a:br>
                <a:rPr lang="en-US" altLang="ko-KR" sz="1600" b="1" dirty="0" smtClean="0">
                  <a:ln>
                    <a:solidFill>
                      <a:srgbClr val="4F81BD">
                        <a:alpha val="0"/>
                      </a:srgbClr>
                    </a:solidFill>
                  </a:ln>
                  <a:latin typeface="Arial" panose="020B0604020202020204" pitchFamily="34" charset="0"/>
                  <a:ea typeface="HY헤드라인M" panose="02030600000101010101" pitchFamily="18" charset="-127"/>
                  <a:cs typeface="Arial" panose="020B0604020202020204" pitchFamily="34" charset="0"/>
                </a:rPr>
              </a:br>
              <a:r>
                <a:rPr lang="en-US" altLang="ko-KR" sz="1600" b="1" dirty="0" smtClean="0">
                  <a:ln>
                    <a:solidFill>
                      <a:srgbClr val="4F81BD">
                        <a:alpha val="0"/>
                      </a:srgbClr>
                    </a:solidFill>
                  </a:ln>
                  <a:latin typeface="Arial" panose="020B0604020202020204" pitchFamily="34" charset="0"/>
                  <a:ea typeface="HY헤드라인M" panose="02030600000101010101" pitchFamily="18" charset="-127"/>
                  <a:cs typeface="Arial" panose="020B0604020202020204" pitchFamily="34" charset="0"/>
                </a:rPr>
                <a:t>     programs</a:t>
              </a:r>
              <a:r>
                <a:rPr lang="en-US" altLang="ko-KR" sz="1600" b="1" dirty="0">
                  <a:ln>
                    <a:solidFill>
                      <a:srgbClr val="4F81BD">
                        <a:alpha val="0"/>
                      </a:srgbClr>
                    </a:solidFill>
                  </a:ln>
                  <a:latin typeface="Arial" panose="020B0604020202020204" pitchFamily="34" charset="0"/>
                  <a:ea typeface="HY헤드라인M" panose="02030600000101010101" pitchFamily="18" charset="-127"/>
                  <a:cs typeface="Arial" panose="020B0604020202020204" pitchFamily="34" charset="0"/>
                </a:rPr>
                <a:t>, will no longer be a source of competitive advantage.</a:t>
              </a:r>
            </a:p>
            <a:p>
              <a:pPr marL="0" lvl="1"/>
              <a:r>
                <a:rPr lang="en-US" altLang="ko-KR" sz="1600" b="1" dirty="0">
                  <a:ln>
                    <a:solidFill>
                      <a:srgbClr val="4F81BD">
                        <a:alpha val="0"/>
                      </a:srgbClr>
                    </a:solidFill>
                  </a:ln>
                  <a:latin typeface="Arial" panose="020B0604020202020204" pitchFamily="34" charset="0"/>
                  <a:ea typeface="HY헤드라인M" panose="02030600000101010101" pitchFamily="18" charset="-127"/>
                  <a:cs typeface="Arial" panose="020B0604020202020204" pitchFamily="34" charset="0"/>
                </a:rPr>
                <a:t>⇒ </a:t>
              </a:r>
              <a:r>
                <a:rPr lang="en-US" altLang="ko-KR" sz="1600" b="1" dirty="0">
                  <a:ln>
                    <a:solidFill>
                      <a:srgbClr val="4F81BD">
                        <a:alpha val="0"/>
                      </a:srgbClr>
                    </a:solidFill>
                  </a:ln>
                  <a:solidFill>
                    <a:srgbClr val="0070C0"/>
                  </a:solidFill>
                  <a:latin typeface="Arial" panose="020B0604020202020204" pitchFamily="34" charset="0"/>
                  <a:ea typeface="HY헤드라인M" panose="02030600000101010101" pitchFamily="18" charset="-127"/>
                  <a:cs typeface="Arial" panose="020B0604020202020204" pitchFamily="34" charset="0"/>
                </a:rPr>
                <a:t>A growing disconnect between skills, jobs and incomes</a:t>
              </a: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7851" r="96209" b="66529"/>
            <a:stretch/>
          </p:blipFill>
          <p:spPr bwMode="auto">
            <a:xfrm>
              <a:off x="462244" y="1212844"/>
              <a:ext cx="300037" cy="295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4" name="그룹 13"/>
          <p:cNvGrpSpPr/>
          <p:nvPr/>
        </p:nvGrpSpPr>
        <p:grpSpPr>
          <a:xfrm>
            <a:off x="462244" y="5205427"/>
            <a:ext cx="8681756" cy="615553"/>
            <a:chOff x="462244" y="1172432"/>
            <a:chExt cx="8681756" cy="615553"/>
          </a:xfrm>
        </p:grpSpPr>
        <p:sp>
          <p:nvSpPr>
            <p:cNvPr id="15" name="직사각형 14"/>
            <p:cNvSpPr/>
            <p:nvPr/>
          </p:nvSpPr>
          <p:spPr>
            <a:xfrm>
              <a:off x="626029" y="1172432"/>
              <a:ext cx="8517971" cy="615553"/>
            </a:xfrm>
            <a:prstGeom prst="rect">
              <a:avLst/>
            </a:prstGeom>
          </p:spPr>
          <p:txBody>
            <a:bodyPr vert="horz" wrap="square" lIns="91440" tIns="45720" rIns="91440" bIns="45720" rtlCol="0">
              <a:spAutoFit/>
            </a:bodyPr>
            <a:lstStyle/>
            <a:p>
              <a:pPr marL="0" lvl="1"/>
              <a:r>
                <a:rPr lang="en-US" altLang="ko-KR" sz="1700" b="1" dirty="0">
                  <a:ln>
                    <a:solidFill>
                      <a:srgbClr val="4F81BD">
                        <a:alpha val="0"/>
                      </a:srgbClr>
                    </a:solidFill>
                  </a:ln>
                  <a:latin typeface="Arial" panose="020B0604020202020204" pitchFamily="34" charset="0"/>
                  <a:ea typeface="HY헤드라인M" panose="02030600000101010101" pitchFamily="18" charset="-127"/>
                  <a:cs typeface="Arial" panose="020B0604020202020204" pitchFamily="34" charset="0"/>
                </a:rPr>
                <a:t>A World Bank’s Report (2012) warns that ‘massive investments in training systems, as seen in many parts of the world, might show disappointing results</a:t>
              </a:r>
              <a:r>
                <a:rPr lang="en-US" altLang="ko-KR" sz="1700" b="1" dirty="0" smtClean="0">
                  <a:ln>
                    <a:solidFill>
                      <a:srgbClr val="4F81BD">
                        <a:alpha val="0"/>
                      </a:srgbClr>
                    </a:solidFill>
                  </a:ln>
                  <a:latin typeface="Arial" panose="020B0604020202020204" pitchFamily="34" charset="0"/>
                  <a:ea typeface="HY헤드라인M" panose="02030600000101010101" pitchFamily="18" charset="-127"/>
                  <a:cs typeface="Arial" panose="020B0604020202020204" pitchFamily="34" charset="0"/>
                </a:rPr>
                <a:t>.</a:t>
              </a:r>
              <a:endParaRPr lang="en-US" altLang="ko-KR" sz="1700" b="1" dirty="0">
                <a:ln>
                  <a:solidFill>
                    <a:srgbClr val="4F81BD">
                      <a:alpha val="0"/>
                    </a:srgbClr>
                  </a:solidFill>
                </a:ln>
                <a:latin typeface="Arial" panose="020B0604020202020204" pitchFamily="34" charset="0"/>
                <a:ea typeface="HY헤드라인M" panose="02030600000101010101" pitchFamily="18" charset="-127"/>
                <a:cs typeface="Arial" panose="020B0604020202020204" pitchFamily="34" charset="0"/>
              </a:endParaRPr>
            </a:p>
          </p:txBody>
        </p:sp>
        <p:pic>
          <p:nvPicPr>
            <p:cNvPr id="19"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7851" r="96209" b="66529"/>
            <a:stretch/>
          </p:blipFill>
          <p:spPr bwMode="auto">
            <a:xfrm>
              <a:off x="462244" y="1212844"/>
              <a:ext cx="300037" cy="295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20" name="그룹 19"/>
          <p:cNvGrpSpPr/>
          <p:nvPr/>
        </p:nvGrpSpPr>
        <p:grpSpPr>
          <a:xfrm>
            <a:off x="462244" y="5961961"/>
            <a:ext cx="8681756" cy="615553"/>
            <a:chOff x="462244" y="1172432"/>
            <a:chExt cx="8681756" cy="615553"/>
          </a:xfrm>
        </p:grpSpPr>
        <p:sp>
          <p:nvSpPr>
            <p:cNvPr id="21" name="직사각형 20"/>
            <p:cNvSpPr/>
            <p:nvPr/>
          </p:nvSpPr>
          <p:spPr>
            <a:xfrm>
              <a:off x="626029" y="1172432"/>
              <a:ext cx="8517971" cy="615553"/>
            </a:xfrm>
            <a:prstGeom prst="rect">
              <a:avLst/>
            </a:prstGeom>
          </p:spPr>
          <p:txBody>
            <a:bodyPr vert="horz" wrap="square" lIns="91440" tIns="45720" rIns="91440" bIns="45720" rtlCol="0">
              <a:spAutoFit/>
            </a:bodyPr>
            <a:lstStyle/>
            <a:p>
              <a:pPr marL="0" lvl="1"/>
              <a:r>
                <a:rPr lang="en-US" altLang="ko-KR" sz="1700" b="1" dirty="0">
                  <a:ln>
                    <a:solidFill>
                      <a:srgbClr val="4F81BD">
                        <a:alpha val="0"/>
                      </a:srgbClr>
                    </a:solidFill>
                  </a:ln>
                  <a:latin typeface="Arial" panose="020B0604020202020204" pitchFamily="34" charset="0"/>
                  <a:ea typeface="HY헤드라인M" panose="02030600000101010101" pitchFamily="18" charset="-127"/>
                  <a:cs typeface="Arial" panose="020B0604020202020204" pitchFamily="34" charset="0"/>
                </a:rPr>
                <a:t>The need to formulate policies from the perspective of global ‘jobs competition’ not ‘skills competition’</a:t>
              </a:r>
            </a:p>
          </p:txBody>
        </p:sp>
        <p:pic>
          <p:nvPicPr>
            <p:cNvPr id="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7851" r="96209" b="66529"/>
            <a:stretch/>
          </p:blipFill>
          <p:spPr bwMode="auto">
            <a:xfrm>
              <a:off x="462244" y="1212844"/>
              <a:ext cx="300037" cy="295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34" name="그림 10" descr="미래기획위원회_03.png"/>
          <p:cNvPicPr>
            <a:picLocks noChangeAspect="1"/>
          </p:cNvPicPr>
          <p:nvPr/>
        </p:nvPicPr>
        <p:blipFill rotWithShape="1">
          <a:blip r:embed="rId3" cstate="print">
            <a:duotone>
              <a:schemeClr val="accent1">
                <a:shade val="45000"/>
                <a:satMod val="135000"/>
              </a:schemeClr>
              <a:prstClr val="white"/>
            </a:duotone>
          </a:blip>
          <a:srcRect r="9908"/>
          <a:stretch/>
        </p:blipFill>
        <p:spPr bwMode="auto">
          <a:xfrm>
            <a:off x="300018" y="889033"/>
            <a:ext cx="8843982" cy="715397"/>
          </a:xfrm>
          <a:prstGeom prst="rect">
            <a:avLst/>
          </a:prstGeom>
          <a:noFill/>
          <a:ln w="9525">
            <a:noFill/>
            <a:miter lim="800000"/>
            <a:headEnd/>
            <a:tailEnd/>
          </a:ln>
        </p:spPr>
      </p:pic>
      <p:sp>
        <p:nvSpPr>
          <p:cNvPr id="35" name="직사각형 34"/>
          <p:cNvSpPr/>
          <p:nvPr/>
        </p:nvSpPr>
        <p:spPr>
          <a:xfrm>
            <a:off x="462244" y="914364"/>
            <a:ext cx="8517971" cy="677108"/>
          </a:xfrm>
          <a:prstGeom prst="rect">
            <a:avLst/>
          </a:prstGeom>
        </p:spPr>
        <p:txBody>
          <a:bodyPr vert="horz" wrap="square" lIns="91440" tIns="45720" rIns="91440" bIns="45720" rtlCol="0">
            <a:spAutoFit/>
          </a:bodyPr>
          <a:lstStyle/>
          <a:p>
            <a:pPr marL="0" lvl="1"/>
            <a:r>
              <a:rPr lang="en-US" altLang="ko-KR" sz="1900" b="1" dirty="0">
                <a:ln>
                  <a:solidFill>
                    <a:srgbClr val="4F81BD">
                      <a:alpha val="0"/>
                    </a:srgbClr>
                  </a:solidFill>
                </a:ln>
                <a:solidFill>
                  <a:schemeClr val="tx2">
                    <a:lumMod val="75000"/>
                  </a:schemeClr>
                </a:solidFill>
                <a:latin typeface="Arial" panose="020B0604020202020204" pitchFamily="34" charset="0"/>
                <a:ea typeface="HY헤드라인M" panose="02030600000101010101" pitchFamily="18" charset="-127"/>
                <a:cs typeface="Arial" panose="020B0604020202020204" pitchFamily="34" charset="0"/>
              </a:rPr>
              <a:t>(1</a:t>
            </a:r>
            <a:r>
              <a:rPr lang="en-US" altLang="ko-KR" sz="1900" b="1" dirty="0" smtClean="0">
                <a:ln>
                  <a:solidFill>
                    <a:srgbClr val="4F81BD">
                      <a:alpha val="0"/>
                    </a:srgbClr>
                  </a:solidFill>
                </a:ln>
                <a:solidFill>
                  <a:schemeClr val="tx2">
                    <a:lumMod val="75000"/>
                  </a:schemeClr>
                </a:solidFill>
                <a:latin typeface="Arial" panose="020B0604020202020204" pitchFamily="34" charset="0"/>
                <a:ea typeface="HY헤드라인M" panose="02030600000101010101" pitchFamily="18" charset="-127"/>
                <a:cs typeface="Arial" panose="020B0604020202020204" pitchFamily="34" charset="0"/>
              </a:rPr>
              <a:t>) The </a:t>
            </a:r>
            <a:r>
              <a:rPr lang="en-US" altLang="ko-KR" sz="1900" b="1" dirty="0">
                <a:ln>
                  <a:solidFill>
                    <a:srgbClr val="4F81BD">
                      <a:alpha val="0"/>
                    </a:srgbClr>
                  </a:solidFill>
                </a:ln>
                <a:solidFill>
                  <a:schemeClr val="tx2">
                    <a:lumMod val="75000"/>
                  </a:schemeClr>
                </a:solidFill>
                <a:latin typeface="Arial" panose="020B0604020202020204" pitchFamily="34" charset="0"/>
                <a:ea typeface="HY헤드라인M" panose="02030600000101010101" pitchFamily="18" charset="-127"/>
                <a:cs typeface="Arial" panose="020B0604020202020204" pitchFamily="34" charset="0"/>
              </a:rPr>
              <a:t>need for policies to deal with the skill biased effect of GVC </a:t>
            </a:r>
            <a:r>
              <a:rPr lang="en-US" altLang="ko-KR" sz="1900" b="1" dirty="0" smtClean="0">
                <a:ln>
                  <a:solidFill>
                    <a:srgbClr val="4F81BD">
                      <a:alpha val="0"/>
                    </a:srgbClr>
                  </a:solidFill>
                </a:ln>
                <a:solidFill>
                  <a:schemeClr val="tx2">
                    <a:lumMod val="75000"/>
                  </a:schemeClr>
                </a:solidFill>
                <a:latin typeface="Arial" panose="020B0604020202020204" pitchFamily="34" charset="0"/>
                <a:ea typeface="HY헤드라인M" panose="02030600000101010101" pitchFamily="18" charset="-127"/>
                <a:cs typeface="Arial" panose="020B0604020202020204" pitchFamily="34" charset="0"/>
              </a:rPr>
              <a:t/>
            </a:r>
            <a:br>
              <a:rPr lang="en-US" altLang="ko-KR" sz="1900" b="1" dirty="0" smtClean="0">
                <a:ln>
                  <a:solidFill>
                    <a:srgbClr val="4F81BD">
                      <a:alpha val="0"/>
                    </a:srgbClr>
                  </a:solidFill>
                </a:ln>
                <a:solidFill>
                  <a:schemeClr val="tx2">
                    <a:lumMod val="75000"/>
                  </a:schemeClr>
                </a:solidFill>
                <a:latin typeface="Arial" panose="020B0604020202020204" pitchFamily="34" charset="0"/>
                <a:ea typeface="HY헤드라인M" panose="02030600000101010101" pitchFamily="18" charset="-127"/>
                <a:cs typeface="Arial" panose="020B0604020202020204" pitchFamily="34" charset="0"/>
              </a:rPr>
            </a:br>
            <a:r>
              <a:rPr lang="en-US" altLang="ko-KR" sz="1900" b="1" dirty="0" smtClean="0">
                <a:ln>
                  <a:solidFill>
                    <a:srgbClr val="4F81BD">
                      <a:alpha val="0"/>
                    </a:srgbClr>
                  </a:solidFill>
                </a:ln>
                <a:solidFill>
                  <a:schemeClr val="tx2">
                    <a:lumMod val="75000"/>
                  </a:schemeClr>
                </a:solidFill>
                <a:latin typeface="Arial" panose="020B0604020202020204" pitchFamily="34" charset="0"/>
                <a:ea typeface="HY헤드라인M" panose="02030600000101010101" pitchFamily="18" charset="-127"/>
                <a:cs typeface="Arial" panose="020B0604020202020204" pitchFamily="34" charset="0"/>
              </a:rPr>
              <a:t>without </a:t>
            </a:r>
            <a:r>
              <a:rPr lang="en-US" altLang="ko-KR" sz="1900" b="1" dirty="0">
                <a:ln>
                  <a:solidFill>
                    <a:srgbClr val="4F81BD">
                      <a:alpha val="0"/>
                    </a:srgbClr>
                  </a:solidFill>
                </a:ln>
                <a:solidFill>
                  <a:schemeClr val="tx2">
                    <a:lumMod val="75000"/>
                  </a:schemeClr>
                </a:solidFill>
                <a:latin typeface="Arial" panose="020B0604020202020204" pitchFamily="34" charset="0"/>
                <a:ea typeface="HY헤드라인M" panose="02030600000101010101" pitchFamily="18" charset="-127"/>
                <a:cs typeface="Arial" panose="020B0604020202020204" pitchFamily="34" charset="0"/>
              </a:rPr>
              <a:t>being caught in high skills trap</a:t>
            </a:r>
          </a:p>
        </p:txBody>
      </p:sp>
    </p:spTree>
    <p:extLst>
      <p:ext uri="{BB962C8B-B14F-4D97-AF65-F5344CB8AC3E}">
        <p14:creationId xmlns:p14="http://schemas.microsoft.com/office/powerpoint/2010/main" val="248568842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슬라이드 번호 개체 틀 3"/>
          <p:cNvSpPr>
            <a:spLocks noGrp="1"/>
          </p:cNvSpPr>
          <p:nvPr>
            <p:ph type="sldNum" sz="quarter" idx="12"/>
          </p:nvPr>
        </p:nvSpPr>
        <p:spPr/>
        <p:txBody>
          <a:bodyPr/>
          <a:lstStyle/>
          <a:p>
            <a:fld id="{3F28CAA6-A75E-4364-ADDA-B3C6558AEBCC}" type="slidenum">
              <a:rPr lang="ko-KR" altLang="en-US" smtClean="0"/>
              <a:pPr/>
              <a:t>34</a:t>
            </a:fld>
            <a:endParaRPr lang="ko-KR" altLang="en-US"/>
          </a:p>
        </p:txBody>
      </p:sp>
      <p:sp>
        <p:nvSpPr>
          <p:cNvPr id="13" name="Rectangle 2"/>
          <p:cNvSpPr txBox="1">
            <a:spLocks noChangeArrowheads="1"/>
          </p:cNvSpPr>
          <p:nvPr/>
        </p:nvSpPr>
        <p:spPr bwMode="auto">
          <a:xfrm>
            <a:off x="80072" y="81962"/>
            <a:ext cx="6742743" cy="523220"/>
          </a:xfrm>
          <a:prstGeom prst="rect">
            <a:avLst/>
          </a:prstGeom>
          <a:noFill/>
        </p:spPr>
        <p:txBody>
          <a:bodyPr wrap="none" rtlCol="0">
            <a:spAutoFit/>
            <a:scene3d>
              <a:camera prst="orthographicFront"/>
              <a:lightRig rig="threePt" dir="t"/>
            </a:scene3d>
            <a:sp3d contourW="38100">
              <a:bevelT w="0" h="38100"/>
              <a:contourClr>
                <a:schemeClr val="tx2">
                  <a:lumMod val="50000"/>
                </a:schemeClr>
              </a:contourClr>
            </a:sp3d>
          </a:bodyPr>
          <a:lstStyle>
            <a:defPPr>
              <a:defRPr lang="ko-KR"/>
            </a:defPPr>
            <a:lvl1pPr>
              <a:spcBef>
                <a:spcPct val="50000"/>
              </a:spcBef>
              <a:defRPr sz="2800" spc="-50">
                <a:solidFill>
                  <a:schemeClr val="bg1"/>
                </a:solidFill>
                <a:latin typeface="Arial" pitchFamily="34" charset="0"/>
                <a:ea typeface="HY견고딕" pitchFamily="18" charset="-127"/>
                <a:cs typeface="Arial" pitchFamily="34" charset="0"/>
              </a:defRPr>
            </a:lvl1pPr>
          </a:lstStyle>
          <a:p>
            <a:pPr lvl="0"/>
            <a:r>
              <a:rPr lang="en-US" altLang="ko-KR" b="1" dirty="0">
                <a:latin typeface="+mn-ea"/>
                <a:ea typeface="+mn-ea"/>
              </a:rPr>
              <a:t>VI</a:t>
            </a:r>
            <a:r>
              <a:rPr lang="en-US" altLang="ko-KR" b="1" dirty="0" smtClean="0">
                <a:latin typeface="+mn-ea"/>
                <a:ea typeface="+mn-ea"/>
              </a:rPr>
              <a:t>. Implication </a:t>
            </a:r>
            <a:r>
              <a:rPr lang="en-US" altLang="ko-KR" b="1" dirty="0">
                <a:latin typeface="+mn-ea"/>
                <a:ea typeface="+mn-ea"/>
              </a:rPr>
              <a:t>for the Workforce Policy</a:t>
            </a:r>
            <a:endParaRPr lang="ko-KR" altLang="ko-KR" b="1" dirty="0"/>
          </a:p>
        </p:txBody>
      </p:sp>
      <p:grpSp>
        <p:nvGrpSpPr>
          <p:cNvPr id="16" name="그룹 15"/>
          <p:cNvGrpSpPr/>
          <p:nvPr/>
        </p:nvGrpSpPr>
        <p:grpSpPr>
          <a:xfrm>
            <a:off x="462244" y="1911222"/>
            <a:ext cx="8681756" cy="1417311"/>
            <a:chOff x="462244" y="1130502"/>
            <a:chExt cx="8681756" cy="1417311"/>
          </a:xfrm>
        </p:grpSpPr>
        <p:sp>
          <p:nvSpPr>
            <p:cNvPr id="17" name="직사각형 16"/>
            <p:cNvSpPr/>
            <p:nvPr/>
          </p:nvSpPr>
          <p:spPr>
            <a:xfrm>
              <a:off x="626029" y="1130502"/>
              <a:ext cx="8517971" cy="1417311"/>
            </a:xfrm>
            <a:prstGeom prst="rect">
              <a:avLst/>
            </a:prstGeom>
          </p:spPr>
          <p:txBody>
            <a:bodyPr vert="horz" wrap="square" lIns="91440" tIns="45720" rIns="91440" bIns="45720" rtlCol="0">
              <a:spAutoFit/>
            </a:bodyPr>
            <a:lstStyle/>
            <a:p>
              <a:pPr marL="0" lvl="1">
                <a:lnSpc>
                  <a:spcPct val="130000"/>
                </a:lnSpc>
              </a:pPr>
              <a:r>
                <a:rPr lang="en-US" altLang="ko-KR" sz="1700" b="1" dirty="0">
                  <a:ln>
                    <a:solidFill>
                      <a:srgbClr val="4F81BD">
                        <a:alpha val="0"/>
                      </a:srgbClr>
                    </a:solidFill>
                  </a:ln>
                  <a:latin typeface="Arial" panose="020B0604020202020204" pitchFamily="34" charset="0"/>
                  <a:ea typeface="HY헤드라인M" panose="02030600000101010101" pitchFamily="18" charset="-127"/>
                  <a:cs typeface="Arial" panose="020B0604020202020204" pitchFamily="34" charset="0"/>
                </a:rPr>
                <a:t>In Korea’s IT manufacturing industry, jobs related to the production of final goods decreased due to off-shoring, while jobs related to the supply of intermediate goods to other domestic manufacturing sectors and overseas manufacturing sectors expanded.</a:t>
              </a:r>
            </a:p>
          </p:txBody>
        </p:sp>
        <p:pic>
          <p:nvPicPr>
            <p:cNvPr id="1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7851" r="96209" b="66529"/>
            <a:stretch/>
          </p:blipFill>
          <p:spPr bwMode="auto">
            <a:xfrm>
              <a:off x="462244" y="1212844"/>
              <a:ext cx="300037" cy="295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34" name="그림 10" descr="미래기획위원회_03.png"/>
          <p:cNvPicPr>
            <a:picLocks noChangeAspect="1"/>
          </p:cNvPicPr>
          <p:nvPr/>
        </p:nvPicPr>
        <p:blipFill rotWithShape="1">
          <a:blip r:embed="rId3" cstate="print">
            <a:duotone>
              <a:schemeClr val="accent1">
                <a:shade val="45000"/>
                <a:satMod val="135000"/>
              </a:schemeClr>
              <a:prstClr val="white"/>
            </a:duotone>
          </a:blip>
          <a:srcRect r="9908"/>
          <a:stretch/>
        </p:blipFill>
        <p:spPr bwMode="auto">
          <a:xfrm>
            <a:off x="300018" y="889033"/>
            <a:ext cx="8843982" cy="715397"/>
          </a:xfrm>
          <a:prstGeom prst="rect">
            <a:avLst/>
          </a:prstGeom>
          <a:noFill/>
          <a:ln w="9525">
            <a:noFill/>
            <a:miter lim="800000"/>
            <a:headEnd/>
            <a:tailEnd/>
          </a:ln>
        </p:spPr>
      </p:pic>
      <p:sp>
        <p:nvSpPr>
          <p:cNvPr id="35" name="직사각형 34"/>
          <p:cNvSpPr/>
          <p:nvPr/>
        </p:nvSpPr>
        <p:spPr>
          <a:xfrm>
            <a:off x="462244" y="914364"/>
            <a:ext cx="8517971" cy="677108"/>
          </a:xfrm>
          <a:prstGeom prst="rect">
            <a:avLst/>
          </a:prstGeom>
        </p:spPr>
        <p:txBody>
          <a:bodyPr vert="horz" wrap="square" lIns="91440" tIns="45720" rIns="91440" bIns="45720" rtlCol="0">
            <a:spAutoFit/>
          </a:bodyPr>
          <a:lstStyle/>
          <a:p>
            <a:pPr marL="0" lvl="1"/>
            <a:r>
              <a:rPr lang="en-US" altLang="ko-KR" sz="1900" b="1" dirty="0">
                <a:ln>
                  <a:solidFill>
                    <a:srgbClr val="4F81BD">
                      <a:alpha val="0"/>
                    </a:srgbClr>
                  </a:solidFill>
                </a:ln>
                <a:solidFill>
                  <a:schemeClr val="tx2">
                    <a:lumMod val="75000"/>
                  </a:schemeClr>
                </a:solidFill>
                <a:latin typeface="Arial" panose="020B0604020202020204" pitchFamily="34" charset="0"/>
                <a:ea typeface="HY헤드라인M" panose="02030600000101010101" pitchFamily="18" charset="-127"/>
                <a:cs typeface="Arial" panose="020B0604020202020204" pitchFamily="34" charset="0"/>
              </a:rPr>
              <a:t>(2</a:t>
            </a:r>
            <a:r>
              <a:rPr lang="en-US" altLang="ko-KR" sz="1900" b="1" dirty="0" smtClean="0">
                <a:ln>
                  <a:solidFill>
                    <a:srgbClr val="4F81BD">
                      <a:alpha val="0"/>
                    </a:srgbClr>
                  </a:solidFill>
                </a:ln>
                <a:solidFill>
                  <a:schemeClr val="tx2">
                    <a:lumMod val="75000"/>
                  </a:schemeClr>
                </a:solidFill>
                <a:latin typeface="Arial" panose="020B0604020202020204" pitchFamily="34" charset="0"/>
                <a:ea typeface="HY헤드라인M" panose="02030600000101010101" pitchFamily="18" charset="-127"/>
                <a:cs typeface="Arial" panose="020B0604020202020204" pitchFamily="34" charset="0"/>
              </a:rPr>
              <a:t>) The </a:t>
            </a:r>
            <a:r>
              <a:rPr lang="en-US" altLang="ko-KR" sz="1900" b="1" dirty="0">
                <a:ln>
                  <a:solidFill>
                    <a:srgbClr val="4F81BD">
                      <a:alpha val="0"/>
                    </a:srgbClr>
                  </a:solidFill>
                </a:ln>
                <a:solidFill>
                  <a:schemeClr val="tx2">
                    <a:lumMod val="75000"/>
                  </a:schemeClr>
                </a:solidFill>
                <a:latin typeface="Arial" panose="020B0604020202020204" pitchFamily="34" charset="0"/>
                <a:ea typeface="HY헤드라인M" panose="02030600000101010101" pitchFamily="18" charset="-127"/>
                <a:cs typeface="Arial" panose="020B0604020202020204" pitchFamily="34" charset="0"/>
              </a:rPr>
              <a:t>importance of components and materials industry to maintain employment</a:t>
            </a:r>
          </a:p>
        </p:txBody>
      </p:sp>
      <p:grpSp>
        <p:nvGrpSpPr>
          <p:cNvPr id="23" name="그룹 22"/>
          <p:cNvGrpSpPr/>
          <p:nvPr/>
        </p:nvGrpSpPr>
        <p:grpSpPr>
          <a:xfrm>
            <a:off x="462244" y="3663822"/>
            <a:ext cx="8681756" cy="1757019"/>
            <a:chOff x="462244" y="1130502"/>
            <a:chExt cx="8681756" cy="1757019"/>
          </a:xfrm>
        </p:grpSpPr>
        <p:sp>
          <p:nvSpPr>
            <p:cNvPr id="24" name="직사각형 23"/>
            <p:cNvSpPr/>
            <p:nvPr/>
          </p:nvSpPr>
          <p:spPr>
            <a:xfrm>
              <a:off x="626029" y="1130502"/>
              <a:ext cx="8517971" cy="1757019"/>
            </a:xfrm>
            <a:prstGeom prst="rect">
              <a:avLst/>
            </a:prstGeom>
          </p:spPr>
          <p:txBody>
            <a:bodyPr vert="horz" wrap="square" lIns="91440" tIns="45720" rIns="91440" bIns="45720" rtlCol="0">
              <a:spAutoFit/>
            </a:bodyPr>
            <a:lstStyle/>
            <a:p>
              <a:pPr marL="0" lvl="1">
                <a:lnSpc>
                  <a:spcPct val="130000"/>
                </a:lnSpc>
              </a:pPr>
              <a:r>
                <a:rPr lang="en-US" altLang="ko-KR" sz="1700" b="1" dirty="0">
                  <a:ln>
                    <a:solidFill>
                      <a:srgbClr val="4F81BD">
                        <a:alpha val="0"/>
                      </a:srgbClr>
                    </a:solidFill>
                  </a:ln>
                  <a:latin typeface="Arial" panose="020B0604020202020204" pitchFamily="34" charset="0"/>
                  <a:ea typeface="HY헤드라인M" panose="02030600000101010101" pitchFamily="18" charset="-127"/>
                  <a:cs typeface="Arial" panose="020B0604020202020204" pitchFamily="34" charset="0"/>
                </a:rPr>
                <a:t>Korean government has put much emphasis on the development of components and materials industry to lessen the trade deficit in these sectors vis-à-vis </a:t>
              </a:r>
              <a:r>
                <a:rPr lang="en-US" altLang="ko-KR" sz="1700" b="1" dirty="0" smtClean="0">
                  <a:ln>
                    <a:solidFill>
                      <a:srgbClr val="4F81BD">
                        <a:alpha val="0"/>
                      </a:srgbClr>
                    </a:solidFill>
                  </a:ln>
                  <a:latin typeface="Arial" panose="020B0604020202020204" pitchFamily="34" charset="0"/>
                  <a:ea typeface="HY헤드라인M" panose="02030600000101010101" pitchFamily="18" charset="-127"/>
                  <a:cs typeface="Arial" panose="020B0604020202020204" pitchFamily="34" charset="0"/>
                </a:rPr>
                <a:t/>
              </a:r>
              <a:br>
                <a:rPr lang="en-US" altLang="ko-KR" sz="1700" b="1" dirty="0" smtClean="0">
                  <a:ln>
                    <a:solidFill>
                      <a:srgbClr val="4F81BD">
                        <a:alpha val="0"/>
                      </a:srgbClr>
                    </a:solidFill>
                  </a:ln>
                  <a:latin typeface="Arial" panose="020B0604020202020204" pitchFamily="34" charset="0"/>
                  <a:ea typeface="HY헤드라인M" panose="02030600000101010101" pitchFamily="18" charset="-127"/>
                  <a:cs typeface="Arial" panose="020B0604020202020204" pitchFamily="34" charset="0"/>
                </a:rPr>
              </a:br>
              <a:r>
                <a:rPr lang="en-US" altLang="ko-KR" sz="1700" b="1" dirty="0" smtClean="0">
                  <a:ln>
                    <a:solidFill>
                      <a:srgbClr val="4F81BD">
                        <a:alpha val="0"/>
                      </a:srgbClr>
                    </a:solidFill>
                  </a:ln>
                  <a:latin typeface="Arial" panose="020B0604020202020204" pitchFamily="34" charset="0"/>
                  <a:ea typeface="HY헤드라인M" panose="02030600000101010101" pitchFamily="18" charset="-127"/>
                  <a:cs typeface="Arial" panose="020B0604020202020204" pitchFamily="34" charset="0"/>
                </a:rPr>
                <a:t>Japan</a:t>
              </a:r>
              <a:r>
                <a:rPr lang="en-US" altLang="ko-KR" sz="1700" b="1" dirty="0">
                  <a:ln>
                    <a:solidFill>
                      <a:srgbClr val="4F81BD">
                        <a:alpha val="0"/>
                      </a:srgbClr>
                    </a:solidFill>
                  </a:ln>
                  <a:latin typeface="Arial" panose="020B0604020202020204" pitchFamily="34" charset="0"/>
                  <a:ea typeface="HY헤드라인M" panose="02030600000101010101" pitchFamily="18" charset="-127"/>
                  <a:cs typeface="Arial" panose="020B0604020202020204" pitchFamily="34" charset="0"/>
                </a:rPr>
                <a:t>. The policy has been evaluated to contribute to narrowing trade deficit with Japan. </a:t>
              </a:r>
            </a:p>
            <a:p>
              <a:pPr marL="0" lvl="1">
                <a:lnSpc>
                  <a:spcPct val="130000"/>
                </a:lnSpc>
              </a:pPr>
              <a:r>
                <a:rPr lang="en-US" altLang="ko-KR" sz="1700" b="1" dirty="0">
                  <a:ln>
                    <a:solidFill>
                      <a:srgbClr val="4F81BD">
                        <a:alpha val="0"/>
                      </a:srgbClr>
                    </a:solidFill>
                  </a:ln>
                  <a:latin typeface="Arial" panose="020B0604020202020204" pitchFamily="34" charset="0"/>
                  <a:ea typeface="HY헤드라인M" panose="02030600000101010101" pitchFamily="18" charset="-127"/>
                  <a:cs typeface="Arial" panose="020B0604020202020204" pitchFamily="34" charset="0"/>
                </a:rPr>
                <a:t>⇒ Also proved to be an effective policy to maintain employment</a:t>
              </a:r>
            </a:p>
          </p:txBody>
        </p:sp>
        <p:pic>
          <p:nvPicPr>
            <p:cNvPr id="2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7851" r="96209" b="66529"/>
            <a:stretch/>
          </p:blipFill>
          <p:spPr bwMode="auto">
            <a:xfrm>
              <a:off x="462244" y="1212844"/>
              <a:ext cx="300037" cy="295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429166942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슬라이드 번호 개체 틀 3"/>
          <p:cNvSpPr>
            <a:spLocks noGrp="1"/>
          </p:cNvSpPr>
          <p:nvPr>
            <p:ph type="sldNum" sz="quarter" idx="12"/>
          </p:nvPr>
        </p:nvSpPr>
        <p:spPr/>
        <p:txBody>
          <a:bodyPr/>
          <a:lstStyle/>
          <a:p>
            <a:fld id="{3F28CAA6-A75E-4364-ADDA-B3C6558AEBCC}" type="slidenum">
              <a:rPr lang="ko-KR" altLang="en-US" smtClean="0"/>
              <a:pPr/>
              <a:t>35</a:t>
            </a:fld>
            <a:endParaRPr lang="ko-KR" altLang="en-US"/>
          </a:p>
        </p:txBody>
      </p:sp>
      <p:sp>
        <p:nvSpPr>
          <p:cNvPr id="13" name="Rectangle 2"/>
          <p:cNvSpPr txBox="1">
            <a:spLocks noChangeArrowheads="1"/>
          </p:cNvSpPr>
          <p:nvPr/>
        </p:nvSpPr>
        <p:spPr bwMode="auto">
          <a:xfrm>
            <a:off x="80072" y="81962"/>
            <a:ext cx="6742743" cy="523220"/>
          </a:xfrm>
          <a:prstGeom prst="rect">
            <a:avLst/>
          </a:prstGeom>
          <a:noFill/>
        </p:spPr>
        <p:txBody>
          <a:bodyPr wrap="none" rtlCol="0">
            <a:spAutoFit/>
            <a:scene3d>
              <a:camera prst="orthographicFront"/>
              <a:lightRig rig="threePt" dir="t"/>
            </a:scene3d>
            <a:sp3d contourW="38100">
              <a:bevelT w="0" h="38100"/>
              <a:contourClr>
                <a:schemeClr val="tx2">
                  <a:lumMod val="50000"/>
                </a:schemeClr>
              </a:contourClr>
            </a:sp3d>
          </a:bodyPr>
          <a:lstStyle>
            <a:defPPr>
              <a:defRPr lang="ko-KR"/>
            </a:defPPr>
            <a:lvl1pPr>
              <a:spcBef>
                <a:spcPct val="50000"/>
              </a:spcBef>
              <a:defRPr sz="2800" spc="-50">
                <a:solidFill>
                  <a:schemeClr val="bg1"/>
                </a:solidFill>
                <a:latin typeface="Arial" pitchFamily="34" charset="0"/>
                <a:ea typeface="HY견고딕" pitchFamily="18" charset="-127"/>
                <a:cs typeface="Arial" pitchFamily="34" charset="0"/>
              </a:defRPr>
            </a:lvl1pPr>
          </a:lstStyle>
          <a:p>
            <a:pPr lvl="0"/>
            <a:r>
              <a:rPr lang="en-US" altLang="ko-KR" b="1" dirty="0">
                <a:latin typeface="+mn-ea"/>
                <a:ea typeface="+mn-ea"/>
              </a:rPr>
              <a:t>VI</a:t>
            </a:r>
            <a:r>
              <a:rPr lang="en-US" altLang="ko-KR" b="1" dirty="0" smtClean="0">
                <a:latin typeface="+mn-ea"/>
                <a:ea typeface="+mn-ea"/>
              </a:rPr>
              <a:t>. Implication </a:t>
            </a:r>
            <a:r>
              <a:rPr lang="en-US" altLang="ko-KR" b="1" dirty="0">
                <a:latin typeface="+mn-ea"/>
                <a:ea typeface="+mn-ea"/>
              </a:rPr>
              <a:t>for the Workforce Policy</a:t>
            </a:r>
            <a:endParaRPr lang="ko-KR" altLang="ko-KR" b="1" dirty="0"/>
          </a:p>
        </p:txBody>
      </p:sp>
      <p:pic>
        <p:nvPicPr>
          <p:cNvPr id="34" name="그림 10" descr="미래기획위원회_03.png"/>
          <p:cNvPicPr>
            <a:picLocks noChangeAspect="1"/>
          </p:cNvPicPr>
          <p:nvPr/>
        </p:nvPicPr>
        <p:blipFill rotWithShape="1">
          <a:blip r:embed="rId2" cstate="print">
            <a:duotone>
              <a:schemeClr val="accent1">
                <a:shade val="45000"/>
                <a:satMod val="135000"/>
              </a:schemeClr>
              <a:prstClr val="white"/>
            </a:duotone>
          </a:blip>
          <a:srcRect r="9908"/>
          <a:stretch/>
        </p:blipFill>
        <p:spPr bwMode="auto">
          <a:xfrm>
            <a:off x="300018" y="889034"/>
            <a:ext cx="8843982" cy="473041"/>
          </a:xfrm>
          <a:prstGeom prst="rect">
            <a:avLst/>
          </a:prstGeom>
          <a:noFill/>
          <a:ln w="9525">
            <a:noFill/>
            <a:miter lim="800000"/>
            <a:headEnd/>
            <a:tailEnd/>
          </a:ln>
        </p:spPr>
      </p:pic>
      <p:sp>
        <p:nvSpPr>
          <p:cNvPr id="35" name="직사각형 34"/>
          <p:cNvSpPr/>
          <p:nvPr/>
        </p:nvSpPr>
        <p:spPr>
          <a:xfrm>
            <a:off x="462244" y="914364"/>
            <a:ext cx="8517971" cy="384721"/>
          </a:xfrm>
          <a:prstGeom prst="rect">
            <a:avLst/>
          </a:prstGeom>
        </p:spPr>
        <p:txBody>
          <a:bodyPr vert="horz" wrap="square" lIns="91440" tIns="45720" rIns="91440" bIns="45720" rtlCol="0">
            <a:spAutoFit/>
          </a:bodyPr>
          <a:lstStyle/>
          <a:p>
            <a:pPr marL="0" lvl="1"/>
            <a:r>
              <a:rPr lang="en-US" altLang="ko-KR" sz="1900" b="1" dirty="0">
                <a:ln>
                  <a:solidFill>
                    <a:srgbClr val="4F81BD">
                      <a:alpha val="0"/>
                    </a:srgbClr>
                  </a:solidFill>
                </a:ln>
                <a:solidFill>
                  <a:schemeClr val="tx2">
                    <a:lumMod val="75000"/>
                  </a:schemeClr>
                </a:solidFill>
                <a:latin typeface="Arial" panose="020B0604020202020204" pitchFamily="34" charset="0"/>
                <a:ea typeface="HY헤드라인M" panose="02030600000101010101" pitchFamily="18" charset="-127"/>
                <a:cs typeface="Arial" panose="020B0604020202020204" pitchFamily="34" charset="0"/>
              </a:rPr>
              <a:t>(3</a:t>
            </a:r>
            <a:r>
              <a:rPr lang="en-US" altLang="ko-KR" sz="1900" b="1" dirty="0" smtClean="0">
                <a:ln>
                  <a:solidFill>
                    <a:srgbClr val="4F81BD">
                      <a:alpha val="0"/>
                    </a:srgbClr>
                  </a:solidFill>
                </a:ln>
                <a:solidFill>
                  <a:schemeClr val="tx2">
                    <a:lumMod val="75000"/>
                  </a:schemeClr>
                </a:solidFill>
                <a:latin typeface="Arial" panose="020B0604020202020204" pitchFamily="34" charset="0"/>
                <a:ea typeface="HY헤드라인M" panose="02030600000101010101" pitchFamily="18" charset="-127"/>
                <a:cs typeface="Arial" panose="020B0604020202020204" pitchFamily="34" charset="0"/>
              </a:rPr>
              <a:t>) The </a:t>
            </a:r>
            <a:r>
              <a:rPr lang="en-US" altLang="ko-KR" sz="1900" b="1" dirty="0">
                <a:ln>
                  <a:solidFill>
                    <a:srgbClr val="4F81BD">
                      <a:alpha val="0"/>
                    </a:srgbClr>
                  </a:solidFill>
                </a:ln>
                <a:solidFill>
                  <a:schemeClr val="tx2">
                    <a:lumMod val="75000"/>
                  </a:schemeClr>
                </a:solidFill>
                <a:latin typeface="Arial" panose="020B0604020202020204" pitchFamily="34" charset="0"/>
                <a:ea typeface="HY헤드라인M" panose="02030600000101010101" pitchFamily="18" charset="-127"/>
                <a:cs typeface="Arial" panose="020B0604020202020204" pitchFamily="34" charset="0"/>
              </a:rPr>
              <a:t>need to benchmark German case</a:t>
            </a:r>
          </a:p>
        </p:txBody>
      </p:sp>
      <p:grpSp>
        <p:nvGrpSpPr>
          <p:cNvPr id="16" name="그룹 15"/>
          <p:cNvGrpSpPr/>
          <p:nvPr/>
        </p:nvGrpSpPr>
        <p:grpSpPr>
          <a:xfrm>
            <a:off x="462244" y="1623467"/>
            <a:ext cx="8681756" cy="877163"/>
            <a:chOff x="462244" y="1089170"/>
            <a:chExt cx="8681756" cy="877163"/>
          </a:xfrm>
        </p:grpSpPr>
        <p:sp>
          <p:nvSpPr>
            <p:cNvPr id="17" name="직사각형 16"/>
            <p:cNvSpPr/>
            <p:nvPr/>
          </p:nvSpPr>
          <p:spPr>
            <a:xfrm>
              <a:off x="626029" y="1089170"/>
              <a:ext cx="8517971" cy="877163"/>
            </a:xfrm>
            <a:prstGeom prst="rect">
              <a:avLst/>
            </a:prstGeom>
          </p:spPr>
          <p:txBody>
            <a:bodyPr vert="horz" wrap="square" lIns="91440" tIns="45720" rIns="91440" bIns="45720" rtlCol="0">
              <a:spAutoFit/>
            </a:bodyPr>
            <a:lstStyle/>
            <a:p>
              <a:pPr marL="0" lvl="1">
                <a:lnSpc>
                  <a:spcPct val="150000"/>
                </a:lnSpc>
              </a:pPr>
              <a:r>
                <a:rPr lang="en-US" altLang="ko-KR" sz="1700" b="1" dirty="0">
                  <a:ln>
                    <a:solidFill>
                      <a:srgbClr val="4F81BD">
                        <a:alpha val="0"/>
                      </a:srgbClr>
                    </a:solidFill>
                  </a:ln>
                  <a:latin typeface="Arial" panose="020B0604020202020204" pitchFamily="34" charset="0"/>
                  <a:ea typeface="HY헤드라인M" panose="02030600000101010101" pitchFamily="18" charset="-127"/>
                  <a:cs typeface="Arial" panose="020B0604020202020204" pitchFamily="34" charset="0"/>
                </a:rPr>
                <a:t>Among advanced countries, Germany is an exceptional case in which GVC jobs increased during the sample period.</a:t>
              </a:r>
            </a:p>
          </p:txBody>
        </p:sp>
        <p:pic>
          <p:nvPicPr>
            <p:cNvPr id="1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7851" r="96209" b="66529"/>
            <a:stretch/>
          </p:blipFill>
          <p:spPr bwMode="auto">
            <a:xfrm>
              <a:off x="462244" y="1212844"/>
              <a:ext cx="300037" cy="295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23" name="그룹 22"/>
          <p:cNvGrpSpPr/>
          <p:nvPr/>
        </p:nvGrpSpPr>
        <p:grpSpPr>
          <a:xfrm>
            <a:off x="462244" y="2716605"/>
            <a:ext cx="8681756" cy="1661993"/>
            <a:chOff x="462244" y="1089170"/>
            <a:chExt cx="8681756" cy="1661993"/>
          </a:xfrm>
        </p:grpSpPr>
        <p:sp>
          <p:nvSpPr>
            <p:cNvPr id="24" name="직사각형 23"/>
            <p:cNvSpPr/>
            <p:nvPr/>
          </p:nvSpPr>
          <p:spPr>
            <a:xfrm>
              <a:off x="626029" y="1089170"/>
              <a:ext cx="8517971" cy="1661993"/>
            </a:xfrm>
            <a:prstGeom prst="rect">
              <a:avLst/>
            </a:prstGeom>
          </p:spPr>
          <p:txBody>
            <a:bodyPr vert="horz" wrap="square" lIns="91440" tIns="45720" rIns="91440" bIns="45720" rtlCol="0">
              <a:spAutoFit/>
            </a:bodyPr>
            <a:lstStyle/>
            <a:p>
              <a:pPr marL="0" lvl="1">
                <a:lnSpc>
                  <a:spcPct val="150000"/>
                </a:lnSpc>
              </a:pPr>
              <a:r>
                <a:rPr lang="en-US" altLang="ko-KR" sz="1700" b="1" dirty="0">
                  <a:ln>
                    <a:solidFill>
                      <a:srgbClr val="4F81BD">
                        <a:alpha val="0"/>
                      </a:srgbClr>
                    </a:solidFill>
                  </a:ln>
                  <a:latin typeface="Arial" panose="020B0604020202020204" pitchFamily="34" charset="0"/>
                  <a:ea typeface="HY헤드라인M" panose="02030600000101010101" pitchFamily="18" charset="-127"/>
                  <a:cs typeface="Arial" panose="020B0604020202020204" pitchFamily="34" charset="0"/>
                </a:rPr>
                <a:t>According to </a:t>
              </a:r>
              <a:r>
                <a:rPr lang="en-US" altLang="ko-KR" sz="1700" b="1" dirty="0" err="1">
                  <a:ln>
                    <a:solidFill>
                      <a:srgbClr val="4F81BD">
                        <a:alpha val="0"/>
                      </a:srgbClr>
                    </a:solidFill>
                  </a:ln>
                  <a:latin typeface="Arial" panose="020B0604020202020204" pitchFamily="34" charset="0"/>
                  <a:ea typeface="HY헤드라인M" panose="02030600000101010101" pitchFamily="18" charset="-127"/>
                  <a:cs typeface="Arial" panose="020B0604020202020204" pitchFamily="34" charset="0"/>
                </a:rPr>
                <a:t>Timmer</a:t>
              </a:r>
              <a:r>
                <a:rPr lang="en-US" altLang="ko-KR" sz="1700" b="1" dirty="0">
                  <a:ln>
                    <a:solidFill>
                      <a:srgbClr val="4F81BD">
                        <a:alpha val="0"/>
                      </a:srgbClr>
                    </a:solidFill>
                  </a:ln>
                  <a:latin typeface="Arial" panose="020B0604020202020204" pitchFamily="34" charset="0"/>
                  <a:ea typeface="HY헤드라인M" panose="02030600000101010101" pitchFamily="18" charset="-127"/>
                  <a:cs typeface="Arial" panose="020B0604020202020204" pitchFamily="34" charset="0"/>
                </a:rPr>
                <a:t> et al. (2013), the German economy has not been particularly successful in creating opportunities for HS workers. </a:t>
              </a:r>
            </a:p>
            <a:p>
              <a:pPr marL="0" lvl="1">
                <a:lnSpc>
                  <a:spcPct val="150000"/>
                </a:lnSpc>
              </a:pPr>
              <a:r>
                <a:rPr lang="en-US" altLang="ko-KR" sz="1700" b="1" dirty="0">
                  <a:ln>
                    <a:solidFill>
                      <a:srgbClr val="4F81BD">
                        <a:alpha val="0"/>
                      </a:srgbClr>
                    </a:solidFill>
                  </a:ln>
                  <a:latin typeface="Arial" panose="020B0604020202020204" pitchFamily="34" charset="0"/>
                  <a:ea typeface="HY헤드라인M" panose="02030600000101010101" pitchFamily="18" charset="-127"/>
                  <a:cs typeface="Arial" panose="020B0604020202020204" pitchFamily="34" charset="0"/>
                </a:rPr>
                <a:t>⇒ Growth in German GVC activities is particularly characterized by the </a:t>
              </a:r>
              <a:r>
                <a:rPr lang="en-US" altLang="ko-KR" sz="1700" b="1" dirty="0">
                  <a:ln>
                    <a:solidFill>
                      <a:srgbClr val="4F81BD">
                        <a:alpha val="0"/>
                      </a:srgbClr>
                    </a:solidFill>
                  </a:ln>
                  <a:solidFill>
                    <a:srgbClr val="0070C0"/>
                  </a:solidFill>
                  <a:latin typeface="Arial" panose="020B0604020202020204" pitchFamily="34" charset="0"/>
                  <a:ea typeface="HY헤드라인M" panose="02030600000101010101" pitchFamily="18" charset="-127"/>
                  <a:cs typeface="Arial" panose="020B0604020202020204" pitchFamily="34" charset="0"/>
                </a:rPr>
                <a:t>increasing use of medium-skilled labor </a:t>
              </a:r>
              <a:r>
                <a:rPr lang="en-US" altLang="ko-KR" sz="1700" b="1" dirty="0">
                  <a:ln>
                    <a:solidFill>
                      <a:srgbClr val="4F81BD">
                        <a:alpha val="0"/>
                      </a:srgbClr>
                    </a:solidFill>
                  </a:ln>
                  <a:latin typeface="Arial" panose="020B0604020202020204" pitchFamily="34" charset="0"/>
                  <a:ea typeface="HY헤드라인M" panose="02030600000101010101" pitchFamily="18" charset="-127"/>
                  <a:cs typeface="Arial" panose="020B0604020202020204" pitchFamily="34" charset="0"/>
                </a:rPr>
                <a:t>relative to other EU15 countries.</a:t>
              </a:r>
            </a:p>
          </p:txBody>
        </p:sp>
        <p:pic>
          <p:nvPicPr>
            <p:cNvPr id="2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7851" r="96209" b="66529"/>
            <a:stretch/>
          </p:blipFill>
          <p:spPr bwMode="auto">
            <a:xfrm>
              <a:off x="462244" y="1212844"/>
              <a:ext cx="300037" cy="295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2" name="그룹 11"/>
          <p:cNvGrpSpPr/>
          <p:nvPr/>
        </p:nvGrpSpPr>
        <p:grpSpPr>
          <a:xfrm>
            <a:off x="462244" y="4594573"/>
            <a:ext cx="8681756" cy="1269578"/>
            <a:chOff x="462244" y="1089170"/>
            <a:chExt cx="8681756" cy="1269578"/>
          </a:xfrm>
        </p:grpSpPr>
        <p:sp>
          <p:nvSpPr>
            <p:cNvPr id="14" name="직사각형 13"/>
            <p:cNvSpPr/>
            <p:nvPr/>
          </p:nvSpPr>
          <p:spPr>
            <a:xfrm>
              <a:off x="626029" y="1089170"/>
              <a:ext cx="8517971" cy="1269578"/>
            </a:xfrm>
            <a:prstGeom prst="rect">
              <a:avLst/>
            </a:prstGeom>
          </p:spPr>
          <p:txBody>
            <a:bodyPr vert="horz" wrap="square" lIns="91440" tIns="45720" rIns="91440" bIns="45720" rtlCol="0">
              <a:spAutoFit/>
            </a:bodyPr>
            <a:lstStyle/>
            <a:p>
              <a:pPr marL="0" lvl="1">
                <a:lnSpc>
                  <a:spcPct val="150000"/>
                </a:lnSpc>
              </a:pPr>
              <a:r>
                <a:rPr lang="en-US" altLang="ko-KR" sz="1700" b="1" dirty="0">
                  <a:ln>
                    <a:solidFill>
                      <a:srgbClr val="4F81BD">
                        <a:alpha val="0"/>
                      </a:srgbClr>
                    </a:solidFill>
                  </a:ln>
                  <a:latin typeface="Arial" panose="020B0604020202020204" pitchFamily="34" charset="0"/>
                  <a:ea typeface="HY헤드라인M" panose="02030600000101010101" pitchFamily="18" charset="-127"/>
                  <a:cs typeface="Arial" panose="020B0604020202020204" pitchFamily="34" charset="0"/>
                </a:rPr>
                <a:t>The German educational system has a larger</a:t>
              </a:r>
              <a:r>
                <a:rPr lang="en-US" altLang="ko-KR" sz="1700" b="1" dirty="0">
                  <a:ln>
                    <a:solidFill>
                      <a:srgbClr val="4F81BD">
                        <a:alpha val="0"/>
                      </a:srgbClr>
                    </a:solidFill>
                  </a:ln>
                  <a:solidFill>
                    <a:srgbClr val="0070C0"/>
                  </a:solidFill>
                  <a:latin typeface="Arial" panose="020B0604020202020204" pitchFamily="34" charset="0"/>
                  <a:ea typeface="HY헤드라인M" panose="02030600000101010101" pitchFamily="18" charset="-127"/>
                  <a:cs typeface="Arial" panose="020B0604020202020204" pitchFamily="34" charset="0"/>
                </a:rPr>
                <a:t> emphasis on vocational training </a:t>
              </a:r>
              <a:r>
                <a:rPr lang="en-US" altLang="ko-KR" sz="1700" b="1" dirty="0">
                  <a:ln>
                    <a:solidFill>
                      <a:srgbClr val="4F81BD">
                        <a:alpha val="0"/>
                      </a:srgbClr>
                    </a:solidFill>
                  </a:ln>
                  <a:latin typeface="Arial" panose="020B0604020202020204" pitchFamily="34" charset="0"/>
                  <a:ea typeface="HY헤드라인M" panose="02030600000101010101" pitchFamily="18" charset="-127"/>
                  <a:cs typeface="Arial" panose="020B0604020202020204" pitchFamily="34" charset="0"/>
                </a:rPr>
                <a:t>than most other countries, and hence relative wages of workers classified as medium-skilled are generally higher.</a:t>
              </a:r>
            </a:p>
          </p:txBody>
        </p:sp>
        <p:pic>
          <p:nvPicPr>
            <p:cNvPr id="1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7851" r="96209" b="66529"/>
            <a:stretch/>
          </p:blipFill>
          <p:spPr bwMode="auto">
            <a:xfrm>
              <a:off x="462244" y="1212844"/>
              <a:ext cx="300037" cy="295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293009977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슬라이드 번호 개체 틀 3"/>
          <p:cNvSpPr>
            <a:spLocks noGrp="1"/>
          </p:cNvSpPr>
          <p:nvPr>
            <p:ph type="sldNum" sz="quarter" idx="12"/>
          </p:nvPr>
        </p:nvSpPr>
        <p:spPr/>
        <p:txBody>
          <a:bodyPr/>
          <a:lstStyle/>
          <a:p>
            <a:fld id="{3F28CAA6-A75E-4364-ADDA-B3C6558AEBCC}" type="slidenum">
              <a:rPr lang="ko-KR" altLang="en-US" smtClean="0"/>
              <a:pPr/>
              <a:t>36</a:t>
            </a:fld>
            <a:endParaRPr lang="ko-KR" altLang="en-US"/>
          </a:p>
        </p:txBody>
      </p:sp>
      <p:sp>
        <p:nvSpPr>
          <p:cNvPr id="13" name="Rectangle 2"/>
          <p:cNvSpPr txBox="1">
            <a:spLocks noChangeArrowheads="1"/>
          </p:cNvSpPr>
          <p:nvPr/>
        </p:nvSpPr>
        <p:spPr bwMode="auto">
          <a:xfrm>
            <a:off x="80072" y="81962"/>
            <a:ext cx="6742743" cy="523220"/>
          </a:xfrm>
          <a:prstGeom prst="rect">
            <a:avLst/>
          </a:prstGeom>
          <a:noFill/>
        </p:spPr>
        <p:txBody>
          <a:bodyPr wrap="none" rtlCol="0">
            <a:spAutoFit/>
            <a:scene3d>
              <a:camera prst="orthographicFront"/>
              <a:lightRig rig="threePt" dir="t"/>
            </a:scene3d>
            <a:sp3d contourW="38100">
              <a:bevelT w="0" h="38100"/>
              <a:contourClr>
                <a:schemeClr val="tx2">
                  <a:lumMod val="50000"/>
                </a:schemeClr>
              </a:contourClr>
            </a:sp3d>
          </a:bodyPr>
          <a:lstStyle>
            <a:defPPr>
              <a:defRPr lang="ko-KR"/>
            </a:defPPr>
            <a:lvl1pPr>
              <a:spcBef>
                <a:spcPct val="50000"/>
              </a:spcBef>
              <a:defRPr sz="2800" spc="-50">
                <a:solidFill>
                  <a:schemeClr val="bg1"/>
                </a:solidFill>
                <a:latin typeface="Arial" pitchFamily="34" charset="0"/>
                <a:ea typeface="HY견고딕" pitchFamily="18" charset="-127"/>
                <a:cs typeface="Arial" pitchFamily="34" charset="0"/>
              </a:defRPr>
            </a:lvl1pPr>
          </a:lstStyle>
          <a:p>
            <a:pPr lvl="0"/>
            <a:r>
              <a:rPr lang="en-US" altLang="ko-KR" b="1" dirty="0">
                <a:latin typeface="+mn-ea"/>
                <a:ea typeface="+mn-ea"/>
              </a:rPr>
              <a:t>VI</a:t>
            </a:r>
            <a:r>
              <a:rPr lang="en-US" altLang="ko-KR" b="1" dirty="0" smtClean="0">
                <a:latin typeface="+mn-ea"/>
                <a:ea typeface="+mn-ea"/>
              </a:rPr>
              <a:t>. Implication </a:t>
            </a:r>
            <a:r>
              <a:rPr lang="en-US" altLang="ko-KR" b="1" dirty="0">
                <a:latin typeface="+mn-ea"/>
                <a:ea typeface="+mn-ea"/>
              </a:rPr>
              <a:t>for the Workforce Policy</a:t>
            </a:r>
            <a:endParaRPr lang="ko-KR" altLang="ko-KR" b="1" dirty="0"/>
          </a:p>
        </p:txBody>
      </p:sp>
      <p:pic>
        <p:nvPicPr>
          <p:cNvPr id="34" name="그림 10" descr="미래기획위원회_03.png"/>
          <p:cNvPicPr>
            <a:picLocks noChangeAspect="1"/>
          </p:cNvPicPr>
          <p:nvPr/>
        </p:nvPicPr>
        <p:blipFill rotWithShape="1">
          <a:blip r:embed="rId2" cstate="print">
            <a:duotone>
              <a:schemeClr val="accent1">
                <a:shade val="45000"/>
                <a:satMod val="135000"/>
              </a:schemeClr>
              <a:prstClr val="white"/>
            </a:duotone>
          </a:blip>
          <a:srcRect r="9908"/>
          <a:stretch/>
        </p:blipFill>
        <p:spPr bwMode="auto">
          <a:xfrm>
            <a:off x="300018" y="889033"/>
            <a:ext cx="8843982" cy="715397"/>
          </a:xfrm>
          <a:prstGeom prst="rect">
            <a:avLst/>
          </a:prstGeom>
          <a:noFill/>
          <a:ln w="9525">
            <a:noFill/>
            <a:miter lim="800000"/>
            <a:headEnd/>
            <a:tailEnd/>
          </a:ln>
        </p:spPr>
      </p:pic>
      <p:sp>
        <p:nvSpPr>
          <p:cNvPr id="35" name="직사각형 34"/>
          <p:cNvSpPr/>
          <p:nvPr/>
        </p:nvSpPr>
        <p:spPr>
          <a:xfrm>
            <a:off x="462244" y="914364"/>
            <a:ext cx="8517971" cy="677108"/>
          </a:xfrm>
          <a:prstGeom prst="rect">
            <a:avLst/>
          </a:prstGeom>
        </p:spPr>
        <p:txBody>
          <a:bodyPr vert="horz" wrap="square" lIns="91440" tIns="45720" rIns="91440" bIns="45720" rtlCol="0">
            <a:spAutoFit/>
          </a:bodyPr>
          <a:lstStyle/>
          <a:p>
            <a:pPr marL="0" lvl="1"/>
            <a:r>
              <a:rPr lang="en-US" altLang="ko-KR" sz="1900" b="1" dirty="0">
                <a:ln>
                  <a:solidFill>
                    <a:srgbClr val="4F81BD">
                      <a:alpha val="0"/>
                    </a:srgbClr>
                  </a:solidFill>
                </a:ln>
                <a:solidFill>
                  <a:schemeClr val="tx2">
                    <a:lumMod val="75000"/>
                  </a:schemeClr>
                </a:solidFill>
                <a:latin typeface="Arial" panose="020B0604020202020204" pitchFamily="34" charset="0"/>
                <a:ea typeface="HY헤드라인M" panose="02030600000101010101" pitchFamily="18" charset="-127"/>
                <a:cs typeface="Arial" panose="020B0604020202020204" pitchFamily="34" charset="0"/>
              </a:rPr>
              <a:t>(4</a:t>
            </a:r>
            <a:r>
              <a:rPr lang="en-US" altLang="ko-KR" sz="1900" b="1" dirty="0" smtClean="0">
                <a:ln>
                  <a:solidFill>
                    <a:srgbClr val="4F81BD">
                      <a:alpha val="0"/>
                    </a:srgbClr>
                  </a:solidFill>
                </a:ln>
                <a:solidFill>
                  <a:schemeClr val="tx2">
                    <a:lumMod val="75000"/>
                  </a:schemeClr>
                </a:solidFill>
                <a:latin typeface="Arial" panose="020B0604020202020204" pitchFamily="34" charset="0"/>
                <a:ea typeface="HY헤드라인M" panose="02030600000101010101" pitchFamily="18" charset="-127"/>
                <a:cs typeface="Arial" panose="020B0604020202020204" pitchFamily="34" charset="0"/>
              </a:rPr>
              <a:t>) The </a:t>
            </a:r>
            <a:r>
              <a:rPr lang="en-US" altLang="ko-KR" sz="1900" b="1" dirty="0">
                <a:ln>
                  <a:solidFill>
                    <a:srgbClr val="4F81BD">
                      <a:alpha val="0"/>
                    </a:srgbClr>
                  </a:solidFill>
                </a:ln>
                <a:solidFill>
                  <a:schemeClr val="tx2">
                    <a:lumMod val="75000"/>
                  </a:schemeClr>
                </a:solidFill>
                <a:latin typeface="Arial" panose="020B0604020202020204" pitchFamily="34" charset="0"/>
                <a:ea typeface="HY헤드라인M" panose="02030600000101010101" pitchFamily="18" charset="-127"/>
                <a:cs typeface="Arial" panose="020B0604020202020204" pitchFamily="34" charset="0"/>
              </a:rPr>
              <a:t>need to prepare for the change of manufacturing paradigm such as a smart factory system</a:t>
            </a:r>
          </a:p>
        </p:txBody>
      </p:sp>
      <p:grpSp>
        <p:nvGrpSpPr>
          <p:cNvPr id="16" name="그룹 15"/>
          <p:cNvGrpSpPr/>
          <p:nvPr/>
        </p:nvGrpSpPr>
        <p:grpSpPr>
          <a:xfrm>
            <a:off x="462244" y="1930272"/>
            <a:ext cx="8681756" cy="1661993"/>
            <a:chOff x="462244" y="1149552"/>
            <a:chExt cx="8681756" cy="1661993"/>
          </a:xfrm>
        </p:grpSpPr>
        <p:sp>
          <p:nvSpPr>
            <p:cNvPr id="17" name="직사각형 16"/>
            <p:cNvSpPr/>
            <p:nvPr/>
          </p:nvSpPr>
          <p:spPr>
            <a:xfrm>
              <a:off x="626029" y="1149552"/>
              <a:ext cx="8517971" cy="1661993"/>
            </a:xfrm>
            <a:prstGeom prst="rect">
              <a:avLst/>
            </a:prstGeom>
          </p:spPr>
          <p:txBody>
            <a:bodyPr vert="horz" wrap="square" lIns="91440" tIns="45720" rIns="91440" bIns="45720" rtlCol="0">
              <a:spAutoFit/>
            </a:bodyPr>
            <a:lstStyle/>
            <a:p>
              <a:pPr marL="0" lvl="1">
                <a:lnSpc>
                  <a:spcPct val="120000"/>
                </a:lnSpc>
              </a:pPr>
              <a:r>
                <a:rPr lang="en-US" altLang="ko-KR" sz="1700" b="1" dirty="0">
                  <a:ln>
                    <a:solidFill>
                      <a:srgbClr val="4F81BD">
                        <a:alpha val="0"/>
                      </a:srgbClr>
                    </a:solidFill>
                  </a:ln>
                  <a:latin typeface="Arial" panose="020B0604020202020204" pitchFamily="34" charset="0"/>
                  <a:ea typeface="HY헤드라인M" panose="02030600000101010101" pitchFamily="18" charset="-127"/>
                  <a:cs typeface="Arial" panose="020B0604020202020204" pitchFamily="34" charset="0"/>
                </a:rPr>
                <a:t>Recently, German government launched the “Industry 4.0” projects, which focuses on information and communication technology. Also China, Japan, Korea, and the USA are taking steps to create global standards and system that will make factories smarter. </a:t>
              </a:r>
            </a:p>
            <a:p>
              <a:pPr marL="0" lvl="1">
                <a:lnSpc>
                  <a:spcPct val="120000"/>
                </a:lnSpc>
              </a:pPr>
              <a:r>
                <a:rPr lang="en-US" altLang="ko-KR" sz="1700" b="1" dirty="0">
                  <a:ln>
                    <a:solidFill>
                      <a:srgbClr val="4F81BD">
                        <a:alpha val="0"/>
                      </a:srgbClr>
                    </a:solidFill>
                  </a:ln>
                  <a:latin typeface="Arial" panose="020B0604020202020204" pitchFamily="34" charset="0"/>
                  <a:ea typeface="HY헤드라인M" panose="02030600000101010101" pitchFamily="18" charset="-127"/>
                  <a:cs typeface="Arial" panose="020B0604020202020204" pitchFamily="34" charset="0"/>
                </a:rPr>
                <a:t>⇒ It will make manufacturing more affordable in high wage countries.</a:t>
              </a:r>
            </a:p>
          </p:txBody>
        </p:sp>
        <p:pic>
          <p:nvPicPr>
            <p:cNvPr id="1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7851" r="96209" b="66529"/>
            <a:stretch/>
          </p:blipFill>
          <p:spPr bwMode="auto">
            <a:xfrm>
              <a:off x="462244" y="1212844"/>
              <a:ext cx="300037" cy="295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23" name="그룹 22"/>
          <p:cNvGrpSpPr/>
          <p:nvPr/>
        </p:nvGrpSpPr>
        <p:grpSpPr>
          <a:xfrm>
            <a:off x="462244" y="3957049"/>
            <a:ext cx="8681756" cy="720197"/>
            <a:chOff x="462244" y="1149552"/>
            <a:chExt cx="8681756" cy="720197"/>
          </a:xfrm>
        </p:grpSpPr>
        <p:sp>
          <p:nvSpPr>
            <p:cNvPr id="24" name="직사각형 23"/>
            <p:cNvSpPr/>
            <p:nvPr/>
          </p:nvSpPr>
          <p:spPr>
            <a:xfrm>
              <a:off x="626029" y="1149552"/>
              <a:ext cx="8517971" cy="720197"/>
            </a:xfrm>
            <a:prstGeom prst="rect">
              <a:avLst/>
            </a:prstGeom>
          </p:spPr>
          <p:txBody>
            <a:bodyPr vert="horz" wrap="square" lIns="91440" tIns="45720" rIns="91440" bIns="45720" rtlCol="0">
              <a:spAutoFit/>
            </a:bodyPr>
            <a:lstStyle/>
            <a:p>
              <a:pPr marL="0" lvl="1">
                <a:lnSpc>
                  <a:spcPct val="120000"/>
                </a:lnSpc>
              </a:pPr>
              <a:r>
                <a:rPr lang="en-US" altLang="ko-KR" sz="1700" b="1" dirty="0">
                  <a:ln>
                    <a:solidFill>
                      <a:srgbClr val="4F81BD">
                        <a:alpha val="0"/>
                      </a:srgbClr>
                    </a:solidFill>
                  </a:ln>
                  <a:latin typeface="Arial" panose="020B0604020202020204" pitchFamily="34" charset="0"/>
                  <a:ea typeface="HY헤드라인M" panose="02030600000101010101" pitchFamily="18" charset="-127"/>
                  <a:cs typeface="Arial" panose="020B0604020202020204" pitchFamily="34" charset="0"/>
                </a:rPr>
                <a:t>The rise of automation and smart factories also brings with it the fear people </a:t>
              </a:r>
              <a:r>
                <a:rPr lang="en-US" altLang="ko-KR" sz="1700" b="1" dirty="0" smtClean="0">
                  <a:ln>
                    <a:solidFill>
                      <a:srgbClr val="4F81BD">
                        <a:alpha val="0"/>
                      </a:srgbClr>
                    </a:solidFill>
                  </a:ln>
                  <a:latin typeface="Arial" panose="020B0604020202020204" pitchFamily="34" charset="0"/>
                  <a:ea typeface="HY헤드라인M" panose="02030600000101010101" pitchFamily="18" charset="-127"/>
                  <a:cs typeface="Arial" panose="020B0604020202020204" pitchFamily="34" charset="0"/>
                </a:rPr>
                <a:t/>
              </a:r>
              <a:br>
                <a:rPr lang="en-US" altLang="ko-KR" sz="1700" b="1" dirty="0" smtClean="0">
                  <a:ln>
                    <a:solidFill>
                      <a:srgbClr val="4F81BD">
                        <a:alpha val="0"/>
                      </a:srgbClr>
                    </a:solidFill>
                  </a:ln>
                  <a:latin typeface="Arial" panose="020B0604020202020204" pitchFamily="34" charset="0"/>
                  <a:ea typeface="HY헤드라인M" panose="02030600000101010101" pitchFamily="18" charset="-127"/>
                  <a:cs typeface="Arial" panose="020B0604020202020204" pitchFamily="34" charset="0"/>
                </a:rPr>
              </a:br>
              <a:r>
                <a:rPr lang="en-US" altLang="ko-KR" sz="1700" b="1" dirty="0" smtClean="0">
                  <a:ln>
                    <a:solidFill>
                      <a:srgbClr val="4F81BD">
                        <a:alpha val="0"/>
                      </a:srgbClr>
                    </a:solidFill>
                  </a:ln>
                  <a:latin typeface="Arial" panose="020B0604020202020204" pitchFamily="34" charset="0"/>
                  <a:ea typeface="HY헤드라인M" panose="02030600000101010101" pitchFamily="18" charset="-127"/>
                  <a:cs typeface="Arial" panose="020B0604020202020204" pitchFamily="34" charset="0"/>
                </a:rPr>
                <a:t>will </a:t>
              </a:r>
              <a:r>
                <a:rPr lang="en-US" altLang="ko-KR" sz="1700" b="1" dirty="0">
                  <a:ln>
                    <a:solidFill>
                      <a:srgbClr val="4F81BD">
                        <a:alpha val="0"/>
                      </a:srgbClr>
                    </a:solidFill>
                  </a:ln>
                  <a:latin typeface="Arial" panose="020B0604020202020204" pitchFamily="34" charset="0"/>
                  <a:ea typeface="HY헤드라인M" panose="02030600000101010101" pitchFamily="18" charset="-127"/>
                  <a:cs typeface="Arial" panose="020B0604020202020204" pitchFamily="34" charset="0"/>
                </a:rPr>
                <a:t>lose their jobs.</a:t>
              </a:r>
            </a:p>
          </p:txBody>
        </p:sp>
        <p:pic>
          <p:nvPicPr>
            <p:cNvPr id="2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7851" r="96209" b="66529"/>
            <a:stretch/>
          </p:blipFill>
          <p:spPr bwMode="auto">
            <a:xfrm>
              <a:off x="462244" y="1212844"/>
              <a:ext cx="300037" cy="295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2" name="그룹 11"/>
          <p:cNvGrpSpPr/>
          <p:nvPr/>
        </p:nvGrpSpPr>
        <p:grpSpPr>
          <a:xfrm>
            <a:off x="462244" y="5013176"/>
            <a:ext cx="8681756" cy="1348061"/>
            <a:chOff x="462244" y="1149552"/>
            <a:chExt cx="8681756" cy="1348061"/>
          </a:xfrm>
        </p:grpSpPr>
        <p:sp>
          <p:nvSpPr>
            <p:cNvPr id="14" name="직사각형 13"/>
            <p:cNvSpPr/>
            <p:nvPr/>
          </p:nvSpPr>
          <p:spPr>
            <a:xfrm>
              <a:off x="626029" y="1149552"/>
              <a:ext cx="8517971" cy="1348061"/>
            </a:xfrm>
            <a:prstGeom prst="rect">
              <a:avLst/>
            </a:prstGeom>
          </p:spPr>
          <p:txBody>
            <a:bodyPr vert="horz" wrap="square" lIns="91440" tIns="45720" rIns="91440" bIns="45720" rtlCol="0">
              <a:spAutoFit/>
            </a:bodyPr>
            <a:lstStyle/>
            <a:p>
              <a:pPr marL="0" lvl="1">
                <a:lnSpc>
                  <a:spcPct val="120000"/>
                </a:lnSpc>
              </a:pPr>
              <a:r>
                <a:rPr lang="en-US" altLang="ko-KR" sz="1700" b="1" dirty="0">
                  <a:ln>
                    <a:solidFill>
                      <a:srgbClr val="4F81BD">
                        <a:alpha val="0"/>
                      </a:srgbClr>
                    </a:solidFill>
                  </a:ln>
                  <a:latin typeface="Arial" panose="020B0604020202020204" pitchFamily="34" charset="0"/>
                  <a:ea typeface="HY헤드라인M" panose="02030600000101010101" pitchFamily="18" charset="-127"/>
                  <a:cs typeface="Arial" panose="020B0604020202020204" pitchFamily="34" charset="0"/>
                </a:rPr>
                <a:t>Proponents of smart factory argue that it may not mean less employee, but different employees educated to specialize in mechatronics and IT.</a:t>
              </a:r>
            </a:p>
            <a:p>
              <a:pPr marL="0" lvl="1">
                <a:lnSpc>
                  <a:spcPct val="120000"/>
                </a:lnSpc>
              </a:pPr>
              <a:r>
                <a:rPr lang="en-US" altLang="ko-KR" sz="1700" b="1" dirty="0">
                  <a:ln>
                    <a:solidFill>
                      <a:srgbClr val="4F81BD">
                        <a:alpha val="0"/>
                      </a:srgbClr>
                    </a:solidFill>
                  </a:ln>
                  <a:latin typeface="Arial" panose="020B0604020202020204" pitchFamily="34" charset="0"/>
                  <a:ea typeface="HY헤드라인M" panose="02030600000101010101" pitchFamily="18" charset="-127"/>
                  <a:cs typeface="Arial" panose="020B0604020202020204" pitchFamily="34" charset="0"/>
                </a:rPr>
                <a:t>⇒ </a:t>
              </a:r>
              <a:r>
                <a:rPr lang="en-US" altLang="ko-KR" sz="1700" b="1" dirty="0">
                  <a:ln>
                    <a:solidFill>
                      <a:srgbClr val="4F81BD">
                        <a:alpha val="0"/>
                      </a:srgbClr>
                    </a:solidFill>
                  </a:ln>
                  <a:solidFill>
                    <a:srgbClr val="0070C0"/>
                  </a:solidFill>
                  <a:latin typeface="Arial" panose="020B0604020202020204" pitchFamily="34" charset="0"/>
                  <a:ea typeface="HY헤드라인M" panose="02030600000101010101" pitchFamily="18" charset="-127"/>
                  <a:cs typeface="Arial" panose="020B0604020202020204" pitchFamily="34" charset="0"/>
                </a:rPr>
                <a:t>Factory workers will have to re-skill to keep their jobs.</a:t>
              </a:r>
            </a:p>
            <a:p>
              <a:pPr marL="0" lvl="1">
                <a:lnSpc>
                  <a:spcPct val="120000"/>
                </a:lnSpc>
              </a:pPr>
              <a:r>
                <a:rPr lang="en-US" altLang="ko-KR" sz="1700" b="1" dirty="0">
                  <a:ln>
                    <a:solidFill>
                      <a:srgbClr val="4F81BD">
                        <a:alpha val="0"/>
                      </a:srgbClr>
                    </a:solidFill>
                  </a:ln>
                  <a:latin typeface="Arial" panose="020B0604020202020204" pitchFamily="34" charset="0"/>
                  <a:ea typeface="HY헤드라인M" panose="02030600000101010101" pitchFamily="18" charset="-127"/>
                  <a:cs typeface="Arial" panose="020B0604020202020204" pitchFamily="34" charset="0"/>
                </a:rPr>
                <a:t>⇒ need </a:t>
              </a:r>
              <a:r>
                <a:rPr lang="en-US" altLang="ko-KR" sz="1700" b="1" dirty="0">
                  <a:ln>
                    <a:solidFill>
                      <a:srgbClr val="4F81BD">
                        <a:alpha val="0"/>
                      </a:srgbClr>
                    </a:solidFill>
                  </a:ln>
                  <a:solidFill>
                    <a:srgbClr val="0070C0"/>
                  </a:solidFill>
                  <a:latin typeface="Arial" panose="020B0604020202020204" pitchFamily="34" charset="0"/>
                  <a:ea typeface="HY헤드라인M" panose="02030600000101010101" pitchFamily="18" charset="-127"/>
                  <a:cs typeface="Arial" panose="020B0604020202020204" pitchFamily="34" charset="0"/>
                </a:rPr>
                <a:t>broad-based training and further education</a:t>
              </a:r>
            </a:p>
          </p:txBody>
        </p:sp>
        <p:pic>
          <p:nvPicPr>
            <p:cNvPr id="1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7851" r="96209" b="66529"/>
            <a:stretch/>
          </p:blipFill>
          <p:spPr bwMode="auto">
            <a:xfrm>
              <a:off x="462244" y="1212844"/>
              <a:ext cx="300037" cy="295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309185635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슬라이드 번호 개체 틀 3"/>
          <p:cNvSpPr>
            <a:spLocks noGrp="1"/>
          </p:cNvSpPr>
          <p:nvPr>
            <p:ph type="sldNum" sz="quarter" idx="12"/>
          </p:nvPr>
        </p:nvSpPr>
        <p:spPr/>
        <p:txBody>
          <a:bodyPr/>
          <a:lstStyle/>
          <a:p>
            <a:fld id="{3F28CAA6-A75E-4364-ADDA-B3C6558AEBCC}" type="slidenum">
              <a:rPr lang="ko-KR" altLang="en-US" smtClean="0"/>
              <a:pPr/>
              <a:t>37</a:t>
            </a:fld>
            <a:endParaRPr lang="ko-KR" altLang="en-US"/>
          </a:p>
        </p:txBody>
      </p:sp>
      <p:sp>
        <p:nvSpPr>
          <p:cNvPr id="13" name="Rectangle 2"/>
          <p:cNvSpPr txBox="1">
            <a:spLocks noChangeArrowheads="1"/>
          </p:cNvSpPr>
          <p:nvPr/>
        </p:nvSpPr>
        <p:spPr bwMode="auto">
          <a:xfrm>
            <a:off x="80072" y="81962"/>
            <a:ext cx="6742743" cy="523220"/>
          </a:xfrm>
          <a:prstGeom prst="rect">
            <a:avLst/>
          </a:prstGeom>
          <a:noFill/>
        </p:spPr>
        <p:txBody>
          <a:bodyPr wrap="none" rtlCol="0">
            <a:spAutoFit/>
            <a:scene3d>
              <a:camera prst="orthographicFront"/>
              <a:lightRig rig="threePt" dir="t"/>
            </a:scene3d>
            <a:sp3d contourW="38100">
              <a:bevelT w="0" h="38100"/>
              <a:contourClr>
                <a:schemeClr val="tx2">
                  <a:lumMod val="50000"/>
                </a:schemeClr>
              </a:contourClr>
            </a:sp3d>
          </a:bodyPr>
          <a:lstStyle>
            <a:defPPr>
              <a:defRPr lang="ko-KR"/>
            </a:defPPr>
            <a:lvl1pPr>
              <a:spcBef>
                <a:spcPct val="50000"/>
              </a:spcBef>
              <a:defRPr sz="2800" spc="-50">
                <a:solidFill>
                  <a:schemeClr val="bg1"/>
                </a:solidFill>
                <a:latin typeface="Arial" pitchFamily="34" charset="0"/>
                <a:ea typeface="HY견고딕" pitchFamily="18" charset="-127"/>
                <a:cs typeface="Arial" pitchFamily="34" charset="0"/>
              </a:defRPr>
            </a:lvl1pPr>
          </a:lstStyle>
          <a:p>
            <a:pPr lvl="0"/>
            <a:r>
              <a:rPr lang="en-US" altLang="ko-KR" b="1" dirty="0">
                <a:latin typeface="+mn-ea"/>
                <a:ea typeface="+mn-ea"/>
              </a:rPr>
              <a:t>VI</a:t>
            </a:r>
            <a:r>
              <a:rPr lang="en-US" altLang="ko-KR" b="1" dirty="0" smtClean="0">
                <a:latin typeface="+mn-ea"/>
                <a:ea typeface="+mn-ea"/>
              </a:rPr>
              <a:t>. Implication </a:t>
            </a:r>
            <a:r>
              <a:rPr lang="en-US" altLang="ko-KR" b="1" dirty="0">
                <a:latin typeface="+mn-ea"/>
                <a:ea typeface="+mn-ea"/>
              </a:rPr>
              <a:t>for the Workforce Policy</a:t>
            </a:r>
            <a:endParaRPr lang="ko-KR" altLang="ko-KR" b="1" dirty="0"/>
          </a:p>
        </p:txBody>
      </p:sp>
      <p:pic>
        <p:nvPicPr>
          <p:cNvPr id="34" name="그림 10" descr="미래기획위원회_03.png"/>
          <p:cNvPicPr>
            <a:picLocks noChangeAspect="1"/>
          </p:cNvPicPr>
          <p:nvPr/>
        </p:nvPicPr>
        <p:blipFill rotWithShape="1">
          <a:blip r:embed="rId2" cstate="print">
            <a:duotone>
              <a:schemeClr val="accent1">
                <a:shade val="45000"/>
                <a:satMod val="135000"/>
              </a:schemeClr>
              <a:prstClr val="white"/>
            </a:duotone>
          </a:blip>
          <a:srcRect r="9908"/>
          <a:stretch/>
        </p:blipFill>
        <p:spPr bwMode="auto">
          <a:xfrm>
            <a:off x="300018" y="889034"/>
            <a:ext cx="8843982" cy="473041"/>
          </a:xfrm>
          <a:prstGeom prst="rect">
            <a:avLst/>
          </a:prstGeom>
          <a:noFill/>
          <a:ln w="9525">
            <a:noFill/>
            <a:miter lim="800000"/>
            <a:headEnd/>
            <a:tailEnd/>
          </a:ln>
        </p:spPr>
      </p:pic>
      <p:sp>
        <p:nvSpPr>
          <p:cNvPr id="35" name="직사각형 34"/>
          <p:cNvSpPr/>
          <p:nvPr/>
        </p:nvSpPr>
        <p:spPr>
          <a:xfrm>
            <a:off x="462244" y="923889"/>
            <a:ext cx="8517971" cy="384721"/>
          </a:xfrm>
          <a:prstGeom prst="rect">
            <a:avLst/>
          </a:prstGeom>
        </p:spPr>
        <p:txBody>
          <a:bodyPr vert="horz" wrap="square" lIns="91440" tIns="45720" rIns="91440" bIns="45720" rtlCol="0">
            <a:spAutoFit/>
          </a:bodyPr>
          <a:lstStyle/>
          <a:p>
            <a:pPr marL="0" lvl="1"/>
            <a:r>
              <a:rPr lang="en-US" altLang="ko-KR" sz="1900" b="1" dirty="0">
                <a:ln>
                  <a:solidFill>
                    <a:srgbClr val="4F81BD">
                      <a:alpha val="0"/>
                    </a:srgbClr>
                  </a:solidFill>
                </a:ln>
                <a:solidFill>
                  <a:schemeClr val="tx2">
                    <a:lumMod val="75000"/>
                  </a:schemeClr>
                </a:solidFill>
                <a:latin typeface="Arial" panose="020B0604020202020204" pitchFamily="34" charset="0"/>
                <a:ea typeface="HY헤드라인M" panose="02030600000101010101" pitchFamily="18" charset="-127"/>
                <a:cs typeface="Arial" panose="020B0604020202020204" pitchFamily="34" charset="0"/>
              </a:rPr>
              <a:t>(5</a:t>
            </a:r>
            <a:r>
              <a:rPr lang="en-US" altLang="ko-KR" sz="1900" b="1" dirty="0" smtClean="0">
                <a:ln>
                  <a:solidFill>
                    <a:srgbClr val="4F81BD">
                      <a:alpha val="0"/>
                    </a:srgbClr>
                  </a:solidFill>
                </a:ln>
                <a:solidFill>
                  <a:schemeClr val="tx2">
                    <a:lumMod val="75000"/>
                  </a:schemeClr>
                </a:solidFill>
                <a:latin typeface="Arial" panose="020B0604020202020204" pitchFamily="34" charset="0"/>
                <a:ea typeface="HY헤드라인M" panose="02030600000101010101" pitchFamily="18" charset="-127"/>
                <a:cs typeface="Arial" panose="020B0604020202020204" pitchFamily="34" charset="0"/>
              </a:rPr>
              <a:t>) The </a:t>
            </a:r>
            <a:r>
              <a:rPr lang="en-US" altLang="ko-KR" sz="1900" b="1" dirty="0">
                <a:ln>
                  <a:solidFill>
                    <a:srgbClr val="4F81BD">
                      <a:alpha val="0"/>
                    </a:srgbClr>
                  </a:solidFill>
                </a:ln>
                <a:solidFill>
                  <a:schemeClr val="tx2">
                    <a:lumMod val="75000"/>
                  </a:schemeClr>
                </a:solidFill>
                <a:latin typeface="Arial" panose="020B0604020202020204" pitchFamily="34" charset="0"/>
                <a:ea typeface="HY헤드라인M" panose="02030600000101010101" pitchFamily="18" charset="-127"/>
                <a:cs typeface="Arial" panose="020B0604020202020204" pitchFamily="34" charset="0"/>
              </a:rPr>
              <a:t>importance of services jobs involved in manufacturing GVC</a:t>
            </a:r>
          </a:p>
        </p:txBody>
      </p:sp>
      <p:grpSp>
        <p:nvGrpSpPr>
          <p:cNvPr id="16" name="그룹 15"/>
          <p:cNvGrpSpPr/>
          <p:nvPr/>
        </p:nvGrpSpPr>
        <p:grpSpPr>
          <a:xfrm>
            <a:off x="462244" y="1623467"/>
            <a:ext cx="8681756" cy="1269578"/>
            <a:chOff x="462244" y="1089170"/>
            <a:chExt cx="8681756" cy="1269578"/>
          </a:xfrm>
        </p:grpSpPr>
        <p:sp>
          <p:nvSpPr>
            <p:cNvPr id="17" name="직사각형 16"/>
            <p:cNvSpPr/>
            <p:nvPr/>
          </p:nvSpPr>
          <p:spPr>
            <a:xfrm>
              <a:off x="626029" y="1089170"/>
              <a:ext cx="8517971" cy="1269578"/>
            </a:xfrm>
            <a:prstGeom prst="rect">
              <a:avLst/>
            </a:prstGeom>
          </p:spPr>
          <p:txBody>
            <a:bodyPr vert="horz" wrap="square" lIns="91440" tIns="45720" rIns="91440" bIns="45720" rtlCol="0">
              <a:spAutoFit/>
            </a:bodyPr>
            <a:lstStyle/>
            <a:p>
              <a:pPr marL="0" lvl="1">
                <a:lnSpc>
                  <a:spcPct val="150000"/>
                </a:lnSpc>
              </a:pPr>
              <a:r>
                <a:rPr lang="en-US" altLang="ko-KR" sz="1700" b="1" dirty="0">
                  <a:ln>
                    <a:solidFill>
                      <a:srgbClr val="4F81BD">
                        <a:alpha val="0"/>
                      </a:srgbClr>
                    </a:solidFill>
                  </a:ln>
                  <a:latin typeface="Arial" panose="020B0604020202020204" pitchFamily="34" charset="0"/>
                  <a:ea typeface="HY헤드라인M" panose="02030600000101010101" pitchFamily="18" charset="-127"/>
                  <a:cs typeface="Arial" panose="020B0604020202020204" pitchFamily="34" charset="0"/>
                </a:rPr>
                <a:t>In Germany, Japan, and Korea, </a:t>
              </a:r>
              <a:r>
                <a:rPr lang="en-US" altLang="ko-KR" sz="1700" b="1" dirty="0">
                  <a:ln>
                    <a:solidFill>
                      <a:srgbClr val="4F81BD">
                        <a:alpha val="0"/>
                      </a:srgbClr>
                    </a:solidFill>
                  </a:ln>
                  <a:solidFill>
                    <a:srgbClr val="0070C0"/>
                  </a:solidFill>
                  <a:latin typeface="Arial" panose="020B0604020202020204" pitchFamily="34" charset="0"/>
                  <a:ea typeface="HY헤드라인M" panose="02030600000101010101" pitchFamily="18" charset="-127"/>
                  <a:cs typeface="Arial" panose="020B0604020202020204" pitchFamily="34" charset="0"/>
                </a:rPr>
                <a:t>GVC jobs in business services sector</a:t>
              </a:r>
              <a:r>
                <a:rPr lang="en-US" altLang="ko-KR" sz="1700" b="1" dirty="0">
                  <a:ln>
                    <a:solidFill>
                      <a:srgbClr val="4F81BD">
                        <a:alpha val="0"/>
                      </a:srgbClr>
                    </a:solidFill>
                  </a:ln>
                  <a:latin typeface="Arial" panose="020B0604020202020204" pitchFamily="34" charset="0"/>
                  <a:ea typeface="HY헤드라인M" panose="02030600000101010101" pitchFamily="18" charset="-127"/>
                  <a:cs typeface="Arial" panose="020B0604020202020204" pitchFamily="34" charset="0"/>
                </a:rPr>
                <a:t> increased during the sample period. In Korea, GVC jobs in transportation and communication, which are highly linked to GVC, also increased.</a:t>
              </a:r>
            </a:p>
          </p:txBody>
        </p:sp>
        <p:pic>
          <p:nvPicPr>
            <p:cNvPr id="1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7851" r="96209" b="66529"/>
            <a:stretch/>
          </p:blipFill>
          <p:spPr bwMode="auto">
            <a:xfrm>
              <a:off x="462244" y="1212844"/>
              <a:ext cx="300037" cy="295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2" name="그룹 11"/>
          <p:cNvGrpSpPr/>
          <p:nvPr/>
        </p:nvGrpSpPr>
        <p:grpSpPr>
          <a:xfrm>
            <a:off x="462244" y="3105963"/>
            <a:ext cx="8681756" cy="2054409"/>
            <a:chOff x="462244" y="1089170"/>
            <a:chExt cx="8681756" cy="2054409"/>
          </a:xfrm>
        </p:grpSpPr>
        <p:sp>
          <p:nvSpPr>
            <p:cNvPr id="14" name="직사각형 13"/>
            <p:cNvSpPr/>
            <p:nvPr/>
          </p:nvSpPr>
          <p:spPr>
            <a:xfrm>
              <a:off x="626029" y="1089170"/>
              <a:ext cx="8517971" cy="2054409"/>
            </a:xfrm>
            <a:prstGeom prst="rect">
              <a:avLst/>
            </a:prstGeom>
          </p:spPr>
          <p:txBody>
            <a:bodyPr vert="horz" wrap="square" lIns="91440" tIns="45720" rIns="91440" bIns="45720" rtlCol="0">
              <a:spAutoFit/>
            </a:bodyPr>
            <a:lstStyle/>
            <a:p>
              <a:pPr marL="0" lvl="1">
                <a:lnSpc>
                  <a:spcPct val="150000"/>
                </a:lnSpc>
              </a:pPr>
              <a:r>
                <a:rPr lang="en-US" altLang="ko-KR" sz="1700" b="1" dirty="0">
                  <a:ln>
                    <a:solidFill>
                      <a:srgbClr val="4F81BD">
                        <a:alpha val="0"/>
                      </a:srgbClr>
                    </a:solidFill>
                  </a:ln>
                  <a:latin typeface="Arial" panose="020B0604020202020204" pitchFamily="34" charset="0"/>
                  <a:ea typeface="HY헤드라인M" panose="02030600000101010101" pitchFamily="18" charset="-127"/>
                  <a:cs typeface="Arial" panose="020B0604020202020204" pitchFamily="34" charset="0"/>
                </a:rPr>
                <a:t>Business services are used as inputs to Manufacturing industry and have very high potential to create jobs in the future. </a:t>
              </a:r>
            </a:p>
            <a:p>
              <a:pPr marL="0" lvl="1">
                <a:lnSpc>
                  <a:spcPct val="150000"/>
                </a:lnSpc>
              </a:pPr>
              <a:r>
                <a:rPr lang="en-US" altLang="ko-KR" sz="1700" b="1" dirty="0">
                  <a:ln>
                    <a:solidFill>
                      <a:srgbClr val="4F81BD">
                        <a:alpha val="0"/>
                      </a:srgbClr>
                    </a:solidFill>
                  </a:ln>
                  <a:latin typeface="Arial" panose="020B0604020202020204" pitchFamily="34" charset="0"/>
                  <a:ea typeface="HY헤드라인M" panose="02030600000101010101" pitchFamily="18" charset="-127"/>
                  <a:cs typeface="Arial" panose="020B0604020202020204" pitchFamily="34" charset="0"/>
                </a:rPr>
                <a:t>⇒ </a:t>
              </a:r>
              <a:r>
                <a:rPr lang="en-US" altLang="ko-KR" sz="1700" b="1" dirty="0" smtClean="0">
                  <a:ln>
                    <a:solidFill>
                      <a:srgbClr val="4F81BD">
                        <a:alpha val="0"/>
                      </a:srgbClr>
                    </a:solidFill>
                  </a:ln>
                  <a:solidFill>
                    <a:srgbClr val="0070C0"/>
                  </a:solidFill>
                  <a:latin typeface="Arial" panose="020B0604020202020204" pitchFamily="34" charset="0"/>
                  <a:ea typeface="HY헤드라인M" panose="02030600000101010101" pitchFamily="18" charset="-127"/>
                  <a:cs typeface="Arial" panose="020B0604020202020204" pitchFamily="34" charset="0"/>
                </a:rPr>
                <a:t>Software </a:t>
              </a:r>
              <a:r>
                <a:rPr lang="en-US" altLang="ko-KR" sz="1700" b="1" dirty="0">
                  <a:ln>
                    <a:solidFill>
                      <a:srgbClr val="4F81BD">
                        <a:alpha val="0"/>
                      </a:srgbClr>
                    </a:solidFill>
                  </a:ln>
                  <a:solidFill>
                    <a:srgbClr val="0070C0"/>
                  </a:solidFill>
                  <a:latin typeface="Arial" panose="020B0604020202020204" pitchFamily="34" charset="0"/>
                  <a:ea typeface="HY헤드라인M" panose="02030600000101010101" pitchFamily="18" charset="-127"/>
                  <a:cs typeface="Arial" panose="020B0604020202020204" pitchFamily="34" charset="0"/>
                </a:rPr>
                <a:t>industry is an essential area to determine the competitiveness of </a:t>
              </a:r>
              <a:r>
                <a:rPr lang="en-US" altLang="ko-KR" sz="1700" b="1" dirty="0" smtClean="0">
                  <a:ln>
                    <a:solidFill>
                      <a:srgbClr val="4F81BD">
                        <a:alpha val="0"/>
                      </a:srgbClr>
                    </a:solidFill>
                  </a:ln>
                  <a:solidFill>
                    <a:srgbClr val="0070C0"/>
                  </a:solidFill>
                  <a:latin typeface="Arial" panose="020B0604020202020204" pitchFamily="34" charset="0"/>
                  <a:ea typeface="HY헤드라인M" panose="02030600000101010101" pitchFamily="18" charset="-127"/>
                  <a:cs typeface="Arial" panose="020B0604020202020204" pitchFamily="34" charset="0"/>
                </a:rPr>
                <a:t/>
              </a:r>
              <a:br>
                <a:rPr lang="en-US" altLang="ko-KR" sz="1700" b="1" dirty="0" smtClean="0">
                  <a:ln>
                    <a:solidFill>
                      <a:srgbClr val="4F81BD">
                        <a:alpha val="0"/>
                      </a:srgbClr>
                    </a:solidFill>
                  </a:ln>
                  <a:solidFill>
                    <a:srgbClr val="0070C0"/>
                  </a:solidFill>
                  <a:latin typeface="Arial" panose="020B0604020202020204" pitchFamily="34" charset="0"/>
                  <a:ea typeface="HY헤드라인M" panose="02030600000101010101" pitchFamily="18" charset="-127"/>
                  <a:cs typeface="Arial" panose="020B0604020202020204" pitchFamily="34" charset="0"/>
                </a:rPr>
              </a:br>
              <a:r>
                <a:rPr lang="en-US" altLang="ko-KR" sz="1700" b="1" dirty="0" smtClean="0">
                  <a:ln>
                    <a:solidFill>
                      <a:srgbClr val="4F81BD">
                        <a:alpha val="0"/>
                      </a:srgbClr>
                    </a:solidFill>
                  </a:ln>
                  <a:solidFill>
                    <a:srgbClr val="0070C0"/>
                  </a:solidFill>
                  <a:latin typeface="Arial" panose="020B0604020202020204" pitchFamily="34" charset="0"/>
                  <a:ea typeface="HY헤드라인M" panose="02030600000101010101" pitchFamily="18" charset="-127"/>
                  <a:cs typeface="Arial" panose="020B0604020202020204" pitchFamily="34" charset="0"/>
                </a:rPr>
                <a:t>     future </a:t>
              </a:r>
              <a:r>
                <a:rPr lang="en-US" altLang="ko-KR" sz="1700" b="1" dirty="0">
                  <a:ln>
                    <a:solidFill>
                      <a:srgbClr val="4F81BD">
                        <a:alpha val="0"/>
                      </a:srgbClr>
                    </a:solidFill>
                  </a:ln>
                  <a:solidFill>
                    <a:srgbClr val="0070C0"/>
                  </a:solidFill>
                  <a:latin typeface="Arial" panose="020B0604020202020204" pitchFamily="34" charset="0"/>
                  <a:ea typeface="HY헤드라인M" panose="02030600000101010101" pitchFamily="18" charset="-127"/>
                  <a:cs typeface="Arial" panose="020B0604020202020204" pitchFamily="34" charset="0"/>
                </a:rPr>
                <a:t>manufacturing industry.</a:t>
              </a:r>
            </a:p>
            <a:p>
              <a:pPr marL="0" lvl="1">
                <a:lnSpc>
                  <a:spcPct val="150000"/>
                </a:lnSpc>
              </a:pPr>
              <a:r>
                <a:rPr lang="en-US" altLang="ko-KR" sz="1700" b="1" dirty="0">
                  <a:ln>
                    <a:solidFill>
                      <a:srgbClr val="4F81BD">
                        <a:alpha val="0"/>
                      </a:srgbClr>
                    </a:solidFill>
                  </a:ln>
                  <a:latin typeface="Arial" panose="020B0604020202020204" pitchFamily="34" charset="0"/>
                  <a:ea typeface="HY헤드라인M" panose="02030600000101010101" pitchFamily="18" charset="-127"/>
                  <a:cs typeface="Arial" panose="020B0604020202020204" pitchFamily="34" charset="0"/>
                </a:rPr>
                <a:t>⇒ need to develop creative manpower in software sector</a:t>
              </a:r>
            </a:p>
          </p:txBody>
        </p:sp>
        <p:pic>
          <p:nvPicPr>
            <p:cNvPr id="1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7851" r="96209" b="66529"/>
            <a:stretch/>
          </p:blipFill>
          <p:spPr bwMode="auto">
            <a:xfrm>
              <a:off x="462244" y="1212844"/>
              <a:ext cx="300037" cy="295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167264508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47" y="0"/>
            <a:ext cx="9161094" cy="6858000"/>
          </a:xfrm>
          <a:prstGeom prst="rect">
            <a:avLst/>
          </a:prstGeom>
        </p:spPr>
      </p:pic>
      <p:sp>
        <p:nvSpPr>
          <p:cNvPr id="5" name="TextBox 4"/>
          <p:cNvSpPr txBox="1"/>
          <p:nvPr/>
        </p:nvSpPr>
        <p:spPr>
          <a:xfrm>
            <a:off x="899592" y="1988840"/>
            <a:ext cx="7630271" cy="1144865"/>
          </a:xfrm>
          <a:prstGeom prst="rect">
            <a:avLst/>
          </a:prstGeom>
          <a:noFill/>
        </p:spPr>
        <p:txBody>
          <a:bodyPr wrap="square" rtlCol="0">
            <a:spAutoFit/>
          </a:bodyPr>
          <a:lstStyle/>
          <a:p>
            <a:pPr algn="r">
              <a:lnSpc>
                <a:spcPct val="150000"/>
              </a:lnSpc>
            </a:pPr>
            <a:r>
              <a:rPr lang="en-US" altLang="ko-KR" sz="5400" dirty="0" smtClean="0">
                <a:solidFill>
                  <a:srgbClr val="214D83"/>
                </a:solidFill>
                <a:latin typeface="HY헤드라인M" panose="02030600000101010101" pitchFamily="18" charset="-127"/>
                <a:ea typeface="HY헤드라인M" panose="02030600000101010101" pitchFamily="18" charset="-127"/>
                <a:cs typeface="Arial" pitchFamily="34" charset="0"/>
              </a:rPr>
              <a:t>Thank You</a:t>
            </a:r>
            <a:endParaRPr lang="ko-KR" altLang="en-US" sz="5400" dirty="0">
              <a:solidFill>
                <a:srgbClr val="214D83"/>
              </a:solidFill>
              <a:latin typeface="HY헤드라인M" panose="02030600000101010101" pitchFamily="18" charset="-127"/>
              <a:ea typeface="HY헤드라인M" panose="02030600000101010101" pitchFamily="18" charset="-127"/>
              <a:cs typeface="Arial" pitchFamily="34" charset="0"/>
            </a:endParaRPr>
          </a:p>
        </p:txBody>
      </p:sp>
      <p:pic>
        <p:nvPicPr>
          <p:cNvPr id="7" name="그림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093296"/>
            <a:ext cx="2954113" cy="657400"/>
          </a:xfrm>
          <a:prstGeom prst="rect">
            <a:avLst/>
          </a:prstGeom>
        </p:spPr>
      </p:pic>
    </p:spTree>
    <p:extLst>
      <p:ext uri="{BB962C8B-B14F-4D97-AF65-F5344CB8AC3E}">
        <p14:creationId xmlns:p14="http://schemas.microsoft.com/office/powerpoint/2010/main" val="29503704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슬라이드 번호 개체 틀 3"/>
          <p:cNvSpPr>
            <a:spLocks noGrp="1"/>
          </p:cNvSpPr>
          <p:nvPr>
            <p:ph type="sldNum" sz="quarter" idx="12"/>
          </p:nvPr>
        </p:nvSpPr>
        <p:spPr/>
        <p:txBody>
          <a:bodyPr/>
          <a:lstStyle/>
          <a:p>
            <a:fld id="{3F28CAA6-A75E-4364-ADDA-B3C6558AEBCC}" type="slidenum">
              <a:rPr lang="ko-KR" altLang="en-US" smtClean="0"/>
              <a:pPr/>
              <a:t>4</a:t>
            </a:fld>
            <a:endParaRPr lang="ko-KR" altLang="en-US"/>
          </a:p>
        </p:txBody>
      </p:sp>
      <p:sp>
        <p:nvSpPr>
          <p:cNvPr id="13" name="Rectangle 2"/>
          <p:cNvSpPr txBox="1">
            <a:spLocks noChangeArrowheads="1"/>
          </p:cNvSpPr>
          <p:nvPr/>
        </p:nvSpPr>
        <p:spPr bwMode="auto">
          <a:xfrm>
            <a:off x="80072" y="62912"/>
            <a:ext cx="3114955" cy="584775"/>
          </a:xfrm>
          <a:prstGeom prst="rect">
            <a:avLst/>
          </a:prstGeom>
          <a:noFill/>
        </p:spPr>
        <p:txBody>
          <a:bodyPr wrap="none" rtlCol="0">
            <a:spAutoFit/>
            <a:scene3d>
              <a:camera prst="orthographicFront"/>
              <a:lightRig rig="threePt" dir="t"/>
            </a:scene3d>
            <a:sp3d contourW="38100">
              <a:bevelT w="0" h="38100"/>
              <a:contourClr>
                <a:schemeClr val="tx2">
                  <a:lumMod val="50000"/>
                </a:schemeClr>
              </a:contourClr>
            </a:sp3d>
          </a:bodyPr>
          <a:lstStyle>
            <a:defPPr>
              <a:defRPr lang="ko-KR"/>
            </a:defPPr>
            <a:lvl1pPr>
              <a:spcBef>
                <a:spcPct val="50000"/>
              </a:spcBef>
              <a:defRPr sz="2800" spc="-50">
                <a:solidFill>
                  <a:schemeClr val="bg1"/>
                </a:solidFill>
                <a:latin typeface="Arial" pitchFamily="34" charset="0"/>
                <a:ea typeface="HY견고딕" pitchFamily="18" charset="-127"/>
                <a:cs typeface="Arial" pitchFamily="34" charset="0"/>
              </a:defRPr>
            </a:lvl1pPr>
          </a:lstStyle>
          <a:p>
            <a:pPr lvl="0"/>
            <a:r>
              <a:rPr lang="en-US" altLang="ko-KR" sz="3200" b="1" dirty="0" smtClean="0"/>
              <a:t>Ⅰ. Introduction</a:t>
            </a:r>
            <a:endParaRPr lang="ko-KR" altLang="ko-KR" sz="3200" b="1" dirty="0"/>
          </a:p>
        </p:txBody>
      </p:sp>
      <p:grpSp>
        <p:nvGrpSpPr>
          <p:cNvPr id="28" name="그룹 27"/>
          <p:cNvGrpSpPr/>
          <p:nvPr/>
        </p:nvGrpSpPr>
        <p:grpSpPr>
          <a:xfrm>
            <a:off x="451619" y="980728"/>
            <a:ext cx="8244706" cy="5400600"/>
            <a:chOff x="661169" y="3093714"/>
            <a:chExt cx="7825606" cy="4869668"/>
          </a:xfrm>
        </p:grpSpPr>
        <p:sp>
          <p:nvSpPr>
            <p:cNvPr id="29" name="모서리가 둥근 직사각형 28"/>
            <p:cNvSpPr/>
            <p:nvPr/>
          </p:nvSpPr>
          <p:spPr bwMode="auto">
            <a:xfrm>
              <a:off x="661169" y="3093714"/>
              <a:ext cx="7825606" cy="4869668"/>
            </a:xfrm>
            <a:prstGeom prst="roundRect">
              <a:avLst>
                <a:gd name="adj" fmla="val 479"/>
              </a:avLst>
            </a:prstGeom>
            <a:solidFill>
              <a:schemeClr val="bg1"/>
            </a:solidFill>
            <a:ln w="19050" algn="ctr">
              <a:solidFill>
                <a:srgbClr val="1D4575"/>
              </a:solidFill>
              <a:round/>
              <a:headEnd/>
              <a:tailEnd/>
            </a:ln>
            <a:effectLst>
              <a:innerShdw blurRad="63500">
                <a:schemeClr val="tx1">
                  <a:lumMod val="65000"/>
                  <a:lumOff val="35000"/>
                </a:schemeClr>
              </a:innerShdw>
            </a:effectLst>
          </p:spPr>
          <p:txBody>
            <a:bodyPr anchor="ctr"/>
            <a:lstStyle/>
            <a:p>
              <a:pPr algn="ctr" latinLnBrk="0">
                <a:defRPr/>
              </a:pPr>
              <a:endParaRPr lang="ko-KR" altLang="en-US">
                <a:latin typeface="굴림" charset="-127"/>
                <a:ea typeface="굴림" charset="-127"/>
              </a:endParaRPr>
            </a:p>
          </p:txBody>
        </p:sp>
        <p:sp>
          <p:nvSpPr>
            <p:cNvPr id="30" name="AutoShape 415"/>
            <p:cNvSpPr>
              <a:spLocks noChangeArrowheads="1"/>
            </p:cNvSpPr>
            <p:nvPr/>
          </p:nvSpPr>
          <p:spPr bwMode="auto">
            <a:xfrm>
              <a:off x="699557" y="3122306"/>
              <a:ext cx="7762958" cy="400008"/>
            </a:xfrm>
            <a:prstGeom prst="roundRect">
              <a:avLst>
                <a:gd name="adj" fmla="val 3397"/>
              </a:avLst>
            </a:prstGeom>
            <a:gradFill flip="none" rotWithShape="1">
              <a:gsLst>
                <a:gs pos="39000">
                  <a:srgbClr val="005EA4"/>
                </a:gs>
                <a:gs pos="41000">
                  <a:srgbClr val="004D86"/>
                </a:gs>
              </a:gsLst>
              <a:lin ang="2700000" scaled="1"/>
              <a:tileRect/>
            </a:gradFill>
            <a:ln w="19050" algn="ctr">
              <a:solidFill>
                <a:schemeClr val="bg1"/>
              </a:solidFill>
              <a:round/>
              <a:headEnd/>
              <a:tailEnd/>
            </a:ln>
            <a:effectLst/>
          </p:spPr>
          <p:txBody>
            <a:bodyPr lIns="36000" tIns="0" rIns="0" bIns="0" anchor="ctr">
              <a:scene3d>
                <a:camera prst="orthographicFront"/>
                <a:lightRig rig="threePt" dir="t"/>
              </a:scene3d>
              <a:sp3d>
                <a:bevelT w="0" h="0"/>
                <a:contourClr>
                  <a:srgbClr val="3696E6"/>
                </a:contourClr>
              </a:sp3d>
            </a:bodyPr>
            <a:lstStyle/>
            <a:p>
              <a:pPr marL="49213" indent="-342900" algn="ctr" fontAlgn="ctr" latinLnBrk="0">
                <a:spcBef>
                  <a:spcPct val="20000"/>
                </a:spcBef>
                <a:buClr>
                  <a:schemeClr val="hlink"/>
                </a:buClr>
                <a:buSzPts val="1200"/>
              </a:pPr>
              <a:r>
                <a:rPr lang="en-US" altLang="ko-KR" sz="1700" b="1" dirty="0">
                  <a:solidFill>
                    <a:schemeClr val="bg1"/>
                  </a:solidFill>
                  <a:latin typeface="Arial" panose="020B0604020202020204" pitchFamily="34" charset="0"/>
                  <a:ea typeface="HY헤드라인M" panose="02030600000101010101" pitchFamily="18" charset="-127"/>
                  <a:cs typeface="Arial" panose="020B0604020202020204" pitchFamily="34" charset="0"/>
                </a:rPr>
                <a:t>&lt;Table 1&gt; Slicing Up the GVC of German Transport Equipment Manufacturing</a:t>
              </a:r>
              <a:endParaRPr lang="ko-KR" altLang="en-US" sz="1700" b="1" dirty="0">
                <a:solidFill>
                  <a:schemeClr val="bg1"/>
                </a:solidFill>
                <a:latin typeface="Arial" panose="020B0604020202020204" pitchFamily="34" charset="0"/>
                <a:ea typeface="HY헤드라인M" panose="02030600000101010101" pitchFamily="18" charset="-127"/>
                <a:cs typeface="Arial" panose="020B0604020202020204" pitchFamily="34" charset="0"/>
              </a:endParaRPr>
            </a:p>
          </p:txBody>
        </p:sp>
      </p:grpSp>
      <p:graphicFrame>
        <p:nvGraphicFramePr>
          <p:cNvPr id="2" name="표 1"/>
          <p:cNvGraphicFramePr>
            <a:graphicFrameLocks noGrp="1"/>
          </p:cNvGraphicFramePr>
          <p:nvPr>
            <p:extLst>
              <p:ext uri="{D42A27DB-BD31-4B8C-83A1-F6EECF244321}">
                <p14:modId xmlns:p14="http://schemas.microsoft.com/office/powerpoint/2010/main" val="3667611793"/>
              </p:ext>
            </p:extLst>
          </p:nvPr>
        </p:nvGraphicFramePr>
        <p:xfrm>
          <a:off x="679326" y="1724031"/>
          <a:ext cx="7778874" cy="4238625"/>
        </p:xfrm>
        <a:graphic>
          <a:graphicData uri="http://schemas.openxmlformats.org/drawingml/2006/table">
            <a:tbl>
              <a:tblPr>
                <a:tableStyleId>{5C22544A-7EE6-4342-B048-85BDC9FD1C3A}</a:tableStyleId>
              </a:tblPr>
              <a:tblGrid>
                <a:gridCol w="3203066"/>
                <a:gridCol w="2407273"/>
                <a:gridCol w="2168535"/>
              </a:tblGrid>
              <a:tr h="398833">
                <a:tc>
                  <a:txBody>
                    <a:bodyPr/>
                    <a:lstStyle/>
                    <a:p>
                      <a:pPr algn="ctr" fontAlgn="ctr"/>
                      <a:r>
                        <a:rPr lang="ko-KR" altLang="en-US" sz="1600" b="1" u="none" strike="noStrike" dirty="0">
                          <a:solidFill>
                            <a:schemeClr val="bg1"/>
                          </a:solidFill>
                          <a:effectLst/>
                          <a:latin typeface="Arial" panose="020B0604020202020204" pitchFamily="34" charset="0"/>
                          <a:cs typeface="Arial" panose="020B0604020202020204" pitchFamily="34" charset="0"/>
                        </a:rPr>
                        <a:t>　</a:t>
                      </a:r>
                      <a:endParaRPr lang="ko-KR" altLang="en-US" sz="1600" b="1" i="0" u="none" strike="noStrike" dirty="0">
                        <a:solidFill>
                          <a:schemeClr val="bg1"/>
                        </a:solidFill>
                        <a:effectLst/>
                        <a:latin typeface="Arial" panose="020B0604020202020204" pitchFamily="34" charset="0"/>
                        <a:ea typeface="맑은 고딕" panose="020B0503020000020004" pitchFamily="50" charset="-127"/>
                        <a:cs typeface="Arial" panose="020B0604020202020204" pitchFamily="34" charset="0"/>
                      </a:endParaRPr>
                    </a:p>
                  </a:txBody>
                  <a:tcPr marL="9525" marR="9525" marT="9525" marB="0" anchor="ctr">
                    <a:lnL w="3175" cap="flat" cmpd="sng" algn="ctr">
                      <a:solidFill>
                        <a:schemeClr val="tx1"/>
                      </a:solidFill>
                      <a:prstDash val="solid"/>
                      <a:round/>
                      <a:headEnd type="none" w="med" len="med"/>
                      <a:tailEnd type="none" w="med" len="med"/>
                    </a:lnL>
                    <a:lnT w="3175" cap="flat" cmpd="sng" algn="ctr">
                      <a:solidFill>
                        <a:schemeClr val="tx1"/>
                      </a:solidFill>
                      <a:prstDash val="solid"/>
                      <a:round/>
                      <a:headEnd type="none" w="med" len="med"/>
                      <a:tailEnd type="none" w="med" len="med"/>
                    </a:lnT>
                    <a:lnB w="12700" cmpd="sng">
                      <a:noFill/>
                    </a:lnB>
                    <a:solidFill>
                      <a:schemeClr val="tx2">
                        <a:lumMod val="50000"/>
                      </a:schemeClr>
                    </a:solidFill>
                  </a:tcPr>
                </a:tc>
                <a:tc>
                  <a:txBody>
                    <a:bodyPr/>
                    <a:lstStyle/>
                    <a:p>
                      <a:pPr algn="ctr" fontAlgn="ctr"/>
                      <a:r>
                        <a:rPr lang="en-US" altLang="ko-KR" sz="1600" b="1" u="none" strike="noStrike" dirty="0">
                          <a:solidFill>
                            <a:schemeClr val="bg1"/>
                          </a:solidFill>
                          <a:effectLst/>
                          <a:latin typeface="Arial" panose="020B0604020202020204" pitchFamily="34" charset="0"/>
                          <a:cs typeface="Arial" panose="020B0604020202020204" pitchFamily="34" charset="0"/>
                        </a:rPr>
                        <a:t>1995</a:t>
                      </a:r>
                      <a:endParaRPr lang="en-US" altLang="ko-KR" sz="1600" b="1" i="0" u="none" strike="noStrike" dirty="0">
                        <a:solidFill>
                          <a:schemeClr val="bg1"/>
                        </a:solidFill>
                        <a:effectLst/>
                        <a:latin typeface="Arial" panose="020B0604020202020204" pitchFamily="34" charset="0"/>
                        <a:ea typeface="맑은 고딕" panose="020B0503020000020004" pitchFamily="50" charset="-127"/>
                        <a:cs typeface="Arial" panose="020B0604020202020204" pitchFamily="34" charset="0"/>
                      </a:endParaRPr>
                    </a:p>
                  </a:txBody>
                  <a:tcPr marL="9525" marR="9525" marT="9525" marB="0" anchor="ctr">
                    <a:lnT w="3175" cap="flat" cmpd="sng" algn="ctr">
                      <a:solidFill>
                        <a:schemeClr val="tx1"/>
                      </a:solidFill>
                      <a:prstDash val="solid"/>
                      <a:round/>
                      <a:headEnd type="none" w="med" len="med"/>
                      <a:tailEnd type="none" w="med" len="med"/>
                    </a:lnT>
                    <a:lnB w="12700" cmpd="sng">
                      <a:noFill/>
                    </a:lnB>
                    <a:solidFill>
                      <a:schemeClr val="tx2">
                        <a:lumMod val="50000"/>
                      </a:schemeClr>
                    </a:solidFill>
                  </a:tcPr>
                </a:tc>
                <a:tc>
                  <a:txBody>
                    <a:bodyPr/>
                    <a:lstStyle/>
                    <a:p>
                      <a:pPr algn="ctr" fontAlgn="ctr"/>
                      <a:r>
                        <a:rPr lang="en-US" altLang="ko-KR" sz="1600" b="1" u="none" strike="noStrike" dirty="0">
                          <a:solidFill>
                            <a:schemeClr val="bg1"/>
                          </a:solidFill>
                          <a:effectLst/>
                          <a:latin typeface="Arial" panose="020B0604020202020204" pitchFamily="34" charset="0"/>
                          <a:cs typeface="Arial" panose="020B0604020202020204" pitchFamily="34" charset="0"/>
                        </a:rPr>
                        <a:t>2008</a:t>
                      </a:r>
                      <a:endParaRPr lang="en-US" altLang="ko-KR" sz="1600" b="1" i="0" u="none" strike="noStrike" dirty="0">
                        <a:solidFill>
                          <a:schemeClr val="bg1"/>
                        </a:solidFill>
                        <a:effectLst/>
                        <a:latin typeface="Arial" panose="020B0604020202020204" pitchFamily="34" charset="0"/>
                        <a:ea typeface="맑은 고딕" panose="020B0503020000020004" pitchFamily="50" charset="-127"/>
                        <a:cs typeface="Arial" panose="020B0604020202020204" pitchFamily="34" charset="0"/>
                      </a:endParaRPr>
                    </a:p>
                  </a:txBody>
                  <a:tcPr marL="9525" marR="9525" marT="9525" marB="0" anchor="ctr">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mpd="sng">
                      <a:noFill/>
                    </a:lnB>
                    <a:solidFill>
                      <a:schemeClr val="tx2">
                        <a:lumMod val="50000"/>
                      </a:schemeClr>
                    </a:solidFill>
                  </a:tcPr>
                </a:tc>
              </a:tr>
              <a:tr h="349072">
                <a:tc>
                  <a:txBody>
                    <a:bodyPr/>
                    <a:lstStyle/>
                    <a:p>
                      <a:pPr algn="ctr" fontAlgn="ctr"/>
                      <a:r>
                        <a:rPr lang="en-US" sz="1600" b="1" u="none" strike="noStrike" dirty="0">
                          <a:effectLst/>
                          <a:latin typeface="Arial" panose="020B0604020202020204" pitchFamily="34" charset="0"/>
                          <a:cs typeface="Arial" panose="020B0604020202020204" pitchFamily="34" charset="0"/>
                        </a:rPr>
                        <a:t>German value added</a:t>
                      </a:r>
                      <a:endParaRPr lang="en-US" sz="1600" b="1" i="0" u="none" strike="noStrike" dirty="0">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mpd="sng">
                      <a:noFill/>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c>
                  <a:txBody>
                    <a:bodyPr/>
                    <a:lstStyle/>
                    <a:p>
                      <a:pPr algn="ctr" fontAlgn="ctr"/>
                      <a:r>
                        <a:rPr lang="en-US" altLang="ko-KR" sz="1600" b="1" u="none" strike="noStrike" dirty="0">
                          <a:effectLst/>
                          <a:latin typeface="Arial" panose="020B0604020202020204" pitchFamily="34" charset="0"/>
                          <a:cs typeface="Arial" panose="020B0604020202020204" pitchFamily="34" charset="0"/>
                        </a:rPr>
                        <a:t>79</a:t>
                      </a:r>
                      <a:endParaRPr lang="en-US" altLang="ko-KR" sz="1600" b="1" i="0" u="none" strike="noStrike" dirty="0">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mpd="sng">
                      <a:noFill/>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ko-KR" sz="1600" b="1" u="none" strike="noStrike" dirty="0">
                          <a:effectLst/>
                          <a:latin typeface="Arial" panose="020B0604020202020204" pitchFamily="34" charset="0"/>
                          <a:cs typeface="Arial" panose="020B0604020202020204" pitchFamily="34" charset="0"/>
                        </a:rPr>
                        <a:t>66</a:t>
                      </a:r>
                      <a:endParaRPr lang="en-US" altLang="ko-KR" sz="1600" b="1" i="0" u="none" strike="noStrike" dirty="0">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mpd="sng">
                      <a:noFill/>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49072">
                <a:tc>
                  <a:txBody>
                    <a:bodyPr/>
                    <a:lstStyle/>
                    <a:p>
                      <a:pPr algn="ctr" fontAlgn="ctr"/>
                      <a:r>
                        <a:rPr lang="en-US" sz="1600" b="1" u="none" strike="noStrike" dirty="0">
                          <a:effectLst/>
                          <a:latin typeface="Arial" panose="020B0604020202020204" pitchFamily="34" charset="0"/>
                          <a:cs typeface="Arial" panose="020B0604020202020204" pitchFamily="34" charset="0"/>
                        </a:rPr>
                        <a:t>High-skilled labor</a:t>
                      </a:r>
                      <a:endParaRPr lang="en-US" sz="1600" b="1" i="0" u="none" strike="noStrike" dirty="0">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ctr"/>
                      <a:r>
                        <a:rPr lang="en-US" altLang="ko-KR" sz="1600" b="1" u="none" strike="noStrike" dirty="0">
                          <a:effectLst/>
                          <a:latin typeface="Arial" panose="020B0604020202020204" pitchFamily="34" charset="0"/>
                          <a:cs typeface="Arial" panose="020B0604020202020204" pitchFamily="34" charset="0"/>
                        </a:rPr>
                        <a:t>16</a:t>
                      </a:r>
                      <a:endParaRPr lang="en-US" altLang="ko-KR" sz="1600" b="1" i="0" u="none" strike="noStrike" dirty="0">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ko-KR" sz="1600" b="1" u="none" strike="noStrike">
                          <a:effectLst/>
                          <a:latin typeface="Arial" panose="020B0604020202020204" pitchFamily="34" charset="0"/>
                          <a:cs typeface="Arial" panose="020B0604020202020204" pitchFamily="34" charset="0"/>
                        </a:rPr>
                        <a:t>17</a:t>
                      </a:r>
                      <a:endParaRPr lang="en-US" altLang="ko-KR" sz="1600" b="1" i="0" u="none" strike="noStrike">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49072">
                <a:tc>
                  <a:txBody>
                    <a:bodyPr/>
                    <a:lstStyle/>
                    <a:p>
                      <a:pPr algn="ctr" fontAlgn="ctr"/>
                      <a:r>
                        <a:rPr lang="en-US" sz="1600" b="1" u="none" strike="noStrike" dirty="0">
                          <a:effectLst/>
                          <a:latin typeface="Arial" panose="020B0604020202020204" pitchFamily="34" charset="0"/>
                          <a:cs typeface="Arial" panose="020B0604020202020204" pitchFamily="34" charset="0"/>
                        </a:rPr>
                        <a:t>Medium-skilled labor</a:t>
                      </a:r>
                      <a:endParaRPr lang="en-US" sz="1600" b="1" i="0" u="none" strike="noStrike" dirty="0">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ctr"/>
                      <a:r>
                        <a:rPr lang="en-US" altLang="ko-KR" sz="1600" b="1" u="none" strike="noStrike" dirty="0">
                          <a:effectLst/>
                          <a:latin typeface="Arial" panose="020B0604020202020204" pitchFamily="34" charset="0"/>
                          <a:cs typeface="Arial" panose="020B0604020202020204" pitchFamily="34" charset="0"/>
                        </a:rPr>
                        <a:t>34</a:t>
                      </a:r>
                      <a:endParaRPr lang="en-US" altLang="ko-KR" sz="1600" b="1" i="0" u="none" strike="noStrike" dirty="0">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ko-KR" sz="1600" b="1" u="none" strike="noStrike">
                          <a:effectLst/>
                          <a:latin typeface="Arial" panose="020B0604020202020204" pitchFamily="34" charset="0"/>
                          <a:cs typeface="Arial" panose="020B0604020202020204" pitchFamily="34" charset="0"/>
                        </a:rPr>
                        <a:t>25</a:t>
                      </a:r>
                      <a:endParaRPr lang="en-US" altLang="ko-KR" sz="1600" b="1" i="0" u="none" strike="noStrike">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49072">
                <a:tc>
                  <a:txBody>
                    <a:bodyPr/>
                    <a:lstStyle/>
                    <a:p>
                      <a:pPr algn="ctr" fontAlgn="ctr"/>
                      <a:r>
                        <a:rPr lang="en-US" sz="1600" b="1" u="none" strike="noStrike" dirty="0">
                          <a:effectLst/>
                          <a:latin typeface="Arial" panose="020B0604020202020204" pitchFamily="34" charset="0"/>
                          <a:cs typeface="Arial" panose="020B0604020202020204" pitchFamily="34" charset="0"/>
                        </a:rPr>
                        <a:t>Low-skilled labor</a:t>
                      </a:r>
                      <a:endParaRPr lang="en-US" sz="1600" b="1" i="0" u="none" strike="noStrike" dirty="0">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ctr"/>
                      <a:r>
                        <a:rPr lang="en-US" altLang="ko-KR" sz="1600" b="1" u="none" strike="noStrike" dirty="0">
                          <a:effectLst/>
                          <a:latin typeface="Arial" panose="020B0604020202020204" pitchFamily="34" charset="0"/>
                          <a:cs typeface="Arial" panose="020B0604020202020204" pitchFamily="34" charset="0"/>
                        </a:rPr>
                        <a:t>7</a:t>
                      </a:r>
                      <a:endParaRPr lang="en-US" altLang="ko-KR" sz="1600" b="1" i="0" u="none" strike="noStrike" dirty="0">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ko-KR" sz="1600" b="1" u="none" strike="noStrike">
                          <a:effectLst/>
                          <a:latin typeface="Arial" panose="020B0604020202020204" pitchFamily="34" charset="0"/>
                          <a:cs typeface="Arial" panose="020B0604020202020204" pitchFamily="34" charset="0"/>
                        </a:rPr>
                        <a:t>4</a:t>
                      </a:r>
                      <a:endParaRPr lang="en-US" altLang="ko-KR" sz="1600" b="1" i="0" u="none" strike="noStrike">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49072">
                <a:tc>
                  <a:txBody>
                    <a:bodyPr/>
                    <a:lstStyle/>
                    <a:p>
                      <a:pPr algn="ctr" fontAlgn="ctr"/>
                      <a:r>
                        <a:rPr lang="en-US" sz="1600" b="1" u="none" strike="noStrike" dirty="0">
                          <a:effectLst/>
                          <a:latin typeface="Arial" panose="020B0604020202020204" pitchFamily="34" charset="0"/>
                          <a:cs typeface="Arial" panose="020B0604020202020204" pitchFamily="34" charset="0"/>
                        </a:rPr>
                        <a:t>Capital</a:t>
                      </a:r>
                      <a:endParaRPr lang="en-US" sz="1600" b="1" i="0" u="none" strike="noStrike" dirty="0">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ctr"/>
                      <a:r>
                        <a:rPr lang="en-US" altLang="ko-KR" sz="1600" b="1" u="none" strike="noStrike" dirty="0">
                          <a:effectLst/>
                          <a:latin typeface="Arial" panose="020B0604020202020204" pitchFamily="34" charset="0"/>
                          <a:cs typeface="Arial" panose="020B0604020202020204" pitchFamily="34" charset="0"/>
                        </a:rPr>
                        <a:t>21</a:t>
                      </a:r>
                      <a:endParaRPr lang="en-US" altLang="ko-KR" sz="1600" b="1" i="0" u="none" strike="noStrike" dirty="0">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ko-KR" sz="1600" b="1" u="none" strike="noStrike" dirty="0">
                          <a:effectLst/>
                          <a:latin typeface="Arial" panose="020B0604020202020204" pitchFamily="34" charset="0"/>
                          <a:cs typeface="Arial" panose="020B0604020202020204" pitchFamily="34" charset="0"/>
                        </a:rPr>
                        <a:t>20</a:t>
                      </a:r>
                      <a:endParaRPr lang="en-US" altLang="ko-KR" sz="1600" b="1" i="0" u="none" strike="noStrike" dirty="0">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49072">
                <a:tc>
                  <a:txBody>
                    <a:bodyPr/>
                    <a:lstStyle/>
                    <a:p>
                      <a:pPr algn="ctr" fontAlgn="ctr"/>
                      <a:r>
                        <a:rPr lang="en-US" sz="1600" b="1" u="none" strike="noStrike" dirty="0">
                          <a:effectLst/>
                          <a:latin typeface="Arial" panose="020B0604020202020204" pitchFamily="34" charset="0"/>
                          <a:cs typeface="Arial" panose="020B0604020202020204" pitchFamily="34" charset="0"/>
                        </a:rPr>
                        <a:t>Foreign value added</a:t>
                      </a:r>
                      <a:endParaRPr lang="en-US" sz="1600" b="1" i="0" u="none" strike="noStrike" dirty="0">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c>
                  <a:txBody>
                    <a:bodyPr/>
                    <a:lstStyle/>
                    <a:p>
                      <a:pPr algn="ctr" fontAlgn="ctr"/>
                      <a:r>
                        <a:rPr lang="en-US" altLang="ko-KR" sz="1600" b="1" u="none" strike="noStrike" dirty="0">
                          <a:effectLst/>
                          <a:latin typeface="Arial" panose="020B0604020202020204" pitchFamily="34" charset="0"/>
                          <a:cs typeface="Arial" panose="020B0604020202020204" pitchFamily="34" charset="0"/>
                        </a:rPr>
                        <a:t>21</a:t>
                      </a:r>
                      <a:endParaRPr lang="en-US" altLang="ko-KR" sz="1600" b="1" i="0" u="none" strike="noStrike" dirty="0">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ko-KR" sz="1600" b="1" u="none" strike="noStrike">
                          <a:effectLst/>
                          <a:latin typeface="Arial" panose="020B0604020202020204" pitchFamily="34" charset="0"/>
                          <a:cs typeface="Arial" panose="020B0604020202020204" pitchFamily="34" charset="0"/>
                        </a:rPr>
                        <a:t>34</a:t>
                      </a:r>
                      <a:endParaRPr lang="en-US" altLang="ko-KR" sz="1600" b="1" i="0" u="none" strike="noStrike">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49072">
                <a:tc>
                  <a:txBody>
                    <a:bodyPr/>
                    <a:lstStyle/>
                    <a:p>
                      <a:pPr algn="ctr" fontAlgn="ctr"/>
                      <a:r>
                        <a:rPr lang="en-US" sz="1600" b="1" u="none" strike="noStrike" dirty="0">
                          <a:effectLst/>
                          <a:latin typeface="Arial" panose="020B0604020202020204" pitchFamily="34" charset="0"/>
                          <a:cs typeface="Arial" panose="020B0604020202020204" pitchFamily="34" charset="0"/>
                        </a:rPr>
                        <a:t>High-skilled labor</a:t>
                      </a:r>
                      <a:endParaRPr lang="en-US" sz="1600" b="1" i="0" u="none" strike="noStrike" dirty="0">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ctr"/>
                      <a:r>
                        <a:rPr lang="en-US" altLang="ko-KR" sz="1600" b="1" u="none" strike="noStrike" dirty="0">
                          <a:effectLst/>
                          <a:latin typeface="Arial" panose="020B0604020202020204" pitchFamily="34" charset="0"/>
                          <a:cs typeface="Arial" panose="020B0604020202020204" pitchFamily="34" charset="0"/>
                        </a:rPr>
                        <a:t>3</a:t>
                      </a:r>
                      <a:endParaRPr lang="en-US" altLang="ko-KR" sz="1600" b="1" i="0" u="none" strike="noStrike" dirty="0">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ko-KR" sz="1600" b="1" u="none" strike="noStrike" dirty="0">
                          <a:effectLst/>
                          <a:latin typeface="Arial" panose="020B0604020202020204" pitchFamily="34" charset="0"/>
                          <a:cs typeface="Arial" panose="020B0604020202020204" pitchFamily="34" charset="0"/>
                        </a:rPr>
                        <a:t>6</a:t>
                      </a:r>
                      <a:endParaRPr lang="en-US" altLang="ko-KR" sz="1600" b="1" i="0" u="none" strike="noStrike" dirty="0">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49072">
                <a:tc>
                  <a:txBody>
                    <a:bodyPr/>
                    <a:lstStyle/>
                    <a:p>
                      <a:pPr algn="ctr" fontAlgn="ctr"/>
                      <a:r>
                        <a:rPr lang="en-US" sz="1600" b="1" u="none" strike="noStrike" dirty="0">
                          <a:effectLst/>
                          <a:latin typeface="Arial" panose="020B0604020202020204" pitchFamily="34" charset="0"/>
                          <a:cs typeface="Arial" panose="020B0604020202020204" pitchFamily="34" charset="0"/>
                        </a:rPr>
                        <a:t>Medium-skilled labor</a:t>
                      </a:r>
                      <a:endParaRPr lang="en-US" sz="1600" b="1" i="0" u="none" strike="noStrike" dirty="0">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ctr"/>
                      <a:r>
                        <a:rPr lang="en-US" altLang="ko-KR" sz="1600" b="1" u="none" strike="noStrike">
                          <a:effectLst/>
                          <a:latin typeface="Arial" panose="020B0604020202020204" pitchFamily="34" charset="0"/>
                          <a:cs typeface="Arial" panose="020B0604020202020204" pitchFamily="34" charset="0"/>
                        </a:rPr>
                        <a:t>6</a:t>
                      </a:r>
                      <a:endParaRPr lang="en-US" altLang="ko-KR" sz="1600" b="1" i="0" u="none" strike="noStrike">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ko-KR" sz="1600" b="1" u="none" strike="noStrike" dirty="0">
                          <a:effectLst/>
                          <a:latin typeface="Arial" panose="020B0604020202020204" pitchFamily="34" charset="0"/>
                          <a:cs typeface="Arial" panose="020B0604020202020204" pitchFamily="34" charset="0"/>
                        </a:rPr>
                        <a:t>9</a:t>
                      </a:r>
                      <a:endParaRPr lang="en-US" altLang="ko-KR" sz="1600" b="1" i="0" u="none" strike="noStrike" dirty="0">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49072">
                <a:tc>
                  <a:txBody>
                    <a:bodyPr/>
                    <a:lstStyle/>
                    <a:p>
                      <a:pPr algn="ctr" fontAlgn="ctr"/>
                      <a:r>
                        <a:rPr lang="en-US" sz="1600" b="1" u="none" strike="noStrike" dirty="0">
                          <a:effectLst/>
                          <a:latin typeface="Arial" panose="020B0604020202020204" pitchFamily="34" charset="0"/>
                          <a:cs typeface="Arial" panose="020B0604020202020204" pitchFamily="34" charset="0"/>
                        </a:rPr>
                        <a:t>Low-skilled labor</a:t>
                      </a:r>
                      <a:endParaRPr lang="en-US" sz="1600" b="1" i="0" u="none" strike="noStrike" dirty="0">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ctr"/>
                      <a:r>
                        <a:rPr lang="en-US" altLang="ko-KR" sz="1600" b="1" u="none" strike="noStrike">
                          <a:effectLst/>
                          <a:latin typeface="Arial" panose="020B0604020202020204" pitchFamily="34" charset="0"/>
                          <a:cs typeface="Arial" panose="020B0604020202020204" pitchFamily="34" charset="0"/>
                        </a:rPr>
                        <a:t>4</a:t>
                      </a:r>
                      <a:endParaRPr lang="en-US" altLang="ko-KR" sz="1600" b="1" i="0" u="none" strike="noStrike">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ko-KR" sz="1600" b="1" u="none" strike="noStrike" dirty="0">
                          <a:effectLst/>
                          <a:latin typeface="Arial" panose="020B0604020202020204" pitchFamily="34" charset="0"/>
                          <a:cs typeface="Arial" panose="020B0604020202020204" pitchFamily="34" charset="0"/>
                        </a:rPr>
                        <a:t>4</a:t>
                      </a:r>
                      <a:endParaRPr lang="en-US" altLang="ko-KR" sz="1600" b="1" i="0" u="none" strike="noStrike" dirty="0">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49072">
                <a:tc>
                  <a:txBody>
                    <a:bodyPr/>
                    <a:lstStyle/>
                    <a:p>
                      <a:pPr algn="ctr" fontAlgn="ctr"/>
                      <a:r>
                        <a:rPr lang="en-US" sz="1600" b="1" u="none" strike="noStrike" dirty="0">
                          <a:effectLst/>
                          <a:latin typeface="Arial" panose="020B0604020202020204" pitchFamily="34" charset="0"/>
                          <a:cs typeface="Arial" panose="020B0604020202020204" pitchFamily="34" charset="0"/>
                        </a:rPr>
                        <a:t>Capital</a:t>
                      </a:r>
                      <a:endParaRPr lang="en-US" sz="1600" b="1" i="0" u="none" strike="noStrike" dirty="0">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ctr"/>
                      <a:r>
                        <a:rPr lang="en-US" altLang="ko-KR" sz="1600" b="1" u="none" strike="noStrike" dirty="0">
                          <a:effectLst/>
                          <a:latin typeface="Arial" panose="020B0604020202020204" pitchFamily="34" charset="0"/>
                          <a:cs typeface="Arial" panose="020B0604020202020204" pitchFamily="34" charset="0"/>
                        </a:rPr>
                        <a:t>8</a:t>
                      </a:r>
                      <a:endParaRPr lang="en-US" altLang="ko-KR" sz="1600" b="1" i="0" u="none" strike="noStrike" dirty="0">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ko-KR" sz="1600" b="1" u="none" strike="noStrike" dirty="0">
                          <a:effectLst/>
                          <a:latin typeface="Arial" panose="020B0604020202020204" pitchFamily="34" charset="0"/>
                          <a:cs typeface="Arial" panose="020B0604020202020204" pitchFamily="34" charset="0"/>
                        </a:rPr>
                        <a:t>15</a:t>
                      </a:r>
                      <a:endParaRPr lang="en-US" altLang="ko-KR" sz="1600" b="1" i="0" u="none" strike="noStrike" dirty="0">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49072">
                <a:tc>
                  <a:txBody>
                    <a:bodyPr/>
                    <a:lstStyle/>
                    <a:p>
                      <a:pPr algn="ctr" fontAlgn="ctr"/>
                      <a:r>
                        <a:rPr lang="en-US" sz="1600" b="1" u="none" strike="noStrike" dirty="0">
                          <a:effectLst/>
                          <a:latin typeface="Arial" panose="020B0604020202020204" pitchFamily="34" charset="0"/>
                          <a:cs typeface="Arial" panose="020B0604020202020204" pitchFamily="34" charset="0"/>
                        </a:rPr>
                        <a:t>Total final output</a:t>
                      </a:r>
                      <a:endParaRPr lang="en-US" sz="1600" b="1" i="0" u="none" strike="noStrike" dirty="0">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c>
                  <a:txBody>
                    <a:bodyPr/>
                    <a:lstStyle/>
                    <a:p>
                      <a:pPr algn="ctr" fontAlgn="ctr"/>
                      <a:r>
                        <a:rPr lang="en-US" altLang="ko-KR" sz="1600" b="1" u="none" strike="noStrike" dirty="0">
                          <a:effectLst/>
                          <a:latin typeface="Arial" panose="020B0604020202020204" pitchFamily="34" charset="0"/>
                          <a:cs typeface="Arial" panose="020B0604020202020204" pitchFamily="34" charset="0"/>
                        </a:rPr>
                        <a:t>100</a:t>
                      </a:r>
                      <a:endParaRPr lang="en-US" altLang="ko-KR" sz="1600" b="1" i="0" u="none" strike="noStrike" dirty="0">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ko-KR" sz="1600" b="1" u="none" strike="noStrike" dirty="0">
                          <a:effectLst/>
                          <a:latin typeface="Arial" panose="020B0604020202020204" pitchFamily="34" charset="0"/>
                          <a:cs typeface="Arial" panose="020B0604020202020204" pitchFamily="34" charset="0"/>
                        </a:rPr>
                        <a:t>100</a:t>
                      </a:r>
                      <a:endParaRPr lang="en-US" altLang="ko-KR" sz="1600" b="1" i="0" u="none" strike="noStrike" dirty="0">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
        <p:nvSpPr>
          <p:cNvPr id="31" name="직사각형 30"/>
          <p:cNvSpPr/>
          <p:nvPr/>
        </p:nvSpPr>
        <p:spPr>
          <a:xfrm>
            <a:off x="7325766" y="1484784"/>
            <a:ext cx="1187624" cy="267766"/>
          </a:xfrm>
          <a:prstGeom prst="rect">
            <a:avLst/>
          </a:prstGeom>
        </p:spPr>
        <p:txBody>
          <a:bodyPr vert="horz" wrap="square" lIns="91440" tIns="45720" rIns="91440" bIns="45720" rtlCol="0">
            <a:spAutoFit/>
          </a:bodyPr>
          <a:lstStyle/>
          <a:p>
            <a:pPr marL="0" lvl="1" algn="r">
              <a:lnSpc>
                <a:spcPct val="95000"/>
              </a:lnSpc>
              <a:spcBef>
                <a:spcPct val="20000"/>
              </a:spcBef>
            </a:pPr>
            <a:r>
              <a:rPr lang="en-US" altLang="ko-KR" sz="1200" dirty="0">
                <a:ln>
                  <a:solidFill>
                    <a:srgbClr val="4F81BD">
                      <a:alpha val="0"/>
                    </a:srgbClr>
                  </a:solidFill>
                </a:ln>
                <a:latin typeface="Arial" panose="020B0604020202020204" pitchFamily="34" charset="0"/>
                <a:ea typeface="HY헤드라인M" panose="02030600000101010101" pitchFamily="18" charset="-127"/>
                <a:cs typeface="Arial" panose="020B0604020202020204" pitchFamily="34" charset="0"/>
              </a:rPr>
              <a:t>Unit: %</a:t>
            </a:r>
            <a:endParaRPr lang="en-US" altLang="ko-KR" sz="1100" dirty="0">
              <a:ln>
                <a:solidFill>
                  <a:srgbClr val="4F81BD">
                    <a:alpha val="0"/>
                  </a:srgbClr>
                </a:solidFill>
              </a:ln>
              <a:latin typeface="Arial" panose="020B0604020202020204" pitchFamily="34" charset="0"/>
              <a:ea typeface="HY헤드라인M" panose="02030600000101010101" pitchFamily="18" charset="-127"/>
              <a:cs typeface="Arial" panose="020B0604020202020204" pitchFamily="34" charset="0"/>
            </a:endParaRPr>
          </a:p>
        </p:txBody>
      </p:sp>
      <p:sp>
        <p:nvSpPr>
          <p:cNvPr id="32" name="직사각형 31"/>
          <p:cNvSpPr/>
          <p:nvPr/>
        </p:nvSpPr>
        <p:spPr>
          <a:xfrm>
            <a:off x="604167" y="6013271"/>
            <a:ext cx="8057074" cy="276999"/>
          </a:xfrm>
          <a:prstGeom prst="rect">
            <a:avLst/>
          </a:prstGeom>
        </p:spPr>
        <p:txBody>
          <a:bodyPr vert="horz" wrap="square" lIns="91440" tIns="45720" rIns="91440" bIns="45720" rtlCol="0">
            <a:spAutoFit/>
          </a:bodyPr>
          <a:lstStyle/>
          <a:p>
            <a:r>
              <a:rPr lang="en-US" altLang="ko-KR" sz="1200" dirty="0">
                <a:latin typeface="Arial" panose="020B0604020202020204" pitchFamily="34" charset="0"/>
                <a:cs typeface="Arial" panose="020B0604020202020204" pitchFamily="34" charset="0"/>
              </a:rPr>
              <a:t>Source: </a:t>
            </a:r>
            <a:r>
              <a:rPr lang="en-US" altLang="ko-KR" sz="1200" dirty="0" err="1">
                <a:latin typeface="Arial" panose="020B0604020202020204" pitchFamily="34" charset="0"/>
                <a:cs typeface="Arial" panose="020B0604020202020204" pitchFamily="34" charset="0"/>
              </a:rPr>
              <a:t>Timmer</a:t>
            </a:r>
            <a:r>
              <a:rPr lang="en-US" altLang="ko-KR" sz="1200" dirty="0">
                <a:latin typeface="Arial" panose="020B0604020202020204" pitchFamily="34" charset="0"/>
                <a:cs typeface="Arial" panose="020B0604020202020204" pitchFamily="34" charset="0"/>
              </a:rPr>
              <a:t> et al. (2014), “Slicing Up Global Value Chains”, Journal of Economic Perspectives, Spring 2014</a:t>
            </a:r>
            <a:endParaRPr lang="ko-KR" altLang="ko-KR"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563387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슬라이드 번호 개체 틀 3"/>
          <p:cNvSpPr>
            <a:spLocks noGrp="1"/>
          </p:cNvSpPr>
          <p:nvPr>
            <p:ph type="sldNum" sz="quarter" idx="12"/>
          </p:nvPr>
        </p:nvSpPr>
        <p:spPr/>
        <p:txBody>
          <a:bodyPr/>
          <a:lstStyle/>
          <a:p>
            <a:fld id="{3F28CAA6-A75E-4364-ADDA-B3C6558AEBCC}" type="slidenum">
              <a:rPr lang="ko-KR" altLang="en-US" smtClean="0"/>
              <a:pPr/>
              <a:t>5</a:t>
            </a:fld>
            <a:endParaRPr lang="ko-KR" altLang="en-US"/>
          </a:p>
        </p:txBody>
      </p:sp>
      <p:sp>
        <p:nvSpPr>
          <p:cNvPr id="13" name="Rectangle 2"/>
          <p:cNvSpPr txBox="1">
            <a:spLocks noChangeArrowheads="1"/>
          </p:cNvSpPr>
          <p:nvPr/>
        </p:nvSpPr>
        <p:spPr bwMode="auto">
          <a:xfrm>
            <a:off x="80072" y="62912"/>
            <a:ext cx="6827510" cy="584775"/>
          </a:xfrm>
          <a:prstGeom prst="rect">
            <a:avLst/>
          </a:prstGeom>
          <a:noFill/>
        </p:spPr>
        <p:txBody>
          <a:bodyPr wrap="none" rtlCol="0">
            <a:spAutoFit/>
            <a:scene3d>
              <a:camera prst="orthographicFront"/>
              <a:lightRig rig="threePt" dir="t"/>
            </a:scene3d>
            <a:sp3d contourW="38100">
              <a:bevelT w="0" h="38100"/>
              <a:contourClr>
                <a:schemeClr val="tx2">
                  <a:lumMod val="50000"/>
                </a:schemeClr>
              </a:contourClr>
            </a:sp3d>
          </a:bodyPr>
          <a:lstStyle>
            <a:defPPr>
              <a:defRPr lang="ko-KR"/>
            </a:defPPr>
            <a:lvl1pPr>
              <a:spcBef>
                <a:spcPct val="50000"/>
              </a:spcBef>
              <a:defRPr sz="2800" spc="-50">
                <a:solidFill>
                  <a:schemeClr val="bg1"/>
                </a:solidFill>
                <a:latin typeface="Arial" pitchFamily="34" charset="0"/>
                <a:ea typeface="HY견고딕" pitchFamily="18" charset="-127"/>
                <a:cs typeface="Arial" pitchFamily="34" charset="0"/>
              </a:defRPr>
            </a:lvl1pPr>
          </a:lstStyle>
          <a:p>
            <a:pPr lvl="0"/>
            <a:r>
              <a:rPr lang="en-US" altLang="ko-KR" sz="3200" b="1" dirty="0">
                <a:latin typeface="+mn-ea"/>
                <a:ea typeface="+mn-ea"/>
              </a:rPr>
              <a:t>II</a:t>
            </a:r>
            <a:r>
              <a:rPr lang="en-US" altLang="ko-KR" sz="3200" b="1" dirty="0" smtClean="0">
                <a:latin typeface="+mn-ea"/>
                <a:ea typeface="+mn-ea"/>
              </a:rPr>
              <a:t>. </a:t>
            </a:r>
            <a:r>
              <a:rPr lang="en-US" altLang="ko-KR" sz="3200" b="1" dirty="0" smtClean="0"/>
              <a:t>Research </a:t>
            </a:r>
            <a:r>
              <a:rPr lang="en-US" altLang="ko-KR" sz="3200" b="1" dirty="0"/>
              <a:t>Methodology and Data</a:t>
            </a:r>
            <a:endParaRPr lang="ko-KR" altLang="ko-KR" sz="3200" b="1" dirty="0"/>
          </a:p>
        </p:txBody>
      </p:sp>
      <p:grpSp>
        <p:nvGrpSpPr>
          <p:cNvPr id="28" name="그룹 27"/>
          <p:cNvGrpSpPr/>
          <p:nvPr/>
        </p:nvGrpSpPr>
        <p:grpSpPr>
          <a:xfrm>
            <a:off x="342578" y="1076204"/>
            <a:ext cx="2727398" cy="400110"/>
            <a:chOff x="395536" y="1098994"/>
            <a:chExt cx="2727398" cy="400110"/>
          </a:xfrm>
        </p:grpSpPr>
        <p:pic>
          <p:nvPicPr>
            <p:cNvPr id="29" name="그림 2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536" y="1180527"/>
              <a:ext cx="282893" cy="251460"/>
            </a:xfrm>
            <a:prstGeom prst="rect">
              <a:avLst/>
            </a:prstGeom>
          </p:spPr>
        </p:pic>
        <p:sp>
          <p:nvSpPr>
            <p:cNvPr id="30" name="직사각형 29"/>
            <p:cNvSpPr/>
            <p:nvPr/>
          </p:nvSpPr>
          <p:spPr>
            <a:xfrm>
              <a:off x="554410" y="1098994"/>
              <a:ext cx="2568524" cy="400110"/>
            </a:xfrm>
            <a:prstGeom prst="rect">
              <a:avLst/>
            </a:prstGeom>
          </p:spPr>
          <p:txBody>
            <a:bodyPr wrap="none">
              <a:spAutoFit/>
            </a:bodyPr>
            <a:lstStyle/>
            <a:p>
              <a:pPr>
                <a:spcBef>
                  <a:spcPct val="20000"/>
                </a:spcBef>
              </a:pPr>
              <a:r>
                <a:rPr lang="en-US" altLang="ko-KR" sz="2000" b="1" dirty="0" err="1">
                  <a:ln>
                    <a:solidFill>
                      <a:srgbClr val="4F81BD">
                        <a:alpha val="0"/>
                      </a:srgbClr>
                    </a:solidFill>
                  </a:ln>
                  <a:solidFill>
                    <a:srgbClr val="0F4C95"/>
                  </a:solidFill>
                  <a:latin typeface="Arial" panose="020B0604020202020204" pitchFamily="34" charset="0"/>
                  <a:ea typeface="HY헤드라인M" panose="02030600000101010101" pitchFamily="18" charset="-127"/>
                  <a:cs typeface="Arial" panose="020B0604020202020204" pitchFamily="34" charset="0"/>
                </a:rPr>
                <a:t>Timmer</a:t>
              </a:r>
              <a:r>
                <a:rPr lang="en-US" altLang="ko-KR" sz="2000" b="1" dirty="0">
                  <a:ln>
                    <a:solidFill>
                      <a:srgbClr val="4F81BD">
                        <a:alpha val="0"/>
                      </a:srgbClr>
                    </a:solidFill>
                  </a:ln>
                  <a:solidFill>
                    <a:srgbClr val="0F4C95"/>
                  </a:solidFill>
                  <a:latin typeface="Arial" panose="020B0604020202020204" pitchFamily="34" charset="0"/>
                  <a:ea typeface="HY헤드라인M" panose="02030600000101010101" pitchFamily="18" charset="-127"/>
                  <a:cs typeface="Arial" panose="020B0604020202020204" pitchFamily="34" charset="0"/>
                </a:rPr>
                <a:t> et al. (2013)</a:t>
              </a:r>
              <a:endParaRPr lang="ko-KR" altLang="en-US" sz="2000" b="1" dirty="0" smtClean="0">
                <a:ln>
                  <a:solidFill>
                    <a:srgbClr val="4F81BD">
                      <a:alpha val="0"/>
                    </a:srgbClr>
                  </a:solidFill>
                </a:ln>
                <a:solidFill>
                  <a:srgbClr val="0F4C95"/>
                </a:solidFill>
                <a:latin typeface="Arial" panose="020B0604020202020204" pitchFamily="34" charset="0"/>
                <a:ea typeface="HY헤드라인M" panose="02030600000101010101" pitchFamily="18" charset="-127"/>
                <a:cs typeface="Arial" panose="020B0604020202020204" pitchFamily="34" charset="0"/>
              </a:endParaRPr>
            </a:p>
          </p:txBody>
        </p:sp>
      </p:grpSp>
      <p:grpSp>
        <p:nvGrpSpPr>
          <p:cNvPr id="16" name="그룹 15"/>
          <p:cNvGrpSpPr/>
          <p:nvPr/>
        </p:nvGrpSpPr>
        <p:grpSpPr>
          <a:xfrm>
            <a:off x="462244" y="1714152"/>
            <a:ext cx="8681756" cy="1135183"/>
            <a:chOff x="462244" y="1115219"/>
            <a:chExt cx="8681756" cy="1135183"/>
          </a:xfrm>
        </p:grpSpPr>
        <p:sp>
          <p:nvSpPr>
            <p:cNvPr id="17" name="직사각형 16"/>
            <p:cNvSpPr/>
            <p:nvPr/>
          </p:nvSpPr>
          <p:spPr>
            <a:xfrm>
              <a:off x="626029" y="1115219"/>
              <a:ext cx="8517971" cy="1135183"/>
            </a:xfrm>
            <a:prstGeom prst="rect">
              <a:avLst/>
            </a:prstGeom>
          </p:spPr>
          <p:txBody>
            <a:bodyPr vert="horz" wrap="square" lIns="91440" tIns="45720" rIns="91440" bIns="45720" rtlCol="0">
              <a:spAutoFit/>
            </a:bodyPr>
            <a:lstStyle/>
            <a:p>
              <a:pPr marL="0" lvl="1">
                <a:lnSpc>
                  <a:spcPct val="130000"/>
                </a:lnSpc>
              </a:pPr>
              <a:r>
                <a:rPr lang="en-US" altLang="ko-KR" b="1" dirty="0">
                  <a:ln>
                    <a:solidFill>
                      <a:srgbClr val="4F81BD">
                        <a:alpha val="0"/>
                      </a:srgbClr>
                    </a:solidFill>
                  </a:ln>
                  <a:latin typeface="Arial" panose="020B0604020202020204" pitchFamily="34" charset="0"/>
                  <a:ea typeface="HY헤드라인M" panose="02030600000101010101" pitchFamily="18" charset="-127"/>
                  <a:cs typeface="Arial" panose="020B0604020202020204" pitchFamily="34" charset="0"/>
                </a:rPr>
                <a:t>By tracing the value added at the various stages of production in an international input-out model, they are able to provide an ex-post accounting of the value of final demand.</a:t>
              </a:r>
              <a:endParaRPr lang="en-US" altLang="ko-KR" sz="1600" b="1" dirty="0">
                <a:ln>
                  <a:solidFill>
                    <a:srgbClr val="4F81BD">
                      <a:alpha val="0"/>
                    </a:srgbClr>
                  </a:solidFill>
                </a:ln>
                <a:latin typeface="Arial" panose="020B0604020202020204" pitchFamily="34" charset="0"/>
                <a:ea typeface="HY헤드라인M" panose="02030600000101010101" pitchFamily="18" charset="-127"/>
                <a:cs typeface="Arial" panose="020B0604020202020204" pitchFamily="34" charset="0"/>
              </a:endParaRPr>
            </a:p>
          </p:txBody>
        </p:sp>
        <p:pic>
          <p:nvPicPr>
            <p:cNvPr id="1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7851" r="96209" b="66529"/>
            <a:stretch/>
          </p:blipFill>
          <p:spPr bwMode="auto">
            <a:xfrm>
              <a:off x="462244" y="1212844"/>
              <a:ext cx="300037" cy="295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31" name="그룹 30"/>
          <p:cNvGrpSpPr/>
          <p:nvPr/>
        </p:nvGrpSpPr>
        <p:grpSpPr>
          <a:xfrm>
            <a:off x="462244" y="3220143"/>
            <a:ext cx="8681756" cy="1495281"/>
            <a:chOff x="462244" y="1115219"/>
            <a:chExt cx="8681756" cy="1495281"/>
          </a:xfrm>
        </p:grpSpPr>
        <p:sp>
          <p:nvSpPr>
            <p:cNvPr id="32" name="직사각형 31"/>
            <p:cNvSpPr/>
            <p:nvPr/>
          </p:nvSpPr>
          <p:spPr>
            <a:xfrm>
              <a:off x="626029" y="1115219"/>
              <a:ext cx="8517971" cy="1495281"/>
            </a:xfrm>
            <a:prstGeom prst="rect">
              <a:avLst/>
            </a:prstGeom>
          </p:spPr>
          <p:txBody>
            <a:bodyPr vert="horz" wrap="square" lIns="91440" tIns="45720" rIns="91440" bIns="45720" rtlCol="0">
              <a:spAutoFit/>
            </a:bodyPr>
            <a:lstStyle/>
            <a:p>
              <a:pPr marL="0" lvl="1">
                <a:lnSpc>
                  <a:spcPct val="130000"/>
                </a:lnSpc>
              </a:pPr>
              <a:r>
                <a:rPr lang="en-US" altLang="ko-KR" b="1" dirty="0">
                  <a:ln>
                    <a:solidFill>
                      <a:srgbClr val="4F81BD">
                        <a:alpha val="0"/>
                      </a:srgbClr>
                    </a:solidFill>
                  </a:ln>
                  <a:latin typeface="Arial" panose="020B0604020202020204" pitchFamily="34" charset="0"/>
                  <a:ea typeface="HY헤드라인M" panose="02030600000101010101" pitchFamily="18" charset="-127"/>
                  <a:cs typeface="Arial" panose="020B0604020202020204" pitchFamily="34" charset="0"/>
                </a:rPr>
                <a:t>By using number of workers rather than value added per unit of output in each industry-country, they can trace the number of workers directly and indirectly involved in the production of manufacturing goods, and their sector of employment.</a:t>
              </a:r>
              <a:endParaRPr lang="en-US" altLang="ko-KR" sz="1600" b="1" dirty="0">
                <a:ln>
                  <a:solidFill>
                    <a:srgbClr val="4F81BD">
                      <a:alpha val="0"/>
                    </a:srgbClr>
                  </a:solidFill>
                </a:ln>
                <a:latin typeface="Arial" panose="020B0604020202020204" pitchFamily="34" charset="0"/>
                <a:ea typeface="HY헤드라인M" panose="02030600000101010101" pitchFamily="18" charset="-127"/>
                <a:cs typeface="Arial" panose="020B0604020202020204" pitchFamily="34" charset="0"/>
              </a:endParaRPr>
            </a:p>
          </p:txBody>
        </p:sp>
        <p:pic>
          <p:nvPicPr>
            <p:cNvPr id="33"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7851" r="96209" b="66529"/>
            <a:stretch/>
          </p:blipFill>
          <p:spPr bwMode="auto">
            <a:xfrm>
              <a:off x="462244" y="1212844"/>
              <a:ext cx="300037" cy="295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34" name="그룹 33"/>
          <p:cNvGrpSpPr/>
          <p:nvPr/>
        </p:nvGrpSpPr>
        <p:grpSpPr>
          <a:xfrm>
            <a:off x="462244" y="5086231"/>
            <a:ext cx="8681756" cy="1172629"/>
            <a:chOff x="462244" y="1115219"/>
            <a:chExt cx="8681756" cy="1172629"/>
          </a:xfrm>
        </p:grpSpPr>
        <p:sp>
          <p:nvSpPr>
            <p:cNvPr id="35" name="직사각형 34"/>
            <p:cNvSpPr/>
            <p:nvPr/>
          </p:nvSpPr>
          <p:spPr>
            <a:xfrm>
              <a:off x="626029" y="1115219"/>
              <a:ext cx="8517971" cy="1172629"/>
            </a:xfrm>
            <a:prstGeom prst="rect">
              <a:avLst/>
            </a:prstGeom>
          </p:spPr>
          <p:txBody>
            <a:bodyPr vert="horz" wrap="square" lIns="91440" tIns="45720" rIns="91440" bIns="45720" rtlCol="0">
              <a:spAutoFit/>
            </a:bodyPr>
            <a:lstStyle/>
            <a:p>
              <a:pPr marL="0" lvl="1">
                <a:lnSpc>
                  <a:spcPct val="130000"/>
                </a:lnSpc>
              </a:pPr>
              <a:r>
                <a:rPr lang="en-US" altLang="ko-KR" b="1" dirty="0">
                  <a:ln>
                    <a:solidFill>
                      <a:srgbClr val="4F81BD">
                        <a:alpha val="0"/>
                      </a:srgbClr>
                    </a:solidFill>
                  </a:ln>
                  <a:latin typeface="Arial" panose="020B0604020202020204" pitchFamily="34" charset="0"/>
                  <a:ea typeface="HY헤드라인M" panose="02030600000101010101" pitchFamily="18" charset="-127"/>
                  <a:cs typeface="Arial" panose="020B0604020202020204" pitchFamily="34" charset="0"/>
                </a:rPr>
                <a:t>They do not explicitly model the interaction of price and quantity like in </a:t>
              </a:r>
              <a:r>
                <a:rPr lang="en-US" altLang="ko-KR" b="1" dirty="0" smtClean="0">
                  <a:ln>
                    <a:solidFill>
                      <a:srgbClr val="4F81BD">
                        <a:alpha val="0"/>
                      </a:srgbClr>
                    </a:solidFill>
                  </a:ln>
                  <a:latin typeface="Arial" panose="020B0604020202020204" pitchFamily="34" charset="0"/>
                  <a:ea typeface="HY헤드라인M" panose="02030600000101010101" pitchFamily="18" charset="-127"/>
                  <a:cs typeface="Arial" panose="020B0604020202020204" pitchFamily="34" charset="0"/>
                </a:rPr>
                <a:t/>
              </a:r>
              <a:br>
                <a:rPr lang="en-US" altLang="ko-KR" b="1" dirty="0" smtClean="0">
                  <a:ln>
                    <a:solidFill>
                      <a:srgbClr val="4F81BD">
                        <a:alpha val="0"/>
                      </a:srgbClr>
                    </a:solidFill>
                  </a:ln>
                  <a:latin typeface="Arial" panose="020B0604020202020204" pitchFamily="34" charset="0"/>
                  <a:ea typeface="HY헤드라인M" panose="02030600000101010101" pitchFamily="18" charset="-127"/>
                  <a:cs typeface="Arial" panose="020B0604020202020204" pitchFamily="34" charset="0"/>
                </a:rPr>
              </a:br>
              <a:r>
                <a:rPr lang="en-US" altLang="ko-KR" b="1" dirty="0" smtClean="0">
                  <a:ln>
                    <a:solidFill>
                      <a:srgbClr val="4F81BD">
                        <a:alpha val="0"/>
                      </a:srgbClr>
                    </a:solidFill>
                  </a:ln>
                  <a:latin typeface="Arial" panose="020B0604020202020204" pitchFamily="34" charset="0"/>
                  <a:ea typeface="HY헤드라인M" panose="02030600000101010101" pitchFamily="18" charset="-127"/>
                  <a:cs typeface="Arial" panose="020B0604020202020204" pitchFamily="34" charset="0"/>
                </a:rPr>
                <a:t>CGE </a:t>
              </a:r>
              <a:r>
                <a:rPr lang="en-US" altLang="ko-KR" b="1" dirty="0">
                  <a:ln>
                    <a:solidFill>
                      <a:srgbClr val="4F81BD">
                        <a:alpha val="0"/>
                      </a:srgbClr>
                    </a:solidFill>
                  </a:ln>
                  <a:latin typeface="Arial" panose="020B0604020202020204" pitchFamily="34" charset="0"/>
                  <a:ea typeface="HY헤드라인M" panose="02030600000101010101" pitchFamily="18" charset="-127"/>
                  <a:cs typeface="Arial" panose="020B0604020202020204" pitchFamily="34" charset="0"/>
                </a:rPr>
                <a:t>models.</a:t>
              </a:r>
            </a:p>
            <a:p>
              <a:pPr marL="0" lvl="1">
                <a:lnSpc>
                  <a:spcPct val="130000"/>
                </a:lnSpc>
              </a:pPr>
              <a:r>
                <a:rPr lang="en-US" altLang="ko-KR" b="1" dirty="0" smtClean="0">
                  <a:ln>
                    <a:solidFill>
                      <a:srgbClr val="4F81BD">
                        <a:alpha val="0"/>
                      </a:srgbClr>
                    </a:solidFill>
                  </a:ln>
                  <a:latin typeface="Arial" panose="020B0604020202020204" pitchFamily="34" charset="0"/>
                  <a:ea typeface="HY헤드라인M" panose="02030600000101010101" pitchFamily="18" charset="-127"/>
                  <a:cs typeface="Arial" panose="020B0604020202020204" pitchFamily="34" charset="0"/>
                </a:rPr>
                <a:t>- Basically </a:t>
              </a:r>
              <a:r>
                <a:rPr lang="en-US" altLang="ko-KR" b="1" dirty="0">
                  <a:ln>
                    <a:solidFill>
                      <a:srgbClr val="4F81BD">
                        <a:alpha val="0"/>
                      </a:srgbClr>
                    </a:solidFill>
                  </a:ln>
                  <a:latin typeface="Arial" panose="020B0604020202020204" pitchFamily="34" charset="0"/>
                  <a:ea typeface="HY헤드라인M" panose="02030600000101010101" pitchFamily="18" charset="-127"/>
                  <a:cs typeface="Arial" panose="020B0604020202020204" pitchFamily="34" charset="0"/>
                </a:rPr>
                <a:t>an ex-post accounting framework</a:t>
              </a:r>
            </a:p>
          </p:txBody>
        </p:sp>
        <p:pic>
          <p:nvPicPr>
            <p:cNvPr id="3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7851" r="96209" b="66529"/>
            <a:stretch/>
          </p:blipFill>
          <p:spPr bwMode="auto">
            <a:xfrm>
              <a:off x="462244" y="1212844"/>
              <a:ext cx="300037" cy="295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87930189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슬라이드 번호 개체 틀 3"/>
          <p:cNvSpPr>
            <a:spLocks noGrp="1"/>
          </p:cNvSpPr>
          <p:nvPr>
            <p:ph type="sldNum" sz="quarter" idx="12"/>
          </p:nvPr>
        </p:nvSpPr>
        <p:spPr/>
        <p:txBody>
          <a:bodyPr/>
          <a:lstStyle/>
          <a:p>
            <a:fld id="{3F28CAA6-A75E-4364-ADDA-B3C6558AEBCC}" type="slidenum">
              <a:rPr lang="ko-KR" altLang="en-US" smtClean="0"/>
              <a:pPr/>
              <a:t>6</a:t>
            </a:fld>
            <a:endParaRPr lang="ko-KR" altLang="en-US"/>
          </a:p>
        </p:txBody>
      </p:sp>
      <p:sp>
        <p:nvSpPr>
          <p:cNvPr id="13" name="Rectangle 2"/>
          <p:cNvSpPr txBox="1">
            <a:spLocks noChangeArrowheads="1"/>
          </p:cNvSpPr>
          <p:nvPr/>
        </p:nvSpPr>
        <p:spPr bwMode="auto">
          <a:xfrm>
            <a:off x="80072" y="62912"/>
            <a:ext cx="6827510" cy="584775"/>
          </a:xfrm>
          <a:prstGeom prst="rect">
            <a:avLst/>
          </a:prstGeom>
          <a:noFill/>
        </p:spPr>
        <p:txBody>
          <a:bodyPr wrap="none" rtlCol="0">
            <a:spAutoFit/>
            <a:scene3d>
              <a:camera prst="orthographicFront"/>
              <a:lightRig rig="threePt" dir="t"/>
            </a:scene3d>
            <a:sp3d contourW="38100">
              <a:bevelT w="0" h="38100"/>
              <a:contourClr>
                <a:schemeClr val="tx2">
                  <a:lumMod val="50000"/>
                </a:schemeClr>
              </a:contourClr>
            </a:sp3d>
          </a:bodyPr>
          <a:lstStyle>
            <a:defPPr>
              <a:defRPr lang="ko-KR"/>
            </a:defPPr>
            <a:lvl1pPr>
              <a:spcBef>
                <a:spcPct val="50000"/>
              </a:spcBef>
              <a:defRPr sz="2800" spc="-50">
                <a:solidFill>
                  <a:schemeClr val="bg1"/>
                </a:solidFill>
                <a:latin typeface="Arial" pitchFamily="34" charset="0"/>
                <a:ea typeface="HY견고딕" pitchFamily="18" charset="-127"/>
                <a:cs typeface="Arial" pitchFamily="34" charset="0"/>
              </a:defRPr>
            </a:lvl1pPr>
          </a:lstStyle>
          <a:p>
            <a:pPr lvl="0"/>
            <a:r>
              <a:rPr lang="en-US" altLang="ko-KR" sz="3200" b="1" dirty="0">
                <a:latin typeface="+mn-ea"/>
                <a:ea typeface="+mn-ea"/>
              </a:rPr>
              <a:t>II</a:t>
            </a:r>
            <a:r>
              <a:rPr lang="en-US" altLang="ko-KR" sz="3200" b="1" dirty="0" smtClean="0">
                <a:latin typeface="+mn-ea"/>
                <a:ea typeface="+mn-ea"/>
              </a:rPr>
              <a:t>. </a:t>
            </a:r>
            <a:r>
              <a:rPr lang="en-US" altLang="ko-KR" sz="3200" b="1" dirty="0" smtClean="0"/>
              <a:t>Research </a:t>
            </a:r>
            <a:r>
              <a:rPr lang="en-US" altLang="ko-KR" sz="3200" b="1" dirty="0"/>
              <a:t>Methodology and Data</a:t>
            </a:r>
            <a:endParaRPr lang="ko-KR" altLang="ko-KR" sz="3200" b="1" dirty="0"/>
          </a:p>
        </p:txBody>
      </p:sp>
      <p:sp>
        <p:nvSpPr>
          <p:cNvPr id="17" name="직사각형 16"/>
          <p:cNvSpPr/>
          <p:nvPr/>
        </p:nvSpPr>
        <p:spPr>
          <a:xfrm>
            <a:off x="626029" y="1016187"/>
            <a:ext cx="8517971" cy="452432"/>
          </a:xfrm>
          <a:prstGeom prst="rect">
            <a:avLst/>
          </a:prstGeom>
        </p:spPr>
        <p:txBody>
          <a:bodyPr vert="horz" wrap="square" lIns="91440" tIns="45720" rIns="91440" bIns="45720" rtlCol="0">
            <a:spAutoFit/>
          </a:bodyPr>
          <a:lstStyle/>
          <a:p>
            <a:pPr marL="0" lvl="1">
              <a:lnSpc>
                <a:spcPct val="130000"/>
              </a:lnSpc>
            </a:pPr>
            <a:r>
              <a:rPr lang="en-US" altLang="ko-KR" b="1" dirty="0">
                <a:ln>
                  <a:solidFill>
                    <a:srgbClr val="4F81BD">
                      <a:alpha val="0"/>
                    </a:srgbClr>
                  </a:solidFill>
                </a:ln>
                <a:latin typeface="Arial" panose="020B0604020202020204" pitchFamily="34" charset="0"/>
                <a:ea typeface="HY헤드라인M" panose="02030600000101010101" pitchFamily="18" charset="-127"/>
                <a:cs typeface="Arial" panose="020B0604020202020204" pitchFamily="34" charset="0"/>
              </a:rPr>
              <a:t>Assumption: There are </a:t>
            </a:r>
            <a:r>
              <a:rPr lang="en-US" altLang="ko-KR" b="1" i="1" dirty="0">
                <a:ln>
                  <a:solidFill>
                    <a:srgbClr val="4F81BD">
                      <a:alpha val="0"/>
                    </a:srgbClr>
                  </a:solidFill>
                </a:ln>
                <a:latin typeface="Arial" panose="020B0604020202020204" pitchFamily="34" charset="0"/>
                <a:ea typeface="HY헤드라인M" panose="02030600000101010101" pitchFamily="18" charset="-127"/>
                <a:cs typeface="Arial" panose="020B0604020202020204" pitchFamily="34" charset="0"/>
              </a:rPr>
              <a:t>S</a:t>
            </a:r>
            <a:r>
              <a:rPr lang="en-US" altLang="ko-KR" b="1" dirty="0">
                <a:ln>
                  <a:solidFill>
                    <a:srgbClr val="4F81BD">
                      <a:alpha val="0"/>
                    </a:srgbClr>
                  </a:solidFill>
                </a:ln>
                <a:latin typeface="Arial" panose="020B0604020202020204" pitchFamily="34" charset="0"/>
                <a:ea typeface="HY헤드라인M" panose="02030600000101010101" pitchFamily="18" charset="-127"/>
                <a:cs typeface="Arial" panose="020B0604020202020204" pitchFamily="34" charset="0"/>
              </a:rPr>
              <a:t> Industries and </a:t>
            </a:r>
            <a:r>
              <a:rPr lang="en-US" altLang="ko-KR" b="1" i="1" dirty="0">
                <a:ln>
                  <a:solidFill>
                    <a:srgbClr val="4F81BD">
                      <a:alpha val="0"/>
                    </a:srgbClr>
                  </a:solidFill>
                </a:ln>
                <a:latin typeface="Arial" panose="020B0604020202020204" pitchFamily="34" charset="0"/>
                <a:ea typeface="HY헤드라인M" panose="02030600000101010101" pitchFamily="18" charset="-127"/>
                <a:cs typeface="Arial" panose="020B0604020202020204" pitchFamily="34" charset="0"/>
              </a:rPr>
              <a:t>N</a:t>
            </a:r>
            <a:r>
              <a:rPr lang="en-US" altLang="ko-KR" b="1" dirty="0">
                <a:ln>
                  <a:solidFill>
                    <a:srgbClr val="4F81BD">
                      <a:alpha val="0"/>
                    </a:srgbClr>
                  </a:solidFill>
                </a:ln>
                <a:latin typeface="Arial" panose="020B0604020202020204" pitchFamily="34" charset="0"/>
                <a:ea typeface="HY헤드라인M" panose="02030600000101010101" pitchFamily="18" charset="-127"/>
                <a:cs typeface="Arial" panose="020B0604020202020204" pitchFamily="34" charset="0"/>
              </a:rPr>
              <a:t> Countries.</a:t>
            </a:r>
            <a:endParaRPr lang="en-US" altLang="ko-KR" sz="1600" b="1" dirty="0">
              <a:ln>
                <a:solidFill>
                  <a:srgbClr val="4F81BD">
                    <a:alpha val="0"/>
                  </a:srgbClr>
                </a:solidFill>
              </a:ln>
              <a:latin typeface="Arial" panose="020B0604020202020204" pitchFamily="34" charset="0"/>
              <a:ea typeface="HY헤드라인M" panose="02030600000101010101" pitchFamily="18" charset="-127"/>
              <a:cs typeface="Arial" panose="020B0604020202020204" pitchFamily="34" charset="0"/>
            </a:endParaRPr>
          </a:p>
        </p:txBody>
      </p:sp>
      <p:pic>
        <p:nvPicPr>
          <p:cNvPr id="1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7851" r="96209" b="66529"/>
          <a:stretch/>
        </p:blipFill>
        <p:spPr bwMode="auto">
          <a:xfrm>
            <a:off x="462244" y="1104757"/>
            <a:ext cx="300037" cy="295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6" name="그룹 5"/>
          <p:cNvGrpSpPr/>
          <p:nvPr/>
        </p:nvGrpSpPr>
        <p:grpSpPr>
          <a:xfrm>
            <a:off x="660300" y="1563419"/>
            <a:ext cx="7993018" cy="3182069"/>
            <a:chOff x="2422425" y="1840631"/>
            <a:chExt cx="7800048" cy="3182069"/>
          </a:xfrm>
        </p:grpSpPr>
        <p:sp>
          <p:nvSpPr>
            <p:cNvPr id="20" name="모서리가 둥근 직사각형 19"/>
            <p:cNvSpPr/>
            <p:nvPr/>
          </p:nvSpPr>
          <p:spPr>
            <a:xfrm>
              <a:off x="2422425" y="1840631"/>
              <a:ext cx="7656115" cy="3182069"/>
            </a:xfrm>
            <a:prstGeom prst="roundRect">
              <a:avLst>
                <a:gd name="adj" fmla="val 1971"/>
              </a:avLst>
            </a:prstGeom>
            <a:solidFill>
              <a:schemeClr val="accent1">
                <a:lumMod val="20000"/>
                <a:lumOff val="80000"/>
              </a:schemeClr>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 name="모서리가 둥근 직사각형 4"/>
            <p:cNvSpPr/>
            <p:nvPr/>
          </p:nvSpPr>
          <p:spPr>
            <a:xfrm>
              <a:off x="2489561" y="1897782"/>
              <a:ext cx="3024336" cy="484455"/>
            </a:xfrm>
            <a:prstGeom prst="roundRect">
              <a:avLst>
                <a:gd name="adj" fmla="val 10053"/>
              </a:avLst>
            </a:prstGeom>
            <a:solidFill>
              <a:schemeClr val="tx2">
                <a:lumMod val="50000"/>
              </a:schemeClr>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mc:AlternateContent xmlns:mc="http://schemas.openxmlformats.org/markup-compatibility/2006" xmlns:a14="http://schemas.microsoft.com/office/drawing/2010/main">
          <mc:Choice Requires="a14">
            <p:sp>
              <p:nvSpPr>
                <p:cNvPr id="2" name="직사각형 1"/>
                <p:cNvSpPr/>
                <p:nvPr/>
              </p:nvSpPr>
              <p:spPr>
                <a:xfrm>
                  <a:off x="2931496" y="1926786"/>
                  <a:ext cx="2198807" cy="387927"/>
                </a:xfrm>
                <a:prstGeom prst="rect">
                  <a:avLst/>
                </a:prstGeom>
              </p:spPr>
              <p:txBody>
                <a:bodyPr wrap="none">
                  <a:spAutoFit/>
                </a:bodyPr>
                <a:lstStyle/>
                <a:p>
                  <a:pPr algn="just">
                    <a:lnSpc>
                      <a:spcPct val="115000"/>
                    </a:lnSpc>
                    <a:spcAft>
                      <a:spcPts val="1000"/>
                    </a:spcAft>
                  </a:pPr>
                  <a14:m>
                    <m:oMath xmlns:m="http://schemas.openxmlformats.org/officeDocument/2006/math">
                      <m:r>
                        <a:rPr lang="en-US" altLang="ko-KR" b="1" i="1" kern="100" smtClean="0">
                          <a:solidFill>
                            <a:schemeClr val="bg1"/>
                          </a:solidFill>
                          <a:latin typeface="Cambria Math" panose="02040503050406030204" pitchFamily="18" charset="0"/>
                          <a:cs typeface="Times New Roman" panose="02020603050405020304" pitchFamily="18" charset="0"/>
                        </a:rPr>
                        <m:t>𝐯</m:t>
                      </m:r>
                      <m:r>
                        <a:rPr lang="en-US" altLang="ko-KR" b="1" kern="100" smtClean="0">
                          <a:solidFill>
                            <a:schemeClr val="bg1"/>
                          </a:solidFill>
                          <a:latin typeface="Cambria Math" panose="02040503050406030204" pitchFamily="18" charset="0"/>
                          <a:cs typeface="Times New Roman" panose="02020603050405020304" pitchFamily="18" charset="0"/>
                        </a:rPr>
                        <m:t>=</m:t>
                      </m:r>
                      <m:acc>
                        <m:accPr>
                          <m:chr m:val="̂"/>
                          <m:ctrlPr>
                            <a:rPr lang="ko-KR" altLang="ko-KR" b="1" i="1" kern="10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ctrlPr>
                        </m:accPr>
                        <m:e>
                          <m:r>
                            <a:rPr lang="en-US" altLang="ko-KR" b="1" i="1" kern="100">
                              <a:solidFill>
                                <a:schemeClr val="bg1"/>
                              </a:solidFill>
                              <a:latin typeface="Cambria Math" panose="02040503050406030204" pitchFamily="18" charset="0"/>
                              <a:cs typeface="Times New Roman" panose="02020603050405020304" pitchFamily="18" charset="0"/>
                            </a:rPr>
                            <m:t>𝒑</m:t>
                          </m:r>
                        </m:e>
                      </m:acc>
                      <m:sSup>
                        <m:sSupPr>
                          <m:ctrlPr>
                            <a:rPr lang="ko-KR" altLang="ko-KR" b="1" i="1" kern="10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ctrlPr>
                        </m:sSupPr>
                        <m:e>
                          <m:d>
                            <m:dPr>
                              <m:ctrlPr>
                                <a:rPr lang="ko-KR" altLang="ko-KR" b="1" i="1" kern="10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altLang="ko-KR" b="1" i="1" kern="100">
                                  <a:solidFill>
                                    <a:schemeClr val="bg1"/>
                                  </a:solidFill>
                                  <a:latin typeface="Cambria Math" panose="02040503050406030204" pitchFamily="18" charset="0"/>
                                  <a:cs typeface="Times New Roman" panose="02020603050405020304" pitchFamily="18" charset="0"/>
                                </a:rPr>
                                <m:t>𝑰</m:t>
                              </m:r>
                              <m:r>
                                <a:rPr lang="en-US" altLang="ko-KR" b="1" i="1" kern="100">
                                  <a:solidFill>
                                    <a:schemeClr val="bg1"/>
                                  </a:solidFill>
                                  <a:latin typeface="Cambria Math" panose="02040503050406030204" pitchFamily="18" charset="0"/>
                                  <a:cs typeface="Times New Roman" panose="02020603050405020304" pitchFamily="18" charset="0"/>
                                </a:rPr>
                                <m:t>−</m:t>
                              </m:r>
                              <m:r>
                                <a:rPr lang="en-US" altLang="ko-KR" b="1" i="1" kern="100">
                                  <a:solidFill>
                                    <a:schemeClr val="bg1"/>
                                  </a:solidFill>
                                  <a:latin typeface="Cambria Math" panose="02040503050406030204" pitchFamily="18" charset="0"/>
                                  <a:cs typeface="Times New Roman" panose="02020603050405020304" pitchFamily="18" charset="0"/>
                                </a:rPr>
                                <m:t>𝑨</m:t>
                              </m:r>
                            </m:e>
                          </m:d>
                        </m:e>
                        <m:sup>
                          <m:r>
                            <a:rPr lang="en-US" altLang="ko-KR" b="1" i="1" kern="100">
                              <a:solidFill>
                                <a:schemeClr val="bg1"/>
                              </a:solidFill>
                              <a:latin typeface="Cambria Math" panose="02040503050406030204" pitchFamily="18" charset="0"/>
                              <a:cs typeface="Times New Roman" panose="02020603050405020304" pitchFamily="18" charset="0"/>
                            </a:rPr>
                            <m:t>−</m:t>
                          </m:r>
                          <m:r>
                            <a:rPr lang="en-US" altLang="ko-KR" b="1" i="1" kern="100">
                              <a:solidFill>
                                <a:schemeClr val="bg1"/>
                              </a:solidFill>
                              <a:latin typeface="Cambria Math" panose="02040503050406030204" pitchFamily="18" charset="0"/>
                              <a:cs typeface="Times New Roman" panose="02020603050405020304" pitchFamily="18" charset="0"/>
                            </a:rPr>
                            <m:t>𝟏</m:t>
                          </m:r>
                        </m:sup>
                      </m:sSup>
                      <m:r>
                        <a:rPr lang="en-US" altLang="ko-KR" b="1" i="1" kern="100">
                          <a:solidFill>
                            <a:schemeClr val="bg1"/>
                          </a:solidFill>
                          <a:latin typeface="Cambria Math" panose="02040503050406030204" pitchFamily="18" charset="0"/>
                          <a:cs typeface="Times New Roman" panose="02020603050405020304" pitchFamily="18" charset="0"/>
                        </a:rPr>
                        <m:t>𝐟</m:t>
                      </m:r>
                    </m:oMath>
                  </a14:m>
                  <a:r>
                    <a:rPr lang="en-US" altLang="ko-KR" b="1" kern="100" dirty="0">
                      <a:solidFill>
                        <a:schemeClr val="bg1"/>
                      </a:solidFill>
                      <a:latin typeface="맑은 고딕" panose="020B0503020000020004" pitchFamily="50" charset="-127"/>
                      <a:cs typeface="Times New Roman" panose="02020603050405020304" pitchFamily="18" charset="0"/>
                    </a:rPr>
                    <a:t>  </a:t>
                  </a:r>
                  <a:r>
                    <a:rPr lang="en-US" altLang="ko-KR" sz="1200" b="1" kern="100" dirty="0">
                      <a:solidFill>
                        <a:schemeClr val="bg1"/>
                      </a:solidFill>
                      <a:latin typeface="맑은 고딕" panose="020B0503020000020004" pitchFamily="50" charset="-127"/>
                      <a:cs typeface="Times New Roman" panose="02020603050405020304" pitchFamily="18" charset="0"/>
                    </a:rPr>
                    <a:t>(1)</a:t>
                  </a:r>
                  <a:endParaRPr lang="ko-KR" altLang="ko-KR" sz="900" b="1" kern="100" dirty="0">
                    <a:solidFill>
                      <a:schemeClr val="bg1"/>
                    </a:solidFill>
                    <a:latin typeface="맑은 고딕" panose="020B0503020000020004" pitchFamily="50" charset="-127"/>
                    <a:cs typeface="Times New Roman" panose="02020603050405020304" pitchFamily="18" charset="0"/>
                  </a:endParaRPr>
                </a:p>
              </p:txBody>
            </p:sp>
          </mc:Choice>
          <mc:Fallback xmlns="">
            <p:sp>
              <p:nvSpPr>
                <p:cNvPr id="2" name="직사각형 1"/>
                <p:cNvSpPr>
                  <a:spLocks noRot="1" noChangeAspect="1" noMove="1" noResize="1" noEditPoints="1" noAdjustHandles="1" noChangeArrowheads="1" noChangeShapeType="1" noTextEdit="1"/>
                </p:cNvSpPr>
                <p:nvPr/>
              </p:nvSpPr>
              <p:spPr>
                <a:xfrm>
                  <a:off x="2931496" y="1926786"/>
                  <a:ext cx="2198807" cy="387927"/>
                </a:xfrm>
                <a:prstGeom prst="rect">
                  <a:avLst/>
                </a:prstGeom>
                <a:blipFill rotWithShape="0">
                  <a:blip r:embed="rId3"/>
                  <a:stretch>
                    <a:fillRect b="-9524"/>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21" name="직사각형 20"/>
                <p:cNvSpPr/>
                <p:nvPr/>
              </p:nvSpPr>
              <p:spPr>
                <a:xfrm>
                  <a:off x="2694038" y="2488761"/>
                  <a:ext cx="7528435" cy="1997726"/>
                </a:xfrm>
                <a:prstGeom prst="rect">
                  <a:avLst/>
                </a:prstGeom>
              </p:spPr>
              <p:txBody>
                <a:bodyPr wrap="square">
                  <a:spAutoFit/>
                </a:bodyPr>
                <a:lstStyle/>
                <a:p>
                  <a:pPr>
                    <a:lnSpc>
                      <a:spcPct val="110000"/>
                    </a:lnSpc>
                  </a:pPr>
                  <a:r>
                    <a:rPr lang="en-US" altLang="ko-KR" sz="1400" b="1" i="1" dirty="0" smtClean="0">
                      <a:solidFill>
                        <a:schemeClr val="tx2">
                          <a:lumMod val="50000"/>
                        </a:schemeClr>
                      </a:solidFill>
                      <a:latin typeface="Arial" panose="020B0604020202020204" pitchFamily="34" charset="0"/>
                      <a:cs typeface="Arial" panose="020B0604020202020204" pitchFamily="34" charset="0"/>
                    </a:rPr>
                    <a:t>v</a:t>
                  </a:r>
                  <a:r>
                    <a:rPr lang="en-US" altLang="ko-KR" sz="1400" b="1" dirty="0">
                      <a:solidFill>
                        <a:schemeClr val="tx2">
                          <a:lumMod val="50000"/>
                        </a:schemeClr>
                      </a:solidFill>
                      <a:latin typeface="Arial" panose="020B0604020202020204" pitchFamily="34" charset="0"/>
                      <a:cs typeface="Arial" panose="020B0604020202020204" pitchFamily="34" charset="0"/>
                    </a:rPr>
                    <a:t>: vector of value added levels as generated to produce a final demand vector f</a:t>
                  </a:r>
                  <a:endParaRPr lang="ko-KR" altLang="ko-KR" sz="1400" b="1" dirty="0">
                    <a:solidFill>
                      <a:schemeClr val="tx2">
                        <a:lumMod val="50000"/>
                      </a:schemeClr>
                    </a:solidFill>
                    <a:latin typeface="Arial" panose="020B0604020202020204" pitchFamily="34" charset="0"/>
                    <a:cs typeface="Arial" panose="020B0604020202020204" pitchFamily="34" charset="0"/>
                  </a:endParaRPr>
                </a:p>
                <a:p>
                  <a:pPr>
                    <a:lnSpc>
                      <a:spcPct val="110000"/>
                    </a:lnSpc>
                  </a:pPr>
                  <a:r>
                    <a:rPr lang="en-US" altLang="ko-KR" sz="1400" b="1" dirty="0">
                      <a:solidFill>
                        <a:schemeClr val="tx2">
                          <a:lumMod val="50000"/>
                        </a:schemeClr>
                      </a:solidFill>
                      <a:latin typeface="Arial" panose="020B0604020202020204" pitchFamily="34" charset="0"/>
                      <a:cs typeface="Arial" panose="020B0604020202020204" pitchFamily="34" charset="0"/>
                    </a:rPr>
                    <a:t>p: direct value added coefficient vector (SN</a:t>
                  </a:r>
                  <a14:m>
                    <m:oMath xmlns:m="http://schemas.openxmlformats.org/officeDocument/2006/math">
                      <m:r>
                        <a:rPr lang="en-US" altLang="ko-KR" sz="1400" b="1">
                          <a:solidFill>
                            <a:schemeClr val="tx2">
                              <a:lumMod val="50000"/>
                            </a:schemeClr>
                          </a:solidFill>
                          <a:latin typeface="Cambria Math"/>
                        </a:rPr>
                        <m:t>×</m:t>
                      </m:r>
                    </m:oMath>
                  </a14:m>
                  <a:r>
                    <a:rPr lang="en-US" altLang="ko-KR" sz="1400" b="1" dirty="0">
                      <a:solidFill>
                        <a:schemeClr val="tx2">
                          <a:lumMod val="50000"/>
                        </a:schemeClr>
                      </a:solidFill>
                      <a:latin typeface="Arial" panose="020B0604020202020204" pitchFamily="34" charset="0"/>
                      <a:cs typeface="Arial" panose="020B0604020202020204" pitchFamily="34" charset="0"/>
                    </a:rPr>
                    <a:t>1)</a:t>
                  </a:r>
                  <a:endParaRPr lang="ko-KR" altLang="ko-KR" sz="1400" b="1" dirty="0">
                    <a:solidFill>
                      <a:schemeClr val="tx2">
                        <a:lumMod val="50000"/>
                      </a:schemeClr>
                    </a:solidFill>
                    <a:latin typeface="Arial" panose="020B0604020202020204" pitchFamily="34" charset="0"/>
                    <a:cs typeface="Arial" panose="020B0604020202020204" pitchFamily="34" charset="0"/>
                  </a:endParaRPr>
                </a:p>
                <a:p>
                  <a:pPr>
                    <a:lnSpc>
                      <a:spcPct val="110000"/>
                    </a:lnSpc>
                  </a:pPr>
                  <a14:m>
                    <m:oMath xmlns:m="http://schemas.openxmlformats.org/officeDocument/2006/math">
                      <m:acc>
                        <m:accPr>
                          <m:chr m:val="̂"/>
                          <m:ctrlPr>
                            <a:rPr lang="ko-KR" altLang="ko-KR" sz="1400" b="1" i="1">
                              <a:solidFill>
                                <a:schemeClr val="tx2">
                                  <a:lumMod val="50000"/>
                                </a:schemeClr>
                              </a:solidFill>
                              <a:latin typeface="Cambria Math" panose="02040503050406030204" pitchFamily="18" charset="0"/>
                            </a:rPr>
                          </m:ctrlPr>
                        </m:accPr>
                        <m:e>
                          <m:r>
                            <a:rPr lang="en-US" altLang="ko-KR" sz="1400" b="1" i="1">
                              <a:solidFill>
                                <a:schemeClr val="tx2">
                                  <a:lumMod val="50000"/>
                                </a:schemeClr>
                              </a:solidFill>
                              <a:latin typeface="Cambria Math"/>
                            </a:rPr>
                            <m:t>𝒑</m:t>
                          </m:r>
                          <m:r>
                            <a:rPr lang="en-US" altLang="ko-KR" sz="1400" b="1" i="1">
                              <a:solidFill>
                                <a:schemeClr val="tx2">
                                  <a:lumMod val="50000"/>
                                </a:schemeClr>
                              </a:solidFill>
                              <a:latin typeface="Cambria Math"/>
                            </a:rPr>
                            <m:t> </m:t>
                          </m:r>
                        </m:e>
                      </m:acc>
                    </m:oMath>
                  </a14:m>
                  <a:r>
                    <a:rPr lang="en-US" altLang="ko-KR" sz="1400" b="1" dirty="0">
                      <a:solidFill>
                        <a:schemeClr val="tx2">
                          <a:lumMod val="50000"/>
                        </a:schemeClr>
                      </a:solidFill>
                      <a:latin typeface="Arial" panose="020B0604020202020204" pitchFamily="34" charset="0"/>
                      <a:cs typeface="Arial" panose="020B0604020202020204" pitchFamily="34" charset="0"/>
                    </a:rPr>
                    <a:t>: diagonal matrix with the element of p on the diagonal</a:t>
                  </a:r>
                  <a:endParaRPr lang="ko-KR" altLang="ko-KR" sz="1400" b="1" dirty="0">
                    <a:solidFill>
                      <a:schemeClr val="tx2">
                        <a:lumMod val="50000"/>
                      </a:schemeClr>
                    </a:solidFill>
                    <a:latin typeface="Arial" panose="020B0604020202020204" pitchFamily="34" charset="0"/>
                    <a:cs typeface="Arial" panose="020B0604020202020204" pitchFamily="34" charset="0"/>
                  </a:endParaRPr>
                </a:p>
                <a:p>
                  <a:pPr>
                    <a:lnSpc>
                      <a:spcPct val="110000"/>
                    </a:lnSpc>
                  </a:pPr>
                  <a:r>
                    <a:rPr lang="en-US" altLang="ko-KR" sz="1400" b="1" dirty="0">
                      <a:solidFill>
                        <a:schemeClr val="tx2">
                          <a:lumMod val="50000"/>
                        </a:schemeClr>
                      </a:solidFill>
                      <a:latin typeface="Arial" panose="020B0604020202020204" pitchFamily="34" charset="0"/>
                      <a:cs typeface="Arial" panose="020B0604020202020204" pitchFamily="34" charset="0"/>
                    </a:rPr>
                    <a:t>I: Identity Matrix (SN</a:t>
                  </a:r>
                  <a14:m>
                    <m:oMath xmlns:m="http://schemas.openxmlformats.org/officeDocument/2006/math">
                      <m:r>
                        <a:rPr lang="en-US" altLang="ko-KR" sz="1400" b="1">
                          <a:solidFill>
                            <a:schemeClr val="tx2">
                              <a:lumMod val="50000"/>
                            </a:schemeClr>
                          </a:solidFill>
                          <a:latin typeface="Cambria Math"/>
                        </a:rPr>
                        <m:t>×</m:t>
                      </m:r>
                    </m:oMath>
                  </a14:m>
                  <a:r>
                    <a:rPr lang="en-US" altLang="ko-KR" sz="1400" b="1" dirty="0">
                      <a:solidFill>
                        <a:schemeClr val="tx2">
                          <a:lumMod val="50000"/>
                        </a:schemeClr>
                      </a:solidFill>
                      <a:latin typeface="Arial" panose="020B0604020202020204" pitchFamily="34" charset="0"/>
                      <a:cs typeface="Arial" panose="020B0604020202020204" pitchFamily="34" charset="0"/>
                    </a:rPr>
                    <a:t>SN)</a:t>
                  </a:r>
                  <a:endParaRPr lang="ko-KR" altLang="ko-KR" sz="1400" b="1" dirty="0">
                    <a:solidFill>
                      <a:schemeClr val="tx2">
                        <a:lumMod val="50000"/>
                      </a:schemeClr>
                    </a:solidFill>
                    <a:latin typeface="Arial" panose="020B0604020202020204" pitchFamily="34" charset="0"/>
                    <a:cs typeface="Arial" panose="020B0604020202020204" pitchFamily="34" charset="0"/>
                  </a:endParaRPr>
                </a:p>
                <a:p>
                  <a:pPr>
                    <a:lnSpc>
                      <a:spcPct val="110000"/>
                    </a:lnSpc>
                  </a:pPr>
                  <a:r>
                    <a:rPr lang="en-US" altLang="ko-KR" sz="1400" b="1" dirty="0">
                      <a:solidFill>
                        <a:schemeClr val="tx2">
                          <a:lumMod val="50000"/>
                        </a:schemeClr>
                      </a:solidFill>
                      <a:latin typeface="Arial" panose="020B0604020202020204" pitchFamily="34" charset="0"/>
                      <a:cs typeface="Arial" panose="020B0604020202020204" pitchFamily="34" charset="0"/>
                    </a:rPr>
                    <a:t>A: global intermediate input coefficient matrix (SN</a:t>
                  </a:r>
                  <a14:m>
                    <m:oMath xmlns:m="http://schemas.openxmlformats.org/officeDocument/2006/math">
                      <m:r>
                        <a:rPr lang="en-US" altLang="ko-KR" sz="1400" b="1">
                          <a:solidFill>
                            <a:schemeClr val="tx2">
                              <a:lumMod val="50000"/>
                            </a:schemeClr>
                          </a:solidFill>
                          <a:latin typeface="Cambria Math"/>
                        </a:rPr>
                        <m:t>×</m:t>
                      </m:r>
                    </m:oMath>
                  </a14:m>
                  <a:r>
                    <a:rPr lang="en-US" altLang="ko-KR" sz="1400" b="1" dirty="0">
                      <a:solidFill>
                        <a:schemeClr val="tx2">
                          <a:lumMod val="50000"/>
                        </a:schemeClr>
                      </a:solidFill>
                      <a:latin typeface="Arial" panose="020B0604020202020204" pitchFamily="34" charset="0"/>
                      <a:cs typeface="Arial" panose="020B0604020202020204" pitchFamily="34" charset="0"/>
                    </a:rPr>
                    <a:t>SN)</a:t>
                  </a:r>
                  <a:endParaRPr lang="ko-KR" altLang="ko-KR" sz="1400" b="1" dirty="0">
                    <a:solidFill>
                      <a:schemeClr val="tx2">
                        <a:lumMod val="50000"/>
                      </a:schemeClr>
                    </a:solidFill>
                    <a:latin typeface="Arial" panose="020B0604020202020204" pitchFamily="34" charset="0"/>
                    <a:cs typeface="Arial" panose="020B0604020202020204" pitchFamily="34" charset="0"/>
                  </a:endParaRPr>
                </a:p>
                <a:p>
                  <a:pPr>
                    <a:lnSpc>
                      <a:spcPct val="110000"/>
                    </a:lnSpc>
                  </a:pPr>
                  <a14:m>
                    <m:oMath xmlns:m="http://schemas.openxmlformats.org/officeDocument/2006/math">
                      <m:sSup>
                        <m:sSupPr>
                          <m:ctrlPr>
                            <a:rPr lang="ko-KR" altLang="ko-KR" sz="1400" b="1" i="1">
                              <a:solidFill>
                                <a:schemeClr val="tx2">
                                  <a:lumMod val="50000"/>
                                </a:schemeClr>
                              </a:solidFill>
                              <a:latin typeface="Cambria Math" panose="02040503050406030204" pitchFamily="18" charset="0"/>
                            </a:rPr>
                          </m:ctrlPr>
                        </m:sSupPr>
                        <m:e>
                          <m:d>
                            <m:dPr>
                              <m:ctrlPr>
                                <a:rPr lang="ko-KR" altLang="ko-KR" sz="1400" b="1" i="1">
                                  <a:solidFill>
                                    <a:schemeClr val="tx2">
                                      <a:lumMod val="50000"/>
                                    </a:schemeClr>
                                  </a:solidFill>
                                  <a:latin typeface="Cambria Math" panose="02040503050406030204" pitchFamily="18" charset="0"/>
                                </a:rPr>
                              </m:ctrlPr>
                            </m:dPr>
                            <m:e>
                              <m:r>
                                <a:rPr lang="en-US" altLang="ko-KR" sz="1400" b="1" i="1">
                                  <a:solidFill>
                                    <a:schemeClr val="tx2">
                                      <a:lumMod val="50000"/>
                                    </a:schemeClr>
                                  </a:solidFill>
                                  <a:latin typeface="Cambria Math"/>
                                </a:rPr>
                                <m:t>𝑰</m:t>
                              </m:r>
                              <m:r>
                                <a:rPr lang="en-US" altLang="ko-KR" sz="1400" b="1" i="1">
                                  <a:solidFill>
                                    <a:schemeClr val="tx2">
                                      <a:lumMod val="50000"/>
                                    </a:schemeClr>
                                  </a:solidFill>
                                  <a:latin typeface="Cambria Math"/>
                                </a:rPr>
                                <m:t>−</m:t>
                              </m:r>
                              <m:r>
                                <a:rPr lang="en-US" altLang="ko-KR" sz="1400" b="1" i="1">
                                  <a:solidFill>
                                    <a:schemeClr val="tx2">
                                      <a:lumMod val="50000"/>
                                    </a:schemeClr>
                                  </a:solidFill>
                                  <a:latin typeface="Cambria Math"/>
                                </a:rPr>
                                <m:t>𝑨</m:t>
                              </m:r>
                            </m:e>
                          </m:d>
                        </m:e>
                        <m:sup>
                          <m:r>
                            <a:rPr lang="en-US" altLang="ko-KR" sz="1400" b="1" i="1">
                              <a:solidFill>
                                <a:schemeClr val="tx2">
                                  <a:lumMod val="50000"/>
                                </a:schemeClr>
                              </a:solidFill>
                              <a:latin typeface="Cambria Math"/>
                            </a:rPr>
                            <m:t>−</m:t>
                          </m:r>
                          <m:r>
                            <a:rPr lang="en-US" altLang="ko-KR" sz="1400" b="1" i="1">
                              <a:solidFill>
                                <a:schemeClr val="tx2">
                                  <a:lumMod val="50000"/>
                                </a:schemeClr>
                              </a:solidFill>
                              <a:latin typeface="Cambria Math"/>
                            </a:rPr>
                            <m:t>𝟏</m:t>
                          </m:r>
                        </m:sup>
                      </m:sSup>
                    </m:oMath>
                  </a14:m>
                  <a:r>
                    <a:rPr lang="en-US" altLang="ko-KR" sz="1400" b="1" dirty="0">
                      <a:solidFill>
                        <a:schemeClr val="tx2">
                          <a:lumMod val="50000"/>
                        </a:schemeClr>
                      </a:solidFill>
                      <a:latin typeface="Arial" panose="020B0604020202020204" pitchFamily="34" charset="0"/>
                      <a:cs typeface="Arial" panose="020B0604020202020204" pitchFamily="34" charset="0"/>
                    </a:rPr>
                    <a:t> : Leontief Inverse Matrix (SN</a:t>
                  </a:r>
                  <a14:m>
                    <m:oMath xmlns:m="http://schemas.openxmlformats.org/officeDocument/2006/math">
                      <m:r>
                        <a:rPr lang="en-US" altLang="ko-KR" sz="1400" b="1">
                          <a:solidFill>
                            <a:schemeClr val="tx2">
                              <a:lumMod val="50000"/>
                            </a:schemeClr>
                          </a:solidFill>
                          <a:latin typeface="Cambria Math"/>
                        </a:rPr>
                        <m:t>×</m:t>
                      </m:r>
                    </m:oMath>
                  </a14:m>
                  <a:r>
                    <a:rPr lang="en-US" altLang="ko-KR" sz="1400" b="1" dirty="0">
                      <a:solidFill>
                        <a:schemeClr val="tx2">
                          <a:lumMod val="50000"/>
                        </a:schemeClr>
                      </a:solidFill>
                      <a:latin typeface="Arial" panose="020B0604020202020204" pitchFamily="34" charset="0"/>
                      <a:cs typeface="Arial" panose="020B0604020202020204" pitchFamily="34" charset="0"/>
                    </a:rPr>
                    <a:t>SN)</a:t>
                  </a:r>
                  <a:endParaRPr lang="ko-KR" altLang="ko-KR" sz="1400" b="1" dirty="0">
                    <a:solidFill>
                      <a:schemeClr val="tx2">
                        <a:lumMod val="50000"/>
                      </a:schemeClr>
                    </a:solidFill>
                    <a:latin typeface="Arial" panose="020B0604020202020204" pitchFamily="34" charset="0"/>
                    <a:cs typeface="Arial" panose="020B0604020202020204" pitchFamily="34" charset="0"/>
                  </a:endParaRPr>
                </a:p>
                <a:p>
                  <a:pPr>
                    <a:lnSpc>
                      <a:spcPct val="110000"/>
                    </a:lnSpc>
                  </a:pPr>
                  <a:r>
                    <a:rPr lang="en-US" altLang="ko-KR" sz="1400" b="1" dirty="0">
                      <a:solidFill>
                        <a:schemeClr val="tx2">
                          <a:lumMod val="50000"/>
                        </a:schemeClr>
                      </a:solidFill>
                      <a:latin typeface="Arial" panose="020B0604020202020204" pitchFamily="34" charset="0"/>
                      <a:cs typeface="Arial" panose="020B0604020202020204" pitchFamily="34" charset="0"/>
                    </a:rPr>
                    <a:t>f: final demand vector (SN</a:t>
                  </a:r>
                  <a14:m>
                    <m:oMath xmlns:m="http://schemas.openxmlformats.org/officeDocument/2006/math">
                      <m:r>
                        <a:rPr lang="en-US" altLang="ko-KR" sz="1400" b="1">
                          <a:solidFill>
                            <a:schemeClr val="tx2">
                              <a:lumMod val="50000"/>
                            </a:schemeClr>
                          </a:solidFill>
                          <a:latin typeface="Cambria Math"/>
                        </a:rPr>
                        <m:t>×</m:t>
                      </m:r>
                    </m:oMath>
                  </a14:m>
                  <a:r>
                    <a:rPr lang="en-US" altLang="ko-KR" sz="1400" b="1" dirty="0">
                      <a:solidFill>
                        <a:schemeClr val="tx2">
                          <a:lumMod val="50000"/>
                        </a:schemeClr>
                      </a:solidFill>
                      <a:latin typeface="Arial" panose="020B0604020202020204" pitchFamily="34" charset="0"/>
                      <a:cs typeface="Arial" panose="020B0604020202020204" pitchFamily="34" charset="0"/>
                    </a:rPr>
                    <a:t>1)</a:t>
                  </a:r>
                  <a:endParaRPr lang="ko-KR" altLang="ko-KR" sz="1400" b="1" dirty="0">
                    <a:solidFill>
                      <a:schemeClr val="tx2">
                        <a:lumMod val="50000"/>
                      </a:schemeClr>
                    </a:solidFill>
                    <a:latin typeface="Arial" panose="020B0604020202020204" pitchFamily="34" charset="0"/>
                    <a:cs typeface="Arial" panose="020B0604020202020204" pitchFamily="34" charset="0"/>
                  </a:endParaRPr>
                </a:p>
                <a:p>
                  <a:pPr>
                    <a:lnSpc>
                      <a:spcPct val="110000"/>
                    </a:lnSpc>
                  </a:pPr>
                  <a14:m>
                    <m:oMath xmlns:m="http://schemas.openxmlformats.org/officeDocument/2006/math">
                      <m:sSup>
                        <m:sSupPr>
                          <m:ctrlPr>
                            <a:rPr lang="ko-KR" altLang="ko-KR" sz="1400" b="1" i="1">
                              <a:solidFill>
                                <a:schemeClr val="tx2">
                                  <a:lumMod val="50000"/>
                                </a:schemeClr>
                              </a:solidFill>
                              <a:latin typeface="Cambria Math" panose="02040503050406030204" pitchFamily="18" charset="0"/>
                            </a:rPr>
                          </m:ctrlPr>
                        </m:sSupPr>
                        <m:e>
                          <m:r>
                            <a:rPr lang="en-US" altLang="ko-KR" sz="1400" b="1" i="1">
                              <a:solidFill>
                                <a:schemeClr val="tx2">
                                  <a:lumMod val="50000"/>
                                </a:schemeClr>
                              </a:solidFill>
                              <a:latin typeface="Cambria Math"/>
                            </a:rPr>
                            <m:t>𝒑</m:t>
                          </m:r>
                        </m:e>
                        <m:sup>
                          <m:r>
                            <a:rPr lang="en-US" altLang="ko-KR" sz="1400" b="1" i="1">
                              <a:solidFill>
                                <a:schemeClr val="tx2">
                                  <a:lumMod val="50000"/>
                                </a:schemeClr>
                              </a:solidFill>
                              <a:latin typeface="Cambria Math"/>
                            </a:rPr>
                            <m:t>𝑳</m:t>
                          </m:r>
                        </m:sup>
                      </m:sSup>
                    </m:oMath>
                  </a14:m>
                  <a:r>
                    <a:rPr lang="en-US" altLang="ko-KR" sz="1400" b="1" dirty="0">
                      <a:solidFill>
                        <a:schemeClr val="tx2">
                          <a:lumMod val="50000"/>
                        </a:schemeClr>
                      </a:solidFill>
                      <a:latin typeface="Arial" panose="020B0604020202020204" pitchFamily="34" charset="0"/>
                      <a:cs typeface="Arial" panose="020B0604020202020204" pitchFamily="34" charset="0"/>
                    </a:rPr>
                    <a:t> : employment coefficient vector (based on workers engaged)</a:t>
                  </a:r>
                  <a:endParaRPr lang="ko-KR" altLang="ko-KR" sz="1400" b="1" dirty="0">
                    <a:solidFill>
                      <a:schemeClr val="tx2">
                        <a:lumMod val="50000"/>
                      </a:schemeClr>
                    </a:solidFill>
                    <a:latin typeface="Arial" panose="020B0604020202020204" pitchFamily="34" charset="0"/>
                    <a:cs typeface="Arial" panose="020B0604020202020204" pitchFamily="34" charset="0"/>
                  </a:endParaRPr>
                </a:p>
              </p:txBody>
            </p:sp>
          </mc:Choice>
          <mc:Fallback xmlns="">
            <p:sp>
              <p:nvSpPr>
                <p:cNvPr id="21" name="직사각형 20"/>
                <p:cNvSpPr>
                  <a:spLocks noRot="1" noChangeAspect="1" noMove="1" noResize="1" noEditPoints="1" noAdjustHandles="1" noChangeArrowheads="1" noChangeShapeType="1" noTextEdit="1"/>
                </p:cNvSpPr>
                <p:nvPr/>
              </p:nvSpPr>
              <p:spPr>
                <a:xfrm>
                  <a:off x="2694038" y="2488761"/>
                  <a:ext cx="7528435" cy="1997726"/>
                </a:xfrm>
                <a:prstGeom prst="rect">
                  <a:avLst/>
                </a:prstGeom>
                <a:blipFill rotWithShape="1">
                  <a:blip r:embed="rId4"/>
                  <a:stretch>
                    <a:fillRect l="-237" b="-1529"/>
                  </a:stretch>
                </a:blipFill>
              </p:spPr>
              <p:txBody>
                <a:bodyPr/>
                <a:lstStyle/>
                <a:p>
                  <a:r>
                    <a:rPr lang="ko-KR" altLang="en-US">
                      <a:noFill/>
                    </a:rPr>
                    <a:t> </a:t>
                  </a:r>
                </a:p>
              </p:txBody>
            </p:sp>
          </mc:Fallback>
        </mc:AlternateContent>
        <p:sp>
          <p:nvSpPr>
            <p:cNvPr id="22" name="직사각형 21"/>
            <p:cNvSpPr/>
            <p:nvPr/>
          </p:nvSpPr>
          <p:spPr>
            <a:xfrm>
              <a:off x="2655940" y="4527111"/>
              <a:ext cx="5444119" cy="461665"/>
            </a:xfrm>
            <a:prstGeom prst="rect">
              <a:avLst/>
            </a:prstGeom>
          </p:spPr>
          <p:txBody>
            <a:bodyPr wrap="none">
              <a:spAutoFit/>
            </a:bodyPr>
            <a:lstStyle/>
            <a:p>
              <a:r>
                <a:rPr lang="en-US" altLang="ko-KR" sz="1200" dirty="0">
                  <a:solidFill>
                    <a:schemeClr val="tx2">
                      <a:lumMod val="50000"/>
                    </a:schemeClr>
                  </a:solidFill>
                  <a:latin typeface="Arial" panose="020B0604020202020204" pitchFamily="34" charset="0"/>
                  <a:cs typeface="Arial" panose="020B0604020202020204" pitchFamily="34" charset="0"/>
                </a:rPr>
                <a:t>Production Factors: Capital, Labor (High-skilled, Medium-skilled, Low-skilled</a:t>
              </a:r>
              <a:r>
                <a:rPr lang="en-US" altLang="ko-KR" sz="1200" dirty="0" smtClean="0">
                  <a:solidFill>
                    <a:schemeClr val="tx2">
                      <a:lumMod val="50000"/>
                    </a:schemeClr>
                  </a:solidFill>
                  <a:latin typeface="Arial" panose="020B0604020202020204" pitchFamily="34" charset="0"/>
                  <a:cs typeface="Arial" panose="020B0604020202020204" pitchFamily="34" charset="0"/>
                </a:rPr>
                <a:t>)</a:t>
              </a:r>
              <a:r>
                <a:rPr lang="en-US" altLang="ko-KR" sz="1200" dirty="0">
                  <a:solidFill>
                    <a:schemeClr val="tx2">
                      <a:lumMod val="50000"/>
                    </a:schemeClr>
                  </a:solidFill>
                  <a:latin typeface="Arial" panose="020B0604020202020204" pitchFamily="34" charset="0"/>
                  <a:cs typeface="Arial" panose="020B0604020202020204" pitchFamily="34" charset="0"/>
                </a:rPr>
                <a:t> </a:t>
              </a:r>
              <a:endParaRPr lang="ko-KR" altLang="ko-KR" sz="1200" dirty="0">
                <a:solidFill>
                  <a:schemeClr val="tx2">
                    <a:lumMod val="50000"/>
                  </a:schemeClr>
                </a:solidFill>
                <a:latin typeface="Arial" panose="020B0604020202020204" pitchFamily="34" charset="0"/>
                <a:cs typeface="Arial" panose="020B0604020202020204" pitchFamily="34" charset="0"/>
              </a:endParaRPr>
            </a:p>
            <a:p>
              <a:r>
                <a:rPr lang="en-US" altLang="ko-KR" sz="1200" dirty="0">
                  <a:solidFill>
                    <a:schemeClr val="tx2">
                      <a:lumMod val="50000"/>
                    </a:schemeClr>
                  </a:solidFill>
                  <a:latin typeface="Arial" panose="020B0604020202020204" pitchFamily="34" charset="0"/>
                  <a:cs typeface="Arial" panose="020B0604020202020204" pitchFamily="34" charset="0"/>
                </a:rPr>
                <a:t>Data: WIOT, SEA</a:t>
              </a:r>
              <a:endParaRPr lang="ko-KR" altLang="ko-KR" sz="1200" dirty="0">
                <a:solidFill>
                  <a:schemeClr val="tx2">
                    <a:lumMod val="50000"/>
                  </a:schemeClr>
                </a:solidFill>
                <a:latin typeface="Arial" panose="020B0604020202020204" pitchFamily="34" charset="0"/>
                <a:cs typeface="Arial" panose="020B0604020202020204" pitchFamily="34" charset="0"/>
              </a:endParaRPr>
            </a:p>
          </p:txBody>
        </p:sp>
      </p:grpSp>
      <p:sp>
        <p:nvSpPr>
          <p:cNvPr id="23" name="직사각형 22"/>
          <p:cNvSpPr/>
          <p:nvPr/>
        </p:nvSpPr>
        <p:spPr>
          <a:xfrm>
            <a:off x="626029" y="4877735"/>
            <a:ext cx="8517971" cy="1600438"/>
          </a:xfrm>
          <a:prstGeom prst="rect">
            <a:avLst/>
          </a:prstGeom>
        </p:spPr>
        <p:txBody>
          <a:bodyPr vert="horz" wrap="square" lIns="91440" tIns="45720" rIns="91440" bIns="45720" rtlCol="0">
            <a:spAutoFit/>
          </a:bodyPr>
          <a:lstStyle/>
          <a:p>
            <a:pPr marL="0" lvl="1">
              <a:lnSpc>
                <a:spcPct val="110000"/>
              </a:lnSpc>
            </a:pPr>
            <a:r>
              <a:rPr lang="en-US" altLang="ko-KR" sz="1600" b="1" dirty="0" smtClean="0">
                <a:ln>
                  <a:solidFill>
                    <a:srgbClr val="4F81BD">
                      <a:alpha val="0"/>
                    </a:srgbClr>
                  </a:solidFill>
                </a:ln>
                <a:latin typeface="Arial" panose="020B0604020202020204" pitchFamily="34" charset="0"/>
                <a:ea typeface="HY헤드라인M" panose="02030600000101010101" pitchFamily="18" charset="-127"/>
                <a:cs typeface="Arial" panose="020B0604020202020204" pitchFamily="34" charset="0"/>
              </a:rPr>
              <a:t>- 40 </a:t>
            </a:r>
            <a:r>
              <a:rPr lang="en-US" altLang="ko-KR" sz="1600" b="1" dirty="0">
                <a:ln>
                  <a:solidFill>
                    <a:srgbClr val="4F81BD">
                      <a:alpha val="0"/>
                    </a:srgbClr>
                  </a:solidFill>
                </a:ln>
                <a:latin typeface="Arial" panose="020B0604020202020204" pitchFamily="34" charset="0"/>
                <a:ea typeface="HY헤드라인M" panose="02030600000101010101" pitchFamily="18" charset="-127"/>
                <a:cs typeface="Arial" panose="020B0604020202020204" pitchFamily="34" charset="0"/>
              </a:rPr>
              <a:t>Countries, 35 Industries</a:t>
            </a:r>
          </a:p>
          <a:p>
            <a:pPr marL="0" lvl="1">
              <a:lnSpc>
                <a:spcPct val="110000"/>
              </a:lnSpc>
              <a:spcBef>
                <a:spcPts val="600"/>
              </a:spcBef>
            </a:pPr>
            <a:r>
              <a:rPr lang="en-US" altLang="ko-KR" sz="1600" b="1" dirty="0" smtClean="0">
                <a:ln>
                  <a:solidFill>
                    <a:srgbClr val="4F81BD">
                      <a:alpha val="0"/>
                    </a:srgbClr>
                  </a:solidFill>
                </a:ln>
                <a:latin typeface="Arial" panose="020B0604020202020204" pitchFamily="34" charset="0"/>
                <a:ea typeface="HY헤드라인M" panose="02030600000101010101" pitchFamily="18" charset="-127"/>
                <a:cs typeface="Arial" panose="020B0604020202020204" pitchFamily="34" charset="0"/>
              </a:rPr>
              <a:t>- Variable</a:t>
            </a:r>
            <a:r>
              <a:rPr lang="en-US" altLang="ko-KR" sz="1600" b="1" dirty="0">
                <a:ln>
                  <a:solidFill>
                    <a:srgbClr val="4F81BD">
                      <a:alpha val="0"/>
                    </a:srgbClr>
                  </a:solidFill>
                </a:ln>
                <a:latin typeface="Arial" panose="020B0604020202020204" pitchFamily="34" charset="0"/>
                <a:ea typeface="HY헤드라인M" panose="02030600000101010101" pitchFamily="18" charset="-127"/>
                <a:cs typeface="Arial" panose="020B0604020202020204" pitchFamily="34" charset="0"/>
              </a:rPr>
              <a:t>: Gross Output, Gross Value Added, Labor Compensation, Capital </a:t>
            </a:r>
            <a:r>
              <a:rPr lang="en-US" altLang="ko-KR" sz="1600" b="1" dirty="0" smtClean="0">
                <a:ln>
                  <a:solidFill>
                    <a:srgbClr val="4F81BD">
                      <a:alpha val="0"/>
                    </a:srgbClr>
                  </a:solidFill>
                </a:ln>
                <a:latin typeface="Arial" panose="020B0604020202020204" pitchFamily="34" charset="0"/>
                <a:ea typeface="HY헤드라인M" panose="02030600000101010101" pitchFamily="18" charset="-127"/>
                <a:cs typeface="Arial" panose="020B0604020202020204" pitchFamily="34" charset="0"/>
              </a:rPr>
              <a:t> </a:t>
            </a:r>
            <a:br>
              <a:rPr lang="en-US" altLang="ko-KR" sz="1600" b="1" dirty="0" smtClean="0">
                <a:ln>
                  <a:solidFill>
                    <a:srgbClr val="4F81BD">
                      <a:alpha val="0"/>
                    </a:srgbClr>
                  </a:solidFill>
                </a:ln>
                <a:latin typeface="Arial" panose="020B0604020202020204" pitchFamily="34" charset="0"/>
                <a:ea typeface="HY헤드라인M" panose="02030600000101010101" pitchFamily="18" charset="-127"/>
                <a:cs typeface="Arial" panose="020B0604020202020204" pitchFamily="34" charset="0"/>
              </a:rPr>
            </a:br>
            <a:r>
              <a:rPr lang="en-US" altLang="ko-KR" sz="1600" b="1" dirty="0" smtClean="0">
                <a:ln>
                  <a:solidFill>
                    <a:srgbClr val="4F81BD">
                      <a:alpha val="0"/>
                    </a:srgbClr>
                  </a:solidFill>
                </a:ln>
                <a:latin typeface="Arial" panose="020B0604020202020204" pitchFamily="34" charset="0"/>
                <a:ea typeface="HY헤드라인M" panose="02030600000101010101" pitchFamily="18" charset="-127"/>
                <a:cs typeface="Arial" panose="020B0604020202020204" pitchFamily="34" charset="0"/>
              </a:rPr>
              <a:t>  Compensation</a:t>
            </a:r>
            <a:r>
              <a:rPr lang="en-US" altLang="ko-KR" sz="1600" b="1" dirty="0">
                <a:ln>
                  <a:solidFill>
                    <a:srgbClr val="4F81BD">
                      <a:alpha val="0"/>
                    </a:srgbClr>
                  </a:solidFill>
                </a:ln>
                <a:latin typeface="Arial" panose="020B0604020202020204" pitchFamily="34" charset="0"/>
                <a:ea typeface="HY헤드라인M" panose="02030600000101010101" pitchFamily="18" charset="-127"/>
                <a:cs typeface="Arial" panose="020B0604020202020204" pitchFamily="34" charset="0"/>
              </a:rPr>
              <a:t>, Number of Persons Engaged, Labor Compensation by Skill Type, </a:t>
            </a:r>
            <a:r>
              <a:rPr lang="en-US" altLang="ko-KR" sz="1600" b="1" dirty="0" smtClean="0">
                <a:ln>
                  <a:solidFill>
                    <a:srgbClr val="4F81BD">
                      <a:alpha val="0"/>
                    </a:srgbClr>
                  </a:solidFill>
                </a:ln>
                <a:latin typeface="Arial" panose="020B0604020202020204" pitchFamily="34" charset="0"/>
                <a:ea typeface="HY헤드라인M" panose="02030600000101010101" pitchFamily="18" charset="-127"/>
                <a:cs typeface="Arial" panose="020B0604020202020204" pitchFamily="34" charset="0"/>
              </a:rPr>
              <a:t/>
            </a:r>
            <a:br>
              <a:rPr lang="en-US" altLang="ko-KR" sz="1600" b="1" dirty="0" smtClean="0">
                <a:ln>
                  <a:solidFill>
                    <a:srgbClr val="4F81BD">
                      <a:alpha val="0"/>
                    </a:srgbClr>
                  </a:solidFill>
                </a:ln>
                <a:latin typeface="Arial" panose="020B0604020202020204" pitchFamily="34" charset="0"/>
                <a:ea typeface="HY헤드라인M" panose="02030600000101010101" pitchFamily="18" charset="-127"/>
                <a:cs typeface="Arial" panose="020B0604020202020204" pitchFamily="34" charset="0"/>
              </a:rPr>
            </a:br>
            <a:r>
              <a:rPr lang="en-US" altLang="ko-KR" sz="1600" b="1" dirty="0" smtClean="0">
                <a:ln>
                  <a:solidFill>
                    <a:srgbClr val="4F81BD">
                      <a:alpha val="0"/>
                    </a:srgbClr>
                  </a:solidFill>
                </a:ln>
                <a:latin typeface="Arial" panose="020B0604020202020204" pitchFamily="34" charset="0"/>
                <a:ea typeface="HY헤드라인M" panose="02030600000101010101" pitchFamily="18" charset="-127"/>
                <a:cs typeface="Arial" panose="020B0604020202020204" pitchFamily="34" charset="0"/>
              </a:rPr>
              <a:t>  Hours </a:t>
            </a:r>
            <a:r>
              <a:rPr lang="en-US" altLang="ko-KR" sz="1600" b="1" dirty="0">
                <a:ln>
                  <a:solidFill>
                    <a:srgbClr val="4F81BD">
                      <a:alpha val="0"/>
                    </a:srgbClr>
                  </a:solidFill>
                </a:ln>
                <a:latin typeface="Arial" panose="020B0604020202020204" pitchFamily="34" charset="0"/>
                <a:ea typeface="HY헤드라인M" panose="02030600000101010101" pitchFamily="18" charset="-127"/>
                <a:cs typeface="Arial" panose="020B0604020202020204" pitchFamily="34" charset="0"/>
              </a:rPr>
              <a:t>Worked by Persons Engaged by Skill Type</a:t>
            </a:r>
          </a:p>
          <a:p>
            <a:pPr marL="0" lvl="1">
              <a:lnSpc>
                <a:spcPct val="110000"/>
              </a:lnSpc>
              <a:spcBef>
                <a:spcPts val="600"/>
              </a:spcBef>
            </a:pPr>
            <a:r>
              <a:rPr lang="en-US" altLang="ko-KR" sz="1600" b="1" dirty="0" smtClean="0">
                <a:ln>
                  <a:solidFill>
                    <a:srgbClr val="4F81BD">
                      <a:alpha val="0"/>
                    </a:srgbClr>
                  </a:solidFill>
                </a:ln>
                <a:latin typeface="Arial" panose="020B0604020202020204" pitchFamily="34" charset="0"/>
                <a:ea typeface="HY헤드라인M" panose="02030600000101010101" pitchFamily="18" charset="-127"/>
                <a:cs typeface="Arial" panose="020B0604020202020204" pitchFamily="34" charset="0"/>
              </a:rPr>
              <a:t>- Other </a:t>
            </a:r>
            <a:r>
              <a:rPr lang="en-US" altLang="ko-KR" sz="1600" b="1" dirty="0">
                <a:ln>
                  <a:solidFill>
                    <a:srgbClr val="4F81BD">
                      <a:alpha val="0"/>
                    </a:srgbClr>
                  </a:solidFill>
                </a:ln>
                <a:latin typeface="Arial" panose="020B0604020202020204" pitchFamily="34" charset="0"/>
                <a:ea typeface="HY헤드라인M" panose="02030600000101010101" pitchFamily="18" charset="-127"/>
                <a:cs typeface="Arial" panose="020B0604020202020204" pitchFamily="34" charset="0"/>
              </a:rPr>
              <a:t>stats: Exchange Rate, US </a:t>
            </a:r>
            <a:r>
              <a:rPr lang="en-US" altLang="ko-KR" sz="1600" b="1" dirty="0" smtClean="0">
                <a:ln>
                  <a:solidFill>
                    <a:srgbClr val="4F81BD">
                      <a:alpha val="0"/>
                    </a:srgbClr>
                  </a:solidFill>
                </a:ln>
                <a:latin typeface="Arial" panose="020B0604020202020204" pitchFamily="34" charset="0"/>
                <a:ea typeface="HY헤드라인M" panose="02030600000101010101" pitchFamily="18" charset="-127"/>
                <a:cs typeface="Arial" panose="020B0604020202020204" pitchFamily="34" charset="0"/>
              </a:rPr>
              <a:t>CPI </a:t>
            </a:r>
            <a:endParaRPr lang="en-US" altLang="ko-KR" sz="1600" b="1" dirty="0">
              <a:ln>
                <a:solidFill>
                  <a:srgbClr val="4F81BD">
                    <a:alpha val="0"/>
                  </a:srgbClr>
                </a:solidFill>
              </a:ln>
              <a:latin typeface="Arial" panose="020B0604020202020204" pitchFamily="34" charset="0"/>
              <a:ea typeface="HY헤드라인M" panose="02030600000101010101" pitchFamily="18" charset="-127"/>
              <a:cs typeface="Arial" panose="020B0604020202020204" pitchFamily="34" charset="0"/>
            </a:endParaRPr>
          </a:p>
        </p:txBody>
      </p:sp>
    </p:spTree>
    <p:extLst>
      <p:ext uri="{BB962C8B-B14F-4D97-AF65-F5344CB8AC3E}">
        <p14:creationId xmlns:p14="http://schemas.microsoft.com/office/powerpoint/2010/main" val="886111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슬라이드 번호 개체 틀 3"/>
          <p:cNvSpPr>
            <a:spLocks noGrp="1"/>
          </p:cNvSpPr>
          <p:nvPr>
            <p:ph type="sldNum" sz="quarter" idx="12"/>
          </p:nvPr>
        </p:nvSpPr>
        <p:spPr/>
        <p:txBody>
          <a:bodyPr/>
          <a:lstStyle/>
          <a:p>
            <a:fld id="{3F28CAA6-A75E-4364-ADDA-B3C6558AEBCC}" type="slidenum">
              <a:rPr lang="ko-KR" altLang="en-US" smtClean="0"/>
              <a:pPr/>
              <a:t>7</a:t>
            </a:fld>
            <a:endParaRPr lang="ko-KR" altLang="en-US"/>
          </a:p>
        </p:txBody>
      </p:sp>
      <p:grpSp>
        <p:nvGrpSpPr>
          <p:cNvPr id="28" name="그룹 27"/>
          <p:cNvGrpSpPr/>
          <p:nvPr/>
        </p:nvGrpSpPr>
        <p:grpSpPr>
          <a:xfrm>
            <a:off x="232544" y="980728"/>
            <a:ext cx="8682856" cy="5553422"/>
            <a:chOff x="661169" y="3093714"/>
            <a:chExt cx="7825606" cy="5007466"/>
          </a:xfrm>
        </p:grpSpPr>
        <p:sp>
          <p:nvSpPr>
            <p:cNvPr id="29" name="모서리가 둥근 직사각형 28"/>
            <p:cNvSpPr/>
            <p:nvPr/>
          </p:nvSpPr>
          <p:spPr bwMode="auto">
            <a:xfrm>
              <a:off x="661169" y="3093714"/>
              <a:ext cx="7825606" cy="5007466"/>
            </a:xfrm>
            <a:prstGeom prst="roundRect">
              <a:avLst>
                <a:gd name="adj" fmla="val 479"/>
              </a:avLst>
            </a:prstGeom>
            <a:solidFill>
              <a:schemeClr val="bg1"/>
            </a:solidFill>
            <a:ln w="19050" algn="ctr">
              <a:solidFill>
                <a:srgbClr val="1D4575"/>
              </a:solidFill>
              <a:round/>
              <a:headEnd/>
              <a:tailEnd/>
            </a:ln>
            <a:effectLst>
              <a:innerShdw blurRad="63500">
                <a:schemeClr val="tx1">
                  <a:lumMod val="65000"/>
                  <a:lumOff val="35000"/>
                </a:schemeClr>
              </a:innerShdw>
            </a:effectLst>
          </p:spPr>
          <p:txBody>
            <a:bodyPr anchor="ctr"/>
            <a:lstStyle/>
            <a:p>
              <a:pPr algn="ctr" latinLnBrk="0">
                <a:defRPr/>
              </a:pPr>
              <a:endParaRPr lang="ko-KR" altLang="en-US">
                <a:latin typeface="굴림" charset="-127"/>
                <a:ea typeface="굴림" charset="-127"/>
              </a:endParaRPr>
            </a:p>
          </p:txBody>
        </p:sp>
        <p:sp>
          <p:nvSpPr>
            <p:cNvPr id="30" name="AutoShape 415"/>
            <p:cNvSpPr>
              <a:spLocks noChangeArrowheads="1"/>
            </p:cNvSpPr>
            <p:nvPr/>
          </p:nvSpPr>
          <p:spPr bwMode="auto">
            <a:xfrm>
              <a:off x="699557" y="3122306"/>
              <a:ext cx="7762958" cy="400008"/>
            </a:xfrm>
            <a:prstGeom prst="roundRect">
              <a:avLst>
                <a:gd name="adj" fmla="val 3397"/>
              </a:avLst>
            </a:prstGeom>
            <a:gradFill flip="none" rotWithShape="1">
              <a:gsLst>
                <a:gs pos="39000">
                  <a:srgbClr val="005EA4"/>
                </a:gs>
                <a:gs pos="41000">
                  <a:srgbClr val="004D86"/>
                </a:gs>
              </a:gsLst>
              <a:lin ang="2700000" scaled="1"/>
              <a:tileRect/>
            </a:gradFill>
            <a:ln w="19050" algn="ctr">
              <a:solidFill>
                <a:schemeClr val="bg1"/>
              </a:solidFill>
              <a:round/>
              <a:headEnd/>
              <a:tailEnd/>
            </a:ln>
            <a:effectLst/>
          </p:spPr>
          <p:txBody>
            <a:bodyPr lIns="36000" tIns="0" rIns="0" bIns="0" anchor="ctr">
              <a:scene3d>
                <a:camera prst="orthographicFront"/>
                <a:lightRig rig="threePt" dir="t"/>
              </a:scene3d>
              <a:sp3d>
                <a:bevelT w="0" h="0"/>
                <a:contourClr>
                  <a:srgbClr val="3696E6"/>
                </a:contourClr>
              </a:sp3d>
            </a:bodyPr>
            <a:lstStyle/>
            <a:p>
              <a:pPr marL="49213" indent="-342900" algn="ctr" fontAlgn="ctr" latinLnBrk="0">
                <a:spcBef>
                  <a:spcPct val="20000"/>
                </a:spcBef>
                <a:buClr>
                  <a:schemeClr val="hlink"/>
                </a:buClr>
                <a:buSzPts val="1200"/>
              </a:pPr>
              <a:r>
                <a:rPr lang="en-US" altLang="ko-KR" sz="1700" b="1" dirty="0">
                  <a:solidFill>
                    <a:schemeClr val="bg1"/>
                  </a:solidFill>
                  <a:latin typeface="Arial" panose="020B0604020202020204" pitchFamily="34" charset="0"/>
                  <a:ea typeface="HY헤드라인M" panose="02030600000101010101" pitchFamily="18" charset="-127"/>
                  <a:cs typeface="Arial" panose="020B0604020202020204" pitchFamily="34" charset="0"/>
                </a:rPr>
                <a:t>&lt;Figure 1&gt; An Accounting Framework for Global Value Chains</a:t>
              </a:r>
              <a:endParaRPr lang="ko-KR" altLang="en-US" sz="1700" b="1" dirty="0">
                <a:solidFill>
                  <a:schemeClr val="bg1"/>
                </a:solidFill>
                <a:latin typeface="Arial" panose="020B0604020202020204" pitchFamily="34" charset="0"/>
                <a:ea typeface="HY헤드라인M" panose="02030600000101010101" pitchFamily="18" charset="-127"/>
                <a:cs typeface="Arial" panose="020B0604020202020204" pitchFamily="34" charset="0"/>
              </a:endParaRPr>
            </a:p>
          </p:txBody>
        </p:sp>
      </p:grpSp>
      <p:sp>
        <p:nvSpPr>
          <p:cNvPr id="32" name="직사각형 31"/>
          <p:cNvSpPr/>
          <p:nvPr/>
        </p:nvSpPr>
        <p:spPr>
          <a:xfrm>
            <a:off x="299367" y="6098996"/>
            <a:ext cx="8057074" cy="276999"/>
          </a:xfrm>
          <a:prstGeom prst="rect">
            <a:avLst/>
          </a:prstGeom>
        </p:spPr>
        <p:txBody>
          <a:bodyPr vert="horz" wrap="square" lIns="91440" tIns="45720" rIns="91440" bIns="45720" rtlCol="0">
            <a:spAutoFit/>
          </a:bodyPr>
          <a:lstStyle/>
          <a:p>
            <a:r>
              <a:rPr lang="en-US" altLang="ko-KR" sz="1200" dirty="0">
                <a:latin typeface="Arial" panose="020B0604020202020204" pitchFamily="34" charset="0"/>
                <a:cs typeface="Arial" panose="020B0604020202020204" pitchFamily="34" charset="0"/>
              </a:rPr>
              <a:t>Source: </a:t>
            </a:r>
            <a:r>
              <a:rPr lang="en-US" altLang="ko-KR" sz="1200" dirty="0" err="1">
                <a:latin typeface="Arial" panose="020B0604020202020204" pitchFamily="34" charset="0"/>
                <a:cs typeface="Arial" panose="020B0604020202020204" pitchFamily="34" charset="0"/>
              </a:rPr>
              <a:t>Timmer</a:t>
            </a:r>
            <a:r>
              <a:rPr lang="en-US" altLang="ko-KR" sz="1200" dirty="0">
                <a:latin typeface="Arial" panose="020B0604020202020204" pitchFamily="34" charset="0"/>
                <a:cs typeface="Arial" panose="020B0604020202020204" pitchFamily="34" charset="0"/>
              </a:rPr>
              <a:t> et al. (2014), “Slicing Up Global Value Chains”, Journal of Economic Perspectives, Spring 2014</a:t>
            </a:r>
            <a:endParaRPr lang="ko-KR" altLang="ko-KR" sz="1000" dirty="0">
              <a:latin typeface="Arial" panose="020B0604020202020204" pitchFamily="34" charset="0"/>
              <a:cs typeface="Arial" panose="020B0604020202020204" pitchFamily="34" charset="0"/>
            </a:endParaRPr>
          </a:p>
        </p:txBody>
      </p:sp>
      <p:sp>
        <p:nvSpPr>
          <p:cNvPr id="10" name="Rectangle 2"/>
          <p:cNvSpPr txBox="1">
            <a:spLocks noChangeArrowheads="1"/>
          </p:cNvSpPr>
          <p:nvPr/>
        </p:nvSpPr>
        <p:spPr bwMode="auto">
          <a:xfrm>
            <a:off x="80072" y="62912"/>
            <a:ext cx="6827510" cy="584775"/>
          </a:xfrm>
          <a:prstGeom prst="rect">
            <a:avLst/>
          </a:prstGeom>
          <a:noFill/>
        </p:spPr>
        <p:txBody>
          <a:bodyPr wrap="none" rtlCol="0">
            <a:spAutoFit/>
            <a:scene3d>
              <a:camera prst="orthographicFront"/>
              <a:lightRig rig="threePt" dir="t"/>
            </a:scene3d>
            <a:sp3d contourW="38100">
              <a:bevelT w="0" h="38100"/>
              <a:contourClr>
                <a:schemeClr val="tx2">
                  <a:lumMod val="50000"/>
                </a:schemeClr>
              </a:contourClr>
            </a:sp3d>
          </a:bodyPr>
          <a:lstStyle>
            <a:defPPr>
              <a:defRPr lang="ko-KR"/>
            </a:defPPr>
            <a:lvl1pPr>
              <a:spcBef>
                <a:spcPct val="50000"/>
              </a:spcBef>
              <a:defRPr sz="2800" spc="-50">
                <a:solidFill>
                  <a:schemeClr val="bg1"/>
                </a:solidFill>
                <a:latin typeface="Arial" pitchFamily="34" charset="0"/>
                <a:ea typeface="HY견고딕" pitchFamily="18" charset="-127"/>
                <a:cs typeface="Arial" pitchFamily="34" charset="0"/>
              </a:defRPr>
            </a:lvl1pPr>
          </a:lstStyle>
          <a:p>
            <a:pPr lvl="0"/>
            <a:r>
              <a:rPr lang="en-US" altLang="ko-KR" sz="3200" b="1" dirty="0">
                <a:latin typeface="+mn-ea"/>
                <a:ea typeface="+mn-ea"/>
              </a:rPr>
              <a:t>II</a:t>
            </a:r>
            <a:r>
              <a:rPr lang="en-US" altLang="ko-KR" sz="3200" b="1" dirty="0" smtClean="0">
                <a:latin typeface="+mn-ea"/>
                <a:ea typeface="+mn-ea"/>
              </a:rPr>
              <a:t>. </a:t>
            </a:r>
            <a:r>
              <a:rPr lang="en-US" altLang="ko-KR" sz="3200" b="1" dirty="0" smtClean="0"/>
              <a:t>Research </a:t>
            </a:r>
            <a:r>
              <a:rPr lang="en-US" altLang="ko-KR" sz="3200" b="1" dirty="0"/>
              <a:t>Methodology and Data</a:t>
            </a:r>
            <a:endParaRPr lang="ko-KR" altLang="ko-KR" sz="3200" b="1" dirty="0"/>
          </a:p>
        </p:txBody>
      </p:sp>
      <p:graphicFrame>
        <p:nvGraphicFramePr>
          <p:cNvPr id="3" name="표 2"/>
          <p:cNvGraphicFramePr>
            <a:graphicFrameLocks noGrp="1"/>
          </p:cNvGraphicFramePr>
          <p:nvPr>
            <p:extLst>
              <p:ext uri="{D42A27DB-BD31-4B8C-83A1-F6EECF244321}">
                <p14:modId xmlns:p14="http://schemas.microsoft.com/office/powerpoint/2010/main" val="2896474167"/>
              </p:ext>
            </p:extLst>
          </p:nvPr>
        </p:nvGraphicFramePr>
        <p:xfrm>
          <a:off x="352683" y="1556787"/>
          <a:ext cx="8438892" cy="4520164"/>
        </p:xfrm>
        <a:graphic>
          <a:graphicData uri="http://schemas.openxmlformats.org/drawingml/2006/table">
            <a:tbl>
              <a:tblPr>
                <a:tableStyleId>{5C22544A-7EE6-4342-B048-85BDC9FD1C3A}</a:tableStyleId>
              </a:tblPr>
              <a:tblGrid>
                <a:gridCol w="969166"/>
                <a:gridCol w="697451"/>
                <a:gridCol w="828675"/>
                <a:gridCol w="742950"/>
                <a:gridCol w="742950"/>
                <a:gridCol w="742950"/>
                <a:gridCol w="742950"/>
                <a:gridCol w="742950"/>
                <a:gridCol w="742950"/>
                <a:gridCol w="866775"/>
                <a:gridCol w="619125"/>
              </a:tblGrid>
              <a:tr h="641884">
                <a:tc rowSpan="3" gridSpan="3">
                  <a:txBody>
                    <a:bodyPr/>
                    <a:lstStyle/>
                    <a:p>
                      <a:pPr algn="l" fontAlgn="ctr"/>
                      <a:endParaRPr lang="ko-KR" altLang="en-US" sz="1200" b="1" i="0" u="none" strike="noStrike" dirty="0">
                        <a:solidFill>
                          <a:schemeClr val="bg1"/>
                        </a:solidFill>
                        <a:effectLst/>
                        <a:latin typeface="Arial" panose="020B0604020202020204" pitchFamily="34" charset="0"/>
                        <a:ea typeface="맑은 고딕" panose="020B0503020000020004" pitchFamily="50" charset="-127"/>
                        <a:cs typeface="Arial" panose="020B0604020202020204" pitchFamily="34" charset="0"/>
                      </a:endParaRPr>
                    </a:p>
                  </a:txBody>
                  <a:tcPr marL="8089" marR="8089" marT="8089" marB="0" anchor="ctr">
                    <a:lnB w="3175" cap="flat" cmpd="sng" algn="ctr">
                      <a:solidFill>
                        <a:schemeClr val="tx1"/>
                      </a:solidFill>
                      <a:prstDash val="solid"/>
                      <a:round/>
                      <a:headEnd type="none" w="med" len="med"/>
                      <a:tailEnd type="none" w="med" len="med"/>
                    </a:lnB>
                    <a:solidFill>
                      <a:schemeClr val="tx2">
                        <a:lumMod val="50000"/>
                      </a:schemeClr>
                    </a:solidFill>
                  </a:tcPr>
                </a:tc>
                <a:tc rowSpan="3" hMerge="1">
                  <a:txBody>
                    <a:bodyPr/>
                    <a:lstStyle/>
                    <a:p>
                      <a:pPr algn="l" fontAlgn="ctr"/>
                      <a:endParaRPr lang="ko-KR" altLang="en-US" sz="900" b="1" i="0" u="none" strike="noStrike">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8089" marR="8089" marT="8089" marB="0" anchor="ctr"/>
                </a:tc>
                <a:tc rowSpan="3" hMerge="1">
                  <a:txBody>
                    <a:bodyPr/>
                    <a:lstStyle/>
                    <a:p>
                      <a:pPr algn="l" fontAlgn="ctr"/>
                      <a:endParaRPr lang="ko-KR" altLang="en-US" sz="900" b="1" i="0" u="none" strike="noStrike">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8089" marR="8089" marT="8089" marB="0" anchor="ctr"/>
                </a:tc>
                <a:tc gridSpan="7">
                  <a:txBody>
                    <a:bodyPr/>
                    <a:lstStyle/>
                    <a:p>
                      <a:pPr algn="ctr" fontAlgn="ctr"/>
                      <a:r>
                        <a:rPr lang="en-US" sz="1200" b="1" u="none" strike="noStrike" dirty="0">
                          <a:solidFill>
                            <a:schemeClr val="bg1"/>
                          </a:solidFill>
                          <a:effectLst/>
                          <a:latin typeface="Arial" panose="020B0604020202020204" pitchFamily="34" charset="0"/>
                          <a:cs typeface="Arial" panose="020B0604020202020204" pitchFamily="34" charset="0"/>
                        </a:rPr>
                        <a:t>Final Product of a GVC, Identified by Country and Industry of Completion</a:t>
                      </a:r>
                      <a:endParaRPr lang="en-US" sz="1200" b="1" i="0" u="none" strike="noStrike" dirty="0">
                        <a:solidFill>
                          <a:schemeClr val="bg1"/>
                        </a:solidFill>
                        <a:effectLst/>
                        <a:latin typeface="Arial" panose="020B0604020202020204" pitchFamily="34" charset="0"/>
                        <a:ea typeface="맑은 고딕" panose="020B0503020000020004" pitchFamily="50" charset="-127"/>
                        <a:cs typeface="Arial" panose="020B0604020202020204" pitchFamily="34" charset="0"/>
                      </a:endParaRPr>
                    </a:p>
                  </a:txBody>
                  <a:tcPr marL="8089" marR="8089" marT="8089" marB="0" anchor="ctr">
                    <a:solidFill>
                      <a:schemeClr val="tx2">
                        <a:lumMod val="50000"/>
                      </a:schemeClr>
                    </a:solidFill>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rowSpan="3">
                  <a:txBody>
                    <a:bodyPr/>
                    <a:lstStyle/>
                    <a:p>
                      <a:pPr algn="ctr" fontAlgn="ctr"/>
                      <a:r>
                        <a:rPr lang="en-US" sz="1200" b="1" u="none" strike="noStrike" dirty="0" smtClean="0">
                          <a:solidFill>
                            <a:schemeClr val="bg1"/>
                          </a:solidFill>
                          <a:effectLst/>
                          <a:latin typeface="Arial" panose="020B0604020202020204" pitchFamily="34" charset="0"/>
                          <a:cs typeface="Arial" panose="020B0604020202020204" pitchFamily="34" charset="0"/>
                        </a:rPr>
                        <a:t>Value</a:t>
                      </a:r>
                    </a:p>
                    <a:p>
                      <a:pPr algn="ctr" fontAlgn="ctr"/>
                      <a:r>
                        <a:rPr lang="en-US" sz="1200" b="1" u="none" strike="noStrike" dirty="0" smtClean="0">
                          <a:solidFill>
                            <a:schemeClr val="bg1"/>
                          </a:solidFill>
                          <a:effectLst/>
                          <a:latin typeface="Arial" panose="020B0604020202020204" pitchFamily="34" charset="0"/>
                          <a:cs typeface="Arial" panose="020B0604020202020204" pitchFamily="34" charset="0"/>
                        </a:rPr>
                        <a:t>Added</a:t>
                      </a:r>
                      <a:endParaRPr lang="en-US" sz="1200" b="1" i="0" u="none" strike="noStrike" dirty="0">
                        <a:solidFill>
                          <a:schemeClr val="bg1"/>
                        </a:solidFill>
                        <a:effectLst/>
                        <a:latin typeface="Arial" panose="020B0604020202020204" pitchFamily="34" charset="0"/>
                        <a:ea typeface="맑은 고딕" panose="020B0503020000020004" pitchFamily="50" charset="-127"/>
                        <a:cs typeface="Arial" panose="020B0604020202020204" pitchFamily="34" charset="0"/>
                      </a:endParaRPr>
                    </a:p>
                  </a:txBody>
                  <a:tcPr marL="8089" marR="8089" marT="8089" marB="0" anchor="ctr">
                    <a:lnB w="3175" cap="flat" cmpd="sng" algn="ctr">
                      <a:solidFill>
                        <a:schemeClr val="tx1"/>
                      </a:solidFill>
                      <a:prstDash val="solid"/>
                      <a:round/>
                      <a:headEnd type="none" w="med" len="med"/>
                      <a:tailEnd type="none" w="med" len="med"/>
                    </a:lnB>
                    <a:solidFill>
                      <a:schemeClr val="tx2">
                        <a:lumMod val="50000"/>
                      </a:schemeClr>
                    </a:solidFill>
                  </a:tcPr>
                </a:tc>
              </a:tr>
              <a:tr h="358075">
                <a:tc gridSpan="3" vMerge="1">
                  <a:txBody>
                    <a:bodyPr/>
                    <a:lstStyle/>
                    <a:p>
                      <a:pPr algn="l" fontAlgn="ctr"/>
                      <a:endParaRPr lang="ko-KR" altLang="en-US" sz="1200" b="1" i="0" u="none" strike="noStrike">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8089" marR="8089" marT="8089" marB="0" anchor="ctr"/>
                </a:tc>
                <a:tc hMerge="1" vMerge="1">
                  <a:txBody>
                    <a:bodyPr/>
                    <a:lstStyle/>
                    <a:p>
                      <a:pPr algn="l" fontAlgn="ctr"/>
                      <a:endParaRPr lang="ko-KR" altLang="en-US" sz="1200" b="1" i="0" u="none" strike="noStrike" dirty="0">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8089" marR="8089" marT="8089" marB="0" anchor="ctr"/>
                </a:tc>
                <a:tc hMerge="1" vMerge="1">
                  <a:txBody>
                    <a:bodyPr/>
                    <a:lstStyle/>
                    <a:p>
                      <a:pPr algn="l" fontAlgn="ctr"/>
                      <a:endParaRPr lang="ko-KR" altLang="en-US" sz="1200" b="1" i="0" u="none" strike="noStrike">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8089" marR="8089" marT="8089" marB="0" anchor="ctr"/>
                </a:tc>
                <a:tc gridSpan="3">
                  <a:txBody>
                    <a:bodyPr/>
                    <a:lstStyle/>
                    <a:p>
                      <a:pPr algn="ctr" fontAlgn="ctr"/>
                      <a:r>
                        <a:rPr lang="en-US" sz="1200" b="1" u="none" strike="noStrike" dirty="0">
                          <a:solidFill>
                            <a:schemeClr val="bg1"/>
                          </a:solidFill>
                          <a:effectLst/>
                          <a:latin typeface="Arial" panose="020B0604020202020204" pitchFamily="34" charset="0"/>
                          <a:cs typeface="Arial" panose="020B0604020202020204" pitchFamily="34" charset="0"/>
                        </a:rPr>
                        <a:t>Country 1</a:t>
                      </a:r>
                      <a:endParaRPr lang="en-US" sz="1200" b="1" i="0" u="none" strike="noStrike" dirty="0">
                        <a:solidFill>
                          <a:schemeClr val="bg1"/>
                        </a:solidFill>
                        <a:effectLst/>
                        <a:latin typeface="Arial" panose="020B0604020202020204" pitchFamily="34" charset="0"/>
                        <a:ea typeface="맑은 고딕" panose="020B0503020000020004" pitchFamily="50" charset="-127"/>
                        <a:cs typeface="Arial" panose="020B0604020202020204" pitchFamily="34" charset="0"/>
                      </a:endParaRPr>
                    </a:p>
                  </a:txBody>
                  <a:tcPr marL="8089" marR="8089" marT="8089" marB="0" anchor="ctr">
                    <a:solidFill>
                      <a:schemeClr val="accent1">
                        <a:lumMod val="50000"/>
                      </a:schemeClr>
                    </a:solidFill>
                  </a:tcPr>
                </a:tc>
                <a:tc hMerge="1">
                  <a:txBody>
                    <a:bodyPr/>
                    <a:lstStyle/>
                    <a:p>
                      <a:pPr latinLnBrk="1"/>
                      <a:endParaRPr lang="ko-KR" altLang="en-US"/>
                    </a:p>
                  </a:txBody>
                  <a:tcPr/>
                </a:tc>
                <a:tc hMerge="1">
                  <a:txBody>
                    <a:bodyPr/>
                    <a:lstStyle/>
                    <a:p>
                      <a:pPr latinLnBrk="1"/>
                      <a:endParaRPr lang="ko-KR" altLang="en-US"/>
                    </a:p>
                  </a:txBody>
                  <a:tcPr/>
                </a:tc>
                <a:tc>
                  <a:txBody>
                    <a:bodyPr/>
                    <a:lstStyle/>
                    <a:p>
                      <a:pPr algn="ctr" fontAlgn="ctr"/>
                      <a:r>
                        <a:rPr lang="en-US" altLang="ko-KR" sz="1200" b="1" u="none" strike="noStrike" dirty="0">
                          <a:solidFill>
                            <a:schemeClr val="bg1"/>
                          </a:solidFill>
                          <a:effectLst/>
                          <a:latin typeface="Arial" panose="020B0604020202020204" pitchFamily="34" charset="0"/>
                          <a:cs typeface="Arial" panose="020B0604020202020204" pitchFamily="34" charset="0"/>
                        </a:rPr>
                        <a:t>...</a:t>
                      </a:r>
                      <a:endParaRPr lang="en-US" altLang="ko-KR" sz="1200" b="1" i="0" u="none" strike="noStrike" dirty="0">
                        <a:solidFill>
                          <a:schemeClr val="bg1"/>
                        </a:solidFill>
                        <a:effectLst/>
                        <a:latin typeface="Arial" panose="020B0604020202020204" pitchFamily="34" charset="0"/>
                        <a:ea typeface="맑은 고딕" panose="020B0503020000020004" pitchFamily="50" charset="-127"/>
                        <a:cs typeface="Arial" panose="020B0604020202020204" pitchFamily="34" charset="0"/>
                      </a:endParaRPr>
                    </a:p>
                  </a:txBody>
                  <a:tcPr marL="8089" marR="8089" marT="8089" marB="0" anchor="ctr">
                    <a:solidFill>
                      <a:schemeClr val="accent1">
                        <a:lumMod val="50000"/>
                      </a:schemeClr>
                    </a:solidFill>
                  </a:tcPr>
                </a:tc>
                <a:tc gridSpan="3">
                  <a:txBody>
                    <a:bodyPr/>
                    <a:lstStyle/>
                    <a:p>
                      <a:pPr algn="ctr" fontAlgn="ctr"/>
                      <a:r>
                        <a:rPr lang="en-US" sz="1200" b="1" u="none" strike="noStrike" dirty="0">
                          <a:solidFill>
                            <a:schemeClr val="bg1"/>
                          </a:solidFill>
                          <a:effectLst/>
                          <a:latin typeface="Arial" panose="020B0604020202020204" pitchFamily="34" charset="0"/>
                          <a:cs typeface="Arial" panose="020B0604020202020204" pitchFamily="34" charset="0"/>
                        </a:rPr>
                        <a:t>Country N</a:t>
                      </a:r>
                      <a:endParaRPr lang="en-US" sz="1200" b="1" i="0" u="none" strike="noStrike" dirty="0">
                        <a:solidFill>
                          <a:schemeClr val="bg1"/>
                        </a:solidFill>
                        <a:effectLst/>
                        <a:latin typeface="Arial" panose="020B0604020202020204" pitchFamily="34" charset="0"/>
                        <a:ea typeface="맑은 고딕" panose="020B0503020000020004" pitchFamily="50" charset="-127"/>
                        <a:cs typeface="Arial" panose="020B0604020202020204" pitchFamily="34" charset="0"/>
                      </a:endParaRPr>
                    </a:p>
                  </a:txBody>
                  <a:tcPr marL="8089" marR="8089" marT="8089" marB="0" anchor="ctr">
                    <a:solidFill>
                      <a:schemeClr val="accent1">
                        <a:lumMod val="50000"/>
                      </a:schemeClr>
                    </a:solidFill>
                  </a:tcPr>
                </a:tc>
                <a:tc hMerge="1">
                  <a:txBody>
                    <a:bodyPr/>
                    <a:lstStyle/>
                    <a:p>
                      <a:pPr latinLnBrk="1"/>
                      <a:endParaRPr lang="ko-KR" altLang="en-US"/>
                    </a:p>
                  </a:txBody>
                  <a:tcPr/>
                </a:tc>
                <a:tc hMerge="1">
                  <a:txBody>
                    <a:bodyPr/>
                    <a:lstStyle/>
                    <a:p>
                      <a:pPr latinLnBrk="1"/>
                      <a:endParaRPr lang="ko-KR" altLang="en-US"/>
                    </a:p>
                  </a:txBody>
                  <a:tcPr/>
                </a:tc>
                <a:tc vMerge="1">
                  <a:txBody>
                    <a:bodyPr/>
                    <a:lstStyle/>
                    <a:p>
                      <a:pPr latinLnBrk="1"/>
                      <a:endParaRPr lang="ko-KR" altLang="en-US"/>
                    </a:p>
                  </a:txBody>
                  <a:tcPr/>
                </a:tc>
              </a:tr>
              <a:tr h="400777">
                <a:tc gridSpan="3" vMerge="1">
                  <a:txBody>
                    <a:bodyPr/>
                    <a:lstStyle/>
                    <a:p>
                      <a:pPr algn="l" fontAlgn="ctr"/>
                      <a:endParaRPr lang="ko-KR" altLang="en-US" sz="1200" b="1" i="0" u="none" strike="noStrike">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8089" marR="8089" marT="8089" marB="0" anchor="ctr"/>
                </a:tc>
                <a:tc hMerge="1" vMerge="1">
                  <a:txBody>
                    <a:bodyPr/>
                    <a:lstStyle/>
                    <a:p>
                      <a:pPr algn="l" fontAlgn="ctr"/>
                      <a:endParaRPr lang="ko-KR" altLang="en-US" sz="1200" b="1" i="0" u="none" strike="noStrike" dirty="0">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8089" marR="8089" marT="8089" marB="0" anchor="ctr"/>
                </a:tc>
                <a:tc hMerge="1" vMerge="1">
                  <a:txBody>
                    <a:bodyPr/>
                    <a:lstStyle/>
                    <a:p>
                      <a:pPr algn="l" fontAlgn="ctr"/>
                      <a:endParaRPr lang="ko-KR" altLang="en-US" sz="1200" b="1" i="0" u="none" strike="noStrike" dirty="0">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8089" marR="8089" marT="8089" marB="0" anchor="ctr"/>
                </a:tc>
                <a:tc>
                  <a:txBody>
                    <a:bodyPr/>
                    <a:lstStyle/>
                    <a:p>
                      <a:pPr algn="ctr" fontAlgn="ctr"/>
                      <a:r>
                        <a:rPr lang="en-US" sz="1200" b="1" u="none" strike="noStrike" dirty="0">
                          <a:solidFill>
                            <a:schemeClr val="bg1"/>
                          </a:solidFill>
                          <a:effectLst/>
                          <a:latin typeface="Arial" panose="020B0604020202020204" pitchFamily="34" charset="0"/>
                          <a:cs typeface="Arial" panose="020B0604020202020204" pitchFamily="34" charset="0"/>
                        </a:rPr>
                        <a:t>Industry 1</a:t>
                      </a:r>
                      <a:endParaRPr lang="en-US" sz="1200" b="1" i="0" u="none" strike="noStrike" dirty="0">
                        <a:solidFill>
                          <a:schemeClr val="bg1"/>
                        </a:solidFill>
                        <a:effectLst/>
                        <a:latin typeface="Arial" panose="020B0604020202020204" pitchFamily="34" charset="0"/>
                        <a:ea typeface="맑은 고딕" panose="020B0503020000020004" pitchFamily="50" charset="-127"/>
                        <a:cs typeface="Arial" panose="020B0604020202020204" pitchFamily="34" charset="0"/>
                      </a:endParaRPr>
                    </a:p>
                  </a:txBody>
                  <a:tcPr marL="8089" marR="8089" marT="8089" marB="0" anchor="ctr">
                    <a:lnB w="3175" cap="flat" cmpd="sng" algn="ctr">
                      <a:solidFill>
                        <a:schemeClr val="tx1"/>
                      </a:solidFill>
                      <a:prstDash val="solid"/>
                      <a:round/>
                      <a:headEnd type="none" w="med" len="med"/>
                      <a:tailEnd type="none" w="med" len="med"/>
                    </a:lnB>
                    <a:solidFill>
                      <a:schemeClr val="accent1">
                        <a:lumMod val="50000"/>
                      </a:schemeClr>
                    </a:solidFill>
                  </a:tcPr>
                </a:tc>
                <a:tc>
                  <a:txBody>
                    <a:bodyPr/>
                    <a:lstStyle/>
                    <a:p>
                      <a:pPr algn="ctr" fontAlgn="ctr"/>
                      <a:r>
                        <a:rPr lang="en-US" altLang="ko-KR" sz="1200" b="1" u="none" strike="noStrike" dirty="0">
                          <a:solidFill>
                            <a:schemeClr val="bg1"/>
                          </a:solidFill>
                          <a:effectLst/>
                          <a:latin typeface="Arial" panose="020B0604020202020204" pitchFamily="34" charset="0"/>
                          <a:cs typeface="Arial" panose="020B0604020202020204" pitchFamily="34" charset="0"/>
                        </a:rPr>
                        <a:t>...</a:t>
                      </a:r>
                      <a:endParaRPr lang="en-US" altLang="ko-KR" sz="1200" b="1" i="0" u="none" strike="noStrike" dirty="0">
                        <a:solidFill>
                          <a:schemeClr val="bg1"/>
                        </a:solidFill>
                        <a:effectLst/>
                        <a:latin typeface="Arial" panose="020B0604020202020204" pitchFamily="34" charset="0"/>
                        <a:ea typeface="맑은 고딕" panose="020B0503020000020004" pitchFamily="50" charset="-127"/>
                        <a:cs typeface="Arial" panose="020B0604020202020204" pitchFamily="34" charset="0"/>
                      </a:endParaRPr>
                    </a:p>
                  </a:txBody>
                  <a:tcPr marL="8089" marR="8089" marT="8089" marB="0" anchor="ctr">
                    <a:lnB w="3175" cap="flat" cmpd="sng" algn="ctr">
                      <a:solidFill>
                        <a:schemeClr val="tx1"/>
                      </a:solidFill>
                      <a:prstDash val="solid"/>
                      <a:round/>
                      <a:headEnd type="none" w="med" len="med"/>
                      <a:tailEnd type="none" w="med" len="med"/>
                    </a:lnB>
                    <a:solidFill>
                      <a:schemeClr val="accent1">
                        <a:lumMod val="50000"/>
                      </a:schemeClr>
                    </a:solidFill>
                  </a:tcPr>
                </a:tc>
                <a:tc>
                  <a:txBody>
                    <a:bodyPr/>
                    <a:lstStyle/>
                    <a:p>
                      <a:pPr algn="ctr" fontAlgn="ctr"/>
                      <a:r>
                        <a:rPr lang="en-US" sz="1200" b="1" u="none" strike="noStrike" dirty="0">
                          <a:solidFill>
                            <a:schemeClr val="bg1"/>
                          </a:solidFill>
                          <a:effectLst/>
                          <a:latin typeface="Arial" panose="020B0604020202020204" pitchFamily="34" charset="0"/>
                          <a:cs typeface="Arial" panose="020B0604020202020204" pitchFamily="34" charset="0"/>
                        </a:rPr>
                        <a:t>Industry S</a:t>
                      </a:r>
                      <a:endParaRPr lang="en-US" sz="1200" b="1" i="0" u="none" strike="noStrike" dirty="0">
                        <a:solidFill>
                          <a:schemeClr val="bg1"/>
                        </a:solidFill>
                        <a:effectLst/>
                        <a:latin typeface="Arial" panose="020B0604020202020204" pitchFamily="34" charset="0"/>
                        <a:ea typeface="맑은 고딕" panose="020B0503020000020004" pitchFamily="50" charset="-127"/>
                        <a:cs typeface="Arial" panose="020B0604020202020204" pitchFamily="34" charset="0"/>
                      </a:endParaRPr>
                    </a:p>
                  </a:txBody>
                  <a:tcPr marL="8089" marR="8089" marT="8089" marB="0" anchor="ctr">
                    <a:lnB w="3175" cap="flat" cmpd="sng" algn="ctr">
                      <a:solidFill>
                        <a:schemeClr val="tx1"/>
                      </a:solidFill>
                      <a:prstDash val="solid"/>
                      <a:round/>
                      <a:headEnd type="none" w="med" len="med"/>
                      <a:tailEnd type="none" w="med" len="med"/>
                    </a:lnB>
                    <a:solidFill>
                      <a:schemeClr val="accent1">
                        <a:lumMod val="50000"/>
                      </a:schemeClr>
                    </a:solidFill>
                  </a:tcPr>
                </a:tc>
                <a:tc>
                  <a:txBody>
                    <a:bodyPr/>
                    <a:lstStyle/>
                    <a:p>
                      <a:pPr algn="ctr" fontAlgn="ctr"/>
                      <a:r>
                        <a:rPr lang="en-US" altLang="ko-KR" sz="1200" b="1" u="none" strike="noStrike" dirty="0">
                          <a:solidFill>
                            <a:schemeClr val="bg1"/>
                          </a:solidFill>
                          <a:effectLst/>
                          <a:latin typeface="Arial" panose="020B0604020202020204" pitchFamily="34" charset="0"/>
                          <a:cs typeface="Arial" panose="020B0604020202020204" pitchFamily="34" charset="0"/>
                        </a:rPr>
                        <a:t>…</a:t>
                      </a:r>
                      <a:endParaRPr lang="en-US" altLang="ko-KR" sz="1200" b="1" i="0" u="none" strike="noStrike" dirty="0">
                        <a:solidFill>
                          <a:schemeClr val="bg1"/>
                        </a:solidFill>
                        <a:effectLst/>
                        <a:latin typeface="Arial" panose="020B0604020202020204" pitchFamily="34" charset="0"/>
                        <a:ea typeface="맑은 고딕" panose="020B0503020000020004" pitchFamily="50" charset="-127"/>
                        <a:cs typeface="Arial" panose="020B0604020202020204" pitchFamily="34" charset="0"/>
                      </a:endParaRPr>
                    </a:p>
                  </a:txBody>
                  <a:tcPr marL="8089" marR="8089" marT="8089" marB="0" anchor="ctr">
                    <a:lnB w="3175" cap="flat" cmpd="sng" algn="ctr">
                      <a:solidFill>
                        <a:schemeClr val="tx1"/>
                      </a:solidFill>
                      <a:prstDash val="solid"/>
                      <a:round/>
                      <a:headEnd type="none" w="med" len="med"/>
                      <a:tailEnd type="none" w="med" len="med"/>
                    </a:lnB>
                    <a:solidFill>
                      <a:schemeClr val="accent1">
                        <a:lumMod val="50000"/>
                      </a:schemeClr>
                    </a:solidFill>
                  </a:tcPr>
                </a:tc>
                <a:tc>
                  <a:txBody>
                    <a:bodyPr/>
                    <a:lstStyle/>
                    <a:p>
                      <a:pPr algn="ctr" fontAlgn="ctr"/>
                      <a:r>
                        <a:rPr lang="en-US" sz="1200" b="1" u="none" strike="noStrike" dirty="0">
                          <a:solidFill>
                            <a:schemeClr val="bg1"/>
                          </a:solidFill>
                          <a:effectLst/>
                          <a:latin typeface="Arial" panose="020B0604020202020204" pitchFamily="34" charset="0"/>
                          <a:cs typeface="Arial" panose="020B0604020202020204" pitchFamily="34" charset="0"/>
                        </a:rPr>
                        <a:t>Industry 1</a:t>
                      </a:r>
                      <a:endParaRPr lang="en-US" sz="1200" b="1" i="0" u="none" strike="noStrike" dirty="0">
                        <a:solidFill>
                          <a:schemeClr val="bg1"/>
                        </a:solidFill>
                        <a:effectLst/>
                        <a:latin typeface="Arial" panose="020B0604020202020204" pitchFamily="34" charset="0"/>
                        <a:ea typeface="맑은 고딕" panose="020B0503020000020004" pitchFamily="50" charset="-127"/>
                        <a:cs typeface="Arial" panose="020B0604020202020204" pitchFamily="34" charset="0"/>
                      </a:endParaRPr>
                    </a:p>
                  </a:txBody>
                  <a:tcPr marL="8089" marR="8089" marT="8089" marB="0" anchor="ctr">
                    <a:lnB w="3175" cap="flat" cmpd="sng" algn="ctr">
                      <a:solidFill>
                        <a:schemeClr val="tx1"/>
                      </a:solidFill>
                      <a:prstDash val="solid"/>
                      <a:round/>
                      <a:headEnd type="none" w="med" len="med"/>
                      <a:tailEnd type="none" w="med" len="med"/>
                    </a:lnB>
                    <a:solidFill>
                      <a:schemeClr val="accent1">
                        <a:lumMod val="50000"/>
                      </a:schemeClr>
                    </a:solidFill>
                  </a:tcPr>
                </a:tc>
                <a:tc>
                  <a:txBody>
                    <a:bodyPr/>
                    <a:lstStyle/>
                    <a:p>
                      <a:pPr algn="ctr" fontAlgn="ctr"/>
                      <a:r>
                        <a:rPr lang="en-US" altLang="ko-KR" sz="1200" b="1" u="none" strike="noStrike" dirty="0">
                          <a:solidFill>
                            <a:schemeClr val="bg1"/>
                          </a:solidFill>
                          <a:effectLst/>
                          <a:latin typeface="Arial" panose="020B0604020202020204" pitchFamily="34" charset="0"/>
                          <a:cs typeface="Arial" panose="020B0604020202020204" pitchFamily="34" charset="0"/>
                        </a:rPr>
                        <a:t>...</a:t>
                      </a:r>
                      <a:endParaRPr lang="en-US" altLang="ko-KR" sz="1200" b="1" i="0" u="none" strike="noStrike" dirty="0">
                        <a:solidFill>
                          <a:schemeClr val="bg1"/>
                        </a:solidFill>
                        <a:effectLst/>
                        <a:latin typeface="Arial" panose="020B0604020202020204" pitchFamily="34" charset="0"/>
                        <a:ea typeface="맑은 고딕" panose="020B0503020000020004" pitchFamily="50" charset="-127"/>
                        <a:cs typeface="Arial" panose="020B0604020202020204" pitchFamily="34" charset="0"/>
                      </a:endParaRPr>
                    </a:p>
                  </a:txBody>
                  <a:tcPr marL="8089" marR="8089" marT="8089" marB="0" anchor="ctr">
                    <a:lnB w="3175" cap="flat" cmpd="sng" algn="ctr">
                      <a:solidFill>
                        <a:schemeClr val="tx1"/>
                      </a:solidFill>
                      <a:prstDash val="solid"/>
                      <a:round/>
                      <a:headEnd type="none" w="med" len="med"/>
                      <a:tailEnd type="none" w="med" len="med"/>
                    </a:lnB>
                    <a:solidFill>
                      <a:schemeClr val="accent1">
                        <a:lumMod val="50000"/>
                      </a:schemeClr>
                    </a:solidFill>
                  </a:tcPr>
                </a:tc>
                <a:tc>
                  <a:txBody>
                    <a:bodyPr/>
                    <a:lstStyle/>
                    <a:p>
                      <a:pPr algn="ctr" fontAlgn="ctr"/>
                      <a:r>
                        <a:rPr lang="en-US" sz="1200" b="1" u="none" strike="noStrike" dirty="0" smtClean="0">
                          <a:solidFill>
                            <a:schemeClr val="bg1"/>
                          </a:solidFill>
                          <a:effectLst/>
                          <a:latin typeface="Arial" panose="020B0604020202020204" pitchFamily="34" charset="0"/>
                          <a:cs typeface="Arial" panose="020B0604020202020204" pitchFamily="34" charset="0"/>
                        </a:rPr>
                        <a:t>Industry</a:t>
                      </a:r>
                    </a:p>
                    <a:p>
                      <a:pPr algn="ctr" fontAlgn="ctr"/>
                      <a:r>
                        <a:rPr lang="en-US" sz="1200" b="1" u="none" strike="noStrike" dirty="0" smtClean="0">
                          <a:solidFill>
                            <a:schemeClr val="bg1"/>
                          </a:solidFill>
                          <a:effectLst/>
                          <a:latin typeface="Arial" panose="020B0604020202020204" pitchFamily="34" charset="0"/>
                          <a:cs typeface="Arial" panose="020B0604020202020204" pitchFamily="34" charset="0"/>
                        </a:rPr>
                        <a:t>S</a:t>
                      </a:r>
                      <a:endParaRPr lang="en-US" sz="1200" b="1" i="0" u="none" strike="noStrike" dirty="0">
                        <a:solidFill>
                          <a:schemeClr val="bg1"/>
                        </a:solidFill>
                        <a:effectLst/>
                        <a:latin typeface="Arial" panose="020B0604020202020204" pitchFamily="34" charset="0"/>
                        <a:ea typeface="맑은 고딕" panose="020B0503020000020004" pitchFamily="50" charset="-127"/>
                        <a:cs typeface="Arial" panose="020B0604020202020204" pitchFamily="34" charset="0"/>
                      </a:endParaRPr>
                    </a:p>
                  </a:txBody>
                  <a:tcPr marL="8089" marR="8089" marT="8089" marB="0" anchor="ctr">
                    <a:lnB w="3175" cap="flat" cmpd="sng" algn="ctr">
                      <a:solidFill>
                        <a:schemeClr val="tx1"/>
                      </a:solidFill>
                      <a:prstDash val="solid"/>
                      <a:round/>
                      <a:headEnd type="none" w="med" len="med"/>
                      <a:tailEnd type="none" w="med" len="med"/>
                    </a:lnB>
                    <a:solidFill>
                      <a:schemeClr val="accent1">
                        <a:lumMod val="50000"/>
                      </a:schemeClr>
                    </a:solidFill>
                  </a:tcPr>
                </a:tc>
                <a:tc vMerge="1">
                  <a:txBody>
                    <a:bodyPr/>
                    <a:lstStyle/>
                    <a:p>
                      <a:pPr latinLnBrk="1"/>
                      <a:endParaRPr lang="ko-KR" altLang="en-US"/>
                    </a:p>
                  </a:txBody>
                  <a:tcPr/>
                </a:tc>
              </a:tr>
              <a:tr h="358075">
                <a:tc rowSpan="7">
                  <a:txBody>
                    <a:bodyPr/>
                    <a:lstStyle/>
                    <a:p>
                      <a:pPr algn="ctr" fontAlgn="ctr"/>
                      <a:r>
                        <a:rPr lang="en-US" sz="1200" b="1" u="none" strike="noStrike" dirty="0">
                          <a:effectLst/>
                          <a:latin typeface="Arial" panose="020B0604020202020204" pitchFamily="34" charset="0"/>
                          <a:cs typeface="Arial" panose="020B0604020202020204" pitchFamily="34" charset="0"/>
                        </a:rPr>
                        <a:t>Value Added from </a:t>
                      </a:r>
                      <a:r>
                        <a:rPr lang="en-US" sz="1200" b="1" u="none" strike="noStrike" dirty="0" smtClean="0">
                          <a:effectLst/>
                          <a:latin typeface="Arial" panose="020B0604020202020204" pitchFamily="34" charset="0"/>
                          <a:cs typeface="Arial" panose="020B0604020202020204" pitchFamily="34" charset="0"/>
                        </a:rPr>
                        <a:t>Country-Industries </a:t>
                      </a:r>
                    </a:p>
                    <a:p>
                      <a:pPr algn="ctr" fontAlgn="ctr"/>
                      <a:r>
                        <a:rPr lang="en-US" sz="1200" b="1" u="none" strike="noStrike" dirty="0" smtClean="0">
                          <a:effectLst/>
                          <a:latin typeface="Arial" panose="020B0604020202020204" pitchFamily="34" charset="0"/>
                          <a:cs typeface="Arial" panose="020B0604020202020204" pitchFamily="34" charset="0"/>
                        </a:rPr>
                        <a:t>Participating </a:t>
                      </a:r>
                      <a:r>
                        <a:rPr lang="en-US" sz="1200" b="1" u="none" strike="noStrike" dirty="0">
                          <a:effectLst/>
                          <a:latin typeface="Arial" panose="020B0604020202020204" pitchFamily="34" charset="0"/>
                          <a:cs typeface="Arial" panose="020B0604020202020204" pitchFamily="34" charset="0"/>
                        </a:rPr>
                        <a:t>in GVC</a:t>
                      </a:r>
                      <a:endParaRPr lang="en-US" sz="1200" b="1" i="0" u="none" strike="noStrike" dirty="0">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8089" marR="8089" marT="808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2">
                        <a:lumMod val="20000"/>
                        <a:lumOff val="80000"/>
                      </a:schemeClr>
                    </a:solidFill>
                  </a:tcPr>
                </a:tc>
                <a:tc rowSpan="3">
                  <a:txBody>
                    <a:bodyPr/>
                    <a:lstStyle/>
                    <a:p>
                      <a:pPr algn="ctr" fontAlgn="ctr"/>
                      <a:r>
                        <a:rPr lang="en-US" sz="1200" b="1" u="none" strike="noStrike" dirty="0" smtClean="0">
                          <a:effectLst/>
                          <a:latin typeface="Arial" panose="020B0604020202020204" pitchFamily="34" charset="0"/>
                          <a:cs typeface="Arial" panose="020B0604020202020204" pitchFamily="34" charset="0"/>
                        </a:rPr>
                        <a:t>Country</a:t>
                      </a:r>
                    </a:p>
                    <a:p>
                      <a:pPr algn="ctr" fontAlgn="ctr"/>
                      <a:r>
                        <a:rPr lang="en-US" sz="1200" b="1" u="none" strike="noStrike" dirty="0" smtClean="0">
                          <a:effectLst/>
                          <a:latin typeface="Arial" panose="020B0604020202020204" pitchFamily="34" charset="0"/>
                          <a:cs typeface="Arial" panose="020B0604020202020204" pitchFamily="34" charset="0"/>
                        </a:rPr>
                        <a:t>1</a:t>
                      </a:r>
                      <a:endParaRPr lang="en-US" sz="1200" b="1" i="0" u="none" strike="noStrike" dirty="0">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8089" marR="8089" marT="808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sz="1200" b="1" u="none" strike="noStrike">
                          <a:effectLst/>
                          <a:latin typeface="Arial" panose="020B0604020202020204" pitchFamily="34" charset="0"/>
                          <a:cs typeface="Arial" panose="020B0604020202020204" pitchFamily="34" charset="0"/>
                        </a:rPr>
                        <a:t>Industry 1</a:t>
                      </a:r>
                      <a:endParaRPr lang="en-US" sz="1200" b="1" i="0" u="none" strike="noStrike">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8089" marR="8089" marT="808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ko-KR" altLang="en-US" sz="1200" b="1" u="none" strike="noStrike">
                          <a:effectLst/>
                          <a:latin typeface="Arial" panose="020B0604020202020204" pitchFamily="34" charset="0"/>
                          <a:cs typeface="Arial" panose="020B0604020202020204" pitchFamily="34" charset="0"/>
                        </a:rPr>
                        <a:t>　</a:t>
                      </a:r>
                      <a:endParaRPr lang="ko-KR" altLang="en-US" sz="1200" b="1" i="0" u="none" strike="noStrike">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8089" marR="8089" marT="808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ko-KR" altLang="en-US" sz="1200" b="1" u="none" strike="noStrike" dirty="0">
                          <a:effectLst/>
                          <a:latin typeface="Arial" panose="020B0604020202020204" pitchFamily="34" charset="0"/>
                          <a:cs typeface="Arial" panose="020B0604020202020204" pitchFamily="34" charset="0"/>
                        </a:rPr>
                        <a:t>　</a:t>
                      </a:r>
                      <a:endParaRPr lang="ko-KR" altLang="en-US" sz="1200" b="1" i="0" u="none" strike="noStrike" dirty="0">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8089" marR="8089" marT="808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ko-KR" altLang="en-US" sz="1200" b="1" u="none" strike="noStrike">
                          <a:effectLst/>
                          <a:latin typeface="Arial" panose="020B0604020202020204" pitchFamily="34" charset="0"/>
                          <a:cs typeface="Arial" panose="020B0604020202020204" pitchFamily="34" charset="0"/>
                        </a:rPr>
                        <a:t>　</a:t>
                      </a:r>
                      <a:endParaRPr lang="ko-KR" altLang="en-US" sz="1200" b="1" i="0" u="none" strike="noStrike">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8089" marR="8089" marT="808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ko-KR" altLang="en-US" sz="1200" b="1" u="none" strike="noStrike">
                          <a:effectLst/>
                          <a:latin typeface="Arial" panose="020B0604020202020204" pitchFamily="34" charset="0"/>
                          <a:cs typeface="Arial" panose="020B0604020202020204" pitchFamily="34" charset="0"/>
                        </a:rPr>
                        <a:t>　</a:t>
                      </a:r>
                      <a:endParaRPr lang="ko-KR" altLang="en-US" sz="1200" b="1" i="0" u="none" strike="noStrike">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8089" marR="8089" marT="808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ko-KR" altLang="en-US" sz="1200" b="1" u="none" strike="noStrike" dirty="0">
                          <a:effectLst/>
                          <a:latin typeface="Arial" panose="020B0604020202020204" pitchFamily="34" charset="0"/>
                          <a:cs typeface="Arial" panose="020B0604020202020204" pitchFamily="34" charset="0"/>
                        </a:rPr>
                        <a:t>　</a:t>
                      </a:r>
                      <a:endParaRPr lang="ko-KR" altLang="en-US" sz="1200" b="1" i="0" u="none" strike="noStrike" dirty="0">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8089" marR="8089" marT="808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ko-KR" altLang="en-US" sz="1200" b="1" u="none" strike="noStrike" dirty="0">
                          <a:effectLst/>
                          <a:latin typeface="Arial" panose="020B0604020202020204" pitchFamily="34" charset="0"/>
                          <a:cs typeface="Arial" panose="020B0604020202020204" pitchFamily="34" charset="0"/>
                        </a:rPr>
                        <a:t>　</a:t>
                      </a:r>
                      <a:endParaRPr lang="ko-KR" altLang="en-US" sz="1200" b="1" i="0" u="none" strike="noStrike" dirty="0">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8089" marR="8089" marT="808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ko-KR" altLang="en-US" sz="1200" b="1" u="none" strike="noStrike">
                          <a:effectLst/>
                          <a:latin typeface="Arial" panose="020B0604020202020204" pitchFamily="34" charset="0"/>
                          <a:cs typeface="Arial" panose="020B0604020202020204" pitchFamily="34" charset="0"/>
                        </a:rPr>
                        <a:t>　</a:t>
                      </a:r>
                      <a:endParaRPr lang="ko-KR" altLang="en-US" sz="1200" b="1" i="0" u="none" strike="noStrike">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8089" marR="8089" marT="808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ko-KR" altLang="en-US" sz="1200" b="1" u="none" strike="noStrike" dirty="0">
                          <a:effectLst/>
                          <a:latin typeface="Arial" panose="020B0604020202020204" pitchFamily="34" charset="0"/>
                          <a:cs typeface="Arial" panose="020B0604020202020204" pitchFamily="34" charset="0"/>
                        </a:rPr>
                        <a:t>　</a:t>
                      </a:r>
                      <a:endParaRPr lang="ko-KR" altLang="en-US" sz="1200" b="1" i="0" u="none" strike="noStrike" dirty="0">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8089" marR="8089" marT="808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358075">
                <a:tc vMerge="1">
                  <a:txBody>
                    <a:bodyPr/>
                    <a:lstStyle/>
                    <a:p>
                      <a:pPr latinLnBrk="1"/>
                      <a:endParaRPr lang="ko-KR" altLang="en-US"/>
                    </a:p>
                  </a:txBody>
                  <a:tcPr/>
                </a:tc>
                <a:tc vMerge="1">
                  <a:txBody>
                    <a:bodyPr/>
                    <a:lstStyle/>
                    <a:p>
                      <a:pPr latinLnBrk="1"/>
                      <a:endParaRPr lang="ko-KR" altLang="en-US"/>
                    </a:p>
                  </a:txBody>
                  <a:tcPr/>
                </a:tc>
                <a:tc>
                  <a:txBody>
                    <a:bodyPr/>
                    <a:lstStyle/>
                    <a:p>
                      <a:pPr algn="ctr" fontAlgn="ctr"/>
                      <a:r>
                        <a:rPr lang="en-US" altLang="ko-KR" sz="1200" b="1" u="none" strike="noStrike">
                          <a:effectLst/>
                          <a:latin typeface="Arial" panose="020B0604020202020204" pitchFamily="34" charset="0"/>
                          <a:cs typeface="Arial" panose="020B0604020202020204" pitchFamily="34" charset="0"/>
                        </a:rPr>
                        <a:t>…</a:t>
                      </a:r>
                      <a:endParaRPr lang="en-US" altLang="ko-KR" sz="1200" b="1" i="0" u="none" strike="noStrike">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8089" marR="8089" marT="808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ko-KR" altLang="en-US" sz="1200" b="1" u="none" strike="noStrike">
                          <a:effectLst/>
                          <a:latin typeface="Arial" panose="020B0604020202020204" pitchFamily="34" charset="0"/>
                          <a:cs typeface="Arial" panose="020B0604020202020204" pitchFamily="34" charset="0"/>
                        </a:rPr>
                        <a:t>　</a:t>
                      </a:r>
                      <a:endParaRPr lang="ko-KR" altLang="en-US" sz="1200" b="1" i="0" u="none" strike="noStrike">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8089" marR="8089" marT="808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ko-KR" altLang="en-US" sz="1200" b="1" u="none" strike="noStrike" dirty="0">
                          <a:effectLst/>
                          <a:latin typeface="Arial" panose="020B0604020202020204" pitchFamily="34" charset="0"/>
                          <a:cs typeface="Arial" panose="020B0604020202020204" pitchFamily="34" charset="0"/>
                        </a:rPr>
                        <a:t>　</a:t>
                      </a:r>
                      <a:endParaRPr lang="ko-KR" altLang="en-US" sz="1200" b="1" i="0" u="none" strike="noStrike" dirty="0">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8089" marR="8089" marT="808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ko-KR" altLang="en-US" sz="1200" b="1" u="none" strike="noStrike">
                          <a:effectLst/>
                          <a:latin typeface="Arial" panose="020B0604020202020204" pitchFamily="34" charset="0"/>
                          <a:cs typeface="Arial" panose="020B0604020202020204" pitchFamily="34" charset="0"/>
                        </a:rPr>
                        <a:t>　</a:t>
                      </a:r>
                      <a:endParaRPr lang="ko-KR" altLang="en-US" sz="1200" b="1" i="0" u="none" strike="noStrike">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8089" marR="8089" marT="808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ko-KR" altLang="en-US" sz="1200" b="1" u="none" strike="noStrike">
                          <a:effectLst/>
                          <a:latin typeface="Arial" panose="020B0604020202020204" pitchFamily="34" charset="0"/>
                          <a:cs typeface="Arial" panose="020B0604020202020204" pitchFamily="34" charset="0"/>
                        </a:rPr>
                        <a:t>　</a:t>
                      </a:r>
                      <a:endParaRPr lang="ko-KR" altLang="en-US" sz="1200" b="1" i="0" u="none" strike="noStrike">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8089" marR="8089" marT="808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ko-KR" altLang="en-US" sz="1200" b="1" u="none" strike="noStrike">
                          <a:effectLst/>
                          <a:latin typeface="Arial" panose="020B0604020202020204" pitchFamily="34" charset="0"/>
                          <a:cs typeface="Arial" panose="020B0604020202020204" pitchFamily="34" charset="0"/>
                        </a:rPr>
                        <a:t>　</a:t>
                      </a:r>
                      <a:endParaRPr lang="ko-KR" altLang="en-US" sz="1200" b="1" i="0" u="none" strike="noStrike">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8089" marR="8089" marT="808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ko-KR" altLang="en-US" sz="1200" b="1" u="none" strike="noStrike">
                          <a:effectLst/>
                          <a:latin typeface="Arial" panose="020B0604020202020204" pitchFamily="34" charset="0"/>
                          <a:cs typeface="Arial" panose="020B0604020202020204" pitchFamily="34" charset="0"/>
                        </a:rPr>
                        <a:t>　</a:t>
                      </a:r>
                      <a:endParaRPr lang="ko-KR" altLang="en-US" sz="1200" b="1" i="0" u="none" strike="noStrike">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8089" marR="8089" marT="808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ko-KR" altLang="en-US" sz="1200" b="1" u="none" strike="noStrike" dirty="0">
                          <a:effectLst/>
                          <a:latin typeface="Arial" panose="020B0604020202020204" pitchFamily="34" charset="0"/>
                          <a:cs typeface="Arial" panose="020B0604020202020204" pitchFamily="34" charset="0"/>
                        </a:rPr>
                        <a:t>　</a:t>
                      </a:r>
                      <a:endParaRPr lang="ko-KR" altLang="en-US" sz="1200" b="1" i="0" u="none" strike="noStrike" dirty="0">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8089" marR="8089" marT="808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ko-KR" altLang="en-US" sz="1200" b="1" u="none" strike="noStrike" dirty="0">
                          <a:effectLst/>
                          <a:latin typeface="Arial" panose="020B0604020202020204" pitchFamily="34" charset="0"/>
                          <a:cs typeface="Arial" panose="020B0604020202020204" pitchFamily="34" charset="0"/>
                        </a:rPr>
                        <a:t>　</a:t>
                      </a:r>
                      <a:endParaRPr lang="ko-KR" altLang="en-US" sz="1200" b="1" i="0" u="none" strike="noStrike" dirty="0">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8089" marR="8089" marT="808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358075">
                <a:tc vMerge="1">
                  <a:txBody>
                    <a:bodyPr/>
                    <a:lstStyle/>
                    <a:p>
                      <a:pPr latinLnBrk="1"/>
                      <a:endParaRPr lang="ko-KR" altLang="en-US"/>
                    </a:p>
                  </a:txBody>
                  <a:tcPr/>
                </a:tc>
                <a:tc vMerge="1">
                  <a:txBody>
                    <a:bodyPr/>
                    <a:lstStyle/>
                    <a:p>
                      <a:pPr latinLnBrk="1"/>
                      <a:endParaRPr lang="ko-KR" altLang="en-US"/>
                    </a:p>
                  </a:txBody>
                  <a:tcPr/>
                </a:tc>
                <a:tc>
                  <a:txBody>
                    <a:bodyPr/>
                    <a:lstStyle/>
                    <a:p>
                      <a:pPr algn="ctr" fontAlgn="ctr"/>
                      <a:r>
                        <a:rPr lang="en-US" sz="1200" b="1" u="none" strike="noStrike" dirty="0">
                          <a:effectLst/>
                          <a:latin typeface="Arial" panose="020B0604020202020204" pitchFamily="34" charset="0"/>
                          <a:cs typeface="Arial" panose="020B0604020202020204" pitchFamily="34" charset="0"/>
                        </a:rPr>
                        <a:t>Industry S</a:t>
                      </a:r>
                      <a:endParaRPr lang="en-US" sz="1200" b="1" i="0" u="none" strike="noStrike" dirty="0">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8089" marR="8089" marT="808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ko-KR" altLang="en-US" sz="1200" b="1" u="none" strike="noStrike" dirty="0">
                          <a:effectLst/>
                          <a:latin typeface="Arial" panose="020B0604020202020204" pitchFamily="34" charset="0"/>
                          <a:cs typeface="Arial" panose="020B0604020202020204" pitchFamily="34" charset="0"/>
                        </a:rPr>
                        <a:t>　</a:t>
                      </a:r>
                      <a:endParaRPr lang="ko-KR" altLang="en-US" sz="1200" b="1" i="0" u="none" strike="noStrike" dirty="0">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8089" marR="8089" marT="808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ko-KR" altLang="en-US" sz="1200" b="1" u="none" strike="noStrike">
                          <a:effectLst/>
                          <a:latin typeface="Arial" panose="020B0604020202020204" pitchFamily="34" charset="0"/>
                          <a:cs typeface="Arial" panose="020B0604020202020204" pitchFamily="34" charset="0"/>
                        </a:rPr>
                        <a:t>　</a:t>
                      </a:r>
                      <a:endParaRPr lang="ko-KR" altLang="en-US" sz="1200" b="1" i="0" u="none" strike="noStrike">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8089" marR="8089" marT="808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ko-KR" altLang="en-US" sz="1200" b="1" u="none" strike="noStrike" dirty="0">
                          <a:effectLst/>
                          <a:latin typeface="Arial" panose="020B0604020202020204" pitchFamily="34" charset="0"/>
                          <a:cs typeface="Arial" panose="020B0604020202020204" pitchFamily="34" charset="0"/>
                        </a:rPr>
                        <a:t>　</a:t>
                      </a:r>
                      <a:endParaRPr lang="ko-KR" altLang="en-US" sz="1200" b="1" i="0" u="none" strike="noStrike" dirty="0">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8089" marR="8089" marT="808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ko-KR" altLang="en-US" sz="1200" b="1" u="none" strike="noStrike">
                          <a:effectLst/>
                          <a:latin typeface="Arial" panose="020B0604020202020204" pitchFamily="34" charset="0"/>
                          <a:cs typeface="Arial" panose="020B0604020202020204" pitchFamily="34" charset="0"/>
                        </a:rPr>
                        <a:t>　</a:t>
                      </a:r>
                      <a:endParaRPr lang="ko-KR" altLang="en-US" sz="1200" b="1" i="0" u="none" strike="noStrike">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8089" marR="8089" marT="808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ko-KR" altLang="en-US" sz="1200" b="1" u="none" strike="noStrike">
                          <a:effectLst/>
                          <a:latin typeface="Arial" panose="020B0604020202020204" pitchFamily="34" charset="0"/>
                          <a:cs typeface="Arial" panose="020B0604020202020204" pitchFamily="34" charset="0"/>
                        </a:rPr>
                        <a:t>　</a:t>
                      </a:r>
                      <a:endParaRPr lang="ko-KR" altLang="en-US" sz="1200" b="1" i="0" u="none" strike="noStrike">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8089" marR="8089" marT="808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ko-KR" altLang="en-US" sz="1200" b="1" u="none" strike="noStrike">
                          <a:effectLst/>
                          <a:latin typeface="Arial" panose="020B0604020202020204" pitchFamily="34" charset="0"/>
                          <a:cs typeface="Arial" panose="020B0604020202020204" pitchFamily="34" charset="0"/>
                        </a:rPr>
                        <a:t>　</a:t>
                      </a:r>
                      <a:endParaRPr lang="ko-KR" altLang="en-US" sz="1200" b="1" i="0" u="none" strike="noStrike">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8089" marR="8089" marT="808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ko-KR" altLang="en-US" sz="1200" b="1" u="none" strike="noStrike">
                          <a:effectLst/>
                          <a:latin typeface="Arial" panose="020B0604020202020204" pitchFamily="34" charset="0"/>
                          <a:cs typeface="Arial" panose="020B0604020202020204" pitchFamily="34" charset="0"/>
                        </a:rPr>
                        <a:t>　</a:t>
                      </a:r>
                      <a:endParaRPr lang="ko-KR" altLang="en-US" sz="1200" b="1" i="0" u="none" strike="noStrike">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8089" marR="8089" marT="808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ko-KR" altLang="en-US" sz="1200" b="1" u="none" strike="noStrike">
                          <a:effectLst/>
                          <a:latin typeface="Arial" panose="020B0604020202020204" pitchFamily="34" charset="0"/>
                          <a:cs typeface="Arial" panose="020B0604020202020204" pitchFamily="34" charset="0"/>
                        </a:rPr>
                        <a:t>　</a:t>
                      </a:r>
                      <a:endParaRPr lang="ko-KR" altLang="en-US" sz="1200" b="1" i="0" u="none" strike="noStrike">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8089" marR="8089" marT="808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358075">
                <a:tc vMerge="1">
                  <a:txBody>
                    <a:bodyPr/>
                    <a:lstStyle/>
                    <a:p>
                      <a:pPr latinLnBrk="1"/>
                      <a:endParaRPr lang="ko-KR" altLang="en-US"/>
                    </a:p>
                  </a:txBody>
                  <a:tcPr/>
                </a:tc>
                <a:tc>
                  <a:txBody>
                    <a:bodyPr/>
                    <a:lstStyle/>
                    <a:p>
                      <a:pPr algn="ctr" fontAlgn="ctr"/>
                      <a:r>
                        <a:rPr lang="en-US" altLang="ko-KR" sz="1200" b="1" u="none" strike="noStrike" dirty="0">
                          <a:effectLst/>
                          <a:latin typeface="Arial" panose="020B0604020202020204" pitchFamily="34" charset="0"/>
                          <a:cs typeface="Arial" panose="020B0604020202020204" pitchFamily="34" charset="0"/>
                        </a:rPr>
                        <a:t>...</a:t>
                      </a:r>
                      <a:endParaRPr lang="en-US" altLang="ko-KR" sz="1200" b="1" i="0" u="none" strike="noStrike" dirty="0">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8089" marR="8089" marT="808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ko-KR" sz="1200" b="1" u="none" strike="noStrike" dirty="0">
                          <a:effectLst/>
                          <a:latin typeface="Arial" panose="020B0604020202020204" pitchFamily="34" charset="0"/>
                          <a:cs typeface="Arial" panose="020B0604020202020204" pitchFamily="34" charset="0"/>
                        </a:rPr>
                        <a:t>…</a:t>
                      </a:r>
                      <a:endParaRPr lang="en-US" altLang="ko-KR" sz="1200" b="1" i="0" u="none" strike="noStrike" dirty="0">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8089" marR="8089" marT="808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ko-KR" altLang="en-US" sz="1200" b="1" u="none" strike="noStrike">
                          <a:effectLst/>
                          <a:latin typeface="Arial" panose="020B0604020202020204" pitchFamily="34" charset="0"/>
                          <a:cs typeface="Arial" panose="020B0604020202020204" pitchFamily="34" charset="0"/>
                        </a:rPr>
                        <a:t>　</a:t>
                      </a:r>
                      <a:endParaRPr lang="ko-KR" altLang="en-US" sz="1200" b="1" i="0" u="none" strike="noStrike">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8089" marR="8089" marT="808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ko-KR" altLang="en-US" sz="1200" b="1" u="none" strike="noStrike" dirty="0">
                          <a:effectLst/>
                          <a:latin typeface="Arial" panose="020B0604020202020204" pitchFamily="34" charset="0"/>
                          <a:cs typeface="Arial" panose="020B0604020202020204" pitchFamily="34" charset="0"/>
                        </a:rPr>
                        <a:t>　</a:t>
                      </a:r>
                      <a:endParaRPr lang="ko-KR" altLang="en-US" sz="1200" b="1" i="0" u="none" strike="noStrike" dirty="0">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8089" marR="8089" marT="808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ko-KR" altLang="en-US" sz="1200" b="1" u="none" strike="noStrike" dirty="0">
                          <a:effectLst/>
                          <a:latin typeface="Arial" panose="020B0604020202020204" pitchFamily="34" charset="0"/>
                          <a:cs typeface="Arial" panose="020B0604020202020204" pitchFamily="34" charset="0"/>
                        </a:rPr>
                        <a:t>　</a:t>
                      </a:r>
                      <a:endParaRPr lang="ko-KR" altLang="en-US" sz="1200" b="1" i="0" u="none" strike="noStrike" dirty="0">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8089" marR="8089" marT="808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ko-KR" altLang="en-US" sz="1200" b="1" u="none" strike="noStrike">
                          <a:effectLst/>
                          <a:latin typeface="Arial" panose="020B0604020202020204" pitchFamily="34" charset="0"/>
                          <a:cs typeface="Arial" panose="020B0604020202020204" pitchFamily="34" charset="0"/>
                        </a:rPr>
                        <a:t>　</a:t>
                      </a:r>
                      <a:endParaRPr lang="ko-KR" altLang="en-US" sz="1200" b="1" i="0" u="none" strike="noStrike">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8089" marR="8089" marT="808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ko-KR" altLang="en-US" sz="1200" b="1" u="none" strike="noStrike">
                          <a:effectLst/>
                          <a:latin typeface="Arial" panose="020B0604020202020204" pitchFamily="34" charset="0"/>
                          <a:cs typeface="Arial" panose="020B0604020202020204" pitchFamily="34" charset="0"/>
                        </a:rPr>
                        <a:t>　</a:t>
                      </a:r>
                      <a:endParaRPr lang="ko-KR" altLang="en-US" sz="1200" b="1" i="0" u="none" strike="noStrike">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8089" marR="8089" marT="808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ko-KR" altLang="en-US" sz="1200" b="1" u="none" strike="noStrike">
                          <a:effectLst/>
                          <a:latin typeface="Arial" panose="020B0604020202020204" pitchFamily="34" charset="0"/>
                          <a:cs typeface="Arial" panose="020B0604020202020204" pitchFamily="34" charset="0"/>
                        </a:rPr>
                        <a:t>　</a:t>
                      </a:r>
                      <a:endParaRPr lang="ko-KR" altLang="en-US" sz="1200" b="1" i="0" u="none" strike="noStrike">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8089" marR="8089" marT="808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ko-KR" altLang="en-US" sz="1200" b="1" u="none" strike="noStrike">
                          <a:effectLst/>
                          <a:latin typeface="Arial" panose="020B0604020202020204" pitchFamily="34" charset="0"/>
                          <a:cs typeface="Arial" panose="020B0604020202020204" pitchFamily="34" charset="0"/>
                        </a:rPr>
                        <a:t>　</a:t>
                      </a:r>
                      <a:endParaRPr lang="ko-KR" altLang="en-US" sz="1200" b="1" i="0" u="none" strike="noStrike">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8089" marR="8089" marT="808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ko-KR" altLang="en-US" sz="1200" b="1" u="none" strike="noStrike">
                          <a:effectLst/>
                          <a:latin typeface="Arial" panose="020B0604020202020204" pitchFamily="34" charset="0"/>
                          <a:cs typeface="Arial" panose="020B0604020202020204" pitchFamily="34" charset="0"/>
                        </a:rPr>
                        <a:t>　</a:t>
                      </a:r>
                      <a:endParaRPr lang="ko-KR" altLang="en-US" sz="1200" b="1" i="0" u="none" strike="noStrike">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8089" marR="8089" marT="808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358075">
                <a:tc vMerge="1">
                  <a:txBody>
                    <a:bodyPr/>
                    <a:lstStyle/>
                    <a:p>
                      <a:pPr latinLnBrk="1"/>
                      <a:endParaRPr lang="ko-KR" altLang="en-US"/>
                    </a:p>
                  </a:txBody>
                  <a:tcPr/>
                </a:tc>
                <a:tc rowSpan="3">
                  <a:txBody>
                    <a:bodyPr/>
                    <a:lstStyle/>
                    <a:p>
                      <a:pPr algn="ctr" fontAlgn="ctr"/>
                      <a:r>
                        <a:rPr lang="en-US" sz="1200" b="1" u="none" strike="noStrike" dirty="0" smtClean="0">
                          <a:effectLst/>
                          <a:latin typeface="Arial" panose="020B0604020202020204" pitchFamily="34" charset="0"/>
                          <a:cs typeface="Arial" panose="020B0604020202020204" pitchFamily="34" charset="0"/>
                        </a:rPr>
                        <a:t>Country</a:t>
                      </a:r>
                    </a:p>
                    <a:p>
                      <a:pPr algn="ctr" fontAlgn="ctr"/>
                      <a:r>
                        <a:rPr lang="en-US" sz="1200" b="1" u="none" strike="noStrike" dirty="0" smtClean="0">
                          <a:effectLst/>
                          <a:latin typeface="Arial" panose="020B0604020202020204" pitchFamily="34" charset="0"/>
                          <a:cs typeface="Arial" panose="020B0604020202020204" pitchFamily="34" charset="0"/>
                        </a:rPr>
                        <a:t>N</a:t>
                      </a:r>
                      <a:endParaRPr lang="en-US" sz="1200" b="1" i="0" u="none" strike="noStrike" dirty="0">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8089" marR="8089" marT="808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sz="1200" b="1" u="none" strike="noStrike">
                          <a:effectLst/>
                          <a:latin typeface="Arial" panose="020B0604020202020204" pitchFamily="34" charset="0"/>
                          <a:cs typeface="Arial" panose="020B0604020202020204" pitchFamily="34" charset="0"/>
                        </a:rPr>
                        <a:t>Industry 1</a:t>
                      </a:r>
                      <a:endParaRPr lang="en-US" sz="1200" b="1" i="0" u="none" strike="noStrike">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8089" marR="8089" marT="808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ko-KR" altLang="en-US" sz="1200" b="1" u="none" strike="noStrike" dirty="0">
                          <a:effectLst/>
                          <a:latin typeface="Arial" panose="020B0604020202020204" pitchFamily="34" charset="0"/>
                          <a:cs typeface="Arial" panose="020B0604020202020204" pitchFamily="34" charset="0"/>
                        </a:rPr>
                        <a:t>　</a:t>
                      </a:r>
                      <a:endParaRPr lang="ko-KR" altLang="en-US" sz="1200" b="1" i="0" u="none" strike="noStrike" dirty="0">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8089" marR="8089" marT="808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ko-KR" altLang="en-US" sz="1200" b="1" u="none" strike="noStrike" dirty="0">
                          <a:effectLst/>
                          <a:latin typeface="Arial" panose="020B0604020202020204" pitchFamily="34" charset="0"/>
                          <a:cs typeface="Arial" panose="020B0604020202020204" pitchFamily="34" charset="0"/>
                        </a:rPr>
                        <a:t>　</a:t>
                      </a:r>
                      <a:endParaRPr lang="ko-KR" altLang="en-US" sz="1200" b="1" i="0" u="none" strike="noStrike" dirty="0">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8089" marR="8089" marT="808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ko-KR" altLang="en-US" sz="1200" b="1" u="none" strike="noStrike">
                          <a:effectLst/>
                          <a:latin typeface="Arial" panose="020B0604020202020204" pitchFamily="34" charset="0"/>
                          <a:cs typeface="Arial" panose="020B0604020202020204" pitchFamily="34" charset="0"/>
                        </a:rPr>
                        <a:t>　</a:t>
                      </a:r>
                      <a:endParaRPr lang="ko-KR" altLang="en-US" sz="1200" b="1" i="0" u="none" strike="noStrike">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8089" marR="8089" marT="808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ko-KR" altLang="en-US" sz="1200" b="1" u="none" strike="noStrike" dirty="0">
                          <a:effectLst/>
                          <a:latin typeface="Arial" panose="020B0604020202020204" pitchFamily="34" charset="0"/>
                          <a:cs typeface="Arial" panose="020B0604020202020204" pitchFamily="34" charset="0"/>
                        </a:rPr>
                        <a:t>　</a:t>
                      </a:r>
                      <a:endParaRPr lang="ko-KR" altLang="en-US" sz="1200" b="1" i="0" u="none" strike="noStrike" dirty="0">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8089" marR="8089" marT="808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ko-KR" altLang="en-US" sz="1200" b="1" u="none" strike="noStrike">
                          <a:effectLst/>
                          <a:latin typeface="Arial" panose="020B0604020202020204" pitchFamily="34" charset="0"/>
                          <a:cs typeface="Arial" panose="020B0604020202020204" pitchFamily="34" charset="0"/>
                        </a:rPr>
                        <a:t>　</a:t>
                      </a:r>
                      <a:endParaRPr lang="ko-KR" altLang="en-US" sz="1200" b="1" i="0" u="none" strike="noStrike">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8089" marR="8089" marT="808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ko-KR" altLang="en-US" sz="1200" b="1" u="none" strike="noStrike">
                          <a:effectLst/>
                          <a:latin typeface="Arial" panose="020B0604020202020204" pitchFamily="34" charset="0"/>
                          <a:cs typeface="Arial" panose="020B0604020202020204" pitchFamily="34" charset="0"/>
                        </a:rPr>
                        <a:t>　</a:t>
                      </a:r>
                      <a:endParaRPr lang="ko-KR" altLang="en-US" sz="1200" b="1" i="0" u="none" strike="noStrike">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8089" marR="8089" marT="808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ko-KR" altLang="en-US" sz="1200" b="1" u="none" strike="noStrike">
                          <a:effectLst/>
                          <a:latin typeface="Arial" panose="020B0604020202020204" pitchFamily="34" charset="0"/>
                          <a:cs typeface="Arial" panose="020B0604020202020204" pitchFamily="34" charset="0"/>
                        </a:rPr>
                        <a:t>　</a:t>
                      </a:r>
                      <a:endParaRPr lang="ko-KR" altLang="en-US" sz="1200" b="1" i="0" u="none" strike="noStrike">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8089" marR="8089" marT="808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ko-KR" altLang="en-US" sz="1200" b="1" u="none" strike="noStrike">
                          <a:effectLst/>
                          <a:latin typeface="Arial" panose="020B0604020202020204" pitchFamily="34" charset="0"/>
                          <a:cs typeface="Arial" panose="020B0604020202020204" pitchFamily="34" charset="0"/>
                        </a:rPr>
                        <a:t>　</a:t>
                      </a:r>
                      <a:endParaRPr lang="ko-KR" altLang="en-US" sz="1200" b="1" i="0" u="none" strike="noStrike">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8089" marR="8089" marT="808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358075">
                <a:tc vMerge="1">
                  <a:txBody>
                    <a:bodyPr/>
                    <a:lstStyle/>
                    <a:p>
                      <a:pPr latinLnBrk="1"/>
                      <a:endParaRPr lang="ko-KR" altLang="en-US"/>
                    </a:p>
                  </a:txBody>
                  <a:tcPr/>
                </a:tc>
                <a:tc vMerge="1">
                  <a:txBody>
                    <a:bodyPr/>
                    <a:lstStyle/>
                    <a:p>
                      <a:pPr latinLnBrk="1"/>
                      <a:endParaRPr lang="ko-KR" altLang="en-US"/>
                    </a:p>
                  </a:txBody>
                  <a:tcPr/>
                </a:tc>
                <a:tc>
                  <a:txBody>
                    <a:bodyPr/>
                    <a:lstStyle/>
                    <a:p>
                      <a:pPr algn="ctr" fontAlgn="ctr"/>
                      <a:r>
                        <a:rPr lang="en-US" altLang="ko-KR" sz="1200" b="1" u="none" strike="noStrike">
                          <a:effectLst/>
                          <a:latin typeface="Arial" panose="020B0604020202020204" pitchFamily="34" charset="0"/>
                          <a:cs typeface="Arial" panose="020B0604020202020204" pitchFamily="34" charset="0"/>
                        </a:rPr>
                        <a:t>...</a:t>
                      </a:r>
                      <a:endParaRPr lang="en-US" altLang="ko-KR" sz="1200" b="1" i="0" u="none" strike="noStrike">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8089" marR="8089" marT="808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ko-KR" altLang="en-US" sz="1200" b="1" u="none" strike="noStrike">
                          <a:effectLst/>
                          <a:latin typeface="Arial" panose="020B0604020202020204" pitchFamily="34" charset="0"/>
                          <a:cs typeface="Arial" panose="020B0604020202020204" pitchFamily="34" charset="0"/>
                        </a:rPr>
                        <a:t>　</a:t>
                      </a:r>
                      <a:endParaRPr lang="ko-KR" altLang="en-US" sz="1200" b="1" i="0" u="none" strike="noStrike">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8089" marR="8089" marT="808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ko-KR" altLang="en-US" sz="1200" b="1" u="none" strike="noStrike" dirty="0">
                          <a:effectLst/>
                          <a:latin typeface="Arial" panose="020B0604020202020204" pitchFamily="34" charset="0"/>
                          <a:cs typeface="Arial" panose="020B0604020202020204" pitchFamily="34" charset="0"/>
                        </a:rPr>
                        <a:t>　</a:t>
                      </a:r>
                      <a:endParaRPr lang="ko-KR" altLang="en-US" sz="1200" b="1" i="0" u="none" strike="noStrike" dirty="0">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8089" marR="8089" marT="808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ko-KR" altLang="en-US" sz="1200" b="1" u="none" strike="noStrike" dirty="0">
                          <a:effectLst/>
                          <a:latin typeface="Arial" panose="020B0604020202020204" pitchFamily="34" charset="0"/>
                          <a:cs typeface="Arial" panose="020B0604020202020204" pitchFamily="34" charset="0"/>
                        </a:rPr>
                        <a:t>　</a:t>
                      </a:r>
                      <a:endParaRPr lang="ko-KR" altLang="en-US" sz="1200" b="1" i="0" u="none" strike="noStrike" dirty="0">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8089" marR="8089" marT="808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ko-KR" altLang="en-US" sz="1200" b="1" u="none" strike="noStrike">
                          <a:effectLst/>
                          <a:latin typeface="Arial" panose="020B0604020202020204" pitchFamily="34" charset="0"/>
                          <a:cs typeface="Arial" panose="020B0604020202020204" pitchFamily="34" charset="0"/>
                        </a:rPr>
                        <a:t>　</a:t>
                      </a:r>
                      <a:endParaRPr lang="ko-KR" altLang="en-US" sz="1200" b="1" i="0" u="none" strike="noStrike">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8089" marR="8089" marT="808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ko-KR" altLang="en-US" sz="1200" b="1" u="none" strike="noStrike" dirty="0">
                          <a:effectLst/>
                          <a:latin typeface="Arial" panose="020B0604020202020204" pitchFamily="34" charset="0"/>
                          <a:cs typeface="Arial" panose="020B0604020202020204" pitchFamily="34" charset="0"/>
                        </a:rPr>
                        <a:t>　</a:t>
                      </a:r>
                      <a:endParaRPr lang="ko-KR" altLang="en-US" sz="1200" b="1" i="0" u="none" strike="noStrike" dirty="0">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8089" marR="8089" marT="808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ko-KR" altLang="en-US" sz="1200" b="1" u="none" strike="noStrike" dirty="0">
                          <a:effectLst/>
                          <a:latin typeface="Arial" panose="020B0604020202020204" pitchFamily="34" charset="0"/>
                          <a:cs typeface="Arial" panose="020B0604020202020204" pitchFamily="34" charset="0"/>
                        </a:rPr>
                        <a:t>　</a:t>
                      </a:r>
                      <a:endParaRPr lang="ko-KR" altLang="en-US" sz="1200" b="1" i="0" u="none" strike="noStrike" dirty="0">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8089" marR="8089" marT="808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ko-KR" altLang="en-US" sz="1200" b="1" u="none" strike="noStrike">
                          <a:effectLst/>
                          <a:latin typeface="Arial" panose="020B0604020202020204" pitchFamily="34" charset="0"/>
                          <a:cs typeface="Arial" panose="020B0604020202020204" pitchFamily="34" charset="0"/>
                        </a:rPr>
                        <a:t>　</a:t>
                      </a:r>
                      <a:endParaRPr lang="ko-KR" altLang="en-US" sz="1200" b="1" i="0" u="none" strike="noStrike">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8089" marR="8089" marT="808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ko-KR" altLang="en-US" sz="1200" b="1" u="none" strike="noStrike">
                          <a:effectLst/>
                          <a:latin typeface="Arial" panose="020B0604020202020204" pitchFamily="34" charset="0"/>
                          <a:cs typeface="Arial" panose="020B0604020202020204" pitchFamily="34" charset="0"/>
                        </a:rPr>
                        <a:t>　</a:t>
                      </a:r>
                      <a:endParaRPr lang="ko-KR" altLang="en-US" sz="1200" b="1" i="0" u="none" strike="noStrike">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8089" marR="8089" marT="808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358075">
                <a:tc vMerge="1">
                  <a:txBody>
                    <a:bodyPr/>
                    <a:lstStyle/>
                    <a:p>
                      <a:pPr latinLnBrk="1"/>
                      <a:endParaRPr lang="ko-KR" altLang="en-US"/>
                    </a:p>
                  </a:txBody>
                  <a:tcPr/>
                </a:tc>
                <a:tc vMerge="1">
                  <a:txBody>
                    <a:bodyPr/>
                    <a:lstStyle/>
                    <a:p>
                      <a:pPr latinLnBrk="1"/>
                      <a:endParaRPr lang="ko-KR" altLang="en-US"/>
                    </a:p>
                  </a:txBody>
                  <a:tcPr/>
                </a:tc>
                <a:tc>
                  <a:txBody>
                    <a:bodyPr/>
                    <a:lstStyle/>
                    <a:p>
                      <a:pPr algn="ctr" fontAlgn="ctr"/>
                      <a:r>
                        <a:rPr lang="en-US" sz="1200" b="1" u="none" strike="noStrike" dirty="0">
                          <a:effectLst/>
                          <a:latin typeface="Arial" panose="020B0604020202020204" pitchFamily="34" charset="0"/>
                          <a:cs typeface="Arial" panose="020B0604020202020204" pitchFamily="34" charset="0"/>
                        </a:rPr>
                        <a:t>Industry S</a:t>
                      </a:r>
                      <a:endParaRPr lang="en-US" sz="1200" b="1" i="0" u="none" strike="noStrike" dirty="0">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8089" marR="8089" marT="808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ko-KR" altLang="en-US" sz="1200" b="1" u="none" strike="noStrike">
                          <a:effectLst/>
                          <a:latin typeface="Arial" panose="020B0604020202020204" pitchFamily="34" charset="0"/>
                          <a:cs typeface="Arial" panose="020B0604020202020204" pitchFamily="34" charset="0"/>
                        </a:rPr>
                        <a:t>　</a:t>
                      </a:r>
                      <a:endParaRPr lang="ko-KR" altLang="en-US" sz="1200" b="1" i="0" u="none" strike="noStrike">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8089" marR="8089" marT="808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ko-KR" altLang="en-US" sz="1200" b="1" u="none" strike="noStrike">
                          <a:effectLst/>
                          <a:latin typeface="Arial" panose="020B0604020202020204" pitchFamily="34" charset="0"/>
                          <a:cs typeface="Arial" panose="020B0604020202020204" pitchFamily="34" charset="0"/>
                        </a:rPr>
                        <a:t>　</a:t>
                      </a:r>
                      <a:endParaRPr lang="ko-KR" altLang="en-US" sz="1200" b="1" i="0" u="none" strike="noStrike">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8089" marR="8089" marT="808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ko-KR" altLang="en-US" sz="1200" b="1" u="none" strike="noStrike" dirty="0">
                          <a:effectLst/>
                          <a:latin typeface="Arial" panose="020B0604020202020204" pitchFamily="34" charset="0"/>
                          <a:cs typeface="Arial" panose="020B0604020202020204" pitchFamily="34" charset="0"/>
                        </a:rPr>
                        <a:t>　</a:t>
                      </a:r>
                      <a:endParaRPr lang="ko-KR" altLang="en-US" sz="1200" b="1" i="0" u="none" strike="noStrike" dirty="0">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8089" marR="8089" marT="808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ko-KR" altLang="en-US" sz="1200" b="1" u="none" strike="noStrike" dirty="0">
                          <a:effectLst/>
                          <a:latin typeface="Arial" panose="020B0604020202020204" pitchFamily="34" charset="0"/>
                          <a:cs typeface="Arial" panose="020B0604020202020204" pitchFamily="34" charset="0"/>
                        </a:rPr>
                        <a:t>　</a:t>
                      </a:r>
                      <a:endParaRPr lang="ko-KR" altLang="en-US" sz="1200" b="1" i="0" u="none" strike="noStrike" dirty="0">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8089" marR="8089" marT="808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ko-KR" altLang="en-US" sz="1200" b="1" u="none" strike="noStrike" dirty="0">
                          <a:effectLst/>
                          <a:latin typeface="Arial" panose="020B0604020202020204" pitchFamily="34" charset="0"/>
                          <a:cs typeface="Arial" panose="020B0604020202020204" pitchFamily="34" charset="0"/>
                        </a:rPr>
                        <a:t>　</a:t>
                      </a:r>
                      <a:endParaRPr lang="ko-KR" altLang="en-US" sz="1200" b="1" i="0" u="none" strike="noStrike" dirty="0">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8089" marR="8089" marT="808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ko-KR" altLang="en-US" sz="1200" b="1" u="none" strike="noStrike" dirty="0">
                          <a:effectLst/>
                          <a:latin typeface="Arial" panose="020B0604020202020204" pitchFamily="34" charset="0"/>
                          <a:cs typeface="Arial" panose="020B0604020202020204" pitchFamily="34" charset="0"/>
                        </a:rPr>
                        <a:t>　</a:t>
                      </a:r>
                      <a:endParaRPr lang="ko-KR" altLang="en-US" sz="1200" b="1" i="0" u="none" strike="noStrike" dirty="0">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8089" marR="8089" marT="808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ko-KR" altLang="en-US" sz="1200" b="1" u="none" strike="noStrike" dirty="0">
                          <a:effectLst/>
                          <a:latin typeface="Arial" panose="020B0604020202020204" pitchFamily="34" charset="0"/>
                          <a:cs typeface="Arial" panose="020B0604020202020204" pitchFamily="34" charset="0"/>
                        </a:rPr>
                        <a:t>　</a:t>
                      </a:r>
                      <a:endParaRPr lang="ko-KR" altLang="en-US" sz="1200" b="1" i="0" u="none" strike="noStrike" dirty="0">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8089" marR="8089" marT="808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ko-KR" altLang="en-US" sz="1200" b="1" u="none" strike="noStrike">
                          <a:effectLst/>
                          <a:latin typeface="Arial" panose="020B0604020202020204" pitchFamily="34" charset="0"/>
                          <a:cs typeface="Arial" panose="020B0604020202020204" pitchFamily="34" charset="0"/>
                        </a:rPr>
                        <a:t>　</a:t>
                      </a:r>
                      <a:endParaRPr lang="ko-KR" altLang="en-US" sz="1200" b="1" i="0" u="none" strike="noStrike">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8089" marR="8089" marT="808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612903">
                <a:tc gridSpan="3">
                  <a:txBody>
                    <a:bodyPr/>
                    <a:lstStyle/>
                    <a:p>
                      <a:pPr algn="ctr" fontAlgn="ctr"/>
                      <a:r>
                        <a:rPr lang="en-US" sz="1200" b="1" u="none" strike="noStrike" dirty="0">
                          <a:effectLst/>
                          <a:latin typeface="Arial" panose="020B0604020202020204" pitchFamily="34" charset="0"/>
                          <a:cs typeface="Arial" panose="020B0604020202020204" pitchFamily="34" charset="0"/>
                        </a:rPr>
                        <a:t>Total Final Output Value</a:t>
                      </a:r>
                      <a:endParaRPr lang="en-US" sz="1200" b="1" i="0" u="none" strike="noStrike" dirty="0">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8089" marR="8089" marT="808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2">
                        <a:lumMod val="20000"/>
                        <a:lumOff val="80000"/>
                      </a:schemeClr>
                    </a:solidFill>
                  </a:tcPr>
                </a:tc>
                <a:tc hMerge="1">
                  <a:txBody>
                    <a:bodyPr/>
                    <a:lstStyle/>
                    <a:p>
                      <a:pPr latinLnBrk="1"/>
                      <a:endParaRPr lang="ko-KR" altLang="en-US"/>
                    </a:p>
                  </a:txBody>
                  <a:tcPr/>
                </a:tc>
                <a:tc hMerge="1">
                  <a:txBody>
                    <a:bodyPr/>
                    <a:lstStyle/>
                    <a:p>
                      <a:pPr latinLnBrk="1"/>
                      <a:endParaRPr lang="ko-KR" altLang="en-US"/>
                    </a:p>
                  </a:txBody>
                  <a:tcPr/>
                </a:tc>
                <a:tc>
                  <a:txBody>
                    <a:bodyPr/>
                    <a:lstStyle/>
                    <a:p>
                      <a:pPr algn="ctr" fontAlgn="ctr"/>
                      <a:r>
                        <a:rPr lang="ko-KR" altLang="en-US" sz="1200" b="1" u="none" strike="noStrike">
                          <a:effectLst/>
                          <a:latin typeface="Arial" panose="020B0604020202020204" pitchFamily="34" charset="0"/>
                          <a:cs typeface="Arial" panose="020B0604020202020204" pitchFamily="34" charset="0"/>
                        </a:rPr>
                        <a:t>　</a:t>
                      </a:r>
                      <a:endParaRPr lang="ko-KR" altLang="en-US" sz="1200" b="1" i="0" u="none" strike="noStrike">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8089" marR="8089" marT="808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ko-KR" altLang="en-US" sz="1200" b="1" u="none" strike="noStrike">
                          <a:effectLst/>
                          <a:latin typeface="Arial" panose="020B0604020202020204" pitchFamily="34" charset="0"/>
                          <a:cs typeface="Arial" panose="020B0604020202020204" pitchFamily="34" charset="0"/>
                        </a:rPr>
                        <a:t>　</a:t>
                      </a:r>
                      <a:endParaRPr lang="ko-KR" altLang="en-US" sz="1200" b="1" i="0" u="none" strike="noStrike">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8089" marR="8089" marT="808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ko-KR" altLang="en-US" sz="1200" b="1" u="none" strike="noStrike" dirty="0">
                          <a:effectLst/>
                          <a:latin typeface="Arial" panose="020B0604020202020204" pitchFamily="34" charset="0"/>
                          <a:cs typeface="Arial" panose="020B0604020202020204" pitchFamily="34" charset="0"/>
                        </a:rPr>
                        <a:t>　</a:t>
                      </a:r>
                      <a:endParaRPr lang="ko-KR" altLang="en-US" sz="1200" b="1" i="0" u="none" strike="noStrike" dirty="0">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8089" marR="8089" marT="808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ko-KR" altLang="en-US" sz="1200" b="1" u="none" strike="noStrike">
                          <a:effectLst/>
                          <a:latin typeface="Arial" panose="020B0604020202020204" pitchFamily="34" charset="0"/>
                          <a:cs typeface="Arial" panose="020B0604020202020204" pitchFamily="34" charset="0"/>
                        </a:rPr>
                        <a:t>　</a:t>
                      </a:r>
                      <a:endParaRPr lang="ko-KR" altLang="en-US" sz="1200" b="1" i="0" u="none" strike="noStrike">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8089" marR="8089" marT="808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ko-KR" altLang="en-US" sz="1200" b="1" u="none" strike="noStrike" dirty="0">
                          <a:effectLst/>
                          <a:latin typeface="Arial" panose="020B0604020202020204" pitchFamily="34" charset="0"/>
                          <a:cs typeface="Arial" panose="020B0604020202020204" pitchFamily="34" charset="0"/>
                        </a:rPr>
                        <a:t>　</a:t>
                      </a:r>
                      <a:endParaRPr lang="ko-KR" altLang="en-US" sz="1200" b="1" i="0" u="none" strike="noStrike" dirty="0">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8089" marR="8089" marT="808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ko-KR" altLang="en-US" sz="1200" b="1" u="none" strike="noStrike" dirty="0">
                          <a:effectLst/>
                          <a:latin typeface="Arial" panose="020B0604020202020204" pitchFamily="34" charset="0"/>
                          <a:cs typeface="Arial" panose="020B0604020202020204" pitchFamily="34" charset="0"/>
                        </a:rPr>
                        <a:t>　</a:t>
                      </a:r>
                      <a:endParaRPr lang="ko-KR" altLang="en-US" sz="1200" b="1" i="0" u="none" strike="noStrike" dirty="0">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8089" marR="8089" marT="808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ko-KR" altLang="en-US" sz="1200" b="1" u="none" strike="noStrike" dirty="0">
                          <a:effectLst/>
                          <a:latin typeface="Arial" panose="020B0604020202020204" pitchFamily="34" charset="0"/>
                          <a:cs typeface="Arial" panose="020B0604020202020204" pitchFamily="34" charset="0"/>
                        </a:rPr>
                        <a:t>　</a:t>
                      </a:r>
                      <a:endParaRPr lang="ko-KR" altLang="en-US" sz="1200" b="1" i="0" u="none" strike="noStrike" dirty="0">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8089" marR="8089" marT="808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sz="1200" b="1" u="none" strike="noStrike" dirty="0" smtClean="0">
                          <a:effectLst/>
                          <a:latin typeface="Arial" panose="020B0604020202020204" pitchFamily="34" charset="0"/>
                          <a:cs typeface="Arial" panose="020B0604020202020204" pitchFamily="34" charset="0"/>
                        </a:rPr>
                        <a:t>World</a:t>
                      </a:r>
                    </a:p>
                    <a:p>
                      <a:pPr algn="ctr" fontAlgn="ctr"/>
                      <a:r>
                        <a:rPr lang="en-US" sz="1200" b="1" u="none" strike="noStrike" dirty="0" smtClean="0">
                          <a:effectLst/>
                          <a:latin typeface="Arial" panose="020B0604020202020204" pitchFamily="34" charset="0"/>
                          <a:cs typeface="Arial" panose="020B0604020202020204" pitchFamily="34" charset="0"/>
                        </a:rPr>
                        <a:t>GDP</a:t>
                      </a:r>
                      <a:endParaRPr lang="en-US" sz="1200" b="1" i="0" u="none" strike="noStrike" dirty="0">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8089" marR="8089" marT="808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8036547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슬라이드 번호 개체 틀 3"/>
          <p:cNvSpPr>
            <a:spLocks noGrp="1"/>
          </p:cNvSpPr>
          <p:nvPr>
            <p:ph type="sldNum" sz="quarter" idx="12"/>
          </p:nvPr>
        </p:nvSpPr>
        <p:spPr/>
        <p:txBody>
          <a:bodyPr/>
          <a:lstStyle/>
          <a:p>
            <a:fld id="{3F28CAA6-A75E-4364-ADDA-B3C6558AEBCC}" type="slidenum">
              <a:rPr lang="ko-KR" altLang="en-US" smtClean="0"/>
              <a:pPr/>
              <a:t>8</a:t>
            </a:fld>
            <a:endParaRPr lang="ko-KR" altLang="en-US"/>
          </a:p>
        </p:txBody>
      </p:sp>
      <p:sp>
        <p:nvSpPr>
          <p:cNvPr id="13" name="Rectangle 2"/>
          <p:cNvSpPr txBox="1">
            <a:spLocks noChangeArrowheads="1"/>
          </p:cNvSpPr>
          <p:nvPr/>
        </p:nvSpPr>
        <p:spPr bwMode="auto">
          <a:xfrm>
            <a:off x="80072" y="62912"/>
            <a:ext cx="8753358" cy="584775"/>
          </a:xfrm>
          <a:prstGeom prst="rect">
            <a:avLst/>
          </a:prstGeom>
          <a:noFill/>
        </p:spPr>
        <p:txBody>
          <a:bodyPr wrap="none" rtlCol="0">
            <a:spAutoFit/>
            <a:scene3d>
              <a:camera prst="orthographicFront"/>
              <a:lightRig rig="threePt" dir="t"/>
            </a:scene3d>
            <a:sp3d contourW="38100">
              <a:bevelT w="0" h="38100"/>
              <a:contourClr>
                <a:schemeClr val="tx2">
                  <a:lumMod val="50000"/>
                </a:schemeClr>
              </a:contourClr>
            </a:sp3d>
          </a:bodyPr>
          <a:lstStyle>
            <a:defPPr>
              <a:defRPr lang="ko-KR"/>
            </a:defPPr>
            <a:lvl1pPr>
              <a:spcBef>
                <a:spcPct val="50000"/>
              </a:spcBef>
              <a:defRPr sz="2800" spc="-50">
                <a:solidFill>
                  <a:schemeClr val="bg1"/>
                </a:solidFill>
                <a:latin typeface="Arial" pitchFamily="34" charset="0"/>
                <a:ea typeface="HY견고딕" pitchFamily="18" charset="-127"/>
                <a:cs typeface="Arial" pitchFamily="34" charset="0"/>
              </a:defRPr>
            </a:lvl1pPr>
          </a:lstStyle>
          <a:p>
            <a:pPr lvl="0"/>
            <a:r>
              <a:rPr lang="en-US" altLang="ko-KR" sz="3200" b="1" dirty="0">
                <a:latin typeface="+mn-ea"/>
                <a:ea typeface="+mn-ea"/>
              </a:rPr>
              <a:t>III</a:t>
            </a:r>
            <a:r>
              <a:rPr lang="en-US" altLang="ko-KR" sz="3200" b="1" dirty="0" smtClean="0">
                <a:latin typeface="+mn-ea"/>
                <a:ea typeface="+mn-ea"/>
              </a:rPr>
              <a:t>. GVC </a:t>
            </a:r>
            <a:r>
              <a:rPr lang="en-US" altLang="ko-KR" sz="3200" b="1" dirty="0">
                <a:latin typeface="+mn-ea"/>
                <a:ea typeface="+mn-ea"/>
              </a:rPr>
              <a:t>Income and Jobs, All Manufactures</a:t>
            </a:r>
            <a:endParaRPr lang="ko-KR" altLang="ko-KR" sz="3200" b="1" dirty="0"/>
          </a:p>
        </p:txBody>
      </p:sp>
      <p:grpSp>
        <p:nvGrpSpPr>
          <p:cNvPr id="19" name="그룹 18"/>
          <p:cNvGrpSpPr/>
          <p:nvPr/>
        </p:nvGrpSpPr>
        <p:grpSpPr>
          <a:xfrm>
            <a:off x="150937" y="1058081"/>
            <a:ext cx="7949454" cy="515039"/>
            <a:chOff x="272009" y="911397"/>
            <a:chExt cx="8411288" cy="544961"/>
          </a:xfrm>
        </p:grpSpPr>
        <p:grpSp>
          <p:nvGrpSpPr>
            <p:cNvPr id="20" name="그룹 19"/>
            <p:cNvGrpSpPr/>
            <p:nvPr/>
          </p:nvGrpSpPr>
          <p:grpSpPr>
            <a:xfrm>
              <a:off x="272009" y="911397"/>
              <a:ext cx="8411288" cy="544961"/>
              <a:chOff x="272009" y="911397"/>
              <a:chExt cx="8411288" cy="544961"/>
            </a:xfrm>
          </p:grpSpPr>
          <p:pic>
            <p:nvPicPr>
              <p:cNvPr id="23" name="그림 22"/>
              <p:cNvPicPr>
                <a:picLocks noChangeAspect="1"/>
              </p:cNvPicPr>
              <p:nvPr/>
            </p:nvPicPr>
            <p:blipFill rotWithShape="1">
              <a:blip r:embed="rId2" cstate="print">
                <a:extLst>
                  <a:ext uri="{28A0092B-C50C-407E-A947-70E740481C1C}">
                    <a14:useLocalDpi xmlns:a14="http://schemas.microsoft.com/office/drawing/2010/main" val="0"/>
                  </a:ext>
                </a:extLst>
              </a:blip>
              <a:srcRect r="41270"/>
              <a:stretch/>
            </p:blipFill>
            <p:spPr>
              <a:xfrm>
                <a:off x="272009" y="911397"/>
                <a:ext cx="3630510" cy="544961"/>
              </a:xfrm>
              <a:prstGeom prst="rect">
                <a:avLst/>
              </a:prstGeom>
            </p:spPr>
          </p:pic>
          <p:pic>
            <p:nvPicPr>
              <p:cNvPr id="24" name="그림 23"/>
              <p:cNvPicPr>
                <a:picLocks noChangeAspect="1"/>
              </p:cNvPicPr>
              <p:nvPr/>
            </p:nvPicPr>
            <p:blipFill rotWithShape="1">
              <a:blip r:embed="rId2" cstate="print">
                <a:extLst>
                  <a:ext uri="{28A0092B-C50C-407E-A947-70E740481C1C}">
                    <a14:useLocalDpi xmlns:a14="http://schemas.microsoft.com/office/drawing/2010/main" val="0"/>
                  </a:ext>
                </a:extLst>
              </a:blip>
              <a:srcRect l="33042" r="17430"/>
              <a:stretch/>
            </p:blipFill>
            <p:spPr>
              <a:xfrm>
                <a:off x="3902519" y="911397"/>
                <a:ext cx="4780778" cy="544961"/>
              </a:xfrm>
              <a:prstGeom prst="rect">
                <a:avLst/>
              </a:prstGeom>
            </p:spPr>
          </p:pic>
        </p:grpSp>
        <p:sp>
          <p:nvSpPr>
            <p:cNvPr id="21" name="Text Box 41"/>
            <p:cNvSpPr txBox="1">
              <a:spLocks noChangeArrowheads="1"/>
            </p:cNvSpPr>
            <p:nvPr/>
          </p:nvSpPr>
          <p:spPr bwMode="auto">
            <a:xfrm>
              <a:off x="360996" y="934665"/>
              <a:ext cx="553752" cy="430887"/>
            </a:xfrm>
            <a:prstGeom prst="rect">
              <a:avLst/>
            </a:prstGeom>
            <a:noFill/>
            <a:ln w="9525">
              <a:noFill/>
              <a:miter lim="800000"/>
              <a:headEnd/>
              <a:tailEnd/>
            </a:ln>
            <a:effectLst/>
          </p:spPr>
          <p:txBody>
            <a:bodyPr wrap="square">
              <a:spAutoFit/>
              <a:scene3d>
                <a:camera prst="orthographicFront"/>
                <a:lightRig rig="threePt" dir="t"/>
              </a:scene3d>
              <a:sp3d contourW="38100">
                <a:bevelT w="0" h="38100"/>
                <a:contourClr>
                  <a:schemeClr val="tx1">
                    <a:lumMod val="95000"/>
                    <a:lumOff val="5000"/>
                  </a:schemeClr>
                </a:contourClr>
              </a:sp3d>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fontAlgn="base">
                <a:spcBef>
                  <a:spcPct val="0"/>
                </a:spcBef>
                <a:spcAft>
                  <a:spcPct val="0"/>
                </a:spcAft>
                <a:defRPr/>
              </a:pPr>
              <a:r>
                <a:rPr lang="en-US" altLang="ko-KR" sz="2200" smtClean="0">
                  <a:solidFill>
                    <a:schemeClr val="bg1"/>
                  </a:solidFill>
                  <a:latin typeface="HY견고딕" pitchFamily="18" charset="-127"/>
                  <a:ea typeface="HY견고딕" pitchFamily="18" charset="-127"/>
                </a:rPr>
                <a:t>1</a:t>
              </a:r>
              <a:endParaRPr lang="ko-KR" altLang="en-US" sz="2200" dirty="0" smtClean="0">
                <a:solidFill>
                  <a:schemeClr val="bg1"/>
                </a:solidFill>
                <a:latin typeface="HY견고딕" pitchFamily="18" charset="-127"/>
                <a:ea typeface="HY견고딕" pitchFamily="18" charset="-127"/>
              </a:endParaRPr>
            </a:p>
          </p:txBody>
        </p:sp>
        <p:sp>
          <p:nvSpPr>
            <p:cNvPr id="22" name="Text Box 41"/>
            <p:cNvSpPr txBox="1">
              <a:spLocks noChangeArrowheads="1"/>
            </p:cNvSpPr>
            <p:nvPr/>
          </p:nvSpPr>
          <p:spPr bwMode="auto">
            <a:xfrm>
              <a:off x="827584" y="955987"/>
              <a:ext cx="2646508" cy="423355"/>
            </a:xfrm>
            <a:prstGeom prst="rect">
              <a:avLst/>
            </a:prstGeom>
            <a:noFill/>
            <a:ln w="9525">
              <a:noFill/>
              <a:miter lim="800000"/>
              <a:headEnd/>
              <a:tailEnd/>
            </a:ln>
            <a:effectLst/>
          </p:spPr>
          <p:txBody>
            <a:bodyPr wrap="non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fontAlgn="base">
                <a:spcBef>
                  <a:spcPct val="0"/>
                </a:spcBef>
                <a:spcAft>
                  <a:spcPct val="0"/>
                </a:spcAft>
                <a:defRPr/>
              </a:pPr>
              <a:r>
                <a:rPr lang="en-US" altLang="ko-KR" sz="2000" b="1" dirty="0" smtClean="0">
                  <a:solidFill>
                    <a:srgbClr val="214D83"/>
                  </a:solidFill>
                  <a:latin typeface="Arial" panose="020B0604020202020204" pitchFamily="34" charset="0"/>
                  <a:ea typeface="HY헤드라인M" panose="02030600000101010101" pitchFamily="18" charset="-127"/>
                  <a:cs typeface="Arial" panose="020B0604020202020204" pitchFamily="34" charset="0"/>
                </a:rPr>
                <a:t>World </a:t>
              </a:r>
              <a:r>
                <a:rPr lang="en-US" altLang="ko-KR" sz="2000" b="1" dirty="0">
                  <a:solidFill>
                    <a:srgbClr val="214D83"/>
                  </a:solidFill>
                  <a:latin typeface="Arial" panose="020B0604020202020204" pitchFamily="34" charset="0"/>
                  <a:ea typeface="HY헤드라인M" panose="02030600000101010101" pitchFamily="18" charset="-127"/>
                  <a:cs typeface="Arial" panose="020B0604020202020204" pitchFamily="34" charset="0"/>
                </a:rPr>
                <a:t>GVC Income</a:t>
              </a:r>
              <a:endParaRPr lang="ko-KR" altLang="en-US" sz="2000" b="1" dirty="0">
                <a:solidFill>
                  <a:srgbClr val="214D83"/>
                </a:solidFill>
                <a:latin typeface="Arial" panose="020B0604020202020204" pitchFamily="34" charset="0"/>
                <a:ea typeface="HY헤드라인M" panose="02030600000101010101" pitchFamily="18" charset="-127"/>
                <a:cs typeface="Arial" panose="020B0604020202020204" pitchFamily="34" charset="0"/>
              </a:endParaRPr>
            </a:p>
          </p:txBody>
        </p:sp>
      </p:grpSp>
      <p:grpSp>
        <p:nvGrpSpPr>
          <p:cNvPr id="16" name="그룹 15"/>
          <p:cNvGrpSpPr/>
          <p:nvPr/>
        </p:nvGrpSpPr>
        <p:grpSpPr>
          <a:xfrm>
            <a:off x="462244" y="1827402"/>
            <a:ext cx="8681756" cy="1940531"/>
            <a:chOff x="462244" y="1082825"/>
            <a:chExt cx="8681756" cy="1940531"/>
          </a:xfrm>
        </p:grpSpPr>
        <p:sp>
          <p:nvSpPr>
            <p:cNvPr id="17" name="직사각형 16"/>
            <p:cNvSpPr/>
            <p:nvPr/>
          </p:nvSpPr>
          <p:spPr>
            <a:xfrm>
              <a:off x="626029" y="1082825"/>
              <a:ext cx="8517971" cy="1940531"/>
            </a:xfrm>
            <a:prstGeom prst="rect">
              <a:avLst/>
            </a:prstGeom>
          </p:spPr>
          <p:txBody>
            <a:bodyPr vert="horz" wrap="square" lIns="91440" tIns="45720" rIns="91440" bIns="45720" rtlCol="0">
              <a:spAutoFit/>
            </a:bodyPr>
            <a:lstStyle/>
            <a:p>
              <a:pPr marL="0" lvl="1">
                <a:lnSpc>
                  <a:spcPct val="140000"/>
                </a:lnSpc>
              </a:pPr>
              <a:r>
                <a:rPr lang="en-US" altLang="ko-KR" b="1" dirty="0">
                  <a:ln>
                    <a:solidFill>
                      <a:srgbClr val="4F81BD">
                        <a:alpha val="0"/>
                      </a:srgbClr>
                    </a:solidFill>
                  </a:ln>
                  <a:latin typeface="Arial" panose="020B0604020202020204" pitchFamily="34" charset="0"/>
                  <a:ea typeface="HY헤드라인M" panose="02030600000101010101" pitchFamily="18" charset="-127"/>
                  <a:cs typeface="Arial" panose="020B0604020202020204" pitchFamily="34" charset="0"/>
                </a:rPr>
                <a:t>Between 1995 and 2011, the GVC income shares of advanced countries (USA, Japan, and Germany) declined.</a:t>
              </a:r>
            </a:p>
            <a:p>
              <a:pPr marL="0" lvl="1">
                <a:lnSpc>
                  <a:spcPct val="140000"/>
                </a:lnSpc>
                <a:spcBef>
                  <a:spcPts val="300"/>
                </a:spcBef>
              </a:pPr>
              <a:r>
                <a:rPr lang="en-US" altLang="ko-KR" sz="1600" b="1" dirty="0" smtClean="0">
                  <a:ln>
                    <a:solidFill>
                      <a:srgbClr val="4F81BD">
                        <a:alpha val="0"/>
                      </a:srgbClr>
                    </a:solidFill>
                  </a:ln>
                  <a:latin typeface="Arial" panose="020B0604020202020204" pitchFamily="34" charset="0"/>
                  <a:ea typeface="HY헤드라인M" panose="02030600000101010101" pitchFamily="18" charset="-127"/>
                  <a:cs typeface="Arial" panose="020B0604020202020204" pitchFamily="34" charset="0"/>
                </a:rPr>
                <a:t>- USA </a:t>
              </a:r>
              <a:r>
                <a:rPr lang="en-US" altLang="ko-KR" sz="1600" b="1" dirty="0">
                  <a:ln>
                    <a:solidFill>
                      <a:srgbClr val="4F81BD">
                        <a:alpha val="0"/>
                      </a:srgbClr>
                    </a:solidFill>
                  </a:ln>
                  <a:latin typeface="Arial" panose="020B0604020202020204" pitchFamily="34" charset="0"/>
                  <a:ea typeface="HY헤드라인M" panose="02030600000101010101" pitchFamily="18" charset="-127"/>
                  <a:cs typeface="Arial" panose="020B0604020202020204" pitchFamily="34" charset="0"/>
                </a:rPr>
                <a:t>(19.9% → 15.0%), Japan (17.5% → 7.6%), Germany (9.4% → 6.5%)</a:t>
              </a:r>
            </a:p>
            <a:p>
              <a:pPr marL="0" lvl="1">
                <a:lnSpc>
                  <a:spcPct val="140000"/>
                </a:lnSpc>
              </a:pPr>
              <a:r>
                <a:rPr lang="en-US" altLang="ko-KR" sz="1600" b="1" dirty="0" smtClean="0">
                  <a:ln>
                    <a:solidFill>
                      <a:srgbClr val="4F81BD">
                        <a:alpha val="0"/>
                      </a:srgbClr>
                    </a:solidFill>
                  </a:ln>
                  <a:latin typeface="Arial" panose="020B0604020202020204" pitchFamily="34" charset="0"/>
                  <a:ea typeface="HY헤드라인M" panose="02030600000101010101" pitchFamily="18" charset="-127"/>
                  <a:cs typeface="Arial" panose="020B0604020202020204" pitchFamily="34" charset="0"/>
                </a:rPr>
                <a:t>- China</a:t>
              </a:r>
              <a:r>
                <a:rPr lang="en-US" altLang="ko-KR" sz="1600" b="1" dirty="0">
                  <a:ln>
                    <a:solidFill>
                      <a:srgbClr val="4F81BD">
                        <a:alpha val="0"/>
                      </a:srgbClr>
                    </a:solidFill>
                  </a:ln>
                  <a:latin typeface="Arial" panose="020B0604020202020204" pitchFamily="34" charset="0"/>
                  <a:ea typeface="HY헤드라인M" panose="02030600000101010101" pitchFamily="18" charset="-127"/>
                  <a:cs typeface="Arial" panose="020B0604020202020204" pitchFamily="34" charset="0"/>
                </a:rPr>
                <a:t>: 4.2% → 16.7%</a:t>
              </a:r>
            </a:p>
            <a:p>
              <a:pPr marL="0" lvl="1">
                <a:lnSpc>
                  <a:spcPct val="140000"/>
                </a:lnSpc>
              </a:pPr>
              <a:r>
                <a:rPr lang="en-US" altLang="ko-KR" sz="1600" b="1" dirty="0" smtClean="0">
                  <a:ln>
                    <a:solidFill>
                      <a:srgbClr val="4F81BD">
                        <a:alpha val="0"/>
                      </a:srgbClr>
                    </a:solidFill>
                  </a:ln>
                  <a:latin typeface="Arial" panose="020B0604020202020204" pitchFamily="34" charset="0"/>
                  <a:ea typeface="HY헤드라인M" panose="02030600000101010101" pitchFamily="18" charset="-127"/>
                  <a:cs typeface="Arial" panose="020B0604020202020204" pitchFamily="34" charset="0"/>
                </a:rPr>
                <a:t>- Korea</a:t>
              </a:r>
              <a:r>
                <a:rPr lang="en-US" altLang="ko-KR" sz="1600" b="1" dirty="0">
                  <a:ln>
                    <a:solidFill>
                      <a:srgbClr val="4F81BD">
                        <a:alpha val="0"/>
                      </a:srgbClr>
                    </a:solidFill>
                  </a:ln>
                  <a:latin typeface="Arial" panose="020B0604020202020204" pitchFamily="34" charset="0"/>
                  <a:ea typeface="HY헤드라인M" panose="02030600000101010101" pitchFamily="18" charset="-127"/>
                  <a:cs typeface="Arial" panose="020B0604020202020204" pitchFamily="34" charset="0"/>
                </a:rPr>
                <a:t>: </a:t>
              </a:r>
              <a:r>
                <a:rPr lang="en-US" altLang="ko-KR" sz="1600" b="1" dirty="0" smtClean="0">
                  <a:ln>
                    <a:solidFill>
                      <a:srgbClr val="4F81BD">
                        <a:alpha val="0"/>
                      </a:srgbClr>
                    </a:solidFill>
                  </a:ln>
                  <a:latin typeface="Arial" panose="020B0604020202020204" pitchFamily="34" charset="0"/>
                  <a:ea typeface="HY헤드라인M" panose="02030600000101010101" pitchFamily="18" charset="-127"/>
                  <a:cs typeface="Arial" panose="020B0604020202020204" pitchFamily="34" charset="0"/>
                </a:rPr>
                <a:t>maintain</a:t>
              </a:r>
              <a:r>
                <a:rPr lang="en-US" altLang="ko-KR" sz="1600" b="1" dirty="0">
                  <a:ln>
                    <a:solidFill>
                      <a:srgbClr val="4F81BD">
                        <a:alpha val="0"/>
                      </a:srgbClr>
                    </a:solidFill>
                  </a:ln>
                  <a:latin typeface="Arial" panose="020B0604020202020204" pitchFamily="34" charset="0"/>
                  <a:ea typeface="HY헤드라인M" panose="02030600000101010101" pitchFamily="18" charset="-127"/>
                  <a:cs typeface="Arial" panose="020B0604020202020204" pitchFamily="34" charset="0"/>
                </a:rPr>
                <a:t>s</a:t>
              </a:r>
              <a:r>
                <a:rPr lang="en-US" altLang="ko-KR" sz="1600" b="1" dirty="0" smtClean="0">
                  <a:ln>
                    <a:solidFill>
                      <a:srgbClr val="4F81BD">
                        <a:alpha val="0"/>
                      </a:srgbClr>
                    </a:solidFill>
                  </a:ln>
                  <a:latin typeface="Arial" panose="020B0604020202020204" pitchFamily="34" charset="0"/>
                  <a:ea typeface="HY헤드라인M" panose="02030600000101010101" pitchFamily="18" charset="-127"/>
                  <a:cs typeface="Arial" panose="020B0604020202020204" pitchFamily="34" charset="0"/>
                </a:rPr>
                <a:t> </a:t>
              </a:r>
              <a:r>
                <a:rPr lang="en-US" altLang="ko-KR" sz="1600" b="1" dirty="0">
                  <a:ln>
                    <a:solidFill>
                      <a:srgbClr val="4F81BD">
                        <a:alpha val="0"/>
                      </a:srgbClr>
                    </a:solidFill>
                  </a:ln>
                  <a:latin typeface="Arial" panose="020B0604020202020204" pitchFamily="34" charset="0"/>
                  <a:ea typeface="HY헤드라인M" panose="02030600000101010101" pitchFamily="18" charset="-127"/>
                  <a:cs typeface="Arial" panose="020B0604020202020204" pitchFamily="34" charset="0"/>
                </a:rPr>
                <a:t>2%</a:t>
              </a:r>
            </a:p>
          </p:txBody>
        </p:sp>
        <p:pic>
          <p:nvPicPr>
            <p:cNvPr id="1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7851" r="96209" b="66529"/>
            <a:stretch/>
          </p:blipFill>
          <p:spPr bwMode="auto">
            <a:xfrm>
              <a:off x="462244" y="1212844"/>
              <a:ext cx="300037" cy="295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25" name="그룹 24"/>
          <p:cNvGrpSpPr/>
          <p:nvPr/>
        </p:nvGrpSpPr>
        <p:grpSpPr>
          <a:xfrm>
            <a:off x="462244" y="4151764"/>
            <a:ext cx="8681756" cy="823110"/>
            <a:chOff x="462244" y="1082825"/>
            <a:chExt cx="8681756" cy="823110"/>
          </a:xfrm>
        </p:grpSpPr>
        <p:sp>
          <p:nvSpPr>
            <p:cNvPr id="26" name="직사각형 25"/>
            <p:cNvSpPr/>
            <p:nvPr/>
          </p:nvSpPr>
          <p:spPr>
            <a:xfrm>
              <a:off x="626029" y="1082825"/>
              <a:ext cx="8517971" cy="823110"/>
            </a:xfrm>
            <a:prstGeom prst="rect">
              <a:avLst/>
            </a:prstGeom>
          </p:spPr>
          <p:txBody>
            <a:bodyPr vert="horz" wrap="square" lIns="91440" tIns="45720" rIns="91440" bIns="45720" rtlCol="0">
              <a:spAutoFit/>
            </a:bodyPr>
            <a:lstStyle/>
            <a:p>
              <a:pPr marL="0" lvl="1">
                <a:lnSpc>
                  <a:spcPct val="140000"/>
                </a:lnSpc>
              </a:pPr>
              <a:r>
                <a:rPr lang="en-US" altLang="ko-KR" b="1" spc="-40" dirty="0">
                  <a:ln>
                    <a:solidFill>
                      <a:srgbClr val="4F81BD">
                        <a:alpha val="0"/>
                      </a:srgbClr>
                    </a:solidFill>
                  </a:ln>
                  <a:latin typeface="Arial" panose="020B0604020202020204" pitchFamily="34" charset="0"/>
                  <a:ea typeface="HY헤드라인M" panose="02030600000101010101" pitchFamily="18" charset="-127"/>
                  <a:cs typeface="Arial" panose="020B0604020202020204" pitchFamily="34" charset="0"/>
                </a:rPr>
                <a:t>The GVC income share of ROW </a:t>
              </a:r>
              <a:r>
                <a:rPr lang="en-US" altLang="ko-KR" sz="1600" b="1" spc="-40" dirty="0">
                  <a:ln>
                    <a:solidFill>
                      <a:srgbClr val="4F81BD">
                        <a:alpha val="0"/>
                      </a:srgbClr>
                    </a:solidFill>
                  </a:ln>
                  <a:latin typeface="Arial" panose="020B0604020202020204" pitchFamily="34" charset="0"/>
                  <a:ea typeface="HY헤드라인M" panose="02030600000101010101" pitchFamily="18" charset="-127"/>
                  <a:cs typeface="Arial" panose="020B0604020202020204" pitchFamily="34" charset="0"/>
                </a:rPr>
                <a:t>(Rest Of the World) </a:t>
              </a:r>
              <a:r>
                <a:rPr lang="en-US" altLang="ko-KR" b="1" spc="-40" dirty="0">
                  <a:ln>
                    <a:solidFill>
                      <a:srgbClr val="4F81BD">
                        <a:alpha val="0"/>
                      </a:srgbClr>
                    </a:solidFill>
                  </a:ln>
                  <a:latin typeface="Arial" panose="020B0604020202020204" pitchFamily="34" charset="0"/>
                  <a:ea typeface="HY헤드라인M" panose="02030600000101010101" pitchFamily="18" charset="-127"/>
                  <a:cs typeface="Arial" panose="020B0604020202020204" pitchFamily="34" charset="0"/>
                </a:rPr>
                <a:t>increased from 11.3% to 15.6.</a:t>
              </a:r>
            </a:p>
            <a:p>
              <a:pPr marL="0" lvl="1">
                <a:lnSpc>
                  <a:spcPct val="140000"/>
                </a:lnSpc>
              </a:pPr>
              <a:r>
                <a:rPr lang="en-US" altLang="ko-KR" b="1" dirty="0">
                  <a:ln>
                    <a:solidFill>
                      <a:srgbClr val="4F81BD">
                        <a:alpha val="0"/>
                      </a:srgbClr>
                    </a:solidFill>
                  </a:ln>
                  <a:latin typeface="Arial" panose="020B0604020202020204" pitchFamily="34" charset="0"/>
                  <a:ea typeface="HY헤드라인M" panose="02030600000101010101" pitchFamily="18" charset="-127"/>
                  <a:cs typeface="Arial" panose="020B0604020202020204" pitchFamily="34" charset="0"/>
                </a:rPr>
                <a:t>⇒ Interpreted as the expansion of GVC</a:t>
              </a:r>
            </a:p>
          </p:txBody>
        </p:sp>
        <p:pic>
          <p:nvPicPr>
            <p:cNvPr id="27"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7851" r="96209" b="66529"/>
            <a:stretch/>
          </p:blipFill>
          <p:spPr bwMode="auto">
            <a:xfrm>
              <a:off x="462244" y="1212844"/>
              <a:ext cx="300037" cy="295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37" name="그룹 36"/>
          <p:cNvGrpSpPr/>
          <p:nvPr/>
        </p:nvGrpSpPr>
        <p:grpSpPr>
          <a:xfrm>
            <a:off x="462244" y="5398203"/>
            <a:ext cx="8681756" cy="823110"/>
            <a:chOff x="462244" y="1082825"/>
            <a:chExt cx="8681756" cy="823110"/>
          </a:xfrm>
        </p:grpSpPr>
        <p:sp>
          <p:nvSpPr>
            <p:cNvPr id="38" name="직사각형 37"/>
            <p:cNvSpPr/>
            <p:nvPr/>
          </p:nvSpPr>
          <p:spPr>
            <a:xfrm>
              <a:off x="626029" y="1082825"/>
              <a:ext cx="8517971" cy="823110"/>
            </a:xfrm>
            <a:prstGeom prst="rect">
              <a:avLst/>
            </a:prstGeom>
          </p:spPr>
          <p:txBody>
            <a:bodyPr vert="horz" wrap="square" lIns="91440" tIns="45720" rIns="91440" bIns="45720" rtlCol="0">
              <a:spAutoFit/>
            </a:bodyPr>
            <a:lstStyle/>
            <a:p>
              <a:pPr marL="0" lvl="1">
                <a:lnSpc>
                  <a:spcPct val="140000"/>
                </a:lnSpc>
              </a:pPr>
              <a:r>
                <a:rPr lang="en-US" altLang="ko-KR" b="1" dirty="0">
                  <a:ln>
                    <a:solidFill>
                      <a:srgbClr val="4F81BD">
                        <a:alpha val="0"/>
                      </a:srgbClr>
                    </a:solidFill>
                  </a:ln>
                  <a:latin typeface="Arial" panose="020B0604020202020204" pitchFamily="34" charset="0"/>
                  <a:ea typeface="HY헤드라인M" panose="02030600000101010101" pitchFamily="18" charset="-127"/>
                  <a:cs typeface="Arial" panose="020B0604020202020204" pitchFamily="34" charset="0"/>
                </a:rPr>
                <a:t>The ratio of world GVC income to world GDP decreased (23.1% → 20.9%)</a:t>
              </a:r>
            </a:p>
            <a:p>
              <a:pPr marL="0" lvl="1">
                <a:lnSpc>
                  <a:spcPct val="140000"/>
                </a:lnSpc>
              </a:pPr>
              <a:r>
                <a:rPr lang="en-US" altLang="ko-KR" b="1" dirty="0">
                  <a:ln>
                    <a:solidFill>
                      <a:srgbClr val="4F81BD">
                        <a:alpha val="0"/>
                      </a:srgbClr>
                    </a:solidFill>
                  </a:ln>
                  <a:latin typeface="Arial" panose="020B0604020202020204" pitchFamily="34" charset="0"/>
                  <a:ea typeface="HY헤드라인M" panose="02030600000101010101" pitchFamily="18" charset="-127"/>
                  <a:cs typeface="Arial" panose="020B0604020202020204" pitchFamily="34" charset="0"/>
                </a:rPr>
                <a:t>⇒ Due to the </a:t>
              </a:r>
              <a:r>
                <a:rPr lang="en-US" altLang="ko-KR" b="1" dirty="0" err="1">
                  <a:ln>
                    <a:solidFill>
                      <a:srgbClr val="4F81BD">
                        <a:alpha val="0"/>
                      </a:srgbClr>
                    </a:solidFill>
                  </a:ln>
                  <a:latin typeface="Arial" panose="020B0604020202020204" pitchFamily="34" charset="0"/>
                  <a:ea typeface="HY헤드라인M" panose="02030600000101010101" pitchFamily="18" charset="-127"/>
                  <a:cs typeface="Arial" panose="020B0604020202020204" pitchFamily="34" charset="0"/>
                </a:rPr>
                <a:t>servitization</a:t>
              </a:r>
              <a:r>
                <a:rPr lang="en-US" altLang="ko-KR" b="1" dirty="0">
                  <a:ln>
                    <a:solidFill>
                      <a:srgbClr val="4F81BD">
                        <a:alpha val="0"/>
                      </a:srgbClr>
                    </a:solidFill>
                  </a:ln>
                  <a:latin typeface="Arial" panose="020B0604020202020204" pitchFamily="34" charset="0"/>
                  <a:ea typeface="HY헤드라인M" panose="02030600000101010101" pitchFamily="18" charset="-127"/>
                  <a:cs typeface="Arial" panose="020B0604020202020204" pitchFamily="34" charset="0"/>
                </a:rPr>
                <a:t> in the world economy </a:t>
              </a:r>
            </a:p>
          </p:txBody>
        </p:sp>
        <p:pic>
          <p:nvPicPr>
            <p:cNvPr id="39"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7851" r="96209" b="66529"/>
            <a:stretch/>
          </p:blipFill>
          <p:spPr bwMode="auto">
            <a:xfrm>
              <a:off x="462244" y="1212844"/>
              <a:ext cx="300037" cy="295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7726461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슬라이드 번호 개체 틀 3"/>
          <p:cNvSpPr>
            <a:spLocks noGrp="1"/>
          </p:cNvSpPr>
          <p:nvPr>
            <p:ph type="sldNum" sz="quarter" idx="12"/>
          </p:nvPr>
        </p:nvSpPr>
        <p:spPr/>
        <p:txBody>
          <a:bodyPr/>
          <a:lstStyle/>
          <a:p>
            <a:fld id="{3F28CAA6-A75E-4364-ADDA-B3C6558AEBCC}" type="slidenum">
              <a:rPr lang="ko-KR" altLang="en-US" smtClean="0"/>
              <a:pPr/>
              <a:t>9</a:t>
            </a:fld>
            <a:endParaRPr lang="ko-KR" altLang="en-US"/>
          </a:p>
        </p:txBody>
      </p:sp>
      <p:grpSp>
        <p:nvGrpSpPr>
          <p:cNvPr id="28" name="그룹 27"/>
          <p:cNvGrpSpPr/>
          <p:nvPr/>
        </p:nvGrpSpPr>
        <p:grpSpPr>
          <a:xfrm>
            <a:off x="451619" y="980728"/>
            <a:ext cx="8244706" cy="5400600"/>
            <a:chOff x="661169" y="3093714"/>
            <a:chExt cx="7825606" cy="4869668"/>
          </a:xfrm>
        </p:grpSpPr>
        <p:sp>
          <p:nvSpPr>
            <p:cNvPr id="29" name="모서리가 둥근 직사각형 28"/>
            <p:cNvSpPr/>
            <p:nvPr/>
          </p:nvSpPr>
          <p:spPr bwMode="auto">
            <a:xfrm>
              <a:off x="661169" y="3093714"/>
              <a:ext cx="7825606" cy="4869668"/>
            </a:xfrm>
            <a:prstGeom prst="roundRect">
              <a:avLst>
                <a:gd name="adj" fmla="val 479"/>
              </a:avLst>
            </a:prstGeom>
            <a:solidFill>
              <a:schemeClr val="bg1"/>
            </a:solidFill>
            <a:ln w="19050" algn="ctr">
              <a:solidFill>
                <a:srgbClr val="1D4575"/>
              </a:solidFill>
              <a:round/>
              <a:headEnd/>
              <a:tailEnd/>
            </a:ln>
            <a:effectLst>
              <a:innerShdw blurRad="63500">
                <a:schemeClr val="tx1">
                  <a:lumMod val="65000"/>
                  <a:lumOff val="35000"/>
                </a:schemeClr>
              </a:innerShdw>
            </a:effectLst>
          </p:spPr>
          <p:txBody>
            <a:bodyPr anchor="ctr"/>
            <a:lstStyle/>
            <a:p>
              <a:pPr algn="ctr" latinLnBrk="0">
                <a:defRPr/>
              </a:pPr>
              <a:endParaRPr lang="ko-KR" altLang="en-US">
                <a:latin typeface="굴림" charset="-127"/>
                <a:ea typeface="굴림" charset="-127"/>
              </a:endParaRPr>
            </a:p>
          </p:txBody>
        </p:sp>
        <p:sp>
          <p:nvSpPr>
            <p:cNvPr id="30" name="AutoShape 415"/>
            <p:cNvSpPr>
              <a:spLocks noChangeArrowheads="1"/>
            </p:cNvSpPr>
            <p:nvPr/>
          </p:nvSpPr>
          <p:spPr bwMode="auto">
            <a:xfrm>
              <a:off x="699557" y="3122306"/>
              <a:ext cx="7762958" cy="400008"/>
            </a:xfrm>
            <a:prstGeom prst="roundRect">
              <a:avLst>
                <a:gd name="adj" fmla="val 3397"/>
              </a:avLst>
            </a:prstGeom>
            <a:gradFill flip="none" rotWithShape="1">
              <a:gsLst>
                <a:gs pos="39000">
                  <a:srgbClr val="005EA4"/>
                </a:gs>
                <a:gs pos="41000">
                  <a:srgbClr val="004D86"/>
                </a:gs>
              </a:gsLst>
              <a:lin ang="2700000" scaled="1"/>
              <a:tileRect/>
            </a:gradFill>
            <a:ln w="19050" algn="ctr">
              <a:solidFill>
                <a:schemeClr val="bg1"/>
              </a:solidFill>
              <a:round/>
              <a:headEnd/>
              <a:tailEnd/>
            </a:ln>
            <a:effectLst/>
          </p:spPr>
          <p:txBody>
            <a:bodyPr lIns="36000" tIns="0" rIns="0" bIns="0" anchor="ctr">
              <a:scene3d>
                <a:camera prst="orthographicFront"/>
                <a:lightRig rig="threePt" dir="t"/>
              </a:scene3d>
              <a:sp3d>
                <a:bevelT w="0" h="0"/>
                <a:contourClr>
                  <a:srgbClr val="3696E6"/>
                </a:contourClr>
              </a:sp3d>
            </a:bodyPr>
            <a:lstStyle/>
            <a:p>
              <a:pPr marL="49213" indent="-342900" algn="ctr" fontAlgn="ctr" latinLnBrk="0">
                <a:spcBef>
                  <a:spcPct val="20000"/>
                </a:spcBef>
                <a:buClr>
                  <a:schemeClr val="hlink"/>
                </a:buClr>
                <a:buSzPts val="1200"/>
              </a:pPr>
              <a:r>
                <a:rPr lang="en-US" altLang="ko-KR" sz="1700" b="1" dirty="0">
                  <a:solidFill>
                    <a:schemeClr val="bg1"/>
                  </a:solidFill>
                  <a:latin typeface="Arial" panose="020B0604020202020204" pitchFamily="34" charset="0"/>
                  <a:ea typeface="HY헤드라인M" panose="02030600000101010101" pitchFamily="18" charset="-127"/>
                  <a:cs typeface="Arial" panose="020B0604020202020204" pitchFamily="34" charset="0"/>
                </a:rPr>
                <a:t>&lt;Table 2&gt; Shares of GVC Income, All Manufactures</a:t>
              </a:r>
              <a:endParaRPr lang="ko-KR" altLang="en-US" sz="1700" b="1" dirty="0">
                <a:solidFill>
                  <a:schemeClr val="bg1"/>
                </a:solidFill>
                <a:latin typeface="Arial" panose="020B0604020202020204" pitchFamily="34" charset="0"/>
                <a:ea typeface="HY헤드라인M" panose="02030600000101010101" pitchFamily="18" charset="-127"/>
                <a:cs typeface="Arial" panose="020B0604020202020204" pitchFamily="34" charset="0"/>
              </a:endParaRPr>
            </a:p>
          </p:txBody>
        </p:sp>
      </p:grpSp>
      <p:sp>
        <p:nvSpPr>
          <p:cNvPr id="31" name="직사각형 30"/>
          <p:cNvSpPr/>
          <p:nvPr/>
        </p:nvSpPr>
        <p:spPr>
          <a:xfrm>
            <a:off x="7382916" y="1446684"/>
            <a:ext cx="1187624" cy="267766"/>
          </a:xfrm>
          <a:prstGeom prst="rect">
            <a:avLst/>
          </a:prstGeom>
        </p:spPr>
        <p:txBody>
          <a:bodyPr vert="horz" wrap="square" lIns="91440" tIns="45720" rIns="91440" bIns="45720" rtlCol="0">
            <a:spAutoFit/>
          </a:bodyPr>
          <a:lstStyle/>
          <a:p>
            <a:pPr marL="0" lvl="1" algn="r">
              <a:lnSpc>
                <a:spcPct val="95000"/>
              </a:lnSpc>
              <a:spcBef>
                <a:spcPct val="20000"/>
              </a:spcBef>
            </a:pPr>
            <a:r>
              <a:rPr lang="en-US" altLang="ko-KR" sz="1200" dirty="0">
                <a:ln>
                  <a:solidFill>
                    <a:srgbClr val="4F81BD">
                      <a:alpha val="0"/>
                    </a:srgbClr>
                  </a:solidFill>
                </a:ln>
                <a:latin typeface="Arial" panose="020B0604020202020204" pitchFamily="34" charset="0"/>
                <a:ea typeface="HY헤드라인M" panose="02030600000101010101" pitchFamily="18" charset="-127"/>
                <a:cs typeface="Arial" panose="020B0604020202020204" pitchFamily="34" charset="0"/>
              </a:rPr>
              <a:t>Unit: %</a:t>
            </a:r>
            <a:endParaRPr lang="en-US" altLang="ko-KR" sz="1100" dirty="0">
              <a:ln>
                <a:solidFill>
                  <a:srgbClr val="4F81BD">
                    <a:alpha val="0"/>
                  </a:srgbClr>
                </a:solidFill>
              </a:ln>
              <a:latin typeface="Arial" panose="020B0604020202020204" pitchFamily="34" charset="0"/>
              <a:ea typeface="HY헤드라인M" panose="02030600000101010101" pitchFamily="18" charset="-127"/>
              <a:cs typeface="Arial" panose="020B0604020202020204" pitchFamily="34" charset="0"/>
            </a:endParaRPr>
          </a:p>
        </p:txBody>
      </p:sp>
      <p:sp>
        <p:nvSpPr>
          <p:cNvPr id="10" name="Rectangle 2"/>
          <p:cNvSpPr txBox="1">
            <a:spLocks noChangeArrowheads="1"/>
          </p:cNvSpPr>
          <p:nvPr/>
        </p:nvSpPr>
        <p:spPr bwMode="auto">
          <a:xfrm>
            <a:off x="80072" y="62912"/>
            <a:ext cx="8753358" cy="584775"/>
          </a:xfrm>
          <a:prstGeom prst="rect">
            <a:avLst/>
          </a:prstGeom>
          <a:noFill/>
        </p:spPr>
        <p:txBody>
          <a:bodyPr wrap="none" rtlCol="0">
            <a:spAutoFit/>
            <a:scene3d>
              <a:camera prst="orthographicFront"/>
              <a:lightRig rig="threePt" dir="t"/>
            </a:scene3d>
            <a:sp3d contourW="38100">
              <a:bevelT w="0" h="38100"/>
              <a:contourClr>
                <a:schemeClr val="tx2">
                  <a:lumMod val="50000"/>
                </a:schemeClr>
              </a:contourClr>
            </a:sp3d>
          </a:bodyPr>
          <a:lstStyle>
            <a:defPPr>
              <a:defRPr lang="ko-KR"/>
            </a:defPPr>
            <a:lvl1pPr>
              <a:spcBef>
                <a:spcPct val="50000"/>
              </a:spcBef>
              <a:defRPr sz="2800" spc="-50">
                <a:solidFill>
                  <a:schemeClr val="bg1"/>
                </a:solidFill>
                <a:latin typeface="Arial" pitchFamily="34" charset="0"/>
                <a:ea typeface="HY견고딕" pitchFamily="18" charset="-127"/>
                <a:cs typeface="Arial" pitchFamily="34" charset="0"/>
              </a:defRPr>
            </a:lvl1pPr>
          </a:lstStyle>
          <a:p>
            <a:pPr lvl="0"/>
            <a:r>
              <a:rPr lang="en-US" altLang="ko-KR" sz="3200" b="1" dirty="0">
                <a:latin typeface="+mn-ea"/>
                <a:ea typeface="+mn-ea"/>
              </a:rPr>
              <a:t>III</a:t>
            </a:r>
            <a:r>
              <a:rPr lang="en-US" altLang="ko-KR" sz="3200" b="1" dirty="0" smtClean="0">
                <a:latin typeface="+mn-ea"/>
                <a:ea typeface="+mn-ea"/>
              </a:rPr>
              <a:t>. GVC </a:t>
            </a:r>
            <a:r>
              <a:rPr lang="en-US" altLang="ko-KR" sz="3200" b="1" dirty="0">
                <a:latin typeface="+mn-ea"/>
                <a:ea typeface="+mn-ea"/>
              </a:rPr>
              <a:t>Income and Jobs, All Manufactures</a:t>
            </a:r>
            <a:endParaRPr lang="ko-KR" altLang="ko-KR" sz="3200" b="1" dirty="0"/>
          </a:p>
        </p:txBody>
      </p:sp>
      <p:graphicFrame>
        <p:nvGraphicFramePr>
          <p:cNvPr id="3" name="표 2"/>
          <p:cNvGraphicFramePr>
            <a:graphicFrameLocks noGrp="1"/>
          </p:cNvGraphicFramePr>
          <p:nvPr>
            <p:extLst>
              <p:ext uri="{D42A27DB-BD31-4B8C-83A1-F6EECF244321}">
                <p14:modId xmlns:p14="http://schemas.microsoft.com/office/powerpoint/2010/main" val="1617441735"/>
              </p:ext>
            </p:extLst>
          </p:nvPr>
        </p:nvGraphicFramePr>
        <p:xfrm>
          <a:off x="604166" y="1685930"/>
          <a:ext cx="7899698" cy="4539090"/>
        </p:xfrm>
        <a:graphic>
          <a:graphicData uri="http://schemas.openxmlformats.org/drawingml/2006/table">
            <a:tbl>
              <a:tblPr>
                <a:tableStyleId>{5C22544A-7EE6-4342-B048-85BDC9FD1C3A}</a:tableStyleId>
              </a:tblPr>
              <a:tblGrid>
                <a:gridCol w="2527674"/>
                <a:gridCol w="1366544"/>
                <a:gridCol w="1001370"/>
                <a:gridCol w="1001370"/>
                <a:gridCol w="1001370"/>
                <a:gridCol w="1001370"/>
              </a:tblGrid>
              <a:tr h="298616">
                <a:tc>
                  <a:txBody>
                    <a:bodyPr/>
                    <a:lstStyle/>
                    <a:p>
                      <a:pPr algn="just" fontAlgn="ctr"/>
                      <a:r>
                        <a:rPr lang="ko-KR" altLang="en-US" sz="1600" b="1" u="none" strike="noStrike" dirty="0">
                          <a:solidFill>
                            <a:schemeClr val="bg1"/>
                          </a:solidFill>
                          <a:effectLst/>
                          <a:latin typeface="Arial" panose="020B0604020202020204" pitchFamily="34" charset="0"/>
                          <a:cs typeface="Arial" panose="020B0604020202020204" pitchFamily="34" charset="0"/>
                        </a:rPr>
                        <a:t>　</a:t>
                      </a:r>
                      <a:endParaRPr lang="ko-KR" altLang="en-US" sz="1600" b="1" i="0" u="none" strike="noStrike" dirty="0">
                        <a:solidFill>
                          <a:schemeClr val="bg1"/>
                        </a:solidFill>
                        <a:effectLst/>
                        <a:latin typeface="Arial" panose="020B0604020202020204" pitchFamily="34" charset="0"/>
                        <a:ea typeface="맑은 고딕" panose="020B0503020000020004" pitchFamily="50" charset="-127"/>
                        <a:cs typeface="Arial" panose="020B0604020202020204" pitchFamily="34" charset="0"/>
                      </a:endParaRPr>
                    </a:p>
                  </a:txBody>
                  <a:tcPr marL="8244" marR="8244" marT="8244" marB="0" anchor="ctr">
                    <a:lnL w="3175" cap="flat" cmpd="sng" algn="ctr">
                      <a:solidFill>
                        <a:schemeClr val="tx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2">
                        <a:lumMod val="50000"/>
                      </a:schemeClr>
                    </a:solidFill>
                  </a:tcPr>
                </a:tc>
                <a:tc>
                  <a:txBody>
                    <a:bodyPr/>
                    <a:lstStyle/>
                    <a:p>
                      <a:pPr algn="ctr" fontAlgn="ctr"/>
                      <a:r>
                        <a:rPr lang="en-US" altLang="ko-KR" sz="1600" b="1" u="none" strike="noStrike" dirty="0">
                          <a:solidFill>
                            <a:schemeClr val="bg1"/>
                          </a:solidFill>
                          <a:effectLst/>
                          <a:latin typeface="Arial" panose="020B0604020202020204" pitchFamily="34" charset="0"/>
                          <a:cs typeface="Arial" panose="020B0604020202020204" pitchFamily="34" charset="0"/>
                        </a:rPr>
                        <a:t>1995</a:t>
                      </a:r>
                      <a:endParaRPr lang="en-US" altLang="ko-KR" sz="1600" b="1" i="0" u="none" strike="noStrike" dirty="0">
                        <a:solidFill>
                          <a:schemeClr val="bg1"/>
                        </a:solidFill>
                        <a:effectLst/>
                        <a:latin typeface="Arial" panose="020B0604020202020204" pitchFamily="34" charset="0"/>
                        <a:ea typeface="맑은 고딕" panose="020B0503020000020004" pitchFamily="50" charset="-127"/>
                        <a:cs typeface="Arial" panose="020B0604020202020204" pitchFamily="34" charset="0"/>
                      </a:endParaRPr>
                    </a:p>
                  </a:txBody>
                  <a:tcPr marL="8244" marR="8244" marT="8244"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2">
                        <a:lumMod val="50000"/>
                      </a:schemeClr>
                    </a:solidFill>
                  </a:tcPr>
                </a:tc>
                <a:tc>
                  <a:txBody>
                    <a:bodyPr/>
                    <a:lstStyle/>
                    <a:p>
                      <a:pPr algn="ctr" fontAlgn="ctr"/>
                      <a:r>
                        <a:rPr lang="en-US" altLang="ko-KR" sz="1600" b="1" u="none" strike="noStrike" dirty="0">
                          <a:solidFill>
                            <a:schemeClr val="bg1"/>
                          </a:solidFill>
                          <a:effectLst/>
                          <a:latin typeface="Arial" panose="020B0604020202020204" pitchFamily="34" charset="0"/>
                          <a:cs typeface="Arial" panose="020B0604020202020204" pitchFamily="34" charset="0"/>
                        </a:rPr>
                        <a:t>2000</a:t>
                      </a:r>
                      <a:endParaRPr lang="en-US" altLang="ko-KR" sz="1600" b="1" i="0" u="none" strike="noStrike" dirty="0">
                        <a:solidFill>
                          <a:schemeClr val="bg1"/>
                        </a:solidFill>
                        <a:effectLst/>
                        <a:latin typeface="Arial" panose="020B0604020202020204" pitchFamily="34" charset="0"/>
                        <a:ea typeface="맑은 고딕" panose="020B0503020000020004" pitchFamily="50" charset="-127"/>
                        <a:cs typeface="Arial" panose="020B0604020202020204" pitchFamily="34" charset="0"/>
                      </a:endParaRPr>
                    </a:p>
                  </a:txBody>
                  <a:tcPr marL="8244" marR="8244" marT="8244"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2">
                        <a:lumMod val="50000"/>
                      </a:schemeClr>
                    </a:solidFill>
                  </a:tcPr>
                </a:tc>
                <a:tc>
                  <a:txBody>
                    <a:bodyPr/>
                    <a:lstStyle/>
                    <a:p>
                      <a:pPr algn="ctr" fontAlgn="ctr"/>
                      <a:r>
                        <a:rPr lang="en-US" altLang="ko-KR" sz="1600" b="1" u="none" strike="noStrike" dirty="0">
                          <a:solidFill>
                            <a:schemeClr val="bg1"/>
                          </a:solidFill>
                          <a:effectLst/>
                          <a:latin typeface="Arial" panose="020B0604020202020204" pitchFamily="34" charset="0"/>
                          <a:cs typeface="Arial" panose="020B0604020202020204" pitchFamily="34" charset="0"/>
                        </a:rPr>
                        <a:t>2005</a:t>
                      </a:r>
                      <a:endParaRPr lang="en-US" altLang="ko-KR" sz="1600" b="1" i="0" u="none" strike="noStrike" dirty="0">
                        <a:solidFill>
                          <a:schemeClr val="bg1"/>
                        </a:solidFill>
                        <a:effectLst/>
                        <a:latin typeface="Arial" panose="020B0604020202020204" pitchFamily="34" charset="0"/>
                        <a:ea typeface="맑은 고딕" panose="020B0503020000020004" pitchFamily="50" charset="-127"/>
                        <a:cs typeface="Arial" panose="020B0604020202020204" pitchFamily="34" charset="0"/>
                      </a:endParaRPr>
                    </a:p>
                  </a:txBody>
                  <a:tcPr marL="8244" marR="8244" marT="8244"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2">
                        <a:lumMod val="50000"/>
                      </a:schemeClr>
                    </a:solidFill>
                  </a:tcPr>
                </a:tc>
                <a:tc>
                  <a:txBody>
                    <a:bodyPr/>
                    <a:lstStyle/>
                    <a:p>
                      <a:pPr algn="ctr" fontAlgn="ctr"/>
                      <a:r>
                        <a:rPr lang="en-US" altLang="ko-KR" sz="1600" b="1" u="none" strike="noStrike" dirty="0">
                          <a:solidFill>
                            <a:schemeClr val="bg1"/>
                          </a:solidFill>
                          <a:effectLst/>
                          <a:latin typeface="Arial" panose="020B0604020202020204" pitchFamily="34" charset="0"/>
                          <a:cs typeface="Arial" panose="020B0604020202020204" pitchFamily="34" charset="0"/>
                        </a:rPr>
                        <a:t>2009</a:t>
                      </a:r>
                      <a:endParaRPr lang="en-US" altLang="ko-KR" sz="1600" b="1" i="0" u="none" strike="noStrike" dirty="0">
                        <a:solidFill>
                          <a:schemeClr val="bg1"/>
                        </a:solidFill>
                        <a:effectLst/>
                        <a:latin typeface="Arial" panose="020B0604020202020204" pitchFamily="34" charset="0"/>
                        <a:ea typeface="맑은 고딕" panose="020B0503020000020004" pitchFamily="50" charset="-127"/>
                        <a:cs typeface="Arial" panose="020B0604020202020204" pitchFamily="34" charset="0"/>
                      </a:endParaRPr>
                    </a:p>
                  </a:txBody>
                  <a:tcPr marL="8244" marR="8244" marT="8244"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2">
                        <a:lumMod val="50000"/>
                      </a:schemeClr>
                    </a:solidFill>
                  </a:tcPr>
                </a:tc>
                <a:tc>
                  <a:txBody>
                    <a:bodyPr/>
                    <a:lstStyle/>
                    <a:p>
                      <a:pPr algn="ctr" fontAlgn="ctr"/>
                      <a:r>
                        <a:rPr lang="en-US" altLang="ko-KR" sz="1600" b="1" u="none" strike="noStrike" dirty="0">
                          <a:solidFill>
                            <a:schemeClr val="bg1"/>
                          </a:solidFill>
                          <a:effectLst/>
                          <a:latin typeface="Arial" panose="020B0604020202020204" pitchFamily="34" charset="0"/>
                          <a:cs typeface="Arial" panose="020B0604020202020204" pitchFamily="34" charset="0"/>
                        </a:rPr>
                        <a:t>2011</a:t>
                      </a:r>
                      <a:endParaRPr lang="en-US" altLang="ko-KR" sz="1600" b="1" i="0" u="none" strike="noStrike" dirty="0">
                        <a:solidFill>
                          <a:schemeClr val="bg1"/>
                        </a:solidFill>
                        <a:effectLst/>
                        <a:latin typeface="Arial" panose="020B0604020202020204" pitchFamily="34" charset="0"/>
                        <a:ea typeface="맑은 고딕" panose="020B0503020000020004" pitchFamily="50" charset="-127"/>
                        <a:cs typeface="Arial" panose="020B0604020202020204" pitchFamily="34" charset="0"/>
                      </a:endParaRPr>
                    </a:p>
                  </a:txBody>
                  <a:tcPr marL="8244" marR="8244" marT="8244" marB="0" anchor="ctr">
                    <a:lnL w="3175" cap="flat" cmpd="sng" algn="ctr">
                      <a:solidFill>
                        <a:schemeClr val="bg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2">
                        <a:lumMod val="50000"/>
                      </a:schemeClr>
                    </a:solidFill>
                  </a:tcPr>
                </a:tc>
              </a:tr>
              <a:tr h="239268">
                <a:tc>
                  <a:txBody>
                    <a:bodyPr/>
                    <a:lstStyle/>
                    <a:p>
                      <a:pPr algn="ctr" fontAlgn="ctr"/>
                      <a:r>
                        <a:rPr lang="en-US" sz="1400" b="1" u="none" strike="noStrike" dirty="0">
                          <a:effectLst/>
                          <a:latin typeface="Arial" panose="020B0604020202020204" pitchFamily="34" charset="0"/>
                          <a:cs typeface="Arial" panose="020B0604020202020204" pitchFamily="34" charset="0"/>
                        </a:rPr>
                        <a:t>Brazil</a:t>
                      </a:r>
                      <a:endParaRPr lang="en-US" sz="1400" b="1" i="0" u="none" strike="noStrike" dirty="0">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8244" marR="8244" marT="8244"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ko-KR" sz="1400" b="1" u="none" strike="noStrike" dirty="0">
                          <a:effectLst/>
                          <a:latin typeface="Arial" panose="020B0604020202020204" pitchFamily="34" charset="0"/>
                          <a:cs typeface="Arial" panose="020B0604020202020204" pitchFamily="34" charset="0"/>
                        </a:rPr>
                        <a:t>2.5 </a:t>
                      </a:r>
                      <a:endParaRPr lang="en-US" altLang="ko-KR" sz="1400" b="1" i="0" u="none" strike="noStrike" dirty="0">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8244" marR="8244" marT="8244"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E9EDF4"/>
                    </a:solidFill>
                  </a:tcPr>
                </a:tc>
                <a:tc>
                  <a:txBody>
                    <a:bodyPr/>
                    <a:lstStyle/>
                    <a:p>
                      <a:pPr algn="ctr" fontAlgn="ctr"/>
                      <a:r>
                        <a:rPr lang="en-US" altLang="ko-KR" sz="1400" b="1" u="none" strike="noStrike">
                          <a:effectLst/>
                          <a:latin typeface="Arial" panose="020B0604020202020204" pitchFamily="34" charset="0"/>
                          <a:cs typeface="Arial" panose="020B0604020202020204" pitchFamily="34" charset="0"/>
                        </a:rPr>
                        <a:t>2.0 </a:t>
                      </a:r>
                      <a:endParaRPr lang="en-US" altLang="ko-KR" sz="1400" b="1" i="0" u="none" strike="noStrike">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8244" marR="8244" marT="8244"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E9EDF4"/>
                    </a:solidFill>
                  </a:tcPr>
                </a:tc>
                <a:tc>
                  <a:txBody>
                    <a:bodyPr/>
                    <a:lstStyle/>
                    <a:p>
                      <a:pPr algn="ctr" fontAlgn="ctr"/>
                      <a:r>
                        <a:rPr lang="en-US" altLang="ko-KR" sz="1400" b="1" u="none" strike="noStrike">
                          <a:effectLst/>
                          <a:latin typeface="Arial" panose="020B0604020202020204" pitchFamily="34" charset="0"/>
                          <a:cs typeface="Arial" panose="020B0604020202020204" pitchFamily="34" charset="0"/>
                        </a:rPr>
                        <a:t>2.2 </a:t>
                      </a:r>
                      <a:endParaRPr lang="en-US" altLang="ko-KR" sz="1400" b="1" i="0" u="none" strike="noStrike">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8244" marR="8244" marT="8244"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E9EDF4"/>
                    </a:solidFill>
                  </a:tcPr>
                </a:tc>
                <a:tc>
                  <a:txBody>
                    <a:bodyPr/>
                    <a:lstStyle/>
                    <a:p>
                      <a:pPr algn="ctr" fontAlgn="ctr"/>
                      <a:r>
                        <a:rPr lang="en-US" altLang="ko-KR" sz="1400" b="1" u="none" strike="noStrike">
                          <a:effectLst/>
                          <a:latin typeface="Arial" panose="020B0604020202020204" pitchFamily="34" charset="0"/>
                          <a:cs typeface="Arial" panose="020B0604020202020204" pitchFamily="34" charset="0"/>
                        </a:rPr>
                        <a:t>3.1 </a:t>
                      </a:r>
                      <a:endParaRPr lang="en-US" altLang="ko-KR" sz="1400" b="1" i="0" u="none" strike="noStrike">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8244" marR="8244" marT="8244"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E9EDF4"/>
                    </a:solidFill>
                  </a:tcPr>
                </a:tc>
                <a:tc>
                  <a:txBody>
                    <a:bodyPr/>
                    <a:lstStyle/>
                    <a:p>
                      <a:pPr algn="ctr" fontAlgn="ctr"/>
                      <a:r>
                        <a:rPr lang="en-US" altLang="ko-KR" sz="1400" b="1" u="none" strike="noStrike">
                          <a:effectLst/>
                          <a:latin typeface="Arial" panose="020B0604020202020204" pitchFamily="34" charset="0"/>
                          <a:cs typeface="Arial" panose="020B0604020202020204" pitchFamily="34" charset="0"/>
                        </a:rPr>
                        <a:t>3.3 </a:t>
                      </a:r>
                      <a:endParaRPr lang="en-US" altLang="ko-KR" sz="1400" b="1" i="0" u="none" strike="noStrike">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8244" marR="8244" marT="8244"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E9EDF4"/>
                    </a:solidFill>
                  </a:tcPr>
                </a:tc>
              </a:tr>
              <a:tr h="239268">
                <a:tc>
                  <a:txBody>
                    <a:bodyPr/>
                    <a:lstStyle/>
                    <a:p>
                      <a:pPr algn="ctr" fontAlgn="ctr"/>
                      <a:r>
                        <a:rPr lang="en-US" sz="1400" b="1" u="none" strike="noStrike" dirty="0">
                          <a:effectLst/>
                          <a:latin typeface="Arial" panose="020B0604020202020204" pitchFamily="34" charset="0"/>
                          <a:cs typeface="Arial" panose="020B0604020202020204" pitchFamily="34" charset="0"/>
                        </a:rPr>
                        <a:t>Canada</a:t>
                      </a:r>
                      <a:endParaRPr lang="en-US" sz="1400" b="1" i="0" u="none" strike="noStrike" dirty="0">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8244" marR="8244" marT="8244"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ko-KR" sz="1400" b="1" u="none" strike="noStrike" dirty="0">
                          <a:effectLst/>
                          <a:latin typeface="Arial" panose="020B0604020202020204" pitchFamily="34" charset="0"/>
                          <a:cs typeface="Arial" panose="020B0604020202020204" pitchFamily="34" charset="0"/>
                        </a:rPr>
                        <a:t>1.9 </a:t>
                      </a:r>
                      <a:endParaRPr lang="en-US" altLang="ko-KR" sz="1400" b="1" i="0" u="none" strike="noStrike" dirty="0">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8244" marR="8244" marT="8244"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E9EDF4"/>
                    </a:solidFill>
                  </a:tcPr>
                </a:tc>
                <a:tc>
                  <a:txBody>
                    <a:bodyPr/>
                    <a:lstStyle/>
                    <a:p>
                      <a:pPr algn="ctr" fontAlgn="ctr"/>
                      <a:r>
                        <a:rPr lang="en-US" altLang="ko-KR" sz="1400" b="1" u="none" strike="noStrike">
                          <a:effectLst/>
                          <a:latin typeface="Arial" panose="020B0604020202020204" pitchFamily="34" charset="0"/>
                          <a:cs typeface="Arial" panose="020B0604020202020204" pitchFamily="34" charset="0"/>
                        </a:rPr>
                        <a:t>2.4 </a:t>
                      </a:r>
                      <a:endParaRPr lang="en-US" altLang="ko-KR" sz="1400" b="1" i="0" u="none" strike="noStrike">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8244" marR="8244" marT="8244"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E9EDF4"/>
                    </a:solidFill>
                  </a:tcPr>
                </a:tc>
                <a:tc>
                  <a:txBody>
                    <a:bodyPr/>
                    <a:lstStyle/>
                    <a:p>
                      <a:pPr algn="ctr" fontAlgn="ctr"/>
                      <a:r>
                        <a:rPr lang="en-US" altLang="ko-KR" sz="1400" b="1" u="none" strike="noStrike">
                          <a:effectLst/>
                          <a:latin typeface="Arial" panose="020B0604020202020204" pitchFamily="34" charset="0"/>
                          <a:cs typeface="Arial" panose="020B0604020202020204" pitchFamily="34" charset="0"/>
                        </a:rPr>
                        <a:t>2.4 </a:t>
                      </a:r>
                      <a:endParaRPr lang="en-US" altLang="ko-KR" sz="1400" b="1" i="0" u="none" strike="noStrike">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8244" marR="8244" marT="8244"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E9EDF4"/>
                    </a:solidFill>
                  </a:tcPr>
                </a:tc>
                <a:tc>
                  <a:txBody>
                    <a:bodyPr/>
                    <a:lstStyle/>
                    <a:p>
                      <a:pPr algn="ctr" fontAlgn="ctr"/>
                      <a:r>
                        <a:rPr lang="en-US" altLang="ko-KR" sz="1400" b="1" u="none" strike="noStrike">
                          <a:effectLst/>
                          <a:latin typeface="Arial" panose="020B0604020202020204" pitchFamily="34" charset="0"/>
                          <a:cs typeface="Arial" panose="020B0604020202020204" pitchFamily="34" charset="0"/>
                        </a:rPr>
                        <a:t>2.1 </a:t>
                      </a:r>
                      <a:endParaRPr lang="en-US" altLang="ko-KR" sz="1400" b="1" i="0" u="none" strike="noStrike">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8244" marR="8244" marT="8244"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E9EDF4"/>
                    </a:solidFill>
                  </a:tcPr>
                </a:tc>
                <a:tc>
                  <a:txBody>
                    <a:bodyPr/>
                    <a:lstStyle/>
                    <a:p>
                      <a:pPr algn="ctr" fontAlgn="ctr"/>
                      <a:r>
                        <a:rPr lang="en-US" altLang="ko-KR" sz="1400" b="1" u="none" strike="noStrike">
                          <a:effectLst/>
                          <a:latin typeface="Arial" panose="020B0604020202020204" pitchFamily="34" charset="0"/>
                          <a:cs typeface="Arial" panose="020B0604020202020204" pitchFamily="34" charset="0"/>
                        </a:rPr>
                        <a:t>2.3 </a:t>
                      </a:r>
                      <a:endParaRPr lang="en-US" altLang="ko-KR" sz="1400" b="1" i="0" u="none" strike="noStrike">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8244" marR="8244" marT="8244"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E9EDF4"/>
                    </a:solidFill>
                  </a:tcPr>
                </a:tc>
              </a:tr>
              <a:tr h="239268">
                <a:tc>
                  <a:txBody>
                    <a:bodyPr/>
                    <a:lstStyle/>
                    <a:p>
                      <a:pPr algn="ctr" fontAlgn="ctr"/>
                      <a:r>
                        <a:rPr lang="en-US" sz="1400" b="1" u="none" strike="noStrike" dirty="0">
                          <a:solidFill>
                            <a:srgbClr val="0070C0"/>
                          </a:solidFill>
                          <a:effectLst/>
                          <a:latin typeface="Arial" panose="020B0604020202020204" pitchFamily="34" charset="0"/>
                          <a:cs typeface="Arial" panose="020B0604020202020204" pitchFamily="34" charset="0"/>
                        </a:rPr>
                        <a:t>China</a:t>
                      </a:r>
                      <a:endParaRPr lang="en-US" sz="1400" b="1" i="0" u="none" strike="noStrike" dirty="0">
                        <a:solidFill>
                          <a:srgbClr val="0070C0"/>
                        </a:solidFill>
                        <a:effectLst/>
                        <a:latin typeface="Arial" panose="020B0604020202020204" pitchFamily="34" charset="0"/>
                        <a:ea typeface="맑은 고딕" panose="020B0503020000020004" pitchFamily="50" charset="-127"/>
                        <a:cs typeface="Arial" panose="020B0604020202020204" pitchFamily="34" charset="0"/>
                      </a:endParaRPr>
                    </a:p>
                  </a:txBody>
                  <a:tcPr marL="8244" marR="8244" marT="8244"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ko-KR" sz="1400" b="1" u="none" strike="noStrike" dirty="0">
                          <a:solidFill>
                            <a:srgbClr val="0070C0"/>
                          </a:solidFill>
                          <a:effectLst/>
                          <a:latin typeface="Arial" panose="020B0604020202020204" pitchFamily="34" charset="0"/>
                          <a:cs typeface="Arial" panose="020B0604020202020204" pitchFamily="34" charset="0"/>
                        </a:rPr>
                        <a:t>4.2 </a:t>
                      </a:r>
                      <a:endParaRPr lang="en-US" altLang="ko-KR" sz="1400" b="1" i="0" u="none" strike="noStrike" dirty="0">
                        <a:solidFill>
                          <a:srgbClr val="0070C0"/>
                        </a:solidFill>
                        <a:effectLst/>
                        <a:latin typeface="Arial" panose="020B0604020202020204" pitchFamily="34" charset="0"/>
                        <a:ea typeface="맑은 고딕" panose="020B0503020000020004" pitchFamily="50" charset="-127"/>
                        <a:cs typeface="Arial" panose="020B0604020202020204" pitchFamily="34" charset="0"/>
                      </a:endParaRPr>
                    </a:p>
                  </a:txBody>
                  <a:tcPr marL="8244" marR="8244" marT="8244"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E9EDF4"/>
                    </a:solidFill>
                  </a:tcPr>
                </a:tc>
                <a:tc>
                  <a:txBody>
                    <a:bodyPr/>
                    <a:lstStyle/>
                    <a:p>
                      <a:pPr algn="ctr" fontAlgn="ctr"/>
                      <a:r>
                        <a:rPr lang="en-US" altLang="ko-KR" sz="1400" b="1" u="none" strike="noStrike" dirty="0">
                          <a:solidFill>
                            <a:srgbClr val="0070C0"/>
                          </a:solidFill>
                          <a:effectLst/>
                          <a:latin typeface="Arial" panose="020B0604020202020204" pitchFamily="34" charset="0"/>
                          <a:cs typeface="Arial" panose="020B0604020202020204" pitchFamily="34" charset="0"/>
                        </a:rPr>
                        <a:t>5.8 </a:t>
                      </a:r>
                      <a:endParaRPr lang="en-US" altLang="ko-KR" sz="1400" b="1" i="0" u="none" strike="noStrike" dirty="0">
                        <a:solidFill>
                          <a:srgbClr val="0070C0"/>
                        </a:solidFill>
                        <a:effectLst/>
                        <a:latin typeface="Arial" panose="020B0604020202020204" pitchFamily="34" charset="0"/>
                        <a:ea typeface="맑은 고딕" panose="020B0503020000020004" pitchFamily="50" charset="-127"/>
                        <a:cs typeface="Arial" panose="020B0604020202020204" pitchFamily="34" charset="0"/>
                      </a:endParaRPr>
                    </a:p>
                  </a:txBody>
                  <a:tcPr marL="8244" marR="8244" marT="8244"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E9EDF4"/>
                    </a:solidFill>
                  </a:tcPr>
                </a:tc>
                <a:tc>
                  <a:txBody>
                    <a:bodyPr/>
                    <a:lstStyle/>
                    <a:p>
                      <a:pPr algn="ctr" fontAlgn="ctr"/>
                      <a:r>
                        <a:rPr lang="en-US" altLang="ko-KR" sz="1400" b="1" u="none" strike="noStrike" dirty="0">
                          <a:solidFill>
                            <a:srgbClr val="0070C0"/>
                          </a:solidFill>
                          <a:effectLst/>
                          <a:latin typeface="Arial" panose="020B0604020202020204" pitchFamily="34" charset="0"/>
                          <a:cs typeface="Arial" panose="020B0604020202020204" pitchFamily="34" charset="0"/>
                        </a:rPr>
                        <a:t>8.7 </a:t>
                      </a:r>
                      <a:endParaRPr lang="en-US" altLang="ko-KR" sz="1400" b="1" i="0" u="none" strike="noStrike" dirty="0">
                        <a:solidFill>
                          <a:srgbClr val="0070C0"/>
                        </a:solidFill>
                        <a:effectLst/>
                        <a:latin typeface="Arial" panose="020B0604020202020204" pitchFamily="34" charset="0"/>
                        <a:ea typeface="맑은 고딕" panose="020B0503020000020004" pitchFamily="50" charset="-127"/>
                        <a:cs typeface="Arial" panose="020B0604020202020204" pitchFamily="34" charset="0"/>
                      </a:endParaRPr>
                    </a:p>
                  </a:txBody>
                  <a:tcPr marL="8244" marR="8244" marT="8244"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E9EDF4"/>
                    </a:solidFill>
                  </a:tcPr>
                </a:tc>
                <a:tc>
                  <a:txBody>
                    <a:bodyPr/>
                    <a:lstStyle/>
                    <a:p>
                      <a:pPr algn="ctr" fontAlgn="ctr"/>
                      <a:r>
                        <a:rPr lang="en-US" altLang="ko-KR" sz="1400" b="1" u="none" strike="noStrike" dirty="0">
                          <a:solidFill>
                            <a:srgbClr val="0070C0"/>
                          </a:solidFill>
                          <a:effectLst/>
                          <a:latin typeface="Arial" panose="020B0604020202020204" pitchFamily="34" charset="0"/>
                          <a:cs typeface="Arial" panose="020B0604020202020204" pitchFamily="34" charset="0"/>
                        </a:rPr>
                        <a:t>14.9 </a:t>
                      </a:r>
                      <a:endParaRPr lang="en-US" altLang="ko-KR" sz="1400" b="1" i="0" u="none" strike="noStrike" dirty="0">
                        <a:solidFill>
                          <a:srgbClr val="0070C0"/>
                        </a:solidFill>
                        <a:effectLst/>
                        <a:latin typeface="Arial" panose="020B0604020202020204" pitchFamily="34" charset="0"/>
                        <a:ea typeface="맑은 고딕" panose="020B0503020000020004" pitchFamily="50" charset="-127"/>
                        <a:cs typeface="Arial" panose="020B0604020202020204" pitchFamily="34" charset="0"/>
                      </a:endParaRPr>
                    </a:p>
                  </a:txBody>
                  <a:tcPr marL="8244" marR="8244" marT="8244"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E9EDF4"/>
                    </a:solidFill>
                  </a:tcPr>
                </a:tc>
                <a:tc>
                  <a:txBody>
                    <a:bodyPr/>
                    <a:lstStyle/>
                    <a:p>
                      <a:pPr algn="ctr" fontAlgn="ctr"/>
                      <a:r>
                        <a:rPr lang="en-US" altLang="ko-KR" sz="1400" b="1" u="none" strike="noStrike" dirty="0">
                          <a:solidFill>
                            <a:srgbClr val="0070C0"/>
                          </a:solidFill>
                          <a:effectLst/>
                          <a:latin typeface="Arial" panose="020B0604020202020204" pitchFamily="34" charset="0"/>
                          <a:cs typeface="Arial" panose="020B0604020202020204" pitchFamily="34" charset="0"/>
                        </a:rPr>
                        <a:t>16.7 </a:t>
                      </a:r>
                      <a:endParaRPr lang="en-US" altLang="ko-KR" sz="1400" b="1" i="0" u="none" strike="noStrike" dirty="0">
                        <a:solidFill>
                          <a:srgbClr val="0070C0"/>
                        </a:solidFill>
                        <a:effectLst/>
                        <a:latin typeface="Arial" panose="020B0604020202020204" pitchFamily="34" charset="0"/>
                        <a:ea typeface="맑은 고딕" panose="020B0503020000020004" pitchFamily="50" charset="-127"/>
                        <a:cs typeface="Arial" panose="020B0604020202020204" pitchFamily="34" charset="0"/>
                      </a:endParaRPr>
                    </a:p>
                  </a:txBody>
                  <a:tcPr marL="8244" marR="8244" marT="8244"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E9EDF4"/>
                    </a:solidFill>
                  </a:tcPr>
                </a:tc>
              </a:tr>
              <a:tr h="239268">
                <a:tc>
                  <a:txBody>
                    <a:bodyPr/>
                    <a:lstStyle/>
                    <a:p>
                      <a:pPr algn="ctr" fontAlgn="ctr"/>
                      <a:r>
                        <a:rPr lang="en-US" sz="1400" b="1" u="none" strike="noStrike" dirty="0">
                          <a:effectLst/>
                          <a:latin typeface="Arial" panose="020B0604020202020204" pitchFamily="34" charset="0"/>
                          <a:cs typeface="Arial" panose="020B0604020202020204" pitchFamily="34" charset="0"/>
                        </a:rPr>
                        <a:t>Germany</a:t>
                      </a:r>
                      <a:endParaRPr lang="en-US" sz="1400" b="1" i="0" u="none" strike="noStrike" dirty="0">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8244" marR="8244" marT="8244"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ko-KR" sz="1400" b="1" u="none" strike="noStrike" dirty="0">
                          <a:effectLst/>
                          <a:latin typeface="Arial" panose="020B0604020202020204" pitchFamily="34" charset="0"/>
                          <a:cs typeface="Arial" panose="020B0604020202020204" pitchFamily="34" charset="0"/>
                        </a:rPr>
                        <a:t>9.4 </a:t>
                      </a:r>
                      <a:endParaRPr lang="en-US" altLang="ko-KR" sz="1400" b="1" i="0" u="none" strike="noStrike" dirty="0">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8244" marR="8244" marT="8244"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E9EDF4"/>
                    </a:solidFill>
                  </a:tcPr>
                </a:tc>
                <a:tc>
                  <a:txBody>
                    <a:bodyPr/>
                    <a:lstStyle/>
                    <a:p>
                      <a:pPr algn="ctr" fontAlgn="ctr"/>
                      <a:r>
                        <a:rPr lang="en-US" altLang="ko-KR" sz="1400" b="1" u="none" strike="noStrike" dirty="0">
                          <a:effectLst/>
                          <a:latin typeface="Arial" panose="020B0604020202020204" pitchFamily="34" charset="0"/>
                          <a:cs typeface="Arial" panose="020B0604020202020204" pitchFamily="34" charset="0"/>
                        </a:rPr>
                        <a:t>7.2 </a:t>
                      </a:r>
                      <a:endParaRPr lang="en-US" altLang="ko-KR" sz="1400" b="1" i="0" u="none" strike="noStrike" dirty="0">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8244" marR="8244" marT="8244"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E9EDF4"/>
                    </a:solidFill>
                  </a:tcPr>
                </a:tc>
                <a:tc>
                  <a:txBody>
                    <a:bodyPr/>
                    <a:lstStyle/>
                    <a:p>
                      <a:pPr algn="ctr" fontAlgn="ctr"/>
                      <a:r>
                        <a:rPr lang="en-US" altLang="ko-KR" sz="1400" b="1" u="none" strike="noStrike">
                          <a:effectLst/>
                          <a:latin typeface="Arial" panose="020B0604020202020204" pitchFamily="34" charset="0"/>
                          <a:cs typeface="Arial" panose="020B0604020202020204" pitchFamily="34" charset="0"/>
                        </a:rPr>
                        <a:t>7.9 </a:t>
                      </a:r>
                      <a:endParaRPr lang="en-US" altLang="ko-KR" sz="1400" b="1" i="0" u="none" strike="noStrike">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8244" marR="8244" marT="8244"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E9EDF4"/>
                    </a:solidFill>
                  </a:tcPr>
                </a:tc>
                <a:tc>
                  <a:txBody>
                    <a:bodyPr/>
                    <a:lstStyle/>
                    <a:p>
                      <a:pPr algn="ctr" fontAlgn="ctr"/>
                      <a:r>
                        <a:rPr lang="en-US" altLang="ko-KR" sz="1400" b="1" u="none" strike="noStrike">
                          <a:effectLst/>
                          <a:latin typeface="Arial" panose="020B0604020202020204" pitchFamily="34" charset="0"/>
                          <a:cs typeface="Arial" panose="020B0604020202020204" pitchFamily="34" charset="0"/>
                        </a:rPr>
                        <a:t>6.9 </a:t>
                      </a:r>
                      <a:endParaRPr lang="en-US" altLang="ko-KR" sz="1400" b="1" i="0" u="none" strike="noStrike">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8244" marR="8244" marT="8244"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E9EDF4"/>
                    </a:solidFill>
                  </a:tcPr>
                </a:tc>
                <a:tc>
                  <a:txBody>
                    <a:bodyPr/>
                    <a:lstStyle/>
                    <a:p>
                      <a:pPr algn="ctr" fontAlgn="ctr"/>
                      <a:r>
                        <a:rPr lang="en-US" altLang="ko-KR" sz="1400" b="1" u="none" strike="noStrike">
                          <a:effectLst/>
                          <a:latin typeface="Arial" panose="020B0604020202020204" pitchFamily="34" charset="0"/>
                          <a:cs typeface="Arial" panose="020B0604020202020204" pitchFamily="34" charset="0"/>
                        </a:rPr>
                        <a:t>6.5 </a:t>
                      </a:r>
                      <a:endParaRPr lang="en-US" altLang="ko-KR" sz="1400" b="1" i="0" u="none" strike="noStrike">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8244" marR="8244" marT="8244"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E9EDF4"/>
                    </a:solidFill>
                  </a:tcPr>
                </a:tc>
              </a:tr>
              <a:tr h="239268">
                <a:tc>
                  <a:txBody>
                    <a:bodyPr/>
                    <a:lstStyle/>
                    <a:p>
                      <a:pPr algn="ctr" fontAlgn="ctr"/>
                      <a:r>
                        <a:rPr lang="en-US" sz="1400" b="1" u="none" strike="noStrike" dirty="0">
                          <a:effectLst/>
                          <a:latin typeface="Arial" panose="020B0604020202020204" pitchFamily="34" charset="0"/>
                          <a:cs typeface="Arial" panose="020B0604020202020204" pitchFamily="34" charset="0"/>
                        </a:rPr>
                        <a:t>France</a:t>
                      </a:r>
                      <a:endParaRPr lang="en-US" sz="1400" b="1" i="0" u="none" strike="noStrike" dirty="0">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8244" marR="8244" marT="8244"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ko-KR" sz="1400" b="1" u="none" strike="noStrike" dirty="0">
                          <a:effectLst/>
                          <a:latin typeface="Arial" panose="020B0604020202020204" pitchFamily="34" charset="0"/>
                          <a:cs typeface="Arial" panose="020B0604020202020204" pitchFamily="34" charset="0"/>
                        </a:rPr>
                        <a:t>4.4 </a:t>
                      </a:r>
                      <a:endParaRPr lang="en-US" altLang="ko-KR" sz="1400" b="1" i="0" u="none" strike="noStrike" dirty="0">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8244" marR="8244" marT="8244"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E9EDF4"/>
                    </a:solidFill>
                  </a:tcPr>
                </a:tc>
                <a:tc>
                  <a:txBody>
                    <a:bodyPr/>
                    <a:lstStyle/>
                    <a:p>
                      <a:pPr algn="ctr" fontAlgn="ctr"/>
                      <a:r>
                        <a:rPr lang="en-US" altLang="ko-KR" sz="1400" b="1" u="none" strike="noStrike" dirty="0">
                          <a:effectLst/>
                          <a:latin typeface="Arial" panose="020B0604020202020204" pitchFamily="34" charset="0"/>
                          <a:cs typeface="Arial" panose="020B0604020202020204" pitchFamily="34" charset="0"/>
                        </a:rPr>
                        <a:t>3.9 </a:t>
                      </a:r>
                      <a:endParaRPr lang="en-US" altLang="ko-KR" sz="1400" b="1" i="0" u="none" strike="noStrike" dirty="0">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8244" marR="8244" marT="8244"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E9EDF4"/>
                    </a:solidFill>
                  </a:tcPr>
                </a:tc>
                <a:tc>
                  <a:txBody>
                    <a:bodyPr/>
                    <a:lstStyle/>
                    <a:p>
                      <a:pPr algn="ctr" fontAlgn="ctr"/>
                      <a:r>
                        <a:rPr lang="en-US" altLang="ko-KR" sz="1400" b="1" u="none" strike="noStrike" dirty="0">
                          <a:effectLst/>
                          <a:latin typeface="Arial" panose="020B0604020202020204" pitchFamily="34" charset="0"/>
                          <a:cs typeface="Arial" panose="020B0604020202020204" pitchFamily="34" charset="0"/>
                        </a:rPr>
                        <a:t>4.2 </a:t>
                      </a:r>
                      <a:endParaRPr lang="en-US" altLang="ko-KR" sz="1400" b="1" i="0" u="none" strike="noStrike" dirty="0">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8244" marR="8244" marT="8244"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E9EDF4"/>
                    </a:solidFill>
                  </a:tcPr>
                </a:tc>
                <a:tc>
                  <a:txBody>
                    <a:bodyPr/>
                    <a:lstStyle/>
                    <a:p>
                      <a:pPr algn="ctr" fontAlgn="ctr"/>
                      <a:r>
                        <a:rPr lang="en-US" altLang="ko-KR" sz="1400" b="1" u="none" strike="noStrike">
                          <a:effectLst/>
                          <a:latin typeface="Arial" panose="020B0604020202020204" pitchFamily="34" charset="0"/>
                          <a:cs typeface="Arial" panose="020B0604020202020204" pitchFamily="34" charset="0"/>
                        </a:rPr>
                        <a:t>3.9 </a:t>
                      </a:r>
                      <a:endParaRPr lang="en-US" altLang="ko-KR" sz="1400" b="1" i="0" u="none" strike="noStrike">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8244" marR="8244" marT="8244"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E9EDF4"/>
                    </a:solidFill>
                  </a:tcPr>
                </a:tc>
                <a:tc>
                  <a:txBody>
                    <a:bodyPr/>
                    <a:lstStyle/>
                    <a:p>
                      <a:pPr algn="ctr" fontAlgn="ctr"/>
                      <a:r>
                        <a:rPr lang="en-US" altLang="ko-KR" sz="1400" b="1" u="none" strike="noStrike">
                          <a:effectLst/>
                          <a:latin typeface="Arial" panose="020B0604020202020204" pitchFamily="34" charset="0"/>
                          <a:cs typeface="Arial" panose="020B0604020202020204" pitchFamily="34" charset="0"/>
                        </a:rPr>
                        <a:t>3.1 </a:t>
                      </a:r>
                      <a:endParaRPr lang="en-US" altLang="ko-KR" sz="1400" b="1" i="0" u="none" strike="noStrike">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8244" marR="8244" marT="8244"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E9EDF4"/>
                    </a:solidFill>
                  </a:tcPr>
                </a:tc>
              </a:tr>
              <a:tr h="239268">
                <a:tc>
                  <a:txBody>
                    <a:bodyPr/>
                    <a:lstStyle/>
                    <a:p>
                      <a:pPr algn="ctr" fontAlgn="ctr"/>
                      <a:r>
                        <a:rPr lang="en-US" sz="1400" b="1" u="none" strike="noStrike" dirty="0">
                          <a:effectLst/>
                          <a:latin typeface="Arial" panose="020B0604020202020204" pitchFamily="34" charset="0"/>
                          <a:cs typeface="Arial" panose="020B0604020202020204" pitchFamily="34" charset="0"/>
                        </a:rPr>
                        <a:t>UK</a:t>
                      </a:r>
                      <a:endParaRPr lang="en-US" sz="1400" b="1" i="0" u="none" strike="noStrike" dirty="0">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8244" marR="8244" marT="8244"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ko-KR" sz="1400" b="1" u="none" strike="noStrike">
                          <a:effectLst/>
                          <a:latin typeface="Arial" panose="020B0604020202020204" pitchFamily="34" charset="0"/>
                          <a:cs typeface="Arial" panose="020B0604020202020204" pitchFamily="34" charset="0"/>
                        </a:rPr>
                        <a:t>3.8 </a:t>
                      </a:r>
                      <a:endParaRPr lang="en-US" altLang="ko-KR" sz="1400" b="1" i="0" u="none" strike="noStrike">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8244" marR="8244" marT="8244"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E9EDF4"/>
                    </a:solidFill>
                  </a:tcPr>
                </a:tc>
                <a:tc>
                  <a:txBody>
                    <a:bodyPr/>
                    <a:lstStyle/>
                    <a:p>
                      <a:pPr algn="ctr" fontAlgn="ctr"/>
                      <a:r>
                        <a:rPr lang="en-US" altLang="ko-KR" sz="1400" b="1" u="none" strike="noStrike" dirty="0">
                          <a:effectLst/>
                          <a:latin typeface="Arial" panose="020B0604020202020204" pitchFamily="34" charset="0"/>
                          <a:cs typeface="Arial" panose="020B0604020202020204" pitchFamily="34" charset="0"/>
                        </a:rPr>
                        <a:t>4.2 </a:t>
                      </a:r>
                      <a:endParaRPr lang="en-US" altLang="ko-KR" sz="1400" b="1" i="0" u="none" strike="noStrike" dirty="0">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8244" marR="8244" marT="8244"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E9EDF4"/>
                    </a:solidFill>
                  </a:tcPr>
                </a:tc>
                <a:tc>
                  <a:txBody>
                    <a:bodyPr/>
                    <a:lstStyle/>
                    <a:p>
                      <a:pPr algn="ctr" fontAlgn="ctr"/>
                      <a:r>
                        <a:rPr lang="en-US" altLang="ko-KR" sz="1400" b="1" u="none" strike="noStrike" dirty="0">
                          <a:effectLst/>
                          <a:latin typeface="Arial" panose="020B0604020202020204" pitchFamily="34" charset="0"/>
                          <a:cs typeface="Arial" panose="020B0604020202020204" pitchFamily="34" charset="0"/>
                        </a:rPr>
                        <a:t>3.8 </a:t>
                      </a:r>
                      <a:endParaRPr lang="en-US" altLang="ko-KR" sz="1400" b="1" i="0" u="none" strike="noStrike" dirty="0">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8244" marR="8244" marT="8244"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E9EDF4"/>
                    </a:solidFill>
                  </a:tcPr>
                </a:tc>
                <a:tc>
                  <a:txBody>
                    <a:bodyPr/>
                    <a:lstStyle/>
                    <a:p>
                      <a:pPr algn="ctr" fontAlgn="ctr"/>
                      <a:r>
                        <a:rPr lang="en-US" altLang="ko-KR" sz="1400" b="1" u="none" strike="noStrike">
                          <a:effectLst/>
                          <a:latin typeface="Arial" panose="020B0604020202020204" pitchFamily="34" charset="0"/>
                          <a:cs typeface="Arial" panose="020B0604020202020204" pitchFamily="34" charset="0"/>
                        </a:rPr>
                        <a:t>2.6 </a:t>
                      </a:r>
                      <a:endParaRPr lang="en-US" altLang="ko-KR" sz="1400" b="1" i="0" u="none" strike="noStrike">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8244" marR="8244" marT="8244"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E9EDF4"/>
                    </a:solidFill>
                  </a:tcPr>
                </a:tc>
                <a:tc>
                  <a:txBody>
                    <a:bodyPr/>
                    <a:lstStyle/>
                    <a:p>
                      <a:pPr algn="ctr" fontAlgn="ctr"/>
                      <a:r>
                        <a:rPr lang="en-US" altLang="ko-KR" sz="1400" b="1" u="none" strike="noStrike">
                          <a:effectLst/>
                          <a:latin typeface="Arial" panose="020B0604020202020204" pitchFamily="34" charset="0"/>
                          <a:cs typeface="Arial" panose="020B0604020202020204" pitchFamily="34" charset="0"/>
                        </a:rPr>
                        <a:t>2.4 </a:t>
                      </a:r>
                      <a:endParaRPr lang="en-US" altLang="ko-KR" sz="1400" b="1" i="0" u="none" strike="noStrike">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8244" marR="8244" marT="8244"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E9EDF4"/>
                    </a:solidFill>
                  </a:tcPr>
                </a:tc>
              </a:tr>
              <a:tr h="239268">
                <a:tc>
                  <a:txBody>
                    <a:bodyPr/>
                    <a:lstStyle/>
                    <a:p>
                      <a:pPr algn="ctr" fontAlgn="ctr"/>
                      <a:r>
                        <a:rPr lang="en-US" sz="1400" b="1" u="none" strike="noStrike" dirty="0">
                          <a:effectLst/>
                          <a:latin typeface="Arial" panose="020B0604020202020204" pitchFamily="34" charset="0"/>
                          <a:cs typeface="Arial" panose="020B0604020202020204" pitchFamily="34" charset="0"/>
                        </a:rPr>
                        <a:t>India</a:t>
                      </a:r>
                      <a:endParaRPr lang="en-US" sz="1400" b="1" i="0" u="none" strike="noStrike" dirty="0">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8244" marR="8244" marT="8244"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ko-KR" sz="1400" b="1" u="none" strike="noStrike">
                          <a:effectLst/>
                          <a:latin typeface="Arial" panose="020B0604020202020204" pitchFamily="34" charset="0"/>
                          <a:cs typeface="Arial" panose="020B0604020202020204" pitchFamily="34" charset="0"/>
                        </a:rPr>
                        <a:t>1.7 </a:t>
                      </a:r>
                      <a:endParaRPr lang="en-US" altLang="ko-KR" sz="1400" b="1" i="0" u="none" strike="noStrike">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8244" marR="8244" marT="8244"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E9EDF4"/>
                    </a:solidFill>
                  </a:tcPr>
                </a:tc>
                <a:tc>
                  <a:txBody>
                    <a:bodyPr/>
                    <a:lstStyle/>
                    <a:p>
                      <a:pPr algn="ctr" fontAlgn="ctr"/>
                      <a:r>
                        <a:rPr lang="en-US" altLang="ko-KR" sz="1400" b="1" u="none" strike="noStrike" dirty="0">
                          <a:effectLst/>
                          <a:latin typeface="Arial" panose="020B0604020202020204" pitchFamily="34" charset="0"/>
                          <a:cs typeface="Arial" panose="020B0604020202020204" pitchFamily="34" charset="0"/>
                        </a:rPr>
                        <a:t>1.8 </a:t>
                      </a:r>
                      <a:endParaRPr lang="en-US" altLang="ko-KR" sz="1400" b="1" i="0" u="none" strike="noStrike" dirty="0">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8244" marR="8244" marT="8244"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E9EDF4"/>
                    </a:solidFill>
                  </a:tcPr>
                </a:tc>
                <a:tc>
                  <a:txBody>
                    <a:bodyPr/>
                    <a:lstStyle/>
                    <a:p>
                      <a:pPr algn="ctr" fontAlgn="ctr"/>
                      <a:r>
                        <a:rPr lang="en-US" altLang="ko-KR" sz="1400" b="1" u="none" strike="noStrike" dirty="0">
                          <a:effectLst/>
                          <a:latin typeface="Arial" panose="020B0604020202020204" pitchFamily="34" charset="0"/>
                          <a:cs typeface="Arial" panose="020B0604020202020204" pitchFamily="34" charset="0"/>
                        </a:rPr>
                        <a:t>2.4 </a:t>
                      </a:r>
                      <a:endParaRPr lang="en-US" altLang="ko-KR" sz="1400" b="1" i="0" u="none" strike="noStrike" dirty="0">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8244" marR="8244" marT="8244"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E9EDF4"/>
                    </a:solidFill>
                  </a:tcPr>
                </a:tc>
                <a:tc>
                  <a:txBody>
                    <a:bodyPr/>
                    <a:lstStyle/>
                    <a:p>
                      <a:pPr algn="ctr" fontAlgn="ctr"/>
                      <a:r>
                        <a:rPr lang="en-US" altLang="ko-KR" sz="1400" b="1" u="none" strike="noStrike">
                          <a:effectLst/>
                          <a:latin typeface="Arial" panose="020B0604020202020204" pitchFamily="34" charset="0"/>
                          <a:cs typeface="Arial" panose="020B0604020202020204" pitchFamily="34" charset="0"/>
                        </a:rPr>
                        <a:t>3.0 </a:t>
                      </a:r>
                      <a:endParaRPr lang="en-US" altLang="ko-KR" sz="1400" b="1" i="0" u="none" strike="noStrike">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8244" marR="8244" marT="8244"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E9EDF4"/>
                    </a:solidFill>
                  </a:tcPr>
                </a:tc>
                <a:tc>
                  <a:txBody>
                    <a:bodyPr/>
                    <a:lstStyle/>
                    <a:p>
                      <a:pPr algn="ctr" fontAlgn="ctr"/>
                      <a:r>
                        <a:rPr lang="en-US" altLang="ko-KR" sz="1400" b="1" u="none" strike="noStrike">
                          <a:effectLst/>
                          <a:latin typeface="Arial" panose="020B0604020202020204" pitchFamily="34" charset="0"/>
                          <a:cs typeface="Arial" panose="020B0604020202020204" pitchFamily="34" charset="0"/>
                        </a:rPr>
                        <a:t>3.2 </a:t>
                      </a:r>
                      <a:endParaRPr lang="en-US" altLang="ko-KR" sz="1400" b="1" i="0" u="none" strike="noStrike">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8244" marR="8244" marT="8244"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E9EDF4"/>
                    </a:solidFill>
                  </a:tcPr>
                </a:tc>
              </a:tr>
              <a:tr h="239268">
                <a:tc>
                  <a:txBody>
                    <a:bodyPr/>
                    <a:lstStyle/>
                    <a:p>
                      <a:pPr algn="ctr" fontAlgn="ctr"/>
                      <a:r>
                        <a:rPr lang="en-US" sz="1400" b="1" u="none" strike="noStrike" dirty="0">
                          <a:effectLst/>
                          <a:latin typeface="Arial" panose="020B0604020202020204" pitchFamily="34" charset="0"/>
                          <a:cs typeface="Arial" panose="020B0604020202020204" pitchFamily="34" charset="0"/>
                        </a:rPr>
                        <a:t>Italy</a:t>
                      </a:r>
                      <a:endParaRPr lang="en-US" sz="1400" b="1" i="0" u="none" strike="noStrike" dirty="0">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8244" marR="8244" marT="8244"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ko-KR" sz="1400" b="1" u="none" strike="noStrike">
                          <a:effectLst/>
                          <a:latin typeface="Arial" panose="020B0604020202020204" pitchFamily="34" charset="0"/>
                          <a:cs typeface="Arial" panose="020B0604020202020204" pitchFamily="34" charset="0"/>
                        </a:rPr>
                        <a:t>4.4 </a:t>
                      </a:r>
                      <a:endParaRPr lang="en-US" altLang="ko-KR" sz="1400" b="1" i="0" u="none" strike="noStrike">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8244" marR="8244" marT="8244"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E9EDF4"/>
                    </a:solidFill>
                  </a:tcPr>
                </a:tc>
                <a:tc>
                  <a:txBody>
                    <a:bodyPr/>
                    <a:lstStyle/>
                    <a:p>
                      <a:pPr algn="ctr" fontAlgn="ctr"/>
                      <a:r>
                        <a:rPr lang="en-US" altLang="ko-KR" sz="1400" b="1" u="none" strike="noStrike">
                          <a:effectLst/>
                          <a:latin typeface="Arial" panose="020B0604020202020204" pitchFamily="34" charset="0"/>
                          <a:cs typeface="Arial" panose="020B0604020202020204" pitchFamily="34" charset="0"/>
                        </a:rPr>
                        <a:t>4.0 </a:t>
                      </a:r>
                      <a:endParaRPr lang="en-US" altLang="ko-KR" sz="1400" b="1" i="0" u="none" strike="noStrike">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8244" marR="8244" marT="8244"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E9EDF4"/>
                    </a:solidFill>
                  </a:tcPr>
                </a:tc>
                <a:tc>
                  <a:txBody>
                    <a:bodyPr/>
                    <a:lstStyle/>
                    <a:p>
                      <a:pPr algn="ctr" fontAlgn="ctr"/>
                      <a:r>
                        <a:rPr lang="en-US" altLang="ko-KR" sz="1400" b="1" u="none" strike="noStrike">
                          <a:effectLst/>
                          <a:latin typeface="Arial" panose="020B0604020202020204" pitchFamily="34" charset="0"/>
                          <a:cs typeface="Arial" panose="020B0604020202020204" pitchFamily="34" charset="0"/>
                        </a:rPr>
                        <a:t>4.3 </a:t>
                      </a:r>
                      <a:endParaRPr lang="en-US" altLang="ko-KR" sz="1400" b="1" i="0" u="none" strike="noStrike">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8244" marR="8244" marT="8244"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E9EDF4"/>
                    </a:solidFill>
                  </a:tcPr>
                </a:tc>
                <a:tc>
                  <a:txBody>
                    <a:bodyPr/>
                    <a:lstStyle/>
                    <a:p>
                      <a:pPr algn="ctr" fontAlgn="ctr"/>
                      <a:r>
                        <a:rPr lang="en-US" altLang="ko-KR" sz="1400" b="1" u="none" strike="noStrike">
                          <a:effectLst/>
                          <a:latin typeface="Arial" panose="020B0604020202020204" pitchFamily="34" charset="0"/>
                          <a:cs typeface="Arial" panose="020B0604020202020204" pitchFamily="34" charset="0"/>
                        </a:rPr>
                        <a:t>3.8 </a:t>
                      </a:r>
                      <a:endParaRPr lang="en-US" altLang="ko-KR" sz="1400" b="1" i="0" u="none" strike="noStrike">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8244" marR="8244" marT="8244"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E9EDF4"/>
                    </a:solidFill>
                  </a:tcPr>
                </a:tc>
                <a:tc>
                  <a:txBody>
                    <a:bodyPr/>
                    <a:lstStyle/>
                    <a:p>
                      <a:pPr algn="ctr" fontAlgn="ctr"/>
                      <a:r>
                        <a:rPr lang="en-US" altLang="ko-KR" sz="1400" b="1" u="none" strike="noStrike">
                          <a:effectLst/>
                          <a:latin typeface="Arial" panose="020B0604020202020204" pitchFamily="34" charset="0"/>
                          <a:cs typeface="Arial" panose="020B0604020202020204" pitchFamily="34" charset="0"/>
                        </a:rPr>
                        <a:t>3.2 </a:t>
                      </a:r>
                      <a:endParaRPr lang="en-US" altLang="ko-KR" sz="1400" b="1" i="0" u="none" strike="noStrike">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8244" marR="8244" marT="8244"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E9EDF4"/>
                    </a:solidFill>
                  </a:tcPr>
                </a:tc>
              </a:tr>
              <a:tr h="239268">
                <a:tc>
                  <a:txBody>
                    <a:bodyPr/>
                    <a:lstStyle/>
                    <a:p>
                      <a:pPr algn="ctr" fontAlgn="ctr"/>
                      <a:r>
                        <a:rPr lang="en-US" sz="1400" b="1" u="none" strike="noStrike" dirty="0">
                          <a:solidFill>
                            <a:srgbClr val="0070C0"/>
                          </a:solidFill>
                          <a:effectLst/>
                          <a:latin typeface="Arial" panose="020B0604020202020204" pitchFamily="34" charset="0"/>
                          <a:cs typeface="Arial" panose="020B0604020202020204" pitchFamily="34" charset="0"/>
                        </a:rPr>
                        <a:t>Japan</a:t>
                      </a:r>
                      <a:endParaRPr lang="en-US" sz="1400" b="1" i="0" u="none" strike="noStrike" dirty="0">
                        <a:solidFill>
                          <a:srgbClr val="0070C0"/>
                        </a:solidFill>
                        <a:effectLst/>
                        <a:latin typeface="Arial" panose="020B0604020202020204" pitchFamily="34" charset="0"/>
                        <a:ea typeface="맑은 고딕" panose="020B0503020000020004" pitchFamily="50" charset="-127"/>
                        <a:cs typeface="Arial" panose="020B0604020202020204" pitchFamily="34" charset="0"/>
                      </a:endParaRPr>
                    </a:p>
                  </a:txBody>
                  <a:tcPr marL="8244" marR="8244" marT="8244"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ko-KR" sz="1400" b="1" u="none" strike="noStrike" dirty="0">
                          <a:solidFill>
                            <a:srgbClr val="0070C0"/>
                          </a:solidFill>
                          <a:effectLst/>
                          <a:latin typeface="Arial" panose="020B0604020202020204" pitchFamily="34" charset="0"/>
                          <a:cs typeface="Arial" panose="020B0604020202020204" pitchFamily="34" charset="0"/>
                        </a:rPr>
                        <a:t>17.5 </a:t>
                      </a:r>
                      <a:endParaRPr lang="en-US" altLang="ko-KR" sz="1400" b="1" i="0" u="none" strike="noStrike" dirty="0">
                        <a:solidFill>
                          <a:srgbClr val="0070C0"/>
                        </a:solidFill>
                        <a:effectLst/>
                        <a:latin typeface="Arial" panose="020B0604020202020204" pitchFamily="34" charset="0"/>
                        <a:ea typeface="맑은 고딕" panose="020B0503020000020004" pitchFamily="50" charset="-127"/>
                        <a:cs typeface="Arial" panose="020B0604020202020204" pitchFamily="34" charset="0"/>
                      </a:endParaRPr>
                    </a:p>
                  </a:txBody>
                  <a:tcPr marL="8244" marR="8244" marT="8244"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E9EDF4"/>
                    </a:solidFill>
                  </a:tcPr>
                </a:tc>
                <a:tc>
                  <a:txBody>
                    <a:bodyPr/>
                    <a:lstStyle/>
                    <a:p>
                      <a:pPr algn="ctr" fontAlgn="ctr"/>
                      <a:r>
                        <a:rPr lang="en-US" altLang="ko-KR" sz="1400" b="1" u="none" strike="noStrike" dirty="0">
                          <a:solidFill>
                            <a:srgbClr val="0070C0"/>
                          </a:solidFill>
                          <a:effectLst/>
                          <a:latin typeface="Arial" panose="020B0604020202020204" pitchFamily="34" charset="0"/>
                          <a:cs typeface="Arial" panose="020B0604020202020204" pitchFamily="34" charset="0"/>
                        </a:rPr>
                        <a:t>14.2 </a:t>
                      </a:r>
                      <a:endParaRPr lang="en-US" altLang="ko-KR" sz="1400" b="1" i="0" u="none" strike="noStrike" dirty="0">
                        <a:solidFill>
                          <a:srgbClr val="0070C0"/>
                        </a:solidFill>
                        <a:effectLst/>
                        <a:latin typeface="Arial" panose="020B0604020202020204" pitchFamily="34" charset="0"/>
                        <a:ea typeface="맑은 고딕" panose="020B0503020000020004" pitchFamily="50" charset="-127"/>
                        <a:cs typeface="Arial" panose="020B0604020202020204" pitchFamily="34" charset="0"/>
                      </a:endParaRPr>
                    </a:p>
                  </a:txBody>
                  <a:tcPr marL="8244" marR="8244" marT="8244"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E9EDF4"/>
                    </a:solidFill>
                  </a:tcPr>
                </a:tc>
                <a:tc>
                  <a:txBody>
                    <a:bodyPr/>
                    <a:lstStyle/>
                    <a:p>
                      <a:pPr algn="ctr" fontAlgn="ctr"/>
                      <a:r>
                        <a:rPr lang="en-US" altLang="ko-KR" sz="1400" b="1" u="none" strike="noStrike" dirty="0">
                          <a:solidFill>
                            <a:srgbClr val="0070C0"/>
                          </a:solidFill>
                          <a:effectLst/>
                          <a:latin typeface="Arial" panose="020B0604020202020204" pitchFamily="34" charset="0"/>
                          <a:cs typeface="Arial" panose="020B0604020202020204" pitchFamily="34" charset="0"/>
                        </a:rPr>
                        <a:t>10.0 </a:t>
                      </a:r>
                      <a:endParaRPr lang="en-US" altLang="ko-KR" sz="1400" b="1" i="0" u="none" strike="noStrike" dirty="0">
                        <a:solidFill>
                          <a:srgbClr val="0070C0"/>
                        </a:solidFill>
                        <a:effectLst/>
                        <a:latin typeface="Arial" panose="020B0604020202020204" pitchFamily="34" charset="0"/>
                        <a:ea typeface="맑은 고딕" panose="020B0503020000020004" pitchFamily="50" charset="-127"/>
                        <a:cs typeface="Arial" panose="020B0604020202020204" pitchFamily="34" charset="0"/>
                      </a:endParaRPr>
                    </a:p>
                  </a:txBody>
                  <a:tcPr marL="8244" marR="8244" marT="8244"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E9EDF4"/>
                    </a:solidFill>
                  </a:tcPr>
                </a:tc>
                <a:tc>
                  <a:txBody>
                    <a:bodyPr/>
                    <a:lstStyle/>
                    <a:p>
                      <a:pPr algn="ctr" fontAlgn="ctr"/>
                      <a:r>
                        <a:rPr lang="en-US" altLang="ko-KR" sz="1400" b="1" u="none" strike="noStrike" dirty="0">
                          <a:solidFill>
                            <a:srgbClr val="0070C0"/>
                          </a:solidFill>
                          <a:effectLst/>
                          <a:latin typeface="Arial" panose="020B0604020202020204" pitchFamily="34" charset="0"/>
                          <a:cs typeface="Arial" panose="020B0604020202020204" pitchFamily="34" charset="0"/>
                        </a:rPr>
                        <a:t>7.8 </a:t>
                      </a:r>
                      <a:endParaRPr lang="en-US" altLang="ko-KR" sz="1400" b="1" i="0" u="none" strike="noStrike" dirty="0">
                        <a:solidFill>
                          <a:srgbClr val="0070C0"/>
                        </a:solidFill>
                        <a:effectLst/>
                        <a:latin typeface="Arial" panose="020B0604020202020204" pitchFamily="34" charset="0"/>
                        <a:ea typeface="맑은 고딕" panose="020B0503020000020004" pitchFamily="50" charset="-127"/>
                        <a:cs typeface="Arial" panose="020B0604020202020204" pitchFamily="34" charset="0"/>
                      </a:endParaRPr>
                    </a:p>
                  </a:txBody>
                  <a:tcPr marL="8244" marR="8244" marT="8244"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E9EDF4"/>
                    </a:solidFill>
                  </a:tcPr>
                </a:tc>
                <a:tc>
                  <a:txBody>
                    <a:bodyPr/>
                    <a:lstStyle/>
                    <a:p>
                      <a:pPr algn="ctr" fontAlgn="ctr"/>
                      <a:r>
                        <a:rPr lang="en-US" altLang="ko-KR" sz="1400" b="1" u="none" strike="noStrike" dirty="0">
                          <a:solidFill>
                            <a:srgbClr val="0070C0"/>
                          </a:solidFill>
                          <a:effectLst/>
                          <a:latin typeface="Arial" panose="020B0604020202020204" pitchFamily="34" charset="0"/>
                          <a:cs typeface="Arial" panose="020B0604020202020204" pitchFamily="34" charset="0"/>
                        </a:rPr>
                        <a:t>7.6 </a:t>
                      </a:r>
                      <a:endParaRPr lang="en-US" altLang="ko-KR" sz="1400" b="1" i="0" u="none" strike="noStrike" dirty="0">
                        <a:solidFill>
                          <a:srgbClr val="0070C0"/>
                        </a:solidFill>
                        <a:effectLst/>
                        <a:latin typeface="Arial" panose="020B0604020202020204" pitchFamily="34" charset="0"/>
                        <a:ea typeface="맑은 고딕" panose="020B0503020000020004" pitchFamily="50" charset="-127"/>
                        <a:cs typeface="Arial" panose="020B0604020202020204" pitchFamily="34" charset="0"/>
                      </a:endParaRPr>
                    </a:p>
                  </a:txBody>
                  <a:tcPr marL="8244" marR="8244" marT="8244"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E9EDF4"/>
                    </a:solidFill>
                  </a:tcPr>
                </a:tc>
              </a:tr>
              <a:tr h="239268">
                <a:tc>
                  <a:txBody>
                    <a:bodyPr/>
                    <a:lstStyle/>
                    <a:p>
                      <a:pPr algn="ctr" fontAlgn="ctr"/>
                      <a:r>
                        <a:rPr lang="en-US" sz="1400" b="1" u="none" strike="noStrike" dirty="0">
                          <a:solidFill>
                            <a:srgbClr val="FF0000"/>
                          </a:solidFill>
                          <a:effectLst/>
                          <a:latin typeface="Arial" panose="020B0604020202020204" pitchFamily="34" charset="0"/>
                          <a:cs typeface="Arial" panose="020B0604020202020204" pitchFamily="34" charset="0"/>
                        </a:rPr>
                        <a:t>Korea</a:t>
                      </a:r>
                      <a:endParaRPr lang="en-US" sz="1400" b="1" i="0" u="none" strike="noStrike" dirty="0">
                        <a:solidFill>
                          <a:srgbClr val="FF0000"/>
                        </a:solidFill>
                        <a:effectLst/>
                        <a:latin typeface="Arial" panose="020B0604020202020204" pitchFamily="34" charset="0"/>
                        <a:ea typeface="맑은 고딕" panose="020B0503020000020004" pitchFamily="50" charset="-127"/>
                        <a:cs typeface="Arial" panose="020B0604020202020204" pitchFamily="34" charset="0"/>
                      </a:endParaRPr>
                    </a:p>
                  </a:txBody>
                  <a:tcPr marL="8244" marR="8244" marT="8244"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ko-KR" sz="1400" b="1" u="none" strike="noStrike" dirty="0">
                          <a:solidFill>
                            <a:srgbClr val="FF0000"/>
                          </a:solidFill>
                          <a:effectLst/>
                          <a:latin typeface="Arial" panose="020B0604020202020204" pitchFamily="34" charset="0"/>
                          <a:cs typeface="Arial" panose="020B0604020202020204" pitchFamily="34" charset="0"/>
                        </a:rPr>
                        <a:t>2.1 </a:t>
                      </a:r>
                      <a:endParaRPr lang="en-US" altLang="ko-KR" sz="1400" b="1" i="0" u="none" strike="noStrike" dirty="0">
                        <a:solidFill>
                          <a:srgbClr val="FF0000"/>
                        </a:solidFill>
                        <a:effectLst/>
                        <a:latin typeface="Arial" panose="020B0604020202020204" pitchFamily="34" charset="0"/>
                        <a:ea typeface="맑은 고딕" panose="020B0503020000020004" pitchFamily="50" charset="-127"/>
                        <a:cs typeface="Arial" panose="020B0604020202020204" pitchFamily="34" charset="0"/>
                      </a:endParaRPr>
                    </a:p>
                  </a:txBody>
                  <a:tcPr marL="8244" marR="8244" marT="8244"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E9EDF4"/>
                    </a:solidFill>
                  </a:tcPr>
                </a:tc>
                <a:tc>
                  <a:txBody>
                    <a:bodyPr/>
                    <a:lstStyle/>
                    <a:p>
                      <a:pPr algn="ctr" fontAlgn="ctr"/>
                      <a:r>
                        <a:rPr lang="en-US" altLang="ko-KR" sz="1400" b="1" u="none" strike="noStrike" dirty="0">
                          <a:solidFill>
                            <a:srgbClr val="FF0000"/>
                          </a:solidFill>
                          <a:effectLst/>
                          <a:latin typeface="Arial" panose="020B0604020202020204" pitchFamily="34" charset="0"/>
                          <a:cs typeface="Arial" panose="020B0604020202020204" pitchFamily="34" charset="0"/>
                        </a:rPr>
                        <a:t>2.1 </a:t>
                      </a:r>
                      <a:endParaRPr lang="en-US" altLang="ko-KR" sz="1400" b="1" i="0" u="none" strike="noStrike" dirty="0">
                        <a:solidFill>
                          <a:srgbClr val="FF0000"/>
                        </a:solidFill>
                        <a:effectLst/>
                        <a:latin typeface="Arial" panose="020B0604020202020204" pitchFamily="34" charset="0"/>
                        <a:ea typeface="맑은 고딕" panose="020B0503020000020004" pitchFamily="50" charset="-127"/>
                        <a:cs typeface="Arial" panose="020B0604020202020204" pitchFamily="34" charset="0"/>
                      </a:endParaRPr>
                    </a:p>
                  </a:txBody>
                  <a:tcPr marL="8244" marR="8244" marT="8244"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E9EDF4"/>
                    </a:solidFill>
                  </a:tcPr>
                </a:tc>
                <a:tc>
                  <a:txBody>
                    <a:bodyPr/>
                    <a:lstStyle/>
                    <a:p>
                      <a:pPr algn="ctr" fontAlgn="ctr"/>
                      <a:r>
                        <a:rPr lang="en-US" altLang="ko-KR" sz="1400" b="1" u="none" strike="noStrike" dirty="0">
                          <a:solidFill>
                            <a:srgbClr val="FF0000"/>
                          </a:solidFill>
                          <a:effectLst/>
                          <a:latin typeface="Arial" panose="020B0604020202020204" pitchFamily="34" charset="0"/>
                          <a:cs typeface="Arial" panose="020B0604020202020204" pitchFamily="34" charset="0"/>
                        </a:rPr>
                        <a:t>2.2 </a:t>
                      </a:r>
                      <a:endParaRPr lang="en-US" altLang="ko-KR" sz="1400" b="1" i="0" u="none" strike="noStrike" dirty="0">
                        <a:solidFill>
                          <a:srgbClr val="FF0000"/>
                        </a:solidFill>
                        <a:effectLst/>
                        <a:latin typeface="Arial" panose="020B0604020202020204" pitchFamily="34" charset="0"/>
                        <a:ea typeface="맑은 고딕" panose="020B0503020000020004" pitchFamily="50" charset="-127"/>
                        <a:cs typeface="Arial" panose="020B0604020202020204" pitchFamily="34" charset="0"/>
                      </a:endParaRPr>
                    </a:p>
                  </a:txBody>
                  <a:tcPr marL="8244" marR="8244" marT="8244"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E9EDF4"/>
                    </a:solidFill>
                  </a:tcPr>
                </a:tc>
                <a:tc>
                  <a:txBody>
                    <a:bodyPr/>
                    <a:lstStyle/>
                    <a:p>
                      <a:pPr algn="ctr" fontAlgn="ctr"/>
                      <a:r>
                        <a:rPr lang="en-US" altLang="ko-KR" sz="1400" b="1" u="none" strike="noStrike" dirty="0">
                          <a:solidFill>
                            <a:srgbClr val="FF0000"/>
                          </a:solidFill>
                          <a:effectLst/>
                          <a:latin typeface="Arial" panose="020B0604020202020204" pitchFamily="34" charset="0"/>
                          <a:cs typeface="Arial" panose="020B0604020202020204" pitchFamily="34" charset="0"/>
                        </a:rPr>
                        <a:t>1.7 </a:t>
                      </a:r>
                      <a:endParaRPr lang="en-US" altLang="ko-KR" sz="1400" b="1" i="0" u="none" strike="noStrike" dirty="0">
                        <a:solidFill>
                          <a:srgbClr val="FF0000"/>
                        </a:solidFill>
                        <a:effectLst/>
                        <a:latin typeface="Arial" panose="020B0604020202020204" pitchFamily="34" charset="0"/>
                        <a:ea typeface="맑은 고딕" panose="020B0503020000020004" pitchFamily="50" charset="-127"/>
                        <a:cs typeface="Arial" panose="020B0604020202020204" pitchFamily="34" charset="0"/>
                      </a:endParaRPr>
                    </a:p>
                  </a:txBody>
                  <a:tcPr marL="8244" marR="8244" marT="8244"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E9EDF4"/>
                    </a:solidFill>
                  </a:tcPr>
                </a:tc>
                <a:tc>
                  <a:txBody>
                    <a:bodyPr/>
                    <a:lstStyle/>
                    <a:p>
                      <a:pPr algn="ctr" fontAlgn="ctr"/>
                      <a:r>
                        <a:rPr lang="en-US" altLang="ko-KR" sz="1400" b="1" u="none" strike="noStrike" dirty="0">
                          <a:solidFill>
                            <a:srgbClr val="FF0000"/>
                          </a:solidFill>
                          <a:effectLst/>
                          <a:latin typeface="Arial" panose="020B0604020202020204" pitchFamily="34" charset="0"/>
                          <a:cs typeface="Arial" panose="020B0604020202020204" pitchFamily="34" charset="0"/>
                        </a:rPr>
                        <a:t>2.0 </a:t>
                      </a:r>
                      <a:endParaRPr lang="en-US" altLang="ko-KR" sz="1400" b="1" i="0" u="none" strike="noStrike" dirty="0">
                        <a:solidFill>
                          <a:srgbClr val="FF0000"/>
                        </a:solidFill>
                        <a:effectLst/>
                        <a:latin typeface="Arial" panose="020B0604020202020204" pitchFamily="34" charset="0"/>
                        <a:ea typeface="맑은 고딕" panose="020B0503020000020004" pitchFamily="50" charset="-127"/>
                        <a:cs typeface="Arial" panose="020B0604020202020204" pitchFamily="34" charset="0"/>
                      </a:endParaRPr>
                    </a:p>
                  </a:txBody>
                  <a:tcPr marL="8244" marR="8244" marT="8244"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E9EDF4"/>
                    </a:solidFill>
                  </a:tcPr>
                </a:tc>
              </a:tr>
              <a:tr h="239268">
                <a:tc>
                  <a:txBody>
                    <a:bodyPr/>
                    <a:lstStyle/>
                    <a:p>
                      <a:pPr algn="ctr" fontAlgn="ctr"/>
                      <a:r>
                        <a:rPr lang="en-US" sz="1400" b="1" u="none" strike="noStrike" dirty="0">
                          <a:effectLst/>
                          <a:latin typeface="Arial" panose="020B0604020202020204" pitchFamily="34" charset="0"/>
                          <a:cs typeface="Arial" panose="020B0604020202020204" pitchFamily="34" charset="0"/>
                        </a:rPr>
                        <a:t>Mexico</a:t>
                      </a:r>
                      <a:endParaRPr lang="en-US" sz="1400" b="1" i="0" u="none" strike="noStrike" dirty="0">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8244" marR="8244" marT="8244"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ko-KR" sz="1400" b="1" u="none" strike="noStrike" dirty="0">
                          <a:effectLst/>
                          <a:latin typeface="Arial" panose="020B0604020202020204" pitchFamily="34" charset="0"/>
                          <a:cs typeface="Arial" panose="020B0604020202020204" pitchFamily="34" charset="0"/>
                        </a:rPr>
                        <a:t>1.5 </a:t>
                      </a:r>
                      <a:endParaRPr lang="en-US" altLang="ko-KR" sz="1400" b="1" i="0" u="none" strike="noStrike" dirty="0">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8244" marR="8244" marT="8244"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E9EDF4"/>
                    </a:solidFill>
                  </a:tcPr>
                </a:tc>
                <a:tc>
                  <a:txBody>
                    <a:bodyPr/>
                    <a:lstStyle/>
                    <a:p>
                      <a:pPr algn="ctr" fontAlgn="ctr"/>
                      <a:r>
                        <a:rPr lang="en-US" altLang="ko-KR" sz="1400" b="1" u="none" strike="noStrike">
                          <a:effectLst/>
                          <a:latin typeface="Arial" panose="020B0604020202020204" pitchFamily="34" charset="0"/>
                          <a:cs typeface="Arial" panose="020B0604020202020204" pitchFamily="34" charset="0"/>
                        </a:rPr>
                        <a:t>2.7 </a:t>
                      </a:r>
                      <a:endParaRPr lang="en-US" altLang="ko-KR" sz="1400" b="1" i="0" u="none" strike="noStrike">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8244" marR="8244" marT="8244"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E9EDF4"/>
                    </a:solidFill>
                  </a:tcPr>
                </a:tc>
                <a:tc>
                  <a:txBody>
                    <a:bodyPr/>
                    <a:lstStyle/>
                    <a:p>
                      <a:pPr algn="ctr" fontAlgn="ctr"/>
                      <a:r>
                        <a:rPr lang="en-US" altLang="ko-KR" sz="1400" b="1" u="none" strike="noStrike" dirty="0">
                          <a:effectLst/>
                          <a:latin typeface="Arial" panose="020B0604020202020204" pitchFamily="34" charset="0"/>
                          <a:cs typeface="Arial" panose="020B0604020202020204" pitchFamily="34" charset="0"/>
                        </a:rPr>
                        <a:t>2.5 </a:t>
                      </a:r>
                      <a:endParaRPr lang="en-US" altLang="ko-KR" sz="1400" b="1" i="0" u="none" strike="noStrike" dirty="0">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8244" marR="8244" marT="8244"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E9EDF4"/>
                    </a:solidFill>
                  </a:tcPr>
                </a:tc>
                <a:tc>
                  <a:txBody>
                    <a:bodyPr/>
                    <a:lstStyle/>
                    <a:p>
                      <a:pPr algn="ctr" fontAlgn="ctr"/>
                      <a:r>
                        <a:rPr lang="en-US" altLang="ko-KR" sz="1400" b="1" u="none" strike="noStrike" dirty="0">
                          <a:effectLst/>
                          <a:latin typeface="Arial" panose="020B0604020202020204" pitchFamily="34" charset="0"/>
                          <a:cs typeface="Arial" panose="020B0604020202020204" pitchFamily="34" charset="0"/>
                        </a:rPr>
                        <a:t>2.0 </a:t>
                      </a:r>
                      <a:endParaRPr lang="en-US" altLang="ko-KR" sz="1400" b="1" i="0" u="none" strike="noStrike" dirty="0">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8244" marR="8244" marT="8244"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E9EDF4"/>
                    </a:solidFill>
                  </a:tcPr>
                </a:tc>
                <a:tc>
                  <a:txBody>
                    <a:bodyPr/>
                    <a:lstStyle/>
                    <a:p>
                      <a:pPr algn="ctr" fontAlgn="ctr"/>
                      <a:r>
                        <a:rPr lang="en-US" altLang="ko-KR" sz="1400" b="1" u="none" strike="noStrike" dirty="0">
                          <a:effectLst/>
                          <a:latin typeface="Arial" panose="020B0604020202020204" pitchFamily="34" charset="0"/>
                          <a:cs typeface="Arial" panose="020B0604020202020204" pitchFamily="34" charset="0"/>
                        </a:rPr>
                        <a:t>2.2 </a:t>
                      </a:r>
                      <a:endParaRPr lang="en-US" altLang="ko-KR" sz="1400" b="1" i="0" u="none" strike="noStrike" dirty="0">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8244" marR="8244" marT="8244"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E9EDF4"/>
                    </a:solidFill>
                  </a:tcPr>
                </a:tc>
              </a:tr>
              <a:tr h="239268">
                <a:tc>
                  <a:txBody>
                    <a:bodyPr/>
                    <a:lstStyle/>
                    <a:p>
                      <a:pPr algn="ctr" fontAlgn="ctr"/>
                      <a:r>
                        <a:rPr lang="en-US" sz="1400" b="1" u="none" strike="noStrike" dirty="0">
                          <a:effectLst/>
                          <a:latin typeface="Arial" panose="020B0604020202020204" pitchFamily="34" charset="0"/>
                          <a:cs typeface="Arial" panose="020B0604020202020204" pitchFamily="34" charset="0"/>
                        </a:rPr>
                        <a:t>Russia</a:t>
                      </a:r>
                      <a:endParaRPr lang="en-US" sz="1400" b="1" i="0" u="none" strike="noStrike" dirty="0">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8244" marR="8244" marT="8244"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ko-KR" sz="1400" b="1" u="none" strike="noStrike">
                          <a:effectLst/>
                          <a:latin typeface="Arial" panose="020B0604020202020204" pitchFamily="34" charset="0"/>
                          <a:cs typeface="Arial" panose="020B0604020202020204" pitchFamily="34" charset="0"/>
                        </a:rPr>
                        <a:t>1.2 </a:t>
                      </a:r>
                      <a:endParaRPr lang="en-US" altLang="ko-KR" sz="1400" b="1" i="0" u="none" strike="noStrike">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8244" marR="8244" marT="8244"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E9EDF4"/>
                    </a:solidFill>
                  </a:tcPr>
                </a:tc>
                <a:tc>
                  <a:txBody>
                    <a:bodyPr/>
                    <a:lstStyle/>
                    <a:p>
                      <a:pPr algn="ctr" fontAlgn="ctr"/>
                      <a:r>
                        <a:rPr lang="en-US" altLang="ko-KR" sz="1400" b="1" u="none" strike="noStrike" dirty="0">
                          <a:effectLst/>
                          <a:latin typeface="Arial" panose="020B0604020202020204" pitchFamily="34" charset="0"/>
                          <a:cs typeface="Arial" panose="020B0604020202020204" pitchFamily="34" charset="0"/>
                        </a:rPr>
                        <a:t>1.1 </a:t>
                      </a:r>
                      <a:endParaRPr lang="en-US" altLang="ko-KR" sz="1400" b="1" i="0" u="none" strike="noStrike" dirty="0">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8244" marR="8244" marT="8244"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E9EDF4"/>
                    </a:solidFill>
                  </a:tcPr>
                </a:tc>
                <a:tc>
                  <a:txBody>
                    <a:bodyPr/>
                    <a:lstStyle/>
                    <a:p>
                      <a:pPr algn="ctr" fontAlgn="ctr"/>
                      <a:r>
                        <a:rPr lang="en-US" altLang="ko-KR" sz="1400" b="1" u="none" strike="noStrike">
                          <a:effectLst/>
                          <a:latin typeface="Arial" panose="020B0604020202020204" pitchFamily="34" charset="0"/>
                          <a:cs typeface="Arial" panose="020B0604020202020204" pitchFamily="34" charset="0"/>
                        </a:rPr>
                        <a:t>1.9 </a:t>
                      </a:r>
                      <a:endParaRPr lang="en-US" altLang="ko-KR" sz="1400" b="1" i="0" u="none" strike="noStrike">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8244" marR="8244" marT="8244"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E9EDF4"/>
                    </a:solidFill>
                  </a:tcPr>
                </a:tc>
                <a:tc>
                  <a:txBody>
                    <a:bodyPr/>
                    <a:lstStyle/>
                    <a:p>
                      <a:pPr algn="ctr" fontAlgn="ctr"/>
                      <a:r>
                        <a:rPr lang="en-US" altLang="ko-KR" sz="1400" b="1" u="none" strike="noStrike">
                          <a:effectLst/>
                          <a:latin typeface="Arial" panose="020B0604020202020204" pitchFamily="34" charset="0"/>
                          <a:cs typeface="Arial" panose="020B0604020202020204" pitchFamily="34" charset="0"/>
                        </a:rPr>
                        <a:t>2.2 </a:t>
                      </a:r>
                      <a:endParaRPr lang="en-US" altLang="ko-KR" sz="1400" b="1" i="0" u="none" strike="noStrike">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8244" marR="8244" marT="8244"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E9EDF4"/>
                    </a:solidFill>
                  </a:tcPr>
                </a:tc>
                <a:tc>
                  <a:txBody>
                    <a:bodyPr/>
                    <a:lstStyle/>
                    <a:p>
                      <a:pPr algn="ctr" fontAlgn="ctr"/>
                      <a:r>
                        <a:rPr lang="en-US" altLang="ko-KR" sz="1400" b="1" u="none" strike="noStrike">
                          <a:effectLst/>
                          <a:latin typeface="Arial" panose="020B0604020202020204" pitchFamily="34" charset="0"/>
                          <a:cs typeface="Arial" panose="020B0604020202020204" pitchFamily="34" charset="0"/>
                        </a:rPr>
                        <a:t>2.8 </a:t>
                      </a:r>
                      <a:endParaRPr lang="en-US" altLang="ko-KR" sz="1400" b="1" i="0" u="none" strike="noStrike">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8244" marR="8244" marT="8244"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E9EDF4"/>
                    </a:solidFill>
                  </a:tcPr>
                </a:tc>
              </a:tr>
              <a:tr h="239268">
                <a:tc>
                  <a:txBody>
                    <a:bodyPr/>
                    <a:lstStyle/>
                    <a:p>
                      <a:pPr algn="ctr" fontAlgn="ctr"/>
                      <a:r>
                        <a:rPr lang="en-US" sz="1400" b="1" u="none" strike="noStrike" dirty="0">
                          <a:solidFill>
                            <a:srgbClr val="0070C0"/>
                          </a:solidFill>
                          <a:effectLst/>
                          <a:latin typeface="Arial" panose="020B0604020202020204" pitchFamily="34" charset="0"/>
                          <a:cs typeface="Arial" panose="020B0604020202020204" pitchFamily="34" charset="0"/>
                        </a:rPr>
                        <a:t>USA</a:t>
                      </a:r>
                      <a:endParaRPr lang="en-US" sz="1400" b="1" i="0" u="none" strike="noStrike" dirty="0">
                        <a:solidFill>
                          <a:srgbClr val="0070C0"/>
                        </a:solidFill>
                        <a:effectLst/>
                        <a:latin typeface="Arial" panose="020B0604020202020204" pitchFamily="34" charset="0"/>
                        <a:ea typeface="맑은 고딕" panose="020B0503020000020004" pitchFamily="50" charset="-127"/>
                        <a:cs typeface="Arial" panose="020B0604020202020204" pitchFamily="34" charset="0"/>
                      </a:endParaRPr>
                    </a:p>
                  </a:txBody>
                  <a:tcPr marL="8244" marR="8244" marT="8244"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ko-KR" sz="1400" b="1" u="none" strike="noStrike" dirty="0">
                          <a:solidFill>
                            <a:srgbClr val="0070C0"/>
                          </a:solidFill>
                          <a:effectLst/>
                          <a:latin typeface="Arial" panose="020B0604020202020204" pitchFamily="34" charset="0"/>
                          <a:cs typeface="Arial" panose="020B0604020202020204" pitchFamily="34" charset="0"/>
                        </a:rPr>
                        <a:t>19.9 </a:t>
                      </a:r>
                      <a:endParaRPr lang="en-US" altLang="ko-KR" sz="1400" b="1" i="0" u="none" strike="noStrike" dirty="0">
                        <a:solidFill>
                          <a:srgbClr val="0070C0"/>
                        </a:solidFill>
                        <a:effectLst/>
                        <a:latin typeface="Arial" panose="020B0604020202020204" pitchFamily="34" charset="0"/>
                        <a:ea typeface="맑은 고딕" panose="020B0503020000020004" pitchFamily="50" charset="-127"/>
                        <a:cs typeface="Arial" panose="020B0604020202020204" pitchFamily="34" charset="0"/>
                      </a:endParaRPr>
                    </a:p>
                  </a:txBody>
                  <a:tcPr marL="8244" marR="8244" marT="8244"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E9EDF4"/>
                    </a:solidFill>
                  </a:tcPr>
                </a:tc>
                <a:tc>
                  <a:txBody>
                    <a:bodyPr/>
                    <a:lstStyle/>
                    <a:p>
                      <a:pPr algn="ctr" fontAlgn="ctr"/>
                      <a:r>
                        <a:rPr lang="en-US" altLang="ko-KR" sz="1400" b="1" u="none" strike="noStrike" dirty="0">
                          <a:solidFill>
                            <a:srgbClr val="0070C0"/>
                          </a:solidFill>
                          <a:effectLst/>
                          <a:latin typeface="Arial" panose="020B0604020202020204" pitchFamily="34" charset="0"/>
                          <a:cs typeface="Arial" panose="020B0604020202020204" pitchFamily="34" charset="0"/>
                        </a:rPr>
                        <a:t>24.3 </a:t>
                      </a:r>
                      <a:endParaRPr lang="en-US" altLang="ko-KR" sz="1400" b="1" i="0" u="none" strike="noStrike" dirty="0">
                        <a:solidFill>
                          <a:srgbClr val="0070C0"/>
                        </a:solidFill>
                        <a:effectLst/>
                        <a:latin typeface="Arial" panose="020B0604020202020204" pitchFamily="34" charset="0"/>
                        <a:ea typeface="맑은 고딕" panose="020B0503020000020004" pitchFamily="50" charset="-127"/>
                        <a:cs typeface="Arial" panose="020B0604020202020204" pitchFamily="34" charset="0"/>
                      </a:endParaRPr>
                    </a:p>
                  </a:txBody>
                  <a:tcPr marL="8244" marR="8244" marT="8244"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E9EDF4"/>
                    </a:solidFill>
                  </a:tcPr>
                </a:tc>
                <a:tc>
                  <a:txBody>
                    <a:bodyPr/>
                    <a:lstStyle/>
                    <a:p>
                      <a:pPr algn="ctr" fontAlgn="ctr"/>
                      <a:r>
                        <a:rPr lang="en-US" altLang="ko-KR" sz="1400" b="1" u="none" strike="noStrike" dirty="0">
                          <a:solidFill>
                            <a:srgbClr val="0070C0"/>
                          </a:solidFill>
                          <a:effectLst/>
                          <a:latin typeface="Arial" panose="020B0604020202020204" pitchFamily="34" charset="0"/>
                          <a:cs typeface="Arial" panose="020B0604020202020204" pitchFamily="34" charset="0"/>
                        </a:rPr>
                        <a:t>20.1 </a:t>
                      </a:r>
                      <a:endParaRPr lang="en-US" altLang="ko-KR" sz="1400" b="1" i="0" u="none" strike="noStrike" dirty="0">
                        <a:solidFill>
                          <a:srgbClr val="0070C0"/>
                        </a:solidFill>
                        <a:effectLst/>
                        <a:latin typeface="Arial" panose="020B0604020202020204" pitchFamily="34" charset="0"/>
                        <a:ea typeface="맑은 고딕" panose="020B0503020000020004" pitchFamily="50" charset="-127"/>
                        <a:cs typeface="Arial" panose="020B0604020202020204" pitchFamily="34" charset="0"/>
                      </a:endParaRPr>
                    </a:p>
                  </a:txBody>
                  <a:tcPr marL="8244" marR="8244" marT="8244"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E9EDF4"/>
                    </a:solidFill>
                  </a:tcPr>
                </a:tc>
                <a:tc>
                  <a:txBody>
                    <a:bodyPr/>
                    <a:lstStyle/>
                    <a:p>
                      <a:pPr algn="ctr" fontAlgn="ctr"/>
                      <a:r>
                        <a:rPr lang="en-US" altLang="ko-KR" sz="1400" b="1" u="none" strike="noStrike" dirty="0">
                          <a:solidFill>
                            <a:srgbClr val="0070C0"/>
                          </a:solidFill>
                          <a:effectLst/>
                          <a:latin typeface="Arial" panose="020B0604020202020204" pitchFamily="34" charset="0"/>
                          <a:cs typeface="Arial" panose="020B0604020202020204" pitchFamily="34" charset="0"/>
                        </a:rPr>
                        <a:t>16.7 </a:t>
                      </a:r>
                      <a:endParaRPr lang="en-US" altLang="ko-KR" sz="1400" b="1" i="0" u="none" strike="noStrike" dirty="0">
                        <a:solidFill>
                          <a:srgbClr val="0070C0"/>
                        </a:solidFill>
                        <a:effectLst/>
                        <a:latin typeface="Arial" panose="020B0604020202020204" pitchFamily="34" charset="0"/>
                        <a:ea typeface="맑은 고딕" panose="020B0503020000020004" pitchFamily="50" charset="-127"/>
                        <a:cs typeface="Arial" panose="020B0604020202020204" pitchFamily="34" charset="0"/>
                      </a:endParaRPr>
                    </a:p>
                  </a:txBody>
                  <a:tcPr marL="8244" marR="8244" marT="8244"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E9EDF4"/>
                    </a:solidFill>
                  </a:tcPr>
                </a:tc>
                <a:tc>
                  <a:txBody>
                    <a:bodyPr/>
                    <a:lstStyle/>
                    <a:p>
                      <a:pPr algn="ctr" fontAlgn="ctr"/>
                      <a:r>
                        <a:rPr lang="en-US" altLang="ko-KR" sz="1400" b="1" u="none" strike="noStrike" dirty="0">
                          <a:solidFill>
                            <a:srgbClr val="0070C0"/>
                          </a:solidFill>
                          <a:effectLst/>
                          <a:latin typeface="Arial" panose="020B0604020202020204" pitchFamily="34" charset="0"/>
                          <a:cs typeface="Arial" panose="020B0604020202020204" pitchFamily="34" charset="0"/>
                        </a:rPr>
                        <a:t>15.0 </a:t>
                      </a:r>
                      <a:endParaRPr lang="en-US" altLang="ko-KR" sz="1400" b="1" i="0" u="none" strike="noStrike" dirty="0">
                        <a:solidFill>
                          <a:srgbClr val="0070C0"/>
                        </a:solidFill>
                        <a:effectLst/>
                        <a:latin typeface="Arial" panose="020B0604020202020204" pitchFamily="34" charset="0"/>
                        <a:ea typeface="맑은 고딕" panose="020B0503020000020004" pitchFamily="50" charset="-127"/>
                        <a:cs typeface="Arial" panose="020B0604020202020204" pitchFamily="34" charset="0"/>
                      </a:endParaRPr>
                    </a:p>
                  </a:txBody>
                  <a:tcPr marL="8244" marR="8244" marT="8244"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E9EDF4"/>
                    </a:solidFill>
                  </a:tcPr>
                </a:tc>
              </a:tr>
              <a:tr h="239268">
                <a:tc>
                  <a:txBody>
                    <a:bodyPr/>
                    <a:lstStyle/>
                    <a:p>
                      <a:pPr algn="ctr" fontAlgn="ctr"/>
                      <a:r>
                        <a:rPr lang="en-US" sz="1400" b="1" u="none" strike="noStrike" dirty="0">
                          <a:solidFill>
                            <a:srgbClr val="0070C0"/>
                          </a:solidFill>
                          <a:effectLst/>
                          <a:latin typeface="Arial" panose="020B0604020202020204" pitchFamily="34" charset="0"/>
                          <a:cs typeface="Arial" panose="020B0604020202020204" pitchFamily="34" charset="0"/>
                        </a:rPr>
                        <a:t>ROW</a:t>
                      </a:r>
                      <a:endParaRPr lang="en-US" sz="1400" b="1" i="0" u="none" strike="noStrike" dirty="0">
                        <a:solidFill>
                          <a:srgbClr val="0070C0"/>
                        </a:solidFill>
                        <a:effectLst/>
                        <a:latin typeface="Arial" panose="020B0604020202020204" pitchFamily="34" charset="0"/>
                        <a:ea typeface="맑은 고딕" panose="020B0503020000020004" pitchFamily="50" charset="-127"/>
                        <a:cs typeface="Arial" panose="020B0604020202020204" pitchFamily="34" charset="0"/>
                      </a:endParaRPr>
                    </a:p>
                  </a:txBody>
                  <a:tcPr marL="8244" marR="8244" marT="8244"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ko-KR" sz="1400" b="1" u="none" strike="noStrike" dirty="0">
                          <a:solidFill>
                            <a:srgbClr val="0070C0"/>
                          </a:solidFill>
                          <a:effectLst/>
                          <a:latin typeface="Arial" panose="020B0604020202020204" pitchFamily="34" charset="0"/>
                          <a:cs typeface="Arial" panose="020B0604020202020204" pitchFamily="34" charset="0"/>
                        </a:rPr>
                        <a:t>11.3 </a:t>
                      </a:r>
                      <a:endParaRPr lang="en-US" altLang="ko-KR" sz="1400" b="1" i="0" u="none" strike="noStrike" dirty="0">
                        <a:solidFill>
                          <a:srgbClr val="0070C0"/>
                        </a:solidFill>
                        <a:effectLst/>
                        <a:latin typeface="Arial" panose="020B0604020202020204" pitchFamily="34" charset="0"/>
                        <a:ea typeface="맑은 고딕" panose="020B0503020000020004" pitchFamily="50" charset="-127"/>
                        <a:cs typeface="Arial" panose="020B0604020202020204" pitchFamily="34" charset="0"/>
                      </a:endParaRPr>
                    </a:p>
                  </a:txBody>
                  <a:tcPr marL="8244" marR="8244" marT="8244"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E9EDF4"/>
                    </a:solidFill>
                  </a:tcPr>
                </a:tc>
                <a:tc>
                  <a:txBody>
                    <a:bodyPr/>
                    <a:lstStyle/>
                    <a:p>
                      <a:pPr algn="ctr" fontAlgn="ctr"/>
                      <a:r>
                        <a:rPr lang="en-US" altLang="ko-KR" sz="1400" b="1" u="none" strike="noStrike" dirty="0">
                          <a:solidFill>
                            <a:srgbClr val="0070C0"/>
                          </a:solidFill>
                          <a:effectLst/>
                          <a:latin typeface="Arial" panose="020B0604020202020204" pitchFamily="34" charset="0"/>
                          <a:cs typeface="Arial" panose="020B0604020202020204" pitchFamily="34" charset="0"/>
                        </a:rPr>
                        <a:t>11.7 </a:t>
                      </a:r>
                      <a:endParaRPr lang="en-US" altLang="ko-KR" sz="1400" b="1" i="0" u="none" strike="noStrike" dirty="0">
                        <a:solidFill>
                          <a:srgbClr val="0070C0"/>
                        </a:solidFill>
                        <a:effectLst/>
                        <a:latin typeface="Arial" panose="020B0604020202020204" pitchFamily="34" charset="0"/>
                        <a:ea typeface="맑은 고딕" panose="020B0503020000020004" pitchFamily="50" charset="-127"/>
                        <a:cs typeface="Arial" panose="020B0604020202020204" pitchFamily="34" charset="0"/>
                      </a:endParaRPr>
                    </a:p>
                  </a:txBody>
                  <a:tcPr marL="8244" marR="8244" marT="8244"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E9EDF4"/>
                    </a:solidFill>
                  </a:tcPr>
                </a:tc>
                <a:tc>
                  <a:txBody>
                    <a:bodyPr/>
                    <a:lstStyle/>
                    <a:p>
                      <a:pPr algn="ctr" fontAlgn="ctr"/>
                      <a:r>
                        <a:rPr lang="en-US" altLang="ko-KR" sz="1400" b="1" u="none" strike="noStrike" dirty="0">
                          <a:solidFill>
                            <a:srgbClr val="0070C0"/>
                          </a:solidFill>
                          <a:effectLst/>
                          <a:latin typeface="Arial" panose="020B0604020202020204" pitchFamily="34" charset="0"/>
                          <a:cs typeface="Arial" panose="020B0604020202020204" pitchFamily="34" charset="0"/>
                        </a:rPr>
                        <a:t>12.7 </a:t>
                      </a:r>
                      <a:endParaRPr lang="en-US" altLang="ko-KR" sz="1400" b="1" i="0" u="none" strike="noStrike" dirty="0">
                        <a:solidFill>
                          <a:srgbClr val="0070C0"/>
                        </a:solidFill>
                        <a:effectLst/>
                        <a:latin typeface="Arial" panose="020B0604020202020204" pitchFamily="34" charset="0"/>
                        <a:ea typeface="맑은 고딕" panose="020B0503020000020004" pitchFamily="50" charset="-127"/>
                        <a:cs typeface="Arial" panose="020B0604020202020204" pitchFamily="34" charset="0"/>
                      </a:endParaRPr>
                    </a:p>
                  </a:txBody>
                  <a:tcPr marL="8244" marR="8244" marT="8244"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E9EDF4"/>
                    </a:solidFill>
                  </a:tcPr>
                </a:tc>
                <a:tc>
                  <a:txBody>
                    <a:bodyPr/>
                    <a:lstStyle/>
                    <a:p>
                      <a:pPr algn="ctr" fontAlgn="ctr"/>
                      <a:r>
                        <a:rPr lang="en-US" altLang="ko-KR" sz="1400" b="1" u="none" strike="noStrike" dirty="0">
                          <a:solidFill>
                            <a:srgbClr val="0070C0"/>
                          </a:solidFill>
                          <a:effectLst/>
                          <a:latin typeface="Arial" panose="020B0604020202020204" pitchFamily="34" charset="0"/>
                          <a:cs typeface="Arial" panose="020B0604020202020204" pitchFamily="34" charset="0"/>
                        </a:rPr>
                        <a:t>14.1 </a:t>
                      </a:r>
                      <a:endParaRPr lang="en-US" altLang="ko-KR" sz="1400" b="1" i="0" u="none" strike="noStrike" dirty="0">
                        <a:solidFill>
                          <a:srgbClr val="0070C0"/>
                        </a:solidFill>
                        <a:effectLst/>
                        <a:latin typeface="Arial" panose="020B0604020202020204" pitchFamily="34" charset="0"/>
                        <a:ea typeface="맑은 고딕" panose="020B0503020000020004" pitchFamily="50" charset="-127"/>
                        <a:cs typeface="Arial" panose="020B0604020202020204" pitchFamily="34" charset="0"/>
                      </a:endParaRPr>
                    </a:p>
                  </a:txBody>
                  <a:tcPr marL="8244" marR="8244" marT="8244"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E9EDF4"/>
                    </a:solidFill>
                  </a:tcPr>
                </a:tc>
                <a:tc>
                  <a:txBody>
                    <a:bodyPr/>
                    <a:lstStyle/>
                    <a:p>
                      <a:pPr algn="ctr" fontAlgn="ctr"/>
                      <a:r>
                        <a:rPr lang="en-US" altLang="ko-KR" sz="1400" b="1" u="none" strike="noStrike" dirty="0">
                          <a:solidFill>
                            <a:srgbClr val="0070C0"/>
                          </a:solidFill>
                          <a:effectLst/>
                          <a:latin typeface="Arial" panose="020B0604020202020204" pitchFamily="34" charset="0"/>
                          <a:cs typeface="Arial" panose="020B0604020202020204" pitchFamily="34" charset="0"/>
                        </a:rPr>
                        <a:t>15.6 </a:t>
                      </a:r>
                      <a:endParaRPr lang="en-US" altLang="ko-KR" sz="1400" b="1" i="0" u="none" strike="noStrike" dirty="0">
                        <a:solidFill>
                          <a:srgbClr val="0070C0"/>
                        </a:solidFill>
                        <a:effectLst/>
                        <a:latin typeface="Arial" panose="020B0604020202020204" pitchFamily="34" charset="0"/>
                        <a:ea typeface="맑은 고딕" panose="020B0503020000020004" pitchFamily="50" charset="-127"/>
                        <a:cs typeface="Arial" panose="020B0604020202020204" pitchFamily="34" charset="0"/>
                      </a:endParaRPr>
                    </a:p>
                  </a:txBody>
                  <a:tcPr marL="8244" marR="8244" marT="8244"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E9EDF4"/>
                    </a:solidFill>
                  </a:tcPr>
                </a:tc>
              </a:tr>
              <a:tr h="239268">
                <a:tc>
                  <a:txBody>
                    <a:bodyPr/>
                    <a:lstStyle/>
                    <a:p>
                      <a:pPr algn="ctr" fontAlgn="ctr"/>
                      <a:r>
                        <a:rPr lang="en-US" sz="1400" b="1" u="none" strike="noStrike" dirty="0">
                          <a:effectLst/>
                          <a:latin typeface="Arial" panose="020B0604020202020204" pitchFamily="34" charset="0"/>
                          <a:cs typeface="Arial" panose="020B0604020202020204" pitchFamily="34" charset="0"/>
                        </a:rPr>
                        <a:t>World GVC Income (Billion </a:t>
                      </a:r>
                      <a:r>
                        <a:rPr lang="en-US" sz="1400" b="1" u="none" strike="noStrike" dirty="0" smtClean="0">
                          <a:effectLst/>
                          <a:latin typeface="Arial" panose="020B0604020202020204" pitchFamily="34" charset="0"/>
                          <a:cs typeface="Arial" panose="020B0604020202020204" pitchFamily="34" charset="0"/>
                        </a:rPr>
                        <a:t>$,</a:t>
                      </a:r>
                    </a:p>
                    <a:p>
                      <a:pPr algn="ctr" fontAlgn="ctr"/>
                      <a:r>
                        <a:rPr lang="en-US" sz="1400" b="1" i="0" u="none" strike="noStrike" dirty="0" smtClean="0">
                          <a:solidFill>
                            <a:srgbClr val="000000"/>
                          </a:solidFill>
                          <a:effectLst/>
                          <a:latin typeface="Arial" panose="020B0604020202020204" pitchFamily="34" charset="0"/>
                          <a:ea typeface="맑은 고딕" panose="020B0503020000020004" pitchFamily="50" charset="-127"/>
                          <a:cs typeface="Arial" panose="020B0604020202020204" pitchFamily="34" charset="0"/>
                        </a:rPr>
                        <a:t>1995 price)</a:t>
                      </a:r>
                      <a:endParaRPr lang="en-US" sz="1400" b="1" i="0" u="none" strike="noStrike" dirty="0">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8244" marR="8244" marT="8244"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ko-KR" sz="1400" b="1" u="none" strike="noStrike" dirty="0">
                          <a:solidFill>
                            <a:schemeClr val="tx1"/>
                          </a:solidFill>
                          <a:effectLst/>
                          <a:latin typeface="Arial" panose="020B0604020202020204" pitchFamily="34" charset="0"/>
                          <a:cs typeface="Arial" panose="020B0604020202020204" pitchFamily="34" charset="0"/>
                        </a:rPr>
                        <a:t>6,585</a:t>
                      </a:r>
                      <a:endParaRPr lang="en-US" altLang="ko-KR" sz="1400" b="1" i="0" u="none" strike="noStrike" dirty="0">
                        <a:solidFill>
                          <a:schemeClr val="tx1"/>
                        </a:solidFill>
                        <a:effectLst/>
                        <a:latin typeface="Arial" panose="020B0604020202020204" pitchFamily="34" charset="0"/>
                        <a:ea typeface="맑은 고딕" panose="020B0503020000020004" pitchFamily="50" charset="-127"/>
                        <a:cs typeface="Arial" panose="020B0604020202020204" pitchFamily="34" charset="0"/>
                      </a:endParaRPr>
                    </a:p>
                  </a:txBody>
                  <a:tcPr marL="8244" marR="8244" marT="8244"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E9EDF4"/>
                    </a:solidFill>
                  </a:tcPr>
                </a:tc>
                <a:tc>
                  <a:txBody>
                    <a:bodyPr/>
                    <a:lstStyle/>
                    <a:p>
                      <a:pPr algn="ctr" fontAlgn="ctr"/>
                      <a:r>
                        <a:rPr lang="en-US" altLang="ko-KR" sz="1400" b="1" u="none" strike="noStrike" dirty="0">
                          <a:solidFill>
                            <a:schemeClr val="tx1"/>
                          </a:solidFill>
                          <a:effectLst/>
                          <a:latin typeface="Arial" panose="020B0604020202020204" pitchFamily="34" charset="0"/>
                          <a:cs typeface="Arial" panose="020B0604020202020204" pitchFamily="34" charset="0"/>
                        </a:rPr>
                        <a:t>6,036</a:t>
                      </a:r>
                      <a:endParaRPr lang="en-US" altLang="ko-KR" sz="1400" b="1" i="0" u="none" strike="noStrike" dirty="0">
                        <a:solidFill>
                          <a:schemeClr val="tx1"/>
                        </a:solidFill>
                        <a:effectLst/>
                        <a:latin typeface="Arial" panose="020B0604020202020204" pitchFamily="34" charset="0"/>
                        <a:ea typeface="맑은 고딕" panose="020B0503020000020004" pitchFamily="50" charset="-127"/>
                        <a:cs typeface="Arial" panose="020B0604020202020204" pitchFamily="34" charset="0"/>
                      </a:endParaRPr>
                    </a:p>
                  </a:txBody>
                  <a:tcPr marL="8244" marR="8244" marT="8244"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E9EDF4"/>
                    </a:solidFill>
                  </a:tcPr>
                </a:tc>
                <a:tc>
                  <a:txBody>
                    <a:bodyPr/>
                    <a:lstStyle/>
                    <a:p>
                      <a:pPr algn="ctr" fontAlgn="ctr"/>
                      <a:r>
                        <a:rPr lang="en-US" altLang="ko-KR" sz="1400" b="1" u="none" strike="noStrike" dirty="0">
                          <a:solidFill>
                            <a:schemeClr val="tx1"/>
                          </a:solidFill>
                          <a:effectLst/>
                          <a:latin typeface="Arial" panose="020B0604020202020204" pitchFamily="34" charset="0"/>
                          <a:cs typeface="Arial" panose="020B0604020202020204" pitchFamily="34" charset="0"/>
                        </a:rPr>
                        <a:t>7,013</a:t>
                      </a:r>
                      <a:endParaRPr lang="en-US" altLang="ko-KR" sz="1400" b="1" i="0" u="none" strike="noStrike" dirty="0">
                        <a:solidFill>
                          <a:schemeClr val="tx1"/>
                        </a:solidFill>
                        <a:effectLst/>
                        <a:latin typeface="Arial" panose="020B0604020202020204" pitchFamily="34" charset="0"/>
                        <a:ea typeface="맑은 고딕" panose="020B0503020000020004" pitchFamily="50" charset="-127"/>
                        <a:cs typeface="Arial" panose="020B0604020202020204" pitchFamily="34" charset="0"/>
                      </a:endParaRPr>
                    </a:p>
                  </a:txBody>
                  <a:tcPr marL="8244" marR="8244" marT="8244"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E9EDF4"/>
                    </a:solidFill>
                  </a:tcPr>
                </a:tc>
                <a:tc>
                  <a:txBody>
                    <a:bodyPr/>
                    <a:lstStyle/>
                    <a:p>
                      <a:pPr algn="ctr" fontAlgn="ctr"/>
                      <a:r>
                        <a:rPr lang="en-US" altLang="ko-KR" sz="1400" b="1" u="none" strike="noStrike" dirty="0">
                          <a:solidFill>
                            <a:schemeClr val="tx1"/>
                          </a:solidFill>
                          <a:effectLst/>
                          <a:latin typeface="Arial" panose="020B0604020202020204" pitchFamily="34" charset="0"/>
                          <a:cs typeface="Arial" panose="020B0604020202020204" pitchFamily="34" charset="0"/>
                        </a:rPr>
                        <a:t>7,754</a:t>
                      </a:r>
                      <a:endParaRPr lang="en-US" altLang="ko-KR" sz="1400" b="1" i="0" u="none" strike="noStrike" dirty="0">
                        <a:solidFill>
                          <a:schemeClr val="tx1"/>
                        </a:solidFill>
                        <a:effectLst/>
                        <a:latin typeface="Arial" panose="020B0604020202020204" pitchFamily="34" charset="0"/>
                        <a:ea typeface="맑은 고딕" panose="020B0503020000020004" pitchFamily="50" charset="-127"/>
                        <a:cs typeface="Arial" panose="020B0604020202020204" pitchFamily="34" charset="0"/>
                      </a:endParaRPr>
                    </a:p>
                  </a:txBody>
                  <a:tcPr marL="8244" marR="8244" marT="8244"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E9EDF4"/>
                    </a:solidFill>
                  </a:tcPr>
                </a:tc>
                <a:tc>
                  <a:txBody>
                    <a:bodyPr/>
                    <a:lstStyle/>
                    <a:p>
                      <a:pPr algn="ctr" fontAlgn="ctr"/>
                      <a:r>
                        <a:rPr lang="en-US" altLang="ko-KR" sz="1400" b="1" u="none" strike="noStrike" dirty="0">
                          <a:solidFill>
                            <a:schemeClr val="tx1"/>
                          </a:solidFill>
                          <a:effectLst/>
                          <a:latin typeface="Arial" panose="020B0604020202020204" pitchFamily="34" charset="0"/>
                          <a:cs typeface="Arial" panose="020B0604020202020204" pitchFamily="34" charset="0"/>
                        </a:rPr>
                        <a:t>9,564</a:t>
                      </a:r>
                      <a:endParaRPr lang="en-US" altLang="ko-KR" sz="1400" b="1" i="0" u="none" strike="noStrike" dirty="0">
                        <a:solidFill>
                          <a:schemeClr val="tx1"/>
                        </a:solidFill>
                        <a:effectLst/>
                        <a:latin typeface="Arial" panose="020B0604020202020204" pitchFamily="34" charset="0"/>
                        <a:ea typeface="맑은 고딕" panose="020B0503020000020004" pitchFamily="50" charset="-127"/>
                        <a:cs typeface="Arial" panose="020B0604020202020204" pitchFamily="34" charset="0"/>
                      </a:endParaRPr>
                    </a:p>
                  </a:txBody>
                  <a:tcPr marL="8244" marR="8244" marT="8244"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E9EDF4"/>
                    </a:solidFill>
                  </a:tcPr>
                </a:tc>
              </a:tr>
              <a:tr h="455758">
                <a:tc>
                  <a:txBody>
                    <a:bodyPr/>
                    <a:lstStyle/>
                    <a:p>
                      <a:pPr algn="ctr" fontAlgn="ctr"/>
                      <a:r>
                        <a:rPr lang="en-US" sz="1400" b="1" u="none" strike="noStrike" dirty="0">
                          <a:effectLst/>
                          <a:latin typeface="Arial" panose="020B0604020202020204" pitchFamily="34" charset="0"/>
                          <a:cs typeface="Arial" panose="020B0604020202020204" pitchFamily="34" charset="0"/>
                        </a:rPr>
                        <a:t>World GVC Income</a:t>
                      </a:r>
                      <a:r>
                        <a:rPr lang="en-US" sz="1400" b="1" u="none" strike="noStrike" dirty="0" smtClean="0">
                          <a:effectLst/>
                          <a:latin typeface="Arial" panose="020B0604020202020204" pitchFamily="34" charset="0"/>
                          <a:cs typeface="Arial" panose="020B0604020202020204" pitchFamily="34" charset="0"/>
                        </a:rPr>
                        <a:t>/</a:t>
                      </a:r>
                    </a:p>
                    <a:p>
                      <a:pPr algn="ctr" fontAlgn="ctr"/>
                      <a:r>
                        <a:rPr lang="en-US" sz="1400" b="1" u="none" strike="noStrike" dirty="0" smtClean="0">
                          <a:effectLst/>
                          <a:latin typeface="Arial" panose="020B0604020202020204" pitchFamily="34" charset="0"/>
                          <a:cs typeface="Arial" panose="020B0604020202020204" pitchFamily="34" charset="0"/>
                        </a:rPr>
                        <a:t>World </a:t>
                      </a:r>
                      <a:r>
                        <a:rPr lang="en-US" sz="1400" b="1" u="none" strike="noStrike" dirty="0">
                          <a:effectLst/>
                          <a:latin typeface="Arial" panose="020B0604020202020204" pitchFamily="34" charset="0"/>
                          <a:cs typeface="Arial" panose="020B0604020202020204" pitchFamily="34" charset="0"/>
                        </a:rPr>
                        <a:t>GDP (%)</a:t>
                      </a:r>
                      <a:endParaRPr lang="en-US" sz="1400" b="1" i="0" u="none" strike="noStrike" dirty="0">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8244" marR="8244" marT="8244"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ko-KR" sz="1400" b="1" u="none" strike="noStrike">
                          <a:effectLst/>
                          <a:latin typeface="Arial" panose="020B0604020202020204" pitchFamily="34" charset="0"/>
                          <a:cs typeface="Arial" panose="020B0604020202020204" pitchFamily="34" charset="0"/>
                        </a:rPr>
                        <a:t>23.1</a:t>
                      </a:r>
                      <a:endParaRPr lang="en-US" altLang="ko-KR" sz="1400" b="1" i="0" u="none" strike="noStrike">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8244" marR="8244" marT="8244"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E9EDF4"/>
                    </a:solidFill>
                  </a:tcPr>
                </a:tc>
                <a:tc>
                  <a:txBody>
                    <a:bodyPr/>
                    <a:lstStyle/>
                    <a:p>
                      <a:pPr algn="ctr" fontAlgn="ctr"/>
                      <a:r>
                        <a:rPr lang="en-US" altLang="ko-KR" sz="1400" b="1" u="none" strike="noStrike">
                          <a:effectLst/>
                          <a:latin typeface="Arial" panose="020B0604020202020204" pitchFamily="34" charset="0"/>
                          <a:cs typeface="Arial" panose="020B0604020202020204" pitchFamily="34" charset="0"/>
                        </a:rPr>
                        <a:t>22.1</a:t>
                      </a:r>
                      <a:endParaRPr lang="en-US" altLang="ko-KR" sz="1400" b="1" i="0" u="none" strike="noStrike">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8244" marR="8244" marT="8244"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E9EDF4"/>
                    </a:solidFill>
                  </a:tcPr>
                </a:tc>
                <a:tc>
                  <a:txBody>
                    <a:bodyPr/>
                    <a:lstStyle/>
                    <a:p>
                      <a:pPr algn="ctr" fontAlgn="ctr"/>
                      <a:r>
                        <a:rPr lang="en-US" altLang="ko-KR" sz="1400" b="1" u="none" strike="noStrike">
                          <a:effectLst/>
                          <a:latin typeface="Arial" panose="020B0604020202020204" pitchFamily="34" charset="0"/>
                          <a:cs typeface="Arial" panose="020B0604020202020204" pitchFamily="34" charset="0"/>
                        </a:rPr>
                        <a:t>20.7</a:t>
                      </a:r>
                      <a:endParaRPr lang="en-US" altLang="ko-KR" sz="1400" b="1" i="0" u="none" strike="noStrike">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8244" marR="8244" marT="8244"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E9EDF4"/>
                    </a:solidFill>
                  </a:tcPr>
                </a:tc>
                <a:tc>
                  <a:txBody>
                    <a:bodyPr/>
                    <a:lstStyle/>
                    <a:p>
                      <a:pPr algn="ctr" fontAlgn="ctr"/>
                      <a:r>
                        <a:rPr lang="en-US" altLang="ko-KR" sz="1400" b="1" u="none" strike="noStrike" dirty="0">
                          <a:effectLst/>
                          <a:latin typeface="Arial" panose="020B0604020202020204" pitchFamily="34" charset="0"/>
                          <a:cs typeface="Arial" panose="020B0604020202020204" pitchFamily="34" charset="0"/>
                        </a:rPr>
                        <a:t>19.7</a:t>
                      </a:r>
                      <a:endParaRPr lang="en-US" altLang="ko-KR" sz="1400" b="1" i="0" u="none" strike="noStrike" dirty="0">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8244" marR="8244" marT="8244"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E9EDF4"/>
                    </a:solidFill>
                  </a:tcPr>
                </a:tc>
                <a:tc>
                  <a:txBody>
                    <a:bodyPr/>
                    <a:lstStyle/>
                    <a:p>
                      <a:pPr algn="ctr" fontAlgn="ctr"/>
                      <a:r>
                        <a:rPr lang="en-US" altLang="ko-KR" sz="1400" b="1" u="none" strike="noStrike" dirty="0">
                          <a:effectLst/>
                          <a:latin typeface="Arial" panose="020B0604020202020204" pitchFamily="34" charset="0"/>
                          <a:cs typeface="Arial" panose="020B0604020202020204" pitchFamily="34" charset="0"/>
                        </a:rPr>
                        <a:t>20.9</a:t>
                      </a:r>
                      <a:endParaRPr lang="en-US" altLang="ko-KR" sz="1400" b="1" i="0" u="none" strike="noStrike" dirty="0">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8244" marR="8244" marT="8244"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E9EDF4"/>
                    </a:solidFill>
                  </a:tcPr>
                </a:tc>
              </a:tr>
            </a:tbl>
          </a:graphicData>
        </a:graphic>
      </p:graphicFrame>
    </p:spTree>
    <p:extLst>
      <p:ext uri="{BB962C8B-B14F-4D97-AF65-F5344CB8AC3E}">
        <p14:creationId xmlns:p14="http://schemas.microsoft.com/office/powerpoint/2010/main" val="347691774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테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테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테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2753</TotalTime>
  <Words>4088</Words>
  <Application>Microsoft Office PowerPoint</Application>
  <PresentationFormat>화면 슬라이드 쇼(4:3)</PresentationFormat>
  <Paragraphs>1433</Paragraphs>
  <Slides>38</Slides>
  <Notes>0</Notes>
  <HiddenSlides>0</HiddenSlides>
  <MMClips>0</MMClips>
  <ScaleCrop>false</ScaleCrop>
  <HeadingPairs>
    <vt:vector size="6" baseType="variant">
      <vt:variant>
        <vt:lpstr>사용한 글꼴</vt:lpstr>
      </vt:variant>
      <vt:variant>
        <vt:i4>8</vt:i4>
      </vt:variant>
      <vt:variant>
        <vt:lpstr>테마</vt:lpstr>
      </vt:variant>
      <vt:variant>
        <vt:i4>2</vt:i4>
      </vt:variant>
      <vt:variant>
        <vt:lpstr>슬라이드 제목</vt:lpstr>
      </vt:variant>
      <vt:variant>
        <vt:i4>38</vt:i4>
      </vt:variant>
    </vt:vector>
  </HeadingPairs>
  <TitlesOfParts>
    <vt:vector size="48" baseType="lpstr">
      <vt:lpstr>HY견고딕</vt:lpstr>
      <vt:lpstr>HY견명조</vt:lpstr>
      <vt:lpstr>HY헤드라인M</vt:lpstr>
      <vt:lpstr>굴림</vt:lpstr>
      <vt:lpstr>맑은 고딕</vt:lpstr>
      <vt:lpstr>Arial</vt:lpstr>
      <vt:lpstr>Cambria Math</vt:lpstr>
      <vt:lpstr>Times New Roman</vt:lpstr>
      <vt:lpstr>Office 테마</vt:lpstr>
      <vt:lpstr>1_Office 테마</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프레젠테이션</dc:title>
  <dc:creator>KIET</dc:creator>
  <cp:lastModifiedBy>유진근</cp:lastModifiedBy>
  <cp:revision>234</cp:revision>
  <cp:lastPrinted>2015-01-13T10:43:37Z</cp:lastPrinted>
  <dcterms:created xsi:type="dcterms:W3CDTF">2013-11-22T06:34:17Z</dcterms:created>
  <dcterms:modified xsi:type="dcterms:W3CDTF">2016-05-14T02:45:25Z</dcterms:modified>
</cp:coreProperties>
</file>