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mp3" ContentType="audio/unknown"/>
  <Default Extension="rels" ContentType="application/vnd.openxmlformats-package.relationships+xml"/>
  <Default Extension="vml" ContentType="application/vnd.openxmlformats-officedocument.vmlDrawing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notesMasterIdLst>
    <p:notesMasterId r:id="rId32"/>
  </p:notesMasterIdLst>
  <p:sldIdLst>
    <p:sldId id="273" r:id="rId2"/>
    <p:sldId id="256" r:id="rId3"/>
    <p:sldId id="257" r:id="rId4"/>
    <p:sldId id="261" r:id="rId5"/>
    <p:sldId id="274" r:id="rId6"/>
    <p:sldId id="258" r:id="rId7"/>
    <p:sldId id="275" r:id="rId8"/>
    <p:sldId id="285" r:id="rId9"/>
    <p:sldId id="286" r:id="rId10"/>
    <p:sldId id="259" r:id="rId11"/>
    <p:sldId id="276" r:id="rId12"/>
    <p:sldId id="263" r:id="rId13"/>
    <p:sldId id="260" r:id="rId14"/>
    <p:sldId id="264" r:id="rId15"/>
    <p:sldId id="265" r:id="rId16"/>
    <p:sldId id="277" r:id="rId17"/>
    <p:sldId id="281" r:id="rId18"/>
    <p:sldId id="278" r:id="rId19"/>
    <p:sldId id="282" r:id="rId20"/>
    <p:sldId id="279" r:id="rId21"/>
    <p:sldId id="283" r:id="rId22"/>
    <p:sldId id="266" r:id="rId23"/>
    <p:sldId id="267" r:id="rId24"/>
    <p:sldId id="269" r:id="rId25"/>
    <p:sldId id="268" r:id="rId26"/>
    <p:sldId id="271" r:id="rId27"/>
    <p:sldId id="287" r:id="rId28"/>
    <p:sldId id="270" r:id="rId29"/>
    <p:sldId id="280" r:id="rId30"/>
    <p:sldId id="272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4" d="100"/>
          <a:sy n="94" d="100"/>
        </p:scale>
        <p:origin x="-106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notesMaster" Target="notesMasters/notes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interSettings" Target="printerSettings/printerSettings1.bin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59A408-E89F-F54D-8548-7F57C319FBB0}" type="datetimeFigureOut">
              <a:rPr lang="en-US" smtClean="0"/>
              <a:t>8/15/11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C41DF3-83E2-A548-A390-F722C6C99D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6093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(note</a:t>
            </a:r>
            <a:r>
              <a:rPr lang="en-US" baseline="0" dirty="0" smtClean="0"/>
              <a:t> that this is not a direct translation, as it works to maintain the rhyme)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C41DF3-83E2-A548-A390-F722C6C99D3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9387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 set of grammar standards applies in this class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So we’re going to go through a quick quiz to make sure we’ll all up</a:t>
            </a:r>
            <a:r>
              <a:rPr lang="en-US" baseline="0" dirty="0" smtClean="0"/>
              <a:t> to spec. (don’t worry, this is just evaluative and will not effect your grade. It’s intended to be easy, though if you have problems you should come see me).</a:t>
            </a:r>
            <a:endParaRPr lang="en-US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You have 10-15 minutes; look at me when done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Then check</a:t>
            </a:r>
            <a:r>
              <a:rPr lang="en-US" baseline="0" dirty="0" smtClean="0"/>
              <a:t> in with a neighbor</a:t>
            </a:r>
            <a:r>
              <a:rPr lang="en-US" baseline="0" dirty="0"/>
              <a:t>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C41DF3-83E2-A548-A390-F722C6C99D3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7930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Talk about neuter pronouns</a:t>
            </a:r>
          </a:p>
          <a:p>
            <a:endParaRPr lang="en-US" dirty="0" smtClean="0"/>
          </a:p>
          <a:p>
            <a:r>
              <a:rPr lang="en-US" dirty="0" smtClean="0"/>
              <a:t>2. Be careful about lists</a:t>
            </a:r>
            <a:r>
              <a:rPr lang="en-US" baseline="0" dirty="0" smtClean="0"/>
              <a:t> and that you’re in the right quantity</a:t>
            </a:r>
          </a:p>
          <a:p>
            <a:endParaRPr lang="en-US" baseline="0" dirty="0" smtClean="0"/>
          </a:p>
          <a:p>
            <a:r>
              <a:rPr lang="en-US" baseline="0" dirty="0" smtClean="0"/>
              <a:t>3. Be careful about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C41DF3-83E2-A548-A390-F722C6C99D3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7942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Cliché: a phrase or opinion that is overused and betrays a lack of original thought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C41DF3-83E2-A548-A390-F722C6C99D38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4079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432C8-69A7-458B-9684-2BFA64B31948}" type="datetime2">
              <a:rPr lang="en-US" smtClean="0"/>
              <a:t>Monday, August 15, 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057FC-95B6-4D89-AFDA-ABA33EE921E5}" type="datetime2">
              <a:rPr lang="en-US" smtClean="0"/>
              <a:t>Monday, August 15, 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549AC-EB31-477F-92A9-B1988E232878}" type="datetime2">
              <a:rPr lang="en-US" smtClean="0"/>
              <a:t>Monday, August 15, 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6A3A3-94A6-4E5B-AF39-173ACA3E61CC}" type="datetime2">
              <a:rPr lang="en-US" smtClean="0"/>
              <a:t>Monday, August 15, 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3D019-A32C-4EAD-B8E6-DBDA699692FD}" type="datetime2">
              <a:rPr lang="en-US" smtClean="0"/>
              <a:t>Monday, August 15, 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BA98F-560C-4997-81C4-81D4D9187EAB}" type="datetime2">
              <a:rPr lang="en-US" smtClean="0"/>
              <a:t>Monday, August 15, 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972B2-CA5C-437D-87D0-8081271A9E4B}" type="datetime2">
              <a:rPr lang="en-US" smtClean="0"/>
              <a:t>Monday, August 15, 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D4847-11EF-4466-A8AD-85CDB7B49118}" type="datetime2">
              <a:rPr lang="en-US" smtClean="0"/>
              <a:t>Monday, August 15, 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8457A-3AB9-4880-8A0C-9F8524491207}" type="datetime2">
              <a:rPr lang="en-US" smtClean="0"/>
              <a:t>Monday, August 15, 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976D3-5B7F-4300-ABED-C91F1B2AE209}" type="datetime2">
              <a:rPr lang="en-US" smtClean="0"/>
              <a:t>Monday, August 15, 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C1E59-17DD-41CE-97CA-624A472382D4}" type="datetime2">
              <a:rPr lang="en-US" smtClean="0"/>
              <a:t>Monday, August 15, 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A80CB818-7379-467D-8E76-EF9D9074A26C}" type="datetime2">
              <a:rPr lang="en-US" smtClean="0"/>
              <a:t>Monday, August 15, 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sigchi.org/chipubform" TargetMode="Externa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acm.org/about/se-code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4" Type="http://schemas.openxmlformats.org/officeDocument/2006/relationships/image" Target="../media/image5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2.jpeg"/><Relationship Id="rId5" Type="http://schemas.openxmlformats.org/officeDocument/2006/relationships/image" Target="../media/image3.png"/><Relationship Id="rId1" Type="http://schemas.microsoft.com/office/2007/relationships/media" Target="../media/media1.mp3"/><Relationship Id="rId2" Type="http://schemas.openxmlformats.org/officeDocument/2006/relationships/audio" Target="../media/media1.mp3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3.png"/><Relationship Id="rId1" Type="http://schemas.microsoft.com/office/2007/relationships/media" Target="../media/media2.mp3"/><Relationship Id="rId2" Type="http://schemas.openxmlformats.org/officeDocument/2006/relationships/audio" Target="../media/media2.mp3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3.png"/><Relationship Id="rId1" Type="http://schemas.microsoft.com/office/2007/relationships/media" Target="../media/media2.mp3"/><Relationship Id="rId2" Type="http://schemas.openxmlformats.org/officeDocument/2006/relationships/audio" Target="../media/media2.mp3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Turn in your edited outlines to the front of the room</a:t>
            </a:r>
          </a:p>
          <a:p>
            <a:endParaRPr lang="en-US" dirty="0"/>
          </a:p>
          <a:p>
            <a:r>
              <a:rPr lang="en-US" dirty="0" smtClean="0"/>
              <a:t>Make sure your outline includes both your name </a:t>
            </a:r>
            <a:r>
              <a:rPr lang="en-US" dirty="0" smtClean="0"/>
              <a:t>and </a:t>
            </a:r>
            <a:r>
              <a:rPr lang="en-US" dirty="0" smtClean="0"/>
              <a:t>the names of your editors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19086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Languages and Standards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Why standards?</a:t>
            </a:r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Forces for standardization?</a:t>
            </a:r>
          </a:p>
          <a:p>
            <a:pPr lvl="1"/>
            <a:r>
              <a:rPr lang="en-US" dirty="0" smtClean="0"/>
              <a:t>Mass Media (printing press, radio, television)</a:t>
            </a:r>
          </a:p>
          <a:p>
            <a:pPr lvl="1"/>
            <a:r>
              <a:rPr lang="en-US" dirty="0" smtClean="0"/>
              <a:t>Travel &amp; Internationalization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55696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Breaks in the Standard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Regional differences</a:t>
            </a:r>
          </a:p>
          <a:p>
            <a:pPr lvl="1"/>
            <a:r>
              <a:rPr lang="en-US" dirty="0"/>
              <a:t>e</a:t>
            </a:r>
            <a:r>
              <a:rPr lang="en-US" dirty="0" smtClean="0"/>
              <a:t>.g., British vs. American English</a:t>
            </a:r>
          </a:p>
          <a:p>
            <a:pPr marL="274320" lvl="1" indent="0">
              <a:buNone/>
            </a:pPr>
            <a:endParaRPr lang="en-US" dirty="0" smtClean="0"/>
          </a:p>
          <a:p>
            <a:r>
              <a:rPr lang="en-US" dirty="0" smtClean="0"/>
              <a:t>Contextual differences</a:t>
            </a:r>
          </a:p>
          <a:p>
            <a:pPr lvl="1"/>
            <a:r>
              <a:rPr lang="en-US" dirty="0"/>
              <a:t>e</a:t>
            </a:r>
            <a:r>
              <a:rPr lang="en-US" dirty="0" smtClean="0"/>
              <a:t>.g., conversation vs. writing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Disagreement among authorities</a:t>
            </a:r>
          </a:p>
          <a:p>
            <a:pPr lvl="1"/>
            <a:r>
              <a:rPr lang="en-US" dirty="0" smtClean="0"/>
              <a:t>e.g., serial comma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Standards change</a:t>
            </a:r>
          </a:p>
          <a:p>
            <a:pPr lvl="1"/>
            <a:r>
              <a:rPr lang="en-US" dirty="0"/>
              <a:t>e</a:t>
            </a:r>
            <a:r>
              <a:rPr lang="en-US" dirty="0" smtClean="0"/>
              <a:t>.g., AP </a:t>
            </a:r>
            <a:r>
              <a:rPr lang="en-US" dirty="0" smtClean="0">
                <a:solidFill>
                  <a:srgbClr val="D2533C"/>
                </a:solidFill>
              </a:rPr>
              <a:t>e-mail</a:t>
            </a:r>
            <a:r>
              <a:rPr lang="en-US" dirty="0" smtClean="0"/>
              <a:t> -&gt; </a:t>
            </a:r>
            <a:r>
              <a:rPr lang="en-US" dirty="0" smtClean="0">
                <a:solidFill>
                  <a:srgbClr val="D2533C"/>
                </a:solidFill>
              </a:rPr>
              <a:t>email</a:t>
            </a:r>
            <a:r>
              <a:rPr lang="en-US" dirty="0" smtClean="0"/>
              <a:t> </a:t>
            </a:r>
            <a:r>
              <a:rPr lang="en-US" sz="1600" i="1" dirty="0" smtClean="0"/>
              <a:t>(March 2011)</a:t>
            </a:r>
            <a:r>
              <a:rPr lang="en-US" dirty="0" smtClean="0"/>
              <a:t> </a:t>
            </a:r>
          </a:p>
        </p:txBody>
      </p:sp>
      <p:pic>
        <p:nvPicPr>
          <p:cNvPr id="6" name="Picture 5" descr="soda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6885" y="2333724"/>
            <a:ext cx="1856276" cy="2369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0588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point is…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</a:t>
            </a:r>
            <a:r>
              <a:rPr lang="en-US" dirty="0" smtClean="0"/>
              <a:t>e use standard grammar to better make ourselves </a:t>
            </a:r>
            <a:r>
              <a:rPr lang="en-US" dirty="0" smtClean="0">
                <a:solidFill>
                  <a:srgbClr val="D2533C"/>
                </a:solidFill>
              </a:rPr>
              <a:t>understood</a:t>
            </a:r>
          </a:p>
          <a:p>
            <a:endParaRPr lang="en-US" dirty="0">
              <a:solidFill>
                <a:srgbClr val="292934"/>
              </a:solidFill>
            </a:endParaRPr>
          </a:p>
          <a:p>
            <a:endParaRPr lang="en-US" dirty="0" smtClean="0">
              <a:solidFill>
                <a:srgbClr val="292934"/>
              </a:solidFill>
            </a:endParaRPr>
          </a:p>
          <a:p>
            <a:r>
              <a:rPr lang="en-US" dirty="0" smtClean="0">
                <a:solidFill>
                  <a:srgbClr val="292934"/>
                </a:solidFill>
              </a:rPr>
              <a:t>Although there are purported standards, </a:t>
            </a:r>
            <a:r>
              <a:rPr lang="en-US" dirty="0" smtClean="0">
                <a:solidFill>
                  <a:srgbClr val="D2533C"/>
                </a:solidFill>
              </a:rPr>
              <a:t>usage</a:t>
            </a:r>
            <a:r>
              <a:rPr lang="en-US" dirty="0" smtClean="0">
                <a:solidFill>
                  <a:srgbClr val="292934"/>
                </a:solidFill>
              </a:rPr>
              <a:t> actually varies!</a:t>
            </a:r>
          </a:p>
          <a:p>
            <a:endParaRPr lang="en-US" dirty="0">
              <a:solidFill>
                <a:srgbClr val="292934"/>
              </a:solidFill>
            </a:endParaRPr>
          </a:p>
          <a:p>
            <a:endParaRPr lang="en-US" dirty="0" smtClean="0">
              <a:solidFill>
                <a:srgbClr val="292934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2929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54788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Semiotics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Sign, signifier, signified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7093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Grammar “Quiz!”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Take out a pen or pencil; put books/computers away</a:t>
            </a:r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(Quiz is evaluative—it will be not affect your grade)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4283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1-4. Contractions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spcBef>
                <a:spcPts val="1776"/>
              </a:spcBef>
              <a:buFont typeface="+mj-lt"/>
              <a:buAutoNum type="arabicPeriod"/>
            </a:pPr>
            <a:r>
              <a:rPr lang="en-US" dirty="0"/>
              <a:t>The system and </a:t>
            </a:r>
            <a:r>
              <a:rPr lang="en-US" dirty="0" smtClean="0">
                <a:solidFill>
                  <a:schemeClr val="tx2"/>
                </a:solidFill>
              </a:rPr>
              <a:t>its</a:t>
            </a:r>
            <a:r>
              <a:rPr lang="en-US" dirty="0" smtClean="0"/>
              <a:t> </a:t>
            </a:r>
            <a:r>
              <a:rPr lang="en-US" dirty="0"/>
              <a:t>interface are simple and organized, so </a:t>
            </a:r>
            <a:r>
              <a:rPr lang="en-US" dirty="0" smtClean="0">
                <a:solidFill>
                  <a:srgbClr val="D2533C"/>
                </a:solidFill>
              </a:rPr>
              <a:t>it’s</a:t>
            </a:r>
            <a:r>
              <a:rPr lang="en-US" dirty="0" smtClean="0"/>
              <a:t> </a:t>
            </a:r>
            <a:r>
              <a:rPr lang="en-US" dirty="0"/>
              <a:t>easy for novices to learn</a:t>
            </a:r>
            <a:r>
              <a:rPr lang="en-US" dirty="0" smtClean="0"/>
              <a:t>.</a:t>
            </a:r>
            <a:r>
              <a:rPr lang="en-US" dirty="0"/>
              <a:t> </a:t>
            </a:r>
          </a:p>
          <a:p>
            <a:pPr marL="457200" indent="-457200">
              <a:spcBef>
                <a:spcPts val="1776"/>
              </a:spcBef>
              <a:buFont typeface="+mj-lt"/>
              <a:buAutoNum type="arabicPeriod"/>
            </a:pPr>
            <a:r>
              <a:rPr lang="en-US" dirty="0" smtClean="0"/>
              <a:t>In </a:t>
            </a:r>
            <a:r>
              <a:rPr lang="en-US" dirty="0"/>
              <a:t>order to check that </a:t>
            </a:r>
            <a:r>
              <a:rPr lang="en-US" dirty="0" smtClean="0">
                <a:solidFill>
                  <a:srgbClr val="D2533C"/>
                </a:solidFill>
              </a:rPr>
              <a:t>they’re</a:t>
            </a:r>
            <a:r>
              <a:rPr lang="en-US" dirty="0" smtClean="0"/>
              <a:t> </a:t>
            </a:r>
            <a:r>
              <a:rPr lang="en-US" dirty="0"/>
              <a:t>at a location, users need to turn on </a:t>
            </a:r>
            <a:r>
              <a:rPr lang="en-US" dirty="0" smtClean="0">
                <a:solidFill>
                  <a:srgbClr val="D2533C"/>
                </a:solidFill>
              </a:rPr>
              <a:t>their</a:t>
            </a:r>
            <a:r>
              <a:rPr lang="en-US" dirty="0" smtClean="0"/>
              <a:t> </a:t>
            </a:r>
            <a:r>
              <a:rPr lang="en-US" dirty="0"/>
              <a:t>phone's GPS and record that they are </a:t>
            </a:r>
            <a:r>
              <a:rPr lang="en-US" dirty="0" smtClean="0">
                <a:solidFill>
                  <a:srgbClr val="D2533C"/>
                </a:solidFill>
              </a:rPr>
              <a:t>there</a:t>
            </a:r>
            <a:r>
              <a:rPr lang="en-US" dirty="0" smtClean="0"/>
              <a:t>. </a:t>
            </a:r>
            <a:r>
              <a:rPr lang="en-US" dirty="0"/>
              <a:t> </a:t>
            </a:r>
          </a:p>
          <a:p>
            <a:pPr marL="457200" indent="-457200">
              <a:spcBef>
                <a:spcPts val="1776"/>
              </a:spcBef>
              <a:buFont typeface="+mj-lt"/>
              <a:buAutoNum type="arabicPeriod"/>
            </a:pPr>
            <a:r>
              <a:rPr lang="en-US" dirty="0" smtClean="0"/>
              <a:t>If </a:t>
            </a:r>
            <a:r>
              <a:rPr lang="en-US" dirty="0" smtClean="0">
                <a:solidFill>
                  <a:srgbClr val="D2533C"/>
                </a:solidFill>
              </a:rPr>
              <a:t>you’re</a:t>
            </a:r>
            <a:r>
              <a:rPr lang="en-US" dirty="0" smtClean="0"/>
              <a:t> </a:t>
            </a:r>
            <a:r>
              <a:rPr lang="en-US" dirty="0"/>
              <a:t>going to install the application, make sure </a:t>
            </a:r>
            <a:r>
              <a:rPr lang="en-US" dirty="0" smtClean="0">
                <a:solidFill>
                  <a:srgbClr val="D2533C"/>
                </a:solidFill>
              </a:rPr>
              <a:t>your</a:t>
            </a:r>
            <a:r>
              <a:rPr lang="en-US" dirty="0" smtClean="0"/>
              <a:t> </a:t>
            </a:r>
            <a:r>
              <a:rPr lang="en-US" dirty="0"/>
              <a:t>operating system is up to date.</a:t>
            </a:r>
          </a:p>
          <a:p>
            <a:pPr marL="457200" indent="-457200">
              <a:spcBef>
                <a:spcPts val="1776"/>
              </a:spcBef>
              <a:buFont typeface="+mj-lt"/>
              <a:buAutoNum type="arabicPeriod"/>
            </a:pPr>
            <a:r>
              <a:rPr lang="en-US" dirty="0" smtClean="0"/>
              <a:t>People </a:t>
            </a:r>
            <a:r>
              <a:rPr lang="en-US" dirty="0" smtClean="0">
                <a:solidFill>
                  <a:srgbClr val="D2533C"/>
                </a:solidFill>
              </a:rPr>
              <a:t>whose</a:t>
            </a:r>
            <a:r>
              <a:rPr lang="en-US" dirty="0" smtClean="0"/>
              <a:t> </a:t>
            </a:r>
            <a:r>
              <a:rPr lang="en-US" dirty="0"/>
              <a:t>passwords are strong are still at risk, as someone </a:t>
            </a:r>
            <a:r>
              <a:rPr lang="en-US" dirty="0" smtClean="0">
                <a:solidFill>
                  <a:srgbClr val="D2533C"/>
                </a:solidFill>
              </a:rPr>
              <a:t>who’s</a:t>
            </a:r>
            <a:r>
              <a:rPr lang="en-US" dirty="0" smtClean="0"/>
              <a:t> </a:t>
            </a:r>
            <a:r>
              <a:rPr lang="en-US" dirty="0"/>
              <a:t>persistent can crack a password using brute force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87335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5. Verb Agreement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lphaLcPeriod"/>
            </a:pPr>
            <a:r>
              <a:rPr lang="en-US" dirty="0"/>
              <a:t>A user enters </a:t>
            </a:r>
            <a:r>
              <a:rPr lang="en-US" dirty="0" smtClean="0">
                <a:solidFill>
                  <a:srgbClr val="D2533C"/>
                </a:solidFill>
              </a:rPr>
              <a:t>his or her</a:t>
            </a:r>
            <a:r>
              <a:rPr lang="en-US" dirty="0" smtClean="0"/>
              <a:t> </a:t>
            </a:r>
            <a:r>
              <a:rPr lang="en-US" dirty="0"/>
              <a:t>birthday</a:t>
            </a:r>
            <a:r>
              <a:rPr lang="en-US" strike="sngStrike" dirty="0">
                <a:solidFill>
                  <a:srgbClr val="D2533C"/>
                </a:solidFill>
              </a:rPr>
              <a:t>s</a:t>
            </a:r>
            <a:r>
              <a:rPr lang="en-US" dirty="0"/>
              <a:t> into the system to verify </a:t>
            </a:r>
            <a:r>
              <a:rPr lang="en-US" dirty="0" smtClean="0">
                <a:solidFill>
                  <a:srgbClr val="D2533C"/>
                </a:solidFill>
              </a:rPr>
              <a:t>his or her</a:t>
            </a:r>
            <a:r>
              <a:rPr lang="en-US" dirty="0" smtClean="0"/>
              <a:t> age.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Avoid using “they” “them” and “their” as neuter pronouns</a:t>
            </a:r>
          </a:p>
          <a:p>
            <a:pPr marL="0" indent="0">
              <a:buNone/>
            </a:pPr>
            <a:r>
              <a:rPr lang="en-US" sz="2000" dirty="0" smtClean="0"/>
              <a:t>“his or her” is better; but rewriting is best: “Users enter their birthdays”</a:t>
            </a:r>
          </a:p>
          <a:p>
            <a:pPr marL="0" indent="0">
              <a:buNone/>
            </a:pPr>
            <a:endParaRPr lang="en-US" i="1" dirty="0" smtClean="0"/>
          </a:p>
          <a:p>
            <a:pPr marL="0" indent="0">
              <a:buNone/>
            </a:pPr>
            <a:endParaRPr lang="en-US" i="1" dirty="0" smtClean="0"/>
          </a:p>
          <a:p>
            <a:pPr marL="457200" indent="-457200">
              <a:buFont typeface="+mj-lt"/>
              <a:buAutoNum type="alphaLcPeriod" startAt="2"/>
            </a:pPr>
            <a:r>
              <a:rPr lang="en-US" dirty="0"/>
              <a:t>The encryption and the firewall make</a:t>
            </a:r>
            <a:r>
              <a:rPr lang="en-US" strike="sngStrike" dirty="0">
                <a:solidFill>
                  <a:schemeClr val="tx2"/>
                </a:solidFill>
              </a:rPr>
              <a:t>s</a:t>
            </a:r>
            <a:r>
              <a:rPr lang="en-US" dirty="0"/>
              <a:t> the website more secure. </a:t>
            </a:r>
          </a:p>
          <a:p>
            <a:pPr marL="457200" indent="-457200">
              <a:buFont typeface="+mj-lt"/>
              <a:buAutoNum type="alphaLcPeriod" startAt="2"/>
            </a:pPr>
            <a:r>
              <a:rPr lang="en-US" dirty="0" smtClean="0"/>
              <a:t>The </a:t>
            </a:r>
            <a:r>
              <a:rPr lang="en-US" dirty="0"/>
              <a:t>Internet </a:t>
            </a:r>
            <a:r>
              <a:rPr lang="en-US" dirty="0" smtClean="0">
                <a:solidFill>
                  <a:srgbClr val="D2533C"/>
                </a:solidFill>
              </a:rPr>
              <a:t>has</a:t>
            </a:r>
            <a:r>
              <a:rPr lang="en-US" dirty="0" smtClean="0"/>
              <a:t> </a:t>
            </a:r>
            <a:r>
              <a:rPr lang="en-US" dirty="0"/>
              <a:t>significantly changed the way people communicate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5842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Count, Mass, and Collective Nouns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Count nouns </a:t>
            </a:r>
            <a:r>
              <a:rPr lang="en-US" dirty="0" smtClean="0"/>
              <a:t>can be given a number and made singular or plural—normal nouns</a:t>
            </a:r>
            <a:endParaRPr lang="en-US" dirty="0"/>
          </a:p>
          <a:p>
            <a:pPr lvl="1"/>
            <a:r>
              <a:rPr lang="en-US" dirty="0"/>
              <a:t>e.g.: </a:t>
            </a:r>
            <a:r>
              <a:rPr lang="en-US" dirty="0" smtClean="0"/>
              <a:t>“computer”</a:t>
            </a:r>
            <a:r>
              <a:rPr lang="en-US" dirty="0"/>
              <a:t>, </a:t>
            </a:r>
            <a:r>
              <a:rPr lang="en-US" dirty="0" smtClean="0"/>
              <a:t>“system”</a:t>
            </a:r>
          </a:p>
          <a:p>
            <a:pPr lvl="1"/>
            <a:r>
              <a:rPr lang="en-US" dirty="0" smtClean="0">
                <a:solidFill>
                  <a:srgbClr val="292934"/>
                </a:solidFill>
              </a:rPr>
              <a:t>Are made singular/plural through normal rules</a:t>
            </a:r>
          </a:p>
          <a:p>
            <a:endParaRPr lang="en-US" dirty="0" smtClean="0">
              <a:solidFill>
                <a:schemeClr val="accent1"/>
              </a:solidFill>
            </a:endParaRPr>
          </a:p>
          <a:p>
            <a:r>
              <a:rPr lang="en-US" dirty="0" smtClean="0">
                <a:solidFill>
                  <a:schemeClr val="accent1"/>
                </a:solidFill>
              </a:rPr>
              <a:t>Mass nouns </a:t>
            </a:r>
            <a:r>
              <a:rPr lang="en-US" dirty="0"/>
              <a:t>refer to unquantifiable nouns</a:t>
            </a:r>
          </a:p>
          <a:p>
            <a:pPr lvl="1"/>
            <a:r>
              <a:rPr lang="en-US" dirty="0"/>
              <a:t>e.g.: “knowledge”, “information”, “multimedia</a:t>
            </a:r>
            <a:r>
              <a:rPr lang="en-US" dirty="0" smtClean="0"/>
              <a:t>”</a:t>
            </a:r>
          </a:p>
          <a:p>
            <a:pPr lvl="1"/>
            <a:r>
              <a:rPr lang="en-US" dirty="0" smtClean="0"/>
              <a:t>Usually treated as singular: “knowledge is”</a:t>
            </a:r>
            <a:endParaRPr lang="en-US" dirty="0"/>
          </a:p>
          <a:p>
            <a:endParaRPr lang="en-US" dirty="0" smtClean="0">
              <a:solidFill>
                <a:schemeClr val="accent1"/>
              </a:solidFill>
            </a:endParaRPr>
          </a:p>
          <a:p>
            <a:r>
              <a:rPr lang="en-US" dirty="0" smtClean="0">
                <a:solidFill>
                  <a:schemeClr val="accent1"/>
                </a:solidFill>
              </a:rPr>
              <a:t>Collective nouns </a:t>
            </a:r>
            <a:r>
              <a:rPr lang="en-US" dirty="0" smtClean="0"/>
              <a:t>define a group of objects, but are sometimes used on their own</a:t>
            </a:r>
          </a:p>
          <a:p>
            <a:pPr lvl="1"/>
            <a:r>
              <a:rPr lang="en-US" dirty="0"/>
              <a:t>e</a:t>
            </a:r>
            <a:r>
              <a:rPr lang="en-US" dirty="0" smtClean="0"/>
              <a:t>.g.: “group”, “team”, “audience”</a:t>
            </a:r>
          </a:p>
          <a:p>
            <a:pPr lvl="1"/>
            <a:r>
              <a:rPr lang="en-US" dirty="0" smtClean="0"/>
              <a:t>Usually singular, but can be plural to emphasize component parts </a:t>
            </a:r>
          </a:p>
        </p:txBody>
      </p:sp>
    </p:spTree>
    <p:extLst>
      <p:ext uri="{BB962C8B-B14F-4D97-AF65-F5344CB8AC3E}">
        <p14:creationId xmlns:p14="http://schemas.microsoft.com/office/powerpoint/2010/main" val="30129808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6. Commas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lphaLcPeriod"/>
            </a:pPr>
            <a:r>
              <a:rPr lang="en-US" dirty="0" smtClean="0"/>
              <a:t>Writing </a:t>
            </a:r>
            <a:r>
              <a:rPr lang="en-US" dirty="0"/>
              <a:t>is </a:t>
            </a:r>
            <a:r>
              <a:rPr lang="en-US" dirty="0" smtClean="0"/>
              <a:t>great</a:t>
            </a:r>
            <a:r>
              <a:rPr lang="en-US" b="1" dirty="0" smtClean="0">
                <a:solidFill>
                  <a:schemeClr val="tx2"/>
                </a:solidFill>
              </a:rPr>
              <a:t>,</a:t>
            </a:r>
            <a:r>
              <a:rPr lang="en-US" dirty="0" smtClean="0"/>
              <a:t> </a:t>
            </a:r>
            <a:r>
              <a:rPr lang="en-US" dirty="0"/>
              <a:t>but it can be difficult sometimes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sz="2000" i="1" dirty="0" smtClean="0"/>
              <a:t>Use </a:t>
            </a:r>
            <a:r>
              <a:rPr lang="en-US" sz="2000" i="1" dirty="0"/>
              <a:t>commas before a conjunction and an independent clause.</a:t>
            </a:r>
            <a:endParaRPr lang="en-US" sz="2000" dirty="0"/>
          </a:p>
          <a:p>
            <a:pPr marL="0" indent="0">
              <a:buNone/>
            </a:pPr>
            <a:endParaRPr lang="en-US" dirty="0" smtClean="0"/>
          </a:p>
          <a:p>
            <a:pPr marL="457200" indent="-457200">
              <a:buFont typeface="+mj-lt"/>
              <a:buAutoNum type="alphaLcPeriod" startAt="2"/>
            </a:pPr>
            <a:r>
              <a:rPr lang="en-US" dirty="0" smtClean="0"/>
              <a:t>Because it can be difficult</a:t>
            </a:r>
            <a:r>
              <a:rPr lang="en-US" b="1" dirty="0" smtClean="0">
                <a:solidFill>
                  <a:srgbClr val="D2533C"/>
                </a:solidFill>
              </a:rPr>
              <a:t>,</a:t>
            </a:r>
            <a:r>
              <a:rPr lang="en-US" dirty="0" smtClean="0"/>
              <a:t> many users stress about writing.</a:t>
            </a:r>
          </a:p>
          <a:p>
            <a:pPr marL="0" indent="0">
              <a:buNone/>
            </a:pPr>
            <a:r>
              <a:rPr lang="en-US" sz="2000" i="1" dirty="0"/>
              <a:t>Use commas to set off introductory elements.</a:t>
            </a:r>
          </a:p>
          <a:p>
            <a:pPr marL="0" indent="0">
              <a:buNone/>
            </a:pPr>
            <a:endParaRPr lang="en-US" dirty="0" smtClean="0"/>
          </a:p>
          <a:p>
            <a:pPr marL="457200" indent="-457200">
              <a:buFont typeface="+mj-lt"/>
              <a:buAutoNum type="alphaLcPeriod" startAt="3"/>
            </a:pPr>
            <a:r>
              <a:rPr lang="en-US" dirty="0" smtClean="0"/>
              <a:t>Writing</a:t>
            </a:r>
            <a:r>
              <a:rPr lang="en-US" b="1" dirty="0" smtClean="0">
                <a:solidFill>
                  <a:srgbClr val="D2533C"/>
                </a:solidFill>
              </a:rPr>
              <a:t>,</a:t>
            </a:r>
            <a:r>
              <a:rPr lang="en-US" dirty="0" smtClean="0"/>
              <a:t> </a:t>
            </a:r>
            <a:r>
              <a:rPr lang="en-US" dirty="0"/>
              <a:t>which is the subject of this </a:t>
            </a:r>
            <a:r>
              <a:rPr lang="en-US" dirty="0" smtClean="0"/>
              <a:t>class</a:t>
            </a:r>
            <a:r>
              <a:rPr lang="en-US" b="1" dirty="0" smtClean="0">
                <a:solidFill>
                  <a:srgbClr val="D2533C"/>
                </a:solidFill>
              </a:rPr>
              <a:t>,</a:t>
            </a:r>
            <a:r>
              <a:rPr lang="en-US" dirty="0" smtClean="0"/>
              <a:t> </a:t>
            </a:r>
            <a:r>
              <a:rPr lang="en-US" dirty="0"/>
              <a:t>is a highly </a:t>
            </a:r>
            <a:r>
              <a:rPr lang="en-US" dirty="0" smtClean="0"/>
              <a:t>useful</a:t>
            </a:r>
            <a:r>
              <a:rPr lang="en-US" b="1" dirty="0" smtClean="0">
                <a:solidFill>
                  <a:srgbClr val="D2533C"/>
                </a:solidFill>
              </a:rPr>
              <a:t>,</a:t>
            </a:r>
            <a:r>
              <a:rPr lang="en-US" dirty="0" smtClean="0"/>
              <a:t> effective</a:t>
            </a:r>
            <a:r>
              <a:rPr lang="en-US" b="1" dirty="0" smtClean="0">
                <a:solidFill>
                  <a:srgbClr val="D2533C"/>
                </a:solidFill>
              </a:rPr>
              <a:t>,</a:t>
            </a:r>
            <a:r>
              <a:rPr lang="en-US" dirty="0" smtClean="0"/>
              <a:t> </a:t>
            </a:r>
            <a:r>
              <a:rPr lang="en-US" dirty="0"/>
              <a:t>and worthwhile skill.</a:t>
            </a:r>
          </a:p>
          <a:p>
            <a:pPr marL="0" indent="0">
              <a:buNone/>
            </a:pPr>
            <a:r>
              <a:rPr lang="en-US" sz="2000" i="1" dirty="0"/>
              <a:t>Use commas for parenthetical elements (and remember serial commas!</a:t>
            </a:r>
            <a:r>
              <a:rPr lang="en-US" sz="2000" i="1" dirty="0" smtClean="0"/>
              <a:t>)</a:t>
            </a:r>
            <a:endParaRPr lang="en-US" sz="2000" i="1" dirty="0"/>
          </a:p>
        </p:txBody>
      </p:sp>
    </p:spTree>
    <p:extLst>
      <p:ext uri="{BB962C8B-B14F-4D97-AF65-F5344CB8AC3E}">
        <p14:creationId xmlns:p14="http://schemas.microsoft.com/office/powerpoint/2010/main" val="25063623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</a:t>
            </a:r>
            <a:r>
              <a:rPr lang="en-US" dirty="0"/>
              <a:t>Punctuation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Use semicolons (</a:t>
            </a:r>
            <a:r>
              <a:rPr lang="en-US" b="1" dirty="0">
                <a:solidFill>
                  <a:srgbClr val="D2533C"/>
                </a:solidFill>
              </a:rPr>
              <a:t>;</a:t>
            </a:r>
            <a:r>
              <a:rPr lang="en-US" dirty="0"/>
              <a:t>) when joining independent clauses without a conjunction:</a:t>
            </a:r>
          </a:p>
          <a:p>
            <a:pPr marL="0" indent="0">
              <a:buNone/>
            </a:pPr>
            <a:r>
              <a:rPr lang="en-US" dirty="0"/>
              <a:t>        "Writing is a useful skill</a:t>
            </a:r>
            <a:r>
              <a:rPr lang="en-US" b="1" dirty="0">
                <a:solidFill>
                  <a:srgbClr val="D2533C"/>
                </a:solidFill>
              </a:rPr>
              <a:t>;</a:t>
            </a:r>
            <a:r>
              <a:rPr lang="en-US" dirty="0"/>
              <a:t> everyone should practice it."</a:t>
            </a:r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Use </a:t>
            </a:r>
            <a:r>
              <a:rPr lang="en-US" dirty="0"/>
              <a:t>colons (</a:t>
            </a:r>
            <a:r>
              <a:rPr lang="en-US" b="1" dirty="0">
                <a:solidFill>
                  <a:srgbClr val="D2533C"/>
                </a:solidFill>
              </a:rPr>
              <a:t>:</a:t>
            </a:r>
            <a:r>
              <a:rPr lang="en-US" dirty="0"/>
              <a:t>) when joining two independent clauses when one explains the other:</a:t>
            </a:r>
          </a:p>
          <a:p>
            <a:pPr marL="0" indent="0">
              <a:buNone/>
            </a:pPr>
            <a:r>
              <a:rPr lang="en-US" dirty="0"/>
              <a:t>    "Writing is a useful skill</a:t>
            </a:r>
            <a:r>
              <a:rPr lang="en-US" b="1" dirty="0">
                <a:solidFill>
                  <a:srgbClr val="D2533C"/>
                </a:solidFill>
              </a:rPr>
              <a:t>:</a:t>
            </a:r>
            <a:r>
              <a:rPr lang="en-US" dirty="0"/>
              <a:t> it can help you get a job."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89311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Language and Grammar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en-US" dirty="0" smtClean="0">
                <a:solidFill>
                  <a:schemeClr val="tx1"/>
                </a:solidFill>
              </a:rPr>
              <a:t>ICS 139w</a:t>
            </a:r>
          </a:p>
          <a:p>
            <a:pPr algn="r"/>
            <a:r>
              <a:rPr lang="en-US" dirty="0" smtClean="0">
                <a:solidFill>
                  <a:schemeClr val="tx1"/>
                </a:solidFill>
              </a:rPr>
              <a:t>08/15/11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61609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7-8. Vague Pronouns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A vague pronoun is a pronoun (I, you, he, she, it, they, </a:t>
            </a:r>
            <a:r>
              <a:rPr lang="en-US" dirty="0" err="1" smtClean="0"/>
              <a:t>etc</a:t>
            </a:r>
            <a:r>
              <a:rPr lang="en-US" dirty="0" smtClean="0"/>
              <a:t>) that does </a:t>
            </a:r>
            <a:r>
              <a:rPr lang="en-US" i="1" dirty="0" smtClean="0"/>
              <a:t>not</a:t>
            </a:r>
            <a:r>
              <a:rPr lang="en-US" dirty="0" smtClean="0"/>
              <a:t> reference a specific noun.</a:t>
            </a:r>
          </a:p>
          <a:p>
            <a:pPr marL="274320" lvl="1" indent="0">
              <a:buNone/>
            </a:pPr>
            <a:r>
              <a:rPr lang="en-US" dirty="0" smtClean="0"/>
              <a:t>Like a bad pointer in a computer program</a:t>
            </a:r>
          </a:p>
          <a:p>
            <a:pPr marL="274320" lvl="1" indent="0">
              <a:buNone/>
            </a:pPr>
            <a:endParaRPr lang="en-US" dirty="0" smtClean="0"/>
          </a:p>
          <a:p>
            <a:pPr marL="457200" indent="-457200">
              <a:buFont typeface="+mj-lt"/>
              <a:buAutoNum type="arabicPeriod" startAt="7"/>
            </a:pPr>
            <a:r>
              <a:rPr lang="en-US" dirty="0" smtClean="0"/>
              <a:t>After </a:t>
            </a:r>
            <a:r>
              <a:rPr lang="en-US" dirty="0"/>
              <a:t>the user creates a profile and enters a password, </a:t>
            </a:r>
            <a:r>
              <a:rPr lang="en-US" b="1" dirty="0">
                <a:solidFill>
                  <a:srgbClr val="D2533C"/>
                </a:solidFill>
              </a:rPr>
              <a:t>it</a:t>
            </a:r>
            <a:r>
              <a:rPr lang="en-US" dirty="0"/>
              <a:t> is displayed to all of the user's friends</a:t>
            </a:r>
            <a:r>
              <a:rPr lang="en-US" dirty="0" smtClean="0"/>
              <a:t>.</a:t>
            </a:r>
            <a:r>
              <a:rPr lang="en-US" i="1" dirty="0"/>
              <a:t> </a:t>
            </a:r>
          </a:p>
          <a:p>
            <a:pPr marL="457200" indent="-457200">
              <a:buFont typeface="+mj-lt"/>
              <a:buAutoNum type="arabicPeriod" startAt="7"/>
            </a:pPr>
            <a:r>
              <a:rPr lang="en-US" dirty="0" smtClean="0"/>
              <a:t>Once </a:t>
            </a:r>
            <a:r>
              <a:rPr lang="en-US" dirty="0"/>
              <a:t>a user enters his friend's name, </a:t>
            </a:r>
            <a:r>
              <a:rPr lang="en-US" b="1" dirty="0">
                <a:solidFill>
                  <a:srgbClr val="D2533C"/>
                </a:solidFill>
              </a:rPr>
              <a:t>he</a:t>
            </a:r>
            <a:r>
              <a:rPr lang="en-US" dirty="0"/>
              <a:t> can see </a:t>
            </a:r>
            <a:r>
              <a:rPr lang="en-US" b="1" dirty="0">
                <a:solidFill>
                  <a:srgbClr val="D2533C"/>
                </a:solidFill>
              </a:rPr>
              <a:t>his</a:t>
            </a:r>
            <a:r>
              <a:rPr lang="en-US" dirty="0"/>
              <a:t> updates.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TIP:</a:t>
            </a:r>
            <a:r>
              <a:rPr lang="en-US" dirty="0" smtClean="0"/>
              <a:t> Don't </a:t>
            </a:r>
            <a:r>
              <a:rPr lang="en-US" dirty="0"/>
              <a:t>start a sentence with just </a:t>
            </a:r>
            <a:r>
              <a:rPr lang="en-US" b="1" dirty="0"/>
              <a:t>"This</a:t>
            </a:r>
            <a:r>
              <a:rPr lang="en-US" dirty="0"/>
              <a:t>"</a:t>
            </a:r>
          </a:p>
          <a:p>
            <a:pPr marL="0" indent="0">
              <a:buNone/>
            </a:pPr>
            <a:r>
              <a:rPr lang="en-US" dirty="0"/>
              <a:t>    "This makes it more secure." </a:t>
            </a:r>
          </a:p>
          <a:p>
            <a:pPr marL="0" indent="0">
              <a:buNone/>
            </a:pPr>
            <a:r>
              <a:rPr lang="en-US" dirty="0"/>
              <a:t>                         </a:t>
            </a:r>
            <a:r>
              <a:rPr lang="en-US" i="1" dirty="0" smtClean="0"/>
              <a:t>=&gt; </a:t>
            </a:r>
            <a:r>
              <a:rPr lang="en-US" i="1" dirty="0"/>
              <a:t>change to </a:t>
            </a:r>
            <a:r>
              <a:rPr lang="en-US" i="1" dirty="0" smtClean="0"/>
              <a:t>=&gt;</a:t>
            </a:r>
            <a:r>
              <a:rPr lang="en-US" dirty="0"/>
              <a:t> </a:t>
            </a:r>
          </a:p>
          <a:p>
            <a:pPr marL="0" indent="0">
              <a:buNone/>
            </a:pPr>
            <a:r>
              <a:rPr lang="en-US" dirty="0"/>
              <a:t>    "This </a:t>
            </a:r>
            <a:r>
              <a:rPr lang="en-US" b="1" dirty="0">
                <a:solidFill>
                  <a:srgbClr val="D2533C"/>
                </a:solidFill>
              </a:rPr>
              <a:t>feature</a:t>
            </a:r>
            <a:r>
              <a:rPr lang="en-US" dirty="0"/>
              <a:t> makes the website more secure</a:t>
            </a:r>
            <a:r>
              <a:rPr lang="en-US" dirty="0" smtClean="0"/>
              <a:t>.”</a:t>
            </a:r>
          </a:p>
        </p:txBody>
      </p:sp>
    </p:spTree>
    <p:extLst>
      <p:ext uri="{BB962C8B-B14F-4D97-AF65-F5344CB8AC3E}">
        <p14:creationId xmlns:p14="http://schemas.microsoft.com/office/powerpoint/2010/main" val="6180102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9-10. Other errors?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 startAt="9"/>
            </a:pPr>
            <a:r>
              <a:rPr lang="en-US" dirty="0" smtClean="0"/>
              <a:t>What do you think is the most common grammatical error?</a:t>
            </a:r>
          </a:p>
          <a:p>
            <a:pPr marL="457200" indent="-457200">
              <a:buFont typeface="+mj-lt"/>
              <a:buAutoNum type="arabicPeriod" startAt="9"/>
            </a:pPr>
            <a:endParaRPr lang="en-US" dirty="0" smtClean="0"/>
          </a:p>
          <a:p>
            <a:pPr marL="457200" indent="-457200">
              <a:buFont typeface="+mj-lt"/>
              <a:buAutoNum type="arabicPeriod" startAt="9"/>
            </a:pPr>
            <a:endParaRPr lang="en-US" dirty="0" smtClean="0"/>
          </a:p>
          <a:p>
            <a:pPr marL="457200" indent="-457200">
              <a:buFont typeface="+mj-lt"/>
              <a:buAutoNum type="arabicPeriod" startAt="9"/>
            </a:pPr>
            <a:endParaRPr lang="en-US" dirty="0"/>
          </a:p>
          <a:p>
            <a:pPr marL="457200" indent="-457200">
              <a:buFont typeface="+mj-lt"/>
              <a:buAutoNum type="arabicPeriod" startAt="9"/>
            </a:pPr>
            <a:r>
              <a:rPr lang="en-US" dirty="0" smtClean="0"/>
              <a:t>What do you think is the most frustrating or confusing grammatical error</a:t>
            </a:r>
            <a:r>
              <a:rPr lang="en-US" dirty="0" smtClean="0"/>
              <a:t>?</a:t>
            </a:r>
          </a:p>
          <a:p>
            <a:pPr marL="457200" indent="-457200">
              <a:buFont typeface="+mj-lt"/>
              <a:buAutoNum type="arabicPeriod" startAt="9"/>
            </a:pPr>
            <a:endParaRPr lang="en-US" dirty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</a:t>
            </a:r>
            <a:r>
              <a:rPr lang="en-US" dirty="0" smtClean="0"/>
              <a:t>EFFECT (usually noun) vs. AFFECT (usually verb)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74894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Some things that are marked as “grammar” are actually “style”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Depends on the writer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Academics and other authorities have some ideas about “good style”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1348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Word Choice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 careful with “50 dollar” words</a:t>
            </a:r>
          </a:p>
          <a:p>
            <a:pPr lvl="1"/>
            <a:r>
              <a:rPr lang="en-US" dirty="0" smtClean="0"/>
              <a:t>Thesauri replacements don’t automatically work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>
                <a:solidFill>
                  <a:schemeClr val="tx2"/>
                </a:solidFill>
              </a:rPr>
              <a:t>Denotation</a:t>
            </a:r>
            <a:r>
              <a:rPr lang="en-US" dirty="0" smtClean="0"/>
              <a:t> (dictionary definition) vs</a:t>
            </a:r>
            <a:r>
              <a:rPr lang="en-US" dirty="0"/>
              <a:t>.</a:t>
            </a:r>
            <a:r>
              <a:rPr lang="en-US" dirty="0" smtClean="0">
                <a:solidFill>
                  <a:srgbClr val="93A299"/>
                </a:solidFill>
              </a:rPr>
              <a:t> 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93A299"/>
                </a:solidFill>
              </a:rPr>
              <a:t>  </a:t>
            </a:r>
            <a:r>
              <a:rPr lang="en-US" dirty="0" smtClean="0">
                <a:solidFill>
                  <a:srgbClr val="D2533C"/>
                </a:solidFill>
              </a:rPr>
              <a:t>Connotation</a:t>
            </a:r>
            <a:r>
              <a:rPr lang="en-US" dirty="0" smtClean="0"/>
              <a:t> (subjective, cultural, or implied meaning)</a:t>
            </a:r>
          </a:p>
          <a:p>
            <a:pPr lvl="1"/>
            <a:r>
              <a:rPr lang="en-US" dirty="0" smtClean="0"/>
              <a:t>“sweet” vs. “sugary”		</a:t>
            </a:r>
          </a:p>
          <a:p>
            <a:pPr lvl="1"/>
            <a:r>
              <a:rPr lang="en-US" dirty="0" smtClean="0"/>
              <a:t>“</a:t>
            </a:r>
            <a:r>
              <a:rPr lang="en-US" dirty="0" smtClean="0"/>
              <a:t>thin</a:t>
            </a:r>
            <a:r>
              <a:rPr lang="en-US" dirty="0" smtClean="0"/>
              <a:t>” vs. </a:t>
            </a:r>
            <a:r>
              <a:rPr lang="en-US" dirty="0" smtClean="0"/>
              <a:t>“slim</a:t>
            </a:r>
            <a:r>
              <a:rPr lang="en-US" dirty="0" smtClean="0"/>
              <a:t>” vs. </a:t>
            </a:r>
            <a:r>
              <a:rPr lang="en-US" dirty="0" smtClean="0"/>
              <a:t>“skinny”</a:t>
            </a:r>
          </a:p>
          <a:p>
            <a:pPr lvl="1"/>
            <a:r>
              <a:rPr lang="en-US" dirty="0" smtClean="0"/>
              <a:t>Consider what connotations technical terms have!</a:t>
            </a:r>
          </a:p>
          <a:p>
            <a:pPr lvl="2"/>
            <a:r>
              <a:rPr lang="en-US" dirty="0"/>
              <a:t>e</a:t>
            </a:r>
            <a:r>
              <a:rPr lang="en-US" dirty="0" smtClean="0"/>
              <a:t>.g., “app”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Try to avoid </a:t>
            </a:r>
            <a:r>
              <a:rPr lang="en-US" dirty="0" smtClean="0">
                <a:solidFill>
                  <a:schemeClr val="tx2"/>
                </a:solidFill>
              </a:rPr>
              <a:t>buzzwords</a:t>
            </a:r>
            <a:endParaRPr lang="en-US" dirty="0" smtClean="0">
              <a:solidFill>
                <a:schemeClr val="tx2"/>
              </a:solidFill>
            </a:endParaRPr>
          </a:p>
          <a:p>
            <a:pPr lvl="1"/>
            <a:r>
              <a:rPr lang="en-US" dirty="0"/>
              <a:t>e</a:t>
            </a:r>
            <a:r>
              <a:rPr lang="en-US" dirty="0" smtClean="0"/>
              <a:t>.g., “social”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66700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Clichés and Overstatements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is a </a:t>
            </a:r>
            <a:r>
              <a:rPr lang="en-US" dirty="0" smtClean="0">
                <a:solidFill>
                  <a:srgbClr val="D2533C"/>
                </a:solidFill>
              </a:rPr>
              <a:t>cliché</a:t>
            </a:r>
            <a:r>
              <a:rPr lang="en-US" dirty="0" smtClean="0"/>
              <a:t>? Why use or not use them?</a:t>
            </a:r>
          </a:p>
          <a:p>
            <a:pPr lvl="1"/>
            <a:r>
              <a:rPr lang="en-US" dirty="0" smtClean="0"/>
              <a:t>A phrase that is overused, trite, or suggests lack of original thought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Do not use broad claims without support or back-up</a:t>
            </a:r>
          </a:p>
          <a:p>
            <a:pPr lvl="1"/>
            <a:r>
              <a:rPr lang="en-US" dirty="0" smtClean="0"/>
              <a:t>"</a:t>
            </a:r>
            <a:r>
              <a:rPr lang="en-US" dirty="0"/>
              <a:t>This system has completely change the lives of everyone, everywhere</a:t>
            </a:r>
            <a:r>
              <a:rPr lang="en-US" dirty="0" smtClean="0"/>
              <a:t>.”</a:t>
            </a:r>
            <a:endParaRPr lang="en-US" dirty="0"/>
          </a:p>
          <a:p>
            <a:pPr lvl="1"/>
            <a:r>
              <a:rPr lang="en-US" dirty="0" smtClean="0"/>
              <a:t>"</a:t>
            </a:r>
            <a:r>
              <a:rPr lang="en-US" dirty="0"/>
              <a:t>This system will revolutionize the way we communicate</a:t>
            </a:r>
            <a:r>
              <a:rPr lang="en-US" dirty="0" smtClean="0"/>
              <a:t>.”</a:t>
            </a:r>
            <a:endParaRPr lang="en-US" dirty="0"/>
          </a:p>
          <a:p>
            <a:pPr lvl="1"/>
            <a:r>
              <a:rPr lang="en-US" dirty="0" smtClean="0"/>
              <a:t>"</a:t>
            </a:r>
            <a:r>
              <a:rPr lang="en-US" dirty="0"/>
              <a:t>This device can do anything you can imagine</a:t>
            </a:r>
            <a:r>
              <a:rPr lang="en-US" dirty="0" smtClean="0"/>
              <a:t>!”</a:t>
            </a:r>
            <a:endParaRPr lang="en-US" dirty="0"/>
          </a:p>
          <a:p>
            <a:pPr lvl="1"/>
            <a:r>
              <a:rPr lang="en-US" dirty="0" smtClean="0"/>
              <a:t>"</a:t>
            </a:r>
            <a:r>
              <a:rPr lang="en-US" dirty="0"/>
              <a:t>This system is unlike anything that has come before</a:t>
            </a:r>
            <a:r>
              <a:rPr lang="en-US" dirty="0" smtClean="0"/>
              <a:t>!”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i="1" dirty="0" smtClean="0">
                <a:solidFill>
                  <a:schemeClr val="bg2">
                    <a:lumMod val="50000"/>
                  </a:schemeClr>
                </a:solidFill>
              </a:rPr>
              <a:t>Technology is not as novel as you think!</a:t>
            </a:r>
            <a:endParaRPr lang="en-US" i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47846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Any questions? Anything we didn’t cover?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pPr lvl="1"/>
            <a:r>
              <a:rPr lang="en-US" dirty="0" smtClean="0"/>
              <a:t>Note: </a:t>
            </a:r>
            <a:r>
              <a:rPr lang="en-US" dirty="0" smtClean="0"/>
              <a:t>Dmitri </a:t>
            </a:r>
            <a:r>
              <a:rPr lang="en-US" dirty="0" smtClean="0"/>
              <a:t>and I may have particular </a:t>
            </a:r>
            <a:r>
              <a:rPr lang="en-US" dirty="0" smtClean="0"/>
              <a:t>stylistic/grammatical </a:t>
            </a:r>
            <a:r>
              <a:rPr lang="en-US" i="1" dirty="0" smtClean="0"/>
              <a:t>“quirks”</a:t>
            </a:r>
            <a:r>
              <a:rPr lang="en-US" dirty="0" smtClean="0"/>
              <a:t> </a:t>
            </a:r>
            <a:r>
              <a:rPr lang="en-US" dirty="0" smtClean="0"/>
              <a:t>in our writing, or that we like to see in papers we read.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95001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0095"/>
            <a:ext cx="8229600" cy="990600"/>
          </a:xfrm>
        </p:spPr>
        <p:txBody>
          <a:bodyPr/>
          <a:lstStyle/>
          <a:p>
            <a:pPr algn="ctr"/>
            <a:r>
              <a:rPr lang="en-US" dirty="0" smtClean="0"/>
              <a:t>BREAK!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07655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Citations and Bibliographies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Bibliographies (“Work cited”) not strictly necessary</a:t>
            </a:r>
          </a:p>
          <a:p>
            <a:pPr lvl="1"/>
            <a:r>
              <a:rPr lang="en-US" dirty="0" smtClean="0"/>
              <a:t>May not need to cite technical facts</a:t>
            </a:r>
          </a:p>
          <a:p>
            <a:pPr lvl="1"/>
            <a:r>
              <a:rPr lang="en-US" dirty="0" smtClean="0"/>
              <a:t>Use citations to back up a point that would be arguable</a:t>
            </a:r>
          </a:p>
          <a:p>
            <a:pPr lvl="1"/>
            <a:endParaRPr lang="en-US" dirty="0"/>
          </a:p>
          <a:p>
            <a:r>
              <a:rPr lang="en-US" dirty="0" smtClean="0"/>
              <a:t>Format</a:t>
            </a:r>
          </a:p>
          <a:p>
            <a:pPr lvl="1"/>
            <a:r>
              <a:rPr lang="en-US" dirty="0" smtClean="0"/>
              <a:t>Any format is fine, as long as you’re </a:t>
            </a:r>
            <a:r>
              <a:rPr lang="en-US" b="1" dirty="0" smtClean="0">
                <a:solidFill>
                  <a:srgbClr val="D2533C"/>
                </a:solidFill>
              </a:rPr>
              <a:t>consistent</a:t>
            </a:r>
            <a:r>
              <a:rPr lang="en-US" b="1" dirty="0" smtClean="0"/>
              <a:t>.</a:t>
            </a:r>
          </a:p>
          <a:p>
            <a:pPr lvl="1"/>
            <a:r>
              <a:rPr lang="en-US" dirty="0" smtClean="0"/>
              <a:t>Goal is to be able to find the reference without any problem.</a:t>
            </a:r>
          </a:p>
          <a:p>
            <a:pPr lvl="1"/>
            <a:r>
              <a:rPr lang="en-US" dirty="0" smtClean="0"/>
              <a:t>Chicago</a:t>
            </a:r>
            <a:r>
              <a:rPr lang="en-US" dirty="0"/>
              <a:t>, </a:t>
            </a:r>
            <a:r>
              <a:rPr lang="en-US" dirty="0" smtClean="0"/>
              <a:t>IEEE, and </a:t>
            </a:r>
            <a:r>
              <a:rPr lang="en-US" dirty="0"/>
              <a:t>SIGCHI (</a:t>
            </a:r>
            <a:r>
              <a:rPr lang="en-US" dirty="0">
                <a:hlinkClick r:id="rId2"/>
              </a:rPr>
              <a:t>http://www.sigchi.org/</a:t>
            </a:r>
            <a:r>
              <a:rPr lang="en-US" dirty="0" smtClean="0">
                <a:hlinkClick r:id="rId2"/>
              </a:rPr>
              <a:t>chipubform</a:t>
            </a:r>
            <a:r>
              <a:rPr lang="en-US" dirty="0" smtClean="0"/>
              <a:t>)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Google is not a source!</a:t>
            </a:r>
          </a:p>
          <a:p>
            <a:pPr lvl="1"/>
            <a:r>
              <a:rPr lang="en-US" dirty="0" smtClean="0"/>
              <a:t>Don’t just using URLs are the citation</a:t>
            </a:r>
          </a:p>
          <a:p>
            <a:pPr lvl="1"/>
            <a:endParaRPr lang="en-US" dirty="0"/>
          </a:p>
          <a:p>
            <a:r>
              <a:rPr lang="en-US" dirty="0" err="1" smtClean="0"/>
              <a:t>Zotero</a:t>
            </a:r>
            <a:r>
              <a:rPr lang="en-US" dirty="0" smtClean="0"/>
              <a:t> Demo (if time)</a:t>
            </a:r>
          </a:p>
        </p:txBody>
      </p:sp>
    </p:spTree>
    <p:extLst>
      <p:ext uri="{BB962C8B-B14F-4D97-AF65-F5344CB8AC3E}">
        <p14:creationId xmlns:p14="http://schemas.microsoft.com/office/powerpoint/2010/main" val="3331957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Assignment 2 </a:t>
            </a:r>
            <a:r>
              <a:rPr lang="en-US" dirty="0" smtClean="0"/>
              <a:t>(System Overview) due </a:t>
            </a:r>
            <a:r>
              <a:rPr lang="en-US" b="1" dirty="0" smtClean="0"/>
              <a:t>Tues</a:t>
            </a:r>
            <a:r>
              <a:rPr lang="en-US" dirty="0" smtClean="0"/>
              <a:t> at </a:t>
            </a:r>
            <a:r>
              <a:rPr lang="en-US" b="1" dirty="0" smtClean="0"/>
              <a:t>11</a:t>
            </a:r>
            <a:r>
              <a:rPr lang="en-US" b="1" dirty="0" smtClean="0"/>
              <a:t>:</a:t>
            </a:r>
            <a:r>
              <a:rPr lang="en-US" b="1" dirty="0" smtClean="0"/>
              <a:t>59pm</a:t>
            </a:r>
            <a:r>
              <a:rPr lang="en-US" dirty="0" smtClean="0"/>
              <a:t> to EEE </a:t>
            </a:r>
            <a:r>
              <a:rPr lang="en-US" dirty="0" err="1" smtClean="0"/>
              <a:t>Dropbox</a:t>
            </a:r>
            <a:endParaRPr lang="en-US" b="1" dirty="0" smtClean="0"/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For Wednesday: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Bring back edited </a:t>
            </a:r>
            <a:r>
              <a:rPr lang="en-US" dirty="0" smtClean="0"/>
              <a:t>draft </a:t>
            </a:r>
            <a:r>
              <a:rPr lang="en-US" dirty="0" smtClean="0"/>
              <a:t>of Assignment </a:t>
            </a:r>
            <a:r>
              <a:rPr lang="en-US" dirty="0" smtClean="0"/>
              <a:t>2 </a:t>
            </a:r>
            <a:r>
              <a:rPr lang="en-US" dirty="0" smtClean="0"/>
              <a:t>to turn in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Reading: </a:t>
            </a:r>
            <a:r>
              <a:rPr lang="en-US" dirty="0" smtClean="0">
                <a:hlinkClick r:id="rId2"/>
              </a:rPr>
              <a:t>ACM Code of Ethics</a:t>
            </a:r>
            <a:r>
              <a:rPr lang="en-US" dirty="0" smtClean="0"/>
              <a:t> (linked on Syllabus)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Might want to bring laptops to class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 </a:t>
            </a:r>
            <a:r>
              <a:rPr lang="en-US" dirty="0" smtClean="0"/>
              <a:t>     We’ll start Assignment 3 in class, which will be due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b="1" dirty="0" smtClean="0"/>
              <a:t>      </a:t>
            </a:r>
            <a:r>
              <a:rPr lang="en-US" b="1" dirty="0" smtClean="0"/>
              <a:t>Friday 08/19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775255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From here on out...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7309862"/>
              </p:ext>
            </p:extLst>
          </p:nvPr>
        </p:nvGraphicFramePr>
        <p:xfrm>
          <a:off x="443688" y="1631949"/>
          <a:ext cx="8303356" cy="48450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6" name="Document" r:id="rId3" imgW="6159500" imgH="3594100" progId="Word.Document.12">
                  <p:embed/>
                </p:oleObj>
              </mc:Choice>
              <mc:Fallback>
                <p:oleObj name="Document" r:id="rId3" imgW="6159500" imgH="35941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43688" y="1631949"/>
                        <a:ext cx="8303356" cy="48450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79294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grammar?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“The whole system or structure of a language”</a:t>
            </a:r>
          </a:p>
          <a:p>
            <a:endParaRPr lang="en-US" dirty="0"/>
          </a:p>
          <a:p>
            <a:r>
              <a:rPr lang="en-US" dirty="0" smtClean="0"/>
              <a:t>The </a:t>
            </a:r>
            <a:r>
              <a:rPr lang="en-US" b="1" dirty="0" smtClean="0">
                <a:solidFill>
                  <a:schemeClr val="tx2"/>
                </a:solidFill>
              </a:rPr>
              <a:t>rules</a:t>
            </a:r>
            <a:r>
              <a:rPr lang="en-US" dirty="0" smtClean="0"/>
              <a:t> that govern the structure and use of a language</a:t>
            </a:r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r>
              <a:rPr lang="en-US" sz="2000" dirty="0" smtClean="0"/>
              <a:t>(e.g., the syntax of computer code)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515745" y="5278172"/>
            <a:ext cx="6278633" cy="101566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Courier New"/>
                <a:cs typeface="Courier New"/>
              </a:rPr>
              <a:t>class</a:t>
            </a:r>
            <a:r>
              <a:rPr lang="en-US" sz="1200" dirty="0">
                <a:latin typeface="Courier New"/>
                <a:cs typeface="Courier New"/>
              </a:rPr>
              <a:t> </a:t>
            </a:r>
            <a:r>
              <a:rPr lang="en-US" sz="1200" dirty="0" err="1" smtClean="0">
                <a:latin typeface="Courier New"/>
                <a:cs typeface="Courier New"/>
              </a:rPr>
              <a:t>HelloWorld</a:t>
            </a:r>
            <a:r>
              <a:rPr lang="en-US" sz="1200" dirty="0" smtClean="0">
                <a:latin typeface="Courier New"/>
                <a:cs typeface="Courier New"/>
              </a:rPr>
              <a:t> </a:t>
            </a:r>
            <a:r>
              <a:rPr lang="en-US" sz="1200" dirty="0">
                <a:solidFill>
                  <a:srgbClr val="008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200" dirty="0">
                <a:latin typeface="Courier New"/>
                <a:cs typeface="Courier New"/>
              </a:rPr>
              <a:t>    </a:t>
            </a:r>
            <a:r>
              <a:rPr lang="en-US" sz="1200" b="1" dirty="0">
                <a:latin typeface="Courier New"/>
                <a:cs typeface="Courier New"/>
              </a:rPr>
              <a:t>public static </a:t>
            </a:r>
            <a:r>
              <a:rPr lang="en-US" sz="1200" b="1" dirty="0">
                <a:solidFill>
                  <a:srgbClr val="000090"/>
                </a:solidFill>
                <a:latin typeface="Courier New"/>
                <a:cs typeface="Courier New"/>
              </a:rPr>
              <a:t>void</a:t>
            </a:r>
            <a:r>
              <a:rPr lang="en-US" sz="1200" dirty="0">
                <a:latin typeface="Courier New"/>
                <a:cs typeface="Courier New"/>
              </a:rPr>
              <a:t> main(</a:t>
            </a:r>
            <a:r>
              <a:rPr lang="en-US" sz="1200" dirty="0">
                <a:solidFill>
                  <a:srgbClr val="000090"/>
                </a:solidFill>
                <a:latin typeface="Courier New"/>
                <a:cs typeface="Courier New"/>
              </a:rPr>
              <a:t>String</a:t>
            </a:r>
            <a:r>
              <a:rPr lang="en-US" sz="1200" dirty="0">
                <a:latin typeface="Courier New"/>
                <a:cs typeface="Courier New"/>
              </a:rPr>
              <a:t>[] </a:t>
            </a:r>
            <a:r>
              <a:rPr lang="en-US" sz="1200" dirty="0" err="1">
                <a:latin typeface="Courier New"/>
                <a:cs typeface="Courier New"/>
              </a:rPr>
              <a:t>args</a:t>
            </a:r>
            <a:r>
              <a:rPr lang="en-US" sz="1200" dirty="0">
                <a:latin typeface="Courier New"/>
                <a:cs typeface="Courier New"/>
              </a:rPr>
              <a:t>) </a:t>
            </a:r>
            <a:r>
              <a:rPr lang="en-US" sz="1200" dirty="0">
                <a:solidFill>
                  <a:srgbClr val="008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200" dirty="0">
                <a:latin typeface="Courier New"/>
                <a:cs typeface="Courier New"/>
              </a:rPr>
              <a:t>        </a:t>
            </a:r>
            <a:r>
              <a:rPr lang="en-US" sz="1200" dirty="0" err="1">
                <a:solidFill>
                  <a:srgbClr val="000090"/>
                </a:solidFill>
                <a:latin typeface="Courier New"/>
                <a:cs typeface="Courier New"/>
              </a:rPr>
              <a:t>System</a:t>
            </a:r>
            <a:r>
              <a:rPr lang="en-US" sz="1200" dirty="0" err="1">
                <a:latin typeface="Courier New"/>
                <a:cs typeface="Courier New"/>
              </a:rPr>
              <a:t>.</a:t>
            </a:r>
            <a:r>
              <a:rPr lang="en-US" sz="1200" dirty="0" err="1">
                <a:solidFill>
                  <a:srgbClr val="008000"/>
                </a:solidFill>
                <a:latin typeface="Courier New"/>
                <a:cs typeface="Courier New"/>
              </a:rPr>
              <a:t>out</a:t>
            </a:r>
            <a:r>
              <a:rPr lang="en-US" sz="1200" dirty="0" err="1">
                <a:latin typeface="Courier New"/>
                <a:cs typeface="Courier New"/>
              </a:rPr>
              <a:t>.</a:t>
            </a:r>
            <a:r>
              <a:rPr lang="en-US" sz="1200" dirty="0" err="1">
                <a:solidFill>
                  <a:srgbClr val="008000"/>
                </a:solidFill>
                <a:latin typeface="Courier New"/>
                <a:cs typeface="Courier New"/>
              </a:rPr>
              <a:t>println</a:t>
            </a:r>
            <a:r>
              <a:rPr lang="en-US" sz="1200" dirty="0">
                <a:latin typeface="Courier New"/>
                <a:cs typeface="Courier New"/>
              </a:rPr>
              <a:t>(</a:t>
            </a:r>
            <a:r>
              <a:rPr lang="en-US" sz="1200" dirty="0">
                <a:solidFill>
                  <a:srgbClr val="0000FF"/>
                </a:solidFill>
                <a:latin typeface="Courier New"/>
                <a:cs typeface="Courier New"/>
              </a:rPr>
              <a:t>"Hello World!"</a:t>
            </a:r>
            <a:r>
              <a:rPr lang="en-US" sz="1200" dirty="0">
                <a:latin typeface="Courier New"/>
                <a:cs typeface="Courier New"/>
              </a:rPr>
              <a:t>); </a:t>
            </a:r>
            <a:r>
              <a:rPr lang="en-US" sz="1200" i="1" dirty="0">
                <a:solidFill>
                  <a:schemeClr val="bg1">
                    <a:lumMod val="50000"/>
                  </a:schemeClr>
                </a:solidFill>
                <a:latin typeface="Courier New"/>
                <a:cs typeface="Courier New"/>
              </a:rPr>
              <a:t>// Display the string.</a:t>
            </a:r>
          </a:p>
          <a:p>
            <a:r>
              <a:rPr lang="en-US" sz="1200" dirty="0">
                <a:latin typeface="Courier New"/>
                <a:cs typeface="Courier New"/>
              </a:rPr>
              <a:t>    </a:t>
            </a:r>
            <a:r>
              <a:rPr lang="en-US" sz="1200" dirty="0">
                <a:solidFill>
                  <a:srgbClr val="008000"/>
                </a:solidFill>
                <a:latin typeface="Courier New"/>
                <a:cs typeface="Courier New"/>
              </a:rPr>
              <a:t>}</a:t>
            </a:r>
          </a:p>
          <a:p>
            <a:r>
              <a:rPr lang="en-US" sz="1200" dirty="0">
                <a:solidFill>
                  <a:srgbClr val="008000"/>
                </a:solidFill>
                <a:latin typeface="Courier New"/>
                <a:cs typeface="Courier New"/>
              </a:rPr>
              <a:t>}</a:t>
            </a:r>
            <a:endParaRPr lang="en-US" sz="1200" dirty="0" smtClean="0">
              <a:solidFill>
                <a:srgbClr val="008000"/>
              </a:solidFill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17744003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Peer Reviewing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Only need to exchange with </a:t>
            </a:r>
            <a:r>
              <a:rPr lang="en-US" u="sng" dirty="0" smtClean="0"/>
              <a:t>at least</a:t>
            </a:r>
            <a:r>
              <a:rPr lang="en-US" dirty="0" smtClean="0"/>
              <a:t> 1 person</a:t>
            </a:r>
          </a:p>
          <a:p>
            <a:pPr lvl="1"/>
            <a:r>
              <a:rPr lang="en-US" dirty="0" smtClean="0"/>
              <a:t>Try to find someone who knows nothing about your </a:t>
            </a:r>
            <a:r>
              <a:rPr lang="en-US" dirty="0" smtClean="0"/>
              <a:t>system!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A </a:t>
            </a:r>
            <a:r>
              <a:rPr lang="en-US" dirty="0" smtClean="0"/>
              <a:t>note about the </a:t>
            </a:r>
            <a:r>
              <a:rPr lang="en-US" dirty="0" smtClean="0">
                <a:solidFill>
                  <a:srgbClr val="ACA73B"/>
                </a:solidFill>
              </a:rPr>
              <a:t>rubric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Dmitri </a:t>
            </a:r>
            <a:r>
              <a:rPr lang="en-US" dirty="0" smtClean="0"/>
              <a:t>and I are happy to help after you’ve had someone look at </a:t>
            </a:r>
            <a:r>
              <a:rPr lang="en-US" dirty="0" smtClean="0"/>
              <a:t>it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9404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care about grammar?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Makes things clear; reduces </a:t>
            </a:r>
            <a:r>
              <a:rPr lang="en-US" dirty="0" smtClean="0">
                <a:solidFill>
                  <a:srgbClr val="D2533C"/>
                </a:solidFill>
              </a:rPr>
              <a:t>ambiguity</a:t>
            </a:r>
          </a:p>
          <a:p>
            <a:pPr lvl="1"/>
            <a:endParaRPr lang="en-US" dirty="0" smtClean="0"/>
          </a:p>
          <a:p>
            <a:pPr marL="274320" lvl="1" indent="0">
              <a:buNone/>
            </a:pPr>
            <a:r>
              <a:rPr lang="en-US" u="sng" dirty="0" smtClean="0"/>
              <a:t>Newspaper Headlines</a:t>
            </a:r>
            <a:endParaRPr lang="en-US" dirty="0" smtClean="0"/>
          </a:p>
          <a:p>
            <a:pPr marL="274320" lvl="1" indent="0">
              <a:buNone/>
            </a:pPr>
            <a:r>
              <a:rPr lang="en-US" dirty="0" smtClean="0"/>
              <a:t>	“</a:t>
            </a:r>
            <a:r>
              <a:rPr lang="en-US" dirty="0"/>
              <a:t>White House Ducks Report on </a:t>
            </a:r>
            <a:r>
              <a:rPr lang="en-US" dirty="0" smtClean="0"/>
              <a:t>Obscenity” </a:t>
            </a:r>
            <a:r>
              <a:rPr lang="en-US" i="1" dirty="0" smtClean="0"/>
              <a:t>(LA Times)</a:t>
            </a:r>
          </a:p>
          <a:p>
            <a:pPr marL="274320" lvl="1" indent="0">
              <a:buNone/>
            </a:pPr>
            <a:r>
              <a:rPr lang="en-US" dirty="0"/>
              <a:t>	</a:t>
            </a:r>
            <a:r>
              <a:rPr lang="en-US" dirty="0" smtClean="0"/>
              <a:t>“</a:t>
            </a:r>
            <a:r>
              <a:rPr lang="en-US" dirty="0"/>
              <a:t>British Left Waffles on </a:t>
            </a:r>
            <a:r>
              <a:rPr lang="en-US" dirty="0" smtClean="0"/>
              <a:t>Falklands” </a:t>
            </a:r>
            <a:r>
              <a:rPr lang="en-US" i="1" dirty="0" smtClean="0"/>
              <a:t>(Guardian)</a:t>
            </a:r>
          </a:p>
          <a:p>
            <a:pPr marL="274320" lvl="1" indent="0">
              <a:buNone/>
            </a:pPr>
            <a:r>
              <a:rPr lang="en-US" dirty="0" smtClean="0"/>
              <a:t>	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Specifies groups and contexts</a:t>
            </a:r>
          </a:p>
          <a:p>
            <a:pPr lvl="1"/>
            <a:r>
              <a:rPr lang="en-US" dirty="0"/>
              <a:t>a</a:t>
            </a:r>
            <a:r>
              <a:rPr lang="en-US" dirty="0" smtClean="0"/>
              <a:t>llows for elitism</a:t>
            </a:r>
          </a:p>
          <a:p>
            <a:pPr lvl="1"/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363526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do grammar rules come from?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Who decides on rules?</a:t>
            </a:r>
          </a:p>
          <a:p>
            <a:pPr lvl="1"/>
            <a:r>
              <a:rPr lang="en-US" dirty="0" smtClean="0"/>
              <a:t>Dictionary companies? English professors?</a:t>
            </a:r>
          </a:p>
          <a:p>
            <a:pPr lvl="1"/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 algn="ctr">
              <a:buNone/>
            </a:pPr>
            <a:r>
              <a:rPr lang="en-US" sz="2800" i="1" dirty="0" smtClean="0"/>
              <a:t>A long history of </a:t>
            </a:r>
            <a:r>
              <a:rPr lang="en-US" sz="2800" i="1" dirty="0" smtClean="0"/>
              <a:t>use and </a:t>
            </a:r>
            <a:r>
              <a:rPr lang="en-US" sz="2800" i="1" dirty="0" smtClean="0"/>
              <a:t>convention</a:t>
            </a:r>
            <a:endParaRPr lang="en-US" sz="2800" i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35382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Evolution of Languages</a:t>
            </a:r>
            <a:endParaRPr lang="en-US" dirty="0"/>
          </a:p>
        </p:txBody>
      </p:sp>
      <p:pic>
        <p:nvPicPr>
          <p:cNvPr id="7" name="Picture 6" descr="dragon-port.jpe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441"/>
          <a:stretch/>
        </p:blipFill>
        <p:spPr>
          <a:xfrm>
            <a:off x="207610" y="2578521"/>
            <a:ext cx="8572500" cy="1135623"/>
          </a:xfrm>
          <a:prstGeom prst="rect">
            <a:avLst/>
          </a:prstGeom>
        </p:spPr>
      </p:pic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Old English: </a:t>
            </a:r>
            <a:r>
              <a:rPr lang="en-US" i="1" dirty="0" smtClean="0"/>
              <a:t>Beowulf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(unknown author; between 8</a:t>
            </a:r>
            <a:r>
              <a:rPr lang="en-US" baseline="30000" dirty="0" smtClean="0"/>
              <a:t>th</a:t>
            </a:r>
            <a:r>
              <a:rPr lang="en-US" dirty="0" smtClean="0"/>
              <a:t> and 11</a:t>
            </a:r>
            <a:r>
              <a:rPr lang="en-US" baseline="30000" dirty="0" smtClean="0"/>
              <a:t>th</a:t>
            </a:r>
            <a:r>
              <a:rPr lang="en-US" dirty="0" smtClean="0"/>
              <a:t> centuries)</a:t>
            </a:r>
          </a:p>
          <a:p>
            <a:pPr marL="0" indent="0">
              <a:buNone/>
            </a:pPr>
            <a:endParaRPr lang="en-US" sz="2000" dirty="0" smtClean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 smtClean="0"/>
          </a:p>
          <a:p>
            <a:pPr lvl="1"/>
            <a:r>
              <a:rPr lang="en-US" sz="1600" dirty="0" smtClean="0"/>
              <a:t>(read by Ben Slade)</a:t>
            </a:r>
          </a:p>
          <a:p>
            <a:pPr lvl="1"/>
            <a:endParaRPr lang="en-US" sz="1600" dirty="0"/>
          </a:p>
        </p:txBody>
      </p:sp>
      <p:pic>
        <p:nvPicPr>
          <p:cNvPr id="12" name="Lines 2672b-2708a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57200" y="4188372"/>
            <a:ext cx="373240" cy="37324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758379" y="3714144"/>
            <a:ext cx="302173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http://</a:t>
            </a:r>
            <a:r>
              <a:rPr lang="en-US" sz="1000" dirty="0" err="1"/>
              <a:t>www.beowulftranslations.net</a:t>
            </a:r>
            <a:r>
              <a:rPr lang="en-US" sz="1000" dirty="0"/>
              <a:t>/</a:t>
            </a:r>
            <a:r>
              <a:rPr lang="en-US" sz="1000" dirty="0" err="1"/>
              <a:t>benslade.shtml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1921338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568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Evolution of Languages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Middle English: </a:t>
            </a:r>
            <a:r>
              <a:rPr lang="en-US" i="1" dirty="0" smtClean="0"/>
              <a:t>Canterbury Tales</a:t>
            </a:r>
          </a:p>
          <a:p>
            <a:pPr lvl="1"/>
            <a:r>
              <a:rPr lang="en-US" dirty="0" smtClean="0"/>
              <a:t> (Geoffrey Chaucer, 14</a:t>
            </a:r>
            <a:r>
              <a:rPr lang="en-US" baseline="30000" dirty="0" smtClean="0"/>
              <a:t>th</a:t>
            </a:r>
            <a:r>
              <a:rPr lang="en-US" dirty="0" smtClean="0"/>
              <a:t> century) </a:t>
            </a:r>
          </a:p>
          <a:p>
            <a:pPr lvl="1"/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Task:</a:t>
            </a:r>
            <a:endParaRPr lang="en-US" dirty="0" smtClean="0"/>
          </a:p>
          <a:p>
            <a:r>
              <a:rPr lang="en-US" dirty="0" smtClean="0"/>
              <a:t>Listen and read along with the Middle English</a:t>
            </a:r>
          </a:p>
          <a:p>
            <a:r>
              <a:rPr lang="en-US" dirty="0" smtClean="0"/>
              <a:t>Try to write down what you think it means in Modern English</a:t>
            </a:r>
          </a:p>
          <a:p>
            <a:endParaRPr lang="en-US" dirty="0"/>
          </a:p>
          <a:p>
            <a:endParaRPr lang="en-US" dirty="0" smtClean="0"/>
          </a:p>
          <a:p>
            <a:pPr marL="0" lvl="1" indent="0">
              <a:buNone/>
            </a:pPr>
            <a:endParaRPr lang="en-US" dirty="0" smtClean="0"/>
          </a:p>
          <a:p>
            <a:pPr marL="274320" lvl="2" indent="0">
              <a:buNone/>
            </a:pPr>
            <a:r>
              <a:rPr lang="en-US" dirty="0" smtClean="0"/>
              <a:t>(</a:t>
            </a:r>
            <a:r>
              <a:rPr lang="en-US" dirty="0"/>
              <a:t>read by Lynn Redgrave, </a:t>
            </a:r>
            <a:r>
              <a:rPr lang="en-US" sz="1200" dirty="0"/>
              <a:t>http://</a:t>
            </a:r>
            <a:r>
              <a:rPr lang="en-US" sz="1200" dirty="0" err="1"/>
              <a:t>www.youtube.com</a:t>
            </a:r>
            <a:r>
              <a:rPr lang="en-US" sz="1200" dirty="0"/>
              <a:t>/</a:t>
            </a:r>
            <a:r>
              <a:rPr lang="en-US" sz="1200" dirty="0" err="1"/>
              <a:t>watch?v</a:t>
            </a:r>
            <a:r>
              <a:rPr lang="en-US" sz="1200" dirty="0"/>
              <a:t>=</a:t>
            </a:r>
            <a:r>
              <a:rPr lang="en-US" sz="1200" dirty="0" err="1"/>
              <a:t>KxmUOJWisds</a:t>
            </a:r>
            <a:r>
              <a:rPr lang="en-US" dirty="0"/>
              <a:t>)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563395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Canterbury Tales: Prologue (ME)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457200" indent="-457200">
              <a:spcBef>
                <a:spcPts val="0"/>
              </a:spcBef>
              <a:buFont typeface="+mj-lt"/>
              <a:buAutoNum type="arabicPeriod" startAt="28"/>
            </a:pPr>
            <a:r>
              <a:rPr lang="en-US" sz="2000" dirty="0" smtClean="0"/>
              <a:t>The </a:t>
            </a:r>
            <a:r>
              <a:rPr lang="en-US" sz="2000" dirty="0" err="1"/>
              <a:t>chambres</a:t>
            </a:r>
            <a:r>
              <a:rPr lang="en-US" sz="2000" dirty="0"/>
              <a:t> and the stables </a:t>
            </a:r>
            <a:r>
              <a:rPr lang="en-US" sz="2000" dirty="0" err="1"/>
              <a:t>weren</a:t>
            </a:r>
            <a:r>
              <a:rPr lang="en-US" sz="2000" dirty="0"/>
              <a:t> </a:t>
            </a:r>
            <a:r>
              <a:rPr lang="en-US" sz="2000" dirty="0" err="1"/>
              <a:t>wyde</a:t>
            </a:r>
            <a:r>
              <a:rPr lang="en-US" sz="2000" dirty="0" smtClean="0"/>
              <a:t>,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 startAt="28"/>
            </a:pPr>
            <a:r>
              <a:rPr lang="en-US" sz="2000" dirty="0" smtClean="0"/>
              <a:t>And </a:t>
            </a:r>
            <a:r>
              <a:rPr lang="en-US" sz="2000" dirty="0" err="1"/>
              <a:t>wel</a:t>
            </a:r>
            <a:r>
              <a:rPr lang="en-US" sz="2000" dirty="0"/>
              <a:t> we </a:t>
            </a:r>
            <a:r>
              <a:rPr lang="en-US" sz="2000" dirty="0" err="1"/>
              <a:t>weren</a:t>
            </a:r>
            <a:r>
              <a:rPr lang="en-US" sz="2000" dirty="0"/>
              <a:t> </a:t>
            </a:r>
            <a:r>
              <a:rPr lang="en-US" sz="2000" dirty="0" err="1"/>
              <a:t>esed</a:t>
            </a:r>
            <a:r>
              <a:rPr lang="en-US" sz="2000" dirty="0"/>
              <a:t> </a:t>
            </a:r>
            <a:r>
              <a:rPr lang="en-US" sz="2000" dirty="0" err="1"/>
              <a:t>atte</a:t>
            </a:r>
            <a:r>
              <a:rPr lang="en-US" sz="2000" dirty="0"/>
              <a:t> </a:t>
            </a:r>
            <a:r>
              <a:rPr lang="en-US" sz="2000" dirty="0" err="1" smtClean="0"/>
              <a:t>beste</a:t>
            </a:r>
            <a:r>
              <a:rPr lang="en-US" sz="2000" dirty="0" smtClean="0"/>
              <a:t>.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 startAt="28"/>
            </a:pPr>
            <a:r>
              <a:rPr lang="en-US" sz="2000" dirty="0" smtClean="0"/>
              <a:t>And </a:t>
            </a:r>
            <a:r>
              <a:rPr lang="en-US" sz="2000" dirty="0"/>
              <a:t>shortly, </a:t>
            </a:r>
            <a:r>
              <a:rPr lang="en-US" sz="2000" dirty="0" err="1"/>
              <a:t>whan</a:t>
            </a:r>
            <a:r>
              <a:rPr lang="en-US" sz="2000" dirty="0"/>
              <a:t> the </a:t>
            </a:r>
            <a:r>
              <a:rPr lang="en-US" sz="2000" dirty="0" err="1"/>
              <a:t>sonne</a:t>
            </a:r>
            <a:r>
              <a:rPr lang="en-US" sz="2000" dirty="0"/>
              <a:t> was to </a:t>
            </a:r>
            <a:r>
              <a:rPr lang="en-US" sz="2000" dirty="0" err="1"/>
              <a:t>reste</a:t>
            </a:r>
            <a:r>
              <a:rPr lang="en-US" sz="2000" dirty="0" smtClean="0"/>
              <a:t>,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 startAt="28"/>
            </a:pPr>
            <a:r>
              <a:rPr lang="en-US" sz="2000" dirty="0" smtClean="0"/>
              <a:t>So </a:t>
            </a:r>
            <a:r>
              <a:rPr lang="en-US" sz="2000" dirty="0" err="1"/>
              <a:t>hadde</a:t>
            </a:r>
            <a:r>
              <a:rPr lang="en-US" sz="2000" dirty="0"/>
              <a:t> I spoken with hem </a:t>
            </a:r>
            <a:r>
              <a:rPr lang="en-US" sz="2000" dirty="0" err="1"/>
              <a:t>everychon</a:t>
            </a:r>
            <a:r>
              <a:rPr lang="en-US" sz="2000" dirty="0" smtClean="0"/>
              <a:t>,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 startAt="28"/>
            </a:pPr>
            <a:r>
              <a:rPr lang="en-US" sz="2000" dirty="0" smtClean="0"/>
              <a:t>That </a:t>
            </a:r>
            <a:r>
              <a:rPr lang="en-US" sz="2000" dirty="0"/>
              <a:t>I was of </a:t>
            </a:r>
            <a:r>
              <a:rPr lang="en-US" sz="2000" dirty="0" err="1"/>
              <a:t>hir</a:t>
            </a:r>
            <a:r>
              <a:rPr lang="en-US" sz="2000" dirty="0"/>
              <a:t> </a:t>
            </a:r>
            <a:r>
              <a:rPr lang="en-US" sz="2000" dirty="0" err="1"/>
              <a:t>felaweshipe</a:t>
            </a:r>
            <a:r>
              <a:rPr lang="en-US" sz="2000" dirty="0"/>
              <a:t> anon</a:t>
            </a:r>
            <a:r>
              <a:rPr lang="en-US" sz="2000" dirty="0" smtClean="0"/>
              <a:t>,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 startAt="28"/>
            </a:pPr>
            <a:r>
              <a:rPr lang="en-US" sz="2000" dirty="0" smtClean="0"/>
              <a:t>And </a:t>
            </a:r>
            <a:r>
              <a:rPr lang="en-US" sz="2000" dirty="0"/>
              <a:t>made forward </a:t>
            </a:r>
            <a:r>
              <a:rPr lang="en-US" sz="2000" dirty="0" err="1"/>
              <a:t>erly</a:t>
            </a:r>
            <a:r>
              <a:rPr lang="en-US" sz="2000" dirty="0"/>
              <a:t> for to </a:t>
            </a:r>
            <a:r>
              <a:rPr lang="en-US" sz="2000" dirty="0" err="1"/>
              <a:t>ryse</a:t>
            </a:r>
            <a:r>
              <a:rPr lang="en-US" sz="2000" dirty="0" smtClean="0"/>
              <a:t>,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 startAt="28"/>
            </a:pPr>
            <a:r>
              <a:rPr lang="en-US" sz="2000" dirty="0" smtClean="0"/>
              <a:t>To </a:t>
            </a:r>
            <a:r>
              <a:rPr lang="en-US" sz="2000" dirty="0"/>
              <a:t>take </a:t>
            </a:r>
            <a:r>
              <a:rPr lang="en-US" sz="2000" dirty="0" err="1"/>
              <a:t>oure</a:t>
            </a:r>
            <a:r>
              <a:rPr lang="en-US" sz="2000" dirty="0"/>
              <a:t> </a:t>
            </a:r>
            <a:r>
              <a:rPr lang="en-US" sz="2000" dirty="0" err="1"/>
              <a:t>wey</a:t>
            </a:r>
            <a:r>
              <a:rPr lang="en-US" sz="2000" dirty="0"/>
              <a:t>, </a:t>
            </a:r>
            <a:r>
              <a:rPr lang="en-US" sz="2000" dirty="0" err="1"/>
              <a:t>ther</a:t>
            </a:r>
            <a:r>
              <a:rPr lang="en-US" sz="2000" dirty="0"/>
              <a:t> as I yow </a:t>
            </a:r>
            <a:r>
              <a:rPr lang="en-US" sz="2000" dirty="0" err="1"/>
              <a:t>devyse</a:t>
            </a:r>
            <a:r>
              <a:rPr lang="en-US" sz="2000" dirty="0" smtClean="0"/>
              <a:t>.</a:t>
            </a:r>
          </a:p>
          <a:p>
            <a:pPr marL="514350" indent="-514350">
              <a:spcBef>
                <a:spcPts val="0"/>
              </a:spcBef>
              <a:buFont typeface="+mj-lt"/>
              <a:buAutoNum type="arabicPeriod" startAt="35"/>
            </a:pPr>
            <a:r>
              <a:rPr lang="en-US" sz="2000" dirty="0"/>
              <a:t>But </a:t>
            </a:r>
            <a:r>
              <a:rPr lang="en-US" sz="2000" dirty="0" err="1"/>
              <a:t>nathelees</a:t>
            </a:r>
            <a:r>
              <a:rPr lang="en-US" sz="2000" dirty="0"/>
              <a:t>, </a:t>
            </a:r>
            <a:r>
              <a:rPr lang="en-US" sz="2000" dirty="0" err="1"/>
              <a:t>whil</a:t>
            </a:r>
            <a:r>
              <a:rPr lang="en-US" sz="2000" dirty="0"/>
              <a:t> I have </a:t>
            </a:r>
            <a:r>
              <a:rPr lang="en-US" sz="2000" dirty="0" err="1"/>
              <a:t>tyme</a:t>
            </a:r>
            <a:r>
              <a:rPr lang="en-US" sz="2000" dirty="0"/>
              <a:t> and space,</a:t>
            </a:r>
          </a:p>
          <a:p>
            <a:pPr marL="514350" indent="-514350">
              <a:spcBef>
                <a:spcPts val="0"/>
              </a:spcBef>
              <a:buFont typeface="+mj-lt"/>
              <a:buAutoNum type="arabicPeriod" startAt="35"/>
            </a:pPr>
            <a:r>
              <a:rPr lang="en-US" sz="2000" dirty="0" err="1"/>
              <a:t>Er</a:t>
            </a:r>
            <a:r>
              <a:rPr lang="en-US" sz="2000" dirty="0"/>
              <a:t> that I </a:t>
            </a:r>
            <a:r>
              <a:rPr lang="en-US" sz="2000" dirty="0" err="1"/>
              <a:t>ferther</a:t>
            </a:r>
            <a:r>
              <a:rPr lang="en-US" sz="2000" dirty="0"/>
              <a:t> in this tale pace,</a:t>
            </a:r>
          </a:p>
          <a:p>
            <a:pPr marL="514350" indent="-514350">
              <a:spcBef>
                <a:spcPts val="0"/>
              </a:spcBef>
              <a:buFont typeface="+mj-lt"/>
              <a:buAutoNum type="arabicPeriod" startAt="35"/>
            </a:pPr>
            <a:r>
              <a:rPr lang="en-US" sz="2000" dirty="0"/>
              <a:t>Me </a:t>
            </a:r>
            <a:r>
              <a:rPr lang="en-US" sz="2000" dirty="0" err="1"/>
              <a:t>thynketh</a:t>
            </a:r>
            <a:r>
              <a:rPr lang="en-US" sz="2000" dirty="0"/>
              <a:t> it </a:t>
            </a:r>
            <a:r>
              <a:rPr lang="en-US" sz="2000" dirty="0" err="1"/>
              <a:t>acordaunt</a:t>
            </a:r>
            <a:r>
              <a:rPr lang="en-US" sz="2000" dirty="0"/>
              <a:t> to </a:t>
            </a:r>
            <a:r>
              <a:rPr lang="en-US" sz="2000" dirty="0" err="1"/>
              <a:t>resoun</a:t>
            </a:r>
            <a:endParaRPr lang="en-US" sz="2000" dirty="0"/>
          </a:p>
          <a:p>
            <a:pPr marL="514350" indent="-514350">
              <a:spcBef>
                <a:spcPts val="0"/>
              </a:spcBef>
              <a:buFont typeface="+mj-lt"/>
              <a:buAutoNum type="arabicPeriod" startAt="35"/>
            </a:pPr>
            <a:r>
              <a:rPr lang="en-US" sz="2000" dirty="0"/>
              <a:t>To </a:t>
            </a:r>
            <a:r>
              <a:rPr lang="en-US" sz="2000" dirty="0" err="1"/>
              <a:t>telle</a:t>
            </a:r>
            <a:r>
              <a:rPr lang="en-US" sz="2000" dirty="0"/>
              <a:t> yow al the </a:t>
            </a:r>
            <a:r>
              <a:rPr lang="en-US" sz="2000" dirty="0" err="1"/>
              <a:t>condicioun</a:t>
            </a:r>
            <a:endParaRPr lang="en-US" sz="2000" dirty="0"/>
          </a:p>
          <a:p>
            <a:pPr marL="514350" indent="-514350">
              <a:spcBef>
                <a:spcPts val="0"/>
              </a:spcBef>
              <a:buFont typeface="+mj-lt"/>
              <a:buAutoNum type="arabicPeriod" startAt="35"/>
            </a:pPr>
            <a:r>
              <a:rPr lang="en-US" sz="2000" dirty="0"/>
              <a:t>Of </a:t>
            </a:r>
            <a:r>
              <a:rPr lang="en-US" sz="2000" dirty="0" err="1"/>
              <a:t>ech</a:t>
            </a:r>
            <a:r>
              <a:rPr lang="en-US" sz="2000" dirty="0"/>
              <a:t> of hem, so as it </a:t>
            </a:r>
            <a:r>
              <a:rPr lang="en-US" sz="2000" dirty="0" err="1"/>
              <a:t>semed</a:t>
            </a:r>
            <a:r>
              <a:rPr lang="en-US" sz="2000" dirty="0"/>
              <a:t> me,</a:t>
            </a:r>
          </a:p>
          <a:p>
            <a:pPr marL="514350" indent="-514350">
              <a:spcBef>
                <a:spcPts val="0"/>
              </a:spcBef>
              <a:buFont typeface="+mj-lt"/>
              <a:buAutoNum type="arabicPeriod" startAt="35"/>
            </a:pPr>
            <a:r>
              <a:rPr lang="en-US" sz="2000" dirty="0"/>
              <a:t>And </a:t>
            </a:r>
            <a:r>
              <a:rPr lang="en-US" sz="2000" dirty="0" err="1"/>
              <a:t>whiche</a:t>
            </a:r>
            <a:r>
              <a:rPr lang="en-US" sz="2000" dirty="0"/>
              <a:t> they </a:t>
            </a:r>
            <a:r>
              <a:rPr lang="en-US" sz="2000" dirty="0" err="1"/>
              <a:t>weren</a:t>
            </a:r>
            <a:r>
              <a:rPr lang="en-US" sz="2000" dirty="0"/>
              <a:t> and of what degree,</a:t>
            </a:r>
          </a:p>
          <a:p>
            <a:pPr marL="514350" indent="-514350">
              <a:spcBef>
                <a:spcPts val="0"/>
              </a:spcBef>
              <a:buFont typeface="+mj-lt"/>
              <a:buAutoNum type="arabicPeriod" startAt="35"/>
            </a:pPr>
            <a:r>
              <a:rPr lang="en-US" sz="2000" dirty="0"/>
              <a:t>And eek in what array that they were </a:t>
            </a:r>
            <a:r>
              <a:rPr lang="en-US" sz="2000" dirty="0" err="1"/>
              <a:t>inne</a:t>
            </a:r>
            <a:r>
              <a:rPr lang="en-US" sz="2000" dirty="0"/>
              <a:t>;</a:t>
            </a:r>
          </a:p>
          <a:p>
            <a:pPr marL="514350" indent="-514350">
              <a:spcBef>
                <a:spcPts val="0"/>
              </a:spcBef>
              <a:buFont typeface="+mj-lt"/>
              <a:buAutoNum type="arabicPeriod" startAt="35"/>
            </a:pPr>
            <a:r>
              <a:rPr lang="en-US" sz="2000" dirty="0"/>
              <a:t>And at a </a:t>
            </a:r>
            <a:r>
              <a:rPr lang="en-US" sz="2000" dirty="0" err="1"/>
              <a:t>Knyght</a:t>
            </a:r>
            <a:r>
              <a:rPr lang="en-US" sz="2000" dirty="0"/>
              <a:t> than </a:t>
            </a:r>
            <a:r>
              <a:rPr lang="en-US" sz="2000" dirty="0" err="1"/>
              <a:t>wol</a:t>
            </a:r>
            <a:r>
              <a:rPr lang="en-US" sz="2000" dirty="0"/>
              <a:t> I first </a:t>
            </a:r>
            <a:r>
              <a:rPr lang="en-US" sz="2000" dirty="0" err="1"/>
              <a:t>bigynne</a:t>
            </a:r>
            <a:r>
              <a:rPr lang="en-US" sz="2000" dirty="0"/>
              <a:t>.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 startAt="28"/>
            </a:pPr>
            <a:endParaRPr lang="en-US" sz="2000" dirty="0"/>
          </a:p>
        </p:txBody>
      </p:sp>
      <p:pic>
        <p:nvPicPr>
          <p:cNvPr id="5" name="01 Geoffrey Chaucer - The Canterbury Tales - General Prologue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029928" y="5568642"/>
            <a:ext cx="401333" cy="40133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6427706"/>
            <a:ext cx="376975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Text from: http</a:t>
            </a:r>
            <a:r>
              <a:rPr lang="en-US" sz="1000" dirty="0"/>
              <a:t>://</a:t>
            </a:r>
            <a:r>
              <a:rPr lang="en-US" sz="1000" dirty="0" err="1"/>
              <a:t>www.canterburytales.org</a:t>
            </a:r>
            <a:r>
              <a:rPr lang="en-US" sz="1000" dirty="0"/>
              <a:t>/</a:t>
            </a:r>
            <a:r>
              <a:rPr lang="en-US" sz="1000" dirty="0" err="1"/>
              <a:t>canterbury_tales.html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6999484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59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Canterbury Tales: Prologue (Trans)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spcBef>
                <a:spcPts val="0"/>
              </a:spcBef>
              <a:buFont typeface="+mj-lt"/>
              <a:buAutoNum type="arabicPeriod" startAt="28"/>
            </a:pPr>
            <a:r>
              <a:rPr lang="en-US" sz="2000" dirty="0" smtClean="0"/>
              <a:t>The </a:t>
            </a:r>
            <a:r>
              <a:rPr lang="en-US" sz="2000" dirty="0"/>
              <a:t>rooms and stables spacious were and wide,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 startAt="28"/>
            </a:pPr>
            <a:r>
              <a:rPr lang="en-US" sz="2000" dirty="0" smtClean="0"/>
              <a:t>And </a:t>
            </a:r>
            <a:r>
              <a:rPr lang="en-US" sz="2000" dirty="0"/>
              <a:t>well we there were eased, and of the best.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 startAt="28"/>
            </a:pPr>
            <a:r>
              <a:rPr lang="en-US" sz="2000" dirty="0" smtClean="0"/>
              <a:t>And </a:t>
            </a:r>
            <a:r>
              <a:rPr lang="en-US" sz="2000" dirty="0"/>
              <a:t>briefly, when the sun had gone to rest,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 startAt="28"/>
            </a:pPr>
            <a:r>
              <a:rPr lang="en-US" sz="2000" dirty="0" smtClean="0"/>
              <a:t>So </a:t>
            </a:r>
            <a:r>
              <a:rPr lang="en-US" sz="2000" dirty="0"/>
              <a:t>had I spoken with them, every one,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 startAt="28"/>
            </a:pPr>
            <a:r>
              <a:rPr lang="en-US" sz="2000" dirty="0" smtClean="0"/>
              <a:t>That </a:t>
            </a:r>
            <a:r>
              <a:rPr lang="en-US" sz="2000" dirty="0"/>
              <a:t>I was of their fellowship anon,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 startAt="28"/>
            </a:pPr>
            <a:r>
              <a:rPr lang="en-US" sz="2000" dirty="0" smtClean="0"/>
              <a:t>And </a:t>
            </a:r>
            <a:r>
              <a:rPr lang="en-US" sz="2000" dirty="0"/>
              <a:t>made agreement that we'd early rise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 startAt="28"/>
            </a:pPr>
            <a:r>
              <a:rPr lang="en-US" sz="2000" dirty="0" smtClean="0"/>
              <a:t>To </a:t>
            </a:r>
            <a:r>
              <a:rPr lang="en-US" sz="2000" dirty="0"/>
              <a:t>take the road, as you I will apprise.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 startAt="28"/>
            </a:pPr>
            <a:r>
              <a:rPr lang="en-US" sz="2000" dirty="0" smtClean="0"/>
              <a:t>But </a:t>
            </a:r>
            <a:r>
              <a:rPr lang="en-US" sz="2000" dirty="0"/>
              <a:t>none the less, whilst I have time and space,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 startAt="28"/>
            </a:pPr>
            <a:r>
              <a:rPr lang="en-US" sz="2000" dirty="0" smtClean="0"/>
              <a:t>Before </a:t>
            </a:r>
            <a:r>
              <a:rPr lang="en-US" sz="2000" dirty="0"/>
              <a:t>yet farther in this tale I pace,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 startAt="28"/>
            </a:pPr>
            <a:r>
              <a:rPr lang="en-US" sz="2000" dirty="0" smtClean="0"/>
              <a:t>It </a:t>
            </a:r>
            <a:r>
              <a:rPr lang="en-US" sz="2000" dirty="0"/>
              <a:t>seems to me accordant with reason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 startAt="28"/>
            </a:pPr>
            <a:r>
              <a:rPr lang="en-US" sz="2000" dirty="0" smtClean="0"/>
              <a:t>To </a:t>
            </a:r>
            <a:r>
              <a:rPr lang="en-US" sz="2000" dirty="0"/>
              <a:t>inform you of the state of every one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 startAt="28"/>
            </a:pPr>
            <a:r>
              <a:rPr lang="en-US" sz="2000" dirty="0" smtClean="0"/>
              <a:t>Of </a:t>
            </a:r>
            <a:r>
              <a:rPr lang="en-US" sz="2000" dirty="0"/>
              <a:t>all of these, as it appeared to me,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 startAt="28"/>
            </a:pPr>
            <a:r>
              <a:rPr lang="en-US" sz="2000" dirty="0" smtClean="0"/>
              <a:t>And </a:t>
            </a:r>
            <a:r>
              <a:rPr lang="en-US" sz="2000" dirty="0"/>
              <a:t>who they were, and what was their degree,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 startAt="28"/>
            </a:pPr>
            <a:r>
              <a:rPr lang="en-US" sz="2000" dirty="0" smtClean="0"/>
              <a:t>And </a:t>
            </a:r>
            <a:r>
              <a:rPr lang="en-US" sz="2000" dirty="0"/>
              <a:t>even how arrayed there at the inn;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 startAt="28"/>
            </a:pPr>
            <a:r>
              <a:rPr lang="en-US" sz="2000" dirty="0" smtClean="0"/>
              <a:t>And </a:t>
            </a:r>
            <a:r>
              <a:rPr lang="en-US" sz="2000" dirty="0"/>
              <a:t>with a knight thus will I first begin.</a:t>
            </a:r>
            <a:endParaRPr lang="en-US" sz="2000" dirty="0"/>
          </a:p>
        </p:txBody>
      </p:sp>
      <p:pic>
        <p:nvPicPr>
          <p:cNvPr id="6" name="01 Geoffrey Chaucer - The Canterbury Tales - General Prologue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029928" y="5568642"/>
            <a:ext cx="401333" cy="40133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7200" y="6427706"/>
            <a:ext cx="376975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Text from: http</a:t>
            </a:r>
            <a:r>
              <a:rPr lang="en-US" sz="1000" dirty="0"/>
              <a:t>://</a:t>
            </a:r>
            <a:r>
              <a:rPr lang="en-US" sz="1000" dirty="0" err="1"/>
              <a:t>www.canterburytales.org</a:t>
            </a:r>
            <a:r>
              <a:rPr lang="en-US" sz="1000" dirty="0"/>
              <a:t>/</a:t>
            </a:r>
            <a:r>
              <a:rPr lang="en-US" sz="1000" dirty="0" err="1"/>
              <a:t>canterbury_tales.html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2422027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59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Clarity.thmx</Template>
  <TotalTime>922</TotalTime>
  <Words>1629</Words>
  <Application>Microsoft Macintosh PowerPoint</Application>
  <PresentationFormat>On-screen Show (4:3)</PresentationFormat>
  <Paragraphs>290</Paragraphs>
  <Slides>30</Slides>
  <Notes>4</Notes>
  <HiddenSlides>1</HiddenSlides>
  <MMClips>3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2" baseType="lpstr">
      <vt:lpstr>Clarity</vt:lpstr>
      <vt:lpstr>Microsoft Word Document</vt:lpstr>
      <vt:lpstr>PowerPoint Presentation</vt:lpstr>
      <vt:lpstr>Language and Grammar</vt:lpstr>
      <vt:lpstr>What is a grammar?</vt:lpstr>
      <vt:lpstr>Why care about grammar?</vt:lpstr>
      <vt:lpstr>Where do grammar rules come from?</vt:lpstr>
      <vt:lpstr>Evolution of Languages</vt:lpstr>
      <vt:lpstr>Evolution of Languages</vt:lpstr>
      <vt:lpstr>Canterbury Tales: Prologue (ME)</vt:lpstr>
      <vt:lpstr>Canterbury Tales: Prologue (Trans)</vt:lpstr>
      <vt:lpstr>Languages and Standards</vt:lpstr>
      <vt:lpstr>Breaks in the Standard</vt:lpstr>
      <vt:lpstr>The point is…</vt:lpstr>
      <vt:lpstr>Semiotics</vt:lpstr>
      <vt:lpstr>Grammar “Quiz!”</vt:lpstr>
      <vt:lpstr>1-4. Contractions</vt:lpstr>
      <vt:lpstr>5. Verb Agreement</vt:lpstr>
      <vt:lpstr>Count, Mass, and Collective Nouns</vt:lpstr>
      <vt:lpstr>6. Commas</vt:lpstr>
      <vt:lpstr>Other Punctuation</vt:lpstr>
      <vt:lpstr>7-8. Vague Pronouns</vt:lpstr>
      <vt:lpstr>9-10. Other errors? </vt:lpstr>
      <vt:lpstr>Style</vt:lpstr>
      <vt:lpstr>Word Choice</vt:lpstr>
      <vt:lpstr>Clichés and Overstatements</vt:lpstr>
      <vt:lpstr>Questions</vt:lpstr>
      <vt:lpstr>BREAK!</vt:lpstr>
      <vt:lpstr>Citations and Bibliographies</vt:lpstr>
      <vt:lpstr>Homework</vt:lpstr>
      <vt:lpstr>From here on out...</vt:lpstr>
      <vt:lpstr>Peer Reviewing</vt:lpstr>
    </vt:vector>
  </TitlesOfParts>
  <Company>University of California, Irvine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Joel Ross</dc:creator>
  <cp:lastModifiedBy>Joel Ross</cp:lastModifiedBy>
  <cp:revision>141</cp:revision>
  <dcterms:created xsi:type="dcterms:W3CDTF">2011-08-14T00:16:50Z</dcterms:created>
  <dcterms:modified xsi:type="dcterms:W3CDTF">2011-08-15T23:58:49Z</dcterms:modified>
</cp:coreProperties>
</file>