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1" r:id="rId2"/>
    <p:sldId id="343" r:id="rId3"/>
    <p:sldId id="324" r:id="rId4"/>
    <p:sldId id="360" r:id="rId5"/>
    <p:sldId id="361" r:id="rId6"/>
    <p:sldId id="363" r:id="rId7"/>
    <p:sldId id="366" r:id="rId8"/>
    <p:sldId id="367" r:id="rId9"/>
    <p:sldId id="368" r:id="rId10"/>
    <p:sldId id="371" r:id="rId11"/>
    <p:sldId id="369" r:id="rId12"/>
    <p:sldId id="349" r:id="rId13"/>
    <p:sldId id="348" r:id="rId14"/>
    <p:sldId id="347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298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ickHelp4U" initials="?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404" autoAdjust="0"/>
  </p:normalViewPr>
  <p:slideViewPr>
    <p:cSldViewPr>
      <p:cViewPr varScale="1">
        <p:scale>
          <a:sx n="65" d="100"/>
          <a:sy n="65" d="100"/>
        </p:scale>
        <p:origin x="-139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80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pPr>
              <a:defRPr/>
            </a:pPr>
            <a:fld id="{F4B21617-FCC7-412D-A38C-47BAAD9DF793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pPr>
              <a:defRPr/>
            </a:pPr>
            <a:fld id="{C193FA9D-C0ED-45AE-941A-DD0403D87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1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A739B0-76D4-4ECF-A160-56F42AA74C1C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CF1D90-9E9C-4236-96FD-3F77D2317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42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A8B1E-0AF3-4699-A637-88C8F2B377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D90-9E9C-4236-96FD-3F77D23173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18AD9-9DBB-49F1-9506-7F8E5D3AE8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88E73-00B6-45AE-9C32-094FDA4933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87375-67A6-4ADC-B6F4-0B7A43DE81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C29D4-5164-4906-876F-2C4BB9DCFF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EF97C-E6A8-43DE-B841-E91BFF69A8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B6BAA-BCF2-4385-A7DB-A71BFCF587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27F1E7-AC8C-4A17-8441-5949CCFD0D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92701-4273-4522-AA4B-0451BE40BE1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BEC1A-D263-4A74-9006-E4EDABD0AB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C90F9-E5B1-43E9-BD91-49B5D4FBA2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93FDC-3BB3-4DF1-B8C7-5EFF2DF5E1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6B1FA-C0A0-4033-8402-C1F7DA0C12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A9AE1-5B79-451C-9FCF-FB74DC9EED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39901-9360-43DC-A52F-9CB8F3003E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A54E8-B8A4-453A-B104-29E1CF904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F454-BF9B-469C-B887-A5C507D7C70E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3EC9-94EA-4138-9F37-944027068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E1BC-FC8C-435A-B24B-926631DBC186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465E-00E9-4C1F-9308-81F269C2D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1DAF-A187-41F3-BC3F-6C8369D1945A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22D7-BCA9-4EBD-8E03-116671803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02B9-78C9-41BE-986F-4E97EA8DA546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EBCE8-9B26-4479-B87C-4F1201FD3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8BB2-D0BA-4739-BE86-A0FC899F1361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4FAA-D230-4975-A0FE-5D884713F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47BF-D1DA-46F6-9C1B-0DD9FB42C602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66CC-74D0-4167-9C43-9A5DC4089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0872-8BE3-4D6C-B6E9-D27899EA0122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B0C2-7132-48F2-8C15-5A3C604CD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5E8F-F094-49A3-BAE3-EC46A24D461C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1CB1-8C8D-4516-BF4B-05E2F5C00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948-B686-4124-8D24-C4F6ABC6F1FE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7D1-B8ED-4002-AD00-8F7A01656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10AF-24FA-4DCF-8ADC-40D2E1799A7F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AC53-1C68-42A8-B0A4-7DCBF7090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4FD5-DF13-4CEF-8935-6E9FF9647CF4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DB06-3E12-4106-8891-8053D4E20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5F3E-6222-463F-8733-B569C9CE3586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4938-9926-4C98-8D7D-F053C3F08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AFB83-A591-4218-A977-9AD23DE2B2A8}" type="datetimeFigureOut">
              <a:rPr lang="en-US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439AF3-B4FA-42A6-924C-09C1739BF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Concepts for Information Design:</a:t>
            </a:r>
            <a:br>
              <a:rPr lang="en-US" dirty="0" smtClean="0"/>
            </a:br>
            <a:r>
              <a:rPr lang="en-US" b="1" dirty="0" smtClean="0"/>
              <a:t>Medium and Genre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“moves” for an email canceling a lunch meeting/date?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if you handle these moves clumsily?</a:t>
            </a:r>
          </a:p>
          <a:p>
            <a:r>
              <a:rPr lang="en-US" dirty="0" smtClean="0"/>
              <a:t>What happens if you diverge from the expected moves in an extreme way?</a:t>
            </a:r>
          </a:p>
          <a:p>
            <a:r>
              <a:rPr lang="en-US" dirty="0" smtClean="0"/>
              <a:t>How might cancelling a first date with a prospective romantic partner differ from cancelling a lunch meeting with a friend or business associate?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standard expository </a:t>
            </a:r>
            <a:r>
              <a:rPr lang="en-US" dirty="0" smtClean="0"/>
              <a:t>model (SEM): A format for many genres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3" name="Group 6"/>
          <p:cNvGrpSpPr/>
          <p:nvPr/>
        </p:nvGrpSpPr>
        <p:grpSpPr>
          <a:xfrm>
            <a:off x="228600" y="1600200"/>
            <a:ext cx="8037513" cy="5181600"/>
            <a:chOff x="228600" y="1295400"/>
            <a:chExt cx="8037513" cy="5181600"/>
          </a:xfrm>
        </p:grpSpPr>
        <p:pic>
          <p:nvPicPr>
            <p:cNvPr id="34820" name="Picture 4" descr="SEMexamp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95400"/>
              <a:ext cx="3814763" cy="4305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1" name="Picture 5" descr="SEMexampleTwoColum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676400"/>
              <a:ext cx="3770313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2" name="Picture 3" descr="StandardExpositoryModel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600" y="2971800"/>
              <a:ext cx="2586038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The centrality of genre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Every document belongs to one or more genres.</a:t>
            </a:r>
          </a:p>
          <a:p>
            <a:pPr eaLnBrk="1" hangingPunct="1"/>
            <a:r>
              <a:rPr lang="en-US" dirty="0" smtClean="0"/>
              <a:t>We cannot create or intelligently comprehend documents independent of their genres</a:t>
            </a:r>
          </a:p>
          <a:p>
            <a:pPr eaLnBrk="1" hangingPunct="1"/>
            <a:r>
              <a:rPr lang="en-US" dirty="0" smtClean="0"/>
              <a:t>Genres evolve, blend, are spoofed, and (slowly) fade away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How do we define a genre?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a business card a genre?</a:t>
            </a:r>
          </a:p>
          <a:p>
            <a:pPr eaLnBrk="1" hangingPunct="1"/>
            <a:r>
              <a:rPr lang="en-US" dirty="0" smtClean="0"/>
              <a:t>Is PowerPoint a genre?</a:t>
            </a:r>
          </a:p>
          <a:p>
            <a:pPr eaLnBrk="1" hangingPunct="1"/>
            <a:r>
              <a:rPr lang="en-US" dirty="0" smtClean="0"/>
              <a:t>Is a business letter a genre?</a:t>
            </a:r>
          </a:p>
          <a:p>
            <a:pPr eaLnBrk="1" hangingPunct="1"/>
            <a:r>
              <a:rPr lang="en-US" dirty="0" smtClean="0"/>
              <a:t>Is a technical briefing a genre?</a:t>
            </a:r>
          </a:p>
          <a:p>
            <a:pPr eaLnBrk="1" hangingPunct="1"/>
            <a:r>
              <a:rPr lang="en-US" dirty="0" smtClean="0"/>
              <a:t>Are tabs on a website a genre?</a:t>
            </a:r>
          </a:p>
          <a:p>
            <a:pPr eaLnBrk="1" hangingPunct="1"/>
            <a:r>
              <a:rPr lang="en-US" dirty="0" smtClean="0"/>
              <a:t>Is an web-based store a genre?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Many genres can cross media</a:t>
            </a:r>
            <a:endParaRPr lang="en-US" dirty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not all media</a:t>
            </a:r>
          </a:p>
          <a:p>
            <a:endParaRPr lang="en-US" dirty="0" smtClean="0"/>
          </a:p>
          <a:p>
            <a:r>
              <a:rPr lang="en-US" dirty="0" smtClean="0"/>
              <a:t>Examples?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/>
              <a:t>Genres evolve</a:t>
            </a:r>
          </a:p>
        </p:txBody>
      </p:sp>
      <p:grpSp>
        <p:nvGrpSpPr>
          <p:cNvPr id="2" name="Text Placeholder 3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44" y="480"/>
            <a:chExt cx="4969" cy="290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" y="480"/>
              <a:ext cx="4969" cy="2904"/>
              <a:chOff x="144" y="456"/>
              <a:chExt cx="4969" cy="290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4" y="456"/>
                <a:ext cx="4969" cy="2904"/>
                <a:chOff x="144" y="1272"/>
                <a:chExt cx="4969" cy="2904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44" y="1272"/>
                  <a:ext cx="4969" cy="2904"/>
                  <a:chOff x="144" y="1272"/>
                  <a:chExt cx="4969" cy="2904"/>
                </a:xfrm>
              </p:grpSpPr>
              <p:pic>
                <p:nvPicPr>
                  <p:cNvPr id="22538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44" y="1632"/>
                    <a:ext cx="1756" cy="25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39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81" y="1464"/>
                    <a:ext cx="1967" cy="26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4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462" y="1272"/>
                    <a:ext cx="1651" cy="27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253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44" y="4176"/>
                  <a:ext cx="17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35" name="Line 11"/>
              <p:cNvSpPr>
                <a:spLocks noChangeShapeType="1"/>
              </p:cNvSpPr>
              <p:nvPr/>
            </p:nvSpPr>
            <p:spPr bwMode="auto">
              <a:xfrm>
                <a:off x="1776" y="67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533" name="Line 12"/>
            <p:cNvSpPr>
              <a:spLocks noChangeShapeType="1"/>
            </p:cNvSpPr>
            <p:nvPr/>
          </p:nvSpPr>
          <p:spPr bwMode="auto">
            <a:xfrm flipH="1">
              <a:off x="345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Genres sometimes die out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3556" name="Content Placeholder 3" descr="DanceCard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75" y="1616075"/>
            <a:ext cx="34258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anceCard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688" y="1600200"/>
            <a:ext cx="3440112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Genre bending-1</a:t>
            </a:r>
            <a:br>
              <a:rPr lang="en-US" dirty="0"/>
            </a:br>
            <a:endParaRPr lang="en-US" dirty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is much “genre bending”—but will the audience “get it”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Genre bending-2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5604" name="Picture 3" descr="VA-Front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9863"/>
            <a:ext cx="3962400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Genre bending-3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6628" name="Picture 4" descr="PillowF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43013"/>
            <a:ext cx="5334000" cy="546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HCDE 510 Information Design, Fall 2012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Department of Human Centered Design &amp; </a:t>
            </a:r>
          </a:p>
          <a:p>
            <a:pPr>
              <a:buFont typeface="Arial" charset="0"/>
              <a:buNone/>
            </a:pPr>
            <a:r>
              <a:rPr lang="en-US" dirty="0" smtClean="0"/>
              <a:t>Engineering, University of Washington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David K. Farkas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/>
              <a:t>Genre bending-4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7652" name="Picture 3" descr="Crabby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08113"/>
            <a:ext cx="6172200" cy="522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Genre bending-5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8676" name="Picture 3" descr="VideoResu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43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62213" y="2314575"/>
          <a:ext cx="421957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4218840" imgH="3951720" progId="">
                  <p:embed/>
                </p:oleObj>
              </mc:Choice>
              <mc:Fallback>
                <p:oleObj name="Clip" r:id="rId4" imgW="4218840" imgH="3951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314575"/>
                        <a:ext cx="421957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Media/Medium</a:t>
            </a:r>
          </a:p>
          <a:p>
            <a:r>
              <a:rPr lang="en-US" dirty="0" smtClean="0"/>
              <a:t>Mediation/Mediation effects</a:t>
            </a:r>
          </a:p>
          <a:p>
            <a:r>
              <a:rPr lang="en-US" dirty="0" smtClean="0"/>
              <a:t>Genre</a:t>
            </a:r>
          </a:p>
          <a:p>
            <a:r>
              <a:rPr lang="en-US" dirty="0" smtClean="0"/>
              <a:t>Rhetorical moves</a:t>
            </a:r>
          </a:p>
          <a:p>
            <a:r>
              <a:rPr lang="en-US" dirty="0" smtClean="0"/>
              <a:t>Standard Expository Model (SEM)</a:t>
            </a:r>
          </a:p>
          <a:p>
            <a:r>
              <a:rPr lang="en-US" dirty="0" smtClean="0"/>
              <a:t>Genre bending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Media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technologies that transcend time and space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Classifying media is difficult</a:t>
            </a:r>
          </a:p>
          <a:p>
            <a:pPr lvl="1" eaLnBrk="1" hangingPunct="1"/>
            <a:r>
              <a:rPr lang="en-US" dirty="0" smtClean="0"/>
              <a:t>Is the newspaper a single medium?</a:t>
            </a:r>
          </a:p>
          <a:p>
            <a:pPr lvl="1" eaLnBrk="1" hangingPunct="1"/>
            <a:r>
              <a:rPr lang="en-US" dirty="0" smtClean="0"/>
              <a:t>PowerPoint a medium? </a:t>
            </a:r>
          </a:p>
          <a:p>
            <a:pPr lvl="1" eaLnBrk="1" hangingPunct="1"/>
            <a:r>
              <a:rPr lang="en-US" dirty="0" smtClean="0"/>
              <a:t>Is Flash a medium or a application/tool used in other media?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Media space (convenient umbrella term)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Media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 evolve, compete and (very slowly) die out</a:t>
            </a:r>
          </a:p>
        </p:txBody>
      </p:sp>
      <p:pic>
        <p:nvPicPr>
          <p:cNvPr id="13316" name="Picture 3" descr="tor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1930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6" descr="OurFirstWord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78113"/>
            <a:ext cx="27305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open-book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667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Mediation/Mediation effects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aspect of a medium that influences communication—font choices, authoring tool, speaker’s voice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Cultural influences on communication. Cultural forces mediate.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Mediation is a much broader concept than medium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web is an exceptionally broad medium (or </a:t>
            </a:r>
          </a:p>
          <a:p>
            <a:pPr>
              <a:buNone/>
            </a:pPr>
            <a:r>
              <a:rPr lang="en-US" dirty="0" smtClean="0"/>
              <a:t>media space) that encompasses almost all other </a:t>
            </a:r>
          </a:p>
          <a:p>
            <a:pPr>
              <a:buNone/>
            </a:pPr>
            <a:r>
              <a:rPr lang="en-US" dirty="0" smtClean="0"/>
              <a:t>modalities, media, and genres.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addition, it does not fully constrain the </a:t>
            </a:r>
          </a:p>
          <a:p>
            <a:pPr>
              <a:buNone/>
            </a:pPr>
            <a:r>
              <a:rPr lang="en-US" dirty="0" smtClean="0"/>
              <a:t>presentation of its content. The experience differs </a:t>
            </a:r>
          </a:p>
          <a:p>
            <a:pPr>
              <a:buNone/>
            </a:pPr>
            <a:r>
              <a:rPr lang="en-US" dirty="0" smtClean="0"/>
              <a:t>by platform, browser, setting, etc.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Genre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 genre is a recognized category of document (or other communication event).</a:t>
            </a:r>
          </a:p>
          <a:p>
            <a:pPr eaLnBrk="1" hangingPunct="1"/>
            <a:r>
              <a:rPr lang="en-US" dirty="0" smtClean="0"/>
              <a:t>A genre is (1) recognizable as an instance of a genre and (2) fulfills a recognized social role (purpose).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“Social roles” are easier to articulate for functional documents than in literary and entertainment genres.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genres: How do we know what genre this 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mpleResumeMoyer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93850"/>
            <a:ext cx="4343400" cy="4806950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144000" y="3733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464</Words>
  <Application>Microsoft Office PowerPoint</Application>
  <PresentationFormat>On-screen Show (4:3)</PresentationFormat>
  <Paragraphs>108</Paragraphs>
  <Slides>22</Slides>
  <Notes>19</Notes>
  <HiddenSlides>12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Clip</vt:lpstr>
      <vt:lpstr>       Concepts for Information Design: Medium and Genre</vt:lpstr>
      <vt:lpstr>PowerPoint Presentation</vt:lpstr>
      <vt:lpstr>Concepts</vt:lpstr>
      <vt:lpstr>Media</vt:lpstr>
      <vt:lpstr>Media</vt:lpstr>
      <vt:lpstr>Mediation/Mediation effects</vt:lpstr>
      <vt:lpstr>Web</vt:lpstr>
      <vt:lpstr>Genre</vt:lpstr>
      <vt:lpstr>Identifying genres: How do we know what genre this is?</vt:lpstr>
      <vt:lpstr>What are the “moves” for an email canceling a lunch meeting/date?</vt:lpstr>
      <vt:lpstr>The standard expository model (SEM): A format for many genres</vt:lpstr>
      <vt:lpstr>The centrality of genre</vt:lpstr>
      <vt:lpstr>How do we define a genre?</vt:lpstr>
      <vt:lpstr>Many genres can cross media</vt:lpstr>
      <vt:lpstr>Genres evolve</vt:lpstr>
      <vt:lpstr>Genres sometimes die out</vt:lpstr>
      <vt:lpstr> Genre bending-1 </vt:lpstr>
      <vt:lpstr>Genre bending-2</vt:lpstr>
      <vt:lpstr>Genre bending-3</vt:lpstr>
      <vt:lpstr>Genre bending-4</vt:lpstr>
      <vt:lpstr>Genre bending-5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Concepts for Information Design in the Large</dc:title>
  <dc:creator>David Farkas</dc:creator>
  <cp:lastModifiedBy>Dave</cp:lastModifiedBy>
  <cp:revision>202</cp:revision>
  <dcterms:created xsi:type="dcterms:W3CDTF">2009-01-01T10:54:29Z</dcterms:created>
  <dcterms:modified xsi:type="dcterms:W3CDTF">2012-09-27T16:20:31Z</dcterms:modified>
</cp:coreProperties>
</file>