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1" r:id="rId2"/>
    <p:sldId id="343" r:id="rId3"/>
    <p:sldId id="324" r:id="rId4"/>
    <p:sldId id="366" r:id="rId5"/>
    <p:sldId id="367" r:id="rId6"/>
    <p:sldId id="368" r:id="rId7"/>
    <p:sldId id="383" r:id="rId8"/>
    <p:sldId id="392" r:id="rId9"/>
    <p:sldId id="380" r:id="rId10"/>
    <p:sldId id="370" r:id="rId11"/>
    <p:sldId id="372" r:id="rId12"/>
    <p:sldId id="393" r:id="rId13"/>
    <p:sldId id="390" r:id="rId14"/>
    <p:sldId id="384" r:id="rId15"/>
    <p:sldId id="382" r:id="rId16"/>
    <p:sldId id="365" r:id="rId17"/>
    <p:sldId id="386" r:id="rId18"/>
    <p:sldId id="373" r:id="rId19"/>
    <p:sldId id="374" r:id="rId20"/>
    <p:sldId id="375" r:id="rId21"/>
    <p:sldId id="376" r:id="rId22"/>
    <p:sldId id="377" r:id="rId23"/>
    <p:sldId id="378" r:id="rId24"/>
    <p:sldId id="391" r:id="rId25"/>
    <p:sldId id="379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ickHelp4U" initials="?" lastIdx="6" clrIdx="0"/>
  <p:cmAuthor id="1" name="Dave" initials="D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4" autoAdjust="0"/>
  </p:normalViewPr>
  <p:slideViewPr>
    <p:cSldViewPr>
      <p:cViewPr varScale="1">
        <p:scale>
          <a:sx n="65" d="100"/>
          <a:sy n="65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6"/>
    </p:cViewPr>
  </p:sorterViewPr>
  <p:notesViewPr>
    <p:cSldViewPr>
      <p:cViewPr varScale="1">
        <p:scale>
          <a:sx n="55" d="100"/>
          <a:sy n="55" d="100"/>
        </p:scale>
        <p:origin x="-2280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F4B21617-FCC7-412D-A38C-47BAAD9DF793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pPr>
              <a:defRPr/>
            </a:pPr>
            <a:fld id="{C193FA9D-C0ED-45AE-941A-DD0403D8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739B0-76D4-4ECF-A160-56F42AA74C1C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F1D90-9E9C-4236-96FD-3F77D2317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ADE59-7414-4801-8204-6F3CA1500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40E9C-9E72-4182-8324-2441FC7E67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D90-9E9C-4236-96FD-3F77D23173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2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D69BC-D965-43D4-B832-A4A8C905E7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060FE-6D71-47E8-9833-F60C345BC3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A3F12-77C9-4BB9-A0E6-565B813657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98A89-8A18-48A5-A59D-727E082AC3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F1C4C-9B18-4298-B6D2-772AF71418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D90-9E9C-4236-96FD-3F77D231734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2701-4273-4522-AA4B-0451BE40BE1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BEC1A-D263-4A74-9006-E4EDABD0AB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E24B0-19FB-4D29-A55F-B82E2DBEB7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E9B88-7999-49F9-BF0F-4B9B1CC21A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AD1C3-1B5B-46D1-B1DD-24E0503EF9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39901-9360-43DC-A52F-9CB8F3003E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D90-9E9C-4236-96FD-3F77D23173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9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CD635-41E0-4ACA-BB0D-4450DF8284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F454-BF9B-469C-B887-A5C507D7C70E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3EC9-94EA-4138-9F37-944027068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1BC-FC8C-435A-B24B-926631DBC18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65E-00E9-4C1F-9308-81F269C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1DAF-A187-41F3-BC3F-6C8369D1945A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22D7-BCA9-4EBD-8E03-11667180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2B9-78C9-41BE-986F-4E97EA8DA54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BCE8-9B26-4479-B87C-4F1201FD3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8BB2-D0BA-4739-BE86-A0FC899F1361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FAA-D230-4975-A0FE-5D884713F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47BF-D1DA-46F6-9C1B-0DD9FB42C602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66CC-74D0-4167-9C43-9A5DC4089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0872-8BE3-4D6C-B6E9-D27899EA0122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B0C2-7132-48F2-8C15-5A3C604CD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5E8F-F094-49A3-BAE3-EC46A24D461C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1CB1-8C8D-4516-BF4B-05E2F5C00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948-B686-4124-8D24-C4F6ABC6F1FE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7D1-B8ED-4002-AD00-8F7A0165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0AF-24FA-4DCF-8ADC-40D2E1799A7F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C53-1C68-42A8-B0A4-7DCBF7090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4FD5-DF13-4CEF-8935-6E9FF9647CF4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B06-3E12-4106-8891-8053D4E2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5F3E-6222-463F-8733-B569C9CE358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4938-9926-4C98-8D7D-F053C3F08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AFB83-A591-4218-A977-9AD23DE2B2A8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39AF3-B4FA-42A6-924C-09C1739BF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 for Information Design:</a:t>
            </a:r>
            <a:br>
              <a:rPr lang="en-US" dirty="0" smtClean="0"/>
            </a:br>
            <a:r>
              <a:rPr lang="en-US" b="1" dirty="0" smtClean="0"/>
              <a:t>Format and Behaviors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Standard expository model</a:t>
            </a:r>
            <a:br>
              <a:rPr lang="en-US" dirty="0"/>
            </a:br>
            <a:r>
              <a:rPr lang="en-US" dirty="0"/>
              <a:t>(SEM, SE Model)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very general (macro) format for extended text</a:t>
            </a:r>
          </a:p>
          <a:p>
            <a:pPr eaLnBrk="1" hangingPunct="1"/>
            <a:r>
              <a:rPr lang="en-US" dirty="0" smtClean="0"/>
              <a:t>The SEM is the default format for many workplace genres.</a:t>
            </a:r>
          </a:p>
          <a:p>
            <a:pPr eaLnBrk="1" hangingPunct="1"/>
            <a:r>
              <a:rPr lang="en-US" dirty="0" smtClean="0"/>
              <a:t>Employs hierarchical system of headings and subheadings.</a:t>
            </a:r>
          </a:p>
          <a:p>
            <a:pPr eaLnBrk="1" hangingPunct="1"/>
            <a:r>
              <a:rPr lang="en-US" dirty="0" smtClean="0"/>
              <a:t>Broadly speaking intended for linear reading.</a:t>
            </a:r>
          </a:p>
          <a:p>
            <a:pPr eaLnBrk="1" hangingPunct="1"/>
            <a:r>
              <a:rPr lang="en-US" dirty="0" smtClean="0"/>
              <a:t>Spans print and online media, various artifacts, and many genres.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How a new medium can change traditional formatting</a:t>
            </a:r>
            <a:br>
              <a:rPr lang="en-US" dirty="0"/>
            </a:b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7892" name="Picture 5" descr="Mc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3217863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35713" y="1676400"/>
            <a:ext cx="609600" cy="4414838"/>
            <a:chOff x="1200" y="336"/>
            <a:chExt cx="384" cy="2781"/>
          </a:xfrm>
        </p:grpSpPr>
        <p:pic>
          <p:nvPicPr>
            <p:cNvPr id="37894" name="Picture 7" descr="McCloudnarrowstri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4" y="336"/>
              <a:ext cx="272" cy="27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1200" y="576"/>
              <a:ext cx="384" cy="38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physical unit </a:t>
            </a:r>
            <a:r>
              <a:rPr lang="en-US" dirty="0"/>
              <a:t>of content of a particular </a:t>
            </a:r>
            <a:r>
              <a:rPr lang="en-US" dirty="0" smtClean="0"/>
              <a:t>medium (also referred to as the “canvas”).</a:t>
            </a:r>
          </a:p>
          <a:p>
            <a:r>
              <a:rPr lang="en-US" dirty="0" smtClean="0"/>
              <a:t>Business card</a:t>
            </a:r>
          </a:p>
          <a:p>
            <a:r>
              <a:rPr lang="en-US" dirty="0" smtClean="0"/>
              <a:t>Slide</a:t>
            </a:r>
          </a:p>
          <a:p>
            <a:r>
              <a:rPr lang="en-US" dirty="0" smtClean="0"/>
              <a:t>Mural</a:t>
            </a:r>
          </a:p>
          <a:p>
            <a:r>
              <a:rPr lang="en-US" dirty="0" smtClean="0"/>
              <a:t>Printed page</a:t>
            </a:r>
          </a:p>
          <a:p>
            <a:r>
              <a:rPr lang="en-US" dirty="0" smtClean="0"/>
              <a:t>HTML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unit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Display unit boundaries can be strong (e.g., </a:t>
            </a:r>
          </a:p>
          <a:p>
            <a:pPr>
              <a:buNone/>
            </a:pPr>
            <a:r>
              <a:rPr lang="en-US" dirty="0" smtClean="0"/>
              <a:t>PowerPoint slides) or weak (the pages of most</a:t>
            </a:r>
          </a:p>
          <a:p>
            <a:pPr>
              <a:buNone/>
            </a:pPr>
            <a:r>
              <a:rPr lang="en-US" dirty="0" smtClean="0"/>
              <a:t>books), or non-existent (immersive VR).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HTML pages have strong display unit boundaries, but users may or may not reach the bottom boundary of a scrolling page.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6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Chunking and Modularity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Chunking (“weak modularity”) refers to distinct units of content (strong display unit boundaries).</a:t>
            </a:r>
          </a:p>
          <a:p>
            <a:r>
              <a:rPr lang="en-US" dirty="0" smtClean="0"/>
              <a:t>Modularity refers to free-standing units with no necessary sequence among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Chunking and Modularity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slides are “chunks” of content.</a:t>
            </a:r>
          </a:p>
          <a:p>
            <a:r>
              <a:rPr lang="en-US" dirty="0" smtClean="0"/>
              <a:t>Is a PowerPoint presentation typically modular?</a:t>
            </a:r>
          </a:p>
          <a:p>
            <a:endParaRPr lang="en-US" dirty="0" smtClean="0"/>
          </a:p>
          <a:p>
            <a:r>
              <a:rPr lang="en-US" dirty="0" smtClean="0"/>
              <a:t>Encyclopedia articles are “chunks” of content</a:t>
            </a:r>
          </a:p>
          <a:p>
            <a:r>
              <a:rPr lang="en-US" dirty="0" smtClean="0"/>
              <a:t>Are encyclopedias typically modular?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 structure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structure comprises the recognizable shifts in discourse.</a:t>
            </a:r>
          </a:p>
          <a:p>
            <a:pPr eaLnBrk="1" hangingPunct="1"/>
            <a:r>
              <a:rPr lang="en-US" dirty="0" smtClean="0"/>
              <a:t>Much text structure is implicit, but formatting helps to express structure explicitly.</a:t>
            </a:r>
          </a:p>
          <a:p>
            <a:pPr eaLnBrk="1" hangingPunct="1"/>
            <a:r>
              <a:rPr lang="en-US" dirty="0" smtClean="0"/>
              <a:t>Text structure is very often hierarchical.</a:t>
            </a:r>
          </a:p>
          <a:p>
            <a:pPr eaLnBrk="1" hangingPunct="1"/>
            <a:r>
              <a:rPr lang="en-US" dirty="0" smtClean="0"/>
              <a:t>Headings are an important form of “explicit” structure.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GroupHealthDoc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848" y="1600200"/>
            <a:ext cx="608335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Document behaviors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Operations (usually digital) that a document can perform.</a:t>
            </a:r>
          </a:p>
          <a:p>
            <a:pPr eaLnBrk="1" hangingPunct="1"/>
            <a:r>
              <a:rPr lang="en-US" dirty="0" smtClean="0"/>
              <a:t>Often analogous in function to formatting (cross reference vs. hyperlink).</a:t>
            </a:r>
          </a:p>
          <a:p>
            <a:pPr eaLnBrk="1" hangingPunct="1"/>
            <a:r>
              <a:rPr lang="en-US" dirty="0" smtClean="0"/>
              <a:t>Document behaviors include hyperlinks, ALT tags, multimedia, Search,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Document behaviors-2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microbehaviors (hyperlinking) and macrobehaviors (expanding TOC, Adobe Acrobat or Flash).</a:t>
            </a:r>
          </a:p>
          <a:p>
            <a:pPr eaLnBrk="1" hangingPunct="1"/>
            <a:r>
              <a:rPr lang="en-US" dirty="0" smtClean="0"/>
              <a:t>Behaviors help constitute genres. How do we know we are looking at a Help system? An eCard?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HCDE 510 Information Design, Fall 2012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Department of Human Centered Design &amp; </a:t>
            </a:r>
          </a:p>
          <a:p>
            <a:pPr>
              <a:buFont typeface="Arial" charset="0"/>
              <a:buNone/>
            </a:pPr>
            <a:r>
              <a:rPr lang="en-US" dirty="0" smtClean="0"/>
              <a:t>Engineering, University of Washington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David K. Farkas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macrobehavior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9" descr="TreeControlTO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81175"/>
            <a:ext cx="4419600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Behaviors </a:t>
            </a:r>
            <a:r>
              <a:rPr lang="en-US" dirty="0"/>
              <a:t>of </a:t>
            </a:r>
            <a:r>
              <a:rPr lang="en-US" dirty="0" smtClean="0"/>
              <a:t>a special codex</a:t>
            </a:r>
            <a:endParaRPr lang="en-US" dirty="0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1988" name="Picture 5" descr="nativity-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2276475"/>
            <a:ext cx="3619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vision of the codex with special behaviors</a:t>
            </a:r>
            <a:endParaRPr lang="en-US" dirty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3012" name="Picture 3" descr="wheel-b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0038"/>
            <a:ext cx="29638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733800" y="2949575"/>
            <a:ext cx="449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/>
              <a:t>The Various and Ingenious Machines of Agostino Ramelli, </a:t>
            </a:r>
          </a:p>
          <a:p>
            <a:r>
              <a:rPr lang="en-US" dirty="0"/>
              <a:t>Paris, 1588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Do We Need This Behavior?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Many PowerPoint Decks Are </a:t>
            </a:r>
            <a:r>
              <a:rPr lang="en-US" sz="3200" b="1" dirty="0" smtClean="0"/>
              <a:t>Over</a:t>
            </a:r>
            <a:r>
              <a:rPr lang="en-US" sz="3200" dirty="0" smtClean="0"/>
              <a:t>powered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  <p:bldP spid="3543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digital formats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518399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5246113" cy="4267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90800" y="3581400"/>
            <a:ext cx="26670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4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62213" y="2314575"/>
          <a:ext cx="421957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4" imgW="4218840" imgH="3951720" progId="">
                  <p:embed/>
                </p:oleObj>
              </mc:Choice>
              <mc:Fallback>
                <p:oleObj name="Clip" r:id="rId4" imgW="4218840" imgH="3951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314575"/>
                        <a:ext cx="421957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Format (macro and micro)</a:t>
            </a:r>
          </a:p>
          <a:p>
            <a:r>
              <a:rPr lang="en-US" dirty="0" smtClean="0"/>
              <a:t>Standard Expository Model (SEM)</a:t>
            </a:r>
          </a:p>
          <a:p>
            <a:r>
              <a:rPr lang="en-US" dirty="0" smtClean="0"/>
              <a:t>Display unit boundaries</a:t>
            </a:r>
          </a:p>
          <a:p>
            <a:r>
              <a:rPr lang="en-US" dirty="0" smtClean="0"/>
              <a:t>Chunking and Modularity</a:t>
            </a:r>
          </a:p>
          <a:p>
            <a:r>
              <a:rPr lang="en-US" dirty="0" smtClean="0"/>
              <a:t>Structure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Behaviors (macro and micro)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Format (in information design)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placement of pigment or pixels to show relationships and emphasize meaning.</a:t>
            </a:r>
          </a:p>
          <a:p>
            <a:pPr eaLnBrk="1" hangingPunct="1"/>
            <a:r>
              <a:rPr lang="en-US" dirty="0" smtClean="0"/>
              <a:t>There is micro-format and macro-format.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usiness l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599"/>
            <a:ext cx="3276600" cy="483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Format-2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helps to constitute genres.</a:t>
            </a:r>
          </a:p>
          <a:p>
            <a:pPr eaLnBrk="1" hangingPunct="1"/>
            <a:r>
              <a:rPr lang="en-US" dirty="0" smtClean="0"/>
              <a:t>Some formats are genre specific.</a:t>
            </a:r>
          </a:p>
          <a:p>
            <a:pPr eaLnBrk="1" hangingPunct="1"/>
            <a:r>
              <a:rPr lang="en-US" dirty="0" smtClean="0"/>
              <a:t>Formats can cross 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Sumerian </a:t>
            </a:r>
            <a:r>
              <a:rPr lang="en-US" dirty="0" smtClean="0"/>
              <a:t>formatting </a:t>
            </a:r>
            <a:endParaRPr lang="en-US" dirty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3796" name="Picture 6" descr="OurFirstWor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97113"/>
            <a:ext cx="3200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standard expository </a:t>
            </a:r>
            <a:r>
              <a:rPr lang="en-US" dirty="0" smtClean="0"/>
              <a:t>model (SEM): A format for many genres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228600" y="1600200"/>
            <a:ext cx="8037513" cy="5181600"/>
            <a:chOff x="228600" y="1295400"/>
            <a:chExt cx="8037513" cy="5181600"/>
          </a:xfrm>
        </p:grpSpPr>
        <p:pic>
          <p:nvPicPr>
            <p:cNvPr id="34820" name="Picture 4" descr="SEMexamp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3814763" cy="430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1" name="Picture 5" descr="SEMexampleTwoColum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676400"/>
              <a:ext cx="3770313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2" name="Picture 3" descr="StandardExpositoryMode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2971800"/>
              <a:ext cx="2586038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Codex (bound book)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great many medium-to-long print documents are </a:t>
            </a:r>
            <a:r>
              <a:rPr lang="en-US" dirty="0" err="1" smtClean="0"/>
              <a:t>codexes</a:t>
            </a:r>
            <a:r>
              <a:rPr lang="en-US" dirty="0" smtClean="0"/>
              <a:t> (codices).</a:t>
            </a:r>
          </a:p>
          <a:p>
            <a:endParaRPr lang="en-US" dirty="0"/>
          </a:p>
          <a:p>
            <a:r>
              <a:rPr lang="en-US" dirty="0" err="1" smtClean="0"/>
              <a:t>Codexes</a:t>
            </a:r>
            <a:r>
              <a:rPr lang="en-US" dirty="0" smtClean="0"/>
              <a:t> have </a:t>
            </a:r>
            <a:br>
              <a:rPr lang="en-US" dirty="0" smtClean="0"/>
            </a:br>
            <a:r>
              <a:rPr lang="en-US" dirty="0" smtClean="0"/>
              <a:t>supplanted the scroll.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open-book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or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640" y="4038600"/>
            <a:ext cx="173736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74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direction</a:t>
            </a:r>
            <a:endParaRPr lang="en-US" dirty="0"/>
          </a:p>
        </p:txBody>
      </p:sp>
      <p:pic>
        <p:nvPicPr>
          <p:cNvPr id="7" name="Picture 6" descr="scrolling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90800"/>
            <a:ext cx="3940067" cy="4024312"/>
          </a:xfrm>
          <a:prstGeom prst="rect">
            <a:avLst/>
          </a:prstGeom>
        </p:spPr>
      </p:pic>
      <p:pic>
        <p:nvPicPr>
          <p:cNvPr id="5" name="Picture 4" descr="Roll-Proclam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600200"/>
            <a:ext cx="3499556" cy="4572000"/>
          </a:xfrm>
          <a:prstGeom prst="rect">
            <a:avLst/>
          </a:prstGeom>
        </p:spPr>
      </p:pic>
      <p:pic>
        <p:nvPicPr>
          <p:cNvPr id="4" name="Picture 3" descr="tora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5400"/>
            <a:ext cx="2895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502</Words>
  <Application>Microsoft Office PowerPoint</Application>
  <PresentationFormat>On-screen Show (4:3)</PresentationFormat>
  <Paragraphs>108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       Concepts for Information Design: Format and Behaviors</vt:lpstr>
      <vt:lpstr>PowerPoint Presentation</vt:lpstr>
      <vt:lpstr>Concepts</vt:lpstr>
      <vt:lpstr>Format (in information design)</vt:lpstr>
      <vt:lpstr>Format-2</vt:lpstr>
      <vt:lpstr>Sumerian formatting </vt:lpstr>
      <vt:lpstr>The standard expository model (SEM): A format for many genres</vt:lpstr>
      <vt:lpstr>Codex (bound book)</vt:lpstr>
      <vt:lpstr>Scrolling direction</vt:lpstr>
      <vt:lpstr>Standard expository model (SEM, SE Model)</vt:lpstr>
      <vt:lpstr> How a new medium can change traditional formatting </vt:lpstr>
      <vt:lpstr>Display unit</vt:lpstr>
      <vt:lpstr>Display unit boundaries</vt:lpstr>
      <vt:lpstr>Chunking and Modularity </vt:lpstr>
      <vt:lpstr>Chunking and Modularity</vt:lpstr>
      <vt:lpstr>Text structure</vt:lpstr>
      <vt:lpstr>Structure of graphics</vt:lpstr>
      <vt:lpstr>Document behaviors</vt:lpstr>
      <vt:lpstr>Document behaviors-2</vt:lpstr>
      <vt:lpstr>A macrobehavior</vt:lpstr>
      <vt:lpstr>Behaviors of a special codex</vt:lpstr>
      <vt:lpstr>A vision of the codex with special behaviors</vt:lpstr>
      <vt:lpstr>Do We Need This Behavior?  Many PowerPoint Decks Are Overpowered</vt:lpstr>
      <vt:lpstr>New digital formats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for Information Design in the Large</dc:title>
  <dc:creator>David Farkas</dc:creator>
  <cp:lastModifiedBy>Dave</cp:lastModifiedBy>
  <cp:revision>220</cp:revision>
  <dcterms:created xsi:type="dcterms:W3CDTF">2009-01-01T10:54:29Z</dcterms:created>
  <dcterms:modified xsi:type="dcterms:W3CDTF">2012-09-27T16:18:41Z</dcterms:modified>
</cp:coreProperties>
</file>