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1" r:id="rId2"/>
    <p:sldId id="343" r:id="rId3"/>
    <p:sldId id="324" r:id="rId4"/>
    <p:sldId id="258" r:id="rId5"/>
    <p:sldId id="257" r:id="rId6"/>
    <p:sldId id="349" r:id="rId7"/>
    <p:sldId id="353" r:id="rId8"/>
    <p:sldId id="352" r:id="rId9"/>
    <p:sldId id="260" r:id="rId10"/>
    <p:sldId id="357" r:id="rId11"/>
    <p:sldId id="265" r:id="rId12"/>
    <p:sldId id="356" r:id="rId13"/>
    <p:sldId id="355" r:id="rId14"/>
    <p:sldId id="302" r:id="rId15"/>
    <p:sldId id="303" r:id="rId16"/>
    <p:sldId id="340" r:id="rId17"/>
    <p:sldId id="298" r:id="rId1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ickHelp4U" initials="?" lastIdx="5" clrIdx="0"/>
  <p:cmAuthor id="1" name="Dave" initials="D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04" autoAdjust="0"/>
  </p:normalViewPr>
  <p:slideViewPr>
    <p:cSldViewPr>
      <p:cViewPr varScale="1">
        <p:scale>
          <a:sx n="65" d="100"/>
          <a:sy n="65" d="100"/>
        </p:scale>
        <p:origin x="-139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80" y="-9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pPr>
              <a:defRPr/>
            </a:pPr>
            <a:fld id="{F4B21617-FCC7-412D-A38C-47BAAD9DF793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pPr>
              <a:defRPr/>
            </a:pPr>
            <a:fld id="{C193FA9D-C0ED-45AE-941A-DD0403D87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77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A739B0-76D4-4ECF-A160-56F42AA74C1C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CF1D90-9E9C-4236-96FD-3F77D2317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59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C5D6A5-E798-4557-ABF3-9D89B75DAF8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039901-9360-43DC-A52F-9CB8F3003E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571AC0-C139-4AC2-99FB-2BACBD93FA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0F9F56-F0AA-4047-BB8C-02F5712DAC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F1D90-9E9C-4236-96FD-3F77D231734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492701-4273-4522-AA4B-0451BE40BE1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C5D6A5-E798-4557-ABF3-9D89B75DAF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4BEC1A-D263-4A74-9006-E4EDABD0AB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FF0A8-6CDD-4C60-A737-4DAED680D9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138B5-0C8A-4F56-8546-1049E73DE5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F1D90-9E9C-4236-96FD-3F77D23173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F1D90-9E9C-4236-96FD-3F77D231734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3C90F9-E5B1-43E9-BD91-49B5D4FBA2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A9AE1-5B79-451C-9FCF-FB74DC9EED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5F454-BF9B-469C-B887-A5C507D7C70E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3EC9-94EA-4138-9F37-944027068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E1BC-FC8C-435A-B24B-926631DBC186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465E-00E9-4C1F-9308-81F269C2D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1DAF-A187-41F3-BC3F-6C8369D1945A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22D7-BCA9-4EBD-8E03-116671803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502B9-78C9-41BE-986F-4E97EA8DA546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EBCE8-9B26-4479-B87C-4F1201FD3B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8BB2-D0BA-4739-BE86-A0FC899F1361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4FAA-D230-4975-A0FE-5D884713F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47BF-D1DA-46F6-9C1B-0DD9FB42C602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66CC-74D0-4167-9C43-9A5DC408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F0872-8BE3-4D6C-B6E9-D27899EA0122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CB0C2-7132-48F2-8C15-5A3C604CD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5E8F-F094-49A3-BAE3-EC46A24D461C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1CB1-8C8D-4516-BF4B-05E2F5C00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5948-B686-4124-8D24-C4F6ABC6F1FE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97D1-B8ED-4002-AD00-8F7A01656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10AF-24FA-4DCF-8ADC-40D2E1799A7F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AC53-1C68-42A8-B0A4-7DCBF7090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4FD5-DF13-4CEF-8935-6E9FF9647CF4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4DB06-3E12-4106-8891-8053D4E20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5F3E-6222-463F-8733-B569C9CE3586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4938-9926-4C98-8D7D-F053C3F08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9AFB83-A591-4218-A977-9AD23DE2B2A8}" type="datetimeFigureOut">
              <a:rPr lang="en-US"/>
              <a:pPr>
                <a:defRPr/>
              </a:pPr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39AF3-B4FA-42A6-924C-09C1739BF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Concepts for Information Design:</a:t>
            </a:r>
            <a:br>
              <a:rPr lang="en-US" dirty="0" smtClean="0"/>
            </a:br>
            <a:r>
              <a:rPr lang="en-US" b="1" dirty="0" smtClean="0"/>
              <a:t>Communication Concepts</a:t>
            </a:r>
            <a:endParaRPr lang="en-US" b="1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Information </a:t>
            </a:r>
            <a:r>
              <a:rPr lang="en-US" dirty="0"/>
              <a:t>design is the use of imagery, text, and sound to create a message and information </a:t>
            </a:r>
            <a:r>
              <a:rPr lang="en-US" dirty="0" smtClean="0"/>
              <a:t>experience. Information </a:t>
            </a:r>
            <a:r>
              <a:rPr lang="en-US" dirty="0"/>
              <a:t>design typically results in mediated communication products, but </a:t>
            </a:r>
            <a:r>
              <a:rPr lang="en-US" dirty="0" smtClean="0"/>
              <a:t>can be </a:t>
            </a:r>
            <a:r>
              <a:rPr lang="en-US" smtClean="0"/>
              <a:t>said to include </a:t>
            </a:r>
            <a:r>
              <a:rPr lang="en-US" dirty="0"/>
              <a:t>crafted human activity in the physical world—such as </a:t>
            </a:r>
            <a:r>
              <a:rPr lang="en-US" dirty="0" smtClean="0"/>
              <a:t>presentations, pageants </a:t>
            </a:r>
            <a:r>
              <a:rPr lang="en-US" dirty="0"/>
              <a:t>or mixed-reality </a:t>
            </a:r>
            <a:r>
              <a:rPr lang="en-US" dirty="0" smtClean="0"/>
              <a:t>creations.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Genre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genre is a recognized category of document.</a:t>
            </a:r>
          </a:p>
          <a:p>
            <a:pPr eaLnBrk="1" hangingPunct="1"/>
            <a:r>
              <a:rPr lang="en-US" dirty="0" smtClean="0"/>
              <a:t>A genre is (1) recognizable as an instance of a genre and (2) fulfills a recognized social role (purpose).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genres: How do we know what genre this is?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ampleResumeMoyer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93850"/>
            <a:ext cx="4343400" cy="4806950"/>
          </a:xfrm>
          <a:prstGeom prst="rect">
            <a:avLst/>
          </a:prstGeom>
          <a:noFill/>
          <a:ln w="254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9144000" y="37338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standard expository </a:t>
            </a:r>
            <a:r>
              <a:rPr lang="en-US" dirty="0" smtClean="0"/>
              <a:t>model: A format for many genres</a:t>
            </a:r>
            <a:endParaRPr lang="en-US" dirty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600200"/>
            <a:ext cx="8037513" cy="5181600"/>
            <a:chOff x="228600" y="1295400"/>
            <a:chExt cx="8037513" cy="5181600"/>
          </a:xfrm>
        </p:grpSpPr>
        <p:pic>
          <p:nvPicPr>
            <p:cNvPr id="34820" name="Picture 4" descr="SEMexample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295400"/>
              <a:ext cx="3814763" cy="4305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4821" name="Picture 5" descr="SEMexampleTwoColumn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5800" y="1676400"/>
              <a:ext cx="3770313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4822" name="Picture 3" descr="StandardExpositoryModel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52600" y="2971800"/>
              <a:ext cx="2586038" cy="350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Negotiation of meaning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 is deeply social.</a:t>
            </a:r>
          </a:p>
          <a:p>
            <a:pPr eaLnBrk="1" hangingPunct="1"/>
            <a:r>
              <a:rPr lang="en-US" dirty="0" smtClean="0"/>
              <a:t>Meaning is co-constructed among communicators.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Writers internalize their audiences and stakeholders as they compose.</a:t>
            </a:r>
          </a:p>
          <a:p>
            <a:pPr eaLnBrk="1" hangingPunct="1"/>
            <a:r>
              <a:rPr lang="en-US" dirty="0" smtClean="0"/>
              <a:t>Readers do not passively absorb. Rather they apply their own framework, opinions, etc.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Negotiation of meaning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Shannon and Weaver’s model is inadequate.</a:t>
            </a:r>
          </a:p>
        </p:txBody>
      </p:sp>
      <p:pic>
        <p:nvPicPr>
          <p:cNvPr id="10244" name="Picture 3" descr="TransmissionModel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49538"/>
            <a:ext cx="645795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Negotiation of meaning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11268" name="Picture 3" descr="NurnbergFunnel-wikiped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00200"/>
            <a:ext cx="28956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381000" y="30480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The Nuremberg Funnel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62213" y="2314575"/>
          <a:ext cx="4219575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4218840" imgH="3951720" progId="">
                  <p:embed/>
                </p:oleObj>
              </mc:Choice>
              <mc:Fallback>
                <p:oleObj name="Clip" r:id="rId4" imgW="4218840" imgH="39517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2314575"/>
                        <a:ext cx="4219575" cy="395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HCDE 510 Information Design, Fall 2012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Department of Human Centered Design &amp; </a:t>
            </a:r>
          </a:p>
          <a:p>
            <a:pPr>
              <a:buFont typeface="Arial" charset="0"/>
              <a:buNone/>
            </a:pPr>
            <a:r>
              <a:rPr lang="en-US" dirty="0" smtClean="0"/>
              <a:t>Engineering, University of Washington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dirty="0" smtClean="0"/>
              <a:t>David K. Farkas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Discourse</a:t>
            </a:r>
          </a:p>
          <a:p>
            <a:r>
              <a:rPr lang="en-US" dirty="0" smtClean="0"/>
              <a:t>Document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Information Design</a:t>
            </a:r>
          </a:p>
          <a:p>
            <a:r>
              <a:rPr lang="en-US" dirty="0" smtClean="0"/>
              <a:t>Negotiation of meaning</a:t>
            </a:r>
          </a:p>
          <a:p>
            <a:r>
              <a:rPr lang="en-US" dirty="0" smtClean="0"/>
              <a:t>Genre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Working definition: The process of sharing our </a:t>
            </a:r>
          </a:p>
          <a:p>
            <a:pPr eaLnBrk="1" hangingPunct="1">
              <a:buNone/>
            </a:pPr>
            <a:r>
              <a:rPr lang="en-US" dirty="0" smtClean="0"/>
              <a:t>thoughts and experiences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We communicate messages, information, </a:t>
            </a:r>
          </a:p>
          <a:p>
            <a:pPr eaLnBrk="1" hangingPunct="1">
              <a:buNone/>
            </a:pPr>
            <a:r>
              <a:rPr lang="en-US" dirty="0" smtClean="0"/>
              <a:t>knowledge, wisdom, etc.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Discourse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Definition: Communication through language</a:t>
            </a:r>
          </a:p>
          <a:p>
            <a:pPr eaLnBrk="1" hangingPunct="1"/>
            <a:r>
              <a:rPr lang="en-US" dirty="0" smtClean="0"/>
              <a:t>Speech</a:t>
            </a:r>
          </a:p>
          <a:p>
            <a:pPr eaLnBrk="1" hangingPunct="1"/>
            <a:r>
              <a:rPr lang="en-US" dirty="0" smtClean="0"/>
              <a:t>Text</a:t>
            </a:r>
          </a:p>
          <a:p>
            <a:pPr eaLnBrk="1" hangingPunct="1"/>
            <a:r>
              <a:rPr lang="en-US" dirty="0" smtClean="0"/>
              <a:t>Visuals*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Content UX: User experience from content—primacy of crafted discourse.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Discourse that is crafted (has value) and recorded.</a:t>
            </a:r>
          </a:p>
          <a:p>
            <a:r>
              <a:rPr lang="en-US" dirty="0" smtClean="0"/>
              <a:t>Traditionally documents were fixed, designed not to change. Now we have an “open” documents—e.g. Wikipedia.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some categories of documents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text and graphic</a:t>
            </a:r>
          </a:p>
          <a:p>
            <a:r>
              <a:rPr lang="en-US" dirty="0" smtClean="0"/>
              <a:t>Moving graphics</a:t>
            </a:r>
          </a:p>
          <a:p>
            <a:r>
              <a:rPr lang="en-US" dirty="0" smtClean="0"/>
              <a:t>Interactive</a:t>
            </a:r>
          </a:p>
          <a:p>
            <a:r>
              <a:rPr lang="en-US" dirty="0" smtClean="0"/>
              <a:t>Emerging technologies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documents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 a user experience?</a:t>
            </a:r>
          </a:p>
          <a:p>
            <a:r>
              <a:rPr lang="en-US" dirty="0" smtClean="0"/>
              <a:t>Is there a UI?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Media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 technologies that transcend time and space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10457</TotalTime>
  <Words>326</Words>
  <Application>Microsoft Office PowerPoint</Application>
  <PresentationFormat>On-screen Show (4:3)</PresentationFormat>
  <Paragraphs>85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Clip</vt:lpstr>
      <vt:lpstr>       Concepts for Information Design: Communication Concepts</vt:lpstr>
      <vt:lpstr>PowerPoint Presentation</vt:lpstr>
      <vt:lpstr>Concepts</vt:lpstr>
      <vt:lpstr>Communication</vt:lpstr>
      <vt:lpstr>Discourse</vt:lpstr>
      <vt:lpstr>Document</vt:lpstr>
      <vt:lpstr>Name some categories of documents</vt:lpstr>
      <vt:lpstr>About documents</vt:lpstr>
      <vt:lpstr>Media</vt:lpstr>
      <vt:lpstr>Information Design</vt:lpstr>
      <vt:lpstr>Genre</vt:lpstr>
      <vt:lpstr>Identifying genres: How do we know what genre this is?</vt:lpstr>
      <vt:lpstr>The standard expository model: A format for many genres</vt:lpstr>
      <vt:lpstr>Negotiation of meaning</vt:lpstr>
      <vt:lpstr>Negotiation of meaning</vt:lpstr>
      <vt:lpstr>Negotiation of meaning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Concepts for Information Design in the Large</dc:title>
  <dc:creator>David Farkas</dc:creator>
  <cp:lastModifiedBy>Dave</cp:lastModifiedBy>
  <cp:revision>224</cp:revision>
  <dcterms:created xsi:type="dcterms:W3CDTF">2009-01-01T10:54:29Z</dcterms:created>
  <dcterms:modified xsi:type="dcterms:W3CDTF">2012-09-27T16:17:04Z</dcterms:modified>
</cp:coreProperties>
</file>