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77" r:id="rId3"/>
    <p:sldId id="258" r:id="rId4"/>
    <p:sldId id="259" r:id="rId5"/>
    <p:sldId id="262" r:id="rId6"/>
    <p:sldId id="273" r:id="rId7"/>
    <p:sldId id="278" r:id="rId8"/>
    <p:sldId id="274" r:id="rId9"/>
    <p:sldId id="279" r:id="rId10"/>
    <p:sldId id="268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80595" autoAdjust="0"/>
  </p:normalViewPr>
  <p:slideViewPr>
    <p:cSldViewPr>
      <p:cViewPr varScale="1">
        <p:scale>
          <a:sx n="86" d="100"/>
          <a:sy n="86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445DD-6D28-4774-921A-69343F4AF400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C22EB-A69E-41AE-9286-C951D56515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organizations retain valuable knowledge?</a:t>
            </a:r>
            <a:r>
              <a:rPr lang="en-US" baseline="0" dirty="0" smtClean="0"/>
              <a:t> This is a huge strategic problem. Very often hard-earned insight regarding one problem can be used to solve future problems. Very often, however, this information remains with the group that worked on the first problem.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Pattern libraries—in an organizational context—are one tool for knowledge management. There are also pattern libraries that are public and broad in scope. They are not limited to individual organizations.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22EB-A69E-41AE-9286-C951D56515D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forms of knowledge capture—such as minutes and project notes are not created with</a:t>
            </a:r>
            <a:r>
              <a:rPr lang="en-US" baseline="0" dirty="0" smtClean="0"/>
              <a:t> a clear plan for transfer. The information is </a:t>
            </a:r>
            <a:r>
              <a:rPr lang="en-US" baseline="0" dirty="0" smtClean="0"/>
              <a:t>captured </a:t>
            </a:r>
            <a:r>
              <a:rPr lang="en-US" baseline="0" dirty="0" smtClean="0"/>
              <a:t>but there is less focus on how it will be used later.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Other forms are intended specifically for </a:t>
            </a:r>
            <a:r>
              <a:rPr lang="en-US" dirty="0" smtClean="0"/>
              <a:t>transfer.</a:t>
            </a:r>
            <a:endParaRPr lang="en-US" dirty="0" smtClean="0"/>
          </a:p>
          <a:p>
            <a:r>
              <a:rPr lang="en-US" dirty="0" smtClean="0"/>
              <a:t>Style manuals eliminate complexity. The change a heuristic</a:t>
            </a:r>
            <a:r>
              <a:rPr lang="en-US" baseline="0" dirty="0" smtClean="0"/>
              <a:t> to an algorithms. They limit design choices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Historians might take an interest in project documents for the Las Alamos Atomic Weapons Program, but the archives were probably not specifically designed for knowledge transfer.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22EB-A69E-41AE-9286-C951D56515D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are instances in which an organization may need some tool for knowledge capture and</a:t>
            </a:r>
            <a:r>
              <a:rPr lang="en-US" baseline="0" dirty="0" smtClean="0"/>
              <a:t> transfer.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22EB-A69E-41AE-9286-C951D56515D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22EB-A69E-41AE-9286-C951D56515D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22EB-A69E-41AE-9286-C951D56515D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22EB-A69E-41AE-9286-C951D56515D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Redish</a:t>
            </a:r>
            <a:r>
              <a:rPr lang="en-US" dirty="0" smtClean="0"/>
              <a:t>?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22EB-A69E-41AE-9286-C951D56515D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492701-4273-4522-AA4B-0451BE40BE1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5F454-BF9B-469C-B887-A5C507D7C7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F3EC9-94EA-4138-9F37-944027068C7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8E1BC-FC8C-435A-B24B-926631DBC1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D465E-00E9-4C1F-9308-81F269C2DE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B1DAF-A187-41F3-BC3F-6C8369D194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C22D7-BCA9-4EBD-8E03-116671803E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2800" b="0"/>
            </a:lvl1pPr>
            <a:lvl2pPr>
              <a:defRPr sz="2400"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502B9-78C9-41BE-986F-4E97EA8DA5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EBCE8-9B26-4479-B87C-4F1201FD3B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48BB2-D0BA-4739-BE86-A0FC899F136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C4FAA-D230-4975-A0FE-5D884713FDE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B47BF-D1DA-46F6-9C1B-0DD9FB42C60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966CC-74D0-4167-9C43-9A5DC408939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F0872-8BE3-4D6C-B6E9-D27899EA01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CB0C2-7132-48F2-8C15-5A3C604CD1C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D5E8F-F094-49A3-BAE3-EC46A24D461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B1CB1-8C8D-4516-BF4B-05E2F5C00A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B5948-B686-4124-8D24-C4F6ABC6F1F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497D1-B8ED-4002-AD00-8F7A01656A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F10AF-24FA-4DCF-8ADC-40D2E1799A7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6AC53-1C68-42A8-B0A4-7DCBF70903A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94FD5-DF13-4CEF-8935-6E9FF9647C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4DB06-3E12-4106-8891-8053D4E200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F5F3E-6222-463F-8733-B569C9CE35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D4938-9926-4C98-8D7D-F053C3F08E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9AFB83-A591-4218-A977-9AD23DE2B2A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439AF3-B4FA-42A6-924C-09C1739BF4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Pattern Library Basics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Design Patterns Research Group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are pattern libraries a worthwhile form of knowledge transfer?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Heuristic vs. algorithmic problems</a:t>
            </a:r>
          </a:p>
          <a:p>
            <a:r>
              <a:rPr lang="en-US" dirty="0" smtClean="0"/>
              <a:t>Manageable complexity of problem space (sweet spot)</a:t>
            </a:r>
          </a:p>
          <a:p>
            <a:r>
              <a:rPr lang="en-US" dirty="0" smtClean="0"/>
              <a:t>Reference function (non-linear access)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Pattern library for K-6 math?</a:t>
            </a:r>
          </a:p>
          <a:p>
            <a:pPr>
              <a:buNone/>
            </a:pPr>
            <a:r>
              <a:rPr lang="en-US" dirty="0" smtClean="0"/>
              <a:t>Pattern library for writing a novel?</a:t>
            </a:r>
          </a:p>
          <a:p>
            <a:pPr>
              <a:buNone/>
            </a:pPr>
            <a:r>
              <a:rPr lang="en-US" dirty="0" smtClean="0"/>
              <a:t>Pattern library for website design?</a:t>
            </a:r>
          </a:p>
          <a:p>
            <a:pPr>
              <a:buNone/>
            </a:pPr>
            <a:r>
              <a:rPr lang="en-US" dirty="0" smtClean="0"/>
              <a:t>Pattern library for consumer-information labels?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2462213" y="1905000"/>
          <a:ext cx="4219575" cy="3951288"/>
        </p:xfrm>
        <a:graphic>
          <a:graphicData uri="http://schemas.openxmlformats.org/presentationml/2006/ole">
            <p:oleObj spid="_x0000_s1026" name="Clip" r:id="rId4" imgW="4218840" imgH="3951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capture and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organizations record important information for later use?</a:t>
            </a:r>
          </a:p>
          <a:p>
            <a:r>
              <a:rPr lang="en-US" dirty="0" smtClean="0"/>
              <a:t>How do they record information about design, including the design of processes?</a:t>
            </a:r>
          </a:p>
          <a:p>
            <a:r>
              <a:rPr lang="en-US" dirty="0" smtClean="0"/>
              <a:t>This is part of the broad field of knowledge management</a:t>
            </a:r>
          </a:p>
          <a:p>
            <a:r>
              <a:rPr lang="en-US" dirty="0" smtClean="0"/>
              <a:t>Pattern libraries are a tool for knowledge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capture and transfer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Face to face</a:t>
            </a:r>
          </a:p>
          <a:p>
            <a:r>
              <a:rPr lang="en-US" dirty="0" smtClean="0"/>
              <a:t>Interviews</a:t>
            </a:r>
          </a:p>
          <a:p>
            <a:r>
              <a:rPr lang="en-US" dirty="0" smtClean="0"/>
              <a:t>Observation</a:t>
            </a:r>
            <a:endParaRPr lang="en-US" dirty="0" smtClean="0"/>
          </a:p>
          <a:p>
            <a:r>
              <a:rPr lang="en-US" dirty="0" smtClean="0"/>
              <a:t>Apprenticeships</a:t>
            </a:r>
          </a:p>
          <a:p>
            <a:r>
              <a:rPr lang="en-US" dirty="0" smtClean="0"/>
              <a:t>Training Programs</a:t>
            </a:r>
          </a:p>
          <a:p>
            <a:pPr>
              <a:buNone/>
            </a:pPr>
            <a:endParaRPr lang="en-US" sz="3200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Documents</a:t>
            </a:r>
          </a:p>
          <a:p>
            <a:r>
              <a:rPr lang="en-US" dirty="0" smtClean="0"/>
              <a:t>Handbooks</a:t>
            </a:r>
          </a:p>
          <a:p>
            <a:r>
              <a:rPr lang="en-US" dirty="0" smtClean="0"/>
              <a:t>Policies &amp; procedures</a:t>
            </a:r>
          </a:p>
          <a:p>
            <a:r>
              <a:rPr lang="en-US" dirty="0" smtClean="0"/>
              <a:t>Style manuals</a:t>
            </a:r>
          </a:p>
          <a:p>
            <a:r>
              <a:rPr lang="en-US" dirty="0" smtClean="0"/>
              <a:t>Project notes/records</a:t>
            </a:r>
          </a:p>
          <a:p>
            <a:r>
              <a:rPr lang="en-US" dirty="0" smtClean="0"/>
              <a:t>Minutes of meetings</a:t>
            </a:r>
          </a:p>
          <a:p>
            <a:r>
              <a:rPr lang="en-US" dirty="0" smtClean="0"/>
              <a:t>Regulations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Design patterns</a:t>
            </a:r>
          </a:p>
          <a:p>
            <a:r>
              <a:rPr lang="en-US" dirty="0" smtClean="0"/>
              <a:t>Etc.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Applicable knowledge transfer situations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Doctors joining staff of a hospital</a:t>
            </a:r>
          </a:p>
          <a:p>
            <a:r>
              <a:rPr lang="en-US" dirty="0" smtClean="0"/>
              <a:t>Engineers (etc.) joining an ongoing project in their organization</a:t>
            </a:r>
          </a:p>
          <a:p>
            <a:r>
              <a:rPr lang="en-US" dirty="0" smtClean="0"/>
              <a:t>Contributing to public knowledge by government agencies, non-profits, and companies promoting their skills. For example: Usability.gov (U.S. Department of Health and Human Services)</a:t>
            </a:r>
          </a:p>
          <a:p>
            <a:r>
              <a:rPr lang="en-US" dirty="0" smtClean="0"/>
              <a:t>LabelPatterns.org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 and pattern libraries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constitutes a design pattern? How does a pattern differ from other guidance?</a:t>
            </a:r>
          </a:p>
          <a:p>
            <a:r>
              <a:rPr lang="en-US" dirty="0" smtClean="0"/>
              <a:t>What constitutes a pattern library (language, collection, etc.)?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As a default we will talk about “pattern libraries”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design pattern?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Design patterns are enhanced guidelines that follow a problem-solution structure</a:t>
            </a:r>
          </a:p>
          <a:p>
            <a:r>
              <a:rPr lang="en-US" dirty="0" smtClean="0"/>
              <a:t>They </a:t>
            </a:r>
            <a:r>
              <a:rPr lang="en-US" dirty="0" smtClean="0"/>
              <a:t>employ </a:t>
            </a:r>
            <a:r>
              <a:rPr lang="en-US" dirty="0" smtClean="0"/>
              <a:t>standard components (drawn from a wide superset)</a:t>
            </a:r>
          </a:p>
          <a:p>
            <a:r>
              <a:rPr lang="en-US" dirty="0" smtClean="0"/>
              <a:t>They address a design problem with no obvious solution (a heuristic problem). You don’t write a pattern for calculating the circumference of a circle).</a:t>
            </a:r>
          </a:p>
          <a:p>
            <a:r>
              <a:rPr lang="en-US" dirty="0" smtClean="0"/>
              <a:t>Design problems pertain to both artifacts and processes.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design pattern?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They are usually part of a library of design patterns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pattern </a:t>
            </a:r>
            <a:r>
              <a:rPr lang="en-US" dirty="0" smtClean="0"/>
              <a:t>library?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collection of patterns dealing with one general (or specific topic)</a:t>
            </a:r>
          </a:p>
          <a:p>
            <a:r>
              <a:rPr lang="en-US" dirty="0" smtClean="0"/>
              <a:t>They exist in various media—print, web, wiki</a:t>
            </a:r>
          </a:p>
          <a:p>
            <a:r>
              <a:rPr lang="en-US" dirty="0" smtClean="0"/>
              <a:t>They may be public or </a:t>
            </a:r>
            <a:r>
              <a:rPr lang="en-US" dirty="0" smtClean="0"/>
              <a:t>proprietary</a:t>
            </a:r>
            <a:endParaRPr lang="en-US" dirty="0" smtClean="0"/>
          </a:p>
          <a:p>
            <a:r>
              <a:rPr lang="en-US" dirty="0" smtClean="0"/>
              <a:t>Various means for finding desired patterns:</a:t>
            </a:r>
            <a:endParaRPr lang="en-US" dirty="0" smtClean="0"/>
          </a:p>
          <a:p>
            <a:pPr lvl="1"/>
            <a:r>
              <a:rPr lang="en-US" dirty="0" smtClean="0"/>
              <a:t>Browse</a:t>
            </a:r>
            <a:endParaRPr lang="en-US" dirty="0" smtClean="0"/>
          </a:p>
          <a:p>
            <a:pPr lvl="1"/>
            <a:r>
              <a:rPr lang="en-US" dirty="0" smtClean="0"/>
              <a:t>Database query</a:t>
            </a:r>
          </a:p>
          <a:p>
            <a:pPr lvl="1"/>
            <a:r>
              <a:rPr lang="en-US" dirty="0" smtClean="0"/>
              <a:t>Search</a:t>
            </a:r>
          </a:p>
          <a:p>
            <a:pPr lvl="1"/>
            <a:r>
              <a:rPr lang="en-US" dirty="0" err="1" smtClean="0"/>
              <a:t>Hyperlinking</a:t>
            </a:r>
            <a:endParaRPr lang="en-US" dirty="0" smtClean="0"/>
          </a:p>
          <a:p>
            <a:r>
              <a:rPr lang="en-US" dirty="0" smtClean="0"/>
              <a:t>Pattern libraries may contain other kinds of content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pattern </a:t>
            </a:r>
            <a:r>
              <a:rPr lang="en-US" dirty="0" smtClean="0"/>
              <a:t>library?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Pattern libraries may contain other kinds of content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576</Words>
  <Application>Microsoft Office PowerPoint</Application>
  <PresentationFormat>On-screen Show (4:3)</PresentationFormat>
  <Paragraphs>80</Paragraphs>
  <Slides>11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1_Office Theme</vt:lpstr>
      <vt:lpstr>Clip</vt:lpstr>
      <vt:lpstr>Pattern Library Basics</vt:lpstr>
      <vt:lpstr>Knowledge capture and transfer</vt:lpstr>
      <vt:lpstr>Knowledge capture and transfer</vt:lpstr>
      <vt:lpstr>Applicable knowledge transfer situations</vt:lpstr>
      <vt:lpstr>Design patterns and pattern libraries</vt:lpstr>
      <vt:lpstr>What is a design pattern?</vt:lpstr>
      <vt:lpstr>What is a design pattern?</vt:lpstr>
      <vt:lpstr>What is a pattern library?</vt:lpstr>
      <vt:lpstr>What is a pattern library?</vt:lpstr>
      <vt:lpstr>When are pattern libraries a worthwhile form of knowledge transfer?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Dave</cp:lastModifiedBy>
  <cp:revision>29</cp:revision>
  <dcterms:created xsi:type="dcterms:W3CDTF">2011-09-05T18:44:24Z</dcterms:created>
  <dcterms:modified xsi:type="dcterms:W3CDTF">2011-10-04T04:18:30Z</dcterms:modified>
</cp:coreProperties>
</file>