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Lst>
  <p:notesMasterIdLst>
    <p:notesMasterId r:id="rId37"/>
  </p:notesMasterIdLst>
  <p:sldIdLst>
    <p:sldId id="256" r:id="rId2"/>
    <p:sldId id="291" r:id="rId3"/>
    <p:sldId id="292" r:id="rId4"/>
    <p:sldId id="579" r:id="rId5"/>
    <p:sldId id="567" r:id="rId6"/>
    <p:sldId id="569" r:id="rId7"/>
    <p:sldId id="570" r:id="rId8"/>
    <p:sldId id="568" r:id="rId9"/>
    <p:sldId id="293" r:id="rId10"/>
    <p:sldId id="294" r:id="rId11"/>
    <p:sldId id="562" r:id="rId12"/>
    <p:sldId id="572" r:id="rId13"/>
    <p:sldId id="573" r:id="rId14"/>
    <p:sldId id="574" r:id="rId15"/>
    <p:sldId id="575" r:id="rId16"/>
    <p:sldId id="580" r:id="rId17"/>
    <p:sldId id="560" r:id="rId18"/>
    <p:sldId id="563" r:id="rId19"/>
    <p:sldId id="576" r:id="rId20"/>
    <p:sldId id="577" r:id="rId21"/>
    <p:sldId id="558" r:id="rId22"/>
    <p:sldId id="298" r:id="rId23"/>
    <p:sldId id="516" r:id="rId24"/>
    <p:sldId id="518" r:id="rId25"/>
    <p:sldId id="552" r:id="rId26"/>
    <p:sldId id="299" r:id="rId27"/>
    <p:sldId id="535" r:id="rId28"/>
    <p:sldId id="539" r:id="rId29"/>
    <p:sldId id="540" r:id="rId30"/>
    <p:sldId id="547" r:id="rId31"/>
    <p:sldId id="550" r:id="rId32"/>
    <p:sldId id="548" r:id="rId33"/>
    <p:sldId id="554" r:id="rId34"/>
    <p:sldId id="578" r:id="rId35"/>
    <p:sldId id="581" r:id="rId36"/>
  </p:sldIdLst>
  <p:sldSz cx="9144000" cy="5143500" type="screen16x9"/>
  <p:notesSz cx="6858000" cy="9144000"/>
  <p:embeddedFontLst>
    <p:embeddedFont>
      <p:font typeface="Proxima Nova" panose="02000506030000020004" pitchFamily="2"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27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43"/>
    <p:restoredTop sz="81515"/>
  </p:normalViewPr>
  <p:slideViewPr>
    <p:cSldViewPr snapToGrid="0">
      <p:cViewPr>
        <p:scale>
          <a:sx n="97" d="100"/>
          <a:sy n="97" d="100"/>
        </p:scale>
        <p:origin x="2176" y="50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5c167c8d1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5c167c8d1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Technical work is very publishable</a:t>
            </a:r>
          </a:p>
        </p:txBody>
      </p:sp>
    </p:spTree>
    <p:extLst>
      <p:ext uri="{BB962C8B-B14F-4D97-AF65-F5344CB8AC3E}">
        <p14:creationId xmlns:p14="http://schemas.microsoft.com/office/powerpoint/2010/main" val="239034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Main sequence https://</a:t>
            </a:r>
            <a:r>
              <a:rPr lang="en-US" dirty="0" err="1"/>
              <a:t>iopscience.iop.org</a:t>
            </a:r>
            <a:r>
              <a:rPr lang="en-US" dirty="0"/>
              <a:t>/article/10.1088/2041-8205/801/2/L29/meta</a:t>
            </a:r>
          </a:p>
          <a:p>
            <a:r>
              <a:rPr lang="en-US" dirty="0"/>
              <a:t>Annual reviews: https://</a:t>
            </a:r>
            <a:r>
              <a:rPr lang="en-US" dirty="0" err="1"/>
              <a:t>www.annualreviews.org</a:t>
            </a:r>
            <a:r>
              <a:rPr lang="en-US" dirty="0"/>
              <a:t>/</a:t>
            </a:r>
            <a:r>
              <a:rPr lang="en-US" dirty="0" err="1"/>
              <a:t>doi</a:t>
            </a:r>
            <a:r>
              <a:rPr lang="en-US" dirty="0"/>
              <a:t>/abs/10.1146/annurev-astro-032620-021910</a:t>
            </a:r>
          </a:p>
        </p:txBody>
      </p:sp>
    </p:spTree>
    <p:extLst>
      <p:ext uri="{BB962C8B-B14F-4D97-AF65-F5344CB8AC3E}">
        <p14:creationId xmlns:p14="http://schemas.microsoft.com/office/powerpoint/2010/main" val="923921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Annual reviews: https://</a:t>
            </a:r>
            <a:r>
              <a:rPr lang="en-US" dirty="0" err="1"/>
              <a:t>www.annualreviews.org</a:t>
            </a:r>
            <a:r>
              <a:rPr lang="en-US" dirty="0"/>
              <a:t>/</a:t>
            </a:r>
            <a:r>
              <a:rPr lang="en-US" dirty="0" err="1"/>
              <a:t>doi</a:t>
            </a:r>
            <a:r>
              <a:rPr lang="en-US" dirty="0"/>
              <a:t>/pdf/10.1146/annurev-astro-081913-040037</a:t>
            </a:r>
          </a:p>
        </p:txBody>
      </p:sp>
    </p:spTree>
    <p:extLst>
      <p:ext uri="{BB962C8B-B14F-4D97-AF65-F5344CB8AC3E}">
        <p14:creationId xmlns:p14="http://schemas.microsoft.com/office/powerpoint/2010/main" val="21950288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Annual reviews: https://</a:t>
            </a:r>
            <a:r>
              <a:rPr lang="en-US" dirty="0" err="1"/>
              <a:t>www.annualreviews.org</a:t>
            </a:r>
            <a:r>
              <a:rPr lang="en-US" dirty="0"/>
              <a:t>/</a:t>
            </a:r>
            <a:r>
              <a:rPr lang="en-US" dirty="0" err="1"/>
              <a:t>doi</a:t>
            </a:r>
            <a:r>
              <a:rPr lang="en-US" dirty="0"/>
              <a:t>/pdf/10.1146/annurev-astro-081913-040037</a:t>
            </a:r>
          </a:p>
          <a:p>
            <a:r>
              <a:rPr lang="en-US" dirty="0" err="1"/>
              <a:t>Kaviraj</a:t>
            </a:r>
            <a:r>
              <a:rPr lang="en-US" dirty="0"/>
              <a:t>: https://</a:t>
            </a:r>
            <a:r>
              <a:rPr lang="en-US" dirty="0" err="1"/>
              <a:t>project.lsst.org</a:t>
            </a:r>
            <a:r>
              <a:rPr lang="en-US" dirty="0"/>
              <a:t>/meetings/rubin2022/sites/default/files/Dwarf%20galaxies.pdf</a:t>
            </a:r>
          </a:p>
        </p:txBody>
      </p:sp>
    </p:spTree>
    <p:extLst>
      <p:ext uri="{BB962C8B-B14F-4D97-AF65-F5344CB8AC3E}">
        <p14:creationId xmlns:p14="http://schemas.microsoft.com/office/powerpoint/2010/main" val="3603905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DESC Science Requirements Document: https://</a:t>
            </a:r>
            <a:r>
              <a:rPr lang="en-US" dirty="0" err="1"/>
              <a:t>arxiv.org</a:t>
            </a:r>
            <a:r>
              <a:rPr lang="en-US" dirty="0"/>
              <a:t>/pdf/1809.01669.pdf</a:t>
            </a:r>
          </a:p>
        </p:txBody>
      </p:sp>
    </p:spTree>
    <p:extLst>
      <p:ext uri="{BB962C8B-B14F-4D97-AF65-F5344CB8AC3E}">
        <p14:creationId xmlns:p14="http://schemas.microsoft.com/office/powerpoint/2010/main" val="31210955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5028187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946993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504000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309986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50815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Photometry, shapes, sizes, position, classifications, density, star/galaxy, </a:t>
            </a:r>
            <a:r>
              <a:rPr lang="en-US" dirty="0" err="1"/>
              <a:t>psf</a:t>
            </a:r>
            <a:endParaRPr lang="en-US" dirty="0"/>
          </a:p>
          <a:p>
            <a:r>
              <a:rPr lang="en-US" dirty="0"/>
              <a:t>Photometry, shapes, star/gal, </a:t>
            </a:r>
            <a:r>
              <a:rPr lang="en-US" dirty="0" err="1"/>
              <a:t>psf</a:t>
            </a:r>
            <a:endParaRPr lang="en-US" dirty="0"/>
          </a:p>
        </p:txBody>
      </p:sp>
    </p:spTree>
    <p:extLst>
      <p:ext uri="{BB962C8B-B14F-4D97-AF65-F5344CB8AC3E}">
        <p14:creationId xmlns:p14="http://schemas.microsoft.com/office/powerpoint/2010/main" val="5034874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192687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669119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5427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867819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Eifler</a:t>
            </a:r>
            <a:r>
              <a:rPr lang="en-US" dirty="0"/>
              <a:t>: https://</a:t>
            </a:r>
            <a:r>
              <a:rPr lang="en-US" dirty="0" err="1"/>
              <a:t>academic.oup.com</a:t>
            </a:r>
            <a:r>
              <a:rPr lang="en-US" dirty="0"/>
              <a:t>/</a:t>
            </a:r>
            <a:r>
              <a:rPr lang="en-US" dirty="0" err="1"/>
              <a:t>mnras</a:t>
            </a:r>
            <a:r>
              <a:rPr lang="en-US" dirty="0"/>
              <a:t>/article/507/1/1514/6155044</a:t>
            </a:r>
          </a:p>
          <a:p>
            <a:r>
              <a:rPr lang="en-US" dirty="0"/>
              <a:t>Cid: https://moriond.in2p3.fr/2022/Cosmology/transparencies/06_saturday/01_morning/02_sanchez_cid.pdf</a:t>
            </a:r>
          </a:p>
          <a:p>
            <a:r>
              <a:rPr lang="en-US" dirty="0"/>
              <a:t>Heymans: https://</a:t>
            </a:r>
            <a:r>
              <a:rPr lang="en-US" dirty="0" err="1"/>
              <a:t>kids.strw.leidenuniv.nl</a:t>
            </a:r>
            <a:r>
              <a:rPr lang="en-US" dirty="0"/>
              <a:t>/k1000cs/KiDS1000_3x2pt_Cosmology_-_Heymans_et_al.pdf</a:t>
            </a:r>
          </a:p>
        </p:txBody>
      </p:sp>
    </p:spTree>
    <p:extLst>
      <p:ext uri="{BB962C8B-B14F-4D97-AF65-F5344CB8AC3E}">
        <p14:creationId xmlns:p14="http://schemas.microsoft.com/office/powerpoint/2010/main" val="4049194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Photometry, shapes, sizes, position, classifications, density, star/galaxy, </a:t>
            </a:r>
            <a:r>
              <a:rPr lang="en-US" dirty="0" err="1"/>
              <a:t>psf</a:t>
            </a:r>
            <a:endParaRPr lang="en-US" dirty="0"/>
          </a:p>
          <a:p>
            <a:r>
              <a:rPr lang="en-US" dirty="0"/>
              <a:t>Photometry, shapes, star/gal, </a:t>
            </a:r>
            <a:r>
              <a:rPr lang="en-US" dirty="0" err="1"/>
              <a:t>psf</a:t>
            </a:r>
            <a:endParaRPr lang="en-US" dirty="0"/>
          </a:p>
        </p:txBody>
      </p:sp>
    </p:spTree>
    <p:extLst>
      <p:ext uri="{BB962C8B-B14F-4D97-AF65-F5344CB8AC3E}">
        <p14:creationId xmlns:p14="http://schemas.microsoft.com/office/powerpoint/2010/main" val="1345038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Chang et al: https://</a:t>
            </a:r>
            <a:r>
              <a:rPr lang="en-US" dirty="0" err="1"/>
              <a:t>academic.oup.com</a:t>
            </a:r>
            <a:r>
              <a:rPr lang="en-US" dirty="0"/>
              <a:t>/</a:t>
            </a:r>
            <a:r>
              <a:rPr lang="en-US" dirty="0" err="1"/>
              <a:t>mnras</a:t>
            </a:r>
            <a:r>
              <a:rPr lang="en-US" dirty="0"/>
              <a:t>/article/434/3/2121/1033585</a:t>
            </a:r>
          </a:p>
        </p:txBody>
      </p:sp>
    </p:spTree>
    <p:extLst>
      <p:ext uri="{BB962C8B-B14F-4D97-AF65-F5344CB8AC3E}">
        <p14:creationId xmlns:p14="http://schemas.microsoft.com/office/powerpoint/2010/main" val="1472077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Blending, variable </a:t>
            </a:r>
            <a:r>
              <a:rPr lang="en-US" dirty="0" err="1"/>
              <a:t>psf</a:t>
            </a:r>
            <a:r>
              <a:rPr lang="en-US" dirty="0"/>
              <a:t>, DCR, variability in shapes, sky background, variability in galaxy properties…</a:t>
            </a:r>
          </a:p>
          <a:p>
            <a:r>
              <a:rPr lang="en-US" dirty="0"/>
              <a:t>Why not just aperture fluxes</a:t>
            </a:r>
          </a:p>
        </p:txBody>
      </p:sp>
    </p:spTree>
    <p:extLst>
      <p:ext uri="{BB962C8B-B14F-4D97-AF65-F5344CB8AC3E}">
        <p14:creationId xmlns:p14="http://schemas.microsoft.com/office/powerpoint/2010/main" val="907890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Solve for A then solve for S can be a function (Gaussian) or “free form” a voxel</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Not a solved problem – lots of interesting approaches</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https://</a:t>
            </a:r>
            <a:r>
              <a:rPr lang="en-US" dirty="0" err="1"/>
              <a:t>www.osti.gov</a:t>
            </a:r>
            <a:r>
              <a:rPr lang="en-US" dirty="0"/>
              <a:t>/pages/servlets/purl/1833317</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RNN: https://</a:t>
            </a:r>
            <a:r>
              <a:rPr lang="en-US" dirty="0" err="1"/>
              <a:t>journals.aps.org</a:t>
            </a:r>
            <a:r>
              <a:rPr lang="en-US" dirty="0"/>
              <a:t>/</a:t>
            </a:r>
            <a:r>
              <a:rPr lang="en-US" dirty="0" err="1"/>
              <a:t>prd</a:t>
            </a:r>
            <a:r>
              <a:rPr lang="en-US" dirty="0"/>
              <a:t>/pdf/10.1103/PhysRevD.106.063023</a:t>
            </a:r>
          </a:p>
          <a:p>
            <a:endParaRPr lang="en-US" dirty="0"/>
          </a:p>
        </p:txBody>
      </p:sp>
    </p:spTree>
    <p:extLst>
      <p:ext uri="{BB962C8B-B14F-4D97-AF65-F5344CB8AC3E}">
        <p14:creationId xmlns:p14="http://schemas.microsoft.com/office/powerpoint/2010/main" val="1778033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KSB: https://</a:t>
            </a:r>
            <a:r>
              <a:rPr lang="en-US" dirty="0" err="1"/>
              <a:t>articles.adsabs.harvard.edu</a:t>
            </a:r>
            <a:r>
              <a:rPr lang="en-US" dirty="0"/>
              <a:t>/full/1995ApJ...449..460K</a:t>
            </a:r>
          </a:p>
          <a:p>
            <a:r>
              <a:rPr lang="en-US" dirty="0"/>
              <a:t>GALFIT: https://</a:t>
            </a:r>
            <a:r>
              <a:rPr lang="en-US" dirty="0" err="1"/>
              <a:t>iopscience.iop.org</a:t>
            </a:r>
            <a:r>
              <a:rPr lang="en-US" dirty="0"/>
              <a:t>/article/10.1086/340952/pdf</a:t>
            </a:r>
          </a:p>
          <a:p>
            <a:r>
              <a:rPr lang="en-US" dirty="0"/>
              <a:t>PETROFIT: https://</a:t>
            </a:r>
            <a:r>
              <a:rPr lang="en-US" dirty="0" err="1"/>
              <a:t>petrofit.readthedocs.io</a:t>
            </a:r>
            <a:r>
              <a:rPr lang="en-US" dirty="0"/>
              <a:t>/</a:t>
            </a:r>
            <a:r>
              <a:rPr lang="en-US" dirty="0" err="1"/>
              <a:t>en</a:t>
            </a:r>
            <a:r>
              <a:rPr lang="en-US" dirty="0"/>
              <a:t>/latest/</a:t>
            </a:r>
            <a:r>
              <a:rPr lang="en-US" dirty="0" err="1"/>
              <a:t>fitting.html</a:t>
            </a:r>
            <a:endParaRPr lang="en-US" dirty="0"/>
          </a:p>
          <a:p>
            <a:r>
              <a:rPr lang="en-US" dirty="0" err="1"/>
              <a:t>CNN:https</a:t>
            </a:r>
            <a:r>
              <a:rPr lang="en-US" dirty="0"/>
              <a:t>://</a:t>
            </a:r>
            <a:r>
              <a:rPr lang="en-US" dirty="0" err="1"/>
              <a:t>academic.oup.com</a:t>
            </a:r>
            <a:r>
              <a:rPr lang="en-US" dirty="0"/>
              <a:t>/</a:t>
            </a:r>
            <a:r>
              <a:rPr lang="en-US" dirty="0" err="1"/>
              <a:t>mnras</a:t>
            </a:r>
            <a:r>
              <a:rPr lang="en-US" dirty="0"/>
              <a:t>/article/476/3/3661/4848300</a:t>
            </a:r>
          </a:p>
          <a:p>
            <a:r>
              <a:rPr lang="en-US" dirty="0"/>
              <a:t>Nonparametric : asymmetry, </a:t>
            </a:r>
            <a:r>
              <a:rPr lang="en-US" dirty="0" err="1"/>
              <a:t>gini</a:t>
            </a:r>
            <a:r>
              <a:rPr lang="en-US" dirty="0"/>
              <a:t>, </a:t>
            </a:r>
            <a:r>
              <a:rPr lang="en-US" dirty="0" err="1"/>
              <a:t>etc</a:t>
            </a:r>
            <a:endParaRPr lang="en-US" dirty="0"/>
          </a:p>
        </p:txBody>
      </p:sp>
    </p:spTree>
    <p:extLst>
      <p:ext uri="{BB962C8B-B14F-4D97-AF65-F5344CB8AC3E}">
        <p14:creationId xmlns:p14="http://schemas.microsoft.com/office/powerpoint/2010/main" val="832770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fc38ba40d78332f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fc38ba40d78332f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So the focus…</a:t>
            </a:r>
            <a:endParaRPr dirty="0"/>
          </a:p>
        </p:txBody>
      </p:sp>
    </p:spTree>
    <p:extLst>
      <p:ext uri="{BB962C8B-B14F-4D97-AF65-F5344CB8AC3E}">
        <p14:creationId xmlns:p14="http://schemas.microsoft.com/office/powerpoint/2010/main" val="1455559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fc38ba40d78332f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fc38ba40d78332f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4967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1F2729"/>
        </a:solidFill>
        <a:effectLst/>
      </p:bgPr>
    </p:bg>
    <p:spTree>
      <p:nvGrpSpPr>
        <p:cNvPr id="1" name="Shape 54"/>
        <p:cNvGrpSpPr/>
        <p:nvPr/>
      </p:nvGrpSpPr>
      <p:grpSpPr>
        <a:xfrm>
          <a:off x="0" y="0"/>
          <a:ext cx="0" cy="0"/>
          <a:chOff x="0" y="0"/>
          <a:chExt cx="0" cy="0"/>
        </a:xfrm>
      </p:grpSpPr>
      <p:cxnSp>
        <p:nvCxnSpPr>
          <p:cNvPr id="55" name="Google Shape;55;p14"/>
          <p:cNvCxnSpPr/>
          <p:nvPr/>
        </p:nvCxnSpPr>
        <p:spPr>
          <a:xfrm>
            <a:off x="0" y="2998150"/>
            <a:ext cx="9144000" cy="0"/>
          </a:xfrm>
          <a:prstGeom prst="straightConnector1">
            <a:avLst/>
          </a:prstGeom>
          <a:noFill/>
          <a:ln w="19050" cap="flat" cmpd="sng">
            <a:solidFill>
              <a:schemeClr val="lt2"/>
            </a:solidFill>
            <a:prstDash val="solid"/>
            <a:round/>
            <a:headEnd type="none" w="sm" len="sm"/>
            <a:tailEnd type="none" w="sm" len="sm"/>
          </a:ln>
        </p:spPr>
      </p:cxnSp>
      <p:sp>
        <p:nvSpPr>
          <p:cNvPr id="56" name="Google Shape;56;p14"/>
          <p:cNvSpPr txBox="1">
            <a:spLocks noGrp="1"/>
          </p:cNvSpPr>
          <p:nvPr>
            <p:ph type="ctrTitle"/>
          </p:nvPr>
        </p:nvSpPr>
        <p:spPr>
          <a:xfrm>
            <a:off x="510450" y="1257300"/>
            <a:ext cx="8123100" cy="15885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4800"/>
              <a:buNone/>
              <a:defRPr sz="4800">
                <a:solidFill>
                  <a:schemeClr val="lt1"/>
                </a:solidFill>
                <a:latin typeface="+mn-lt"/>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57" name="Google Shape;57;p14"/>
          <p:cNvSpPr txBox="1">
            <a:spLocks noGrp="1"/>
          </p:cNvSpPr>
          <p:nvPr>
            <p:ph type="subTitle" idx="1"/>
          </p:nvPr>
        </p:nvSpPr>
        <p:spPr>
          <a:xfrm>
            <a:off x="510450" y="3182313"/>
            <a:ext cx="8123100" cy="63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2400"/>
              <a:buNone/>
              <a:defRPr sz="2400">
                <a:solidFill>
                  <a:schemeClr val="lt1"/>
                </a:solidFill>
                <a:latin typeface="+mn-lt"/>
              </a:defRPr>
            </a:lvl1pPr>
            <a:lvl2pPr lvl="1" rtl="0">
              <a:lnSpc>
                <a:spcPct val="100000"/>
              </a:lnSpc>
              <a:spcBef>
                <a:spcPts val="0"/>
              </a:spcBef>
              <a:spcAft>
                <a:spcPts val="0"/>
              </a:spcAft>
              <a:buClr>
                <a:schemeClr val="lt1"/>
              </a:buClr>
              <a:buSzPts val="2400"/>
              <a:buNone/>
              <a:defRPr sz="2400">
                <a:solidFill>
                  <a:schemeClr val="lt1"/>
                </a:solidFill>
              </a:defRPr>
            </a:lvl2pPr>
            <a:lvl3pPr lvl="2" rtl="0">
              <a:lnSpc>
                <a:spcPct val="100000"/>
              </a:lnSpc>
              <a:spcBef>
                <a:spcPts val="0"/>
              </a:spcBef>
              <a:spcAft>
                <a:spcPts val="0"/>
              </a:spcAft>
              <a:buClr>
                <a:schemeClr val="lt1"/>
              </a:buClr>
              <a:buSzPts val="2400"/>
              <a:buNone/>
              <a:defRPr sz="2400">
                <a:solidFill>
                  <a:schemeClr val="lt1"/>
                </a:solidFill>
              </a:defRPr>
            </a:lvl3pPr>
            <a:lvl4pPr lvl="3" rtl="0">
              <a:lnSpc>
                <a:spcPct val="100000"/>
              </a:lnSpc>
              <a:spcBef>
                <a:spcPts val="0"/>
              </a:spcBef>
              <a:spcAft>
                <a:spcPts val="0"/>
              </a:spcAft>
              <a:buClr>
                <a:schemeClr val="lt1"/>
              </a:buClr>
              <a:buSzPts val="2400"/>
              <a:buNone/>
              <a:defRPr sz="2400">
                <a:solidFill>
                  <a:schemeClr val="lt1"/>
                </a:solidFill>
              </a:defRPr>
            </a:lvl4pPr>
            <a:lvl5pPr lvl="4" rtl="0">
              <a:lnSpc>
                <a:spcPct val="100000"/>
              </a:lnSpc>
              <a:spcBef>
                <a:spcPts val="0"/>
              </a:spcBef>
              <a:spcAft>
                <a:spcPts val="0"/>
              </a:spcAft>
              <a:buClr>
                <a:schemeClr val="lt1"/>
              </a:buClr>
              <a:buSzPts val="2400"/>
              <a:buNone/>
              <a:defRPr sz="2400">
                <a:solidFill>
                  <a:schemeClr val="lt1"/>
                </a:solidFill>
              </a:defRPr>
            </a:lvl5pPr>
            <a:lvl6pPr lvl="5" rtl="0">
              <a:lnSpc>
                <a:spcPct val="100000"/>
              </a:lnSpc>
              <a:spcBef>
                <a:spcPts val="0"/>
              </a:spcBef>
              <a:spcAft>
                <a:spcPts val="0"/>
              </a:spcAft>
              <a:buClr>
                <a:schemeClr val="lt1"/>
              </a:buClr>
              <a:buSzPts val="2400"/>
              <a:buNone/>
              <a:defRPr sz="2400">
                <a:solidFill>
                  <a:schemeClr val="lt1"/>
                </a:solidFill>
              </a:defRPr>
            </a:lvl6pPr>
            <a:lvl7pPr lvl="6" rtl="0">
              <a:lnSpc>
                <a:spcPct val="100000"/>
              </a:lnSpc>
              <a:spcBef>
                <a:spcPts val="0"/>
              </a:spcBef>
              <a:spcAft>
                <a:spcPts val="0"/>
              </a:spcAft>
              <a:buClr>
                <a:schemeClr val="lt1"/>
              </a:buClr>
              <a:buSzPts val="2400"/>
              <a:buNone/>
              <a:defRPr sz="2400">
                <a:solidFill>
                  <a:schemeClr val="lt1"/>
                </a:solidFill>
              </a:defRPr>
            </a:lvl7pPr>
            <a:lvl8pPr lvl="7" rtl="0">
              <a:lnSpc>
                <a:spcPct val="100000"/>
              </a:lnSpc>
              <a:spcBef>
                <a:spcPts val="0"/>
              </a:spcBef>
              <a:spcAft>
                <a:spcPts val="0"/>
              </a:spcAft>
              <a:buClr>
                <a:schemeClr val="lt1"/>
              </a:buClr>
              <a:buSzPts val="2400"/>
              <a:buNone/>
              <a:defRPr sz="2400">
                <a:solidFill>
                  <a:schemeClr val="lt1"/>
                </a:solidFill>
              </a:defRPr>
            </a:lvl8pPr>
            <a:lvl9pPr lvl="8" rtl="0">
              <a:lnSpc>
                <a:spcPct val="100000"/>
              </a:lnSpc>
              <a:spcBef>
                <a:spcPts val="0"/>
              </a:spcBef>
              <a:spcAft>
                <a:spcPts val="0"/>
              </a:spcAft>
              <a:buClr>
                <a:schemeClr val="lt1"/>
              </a:buClr>
              <a:buSzPts val="2400"/>
              <a:buNone/>
              <a:defRPr sz="2400">
                <a:solidFill>
                  <a:schemeClr val="lt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userDrawn="1">
  <p:cSld name="TITLE_AND_BODY">
    <p:spTree>
      <p:nvGrpSpPr>
        <p:cNvPr id="1" name="Shape 63"/>
        <p:cNvGrpSpPr/>
        <p:nvPr/>
      </p:nvGrpSpPr>
      <p:grpSpPr>
        <a:xfrm>
          <a:off x="0" y="0"/>
          <a:ext cx="0" cy="0"/>
          <a:chOff x="0" y="0"/>
          <a:chExt cx="0" cy="0"/>
        </a:xfrm>
      </p:grpSpPr>
      <p:sp>
        <p:nvSpPr>
          <p:cNvPr id="64" name="Google Shape;64;p16"/>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latin typeface="+mn-lt"/>
            </a:endParaRPr>
          </a:p>
        </p:txBody>
      </p:sp>
      <p:sp>
        <p:nvSpPr>
          <p:cNvPr id="65" name="Google Shape;65;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solidFill>
                  <a:schemeClr val="bg1"/>
                </a:solidFill>
                <a:latin typeface="+mn-l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 name="Content Placeholder 4">
            <a:extLst>
              <a:ext uri="{FF2B5EF4-FFF2-40B4-BE49-F238E27FC236}">
                <a16:creationId xmlns:a16="http://schemas.microsoft.com/office/drawing/2014/main" id="{7C4EF015-5F5E-4C00-9E0A-EB54E1418A6F}"/>
              </a:ext>
            </a:extLst>
          </p:cNvPr>
          <p:cNvSpPr>
            <a:spLocks noGrp="1"/>
          </p:cNvSpPr>
          <p:nvPr>
            <p:ph sz="quarter" idx="10"/>
          </p:nvPr>
        </p:nvSpPr>
        <p:spPr>
          <a:xfrm>
            <a:off x="311700" y="1292806"/>
            <a:ext cx="8520600" cy="3557973"/>
          </a:xfrm>
        </p:spPr>
        <p:txBody>
          <a:bodyPr/>
          <a:lstStyle>
            <a:lvl1pPr>
              <a:lnSpc>
                <a:spcPct val="100000"/>
              </a:lnSpc>
              <a:spcBef>
                <a:spcPts val="600"/>
              </a:spcBef>
              <a:buClr>
                <a:schemeClr val="bg1"/>
              </a:buClr>
              <a:defRPr sz="1400">
                <a:solidFill>
                  <a:schemeClr val="bg1"/>
                </a:solidFill>
                <a:latin typeface="+mn-lt"/>
              </a:defRPr>
            </a:lvl1pPr>
            <a:lvl2pPr marL="628650" indent="-220663">
              <a:lnSpc>
                <a:spcPct val="100000"/>
              </a:lnSpc>
              <a:spcBef>
                <a:spcPts val="600"/>
              </a:spcBef>
              <a:buClr>
                <a:schemeClr val="bg1"/>
              </a:buClr>
              <a:tabLst/>
              <a:defRPr sz="1400">
                <a:solidFill>
                  <a:schemeClr val="bg1"/>
                </a:solidFill>
                <a:latin typeface="+mn-lt"/>
              </a:defRPr>
            </a:lvl2pPr>
            <a:lvl3pPr marL="860425" indent="-287338">
              <a:lnSpc>
                <a:spcPct val="100000"/>
              </a:lnSpc>
              <a:spcBef>
                <a:spcPts val="600"/>
              </a:spcBef>
              <a:buClr>
                <a:schemeClr val="bg1"/>
              </a:buClr>
              <a:tabLst/>
              <a:defRPr sz="1400">
                <a:solidFill>
                  <a:schemeClr val="bg1"/>
                </a:solidFill>
                <a:latin typeface="+mn-lt"/>
              </a:defRPr>
            </a:lvl3pPr>
            <a:lvl4pPr marL="1147763" indent="-287338">
              <a:lnSpc>
                <a:spcPct val="100000"/>
              </a:lnSpc>
              <a:spcBef>
                <a:spcPts val="600"/>
              </a:spcBef>
              <a:buClr>
                <a:schemeClr val="bg1"/>
              </a:buClr>
              <a:tabLst/>
              <a:defRPr sz="1400">
                <a:solidFill>
                  <a:schemeClr val="bg1"/>
                </a:solidFill>
                <a:latin typeface="+mn-lt"/>
              </a:defRPr>
            </a:lvl4pPr>
            <a:lvl5pPr>
              <a:lnSpc>
                <a:spcPct val="100000"/>
              </a:lnSpc>
              <a:defRPr sz="14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130"/>
        <p:cNvGrpSpPr/>
        <p:nvPr/>
      </p:nvGrpSpPr>
      <p:grpSpPr>
        <a:xfrm>
          <a:off x="0" y="0"/>
          <a:ext cx="0" cy="0"/>
          <a:chOff x="0" y="0"/>
          <a:chExt cx="0" cy="0"/>
        </a:xfrm>
      </p:grpSpPr>
      <p:sp>
        <p:nvSpPr>
          <p:cNvPr id="132" name="Shape 132"/>
          <p:cNvSpPr txBox="1">
            <a:spLocks noGrp="1"/>
          </p:cNvSpPr>
          <p:nvPr>
            <p:ph type="title"/>
          </p:nvPr>
        </p:nvSpPr>
        <p:spPr>
          <a:xfrm>
            <a:off x="387900" y="88890"/>
            <a:ext cx="7898850" cy="484846"/>
          </a:xfrm>
          <a:prstGeom prst="rect">
            <a:avLst/>
          </a:prstGeom>
        </p:spPr>
        <p:txBody>
          <a:bodyPr spcFirstLastPara="1" wrap="square" lIns="91425" tIns="91425" rIns="91425" bIns="91425" anchor="ctr" anchorCtr="0"/>
          <a:lstStyle>
            <a:lvl1pPr lvl="0" rtl="0">
              <a:spcBef>
                <a:spcPts val="0"/>
              </a:spcBef>
              <a:spcAft>
                <a:spcPts val="0"/>
              </a:spcAft>
              <a:buSzPts val="2400"/>
              <a:buNone/>
              <a:defRPr sz="1600">
                <a:latin typeface="+mn-lt"/>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rPr lang="en-US" dirty="0"/>
              <a:t>Click to edit Master title style</a:t>
            </a:r>
            <a:endParaRPr dirty="0"/>
          </a:p>
        </p:txBody>
      </p:sp>
      <p:sp>
        <p:nvSpPr>
          <p:cNvPr id="134" name="Shape 1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atin typeface="+mn-lt"/>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3" name="Text Placeholder 2">
            <a:extLst>
              <a:ext uri="{FF2B5EF4-FFF2-40B4-BE49-F238E27FC236}">
                <a16:creationId xmlns:a16="http://schemas.microsoft.com/office/drawing/2014/main" id="{0D64099C-A721-AA45-BFEF-37654D8AC614}"/>
              </a:ext>
            </a:extLst>
          </p:cNvPr>
          <p:cNvSpPr>
            <a:spLocks noGrp="1"/>
          </p:cNvSpPr>
          <p:nvPr>
            <p:ph type="body" sz="quarter" idx="13"/>
          </p:nvPr>
        </p:nvSpPr>
        <p:spPr>
          <a:xfrm>
            <a:off x="387900" y="573736"/>
            <a:ext cx="7898851" cy="4303064"/>
          </a:xfrm>
        </p:spPr>
        <p:txBody>
          <a:bodyPr/>
          <a:lstStyle>
            <a:lvl1pPr>
              <a:defRPr sz="1400">
                <a:latin typeface="+mn-lt"/>
              </a:defRPr>
            </a:lvl1pPr>
            <a:lvl2pPr>
              <a:spcBef>
                <a:spcPts val="0"/>
              </a:spcBef>
              <a:defRPr sz="1400">
                <a:latin typeface="+mn-lt"/>
              </a:defRPr>
            </a:lvl2pPr>
            <a:lvl3pPr>
              <a:spcBef>
                <a:spcPts val="0"/>
              </a:spcBef>
              <a:defRPr sz="1400">
                <a:latin typeface="+mn-lt"/>
              </a:defRPr>
            </a:lvl3pPr>
            <a:lvl4pPr>
              <a:spcBef>
                <a:spcPts val="0"/>
              </a:spcBef>
              <a:defRPr sz="1400">
                <a:latin typeface="+mn-lt"/>
              </a:defRPr>
            </a:lvl4pPr>
            <a:lvl5pPr>
              <a:spcBef>
                <a:spcPts val="0"/>
              </a:spcBef>
              <a:defRPr sz="14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46080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130"/>
        <p:cNvGrpSpPr/>
        <p:nvPr/>
      </p:nvGrpSpPr>
      <p:grpSpPr>
        <a:xfrm>
          <a:off x="0" y="0"/>
          <a:ext cx="0" cy="0"/>
          <a:chOff x="0" y="0"/>
          <a:chExt cx="0" cy="0"/>
        </a:xfrm>
      </p:grpSpPr>
      <p:sp>
        <p:nvSpPr>
          <p:cNvPr id="132" name="Shape 132"/>
          <p:cNvSpPr txBox="1">
            <a:spLocks noGrp="1"/>
          </p:cNvSpPr>
          <p:nvPr>
            <p:ph type="title"/>
          </p:nvPr>
        </p:nvSpPr>
        <p:spPr>
          <a:xfrm>
            <a:off x="387900" y="88890"/>
            <a:ext cx="7898850" cy="484846"/>
          </a:xfrm>
          <a:prstGeom prst="rect">
            <a:avLst/>
          </a:prstGeom>
        </p:spPr>
        <p:txBody>
          <a:bodyPr spcFirstLastPara="1" wrap="square" lIns="91425" tIns="91425" rIns="91425" bIns="91425" anchor="ctr" anchorCtr="0"/>
          <a:lstStyle>
            <a:lvl1pPr lvl="0" rtl="0">
              <a:spcBef>
                <a:spcPts val="0"/>
              </a:spcBef>
              <a:spcAft>
                <a:spcPts val="0"/>
              </a:spcAft>
              <a:buSzPts val="2400"/>
              <a:buNone/>
              <a:defRPr sz="1600">
                <a:latin typeface="+mn-lt"/>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rPr lang="en-US" dirty="0"/>
              <a:t>Click to edit Master title style</a:t>
            </a:r>
            <a:endParaRPr dirty="0"/>
          </a:p>
        </p:txBody>
      </p:sp>
      <p:sp>
        <p:nvSpPr>
          <p:cNvPr id="134" name="Shape 1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atin typeface="+mn-lt"/>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6756536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pearmint">
    <p:bg>
      <p:bgPr>
        <a:solidFill>
          <a:srgbClr val="1F2729"/>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a:endParaRPr dirty="0"/>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marL="914400" lvl="1"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marL="1371600" lvl="2"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marL="1828800" lvl="3"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marL="2286000" lvl="4"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marL="2743200" lvl="5"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marL="3200400" lvl="6"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marL="3657600" lvl="7" indent="-3175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marL="4114800" lvl="8" indent="-317500" rtl="0">
              <a:lnSpc>
                <a:spcPct val="115000"/>
              </a:lnSpc>
              <a:spcBef>
                <a:spcPts val="1600"/>
              </a:spcBef>
              <a:spcAft>
                <a:spcPts val="160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a:endParaRPr dirty="0"/>
          </a:p>
        </p:txBody>
      </p:sp>
      <p:pic>
        <p:nvPicPr>
          <p:cNvPr id="5" name="Shape 135">
            <a:extLst>
              <a:ext uri="{FF2B5EF4-FFF2-40B4-BE49-F238E27FC236}">
                <a16:creationId xmlns:a16="http://schemas.microsoft.com/office/drawing/2014/main" id="{6C83A0FB-539B-1D4B-99DB-E5DDE86B859C}"/>
              </a:ext>
            </a:extLst>
          </p:cNvPr>
          <p:cNvPicPr preferRelativeResize="0"/>
          <p:nvPr userDrawn="1"/>
        </p:nvPicPr>
        <p:blipFill>
          <a:blip r:embed="rId6">
            <a:alphaModFix/>
          </a:blip>
          <a:stretch>
            <a:fillRect/>
          </a:stretch>
        </p:blipFill>
        <p:spPr>
          <a:xfrm>
            <a:off x="8535226" y="23925"/>
            <a:ext cx="594148" cy="5727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1" r:id="rId2"/>
    <p:sldLayoutId id="2147483672" r:id="rId3"/>
    <p:sldLayoutId id="2147483673"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bg1"/>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bg1"/>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2.xml"/><Relationship Id="rId4" Type="http://schemas.openxmlformats.org/officeDocument/2006/relationships/image" Target="../media/image16.tiff"/></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lsstdesc.org/assets/pdf/docs/DESC_SRM_latest.pdf" TargetMode="External"/><Relationship Id="rId2" Type="http://schemas.openxmlformats.org/officeDocument/2006/relationships/hyperlink" Target="https://www.lsst.org/scientists/scibook" TargetMode="External"/><Relationship Id="rId1" Type="http://schemas.openxmlformats.org/officeDocument/2006/relationships/slideLayout" Target="../slideLayouts/slideLayout2.xml"/><Relationship Id="rId5" Type="http://schemas.openxmlformats.org/officeDocument/2006/relationships/hyperlink" Target="https://www.annualreviews.org/doi/abs/10.1146/annurev-astro-032620-021910" TargetMode="External"/><Relationship Id="rId4" Type="http://schemas.openxmlformats.org/officeDocument/2006/relationships/hyperlink" Target="https://www.annualreviews.org/doi/pdf/10.1146/annurev-astro-081913-040037"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48.jpe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s://lsstdesc.org/assets/pdf/docs/DESC_SRM_latest.pdf" TargetMode="External"/><Relationship Id="rId2" Type="http://schemas.openxmlformats.org/officeDocument/2006/relationships/hyperlink" Target="https://www.lsst.org/scientists/scibook" TargetMode="External"/><Relationship Id="rId1" Type="http://schemas.openxmlformats.org/officeDocument/2006/relationships/slideLayout" Target="../slideLayouts/slideLayout2.xml"/><Relationship Id="rId5" Type="http://schemas.openxmlformats.org/officeDocument/2006/relationships/hyperlink" Target="https://www.annualreviews.org/doi/abs/10.1146/annurev-astro-032620-021910" TargetMode="External"/><Relationship Id="rId4" Type="http://schemas.openxmlformats.org/officeDocument/2006/relationships/hyperlink" Target="https://www.annualreviews.org/doi/pdf/10.1146/annurev-astro-081913-040037"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5"/>
          <p:cNvSpPr txBox="1">
            <a:spLocks noGrp="1"/>
          </p:cNvSpPr>
          <p:nvPr>
            <p:ph type="ctrTitle"/>
          </p:nvPr>
        </p:nvSpPr>
        <p:spPr>
          <a:prstGeom prst="rect">
            <a:avLst/>
          </a:prstGeom>
        </p:spPr>
        <p:txBody>
          <a:bodyPr spcFirstLastPara="1" wrap="square" lIns="91425" tIns="91425" rIns="91425" bIns="91425" anchor="b" anchorCtr="0">
            <a:noAutofit/>
          </a:bodyPr>
          <a:lstStyle/>
          <a:p>
            <a:pPr lvl="0"/>
            <a:r>
              <a:rPr lang="en-US" sz="3600" dirty="0">
                <a:latin typeface="+mn-lt"/>
              </a:rPr>
              <a:t>LSST: Cosmology and Galaxies</a:t>
            </a:r>
            <a:endParaRPr sz="3600" dirty="0">
              <a:latin typeface="+mn-lt"/>
            </a:endParaRPr>
          </a:p>
        </p:txBody>
      </p:sp>
      <p:sp>
        <p:nvSpPr>
          <p:cNvPr id="2" name="Subtitle 1">
            <a:extLst>
              <a:ext uri="{FF2B5EF4-FFF2-40B4-BE49-F238E27FC236}">
                <a16:creationId xmlns:a16="http://schemas.microsoft.com/office/drawing/2014/main" id="{8E5514FF-D2E5-AC46-BBDF-135D8E20C404}"/>
              </a:ext>
            </a:extLst>
          </p:cNvPr>
          <p:cNvSpPr>
            <a:spLocks noGrp="1"/>
          </p:cNvSpPr>
          <p:nvPr>
            <p:ph type="subTitle" idx="1"/>
          </p:nvPr>
        </p:nvSpPr>
        <p:spPr>
          <a:xfrm>
            <a:off x="449490" y="3070553"/>
            <a:ext cx="8123100" cy="630000"/>
          </a:xfrm>
        </p:spPr>
        <p:txBody>
          <a:bodyPr/>
          <a:lstStyle/>
          <a:p>
            <a:r>
              <a:rPr lang="en-US" sz="2800" dirty="0">
                <a:solidFill>
                  <a:srgbClr val="FFFFFF"/>
                </a:solidFill>
                <a:latin typeface="+mn-lt"/>
              </a:rPr>
              <a:t>Andrew Connolly</a:t>
            </a:r>
          </a:p>
          <a:p>
            <a:r>
              <a:rPr lang="en-US" sz="2800" dirty="0" err="1">
                <a:solidFill>
                  <a:srgbClr val="FFFFFF"/>
                </a:solidFill>
                <a:latin typeface="+mn-lt"/>
              </a:rPr>
              <a:t>DiRAC</a:t>
            </a:r>
            <a:r>
              <a:rPr lang="en-US" sz="2800" dirty="0">
                <a:solidFill>
                  <a:srgbClr val="FFFFFF"/>
                </a:solidFill>
                <a:latin typeface="+mn-lt"/>
              </a:rPr>
              <a:t> Institute</a:t>
            </a:r>
          </a:p>
          <a:p>
            <a:r>
              <a:rPr lang="en-US" sz="2800" dirty="0">
                <a:solidFill>
                  <a:srgbClr val="FFFFFF"/>
                </a:solidFill>
                <a:latin typeface="+mn-lt"/>
              </a:rPr>
              <a:t>University of Washington</a:t>
            </a:r>
            <a:endParaRPr lang="en-US" dirty="0">
              <a:latin typeface="+mn-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7239C-E0AC-855F-F74E-A071E5DBEA67}"/>
              </a:ext>
            </a:extLst>
          </p:cNvPr>
          <p:cNvSpPr>
            <a:spLocks noGrp="1"/>
          </p:cNvSpPr>
          <p:nvPr>
            <p:ph type="title"/>
          </p:nvPr>
        </p:nvSpPr>
        <p:spPr>
          <a:xfrm>
            <a:off x="168478" y="445025"/>
            <a:ext cx="9129756" cy="572700"/>
          </a:xfrm>
        </p:spPr>
        <p:txBody>
          <a:bodyPr/>
          <a:lstStyle/>
          <a:p>
            <a:r>
              <a:rPr lang="en-US" dirty="0">
                <a:latin typeface="+mn-lt"/>
              </a:rPr>
              <a:t>Measuring Galaxy Shapes (Moments, Parametric, CNN)</a:t>
            </a:r>
          </a:p>
        </p:txBody>
      </p:sp>
      <p:sp>
        <p:nvSpPr>
          <p:cNvPr id="3" name="Text Placeholder 2">
            <a:extLst>
              <a:ext uri="{FF2B5EF4-FFF2-40B4-BE49-F238E27FC236}">
                <a16:creationId xmlns:a16="http://schemas.microsoft.com/office/drawing/2014/main" id="{6E69DA06-17CF-7089-7449-F3E9092C89AA}"/>
              </a:ext>
            </a:extLst>
          </p:cNvPr>
          <p:cNvSpPr>
            <a:spLocks noGrp="1"/>
          </p:cNvSpPr>
          <p:nvPr>
            <p:ph sz="quarter" idx="10"/>
          </p:nvPr>
        </p:nvSpPr>
        <p:spPr/>
        <p:txBody>
          <a:bodyPr/>
          <a:lstStyle/>
          <a:p>
            <a:r>
              <a:rPr lang="en-US" dirty="0"/>
              <a:t>KSB (Kaiser, Squires, Broadhurst 1995)</a:t>
            </a:r>
            <a:br>
              <a:rPr lang="en-US" dirty="0"/>
            </a:br>
            <a:br>
              <a:rPr lang="en-US" dirty="0"/>
            </a:br>
            <a:br>
              <a:rPr lang="en-US" dirty="0"/>
            </a:br>
            <a:endParaRPr lang="en-US" dirty="0"/>
          </a:p>
          <a:p>
            <a:r>
              <a:rPr lang="en-US" dirty="0"/>
              <a:t>GALFIT (Peng et al 2002)</a:t>
            </a:r>
            <a:br>
              <a:rPr lang="en-US" dirty="0"/>
            </a:br>
            <a:br>
              <a:rPr lang="en-US" dirty="0"/>
            </a:br>
            <a:br>
              <a:rPr lang="en-US" dirty="0"/>
            </a:br>
            <a:endParaRPr lang="en-US" dirty="0"/>
          </a:p>
          <a:p>
            <a:r>
              <a:rPr lang="en-US" dirty="0"/>
              <a:t>CNNs (Sanchez et al 2018)</a:t>
            </a:r>
          </a:p>
          <a:p>
            <a:pPr lvl="1"/>
            <a:r>
              <a:rPr lang="en-US" dirty="0">
                <a:solidFill>
                  <a:schemeClr val="bg1"/>
                </a:solidFill>
              </a:rPr>
              <a:t>Neural networks trained from Galaxy Zoo</a:t>
            </a:r>
            <a:br>
              <a:rPr lang="en-US" dirty="0">
                <a:solidFill>
                  <a:schemeClr val="bg1"/>
                </a:solidFill>
              </a:rPr>
            </a:br>
            <a:r>
              <a:rPr lang="en-US" dirty="0">
                <a:solidFill>
                  <a:schemeClr val="bg1"/>
                </a:solidFill>
              </a:rPr>
              <a:t>classifications with 90% recall for disk, edge, bar,</a:t>
            </a:r>
            <a:br>
              <a:rPr lang="en-US" dirty="0">
                <a:solidFill>
                  <a:schemeClr val="bg1"/>
                </a:solidFill>
              </a:rPr>
            </a:br>
            <a:r>
              <a:rPr lang="en-US" dirty="0">
                <a:solidFill>
                  <a:schemeClr val="bg1"/>
                </a:solidFill>
              </a:rPr>
              <a:t>merger, roundness predictions</a:t>
            </a:r>
          </a:p>
        </p:txBody>
      </p:sp>
      <p:pic>
        <p:nvPicPr>
          <p:cNvPr id="4" name="Picture 3">
            <a:extLst>
              <a:ext uri="{FF2B5EF4-FFF2-40B4-BE49-F238E27FC236}">
                <a16:creationId xmlns:a16="http://schemas.microsoft.com/office/drawing/2014/main" id="{623C8C85-E3DE-B79C-CF63-2C9E087F3D99}"/>
              </a:ext>
            </a:extLst>
          </p:cNvPr>
          <p:cNvPicPr>
            <a:picLocks noChangeAspect="1"/>
          </p:cNvPicPr>
          <p:nvPr/>
        </p:nvPicPr>
        <p:blipFill>
          <a:blip r:embed="rId3"/>
          <a:stretch>
            <a:fillRect/>
          </a:stretch>
        </p:blipFill>
        <p:spPr>
          <a:xfrm>
            <a:off x="1973766" y="1762070"/>
            <a:ext cx="3886200" cy="496942"/>
          </a:xfrm>
          <a:prstGeom prst="rect">
            <a:avLst/>
          </a:prstGeom>
        </p:spPr>
      </p:pic>
      <p:sp>
        <p:nvSpPr>
          <p:cNvPr id="6" name="TextBox 5">
            <a:extLst>
              <a:ext uri="{FF2B5EF4-FFF2-40B4-BE49-F238E27FC236}">
                <a16:creationId xmlns:a16="http://schemas.microsoft.com/office/drawing/2014/main" id="{D3B42D84-1059-72DA-E0E8-9A6E212563A8}"/>
              </a:ext>
            </a:extLst>
          </p:cNvPr>
          <p:cNvSpPr txBox="1"/>
          <p:nvPr/>
        </p:nvSpPr>
        <p:spPr>
          <a:xfrm>
            <a:off x="6027634" y="1785820"/>
            <a:ext cx="4572000" cy="307777"/>
          </a:xfrm>
          <a:prstGeom prst="rect">
            <a:avLst/>
          </a:prstGeom>
          <a:noFill/>
        </p:spPr>
        <p:txBody>
          <a:bodyPr wrap="square">
            <a:spAutoFit/>
          </a:bodyPr>
          <a:lstStyle/>
          <a:p>
            <a:r>
              <a:rPr lang="en-US" dirty="0" err="1">
                <a:solidFill>
                  <a:schemeClr val="bg1"/>
                </a:solidFill>
                <a:latin typeface="+mn-lt"/>
              </a:rPr>
              <a:t>Q</a:t>
            </a:r>
            <a:r>
              <a:rPr lang="en-US" baseline="-25000" dirty="0" err="1">
                <a:solidFill>
                  <a:schemeClr val="bg1"/>
                </a:solidFill>
                <a:latin typeface="+mn-lt"/>
              </a:rPr>
              <a:t>xy</a:t>
            </a:r>
            <a:r>
              <a:rPr lang="en-US" dirty="0">
                <a:solidFill>
                  <a:schemeClr val="bg1"/>
                </a:solidFill>
                <a:latin typeface="+mn-lt"/>
              </a:rPr>
              <a:t>: quadrupole moments</a:t>
            </a:r>
          </a:p>
        </p:txBody>
      </p:sp>
      <p:pic>
        <p:nvPicPr>
          <p:cNvPr id="7" name="Picture 6">
            <a:extLst>
              <a:ext uri="{FF2B5EF4-FFF2-40B4-BE49-F238E27FC236}">
                <a16:creationId xmlns:a16="http://schemas.microsoft.com/office/drawing/2014/main" id="{BD2A980F-0F8F-DAAD-F849-AE2D8F541438}"/>
              </a:ext>
            </a:extLst>
          </p:cNvPr>
          <p:cNvPicPr>
            <a:picLocks noChangeAspect="1"/>
          </p:cNvPicPr>
          <p:nvPr/>
        </p:nvPicPr>
        <p:blipFill>
          <a:blip r:embed="rId4"/>
          <a:stretch>
            <a:fillRect/>
          </a:stretch>
        </p:blipFill>
        <p:spPr>
          <a:xfrm>
            <a:off x="1973766" y="2728276"/>
            <a:ext cx="1752600" cy="406400"/>
          </a:xfrm>
          <a:prstGeom prst="rect">
            <a:avLst/>
          </a:prstGeom>
        </p:spPr>
      </p:pic>
      <p:sp>
        <p:nvSpPr>
          <p:cNvPr id="9" name="TextBox 8">
            <a:extLst>
              <a:ext uri="{FF2B5EF4-FFF2-40B4-BE49-F238E27FC236}">
                <a16:creationId xmlns:a16="http://schemas.microsoft.com/office/drawing/2014/main" id="{D52E2342-C992-23C0-7ED3-C644A5BC25AC}"/>
              </a:ext>
            </a:extLst>
          </p:cNvPr>
          <p:cNvSpPr txBox="1"/>
          <p:nvPr/>
        </p:nvSpPr>
        <p:spPr>
          <a:xfrm>
            <a:off x="3916866" y="2777587"/>
            <a:ext cx="5397190" cy="307777"/>
          </a:xfrm>
          <a:prstGeom prst="rect">
            <a:avLst/>
          </a:prstGeom>
          <a:noFill/>
        </p:spPr>
        <p:txBody>
          <a:bodyPr wrap="square">
            <a:spAutoFit/>
          </a:bodyPr>
          <a:lstStyle/>
          <a:p>
            <a:r>
              <a:rPr lang="en-US" dirty="0" err="1">
                <a:solidFill>
                  <a:schemeClr val="bg1"/>
                </a:solidFill>
                <a:latin typeface="+mn-lt"/>
              </a:rPr>
              <a:t>Sersic</a:t>
            </a:r>
            <a:r>
              <a:rPr lang="en-US" dirty="0">
                <a:solidFill>
                  <a:schemeClr val="bg1"/>
                </a:solidFill>
                <a:latin typeface="+mn-lt"/>
              </a:rPr>
              <a:t> profile fitting</a:t>
            </a:r>
          </a:p>
        </p:txBody>
      </p:sp>
      <p:pic>
        <p:nvPicPr>
          <p:cNvPr id="10" name="Picture 9">
            <a:extLst>
              <a:ext uri="{FF2B5EF4-FFF2-40B4-BE49-F238E27FC236}">
                <a16:creationId xmlns:a16="http://schemas.microsoft.com/office/drawing/2014/main" id="{EA9DBCB5-C2EC-B751-0B2C-2456CEAF78A6}"/>
              </a:ext>
            </a:extLst>
          </p:cNvPr>
          <p:cNvPicPr>
            <a:picLocks noChangeAspect="1"/>
          </p:cNvPicPr>
          <p:nvPr/>
        </p:nvPicPr>
        <p:blipFill>
          <a:blip r:embed="rId5"/>
          <a:stretch>
            <a:fillRect/>
          </a:stretch>
        </p:blipFill>
        <p:spPr>
          <a:xfrm>
            <a:off x="6027634" y="2571750"/>
            <a:ext cx="2174755" cy="831055"/>
          </a:xfrm>
          <a:prstGeom prst="rect">
            <a:avLst/>
          </a:prstGeom>
        </p:spPr>
      </p:pic>
      <p:pic>
        <p:nvPicPr>
          <p:cNvPr id="1026" name="Picture 2">
            <a:extLst>
              <a:ext uri="{FF2B5EF4-FFF2-40B4-BE49-F238E27FC236}">
                <a16:creationId xmlns:a16="http://schemas.microsoft.com/office/drawing/2014/main" id="{8E451E3B-AF61-AADE-7D50-ACCF304130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3517" y="3769354"/>
            <a:ext cx="3284034" cy="821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0822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875CC-0C48-155D-8991-E3A2F10B94A0}"/>
              </a:ext>
            </a:extLst>
          </p:cNvPr>
          <p:cNvSpPr>
            <a:spLocks noGrp="1"/>
          </p:cNvSpPr>
          <p:nvPr>
            <p:ph type="title"/>
          </p:nvPr>
        </p:nvSpPr>
        <p:spPr/>
        <p:txBody>
          <a:bodyPr/>
          <a:lstStyle/>
          <a:p>
            <a:r>
              <a:rPr lang="en-US" dirty="0">
                <a:latin typeface="+mn-lt"/>
              </a:rPr>
              <a:t>Photometric redshifts</a:t>
            </a:r>
          </a:p>
        </p:txBody>
      </p:sp>
      <p:pic>
        <p:nvPicPr>
          <p:cNvPr id="4" name="Picture 3">
            <a:extLst>
              <a:ext uri="{FF2B5EF4-FFF2-40B4-BE49-F238E27FC236}">
                <a16:creationId xmlns:a16="http://schemas.microsoft.com/office/drawing/2014/main" id="{8DF3DCDC-3C7A-80B6-0716-9D3CBE7F9407}"/>
              </a:ext>
            </a:extLst>
          </p:cNvPr>
          <p:cNvPicPr>
            <a:picLocks noChangeAspect="1"/>
          </p:cNvPicPr>
          <p:nvPr/>
        </p:nvPicPr>
        <p:blipFill>
          <a:blip r:embed="rId2"/>
          <a:stretch>
            <a:fillRect/>
          </a:stretch>
        </p:blipFill>
        <p:spPr>
          <a:xfrm>
            <a:off x="3269890" y="1833254"/>
            <a:ext cx="2743200" cy="1828800"/>
          </a:xfrm>
          <a:prstGeom prst="rect">
            <a:avLst/>
          </a:prstGeom>
        </p:spPr>
      </p:pic>
      <p:pic>
        <p:nvPicPr>
          <p:cNvPr id="5" name="Picture 4">
            <a:extLst>
              <a:ext uri="{FF2B5EF4-FFF2-40B4-BE49-F238E27FC236}">
                <a16:creationId xmlns:a16="http://schemas.microsoft.com/office/drawing/2014/main" id="{526DC885-1C82-0370-4945-F8020B4A95C3}"/>
              </a:ext>
            </a:extLst>
          </p:cNvPr>
          <p:cNvPicPr>
            <a:picLocks noChangeAspect="1"/>
          </p:cNvPicPr>
          <p:nvPr/>
        </p:nvPicPr>
        <p:blipFill>
          <a:blip r:embed="rId3"/>
          <a:stretch>
            <a:fillRect/>
          </a:stretch>
        </p:blipFill>
        <p:spPr>
          <a:xfrm>
            <a:off x="6228080" y="1833254"/>
            <a:ext cx="2743200" cy="1828800"/>
          </a:xfrm>
          <a:prstGeom prst="rect">
            <a:avLst/>
          </a:prstGeom>
        </p:spPr>
      </p:pic>
      <p:pic>
        <p:nvPicPr>
          <p:cNvPr id="6" name="Picture 5">
            <a:extLst>
              <a:ext uri="{FF2B5EF4-FFF2-40B4-BE49-F238E27FC236}">
                <a16:creationId xmlns:a16="http://schemas.microsoft.com/office/drawing/2014/main" id="{3513C3C7-ADA8-C4BD-6169-CC489B9D87FC}"/>
              </a:ext>
            </a:extLst>
          </p:cNvPr>
          <p:cNvPicPr>
            <a:picLocks noChangeAspect="1"/>
          </p:cNvPicPr>
          <p:nvPr/>
        </p:nvPicPr>
        <p:blipFill>
          <a:blip r:embed="rId4"/>
          <a:stretch>
            <a:fillRect/>
          </a:stretch>
        </p:blipFill>
        <p:spPr>
          <a:xfrm>
            <a:off x="311700" y="1842779"/>
            <a:ext cx="2743200" cy="1828800"/>
          </a:xfrm>
          <a:prstGeom prst="rect">
            <a:avLst/>
          </a:prstGeom>
        </p:spPr>
      </p:pic>
      <p:sp>
        <p:nvSpPr>
          <p:cNvPr id="7" name="TextBox 6">
            <a:extLst>
              <a:ext uri="{FF2B5EF4-FFF2-40B4-BE49-F238E27FC236}">
                <a16:creationId xmlns:a16="http://schemas.microsoft.com/office/drawing/2014/main" id="{0112F595-238B-35CE-4AE8-88C7653E0B58}"/>
              </a:ext>
            </a:extLst>
          </p:cNvPr>
          <p:cNvSpPr txBox="1"/>
          <p:nvPr/>
        </p:nvSpPr>
        <p:spPr>
          <a:xfrm>
            <a:off x="220260" y="3817648"/>
            <a:ext cx="1568058" cy="307777"/>
          </a:xfrm>
          <a:prstGeom prst="rect">
            <a:avLst/>
          </a:prstGeom>
          <a:noFill/>
        </p:spPr>
        <p:txBody>
          <a:bodyPr wrap="none" rtlCol="0">
            <a:spAutoFit/>
          </a:bodyPr>
          <a:lstStyle/>
          <a:p>
            <a:r>
              <a:rPr lang="en-US" dirty="0">
                <a:solidFill>
                  <a:schemeClr val="bg1"/>
                </a:solidFill>
                <a:latin typeface="+mn-lt"/>
              </a:rPr>
              <a:t>Johnson-Cousins</a:t>
            </a:r>
          </a:p>
        </p:txBody>
      </p:sp>
      <p:sp>
        <p:nvSpPr>
          <p:cNvPr id="8" name="TextBox 7">
            <a:extLst>
              <a:ext uri="{FF2B5EF4-FFF2-40B4-BE49-F238E27FC236}">
                <a16:creationId xmlns:a16="http://schemas.microsoft.com/office/drawing/2014/main" id="{9A323790-BEB2-7B18-3ED4-6AEE27B45595}"/>
              </a:ext>
            </a:extLst>
          </p:cNvPr>
          <p:cNvSpPr txBox="1"/>
          <p:nvPr/>
        </p:nvSpPr>
        <p:spPr>
          <a:xfrm>
            <a:off x="6136640" y="3817649"/>
            <a:ext cx="633507" cy="307777"/>
          </a:xfrm>
          <a:prstGeom prst="rect">
            <a:avLst/>
          </a:prstGeom>
          <a:noFill/>
        </p:spPr>
        <p:txBody>
          <a:bodyPr wrap="none" rtlCol="0">
            <a:spAutoFit/>
          </a:bodyPr>
          <a:lstStyle/>
          <a:p>
            <a:r>
              <a:rPr lang="en-US" dirty="0">
                <a:solidFill>
                  <a:schemeClr val="bg1"/>
                </a:solidFill>
                <a:latin typeface="+mn-lt"/>
              </a:rPr>
              <a:t>LSST</a:t>
            </a:r>
          </a:p>
        </p:txBody>
      </p:sp>
      <p:sp>
        <p:nvSpPr>
          <p:cNvPr id="9" name="TextBox 8">
            <a:extLst>
              <a:ext uri="{FF2B5EF4-FFF2-40B4-BE49-F238E27FC236}">
                <a16:creationId xmlns:a16="http://schemas.microsoft.com/office/drawing/2014/main" id="{904806FC-E4ED-24DC-1200-7FB9D781888C}"/>
              </a:ext>
            </a:extLst>
          </p:cNvPr>
          <p:cNvSpPr txBox="1"/>
          <p:nvPr/>
        </p:nvSpPr>
        <p:spPr>
          <a:xfrm>
            <a:off x="3178450" y="3826321"/>
            <a:ext cx="675185" cy="307777"/>
          </a:xfrm>
          <a:prstGeom prst="rect">
            <a:avLst/>
          </a:prstGeom>
          <a:noFill/>
        </p:spPr>
        <p:txBody>
          <a:bodyPr wrap="none" rtlCol="0">
            <a:spAutoFit/>
          </a:bodyPr>
          <a:lstStyle/>
          <a:p>
            <a:r>
              <a:rPr lang="en-US" dirty="0">
                <a:solidFill>
                  <a:schemeClr val="bg1"/>
                </a:solidFill>
                <a:latin typeface="+mn-lt"/>
              </a:rPr>
              <a:t>SDSS</a:t>
            </a:r>
          </a:p>
        </p:txBody>
      </p:sp>
      <p:sp>
        <p:nvSpPr>
          <p:cNvPr id="10" name="TextBox 9">
            <a:extLst>
              <a:ext uri="{FF2B5EF4-FFF2-40B4-BE49-F238E27FC236}">
                <a16:creationId xmlns:a16="http://schemas.microsoft.com/office/drawing/2014/main" id="{CA41AB2F-351C-A0AA-4AA1-F63E0695B9F6}"/>
              </a:ext>
            </a:extLst>
          </p:cNvPr>
          <p:cNvSpPr txBox="1"/>
          <p:nvPr/>
        </p:nvSpPr>
        <p:spPr>
          <a:xfrm>
            <a:off x="220260" y="4298365"/>
            <a:ext cx="5439310" cy="400110"/>
          </a:xfrm>
          <a:prstGeom prst="rect">
            <a:avLst/>
          </a:prstGeom>
          <a:noFill/>
        </p:spPr>
        <p:txBody>
          <a:bodyPr wrap="none" rtlCol="0">
            <a:spAutoFit/>
          </a:bodyPr>
          <a:lstStyle/>
          <a:p>
            <a:r>
              <a:rPr lang="en-US" sz="2000" dirty="0">
                <a:solidFill>
                  <a:schemeClr val="bg1"/>
                </a:solidFill>
                <a:latin typeface="+mn-lt"/>
              </a:rPr>
              <a:t>Choice of filters is somewhat </a:t>
            </a:r>
            <a:r>
              <a:rPr lang="en-US" sz="2000" dirty="0" err="1">
                <a:solidFill>
                  <a:schemeClr val="bg1"/>
                </a:solidFill>
                <a:latin typeface="+mn-lt"/>
              </a:rPr>
              <a:t>adhoc</a:t>
            </a:r>
            <a:r>
              <a:rPr lang="en-US" sz="2000" dirty="0">
                <a:solidFill>
                  <a:schemeClr val="bg1"/>
                </a:solidFill>
                <a:latin typeface="+mn-lt"/>
              </a:rPr>
              <a:t> (not quite)</a:t>
            </a:r>
          </a:p>
        </p:txBody>
      </p:sp>
    </p:spTree>
    <p:extLst>
      <p:ext uri="{BB962C8B-B14F-4D97-AF65-F5344CB8AC3E}">
        <p14:creationId xmlns:p14="http://schemas.microsoft.com/office/powerpoint/2010/main" val="19130561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mn-lt"/>
              </a:rPr>
              <a:t>Photometric Redshifts (photo-z)</a:t>
            </a:r>
            <a:endParaRPr dirty="0">
              <a:latin typeface="+mn-lt"/>
            </a:endParaRPr>
          </a:p>
        </p:txBody>
      </p:sp>
      <p:sp>
        <p:nvSpPr>
          <p:cNvPr id="111" name="Google Shape;111;p26"/>
          <p:cNvSpPr txBox="1">
            <a:spLocks noGrp="1"/>
          </p:cNvSpPr>
          <p:nvPr>
            <p:ph sz="quarter" idx="10"/>
          </p:nvPr>
        </p:nvSpPr>
        <p:spPr>
          <a:xfrm>
            <a:off x="311700" y="1140502"/>
            <a:ext cx="8520600" cy="3557973"/>
          </a:xfrm>
          <a:prstGeom prst="rect">
            <a:avLst/>
          </a:prstGeom>
        </p:spPr>
        <p:txBody>
          <a:bodyPr spcFirstLastPara="1" wrap="square" lIns="91425" tIns="91425" rIns="91425" bIns="91425" anchor="t" anchorCtr="0">
            <a:noAutofit/>
          </a:bodyPr>
          <a:lstStyle/>
          <a:p>
            <a:pPr marL="457200" lvl="0" indent="-342900" algn="l" rtl="0">
              <a:spcBef>
                <a:spcPts val="0"/>
              </a:spcBef>
              <a:spcAft>
                <a:spcPts val="1000"/>
              </a:spcAft>
              <a:buSzPts val="1800"/>
              <a:buChar char="●"/>
            </a:pPr>
            <a:r>
              <a:rPr lang="en" dirty="0"/>
              <a:t>Photo-Z relies upon features of spectral energy distribution (</a:t>
            </a:r>
            <a:r>
              <a:rPr lang="en" b="1" dirty="0"/>
              <a:t>SED</a:t>
            </a:r>
            <a:r>
              <a:rPr lang="en" dirty="0"/>
              <a:t>) moving through different photometric filters</a:t>
            </a:r>
            <a:endParaRPr dirty="0"/>
          </a:p>
        </p:txBody>
      </p:sp>
      <p:pic>
        <p:nvPicPr>
          <p:cNvPr id="113" name="Google Shape;113;p26"/>
          <p:cNvPicPr preferRelativeResize="0"/>
          <p:nvPr/>
        </p:nvPicPr>
        <p:blipFill rotWithShape="1">
          <a:blip r:embed="rId3">
            <a:alphaModFix/>
          </a:blip>
          <a:srcRect/>
          <a:stretch/>
        </p:blipFill>
        <p:spPr>
          <a:xfrm>
            <a:off x="556650" y="1795440"/>
            <a:ext cx="7766798" cy="3106725"/>
          </a:xfrm>
          <a:prstGeom prst="rect">
            <a:avLst/>
          </a:prstGeom>
          <a:noFill/>
          <a:ln>
            <a:noFill/>
          </a:ln>
        </p:spPr>
      </p:pic>
    </p:spTree>
    <p:extLst>
      <p:ext uri="{BB962C8B-B14F-4D97-AF65-F5344CB8AC3E}">
        <p14:creationId xmlns:p14="http://schemas.microsoft.com/office/powerpoint/2010/main" val="3717684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mn-lt"/>
              </a:rPr>
              <a:t>Photometric Redshifts (photo-z)</a:t>
            </a:r>
            <a:endParaRPr dirty="0">
              <a:latin typeface="+mn-lt"/>
            </a:endParaRPr>
          </a:p>
        </p:txBody>
      </p:sp>
      <p:sp>
        <p:nvSpPr>
          <p:cNvPr id="8" name="Google Shape;111;p26">
            <a:extLst>
              <a:ext uri="{FF2B5EF4-FFF2-40B4-BE49-F238E27FC236}">
                <a16:creationId xmlns:a16="http://schemas.microsoft.com/office/drawing/2014/main" id="{8E43C02B-20F6-3549-A5A3-08A81827B809}"/>
              </a:ext>
            </a:extLst>
          </p:cNvPr>
          <p:cNvSpPr txBox="1">
            <a:spLocks noGrp="1"/>
          </p:cNvSpPr>
          <p:nvPr>
            <p:ph sz="quarter" idx="10"/>
          </p:nvPr>
        </p:nvSpPr>
        <p:spPr>
          <a:xfrm>
            <a:off x="311700" y="1140502"/>
            <a:ext cx="8520600" cy="3557973"/>
          </a:xfrm>
          <a:prstGeom prst="rect">
            <a:avLst/>
          </a:prstGeom>
        </p:spPr>
        <p:txBody>
          <a:bodyPr spcFirstLastPara="1" wrap="square" lIns="91425" tIns="91425" rIns="91425" bIns="91425" anchor="t" anchorCtr="0">
            <a:noAutofit/>
          </a:bodyPr>
          <a:lstStyle/>
          <a:p>
            <a:pPr marL="457200" lvl="0" indent="-342900" algn="l" rtl="0">
              <a:spcBef>
                <a:spcPts val="0"/>
              </a:spcBef>
              <a:spcAft>
                <a:spcPts val="1000"/>
              </a:spcAft>
              <a:buSzPts val="1800"/>
              <a:buChar char="●"/>
            </a:pPr>
            <a:r>
              <a:rPr lang="en" dirty="0"/>
              <a:t>Photo-Z relies upon features of spectral energy distribution (</a:t>
            </a:r>
            <a:r>
              <a:rPr lang="en" b="1" dirty="0"/>
              <a:t>SED</a:t>
            </a:r>
            <a:r>
              <a:rPr lang="en" dirty="0"/>
              <a:t>) moving through different photometric filters</a:t>
            </a:r>
            <a:endParaRPr dirty="0"/>
          </a:p>
        </p:txBody>
      </p:sp>
      <p:pic>
        <p:nvPicPr>
          <p:cNvPr id="10" name="Picture 2" descr="https://lh3.googleusercontent.com/8OO9i3WSTDwg5h5KnSszZR5h_MmD16Pn8RcuBbBK0ZHNOzEEaqNPgAIaTIKzUFXvCUa1Un2eheGehRYXdPbIu6cTJENYUPpCFP55vryG5GzZGcLliTMCQrPNTXs_Whusr7zt">
            <a:extLst>
              <a:ext uri="{FF2B5EF4-FFF2-40B4-BE49-F238E27FC236}">
                <a16:creationId xmlns:a16="http://schemas.microsoft.com/office/drawing/2014/main" id="{06C403D3-C196-0A47-9CD5-4F767B788D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650" y="1795448"/>
            <a:ext cx="7766798" cy="3106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676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48926-0632-3217-2D49-6CA68443E12E}"/>
              </a:ext>
            </a:extLst>
          </p:cNvPr>
          <p:cNvSpPr>
            <a:spLocks noGrp="1"/>
          </p:cNvSpPr>
          <p:nvPr>
            <p:ph type="title"/>
          </p:nvPr>
        </p:nvSpPr>
        <p:spPr>
          <a:xfrm>
            <a:off x="311700" y="445025"/>
            <a:ext cx="8520600" cy="572700"/>
          </a:xfrm>
        </p:spPr>
        <p:txBody>
          <a:bodyPr/>
          <a:lstStyle/>
          <a:p>
            <a:r>
              <a:rPr lang="en-US" dirty="0">
                <a:latin typeface="+mn-lt"/>
              </a:rPr>
              <a:t>Photo-z estimators</a:t>
            </a:r>
          </a:p>
        </p:txBody>
      </p:sp>
      <p:sp>
        <p:nvSpPr>
          <p:cNvPr id="3" name="Text Placeholder 2">
            <a:extLst>
              <a:ext uri="{FF2B5EF4-FFF2-40B4-BE49-F238E27FC236}">
                <a16:creationId xmlns:a16="http://schemas.microsoft.com/office/drawing/2014/main" id="{4A7270B8-61A9-CF63-48DA-944FAE462F68}"/>
              </a:ext>
            </a:extLst>
          </p:cNvPr>
          <p:cNvSpPr>
            <a:spLocks noGrp="1"/>
          </p:cNvSpPr>
          <p:nvPr>
            <p:ph sz="quarter" idx="10"/>
          </p:nvPr>
        </p:nvSpPr>
        <p:spPr>
          <a:xfrm>
            <a:off x="311700" y="1292806"/>
            <a:ext cx="4157279" cy="3557973"/>
          </a:xfrm>
        </p:spPr>
        <p:txBody>
          <a:bodyPr/>
          <a:lstStyle/>
          <a:p>
            <a:pPr marL="352425"/>
            <a:r>
              <a:rPr lang="en-US" sz="1600" dirty="0"/>
              <a:t>Multiple estimators including model fitting, empirical methods, ML </a:t>
            </a:r>
          </a:p>
          <a:p>
            <a:pPr marL="573088" lvl="1" indent="-309563">
              <a:tabLst>
                <a:tab pos="452438" algn="l"/>
              </a:tabLst>
            </a:pPr>
            <a:r>
              <a:rPr lang="en-US" sz="1600" dirty="0">
                <a:solidFill>
                  <a:schemeClr val="bg1"/>
                </a:solidFill>
              </a:rPr>
              <a:t>Key takeaway; given a region in color space (u-g, g-r…) galaxies have a distribution of redshifts</a:t>
            </a:r>
          </a:p>
          <a:p>
            <a:pPr marL="573088" lvl="1" indent="-309563">
              <a:tabLst>
                <a:tab pos="452438" algn="l"/>
              </a:tabLst>
            </a:pPr>
            <a:r>
              <a:rPr lang="en-US" sz="1600" dirty="0">
                <a:solidFill>
                  <a:schemeClr val="bg1"/>
                </a:solidFill>
              </a:rPr>
              <a:t>Degeneracies occur because Balmer break has the same shape as the Lyman break</a:t>
            </a:r>
          </a:p>
        </p:txBody>
      </p:sp>
      <p:pic>
        <p:nvPicPr>
          <p:cNvPr id="4" name="Picture 3">
            <a:extLst>
              <a:ext uri="{FF2B5EF4-FFF2-40B4-BE49-F238E27FC236}">
                <a16:creationId xmlns:a16="http://schemas.microsoft.com/office/drawing/2014/main" id="{5A4AB70F-0135-D0BD-9B81-BC5EF4EAFD89}"/>
              </a:ext>
            </a:extLst>
          </p:cNvPr>
          <p:cNvPicPr>
            <a:picLocks noChangeAspect="1"/>
          </p:cNvPicPr>
          <p:nvPr/>
        </p:nvPicPr>
        <p:blipFill>
          <a:blip r:embed="rId2"/>
          <a:stretch>
            <a:fillRect/>
          </a:stretch>
        </p:blipFill>
        <p:spPr>
          <a:xfrm>
            <a:off x="4468979" y="1152475"/>
            <a:ext cx="4536470" cy="3638085"/>
          </a:xfrm>
          <a:prstGeom prst="rect">
            <a:avLst/>
          </a:prstGeom>
        </p:spPr>
      </p:pic>
    </p:spTree>
    <p:extLst>
      <p:ext uri="{BB962C8B-B14F-4D97-AF65-F5344CB8AC3E}">
        <p14:creationId xmlns:p14="http://schemas.microsoft.com/office/powerpoint/2010/main" val="2596736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AF593-A907-0B96-B26E-B84222579771}"/>
              </a:ext>
            </a:extLst>
          </p:cNvPr>
          <p:cNvSpPr>
            <a:spLocks noGrp="1"/>
          </p:cNvSpPr>
          <p:nvPr>
            <p:ph type="title"/>
          </p:nvPr>
        </p:nvSpPr>
        <p:spPr/>
        <p:txBody>
          <a:bodyPr/>
          <a:lstStyle/>
          <a:p>
            <a:r>
              <a:rPr lang="en-US" dirty="0">
                <a:latin typeface="+mn-lt"/>
              </a:rPr>
              <a:t>Photo-z performance (requirements for science)</a:t>
            </a:r>
          </a:p>
        </p:txBody>
      </p:sp>
      <p:pic>
        <p:nvPicPr>
          <p:cNvPr id="4" name="Picture 3">
            <a:extLst>
              <a:ext uri="{FF2B5EF4-FFF2-40B4-BE49-F238E27FC236}">
                <a16:creationId xmlns:a16="http://schemas.microsoft.com/office/drawing/2014/main" id="{80844BCA-0C86-48FF-4AE3-ED0EE3D19AA7}"/>
              </a:ext>
            </a:extLst>
          </p:cNvPr>
          <p:cNvPicPr>
            <a:picLocks noChangeAspect="1"/>
          </p:cNvPicPr>
          <p:nvPr/>
        </p:nvPicPr>
        <p:blipFill rotWithShape="1">
          <a:blip r:embed="rId2"/>
          <a:srcRect r="24941"/>
          <a:stretch/>
        </p:blipFill>
        <p:spPr>
          <a:xfrm>
            <a:off x="635085" y="1176212"/>
            <a:ext cx="3646983" cy="3677355"/>
          </a:xfrm>
          <a:prstGeom prst="rect">
            <a:avLst/>
          </a:prstGeom>
        </p:spPr>
      </p:pic>
      <p:pic>
        <p:nvPicPr>
          <p:cNvPr id="5" name="Picture 4">
            <a:extLst>
              <a:ext uri="{FF2B5EF4-FFF2-40B4-BE49-F238E27FC236}">
                <a16:creationId xmlns:a16="http://schemas.microsoft.com/office/drawing/2014/main" id="{731EA2D6-6628-C034-B512-375EECDF4E86}"/>
              </a:ext>
            </a:extLst>
          </p:cNvPr>
          <p:cNvPicPr>
            <a:picLocks noChangeAspect="1"/>
          </p:cNvPicPr>
          <p:nvPr/>
        </p:nvPicPr>
        <p:blipFill>
          <a:blip r:embed="rId3"/>
          <a:stretch>
            <a:fillRect/>
          </a:stretch>
        </p:blipFill>
        <p:spPr>
          <a:xfrm>
            <a:off x="4861934" y="1172030"/>
            <a:ext cx="3532512" cy="3677354"/>
          </a:xfrm>
          <a:prstGeom prst="rect">
            <a:avLst/>
          </a:prstGeom>
        </p:spPr>
      </p:pic>
    </p:spTree>
    <p:extLst>
      <p:ext uri="{BB962C8B-B14F-4D97-AF65-F5344CB8AC3E}">
        <p14:creationId xmlns:p14="http://schemas.microsoft.com/office/powerpoint/2010/main" val="20896820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389A2-CB69-3509-68A6-DD8ED7790854}"/>
              </a:ext>
            </a:extLst>
          </p:cNvPr>
          <p:cNvSpPr>
            <a:spLocks noGrp="1"/>
          </p:cNvSpPr>
          <p:nvPr>
            <p:ph type="title"/>
          </p:nvPr>
        </p:nvSpPr>
        <p:spPr/>
        <p:txBody>
          <a:bodyPr/>
          <a:lstStyle/>
          <a:p>
            <a:r>
              <a:rPr lang="en-US" dirty="0"/>
              <a:t>What about the science?</a:t>
            </a:r>
          </a:p>
        </p:txBody>
      </p:sp>
    </p:spTree>
    <p:extLst>
      <p:ext uri="{BB962C8B-B14F-4D97-AF65-F5344CB8AC3E}">
        <p14:creationId xmlns:p14="http://schemas.microsoft.com/office/powerpoint/2010/main" val="2843721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2F774-DF04-531A-19ED-08F239D8C2F6}"/>
              </a:ext>
            </a:extLst>
          </p:cNvPr>
          <p:cNvSpPr>
            <a:spLocks noGrp="1"/>
          </p:cNvSpPr>
          <p:nvPr>
            <p:ph type="title"/>
          </p:nvPr>
        </p:nvSpPr>
        <p:spPr/>
        <p:txBody>
          <a:bodyPr/>
          <a:lstStyle/>
          <a:p>
            <a:r>
              <a:rPr lang="en-US" dirty="0">
                <a:latin typeface="+mn-lt"/>
              </a:rPr>
              <a:t>Galaxy Science (a subset)</a:t>
            </a:r>
          </a:p>
        </p:txBody>
      </p:sp>
      <p:pic>
        <p:nvPicPr>
          <p:cNvPr id="4" name="Picture 3">
            <a:extLst>
              <a:ext uri="{FF2B5EF4-FFF2-40B4-BE49-F238E27FC236}">
                <a16:creationId xmlns:a16="http://schemas.microsoft.com/office/drawing/2014/main" id="{E2E31731-F1A0-DD9D-1C1C-0A48F1D61E9C}"/>
              </a:ext>
            </a:extLst>
          </p:cNvPr>
          <p:cNvPicPr>
            <a:picLocks noChangeAspect="1"/>
          </p:cNvPicPr>
          <p:nvPr/>
        </p:nvPicPr>
        <p:blipFill>
          <a:blip r:embed="rId2"/>
          <a:stretch>
            <a:fillRect/>
          </a:stretch>
        </p:blipFill>
        <p:spPr>
          <a:xfrm>
            <a:off x="342483" y="1017725"/>
            <a:ext cx="4106370" cy="3261291"/>
          </a:xfrm>
          <a:prstGeom prst="rect">
            <a:avLst/>
          </a:prstGeom>
        </p:spPr>
      </p:pic>
      <p:pic>
        <p:nvPicPr>
          <p:cNvPr id="5" name="Picture 4">
            <a:extLst>
              <a:ext uri="{FF2B5EF4-FFF2-40B4-BE49-F238E27FC236}">
                <a16:creationId xmlns:a16="http://schemas.microsoft.com/office/drawing/2014/main" id="{61E4C6E8-9C4D-A3C7-CE77-5D8AD0A9515C}"/>
              </a:ext>
            </a:extLst>
          </p:cNvPr>
          <p:cNvPicPr>
            <a:picLocks noChangeAspect="1"/>
          </p:cNvPicPr>
          <p:nvPr/>
        </p:nvPicPr>
        <p:blipFill>
          <a:blip r:embed="rId3"/>
          <a:stretch>
            <a:fillRect/>
          </a:stretch>
        </p:blipFill>
        <p:spPr>
          <a:xfrm>
            <a:off x="4501937" y="1017725"/>
            <a:ext cx="4184863" cy="3260003"/>
          </a:xfrm>
          <a:prstGeom prst="rect">
            <a:avLst/>
          </a:prstGeom>
        </p:spPr>
      </p:pic>
      <p:sp>
        <p:nvSpPr>
          <p:cNvPr id="7" name="TextBox 6">
            <a:extLst>
              <a:ext uri="{FF2B5EF4-FFF2-40B4-BE49-F238E27FC236}">
                <a16:creationId xmlns:a16="http://schemas.microsoft.com/office/drawing/2014/main" id="{014D7DE8-4872-E70A-CBC6-DB5B1554B008}"/>
              </a:ext>
            </a:extLst>
          </p:cNvPr>
          <p:cNvSpPr txBox="1"/>
          <p:nvPr/>
        </p:nvSpPr>
        <p:spPr>
          <a:xfrm>
            <a:off x="311699" y="4436865"/>
            <a:ext cx="7594515" cy="307777"/>
          </a:xfrm>
          <a:prstGeom prst="rect">
            <a:avLst/>
          </a:prstGeom>
          <a:noFill/>
        </p:spPr>
        <p:txBody>
          <a:bodyPr wrap="square">
            <a:spAutoFit/>
          </a:bodyPr>
          <a:lstStyle/>
          <a:p>
            <a:r>
              <a:rPr lang="en-US" sz="1400" dirty="0">
                <a:solidFill>
                  <a:schemeClr val="bg1"/>
                </a:solidFill>
                <a:effectLst/>
                <a:latin typeface="+mn-lt"/>
              </a:rPr>
              <a:t>LSST will provide data for roughly 10</a:t>
            </a:r>
            <a:r>
              <a:rPr lang="en-US" sz="1400" baseline="30000" dirty="0">
                <a:solidFill>
                  <a:schemeClr val="bg1"/>
                </a:solidFill>
                <a:effectLst/>
                <a:latin typeface="+mn-lt"/>
              </a:rPr>
              <a:t>9</a:t>
            </a:r>
            <a:r>
              <a:rPr lang="en-US" sz="1000" dirty="0">
                <a:solidFill>
                  <a:schemeClr val="bg1"/>
                </a:solidFill>
                <a:latin typeface="+mn-lt"/>
              </a:rPr>
              <a:t> </a:t>
            </a:r>
            <a:r>
              <a:rPr lang="en-US" sz="1400" dirty="0">
                <a:solidFill>
                  <a:schemeClr val="bg1"/>
                </a:solidFill>
                <a:effectLst/>
                <a:latin typeface="+mn-lt"/>
              </a:rPr>
              <a:t>galaxies at z &gt; 2, of which ∼ </a:t>
            </a:r>
            <a:r>
              <a:rPr lang="en-US" dirty="0">
                <a:solidFill>
                  <a:schemeClr val="bg1"/>
                </a:solidFill>
                <a:latin typeface="+mn-lt"/>
              </a:rPr>
              <a:t>10</a:t>
            </a:r>
            <a:r>
              <a:rPr lang="en-US" baseline="30000" dirty="0">
                <a:solidFill>
                  <a:schemeClr val="bg1"/>
                </a:solidFill>
                <a:latin typeface="+mn-lt"/>
              </a:rPr>
              <a:t>7</a:t>
            </a:r>
            <a:r>
              <a:rPr lang="en-US" sz="1000" dirty="0">
                <a:solidFill>
                  <a:schemeClr val="bg1"/>
                </a:solidFill>
                <a:effectLst/>
                <a:latin typeface="+mn-lt"/>
              </a:rPr>
              <a:t> </a:t>
            </a:r>
            <a:r>
              <a:rPr lang="en-US" sz="1400" dirty="0">
                <a:solidFill>
                  <a:schemeClr val="bg1"/>
                </a:solidFill>
                <a:effectLst/>
                <a:latin typeface="+mn-lt"/>
              </a:rPr>
              <a:t>will be at z &gt; 4.5. </a:t>
            </a:r>
            <a:endParaRPr lang="en-US" dirty="0">
              <a:solidFill>
                <a:schemeClr val="bg1"/>
              </a:solidFill>
              <a:latin typeface="+mn-lt"/>
            </a:endParaRPr>
          </a:p>
        </p:txBody>
      </p:sp>
    </p:spTree>
    <p:extLst>
      <p:ext uri="{BB962C8B-B14F-4D97-AF65-F5344CB8AC3E}">
        <p14:creationId xmlns:p14="http://schemas.microsoft.com/office/powerpoint/2010/main" val="41654097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B78C8-43E3-9141-1CE2-B587B7B3F44A}"/>
              </a:ext>
            </a:extLst>
          </p:cNvPr>
          <p:cNvSpPr>
            <a:spLocks noGrp="1"/>
          </p:cNvSpPr>
          <p:nvPr>
            <p:ph type="title"/>
          </p:nvPr>
        </p:nvSpPr>
        <p:spPr/>
        <p:txBody>
          <a:bodyPr/>
          <a:lstStyle/>
          <a:p>
            <a:r>
              <a:rPr lang="en-US" dirty="0">
                <a:latin typeface="+mn-lt"/>
              </a:rPr>
              <a:t>Key science areas: cosmic noon</a:t>
            </a:r>
          </a:p>
        </p:txBody>
      </p:sp>
      <p:sp>
        <p:nvSpPr>
          <p:cNvPr id="3" name="Text Placeholder 2">
            <a:extLst>
              <a:ext uri="{FF2B5EF4-FFF2-40B4-BE49-F238E27FC236}">
                <a16:creationId xmlns:a16="http://schemas.microsoft.com/office/drawing/2014/main" id="{39D5632C-82D8-072C-B71A-A9AEDCF649AE}"/>
              </a:ext>
            </a:extLst>
          </p:cNvPr>
          <p:cNvSpPr>
            <a:spLocks noGrp="1"/>
          </p:cNvSpPr>
          <p:nvPr>
            <p:ph sz="quarter" idx="10"/>
          </p:nvPr>
        </p:nvSpPr>
        <p:spPr>
          <a:xfrm>
            <a:off x="311700" y="1140502"/>
            <a:ext cx="5725751" cy="3557973"/>
          </a:xfrm>
        </p:spPr>
        <p:txBody>
          <a:bodyPr/>
          <a:lstStyle/>
          <a:p>
            <a:pPr marL="231775" indent="-222250">
              <a:lnSpc>
                <a:spcPct val="100000"/>
              </a:lnSpc>
              <a:buSzPct val="100000"/>
            </a:pPr>
            <a:r>
              <a:rPr lang="en-US" dirty="0">
                <a:effectLst/>
              </a:rPr>
              <a:t>Optical data probes stellar populations (&gt;100Myr). From this we can define the “star-forming main sequence”  for galaxies</a:t>
            </a:r>
          </a:p>
          <a:p>
            <a:pPr marL="457200" lvl="2">
              <a:spcBef>
                <a:spcPts val="0"/>
              </a:spcBef>
              <a:buSzPct val="100000"/>
            </a:pPr>
            <a:r>
              <a:rPr lang="en-US" dirty="0"/>
              <a:t>Cosmic noon is the build up of galaxy populations through to the peak in the SFR history around z~2</a:t>
            </a:r>
          </a:p>
          <a:p>
            <a:pPr marL="457200" lvl="2">
              <a:lnSpc>
                <a:spcPct val="100000"/>
              </a:lnSpc>
              <a:spcBef>
                <a:spcPts val="0"/>
              </a:spcBef>
              <a:buSzPct val="100000"/>
            </a:pPr>
            <a:r>
              <a:rPr lang="en-US" dirty="0">
                <a:solidFill>
                  <a:schemeClr val="bg1"/>
                </a:solidFill>
              </a:rPr>
              <a:t>Galaxies of the same stellar mass have similar star formation rates (two populations – star forming, quenched)</a:t>
            </a:r>
          </a:p>
          <a:p>
            <a:pPr marL="457200" lvl="2">
              <a:lnSpc>
                <a:spcPct val="100000"/>
              </a:lnSpc>
              <a:spcBef>
                <a:spcPts val="0"/>
              </a:spcBef>
              <a:buSzPct val="100000"/>
            </a:pPr>
            <a:r>
              <a:rPr lang="en-US" dirty="0">
                <a:effectLst/>
              </a:rPr>
              <a:t>Gravitational instabilities and secular evolution are important for the build up of galactic structure</a:t>
            </a:r>
            <a:endParaRPr lang="en-US" dirty="0">
              <a:solidFill>
                <a:schemeClr val="bg1"/>
              </a:solidFill>
            </a:endParaRPr>
          </a:p>
          <a:p>
            <a:pPr marL="457200" lvl="2">
              <a:lnSpc>
                <a:spcPct val="100000"/>
              </a:lnSpc>
              <a:spcBef>
                <a:spcPts val="0"/>
              </a:spcBef>
              <a:buSzPct val="100000"/>
            </a:pPr>
            <a:r>
              <a:rPr lang="en-US" dirty="0">
                <a:solidFill>
                  <a:schemeClr val="bg1"/>
                </a:solidFill>
              </a:rPr>
              <a:t>Rubin can contribute volume  (some depth and less detail in wavelength or image quality).  Volume means we can search for outliers from the  “main sequence”</a:t>
            </a:r>
          </a:p>
          <a:p>
            <a:pPr marL="457200" lvl="2">
              <a:lnSpc>
                <a:spcPct val="100000"/>
              </a:lnSpc>
              <a:spcBef>
                <a:spcPts val="0"/>
              </a:spcBef>
              <a:buSzPct val="100000"/>
            </a:pPr>
            <a:r>
              <a:rPr lang="en-US" dirty="0">
                <a:effectLst/>
              </a:rPr>
              <a:t>Connections with other wavelengths, higher image resolution, and spectral properties will be critical</a:t>
            </a:r>
            <a:endParaRPr lang="en-US" dirty="0">
              <a:solidFill>
                <a:schemeClr val="bg1"/>
              </a:solidFill>
              <a:effectLst/>
            </a:endParaRPr>
          </a:p>
          <a:p>
            <a:pPr>
              <a:lnSpc>
                <a:spcPct val="100000"/>
              </a:lnSpc>
              <a:buSzPct val="100000"/>
            </a:pPr>
            <a:endParaRPr lang="en-US" dirty="0"/>
          </a:p>
        </p:txBody>
      </p:sp>
      <p:pic>
        <p:nvPicPr>
          <p:cNvPr id="2054" name="Picture 6" descr="Figure 4.">
            <a:extLst>
              <a:ext uri="{FF2B5EF4-FFF2-40B4-BE49-F238E27FC236}">
                <a16:creationId xmlns:a16="http://schemas.microsoft.com/office/drawing/2014/main" id="{31AE9A21-EF4B-E75E-759E-D67BD74A65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7403" y="662737"/>
            <a:ext cx="2694945" cy="25486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B4DE1DA-03FB-663E-9293-8F7C2B00047E}"/>
              </a:ext>
            </a:extLst>
          </p:cNvPr>
          <p:cNvPicPr>
            <a:picLocks noChangeAspect="1"/>
          </p:cNvPicPr>
          <p:nvPr/>
        </p:nvPicPr>
        <p:blipFill>
          <a:blip r:embed="rId4"/>
          <a:stretch>
            <a:fillRect/>
          </a:stretch>
        </p:blipFill>
        <p:spPr>
          <a:xfrm>
            <a:off x="6087403" y="3279200"/>
            <a:ext cx="2694945" cy="1600446"/>
          </a:xfrm>
          <a:prstGeom prst="rect">
            <a:avLst/>
          </a:prstGeom>
        </p:spPr>
      </p:pic>
    </p:spTree>
    <p:extLst>
      <p:ext uri="{BB962C8B-B14F-4D97-AF65-F5344CB8AC3E}">
        <p14:creationId xmlns:p14="http://schemas.microsoft.com/office/powerpoint/2010/main" val="464661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B78C8-43E3-9141-1CE2-B587B7B3F44A}"/>
              </a:ext>
            </a:extLst>
          </p:cNvPr>
          <p:cNvSpPr>
            <a:spLocks noGrp="1"/>
          </p:cNvSpPr>
          <p:nvPr>
            <p:ph type="title"/>
          </p:nvPr>
        </p:nvSpPr>
        <p:spPr/>
        <p:txBody>
          <a:bodyPr/>
          <a:lstStyle/>
          <a:p>
            <a:r>
              <a:rPr lang="en-US" dirty="0">
                <a:latin typeface="+mn-lt"/>
              </a:rPr>
              <a:t>Key science areas: structure evolution</a:t>
            </a:r>
          </a:p>
        </p:txBody>
      </p:sp>
      <p:sp>
        <p:nvSpPr>
          <p:cNvPr id="3" name="Text Placeholder 2">
            <a:extLst>
              <a:ext uri="{FF2B5EF4-FFF2-40B4-BE49-F238E27FC236}">
                <a16:creationId xmlns:a16="http://schemas.microsoft.com/office/drawing/2014/main" id="{39D5632C-82D8-072C-B71A-A9AEDCF649AE}"/>
              </a:ext>
            </a:extLst>
          </p:cNvPr>
          <p:cNvSpPr>
            <a:spLocks noGrp="1"/>
          </p:cNvSpPr>
          <p:nvPr>
            <p:ph sz="quarter" idx="10"/>
          </p:nvPr>
        </p:nvSpPr>
        <p:spPr>
          <a:xfrm>
            <a:off x="311700" y="1140502"/>
            <a:ext cx="5725751" cy="3557973"/>
          </a:xfrm>
        </p:spPr>
        <p:txBody>
          <a:bodyPr/>
          <a:lstStyle/>
          <a:p>
            <a:pPr marL="231775" indent="-222250">
              <a:lnSpc>
                <a:spcPct val="100000"/>
              </a:lnSpc>
              <a:buSzPct val="100000"/>
            </a:pPr>
            <a:r>
              <a:rPr lang="en-US" sz="1400" dirty="0">
                <a:effectLst/>
              </a:rPr>
              <a:t>Morphological studies (structural properties of galaxies) and change as a function of environment, and redshift. </a:t>
            </a:r>
          </a:p>
          <a:p>
            <a:pPr marL="403225" lvl="1" indent="-222250">
              <a:buSzPct val="100000"/>
            </a:pPr>
            <a:r>
              <a:rPr lang="en-US" dirty="0"/>
              <a:t>Goal is to understand how in situ star formation, major and minor mergers, and gas accretion from the IGM impacts the formation of galaxies.</a:t>
            </a:r>
          </a:p>
          <a:p>
            <a:pPr marL="403225" lvl="1" indent="-222250">
              <a:buSzPct val="100000"/>
            </a:pPr>
            <a:r>
              <a:rPr lang="en-US" dirty="0"/>
              <a:t>Visual morphologies play a major role (e.g. Galaxy Zoo). Parametric models (e.g. </a:t>
            </a:r>
            <a:r>
              <a:rPr lang="en-US" dirty="0" err="1"/>
              <a:t>Sersic</a:t>
            </a:r>
            <a:r>
              <a:rPr lang="en-US" dirty="0"/>
              <a:t>) enable characterization of how structure evolves (modulo SNR, k-corrections and PSFs). Nonparametric  statistics (concentration, asymmetry, </a:t>
            </a:r>
            <a:r>
              <a:rPr lang="en-US" dirty="0" err="1"/>
              <a:t>clumpiness</a:t>
            </a:r>
            <a:r>
              <a:rPr lang="en-US" dirty="0"/>
              <a:t>) are often used to characterize morphology a high redshift </a:t>
            </a:r>
          </a:p>
          <a:p>
            <a:pPr marL="403225" lvl="1" indent="-222250">
              <a:buSzPct val="100000"/>
            </a:pPr>
            <a:r>
              <a:rPr lang="en-US" dirty="0"/>
              <a:t>Applications include tracing the merger rate with redshift, evolution of stellar populations of bulges, regulation of star formation with structural properties</a:t>
            </a:r>
          </a:p>
          <a:p>
            <a:pPr marL="403225" lvl="1" indent="-222250">
              <a:buSzPct val="100000"/>
            </a:pPr>
            <a:r>
              <a:rPr lang="en-US" dirty="0">
                <a:effectLst/>
              </a:rPr>
              <a:t>Techniques </a:t>
            </a:r>
            <a:r>
              <a:rPr lang="en-US" dirty="0"/>
              <a:t>robust to observational constraints (e.g. PSF) are still in development</a:t>
            </a:r>
          </a:p>
        </p:txBody>
      </p:sp>
      <p:pic>
        <p:nvPicPr>
          <p:cNvPr id="5" name="Picture 4">
            <a:extLst>
              <a:ext uri="{FF2B5EF4-FFF2-40B4-BE49-F238E27FC236}">
                <a16:creationId xmlns:a16="http://schemas.microsoft.com/office/drawing/2014/main" id="{7401B725-2B4D-CFAB-FD1D-A05B0A0F61A5}"/>
              </a:ext>
            </a:extLst>
          </p:cNvPr>
          <p:cNvPicPr>
            <a:picLocks noChangeAspect="1"/>
          </p:cNvPicPr>
          <p:nvPr/>
        </p:nvPicPr>
        <p:blipFill>
          <a:blip r:embed="rId3"/>
          <a:stretch>
            <a:fillRect/>
          </a:stretch>
        </p:blipFill>
        <p:spPr>
          <a:xfrm>
            <a:off x="6601522" y="948876"/>
            <a:ext cx="2383088" cy="4049911"/>
          </a:xfrm>
          <a:prstGeom prst="rect">
            <a:avLst/>
          </a:prstGeom>
        </p:spPr>
      </p:pic>
    </p:spTree>
    <p:extLst>
      <p:ext uri="{BB962C8B-B14F-4D97-AF65-F5344CB8AC3E}">
        <p14:creationId xmlns:p14="http://schemas.microsoft.com/office/powerpoint/2010/main" val="106847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C0B0DE4-1018-DC1D-D703-02C38A5DA6EC}"/>
              </a:ext>
            </a:extLst>
          </p:cNvPr>
          <p:cNvSpPr>
            <a:spLocks noGrp="1"/>
          </p:cNvSpPr>
          <p:nvPr>
            <p:ph type="title"/>
          </p:nvPr>
        </p:nvSpPr>
        <p:spPr/>
        <p:txBody>
          <a:bodyPr/>
          <a:lstStyle/>
          <a:p>
            <a:r>
              <a:rPr lang="en-US" dirty="0">
                <a:latin typeface="+mn-lt"/>
              </a:rPr>
              <a:t>We will draw from several sources</a:t>
            </a:r>
          </a:p>
        </p:txBody>
      </p:sp>
      <p:sp>
        <p:nvSpPr>
          <p:cNvPr id="9" name="Text Placeholder 8">
            <a:extLst>
              <a:ext uri="{FF2B5EF4-FFF2-40B4-BE49-F238E27FC236}">
                <a16:creationId xmlns:a16="http://schemas.microsoft.com/office/drawing/2014/main" id="{7DC42C96-6691-285C-6E4E-9A4FF1E92D65}"/>
              </a:ext>
            </a:extLst>
          </p:cNvPr>
          <p:cNvSpPr>
            <a:spLocks noGrp="1"/>
          </p:cNvSpPr>
          <p:nvPr>
            <p:ph sz="quarter" idx="10"/>
          </p:nvPr>
        </p:nvSpPr>
        <p:spPr/>
        <p:txBody>
          <a:bodyPr/>
          <a:lstStyle/>
          <a:p>
            <a:pPr>
              <a:buClr>
                <a:schemeClr val="bg1"/>
              </a:buClr>
            </a:pPr>
            <a:r>
              <a:rPr lang="en-US" dirty="0"/>
              <a:t>Rubin/LSST Science Book</a:t>
            </a:r>
          </a:p>
          <a:p>
            <a:pPr lvl="1">
              <a:buClr>
                <a:schemeClr val="bg1"/>
              </a:buClr>
            </a:pPr>
            <a:r>
              <a:rPr lang="en-US" dirty="0">
                <a:solidFill>
                  <a:schemeClr val="bg1"/>
                </a:solidFill>
                <a:hlinkClick r:id="rId2">
                  <a:extLst>
                    <a:ext uri="{A12FA001-AC4F-418D-AE19-62706E023703}">
                      <ahyp:hlinkClr xmlns:ahyp="http://schemas.microsoft.com/office/drawing/2018/hyperlinkcolor" val="tx"/>
                    </a:ext>
                  </a:extLst>
                </a:hlinkClick>
              </a:rPr>
              <a:t>https://www.lsst.org/scientists/scibook</a:t>
            </a:r>
            <a:endParaRPr lang="en-US" dirty="0">
              <a:solidFill>
                <a:schemeClr val="bg1"/>
              </a:solidFill>
            </a:endParaRPr>
          </a:p>
          <a:p>
            <a:pPr lvl="1">
              <a:buClr>
                <a:schemeClr val="bg1"/>
              </a:buClr>
            </a:pPr>
            <a:r>
              <a:rPr lang="en-US" dirty="0">
                <a:solidFill>
                  <a:schemeClr val="bg1"/>
                </a:solidFill>
              </a:rPr>
              <a:t>591 pages ~190 on extra galactic and cosmology</a:t>
            </a:r>
          </a:p>
          <a:p>
            <a:pPr>
              <a:buClr>
                <a:schemeClr val="bg1"/>
              </a:buClr>
            </a:pPr>
            <a:r>
              <a:rPr lang="en-US" dirty="0"/>
              <a:t>DESC Science Roadmap</a:t>
            </a:r>
          </a:p>
          <a:p>
            <a:pPr lvl="1">
              <a:buClr>
                <a:schemeClr val="bg1"/>
              </a:buClr>
            </a:pPr>
            <a:r>
              <a:rPr lang="en-US" dirty="0">
                <a:solidFill>
                  <a:schemeClr val="bg1"/>
                </a:solidFill>
                <a:hlinkClick r:id="rId3"/>
              </a:rPr>
              <a:t>https://lsstdesc.org/assets/pdf/docs/DESC_SRM_latest.pdf</a:t>
            </a:r>
            <a:endParaRPr lang="en-US" dirty="0">
              <a:solidFill>
                <a:schemeClr val="bg1"/>
              </a:solidFill>
            </a:endParaRPr>
          </a:p>
          <a:p>
            <a:r>
              <a:rPr lang="en-US" dirty="0"/>
              <a:t>Reviews of galaxy formation</a:t>
            </a:r>
          </a:p>
          <a:p>
            <a:pPr lvl="1"/>
            <a:r>
              <a:rPr lang="en-US" dirty="0">
                <a:hlinkClick r:id="rId4"/>
              </a:rPr>
              <a:t>https://www.annualreviews.org/doi/pdf/10.1146/annurev-astro-081913-040037</a:t>
            </a:r>
            <a:endParaRPr lang="en-US" dirty="0"/>
          </a:p>
          <a:p>
            <a:pPr lvl="1"/>
            <a:r>
              <a:rPr lang="en-US" dirty="0">
                <a:hlinkClick r:id="rId5"/>
              </a:rPr>
              <a:t>https://www.annualreviews.org/doi/abs/10.1146/annurev-astro-032620-021910</a:t>
            </a:r>
            <a:endParaRPr lang="en-US" dirty="0"/>
          </a:p>
          <a:p>
            <a:r>
              <a:rPr lang="en-US" dirty="0">
                <a:solidFill>
                  <a:schemeClr val="bg1"/>
                </a:solidFill>
              </a:rPr>
              <a:t>DESC Science Requirements Document</a:t>
            </a:r>
          </a:p>
          <a:p>
            <a:pPr lvl="1"/>
            <a:r>
              <a:rPr lang="en-US" dirty="0"/>
              <a:t>https://</a:t>
            </a:r>
            <a:r>
              <a:rPr lang="en-US" dirty="0" err="1"/>
              <a:t>arxiv.org</a:t>
            </a:r>
            <a:r>
              <a:rPr lang="en-US" dirty="0"/>
              <a:t>/pdf/1809.01669.pdf</a:t>
            </a:r>
            <a:endParaRPr lang="en-US" dirty="0">
              <a:solidFill>
                <a:schemeClr val="bg1"/>
              </a:solidFill>
            </a:endParaRPr>
          </a:p>
          <a:p>
            <a:pPr>
              <a:buClr>
                <a:schemeClr val="bg1"/>
              </a:buClr>
            </a:pPr>
            <a:endParaRPr lang="en-US" dirty="0"/>
          </a:p>
        </p:txBody>
      </p:sp>
    </p:spTree>
    <p:extLst>
      <p:ext uri="{BB962C8B-B14F-4D97-AF65-F5344CB8AC3E}">
        <p14:creationId xmlns:p14="http://schemas.microsoft.com/office/powerpoint/2010/main" val="25590670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B78C8-43E3-9141-1CE2-B587B7B3F44A}"/>
              </a:ext>
            </a:extLst>
          </p:cNvPr>
          <p:cNvSpPr>
            <a:spLocks noGrp="1"/>
          </p:cNvSpPr>
          <p:nvPr>
            <p:ph type="title"/>
          </p:nvPr>
        </p:nvSpPr>
        <p:spPr/>
        <p:txBody>
          <a:bodyPr/>
          <a:lstStyle/>
          <a:p>
            <a:r>
              <a:rPr lang="en-US" dirty="0">
                <a:latin typeface="+mn-lt"/>
              </a:rPr>
              <a:t>Key science areas: low surface brightness</a:t>
            </a:r>
          </a:p>
        </p:txBody>
      </p:sp>
      <p:sp>
        <p:nvSpPr>
          <p:cNvPr id="3" name="Text Placeholder 2">
            <a:extLst>
              <a:ext uri="{FF2B5EF4-FFF2-40B4-BE49-F238E27FC236}">
                <a16:creationId xmlns:a16="http://schemas.microsoft.com/office/drawing/2014/main" id="{39D5632C-82D8-072C-B71A-A9AEDCF649AE}"/>
              </a:ext>
            </a:extLst>
          </p:cNvPr>
          <p:cNvSpPr>
            <a:spLocks noGrp="1"/>
          </p:cNvSpPr>
          <p:nvPr>
            <p:ph sz="quarter" idx="10"/>
          </p:nvPr>
        </p:nvSpPr>
        <p:spPr>
          <a:xfrm>
            <a:off x="311700" y="1292806"/>
            <a:ext cx="5725751" cy="3557973"/>
          </a:xfrm>
        </p:spPr>
        <p:txBody>
          <a:bodyPr/>
          <a:lstStyle/>
          <a:p>
            <a:pPr marL="231775" indent="-222250">
              <a:lnSpc>
                <a:spcPct val="100000"/>
              </a:lnSpc>
              <a:buSzPct val="100000"/>
            </a:pPr>
            <a:r>
              <a:rPr lang="en-US" sz="1400" dirty="0">
                <a:effectLst/>
              </a:rPr>
              <a:t>The role of mergers in driving star formation, black hole growth and morphological evolution remains an open question</a:t>
            </a:r>
          </a:p>
          <a:p>
            <a:pPr marL="403225" lvl="1" indent="-222250">
              <a:buSzPct val="100000"/>
            </a:pPr>
            <a:r>
              <a:rPr lang="en-US" dirty="0">
                <a:effectLst/>
              </a:rPr>
              <a:t>Low Surface </a:t>
            </a:r>
            <a:r>
              <a:rPr lang="en-US" dirty="0"/>
              <a:t>B</a:t>
            </a:r>
            <a:r>
              <a:rPr lang="en-US" dirty="0">
                <a:effectLst/>
              </a:rPr>
              <a:t>rightness (LSB) galaxies as a test of hierarchical galaxy formation (LSBs outnumber massive galaxies and minor mergers dominate the assembly history)</a:t>
            </a:r>
          </a:p>
          <a:p>
            <a:pPr marL="403225" lvl="1" indent="-222250">
              <a:buSzPct val="100000"/>
            </a:pPr>
            <a:r>
              <a:rPr lang="en-US" dirty="0"/>
              <a:t>Spectroscopic survey have biases where photometric redshift samples may not (or have less). </a:t>
            </a:r>
          </a:p>
          <a:p>
            <a:pPr marL="403225" lvl="1" indent="-222250">
              <a:buSzPct val="100000"/>
            </a:pPr>
            <a:r>
              <a:rPr lang="en-US" dirty="0">
                <a:effectLst/>
              </a:rPr>
              <a:t>Interactions enhance SFR</a:t>
            </a:r>
            <a:r>
              <a:rPr lang="en-US" dirty="0"/>
              <a:t> in dwarfs (</a:t>
            </a:r>
            <a:r>
              <a:rPr lang="en-US" dirty="0" err="1"/>
              <a:t>Kaviraj</a:t>
            </a:r>
            <a:r>
              <a:rPr lang="en-US" dirty="0"/>
              <a:t> 2022)</a:t>
            </a:r>
            <a:endParaRPr lang="en-US" dirty="0">
              <a:effectLst/>
            </a:endParaRPr>
          </a:p>
          <a:p>
            <a:pPr marL="403225" lvl="1" indent="-222250">
              <a:buSzPct val="100000"/>
            </a:pPr>
            <a:r>
              <a:rPr lang="en-US" dirty="0">
                <a:effectLst/>
              </a:rPr>
              <a:t>Requires identification of LSBs and tidal features around merging galaxies which is possible with LSST data</a:t>
            </a:r>
          </a:p>
        </p:txBody>
      </p:sp>
      <p:pic>
        <p:nvPicPr>
          <p:cNvPr id="4" name="Picture 3">
            <a:extLst>
              <a:ext uri="{FF2B5EF4-FFF2-40B4-BE49-F238E27FC236}">
                <a16:creationId xmlns:a16="http://schemas.microsoft.com/office/drawing/2014/main" id="{4B15FE11-0437-96A3-9926-632C853826D4}"/>
              </a:ext>
            </a:extLst>
          </p:cNvPr>
          <p:cNvPicPr>
            <a:picLocks noChangeAspect="1"/>
          </p:cNvPicPr>
          <p:nvPr/>
        </p:nvPicPr>
        <p:blipFill>
          <a:blip r:embed="rId3"/>
          <a:stretch>
            <a:fillRect/>
          </a:stretch>
        </p:blipFill>
        <p:spPr>
          <a:xfrm>
            <a:off x="6159594" y="976646"/>
            <a:ext cx="2962104" cy="1946972"/>
          </a:xfrm>
          <a:prstGeom prst="rect">
            <a:avLst/>
          </a:prstGeom>
        </p:spPr>
      </p:pic>
      <p:sp>
        <p:nvSpPr>
          <p:cNvPr id="9" name="TextBox 8">
            <a:extLst>
              <a:ext uri="{FF2B5EF4-FFF2-40B4-BE49-F238E27FC236}">
                <a16:creationId xmlns:a16="http://schemas.microsoft.com/office/drawing/2014/main" id="{36B382FD-3288-213F-377D-5272E078975D}"/>
              </a:ext>
            </a:extLst>
          </p:cNvPr>
          <p:cNvSpPr txBox="1"/>
          <p:nvPr/>
        </p:nvSpPr>
        <p:spPr>
          <a:xfrm>
            <a:off x="7248828" y="2900932"/>
            <a:ext cx="3055433" cy="261610"/>
          </a:xfrm>
          <a:prstGeom prst="rect">
            <a:avLst/>
          </a:prstGeom>
          <a:noFill/>
        </p:spPr>
        <p:txBody>
          <a:bodyPr wrap="square">
            <a:spAutoFit/>
          </a:bodyPr>
          <a:lstStyle/>
          <a:p>
            <a:r>
              <a:rPr lang="en-US" sz="1100" dirty="0">
                <a:solidFill>
                  <a:schemeClr val="bg1"/>
                </a:solidFill>
                <a:effectLst/>
                <a:latin typeface="+mn-lt"/>
              </a:rPr>
              <a:t>Jackson +21, MN, 402, 4262</a:t>
            </a:r>
            <a:endParaRPr lang="en-US" sz="1100" dirty="0">
              <a:solidFill>
                <a:schemeClr val="bg1"/>
              </a:solidFill>
              <a:latin typeface="+mn-lt"/>
            </a:endParaRPr>
          </a:p>
        </p:txBody>
      </p:sp>
      <p:pic>
        <p:nvPicPr>
          <p:cNvPr id="10" name="Picture 9">
            <a:extLst>
              <a:ext uri="{FF2B5EF4-FFF2-40B4-BE49-F238E27FC236}">
                <a16:creationId xmlns:a16="http://schemas.microsoft.com/office/drawing/2014/main" id="{D23DB8FE-360B-CF16-6247-2690423E1F95}"/>
              </a:ext>
            </a:extLst>
          </p:cNvPr>
          <p:cNvPicPr>
            <a:picLocks noChangeAspect="1"/>
          </p:cNvPicPr>
          <p:nvPr/>
        </p:nvPicPr>
        <p:blipFill>
          <a:blip r:embed="rId4"/>
          <a:stretch>
            <a:fillRect/>
          </a:stretch>
        </p:blipFill>
        <p:spPr>
          <a:xfrm>
            <a:off x="6959382" y="3162542"/>
            <a:ext cx="2153225" cy="1620646"/>
          </a:xfrm>
          <a:prstGeom prst="rect">
            <a:avLst/>
          </a:prstGeom>
        </p:spPr>
      </p:pic>
    </p:spTree>
    <p:extLst>
      <p:ext uri="{BB962C8B-B14F-4D97-AF65-F5344CB8AC3E}">
        <p14:creationId xmlns:p14="http://schemas.microsoft.com/office/powerpoint/2010/main" val="19651887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0E9-AC15-A267-F1FF-498B356D6ACD}"/>
              </a:ext>
            </a:extLst>
          </p:cNvPr>
          <p:cNvSpPr>
            <a:spLocks noGrp="1"/>
          </p:cNvSpPr>
          <p:nvPr>
            <p:ph type="title"/>
          </p:nvPr>
        </p:nvSpPr>
        <p:spPr/>
        <p:txBody>
          <a:bodyPr/>
          <a:lstStyle/>
          <a:p>
            <a:r>
              <a:rPr lang="en-US" dirty="0">
                <a:latin typeface="+mn-lt"/>
              </a:rPr>
              <a:t>Cosmology</a:t>
            </a:r>
          </a:p>
        </p:txBody>
      </p:sp>
      <p:pic>
        <p:nvPicPr>
          <p:cNvPr id="4" name="Picture 3">
            <a:extLst>
              <a:ext uri="{FF2B5EF4-FFF2-40B4-BE49-F238E27FC236}">
                <a16:creationId xmlns:a16="http://schemas.microsoft.com/office/drawing/2014/main" id="{F61CEA44-E36A-44E5-A118-9C96BB19DCAC}"/>
              </a:ext>
            </a:extLst>
          </p:cNvPr>
          <p:cNvPicPr>
            <a:picLocks noChangeAspect="1"/>
          </p:cNvPicPr>
          <p:nvPr/>
        </p:nvPicPr>
        <p:blipFill rotWithShape="1">
          <a:blip r:embed="rId3"/>
          <a:srcRect b="51068"/>
          <a:stretch/>
        </p:blipFill>
        <p:spPr>
          <a:xfrm>
            <a:off x="1473810" y="1107348"/>
            <a:ext cx="6320893" cy="3249475"/>
          </a:xfrm>
          <a:prstGeom prst="rect">
            <a:avLst/>
          </a:prstGeom>
        </p:spPr>
      </p:pic>
      <p:sp>
        <p:nvSpPr>
          <p:cNvPr id="6" name="TextBox 5">
            <a:extLst>
              <a:ext uri="{FF2B5EF4-FFF2-40B4-BE49-F238E27FC236}">
                <a16:creationId xmlns:a16="http://schemas.microsoft.com/office/drawing/2014/main" id="{08B5D893-70B0-A9BE-5EEB-B3900C4CDD78}"/>
              </a:ext>
            </a:extLst>
          </p:cNvPr>
          <p:cNvSpPr txBox="1"/>
          <p:nvPr/>
        </p:nvSpPr>
        <p:spPr>
          <a:xfrm>
            <a:off x="3222703" y="4446447"/>
            <a:ext cx="4572000" cy="307777"/>
          </a:xfrm>
          <a:prstGeom prst="rect">
            <a:avLst/>
          </a:prstGeom>
          <a:noFill/>
        </p:spPr>
        <p:txBody>
          <a:bodyPr wrap="square">
            <a:spAutoFit/>
          </a:bodyPr>
          <a:lstStyle/>
          <a:p>
            <a:r>
              <a:rPr lang="en-US" dirty="0">
                <a:solidFill>
                  <a:schemeClr val="bg1"/>
                </a:solidFill>
                <a:latin typeface="+mn-lt"/>
              </a:rPr>
              <a:t>https://</a:t>
            </a:r>
            <a:r>
              <a:rPr lang="en-US" dirty="0" err="1">
                <a:solidFill>
                  <a:schemeClr val="bg1"/>
                </a:solidFill>
                <a:latin typeface="+mn-lt"/>
              </a:rPr>
              <a:t>arxiv.org</a:t>
            </a:r>
            <a:r>
              <a:rPr lang="en-US" dirty="0">
                <a:solidFill>
                  <a:schemeClr val="bg1"/>
                </a:solidFill>
                <a:latin typeface="+mn-lt"/>
              </a:rPr>
              <a:t>/pdf/1809.01669.pdf</a:t>
            </a:r>
          </a:p>
        </p:txBody>
      </p:sp>
      <p:sp>
        <p:nvSpPr>
          <p:cNvPr id="8" name="TextBox 7">
            <a:extLst>
              <a:ext uri="{FF2B5EF4-FFF2-40B4-BE49-F238E27FC236}">
                <a16:creationId xmlns:a16="http://schemas.microsoft.com/office/drawing/2014/main" id="{218FB340-1D12-50D1-5A0E-30873A53B1DD}"/>
              </a:ext>
            </a:extLst>
          </p:cNvPr>
          <p:cNvSpPr txBox="1"/>
          <p:nvPr/>
        </p:nvSpPr>
        <p:spPr>
          <a:xfrm>
            <a:off x="3937000" y="1452662"/>
            <a:ext cx="431800" cy="307777"/>
          </a:xfrm>
          <a:prstGeom prst="rect">
            <a:avLst/>
          </a:prstGeom>
          <a:noFill/>
        </p:spPr>
        <p:txBody>
          <a:bodyPr wrap="square">
            <a:spAutoFit/>
          </a:bodyPr>
          <a:lstStyle/>
          <a:p>
            <a:r>
              <a:rPr lang="en-US" b="1" dirty="0">
                <a:solidFill>
                  <a:srgbClr val="C00000"/>
                </a:solidFill>
                <a:effectLst/>
                <a:latin typeface="Arial" panose="020B0604020202020204" pitchFamily="34" charset="0"/>
              </a:rPr>
              <a:t>Y1</a:t>
            </a:r>
            <a:endParaRPr lang="en-US" b="1" dirty="0">
              <a:solidFill>
                <a:srgbClr val="C00000"/>
              </a:solidFill>
            </a:endParaRPr>
          </a:p>
        </p:txBody>
      </p:sp>
      <p:sp>
        <p:nvSpPr>
          <p:cNvPr id="9" name="TextBox 8">
            <a:extLst>
              <a:ext uri="{FF2B5EF4-FFF2-40B4-BE49-F238E27FC236}">
                <a16:creationId xmlns:a16="http://schemas.microsoft.com/office/drawing/2014/main" id="{DC2474C1-506A-CFD8-829F-F8BB4CF24CBA}"/>
              </a:ext>
            </a:extLst>
          </p:cNvPr>
          <p:cNvSpPr txBox="1"/>
          <p:nvPr/>
        </p:nvSpPr>
        <p:spPr>
          <a:xfrm>
            <a:off x="6959600" y="1452662"/>
            <a:ext cx="647090" cy="307777"/>
          </a:xfrm>
          <a:prstGeom prst="rect">
            <a:avLst/>
          </a:prstGeom>
          <a:noFill/>
        </p:spPr>
        <p:txBody>
          <a:bodyPr wrap="square">
            <a:spAutoFit/>
          </a:bodyPr>
          <a:lstStyle/>
          <a:p>
            <a:r>
              <a:rPr lang="en-US" b="1" dirty="0">
                <a:solidFill>
                  <a:srgbClr val="C00000"/>
                </a:solidFill>
                <a:effectLst/>
                <a:latin typeface="Arial" panose="020B0604020202020204" pitchFamily="34" charset="0"/>
              </a:rPr>
              <a:t>Y10</a:t>
            </a:r>
            <a:endParaRPr lang="en-US" b="1" dirty="0">
              <a:solidFill>
                <a:srgbClr val="C00000"/>
              </a:solidFill>
            </a:endParaRPr>
          </a:p>
        </p:txBody>
      </p:sp>
    </p:spTree>
    <p:extLst>
      <p:ext uri="{BB962C8B-B14F-4D97-AF65-F5344CB8AC3E}">
        <p14:creationId xmlns:p14="http://schemas.microsoft.com/office/powerpoint/2010/main" val="28543777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2F50B-A7EB-9446-476D-6A44DE0E7E09}"/>
              </a:ext>
            </a:extLst>
          </p:cNvPr>
          <p:cNvSpPr>
            <a:spLocks noGrp="1"/>
          </p:cNvSpPr>
          <p:nvPr>
            <p:ph type="title"/>
          </p:nvPr>
        </p:nvSpPr>
        <p:spPr/>
        <p:txBody>
          <a:bodyPr/>
          <a:lstStyle/>
          <a:p>
            <a:r>
              <a:rPr lang="en-US" dirty="0">
                <a:latin typeface="+mn-lt"/>
              </a:rPr>
              <a:t>Impact of Systematics</a:t>
            </a:r>
          </a:p>
        </p:txBody>
      </p:sp>
      <p:pic>
        <p:nvPicPr>
          <p:cNvPr id="4" name="Picture 3">
            <a:extLst>
              <a:ext uri="{FF2B5EF4-FFF2-40B4-BE49-F238E27FC236}">
                <a16:creationId xmlns:a16="http://schemas.microsoft.com/office/drawing/2014/main" id="{D64619D0-59CA-201C-8B9A-CD62857143DE}"/>
              </a:ext>
            </a:extLst>
          </p:cNvPr>
          <p:cNvPicPr>
            <a:picLocks noChangeAspect="1"/>
          </p:cNvPicPr>
          <p:nvPr/>
        </p:nvPicPr>
        <p:blipFill>
          <a:blip r:embed="rId2"/>
          <a:stretch>
            <a:fillRect/>
          </a:stretch>
        </p:blipFill>
        <p:spPr>
          <a:xfrm>
            <a:off x="48308" y="1333965"/>
            <a:ext cx="2743485" cy="1969912"/>
          </a:xfrm>
          <a:prstGeom prst="rect">
            <a:avLst/>
          </a:prstGeom>
        </p:spPr>
      </p:pic>
      <p:pic>
        <p:nvPicPr>
          <p:cNvPr id="5" name="Picture 4">
            <a:extLst>
              <a:ext uri="{FF2B5EF4-FFF2-40B4-BE49-F238E27FC236}">
                <a16:creationId xmlns:a16="http://schemas.microsoft.com/office/drawing/2014/main" id="{D6624084-B610-000C-2216-358566698571}"/>
              </a:ext>
            </a:extLst>
          </p:cNvPr>
          <p:cNvPicPr>
            <a:picLocks noChangeAspect="1"/>
          </p:cNvPicPr>
          <p:nvPr/>
        </p:nvPicPr>
        <p:blipFill>
          <a:blip r:embed="rId3"/>
          <a:stretch>
            <a:fillRect/>
          </a:stretch>
        </p:blipFill>
        <p:spPr>
          <a:xfrm>
            <a:off x="2908202" y="1333965"/>
            <a:ext cx="1939664" cy="1969912"/>
          </a:xfrm>
          <a:prstGeom prst="rect">
            <a:avLst/>
          </a:prstGeom>
        </p:spPr>
      </p:pic>
      <p:sp>
        <p:nvSpPr>
          <p:cNvPr id="7" name="TextBox 6">
            <a:extLst>
              <a:ext uri="{FF2B5EF4-FFF2-40B4-BE49-F238E27FC236}">
                <a16:creationId xmlns:a16="http://schemas.microsoft.com/office/drawing/2014/main" id="{31B62E42-BF26-6732-A301-63A55529B22E}"/>
              </a:ext>
            </a:extLst>
          </p:cNvPr>
          <p:cNvSpPr txBox="1"/>
          <p:nvPr/>
        </p:nvSpPr>
        <p:spPr>
          <a:xfrm>
            <a:off x="100182" y="3305803"/>
            <a:ext cx="1360448" cy="307777"/>
          </a:xfrm>
          <a:prstGeom prst="rect">
            <a:avLst/>
          </a:prstGeom>
          <a:noFill/>
        </p:spPr>
        <p:txBody>
          <a:bodyPr wrap="square">
            <a:spAutoFit/>
          </a:bodyPr>
          <a:lstStyle/>
          <a:p>
            <a:r>
              <a:rPr lang="en-US" dirty="0">
                <a:solidFill>
                  <a:schemeClr val="bg1"/>
                </a:solidFill>
                <a:effectLst/>
                <a:latin typeface="+mn-lt"/>
              </a:rPr>
              <a:t>LSS (BAOs)</a:t>
            </a:r>
            <a:endParaRPr lang="en-US" dirty="0">
              <a:solidFill>
                <a:schemeClr val="bg1"/>
              </a:solidFill>
              <a:latin typeface="+mn-lt"/>
            </a:endParaRPr>
          </a:p>
        </p:txBody>
      </p:sp>
      <p:sp>
        <p:nvSpPr>
          <p:cNvPr id="8" name="TextBox 7">
            <a:extLst>
              <a:ext uri="{FF2B5EF4-FFF2-40B4-BE49-F238E27FC236}">
                <a16:creationId xmlns:a16="http://schemas.microsoft.com/office/drawing/2014/main" id="{BD17FE4B-4E80-6349-EAA5-C1857449D7C3}"/>
              </a:ext>
            </a:extLst>
          </p:cNvPr>
          <p:cNvSpPr txBox="1"/>
          <p:nvPr/>
        </p:nvSpPr>
        <p:spPr>
          <a:xfrm>
            <a:off x="2790299" y="3305803"/>
            <a:ext cx="1360448" cy="307777"/>
          </a:xfrm>
          <a:prstGeom prst="rect">
            <a:avLst/>
          </a:prstGeom>
          <a:noFill/>
        </p:spPr>
        <p:txBody>
          <a:bodyPr wrap="square">
            <a:spAutoFit/>
          </a:bodyPr>
          <a:lstStyle/>
          <a:p>
            <a:r>
              <a:rPr lang="en-US" dirty="0">
                <a:solidFill>
                  <a:schemeClr val="bg1"/>
                </a:solidFill>
                <a:effectLst/>
                <a:latin typeface="+mn-lt"/>
              </a:rPr>
              <a:t>Weak Lensing</a:t>
            </a:r>
            <a:endParaRPr lang="en-US" dirty="0">
              <a:solidFill>
                <a:schemeClr val="bg1"/>
              </a:solidFill>
              <a:latin typeface="+mn-lt"/>
            </a:endParaRPr>
          </a:p>
        </p:txBody>
      </p:sp>
      <p:pic>
        <p:nvPicPr>
          <p:cNvPr id="9" name="Picture 8">
            <a:extLst>
              <a:ext uri="{FF2B5EF4-FFF2-40B4-BE49-F238E27FC236}">
                <a16:creationId xmlns:a16="http://schemas.microsoft.com/office/drawing/2014/main" id="{0DF57C64-4C7E-A14E-D20E-3EB2798C5852}"/>
              </a:ext>
            </a:extLst>
          </p:cNvPr>
          <p:cNvPicPr>
            <a:picLocks noChangeAspect="1"/>
          </p:cNvPicPr>
          <p:nvPr/>
        </p:nvPicPr>
        <p:blipFill>
          <a:blip r:embed="rId4"/>
          <a:stretch>
            <a:fillRect/>
          </a:stretch>
        </p:blipFill>
        <p:spPr>
          <a:xfrm>
            <a:off x="4964275" y="1333965"/>
            <a:ext cx="1411022" cy="1969912"/>
          </a:xfrm>
          <a:prstGeom prst="rect">
            <a:avLst/>
          </a:prstGeom>
        </p:spPr>
      </p:pic>
      <p:sp>
        <p:nvSpPr>
          <p:cNvPr id="10" name="TextBox 9">
            <a:extLst>
              <a:ext uri="{FF2B5EF4-FFF2-40B4-BE49-F238E27FC236}">
                <a16:creationId xmlns:a16="http://schemas.microsoft.com/office/drawing/2014/main" id="{3B25B597-CD66-7227-7DEA-90A6A5D0ABA0}"/>
              </a:ext>
            </a:extLst>
          </p:cNvPr>
          <p:cNvSpPr txBox="1"/>
          <p:nvPr/>
        </p:nvSpPr>
        <p:spPr>
          <a:xfrm>
            <a:off x="4964275" y="3312340"/>
            <a:ext cx="1360448" cy="307777"/>
          </a:xfrm>
          <a:prstGeom prst="rect">
            <a:avLst/>
          </a:prstGeom>
          <a:noFill/>
        </p:spPr>
        <p:txBody>
          <a:bodyPr wrap="square">
            <a:spAutoFit/>
          </a:bodyPr>
          <a:lstStyle/>
          <a:p>
            <a:r>
              <a:rPr lang="en-US" dirty="0">
                <a:solidFill>
                  <a:schemeClr val="bg1"/>
                </a:solidFill>
                <a:effectLst/>
                <a:latin typeface="+mn-lt"/>
              </a:rPr>
              <a:t>Clusters</a:t>
            </a:r>
            <a:endParaRPr lang="en-US" dirty="0">
              <a:solidFill>
                <a:schemeClr val="bg1"/>
              </a:solidFill>
              <a:latin typeface="+mn-lt"/>
            </a:endParaRPr>
          </a:p>
        </p:txBody>
      </p:sp>
      <p:pic>
        <p:nvPicPr>
          <p:cNvPr id="11" name="Picture 10">
            <a:extLst>
              <a:ext uri="{FF2B5EF4-FFF2-40B4-BE49-F238E27FC236}">
                <a16:creationId xmlns:a16="http://schemas.microsoft.com/office/drawing/2014/main" id="{BBFFE14F-0EBC-8B2D-A441-FF16A99B5FFF}"/>
              </a:ext>
            </a:extLst>
          </p:cNvPr>
          <p:cNvPicPr>
            <a:picLocks noChangeAspect="1"/>
          </p:cNvPicPr>
          <p:nvPr/>
        </p:nvPicPr>
        <p:blipFill>
          <a:blip r:embed="rId5"/>
          <a:stretch>
            <a:fillRect/>
          </a:stretch>
        </p:blipFill>
        <p:spPr>
          <a:xfrm>
            <a:off x="6491707" y="1333965"/>
            <a:ext cx="2497648" cy="1969912"/>
          </a:xfrm>
          <a:prstGeom prst="rect">
            <a:avLst/>
          </a:prstGeom>
        </p:spPr>
      </p:pic>
      <p:sp>
        <p:nvSpPr>
          <p:cNvPr id="12" name="TextBox 11">
            <a:extLst>
              <a:ext uri="{FF2B5EF4-FFF2-40B4-BE49-F238E27FC236}">
                <a16:creationId xmlns:a16="http://schemas.microsoft.com/office/drawing/2014/main" id="{D5410A90-7602-0E2E-3694-33E425347304}"/>
              </a:ext>
            </a:extLst>
          </p:cNvPr>
          <p:cNvSpPr txBox="1"/>
          <p:nvPr/>
        </p:nvSpPr>
        <p:spPr>
          <a:xfrm>
            <a:off x="6491706" y="3303877"/>
            <a:ext cx="1360448" cy="307777"/>
          </a:xfrm>
          <a:prstGeom prst="rect">
            <a:avLst/>
          </a:prstGeom>
          <a:noFill/>
        </p:spPr>
        <p:txBody>
          <a:bodyPr wrap="square">
            <a:spAutoFit/>
          </a:bodyPr>
          <a:lstStyle/>
          <a:p>
            <a:r>
              <a:rPr lang="en-US" dirty="0">
                <a:solidFill>
                  <a:schemeClr val="bg1"/>
                </a:solidFill>
                <a:effectLst/>
                <a:latin typeface="+mn-lt"/>
              </a:rPr>
              <a:t>SN</a:t>
            </a:r>
            <a:endParaRPr lang="en-US" dirty="0">
              <a:solidFill>
                <a:schemeClr val="bg1"/>
              </a:solidFill>
              <a:latin typeface="+mn-lt"/>
            </a:endParaRPr>
          </a:p>
        </p:txBody>
      </p:sp>
      <p:sp>
        <p:nvSpPr>
          <p:cNvPr id="13" name="Rectangle 12">
            <a:extLst>
              <a:ext uri="{FF2B5EF4-FFF2-40B4-BE49-F238E27FC236}">
                <a16:creationId xmlns:a16="http://schemas.microsoft.com/office/drawing/2014/main" id="{E8D0EBDB-F3E8-5FB1-B582-23EBF00B8C8A}"/>
              </a:ext>
            </a:extLst>
          </p:cNvPr>
          <p:cNvSpPr/>
          <p:nvPr/>
        </p:nvSpPr>
        <p:spPr>
          <a:xfrm>
            <a:off x="1857585" y="2323890"/>
            <a:ext cx="582500" cy="2364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B3D34A8-695D-40CB-A47D-85AE8280383F}"/>
              </a:ext>
            </a:extLst>
          </p:cNvPr>
          <p:cNvSpPr/>
          <p:nvPr/>
        </p:nvSpPr>
        <p:spPr>
          <a:xfrm>
            <a:off x="5754152" y="3122095"/>
            <a:ext cx="495778" cy="1081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4E185526-E3AF-346C-50D7-8ECD1771F0A1}"/>
              </a:ext>
            </a:extLst>
          </p:cNvPr>
          <p:cNvSpPr/>
          <p:nvPr/>
        </p:nvSpPr>
        <p:spPr>
          <a:xfrm>
            <a:off x="4150747" y="1698171"/>
            <a:ext cx="521146" cy="1329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FFE9C7BA-F906-F6A3-D9A0-60AD8C86A8B6}"/>
              </a:ext>
            </a:extLst>
          </p:cNvPr>
          <p:cNvSpPr/>
          <p:nvPr/>
        </p:nvSpPr>
        <p:spPr>
          <a:xfrm>
            <a:off x="1750679" y="1884175"/>
            <a:ext cx="813513" cy="1844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1F488D91-809A-600A-C0CA-2088F5D35F7A}"/>
              </a:ext>
            </a:extLst>
          </p:cNvPr>
          <p:cNvSpPr/>
          <p:nvPr/>
        </p:nvSpPr>
        <p:spPr>
          <a:xfrm>
            <a:off x="4150747" y="2027813"/>
            <a:ext cx="521146" cy="1329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9EFBE04C-A80B-30C6-8BBF-566476CAA35C}"/>
              </a:ext>
            </a:extLst>
          </p:cNvPr>
          <p:cNvSpPr/>
          <p:nvPr/>
        </p:nvSpPr>
        <p:spPr>
          <a:xfrm>
            <a:off x="5804671" y="2496710"/>
            <a:ext cx="385681" cy="1081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EB2B8B9E-1B99-97B8-1363-026FF8EFA253}"/>
              </a:ext>
            </a:extLst>
          </p:cNvPr>
          <p:cNvSpPr/>
          <p:nvPr/>
        </p:nvSpPr>
        <p:spPr>
          <a:xfrm>
            <a:off x="8063230" y="2778564"/>
            <a:ext cx="784226" cy="2071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466990E-93C3-CFCA-F73B-D55FAD00837F}"/>
              </a:ext>
            </a:extLst>
          </p:cNvPr>
          <p:cNvSpPr/>
          <p:nvPr/>
        </p:nvSpPr>
        <p:spPr>
          <a:xfrm>
            <a:off x="8212478" y="3002817"/>
            <a:ext cx="489734" cy="2071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365691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E7FB-1398-E24D-B7E0-5E69100DC93D}"/>
              </a:ext>
            </a:extLst>
          </p:cNvPr>
          <p:cNvSpPr>
            <a:spLocks noGrp="1"/>
          </p:cNvSpPr>
          <p:nvPr>
            <p:ph type="title"/>
          </p:nvPr>
        </p:nvSpPr>
        <p:spPr>
          <a:xfrm>
            <a:off x="311700" y="445025"/>
            <a:ext cx="8520600" cy="572700"/>
          </a:xfrm>
        </p:spPr>
        <p:txBody>
          <a:bodyPr/>
          <a:lstStyle/>
          <a:p>
            <a:r>
              <a:rPr lang="en-US" dirty="0">
                <a:solidFill>
                  <a:schemeClr val="bg1"/>
                </a:solidFill>
                <a:latin typeface="+mn-lt"/>
              </a:rPr>
              <a:t>Gravitational Lensing</a:t>
            </a:r>
          </a:p>
        </p:txBody>
      </p:sp>
      <p:sp>
        <p:nvSpPr>
          <p:cNvPr id="4" name="TextBox 3">
            <a:extLst>
              <a:ext uri="{FF2B5EF4-FFF2-40B4-BE49-F238E27FC236}">
                <a16:creationId xmlns:a16="http://schemas.microsoft.com/office/drawing/2014/main" id="{C15269C1-D524-D949-B4A2-9655FC65365D}"/>
              </a:ext>
            </a:extLst>
          </p:cNvPr>
          <p:cNvSpPr txBox="1"/>
          <p:nvPr/>
        </p:nvSpPr>
        <p:spPr>
          <a:xfrm>
            <a:off x="387900" y="967949"/>
            <a:ext cx="2501006" cy="307777"/>
          </a:xfrm>
          <a:prstGeom prst="rect">
            <a:avLst/>
          </a:prstGeom>
          <a:noFill/>
        </p:spPr>
        <p:txBody>
          <a:bodyPr wrap="none" rtlCol="0">
            <a:spAutoFit/>
          </a:bodyPr>
          <a:lstStyle/>
          <a:p>
            <a:pPr algn="l"/>
            <a:r>
              <a:rPr lang="en-US" dirty="0">
                <a:solidFill>
                  <a:schemeClr val="bg1"/>
                </a:solidFill>
                <a:latin typeface="+mn-lt"/>
              </a:rPr>
              <a:t>From the small angle formula</a:t>
            </a:r>
          </a:p>
        </p:txBody>
      </p:sp>
      <p:sp>
        <p:nvSpPr>
          <p:cNvPr id="9" name="TextBox 8">
            <a:extLst>
              <a:ext uri="{FF2B5EF4-FFF2-40B4-BE49-F238E27FC236}">
                <a16:creationId xmlns:a16="http://schemas.microsoft.com/office/drawing/2014/main" id="{FF9AF5D7-45A1-754F-A523-76B0140EFDC5}"/>
              </a:ext>
            </a:extLst>
          </p:cNvPr>
          <p:cNvSpPr txBox="1"/>
          <p:nvPr/>
        </p:nvSpPr>
        <p:spPr>
          <a:xfrm>
            <a:off x="387900" y="3405264"/>
            <a:ext cx="2787943" cy="307777"/>
          </a:xfrm>
          <a:prstGeom prst="rect">
            <a:avLst/>
          </a:prstGeom>
          <a:noFill/>
        </p:spPr>
        <p:txBody>
          <a:bodyPr wrap="none" rtlCol="0">
            <a:spAutoFit/>
          </a:bodyPr>
          <a:lstStyle/>
          <a:p>
            <a:pPr algn="l"/>
            <a:r>
              <a:rPr lang="en-US" dirty="0">
                <a:solidFill>
                  <a:schemeClr val="bg1"/>
                </a:solidFill>
                <a:latin typeface="+mn-lt"/>
              </a:rPr>
              <a:t>If β=0 (source is behind the lens)</a:t>
            </a:r>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2F85314C-84FE-D94A-B902-D37B17ADEE1F}"/>
                  </a:ext>
                </a:extLst>
              </p:cNvPr>
              <p:cNvSpPr txBox="1"/>
              <p:nvPr/>
            </p:nvSpPr>
            <p:spPr>
              <a:xfrm>
                <a:off x="1881051" y="3810123"/>
                <a:ext cx="2009332" cy="492314"/>
              </a:xfrm>
              <a:prstGeom prst="rect">
                <a:avLst/>
              </a:prstGeom>
              <a:noFill/>
              <a:ln>
                <a:solidFill>
                  <a:srgbClr val="FF000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bg1"/>
                          </a:solidFill>
                          <a:latin typeface="+mn-lt"/>
                          <a:ea typeface="Cambria Math" panose="02040503050406030204" pitchFamily="18" charset="0"/>
                        </a:rPr>
                        <m:t>𝜃</m:t>
                      </m:r>
                      <m:r>
                        <a:rPr lang="en-US" b="0" i="1" smtClean="0">
                          <a:solidFill>
                            <a:schemeClr val="bg1"/>
                          </a:solidFill>
                          <a:latin typeface="+mn-lt"/>
                          <a:ea typeface="Cambria Math" panose="02040503050406030204" pitchFamily="18" charset="0"/>
                        </a:rPr>
                        <m:t>=</m:t>
                      </m:r>
                      <m:sSub>
                        <m:sSubPr>
                          <m:ctrlPr>
                            <a:rPr lang="en-US" b="0" i="1" smtClean="0">
                              <a:solidFill>
                                <a:schemeClr val="bg1"/>
                              </a:solidFill>
                              <a:latin typeface="+mn-lt"/>
                              <a:ea typeface="Cambria Math" panose="02040503050406030204" pitchFamily="18" charset="0"/>
                            </a:rPr>
                          </m:ctrlPr>
                        </m:sSubPr>
                        <m:e>
                          <m:r>
                            <a:rPr lang="en-US" i="1">
                              <a:solidFill>
                                <a:schemeClr val="bg1"/>
                              </a:solidFill>
                              <a:latin typeface="+mn-lt"/>
                              <a:ea typeface="Cambria Math" panose="02040503050406030204" pitchFamily="18" charset="0"/>
                            </a:rPr>
                            <m:t>𝜃</m:t>
                          </m:r>
                        </m:e>
                        <m:sub>
                          <m:r>
                            <a:rPr lang="en-US" b="0" i="1" smtClean="0">
                              <a:solidFill>
                                <a:schemeClr val="bg1"/>
                              </a:solidFill>
                              <a:latin typeface="+mn-lt"/>
                              <a:ea typeface="Cambria Math" panose="02040503050406030204" pitchFamily="18" charset="0"/>
                            </a:rPr>
                            <m:t>𝐸</m:t>
                          </m:r>
                        </m:sub>
                      </m:sSub>
                      <m:r>
                        <a:rPr lang="en-US" b="0" i="1" smtClean="0">
                          <a:solidFill>
                            <a:schemeClr val="bg1"/>
                          </a:solidFill>
                          <a:latin typeface="+mn-lt"/>
                          <a:ea typeface="Cambria Math" panose="02040503050406030204" pitchFamily="18" charset="0"/>
                        </a:rPr>
                        <m:t>=</m:t>
                      </m:r>
                      <m:sSup>
                        <m:sSupPr>
                          <m:ctrlPr>
                            <a:rPr lang="en-US" b="0" i="1" smtClean="0">
                              <a:solidFill>
                                <a:schemeClr val="bg1"/>
                              </a:solidFill>
                              <a:latin typeface="+mn-lt"/>
                              <a:ea typeface="Cambria Math" panose="02040503050406030204" pitchFamily="18" charset="0"/>
                            </a:rPr>
                          </m:ctrlPr>
                        </m:sSupPr>
                        <m:e>
                          <m:d>
                            <m:dPr>
                              <m:ctrlPr>
                                <a:rPr lang="en-US" b="0" i="1" smtClean="0">
                                  <a:solidFill>
                                    <a:schemeClr val="bg1"/>
                                  </a:solidFill>
                                  <a:latin typeface="+mn-lt"/>
                                  <a:ea typeface="Cambria Math" panose="02040503050406030204" pitchFamily="18" charset="0"/>
                                </a:rPr>
                              </m:ctrlPr>
                            </m:dPr>
                            <m:e>
                              <m:f>
                                <m:fPr>
                                  <m:ctrlPr>
                                    <a:rPr lang="en-US" i="1">
                                      <a:solidFill>
                                        <a:schemeClr val="bg1"/>
                                      </a:solidFill>
                                      <a:latin typeface="+mn-lt"/>
                                      <a:ea typeface="Cambria Math" panose="02040503050406030204" pitchFamily="18" charset="0"/>
                                    </a:rPr>
                                  </m:ctrlPr>
                                </m:fPr>
                                <m:num>
                                  <m:r>
                                    <a:rPr lang="en-US" i="1">
                                      <a:solidFill>
                                        <a:schemeClr val="bg1"/>
                                      </a:solidFill>
                                      <a:latin typeface="+mn-lt"/>
                                      <a:ea typeface="Cambria Math" panose="02040503050406030204" pitchFamily="18" charset="0"/>
                                    </a:rPr>
                                    <m:t>4</m:t>
                                  </m:r>
                                  <m:r>
                                    <a:rPr lang="en-US" i="1">
                                      <a:solidFill>
                                        <a:schemeClr val="bg1"/>
                                      </a:solidFill>
                                      <a:latin typeface="+mn-lt"/>
                                      <a:ea typeface="Cambria Math" panose="02040503050406030204" pitchFamily="18" charset="0"/>
                                    </a:rPr>
                                    <m:t>𝐺𝑀</m:t>
                                  </m:r>
                                </m:num>
                                <m:den>
                                  <m:sSup>
                                    <m:sSupPr>
                                      <m:ctrlPr>
                                        <a:rPr lang="en-US" i="1">
                                          <a:solidFill>
                                            <a:schemeClr val="bg1"/>
                                          </a:solidFill>
                                          <a:latin typeface="+mn-lt"/>
                                          <a:ea typeface="Cambria Math" panose="02040503050406030204" pitchFamily="18" charset="0"/>
                                        </a:rPr>
                                      </m:ctrlPr>
                                    </m:sSupPr>
                                    <m:e>
                                      <m:r>
                                        <a:rPr lang="en-US" i="1">
                                          <a:solidFill>
                                            <a:schemeClr val="bg1"/>
                                          </a:solidFill>
                                          <a:latin typeface="+mn-lt"/>
                                          <a:ea typeface="Cambria Math" panose="02040503050406030204" pitchFamily="18" charset="0"/>
                                        </a:rPr>
                                        <m:t>𝑐</m:t>
                                      </m:r>
                                    </m:e>
                                    <m:sup>
                                      <m:r>
                                        <a:rPr lang="en-US" i="1">
                                          <a:solidFill>
                                            <a:schemeClr val="bg1"/>
                                          </a:solidFill>
                                          <a:latin typeface="+mn-lt"/>
                                          <a:ea typeface="Cambria Math" panose="02040503050406030204" pitchFamily="18" charset="0"/>
                                        </a:rPr>
                                        <m:t>2</m:t>
                                      </m:r>
                                    </m:sup>
                                  </m:sSup>
                                </m:den>
                              </m:f>
                              <m:f>
                                <m:fPr>
                                  <m:ctrlPr>
                                    <a:rPr lang="en-US" i="1">
                                      <a:solidFill>
                                        <a:schemeClr val="bg1"/>
                                      </a:solidFill>
                                      <a:latin typeface="+mn-lt"/>
                                      <a:ea typeface="Cambria Math" panose="02040503050406030204" pitchFamily="18" charset="0"/>
                                    </a:rPr>
                                  </m:ctrlPr>
                                </m:fPr>
                                <m:num>
                                  <m:sSub>
                                    <m:sSubPr>
                                      <m:ctrlPr>
                                        <a:rPr lang="en-US" i="1">
                                          <a:solidFill>
                                            <a:schemeClr val="bg1"/>
                                          </a:solidFill>
                                          <a:latin typeface="+mn-lt"/>
                                          <a:ea typeface="Cambria Math" panose="02040503050406030204" pitchFamily="18" charset="0"/>
                                        </a:rPr>
                                      </m:ctrlPr>
                                    </m:sSubPr>
                                    <m:e>
                                      <m:r>
                                        <a:rPr lang="en-US" i="1">
                                          <a:solidFill>
                                            <a:schemeClr val="bg1"/>
                                          </a:solidFill>
                                          <a:latin typeface="+mn-lt"/>
                                          <a:ea typeface="Cambria Math" panose="02040503050406030204" pitchFamily="18" charset="0"/>
                                        </a:rPr>
                                        <m:t>𝐷</m:t>
                                      </m:r>
                                    </m:e>
                                    <m:sub>
                                      <m:r>
                                        <a:rPr lang="en-US" i="1">
                                          <a:solidFill>
                                            <a:schemeClr val="bg1"/>
                                          </a:solidFill>
                                          <a:latin typeface="+mn-lt"/>
                                          <a:ea typeface="Cambria Math" panose="02040503050406030204" pitchFamily="18" charset="0"/>
                                        </a:rPr>
                                        <m:t>𝑑𝑠</m:t>
                                      </m:r>
                                    </m:sub>
                                  </m:sSub>
                                </m:num>
                                <m:den>
                                  <m:sSub>
                                    <m:sSubPr>
                                      <m:ctrlPr>
                                        <a:rPr lang="en-US" i="1">
                                          <a:solidFill>
                                            <a:schemeClr val="bg1"/>
                                          </a:solidFill>
                                          <a:latin typeface="+mn-lt"/>
                                          <a:ea typeface="Cambria Math" panose="02040503050406030204" pitchFamily="18" charset="0"/>
                                        </a:rPr>
                                      </m:ctrlPr>
                                    </m:sSubPr>
                                    <m:e>
                                      <m:r>
                                        <a:rPr lang="en-US" i="1">
                                          <a:solidFill>
                                            <a:schemeClr val="bg1"/>
                                          </a:solidFill>
                                          <a:latin typeface="+mn-lt"/>
                                          <a:ea typeface="Cambria Math" panose="02040503050406030204" pitchFamily="18" charset="0"/>
                                        </a:rPr>
                                        <m:t>𝐷</m:t>
                                      </m:r>
                                    </m:e>
                                    <m:sub>
                                      <m:r>
                                        <a:rPr lang="en-US" i="1">
                                          <a:solidFill>
                                            <a:schemeClr val="bg1"/>
                                          </a:solidFill>
                                          <a:latin typeface="+mn-lt"/>
                                          <a:ea typeface="Cambria Math" panose="02040503050406030204" pitchFamily="18" charset="0"/>
                                        </a:rPr>
                                        <m:t>𝑑</m:t>
                                      </m:r>
                                    </m:sub>
                                  </m:sSub>
                                  <m:sSub>
                                    <m:sSubPr>
                                      <m:ctrlPr>
                                        <a:rPr lang="en-US" i="1">
                                          <a:solidFill>
                                            <a:schemeClr val="bg1"/>
                                          </a:solidFill>
                                          <a:latin typeface="+mn-lt"/>
                                          <a:ea typeface="Cambria Math" panose="02040503050406030204" pitchFamily="18" charset="0"/>
                                        </a:rPr>
                                      </m:ctrlPr>
                                    </m:sSubPr>
                                    <m:e>
                                      <m:r>
                                        <a:rPr lang="en-US" i="1">
                                          <a:solidFill>
                                            <a:schemeClr val="bg1"/>
                                          </a:solidFill>
                                          <a:latin typeface="+mn-lt"/>
                                          <a:ea typeface="Cambria Math" panose="02040503050406030204" pitchFamily="18" charset="0"/>
                                        </a:rPr>
                                        <m:t>𝐷</m:t>
                                      </m:r>
                                    </m:e>
                                    <m:sub>
                                      <m:r>
                                        <a:rPr lang="en-US" i="1">
                                          <a:solidFill>
                                            <a:schemeClr val="bg1"/>
                                          </a:solidFill>
                                          <a:latin typeface="+mn-lt"/>
                                          <a:ea typeface="Cambria Math" panose="02040503050406030204" pitchFamily="18" charset="0"/>
                                        </a:rPr>
                                        <m:t>𝑠</m:t>
                                      </m:r>
                                    </m:sub>
                                  </m:sSub>
                                </m:den>
                              </m:f>
                            </m:e>
                          </m:d>
                        </m:e>
                        <m:sup>
                          <m:r>
                            <a:rPr lang="en-US" b="0" i="1" smtClean="0">
                              <a:solidFill>
                                <a:schemeClr val="bg1"/>
                              </a:solidFill>
                              <a:latin typeface="+mn-lt"/>
                              <a:ea typeface="Cambria Math" panose="02040503050406030204" pitchFamily="18" charset="0"/>
                            </a:rPr>
                            <m:t>1/2</m:t>
                          </m:r>
                        </m:sup>
                      </m:sSup>
                    </m:oMath>
                  </m:oMathPara>
                </a14:m>
                <a:endParaRPr lang="en-US" dirty="0">
                  <a:solidFill>
                    <a:schemeClr val="bg1"/>
                  </a:solidFill>
                  <a:latin typeface="+mn-lt"/>
                </a:endParaRPr>
              </a:p>
            </p:txBody>
          </p:sp>
        </mc:Choice>
        <mc:Fallback>
          <p:sp>
            <p:nvSpPr>
              <p:cNvPr id="10" name="TextBox 9">
                <a:extLst>
                  <a:ext uri="{FF2B5EF4-FFF2-40B4-BE49-F238E27FC236}">
                    <a16:creationId xmlns:a16="http://schemas.microsoft.com/office/drawing/2014/main" id="{2F85314C-84FE-D94A-B902-D37B17ADEE1F}"/>
                  </a:ext>
                </a:extLst>
              </p:cNvPr>
              <p:cNvSpPr txBox="1">
                <a:spLocks noRot="1" noChangeAspect="1" noMove="1" noResize="1" noEditPoints="1" noAdjustHandles="1" noChangeArrowheads="1" noChangeShapeType="1" noTextEdit="1"/>
              </p:cNvSpPr>
              <p:nvPr/>
            </p:nvSpPr>
            <p:spPr>
              <a:xfrm>
                <a:off x="1881051" y="3810123"/>
                <a:ext cx="2009332" cy="492314"/>
              </a:xfrm>
              <a:prstGeom prst="rect">
                <a:avLst/>
              </a:prstGeom>
              <a:blipFill>
                <a:blip r:embed="rId3"/>
                <a:stretch>
                  <a:fillRect l="-1250" b="-4878"/>
                </a:stretch>
              </a:blipFill>
              <a:ln>
                <a:solidFill>
                  <a:srgbClr val="FF0000"/>
                </a:solidFill>
              </a:ln>
            </p:spPr>
            <p:txBody>
              <a:bodyPr/>
              <a:lstStyle/>
              <a:p>
                <a:r>
                  <a:rPr lang="en-US">
                    <a:noFill/>
                  </a:rPr>
                  <a:t> </a:t>
                </a:r>
              </a:p>
            </p:txBody>
          </p:sp>
        </mc:Fallback>
      </mc:AlternateContent>
      <p:sp>
        <p:nvSpPr>
          <p:cNvPr id="6" name="TextBox 5">
            <a:extLst>
              <a:ext uri="{FF2B5EF4-FFF2-40B4-BE49-F238E27FC236}">
                <a16:creationId xmlns:a16="http://schemas.microsoft.com/office/drawing/2014/main" id="{F55CC58C-2084-F543-B394-5BE90CD8F876}"/>
              </a:ext>
            </a:extLst>
          </p:cNvPr>
          <p:cNvSpPr txBox="1"/>
          <p:nvPr/>
        </p:nvSpPr>
        <p:spPr>
          <a:xfrm>
            <a:off x="4281075" y="4086140"/>
            <a:ext cx="1638590" cy="307777"/>
          </a:xfrm>
          <a:prstGeom prst="rect">
            <a:avLst/>
          </a:prstGeom>
          <a:noFill/>
        </p:spPr>
        <p:txBody>
          <a:bodyPr wrap="none" rtlCol="0">
            <a:spAutoFit/>
          </a:bodyPr>
          <a:lstStyle/>
          <a:p>
            <a:pPr algn="l"/>
            <a:r>
              <a:rPr lang="en-US" dirty="0" err="1">
                <a:solidFill>
                  <a:schemeClr val="bg1"/>
                </a:solidFill>
                <a:latin typeface="+mn-lt"/>
              </a:rPr>
              <a:t>θ</a:t>
            </a:r>
            <a:r>
              <a:rPr lang="en-US" baseline="-25000" dirty="0" err="1">
                <a:solidFill>
                  <a:schemeClr val="bg1"/>
                </a:solidFill>
                <a:latin typeface="+mn-lt"/>
              </a:rPr>
              <a:t>E</a:t>
            </a:r>
            <a:r>
              <a:rPr lang="en-US" dirty="0">
                <a:solidFill>
                  <a:schemeClr val="bg1"/>
                </a:solidFill>
                <a:latin typeface="+mn-lt"/>
              </a:rPr>
              <a:t>: Einstein radius</a:t>
            </a:r>
          </a:p>
        </p:txBody>
      </p:sp>
      <p:sp>
        <p:nvSpPr>
          <p:cNvPr id="12" name="TextBox 11">
            <a:extLst>
              <a:ext uri="{FF2B5EF4-FFF2-40B4-BE49-F238E27FC236}">
                <a16:creationId xmlns:a16="http://schemas.microsoft.com/office/drawing/2014/main" id="{65958C2F-0000-7F41-B040-42FCBD60022E}"/>
              </a:ext>
            </a:extLst>
          </p:cNvPr>
          <p:cNvSpPr txBox="1"/>
          <p:nvPr/>
        </p:nvSpPr>
        <p:spPr>
          <a:xfrm>
            <a:off x="353837" y="4543310"/>
            <a:ext cx="3496470" cy="307777"/>
          </a:xfrm>
          <a:prstGeom prst="rect">
            <a:avLst/>
          </a:prstGeom>
          <a:noFill/>
        </p:spPr>
        <p:txBody>
          <a:bodyPr wrap="none" rtlCol="0">
            <a:spAutoFit/>
          </a:bodyPr>
          <a:lstStyle/>
          <a:p>
            <a:r>
              <a:rPr lang="en-US" dirty="0">
                <a:solidFill>
                  <a:schemeClr val="bg1"/>
                </a:solidFill>
                <a:latin typeface="+mn-lt"/>
              </a:rPr>
              <a:t>The solution is a ring of angular radius </a:t>
            </a:r>
            <a:r>
              <a:rPr lang="en-US" dirty="0" err="1">
                <a:solidFill>
                  <a:schemeClr val="bg1"/>
                </a:solidFill>
                <a:latin typeface="+mn-lt"/>
              </a:rPr>
              <a:t>θ</a:t>
            </a:r>
            <a:r>
              <a:rPr lang="en-US" baseline="-25000" dirty="0" err="1">
                <a:solidFill>
                  <a:schemeClr val="bg1"/>
                </a:solidFill>
                <a:latin typeface="+mn-lt"/>
              </a:rPr>
              <a:t>E</a:t>
            </a:r>
            <a:r>
              <a:rPr lang="en-US" dirty="0">
                <a:solidFill>
                  <a:schemeClr val="bg1"/>
                </a:solidFill>
                <a:latin typeface="+mn-lt"/>
              </a:rPr>
              <a:t> </a:t>
            </a:r>
          </a:p>
        </p:txBody>
      </p:sp>
      <p:pic>
        <p:nvPicPr>
          <p:cNvPr id="2050" name="Picture 2">
            <a:extLst>
              <a:ext uri="{FF2B5EF4-FFF2-40B4-BE49-F238E27FC236}">
                <a16:creationId xmlns:a16="http://schemas.microsoft.com/office/drawing/2014/main" id="{892AD70E-8AC1-7B41-B612-8394A96A95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8754" y="1390949"/>
            <a:ext cx="3753546" cy="191717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77DB7C2F-76A1-934F-A89C-D4FD20EE09C7}"/>
                  </a:ext>
                </a:extLst>
              </p:cNvPr>
              <p:cNvSpPr txBox="1"/>
              <p:nvPr/>
            </p:nvSpPr>
            <p:spPr>
              <a:xfrm>
                <a:off x="1222697" y="2349537"/>
                <a:ext cx="766813" cy="404791"/>
              </a:xfrm>
              <a:prstGeom prst="rect">
                <a:avLst/>
              </a:prstGeom>
              <a:noFill/>
              <a:ln>
                <a:solidFill>
                  <a:srgbClr val="FF0000"/>
                </a:solidFill>
              </a:ln>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lang="en-US" b="0" i="1" smtClean="0">
                          <a:solidFill>
                            <a:schemeClr val="bg1"/>
                          </a:solidFill>
                          <a:latin typeface="+mn-lt"/>
                          <a:ea typeface="Cambria Math" panose="02040503050406030204" pitchFamily="18" charset="0"/>
                        </a:rPr>
                        <m:t>𝛼</m:t>
                      </m:r>
                      <m:r>
                        <a:rPr lang="en-US" b="0" i="1" smtClean="0">
                          <a:solidFill>
                            <a:schemeClr val="bg1"/>
                          </a:solidFill>
                          <a:latin typeface="+mn-lt"/>
                          <a:ea typeface="Cambria Math" panose="02040503050406030204" pitchFamily="18" charset="0"/>
                        </a:rPr>
                        <m:t>=</m:t>
                      </m:r>
                      <m:f>
                        <m:fPr>
                          <m:ctrlPr>
                            <a:rPr lang="en-US" b="0" i="1" smtClean="0">
                              <a:solidFill>
                                <a:schemeClr val="bg1"/>
                              </a:solidFill>
                              <a:latin typeface="+mn-lt"/>
                            </a:rPr>
                          </m:ctrlPr>
                        </m:fPr>
                        <m:num>
                          <m:r>
                            <a:rPr lang="en-US" b="0" i="1" smtClean="0">
                              <a:solidFill>
                                <a:schemeClr val="bg1"/>
                              </a:solidFill>
                              <a:latin typeface="+mn-lt"/>
                            </a:rPr>
                            <m:t>4</m:t>
                          </m:r>
                          <m:r>
                            <a:rPr lang="en-US" b="0" i="1" smtClean="0">
                              <a:solidFill>
                                <a:schemeClr val="bg1"/>
                              </a:solidFill>
                              <a:latin typeface="+mn-lt"/>
                            </a:rPr>
                            <m:t>𝐺𝑀</m:t>
                          </m:r>
                        </m:num>
                        <m:den>
                          <m:sSup>
                            <m:sSupPr>
                              <m:ctrlPr>
                                <a:rPr lang="en-US" b="0" i="1" smtClean="0">
                                  <a:solidFill>
                                    <a:schemeClr val="bg1"/>
                                  </a:solidFill>
                                  <a:latin typeface="+mn-lt"/>
                                </a:rPr>
                              </m:ctrlPr>
                            </m:sSupPr>
                            <m:e>
                              <m:r>
                                <a:rPr lang="en-US" b="0" i="1" smtClean="0">
                                  <a:solidFill>
                                    <a:schemeClr val="bg1"/>
                                  </a:solidFill>
                                  <a:latin typeface="+mn-lt"/>
                                </a:rPr>
                                <m:t>𝑐</m:t>
                              </m:r>
                            </m:e>
                            <m:sup>
                              <m:r>
                                <a:rPr lang="en-US" b="0" i="1" smtClean="0">
                                  <a:solidFill>
                                    <a:schemeClr val="bg1"/>
                                  </a:solidFill>
                                  <a:latin typeface="+mn-lt"/>
                                </a:rPr>
                                <m:t>2</m:t>
                              </m:r>
                            </m:sup>
                          </m:sSup>
                          <m:r>
                            <a:rPr lang="en-US" b="0" i="1" smtClean="0">
                              <a:solidFill>
                                <a:schemeClr val="bg1"/>
                              </a:solidFill>
                              <a:latin typeface="+mn-lt"/>
                            </a:rPr>
                            <m:t>𝑏</m:t>
                          </m:r>
                        </m:den>
                      </m:f>
                    </m:oMath>
                  </m:oMathPara>
                </a14:m>
                <a:endParaRPr lang="en-US" dirty="0">
                  <a:solidFill>
                    <a:schemeClr val="bg1"/>
                  </a:solidFill>
                  <a:latin typeface="+mn-lt"/>
                </a:endParaRPr>
              </a:p>
            </p:txBody>
          </p:sp>
        </mc:Choice>
        <mc:Fallback>
          <p:sp>
            <p:nvSpPr>
              <p:cNvPr id="13" name="TextBox 12">
                <a:extLst>
                  <a:ext uri="{FF2B5EF4-FFF2-40B4-BE49-F238E27FC236}">
                    <a16:creationId xmlns:a16="http://schemas.microsoft.com/office/drawing/2014/main" id="{77DB7C2F-76A1-934F-A89C-D4FD20EE09C7}"/>
                  </a:ext>
                </a:extLst>
              </p:cNvPr>
              <p:cNvSpPr txBox="1">
                <a:spLocks noRot="1" noChangeAspect="1" noMove="1" noResize="1" noEditPoints="1" noAdjustHandles="1" noChangeArrowheads="1" noChangeShapeType="1" noTextEdit="1"/>
              </p:cNvSpPr>
              <p:nvPr/>
            </p:nvSpPr>
            <p:spPr>
              <a:xfrm>
                <a:off x="1222697" y="2349537"/>
                <a:ext cx="766813" cy="404791"/>
              </a:xfrm>
              <a:prstGeom prst="rect">
                <a:avLst/>
              </a:prstGeom>
              <a:blipFill>
                <a:blip r:embed="rId5"/>
                <a:stretch>
                  <a:fillRect l="-3279" t="-2941" r="-4918" b="-11765"/>
                </a:stretch>
              </a:blipFill>
              <a:ln>
                <a:solidFill>
                  <a:srgbClr val="FF0000"/>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56A98C6A-0BB0-2D48-9FE3-34BD33B141B0}"/>
                  </a:ext>
                </a:extLst>
              </p:cNvPr>
              <p:cNvSpPr txBox="1"/>
              <p:nvPr/>
            </p:nvSpPr>
            <p:spPr>
              <a:xfrm>
                <a:off x="1222697" y="1632066"/>
                <a:ext cx="1292277" cy="336695"/>
              </a:xfrm>
              <a:prstGeom prst="rect">
                <a:avLst/>
              </a:prstGeom>
              <a:noFill/>
              <a:ln>
                <a:solidFill>
                  <a:srgbClr val="FF0000"/>
                </a:solidFill>
              </a:ln>
            </p:spPr>
            <p:txBody>
              <a:bodyPr wrap="none" lIns="0" tIns="0" rIns="0" bIns="0" rtlCol="0">
                <a:spAutoFit/>
              </a:bodyPr>
              <a:lstStyle/>
              <a:p>
                <a14:m>
                  <m:oMath xmlns:m="http://schemas.openxmlformats.org/officeDocument/2006/math">
                    <m:r>
                      <a:rPr lang="en-US" i="1" smtClean="0">
                        <a:solidFill>
                          <a:schemeClr val="bg1"/>
                        </a:solidFill>
                        <a:latin typeface="+mn-lt"/>
                        <a:ea typeface="Cambria Math" panose="02040503050406030204" pitchFamily="18" charset="0"/>
                      </a:rPr>
                      <m:t>𝜃</m:t>
                    </m:r>
                    <m:r>
                      <a:rPr lang="en-US" b="0" i="1" smtClean="0">
                        <a:solidFill>
                          <a:schemeClr val="bg1"/>
                        </a:solidFill>
                        <a:latin typeface="+mn-lt"/>
                        <a:ea typeface="Cambria Math" panose="02040503050406030204" pitchFamily="18" charset="0"/>
                      </a:rPr>
                      <m:t>=</m:t>
                    </m:r>
                    <m:r>
                      <a:rPr lang="en-US" b="0" i="1" smtClean="0">
                        <a:solidFill>
                          <a:schemeClr val="bg1"/>
                        </a:solidFill>
                        <a:latin typeface="+mn-lt"/>
                        <a:ea typeface="Cambria Math" panose="02040503050406030204" pitchFamily="18" charset="0"/>
                      </a:rPr>
                      <m:t>𝛽</m:t>
                    </m:r>
                    <m:r>
                      <a:rPr lang="en-US" b="0" i="1" smtClean="0">
                        <a:solidFill>
                          <a:schemeClr val="bg1"/>
                        </a:solidFill>
                        <a:latin typeface="+mn-lt"/>
                        <a:ea typeface="Cambria Math" panose="02040503050406030204" pitchFamily="18" charset="0"/>
                      </a:rPr>
                      <m:t>+</m:t>
                    </m:r>
                    <m:f>
                      <m:fPr>
                        <m:ctrlPr>
                          <a:rPr lang="en-US" b="0" i="1" smtClean="0">
                            <a:solidFill>
                              <a:schemeClr val="bg1"/>
                            </a:solidFill>
                            <a:latin typeface="+mn-lt"/>
                            <a:ea typeface="Cambria Math" panose="02040503050406030204" pitchFamily="18" charset="0"/>
                          </a:rPr>
                        </m:ctrlPr>
                      </m:fPr>
                      <m:num>
                        <m:r>
                          <a:rPr lang="en-US" b="0" i="1" smtClean="0">
                            <a:solidFill>
                              <a:schemeClr val="bg1"/>
                            </a:solidFill>
                            <a:latin typeface="+mn-lt"/>
                            <a:ea typeface="Cambria Math" panose="02040503050406030204" pitchFamily="18" charset="0"/>
                          </a:rPr>
                          <m:t>4</m:t>
                        </m:r>
                        <m:r>
                          <a:rPr lang="en-US" b="0" i="1" smtClean="0">
                            <a:solidFill>
                              <a:schemeClr val="bg1"/>
                            </a:solidFill>
                            <a:latin typeface="+mn-lt"/>
                            <a:ea typeface="Cambria Math" panose="02040503050406030204" pitchFamily="18" charset="0"/>
                          </a:rPr>
                          <m:t>𝐺𝑀</m:t>
                        </m:r>
                      </m:num>
                      <m:den>
                        <m:r>
                          <a:rPr lang="en-US" b="0" i="1" smtClean="0">
                            <a:solidFill>
                              <a:schemeClr val="bg1"/>
                            </a:solidFill>
                            <a:latin typeface="+mn-lt"/>
                            <a:ea typeface="Cambria Math" panose="02040503050406030204" pitchFamily="18" charset="0"/>
                          </a:rPr>
                          <m:t>𝜃</m:t>
                        </m:r>
                        <m:sSup>
                          <m:sSupPr>
                            <m:ctrlPr>
                              <a:rPr lang="en-US" b="0" i="1" smtClean="0">
                                <a:solidFill>
                                  <a:schemeClr val="bg1"/>
                                </a:solidFill>
                                <a:latin typeface="+mn-lt"/>
                                <a:ea typeface="Cambria Math" panose="02040503050406030204" pitchFamily="18" charset="0"/>
                              </a:rPr>
                            </m:ctrlPr>
                          </m:sSupPr>
                          <m:e>
                            <m:r>
                              <a:rPr lang="en-US" b="0" i="1" smtClean="0">
                                <a:solidFill>
                                  <a:schemeClr val="bg1"/>
                                </a:solidFill>
                                <a:latin typeface="+mn-lt"/>
                                <a:ea typeface="Cambria Math" panose="02040503050406030204" pitchFamily="18" charset="0"/>
                              </a:rPr>
                              <m:t>𝑐</m:t>
                            </m:r>
                          </m:e>
                          <m:sup>
                            <m:r>
                              <a:rPr lang="en-US" b="0" i="1" smtClean="0">
                                <a:solidFill>
                                  <a:schemeClr val="bg1"/>
                                </a:solidFill>
                                <a:latin typeface="+mn-lt"/>
                                <a:ea typeface="Cambria Math" panose="02040503050406030204" pitchFamily="18" charset="0"/>
                              </a:rPr>
                              <m:t>2</m:t>
                            </m:r>
                          </m:sup>
                        </m:sSup>
                      </m:den>
                    </m:f>
                  </m:oMath>
                </a14:m>
                <a:r>
                  <a:rPr lang="en-US" dirty="0">
                    <a:solidFill>
                      <a:schemeClr val="bg1"/>
                    </a:solidFill>
                    <a:latin typeface="+mn-lt"/>
                    <a:ea typeface="Cambria Math" panose="02040503050406030204" pitchFamily="18" charset="0"/>
                  </a:rPr>
                  <a:t> </a:t>
                </a:r>
                <a14:m>
                  <m:oMath xmlns:m="http://schemas.openxmlformats.org/officeDocument/2006/math">
                    <m:f>
                      <m:fPr>
                        <m:ctrlPr>
                          <a:rPr lang="en-US" i="1">
                            <a:solidFill>
                              <a:schemeClr val="bg1"/>
                            </a:solidFill>
                            <a:latin typeface="+mn-lt"/>
                            <a:ea typeface="Cambria Math" panose="02040503050406030204" pitchFamily="18" charset="0"/>
                          </a:rPr>
                        </m:ctrlPr>
                      </m:fPr>
                      <m:num>
                        <m:sSub>
                          <m:sSubPr>
                            <m:ctrlPr>
                              <a:rPr lang="en-US" i="1">
                                <a:solidFill>
                                  <a:schemeClr val="bg1"/>
                                </a:solidFill>
                                <a:latin typeface="+mn-lt"/>
                                <a:ea typeface="Cambria Math" panose="02040503050406030204" pitchFamily="18" charset="0"/>
                              </a:rPr>
                            </m:ctrlPr>
                          </m:sSubPr>
                          <m:e>
                            <m:r>
                              <a:rPr lang="en-US" i="1">
                                <a:solidFill>
                                  <a:schemeClr val="bg1"/>
                                </a:solidFill>
                                <a:latin typeface="+mn-lt"/>
                                <a:ea typeface="Cambria Math" panose="02040503050406030204" pitchFamily="18" charset="0"/>
                              </a:rPr>
                              <m:t>𝐷</m:t>
                            </m:r>
                          </m:e>
                          <m:sub>
                            <m:r>
                              <a:rPr lang="en-US" i="1">
                                <a:solidFill>
                                  <a:schemeClr val="bg1"/>
                                </a:solidFill>
                                <a:latin typeface="+mn-lt"/>
                                <a:ea typeface="Cambria Math" panose="02040503050406030204" pitchFamily="18" charset="0"/>
                              </a:rPr>
                              <m:t>𝑑𝑠</m:t>
                            </m:r>
                          </m:sub>
                        </m:sSub>
                      </m:num>
                      <m:den>
                        <m:sSub>
                          <m:sSubPr>
                            <m:ctrlPr>
                              <a:rPr lang="en-US" i="1">
                                <a:solidFill>
                                  <a:schemeClr val="bg1"/>
                                </a:solidFill>
                                <a:latin typeface="+mn-lt"/>
                                <a:ea typeface="Cambria Math" panose="02040503050406030204" pitchFamily="18" charset="0"/>
                              </a:rPr>
                            </m:ctrlPr>
                          </m:sSubPr>
                          <m:e>
                            <m:r>
                              <a:rPr lang="en-US" i="1">
                                <a:solidFill>
                                  <a:schemeClr val="bg1"/>
                                </a:solidFill>
                                <a:latin typeface="+mn-lt"/>
                                <a:ea typeface="Cambria Math" panose="02040503050406030204" pitchFamily="18" charset="0"/>
                              </a:rPr>
                              <m:t>𝐷</m:t>
                            </m:r>
                          </m:e>
                          <m:sub>
                            <m:r>
                              <a:rPr lang="en-US" i="1">
                                <a:solidFill>
                                  <a:schemeClr val="bg1"/>
                                </a:solidFill>
                                <a:latin typeface="+mn-lt"/>
                                <a:ea typeface="Cambria Math" panose="02040503050406030204" pitchFamily="18" charset="0"/>
                              </a:rPr>
                              <m:t>𝑑</m:t>
                            </m:r>
                          </m:sub>
                        </m:sSub>
                        <m:sSub>
                          <m:sSubPr>
                            <m:ctrlPr>
                              <a:rPr lang="en-US" i="1">
                                <a:solidFill>
                                  <a:schemeClr val="bg1"/>
                                </a:solidFill>
                                <a:latin typeface="+mn-lt"/>
                                <a:ea typeface="Cambria Math" panose="02040503050406030204" pitchFamily="18" charset="0"/>
                              </a:rPr>
                            </m:ctrlPr>
                          </m:sSubPr>
                          <m:e>
                            <m:r>
                              <a:rPr lang="en-US" i="1">
                                <a:solidFill>
                                  <a:schemeClr val="bg1"/>
                                </a:solidFill>
                                <a:latin typeface="+mn-lt"/>
                                <a:ea typeface="Cambria Math" panose="02040503050406030204" pitchFamily="18" charset="0"/>
                              </a:rPr>
                              <m:t>𝐷</m:t>
                            </m:r>
                          </m:e>
                          <m:sub>
                            <m:r>
                              <a:rPr lang="en-US" i="1">
                                <a:solidFill>
                                  <a:schemeClr val="bg1"/>
                                </a:solidFill>
                                <a:latin typeface="+mn-lt"/>
                                <a:ea typeface="Cambria Math" panose="02040503050406030204" pitchFamily="18" charset="0"/>
                              </a:rPr>
                              <m:t>𝑠</m:t>
                            </m:r>
                          </m:sub>
                        </m:sSub>
                      </m:den>
                    </m:f>
                  </m:oMath>
                </a14:m>
                <a:endParaRPr lang="en-US" dirty="0">
                  <a:solidFill>
                    <a:schemeClr val="bg1"/>
                  </a:solidFill>
                  <a:latin typeface="+mn-lt"/>
                </a:endParaRPr>
              </a:p>
            </p:txBody>
          </p:sp>
        </mc:Choice>
        <mc:Fallback>
          <p:sp>
            <p:nvSpPr>
              <p:cNvPr id="14" name="TextBox 13">
                <a:extLst>
                  <a:ext uri="{FF2B5EF4-FFF2-40B4-BE49-F238E27FC236}">
                    <a16:creationId xmlns:a16="http://schemas.microsoft.com/office/drawing/2014/main" id="{56A98C6A-0BB0-2D48-9FE3-34BD33B141B0}"/>
                  </a:ext>
                </a:extLst>
              </p:cNvPr>
              <p:cNvSpPr txBox="1">
                <a:spLocks noRot="1" noChangeAspect="1" noMove="1" noResize="1" noEditPoints="1" noAdjustHandles="1" noChangeArrowheads="1" noChangeShapeType="1" noTextEdit="1"/>
              </p:cNvSpPr>
              <p:nvPr/>
            </p:nvSpPr>
            <p:spPr>
              <a:xfrm>
                <a:off x="1222697" y="1632066"/>
                <a:ext cx="1292277" cy="336695"/>
              </a:xfrm>
              <a:prstGeom prst="rect">
                <a:avLst/>
              </a:prstGeom>
              <a:blipFill>
                <a:blip r:embed="rId6"/>
                <a:stretch>
                  <a:fillRect l="-4854" b="-7143"/>
                </a:stretch>
              </a:blipFill>
              <a:ln>
                <a:solidFill>
                  <a:srgbClr val="FF0000"/>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EA0EF479-21C8-4BE3-BC21-E1B0F76E63FB}"/>
                  </a:ext>
                </a:extLst>
              </p:cNvPr>
              <p:cNvSpPr txBox="1"/>
              <p:nvPr/>
            </p:nvSpPr>
            <p:spPr>
              <a:xfrm>
                <a:off x="4281075" y="4393917"/>
                <a:ext cx="3432799" cy="5834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mn-lt"/>
                              <a:ea typeface="Cambria Math" panose="02040503050406030204" pitchFamily="18" charset="0"/>
                            </a:rPr>
                          </m:ctrlPr>
                        </m:sSubPr>
                        <m:e>
                          <m:r>
                            <a:rPr lang="en-US" b="0" i="1" smtClean="0">
                              <a:solidFill>
                                <a:schemeClr val="bg1"/>
                              </a:solidFill>
                              <a:latin typeface="+mn-lt"/>
                              <a:ea typeface="Cambria Math" panose="02040503050406030204" pitchFamily="18" charset="0"/>
                            </a:rPr>
                            <m:t>𝜃</m:t>
                          </m:r>
                        </m:e>
                        <m:sub>
                          <m:r>
                            <a:rPr lang="en-US" b="0" i="1" smtClean="0">
                              <a:solidFill>
                                <a:schemeClr val="bg1"/>
                              </a:solidFill>
                              <a:latin typeface="+mn-lt"/>
                              <a:ea typeface="Cambria Math" panose="02040503050406030204" pitchFamily="18" charset="0"/>
                            </a:rPr>
                            <m:t>𝐸</m:t>
                          </m:r>
                        </m:sub>
                      </m:sSub>
                      <m:r>
                        <a:rPr lang="en-US" b="0" i="1" smtClean="0">
                          <a:solidFill>
                            <a:schemeClr val="bg1"/>
                          </a:solidFill>
                          <a:latin typeface="+mn-lt"/>
                          <a:ea typeface="Cambria Math" panose="02040503050406030204" pitchFamily="18" charset="0"/>
                        </a:rPr>
                        <m:t>=0.9 </m:t>
                      </m:r>
                      <m:r>
                        <a:rPr lang="en-US" b="0" i="1" smtClean="0">
                          <a:solidFill>
                            <a:schemeClr val="bg1"/>
                          </a:solidFill>
                          <a:latin typeface="+mn-lt"/>
                          <a:ea typeface="Cambria Math" panose="02040503050406030204" pitchFamily="18" charset="0"/>
                        </a:rPr>
                        <m:t>𝑎𝑟𝑐𝑠𝑒𝑐</m:t>
                      </m:r>
                      <m:r>
                        <a:rPr lang="en-US" b="0" i="1" smtClean="0">
                          <a:solidFill>
                            <a:schemeClr val="bg1"/>
                          </a:solidFill>
                          <a:latin typeface="+mn-lt"/>
                          <a:ea typeface="Cambria Math" panose="02040503050406030204" pitchFamily="18" charset="0"/>
                        </a:rPr>
                        <m:t> </m:t>
                      </m:r>
                      <m:sSup>
                        <m:sSupPr>
                          <m:ctrlPr>
                            <a:rPr lang="en-US" b="0" i="1" smtClean="0">
                              <a:solidFill>
                                <a:schemeClr val="bg1"/>
                              </a:solidFill>
                              <a:latin typeface="+mn-lt"/>
                              <a:ea typeface="Cambria Math" panose="02040503050406030204" pitchFamily="18" charset="0"/>
                            </a:rPr>
                          </m:ctrlPr>
                        </m:sSupPr>
                        <m:e>
                          <m:d>
                            <m:dPr>
                              <m:ctrlPr>
                                <a:rPr lang="en-US" b="0" i="1" smtClean="0">
                                  <a:solidFill>
                                    <a:schemeClr val="bg1"/>
                                  </a:solidFill>
                                  <a:latin typeface="+mn-lt"/>
                                  <a:ea typeface="Cambria Math" panose="02040503050406030204" pitchFamily="18" charset="0"/>
                                </a:rPr>
                              </m:ctrlPr>
                            </m:dPr>
                            <m:e>
                              <m:f>
                                <m:fPr>
                                  <m:ctrlPr>
                                    <a:rPr lang="en-US" b="0" i="1" smtClean="0">
                                      <a:solidFill>
                                        <a:schemeClr val="bg1"/>
                                      </a:solidFill>
                                      <a:latin typeface="+mn-lt"/>
                                      <a:ea typeface="Cambria Math" panose="02040503050406030204" pitchFamily="18" charset="0"/>
                                    </a:rPr>
                                  </m:ctrlPr>
                                </m:fPr>
                                <m:num>
                                  <m:r>
                                    <a:rPr lang="en-US" b="0" i="1" smtClean="0">
                                      <a:solidFill>
                                        <a:schemeClr val="bg1"/>
                                      </a:solidFill>
                                      <a:latin typeface="+mn-lt"/>
                                      <a:ea typeface="Cambria Math" panose="02040503050406030204" pitchFamily="18" charset="0"/>
                                    </a:rPr>
                                    <m:t>𝑀</m:t>
                                  </m:r>
                                </m:num>
                                <m:den>
                                  <m:sSub>
                                    <m:sSubPr>
                                      <m:ctrlPr>
                                        <a:rPr lang="en-US" b="0" i="1" smtClean="0">
                                          <a:solidFill>
                                            <a:schemeClr val="bg1"/>
                                          </a:solidFill>
                                          <a:latin typeface="+mn-lt"/>
                                          <a:ea typeface="Cambria Math" panose="02040503050406030204" pitchFamily="18" charset="0"/>
                                        </a:rPr>
                                      </m:ctrlPr>
                                    </m:sSubPr>
                                    <m:e>
                                      <m:sSup>
                                        <m:sSupPr>
                                          <m:ctrlPr>
                                            <a:rPr lang="en-US" b="0" i="1" smtClean="0">
                                              <a:solidFill>
                                                <a:schemeClr val="bg1"/>
                                              </a:solidFill>
                                              <a:latin typeface="+mn-lt"/>
                                              <a:ea typeface="Cambria Math" panose="02040503050406030204" pitchFamily="18" charset="0"/>
                                            </a:rPr>
                                          </m:ctrlPr>
                                        </m:sSupPr>
                                        <m:e>
                                          <m:r>
                                            <a:rPr lang="en-US" b="0" i="1" smtClean="0">
                                              <a:solidFill>
                                                <a:schemeClr val="bg1"/>
                                              </a:solidFill>
                                              <a:latin typeface="+mn-lt"/>
                                              <a:ea typeface="Cambria Math" panose="02040503050406030204" pitchFamily="18" charset="0"/>
                                            </a:rPr>
                                            <m:t>10</m:t>
                                          </m:r>
                                        </m:e>
                                        <m:sup>
                                          <m:r>
                                            <a:rPr lang="en-US" b="0" i="1" smtClean="0">
                                              <a:solidFill>
                                                <a:schemeClr val="bg1"/>
                                              </a:solidFill>
                                              <a:latin typeface="+mn-lt"/>
                                              <a:ea typeface="Cambria Math" panose="02040503050406030204" pitchFamily="18" charset="0"/>
                                            </a:rPr>
                                            <m:t>11</m:t>
                                          </m:r>
                                        </m:sup>
                                      </m:sSup>
                                      <m:r>
                                        <a:rPr lang="en-US" b="0" i="1" smtClean="0">
                                          <a:solidFill>
                                            <a:schemeClr val="bg1"/>
                                          </a:solidFill>
                                          <a:latin typeface="+mn-lt"/>
                                          <a:ea typeface="Cambria Math" panose="02040503050406030204" pitchFamily="18" charset="0"/>
                                        </a:rPr>
                                        <m:t>𝑀</m:t>
                                      </m:r>
                                    </m:e>
                                    <m:sub>
                                      <m:r>
                                        <a:rPr lang="en-US" b="0" i="1" smtClean="0">
                                          <a:solidFill>
                                            <a:schemeClr val="bg1"/>
                                          </a:solidFill>
                                          <a:latin typeface="+mn-lt"/>
                                          <a:ea typeface="Cambria Math" panose="02040503050406030204" pitchFamily="18" charset="0"/>
                                        </a:rPr>
                                        <m:t>0</m:t>
                                      </m:r>
                                    </m:sub>
                                  </m:sSub>
                                </m:den>
                              </m:f>
                            </m:e>
                          </m:d>
                        </m:e>
                        <m:sup>
                          <m:r>
                            <a:rPr lang="en-US" b="0" i="1" smtClean="0">
                              <a:solidFill>
                                <a:schemeClr val="bg1"/>
                              </a:solidFill>
                              <a:latin typeface="+mn-lt"/>
                              <a:ea typeface="Cambria Math" panose="02040503050406030204" pitchFamily="18" charset="0"/>
                            </a:rPr>
                            <m:t>1/2</m:t>
                          </m:r>
                        </m:sup>
                      </m:sSup>
                      <m:sSup>
                        <m:sSupPr>
                          <m:ctrlPr>
                            <a:rPr lang="en-US" b="0" i="1" smtClean="0">
                              <a:solidFill>
                                <a:schemeClr val="bg1"/>
                              </a:solidFill>
                              <a:latin typeface="+mn-lt"/>
                              <a:ea typeface="Cambria Math" panose="02040503050406030204" pitchFamily="18" charset="0"/>
                            </a:rPr>
                          </m:ctrlPr>
                        </m:sSupPr>
                        <m:e>
                          <m:d>
                            <m:dPr>
                              <m:ctrlPr>
                                <a:rPr lang="en-US" b="0" i="1" smtClean="0">
                                  <a:solidFill>
                                    <a:schemeClr val="bg1"/>
                                  </a:solidFill>
                                  <a:latin typeface="+mn-lt"/>
                                  <a:ea typeface="Cambria Math" panose="02040503050406030204" pitchFamily="18" charset="0"/>
                                </a:rPr>
                              </m:ctrlPr>
                            </m:dPr>
                            <m:e>
                              <m:f>
                                <m:fPr>
                                  <m:ctrlPr>
                                    <a:rPr lang="en-US" b="0" i="1" smtClean="0">
                                      <a:solidFill>
                                        <a:schemeClr val="bg1"/>
                                      </a:solidFill>
                                      <a:latin typeface="+mn-lt"/>
                                      <a:ea typeface="Cambria Math" panose="02040503050406030204" pitchFamily="18" charset="0"/>
                                    </a:rPr>
                                  </m:ctrlPr>
                                </m:fPr>
                                <m:num>
                                  <m:r>
                                    <a:rPr lang="en-US" b="0" i="1" smtClean="0">
                                      <a:solidFill>
                                        <a:schemeClr val="bg1"/>
                                      </a:solidFill>
                                      <a:latin typeface="+mn-lt"/>
                                      <a:ea typeface="Cambria Math" panose="02040503050406030204" pitchFamily="18" charset="0"/>
                                    </a:rPr>
                                    <m:t>𝐷</m:t>
                                  </m:r>
                                </m:num>
                                <m:den>
                                  <m:r>
                                    <a:rPr lang="en-US" b="0" i="1" smtClean="0">
                                      <a:solidFill>
                                        <a:schemeClr val="bg1"/>
                                      </a:solidFill>
                                      <a:latin typeface="+mn-lt"/>
                                      <a:ea typeface="Cambria Math" panose="02040503050406030204" pitchFamily="18" charset="0"/>
                                    </a:rPr>
                                    <m:t>1</m:t>
                                  </m:r>
                                  <m:r>
                                    <a:rPr lang="en-US" b="0" i="1" smtClean="0">
                                      <a:solidFill>
                                        <a:schemeClr val="bg1"/>
                                      </a:solidFill>
                                      <a:latin typeface="+mn-lt"/>
                                      <a:ea typeface="Cambria Math" panose="02040503050406030204" pitchFamily="18" charset="0"/>
                                    </a:rPr>
                                    <m:t>𝐺𝑝𝑐</m:t>
                                  </m:r>
                                </m:den>
                              </m:f>
                            </m:e>
                          </m:d>
                        </m:e>
                        <m:sup>
                          <m:r>
                            <a:rPr lang="en-US" b="0" i="1" smtClean="0">
                              <a:solidFill>
                                <a:schemeClr val="bg1"/>
                              </a:solidFill>
                              <a:latin typeface="+mn-lt"/>
                              <a:ea typeface="Cambria Math" panose="02040503050406030204" pitchFamily="18" charset="0"/>
                            </a:rPr>
                            <m:t>−1/2</m:t>
                          </m:r>
                        </m:sup>
                      </m:sSup>
                    </m:oMath>
                  </m:oMathPara>
                </a14:m>
                <a:endParaRPr lang="en-US" dirty="0">
                  <a:solidFill>
                    <a:schemeClr val="bg1"/>
                  </a:solidFill>
                  <a:latin typeface="+mn-lt"/>
                </a:endParaRPr>
              </a:p>
            </p:txBody>
          </p:sp>
        </mc:Choice>
        <mc:Fallback>
          <p:sp>
            <p:nvSpPr>
              <p:cNvPr id="15" name="TextBox 14">
                <a:extLst>
                  <a:ext uri="{FF2B5EF4-FFF2-40B4-BE49-F238E27FC236}">
                    <a16:creationId xmlns:a16="http://schemas.microsoft.com/office/drawing/2014/main" id="{EA0EF479-21C8-4BE3-BC21-E1B0F76E63FB}"/>
                  </a:ext>
                </a:extLst>
              </p:cNvPr>
              <p:cNvSpPr txBox="1">
                <a:spLocks noRot="1" noChangeAspect="1" noMove="1" noResize="1" noEditPoints="1" noAdjustHandles="1" noChangeArrowheads="1" noChangeShapeType="1" noTextEdit="1"/>
              </p:cNvSpPr>
              <p:nvPr/>
            </p:nvSpPr>
            <p:spPr>
              <a:xfrm>
                <a:off x="4281075" y="4393917"/>
                <a:ext cx="3432799" cy="583429"/>
              </a:xfrm>
              <a:prstGeom prst="rect">
                <a:avLst/>
              </a:prstGeom>
              <a:blipFill>
                <a:blip r:embed="rId7"/>
                <a:stretch>
                  <a:fillRect b="-6522"/>
                </a:stretch>
              </a:blipFill>
            </p:spPr>
            <p:txBody>
              <a:bodyPr/>
              <a:lstStyle/>
              <a:p>
                <a:r>
                  <a:rPr lang="en-US">
                    <a:noFill/>
                  </a:rPr>
                  <a:t> </a:t>
                </a:r>
              </a:p>
            </p:txBody>
          </p:sp>
        </mc:Fallback>
      </mc:AlternateContent>
    </p:spTree>
    <p:extLst>
      <p:ext uri="{BB962C8B-B14F-4D97-AF65-F5344CB8AC3E}">
        <p14:creationId xmlns:p14="http://schemas.microsoft.com/office/powerpoint/2010/main" val="38567164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D29E6-FEA4-CF43-85D0-A2F9D07FCAE1}"/>
              </a:ext>
            </a:extLst>
          </p:cNvPr>
          <p:cNvSpPr>
            <a:spLocks noGrp="1"/>
          </p:cNvSpPr>
          <p:nvPr>
            <p:ph type="title"/>
          </p:nvPr>
        </p:nvSpPr>
        <p:spPr/>
        <p:txBody>
          <a:bodyPr/>
          <a:lstStyle/>
          <a:p>
            <a:r>
              <a:rPr lang="en-US" dirty="0">
                <a:solidFill>
                  <a:schemeClr val="bg1"/>
                </a:solidFill>
                <a:latin typeface="+mn-lt"/>
              </a:rPr>
              <a:t>Strong Lensing</a:t>
            </a:r>
          </a:p>
        </p:txBody>
      </p:sp>
      <p:pic>
        <p:nvPicPr>
          <p:cNvPr id="13" name="Picture 2">
            <a:extLst>
              <a:ext uri="{FF2B5EF4-FFF2-40B4-BE49-F238E27FC236}">
                <a16:creationId xmlns:a16="http://schemas.microsoft.com/office/drawing/2014/main" id="{3A86118E-41BF-D64B-AB1F-883C55B6F1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305" t="2750" r="14426" b="2178"/>
          <a:stretch/>
        </p:blipFill>
        <p:spPr bwMode="auto">
          <a:xfrm>
            <a:off x="540227" y="1182346"/>
            <a:ext cx="4031773" cy="30224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0826CEF-DD82-444E-AC90-D3E30C951AF5}"/>
              </a:ext>
            </a:extLst>
          </p:cNvPr>
          <p:cNvPicPr>
            <a:picLocks noChangeAspect="1"/>
          </p:cNvPicPr>
          <p:nvPr/>
        </p:nvPicPr>
        <p:blipFill>
          <a:blip r:embed="rId4"/>
          <a:stretch>
            <a:fillRect/>
          </a:stretch>
        </p:blipFill>
        <p:spPr>
          <a:xfrm>
            <a:off x="5280096" y="1182346"/>
            <a:ext cx="3127924" cy="3022489"/>
          </a:xfrm>
          <a:prstGeom prst="rect">
            <a:avLst/>
          </a:prstGeom>
        </p:spPr>
      </p:pic>
      <p:sp>
        <p:nvSpPr>
          <p:cNvPr id="6" name="TextBox 5">
            <a:extLst>
              <a:ext uri="{FF2B5EF4-FFF2-40B4-BE49-F238E27FC236}">
                <a16:creationId xmlns:a16="http://schemas.microsoft.com/office/drawing/2014/main" id="{B33F6F47-2899-8958-3271-D88BA52B78D4}"/>
              </a:ext>
            </a:extLst>
          </p:cNvPr>
          <p:cNvSpPr txBox="1"/>
          <p:nvPr/>
        </p:nvSpPr>
        <p:spPr>
          <a:xfrm>
            <a:off x="415126" y="4369456"/>
            <a:ext cx="7992894" cy="523220"/>
          </a:xfrm>
          <a:prstGeom prst="rect">
            <a:avLst/>
          </a:prstGeom>
          <a:noFill/>
        </p:spPr>
        <p:txBody>
          <a:bodyPr wrap="none" rtlCol="0">
            <a:spAutoFit/>
          </a:bodyPr>
          <a:lstStyle/>
          <a:p>
            <a:pPr algn="l"/>
            <a:r>
              <a:rPr lang="en-US" dirty="0">
                <a:solidFill>
                  <a:schemeClr val="bg1"/>
                </a:solidFill>
                <a:latin typeface="+mn-lt"/>
              </a:rPr>
              <a:t>For a lens that isn’t a point source (e.g. a galaxy) the Einstein radius gives an estimate of the mass</a:t>
            </a:r>
            <a:br>
              <a:rPr lang="en-US" dirty="0">
                <a:solidFill>
                  <a:schemeClr val="bg1"/>
                </a:solidFill>
                <a:latin typeface="+mn-lt"/>
              </a:rPr>
            </a:br>
            <a:r>
              <a:rPr lang="en-US" dirty="0">
                <a:solidFill>
                  <a:schemeClr val="bg1"/>
                </a:solidFill>
                <a:latin typeface="+mn-lt"/>
              </a:rPr>
              <a:t>within the Einstein radius</a:t>
            </a:r>
          </a:p>
        </p:txBody>
      </p:sp>
    </p:spTree>
    <p:extLst>
      <p:ext uri="{BB962C8B-B14F-4D97-AF65-F5344CB8AC3E}">
        <p14:creationId xmlns:p14="http://schemas.microsoft.com/office/powerpoint/2010/main" val="21258329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FC9B0-AE80-0C47-B637-B2B7FA55D44A}"/>
              </a:ext>
            </a:extLst>
          </p:cNvPr>
          <p:cNvSpPr>
            <a:spLocks noGrp="1"/>
          </p:cNvSpPr>
          <p:nvPr>
            <p:ph type="title"/>
          </p:nvPr>
        </p:nvSpPr>
        <p:spPr/>
        <p:txBody>
          <a:bodyPr/>
          <a:lstStyle/>
          <a:p>
            <a:r>
              <a:rPr lang="en-US" dirty="0">
                <a:solidFill>
                  <a:schemeClr val="bg1"/>
                </a:solidFill>
                <a:latin typeface="+mn-lt"/>
              </a:rPr>
              <a:t>Time delays and measuring the Hubble constant</a:t>
            </a:r>
          </a:p>
        </p:txBody>
      </p:sp>
      <p:sp>
        <p:nvSpPr>
          <p:cNvPr id="12" name="TextBox 11">
            <a:extLst>
              <a:ext uri="{FF2B5EF4-FFF2-40B4-BE49-F238E27FC236}">
                <a16:creationId xmlns:a16="http://schemas.microsoft.com/office/drawing/2014/main" id="{B58B511E-1185-714C-B3AB-A12F4D827790}"/>
              </a:ext>
            </a:extLst>
          </p:cNvPr>
          <p:cNvSpPr txBox="1"/>
          <p:nvPr/>
        </p:nvSpPr>
        <p:spPr>
          <a:xfrm>
            <a:off x="4026508" y="2153244"/>
            <a:ext cx="5011838" cy="2749471"/>
          </a:xfrm>
          <a:prstGeom prst="rect">
            <a:avLst/>
          </a:prstGeom>
          <a:noFill/>
          <a:ln>
            <a:noFill/>
          </a:ln>
        </p:spPr>
        <p:txBody>
          <a:bodyPr wrap="square" rtlCol="0">
            <a:spAutoFit/>
          </a:bodyPr>
          <a:lstStyle/>
          <a:p>
            <a:pPr>
              <a:buClr>
                <a:schemeClr val="bg1"/>
              </a:buClr>
            </a:pPr>
            <a:r>
              <a:rPr lang="en-US" dirty="0">
                <a:solidFill>
                  <a:schemeClr val="bg1"/>
                </a:solidFill>
                <a:latin typeface="+mn-lt"/>
              </a:rPr>
              <a:t>If we have a model for the lens mass we can estimate H</a:t>
            </a:r>
            <a:r>
              <a:rPr lang="en-US" baseline="-25000" dirty="0">
                <a:solidFill>
                  <a:schemeClr val="bg1"/>
                </a:solidFill>
                <a:latin typeface="+mn-lt"/>
              </a:rPr>
              <a:t>0</a:t>
            </a:r>
            <a:r>
              <a:rPr lang="en-US" dirty="0">
                <a:solidFill>
                  <a:schemeClr val="bg1"/>
                </a:solidFill>
                <a:latin typeface="+mn-lt"/>
              </a:rPr>
              <a:t>Δt. If we measure </a:t>
            </a:r>
            <a:r>
              <a:rPr lang="en-US" dirty="0" err="1">
                <a:solidFill>
                  <a:schemeClr val="bg1"/>
                </a:solidFill>
                <a:latin typeface="+mn-lt"/>
              </a:rPr>
              <a:t>Δt</a:t>
            </a:r>
            <a:r>
              <a:rPr lang="en-US" dirty="0">
                <a:solidFill>
                  <a:schemeClr val="bg1"/>
                </a:solidFill>
                <a:latin typeface="+mn-lt"/>
              </a:rPr>
              <a:t> then </a:t>
            </a:r>
            <a:r>
              <a:rPr lang="en-US" u="sng" dirty="0">
                <a:solidFill>
                  <a:schemeClr val="bg1"/>
                </a:solidFill>
                <a:latin typeface="+mn-lt"/>
              </a:rPr>
              <a:t>we can measure H</a:t>
            </a:r>
            <a:r>
              <a:rPr lang="en-US" u="sng" baseline="-25000" dirty="0">
                <a:solidFill>
                  <a:schemeClr val="bg1"/>
                </a:solidFill>
                <a:latin typeface="+mn-lt"/>
              </a:rPr>
              <a:t>0</a:t>
            </a:r>
          </a:p>
          <a:p>
            <a:pPr>
              <a:buClr>
                <a:schemeClr val="bg1"/>
              </a:buClr>
            </a:pPr>
            <a:endParaRPr lang="en-US" u="sng" baseline="-25000" dirty="0">
              <a:solidFill>
                <a:schemeClr val="bg1"/>
              </a:solidFill>
              <a:latin typeface="+mn-lt"/>
            </a:endParaRPr>
          </a:p>
          <a:p>
            <a:pPr lvl="1">
              <a:buClr>
                <a:schemeClr val="bg1"/>
              </a:buClr>
            </a:pPr>
            <a:r>
              <a:rPr lang="en-US" dirty="0">
                <a:solidFill>
                  <a:schemeClr val="bg1"/>
                </a:solidFill>
                <a:latin typeface="+mn-lt"/>
              </a:rPr>
              <a:t>For Rubin</a:t>
            </a:r>
          </a:p>
          <a:p>
            <a:pPr marL="285750" lvl="1" indent="-285750">
              <a:buClr>
                <a:schemeClr val="bg1"/>
              </a:buClr>
              <a:buFont typeface="Arial" panose="020B0604020202020204" pitchFamily="34" charset="0"/>
              <a:buChar char="•"/>
            </a:pPr>
            <a:r>
              <a:rPr lang="en-US" dirty="0">
                <a:solidFill>
                  <a:schemeClr val="bg1"/>
                </a:solidFill>
                <a:latin typeface="+mn-lt"/>
              </a:rPr>
              <a:t>10,000’s strong (arc) lenses</a:t>
            </a:r>
          </a:p>
          <a:p>
            <a:pPr marL="285750" lvl="1" indent="-285750">
              <a:buClr>
                <a:schemeClr val="bg1"/>
              </a:buClr>
              <a:buFont typeface="Arial" panose="020B0604020202020204" pitchFamily="34" charset="0"/>
              <a:buChar char="•"/>
            </a:pPr>
            <a:r>
              <a:rPr lang="en-US" dirty="0">
                <a:solidFill>
                  <a:schemeClr val="bg1"/>
                </a:solidFill>
                <a:latin typeface="+mn-lt"/>
              </a:rPr>
              <a:t>1000’s quasar lenses</a:t>
            </a:r>
          </a:p>
          <a:p>
            <a:pPr marL="285750" lvl="1" indent="-285750">
              <a:buClr>
                <a:schemeClr val="bg1"/>
              </a:buClr>
              <a:buFont typeface="Arial" panose="020B0604020202020204" pitchFamily="34" charset="0"/>
              <a:buChar char="•"/>
            </a:pPr>
            <a:r>
              <a:rPr lang="en-US" dirty="0">
                <a:solidFill>
                  <a:schemeClr val="bg1"/>
                </a:solidFill>
                <a:latin typeface="+mn-lt"/>
              </a:rPr>
              <a:t>Modeling requires follow-up resources (spectra, high resolution images)</a:t>
            </a:r>
          </a:p>
          <a:p>
            <a:pPr marL="285750" lvl="1" indent="-285750">
              <a:buClr>
                <a:schemeClr val="bg1"/>
              </a:buClr>
              <a:buFont typeface="Arial" panose="020B0604020202020204" pitchFamily="34" charset="0"/>
              <a:buChar char="•"/>
            </a:pPr>
            <a:r>
              <a:rPr lang="en-US" dirty="0">
                <a:solidFill>
                  <a:schemeClr val="bg1"/>
                </a:solidFill>
                <a:latin typeface="+mn-lt"/>
              </a:rPr>
              <a:t>Expect ~25 strongly lensed </a:t>
            </a:r>
            <a:r>
              <a:rPr lang="en-US" dirty="0" err="1">
                <a:solidFill>
                  <a:schemeClr val="bg1"/>
                </a:solidFill>
                <a:latin typeface="+mn-lt"/>
              </a:rPr>
              <a:t>Sne</a:t>
            </a:r>
            <a:endParaRPr lang="en-US" dirty="0">
              <a:solidFill>
                <a:schemeClr val="bg1"/>
              </a:solidFill>
              <a:latin typeface="+mn-lt"/>
            </a:endParaRPr>
          </a:p>
          <a:p>
            <a:pPr lvl="1">
              <a:buClr>
                <a:schemeClr val="bg1"/>
              </a:buClr>
            </a:pPr>
            <a:endParaRPr lang="en-US" dirty="0">
              <a:solidFill>
                <a:schemeClr val="bg1"/>
              </a:solidFill>
              <a:latin typeface="+mn-lt"/>
            </a:endParaRPr>
          </a:p>
          <a:p>
            <a:pPr lvl="1">
              <a:buClr>
                <a:schemeClr val="bg1"/>
              </a:buClr>
            </a:pPr>
            <a:r>
              <a:rPr lang="en-US" dirty="0">
                <a:solidFill>
                  <a:schemeClr val="bg1"/>
                </a:solidFill>
                <a:latin typeface="+mn-lt"/>
              </a:rPr>
              <a:t>Address the Hubble tension (with follow-up 1-2% precision on H0), depends on cadence (needs colors)</a:t>
            </a:r>
          </a:p>
          <a:p>
            <a:pPr>
              <a:buClr>
                <a:schemeClr val="bg1"/>
              </a:buClr>
            </a:pPr>
            <a:endParaRPr lang="en-US" u="sng" baseline="-25000" dirty="0">
              <a:solidFill>
                <a:schemeClr val="bg1"/>
              </a:solidFill>
              <a:latin typeface="+mn-lt"/>
            </a:endParaRPr>
          </a:p>
        </p:txBody>
      </p:sp>
      <p:sp>
        <p:nvSpPr>
          <p:cNvPr id="14" name="Rectangle 13">
            <a:extLst>
              <a:ext uri="{FF2B5EF4-FFF2-40B4-BE49-F238E27FC236}">
                <a16:creationId xmlns:a16="http://schemas.microsoft.com/office/drawing/2014/main" id="{BD82AEA1-1F14-8F46-979E-4238F1C1BB01}"/>
              </a:ext>
            </a:extLst>
          </p:cNvPr>
          <p:cNvSpPr/>
          <p:nvPr/>
        </p:nvSpPr>
        <p:spPr>
          <a:xfrm>
            <a:off x="1142342" y="4746833"/>
            <a:ext cx="1673856" cy="307777"/>
          </a:xfrm>
          <a:prstGeom prst="rect">
            <a:avLst/>
          </a:prstGeom>
        </p:spPr>
        <p:txBody>
          <a:bodyPr wrap="none">
            <a:spAutoFit/>
          </a:bodyPr>
          <a:lstStyle/>
          <a:p>
            <a:r>
              <a:rPr lang="en-US" dirty="0">
                <a:solidFill>
                  <a:schemeClr val="bg1"/>
                </a:solidFill>
                <a:latin typeface="+mn-lt"/>
              </a:rPr>
              <a:t>QSO 0957+561AB</a:t>
            </a:r>
          </a:p>
        </p:txBody>
      </p:sp>
      <p:pic>
        <p:nvPicPr>
          <p:cNvPr id="3" name="Picture 2">
            <a:extLst>
              <a:ext uri="{FF2B5EF4-FFF2-40B4-BE49-F238E27FC236}">
                <a16:creationId xmlns:a16="http://schemas.microsoft.com/office/drawing/2014/main" id="{188D2DD0-07B6-8D41-AFD3-F2E853B11952}"/>
              </a:ext>
            </a:extLst>
          </p:cNvPr>
          <p:cNvPicPr>
            <a:picLocks noChangeAspect="1"/>
          </p:cNvPicPr>
          <p:nvPr/>
        </p:nvPicPr>
        <p:blipFill>
          <a:blip r:embed="rId3"/>
          <a:stretch>
            <a:fillRect/>
          </a:stretch>
        </p:blipFill>
        <p:spPr>
          <a:xfrm>
            <a:off x="523728" y="1070527"/>
            <a:ext cx="2900904" cy="3627948"/>
          </a:xfrm>
          <a:prstGeom prst="rect">
            <a:avLst/>
          </a:prstGeom>
        </p:spPr>
      </p:pic>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E2B9E942-B5D2-F491-F0F9-2AAF989B9A14}"/>
                  </a:ext>
                </a:extLst>
              </p:cNvPr>
              <p:cNvSpPr txBox="1"/>
              <p:nvPr/>
            </p:nvSpPr>
            <p:spPr>
              <a:xfrm>
                <a:off x="4443136" y="1337810"/>
                <a:ext cx="2751587" cy="441083"/>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lang="en-US" b="0" i="1" smtClean="0">
                          <a:solidFill>
                            <a:schemeClr val="bg1"/>
                          </a:solidFill>
                          <a:latin typeface="+mn-lt"/>
                          <a:ea typeface="Cambria Math" panose="02040503050406030204" pitchFamily="18" charset="0"/>
                        </a:rPr>
                        <m:t>𝑡</m:t>
                      </m:r>
                      <m:d>
                        <m:dPr>
                          <m:ctrlPr>
                            <a:rPr lang="en-US" b="0" i="1" smtClean="0">
                              <a:solidFill>
                                <a:schemeClr val="bg1"/>
                              </a:solidFill>
                              <a:latin typeface="+mn-lt"/>
                              <a:ea typeface="Cambria Math" panose="02040503050406030204" pitchFamily="18" charset="0"/>
                            </a:rPr>
                          </m:ctrlPr>
                        </m:dPr>
                        <m:e>
                          <m:r>
                            <a:rPr lang="en-US" b="0" i="1" smtClean="0">
                              <a:solidFill>
                                <a:schemeClr val="bg1"/>
                              </a:solidFill>
                              <a:latin typeface="+mn-lt"/>
                              <a:ea typeface="Cambria Math" panose="02040503050406030204" pitchFamily="18" charset="0"/>
                            </a:rPr>
                            <m:t>𝜃</m:t>
                          </m:r>
                        </m:e>
                      </m:d>
                      <m:r>
                        <a:rPr lang="en-US" b="0" i="1" smtClean="0">
                          <a:solidFill>
                            <a:schemeClr val="bg1"/>
                          </a:solidFill>
                          <a:latin typeface="+mn-lt"/>
                          <a:ea typeface="Cambria Math" panose="02040503050406030204" pitchFamily="18" charset="0"/>
                        </a:rPr>
                        <m:t>=</m:t>
                      </m:r>
                      <m:f>
                        <m:fPr>
                          <m:ctrlPr>
                            <a:rPr lang="en-US" b="0" i="1" smtClean="0">
                              <a:solidFill>
                                <a:schemeClr val="bg1"/>
                              </a:solidFill>
                              <a:latin typeface="+mn-lt"/>
                              <a:ea typeface="Cambria Math" panose="02040503050406030204" pitchFamily="18" charset="0"/>
                            </a:rPr>
                          </m:ctrlPr>
                        </m:fPr>
                        <m:num>
                          <m:r>
                            <a:rPr lang="en-US" b="0" i="1" smtClean="0">
                              <a:solidFill>
                                <a:schemeClr val="bg1"/>
                              </a:solidFill>
                              <a:latin typeface="+mn-lt"/>
                              <a:ea typeface="Cambria Math" panose="02040503050406030204" pitchFamily="18" charset="0"/>
                            </a:rPr>
                            <m:t>1+</m:t>
                          </m:r>
                          <m:r>
                            <a:rPr lang="en-US" b="0" i="1" smtClean="0">
                              <a:solidFill>
                                <a:schemeClr val="bg1"/>
                              </a:solidFill>
                              <a:latin typeface="+mn-lt"/>
                              <a:ea typeface="Cambria Math" panose="02040503050406030204" pitchFamily="18" charset="0"/>
                            </a:rPr>
                            <m:t>𝑧</m:t>
                          </m:r>
                        </m:num>
                        <m:den>
                          <m:r>
                            <a:rPr lang="en-US" b="0" i="1" smtClean="0">
                              <a:solidFill>
                                <a:schemeClr val="bg1"/>
                              </a:solidFill>
                              <a:latin typeface="+mn-lt"/>
                              <a:ea typeface="Cambria Math" panose="02040503050406030204" pitchFamily="18" charset="0"/>
                            </a:rPr>
                            <m:t>𝑐</m:t>
                          </m:r>
                        </m:den>
                      </m:f>
                      <m:f>
                        <m:fPr>
                          <m:ctrlPr>
                            <a:rPr lang="en-US" b="0" i="1" smtClean="0">
                              <a:solidFill>
                                <a:schemeClr val="bg1"/>
                              </a:solidFill>
                              <a:latin typeface="+mn-lt"/>
                              <a:ea typeface="Cambria Math" panose="02040503050406030204" pitchFamily="18" charset="0"/>
                            </a:rPr>
                          </m:ctrlPr>
                        </m:fPr>
                        <m:num>
                          <m:sSub>
                            <m:sSubPr>
                              <m:ctrlPr>
                                <a:rPr lang="en-US" b="0" i="1" smtClean="0">
                                  <a:solidFill>
                                    <a:schemeClr val="bg1"/>
                                  </a:solidFill>
                                  <a:latin typeface="+mn-lt"/>
                                  <a:ea typeface="Cambria Math" panose="02040503050406030204" pitchFamily="18" charset="0"/>
                                </a:rPr>
                              </m:ctrlPr>
                            </m:sSubPr>
                            <m:e>
                              <m:r>
                                <m:rPr>
                                  <m:sty m:val="p"/>
                                </m:rPr>
                                <a:rPr lang="en-US" b="0" i="0" smtClean="0">
                                  <a:solidFill>
                                    <a:schemeClr val="bg1"/>
                                  </a:solidFill>
                                  <a:latin typeface="+mn-lt"/>
                                  <a:ea typeface="Cambria Math" panose="02040503050406030204" pitchFamily="18" charset="0"/>
                                </a:rPr>
                                <m:t>D</m:t>
                              </m:r>
                            </m:e>
                            <m:sub>
                              <m:r>
                                <m:rPr>
                                  <m:sty m:val="p"/>
                                </m:rPr>
                                <a:rPr lang="en-US" b="0" i="0" smtClean="0">
                                  <a:solidFill>
                                    <a:schemeClr val="bg1"/>
                                  </a:solidFill>
                                  <a:latin typeface="+mn-lt"/>
                                  <a:ea typeface="Cambria Math" panose="02040503050406030204" pitchFamily="18" charset="0"/>
                                </a:rPr>
                                <m:t>d</m:t>
                              </m:r>
                            </m:sub>
                          </m:sSub>
                          <m:sSub>
                            <m:sSubPr>
                              <m:ctrlPr>
                                <a:rPr lang="en-US" b="0" i="1" smtClean="0">
                                  <a:solidFill>
                                    <a:schemeClr val="bg1"/>
                                  </a:solidFill>
                                  <a:latin typeface="+mn-lt"/>
                                  <a:ea typeface="Cambria Math" panose="02040503050406030204" pitchFamily="18" charset="0"/>
                                </a:rPr>
                              </m:ctrlPr>
                            </m:sSubPr>
                            <m:e>
                              <m:r>
                                <m:rPr>
                                  <m:sty m:val="p"/>
                                </m:rPr>
                                <a:rPr lang="en-US" b="0" i="0" smtClean="0">
                                  <a:solidFill>
                                    <a:schemeClr val="bg1"/>
                                  </a:solidFill>
                                  <a:latin typeface="+mn-lt"/>
                                  <a:ea typeface="Cambria Math" panose="02040503050406030204" pitchFamily="18" charset="0"/>
                                </a:rPr>
                                <m:t>D</m:t>
                              </m:r>
                            </m:e>
                            <m:sub>
                              <m:r>
                                <m:rPr>
                                  <m:sty m:val="p"/>
                                </m:rPr>
                                <a:rPr lang="en-US" b="0" i="0" smtClean="0">
                                  <a:solidFill>
                                    <a:schemeClr val="bg1"/>
                                  </a:solidFill>
                                  <a:latin typeface="+mn-lt"/>
                                  <a:ea typeface="Cambria Math" panose="02040503050406030204" pitchFamily="18" charset="0"/>
                                </a:rPr>
                                <m:t>s</m:t>
                              </m:r>
                            </m:sub>
                          </m:sSub>
                        </m:num>
                        <m:den>
                          <m:sSub>
                            <m:sSubPr>
                              <m:ctrlPr>
                                <a:rPr lang="en-US" b="0" i="1" smtClean="0">
                                  <a:solidFill>
                                    <a:schemeClr val="bg1"/>
                                  </a:solidFill>
                                  <a:latin typeface="+mn-lt"/>
                                  <a:ea typeface="Cambria Math" panose="02040503050406030204" pitchFamily="18" charset="0"/>
                                </a:rPr>
                              </m:ctrlPr>
                            </m:sSubPr>
                            <m:e>
                              <m:r>
                                <m:rPr>
                                  <m:sty m:val="p"/>
                                </m:rPr>
                                <a:rPr lang="en-US" b="0" i="0" smtClean="0">
                                  <a:solidFill>
                                    <a:schemeClr val="bg1"/>
                                  </a:solidFill>
                                  <a:latin typeface="+mn-lt"/>
                                  <a:ea typeface="Cambria Math" panose="02040503050406030204" pitchFamily="18" charset="0"/>
                                </a:rPr>
                                <m:t>D</m:t>
                              </m:r>
                            </m:e>
                            <m:sub>
                              <m:r>
                                <m:rPr>
                                  <m:sty m:val="p"/>
                                </m:rPr>
                                <a:rPr lang="en-US" b="0" i="0" smtClean="0">
                                  <a:solidFill>
                                    <a:schemeClr val="bg1"/>
                                  </a:solidFill>
                                  <a:latin typeface="+mn-lt"/>
                                  <a:ea typeface="Cambria Math" panose="02040503050406030204" pitchFamily="18" charset="0"/>
                                </a:rPr>
                                <m:t>ds</m:t>
                              </m:r>
                            </m:sub>
                          </m:sSub>
                        </m:den>
                      </m:f>
                      <m:d>
                        <m:dPr>
                          <m:begChr m:val="["/>
                          <m:endChr m:val="]"/>
                          <m:ctrlPr>
                            <a:rPr lang="en-US" b="0" i="1" smtClean="0">
                              <a:solidFill>
                                <a:schemeClr val="bg1"/>
                              </a:solidFill>
                              <a:latin typeface="+mn-lt"/>
                              <a:ea typeface="Cambria Math" panose="02040503050406030204" pitchFamily="18" charset="0"/>
                            </a:rPr>
                          </m:ctrlPr>
                        </m:dPr>
                        <m:e>
                          <m:f>
                            <m:fPr>
                              <m:ctrlPr>
                                <a:rPr lang="en-US" b="0" i="1" smtClean="0">
                                  <a:solidFill>
                                    <a:schemeClr val="bg1"/>
                                  </a:solidFill>
                                  <a:latin typeface="+mn-lt"/>
                                  <a:ea typeface="Cambria Math" panose="02040503050406030204" pitchFamily="18" charset="0"/>
                                </a:rPr>
                              </m:ctrlPr>
                            </m:fPr>
                            <m:num>
                              <m:r>
                                <a:rPr lang="en-US" b="0" i="1" smtClean="0">
                                  <a:solidFill>
                                    <a:schemeClr val="bg1"/>
                                  </a:solidFill>
                                  <a:latin typeface="+mn-lt"/>
                                  <a:ea typeface="Cambria Math" panose="02040503050406030204" pitchFamily="18" charset="0"/>
                                </a:rPr>
                                <m:t>1</m:t>
                              </m:r>
                            </m:num>
                            <m:den>
                              <m:r>
                                <a:rPr lang="en-US" b="0" i="1" smtClean="0">
                                  <a:solidFill>
                                    <a:schemeClr val="bg1"/>
                                  </a:solidFill>
                                  <a:latin typeface="+mn-lt"/>
                                  <a:ea typeface="Cambria Math" panose="02040503050406030204" pitchFamily="18" charset="0"/>
                                </a:rPr>
                                <m:t>2</m:t>
                              </m:r>
                            </m:den>
                          </m:f>
                          <m:sSup>
                            <m:sSupPr>
                              <m:ctrlPr>
                                <a:rPr lang="en-US" b="0" i="1" smtClean="0">
                                  <a:solidFill>
                                    <a:schemeClr val="bg1"/>
                                  </a:solidFill>
                                  <a:latin typeface="+mn-lt"/>
                                  <a:ea typeface="Cambria Math" panose="02040503050406030204" pitchFamily="18" charset="0"/>
                                </a:rPr>
                              </m:ctrlPr>
                            </m:sSupPr>
                            <m:e>
                              <m:d>
                                <m:dPr>
                                  <m:ctrlPr>
                                    <a:rPr lang="en-US" b="0" i="1" smtClean="0">
                                      <a:solidFill>
                                        <a:schemeClr val="bg1"/>
                                      </a:solidFill>
                                      <a:latin typeface="+mn-lt"/>
                                      <a:ea typeface="Cambria Math" panose="02040503050406030204" pitchFamily="18" charset="0"/>
                                    </a:rPr>
                                  </m:ctrlPr>
                                </m:dPr>
                                <m:e>
                                  <m:r>
                                    <a:rPr lang="en-US" b="0" i="1" smtClean="0">
                                      <a:solidFill>
                                        <a:schemeClr val="bg1"/>
                                      </a:solidFill>
                                      <a:latin typeface="+mn-lt"/>
                                      <a:ea typeface="Cambria Math" panose="02040503050406030204" pitchFamily="18" charset="0"/>
                                    </a:rPr>
                                    <m:t>𝜃</m:t>
                                  </m:r>
                                  <m:r>
                                    <a:rPr lang="en-US" b="0" i="1" smtClean="0">
                                      <a:solidFill>
                                        <a:schemeClr val="bg1"/>
                                      </a:solidFill>
                                      <a:latin typeface="+mn-lt"/>
                                      <a:ea typeface="Cambria Math" panose="02040503050406030204" pitchFamily="18" charset="0"/>
                                    </a:rPr>
                                    <m:t>−</m:t>
                                  </m:r>
                                  <m:r>
                                    <a:rPr lang="en-US" b="0" i="1" smtClean="0">
                                      <a:solidFill>
                                        <a:schemeClr val="bg1"/>
                                      </a:solidFill>
                                      <a:latin typeface="+mn-lt"/>
                                      <a:ea typeface="Cambria Math" panose="02040503050406030204" pitchFamily="18" charset="0"/>
                                    </a:rPr>
                                    <m:t>𝛽</m:t>
                                  </m:r>
                                </m:e>
                              </m:d>
                            </m:e>
                            <m:sup>
                              <m:r>
                                <a:rPr lang="en-US" b="0" i="1" smtClean="0">
                                  <a:solidFill>
                                    <a:schemeClr val="bg1"/>
                                  </a:solidFill>
                                  <a:latin typeface="+mn-lt"/>
                                  <a:ea typeface="Cambria Math" panose="02040503050406030204" pitchFamily="18" charset="0"/>
                                </a:rPr>
                                <m:t>2</m:t>
                              </m:r>
                            </m:sup>
                          </m:sSup>
                          <m:r>
                            <a:rPr lang="en-US" b="0" i="1" smtClean="0">
                              <a:solidFill>
                                <a:schemeClr val="bg1"/>
                              </a:solidFill>
                              <a:latin typeface="+mn-lt"/>
                              <a:ea typeface="Cambria Math" panose="02040503050406030204" pitchFamily="18" charset="0"/>
                            </a:rPr>
                            <m:t>−</m:t>
                          </m:r>
                          <m:r>
                            <a:rPr lang="en-US" b="0" i="1" smtClean="0">
                              <a:solidFill>
                                <a:schemeClr val="bg1"/>
                              </a:solidFill>
                              <a:latin typeface="+mn-lt"/>
                              <a:ea typeface="Cambria Math" panose="02040503050406030204" pitchFamily="18" charset="0"/>
                            </a:rPr>
                            <m:t>𝜓</m:t>
                          </m:r>
                        </m:e>
                      </m:d>
                    </m:oMath>
                  </m:oMathPara>
                </a14:m>
                <a:endParaRPr lang="en-US" dirty="0">
                  <a:solidFill>
                    <a:schemeClr val="bg1"/>
                  </a:solidFill>
                  <a:latin typeface="+mn-lt"/>
                </a:endParaRPr>
              </a:p>
            </p:txBody>
          </p:sp>
        </mc:Choice>
        <mc:Fallback>
          <p:sp>
            <p:nvSpPr>
              <p:cNvPr id="6" name="TextBox 5">
                <a:extLst>
                  <a:ext uri="{FF2B5EF4-FFF2-40B4-BE49-F238E27FC236}">
                    <a16:creationId xmlns:a16="http://schemas.microsoft.com/office/drawing/2014/main" id="{E2B9E942-B5D2-F491-F0F9-2AAF989B9A14}"/>
                  </a:ext>
                </a:extLst>
              </p:cNvPr>
              <p:cNvSpPr txBox="1">
                <a:spLocks noRot="1" noChangeAspect="1" noMove="1" noResize="1" noEditPoints="1" noAdjustHandles="1" noChangeArrowheads="1" noChangeShapeType="1" noTextEdit="1"/>
              </p:cNvSpPr>
              <p:nvPr/>
            </p:nvSpPr>
            <p:spPr>
              <a:xfrm>
                <a:off x="4443136" y="1337810"/>
                <a:ext cx="2751587" cy="441083"/>
              </a:xfrm>
              <a:prstGeom prst="rect">
                <a:avLst/>
              </a:prstGeom>
              <a:blipFill>
                <a:blip r:embed="rId4"/>
                <a:stretch>
                  <a:fillRect t="-2778" b="-8333"/>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28656DCA-D97E-6F15-8E5C-C377E3CD7005}"/>
              </a:ext>
            </a:extLst>
          </p:cNvPr>
          <p:cNvSpPr/>
          <p:nvPr/>
        </p:nvSpPr>
        <p:spPr>
          <a:xfrm>
            <a:off x="5726831" y="1824767"/>
            <a:ext cx="736099" cy="307777"/>
          </a:xfrm>
          <a:prstGeom prst="rect">
            <a:avLst/>
          </a:prstGeom>
        </p:spPr>
        <p:txBody>
          <a:bodyPr wrap="none">
            <a:spAutoFit/>
          </a:bodyPr>
          <a:lstStyle/>
          <a:p>
            <a:r>
              <a:rPr lang="en-US" dirty="0" err="1">
                <a:solidFill>
                  <a:schemeClr val="bg1"/>
                </a:solidFill>
                <a:latin typeface="+mn-lt"/>
              </a:rPr>
              <a:t>t</a:t>
            </a:r>
            <a:r>
              <a:rPr lang="en-US" baseline="-25000" dirty="0" err="1">
                <a:solidFill>
                  <a:schemeClr val="bg1"/>
                </a:solidFill>
                <a:latin typeface="+mn-lt"/>
              </a:rPr>
              <a:t>geometry</a:t>
            </a:r>
            <a:endParaRPr lang="en-US" dirty="0">
              <a:solidFill>
                <a:schemeClr val="bg1"/>
              </a:solidFill>
              <a:latin typeface="+mn-lt"/>
            </a:endParaRPr>
          </a:p>
        </p:txBody>
      </p:sp>
      <p:sp>
        <p:nvSpPr>
          <p:cNvPr id="8" name="Rectangle 7">
            <a:extLst>
              <a:ext uri="{FF2B5EF4-FFF2-40B4-BE49-F238E27FC236}">
                <a16:creationId xmlns:a16="http://schemas.microsoft.com/office/drawing/2014/main" id="{389E5A68-19AA-E148-9BED-DD0037464F82}"/>
              </a:ext>
            </a:extLst>
          </p:cNvPr>
          <p:cNvSpPr/>
          <p:nvPr/>
        </p:nvSpPr>
        <p:spPr>
          <a:xfrm>
            <a:off x="6652958" y="1824766"/>
            <a:ext cx="792205" cy="307777"/>
          </a:xfrm>
          <a:prstGeom prst="rect">
            <a:avLst/>
          </a:prstGeom>
        </p:spPr>
        <p:txBody>
          <a:bodyPr wrap="none">
            <a:spAutoFit/>
          </a:bodyPr>
          <a:lstStyle/>
          <a:p>
            <a:r>
              <a:rPr lang="en-US" dirty="0" err="1">
                <a:solidFill>
                  <a:schemeClr val="bg1"/>
                </a:solidFill>
                <a:latin typeface="+mn-lt"/>
              </a:rPr>
              <a:t>t</a:t>
            </a:r>
            <a:r>
              <a:rPr lang="en-US" baseline="-25000" dirty="0" err="1">
                <a:solidFill>
                  <a:schemeClr val="bg1"/>
                </a:solidFill>
                <a:latin typeface="+mn-lt"/>
              </a:rPr>
              <a:t>gravitation</a:t>
            </a:r>
            <a:endParaRPr lang="en-US" dirty="0">
              <a:solidFill>
                <a:schemeClr val="bg1"/>
              </a:solidFill>
              <a:latin typeface="+mn-lt"/>
            </a:endParaRPr>
          </a:p>
        </p:txBody>
      </p:sp>
    </p:spTree>
    <p:extLst>
      <p:ext uri="{BB962C8B-B14F-4D97-AF65-F5344CB8AC3E}">
        <p14:creationId xmlns:p14="http://schemas.microsoft.com/office/powerpoint/2010/main" val="12832354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A144C196-2099-8B6F-65C9-FF14F7D76A7C}"/>
                  </a:ext>
                </a:extLst>
              </p:cNvPr>
              <p:cNvSpPr txBox="1"/>
              <p:nvPr/>
            </p:nvSpPr>
            <p:spPr>
              <a:xfrm>
                <a:off x="976721" y="1258640"/>
                <a:ext cx="1635511" cy="565026"/>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nary>
                        <m:naryPr>
                          <m:chr m:val="∑"/>
                          <m:subHide m:val="on"/>
                          <m:supHide m:val="on"/>
                          <m:ctrlPr>
                            <a:rPr lang="en-US" i="1" smtClean="0">
                              <a:solidFill>
                                <a:schemeClr val="bg1"/>
                              </a:solidFill>
                              <a:latin typeface="+mn-lt"/>
                            </a:rPr>
                          </m:ctrlPr>
                        </m:naryPr>
                        <m:sub/>
                        <m:sup/>
                        <m:e>
                          <m:d>
                            <m:dPr>
                              <m:ctrlPr>
                                <a:rPr lang="en-US" b="0" i="1" smtClean="0">
                                  <a:solidFill>
                                    <a:schemeClr val="bg1"/>
                                  </a:solidFill>
                                  <a:latin typeface="+mn-lt"/>
                                </a:rPr>
                              </m:ctrlPr>
                            </m:dPr>
                            <m:e>
                              <m:r>
                                <a:rPr lang="en-US" b="0" i="1" smtClean="0">
                                  <a:solidFill>
                                    <a:schemeClr val="bg1"/>
                                  </a:solidFill>
                                  <a:latin typeface="+mn-lt"/>
                                </a:rPr>
                                <m:t>𝜉</m:t>
                              </m:r>
                            </m:e>
                          </m:d>
                          <m:r>
                            <a:rPr lang="en-US" b="0" i="1" smtClean="0">
                              <a:solidFill>
                                <a:schemeClr val="bg1"/>
                              </a:solidFill>
                              <a:latin typeface="+mn-lt"/>
                            </a:rPr>
                            <m:t>=</m:t>
                          </m:r>
                          <m:nary>
                            <m:naryPr>
                              <m:limLoc m:val="undOvr"/>
                              <m:subHide m:val="on"/>
                              <m:supHide m:val="on"/>
                              <m:ctrlPr>
                                <a:rPr lang="en-US" b="0" i="1" smtClean="0">
                                  <a:solidFill>
                                    <a:schemeClr val="bg1"/>
                                  </a:solidFill>
                                  <a:latin typeface="+mn-lt"/>
                                </a:rPr>
                              </m:ctrlPr>
                            </m:naryPr>
                            <m:sub/>
                            <m:sup/>
                            <m:e>
                              <m:r>
                                <a:rPr lang="en-US" b="0" i="1" smtClean="0">
                                  <a:solidFill>
                                    <a:schemeClr val="bg1"/>
                                  </a:solidFill>
                                  <a:latin typeface="+mn-lt"/>
                                </a:rPr>
                                <m:t>𝜌</m:t>
                              </m:r>
                              <m:d>
                                <m:dPr>
                                  <m:ctrlPr>
                                    <a:rPr lang="en-US" b="0" i="1" smtClean="0">
                                      <a:solidFill>
                                        <a:schemeClr val="bg1"/>
                                      </a:solidFill>
                                      <a:latin typeface="+mn-lt"/>
                                    </a:rPr>
                                  </m:ctrlPr>
                                </m:dPr>
                                <m:e>
                                  <m:r>
                                    <a:rPr lang="en-US" b="0" i="1" smtClean="0">
                                      <a:solidFill>
                                        <a:schemeClr val="bg1"/>
                                      </a:solidFill>
                                      <a:latin typeface="+mn-lt"/>
                                    </a:rPr>
                                    <m:t>𝜉</m:t>
                                  </m:r>
                                  <m:r>
                                    <a:rPr lang="en-US" b="0" i="1" smtClean="0">
                                      <a:solidFill>
                                        <a:schemeClr val="bg1"/>
                                      </a:solidFill>
                                      <a:latin typeface="+mn-lt"/>
                                    </a:rPr>
                                    <m:t>, </m:t>
                                  </m:r>
                                  <m:r>
                                    <a:rPr lang="en-US" b="0" i="1" smtClean="0">
                                      <a:solidFill>
                                        <a:schemeClr val="bg1"/>
                                      </a:solidFill>
                                      <a:latin typeface="+mn-lt"/>
                                    </a:rPr>
                                    <m:t>𝑧</m:t>
                                  </m:r>
                                </m:e>
                              </m:d>
                              <m:r>
                                <a:rPr lang="en-US" b="0" i="1" smtClean="0">
                                  <a:solidFill>
                                    <a:schemeClr val="bg1"/>
                                  </a:solidFill>
                                  <a:latin typeface="+mn-lt"/>
                                </a:rPr>
                                <m:t>𝑑𝑧</m:t>
                              </m:r>
                            </m:e>
                          </m:nary>
                        </m:e>
                      </m:nary>
                    </m:oMath>
                  </m:oMathPara>
                </a14:m>
                <a:endParaRPr lang="en-US" dirty="0">
                  <a:solidFill>
                    <a:schemeClr val="bg1"/>
                  </a:solidFill>
                  <a:latin typeface="+mn-lt"/>
                </a:endParaRPr>
              </a:p>
            </p:txBody>
          </p:sp>
        </mc:Choice>
        <mc:Fallback>
          <p:sp>
            <p:nvSpPr>
              <p:cNvPr id="6" name="TextBox 5">
                <a:extLst>
                  <a:ext uri="{FF2B5EF4-FFF2-40B4-BE49-F238E27FC236}">
                    <a16:creationId xmlns:a16="http://schemas.microsoft.com/office/drawing/2014/main" id="{A144C196-2099-8B6F-65C9-FF14F7D76A7C}"/>
                  </a:ext>
                </a:extLst>
              </p:cNvPr>
              <p:cNvSpPr txBox="1">
                <a:spLocks noRot="1" noChangeAspect="1" noMove="1" noResize="1" noEditPoints="1" noAdjustHandles="1" noChangeArrowheads="1" noChangeShapeType="1" noTextEdit="1"/>
              </p:cNvSpPr>
              <p:nvPr/>
            </p:nvSpPr>
            <p:spPr>
              <a:xfrm>
                <a:off x="976721" y="1258640"/>
                <a:ext cx="1635511" cy="565026"/>
              </a:xfrm>
              <a:prstGeom prst="rect">
                <a:avLst/>
              </a:prstGeom>
              <a:blipFill>
                <a:blip r:embed="rId2"/>
                <a:stretch>
                  <a:fillRect l="-39231" t="-150000" r="-2308" b="-21087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A7B5C88D-DE6A-FD1A-9A74-ACF117B5B24F}"/>
                  </a:ext>
                </a:extLst>
              </p:cNvPr>
              <p:cNvSpPr txBox="1"/>
              <p:nvPr/>
            </p:nvSpPr>
            <p:spPr>
              <a:xfrm>
                <a:off x="3465834" y="1064099"/>
                <a:ext cx="3464410" cy="954107"/>
              </a:xfrm>
              <a:prstGeom prst="rect">
                <a:avLst/>
              </a:prstGeom>
              <a:noFill/>
            </p:spPr>
            <p:txBody>
              <a:bodyPr wrap="none" rtlCol="0">
                <a:spAutoFit/>
              </a:bodyPr>
              <a:lstStyle/>
              <a:p>
                <a14:m>
                  <m:oMath xmlns:m="http://schemas.openxmlformats.org/officeDocument/2006/math">
                    <m:nary>
                      <m:naryPr>
                        <m:chr m:val="∑"/>
                        <m:subHide m:val="on"/>
                        <m:supHide m:val="on"/>
                        <m:ctrlPr>
                          <a:rPr lang="en-US" i="1" smtClean="0">
                            <a:solidFill>
                              <a:schemeClr val="bg1"/>
                            </a:solidFill>
                            <a:latin typeface="+mn-lt"/>
                          </a:rPr>
                        </m:ctrlPr>
                      </m:naryPr>
                      <m:sub/>
                      <m:sup/>
                      <m:e>
                        <m:d>
                          <m:dPr>
                            <m:ctrlPr>
                              <a:rPr lang="en-US" i="1">
                                <a:solidFill>
                                  <a:schemeClr val="bg1"/>
                                </a:solidFill>
                                <a:latin typeface="+mn-lt"/>
                              </a:rPr>
                            </m:ctrlPr>
                          </m:dPr>
                          <m:e>
                            <m:r>
                              <a:rPr lang="en-US" i="1">
                                <a:solidFill>
                                  <a:schemeClr val="bg1"/>
                                </a:solidFill>
                                <a:latin typeface="+mn-lt"/>
                              </a:rPr>
                              <m:t>𝜉</m:t>
                            </m:r>
                          </m:e>
                        </m:d>
                      </m:e>
                    </m:nary>
                  </m:oMath>
                </a14:m>
                <a:r>
                  <a:rPr lang="en-US" dirty="0">
                    <a:solidFill>
                      <a:schemeClr val="bg1"/>
                    </a:solidFill>
                    <a:latin typeface="+mn-lt"/>
                  </a:rPr>
                  <a:t>: mass surface density</a:t>
                </a:r>
              </a:p>
              <a:p>
                <a:r>
                  <a:rPr lang="en-US" dirty="0">
                    <a:solidFill>
                      <a:schemeClr val="bg1"/>
                    </a:solidFill>
                    <a:latin typeface="+mn-lt"/>
                  </a:rPr>
                  <a:t>𝜚: 3D mass density</a:t>
                </a:r>
              </a:p>
              <a:p>
                <a:r>
                  <a:rPr lang="en-US" dirty="0">
                    <a:solidFill>
                      <a:schemeClr val="bg1"/>
                    </a:solidFill>
                    <a:latin typeface="+mn-lt"/>
                  </a:rPr>
                  <a:t>z: direction along line of sight</a:t>
                </a:r>
              </a:p>
              <a:p>
                <a:r>
                  <a:rPr lang="en-US" dirty="0">
                    <a:solidFill>
                      <a:schemeClr val="bg1"/>
                    </a:solidFill>
                    <a:latin typeface="+mn-lt"/>
                  </a:rPr>
                  <a:t>ξ: distance vector along plane of the lens</a:t>
                </a:r>
              </a:p>
            </p:txBody>
          </p:sp>
        </mc:Choice>
        <mc:Fallback>
          <p:sp>
            <p:nvSpPr>
              <p:cNvPr id="7" name="TextBox 6">
                <a:extLst>
                  <a:ext uri="{FF2B5EF4-FFF2-40B4-BE49-F238E27FC236}">
                    <a16:creationId xmlns:a16="http://schemas.microsoft.com/office/drawing/2014/main" id="{A7B5C88D-DE6A-FD1A-9A74-ACF117B5B24F}"/>
                  </a:ext>
                </a:extLst>
              </p:cNvPr>
              <p:cNvSpPr txBox="1">
                <a:spLocks noRot="1" noChangeAspect="1" noMove="1" noResize="1" noEditPoints="1" noAdjustHandles="1" noChangeArrowheads="1" noChangeShapeType="1" noTextEdit="1"/>
              </p:cNvSpPr>
              <p:nvPr/>
            </p:nvSpPr>
            <p:spPr>
              <a:xfrm>
                <a:off x="3465834" y="1064099"/>
                <a:ext cx="3464410" cy="954107"/>
              </a:xfrm>
              <a:prstGeom prst="rect">
                <a:avLst/>
              </a:prstGeom>
              <a:blipFill>
                <a:blip r:embed="rId3"/>
                <a:stretch>
                  <a:fillRect l="-7326" t="-34667" b="-6667"/>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7D64C46C-AC7B-9C78-D164-F9F59CDCFD45}"/>
              </a:ext>
            </a:extLst>
          </p:cNvPr>
          <p:cNvSpPr/>
          <p:nvPr/>
        </p:nvSpPr>
        <p:spPr>
          <a:xfrm>
            <a:off x="311700" y="2266623"/>
            <a:ext cx="6524738" cy="523220"/>
          </a:xfrm>
          <a:prstGeom prst="rect">
            <a:avLst/>
          </a:prstGeom>
        </p:spPr>
        <p:txBody>
          <a:bodyPr wrap="square">
            <a:spAutoFit/>
          </a:bodyPr>
          <a:lstStyle/>
          <a:p>
            <a:r>
              <a:rPr lang="en-US" dirty="0">
                <a:solidFill>
                  <a:schemeClr val="bg1"/>
                </a:solidFill>
                <a:latin typeface="+mn-lt"/>
              </a:rPr>
              <a:t>Weak deflections add linearly (so we can think of a mass being made up of a lot of point masses). This means the deflection of ray due to all of these masses as</a:t>
            </a:r>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41B3003A-FB88-D9B9-9706-AE6CD8B57673}"/>
                  </a:ext>
                </a:extLst>
              </p:cNvPr>
              <p:cNvSpPr txBox="1"/>
              <p:nvPr/>
            </p:nvSpPr>
            <p:spPr>
              <a:xfrm>
                <a:off x="720243" y="3869178"/>
                <a:ext cx="2617703" cy="67217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bg1"/>
                          </a:solidFill>
                          <a:latin typeface="+mn-lt"/>
                          <a:ea typeface="Cambria Math" panose="02040503050406030204" pitchFamily="18" charset="0"/>
                        </a:rPr>
                        <m:t>𝛼</m:t>
                      </m:r>
                      <m:r>
                        <a:rPr lang="en-US" b="0" i="1" smtClean="0">
                          <a:solidFill>
                            <a:schemeClr val="bg1"/>
                          </a:solidFill>
                          <a:latin typeface="+mn-lt"/>
                          <a:ea typeface="Cambria Math" panose="02040503050406030204" pitchFamily="18" charset="0"/>
                        </a:rPr>
                        <m:t>(</m:t>
                      </m:r>
                      <m:r>
                        <a:rPr lang="en-US" b="0" i="1" smtClean="0">
                          <a:solidFill>
                            <a:schemeClr val="bg1"/>
                          </a:solidFill>
                          <a:latin typeface="+mn-lt"/>
                          <a:ea typeface="Cambria Math" panose="02040503050406030204" pitchFamily="18" charset="0"/>
                        </a:rPr>
                        <m:t>𝜉</m:t>
                      </m:r>
                      <m:r>
                        <a:rPr lang="en-US" b="0" i="1" smtClean="0">
                          <a:solidFill>
                            <a:schemeClr val="bg1"/>
                          </a:solidFill>
                          <a:latin typeface="+mn-lt"/>
                          <a:ea typeface="Cambria Math" panose="02040503050406030204" pitchFamily="18" charset="0"/>
                        </a:rPr>
                        <m:t>)=</m:t>
                      </m:r>
                      <m:f>
                        <m:fPr>
                          <m:ctrlPr>
                            <a:rPr lang="en-US" i="1">
                              <a:solidFill>
                                <a:schemeClr val="bg1"/>
                              </a:solidFill>
                              <a:latin typeface="+mn-lt"/>
                              <a:ea typeface="Cambria Math" panose="02040503050406030204" pitchFamily="18" charset="0"/>
                            </a:rPr>
                          </m:ctrlPr>
                        </m:fPr>
                        <m:num>
                          <m:r>
                            <a:rPr lang="en-US" b="0" i="1" smtClean="0">
                              <a:solidFill>
                                <a:schemeClr val="bg1"/>
                              </a:solidFill>
                              <a:latin typeface="+mn-lt"/>
                              <a:ea typeface="Cambria Math" panose="02040503050406030204" pitchFamily="18" charset="0"/>
                            </a:rPr>
                            <m:t>4</m:t>
                          </m:r>
                          <m:r>
                            <a:rPr lang="en-US" b="0" i="1" smtClean="0">
                              <a:solidFill>
                                <a:schemeClr val="bg1"/>
                              </a:solidFill>
                              <a:latin typeface="+mn-lt"/>
                              <a:ea typeface="Cambria Math" panose="02040503050406030204" pitchFamily="18" charset="0"/>
                            </a:rPr>
                            <m:t>𝐺</m:t>
                          </m:r>
                        </m:num>
                        <m:den>
                          <m:sSup>
                            <m:sSupPr>
                              <m:ctrlPr>
                                <a:rPr lang="en-US" b="0" i="1" smtClean="0">
                                  <a:solidFill>
                                    <a:schemeClr val="bg1"/>
                                  </a:solidFill>
                                  <a:latin typeface="+mn-lt"/>
                                  <a:ea typeface="Cambria Math" panose="02040503050406030204" pitchFamily="18" charset="0"/>
                                </a:rPr>
                              </m:ctrlPr>
                            </m:sSupPr>
                            <m:e>
                              <m:r>
                                <a:rPr lang="en-US" b="0" i="1" smtClean="0">
                                  <a:solidFill>
                                    <a:schemeClr val="bg1"/>
                                  </a:solidFill>
                                  <a:latin typeface="+mn-lt"/>
                                  <a:ea typeface="Cambria Math" panose="02040503050406030204" pitchFamily="18" charset="0"/>
                                </a:rPr>
                                <m:t>𝑐</m:t>
                              </m:r>
                            </m:e>
                            <m:sup>
                              <m:r>
                                <a:rPr lang="en-US" b="0" i="1" smtClean="0">
                                  <a:solidFill>
                                    <a:schemeClr val="bg1"/>
                                  </a:solidFill>
                                  <a:latin typeface="+mn-lt"/>
                                  <a:ea typeface="Cambria Math" panose="02040503050406030204" pitchFamily="18" charset="0"/>
                                </a:rPr>
                                <m:t>2</m:t>
                              </m:r>
                            </m:sup>
                          </m:sSup>
                        </m:den>
                      </m:f>
                      <m:nary>
                        <m:naryPr>
                          <m:limLoc m:val="undOvr"/>
                          <m:subHide m:val="on"/>
                          <m:supHide m:val="on"/>
                          <m:ctrlPr>
                            <a:rPr lang="en-US" i="1" smtClean="0">
                              <a:solidFill>
                                <a:schemeClr val="bg1"/>
                              </a:solidFill>
                              <a:latin typeface="+mn-lt"/>
                              <a:ea typeface="Cambria Math" panose="02040503050406030204" pitchFamily="18" charset="0"/>
                            </a:rPr>
                          </m:ctrlPr>
                        </m:naryPr>
                        <m:sub/>
                        <m:sup/>
                        <m:e>
                          <m:f>
                            <m:fPr>
                              <m:ctrlPr>
                                <a:rPr lang="en-US" i="1" smtClean="0">
                                  <a:solidFill>
                                    <a:schemeClr val="bg1"/>
                                  </a:solidFill>
                                  <a:latin typeface="+mn-lt"/>
                                  <a:ea typeface="Cambria Math" panose="02040503050406030204" pitchFamily="18" charset="0"/>
                                </a:rPr>
                              </m:ctrlPr>
                            </m:fPr>
                            <m:num>
                              <m:r>
                                <a:rPr lang="en-US" i="1">
                                  <a:solidFill>
                                    <a:schemeClr val="bg1"/>
                                  </a:solidFill>
                                  <a:latin typeface="+mn-lt"/>
                                  <a:ea typeface="Cambria Math" panose="02040503050406030204" pitchFamily="18" charset="0"/>
                                </a:rPr>
                                <m:t>(</m:t>
                              </m:r>
                              <m:r>
                                <a:rPr lang="en-US" i="1">
                                  <a:solidFill>
                                    <a:schemeClr val="bg1"/>
                                  </a:solidFill>
                                  <a:latin typeface="+mn-lt"/>
                                  <a:ea typeface="Cambria Math" panose="02040503050406030204" pitchFamily="18" charset="0"/>
                                </a:rPr>
                                <m:t>𝜉</m:t>
                              </m:r>
                              <m:r>
                                <a:rPr lang="en-US" i="1">
                                  <a:solidFill>
                                    <a:schemeClr val="bg1"/>
                                  </a:solidFill>
                                  <a:latin typeface="+mn-lt"/>
                                  <a:ea typeface="Cambria Math" panose="02040503050406030204" pitchFamily="18" charset="0"/>
                                </a:rPr>
                                <m:t>−</m:t>
                              </m:r>
                              <m:sSup>
                                <m:sSupPr>
                                  <m:ctrlPr>
                                    <a:rPr lang="en-US" i="1">
                                      <a:solidFill>
                                        <a:schemeClr val="bg1"/>
                                      </a:solidFill>
                                      <a:latin typeface="+mn-lt"/>
                                      <a:ea typeface="Cambria Math" panose="02040503050406030204" pitchFamily="18" charset="0"/>
                                    </a:rPr>
                                  </m:ctrlPr>
                                </m:sSupPr>
                                <m:e>
                                  <m:r>
                                    <a:rPr lang="en-US" i="1">
                                      <a:solidFill>
                                        <a:schemeClr val="bg1"/>
                                      </a:solidFill>
                                      <a:latin typeface="+mn-lt"/>
                                      <a:ea typeface="Cambria Math" panose="02040503050406030204" pitchFamily="18" charset="0"/>
                                    </a:rPr>
                                    <m:t>𝜉</m:t>
                                  </m:r>
                                </m:e>
                                <m:sup>
                                  <m:r>
                                    <a:rPr lang="en-US" i="1">
                                      <a:solidFill>
                                        <a:schemeClr val="bg1"/>
                                      </a:solidFill>
                                      <a:latin typeface="+mn-lt"/>
                                      <a:ea typeface="Cambria Math" panose="02040503050406030204" pitchFamily="18" charset="0"/>
                                    </a:rPr>
                                    <m:t>′</m:t>
                                  </m:r>
                                </m:sup>
                              </m:sSup>
                              <m:r>
                                <a:rPr lang="en-US" b="0" i="1" smtClean="0">
                                  <a:solidFill>
                                    <a:schemeClr val="bg1"/>
                                  </a:solidFill>
                                  <a:latin typeface="+mn-lt"/>
                                  <a:ea typeface="Cambria Math" panose="02040503050406030204" pitchFamily="18" charset="0"/>
                                </a:rPr>
                                <m:t>)</m:t>
                              </m:r>
                              <m:nary>
                                <m:naryPr>
                                  <m:chr m:val="∑"/>
                                  <m:subHide m:val="on"/>
                                  <m:supHide m:val="on"/>
                                  <m:ctrlPr>
                                    <a:rPr lang="en-US" b="0" i="1" smtClean="0">
                                      <a:solidFill>
                                        <a:schemeClr val="bg1"/>
                                      </a:solidFill>
                                      <a:latin typeface="+mn-lt"/>
                                      <a:ea typeface="Cambria Math" panose="02040503050406030204" pitchFamily="18" charset="0"/>
                                    </a:rPr>
                                  </m:ctrlPr>
                                </m:naryPr>
                                <m:sub/>
                                <m:sup/>
                                <m:e>
                                  <m:d>
                                    <m:dPr>
                                      <m:ctrlPr>
                                        <a:rPr lang="en-US" b="0" i="1" smtClean="0">
                                          <a:solidFill>
                                            <a:schemeClr val="bg1"/>
                                          </a:solidFill>
                                          <a:latin typeface="+mn-lt"/>
                                          <a:ea typeface="Cambria Math" panose="02040503050406030204" pitchFamily="18" charset="0"/>
                                        </a:rPr>
                                      </m:ctrlPr>
                                    </m:dPr>
                                    <m:e>
                                      <m:sSup>
                                        <m:sSupPr>
                                          <m:ctrlPr>
                                            <a:rPr lang="en-US" b="0" i="1" smtClean="0">
                                              <a:solidFill>
                                                <a:schemeClr val="bg1"/>
                                              </a:solidFill>
                                              <a:latin typeface="+mn-lt"/>
                                              <a:ea typeface="Cambria Math" panose="02040503050406030204" pitchFamily="18" charset="0"/>
                                            </a:rPr>
                                          </m:ctrlPr>
                                        </m:sSupPr>
                                        <m:e>
                                          <m:r>
                                            <a:rPr lang="en-US" b="0" i="1" smtClean="0">
                                              <a:solidFill>
                                                <a:schemeClr val="bg1"/>
                                              </a:solidFill>
                                              <a:latin typeface="+mn-lt"/>
                                              <a:ea typeface="Cambria Math" panose="02040503050406030204" pitchFamily="18" charset="0"/>
                                            </a:rPr>
                                            <m:t>𝜉</m:t>
                                          </m:r>
                                        </m:e>
                                        <m:sup>
                                          <m:r>
                                            <a:rPr lang="en-US" b="0" i="1" smtClean="0">
                                              <a:solidFill>
                                                <a:schemeClr val="bg1"/>
                                              </a:solidFill>
                                              <a:latin typeface="+mn-lt"/>
                                              <a:ea typeface="Cambria Math" panose="02040503050406030204" pitchFamily="18" charset="0"/>
                                            </a:rPr>
                                            <m:t>′</m:t>
                                          </m:r>
                                        </m:sup>
                                      </m:sSup>
                                    </m:e>
                                  </m:d>
                                  <m:sSup>
                                    <m:sSupPr>
                                      <m:ctrlPr>
                                        <a:rPr lang="en-US" b="0" i="1" smtClean="0">
                                          <a:solidFill>
                                            <a:schemeClr val="bg1"/>
                                          </a:solidFill>
                                          <a:latin typeface="+mn-lt"/>
                                          <a:ea typeface="Cambria Math" panose="02040503050406030204" pitchFamily="18" charset="0"/>
                                        </a:rPr>
                                      </m:ctrlPr>
                                    </m:sSupPr>
                                    <m:e>
                                      <m:r>
                                        <a:rPr lang="en-US" b="0" i="1" smtClean="0">
                                          <a:solidFill>
                                            <a:schemeClr val="bg1"/>
                                          </a:solidFill>
                                          <a:latin typeface="+mn-lt"/>
                                          <a:ea typeface="Cambria Math" panose="02040503050406030204" pitchFamily="18" charset="0"/>
                                        </a:rPr>
                                        <m:t>𝑑</m:t>
                                      </m:r>
                                    </m:e>
                                    <m:sup>
                                      <m:r>
                                        <a:rPr lang="en-US" b="0" i="1" smtClean="0">
                                          <a:solidFill>
                                            <a:schemeClr val="bg1"/>
                                          </a:solidFill>
                                          <a:latin typeface="+mn-lt"/>
                                          <a:ea typeface="Cambria Math" panose="02040503050406030204" pitchFamily="18" charset="0"/>
                                        </a:rPr>
                                        <m:t>2</m:t>
                                      </m:r>
                                    </m:sup>
                                  </m:sSup>
                                  <m:r>
                                    <a:rPr lang="en-US" b="0" i="1" smtClean="0">
                                      <a:solidFill>
                                        <a:schemeClr val="bg1"/>
                                      </a:solidFill>
                                      <a:latin typeface="+mn-lt"/>
                                      <a:ea typeface="Cambria Math" panose="02040503050406030204" pitchFamily="18" charset="0"/>
                                    </a:rPr>
                                    <m:t>𝜉</m:t>
                                  </m:r>
                                  <m:r>
                                    <a:rPr lang="en-US" b="0" i="1" smtClean="0">
                                      <a:solidFill>
                                        <a:schemeClr val="bg1"/>
                                      </a:solidFill>
                                      <a:latin typeface="+mn-lt"/>
                                      <a:ea typeface="Cambria Math" panose="02040503050406030204" pitchFamily="18" charset="0"/>
                                    </a:rPr>
                                    <m:t>′</m:t>
                                  </m:r>
                                </m:e>
                              </m:nary>
                            </m:num>
                            <m:den>
                              <m:sSup>
                                <m:sSupPr>
                                  <m:ctrlPr>
                                    <a:rPr lang="en-US" b="0" i="1" smtClean="0">
                                      <a:solidFill>
                                        <a:schemeClr val="bg1"/>
                                      </a:solidFill>
                                      <a:latin typeface="+mn-lt"/>
                                      <a:ea typeface="Cambria Math" panose="02040503050406030204" pitchFamily="18" charset="0"/>
                                    </a:rPr>
                                  </m:ctrlPr>
                                </m:sSupPr>
                                <m:e>
                                  <m:d>
                                    <m:dPr>
                                      <m:begChr m:val="|"/>
                                      <m:endChr m:val="|"/>
                                      <m:ctrlPr>
                                        <a:rPr lang="en-US" i="1" smtClean="0">
                                          <a:solidFill>
                                            <a:schemeClr val="bg1"/>
                                          </a:solidFill>
                                          <a:latin typeface="+mn-lt"/>
                                          <a:ea typeface="Cambria Math" panose="02040503050406030204" pitchFamily="18" charset="0"/>
                                        </a:rPr>
                                      </m:ctrlPr>
                                    </m:dPr>
                                    <m:e>
                                      <m:r>
                                        <a:rPr lang="en-US" b="0" i="1" smtClean="0">
                                          <a:solidFill>
                                            <a:schemeClr val="bg1"/>
                                          </a:solidFill>
                                          <a:latin typeface="+mn-lt"/>
                                          <a:ea typeface="Cambria Math" panose="02040503050406030204" pitchFamily="18" charset="0"/>
                                        </a:rPr>
                                        <m:t>𝜉</m:t>
                                      </m:r>
                                      <m:r>
                                        <a:rPr lang="en-US" b="0" i="1" smtClean="0">
                                          <a:solidFill>
                                            <a:schemeClr val="bg1"/>
                                          </a:solidFill>
                                          <a:latin typeface="+mn-lt"/>
                                          <a:ea typeface="Cambria Math" panose="02040503050406030204" pitchFamily="18" charset="0"/>
                                        </a:rPr>
                                        <m:t>−</m:t>
                                      </m:r>
                                      <m:sSup>
                                        <m:sSupPr>
                                          <m:ctrlPr>
                                            <a:rPr lang="en-US" b="0" i="1" smtClean="0">
                                              <a:solidFill>
                                                <a:schemeClr val="bg1"/>
                                              </a:solidFill>
                                              <a:latin typeface="+mn-lt"/>
                                              <a:ea typeface="Cambria Math" panose="02040503050406030204" pitchFamily="18" charset="0"/>
                                            </a:rPr>
                                          </m:ctrlPr>
                                        </m:sSupPr>
                                        <m:e>
                                          <m:r>
                                            <a:rPr lang="en-US" b="0" i="1" smtClean="0">
                                              <a:solidFill>
                                                <a:schemeClr val="bg1"/>
                                              </a:solidFill>
                                              <a:latin typeface="+mn-lt"/>
                                              <a:ea typeface="Cambria Math" panose="02040503050406030204" pitchFamily="18" charset="0"/>
                                            </a:rPr>
                                            <m:t>𝜉</m:t>
                                          </m:r>
                                        </m:e>
                                        <m:sup>
                                          <m:r>
                                            <a:rPr lang="en-US" b="0" i="1" smtClean="0">
                                              <a:solidFill>
                                                <a:schemeClr val="bg1"/>
                                              </a:solidFill>
                                              <a:latin typeface="+mn-lt"/>
                                              <a:ea typeface="Cambria Math" panose="02040503050406030204" pitchFamily="18" charset="0"/>
                                            </a:rPr>
                                            <m:t>′</m:t>
                                          </m:r>
                                        </m:sup>
                                      </m:sSup>
                                    </m:e>
                                  </m:d>
                                </m:e>
                                <m:sup>
                                  <m:r>
                                    <a:rPr lang="en-US" b="0" i="1" smtClean="0">
                                      <a:solidFill>
                                        <a:schemeClr val="bg1"/>
                                      </a:solidFill>
                                      <a:latin typeface="+mn-lt"/>
                                      <a:ea typeface="Cambria Math" panose="02040503050406030204" pitchFamily="18" charset="0"/>
                                    </a:rPr>
                                    <m:t>2</m:t>
                                  </m:r>
                                </m:sup>
                              </m:sSup>
                            </m:den>
                          </m:f>
                        </m:e>
                      </m:nary>
                    </m:oMath>
                  </m:oMathPara>
                </a14:m>
                <a:endParaRPr lang="en-US" dirty="0">
                  <a:solidFill>
                    <a:schemeClr val="bg1"/>
                  </a:solidFill>
                  <a:latin typeface="+mn-lt"/>
                </a:endParaRPr>
              </a:p>
            </p:txBody>
          </p:sp>
        </mc:Choice>
        <mc:Fallback>
          <p:sp>
            <p:nvSpPr>
              <p:cNvPr id="9" name="TextBox 8">
                <a:extLst>
                  <a:ext uri="{FF2B5EF4-FFF2-40B4-BE49-F238E27FC236}">
                    <a16:creationId xmlns:a16="http://schemas.microsoft.com/office/drawing/2014/main" id="{41B3003A-FB88-D9B9-9706-AE6CD8B57673}"/>
                  </a:ext>
                </a:extLst>
              </p:cNvPr>
              <p:cNvSpPr txBox="1">
                <a:spLocks noRot="1" noChangeAspect="1" noMove="1" noResize="1" noEditPoints="1" noAdjustHandles="1" noChangeArrowheads="1" noChangeShapeType="1" noTextEdit="1"/>
              </p:cNvSpPr>
              <p:nvPr/>
            </p:nvSpPr>
            <p:spPr>
              <a:xfrm>
                <a:off x="720243" y="3869178"/>
                <a:ext cx="2617703" cy="672172"/>
              </a:xfrm>
              <a:prstGeom prst="rect">
                <a:avLst/>
              </a:prstGeom>
              <a:blipFill>
                <a:blip r:embed="rId4"/>
                <a:stretch>
                  <a:fillRect t="-118519" b="-17222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BBA2778F-4182-220B-444A-C6F547D233B7}"/>
                  </a:ext>
                </a:extLst>
              </p:cNvPr>
              <p:cNvSpPr txBox="1"/>
              <p:nvPr/>
            </p:nvSpPr>
            <p:spPr>
              <a:xfrm>
                <a:off x="720243" y="3038260"/>
                <a:ext cx="3478260" cy="6627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bg1"/>
                          </a:solidFill>
                          <a:latin typeface="+mn-lt"/>
                          <a:ea typeface="Cambria Math" panose="02040503050406030204" pitchFamily="18" charset="0"/>
                        </a:rPr>
                        <m:t>𝛼</m:t>
                      </m:r>
                      <m:r>
                        <a:rPr lang="en-US" b="0" i="1" smtClean="0">
                          <a:solidFill>
                            <a:schemeClr val="bg1"/>
                          </a:solidFill>
                          <a:latin typeface="+mn-lt"/>
                          <a:ea typeface="Cambria Math" panose="02040503050406030204" pitchFamily="18" charset="0"/>
                        </a:rPr>
                        <m:t>(</m:t>
                      </m:r>
                      <m:r>
                        <a:rPr lang="en-US" b="0" i="1" smtClean="0">
                          <a:solidFill>
                            <a:schemeClr val="bg1"/>
                          </a:solidFill>
                          <a:latin typeface="+mn-lt"/>
                          <a:ea typeface="Cambria Math" panose="02040503050406030204" pitchFamily="18" charset="0"/>
                        </a:rPr>
                        <m:t>𝜉</m:t>
                      </m:r>
                      <m:r>
                        <a:rPr lang="en-US" b="0" i="1" smtClean="0">
                          <a:solidFill>
                            <a:schemeClr val="bg1"/>
                          </a:solidFill>
                          <a:latin typeface="+mn-lt"/>
                          <a:ea typeface="Cambria Math" panose="02040503050406030204" pitchFamily="18" charset="0"/>
                        </a:rPr>
                        <m:t>)=</m:t>
                      </m:r>
                      <m:nary>
                        <m:naryPr>
                          <m:chr m:val="∑"/>
                          <m:supHide m:val="on"/>
                          <m:ctrlPr>
                            <a:rPr lang="en-US" b="0" i="1" smtClean="0">
                              <a:solidFill>
                                <a:schemeClr val="bg1"/>
                              </a:solidFill>
                              <a:latin typeface="+mn-lt"/>
                              <a:ea typeface="Cambria Math" panose="02040503050406030204" pitchFamily="18" charset="0"/>
                            </a:rPr>
                          </m:ctrlPr>
                        </m:naryPr>
                        <m:sub>
                          <m:r>
                            <m:rPr>
                              <m:brk m:alnAt="7"/>
                            </m:rPr>
                            <a:rPr lang="en-US" b="0" i="1" smtClean="0">
                              <a:solidFill>
                                <a:schemeClr val="bg1"/>
                              </a:solidFill>
                              <a:latin typeface="+mn-lt"/>
                              <a:ea typeface="Cambria Math" panose="02040503050406030204" pitchFamily="18" charset="0"/>
                            </a:rPr>
                            <m:t>𝑖</m:t>
                          </m:r>
                        </m:sub>
                        <m:sup/>
                        <m:e>
                          <m:sSub>
                            <m:sSubPr>
                              <m:ctrlPr>
                                <a:rPr lang="en-US" b="0" i="1" smtClean="0">
                                  <a:solidFill>
                                    <a:schemeClr val="bg1"/>
                                  </a:solidFill>
                                  <a:latin typeface="+mn-lt"/>
                                  <a:ea typeface="Cambria Math" panose="02040503050406030204" pitchFamily="18" charset="0"/>
                                </a:rPr>
                              </m:ctrlPr>
                            </m:sSubPr>
                            <m:e>
                              <m:r>
                                <a:rPr lang="en-US" i="1">
                                  <a:solidFill>
                                    <a:schemeClr val="bg1"/>
                                  </a:solidFill>
                                  <a:latin typeface="+mn-lt"/>
                                  <a:ea typeface="Cambria Math" panose="02040503050406030204" pitchFamily="18" charset="0"/>
                                </a:rPr>
                                <m:t>𝛼</m:t>
                              </m:r>
                            </m:e>
                            <m:sub>
                              <m:r>
                                <a:rPr lang="en-US" b="0" i="1" smtClean="0">
                                  <a:solidFill>
                                    <a:schemeClr val="bg1"/>
                                  </a:solidFill>
                                  <a:latin typeface="+mn-lt"/>
                                  <a:ea typeface="Cambria Math" panose="02040503050406030204" pitchFamily="18" charset="0"/>
                                </a:rPr>
                                <m:t>𝑖</m:t>
                              </m:r>
                            </m:sub>
                          </m:sSub>
                          <m:d>
                            <m:dPr>
                              <m:ctrlPr>
                                <a:rPr lang="en-US" b="0" i="1" smtClean="0">
                                  <a:solidFill>
                                    <a:schemeClr val="bg1"/>
                                  </a:solidFill>
                                  <a:latin typeface="+mn-lt"/>
                                  <a:ea typeface="Cambria Math" panose="02040503050406030204" pitchFamily="18" charset="0"/>
                                </a:rPr>
                              </m:ctrlPr>
                            </m:dPr>
                            <m:e>
                              <m:r>
                                <a:rPr lang="en-US" i="1">
                                  <a:solidFill>
                                    <a:schemeClr val="bg1"/>
                                  </a:solidFill>
                                  <a:latin typeface="+mn-lt"/>
                                  <a:ea typeface="Cambria Math" panose="02040503050406030204" pitchFamily="18" charset="0"/>
                                </a:rPr>
                                <m:t>𝜉</m:t>
                              </m:r>
                              <m:r>
                                <a:rPr lang="en-US" b="0" i="1" smtClean="0">
                                  <a:solidFill>
                                    <a:schemeClr val="bg1"/>
                                  </a:solidFill>
                                  <a:latin typeface="+mn-lt"/>
                                  <a:ea typeface="Cambria Math" panose="02040503050406030204" pitchFamily="18" charset="0"/>
                                </a:rPr>
                                <m:t>−</m:t>
                              </m:r>
                              <m:sSub>
                                <m:sSubPr>
                                  <m:ctrlPr>
                                    <a:rPr lang="en-US" b="0" i="1" smtClean="0">
                                      <a:solidFill>
                                        <a:schemeClr val="bg1"/>
                                      </a:solidFill>
                                      <a:latin typeface="+mn-lt"/>
                                      <a:ea typeface="Cambria Math" panose="02040503050406030204" pitchFamily="18" charset="0"/>
                                    </a:rPr>
                                  </m:ctrlPr>
                                </m:sSubPr>
                                <m:e>
                                  <m:r>
                                    <a:rPr lang="en-US" i="1">
                                      <a:solidFill>
                                        <a:schemeClr val="bg1"/>
                                      </a:solidFill>
                                      <a:latin typeface="+mn-lt"/>
                                      <a:ea typeface="Cambria Math" panose="02040503050406030204" pitchFamily="18" charset="0"/>
                                    </a:rPr>
                                    <m:t>𝜉</m:t>
                                  </m:r>
                                </m:e>
                                <m:sub>
                                  <m:r>
                                    <a:rPr lang="en-US" b="0" i="1" smtClean="0">
                                      <a:solidFill>
                                        <a:schemeClr val="bg1"/>
                                      </a:solidFill>
                                      <a:latin typeface="+mn-lt"/>
                                      <a:ea typeface="Cambria Math" panose="02040503050406030204" pitchFamily="18" charset="0"/>
                                    </a:rPr>
                                    <m:t>𝑖</m:t>
                                  </m:r>
                                </m:sub>
                              </m:sSub>
                            </m:e>
                          </m:d>
                          <m:r>
                            <a:rPr lang="en-US" b="0" i="1" smtClean="0">
                              <a:solidFill>
                                <a:schemeClr val="bg1"/>
                              </a:solidFill>
                              <a:latin typeface="+mn-lt"/>
                              <a:ea typeface="Cambria Math" panose="02040503050406030204" pitchFamily="18" charset="0"/>
                            </a:rPr>
                            <m:t>= </m:t>
                          </m:r>
                        </m:e>
                      </m:nary>
                      <m:f>
                        <m:fPr>
                          <m:ctrlPr>
                            <a:rPr lang="en-US" i="1">
                              <a:solidFill>
                                <a:schemeClr val="bg1"/>
                              </a:solidFill>
                              <a:latin typeface="+mn-lt"/>
                              <a:ea typeface="Cambria Math" panose="02040503050406030204" pitchFamily="18" charset="0"/>
                            </a:rPr>
                          </m:ctrlPr>
                        </m:fPr>
                        <m:num>
                          <m:r>
                            <a:rPr lang="en-US" b="0" i="1" smtClean="0">
                              <a:solidFill>
                                <a:schemeClr val="bg1"/>
                              </a:solidFill>
                              <a:latin typeface="+mn-lt"/>
                              <a:ea typeface="Cambria Math" panose="02040503050406030204" pitchFamily="18" charset="0"/>
                            </a:rPr>
                            <m:t>4</m:t>
                          </m:r>
                          <m:r>
                            <a:rPr lang="en-US" b="0" i="1" smtClean="0">
                              <a:solidFill>
                                <a:schemeClr val="bg1"/>
                              </a:solidFill>
                              <a:latin typeface="+mn-lt"/>
                              <a:ea typeface="Cambria Math" panose="02040503050406030204" pitchFamily="18" charset="0"/>
                            </a:rPr>
                            <m:t>𝐺</m:t>
                          </m:r>
                        </m:num>
                        <m:den>
                          <m:sSup>
                            <m:sSupPr>
                              <m:ctrlPr>
                                <a:rPr lang="en-US" b="0" i="1" smtClean="0">
                                  <a:solidFill>
                                    <a:schemeClr val="bg1"/>
                                  </a:solidFill>
                                  <a:latin typeface="+mn-lt"/>
                                  <a:ea typeface="Cambria Math" panose="02040503050406030204" pitchFamily="18" charset="0"/>
                                </a:rPr>
                              </m:ctrlPr>
                            </m:sSupPr>
                            <m:e>
                              <m:r>
                                <a:rPr lang="en-US" b="0" i="1" smtClean="0">
                                  <a:solidFill>
                                    <a:schemeClr val="bg1"/>
                                  </a:solidFill>
                                  <a:latin typeface="+mn-lt"/>
                                  <a:ea typeface="Cambria Math" panose="02040503050406030204" pitchFamily="18" charset="0"/>
                                </a:rPr>
                                <m:t>𝑐</m:t>
                              </m:r>
                            </m:e>
                            <m:sup>
                              <m:r>
                                <a:rPr lang="en-US" b="0" i="1" smtClean="0">
                                  <a:solidFill>
                                    <a:schemeClr val="bg1"/>
                                  </a:solidFill>
                                  <a:latin typeface="+mn-lt"/>
                                  <a:ea typeface="Cambria Math" panose="02040503050406030204" pitchFamily="18" charset="0"/>
                                </a:rPr>
                                <m:t>2</m:t>
                              </m:r>
                            </m:sup>
                          </m:sSup>
                        </m:den>
                      </m:f>
                      <m:nary>
                        <m:naryPr>
                          <m:chr m:val="∑"/>
                          <m:supHide m:val="on"/>
                          <m:ctrlPr>
                            <a:rPr lang="en-US" b="0" i="1" smtClean="0">
                              <a:solidFill>
                                <a:schemeClr val="bg1"/>
                              </a:solidFill>
                              <a:latin typeface="+mn-lt"/>
                              <a:ea typeface="Cambria Math" panose="02040503050406030204" pitchFamily="18" charset="0"/>
                            </a:rPr>
                          </m:ctrlPr>
                        </m:naryPr>
                        <m:sub>
                          <m:r>
                            <m:rPr>
                              <m:brk m:alnAt="7"/>
                            </m:rPr>
                            <a:rPr lang="en-US" b="0" i="1" smtClean="0">
                              <a:solidFill>
                                <a:schemeClr val="bg1"/>
                              </a:solidFill>
                              <a:latin typeface="+mn-lt"/>
                              <a:ea typeface="Cambria Math" panose="02040503050406030204" pitchFamily="18" charset="0"/>
                            </a:rPr>
                            <m:t>𝑖</m:t>
                          </m:r>
                        </m:sub>
                        <m:sup/>
                        <m:e>
                          <m:sSub>
                            <m:sSubPr>
                              <m:ctrlPr>
                                <a:rPr lang="en-US" b="0" i="1" smtClean="0">
                                  <a:solidFill>
                                    <a:schemeClr val="bg1"/>
                                  </a:solidFill>
                                  <a:latin typeface="+mn-lt"/>
                                  <a:ea typeface="Cambria Math" panose="02040503050406030204" pitchFamily="18" charset="0"/>
                                </a:rPr>
                              </m:ctrlPr>
                            </m:sSubPr>
                            <m:e>
                              <m:r>
                                <a:rPr lang="en-US" b="0" i="1" smtClean="0">
                                  <a:solidFill>
                                    <a:schemeClr val="bg1"/>
                                  </a:solidFill>
                                  <a:latin typeface="+mn-lt"/>
                                  <a:ea typeface="Cambria Math" panose="02040503050406030204" pitchFamily="18" charset="0"/>
                                </a:rPr>
                                <m:t>𝑀</m:t>
                              </m:r>
                            </m:e>
                            <m:sub>
                              <m:r>
                                <a:rPr lang="en-US" b="0" i="1" smtClean="0">
                                  <a:solidFill>
                                    <a:schemeClr val="bg1"/>
                                  </a:solidFill>
                                  <a:latin typeface="+mn-lt"/>
                                  <a:ea typeface="Cambria Math" panose="02040503050406030204" pitchFamily="18" charset="0"/>
                                </a:rPr>
                                <m:t>𝑖</m:t>
                              </m:r>
                            </m:sub>
                          </m:sSub>
                          <m:f>
                            <m:fPr>
                              <m:ctrlPr>
                                <a:rPr lang="en-US" i="1">
                                  <a:solidFill>
                                    <a:schemeClr val="bg1"/>
                                  </a:solidFill>
                                  <a:latin typeface="+mn-lt"/>
                                  <a:ea typeface="Cambria Math" panose="02040503050406030204" pitchFamily="18" charset="0"/>
                                </a:rPr>
                              </m:ctrlPr>
                            </m:fPr>
                            <m:num>
                              <m:r>
                                <a:rPr lang="en-US" i="1">
                                  <a:solidFill>
                                    <a:schemeClr val="bg1"/>
                                  </a:solidFill>
                                  <a:latin typeface="+mn-lt"/>
                                  <a:ea typeface="Cambria Math" panose="02040503050406030204" pitchFamily="18" charset="0"/>
                                </a:rPr>
                                <m:t>(</m:t>
                              </m:r>
                              <m:r>
                                <a:rPr lang="en-US" i="1">
                                  <a:solidFill>
                                    <a:schemeClr val="bg1"/>
                                  </a:solidFill>
                                  <a:latin typeface="+mn-lt"/>
                                  <a:ea typeface="Cambria Math" panose="02040503050406030204" pitchFamily="18" charset="0"/>
                                </a:rPr>
                                <m:t>𝜉</m:t>
                              </m:r>
                              <m:r>
                                <a:rPr lang="en-US" i="1">
                                  <a:solidFill>
                                    <a:schemeClr val="bg1"/>
                                  </a:solidFill>
                                  <a:latin typeface="+mn-lt"/>
                                  <a:ea typeface="Cambria Math" panose="02040503050406030204" pitchFamily="18" charset="0"/>
                                </a:rPr>
                                <m:t>−</m:t>
                              </m:r>
                              <m:sSup>
                                <m:sSupPr>
                                  <m:ctrlPr>
                                    <a:rPr lang="en-US" i="1">
                                      <a:solidFill>
                                        <a:schemeClr val="bg1"/>
                                      </a:solidFill>
                                      <a:latin typeface="+mn-lt"/>
                                      <a:ea typeface="Cambria Math" panose="02040503050406030204" pitchFamily="18" charset="0"/>
                                    </a:rPr>
                                  </m:ctrlPr>
                                </m:sSupPr>
                                <m:e>
                                  <m:r>
                                    <a:rPr lang="en-US" i="1">
                                      <a:solidFill>
                                        <a:schemeClr val="bg1"/>
                                      </a:solidFill>
                                      <a:latin typeface="+mn-lt"/>
                                      <a:ea typeface="Cambria Math" panose="02040503050406030204" pitchFamily="18" charset="0"/>
                                    </a:rPr>
                                    <m:t>𝜉</m:t>
                                  </m:r>
                                </m:e>
                                <m:sup>
                                  <m:r>
                                    <a:rPr lang="en-US" i="1">
                                      <a:solidFill>
                                        <a:schemeClr val="bg1"/>
                                      </a:solidFill>
                                      <a:latin typeface="+mn-lt"/>
                                      <a:ea typeface="Cambria Math" panose="02040503050406030204" pitchFamily="18" charset="0"/>
                                    </a:rPr>
                                    <m:t>′</m:t>
                                  </m:r>
                                </m:sup>
                              </m:sSup>
                              <m:r>
                                <a:rPr lang="en-US" i="1">
                                  <a:solidFill>
                                    <a:schemeClr val="bg1"/>
                                  </a:solidFill>
                                  <a:latin typeface="+mn-lt"/>
                                  <a:ea typeface="Cambria Math" panose="02040503050406030204" pitchFamily="18" charset="0"/>
                                </a:rPr>
                                <m:t>)</m:t>
                              </m:r>
                              <m:r>
                                <a:rPr lang="en-US" i="1" smtClean="0">
                                  <a:solidFill>
                                    <a:schemeClr val="bg1"/>
                                  </a:solidFill>
                                  <a:latin typeface="+mn-lt"/>
                                  <a:ea typeface="Cambria Math" panose="02040503050406030204" pitchFamily="18" charset="0"/>
                                </a:rPr>
                                <m:t> </m:t>
                              </m:r>
                            </m:num>
                            <m:den>
                              <m:sSup>
                                <m:sSupPr>
                                  <m:ctrlPr>
                                    <a:rPr lang="en-US" i="1">
                                      <a:solidFill>
                                        <a:schemeClr val="bg1"/>
                                      </a:solidFill>
                                      <a:latin typeface="+mn-lt"/>
                                      <a:ea typeface="Cambria Math" panose="02040503050406030204" pitchFamily="18" charset="0"/>
                                    </a:rPr>
                                  </m:ctrlPr>
                                </m:sSupPr>
                                <m:e>
                                  <m:d>
                                    <m:dPr>
                                      <m:begChr m:val="|"/>
                                      <m:endChr m:val="|"/>
                                      <m:ctrlPr>
                                        <a:rPr lang="en-US" i="1">
                                          <a:solidFill>
                                            <a:schemeClr val="bg1"/>
                                          </a:solidFill>
                                          <a:latin typeface="+mn-lt"/>
                                          <a:ea typeface="Cambria Math" panose="02040503050406030204" pitchFamily="18" charset="0"/>
                                        </a:rPr>
                                      </m:ctrlPr>
                                    </m:dPr>
                                    <m:e>
                                      <m:r>
                                        <a:rPr lang="en-US" i="1">
                                          <a:solidFill>
                                            <a:schemeClr val="bg1"/>
                                          </a:solidFill>
                                          <a:latin typeface="+mn-lt"/>
                                          <a:ea typeface="Cambria Math" panose="02040503050406030204" pitchFamily="18" charset="0"/>
                                        </a:rPr>
                                        <m:t>𝜉</m:t>
                                      </m:r>
                                      <m:r>
                                        <a:rPr lang="en-US" i="1">
                                          <a:solidFill>
                                            <a:schemeClr val="bg1"/>
                                          </a:solidFill>
                                          <a:latin typeface="+mn-lt"/>
                                          <a:ea typeface="Cambria Math" panose="02040503050406030204" pitchFamily="18" charset="0"/>
                                        </a:rPr>
                                        <m:t>−</m:t>
                                      </m:r>
                                      <m:sSup>
                                        <m:sSupPr>
                                          <m:ctrlPr>
                                            <a:rPr lang="en-US" i="1">
                                              <a:solidFill>
                                                <a:schemeClr val="bg1"/>
                                              </a:solidFill>
                                              <a:latin typeface="+mn-lt"/>
                                              <a:ea typeface="Cambria Math" panose="02040503050406030204" pitchFamily="18" charset="0"/>
                                            </a:rPr>
                                          </m:ctrlPr>
                                        </m:sSupPr>
                                        <m:e>
                                          <m:r>
                                            <a:rPr lang="en-US" i="1">
                                              <a:solidFill>
                                                <a:schemeClr val="bg1"/>
                                              </a:solidFill>
                                              <a:latin typeface="+mn-lt"/>
                                              <a:ea typeface="Cambria Math" panose="02040503050406030204" pitchFamily="18" charset="0"/>
                                            </a:rPr>
                                            <m:t>𝜉</m:t>
                                          </m:r>
                                        </m:e>
                                        <m:sup>
                                          <m:r>
                                            <a:rPr lang="en-US" i="1">
                                              <a:solidFill>
                                                <a:schemeClr val="bg1"/>
                                              </a:solidFill>
                                              <a:latin typeface="+mn-lt"/>
                                              <a:ea typeface="Cambria Math" panose="02040503050406030204" pitchFamily="18" charset="0"/>
                                            </a:rPr>
                                            <m:t>′</m:t>
                                          </m:r>
                                        </m:sup>
                                      </m:sSup>
                                    </m:e>
                                  </m:d>
                                </m:e>
                                <m:sup>
                                  <m:r>
                                    <a:rPr lang="en-US" i="1">
                                      <a:solidFill>
                                        <a:schemeClr val="bg1"/>
                                      </a:solidFill>
                                      <a:latin typeface="+mn-lt"/>
                                      <a:ea typeface="Cambria Math" panose="02040503050406030204" pitchFamily="18" charset="0"/>
                                    </a:rPr>
                                    <m:t>2</m:t>
                                  </m:r>
                                </m:sup>
                              </m:sSup>
                            </m:den>
                          </m:f>
                        </m:e>
                      </m:nary>
                    </m:oMath>
                  </m:oMathPara>
                </a14:m>
                <a:endParaRPr lang="en-US" dirty="0">
                  <a:solidFill>
                    <a:schemeClr val="bg1"/>
                  </a:solidFill>
                  <a:latin typeface="+mn-lt"/>
                </a:endParaRPr>
              </a:p>
            </p:txBody>
          </p:sp>
        </mc:Choice>
        <mc:Fallback>
          <p:sp>
            <p:nvSpPr>
              <p:cNvPr id="10" name="TextBox 9">
                <a:extLst>
                  <a:ext uri="{FF2B5EF4-FFF2-40B4-BE49-F238E27FC236}">
                    <a16:creationId xmlns:a16="http://schemas.microsoft.com/office/drawing/2014/main" id="{BBA2778F-4182-220B-444A-C6F547D233B7}"/>
                  </a:ext>
                </a:extLst>
              </p:cNvPr>
              <p:cNvSpPr txBox="1">
                <a:spLocks noRot="1" noChangeAspect="1" noMove="1" noResize="1" noEditPoints="1" noAdjustHandles="1" noChangeArrowheads="1" noChangeShapeType="1" noTextEdit="1"/>
              </p:cNvSpPr>
              <p:nvPr/>
            </p:nvSpPr>
            <p:spPr>
              <a:xfrm>
                <a:off x="720243" y="3038260"/>
                <a:ext cx="3478260" cy="662746"/>
              </a:xfrm>
              <a:prstGeom prst="rect">
                <a:avLst/>
              </a:prstGeom>
              <a:blipFill>
                <a:blip r:embed="rId5"/>
                <a:stretch>
                  <a:fillRect t="-103774" b="-154717"/>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06E4D2E1-F6EC-1FC1-AF7A-39191A7A9B7B}"/>
              </a:ext>
            </a:extLst>
          </p:cNvPr>
          <p:cNvSpPr/>
          <p:nvPr/>
        </p:nvSpPr>
        <p:spPr>
          <a:xfrm>
            <a:off x="4194855" y="3990990"/>
            <a:ext cx="1776448" cy="523220"/>
          </a:xfrm>
          <a:prstGeom prst="rect">
            <a:avLst/>
          </a:prstGeom>
        </p:spPr>
        <p:txBody>
          <a:bodyPr wrap="none">
            <a:spAutoFit/>
          </a:bodyPr>
          <a:lstStyle/>
          <a:p>
            <a:r>
              <a:rPr lang="en-US" dirty="0">
                <a:solidFill>
                  <a:schemeClr val="bg1"/>
                </a:solidFill>
                <a:latin typeface="+mn-lt"/>
              </a:rPr>
              <a:t>For a continuous</a:t>
            </a:r>
            <a:br>
              <a:rPr lang="en-US" dirty="0">
                <a:solidFill>
                  <a:schemeClr val="bg1"/>
                </a:solidFill>
                <a:latin typeface="+mn-lt"/>
              </a:rPr>
            </a:br>
            <a:r>
              <a:rPr lang="en-US" dirty="0">
                <a:solidFill>
                  <a:schemeClr val="bg1"/>
                </a:solidFill>
                <a:latin typeface="+mn-lt"/>
              </a:rPr>
              <a:t> distribution of mass</a:t>
            </a:r>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9417E835-7A66-3BEE-1763-794F37E459D5}"/>
                  </a:ext>
                </a:extLst>
              </p:cNvPr>
              <p:cNvSpPr txBox="1"/>
              <p:nvPr/>
            </p:nvSpPr>
            <p:spPr>
              <a:xfrm>
                <a:off x="6546838" y="84969"/>
                <a:ext cx="766813" cy="404791"/>
              </a:xfrm>
              <a:prstGeom prst="rect">
                <a:avLst/>
              </a:prstGeom>
              <a:noFill/>
              <a:ln>
                <a:solidFill>
                  <a:srgbClr val="FF0000"/>
                </a:solidFill>
              </a:ln>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lang="en-US" b="0" i="1" smtClean="0">
                          <a:solidFill>
                            <a:schemeClr val="bg1"/>
                          </a:solidFill>
                          <a:latin typeface="+mn-lt"/>
                          <a:ea typeface="Cambria Math" panose="02040503050406030204" pitchFamily="18" charset="0"/>
                        </a:rPr>
                        <m:t>𝛼</m:t>
                      </m:r>
                      <m:r>
                        <a:rPr lang="en-US" b="0" i="1" smtClean="0">
                          <a:solidFill>
                            <a:schemeClr val="bg1"/>
                          </a:solidFill>
                          <a:latin typeface="+mn-lt"/>
                          <a:ea typeface="Cambria Math" panose="02040503050406030204" pitchFamily="18" charset="0"/>
                        </a:rPr>
                        <m:t>=</m:t>
                      </m:r>
                      <m:f>
                        <m:fPr>
                          <m:ctrlPr>
                            <a:rPr lang="en-US" b="0" i="1" smtClean="0">
                              <a:solidFill>
                                <a:schemeClr val="bg1"/>
                              </a:solidFill>
                              <a:latin typeface="+mn-lt"/>
                            </a:rPr>
                          </m:ctrlPr>
                        </m:fPr>
                        <m:num>
                          <m:r>
                            <a:rPr lang="en-US" b="0" i="1" smtClean="0">
                              <a:solidFill>
                                <a:schemeClr val="bg1"/>
                              </a:solidFill>
                              <a:latin typeface="+mn-lt"/>
                            </a:rPr>
                            <m:t>4</m:t>
                          </m:r>
                          <m:r>
                            <a:rPr lang="en-US" b="0" i="1" smtClean="0">
                              <a:solidFill>
                                <a:schemeClr val="bg1"/>
                              </a:solidFill>
                              <a:latin typeface="+mn-lt"/>
                            </a:rPr>
                            <m:t>𝐺𝑀</m:t>
                          </m:r>
                        </m:num>
                        <m:den>
                          <m:sSup>
                            <m:sSupPr>
                              <m:ctrlPr>
                                <a:rPr lang="en-US" b="0" i="1" smtClean="0">
                                  <a:solidFill>
                                    <a:schemeClr val="bg1"/>
                                  </a:solidFill>
                                  <a:latin typeface="+mn-lt"/>
                                </a:rPr>
                              </m:ctrlPr>
                            </m:sSupPr>
                            <m:e>
                              <m:r>
                                <a:rPr lang="en-US" b="0" i="1" smtClean="0">
                                  <a:solidFill>
                                    <a:schemeClr val="bg1"/>
                                  </a:solidFill>
                                  <a:latin typeface="+mn-lt"/>
                                </a:rPr>
                                <m:t>𝑐</m:t>
                              </m:r>
                            </m:e>
                            <m:sup>
                              <m:r>
                                <a:rPr lang="en-US" b="0" i="1" smtClean="0">
                                  <a:solidFill>
                                    <a:schemeClr val="bg1"/>
                                  </a:solidFill>
                                  <a:latin typeface="+mn-lt"/>
                                </a:rPr>
                                <m:t>2</m:t>
                              </m:r>
                            </m:sup>
                          </m:sSup>
                          <m:r>
                            <a:rPr lang="en-US" b="0" i="1" smtClean="0">
                              <a:solidFill>
                                <a:schemeClr val="bg1"/>
                              </a:solidFill>
                              <a:latin typeface="+mn-lt"/>
                            </a:rPr>
                            <m:t>𝑏</m:t>
                          </m:r>
                        </m:den>
                      </m:f>
                    </m:oMath>
                  </m:oMathPara>
                </a14:m>
                <a:endParaRPr lang="en-US" dirty="0">
                  <a:solidFill>
                    <a:schemeClr val="bg1"/>
                  </a:solidFill>
                  <a:latin typeface="+mn-lt"/>
                </a:endParaRPr>
              </a:p>
            </p:txBody>
          </p:sp>
        </mc:Choice>
        <mc:Fallback>
          <p:sp>
            <p:nvSpPr>
              <p:cNvPr id="12" name="TextBox 11">
                <a:extLst>
                  <a:ext uri="{FF2B5EF4-FFF2-40B4-BE49-F238E27FC236}">
                    <a16:creationId xmlns:a16="http://schemas.microsoft.com/office/drawing/2014/main" id="{9417E835-7A66-3BEE-1763-794F37E459D5}"/>
                  </a:ext>
                </a:extLst>
              </p:cNvPr>
              <p:cNvSpPr txBox="1">
                <a:spLocks noRot="1" noChangeAspect="1" noMove="1" noResize="1" noEditPoints="1" noAdjustHandles="1" noChangeArrowheads="1" noChangeShapeType="1" noTextEdit="1"/>
              </p:cNvSpPr>
              <p:nvPr/>
            </p:nvSpPr>
            <p:spPr>
              <a:xfrm>
                <a:off x="6546838" y="84969"/>
                <a:ext cx="766813" cy="404791"/>
              </a:xfrm>
              <a:prstGeom prst="rect">
                <a:avLst/>
              </a:prstGeom>
              <a:blipFill>
                <a:blip r:embed="rId6"/>
                <a:stretch>
                  <a:fillRect l="-1613" t="-3030" r="-3226" b="-15152"/>
                </a:stretch>
              </a:blipFill>
              <a:ln>
                <a:solidFill>
                  <a:srgbClr val="FF0000"/>
                </a:solidFill>
              </a:ln>
            </p:spPr>
            <p:txBody>
              <a:bodyPr/>
              <a:lstStyle/>
              <a:p>
                <a:r>
                  <a:rPr lang="en-US">
                    <a:noFill/>
                  </a:rPr>
                  <a:t> </a:t>
                </a:r>
              </a:p>
            </p:txBody>
          </p:sp>
        </mc:Fallback>
      </mc:AlternateContent>
      <p:pic>
        <p:nvPicPr>
          <p:cNvPr id="13" name="Picture 2" descr="Schema of a typical, single plane, gravitational lens system – from... | Download Scientific Diagram">
            <a:extLst>
              <a:ext uri="{FF2B5EF4-FFF2-40B4-BE49-F238E27FC236}">
                <a16:creationId xmlns:a16="http://schemas.microsoft.com/office/drawing/2014/main" id="{A6500872-3961-CD27-C3C2-697E4D4F50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83125" y="2321325"/>
            <a:ext cx="1765571" cy="2511172"/>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4">
            <a:extLst>
              <a:ext uri="{FF2B5EF4-FFF2-40B4-BE49-F238E27FC236}">
                <a16:creationId xmlns:a16="http://schemas.microsoft.com/office/drawing/2014/main" id="{C21A23E3-DFE8-DD5D-22ED-4FFE7927271F}"/>
              </a:ext>
            </a:extLst>
          </p:cNvPr>
          <p:cNvSpPr>
            <a:spLocks noGrp="1"/>
          </p:cNvSpPr>
          <p:nvPr>
            <p:ph type="title"/>
          </p:nvPr>
        </p:nvSpPr>
        <p:spPr/>
        <p:txBody>
          <a:bodyPr/>
          <a:lstStyle/>
          <a:p>
            <a:r>
              <a:rPr lang="en-US" dirty="0">
                <a:latin typeface="+mn-lt"/>
              </a:rPr>
              <a:t>Weak Lensing</a:t>
            </a:r>
            <a:br>
              <a:rPr lang="en-US" dirty="0">
                <a:latin typeface="+mn-lt"/>
              </a:rPr>
            </a:br>
            <a:endParaRPr lang="en-US" dirty="0">
              <a:latin typeface="+mn-lt"/>
            </a:endParaRPr>
          </a:p>
        </p:txBody>
      </p:sp>
    </p:spTree>
    <p:extLst>
      <p:ext uri="{BB962C8B-B14F-4D97-AF65-F5344CB8AC3E}">
        <p14:creationId xmlns:p14="http://schemas.microsoft.com/office/powerpoint/2010/main" val="17663078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2F812-34CC-CE4A-BB6D-15176AA99392}"/>
              </a:ext>
            </a:extLst>
          </p:cNvPr>
          <p:cNvSpPr>
            <a:spLocks noGrp="1"/>
          </p:cNvSpPr>
          <p:nvPr>
            <p:ph type="title"/>
          </p:nvPr>
        </p:nvSpPr>
        <p:spPr/>
        <p:txBody>
          <a:bodyPr/>
          <a:lstStyle/>
          <a:p>
            <a:r>
              <a:rPr lang="en-US" dirty="0">
                <a:solidFill>
                  <a:schemeClr val="bg1"/>
                </a:solidFill>
                <a:latin typeface="+mn-lt"/>
              </a:rPr>
              <a:t>Lensing Potential</a:t>
            </a:r>
          </a:p>
        </p:txBody>
      </p:sp>
      <p:sp>
        <p:nvSpPr>
          <p:cNvPr id="3" name="Text Placeholder 2">
            <a:extLst>
              <a:ext uri="{FF2B5EF4-FFF2-40B4-BE49-F238E27FC236}">
                <a16:creationId xmlns:a16="http://schemas.microsoft.com/office/drawing/2014/main" id="{E155A11F-03A9-6742-B881-BD59DFCB9865}"/>
              </a:ext>
            </a:extLst>
          </p:cNvPr>
          <p:cNvSpPr>
            <a:spLocks noGrp="1"/>
          </p:cNvSpPr>
          <p:nvPr>
            <p:ph sz="quarter" idx="10"/>
          </p:nvPr>
        </p:nvSpPr>
        <p:spPr>
          <a:xfrm>
            <a:off x="311700" y="1010051"/>
            <a:ext cx="6011982" cy="3557973"/>
          </a:xfrm>
        </p:spPr>
        <p:txBody>
          <a:bodyPr/>
          <a:lstStyle/>
          <a:p>
            <a:r>
              <a:rPr lang="en-US" sz="1800" dirty="0">
                <a:solidFill>
                  <a:schemeClr val="bg1"/>
                </a:solidFill>
              </a:rPr>
              <a:t>We can introduce the idea of an </a:t>
            </a:r>
            <a:r>
              <a:rPr lang="en-US" sz="1800" u="sng" dirty="0">
                <a:solidFill>
                  <a:schemeClr val="bg1"/>
                </a:solidFill>
              </a:rPr>
              <a:t>effective</a:t>
            </a:r>
            <a:r>
              <a:rPr lang="en-US" sz="1800" dirty="0">
                <a:solidFill>
                  <a:schemeClr val="bg1"/>
                </a:solidFill>
              </a:rPr>
              <a:t> </a:t>
            </a:r>
            <a:r>
              <a:rPr lang="en-US" sz="1800" u="sng" dirty="0">
                <a:solidFill>
                  <a:schemeClr val="bg1"/>
                </a:solidFill>
              </a:rPr>
              <a:t>lensing potential </a:t>
            </a:r>
            <a:r>
              <a:rPr lang="en-US" sz="1800" dirty="0">
                <a:solidFill>
                  <a:schemeClr val="bg1"/>
                </a:solidFill>
              </a:rPr>
              <a:t>where we project the Newtonian potential onto a plane and scale (by the distance)</a:t>
            </a:r>
            <a:br>
              <a:rPr lang="en-US" sz="1800" dirty="0">
                <a:solidFill>
                  <a:schemeClr val="bg1"/>
                </a:solidFill>
              </a:rPr>
            </a:br>
            <a:br>
              <a:rPr lang="en-US" sz="1800" dirty="0">
                <a:solidFill>
                  <a:schemeClr val="bg1"/>
                </a:solidFill>
              </a:rPr>
            </a:br>
            <a:br>
              <a:rPr lang="en-US" sz="1800" dirty="0">
                <a:solidFill>
                  <a:schemeClr val="bg1"/>
                </a:solidFill>
              </a:rPr>
            </a:br>
            <a:br>
              <a:rPr lang="en-US" sz="1800" dirty="0">
                <a:solidFill>
                  <a:schemeClr val="bg1"/>
                </a:solidFill>
              </a:rPr>
            </a:br>
            <a:endParaRPr lang="en-US" sz="1800" dirty="0">
              <a:solidFill>
                <a:schemeClr val="bg1"/>
              </a:solidFill>
            </a:endParaRPr>
          </a:p>
          <a:p>
            <a:pPr marL="114300" indent="0">
              <a:buNone/>
            </a:pPr>
            <a:br>
              <a:rPr lang="en-US" sz="1800" dirty="0">
                <a:solidFill>
                  <a:schemeClr val="bg1"/>
                </a:solidFill>
              </a:rPr>
            </a:br>
            <a:endParaRPr lang="en-US" sz="1800" dirty="0">
              <a:solidFill>
                <a:schemeClr val="bg1"/>
              </a:solidFill>
            </a:endParaRPr>
          </a:p>
          <a:p>
            <a:pPr marL="114300" indent="0">
              <a:buNone/>
            </a:pPr>
            <a:endParaRPr lang="en-US" sz="1800" dirty="0">
              <a:solidFill>
                <a:schemeClr val="bg1"/>
              </a:solidFill>
            </a:endParaRPr>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BB3A969C-F5B9-6448-A255-2D48C48A2254}"/>
                  </a:ext>
                </a:extLst>
              </p:cNvPr>
              <p:cNvSpPr txBox="1"/>
              <p:nvPr/>
            </p:nvSpPr>
            <p:spPr>
              <a:xfrm>
                <a:off x="2048445" y="2236806"/>
                <a:ext cx="2458878" cy="565026"/>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lang="en-US" b="0" i="1" smtClean="0">
                          <a:solidFill>
                            <a:schemeClr val="bg1"/>
                          </a:solidFill>
                          <a:latin typeface="+mn-lt"/>
                        </a:rPr>
                        <m:t>𝜓</m:t>
                      </m:r>
                      <m:d>
                        <m:dPr>
                          <m:ctrlPr>
                            <a:rPr lang="en-US" b="0" i="1" smtClean="0">
                              <a:solidFill>
                                <a:schemeClr val="bg1"/>
                              </a:solidFill>
                              <a:latin typeface="+mn-lt"/>
                            </a:rPr>
                          </m:ctrlPr>
                        </m:dPr>
                        <m:e>
                          <m:r>
                            <a:rPr lang="en-US" b="0" i="1" smtClean="0">
                              <a:solidFill>
                                <a:schemeClr val="bg1"/>
                              </a:solidFill>
                              <a:latin typeface="+mn-lt"/>
                            </a:rPr>
                            <m:t>𝜃</m:t>
                          </m:r>
                        </m:e>
                      </m:d>
                      <m:r>
                        <a:rPr lang="en-US" b="0" i="1" smtClean="0">
                          <a:solidFill>
                            <a:schemeClr val="bg1"/>
                          </a:solidFill>
                          <a:latin typeface="+mn-lt"/>
                        </a:rPr>
                        <m:t>= </m:t>
                      </m:r>
                      <m:f>
                        <m:fPr>
                          <m:ctrlPr>
                            <a:rPr lang="en-US" b="0" i="1" smtClean="0">
                              <a:solidFill>
                                <a:schemeClr val="bg1"/>
                              </a:solidFill>
                              <a:latin typeface="+mn-lt"/>
                            </a:rPr>
                          </m:ctrlPr>
                        </m:fPr>
                        <m:num>
                          <m:sSub>
                            <m:sSubPr>
                              <m:ctrlPr>
                                <a:rPr lang="en-US" b="0" i="1" smtClean="0">
                                  <a:solidFill>
                                    <a:schemeClr val="bg1"/>
                                  </a:solidFill>
                                  <a:latin typeface="+mn-lt"/>
                                </a:rPr>
                              </m:ctrlPr>
                            </m:sSubPr>
                            <m:e>
                              <m:r>
                                <a:rPr lang="en-US" b="0" i="1" smtClean="0">
                                  <a:solidFill>
                                    <a:schemeClr val="bg1"/>
                                  </a:solidFill>
                                  <a:latin typeface="+mn-lt"/>
                                </a:rPr>
                                <m:t>𝐷</m:t>
                              </m:r>
                            </m:e>
                            <m:sub>
                              <m:r>
                                <a:rPr lang="en-US" b="0" i="1" smtClean="0">
                                  <a:solidFill>
                                    <a:schemeClr val="bg1"/>
                                  </a:solidFill>
                                  <a:latin typeface="+mn-lt"/>
                                </a:rPr>
                                <m:t>𝑑𝑠</m:t>
                              </m:r>
                            </m:sub>
                          </m:sSub>
                        </m:num>
                        <m:den>
                          <m:sSub>
                            <m:sSubPr>
                              <m:ctrlPr>
                                <a:rPr lang="en-US" b="0" i="1" smtClean="0">
                                  <a:solidFill>
                                    <a:schemeClr val="bg1"/>
                                  </a:solidFill>
                                  <a:latin typeface="+mn-lt"/>
                                </a:rPr>
                              </m:ctrlPr>
                            </m:sSubPr>
                            <m:e>
                              <m:r>
                                <a:rPr lang="en-US" b="0" i="1" smtClean="0">
                                  <a:solidFill>
                                    <a:schemeClr val="bg1"/>
                                  </a:solidFill>
                                  <a:latin typeface="+mn-lt"/>
                                </a:rPr>
                                <m:t>𝐷</m:t>
                              </m:r>
                            </m:e>
                            <m:sub>
                              <m:r>
                                <a:rPr lang="en-US" b="0" i="1" smtClean="0">
                                  <a:solidFill>
                                    <a:schemeClr val="bg1"/>
                                  </a:solidFill>
                                  <a:latin typeface="+mn-lt"/>
                                </a:rPr>
                                <m:t>𝑑</m:t>
                              </m:r>
                            </m:sub>
                          </m:sSub>
                          <m:sSub>
                            <m:sSubPr>
                              <m:ctrlPr>
                                <a:rPr lang="en-US" b="0" i="1" smtClean="0">
                                  <a:solidFill>
                                    <a:schemeClr val="bg1"/>
                                  </a:solidFill>
                                  <a:latin typeface="+mn-lt"/>
                                </a:rPr>
                              </m:ctrlPr>
                            </m:sSubPr>
                            <m:e>
                              <m:r>
                                <a:rPr lang="en-US" b="0" i="1" smtClean="0">
                                  <a:solidFill>
                                    <a:schemeClr val="bg1"/>
                                  </a:solidFill>
                                  <a:latin typeface="+mn-lt"/>
                                </a:rPr>
                                <m:t>𝐷</m:t>
                              </m:r>
                            </m:e>
                            <m:sub>
                              <m:r>
                                <a:rPr lang="en-US" b="0" i="1" smtClean="0">
                                  <a:solidFill>
                                    <a:schemeClr val="bg1"/>
                                  </a:solidFill>
                                  <a:latin typeface="+mn-lt"/>
                                </a:rPr>
                                <m:t>𝑠</m:t>
                              </m:r>
                            </m:sub>
                          </m:sSub>
                        </m:den>
                      </m:f>
                      <m:f>
                        <m:fPr>
                          <m:ctrlPr>
                            <a:rPr lang="en-US" b="0" i="1" smtClean="0">
                              <a:solidFill>
                                <a:schemeClr val="bg1"/>
                              </a:solidFill>
                              <a:latin typeface="+mn-lt"/>
                            </a:rPr>
                          </m:ctrlPr>
                        </m:fPr>
                        <m:num>
                          <m:r>
                            <a:rPr lang="en-US" b="0" i="1" smtClean="0">
                              <a:solidFill>
                                <a:schemeClr val="bg1"/>
                              </a:solidFill>
                              <a:latin typeface="+mn-lt"/>
                            </a:rPr>
                            <m:t>2</m:t>
                          </m:r>
                        </m:num>
                        <m:den>
                          <m:sSup>
                            <m:sSupPr>
                              <m:ctrlPr>
                                <a:rPr lang="en-US" b="0" i="1" smtClean="0">
                                  <a:solidFill>
                                    <a:schemeClr val="bg1"/>
                                  </a:solidFill>
                                  <a:latin typeface="+mn-lt"/>
                                </a:rPr>
                              </m:ctrlPr>
                            </m:sSupPr>
                            <m:e>
                              <m:r>
                                <a:rPr lang="en-US" b="0" i="1" smtClean="0">
                                  <a:solidFill>
                                    <a:schemeClr val="bg1"/>
                                  </a:solidFill>
                                  <a:latin typeface="+mn-lt"/>
                                </a:rPr>
                                <m:t>𝑐</m:t>
                              </m:r>
                            </m:e>
                            <m:sup>
                              <m:r>
                                <a:rPr lang="en-US" b="0" i="1" smtClean="0">
                                  <a:solidFill>
                                    <a:schemeClr val="bg1"/>
                                  </a:solidFill>
                                  <a:latin typeface="+mn-lt"/>
                                </a:rPr>
                                <m:t>2</m:t>
                              </m:r>
                            </m:sup>
                          </m:sSup>
                        </m:den>
                      </m:f>
                      <m:nary>
                        <m:naryPr>
                          <m:limLoc m:val="undOvr"/>
                          <m:subHide m:val="on"/>
                          <m:supHide m:val="on"/>
                          <m:ctrlPr>
                            <a:rPr lang="en-US" b="0" i="1" smtClean="0">
                              <a:solidFill>
                                <a:schemeClr val="bg1"/>
                              </a:solidFill>
                              <a:latin typeface="+mn-lt"/>
                            </a:rPr>
                          </m:ctrlPr>
                        </m:naryPr>
                        <m:sub/>
                        <m:sup/>
                        <m:e>
                          <m:r>
                            <a:rPr lang="en-US" b="0" i="1" smtClean="0">
                              <a:solidFill>
                                <a:schemeClr val="bg1"/>
                              </a:solidFill>
                              <a:latin typeface="+mn-lt"/>
                            </a:rPr>
                            <m:t>𝜙</m:t>
                          </m:r>
                          <m:d>
                            <m:dPr>
                              <m:ctrlPr>
                                <a:rPr lang="en-US" b="0" i="1" smtClean="0">
                                  <a:solidFill>
                                    <a:schemeClr val="bg1"/>
                                  </a:solidFill>
                                  <a:latin typeface="+mn-lt"/>
                                </a:rPr>
                              </m:ctrlPr>
                            </m:dPr>
                            <m:e>
                              <m:sSub>
                                <m:sSubPr>
                                  <m:ctrlPr>
                                    <a:rPr lang="en-US" b="0" i="1" smtClean="0">
                                      <a:solidFill>
                                        <a:schemeClr val="bg1"/>
                                      </a:solidFill>
                                      <a:latin typeface="+mn-lt"/>
                                    </a:rPr>
                                  </m:ctrlPr>
                                </m:sSubPr>
                                <m:e>
                                  <m:r>
                                    <a:rPr lang="en-US" b="0" i="1" smtClean="0">
                                      <a:solidFill>
                                        <a:schemeClr val="bg1"/>
                                      </a:solidFill>
                                      <a:latin typeface="+mn-lt"/>
                                    </a:rPr>
                                    <m:t>𝐷</m:t>
                                  </m:r>
                                </m:e>
                                <m:sub>
                                  <m:r>
                                    <a:rPr lang="en-US" b="0" i="1" smtClean="0">
                                      <a:solidFill>
                                        <a:schemeClr val="bg1"/>
                                      </a:solidFill>
                                      <a:latin typeface="+mn-lt"/>
                                    </a:rPr>
                                    <m:t>𝑑</m:t>
                                  </m:r>
                                </m:sub>
                              </m:sSub>
                              <m:r>
                                <a:rPr lang="en-US" b="0" i="1" smtClean="0">
                                  <a:solidFill>
                                    <a:schemeClr val="bg1"/>
                                  </a:solidFill>
                                  <a:latin typeface="+mn-lt"/>
                                </a:rPr>
                                <m:t>𝜃</m:t>
                              </m:r>
                              <m:r>
                                <a:rPr lang="en-US" b="0" i="1" smtClean="0">
                                  <a:solidFill>
                                    <a:schemeClr val="bg1"/>
                                  </a:solidFill>
                                  <a:latin typeface="+mn-lt"/>
                                </a:rPr>
                                <m:t>, </m:t>
                              </m:r>
                              <m:r>
                                <a:rPr lang="en-US" b="0" i="1" smtClean="0">
                                  <a:solidFill>
                                    <a:schemeClr val="bg1"/>
                                  </a:solidFill>
                                  <a:latin typeface="+mn-lt"/>
                                </a:rPr>
                                <m:t>𝑧</m:t>
                              </m:r>
                            </m:e>
                          </m:d>
                          <m:r>
                            <a:rPr lang="en-US" b="0" i="1" smtClean="0">
                              <a:solidFill>
                                <a:schemeClr val="bg1"/>
                              </a:solidFill>
                              <a:latin typeface="+mn-lt"/>
                            </a:rPr>
                            <m:t>𝑑𝑧</m:t>
                          </m:r>
                        </m:e>
                      </m:nary>
                    </m:oMath>
                  </m:oMathPara>
                </a14:m>
                <a:endParaRPr lang="en-US" dirty="0">
                  <a:solidFill>
                    <a:schemeClr val="bg1"/>
                  </a:solidFill>
                  <a:latin typeface="+mn-lt"/>
                </a:endParaRPr>
              </a:p>
            </p:txBody>
          </p:sp>
        </mc:Choice>
        <mc:Fallback>
          <p:sp>
            <p:nvSpPr>
              <p:cNvPr id="4" name="TextBox 3">
                <a:extLst>
                  <a:ext uri="{FF2B5EF4-FFF2-40B4-BE49-F238E27FC236}">
                    <a16:creationId xmlns:a16="http://schemas.microsoft.com/office/drawing/2014/main" id="{BB3A969C-F5B9-6448-A255-2D48C48A2254}"/>
                  </a:ext>
                </a:extLst>
              </p:cNvPr>
              <p:cNvSpPr txBox="1">
                <a:spLocks noRot="1" noChangeAspect="1" noMove="1" noResize="1" noEditPoints="1" noAdjustHandles="1" noChangeArrowheads="1" noChangeShapeType="1" noTextEdit="1"/>
              </p:cNvSpPr>
              <p:nvPr/>
            </p:nvSpPr>
            <p:spPr>
              <a:xfrm>
                <a:off x="2048445" y="2236806"/>
                <a:ext cx="2458878" cy="565026"/>
              </a:xfrm>
              <a:prstGeom prst="rect">
                <a:avLst/>
              </a:prstGeom>
              <a:blipFill>
                <a:blip r:embed="rId3"/>
                <a:stretch>
                  <a:fillRect l="-1546" t="-153333" r="-1031" b="-21555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9FA6AB54-3E05-C342-90C3-618E5A0ABCDC}"/>
                  </a:ext>
                </a:extLst>
              </p:cNvPr>
              <p:cNvSpPr txBox="1"/>
              <p:nvPr/>
            </p:nvSpPr>
            <p:spPr>
              <a:xfrm>
                <a:off x="2048445" y="2906259"/>
                <a:ext cx="2169505" cy="5650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mn-lt"/>
                            </a:rPr>
                          </m:ctrlPr>
                        </m:sSubPr>
                        <m:e>
                          <m:r>
                            <m:rPr>
                              <m:sty m:val="p"/>
                            </m:rPr>
                            <a:rPr lang="en-US" b="0" i="0" smtClean="0">
                              <a:solidFill>
                                <a:schemeClr val="bg1"/>
                              </a:solidFill>
                              <a:latin typeface="+mn-lt"/>
                            </a:rPr>
                            <m:t>∇</m:t>
                          </m:r>
                        </m:e>
                        <m:sub>
                          <m:r>
                            <a:rPr lang="en-US" b="0" i="1" smtClean="0">
                              <a:solidFill>
                                <a:schemeClr val="bg1"/>
                              </a:solidFill>
                              <a:latin typeface="+mn-lt"/>
                            </a:rPr>
                            <m:t>𝜃</m:t>
                          </m:r>
                        </m:sub>
                      </m:sSub>
                      <m:r>
                        <a:rPr lang="en-US" b="0" i="1" smtClean="0">
                          <a:solidFill>
                            <a:schemeClr val="bg1"/>
                          </a:solidFill>
                          <a:latin typeface="+mn-lt"/>
                        </a:rPr>
                        <m:t>𝜓</m:t>
                      </m:r>
                      <m:r>
                        <a:rPr lang="en-US" b="0" i="1" smtClean="0">
                          <a:solidFill>
                            <a:schemeClr val="bg1"/>
                          </a:solidFill>
                          <a:latin typeface="+mn-lt"/>
                        </a:rPr>
                        <m:t>=</m:t>
                      </m:r>
                      <m:f>
                        <m:fPr>
                          <m:ctrlPr>
                            <a:rPr lang="en-US" i="1">
                              <a:solidFill>
                                <a:schemeClr val="bg1"/>
                              </a:solidFill>
                              <a:latin typeface="+mn-lt"/>
                            </a:rPr>
                          </m:ctrlPr>
                        </m:fPr>
                        <m:num>
                          <m:r>
                            <a:rPr lang="en-US" i="1">
                              <a:solidFill>
                                <a:schemeClr val="bg1"/>
                              </a:solidFill>
                              <a:latin typeface="+mn-lt"/>
                            </a:rPr>
                            <m:t>2</m:t>
                          </m:r>
                        </m:num>
                        <m:den>
                          <m:sSup>
                            <m:sSupPr>
                              <m:ctrlPr>
                                <a:rPr lang="en-US" i="1">
                                  <a:solidFill>
                                    <a:schemeClr val="bg1"/>
                                  </a:solidFill>
                                  <a:latin typeface="+mn-lt"/>
                                </a:rPr>
                              </m:ctrlPr>
                            </m:sSupPr>
                            <m:e>
                              <m:r>
                                <a:rPr lang="en-US" i="1">
                                  <a:solidFill>
                                    <a:schemeClr val="bg1"/>
                                  </a:solidFill>
                                  <a:latin typeface="+mn-lt"/>
                                </a:rPr>
                                <m:t>𝑐</m:t>
                              </m:r>
                            </m:e>
                            <m:sup>
                              <m:r>
                                <a:rPr lang="en-US" i="1">
                                  <a:solidFill>
                                    <a:schemeClr val="bg1"/>
                                  </a:solidFill>
                                  <a:latin typeface="+mn-lt"/>
                                </a:rPr>
                                <m:t>2</m:t>
                              </m:r>
                            </m:sup>
                          </m:sSup>
                        </m:den>
                      </m:f>
                      <m:f>
                        <m:fPr>
                          <m:ctrlPr>
                            <a:rPr lang="en-US" i="1">
                              <a:solidFill>
                                <a:schemeClr val="bg1"/>
                              </a:solidFill>
                              <a:latin typeface="+mn-lt"/>
                            </a:rPr>
                          </m:ctrlPr>
                        </m:fPr>
                        <m:num>
                          <m:sSub>
                            <m:sSubPr>
                              <m:ctrlPr>
                                <a:rPr lang="en-US" i="1">
                                  <a:solidFill>
                                    <a:schemeClr val="bg1"/>
                                  </a:solidFill>
                                  <a:latin typeface="+mn-lt"/>
                                </a:rPr>
                              </m:ctrlPr>
                            </m:sSubPr>
                            <m:e>
                              <m:r>
                                <a:rPr lang="en-US" i="1">
                                  <a:solidFill>
                                    <a:schemeClr val="bg1"/>
                                  </a:solidFill>
                                  <a:latin typeface="+mn-lt"/>
                                </a:rPr>
                                <m:t>𝐷</m:t>
                              </m:r>
                            </m:e>
                            <m:sub>
                              <m:r>
                                <a:rPr lang="en-US" i="1">
                                  <a:solidFill>
                                    <a:schemeClr val="bg1"/>
                                  </a:solidFill>
                                  <a:latin typeface="+mn-lt"/>
                                </a:rPr>
                                <m:t>𝑑𝑠</m:t>
                              </m:r>
                            </m:sub>
                          </m:sSub>
                        </m:num>
                        <m:den>
                          <m:sSub>
                            <m:sSubPr>
                              <m:ctrlPr>
                                <a:rPr lang="en-US" i="1">
                                  <a:solidFill>
                                    <a:schemeClr val="bg1"/>
                                  </a:solidFill>
                                  <a:latin typeface="+mn-lt"/>
                                </a:rPr>
                              </m:ctrlPr>
                            </m:sSubPr>
                            <m:e>
                              <m:r>
                                <a:rPr lang="en-US" i="1">
                                  <a:solidFill>
                                    <a:schemeClr val="bg1"/>
                                  </a:solidFill>
                                  <a:latin typeface="+mn-lt"/>
                                </a:rPr>
                                <m:t>𝐷</m:t>
                              </m:r>
                            </m:e>
                            <m:sub>
                              <m:r>
                                <a:rPr lang="en-US" i="1">
                                  <a:solidFill>
                                    <a:schemeClr val="bg1"/>
                                  </a:solidFill>
                                  <a:latin typeface="+mn-lt"/>
                                </a:rPr>
                                <m:t>𝑠</m:t>
                              </m:r>
                            </m:sub>
                          </m:sSub>
                        </m:den>
                      </m:f>
                      <m:nary>
                        <m:naryPr>
                          <m:limLoc m:val="undOvr"/>
                          <m:subHide m:val="on"/>
                          <m:supHide m:val="on"/>
                          <m:ctrlPr>
                            <a:rPr lang="en-US" i="1">
                              <a:solidFill>
                                <a:schemeClr val="bg1"/>
                              </a:solidFill>
                              <a:latin typeface="+mn-lt"/>
                            </a:rPr>
                          </m:ctrlPr>
                        </m:naryPr>
                        <m:sub/>
                        <m:sup/>
                        <m:e>
                          <m:sSub>
                            <m:sSubPr>
                              <m:ctrlPr>
                                <a:rPr lang="en-US" i="1">
                                  <a:solidFill>
                                    <a:schemeClr val="bg1"/>
                                  </a:solidFill>
                                  <a:latin typeface="+mn-lt"/>
                                </a:rPr>
                              </m:ctrlPr>
                            </m:sSubPr>
                            <m:e>
                              <m:r>
                                <m:rPr>
                                  <m:sty m:val="p"/>
                                </m:rPr>
                                <a:rPr lang="en-US">
                                  <a:solidFill>
                                    <a:schemeClr val="bg1"/>
                                  </a:solidFill>
                                  <a:latin typeface="+mn-lt"/>
                                </a:rPr>
                                <m:t>∇</m:t>
                              </m:r>
                            </m:e>
                            <m:sub>
                              <m:r>
                                <a:rPr lang="en-US" i="1">
                                  <a:solidFill>
                                    <a:schemeClr val="bg1"/>
                                  </a:solidFill>
                                  <a:latin typeface="+mn-lt"/>
                                </a:rPr>
                                <m:t>⊥</m:t>
                              </m:r>
                            </m:sub>
                          </m:sSub>
                          <m:r>
                            <a:rPr lang="en-US" i="1">
                              <a:solidFill>
                                <a:schemeClr val="bg1"/>
                              </a:solidFill>
                              <a:latin typeface="+mn-lt"/>
                            </a:rPr>
                            <m:t>𝜙</m:t>
                          </m:r>
                          <m:r>
                            <a:rPr lang="en-US" i="1">
                              <a:solidFill>
                                <a:schemeClr val="bg1"/>
                              </a:solidFill>
                              <a:latin typeface="+mn-lt"/>
                            </a:rPr>
                            <m:t>𝑑𝑧</m:t>
                          </m:r>
                          <m:r>
                            <a:rPr lang="en-US" b="0" i="1" smtClean="0">
                              <a:solidFill>
                                <a:schemeClr val="bg1"/>
                              </a:solidFill>
                              <a:latin typeface="+mn-lt"/>
                            </a:rPr>
                            <m:t>=</m:t>
                          </m:r>
                          <m:acc>
                            <m:accPr>
                              <m:chr m:val="̂"/>
                              <m:ctrlPr>
                                <a:rPr lang="en-US" b="0" i="1" smtClean="0">
                                  <a:solidFill>
                                    <a:schemeClr val="bg1"/>
                                  </a:solidFill>
                                  <a:latin typeface="+mn-lt"/>
                                </a:rPr>
                              </m:ctrlPr>
                            </m:accPr>
                            <m:e>
                              <m:r>
                                <a:rPr lang="en-US" b="0" i="1" smtClean="0">
                                  <a:solidFill>
                                    <a:schemeClr val="bg1"/>
                                  </a:solidFill>
                                  <a:latin typeface="+mn-lt"/>
                                </a:rPr>
                                <m:t>𝛼</m:t>
                              </m:r>
                            </m:e>
                          </m:acc>
                        </m:e>
                      </m:nary>
                    </m:oMath>
                  </m:oMathPara>
                </a14:m>
                <a:endParaRPr lang="en-US" dirty="0">
                  <a:solidFill>
                    <a:schemeClr val="bg1"/>
                  </a:solidFill>
                  <a:latin typeface="+mn-lt"/>
                </a:endParaRPr>
              </a:p>
            </p:txBody>
          </p:sp>
        </mc:Choice>
        <mc:Fallback>
          <p:sp>
            <p:nvSpPr>
              <p:cNvPr id="7" name="TextBox 6">
                <a:extLst>
                  <a:ext uri="{FF2B5EF4-FFF2-40B4-BE49-F238E27FC236}">
                    <a16:creationId xmlns:a16="http://schemas.microsoft.com/office/drawing/2014/main" id="{9FA6AB54-3E05-C342-90C3-618E5A0ABCDC}"/>
                  </a:ext>
                </a:extLst>
              </p:cNvPr>
              <p:cNvSpPr txBox="1">
                <a:spLocks noRot="1" noChangeAspect="1" noMove="1" noResize="1" noEditPoints="1" noAdjustHandles="1" noChangeArrowheads="1" noChangeShapeType="1" noTextEdit="1"/>
              </p:cNvSpPr>
              <p:nvPr/>
            </p:nvSpPr>
            <p:spPr>
              <a:xfrm>
                <a:off x="2048445" y="2906259"/>
                <a:ext cx="2169505" cy="565026"/>
              </a:xfrm>
              <a:prstGeom prst="rect">
                <a:avLst/>
              </a:prstGeom>
              <a:blipFill>
                <a:blip r:embed="rId4"/>
                <a:stretch>
                  <a:fillRect l="-581" t="-150000" b="-210870"/>
                </a:stretch>
              </a:blipFill>
            </p:spPr>
            <p:txBody>
              <a:bodyPr/>
              <a:lstStyle/>
              <a:p>
                <a:r>
                  <a:rPr lang="en-US">
                    <a:noFill/>
                  </a:rPr>
                  <a:t> </a:t>
                </a:r>
              </a:p>
            </p:txBody>
          </p:sp>
        </mc:Fallback>
      </mc:AlternateContent>
      <p:pic>
        <p:nvPicPr>
          <p:cNvPr id="9" name="Picture 2" descr="Schema of a typical, single plane, gravitational lens system – from... | Download Scientific Diagram">
            <a:extLst>
              <a:ext uri="{FF2B5EF4-FFF2-40B4-BE49-F238E27FC236}">
                <a16:creationId xmlns:a16="http://schemas.microsoft.com/office/drawing/2014/main" id="{0A699C07-2DE3-B947-886F-58A886A210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4258" y="1056731"/>
            <a:ext cx="2586410" cy="367865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89051D8D-C599-0944-8CEB-CF09285B93E1}"/>
                  </a:ext>
                </a:extLst>
              </p:cNvPr>
              <p:cNvSpPr txBox="1"/>
              <p:nvPr/>
            </p:nvSpPr>
            <p:spPr>
              <a:xfrm>
                <a:off x="5041318" y="34052"/>
                <a:ext cx="1372940" cy="565026"/>
              </a:xfrm>
              <a:prstGeom prst="rect">
                <a:avLst/>
              </a:prstGeom>
              <a:noFill/>
              <a:ln>
                <a:solidFill>
                  <a:srgbClr val="FF000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bg1"/>
                          </a:solidFill>
                          <a:latin typeface="+mn-lt"/>
                        </a:rPr>
                        <m:t>𝛼</m:t>
                      </m:r>
                      <m:r>
                        <a:rPr lang="en-US" b="0" i="1" smtClean="0">
                          <a:solidFill>
                            <a:schemeClr val="bg1"/>
                          </a:solidFill>
                          <a:latin typeface="+mn-lt"/>
                        </a:rPr>
                        <m:t>=</m:t>
                      </m:r>
                      <m:f>
                        <m:fPr>
                          <m:ctrlPr>
                            <a:rPr lang="en-US" i="1">
                              <a:solidFill>
                                <a:schemeClr val="bg1"/>
                              </a:solidFill>
                              <a:latin typeface="+mn-lt"/>
                            </a:rPr>
                          </m:ctrlPr>
                        </m:fPr>
                        <m:num>
                          <m:r>
                            <a:rPr lang="en-US" i="1">
                              <a:solidFill>
                                <a:schemeClr val="bg1"/>
                              </a:solidFill>
                              <a:latin typeface="+mn-lt"/>
                            </a:rPr>
                            <m:t>2</m:t>
                          </m:r>
                        </m:num>
                        <m:den>
                          <m:sSup>
                            <m:sSupPr>
                              <m:ctrlPr>
                                <a:rPr lang="en-US" i="1">
                                  <a:solidFill>
                                    <a:schemeClr val="bg1"/>
                                  </a:solidFill>
                                  <a:latin typeface="+mn-lt"/>
                                </a:rPr>
                              </m:ctrlPr>
                            </m:sSupPr>
                            <m:e>
                              <m:r>
                                <a:rPr lang="en-US" i="1">
                                  <a:solidFill>
                                    <a:schemeClr val="bg1"/>
                                  </a:solidFill>
                                  <a:latin typeface="+mn-lt"/>
                                </a:rPr>
                                <m:t>𝑐</m:t>
                              </m:r>
                            </m:e>
                            <m:sup>
                              <m:r>
                                <a:rPr lang="en-US" i="1">
                                  <a:solidFill>
                                    <a:schemeClr val="bg1"/>
                                  </a:solidFill>
                                  <a:latin typeface="+mn-lt"/>
                                </a:rPr>
                                <m:t>2</m:t>
                              </m:r>
                            </m:sup>
                          </m:sSup>
                        </m:den>
                      </m:f>
                      <m:r>
                        <a:rPr lang="en-US" i="1">
                          <a:solidFill>
                            <a:schemeClr val="bg1"/>
                          </a:solidFill>
                          <a:latin typeface="+mn-lt"/>
                        </a:rPr>
                        <m:t> </m:t>
                      </m:r>
                      <m:nary>
                        <m:naryPr>
                          <m:limLoc m:val="undOvr"/>
                          <m:subHide m:val="on"/>
                          <m:supHide m:val="on"/>
                          <m:ctrlPr>
                            <a:rPr lang="en-US" i="1">
                              <a:solidFill>
                                <a:schemeClr val="bg1"/>
                              </a:solidFill>
                              <a:latin typeface="+mn-lt"/>
                            </a:rPr>
                          </m:ctrlPr>
                        </m:naryPr>
                        <m:sub/>
                        <m:sup/>
                        <m:e>
                          <m:sSub>
                            <m:sSubPr>
                              <m:ctrlPr>
                                <a:rPr lang="en-US" i="1">
                                  <a:solidFill>
                                    <a:schemeClr val="bg1"/>
                                  </a:solidFill>
                                  <a:latin typeface="+mn-lt"/>
                                </a:rPr>
                              </m:ctrlPr>
                            </m:sSubPr>
                            <m:e>
                              <m:r>
                                <m:rPr>
                                  <m:sty m:val="p"/>
                                </m:rPr>
                                <a:rPr lang="en-US">
                                  <a:solidFill>
                                    <a:schemeClr val="bg1"/>
                                  </a:solidFill>
                                  <a:latin typeface="+mn-lt"/>
                                </a:rPr>
                                <m:t>∇</m:t>
                              </m:r>
                            </m:e>
                            <m:sub>
                              <m:r>
                                <a:rPr lang="en-US" i="1">
                                  <a:solidFill>
                                    <a:schemeClr val="bg1"/>
                                  </a:solidFill>
                                  <a:latin typeface="+mn-lt"/>
                                  <a:ea typeface="Cambria Math" panose="02040503050406030204" pitchFamily="18" charset="0"/>
                                </a:rPr>
                                <m:t>⊥</m:t>
                              </m:r>
                            </m:sub>
                          </m:sSub>
                          <m:r>
                            <a:rPr lang="en-US" i="1">
                              <a:solidFill>
                                <a:schemeClr val="bg1"/>
                              </a:solidFill>
                              <a:latin typeface="+mn-lt"/>
                            </a:rPr>
                            <m:t>𝜙</m:t>
                          </m:r>
                        </m:e>
                      </m:nary>
                      <m:r>
                        <a:rPr lang="en-US" i="1">
                          <a:solidFill>
                            <a:schemeClr val="bg1"/>
                          </a:solidFill>
                          <a:latin typeface="+mn-lt"/>
                        </a:rPr>
                        <m:t>𝑑</m:t>
                      </m:r>
                      <m:r>
                        <a:rPr lang="en-US" b="0" i="1" smtClean="0">
                          <a:solidFill>
                            <a:schemeClr val="bg1"/>
                          </a:solidFill>
                          <a:latin typeface="+mn-lt"/>
                        </a:rPr>
                        <m:t>𝑠</m:t>
                      </m:r>
                    </m:oMath>
                  </m:oMathPara>
                </a14:m>
                <a:endParaRPr lang="en-US" dirty="0">
                  <a:solidFill>
                    <a:schemeClr val="bg1"/>
                  </a:solidFill>
                  <a:latin typeface="+mn-lt"/>
                </a:endParaRPr>
              </a:p>
            </p:txBody>
          </p:sp>
        </mc:Choice>
        <mc:Fallback>
          <p:sp>
            <p:nvSpPr>
              <p:cNvPr id="10" name="TextBox 9">
                <a:extLst>
                  <a:ext uri="{FF2B5EF4-FFF2-40B4-BE49-F238E27FC236}">
                    <a16:creationId xmlns:a16="http://schemas.microsoft.com/office/drawing/2014/main" id="{89051D8D-C599-0944-8CEB-CF09285B93E1}"/>
                  </a:ext>
                </a:extLst>
              </p:cNvPr>
              <p:cNvSpPr txBox="1">
                <a:spLocks noRot="1" noChangeAspect="1" noMove="1" noResize="1" noEditPoints="1" noAdjustHandles="1" noChangeArrowheads="1" noChangeShapeType="1" noTextEdit="1"/>
              </p:cNvSpPr>
              <p:nvPr/>
            </p:nvSpPr>
            <p:spPr>
              <a:xfrm>
                <a:off x="5041318" y="34052"/>
                <a:ext cx="1372940" cy="565026"/>
              </a:xfrm>
              <a:prstGeom prst="rect">
                <a:avLst/>
              </a:prstGeom>
              <a:blipFill>
                <a:blip r:embed="rId6"/>
                <a:stretch>
                  <a:fillRect l="-10000" t="-150000" b="-208696"/>
                </a:stretch>
              </a:blipFill>
              <a:ln>
                <a:solidFill>
                  <a:srgbClr val="FF0000"/>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a:extLst>
                  <a:ext uri="{FF2B5EF4-FFF2-40B4-BE49-F238E27FC236}">
                    <a16:creationId xmlns:a16="http://schemas.microsoft.com/office/drawing/2014/main" id="{D0CEB138-CDAF-5441-AE52-9A5F1A20D611}"/>
                  </a:ext>
                </a:extLst>
              </p:cNvPr>
              <p:cNvSpPr/>
              <p:nvPr/>
            </p:nvSpPr>
            <p:spPr>
              <a:xfrm>
                <a:off x="6873655" y="50962"/>
                <a:ext cx="1505540" cy="532005"/>
              </a:xfrm>
              <a:prstGeom prst="rect">
                <a:avLst/>
              </a:prstGeom>
              <a:ln>
                <a:solidFill>
                  <a:srgbClr val="FF0000"/>
                </a:solidFill>
              </a:ln>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i="1" smtClean="0">
                              <a:solidFill>
                                <a:schemeClr val="bg1"/>
                              </a:solidFill>
                              <a:latin typeface="+mn-lt"/>
                              <a:ea typeface="Cambria Math" panose="02040503050406030204" pitchFamily="18" charset="0"/>
                            </a:rPr>
                          </m:ctrlPr>
                        </m:accPr>
                        <m:e>
                          <m:r>
                            <a:rPr lang="en-US" i="1">
                              <a:solidFill>
                                <a:schemeClr val="bg1"/>
                              </a:solidFill>
                              <a:latin typeface="+mn-lt"/>
                              <a:ea typeface="Cambria Math" panose="02040503050406030204" pitchFamily="18" charset="0"/>
                            </a:rPr>
                            <m:t>𝛼</m:t>
                          </m:r>
                          <m:d>
                            <m:dPr>
                              <m:ctrlPr>
                                <a:rPr lang="en-US" i="1">
                                  <a:solidFill>
                                    <a:schemeClr val="bg1"/>
                                  </a:solidFill>
                                  <a:latin typeface="+mn-lt"/>
                                  <a:ea typeface="Cambria Math" panose="02040503050406030204" pitchFamily="18" charset="0"/>
                                </a:rPr>
                              </m:ctrlPr>
                            </m:dPr>
                            <m:e>
                              <m:r>
                                <a:rPr lang="en-US" i="1">
                                  <a:solidFill>
                                    <a:schemeClr val="bg1"/>
                                  </a:solidFill>
                                  <a:latin typeface="+mn-lt"/>
                                  <a:ea typeface="Cambria Math" panose="02040503050406030204" pitchFamily="18" charset="0"/>
                                </a:rPr>
                                <m:t>𝜃</m:t>
                              </m:r>
                            </m:e>
                          </m:d>
                        </m:e>
                      </m:acc>
                      <m:r>
                        <a:rPr lang="en-US" i="1">
                          <a:solidFill>
                            <a:schemeClr val="bg1"/>
                          </a:solidFill>
                          <a:latin typeface="+mn-lt"/>
                          <a:ea typeface="Cambria Math" panose="02040503050406030204" pitchFamily="18" charset="0"/>
                        </a:rPr>
                        <m:t>=</m:t>
                      </m:r>
                      <m:f>
                        <m:fPr>
                          <m:ctrlPr>
                            <a:rPr lang="en-US" i="1">
                              <a:solidFill>
                                <a:schemeClr val="bg1"/>
                              </a:solidFill>
                              <a:latin typeface="+mn-lt"/>
                              <a:ea typeface="Cambria Math" panose="02040503050406030204" pitchFamily="18" charset="0"/>
                            </a:rPr>
                          </m:ctrlPr>
                        </m:fPr>
                        <m:num>
                          <m:sSub>
                            <m:sSubPr>
                              <m:ctrlPr>
                                <a:rPr lang="en-US" i="1">
                                  <a:solidFill>
                                    <a:schemeClr val="bg1"/>
                                  </a:solidFill>
                                  <a:latin typeface="+mn-lt"/>
                                  <a:ea typeface="Cambria Math" panose="02040503050406030204" pitchFamily="18" charset="0"/>
                                </a:rPr>
                              </m:ctrlPr>
                            </m:sSubPr>
                            <m:e>
                              <m:r>
                                <a:rPr lang="en-US" i="1">
                                  <a:solidFill>
                                    <a:schemeClr val="bg1"/>
                                  </a:solidFill>
                                  <a:latin typeface="+mn-lt"/>
                                  <a:ea typeface="Cambria Math" panose="02040503050406030204" pitchFamily="18" charset="0"/>
                                </a:rPr>
                                <m:t>𝐷</m:t>
                              </m:r>
                            </m:e>
                            <m:sub>
                              <m:r>
                                <a:rPr lang="en-US" i="1">
                                  <a:solidFill>
                                    <a:schemeClr val="bg1"/>
                                  </a:solidFill>
                                  <a:latin typeface="+mn-lt"/>
                                  <a:ea typeface="Cambria Math" panose="02040503050406030204" pitchFamily="18" charset="0"/>
                                </a:rPr>
                                <m:t>𝑑𝑠</m:t>
                              </m:r>
                            </m:sub>
                          </m:sSub>
                        </m:num>
                        <m:den>
                          <m:sSub>
                            <m:sSubPr>
                              <m:ctrlPr>
                                <a:rPr lang="en-US" i="1">
                                  <a:solidFill>
                                    <a:schemeClr val="bg1"/>
                                  </a:solidFill>
                                  <a:latin typeface="+mn-lt"/>
                                  <a:ea typeface="Cambria Math" panose="02040503050406030204" pitchFamily="18" charset="0"/>
                                </a:rPr>
                              </m:ctrlPr>
                            </m:sSubPr>
                            <m:e>
                              <m:r>
                                <a:rPr lang="en-US" i="1">
                                  <a:solidFill>
                                    <a:schemeClr val="bg1"/>
                                  </a:solidFill>
                                  <a:latin typeface="+mn-lt"/>
                                  <a:ea typeface="Cambria Math" panose="02040503050406030204" pitchFamily="18" charset="0"/>
                                </a:rPr>
                                <m:t>𝐷</m:t>
                              </m:r>
                            </m:e>
                            <m:sub>
                              <m:r>
                                <a:rPr lang="en-US" i="1">
                                  <a:solidFill>
                                    <a:schemeClr val="bg1"/>
                                  </a:solidFill>
                                  <a:latin typeface="+mn-lt"/>
                                  <a:ea typeface="Cambria Math" panose="02040503050406030204" pitchFamily="18" charset="0"/>
                                </a:rPr>
                                <m:t>𝑠</m:t>
                              </m:r>
                            </m:sub>
                          </m:sSub>
                        </m:den>
                      </m:f>
                      <m:r>
                        <a:rPr lang="en-US" i="1">
                          <a:solidFill>
                            <a:schemeClr val="bg1"/>
                          </a:solidFill>
                          <a:latin typeface="+mn-lt"/>
                          <a:ea typeface="Cambria Math" panose="02040503050406030204" pitchFamily="18" charset="0"/>
                        </a:rPr>
                        <m:t>𝛼</m:t>
                      </m:r>
                      <m:r>
                        <a:rPr lang="en-US" i="1">
                          <a:solidFill>
                            <a:schemeClr val="bg1"/>
                          </a:solidFill>
                          <a:latin typeface="+mn-lt"/>
                          <a:ea typeface="Cambria Math" panose="02040503050406030204" pitchFamily="18" charset="0"/>
                        </a:rPr>
                        <m:t>(</m:t>
                      </m:r>
                      <m:r>
                        <a:rPr lang="en-US" i="1">
                          <a:solidFill>
                            <a:schemeClr val="bg1"/>
                          </a:solidFill>
                          <a:latin typeface="+mn-lt"/>
                          <a:ea typeface="Cambria Math" panose="02040503050406030204" pitchFamily="18" charset="0"/>
                        </a:rPr>
                        <m:t>𝜃</m:t>
                      </m:r>
                      <m:r>
                        <a:rPr lang="en-US" i="1">
                          <a:solidFill>
                            <a:schemeClr val="bg1"/>
                          </a:solidFill>
                          <a:latin typeface="+mn-lt"/>
                          <a:ea typeface="Cambria Math" panose="02040503050406030204" pitchFamily="18" charset="0"/>
                        </a:rPr>
                        <m:t>)</m:t>
                      </m:r>
                    </m:oMath>
                  </m:oMathPara>
                </a14:m>
                <a:endParaRPr lang="en-US" dirty="0">
                  <a:solidFill>
                    <a:schemeClr val="bg1"/>
                  </a:solidFill>
                  <a:latin typeface="+mn-lt"/>
                </a:endParaRPr>
              </a:p>
            </p:txBody>
          </p:sp>
        </mc:Choice>
        <mc:Fallback>
          <p:sp>
            <p:nvSpPr>
              <p:cNvPr id="11" name="Rectangle 10">
                <a:extLst>
                  <a:ext uri="{FF2B5EF4-FFF2-40B4-BE49-F238E27FC236}">
                    <a16:creationId xmlns:a16="http://schemas.microsoft.com/office/drawing/2014/main" id="{D0CEB138-CDAF-5441-AE52-9A5F1A20D611}"/>
                  </a:ext>
                </a:extLst>
              </p:cNvPr>
              <p:cNvSpPr>
                <a:spLocks noRot="1" noChangeAspect="1" noMove="1" noResize="1" noEditPoints="1" noAdjustHandles="1" noChangeArrowheads="1" noChangeShapeType="1" noTextEdit="1"/>
              </p:cNvSpPr>
              <p:nvPr/>
            </p:nvSpPr>
            <p:spPr>
              <a:xfrm>
                <a:off x="6873655" y="50962"/>
                <a:ext cx="1505540" cy="532005"/>
              </a:xfrm>
              <a:prstGeom prst="rect">
                <a:avLst/>
              </a:prstGeom>
              <a:blipFill>
                <a:blip r:embed="rId7"/>
                <a:stretch>
                  <a:fillRect/>
                </a:stretch>
              </a:blipFill>
              <a:ln>
                <a:solidFill>
                  <a:srgbClr val="FF0000"/>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493B367A-D0A4-0259-BB43-93E1A3F7ED3A}"/>
                  </a:ext>
                </a:extLst>
              </p:cNvPr>
              <p:cNvSpPr txBox="1"/>
              <p:nvPr/>
            </p:nvSpPr>
            <p:spPr>
              <a:xfrm>
                <a:off x="2112509" y="3686404"/>
                <a:ext cx="1756443" cy="4470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solidFill>
                                <a:schemeClr val="bg1"/>
                              </a:solidFill>
                              <a:latin typeface="+mn-lt"/>
                            </a:rPr>
                          </m:ctrlPr>
                        </m:sSubSupPr>
                        <m:e>
                          <m:r>
                            <m:rPr>
                              <m:sty m:val="p"/>
                            </m:rPr>
                            <a:rPr lang="en-US" b="0" i="0" smtClean="0">
                              <a:solidFill>
                                <a:schemeClr val="bg1"/>
                              </a:solidFill>
                              <a:latin typeface="+mn-lt"/>
                            </a:rPr>
                            <m:t>∇</m:t>
                          </m:r>
                        </m:e>
                        <m:sub>
                          <m:r>
                            <a:rPr lang="en-US" b="0" i="1" smtClean="0">
                              <a:solidFill>
                                <a:schemeClr val="bg1"/>
                              </a:solidFill>
                              <a:latin typeface="+mn-lt"/>
                            </a:rPr>
                            <m:t>𝜃</m:t>
                          </m:r>
                        </m:sub>
                        <m:sup>
                          <m:r>
                            <a:rPr lang="en-US" b="0" i="1" smtClean="0">
                              <a:solidFill>
                                <a:schemeClr val="bg1"/>
                              </a:solidFill>
                              <a:latin typeface="+mn-lt"/>
                            </a:rPr>
                            <m:t>2</m:t>
                          </m:r>
                        </m:sup>
                      </m:sSubSup>
                      <m:r>
                        <a:rPr lang="en-US" b="0" i="1" smtClean="0">
                          <a:solidFill>
                            <a:schemeClr val="bg1"/>
                          </a:solidFill>
                          <a:latin typeface="+mn-lt"/>
                        </a:rPr>
                        <m:t>𝜓</m:t>
                      </m:r>
                      <m:r>
                        <a:rPr lang="en-US" b="0" i="1" smtClean="0">
                          <a:solidFill>
                            <a:schemeClr val="bg1"/>
                          </a:solidFill>
                          <a:latin typeface="+mn-lt"/>
                        </a:rPr>
                        <m:t>=</m:t>
                      </m:r>
                      <m:f>
                        <m:fPr>
                          <m:ctrlPr>
                            <a:rPr lang="en-US" b="0" i="1" smtClean="0">
                              <a:solidFill>
                                <a:schemeClr val="bg1"/>
                              </a:solidFill>
                              <a:latin typeface="+mn-lt"/>
                            </a:rPr>
                          </m:ctrlPr>
                        </m:fPr>
                        <m:num>
                          <m:r>
                            <a:rPr lang="en-US" b="0" i="1" smtClean="0">
                              <a:solidFill>
                                <a:schemeClr val="bg1"/>
                              </a:solidFill>
                              <a:latin typeface="+mn-lt"/>
                            </a:rPr>
                            <m:t>2</m:t>
                          </m:r>
                          <m:r>
                            <m:rPr>
                              <m:sty m:val="p"/>
                            </m:rPr>
                            <a:rPr lang="en-US" b="0" i="0" smtClean="0">
                              <a:solidFill>
                                <a:schemeClr val="bg1"/>
                              </a:solidFill>
                              <a:latin typeface="+mn-lt"/>
                            </a:rPr>
                            <m:t>Σ</m:t>
                          </m:r>
                          <m:r>
                            <a:rPr lang="en-US" b="0" i="1" smtClean="0">
                              <a:solidFill>
                                <a:schemeClr val="bg1"/>
                              </a:solidFill>
                              <a:latin typeface="+mn-lt"/>
                            </a:rPr>
                            <m:t>(</m:t>
                          </m:r>
                          <m:r>
                            <a:rPr lang="en-US" b="0" i="1" smtClean="0">
                              <a:solidFill>
                                <a:schemeClr val="bg1"/>
                              </a:solidFill>
                              <a:latin typeface="+mn-lt"/>
                            </a:rPr>
                            <m:t>𝜃</m:t>
                          </m:r>
                          <m:r>
                            <a:rPr lang="en-US" b="0" i="1" smtClean="0">
                              <a:solidFill>
                                <a:schemeClr val="bg1"/>
                              </a:solidFill>
                              <a:latin typeface="+mn-lt"/>
                            </a:rPr>
                            <m:t>)</m:t>
                          </m:r>
                        </m:num>
                        <m:den>
                          <m:sSub>
                            <m:sSubPr>
                              <m:ctrlPr>
                                <a:rPr lang="en-US" b="0" i="1" smtClean="0">
                                  <a:solidFill>
                                    <a:schemeClr val="bg1"/>
                                  </a:solidFill>
                                  <a:latin typeface="+mn-lt"/>
                                </a:rPr>
                              </m:ctrlPr>
                            </m:sSubPr>
                            <m:e>
                              <m:r>
                                <m:rPr>
                                  <m:sty m:val="p"/>
                                </m:rPr>
                                <a:rPr lang="en-US" b="0" i="0" smtClean="0">
                                  <a:solidFill>
                                    <a:schemeClr val="bg1"/>
                                  </a:solidFill>
                                  <a:latin typeface="+mn-lt"/>
                                </a:rPr>
                                <m:t>Σ</m:t>
                              </m:r>
                            </m:e>
                            <m:sub>
                              <m:r>
                                <m:rPr>
                                  <m:sty m:val="p"/>
                                </m:rPr>
                                <a:rPr lang="en-US" b="0" i="0" smtClean="0">
                                  <a:solidFill>
                                    <a:schemeClr val="bg1"/>
                                  </a:solidFill>
                                  <a:latin typeface="+mn-lt"/>
                                </a:rPr>
                                <m:t>CR</m:t>
                              </m:r>
                            </m:sub>
                          </m:sSub>
                        </m:den>
                      </m:f>
                      <m:r>
                        <a:rPr lang="en-US" b="0" i="1" smtClean="0">
                          <a:solidFill>
                            <a:schemeClr val="bg1"/>
                          </a:solidFill>
                          <a:latin typeface="+mn-lt"/>
                        </a:rPr>
                        <m:t>≡2</m:t>
                      </m:r>
                      <m:r>
                        <a:rPr lang="en-US" b="0" i="1" smtClean="0">
                          <a:solidFill>
                            <a:schemeClr val="bg1"/>
                          </a:solidFill>
                          <a:latin typeface="+mn-lt"/>
                        </a:rPr>
                        <m:t>𝜅</m:t>
                      </m:r>
                      <m:d>
                        <m:dPr>
                          <m:ctrlPr>
                            <a:rPr lang="en-US" b="0" i="1" smtClean="0">
                              <a:solidFill>
                                <a:schemeClr val="bg1"/>
                              </a:solidFill>
                              <a:latin typeface="+mn-lt"/>
                            </a:rPr>
                          </m:ctrlPr>
                        </m:dPr>
                        <m:e>
                          <m:r>
                            <a:rPr lang="en-US" b="0" i="1" smtClean="0">
                              <a:solidFill>
                                <a:schemeClr val="bg1"/>
                              </a:solidFill>
                              <a:latin typeface="+mn-lt"/>
                            </a:rPr>
                            <m:t>𝜃</m:t>
                          </m:r>
                        </m:e>
                      </m:d>
                    </m:oMath>
                  </m:oMathPara>
                </a14:m>
                <a:endParaRPr lang="en-US" dirty="0">
                  <a:solidFill>
                    <a:schemeClr val="bg1"/>
                  </a:solidFill>
                  <a:latin typeface="+mn-lt"/>
                </a:endParaRPr>
              </a:p>
            </p:txBody>
          </p:sp>
        </mc:Choice>
        <mc:Fallback>
          <p:sp>
            <p:nvSpPr>
              <p:cNvPr id="14" name="TextBox 13">
                <a:extLst>
                  <a:ext uri="{FF2B5EF4-FFF2-40B4-BE49-F238E27FC236}">
                    <a16:creationId xmlns:a16="http://schemas.microsoft.com/office/drawing/2014/main" id="{493B367A-D0A4-0259-BB43-93E1A3F7ED3A}"/>
                  </a:ext>
                </a:extLst>
              </p:cNvPr>
              <p:cNvSpPr txBox="1">
                <a:spLocks noRot="1" noChangeAspect="1" noMove="1" noResize="1" noEditPoints="1" noAdjustHandles="1" noChangeArrowheads="1" noChangeShapeType="1" noTextEdit="1"/>
              </p:cNvSpPr>
              <p:nvPr/>
            </p:nvSpPr>
            <p:spPr>
              <a:xfrm>
                <a:off x="2112509" y="3686404"/>
                <a:ext cx="1756443" cy="447045"/>
              </a:xfrm>
              <a:prstGeom prst="rect">
                <a:avLst/>
              </a:prstGeom>
              <a:blipFill>
                <a:blip r:embed="rId8"/>
                <a:stretch>
                  <a:fillRect l="-1439" t="-5556" b="-11111"/>
                </a:stretch>
              </a:blipFill>
            </p:spPr>
            <p:txBody>
              <a:bodyPr/>
              <a:lstStyle/>
              <a:p>
                <a:r>
                  <a:rPr lang="en-US">
                    <a:noFill/>
                  </a:rPr>
                  <a:t> </a:t>
                </a:r>
              </a:p>
            </p:txBody>
          </p:sp>
        </mc:Fallback>
      </mc:AlternateContent>
    </p:spTree>
    <p:extLst>
      <p:ext uri="{BB962C8B-B14F-4D97-AF65-F5344CB8AC3E}">
        <p14:creationId xmlns:p14="http://schemas.microsoft.com/office/powerpoint/2010/main" val="36442354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2F812-34CC-CE4A-BB6D-15176AA99392}"/>
              </a:ext>
            </a:extLst>
          </p:cNvPr>
          <p:cNvSpPr>
            <a:spLocks noGrp="1"/>
          </p:cNvSpPr>
          <p:nvPr>
            <p:ph type="title"/>
          </p:nvPr>
        </p:nvSpPr>
        <p:spPr/>
        <p:txBody>
          <a:bodyPr/>
          <a:lstStyle/>
          <a:p>
            <a:r>
              <a:rPr lang="en-US" dirty="0">
                <a:solidFill>
                  <a:schemeClr val="bg1"/>
                </a:solidFill>
                <a:latin typeface="+mn-lt"/>
              </a:rPr>
              <a:t>Mapping from the source to the image plane</a:t>
            </a:r>
          </a:p>
        </p:txBody>
      </p:sp>
      <p:sp>
        <p:nvSpPr>
          <p:cNvPr id="3" name="Text Placeholder 2">
            <a:extLst>
              <a:ext uri="{FF2B5EF4-FFF2-40B4-BE49-F238E27FC236}">
                <a16:creationId xmlns:a16="http://schemas.microsoft.com/office/drawing/2014/main" id="{E155A11F-03A9-6742-B881-BD59DFCB9865}"/>
              </a:ext>
            </a:extLst>
          </p:cNvPr>
          <p:cNvSpPr>
            <a:spLocks noGrp="1"/>
          </p:cNvSpPr>
          <p:nvPr>
            <p:ph sz="quarter" idx="10"/>
          </p:nvPr>
        </p:nvSpPr>
        <p:spPr>
          <a:xfrm>
            <a:off x="102235" y="940357"/>
            <a:ext cx="8520600" cy="3557973"/>
          </a:xfrm>
        </p:spPr>
        <p:txBody>
          <a:bodyPr/>
          <a:lstStyle/>
          <a:p>
            <a:r>
              <a:rPr lang="en-US" dirty="0">
                <a:solidFill>
                  <a:schemeClr val="bg1"/>
                </a:solidFill>
              </a:rPr>
              <a:t>We can now write down a </a:t>
            </a:r>
            <a:r>
              <a:rPr lang="en-US" u="sng" dirty="0">
                <a:solidFill>
                  <a:schemeClr val="bg1"/>
                </a:solidFill>
              </a:rPr>
              <a:t>shear matrix </a:t>
            </a:r>
            <a:r>
              <a:rPr lang="en-US" dirty="0">
                <a:solidFill>
                  <a:schemeClr val="bg1"/>
                </a:solidFill>
              </a:rPr>
              <a:t> A</a:t>
            </a:r>
            <a:br>
              <a:rPr lang="en-US" dirty="0">
                <a:solidFill>
                  <a:schemeClr val="bg1"/>
                </a:solidFill>
              </a:rPr>
            </a:br>
            <a:endParaRPr lang="en-US" dirty="0">
              <a:solidFill>
                <a:schemeClr val="bg1"/>
              </a:solidFill>
            </a:endParaRPr>
          </a:p>
          <a:p>
            <a:pPr marL="114300" indent="0">
              <a:buNone/>
            </a:pPr>
            <a:br>
              <a:rPr lang="en-US" dirty="0">
                <a:solidFill>
                  <a:schemeClr val="bg1"/>
                </a:solidFill>
              </a:rPr>
            </a:br>
            <a:br>
              <a:rPr lang="en-US" dirty="0">
                <a:solidFill>
                  <a:schemeClr val="bg1"/>
                </a:solidFill>
              </a:rPr>
            </a:br>
            <a:br>
              <a:rPr lang="en-US" dirty="0">
                <a:solidFill>
                  <a:schemeClr val="bg1"/>
                </a:solidFill>
              </a:rPr>
            </a:br>
            <a:br>
              <a:rPr lang="en-US" dirty="0">
                <a:solidFill>
                  <a:schemeClr val="bg1"/>
                </a:solidFill>
              </a:rPr>
            </a:br>
            <a:endParaRPr lang="en-US" dirty="0">
              <a:solidFill>
                <a:schemeClr val="bg1"/>
              </a:solidFill>
            </a:endParaRPr>
          </a:p>
          <a:p>
            <a:pPr marL="114300" indent="0">
              <a:buNone/>
            </a:pPr>
            <a:br>
              <a:rPr lang="en-US" dirty="0">
                <a:solidFill>
                  <a:schemeClr val="bg1"/>
                </a:solidFill>
              </a:rPr>
            </a:br>
            <a:br>
              <a:rPr lang="en-US" dirty="0">
                <a:solidFill>
                  <a:schemeClr val="bg1"/>
                </a:solidFill>
              </a:rPr>
            </a:br>
            <a:br>
              <a:rPr lang="en-US" dirty="0">
                <a:solidFill>
                  <a:schemeClr val="bg1"/>
                </a:solidFill>
              </a:rPr>
            </a:br>
            <a:br>
              <a:rPr lang="en-US" dirty="0">
                <a:solidFill>
                  <a:schemeClr val="bg1"/>
                </a:solidFill>
              </a:rPr>
            </a:br>
            <a:br>
              <a:rPr lang="en-US" dirty="0">
                <a:solidFill>
                  <a:schemeClr val="bg1"/>
                </a:solidFill>
              </a:rPr>
            </a:br>
            <a:br>
              <a:rPr lang="en-US" dirty="0">
                <a:solidFill>
                  <a:schemeClr val="bg1"/>
                </a:solidFill>
              </a:rPr>
            </a:br>
            <a:br>
              <a:rPr lang="en-US" dirty="0">
                <a:solidFill>
                  <a:schemeClr val="bg1"/>
                </a:solidFill>
              </a:rPr>
            </a:br>
            <a:br>
              <a:rPr lang="en-US" dirty="0">
                <a:solidFill>
                  <a:schemeClr val="bg1"/>
                </a:solidFill>
              </a:rPr>
            </a:br>
            <a:endParaRPr lang="en-US" dirty="0">
              <a:solidFill>
                <a:schemeClr val="bg1"/>
              </a:solidFill>
            </a:endParaRPr>
          </a:p>
          <a:p>
            <a:pPr marL="114300" indent="0">
              <a:buNone/>
            </a:pPr>
            <a:endParaRPr lang="en-US" dirty="0">
              <a:solidFill>
                <a:schemeClr val="bg1"/>
              </a:solidFill>
            </a:endParaRPr>
          </a:p>
        </p:txBody>
      </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07C9342C-4468-414F-A4D5-CF3D5044F4EF}"/>
                  </a:ext>
                </a:extLst>
              </p:cNvPr>
              <p:cNvSpPr txBox="1"/>
              <p:nvPr/>
            </p:nvSpPr>
            <p:spPr>
              <a:xfrm>
                <a:off x="1034154" y="2111563"/>
                <a:ext cx="3362844" cy="56983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bg1"/>
                          </a:solidFill>
                          <a:latin typeface="+mn-lt"/>
                        </a:rPr>
                        <m:t>𝐴</m:t>
                      </m:r>
                      <m:r>
                        <a:rPr lang="en-US" sz="2000" b="0" i="1" smtClean="0">
                          <a:solidFill>
                            <a:schemeClr val="bg1"/>
                          </a:solidFill>
                          <a:latin typeface="+mn-lt"/>
                        </a:rPr>
                        <m:t>=</m:t>
                      </m:r>
                      <m:d>
                        <m:dPr>
                          <m:ctrlPr>
                            <a:rPr lang="en-US" sz="2000" b="0" i="1" smtClean="0">
                              <a:solidFill>
                                <a:schemeClr val="bg1"/>
                              </a:solidFill>
                              <a:latin typeface="+mn-lt"/>
                            </a:rPr>
                          </m:ctrlPr>
                        </m:dPr>
                        <m:e>
                          <m:m>
                            <m:mPr>
                              <m:mcs>
                                <m:mc>
                                  <m:mcPr>
                                    <m:count m:val="2"/>
                                    <m:mcJc m:val="center"/>
                                  </m:mcPr>
                                </m:mc>
                              </m:mcs>
                              <m:ctrlPr>
                                <a:rPr lang="en-US" sz="2000" i="1">
                                  <a:solidFill>
                                    <a:schemeClr val="bg1"/>
                                  </a:solidFill>
                                  <a:latin typeface="+mn-lt"/>
                                </a:rPr>
                              </m:ctrlPr>
                            </m:mPr>
                            <m:mr>
                              <m:e>
                                <m:r>
                                  <m:rPr>
                                    <m:brk m:alnAt="7"/>
                                  </m:rPr>
                                  <a:rPr lang="en-US" sz="2000" i="1">
                                    <a:solidFill>
                                      <a:schemeClr val="bg1"/>
                                    </a:solidFill>
                                    <a:latin typeface="+mn-lt"/>
                                  </a:rPr>
                                  <m:t>1</m:t>
                                </m:r>
                                <m:r>
                                  <a:rPr lang="en-US" sz="2000" i="1">
                                    <a:solidFill>
                                      <a:schemeClr val="bg1"/>
                                    </a:solidFill>
                                    <a:latin typeface="+mn-lt"/>
                                  </a:rPr>
                                  <m:t>−</m:t>
                                </m:r>
                                <m:r>
                                  <a:rPr lang="en-US" sz="2000" i="1">
                                    <a:solidFill>
                                      <a:schemeClr val="bg1"/>
                                    </a:solidFill>
                                    <a:latin typeface="+mn-lt"/>
                                    <a:ea typeface="Cambria Math" panose="02040503050406030204" pitchFamily="18" charset="0"/>
                                  </a:rPr>
                                  <m:t>𝜅</m:t>
                                </m:r>
                                <m:r>
                                  <a:rPr lang="en-US" sz="2000" i="1">
                                    <a:solidFill>
                                      <a:schemeClr val="bg1"/>
                                    </a:solidFill>
                                    <a:latin typeface="+mn-lt"/>
                                    <a:ea typeface="Cambria Math" panose="02040503050406030204" pitchFamily="18" charset="0"/>
                                  </a:rPr>
                                  <m:t>−</m:t>
                                </m:r>
                                <m:sSub>
                                  <m:sSubPr>
                                    <m:ctrlPr>
                                      <a:rPr lang="en-US" sz="2000" i="1">
                                        <a:solidFill>
                                          <a:schemeClr val="bg1"/>
                                        </a:solidFill>
                                        <a:latin typeface="+mn-lt"/>
                                        <a:ea typeface="Cambria Math" panose="02040503050406030204" pitchFamily="18" charset="0"/>
                                      </a:rPr>
                                    </m:ctrlPr>
                                  </m:sSubPr>
                                  <m:e>
                                    <m:r>
                                      <m:rPr>
                                        <m:brk m:alnAt="7"/>
                                      </m:rPr>
                                      <a:rPr lang="en-US" sz="2000" i="1">
                                        <a:solidFill>
                                          <a:schemeClr val="bg1"/>
                                        </a:solidFill>
                                        <a:latin typeface="+mn-lt"/>
                                        <a:ea typeface="Cambria Math" panose="02040503050406030204" pitchFamily="18" charset="0"/>
                                      </a:rPr>
                                      <m:t>𝛾</m:t>
                                    </m:r>
                                  </m:e>
                                  <m:sub>
                                    <m:r>
                                      <m:rPr>
                                        <m:brk m:alnAt="7"/>
                                      </m:rPr>
                                      <a:rPr lang="en-US" sz="2000" i="1">
                                        <a:solidFill>
                                          <a:schemeClr val="bg1"/>
                                        </a:solidFill>
                                        <a:latin typeface="+mn-lt"/>
                                        <a:ea typeface="Cambria Math" panose="02040503050406030204" pitchFamily="18" charset="0"/>
                                      </a:rPr>
                                      <m:t>1</m:t>
                                    </m:r>
                                  </m:sub>
                                </m:sSub>
                              </m:e>
                              <m:e>
                                <m:r>
                                  <a:rPr lang="en-US" sz="2000" i="1">
                                    <a:solidFill>
                                      <a:schemeClr val="bg1"/>
                                    </a:solidFill>
                                    <a:latin typeface="+mn-lt"/>
                                  </a:rPr>
                                  <m:t>−</m:t>
                                </m:r>
                                <m:sSub>
                                  <m:sSubPr>
                                    <m:ctrlPr>
                                      <a:rPr lang="en-US" sz="2000" i="1">
                                        <a:solidFill>
                                          <a:schemeClr val="bg1"/>
                                        </a:solidFill>
                                        <a:latin typeface="+mn-lt"/>
                                        <a:ea typeface="Cambria Math" panose="02040503050406030204" pitchFamily="18" charset="0"/>
                                      </a:rPr>
                                    </m:ctrlPr>
                                  </m:sSubPr>
                                  <m:e>
                                    <m:r>
                                      <a:rPr lang="en-US" sz="2000" i="1">
                                        <a:solidFill>
                                          <a:schemeClr val="bg1"/>
                                        </a:solidFill>
                                        <a:latin typeface="+mn-lt"/>
                                        <a:ea typeface="Cambria Math" panose="02040503050406030204" pitchFamily="18" charset="0"/>
                                      </a:rPr>
                                      <m:t>𝛾</m:t>
                                    </m:r>
                                  </m:e>
                                  <m:sub>
                                    <m:r>
                                      <a:rPr lang="en-US" sz="2000" i="1">
                                        <a:solidFill>
                                          <a:schemeClr val="bg1"/>
                                        </a:solidFill>
                                        <a:latin typeface="+mn-lt"/>
                                        <a:ea typeface="Cambria Math" panose="02040503050406030204" pitchFamily="18" charset="0"/>
                                      </a:rPr>
                                      <m:t>2</m:t>
                                    </m:r>
                                  </m:sub>
                                </m:sSub>
                              </m:e>
                            </m:mr>
                            <m:mr>
                              <m:e>
                                <m:r>
                                  <a:rPr lang="en-US" sz="2000" i="1">
                                    <a:solidFill>
                                      <a:schemeClr val="bg1"/>
                                    </a:solidFill>
                                    <a:latin typeface="+mn-lt"/>
                                  </a:rPr>
                                  <m:t>−</m:t>
                                </m:r>
                                <m:sSub>
                                  <m:sSubPr>
                                    <m:ctrlPr>
                                      <a:rPr lang="en-US" sz="2000" i="1">
                                        <a:solidFill>
                                          <a:schemeClr val="bg1"/>
                                        </a:solidFill>
                                        <a:latin typeface="+mn-lt"/>
                                        <a:ea typeface="Cambria Math" panose="02040503050406030204" pitchFamily="18" charset="0"/>
                                      </a:rPr>
                                    </m:ctrlPr>
                                  </m:sSubPr>
                                  <m:e>
                                    <m:r>
                                      <a:rPr lang="en-US" sz="2000" i="1">
                                        <a:solidFill>
                                          <a:schemeClr val="bg1"/>
                                        </a:solidFill>
                                        <a:latin typeface="+mn-lt"/>
                                        <a:ea typeface="Cambria Math" panose="02040503050406030204" pitchFamily="18" charset="0"/>
                                      </a:rPr>
                                      <m:t>𝛾</m:t>
                                    </m:r>
                                  </m:e>
                                  <m:sub>
                                    <m:r>
                                      <a:rPr lang="en-US" sz="2000" i="1">
                                        <a:solidFill>
                                          <a:schemeClr val="bg1"/>
                                        </a:solidFill>
                                        <a:latin typeface="+mn-lt"/>
                                        <a:ea typeface="Cambria Math" panose="02040503050406030204" pitchFamily="18" charset="0"/>
                                      </a:rPr>
                                      <m:t>2</m:t>
                                    </m:r>
                                  </m:sub>
                                </m:sSub>
                              </m:e>
                              <m:e>
                                <m:r>
                                  <a:rPr lang="en-US" sz="2000" i="1">
                                    <a:solidFill>
                                      <a:schemeClr val="bg1"/>
                                    </a:solidFill>
                                    <a:latin typeface="+mn-lt"/>
                                  </a:rPr>
                                  <m:t>1−</m:t>
                                </m:r>
                                <m:r>
                                  <a:rPr lang="en-US" sz="2000" i="1">
                                    <a:solidFill>
                                      <a:schemeClr val="bg1"/>
                                    </a:solidFill>
                                    <a:latin typeface="+mn-lt"/>
                                    <a:ea typeface="Cambria Math" panose="02040503050406030204" pitchFamily="18" charset="0"/>
                                  </a:rPr>
                                  <m:t>𝜅</m:t>
                                </m:r>
                                <m:r>
                                  <a:rPr lang="en-US" sz="2000" i="1">
                                    <a:solidFill>
                                      <a:schemeClr val="bg1"/>
                                    </a:solidFill>
                                    <a:latin typeface="+mn-lt"/>
                                    <a:ea typeface="Cambria Math" panose="02040503050406030204" pitchFamily="18" charset="0"/>
                                  </a:rPr>
                                  <m:t>+</m:t>
                                </m:r>
                                <m:sSub>
                                  <m:sSubPr>
                                    <m:ctrlPr>
                                      <a:rPr lang="en-US" sz="2000" i="1">
                                        <a:solidFill>
                                          <a:schemeClr val="bg1"/>
                                        </a:solidFill>
                                        <a:latin typeface="+mn-lt"/>
                                        <a:ea typeface="Cambria Math" panose="02040503050406030204" pitchFamily="18" charset="0"/>
                                      </a:rPr>
                                    </m:ctrlPr>
                                  </m:sSubPr>
                                  <m:e>
                                    <m:r>
                                      <a:rPr lang="en-US" sz="2000" i="1">
                                        <a:solidFill>
                                          <a:schemeClr val="bg1"/>
                                        </a:solidFill>
                                        <a:latin typeface="+mn-lt"/>
                                        <a:ea typeface="Cambria Math" panose="02040503050406030204" pitchFamily="18" charset="0"/>
                                      </a:rPr>
                                      <m:t>𝛾</m:t>
                                    </m:r>
                                  </m:e>
                                  <m:sub>
                                    <m:r>
                                      <a:rPr lang="en-US" sz="2000" i="1">
                                        <a:solidFill>
                                          <a:schemeClr val="bg1"/>
                                        </a:solidFill>
                                        <a:latin typeface="+mn-lt"/>
                                        <a:ea typeface="Cambria Math" panose="02040503050406030204" pitchFamily="18" charset="0"/>
                                      </a:rPr>
                                      <m:t>1</m:t>
                                    </m:r>
                                  </m:sub>
                                </m:sSub>
                              </m:e>
                            </m:mr>
                          </m:m>
                        </m:e>
                      </m:d>
                    </m:oMath>
                  </m:oMathPara>
                </a14:m>
                <a:endParaRPr lang="en-US" sz="2000" dirty="0">
                  <a:solidFill>
                    <a:schemeClr val="bg1"/>
                  </a:solidFill>
                  <a:latin typeface="+mn-lt"/>
                </a:endParaRPr>
              </a:p>
            </p:txBody>
          </p:sp>
        </mc:Choice>
        <mc:Fallback>
          <p:sp>
            <p:nvSpPr>
              <p:cNvPr id="14" name="TextBox 13">
                <a:extLst>
                  <a:ext uri="{FF2B5EF4-FFF2-40B4-BE49-F238E27FC236}">
                    <a16:creationId xmlns:a16="http://schemas.microsoft.com/office/drawing/2014/main" id="{07C9342C-4468-414F-A4D5-CF3D5044F4EF}"/>
                  </a:ext>
                </a:extLst>
              </p:cNvPr>
              <p:cNvSpPr txBox="1">
                <a:spLocks noRot="1" noChangeAspect="1" noMove="1" noResize="1" noEditPoints="1" noAdjustHandles="1" noChangeArrowheads="1" noChangeShapeType="1" noTextEdit="1"/>
              </p:cNvSpPr>
              <p:nvPr/>
            </p:nvSpPr>
            <p:spPr>
              <a:xfrm>
                <a:off x="1034154" y="2111563"/>
                <a:ext cx="3362844" cy="569836"/>
              </a:xfrm>
              <a:prstGeom prst="rect">
                <a:avLst/>
              </a:prstGeom>
              <a:blipFill>
                <a:blip r:embed="rId3"/>
                <a:stretch>
                  <a:fillRect l="-1128" t="-4348" b="-1087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99025985-7AB7-014B-BCC1-CAE1C89AB91E}"/>
                  </a:ext>
                </a:extLst>
              </p:cNvPr>
              <p:cNvSpPr txBox="1"/>
              <p:nvPr/>
            </p:nvSpPr>
            <p:spPr>
              <a:xfrm>
                <a:off x="6088575" y="3184752"/>
                <a:ext cx="2030749" cy="4470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bg1"/>
                          </a:solidFill>
                          <a:latin typeface="+mn-lt"/>
                          <a:ea typeface="Cambria Math" panose="02040503050406030204" pitchFamily="18" charset="0"/>
                        </a:rPr>
                        <m:t>𝜅</m:t>
                      </m:r>
                      <m:r>
                        <a:rPr lang="en-US" b="0" i="1" smtClean="0">
                          <a:solidFill>
                            <a:schemeClr val="bg1"/>
                          </a:solidFill>
                          <a:latin typeface="+mn-lt"/>
                        </a:rPr>
                        <m:t>=</m:t>
                      </m:r>
                      <m:f>
                        <m:fPr>
                          <m:ctrlPr>
                            <a:rPr lang="en-US" b="0" i="1" smtClean="0">
                              <a:solidFill>
                                <a:schemeClr val="bg1"/>
                              </a:solidFill>
                              <a:latin typeface="+mn-lt"/>
                            </a:rPr>
                          </m:ctrlPr>
                        </m:fPr>
                        <m:num>
                          <m:r>
                            <a:rPr lang="en-US" b="0" i="1" smtClean="0">
                              <a:solidFill>
                                <a:schemeClr val="bg1"/>
                              </a:solidFill>
                              <a:latin typeface="+mn-lt"/>
                            </a:rPr>
                            <m:t>1</m:t>
                          </m:r>
                        </m:num>
                        <m:den>
                          <m:r>
                            <a:rPr lang="en-US" b="0" i="1" smtClean="0">
                              <a:solidFill>
                                <a:schemeClr val="bg1"/>
                              </a:solidFill>
                              <a:latin typeface="+mn-lt"/>
                            </a:rPr>
                            <m:t>2</m:t>
                          </m:r>
                        </m:den>
                      </m:f>
                      <m:d>
                        <m:dPr>
                          <m:ctrlPr>
                            <a:rPr lang="en-US" b="0" i="1" smtClean="0">
                              <a:solidFill>
                                <a:schemeClr val="bg1"/>
                              </a:solidFill>
                              <a:latin typeface="+mn-lt"/>
                            </a:rPr>
                          </m:ctrlPr>
                        </m:dPr>
                        <m:e>
                          <m:sSub>
                            <m:sSubPr>
                              <m:ctrlPr>
                                <a:rPr lang="en-US" b="0" i="1" smtClean="0">
                                  <a:solidFill>
                                    <a:schemeClr val="bg1"/>
                                  </a:solidFill>
                                  <a:latin typeface="+mn-lt"/>
                                  <a:ea typeface="Cambria Math" panose="02040503050406030204" pitchFamily="18" charset="0"/>
                                </a:rPr>
                              </m:ctrlPr>
                            </m:sSubPr>
                            <m:e>
                              <m:r>
                                <a:rPr lang="en-US" b="0" i="1" smtClean="0">
                                  <a:solidFill>
                                    <a:schemeClr val="bg1"/>
                                  </a:solidFill>
                                  <a:latin typeface="+mn-lt"/>
                                  <a:ea typeface="Cambria Math" panose="02040503050406030204" pitchFamily="18" charset="0"/>
                                </a:rPr>
                                <m:t>𝜓</m:t>
                              </m:r>
                            </m:e>
                            <m:sub>
                              <m:r>
                                <a:rPr lang="en-US" b="0" i="1" smtClean="0">
                                  <a:solidFill>
                                    <a:schemeClr val="bg1"/>
                                  </a:solidFill>
                                  <a:latin typeface="+mn-lt"/>
                                  <a:ea typeface="Cambria Math" panose="02040503050406030204" pitchFamily="18" charset="0"/>
                                </a:rPr>
                                <m:t>11</m:t>
                              </m:r>
                            </m:sub>
                          </m:sSub>
                          <m:r>
                            <a:rPr lang="en-US" b="0" i="1" smtClean="0">
                              <a:solidFill>
                                <a:schemeClr val="bg1"/>
                              </a:solidFill>
                              <a:latin typeface="+mn-lt"/>
                              <a:ea typeface="Cambria Math" panose="02040503050406030204" pitchFamily="18" charset="0"/>
                            </a:rPr>
                            <m:t>+</m:t>
                          </m:r>
                          <m:sSub>
                            <m:sSubPr>
                              <m:ctrlPr>
                                <a:rPr lang="en-US" i="1" smtClean="0">
                                  <a:solidFill>
                                    <a:schemeClr val="bg1"/>
                                  </a:solidFill>
                                  <a:latin typeface="+mn-lt"/>
                                  <a:ea typeface="Cambria Math" panose="02040503050406030204" pitchFamily="18" charset="0"/>
                                </a:rPr>
                              </m:ctrlPr>
                            </m:sSubPr>
                            <m:e>
                              <m:r>
                                <a:rPr lang="en-US" i="1">
                                  <a:solidFill>
                                    <a:schemeClr val="bg1"/>
                                  </a:solidFill>
                                  <a:latin typeface="+mn-lt"/>
                                  <a:ea typeface="Cambria Math" panose="02040503050406030204" pitchFamily="18" charset="0"/>
                                </a:rPr>
                                <m:t>𝜓</m:t>
                              </m:r>
                            </m:e>
                            <m:sub>
                              <m:r>
                                <a:rPr lang="en-US" b="0" i="1" smtClean="0">
                                  <a:solidFill>
                                    <a:schemeClr val="bg1"/>
                                  </a:solidFill>
                                  <a:latin typeface="+mn-lt"/>
                                  <a:ea typeface="Cambria Math" panose="02040503050406030204" pitchFamily="18" charset="0"/>
                                </a:rPr>
                                <m:t>22</m:t>
                              </m:r>
                            </m:sub>
                          </m:sSub>
                        </m:e>
                      </m:d>
                      <m:r>
                        <a:rPr lang="en-US" b="0" i="1" smtClean="0">
                          <a:solidFill>
                            <a:schemeClr val="bg1"/>
                          </a:solidFill>
                          <a:latin typeface="+mn-lt"/>
                          <a:ea typeface="Cambria Math" panose="02040503050406030204" pitchFamily="18" charset="0"/>
                        </a:rPr>
                        <m:t>=</m:t>
                      </m:r>
                      <m:f>
                        <m:fPr>
                          <m:ctrlPr>
                            <a:rPr lang="en-US" i="1">
                              <a:solidFill>
                                <a:schemeClr val="bg1"/>
                              </a:solidFill>
                              <a:latin typeface="+mn-lt"/>
                            </a:rPr>
                          </m:ctrlPr>
                        </m:fPr>
                        <m:num>
                          <m:r>
                            <m:rPr>
                              <m:sty m:val="p"/>
                            </m:rPr>
                            <a:rPr lang="en-US">
                              <a:solidFill>
                                <a:schemeClr val="bg1"/>
                              </a:solidFill>
                              <a:latin typeface="+mn-lt"/>
                            </a:rPr>
                            <m:t>Σ</m:t>
                          </m:r>
                          <m:r>
                            <a:rPr lang="en-US" i="1">
                              <a:solidFill>
                                <a:schemeClr val="bg1"/>
                              </a:solidFill>
                              <a:latin typeface="+mn-lt"/>
                            </a:rPr>
                            <m:t>(</m:t>
                          </m:r>
                          <m:r>
                            <a:rPr lang="en-US" i="1">
                              <a:solidFill>
                                <a:schemeClr val="bg1"/>
                              </a:solidFill>
                              <a:latin typeface="+mn-lt"/>
                            </a:rPr>
                            <m:t>𝜃</m:t>
                          </m:r>
                          <m:r>
                            <a:rPr lang="en-US" i="1">
                              <a:solidFill>
                                <a:schemeClr val="bg1"/>
                              </a:solidFill>
                              <a:latin typeface="+mn-lt"/>
                            </a:rPr>
                            <m:t>)</m:t>
                          </m:r>
                        </m:num>
                        <m:den>
                          <m:sSub>
                            <m:sSubPr>
                              <m:ctrlPr>
                                <a:rPr lang="en-US" i="1">
                                  <a:solidFill>
                                    <a:schemeClr val="bg1"/>
                                  </a:solidFill>
                                  <a:latin typeface="+mn-lt"/>
                                </a:rPr>
                              </m:ctrlPr>
                            </m:sSubPr>
                            <m:e>
                              <m:r>
                                <m:rPr>
                                  <m:sty m:val="p"/>
                                </m:rPr>
                                <a:rPr lang="en-US">
                                  <a:solidFill>
                                    <a:schemeClr val="bg1"/>
                                  </a:solidFill>
                                  <a:latin typeface="+mn-lt"/>
                                </a:rPr>
                                <m:t>Σ</m:t>
                              </m:r>
                            </m:e>
                            <m:sub>
                              <m:r>
                                <m:rPr>
                                  <m:sty m:val="p"/>
                                </m:rPr>
                                <a:rPr lang="en-US">
                                  <a:solidFill>
                                    <a:schemeClr val="bg1"/>
                                  </a:solidFill>
                                  <a:latin typeface="+mn-lt"/>
                                </a:rPr>
                                <m:t>CR</m:t>
                              </m:r>
                            </m:sub>
                          </m:sSub>
                        </m:den>
                      </m:f>
                    </m:oMath>
                  </m:oMathPara>
                </a14:m>
                <a:endParaRPr lang="en-US" dirty="0">
                  <a:solidFill>
                    <a:schemeClr val="bg1"/>
                  </a:solidFill>
                  <a:latin typeface="+mn-lt"/>
                </a:endParaRPr>
              </a:p>
            </p:txBody>
          </p:sp>
        </mc:Choice>
        <mc:Fallback>
          <p:sp>
            <p:nvSpPr>
              <p:cNvPr id="15" name="TextBox 14">
                <a:extLst>
                  <a:ext uri="{FF2B5EF4-FFF2-40B4-BE49-F238E27FC236}">
                    <a16:creationId xmlns:a16="http://schemas.microsoft.com/office/drawing/2014/main" id="{99025985-7AB7-014B-BCC1-CAE1C89AB91E}"/>
                  </a:ext>
                </a:extLst>
              </p:cNvPr>
              <p:cNvSpPr txBox="1">
                <a:spLocks noRot="1" noChangeAspect="1" noMove="1" noResize="1" noEditPoints="1" noAdjustHandles="1" noChangeArrowheads="1" noChangeShapeType="1" noTextEdit="1"/>
              </p:cNvSpPr>
              <p:nvPr/>
            </p:nvSpPr>
            <p:spPr>
              <a:xfrm>
                <a:off x="6088575" y="3184752"/>
                <a:ext cx="2030749" cy="447045"/>
              </a:xfrm>
              <a:prstGeom prst="rect">
                <a:avLst/>
              </a:prstGeom>
              <a:blipFill>
                <a:blip r:embed="rId4"/>
                <a:stretch>
                  <a:fillRect l="-621" t="-2703" r="-2484" b="-810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0BC27CA5-51E2-6147-BB56-6BE54F2174DF}"/>
                  </a:ext>
                </a:extLst>
              </p:cNvPr>
              <p:cNvSpPr txBox="1"/>
              <p:nvPr/>
            </p:nvSpPr>
            <p:spPr>
              <a:xfrm>
                <a:off x="6088575" y="1138108"/>
                <a:ext cx="1684692" cy="409086"/>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lang="en-US" b="0" i="1" smtClean="0">
                          <a:solidFill>
                            <a:schemeClr val="bg1"/>
                          </a:solidFill>
                          <a:latin typeface="+mn-lt"/>
                        </a:rPr>
                        <m:t>𝐴</m:t>
                      </m:r>
                      <m:r>
                        <a:rPr lang="en-US" b="0" i="1" smtClean="0">
                          <a:solidFill>
                            <a:schemeClr val="bg1"/>
                          </a:solidFill>
                          <a:latin typeface="+mn-lt"/>
                        </a:rPr>
                        <m:t>=</m:t>
                      </m:r>
                      <m:f>
                        <m:fPr>
                          <m:ctrlPr>
                            <a:rPr lang="en-US" b="0" i="1" smtClean="0">
                              <a:solidFill>
                                <a:schemeClr val="bg1"/>
                              </a:solidFill>
                              <a:latin typeface="+mn-lt"/>
                            </a:rPr>
                          </m:ctrlPr>
                        </m:fPr>
                        <m:num>
                          <m:r>
                            <a:rPr lang="en-US" b="0" i="1" smtClean="0">
                              <a:solidFill>
                                <a:schemeClr val="bg1"/>
                              </a:solidFill>
                              <a:latin typeface="+mn-lt"/>
                            </a:rPr>
                            <m:t>𝑑</m:t>
                          </m:r>
                          <m:r>
                            <a:rPr lang="en-US" b="0" i="1" smtClean="0">
                              <a:solidFill>
                                <a:schemeClr val="bg1"/>
                              </a:solidFill>
                              <a:latin typeface="+mn-lt"/>
                              <a:ea typeface="Cambria Math" panose="02040503050406030204" pitchFamily="18" charset="0"/>
                            </a:rPr>
                            <m:t>𝛽</m:t>
                          </m:r>
                        </m:num>
                        <m:den>
                          <m:r>
                            <a:rPr lang="en-US" b="0" i="1" smtClean="0">
                              <a:solidFill>
                                <a:schemeClr val="bg1"/>
                              </a:solidFill>
                              <a:latin typeface="+mn-lt"/>
                            </a:rPr>
                            <m:t>𝑑</m:t>
                          </m:r>
                          <m:r>
                            <a:rPr lang="en-US" b="0" i="1" smtClean="0">
                              <a:solidFill>
                                <a:schemeClr val="bg1"/>
                              </a:solidFill>
                              <a:latin typeface="+mn-lt"/>
                              <a:ea typeface="Cambria Math" panose="02040503050406030204" pitchFamily="18" charset="0"/>
                            </a:rPr>
                            <m:t>𝜃</m:t>
                          </m:r>
                        </m:den>
                      </m:f>
                      <m:r>
                        <a:rPr lang="en-US" b="0" i="1" smtClean="0">
                          <a:solidFill>
                            <a:schemeClr val="bg1"/>
                          </a:solidFill>
                          <a:latin typeface="+mn-lt"/>
                        </a:rPr>
                        <m:t>=</m:t>
                      </m:r>
                      <m:d>
                        <m:dPr>
                          <m:ctrlPr>
                            <a:rPr lang="en-US" b="0" i="1" smtClean="0">
                              <a:solidFill>
                                <a:schemeClr val="bg1"/>
                              </a:solidFill>
                              <a:latin typeface="+mn-lt"/>
                            </a:rPr>
                          </m:ctrlPr>
                        </m:dPr>
                        <m:e>
                          <m:sSub>
                            <m:sSubPr>
                              <m:ctrlPr>
                                <a:rPr lang="en-US" b="0" i="1" smtClean="0">
                                  <a:solidFill>
                                    <a:schemeClr val="bg1"/>
                                  </a:solidFill>
                                  <a:latin typeface="+mn-lt"/>
                                  <a:ea typeface="Cambria Math" panose="02040503050406030204" pitchFamily="18" charset="0"/>
                                </a:rPr>
                              </m:ctrlPr>
                            </m:sSubPr>
                            <m:e>
                              <m:r>
                                <a:rPr lang="en-US" b="0" i="1" smtClean="0">
                                  <a:solidFill>
                                    <a:schemeClr val="bg1"/>
                                  </a:solidFill>
                                  <a:latin typeface="+mn-lt"/>
                                  <a:ea typeface="Cambria Math" panose="02040503050406030204" pitchFamily="18" charset="0"/>
                                </a:rPr>
                                <m:t>𝛿</m:t>
                              </m:r>
                            </m:e>
                            <m:sub>
                              <m:r>
                                <a:rPr lang="en-US" b="0" i="1" smtClean="0">
                                  <a:solidFill>
                                    <a:schemeClr val="bg1"/>
                                  </a:solidFill>
                                  <a:latin typeface="+mn-lt"/>
                                  <a:ea typeface="Cambria Math" panose="02040503050406030204" pitchFamily="18" charset="0"/>
                                </a:rPr>
                                <m:t>𝑖𝑗</m:t>
                              </m:r>
                            </m:sub>
                          </m:sSub>
                          <m:r>
                            <a:rPr lang="en-US" b="0" i="1" smtClean="0">
                              <a:solidFill>
                                <a:schemeClr val="bg1"/>
                              </a:solidFill>
                              <a:latin typeface="+mn-lt"/>
                              <a:ea typeface="Cambria Math" panose="02040503050406030204" pitchFamily="18" charset="0"/>
                            </a:rPr>
                            <m:t>−</m:t>
                          </m:r>
                          <m:sSub>
                            <m:sSubPr>
                              <m:ctrlPr>
                                <a:rPr lang="en-US" b="0" i="1" smtClean="0">
                                  <a:solidFill>
                                    <a:schemeClr val="bg1"/>
                                  </a:solidFill>
                                  <a:latin typeface="+mn-lt"/>
                                  <a:ea typeface="Cambria Math" panose="02040503050406030204" pitchFamily="18" charset="0"/>
                                </a:rPr>
                              </m:ctrlPr>
                            </m:sSubPr>
                            <m:e>
                              <m:r>
                                <a:rPr lang="en-US" b="0" i="1" smtClean="0">
                                  <a:solidFill>
                                    <a:schemeClr val="bg1"/>
                                  </a:solidFill>
                                  <a:latin typeface="+mn-lt"/>
                                  <a:ea typeface="Cambria Math" panose="02040503050406030204" pitchFamily="18" charset="0"/>
                                </a:rPr>
                                <m:t>𝜓</m:t>
                              </m:r>
                            </m:e>
                            <m:sub>
                              <m:r>
                                <a:rPr lang="en-US" b="0" i="1" smtClean="0">
                                  <a:solidFill>
                                    <a:schemeClr val="bg1"/>
                                  </a:solidFill>
                                  <a:latin typeface="+mn-lt"/>
                                  <a:ea typeface="Cambria Math" panose="02040503050406030204" pitchFamily="18" charset="0"/>
                                </a:rPr>
                                <m:t>𝑖𝑗</m:t>
                              </m:r>
                            </m:sub>
                          </m:sSub>
                        </m:e>
                      </m:d>
                    </m:oMath>
                  </m:oMathPara>
                </a14:m>
                <a:endParaRPr lang="en-US" dirty="0">
                  <a:solidFill>
                    <a:schemeClr val="bg1"/>
                  </a:solidFill>
                  <a:latin typeface="+mn-lt"/>
                </a:endParaRPr>
              </a:p>
            </p:txBody>
          </p:sp>
        </mc:Choice>
        <mc:Fallback>
          <p:sp>
            <p:nvSpPr>
              <p:cNvPr id="16" name="TextBox 15">
                <a:extLst>
                  <a:ext uri="{FF2B5EF4-FFF2-40B4-BE49-F238E27FC236}">
                    <a16:creationId xmlns:a16="http://schemas.microsoft.com/office/drawing/2014/main" id="{0BC27CA5-51E2-6147-BB56-6BE54F2174DF}"/>
                  </a:ext>
                </a:extLst>
              </p:cNvPr>
              <p:cNvSpPr txBox="1">
                <a:spLocks noRot="1" noChangeAspect="1" noMove="1" noResize="1" noEditPoints="1" noAdjustHandles="1" noChangeArrowheads="1" noChangeShapeType="1" noTextEdit="1"/>
              </p:cNvSpPr>
              <p:nvPr/>
            </p:nvSpPr>
            <p:spPr>
              <a:xfrm>
                <a:off x="6088575" y="1138108"/>
                <a:ext cx="1684692" cy="409086"/>
              </a:xfrm>
              <a:prstGeom prst="rect">
                <a:avLst/>
              </a:prstGeom>
              <a:blipFill>
                <a:blip r:embed="rId5"/>
                <a:stretch>
                  <a:fillRect t="-6061" b="-1515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8C9845EF-D907-2642-8FE2-D663690AFD99}"/>
                  </a:ext>
                </a:extLst>
              </p:cNvPr>
              <p:cNvSpPr txBox="1"/>
              <p:nvPr/>
            </p:nvSpPr>
            <p:spPr>
              <a:xfrm>
                <a:off x="6088575" y="1851199"/>
                <a:ext cx="2971646" cy="4033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mn-lt"/>
                              <a:ea typeface="Cambria Math" panose="02040503050406030204" pitchFamily="18" charset="0"/>
                            </a:rPr>
                          </m:ctrlPr>
                        </m:sSubPr>
                        <m:e>
                          <m:r>
                            <a:rPr lang="en-US" b="0" i="1" smtClean="0">
                              <a:solidFill>
                                <a:schemeClr val="bg1"/>
                              </a:solidFill>
                              <a:latin typeface="+mn-lt"/>
                              <a:ea typeface="Cambria Math" panose="02040503050406030204" pitchFamily="18" charset="0"/>
                            </a:rPr>
                            <m:t>𝛾</m:t>
                          </m:r>
                        </m:e>
                        <m:sub>
                          <m:r>
                            <a:rPr lang="en-US" b="0" i="1" smtClean="0">
                              <a:solidFill>
                                <a:schemeClr val="bg1"/>
                              </a:solidFill>
                              <a:latin typeface="+mn-lt"/>
                              <a:ea typeface="Cambria Math" panose="02040503050406030204" pitchFamily="18" charset="0"/>
                            </a:rPr>
                            <m:t>1</m:t>
                          </m:r>
                        </m:sub>
                      </m:sSub>
                      <m:r>
                        <a:rPr lang="en-US" b="0" i="1" smtClean="0">
                          <a:solidFill>
                            <a:schemeClr val="bg1"/>
                          </a:solidFill>
                          <a:latin typeface="+mn-lt"/>
                          <a:ea typeface="Cambria Math" panose="02040503050406030204" pitchFamily="18" charset="0"/>
                        </a:rPr>
                        <m:t>(</m:t>
                      </m:r>
                      <m:r>
                        <a:rPr lang="en-US" b="0" i="1" smtClean="0">
                          <a:solidFill>
                            <a:schemeClr val="bg1"/>
                          </a:solidFill>
                          <a:latin typeface="+mn-lt"/>
                          <a:ea typeface="Cambria Math" panose="02040503050406030204" pitchFamily="18" charset="0"/>
                        </a:rPr>
                        <m:t>𝜃</m:t>
                      </m:r>
                      <m:r>
                        <a:rPr lang="en-US" b="0" i="1" smtClean="0">
                          <a:solidFill>
                            <a:schemeClr val="bg1"/>
                          </a:solidFill>
                          <a:latin typeface="+mn-lt"/>
                          <a:ea typeface="Cambria Math" panose="02040503050406030204" pitchFamily="18" charset="0"/>
                        </a:rPr>
                        <m:t>)=</m:t>
                      </m:r>
                      <m:f>
                        <m:fPr>
                          <m:ctrlPr>
                            <a:rPr lang="en-US" b="0" i="1" smtClean="0">
                              <a:solidFill>
                                <a:schemeClr val="bg1"/>
                              </a:solidFill>
                              <a:latin typeface="+mn-lt"/>
                            </a:rPr>
                          </m:ctrlPr>
                        </m:fPr>
                        <m:num>
                          <m:r>
                            <a:rPr lang="en-US" b="0" i="1" smtClean="0">
                              <a:solidFill>
                                <a:schemeClr val="bg1"/>
                              </a:solidFill>
                              <a:latin typeface="+mn-lt"/>
                            </a:rPr>
                            <m:t>1</m:t>
                          </m:r>
                        </m:num>
                        <m:den>
                          <m:r>
                            <a:rPr lang="en-US" b="0" i="1" smtClean="0">
                              <a:solidFill>
                                <a:schemeClr val="bg1"/>
                              </a:solidFill>
                              <a:latin typeface="+mn-lt"/>
                            </a:rPr>
                            <m:t>2</m:t>
                          </m:r>
                        </m:den>
                      </m:f>
                      <m:d>
                        <m:dPr>
                          <m:ctrlPr>
                            <a:rPr lang="en-US" b="0" i="1" smtClean="0">
                              <a:solidFill>
                                <a:schemeClr val="bg1"/>
                              </a:solidFill>
                              <a:latin typeface="+mn-lt"/>
                            </a:rPr>
                          </m:ctrlPr>
                        </m:dPr>
                        <m:e>
                          <m:sSub>
                            <m:sSubPr>
                              <m:ctrlPr>
                                <a:rPr lang="en-US" b="0" i="1" smtClean="0">
                                  <a:solidFill>
                                    <a:schemeClr val="bg1"/>
                                  </a:solidFill>
                                  <a:latin typeface="+mn-lt"/>
                                  <a:ea typeface="Cambria Math" panose="02040503050406030204" pitchFamily="18" charset="0"/>
                                </a:rPr>
                              </m:ctrlPr>
                            </m:sSubPr>
                            <m:e>
                              <m:r>
                                <a:rPr lang="en-US" b="0" i="1" smtClean="0">
                                  <a:solidFill>
                                    <a:schemeClr val="bg1"/>
                                  </a:solidFill>
                                  <a:latin typeface="+mn-lt"/>
                                  <a:ea typeface="Cambria Math" panose="02040503050406030204" pitchFamily="18" charset="0"/>
                                </a:rPr>
                                <m:t>𝜓</m:t>
                              </m:r>
                            </m:e>
                            <m:sub>
                              <m:r>
                                <a:rPr lang="en-US" b="0" i="1" smtClean="0">
                                  <a:solidFill>
                                    <a:schemeClr val="bg1"/>
                                  </a:solidFill>
                                  <a:latin typeface="+mn-lt"/>
                                  <a:ea typeface="Cambria Math" panose="02040503050406030204" pitchFamily="18" charset="0"/>
                                </a:rPr>
                                <m:t>11</m:t>
                              </m:r>
                            </m:sub>
                          </m:sSub>
                          <m:r>
                            <a:rPr lang="en-US" b="0" i="1" smtClean="0">
                              <a:solidFill>
                                <a:schemeClr val="bg1"/>
                              </a:solidFill>
                              <a:latin typeface="+mn-lt"/>
                              <a:ea typeface="Cambria Math" panose="02040503050406030204" pitchFamily="18" charset="0"/>
                            </a:rPr>
                            <m:t>−</m:t>
                          </m:r>
                          <m:sSub>
                            <m:sSubPr>
                              <m:ctrlPr>
                                <a:rPr lang="en-US" i="1" smtClean="0">
                                  <a:solidFill>
                                    <a:schemeClr val="bg1"/>
                                  </a:solidFill>
                                  <a:latin typeface="+mn-lt"/>
                                  <a:ea typeface="Cambria Math" panose="02040503050406030204" pitchFamily="18" charset="0"/>
                                </a:rPr>
                              </m:ctrlPr>
                            </m:sSubPr>
                            <m:e>
                              <m:r>
                                <a:rPr lang="en-US" i="1">
                                  <a:solidFill>
                                    <a:schemeClr val="bg1"/>
                                  </a:solidFill>
                                  <a:latin typeface="+mn-lt"/>
                                  <a:ea typeface="Cambria Math" panose="02040503050406030204" pitchFamily="18" charset="0"/>
                                </a:rPr>
                                <m:t>𝜓</m:t>
                              </m:r>
                            </m:e>
                            <m:sub>
                              <m:r>
                                <a:rPr lang="en-US" b="0" i="1" smtClean="0">
                                  <a:solidFill>
                                    <a:schemeClr val="bg1"/>
                                  </a:solidFill>
                                  <a:latin typeface="+mn-lt"/>
                                  <a:ea typeface="Cambria Math" panose="02040503050406030204" pitchFamily="18" charset="0"/>
                                </a:rPr>
                                <m:t>22</m:t>
                              </m:r>
                            </m:sub>
                          </m:sSub>
                        </m:e>
                      </m:d>
                      <m:r>
                        <a:rPr lang="en-US" b="0" i="1" smtClean="0">
                          <a:solidFill>
                            <a:schemeClr val="bg1"/>
                          </a:solidFill>
                          <a:latin typeface="+mn-lt"/>
                          <a:ea typeface="Cambria Math" panose="02040503050406030204" pitchFamily="18" charset="0"/>
                        </a:rPr>
                        <m:t>=</m:t>
                      </m:r>
                      <m:r>
                        <a:rPr lang="en-US" b="0" i="1" smtClean="0">
                          <a:solidFill>
                            <a:schemeClr val="bg1"/>
                          </a:solidFill>
                          <a:latin typeface="+mn-lt"/>
                          <a:ea typeface="Cambria Math" panose="02040503050406030204" pitchFamily="18" charset="0"/>
                        </a:rPr>
                        <m:t>𝛾</m:t>
                      </m:r>
                      <m:r>
                        <m:rPr>
                          <m:sty m:val="p"/>
                        </m:rPr>
                        <a:rPr lang="en-US" b="0" i="0" smtClean="0">
                          <a:solidFill>
                            <a:schemeClr val="bg1"/>
                          </a:solidFill>
                          <a:latin typeface="+mn-lt"/>
                          <a:ea typeface="Cambria Math" panose="02040503050406030204" pitchFamily="18" charset="0"/>
                        </a:rPr>
                        <m:t>cos</m:t>
                      </m:r>
                      <m:r>
                        <a:rPr lang="en-US" b="0" i="1" smtClean="0">
                          <a:solidFill>
                            <a:schemeClr val="bg1"/>
                          </a:solidFill>
                          <a:latin typeface="+mn-lt"/>
                          <a:ea typeface="Cambria Math" panose="02040503050406030204" pitchFamily="18" charset="0"/>
                        </a:rPr>
                        <m:t>(2</m:t>
                      </m:r>
                      <m:r>
                        <a:rPr lang="en-US" b="0" i="1" smtClean="0">
                          <a:solidFill>
                            <a:schemeClr val="bg1"/>
                          </a:solidFill>
                          <a:latin typeface="+mn-lt"/>
                          <a:ea typeface="Cambria Math" panose="02040503050406030204" pitchFamily="18" charset="0"/>
                        </a:rPr>
                        <m:t>𝜙</m:t>
                      </m:r>
                      <m:d>
                        <m:dPr>
                          <m:ctrlPr>
                            <a:rPr lang="en-US" b="0" i="1" smtClean="0">
                              <a:solidFill>
                                <a:schemeClr val="bg1"/>
                              </a:solidFill>
                              <a:latin typeface="+mn-lt"/>
                              <a:ea typeface="Cambria Math" panose="02040503050406030204" pitchFamily="18" charset="0"/>
                            </a:rPr>
                          </m:ctrlPr>
                        </m:dPr>
                        <m:e>
                          <m:r>
                            <a:rPr lang="en-US" b="0" i="1" smtClean="0">
                              <a:solidFill>
                                <a:schemeClr val="bg1"/>
                              </a:solidFill>
                              <a:latin typeface="+mn-lt"/>
                              <a:ea typeface="Cambria Math" panose="02040503050406030204" pitchFamily="18" charset="0"/>
                            </a:rPr>
                            <m:t>𝜃</m:t>
                          </m:r>
                        </m:e>
                      </m:d>
                      <m:r>
                        <a:rPr lang="en-US" b="0" i="1" smtClean="0">
                          <a:solidFill>
                            <a:schemeClr val="bg1"/>
                          </a:solidFill>
                          <a:latin typeface="+mn-lt"/>
                          <a:ea typeface="Cambria Math" panose="02040503050406030204" pitchFamily="18" charset="0"/>
                        </a:rPr>
                        <m:t>)</m:t>
                      </m:r>
                    </m:oMath>
                  </m:oMathPara>
                </a14:m>
                <a:endParaRPr lang="en-US" dirty="0">
                  <a:solidFill>
                    <a:schemeClr val="bg1"/>
                  </a:solidFill>
                  <a:latin typeface="+mn-lt"/>
                </a:endParaRPr>
              </a:p>
            </p:txBody>
          </p:sp>
        </mc:Choice>
        <mc:Fallback>
          <p:sp>
            <p:nvSpPr>
              <p:cNvPr id="17" name="TextBox 16">
                <a:extLst>
                  <a:ext uri="{FF2B5EF4-FFF2-40B4-BE49-F238E27FC236}">
                    <a16:creationId xmlns:a16="http://schemas.microsoft.com/office/drawing/2014/main" id="{8C9845EF-D907-2642-8FE2-D663690AFD99}"/>
                  </a:ext>
                </a:extLst>
              </p:cNvPr>
              <p:cNvSpPr txBox="1">
                <a:spLocks noRot="1" noChangeAspect="1" noMove="1" noResize="1" noEditPoints="1" noAdjustHandles="1" noChangeArrowheads="1" noChangeShapeType="1" noTextEdit="1"/>
              </p:cNvSpPr>
              <p:nvPr/>
            </p:nvSpPr>
            <p:spPr>
              <a:xfrm>
                <a:off x="6088575" y="1851199"/>
                <a:ext cx="2971646" cy="403316"/>
              </a:xfrm>
              <a:prstGeom prst="rect">
                <a:avLst/>
              </a:prstGeom>
              <a:blipFill>
                <a:blip r:embed="rId6"/>
                <a:stretch>
                  <a:fillRect l="-851" t="-3030" r="-1277" b="-1515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5EAC3771-0F9B-2744-A456-81C95E6A4B68}"/>
                  </a:ext>
                </a:extLst>
              </p:cNvPr>
              <p:cNvSpPr txBox="1"/>
              <p:nvPr/>
            </p:nvSpPr>
            <p:spPr>
              <a:xfrm>
                <a:off x="6088575" y="2519874"/>
                <a:ext cx="268470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mn-lt"/>
                              <a:ea typeface="Cambria Math" panose="02040503050406030204" pitchFamily="18" charset="0"/>
                            </a:rPr>
                          </m:ctrlPr>
                        </m:sSubPr>
                        <m:e>
                          <m:r>
                            <a:rPr lang="en-US" b="0" i="1" smtClean="0">
                              <a:solidFill>
                                <a:schemeClr val="bg1"/>
                              </a:solidFill>
                              <a:latin typeface="+mn-lt"/>
                              <a:ea typeface="Cambria Math" panose="02040503050406030204" pitchFamily="18" charset="0"/>
                            </a:rPr>
                            <m:t>𝛾</m:t>
                          </m:r>
                        </m:e>
                        <m:sub>
                          <m:r>
                            <a:rPr lang="en-US" b="0" i="1" smtClean="0">
                              <a:solidFill>
                                <a:schemeClr val="bg1"/>
                              </a:solidFill>
                              <a:latin typeface="+mn-lt"/>
                              <a:ea typeface="Cambria Math" panose="02040503050406030204" pitchFamily="18" charset="0"/>
                            </a:rPr>
                            <m:t>2</m:t>
                          </m:r>
                        </m:sub>
                      </m:sSub>
                      <m:d>
                        <m:dPr>
                          <m:ctrlPr>
                            <a:rPr lang="en-US" b="0" i="1" smtClean="0">
                              <a:solidFill>
                                <a:schemeClr val="bg1"/>
                              </a:solidFill>
                              <a:latin typeface="+mn-lt"/>
                              <a:ea typeface="Cambria Math" panose="02040503050406030204" pitchFamily="18" charset="0"/>
                            </a:rPr>
                          </m:ctrlPr>
                        </m:dPr>
                        <m:e>
                          <m:r>
                            <a:rPr lang="en-US" b="0" i="1" smtClean="0">
                              <a:solidFill>
                                <a:schemeClr val="bg1"/>
                              </a:solidFill>
                              <a:latin typeface="+mn-lt"/>
                              <a:ea typeface="Cambria Math" panose="02040503050406030204" pitchFamily="18" charset="0"/>
                            </a:rPr>
                            <m:t>𝜃</m:t>
                          </m:r>
                        </m:e>
                      </m:d>
                      <m:r>
                        <a:rPr lang="en-US" b="0" i="1" smtClean="0">
                          <a:solidFill>
                            <a:schemeClr val="bg1"/>
                          </a:solidFill>
                          <a:latin typeface="+mn-lt"/>
                        </a:rPr>
                        <m:t>=</m:t>
                      </m:r>
                      <m:sSub>
                        <m:sSubPr>
                          <m:ctrlPr>
                            <a:rPr lang="en-US" i="1">
                              <a:solidFill>
                                <a:schemeClr val="bg1"/>
                              </a:solidFill>
                              <a:latin typeface="+mn-lt"/>
                              <a:ea typeface="Cambria Math" panose="02040503050406030204" pitchFamily="18" charset="0"/>
                            </a:rPr>
                          </m:ctrlPr>
                        </m:sSubPr>
                        <m:e>
                          <m:r>
                            <a:rPr lang="en-US" i="1">
                              <a:solidFill>
                                <a:schemeClr val="bg1"/>
                              </a:solidFill>
                              <a:latin typeface="+mn-lt"/>
                              <a:ea typeface="Cambria Math" panose="02040503050406030204" pitchFamily="18" charset="0"/>
                            </a:rPr>
                            <m:t>𝜓</m:t>
                          </m:r>
                        </m:e>
                        <m:sub>
                          <m:r>
                            <a:rPr lang="en-US" i="1">
                              <a:solidFill>
                                <a:schemeClr val="bg1"/>
                              </a:solidFill>
                              <a:latin typeface="+mn-lt"/>
                              <a:ea typeface="Cambria Math" panose="02040503050406030204" pitchFamily="18" charset="0"/>
                            </a:rPr>
                            <m:t>1</m:t>
                          </m:r>
                          <m:r>
                            <a:rPr lang="en-US" b="0" i="1" smtClean="0">
                              <a:solidFill>
                                <a:schemeClr val="bg1"/>
                              </a:solidFill>
                              <a:latin typeface="+mn-lt"/>
                              <a:ea typeface="Cambria Math" panose="02040503050406030204" pitchFamily="18" charset="0"/>
                            </a:rPr>
                            <m:t>2</m:t>
                          </m:r>
                        </m:sub>
                      </m:sSub>
                      <m:r>
                        <a:rPr lang="en-US" b="0" i="1" smtClean="0">
                          <a:solidFill>
                            <a:schemeClr val="bg1"/>
                          </a:solidFill>
                          <a:latin typeface="+mn-lt"/>
                          <a:ea typeface="Cambria Math" panose="02040503050406030204" pitchFamily="18" charset="0"/>
                        </a:rPr>
                        <m:t>=</m:t>
                      </m:r>
                      <m:sSub>
                        <m:sSubPr>
                          <m:ctrlPr>
                            <a:rPr lang="en-US" i="1">
                              <a:solidFill>
                                <a:schemeClr val="bg1"/>
                              </a:solidFill>
                              <a:latin typeface="+mn-lt"/>
                              <a:ea typeface="Cambria Math" panose="02040503050406030204" pitchFamily="18" charset="0"/>
                            </a:rPr>
                          </m:ctrlPr>
                        </m:sSubPr>
                        <m:e>
                          <m:r>
                            <a:rPr lang="en-US" i="1">
                              <a:solidFill>
                                <a:schemeClr val="bg1"/>
                              </a:solidFill>
                              <a:latin typeface="+mn-lt"/>
                              <a:ea typeface="Cambria Math" panose="02040503050406030204" pitchFamily="18" charset="0"/>
                            </a:rPr>
                            <m:t>𝜓</m:t>
                          </m:r>
                        </m:e>
                        <m:sub>
                          <m:r>
                            <a:rPr lang="en-US" b="0" i="1" smtClean="0">
                              <a:solidFill>
                                <a:schemeClr val="bg1"/>
                              </a:solidFill>
                              <a:latin typeface="+mn-lt"/>
                              <a:ea typeface="Cambria Math" panose="02040503050406030204" pitchFamily="18" charset="0"/>
                            </a:rPr>
                            <m:t>2</m:t>
                          </m:r>
                          <m:r>
                            <a:rPr lang="en-US" i="1">
                              <a:solidFill>
                                <a:schemeClr val="bg1"/>
                              </a:solidFill>
                              <a:latin typeface="+mn-lt"/>
                              <a:ea typeface="Cambria Math" panose="02040503050406030204" pitchFamily="18" charset="0"/>
                            </a:rPr>
                            <m:t>1</m:t>
                          </m:r>
                        </m:sub>
                      </m:sSub>
                      <m:r>
                        <a:rPr lang="en-US" b="0" i="1" smtClean="0">
                          <a:solidFill>
                            <a:schemeClr val="bg1"/>
                          </a:solidFill>
                          <a:latin typeface="+mn-lt"/>
                          <a:ea typeface="Cambria Math" panose="02040503050406030204" pitchFamily="18" charset="0"/>
                        </a:rPr>
                        <m:t>=</m:t>
                      </m:r>
                      <m:r>
                        <a:rPr lang="en-US" b="0" i="1" smtClean="0">
                          <a:solidFill>
                            <a:schemeClr val="bg1"/>
                          </a:solidFill>
                          <a:latin typeface="+mn-lt"/>
                          <a:ea typeface="Cambria Math" panose="02040503050406030204" pitchFamily="18" charset="0"/>
                        </a:rPr>
                        <m:t>𝛾</m:t>
                      </m:r>
                      <m:r>
                        <m:rPr>
                          <m:sty m:val="p"/>
                        </m:rPr>
                        <a:rPr lang="en-US" b="0" i="0" smtClean="0">
                          <a:solidFill>
                            <a:schemeClr val="bg1"/>
                          </a:solidFill>
                          <a:latin typeface="+mn-lt"/>
                          <a:ea typeface="Cambria Math" panose="02040503050406030204" pitchFamily="18" charset="0"/>
                        </a:rPr>
                        <m:t>sin</m:t>
                      </m:r>
                      <m:r>
                        <a:rPr lang="en-US" b="0" i="1" smtClean="0">
                          <a:solidFill>
                            <a:schemeClr val="bg1"/>
                          </a:solidFill>
                          <a:latin typeface="+mn-lt"/>
                          <a:ea typeface="Cambria Math" panose="02040503050406030204" pitchFamily="18" charset="0"/>
                        </a:rPr>
                        <m:t>(2</m:t>
                      </m:r>
                      <m:r>
                        <a:rPr lang="en-US" b="0" i="1" smtClean="0">
                          <a:solidFill>
                            <a:schemeClr val="bg1"/>
                          </a:solidFill>
                          <a:latin typeface="+mn-lt"/>
                          <a:ea typeface="Cambria Math" panose="02040503050406030204" pitchFamily="18" charset="0"/>
                        </a:rPr>
                        <m:t>𝜙</m:t>
                      </m:r>
                      <m:d>
                        <m:dPr>
                          <m:ctrlPr>
                            <a:rPr lang="en-US" b="0" i="1" smtClean="0">
                              <a:solidFill>
                                <a:schemeClr val="bg1"/>
                              </a:solidFill>
                              <a:latin typeface="+mn-lt"/>
                              <a:ea typeface="Cambria Math" panose="02040503050406030204" pitchFamily="18" charset="0"/>
                            </a:rPr>
                          </m:ctrlPr>
                        </m:dPr>
                        <m:e>
                          <m:r>
                            <a:rPr lang="en-US" b="0" i="1" smtClean="0">
                              <a:solidFill>
                                <a:schemeClr val="bg1"/>
                              </a:solidFill>
                              <a:latin typeface="+mn-lt"/>
                              <a:ea typeface="Cambria Math" panose="02040503050406030204" pitchFamily="18" charset="0"/>
                            </a:rPr>
                            <m:t>𝜃</m:t>
                          </m:r>
                        </m:e>
                      </m:d>
                      <m:r>
                        <a:rPr lang="en-US" b="0" i="1" smtClean="0">
                          <a:solidFill>
                            <a:schemeClr val="bg1"/>
                          </a:solidFill>
                          <a:latin typeface="+mn-lt"/>
                          <a:ea typeface="Cambria Math" panose="02040503050406030204" pitchFamily="18" charset="0"/>
                        </a:rPr>
                        <m:t>)</m:t>
                      </m:r>
                    </m:oMath>
                  </m:oMathPara>
                </a14:m>
                <a:endParaRPr lang="en-US" dirty="0">
                  <a:solidFill>
                    <a:schemeClr val="bg1"/>
                  </a:solidFill>
                  <a:latin typeface="+mn-lt"/>
                </a:endParaRPr>
              </a:p>
            </p:txBody>
          </p:sp>
        </mc:Choice>
        <mc:Fallback>
          <p:sp>
            <p:nvSpPr>
              <p:cNvPr id="18" name="TextBox 17">
                <a:extLst>
                  <a:ext uri="{FF2B5EF4-FFF2-40B4-BE49-F238E27FC236}">
                    <a16:creationId xmlns:a16="http://schemas.microsoft.com/office/drawing/2014/main" id="{5EAC3771-0F9B-2744-A456-81C95E6A4B68}"/>
                  </a:ext>
                </a:extLst>
              </p:cNvPr>
              <p:cNvSpPr txBox="1">
                <a:spLocks noRot="1" noChangeAspect="1" noMove="1" noResize="1" noEditPoints="1" noAdjustHandles="1" noChangeArrowheads="1" noChangeShapeType="1" noTextEdit="1"/>
              </p:cNvSpPr>
              <p:nvPr/>
            </p:nvSpPr>
            <p:spPr>
              <a:xfrm>
                <a:off x="6088575" y="2519874"/>
                <a:ext cx="2684709" cy="215444"/>
              </a:xfrm>
              <a:prstGeom prst="rect">
                <a:avLst/>
              </a:prstGeom>
              <a:blipFill>
                <a:blip r:embed="rId7"/>
                <a:stretch>
                  <a:fillRect l="-943" r="-1887" b="-3888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ectangle 18">
                <a:extLst>
                  <a:ext uri="{FF2B5EF4-FFF2-40B4-BE49-F238E27FC236}">
                    <a16:creationId xmlns:a16="http://schemas.microsoft.com/office/drawing/2014/main" id="{3542DE7D-DDBC-AD45-BDE8-F89E7E317DC8}"/>
                  </a:ext>
                </a:extLst>
              </p:cNvPr>
              <p:cNvSpPr/>
              <p:nvPr/>
            </p:nvSpPr>
            <p:spPr>
              <a:xfrm>
                <a:off x="2008489" y="1605232"/>
                <a:ext cx="502125"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mn-lt"/>
                            </a:rPr>
                          </m:ctrlPr>
                        </m:sSubPr>
                        <m:e>
                          <m:r>
                            <a:rPr lang="en-US" i="1" smtClean="0">
                              <a:solidFill>
                                <a:schemeClr val="bg1"/>
                              </a:solidFill>
                              <a:latin typeface="+mn-lt"/>
                            </a:rPr>
                            <m:t>𝐴</m:t>
                          </m:r>
                        </m:e>
                        <m:sub>
                          <m:r>
                            <a:rPr lang="en-US" b="0" i="1" smtClean="0">
                              <a:solidFill>
                                <a:schemeClr val="bg1"/>
                              </a:solidFill>
                              <a:latin typeface="+mn-lt"/>
                            </a:rPr>
                            <m:t>11</m:t>
                          </m:r>
                        </m:sub>
                      </m:sSub>
                    </m:oMath>
                  </m:oMathPara>
                </a14:m>
                <a:endParaRPr lang="en-US" dirty="0">
                  <a:solidFill>
                    <a:schemeClr val="bg1"/>
                  </a:solidFill>
                  <a:latin typeface="+mn-lt"/>
                </a:endParaRPr>
              </a:p>
            </p:txBody>
          </p:sp>
        </mc:Choice>
        <mc:Fallback>
          <p:sp>
            <p:nvSpPr>
              <p:cNvPr id="19" name="Rectangle 18">
                <a:extLst>
                  <a:ext uri="{FF2B5EF4-FFF2-40B4-BE49-F238E27FC236}">
                    <a16:creationId xmlns:a16="http://schemas.microsoft.com/office/drawing/2014/main" id="{3542DE7D-DDBC-AD45-BDE8-F89E7E317DC8}"/>
                  </a:ext>
                </a:extLst>
              </p:cNvPr>
              <p:cNvSpPr>
                <a:spLocks noRot="1" noChangeAspect="1" noMove="1" noResize="1" noEditPoints="1" noAdjustHandles="1" noChangeArrowheads="1" noChangeShapeType="1" noTextEdit="1"/>
              </p:cNvSpPr>
              <p:nvPr/>
            </p:nvSpPr>
            <p:spPr>
              <a:xfrm>
                <a:off x="2008489" y="1605232"/>
                <a:ext cx="502125" cy="30777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Rectangle 19">
                <a:extLst>
                  <a:ext uri="{FF2B5EF4-FFF2-40B4-BE49-F238E27FC236}">
                    <a16:creationId xmlns:a16="http://schemas.microsoft.com/office/drawing/2014/main" id="{F0A9A436-9113-FD44-B56B-28333C3B7AEA}"/>
                  </a:ext>
                </a:extLst>
              </p:cNvPr>
              <p:cNvSpPr/>
              <p:nvPr/>
            </p:nvSpPr>
            <p:spPr>
              <a:xfrm>
                <a:off x="3424334" y="1605231"/>
                <a:ext cx="502125"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mn-lt"/>
                            </a:rPr>
                          </m:ctrlPr>
                        </m:sSubPr>
                        <m:e>
                          <m:r>
                            <a:rPr lang="en-US" i="1" smtClean="0">
                              <a:solidFill>
                                <a:schemeClr val="bg1"/>
                              </a:solidFill>
                              <a:latin typeface="+mn-lt"/>
                            </a:rPr>
                            <m:t>𝐴</m:t>
                          </m:r>
                        </m:e>
                        <m:sub>
                          <m:r>
                            <a:rPr lang="en-US" b="0" i="1" smtClean="0">
                              <a:solidFill>
                                <a:schemeClr val="bg1"/>
                              </a:solidFill>
                              <a:latin typeface="+mn-lt"/>
                            </a:rPr>
                            <m:t>12</m:t>
                          </m:r>
                        </m:sub>
                      </m:sSub>
                    </m:oMath>
                  </m:oMathPara>
                </a14:m>
                <a:endParaRPr lang="en-US" dirty="0">
                  <a:solidFill>
                    <a:schemeClr val="bg1"/>
                  </a:solidFill>
                  <a:latin typeface="+mn-lt"/>
                </a:endParaRPr>
              </a:p>
            </p:txBody>
          </p:sp>
        </mc:Choice>
        <mc:Fallback>
          <p:sp>
            <p:nvSpPr>
              <p:cNvPr id="20" name="Rectangle 19">
                <a:extLst>
                  <a:ext uri="{FF2B5EF4-FFF2-40B4-BE49-F238E27FC236}">
                    <a16:creationId xmlns:a16="http://schemas.microsoft.com/office/drawing/2014/main" id="{F0A9A436-9113-FD44-B56B-28333C3B7AEA}"/>
                  </a:ext>
                </a:extLst>
              </p:cNvPr>
              <p:cNvSpPr>
                <a:spLocks noRot="1" noChangeAspect="1" noMove="1" noResize="1" noEditPoints="1" noAdjustHandles="1" noChangeArrowheads="1" noChangeShapeType="1" noTextEdit="1"/>
              </p:cNvSpPr>
              <p:nvPr/>
            </p:nvSpPr>
            <p:spPr>
              <a:xfrm>
                <a:off x="3424334" y="1605231"/>
                <a:ext cx="502125" cy="30777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Rectangle 20">
                <a:extLst>
                  <a:ext uri="{FF2B5EF4-FFF2-40B4-BE49-F238E27FC236}">
                    <a16:creationId xmlns:a16="http://schemas.microsoft.com/office/drawing/2014/main" id="{A3E9016C-1EF3-8440-9B8E-7E0793FB3ADB}"/>
                  </a:ext>
                </a:extLst>
              </p:cNvPr>
              <p:cNvSpPr/>
              <p:nvPr/>
            </p:nvSpPr>
            <p:spPr>
              <a:xfrm>
                <a:off x="2008489" y="2936343"/>
                <a:ext cx="506292"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mn-lt"/>
                            </a:rPr>
                          </m:ctrlPr>
                        </m:sSubPr>
                        <m:e>
                          <m:r>
                            <a:rPr lang="en-US" i="1" smtClean="0">
                              <a:solidFill>
                                <a:schemeClr val="bg1"/>
                              </a:solidFill>
                              <a:latin typeface="+mn-lt"/>
                            </a:rPr>
                            <m:t>𝐴</m:t>
                          </m:r>
                        </m:e>
                        <m:sub>
                          <m:r>
                            <a:rPr lang="en-US" b="0" i="1" smtClean="0">
                              <a:solidFill>
                                <a:schemeClr val="bg1"/>
                              </a:solidFill>
                              <a:latin typeface="+mn-lt"/>
                            </a:rPr>
                            <m:t>21</m:t>
                          </m:r>
                        </m:sub>
                      </m:sSub>
                    </m:oMath>
                  </m:oMathPara>
                </a14:m>
                <a:endParaRPr lang="en-US" dirty="0">
                  <a:solidFill>
                    <a:schemeClr val="bg1"/>
                  </a:solidFill>
                  <a:latin typeface="+mn-lt"/>
                </a:endParaRPr>
              </a:p>
            </p:txBody>
          </p:sp>
        </mc:Choice>
        <mc:Fallback>
          <p:sp>
            <p:nvSpPr>
              <p:cNvPr id="21" name="Rectangle 20">
                <a:extLst>
                  <a:ext uri="{FF2B5EF4-FFF2-40B4-BE49-F238E27FC236}">
                    <a16:creationId xmlns:a16="http://schemas.microsoft.com/office/drawing/2014/main" id="{A3E9016C-1EF3-8440-9B8E-7E0793FB3ADB}"/>
                  </a:ext>
                </a:extLst>
              </p:cNvPr>
              <p:cNvSpPr>
                <a:spLocks noRot="1" noChangeAspect="1" noMove="1" noResize="1" noEditPoints="1" noAdjustHandles="1" noChangeArrowheads="1" noChangeShapeType="1" noTextEdit="1"/>
              </p:cNvSpPr>
              <p:nvPr/>
            </p:nvSpPr>
            <p:spPr>
              <a:xfrm>
                <a:off x="2008489" y="2936343"/>
                <a:ext cx="506292" cy="30777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Rectangle 21">
                <a:extLst>
                  <a:ext uri="{FF2B5EF4-FFF2-40B4-BE49-F238E27FC236}">
                    <a16:creationId xmlns:a16="http://schemas.microsoft.com/office/drawing/2014/main" id="{48A61AFF-9B40-C74F-B9AE-BFCCCEA1CB6E}"/>
                  </a:ext>
                </a:extLst>
              </p:cNvPr>
              <p:cNvSpPr/>
              <p:nvPr/>
            </p:nvSpPr>
            <p:spPr>
              <a:xfrm>
                <a:off x="3424333" y="2933159"/>
                <a:ext cx="506292"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mn-lt"/>
                            </a:rPr>
                          </m:ctrlPr>
                        </m:sSubPr>
                        <m:e>
                          <m:r>
                            <a:rPr lang="en-US" i="1" smtClean="0">
                              <a:solidFill>
                                <a:schemeClr val="bg1"/>
                              </a:solidFill>
                              <a:latin typeface="+mn-lt"/>
                            </a:rPr>
                            <m:t>𝐴</m:t>
                          </m:r>
                        </m:e>
                        <m:sub>
                          <m:r>
                            <a:rPr lang="en-US" b="0" i="1" smtClean="0">
                              <a:solidFill>
                                <a:schemeClr val="bg1"/>
                              </a:solidFill>
                              <a:latin typeface="+mn-lt"/>
                            </a:rPr>
                            <m:t>22</m:t>
                          </m:r>
                        </m:sub>
                      </m:sSub>
                    </m:oMath>
                  </m:oMathPara>
                </a14:m>
                <a:endParaRPr lang="en-US" dirty="0">
                  <a:solidFill>
                    <a:schemeClr val="bg1"/>
                  </a:solidFill>
                  <a:latin typeface="+mn-lt"/>
                </a:endParaRPr>
              </a:p>
            </p:txBody>
          </p:sp>
        </mc:Choice>
        <mc:Fallback>
          <p:sp>
            <p:nvSpPr>
              <p:cNvPr id="22" name="Rectangle 21">
                <a:extLst>
                  <a:ext uri="{FF2B5EF4-FFF2-40B4-BE49-F238E27FC236}">
                    <a16:creationId xmlns:a16="http://schemas.microsoft.com/office/drawing/2014/main" id="{48A61AFF-9B40-C74F-B9AE-BFCCCEA1CB6E}"/>
                  </a:ext>
                </a:extLst>
              </p:cNvPr>
              <p:cNvSpPr>
                <a:spLocks noRot="1" noChangeAspect="1" noMove="1" noResize="1" noEditPoints="1" noAdjustHandles="1" noChangeArrowheads="1" noChangeShapeType="1" noTextEdit="1"/>
              </p:cNvSpPr>
              <p:nvPr/>
            </p:nvSpPr>
            <p:spPr>
              <a:xfrm>
                <a:off x="3424333" y="2933159"/>
                <a:ext cx="506292" cy="307777"/>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TextBox 22">
                <a:extLst>
                  <a:ext uri="{FF2B5EF4-FFF2-40B4-BE49-F238E27FC236}">
                    <a16:creationId xmlns:a16="http://schemas.microsoft.com/office/drawing/2014/main" id="{4A9A6DC2-6331-114E-AF3A-FE0E7167850A}"/>
                  </a:ext>
                </a:extLst>
              </p:cNvPr>
              <p:cNvSpPr txBox="1"/>
              <p:nvPr/>
            </p:nvSpPr>
            <p:spPr>
              <a:xfrm>
                <a:off x="521165" y="3533978"/>
                <a:ext cx="5401350" cy="5999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bg1"/>
                          </a:solidFill>
                          <a:latin typeface="+mn-lt"/>
                        </a:rPr>
                        <m:t>𝐴</m:t>
                      </m:r>
                      <m:r>
                        <a:rPr lang="en-US" sz="2000" b="0" i="1" smtClean="0">
                          <a:solidFill>
                            <a:schemeClr val="bg1"/>
                          </a:solidFill>
                          <a:latin typeface="+mn-lt"/>
                        </a:rPr>
                        <m:t>=(1−</m:t>
                      </m:r>
                      <m:r>
                        <a:rPr lang="en-US" sz="2000" b="0" i="1" smtClean="0">
                          <a:solidFill>
                            <a:schemeClr val="bg1"/>
                          </a:solidFill>
                          <a:latin typeface="+mn-lt"/>
                          <a:ea typeface="Cambria Math" panose="02040503050406030204" pitchFamily="18" charset="0"/>
                        </a:rPr>
                        <m:t>𝜅</m:t>
                      </m:r>
                      <m:r>
                        <a:rPr lang="en-US" sz="2000" b="0" i="1" smtClean="0">
                          <a:solidFill>
                            <a:schemeClr val="bg1"/>
                          </a:solidFill>
                          <a:latin typeface="+mn-lt"/>
                          <a:ea typeface="Cambria Math" panose="02040503050406030204" pitchFamily="18" charset="0"/>
                        </a:rPr>
                        <m:t>)</m:t>
                      </m:r>
                      <m:d>
                        <m:dPr>
                          <m:ctrlPr>
                            <a:rPr lang="en-US" sz="2000" i="1">
                              <a:solidFill>
                                <a:schemeClr val="bg1"/>
                              </a:solidFill>
                              <a:latin typeface="+mn-lt"/>
                            </a:rPr>
                          </m:ctrlPr>
                        </m:dPr>
                        <m:e>
                          <m:m>
                            <m:mPr>
                              <m:mcs>
                                <m:mc>
                                  <m:mcPr>
                                    <m:count m:val="2"/>
                                    <m:mcJc m:val="center"/>
                                  </m:mcPr>
                                </m:mc>
                              </m:mcs>
                              <m:ctrlPr>
                                <a:rPr lang="en-US" sz="2000" i="1">
                                  <a:solidFill>
                                    <a:schemeClr val="bg1"/>
                                  </a:solidFill>
                                  <a:latin typeface="+mn-lt"/>
                                </a:rPr>
                              </m:ctrlPr>
                            </m:mPr>
                            <m:mr>
                              <m:e>
                                <m:r>
                                  <m:rPr>
                                    <m:brk m:alnAt="7"/>
                                  </m:rPr>
                                  <a:rPr lang="en-US" sz="2000" i="1">
                                    <a:solidFill>
                                      <a:schemeClr val="bg1"/>
                                    </a:solidFill>
                                    <a:latin typeface="+mn-lt"/>
                                  </a:rPr>
                                  <m:t>1</m:t>
                                </m:r>
                              </m:e>
                              <m:e>
                                <m:r>
                                  <a:rPr lang="en-US" sz="2000" b="0" i="1" smtClean="0">
                                    <a:solidFill>
                                      <a:schemeClr val="bg1"/>
                                    </a:solidFill>
                                    <a:latin typeface="+mn-lt"/>
                                  </a:rPr>
                                  <m:t>0</m:t>
                                </m:r>
                              </m:e>
                            </m:mr>
                            <m:mr>
                              <m:e>
                                <m:r>
                                  <a:rPr lang="en-US" sz="2000" b="0" i="1" smtClean="0">
                                    <a:solidFill>
                                      <a:schemeClr val="bg1"/>
                                    </a:solidFill>
                                    <a:latin typeface="+mn-lt"/>
                                    <a:ea typeface="Cambria Math" panose="02040503050406030204" pitchFamily="18" charset="0"/>
                                  </a:rPr>
                                  <m:t>0</m:t>
                                </m:r>
                              </m:e>
                              <m:e>
                                <m:r>
                                  <a:rPr lang="en-US" sz="2000" b="0" i="1" smtClean="0">
                                    <a:solidFill>
                                      <a:schemeClr val="bg1"/>
                                    </a:solidFill>
                                    <a:latin typeface="+mn-lt"/>
                                    <a:ea typeface="Cambria Math" panose="02040503050406030204" pitchFamily="18" charset="0"/>
                                  </a:rPr>
                                  <m:t>1</m:t>
                                </m:r>
                              </m:e>
                            </m:mr>
                          </m:m>
                        </m:e>
                      </m:d>
                      <m:r>
                        <a:rPr lang="en-US" sz="2000" b="0" i="1" smtClean="0">
                          <a:solidFill>
                            <a:schemeClr val="bg1"/>
                          </a:solidFill>
                          <a:latin typeface="+mn-lt"/>
                          <a:ea typeface="Cambria Math" panose="02040503050406030204" pitchFamily="18" charset="0"/>
                        </a:rPr>
                        <m:t>− </m:t>
                      </m:r>
                      <m:r>
                        <a:rPr lang="en-US" sz="2000" b="0" i="1" smtClean="0">
                          <a:solidFill>
                            <a:schemeClr val="bg1"/>
                          </a:solidFill>
                          <a:latin typeface="+mn-lt"/>
                          <a:ea typeface="Cambria Math" panose="02040503050406030204" pitchFamily="18" charset="0"/>
                        </a:rPr>
                        <m:t>𝛾</m:t>
                      </m:r>
                      <m:d>
                        <m:dPr>
                          <m:ctrlPr>
                            <a:rPr lang="en-US" sz="2000" b="0" i="1" smtClean="0">
                              <a:solidFill>
                                <a:schemeClr val="bg1"/>
                              </a:solidFill>
                              <a:latin typeface="+mn-lt"/>
                            </a:rPr>
                          </m:ctrlPr>
                        </m:dPr>
                        <m:e>
                          <m:m>
                            <m:mPr>
                              <m:mcs>
                                <m:mc>
                                  <m:mcPr>
                                    <m:count m:val="2"/>
                                    <m:mcJc m:val="center"/>
                                  </m:mcPr>
                                </m:mc>
                              </m:mcs>
                              <m:ctrlPr>
                                <a:rPr lang="en-US" sz="2000" i="1">
                                  <a:solidFill>
                                    <a:schemeClr val="bg1"/>
                                  </a:solidFill>
                                  <a:latin typeface="+mn-lt"/>
                                </a:rPr>
                              </m:ctrlPr>
                            </m:mPr>
                            <m:mr>
                              <m:e>
                                <m:r>
                                  <m:rPr>
                                    <m:sty m:val="p"/>
                                  </m:rPr>
                                  <a:rPr lang="en-US" sz="2000" b="0" i="0" smtClean="0">
                                    <a:solidFill>
                                      <a:schemeClr val="bg1"/>
                                    </a:solidFill>
                                    <a:latin typeface="+mn-lt"/>
                                  </a:rPr>
                                  <m:t>cos</m:t>
                                </m:r>
                                <m:r>
                                  <a:rPr lang="en-US" sz="2000" b="0" i="1" smtClean="0">
                                    <a:solidFill>
                                      <a:schemeClr val="bg1"/>
                                    </a:solidFill>
                                    <a:latin typeface="+mn-lt"/>
                                  </a:rPr>
                                  <m:t>(2</m:t>
                                </m:r>
                                <m:r>
                                  <a:rPr lang="en-US" sz="2000" b="0" i="1" smtClean="0">
                                    <a:solidFill>
                                      <a:schemeClr val="bg1"/>
                                    </a:solidFill>
                                    <a:latin typeface="+mn-lt"/>
                                    <a:ea typeface="Cambria Math" panose="02040503050406030204" pitchFamily="18" charset="0"/>
                                  </a:rPr>
                                  <m:t>𝜙</m:t>
                                </m:r>
                                <m:r>
                                  <a:rPr lang="en-US" sz="2000" b="0" i="1" smtClean="0">
                                    <a:solidFill>
                                      <a:schemeClr val="bg1"/>
                                    </a:solidFill>
                                    <a:latin typeface="+mn-lt"/>
                                    <a:ea typeface="Cambria Math" panose="02040503050406030204" pitchFamily="18" charset="0"/>
                                  </a:rPr>
                                  <m:t>)</m:t>
                                </m:r>
                              </m:e>
                              <m:e>
                                <m:r>
                                  <a:rPr lang="en-US" sz="2000" b="0" i="1" smtClean="0">
                                    <a:solidFill>
                                      <a:schemeClr val="bg1"/>
                                    </a:solidFill>
                                    <a:latin typeface="+mn-lt"/>
                                    <a:ea typeface="Cambria Math" panose="02040503050406030204" pitchFamily="18" charset="0"/>
                                  </a:rPr>
                                  <m:t>𝑠𝑖𝑛</m:t>
                                </m:r>
                                <m:r>
                                  <a:rPr lang="en-US" sz="2000" i="1">
                                    <a:solidFill>
                                      <a:schemeClr val="bg1"/>
                                    </a:solidFill>
                                    <a:latin typeface="+mn-lt"/>
                                  </a:rPr>
                                  <m:t>(2</m:t>
                                </m:r>
                                <m:r>
                                  <a:rPr lang="en-US" sz="2000" i="1">
                                    <a:solidFill>
                                      <a:schemeClr val="bg1"/>
                                    </a:solidFill>
                                    <a:latin typeface="+mn-lt"/>
                                    <a:ea typeface="Cambria Math" panose="02040503050406030204" pitchFamily="18" charset="0"/>
                                  </a:rPr>
                                  <m:t>𝜙</m:t>
                                </m:r>
                                <m:r>
                                  <a:rPr lang="en-US" sz="2000" i="1">
                                    <a:solidFill>
                                      <a:schemeClr val="bg1"/>
                                    </a:solidFill>
                                    <a:latin typeface="+mn-lt"/>
                                    <a:ea typeface="Cambria Math" panose="02040503050406030204" pitchFamily="18" charset="0"/>
                                  </a:rPr>
                                  <m:t>)</m:t>
                                </m:r>
                              </m:e>
                            </m:mr>
                            <m:mr>
                              <m:e>
                                <m:r>
                                  <m:rPr>
                                    <m:sty m:val="p"/>
                                  </m:rPr>
                                  <a:rPr lang="en-US" sz="2000" b="0" i="0" smtClean="0">
                                    <a:solidFill>
                                      <a:schemeClr val="bg1"/>
                                    </a:solidFill>
                                    <a:latin typeface="+mn-lt"/>
                                    <a:ea typeface="Cambria Math" panose="02040503050406030204" pitchFamily="18" charset="0"/>
                                  </a:rPr>
                                  <m:t>sin</m:t>
                                </m:r>
                                <m:r>
                                  <a:rPr lang="en-US" sz="2000" i="1">
                                    <a:solidFill>
                                      <a:schemeClr val="bg1"/>
                                    </a:solidFill>
                                    <a:latin typeface="+mn-lt"/>
                                  </a:rPr>
                                  <m:t>(2</m:t>
                                </m:r>
                                <m:r>
                                  <a:rPr lang="en-US" sz="2000" i="1">
                                    <a:solidFill>
                                      <a:schemeClr val="bg1"/>
                                    </a:solidFill>
                                    <a:latin typeface="+mn-lt"/>
                                    <a:ea typeface="Cambria Math" panose="02040503050406030204" pitchFamily="18" charset="0"/>
                                  </a:rPr>
                                  <m:t>𝜙</m:t>
                                </m:r>
                                <m:r>
                                  <a:rPr lang="en-US" sz="2000" i="1">
                                    <a:solidFill>
                                      <a:schemeClr val="bg1"/>
                                    </a:solidFill>
                                    <a:latin typeface="+mn-lt"/>
                                    <a:ea typeface="Cambria Math" panose="02040503050406030204" pitchFamily="18" charset="0"/>
                                  </a:rPr>
                                  <m:t>)</m:t>
                                </m:r>
                              </m:e>
                              <m:e>
                                <m:r>
                                  <a:rPr lang="en-US" sz="2000" b="0" i="0" smtClean="0">
                                    <a:solidFill>
                                      <a:schemeClr val="bg1"/>
                                    </a:solidFill>
                                    <a:latin typeface="+mn-lt"/>
                                    <a:ea typeface="Cambria Math" panose="02040503050406030204" pitchFamily="18" charset="0"/>
                                  </a:rPr>
                                  <m:t>−</m:t>
                                </m:r>
                                <m:r>
                                  <m:rPr>
                                    <m:sty m:val="p"/>
                                  </m:rPr>
                                  <a:rPr lang="en-US" sz="2000">
                                    <a:solidFill>
                                      <a:schemeClr val="bg1"/>
                                    </a:solidFill>
                                    <a:latin typeface="+mn-lt"/>
                                  </a:rPr>
                                  <m:t>cos</m:t>
                                </m:r>
                                <m:r>
                                  <a:rPr lang="en-US" sz="2000" i="1">
                                    <a:solidFill>
                                      <a:schemeClr val="bg1"/>
                                    </a:solidFill>
                                    <a:latin typeface="+mn-lt"/>
                                  </a:rPr>
                                  <m:t>(2</m:t>
                                </m:r>
                                <m:r>
                                  <a:rPr lang="en-US" sz="2000" i="1">
                                    <a:solidFill>
                                      <a:schemeClr val="bg1"/>
                                    </a:solidFill>
                                    <a:latin typeface="+mn-lt"/>
                                    <a:ea typeface="Cambria Math" panose="02040503050406030204" pitchFamily="18" charset="0"/>
                                  </a:rPr>
                                  <m:t>𝜙</m:t>
                                </m:r>
                                <m:r>
                                  <a:rPr lang="en-US" sz="2000" i="1">
                                    <a:solidFill>
                                      <a:schemeClr val="bg1"/>
                                    </a:solidFill>
                                    <a:latin typeface="+mn-lt"/>
                                    <a:ea typeface="Cambria Math" panose="02040503050406030204" pitchFamily="18" charset="0"/>
                                  </a:rPr>
                                  <m:t>)</m:t>
                                </m:r>
                              </m:e>
                            </m:mr>
                          </m:m>
                        </m:e>
                      </m:d>
                    </m:oMath>
                  </m:oMathPara>
                </a14:m>
                <a:endParaRPr lang="en-US" sz="2000" dirty="0">
                  <a:solidFill>
                    <a:schemeClr val="bg1"/>
                  </a:solidFill>
                  <a:latin typeface="+mn-lt"/>
                </a:endParaRPr>
              </a:p>
            </p:txBody>
          </p:sp>
        </mc:Choice>
        <mc:Fallback>
          <p:sp>
            <p:nvSpPr>
              <p:cNvPr id="23" name="TextBox 22">
                <a:extLst>
                  <a:ext uri="{FF2B5EF4-FFF2-40B4-BE49-F238E27FC236}">
                    <a16:creationId xmlns:a16="http://schemas.microsoft.com/office/drawing/2014/main" id="{4A9A6DC2-6331-114E-AF3A-FE0E7167850A}"/>
                  </a:ext>
                </a:extLst>
              </p:cNvPr>
              <p:cNvSpPr txBox="1">
                <a:spLocks noRot="1" noChangeAspect="1" noMove="1" noResize="1" noEditPoints="1" noAdjustHandles="1" noChangeArrowheads="1" noChangeShapeType="1" noTextEdit="1"/>
              </p:cNvSpPr>
              <p:nvPr/>
            </p:nvSpPr>
            <p:spPr>
              <a:xfrm>
                <a:off x="521165" y="3533978"/>
                <a:ext cx="5401350" cy="599972"/>
              </a:xfrm>
              <a:prstGeom prst="rect">
                <a:avLst/>
              </a:prstGeom>
              <a:blipFill>
                <a:blip r:embed="rId12"/>
                <a:stretch>
                  <a:fillRect t="-4167" b="-18750"/>
                </a:stretch>
              </a:blipFill>
            </p:spPr>
            <p:txBody>
              <a:bodyPr/>
              <a:lstStyle/>
              <a:p>
                <a:r>
                  <a:rPr lang="en-US">
                    <a:noFill/>
                  </a:rPr>
                  <a:t> </a:t>
                </a:r>
              </a:p>
            </p:txBody>
          </p:sp>
        </mc:Fallback>
      </mc:AlternateContent>
      <p:sp>
        <p:nvSpPr>
          <p:cNvPr id="24" name="Rectangle 23">
            <a:extLst>
              <a:ext uri="{FF2B5EF4-FFF2-40B4-BE49-F238E27FC236}">
                <a16:creationId xmlns:a16="http://schemas.microsoft.com/office/drawing/2014/main" id="{F8E545F3-EADC-6048-B830-A1FD64E74CF3}"/>
              </a:ext>
            </a:extLst>
          </p:cNvPr>
          <p:cNvSpPr/>
          <p:nvPr/>
        </p:nvSpPr>
        <p:spPr>
          <a:xfrm>
            <a:off x="1149451" y="4187280"/>
            <a:ext cx="1627369" cy="738664"/>
          </a:xfrm>
          <a:prstGeom prst="rect">
            <a:avLst/>
          </a:prstGeom>
        </p:spPr>
        <p:txBody>
          <a:bodyPr wrap="none">
            <a:spAutoFit/>
          </a:bodyPr>
          <a:lstStyle/>
          <a:p>
            <a:r>
              <a:rPr lang="en-US" dirty="0">
                <a:solidFill>
                  <a:schemeClr val="bg1"/>
                </a:solidFill>
                <a:latin typeface="+mn-lt"/>
              </a:rPr>
              <a:t>Increase in size of</a:t>
            </a:r>
            <a:br>
              <a:rPr lang="en-US" dirty="0">
                <a:solidFill>
                  <a:schemeClr val="bg1"/>
                </a:solidFill>
                <a:latin typeface="+mn-lt"/>
              </a:rPr>
            </a:br>
            <a:r>
              <a:rPr lang="en-US" dirty="0">
                <a:solidFill>
                  <a:schemeClr val="bg1"/>
                </a:solidFill>
                <a:latin typeface="+mn-lt"/>
              </a:rPr>
              <a:t>an image due to</a:t>
            </a:r>
            <a:br>
              <a:rPr lang="en-US" dirty="0">
                <a:solidFill>
                  <a:schemeClr val="bg1"/>
                </a:solidFill>
                <a:latin typeface="+mn-lt"/>
              </a:rPr>
            </a:br>
            <a:r>
              <a:rPr lang="en-US" dirty="0">
                <a:solidFill>
                  <a:schemeClr val="bg1"/>
                </a:solidFill>
                <a:latin typeface="+mn-lt"/>
              </a:rPr>
              <a:t>magnification</a:t>
            </a:r>
          </a:p>
        </p:txBody>
      </p:sp>
      <p:sp>
        <p:nvSpPr>
          <p:cNvPr id="25" name="Rectangle 24">
            <a:extLst>
              <a:ext uri="{FF2B5EF4-FFF2-40B4-BE49-F238E27FC236}">
                <a16:creationId xmlns:a16="http://schemas.microsoft.com/office/drawing/2014/main" id="{9F85EFB6-D145-C545-B231-E3D429A18E81}"/>
              </a:ext>
            </a:extLst>
          </p:cNvPr>
          <p:cNvSpPr/>
          <p:nvPr/>
        </p:nvSpPr>
        <p:spPr>
          <a:xfrm>
            <a:off x="3424334" y="4191248"/>
            <a:ext cx="2254143" cy="523220"/>
          </a:xfrm>
          <a:prstGeom prst="rect">
            <a:avLst/>
          </a:prstGeom>
        </p:spPr>
        <p:txBody>
          <a:bodyPr wrap="none">
            <a:spAutoFit/>
          </a:bodyPr>
          <a:lstStyle/>
          <a:p>
            <a:r>
              <a:rPr lang="en-US" dirty="0">
                <a:solidFill>
                  <a:schemeClr val="bg1"/>
                </a:solidFill>
                <a:latin typeface="+mn-lt"/>
              </a:rPr>
              <a:t>Change in size and shape</a:t>
            </a:r>
            <a:br>
              <a:rPr lang="en-US" dirty="0">
                <a:solidFill>
                  <a:schemeClr val="bg1"/>
                </a:solidFill>
                <a:latin typeface="+mn-lt"/>
              </a:rPr>
            </a:br>
            <a:r>
              <a:rPr lang="en-US" dirty="0">
                <a:solidFill>
                  <a:schemeClr val="bg1"/>
                </a:solidFill>
                <a:latin typeface="+mn-lt"/>
              </a:rPr>
              <a:t>(shear) of an image</a:t>
            </a:r>
          </a:p>
        </p:txBody>
      </p:sp>
    </p:spTree>
    <p:extLst>
      <p:ext uri="{BB962C8B-B14F-4D97-AF65-F5344CB8AC3E}">
        <p14:creationId xmlns:p14="http://schemas.microsoft.com/office/powerpoint/2010/main" val="11217523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712DA9-D5E4-3F49-ADCB-B55D6E629251}"/>
              </a:ext>
            </a:extLst>
          </p:cNvPr>
          <p:cNvPicPr>
            <a:picLocks noChangeAspect="1"/>
          </p:cNvPicPr>
          <p:nvPr/>
        </p:nvPicPr>
        <p:blipFill>
          <a:blip r:embed="rId3"/>
          <a:stretch>
            <a:fillRect/>
          </a:stretch>
        </p:blipFill>
        <p:spPr>
          <a:xfrm>
            <a:off x="504610" y="1187424"/>
            <a:ext cx="4184100" cy="2746618"/>
          </a:xfrm>
          <a:prstGeom prst="rect">
            <a:avLst/>
          </a:prstGeom>
        </p:spPr>
      </p:pic>
      <mc:AlternateContent xmlns:mc="http://schemas.openxmlformats.org/markup-compatibility/2006">
        <mc:Choice xmlns:a14="http://schemas.microsoft.com/office/drawing/2010/main" Requires="a14">
          <p:sp>
            <p:nvSpPr>
              <p:cNvPr id="26" name="TextBox 25">
                <a:extLst>
                  <a:ext uri="{FF2B5EF4-FFF2-40B4-BE49-F238E27FC236}">
                    <a16:creationId xmlns:a16="http://schemas.microsoft.com/office/drawing/2014/main" id="{D0B1D245-F36E-6841-829B-5B725E215D8B}"/>
                  </a:ext>
                </a:extLst>
              </p:cNvPr>
              <p:cNvSpPr txBox="1"/>
              <p:nvPr/>
            </p:nvSpPr>
            <p:spPr>
              <a:xfrm>
                <a:off x="1711189" y="4023485"/>
                <a:ext cx="5252272" cy="5944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bg1"/>
                          </a:solidFill>
                          <a:latin typeface="+mn-lt"/>
                        </a:rPr>
                        <m:t>𝐴</m:t>
                      </m:r>
                      <m:r>
                        <a:rPr lang="en-US" sz="2000" b="0" i="1" smtClean="0">
                          <a:solidFill>
                            <a:schemeClr val="bg1"/>
                          </a:solidFill>
                          <a:latin typeface="+mn-lt"/>
                        </a:rPr>
                        <m:t>=(1−</m:t>
                      </m:r>
                      <m:r>
                        <a:rPr lang="en-US" sz="2000" b="0" i="1" smtClean="0">
                          <a:solidFill>
                            <a:schemeClr val="bg1"/>
                          </a:solidFill>
                          <a:latin typeface="+mn-lt"/>
                          <a:ea typeface="Cambria Math" panose="02040503050406030204" pitchFamily="18" charset="0"/>
                        </a:rPr>
                        <m:t>𝜅</m:t>
                      </m:r>
                      <m:r>
                        <a:rPr lang="en-US" sz="2000" b="0" i="1" smtClean="0">
                          <a:solidFill>
                            <a:schemeClr val="bg1"/>
                          </a:solidFill>
                          <a:latin typeface="+mn-lt"/>
                          <a:ea typeface="Cambria Math" panose="02040503050406030204" pitchFamily="18" charset="0"/>
                        </a:rPr>
                        <m:t>)</m:t>
                      </m:r>
                      <m:d>
                        <m:dPr>
                          <m:ctrlPr>
                            <a:rPr lang="en-US" sz="2000" i="1">
                              <a:solidFill>
                                <a:schemeClr val="bg1"/>
                              </a:solidFill>
                              <a:latin typeface="+mn-lt"/>
                            </a:rPr>
                          </m:ctrlPr>
                        </m:dPr>
                        <m:e>
                          <m:m>
                            <m:mPr>
                              <m:mcs>
                                <m:mc>
                                  <m:mcPr>
                                    <m:count m:val="2"/>
                                    <m:mcJc m:val="center"/>
                                  </m:mcPr>
                                </m:mc>
                              </m:mcs>
                              <m:ctrlPr>
                                <a:rPr lang="en-US" sz="2000" i="1">
                                  <a:solidFill>
                                    <a:schemeClr val="bg1"/>
                                  </a:solidFill>
                                  <a:latin typeface="+mn-lt"/>
                                </a:rPr>
                              </m:ctrlPr>
                            </m:mPr>
                            <m:mr>
                              <m:e>
                                <m:r>
                                  <m:rPr>
                                    <m:brk m:alnAt="7"/>
                                  </m:rPr>
                                  <a:rPr lang="en-US" sz="2000" i="1">
                                    <a:solidFill>
                                      <a:schemeClr val="bg1"/>
                                    </a:solidFill>
                                    <a:latin typeface="+mn-lt"/>
                                  </a:rPr>
                                  <m:t>1</m:t>
                                </m:r>
                              </m:e>
                              <m:e>
                                <m:r>
                                  <a:rPr lang="en-US" sz="2000" b="0" i="1" smtClean="0">
                                    <a:solidFill>
                                      <a:schemeClr val="bg1"/>
                                    </a:solidFill>
                                    <a:latin typeface="+mn-lt"/>
                                  </a:rPr>
                                  <m:t>0</m:t>
                                </m:r>
                              </m:e>
                            </m:mr>
                            <m:mr>
                              <m:e>
                                <m:r>
                                  <a:rPr lang="en-US" sz="2000" b="0" i="1" smtClean="0">
                                    <a:solidFill>
                                      <a:schemeClr val="bg1"/>
                                    </a:solidFill>
                                    <a:latin typeface="+mn-lt"/>
                                    <a:ea typeface="Cambria Math" panose="02040503050406030204" pitchFamily="18" charset="0"/>
                                  </a:rPr>
                                  <m:t>0</m:t>
                                </m:r>
                              </m:e>
                              <m:e>
                                <m:r>
                                  <a:rPr lang="en-US" sz="2000" b="0" i="1" smtClean="0">
                                    <a:solidFill>
                                      <a:schemeClr val="bg1"/>
                                    </a:solidFill>
                                    <a:latin typeface="+mn-lt"/>
                                    <a:ea typeface="Cambria Math" panose="02040503050406030204" pitchFamily="18" charset="0"/>
                                  </a:rPr>
                                  <m:t>1</m:t>
                                </m:r>
                              </m:e>
                            </m:mr>
                          </m:m>
                        </m:e>
                      </m:d>
                      <m:r>
                        <a:rPr lang="en-US" sz="2000" b="0" i="1" smtClean="0">
                          <a:solidFill>
                            <a:schemeClr val="bg1"/>
                          </a:solidFill>
                          <a:latin typeface="+mn-lt"/>
                          <a:ea typeface="Cambria Math" panose="02040503050406030204" pitchFamily="18" charset="0"/>
                        </a:rPr>
                        <m:t>− </m:t>
                      </m:r>
                      <m:r>
                        <a:rPr lang="en-US" sz="2000" b="0" i="1" smtClean="0">
                          <a:solidFill>
                            <a:schemeClr val="bg1"/>
                          </a:solidFill>
                          <a:latin typeface="+mn-lt"/>
                          <a:ea typeface="Cambria Math" panose="02040503050406030204" pitchFamily="18" charset="0"/>
                        </a:rPr>
                        <m:t>𝛾</m:t>
                      </m:r>
                      <m:d>
                        <m:dPr>
                          <m:ctrlPr>
                            <a:rPr lang="en-US" sz="2000" b="0" i="1" smtClean="0">
                              <a:solidFill>
                                <a:schemeClr val="bg1"/>
                              </a:solidFill>
                              <a:latin typeface="+mn-lt"/>
                            </a:rPr>
                          </m:ctrlPr>
                        </m:dPr>
                        <m:e>
                          <m:m>
                            <m:mPr>
                              <m:mcs>
                                <m:mc>
                                  <m:mcPr>
                                    <m:count m:val="2"/>
                                    <m:mcJc m:val="center"/>
                                  </m:mcPr>
                                </m:mc>
                              </m:mcs>
                              <m:ctrlPr>
                                <a:rPr lang="en-US" sz="2000" i="1">
                                  <a:solidFill>
                                    <a:schemeClr val="bg1"/>
                                  </a:solidFill>
                                  <a:latin typeface="+mn-lt"/>
                                </a:rPr>
                              </m:ctrlPr>
                            </m:mPr>
                            <m:mr>
                              <m:e>
                                <m:r>
                                  <m:rPr>
                                    <m:sty m:val="p"/>
                                  </m:rPr>
                                  <a:rPr lang="en-US" sz="2000" b="0" i="0" smtClean="0">
                                    <a:solidFill>
                                      <a:schemeClr val="bg1"/>
                                    </a:solidFill>
                                    <a:latin typeface="+mn-lt"/>
                                  </a:rPr>
                                  <m:t>cos</m:t>
                                </m:r>
                                <m:r>
                                  <a:rPr lang="en-US" sz="2000" b="0" i="1" smtClean="0">
                                    <a:solidFill>
                                      <a:schemeClr val="bg1"/>
                                    </a:solidFill>
                                    <a:latin typeface="+mn-lt"/>
                                  </a:rPr>
                                  <m:t>(2</m:t>
                                </m:r>
                                <m:r>
                                  <a:rPr lang="en-US" sz="2000" b="0" i="1" smtClean="0">
                                    <a:solidFill>
                                      <a:schemeClr val="bg1"/>
                                    </a:solidFill>
                                    <a:latin typeface="+mn-lt"/>
                                    <a:ea typeface="Cambria Math" panose="02040503050406030204" pitchFamily="18" charset="0"/>
                                  </a:rPr>
                                  <m:t>𝜙</m:t>
                                </m:r>
                                <m:r>
                                  <a:rPr lang="en-US" sz="2000" b="0" i="1" smtClean="0">
                                    <a:solidFill>
                                      <a:schemeClr val="bg1"/>
                                    </a:solidFill>
                                    <a:latin typeface="+mn-lt"/>
                                    <a:ea typeface="Cambria Math" panose="02040503050406030204" pitchFamily="18" charset="0"/>
                                  </a:rPr>
                                  <m:t>)</m:t>
                                </m:r>
                              </m:e>
                              <m:e>
                                <m:r>
                                  <a:rPr lang="en-US" sz="2000" b="0" i="1" smtClean="0">
                                    <a:solidFill>
                                      <a:schemeClr val="bg1"/>
                                    </a:solidFill>
                                    <a:latin typeface="+mn-lt"/>
                                    <a:ea typeface="Cambria Math" panose="02040503050406030204" pitchFamily="18" charset="0"/>
                                  </a:rPr>
                                  <m:t>𝑠𝑖𝑛</m:t>
                                </m:r>
                                <m:r>
                                  <a:rPr lang="en-US" sz="2000" i="1">
                                    <a:solidFill>
                                      <a:schemeClr val="bg1"/>
                                    </a:solidFill>
                                    <a:latin typeface="+mn-lt"/>
                                  </a:rPr>
                                  <m:t>(2</m:t>
                                </m:r>
                                <m:r>
                                  <a:rPr lang="en-US" sz="2000" i="1">
                                    <a:solidFill>
                                      <a:schemeClr val="bg1"/>
                                    </a:solidFill>
                                    <a:latin typeface="+mn-lt"/>
                                    <a:ea typeface="Cambria Math" panose="02040503050406030204" pitchFamily="18" charset="0"/>
                                  </a:rPr>
                                  <m:t>𝜙</m:t>
                                </m:r>
                                <m:r>
                                  <a:rPr lang="en-US" sz="2000" i="1">
                                    <a:solidFill>
                                      <a:schemeClr val="bg1"/>
                                    </a:solidFill>
                                    <a:latin typeface="+mn-lt"/>
                                    <a:ea typeface="Cambria Math" panose="02040503050406030204" pitchFamily="18" charset="0"/>
                                  </a:rPr>
                                  <m:t>)</m:t>
                                </m:r>
                              </m:e>
                            </m:mr>
                            <m:mr>
                              <m:e>
                                <m:r>
                                  <m:rPr>
                                    <m:sty m:val="p"/>
                                  </m:rPr>
                                  <a:rPr lang="en-US" sz="2000" b="0" i="0" smtClean="0">
                                    <a:solidFill>
                                      <a:schemeClr val="bg1"/>
                                    </a:solidFill>
                                    <a:latin typeface="+mn-lt"/>
                                    <a:ea typeface="Cambria Math" panose="02040503050406030204" pitchFamily="18" charset="0"/>
                                  </a:rPr>
                                  <m:t>sin</m:t>
                                </m:r>
                                <m:r>
                                  <a:rPr lang="en-US" sz="2000" i="1">
                                    <a:solidFill>
                                      <a:schemeClr val="bg1"/>
                                    </a:solidFill>
                                    <a:latin typeface="+mn-lt"/>
                                  </a:rPr>
                                  <m:t>(2</m:t>
                                </m:r>
                                <m:r>
                                  <a:rPr lang="en-US" sz="2000" i="1">
                                    <a:solidFill>
                                      <a:schemeClr val="bg1"/>
                                    </a:solidFill>
                                    <a:latin typeface="+mn-lt"/>
                                    <a:ea typeface="Cambria Math" panose="02040503050406030204" pitchFamily="18" charset="0"/>
                                  </a:rPr>
                                  <m:t>𝜙</m:t>
                                </m:r>
                                <m:r>
                                  <a:rPr lang="en-US" sz="2000" i="1">
                                    <a:solidFill>
                                      <a:schemeClr val="bg1"/>
                                    </a:solidFill>
                                    <a:latin typeface="+mn-lt"/>
                                    <a:ea typeface="Cambria Math" panose="02040503050406030204" pitchFamily="18" charset="0"/>
                                  </a:rPr>
                                  <m:t>)</m:t>
                                </m:r>
                              </m:e>
                              <m:e>
                                <m:r>
                                  <a:rPr lang="en-US" sz="2000" b="0" i="0" smtClean="0">
                                    <a:solidFill>
                                      <a:schemeClr val="bg1"/>
                                    </a:solidFill>
                                    <a:latin typeface="+mn-lt"/>
                                    <a:ea typeface="Cambria Math" panose="02040503050406030204" pitchFamily="18" charset="0"/>
                                  </a:rPr>
                                  <m:t>−</m:t>
                                </m:r>
                                <m:r>
                                  <m:rPr>
                                    <m:sty m:val="p"/>
                                  </m:rPr>
                                  <a:rPr lang="en-US" sz="2000">
                                    <a:solidFill>
                                      <a:schemeClr val="bg1"/>
                                    </a:solidFill>
                                    <a:latin typeface="+mn-lt"/>
                                  </a:rPr>
                                  <m:t>cos</m:t>
                                </m:r>
                                <m:r>
                                  <a:rPr lang="en-US" sz="2000" i="1">
                                    <a:solidFill>
                                      <a:schemeClr val="bg1"/>
                                    </a:solidFill>
                                    <a:latin typeface="+mn-lt"/>
                                  </a:rPr>
                                  <m:t>(2</m:t>
                                </m:r>
                                <m:r>
                                  <a:rPr lang="en-US" sz="2000" i="1">
                                    <a:solidFill>
                                      <a:schemeClr val="bg1"/>
                                    </a:solidFill>
                                    <a:latin typeface="+mn-lt"/>
                                    <a:ea typeface="Cambria Math" panose="02040503050406030204" pitchFamily="18" charset="0"/>
                                  </a:rPr>
                                  <m:t>𝜙</m:t>
                                </m:r>
                                <m:r>
                                  <a:rPr lang="en-US" sz="2000" i="1">
                                    <a:solidFill>
                                      <a:schemeClr val="bg1"/>
                                    </a:solidFill>
                                    <a:latin typeface="+mn-lt"/>
                                    <a:ea typeface="Cambria Math" panose="02040503050406030204" pitchFamily="18" charset="0"/>
                                  </a:rPr>
                                  <m:t>)</m:t>
                                </m:r>
                              </m:e>
                            </m:mr>
                          </m:m>
                        </m:e>
                      </m:d>
                    </m:oMath>
                  </m:oMathPara>
                </a14:m>
                <a:endParaRPr lang="en-US" sz="2000" dirty="0">
                  <a:solidFill>
                    <a:schemeClr val="bg1"/>
                  </a:solidFill>
                  <a:latin typeface="+mn-lt"/>
                </a:endParaRPr>
              </a:p>
            </p:txBody>
          </p:sp>
        </mc:Choice>
        <mc:Fallback>
          <p:sp>
            <p:nvSpPr>
              <p:cNvPr id="26" name="TextBox 25">
                <a:extLst>
                  <a:ext uri="{FF2B5EF4-FFF2-40B4-BE49-F238E27FC236}">
                    <a16:creationId xmlns:a16="http://schemas.microsoft.com/office/drawing/2014/main" id="{D0B1D245-F36E-6841-829B-5B725E215D8B}"/>
                  </a:ext>
                </a:extLst>
              </p:cNvPr>
              <p:cNvSpPr txBox="1">
                <a:spLocks noRot="1" noChangeAspect="1" noMove="1" noResize="1" noEditPoints="1" noAdjustHandles="1" noChangeArrowheads="1" noChangeShapeType="1" noTextEdit="1"/>
              </p:cNvSpPr>
              <p:nvPr/>
            </p:nvSpPr>
            <p:spPr>
              <a:xfrm>
                <a:off x="1711189" y="4023485"/>
                <a:ext cx="5252272" cy="594458"/>
              </a:xfrm>
              <a:prstGeom prst="rect">
                <a:avLst/>
              </a:prstGeom>
              <a:blipFill>
                <a:blip r:embed="rId4"/>
                <a:stretch>
                  <a:fillRect l="-482" t="-4167" b="-1875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5138EFC7-5DFC-69D5-F33A-3BED046CCB95}"/>
                  </a:ext>
                </a:extLst>
              </p:cNvPr>
              <p:cNvSpPr txBox="1"/>
              <p:nvPr/>
            </p:nvSpPr>
            <p:spPr>
              <a:xfrm>
                <a:off x="5111073" y="1362613"/>
                <a:ext cx="2702791" cy="220253"/>
              </a:xfrm>
              <a:prstGeom prst="rect">
                <a:avLst/>
              </a:prstGeom>
              <a:noFill/>
            </p:spPr>
            <p:txBody>
              <a:bodyPr wrap="none" lIns="0" tIns="0" rIns="0" bIns="0" rtlCol="0">
                <a:spAutoFit/>
              </a:bodyPr>
              <a:lstStyle/>
              <a:p>
                <a:r>
                  <a:rPr lang="en-US" b="0" dirty="0">
                    <a:solidFill>
                      <a:schemeClr val="bg1"/>
                    </a:solidFill>
                    <a:latin typeface="+mn-lt"/>
                    <a:ea typeface="Cambria Math" panose="02040503050406030204" pitchFamily="18" charset="0"/>
                  </a:rPr>
                  <a:t>Semi major axis </a:t>
                </a:r>
                <a14:m>
                  <m:oMath xmlns:m="http://schemas.openxmlformats.org/officeDocument/2006/math">
                    <m:sSup>
                      <m:sSupPr>
                        <m:ctrlPr>
                          <a:rPr lang="en-US" b="0" i="1" smtClean="0">
                            <a:solidFill>
                              <a:schemeClr val="bg1"/>
                            </a:solidFill>
                            <a:latin typeface="+mn-lt"/>
                            <a:ea typeface="Cambria Math" panose="02040503050406030204" pitchFamily="18" charset="0"/>
                          </a:rPr>
                        </m:ctrlPr>
                      </m:sSupPr>
                      <m:e>
                        <m:d>
                          <m:dPr>
                            <m:ctrlPr>
                              <a:rPr lang="en-US" b="0" i="1" smtClean="0">
                                <a:solidFill>
                                  <a:schemeClr val="bg1"/>
                                </a:solidFill>
                                <a:latin typeface="+mn-lt"/>
                                <a:ea typeface="Cambria Math" panose="02040503050406030204" pitchFamily="18" charset="0"/>
                              </a:rPr>
                            </m:ctrlPr>
                          </m:dPr>
                          <m:e>
                            <m:r>
                              <a:rPr lang="en-US" b="0" i="0" smtClean="0">
                                <a:solidFill>
                                  <a:schemeClr val="bg1"/>
                                </a:solidFill>
                                <a:latin typeface="+mn-lt"/>
                                <a:ea typeface="Cambria Math" panose="02040503050406030204" pitchFamily="18" charset="0"/>
                              </a:rPr>
                              <m:t>1−</m:t>
                            </m:r>
                            <m:r>
                              <m:rPr>
                                <m:sty m:val="p"/>
                              </m:rPr>
                              <a:rPr lang="en-US" b="0" i="0" smtClean="0">
                                <a:solidFill>
                                  <a:schemeClr val="bg1"/>
                                </a:solidFill>
                                <a:latin typeface="+mn-lt"/>
                                <a:ea typeface="Cambria Math" panose="02040503050406030204" pitchFamily="18" charset="0"/>
                              </a:rPr>
                              <m:t>k</m:t>
                            </m:r>
                            <m:r>
                              <a:rPr lang="en-US" b="0" i="0" smtClean="0">
                                <a:solidFill>
                                  <a:schemeClr val="bg1"/>
                                </a:solidFill>
                                <a:latin typeface="+mn-lt"/>
                                <a:ea typeface="Cambria Math" panose="02040503050406030204" pitchFamily="18" charset="0"/>
                              </a:rPr>
                              <m:t>−</m:t>
                            </m:r>
                            <m:r>
                              <m:rPr>
                                <m:sty m:val="p"/>
                              </m:rPr>
                              <a:rPr lang="el-GR" b="0" i="1" smtClean="0">
                                <a:solidFill>
                                  <a:schemeClr val="bg1"/>
                                </a:solidFill>
                                <a:latin typeface="+mn-lt"/>
                                <a:ea typeface="Cambria Math" panose="02040503050406030204" pitchFamily="18" charset="0"/>
                              </a:rPr>
                              <m:t>γ</m:t>
                            </m:r>
                          </m:e>
                        </m:d>
                      </m:e>
                      <m:sup>
                        <m:r>
                          <a:rPr lang="en-US" b="0" i="1" smtClean="0">
                            <a:solidFill>
                              <a:schemeClr val="bg1"/>
                            </a:solidFill>
                            <a:latin typeface="+mn-lt"/>
                            <a:ea typeface="Cambria Math" panose="02040503050406030204" pitchFamily="18" charset="0"/>
                          </a:rPr>
                          <m:t>−1</m:t>
                        </m:r>
                      </m:sup>
                    </m:sSup>
                    <m:r>
                      <a:rPr lang="en-US" b="0" i="1" smtClean="0">
                        <a:solidFill>
                          <a:schemeClr val="bg1"/>
                        </a:solidFill>
                        <a:latin typeface="+mn-lt"/>
                        <a:ea typeface="Cambria Math" panose="02040503050406030204" pitchFamily="18" charset="0"/>
                      </a:rPr>
                      <m:t>=</m:t>
                    </m:r>
                    <m:r>
                      <a:rPr lang="en-US" b="0" i="1" smtClean="0">
                        <a:solidFill>
                          <a:schemeClr val="bg1"/>
                        </a:solidFill>
                        <a:latin typeface="+mn-lt"/>
                        <a:ea typeface="Cambria Math" panose="02040503050406030204" pitchFamily="18" charset="0"/>
                      </a:rPr>
                      <m:t>𝑎</m:t>
                    </m:r>
                  </m:oMath>
                </a14:m>
                <a:endParaRPr lang="en-US" dirty="0">
                  <a:solidFill>
                    <a:schemeClr val="bg1"/>
                  </a:solidFill>
                  <a:latin typeface="+mn-lt"/>
                </a:endParaRPr>
              </a:p>
            </p:txBody>
          </p:sp>
        </mc:Choice>
        <mc:Fallback>
          <p:sp>
            <p:nvSpPr>
              <p:cNvPr id="7" name="TextBox 6">
                <a:extLst>
                  <a:ext uri="{FF2B5EF4-FFF2-40B4-BE49-F238E27FC236}">
                    <a16:creationId xmlns:a16="http://schemas.microsoft.com/office/drawing/2014/main" id="{5138EFC7-5DFC-69D5-F33A-3BED046CCB95}"/>
                  </a:ext>
                </a:extLst>
              </p:cNvPr>
              <p:cNvSpPr txBox="1">
                <a:spLocks noRot="1" noChangeAspect="1" noMove="1" noResize="1" noEditPoints="1" noAdjustHandles="1" noChangeArrowheads="1" noChangeShapeType="1" noTextEdit="1"/>
              </p:cNvSpPr>
              <p:nvPr/>
            </p:nvSpPr>
            <p:spPr>
              <a:xfrm>
                <a:off x="5111073" y="1362613"/>
                <a:ext cx="2702791" cy="220253"/>
              </a:xfrm>
              <a:prstGeom prst="rect">
                <a:avLst/>
              </a:prstGeom>
              <a:blipFill>
                <a:blip r:embed="rId5"/>
                <a:stretch>
                  <a:fillRect l="-4206" t="-27778" r="-467" b="-4444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767E060B-6754-3172-6711-144C2FF89AA4}"/>
                  </a:ext>
                </a:extLst>
              </p:cNvPr>
              <p:cNvSpPr txBox="1"/>
              <p:nvPr/>
            </p:nvSpPr>
            <p:spPr>
              <a:xfrm>
                <a:off x="5111073" y="1847459"/>
                <a:ext cx="2699200" cy="220253"/>
              </a:xfrm>
              <a:prstGeom prst="rect">
                <a:avLst/>
              </a:prstGeom>
              <a:noFill/>
            </p:spPr>
            <p:txBody>
              <a:bodyPr wrap="none" lIns="0" tIns="0" rIns="0" bIns="0" rtlCol="0">
                <a:spAutoFit/>
              </a:bodyPr>
              <a:lstStyle/>
              <a:p>
                <a:r>
                  <a:rPr lang="en-US" b="0" dirty="0">
                    <a:solidFill>
                      <a:schemeClr val="bg1"/>
                    </a:solidFill>
                    <a:latin typeface="+mn-lt"/>
                    <a:ea typeface="Cambria Math" panose="02040503050406030204" pitchFamily="18" charset="0"/>
                  </a:rPr>
                  <a:t>Semi minor axis </a:t>
                </a:r>
                <a14:m>
                  <m:oMath xmlns:m="http://schemas.openxmlformats.org/officeDocument/2006/math">
                    <m:sSup>
                      <m:sSupPr>
                        <m:ctrlPr>
                          <a:rPr lang="en-US" b="0" i="1" smtClean="0">
                            <a:solidFill>
                              <a:schemeClr val="bg1"/>
                            </a:solidFill>
                            <a:latin typeface="+mn-lt"/>
                            <a:ea typeface="Cambria Math" panose="02040503050406030204" pitchFamily="18" charset="0"/>
                          </a:rPr>
                        </m:ctrlPr>
                      </m:sSupPr>
                      <m:e>
                        <m:d>
                          <m:dPr>
                            <m:ctrlPr>
                              <a:rPr lang="en-US" b="0" i="1" smtClean="0">
                                <a:solidFill>
                                  <a:schemeClr val="bg1"/>
                                </a:solidFill>
                                <a:latin typeface="+mn-lt"/>
                                <a:ea typeface="Cambria Math" panose="02040503050406030204" pitchFamily="18" charset="0"/>
                              </a:rPr>
                            </m:ctrlPr>
                          </m:dPr>
                          <m:e>
                            <m:r>
                              <a:rPr lang="en-US" b="0" i="0" smtClean="0">
                                <a:solidFill>
                                  <a:schemeClr val="bg1"/>
                                </a:solidFill>
                                <a:latin typeface="+mn-lt"/>
                                <a:ea typeface="Cambria Math" panose="02040503050406030204" pitchFamily="18" charset="0"/>
                              </a:rPr>
                              <m:t>1−</m:t>
                            </m:r>
                            <m:r>
                              <m:rPr>
                                <m:sty m:val="p"/>
                              </m:rPr>
                              <a:rPr lang="en-US" b="0" i="0" smtClean="0">
                                <a:solidFill>
                                  <a:schemeClr val="bg1"/>
                                </a:solidFill>
                                <a:latin typeface="+mn-lt"/>
                                <a:ea typeface="Cambria Math" panose="02040503050406030204" pitchFamily="18" charset="0"/>
                              </a:rPr>
                              <m:t>k</m:t>
                            </m:r>
                            <m:r>
                              <a:rPr lang="en-US" b="0" i="1" smtClean="0">
                                <a:solidFill>
                                  <a:schemeClr val="bg1"/>
                                </a:solidFill>
                                <a:latin typeface="+mn-lt"/>
                                <a:ea typeface="Cambria Math" panose="02040503050406030204" pitchFamily="18" charset="0"/>
                              </a:rPr>
                              <m:t>+</m:t>
                            </m:r>
                            <m:r>
                              <m:rPr>
                                <m:sty m:val="p"/>
                              </m:rPr>
                              <a:rPr lang="el-GR" b="0" i="1" smtClean="0">
                                <a:solidFill>
                                  <a:schemeClr val="bg1"/>
                                </a:solidFill>
                                <a:latin typeface="+mn-lt"/>
                                <a:ea typeface="Cambria Math" panose="02040503050406030204" pitchFamily="18" charset="0"/>
                              </a:rPr>
                              <m:t>γ</m:t>
                            </m:r>
                          </m:e>
                        </m:d>
                      </m:e>
                      <m:sup>
                        <m:r>
                          <a:rPr lang="en-US" b="0" i="1" smtClean="0">
                            <a:solidFill>
                              <a:schemeClr val="bg1"/>
                            </a:solidFill>
                            <a:latin typeface="+mn-lt"/>
                            <a:ea typeface="Cambria Math" panose="02040503050406030204" pitchFamily="18" charset="0"/>
                          </a:rPr>
                          <m:t>−1</m:t>
                        </m:r>
                      </m:sup>
                    </m:sSup>
                    <m:r>
                      <a:rPr lang="en-US" b="0" i="1" smtClean="0">
                        <a:solidFill>
                          <a:schemeClr val="bg1"/>
                        </a:solidFill>
                        <a:latin typeface="+mn-lt"/>
                        <a:ea typeface="Cambria Math" panose="02040503050406030204" pitchFamily="18" charset="0"/>
                      </a:rPr>
                      <m:t>=</m:t>
                    </m:r>
                    <m:r>
                      <a:rPr lang="en-US" b="0" i="1" smtClean="0">
                        <a:solidFill>
                          <a:schemeClr val="bg1"/>
                        </a:solidFill>
                        <a:latin typeface="+mn-lt"/>
                        <a:ea typeface="Cambria Math" panose="02040503050406030204" pitchFamily="18" charset="0"/>
                      </a:rPr>
                      <m:t>𝑏</m:t>
                    </m:r>
                  </m:oMath>
                </a14:m>
                <a:endParaRPr lang="en-US" dirty="0">
                  <a:solidFill>
                    <a:schemeClr val="bg1"/>
                  </a:solidFill>
                  <a:latin typeface="+mn-lt"/>
                </a:endParaRPr>
              </a:p>
            </p:txBody>
          </p:sp>
        </mc:Choice>
        <mc:Fallback>
          <p:sp>
            <p:nvSpPr>
              <p:cNvPr id="8" name="TextBox 7">
                <a:extLst>
                  <a:ext uri="{FF2B5EF4-FFF2-40B4-BE49-F238E27FC236}">
                    <a16:creationId xmlns:a16="http://schemas.microsoft.com/office/drawing/2014/main" id="{767E060B-6754-3172-6711-144C2FF89AA4}"/>
                  </a:ext>
                </a:extLst>
              </p:cNvPr>
              <p:cNvSpPr txBox="1">
                <a:spLocks noRot="1" noChangeAspect="1" noMove="1" noResize="1" noEditPoints="1" noAdjustHandles="1" noChangeArrowheads="1" noChangeShapeType="1" noTextEdit="1"/>
              </p:cNvSpPr>
              <p:nvPr/>
            </p:nvSpPr>
            <p:spPr>
              <a:xfrm>
                <a:off x="5111073" y="1847459"/>
                <a:ext cx="2699200" cy="220253"/>
              </a:xfrm>
              <a:prstGeom prst="rect">
                <a:avLst/>
              </a:prstGeom>
              <a:blipFill>
                <a:blip r:embed="rId6"/>
                <a:stretch>
                  <a:fillRect l="-4225" t="-22222" r="-1408" b="-50000"/>
                </a:stretch>
              </a:blipFill>
            </p:spPr>
            <p:txBody>
              <a:bodyPr/>
              <a:lstStyle/>
              <a:p>
                <a:r>
                  <a:rPr lang="en-US">
                    <a:noFill/>
                  </a:rPr>
                  <a:t> </a:t>
                </a:r>
              </a:p>
            </p:txBody>
          </p:sp>
        </mc:Fallback>
      </mc:AlternateContent>
      <p:sp>
        <p:nvSpPr>
          <p:cNvPr id="9" name="Title 8">
            <a:extLst>
              <a:ext uri="{FF2B5EF4-FFF2-40B4-BE49-F238E27FC236}">
                <a16:creationId xmlns:a16="http://schemas.microsoft.com/office/drawing/2014/main" id="{A2644E69-3D87-B9DB-ABC9-4046B57A00F4}"/>
              </a:ext>
            </a:extLst>
          </p:cNvPr>
          <p:cNvSpPr>
            <a:spLocks noGrp="1"/>
          </p:cNvSpPr>
          <p:nvPr>
            <p:ph type="title"/>
          </p:nvPr>
        </p:nvSpPr>
        <p:spPr>
          <a:xfrm>
            <a:off x="311700" y="434008"/>
            <a:ext cx="8520600" cy="572700"/>
          </a:xfrm>
        </p:spPr>
        <p:txBody>
          <a:bodyPr/>
          <a:lstStyle/>
          <a:p>
            <a:r>
              <a:rPr lang="en-US" dirty="0">
                <a:solidFill>
                  <a:schemeClr val="bg1"/>
                </a:solidFill>
                <a:latin typeface="+mn-lt"/>
              </a:rPr>
              <a:t>Magnification and shear</a:t>
            </a:r>
          </a:p>
        </p:txBody>
      </p:sp>
    </p:spTree>
    <p:extLst>
      <p:ext uri="{BB962C8B-B14F-4D97-AF65-F5344CB8AC3E}">
        <p14:creationId xmlns:p14="http://schemas.microsoft.com/office/powerpoint/2010/main" val="808172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AF8CB-7149-077A-1EE2-857F5EA3758B}"/>
              </a:ext>
            </a:extLst>
          </p:cNvPr>
          <p:cNvSpPr>
            <a:spLocks noGrp="1"/>
          </p:cNvSpPr>
          <p:nvPr>
            <p:ph type="title"/>
          </p:nvPr>
        </p:nvSpPr>
        <p:spPr/>
        <p:txBody>
          <a:bodyPr/>
          <a:lstStyle/>
          <a:p>
            <a:r>
              <a:rPr lang="en-US" dirty="0">
                <a:latin typeface="+mn-lt"/>
              </a:rPr>
              <a:t>Rubin compared to the rest</a:t>
            </a:r>
          </a:p>
        </p:txBody>
      </p:sp>
      <p:pic>
        <p:nvPicPr>
          <p:cNvPr id="4" name="Picture 3">
            <a:extLst>
              <a:ext uri="{FF2B5EF4-FFF2-40B4-BE49-F238E27FC236}">
                <a16:creationId xmlns:a16="http://schemas.microsoft.com/office/drawing/2014/main" id="{C801EEBB-2C8B-50A3-E649-1435F78F9E06}"/>
              </a:ext>
            </a:extLst>
          </p:cNvPr>
          <p:cNvPicPr>
            <a:picLocks noChangeAspect="1"/>
          </p:cNvPicPr>
          <p:nvPr/>
        </p:nvPicPr>
        <p:blipFill>
          <a:blip r:embed="rId2"/>
          <a:stretch>
            <a:fillRect/>
          </a:stretch>
        </p:blipFill>
        <p:spPr>
          <a:xfrm>
            <a:off x="685800" y="1017725"/>
            <a:ext cx="7772400" cy="3378766"/>
          </a:xfrm>
          <a:prstGeom prst="rect">
            <a:avLst/>
          </a:prstGeom>
        </p:spPr>
      </p:pic>
      <p:sp>
        <p:nvSpPr>
          <p:cNvPr id="7" name="Rectangle 6">
            <a:extLst>
              <a:ext uri="{FF2B5EF4-FFF2-40B4-BE49-F238E27FC236}">
                <a16:creationId xmlns:a16="http://schemas.microsoft.com/office/drawing/2014/main" id="{04FB233E-1A19-4D6A-57EC-9F164679AABC}"/>
              </a:ext>
            </a:extLst>
          </p:cNvPr>
          <p:cNvSpPr/>
          <p:nvPr/>
        </p:nvSpPr>
        <p:spPr>
          <a:xfrm>
            <a:off x="4438185" y="970154"/>
            <a:ext cx="2129883" cy="3515545"/>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13428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D79B05-2E30-6E4F-A411-FD072C1CA5FC}"/>
              </a:ext>
            </a:extLst>
          </p:cNvPr>
          <p:cNvPicPr>
            <a:picLocks noChangeAspect="1"/>
          </p:cNvPicPr>
          <p:nvPr/>
        </p:nvPicPr>
        <p:blipFill>
          <a:blip r:embed="rId3"/>
          <a:stretch>
            <a:fillRect/>
          </a:stretch>
        </p:blipFill>
        <p:spPr>
          <a:xfrm>
            <a:off x="883905" y="1053538"/>
            <a:ext cx="7302710" cy="2292535"/>
          </a:xfrm>
          <a:prstGeom prst="rect">
            <a:avLst/>
          </a:prstGeom>
        </p:spPr>
      </p:pic>
      <p:sp>
        <p:nvSpPr>
          <p:cNvPr id="4" name="TextBox 3">
            <a:extLst>
              <a:ext uri="{FF2B5EF4-FFF2-40B4-BE49-F238E27FC236}">
                <a16:creationId xmlns:a16="http://schemas.microsoft.com/office/drawing/2014/main" id="{1899C8F4-CF88-D047-9677-13AA50773901}"/>
              </a:ext>
            </a:extLst>
          </p:cNvPr>
          <p:cNvSpPr txBox="1"/>
          <p:nvPr/>
        </p:nvSpPr>
        <p:spPr>
          <a:xfrm>
            <a:off x="783771" y="3393568"/>
            <a:ext cx="7502979" cy="523220"/>
          </a:xfrm>
          <a:prstGeom prst="rect">
            <a:avLst/>
          </a:prstGeom>
          <a:noFill/>
        </p:spPr>
        <p:txBody>
          <a:bodyPr wrap="square" rtlCol="0">
            <a:spAutoFit/>
          </a:bodyPr>
          <a:lstStyle/>
          <a:p>
            <a:pPr algn="l"/>
            <a:r>
              <a:rPr lang="en-US" dirty="0">
                <a:solidFill>
                  <a:schemeClr val="bg1"/>
                </a:solidFill>
                <a:latin typeface="+mn-lt"/>
              </a:rPr>
              <a:t>If we measure the shape of a galaxy (its ellipticity or semi major and semi minor axes) and we </a:t>
            </a:r>
            <a:r>
              <a:rPr lang="en-US" u="sng" dirty="0">
                <a:solidFill>
                  <a:schemeClr val="bg1"/>
                </a:solidFill>
                <a:latin typeface="+mn-lt"/>
              </a:rPr>
              <a:t>assume</a:t>
            </a:r>
            <a:r>
              <a:rPr lang="en-US" dirty="0">
                <a:solidFill>
                  <a:schemeClr val="bg1"/>
                </a:solidFill>
                <a:latin typeface="+mn-lt"/>
              </a:rPr>
              <a:t> on average that all galaxies are circular we can measure </a:t>
            </a:r>
            <a:r>
              <a:rPr lang="en-US" dirty="0" err="1">
                <a:solidFill>
                  <a:schemeClr val="bg1"/>
                </a:solidFill>
                <a:latin typeface="+mn-lt"/>
              </a:rPr>
              <a:t>ɣ</a:t>
            </a:r>
            <a:endParaRPr lang="en-US" dirty="0">
              <a:solidFill>
                <a:schemeClr val="bg1"/>
              </a:solidFill>
              <a:latin typeface="+mn-lt"/>
            </a:endParaRP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3C9012A4-29AD-6D4A-996D-2FF6CFD5435D}"/>
                  </a:ext>
                </a:extLst>
              </p:cNvPr>
              <p:cNvSpPr txBox="1"/>
              <p:nvPr/>
            </p:nvSpPr>
            <p:spPr>
              <a:xfrm>
                <a:off x="2356626" y="3930947"/>
                <a:ext cx="2402068" cy="3368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i="1" smtClean="0">
                          <a:solidFill>
                            <a:schemeClr val="bg1"/>
                          </a:solidFill>
                          <a:latin typeface="+mn-lt"/>
                          <a:ea typeface="Cambria Math" panose="02040503050406030204" pitchFamily="18" charset="0"/>
                        </a:rPr>
                        <m:t>𝛾</m:t>
                      </m:r>
                      <m:r>
                        <a:rPr lang="en-US" sz="2000" b="0" i="1" smtClean="0">
                          <a:solidFill>
                            <a:schemeClr val="bg1"/>
                          </a:solidFill>
                          <a:latin typeface="+mn-lt"/>
                          <a:ea typeface="Cambria Math" panose="02040503050406030204" pitchFamily="18" charset="0"/>
                        </a:rPr>
                        <m:t>→ </m:t>
                      </m:r>
                      <m:sSub>
                        <m:sSubPr>
                          <m:ctrlPr>
                            <a:rPr lang="en-US" sz="2000" b="0" i="1" smtClean="0">
                              <a:solidFill>
                                <a:schemeClr val="bg1"/>
                              </a:solidFill>
                              <a:latin typeface="+mn-lt"/>
                              <a:ea typeface="Cambria Math" panose="02040503050406030204" pitchFamily="18" charset="0"/>
                            </a:rPr>
                          </m:ctrlPr>
                        </m:sSubPr>
                        <m:e>
                          <m:r>
                            <a:rPr lang="en-US" sz="2000" b="0" i="1" smtClean="0">
                              <a:solidFill>
                                <a:schemeClr val="bg1"/>
                              </a:solidFill>
                              <a:latin typeface="+mn-lt"/>
                              <a:ea typeface="Cambria Math" panose="02040503050406030204" pitchFamily="18" charset="0"/>
                            </a:rPr>
                            <m:t>𝜓</m:t>
                          </m:r>
                        </m:e>
                        <m:sub>
                          <m:r>
                            <a:rPr lang="en-US" sz="2000" b="0" i="1" smtClean="0">
                              <a:solidFill>
                                <a:schemeClr val="bg1"/>
                              </a:solidFill>
                              <a:latin typeface="+mn-lt"/>
                              <a:ea typeface="Cambria Math" panose="02040503050406030204" pitchFamily="18" charset="0"/>
                            </a:rPr>
                            <m:t>𝑖𝑗</m:t>
                          </m:r>
                        </m:sub>
                      </m:sSub>
                      <m:r>
                        <a:rPr lang="en-US" sz="2000" b="0" i="1" smtClean="0">
                          <a:solidFill>
                            <a:schemeClr val="bg1"/>
                          </a:solidFill>
                          <a:latin typeface="+mn-lt"/>
                          <a:ea typeface="Cambria Math" panose="02040503050406030204" pitchFamily="18" charset="0"/>
                        </a:rPr>
                        <m:t>→ </m:t>
                      </m:r>
                      <m:r>
                        <a:rPr lang="en-US" sz="2000" b="0" i="1" smtClean="0">
                          <a:solidFill>
                            <a:schemeClr val="bg1"/>
                          </a:solidFill>
                          <a:latin typeface="+mn-lt"/>
                          <a:ea typeface="Cambria Math" panose="02040503050406030204" pitchFamily="18" charset="0"/>
                        </a:rPr>
                        <m:t>𝛼</m:t>
                      </m:r>
                      <m:r>
                        <a:rPr lang="en-US" sz="2000" b="0" i="1" smtClean="0">
                          <a:solidFill>
                            <a:schemeClr val="bg1"/>
                          </a:solidFill>
                          <a:latin typeface="+mn-lt"/>
                          <a:ea typeface="Cambria Math" panose="02040503050406030204" pitchFamily="18" charset="0"/>
                        </a:rPr>
                        <m:t> →</m:t>
                      </m:r>
                      <m:sSub>
                        <m:sSubPr>
                          <m:ctrlPr>
                            <a:rPr lang="en-US" sz="2000" i="1" smtClean="0">
                              <a:solidFill>
                                <a:schemeClr val="bg1"/>
                              </a:solidFill>
                              <a:latin typeface="+mn-lt"/>
                            </a:rPr>
                          </m:ctrlPr>
                        </m:sSubPr>
                        <m:e>
                          <m:r>
                            <m:rPr>
                              <m:sty m:val="p"/>
                            </m:rPr>
                            <a:rPr lang="en-US" sz="2000">
                              <a:solidFill>
                                <a:schemeClr val="bg1"/>
                              </a:solidFill>
                              <a:latin typeface="+mn-lt"/>
                            </a:rPr>
                            <m:t>∇</m:t>
                          </m:r>
                        </m:e>
                        <m:sub>
                          <m:r>
                            <a:rPr lang="en-US" sz="2000" i="1">
                              <a:solidFill>
                                <a:schemeClr val="bg1"/>
                              </a:solidFill>
                              <a:latin typeface="+mn-lt"/>
                              <a:ea typeface="Cambria Math" panose="02040503050406030204" pitchFamily="18" charset="0"/>
                            </a:rPr>
                            <m:t>⊥</m:t>
                          </m:r>
                        </m:sub>
                      </m:sSub>
                      <m:r>
                        <a:rPr lang="en-US" sz="2000" i="1" smtClean="0">
                          <a:solidFill>
                            <a:schemeClr val="bg1"/>
                          </a:solidFill>
                          <a:latin typeface="+mn-lt"/>
                          <a:ea typeface="Cambria Math" panose="02040503050406030204" pitchFamily="18" charset="0"/>
                        </a:rPr>
                        <m:t>𝜙</m:t>
                      </m:r>
                    </m:oMath>
                  </m:oMathPara>
                </a14:m>
                <a:endParaRPr lang="en-US" sz="2000" dirty="0">
                  <a:solidFill>
                    <a:schemeClr val="bg1"/>
                  </a:solidFill>
                  <a:latin typeface="+mn-lt"/>
                </a:endParaRPr>
              </a:p>
            </p:txBody>
          </p:sp>
        </mc:Choice>
        <mc:Fallback>
          <p:sp>
            <p:nvSpPr>
              <p:cNvPr id="5" name="TextBox 4">
                <a:extLst>
                  <a:ext uri="{FF2B5EF4-FFF2-40B4-BE49-F238E27FC236}">
                    <a16:creationId xmlns:a16="http://schemas.microsoft.com/office/drawing/2014/main" id="{3C9012A4-29AD-6D4A-996D-2FF6CFD5435D}"/>
                  </a:ext>
                </a:extLst>
              </p:cNvPr>
              <p:cNvSpPr txBox="1">
                <a:spLocks noRot="1" noChangeAspect="1" noMove="1" noResize="1" noEditPoints="1" noAdjustHandles="1" noChangeArrowheads="1" noChangeShapeType="1" noTextEdit="1"/>
              </p:cNvSpPr>
              <p:nvPr/>
            </p:nvSpPr>
            <p:spPr>
              <a:xfrm>
                <a:off x="2356626" y="3930947"/>
                <a:ext cx="2402068" cy="336823"/>
              </a:xfrm>
              <a:prstGeom prst="rect">
                <a:avLst/>
              </a:prstGeom>
              <a:blipFill>
                <a:blip r:embed="rId4"/>
                <a:stretch>
                  <a:fillRect l="-1579" t="-7407" r="-2632" b="-29630"/>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B0A93E67-D811-4442-8C70-13D7C9ED4D77}"/>
              </a:ext>
            </a:extLst>
          </p:cNvPr>
          <p:cNvSpPr/>
          <p:nvPr/>
        </p:nvSpPr>
        <p:spPr>
          <a:xfrm>
            <a:off x="783771" y="4277570"/>
            <a:ext cx="7282543" cy="738664"/>
          </a:xfrm>
          <a:prstGeom prst="rect">
            <a:avLst/>
          </a:prstGeom>
        </p:spPr>
        <p:txBody>
          <a:bodyPr wrap="square">
            <a:spAutoFit/>
          </a:bodyPr>
          <a:lstStyle/>
          <a:p>
            <a:r>
              <a:rPr lang="en-US" dirty="0">
                <a:solidFill>
                  <a:schemeClr val="bg1"/>
                </a:solidFill>
                <a:latin typeface="+mn-lt"/>
              </a:rPr>
              <a:t>Shear gives a measure of the gradient of the potential from which we can infer the mass surface density. This assume no preferred alignment in the shapes of galaxies and we must average over many galaxies  (because the signal is so small)</a:t>
            </a:r>
          </a:p>
        </p:txBody>
      </p:sp>
      <p:sp>
        <p:nvSpPr>
          <p:cNvPr id="7" name="Title 6">
            <a:extLst>
              <a:ext uri="{FF2B5EF4-FFF2-40B4-BE49-F238E27FC236}">
                <a16:creationId xmlns:a16="http://schemas.microsoft.com/office/drawing/2014/main" id="{3F4447E2-B4E6-66B3-736A-A49ADB933040}"/>
              </a:ext>
            </a:extLst>
          </p:cNvPr>
          <p:cNvSpPr>
            <a:spLocks noGrp="1"/>
          </p:cNvSpPr>
          <p:nvPr>
            <p:ph type="title"/>
          </p:nvPr>
        </p:nvSpPr>
        <p:spPr/>
        <p:txBody>
          <a:bodyPr/>
          <a:lstStyle/>
          <a:p>
            <a:r>
              <a:rPr lang="en-US" dirty="0">
                <a:latin typeface="+mn-lt"/>
              </a:rPr>
              <a:t>Measuring the shape of the galaxy</a:t>
            </a:r>
          </a:p>
        </p:txBody>
      </p:sp>
    </p:spTree>
    <p:extLst>
      <p:ext uri="{BB962C8B-B14F-4D97-AF65-F5344CB8AC3E}">
        <p14:creationId xmlns:p14="http://schemas.microsoft.com/office/powerpoint/2010/main" val="2992361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53593-CAAA-1E49-9AB9-81C4C4C2BA58}"/>
              </a:ext>
            </a:extLst>
          </p:cNvPr>
          <p:cNvSpPr>
            <a:spLocks noGrp="1"/>
          </p:cNvSpPr>
          <p:nvPr>
            <p:ph type="title"/>
          </p:nvPr>
        </p:nvSpPr>
        <p:spPr/>
        <p:txBody>
          <a:bodyPr/>
          <a:lstStyle/>
          <a:p>
            <a:r>
              <a:rPr lang="en-US" dirty="0">
                <a:solidFill>
                  <a:schemeClr val="bg1"/>
                </a:solidFill>
                <a:latin typeface="+mn-lt"/>
              </a:rPr>
              <a:t>Measuring mass distribution with weak lensing</a:t>
            </a:r>
          </a:p>
        </p:txBody>
      </p:sp>
      <p:pic>
        <p:nvPicPr>
          <p:cNvPr id="4" name="Picture 3">
            <a:extLst>
              <a:ext uri="{FF2B5EF4-FFF2-40B4-BE49-F238E27FC236}">
                <a16:creationId xmlns:a16="http://schemas.microsoft.com/office/drawing/2014/main" id="{0E17BA33-E2B4-744E-AAD7-91EAC2BB37D5}"/>
              </a:ext>
            </a:extLst>
          </p:cNvPr>
          <p:cNvPicPr>
            <a:picLocks noChangeAspect="1"/>
          </p:cNvPicPr>
          <p:nvPr/>
        </p:nvPicPr>
        <p:blipFill>
          <a:blip r:embed="rId3"/>
          <a:stretch>
            <a:fillRect/>
          </a:stretch>
        </p:blipFill>
        <p:spPr>
          <a:xfrm>
            <a:off x="387900" y="1189491"/>
            <a:ext cx="4017474" cy="3015118"/>
          </a:xfrm>
          <a:prstGeom prst="rect">
            <a:avLst/>
          </a:prstGeom>
        </p:spPr>
      </p:pic>
      <p:pic>
        <p:nvPicPr>
          <p:cNvPr id="5" name="Picture 4">
            <a:extLst>
              <a:ext uri="{FF2B5EF4-FFF2-40B4-BE49-F238E27FC236}">
                <a16:creationId xmlns:a16="http://schemas.microsoft.com/office/drawing/2014/main" id="{7ADB49E8-2B9A-A44A-9497-55F77ED961DE}"/>
              </a:ext>
            </a:extLst>
          </p:cNvPr>
          <p:cNvPicPr>
            <a:picLocks noChangeAspect="1"/>
          </p:cNvPicPr>
          <p:nvPr/>
        </p:nvPicPr>
        <p:blipFill>
          <a:blip r:embed="rId4"/>
          <a:stretch>
            <a:fillRect/>
          </a:stretch>
        </p:blipFill>
        <p:spPr>
          <a:xfrm>
            <a:off x="4697965" y="1189492"/>
            <a:ext cx="4017475" cy="3015119"/>
          </a:xfrm>
          <a:prstGeom prst="rect">
            <a:avLst/>
          </a:prstGeom>
        </p:spPr>
      </p:pic>
      <p:sp>
        <p:nvSpPr>
          <p:cNvPr id="7" name="TextBox 6">
            <a:extLst>
              <a:ext uri="{FF2B5EF4-FFF2-40B4-BE49-F238E27FC236}">
                <a16:creationId xmlns:a16="http://schemas.microsoft.com/office/drawing/2014/main" id="{76D2874E-257C-FA4D-AFBB-4015ECF2D7ED}"/>
              </a:ext>
            </a:extLst>
          </p:cNvPr>
          <p:cNvSpPr txBox="1"/>
          <p:nvPr/>
        </p:nvSpPr>
        <p:spPr>
          <a:xfrm>
            <a:off x="7200900" y="5511284"/>
            <a:ext cx="1747594" cy="307777"/>
          </a:xfrm>
          <a:prstGeom prst="rect">
            <a:avLst/>
          </a:prstGeom>
          <a:noFill/>
        </p:spPr>
        <p:txBody>
          <a:bodyPr wrap="none" rtlCol="0">
            <a:spAutoFit/>
          </a:bodyPr>
          <a:lstStyle/>
          <a:p>
            <a:r>
              <a:rPr lang="en-US" dirty="0">
                <a:solidFill>
                  <a:schemeClr val="bg1"/>
                </a:solidFill>
                <a:latin typeface="+mn-lt"/>
              </a:rPr>
              <a:t>Credit: Sarah Bridle</a:t>
            </a:r>
          </a:p>
        </p:txBody>
      </p:sp>
    </p:spTree>
    <p:extLst>
      <p:ext uri="{BB962C8B-B14F-4D97-AF65-F5344CB8AC3E}">
        <p14:creationId xmlns:p14="http://schemas.microsoft.com/office/powerpoint/2010/main" val="35017015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53593-CAAA-1E49-9AB9-81C4C4C2BA58}"/>
              </a:ext>
            </a:extLst>
          </p:cNvPr>
          <p:cNvSpPr>
            <a:spLocks noGrp="1"/>
          </p:cNvSpPr>
          <p:nvPr>
            <p:ph type="title"/>
          </p:nvPr>
        </p:nvSpPr>
        <p:spPr/>
        <p:txBody>
          <a:bodyPr/>
          <a:lstStyle/>
          <a:p>
            <a:r>
              <a:rPr lang="en-US" dirty="0">
                <a:solidFill>
                  <a:schemeClr val="bg1"/>
                </a:solidFill>
                <a:latin typeface="+mn-lt"/>
              </a:rPr>
              <a:t>Measuring mass distribution with weak lensing</a:t>
            </a:r>
          </a:p>
        </p:txBody>
      </p:sp>
      <p:pic>
        <p:nvPicPr>
          <p:cNvPr id="4" name="Picture 3">
            <a:extLst>
              <a:ext uri="{FF2B5EF4-FFF2-40B4-BE49-F238E27FC236}">
                <a16:creationId xmlns:a16="http://schemas.microsoft.com/office/drawing/2014/main" id="{0E17BA33-E2B4-744E-AAD7-91EAC2BB37D5}"/>
              </a:ext>
            </a:extLst>
          </p:cNvPr>
          <p:cNvPicPr>
            <a:picLocks noChangeAspect="1"/>
          </p:cNvPicPr>
          <p:nvPr/>
        </p:nvPicPr>
        <p:blipFill>
          <a:blip r:embed="rId3"/>
          <a:stretch>
            <a:fillRect/>
          </a:stretch>
        </p:blipFill>
        <p:spPr>
          <a:xfrm>
            <a:off x="387900" y="1189491"/>
            <a:ext cx="4017474" cy="3015118"/>
          </a:xfrm>
          <a:prstGeom prst="rect">
            <a:avLst/>
          </a:prstGeom>
        </p:spPr>
      </p:pic>
      <p:pic>
        <p:nvPicPr>
          <p:cNvPr id="5" name="Picture 4">
            <a:extLst>
              <a:ext uri="{FF2B5EF4-FFF2-40B4-BE49-F238E27FC236}">
                <a16:creationId xmlns:a16="http://schemas.microsoft.com/office/drawing/2014/main" id="{7ADB49E8-2B9A-A44A-9497-55F77ED961DE}"/>
              </a:ext>
            </a:extLst>
          </p:cNvPr>
          <p:cNvPicPr>
            <a:picLocks noChangeAspect="1"/>
          </p:cNvPicPr>
          <p:nvPr/>
        </p:nvPicPr>
        <p:blipFill>
          <a:blip r:embed="rId4"/>
          <a:stretch>
            <a:fillRect/>
          </a:stretch>
        </p:blipFill>
        <p:spPr>
          <a:xfrm>
            <a:off x="4697965" y="1189492"/>
            <a:ext cx="4017475" cy="3015119"/>
          </a:xfrm>
          <a:prstGeom prst="rect">
            <a:avLst/>
          </a:prstGeom>
        </p:spPr>
      </p:pic>
      <p:pic>
        <p:nvPicPr>
          <p:cNvPr id="6" name="Picture 5">
            <a:extLst>
              <a:ext uri="{FF2B5EF4-FFF2-40B4-BE49-F238E27FC236}">
                <a16:creationId xmlns:a16="http://schemas.microsoft.com/office/drawing/2014/main" id="{0A3E2B7C-7733-A546-8F74-54D2E586F0E7}"/>
              </a:ext>
            </a:extLst>
          </p:cNvPr>
          <p:cNvPicPr>
            <a:picLocks noChangeAspect="1"/>
          </p:cNvPicPr>
          <p:nvPr/>
        </p:nvPicPr>
        <p:blipFill>
          <a:blip r:embed="rId5"/>
          <a:stretch>
            <a:fillRect/>
          </a:stretch>
        </p:blipFill>
        <p:spPr>
          <a:xfrm>
            <a:off x="4694303" y="1186743"/>
            <a:ext cx="4021136" cy="3017866"/>
          </a:xfrm>
          <a:prstGeom prst="rect">
            <a:avLst/>
          </a:prstGeom>
        </p:spPr>
      </p:pic>
      <p:sp>
        <p:nvSpPr>
          <p:cNvPr id="7" name="TextBox 6">
            <a:extLst>
              <a:ext uri="{FF2B5EF4-FFF2-40B4-BE49-F238E27FC236}">
                <a16:creationId xmlns:a16="http://schemas.microsoft.com/office/drawing/2014/main" id="{76D2874E-257C-FA4D-AFBB-4015ECF2D7ED}"/>
              </a:ext>
            </a:extLst>
          </p:cNvPr>
          <p:cNvSpPr txBox="1"/>
          <p:nvPr/>
        </p:nvSpPr>
        <p:spPr>
          <a:xfrm>
            <a:off x="7200900" y="5511284"/>
            <a:ext cx="1747594" cy="307777"/>
          </a:xfrm>
          <a:prstGeom prst="rect">
            <a:avLst/>
          </a:prstGeom>
          <a:noFill/>
        </p:spPr>
        <p:txBody>
          <a:bodyPr wrap="none" rtlCol="0">
            <a:spAutoFit/>
          </a:bodyPr>
          <a:lstStyle/>
          <a:p>
            <a:r>
              <a:rPr lang="en-US" dirty="0">
                <a:solidFill>
                  <a:schemeClr val="bg1"/>
                </a:solidFill>
                <a:latin typeface="+mn-lt"/>
              </a:rPr>
              <a:t>Credit: Sarah Bridle</a:t>
            </a:r>
          </a:p>
        </p:txBody>
      </p:sp>
    </p:spTree>
    <p:extLst>
      <p:ext uri="{BB962C8B-B14F-4D97-AF65-F5344CB8AC3E}">
        <p14:creationId xmlns:p14="http://schemas.microsoft.com/office/powerpoint/2010/main" val="22528296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D08B9-44D2-6F80-2EBD-55D115146703}"/>
              </a:ext>
            </a:extLst>
          </p:cNvPr>
          <p:cNvSpPr>
            <a:spLocks noGrp="1"/>
          </p:cNvSpPr>
          <p:nvPr>
            <p:ph type="title"/>
          </p:nvPr>
        </p:nvSpPr>
        <p:spPr/>
        <p:txBody>
          <a:bodyPr/>
          <a:lstStyle/>
          <a:p>
            <a:r>
              <a:rPr lang="en-US" dirty="0">
                <a:latin typeface="+mn-lt"/>
              </a:rPr>
              <a:t>Joint Probes: bringing it together 3x2pt function</a:t>
            </a:r>
          </a:p>
        </p:txBody>
      </p:sp>
      <p:pic>
        <p:nvPicPr>
          <p:cNvPr id="5" name="Picture 4">
            <a:extLst>
              <a:ext uri="{FF2B5EF4-FFF2-40B4-BE49-F238E27FC236}">
                <a16:creationId xmlns:a16="http://schemas.microsoft.com/office/drawing/2014/main" id="{DE55FA01-F64A-B87A-4EBF-50B182A746F6}"/>
              </a:ext>
            </a:extLst>
          </p:cNvPr>
          <p:cNvPicPr>
            <a:picLocks noChangeAspect="1"/>
          </p:cNvPicPr>
          <p:nvPr/>
        </p:nvPicPr>
        <p:blipFill>
          <a:blip r:embed="rId3"/>
          <a:stretch>
            <a:fillRect/>
          </a:stretch>
        </p:blipFill>
        <p:spPr>
          <a:xfrm>
            <a:off x="7124019" y="3614428"/>
            <a:ext cx="1847606" cy="1379798"/>
          </a:xfrm>
          <a:prstGeom prst="rect">
            <a:avLst/>
          </a:prstGeom>
        </p:spPr>
      </p:pic>
      <p:sp>
        <p:nvSpPr>
          <p:cNvPr id="9" name="TextBox 8">
            <a:extLst>
              <a:ext uri="{FF2B5EF4-FFF2-40B4-BE49-F238E27FC236}">
                <a16:creationId xmlns:a16="http://schemas.microsoft.com/office/drawing/2014/main" id="{B6FC76D2-8D38-D92A-58AA-902EEE5270EC}"/>
              </a:ext>
            </a:extLst>
          </p:cNvPr>
          <p:cNvSpPr txBox="1"/>
          <p:nvPr/>
        </p:nvSpPr>
        <p:spPr>
          <a:xfrm>
            <a:off x="228600" y="3899646"/>
            <a:ext cx="4123063" cy="707886"/>
          </a:xfrm>
          <a:prstGeom prst="rect">
            <a:avLst/>
          </a:prstGeom>
          <a:noFill/>
        </p:spPr>
        <p:txBody>
          <a:bodyPr wrap="square">
            <a:spAutoFit/>
          </a:bodyPr>
          <a:lstStyle/>
          <a:p>
            <a:r>
              <a:rPr lang="en-US" sz="2000" dirty="0">
                <a:solidFill>
                  <a:schemeClr val="bg1"/>
                </a:solidFill>
                <a:latin typeface="+mn-lt"/>
              </a:rPr>
              <a:t>3x2pt function: galaxy clusters, WL shear, galaxy-galaxy lensing</a:t>
            </a:r>
            <a:endParaRPr lang="en-US" sz="2000" dirty="0">
              <a:latin typeface="+mn-lt"/>
            </a:endParaRPr>
          </a:p>
        </p:txBody>
      </p:sp>
      <p:pic>
        <p:nvPicPr>
          <p:cNvPr id="11" name="Picture 10">
            <a:extLst>
              <a:ext uri="{FF2B5EF4-FFF2-40B4-BE49-F238E27FC236}">
                <a16:creationId xmlns:a16="http://schemas.microsoft.com/office/drawing/2014/main" id="{33EB54F0-31D2-CFB3-FE35-FAA463C11699}"/>
              </a:ext>
            </a:extLst>
          </p:cNvPr>
          <p:cNvPicPr>
            <a:picLocks noChangeAspect="1"/>
          </p:cNvPicPr>
          <p:nvPr/>
        </p:nvPicPr>
        <p:blipFill>
          <a:blip r:embed="rId4"/>
          <a:stretch>
            <a:fillRect/>
          </a:stretch>
        </p:blipFill>
        <p:spPr>
          <a:xfrm>
            <a:off x="3433626" y="1089965"/>
            <a:ext cx="2939526" cy="2116710"/>
          </a:xfrm>
          <a:prstGeom prst="rect">
            <a:avLst/>
          </a:prstGeom>
        </p:spPr>
      </p:pic>
      <p:pic>
        <p:nvPicPr>
          <p:cNvPr id="12" name="Picture 11">
            <a:extLst>
              <a:ext uri="{FF2B5EF4-FFF2-40B4-BE49-F238E27FC236}">
                <a16:creationId xmlns:a16="http://schemas.microsoft.com/office/drawing/2014/main" id="{179EFC21-068F-6E1E-6836-3A68BD15BC6E}"/>
              </a:ext>
            </a:extLst>
          </p:cNvPr>
          <p:cNvPicPr>
            <a:picLocks noChangeAspect="1"/>
          </p:cNvPicPr>
          <p:nvPr/>
        </p:nvPicPr>
        <p:blipFill rotWithShape="1">
          <a:blip r:embed="rId5"/>
          <a:srcRect l="4643" r="42226"/>
          <a:stretch/>
        </p:blipFill>
        <p:spPr>
          <a:xfrm>
            <a:off x="6871298" y="1114959"/>
            <a:ext cx="1961002" cy="2116710"/>
          </a:xfrm>
          <a:prstGeom prst="rect">
            <a:avLst/>
          </a:prstGeom>
        </p:spPr>
      </p:pic>
      <p:pic>
        <p:nvPicPr>
          <p:cNvPr id="13" name="Picture 12">
            <a:extLst>
              <a:ext uri="{FF2B5EF4-FFF2-40B4-BE49-F238E27FC236}">
                <a16:creationId xmlns:a16="http://schemas.microsoft.com/office/drawing/2014/main" id="{41B0068D-075F-5AA7-470A-8DE98014AB20}"/>
              </a:ext>
            </a:extLst>
          </p:cNvPr>
          <p:cNvPicPr>
            <a:picLocks noChangeAspect="1"/>
          </p:cNvPicPr>
          <p:nvPr/>
        </p:nvPicPr>
        <p:blipFill>
          <a:blip r:embed="rId6"/>
          <a:stretch>
            <a:fillRect/>
          </a:stretch>
        </p:blipFill>
        <p:spPr>
          <a:xfrm>
            <a:off x="80343" y="1089198"/>
            <a:ext cx="2855136" cy="2117477"/>
          </a:xfrm>
          <a:prstGeom prst="rect">
            <a:avLst/>
          </a:prstGeom>
        </p:spPr>
      </p:pic>
      <p:sp>
        <p:nvSpPr>
          <p:cNvPr id="15" name="TextBox 14">
            <a:extLst>
              <a:ext uri="{FF2B5EF4-FFF2-40B4-BE49-F238E27FC236}">
                <a16:creationId xmlns:a16="http://schemas.microsoft.com/office/drawing/2014/main" id="{93A36024-8D15-67B1-A24E-4575BAC1FFCE}"/>
              </a:ext>
            </a:extLst>
          </p:cNvPr>
          <p:cNvSpPr txBox="1"/>
          <p:nvPr/>
        </p:nvSpPr>
        <p:spPr>
          <a:xfrm>
            <a:off x="228600" y="3278148"/>
            <a:ext cx="2938236" cy="307777"/>
          </a:xfrm>
          <a:prstGeom prst="rect">
            <a:avLst/>
          </a:prstGeom>
          <a:noFill/>
        </p:spPr>
        <p:txBody>
          <a:bodyPr wrap="square">
            <a:spAutoFit/>
          </a:bodyPr>
          <a:lstStyle/>
          <a:p>
            <a:r>
              <a:rPr lang="en-US" dirty="0">
                <a:solidFill>
                  <a:schemeClr val="bg1"/>
                </a:solidFill>
                <a:latin typeface="+mn-lt"/>
              </a:rPr>
              <a:t>Cosmic shear power spectrum</a:t>
            </a:r>
            <a:endParaRPr lang="en-US" dirty="0">
              <a:latin typeface="+mn-lt"/>
            </a:endParaRPr>
          </a:p>
        </p:txBody>
      </p:sp>
      <p:sp>
        <p:nvSpPr>
          <p:cNvPr id="16" name="TextBox 15">
            <a:extLst>
              <a:ext uri="{FF2B5EF4-FFF2-40B4-BE49-F238E27FC236}">
                <a16:creationId xmlns:a16="http://schemas.microsoft.com/office/drawing/2014/main" id="{7468C325-227D-BA89-4A4E-C5754C4DFFEC}"/>
              </a:ext>
            </a:extLst>
          </p:cNvPr>
          <p:cNvSpPr txBox="1"/>
          <p:nvPr/>
        </p:nvSpPr>
        <p:spPr>
          <a:xfrm>
            <a:off x="3488473" y="3310016"/>
            <a:ext cx="2938236" cy="307777"/>
          </a:xfrm>
          <a:prstGeom prst="rect">
            <a:avLst/>
          </a:prstGeom>
          <a:noFill/>
        </p:spPr>
        <p:txBody>
          <a:bodyPr wrap="square">
            <a:spAutoFit/>
          </a:bodyPr>
          <a:lstStyle/>
          <a:p>
            <a:r>
              <a:rPr lang="en-US" dirty="0">
                <a:solidFill>
                  <a:schemeClr val="bg1"/>
                </a:solidFill>
                <a:latin typeface="+mn-lt"/>
              </a:rPr>
              <a:t>LSS or BAOs</a:t>
            </a:r>
            <a:endParaRPr lang="en-US" dirty="0">
              <a:latin typeface="+mn-lt"/>
            </a:endParaRPr>
          </a:p>
        </p:txBody>
      </p:sp>
      <p:sp>
        <p:nvSpPr>
          <p:cNvPr id="17" name="TextBox 16">
            <a:extLst>
              <a:ext uri="{FF2B5EF4-FFF2-40B4-BE49-F238E27FC236}">
                <a16:creationId xmlns:a16="http://schemas.microsoft.com/office/drawing/2014/main" id="{368D98BE-201F-351B-C54C-40357B337419}"/>
              </a:ext>
            </a:extLst>
          </p:cNvPr>
          <p:cNvSpPr txBox="1"/>
          <p:nvPr/>
        </p:nvSpPr>
        <p:spPr>
          <a:xfrm>
            <a:off x="6748347" y="3231307"/>
            <a:ext cx="2938236" cy="307777"/>
          </a:xfrm>
          <a:prstGeom prst="rect">
            <a:avLst/>
          </a:prstGeom>
          <a:noFill/>
        </p:spPr>
        <p:txBody>
          <a:bodyPr wrap="square">
            <a:spAutoFit/>
          </a:bodyPr>
          <a:lstStyle/>
          <a:p>
            <a:r>
              <a:rPr lang="en-US" dirty="0">
                <a:solidFill>
                  <a:schemeClr val="bg1"/>
                </a:solidFill>
                <a:latin typeface="+mn-lt"/>
              </a:rPr>
              <a:t>Galaxy-galaxy lensing</a:t>
            </a:r>
            <a:endParaRPr lang="en-US" dirty="0">
              <a:latin typeface="+mn-lt"/>
            </a:endParaRPr>
          </a:p>
        </p:txBody>
      </p:sp>
    </p:spTree>
    <p:extLst>
      <p:ext uri="{BB962C8B-B14F-4D97-AF65-F5344CB8AC3E}">
        <p14:creationId xmlns:p14="http://schemas.microsoft.com/office/powerpoint/2010/main" val="23113125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99F36C-3A7C-A72A-34BF-91AF5B6A9717}"/>
              </a:ext>
            </a:extLst>
          </p:cNvPr>
          <p:cNvPicPr>
            <a:picLocks noChangeAspect="1"/>
          </p:cNvPicPr>
          <p:nvPr/>
        </p:nvPicPr>
        <p:blipFill>
          <a:blip r:embed="rId2"/>
          <a:stretch>
            <a:fillRect/>
          </a:stretch>
        </p:blipFill>
        <p:spPr>
          <a:xfrm>
            <a:off x="304417" y="190404"/>
            <a:ext cx="4723329" cy="4608455"/>
          </a:xfrm>
          <a:prstGeom prst="rect">
            <a:avLst/>
          </a:prstGeom>
        </p:spPr>
      </p:pic>
      <p:pic>
        <p:nvPicPr>
          <p:cNvPr id="7" name="Picture 6">
            <a:extLst>
              <a:ext uri="{FF2B5EF4-FFF2-40B4-BE49-F238E27FC236}">
                <a16:creationId xmlns:a16="http://schemas.microsoft.com/office/drawing/2014/main" id="{934CC080-5BD6-6A34-3031-0D115F62577C}"/>
              </a:ext>
            </a:extLst>
          </p:cNvPr>
          <p:cNvPicPr>
            <a:picLocks noChangeAspect="1"/>
          </p:cNvPicPr>
          <p:nvPr/>
        </p:nvPicPr>
        <p:blipFill>
          <a:blip r:embed="rId3"/>
          <a:stretch>
            <a:fillRect/>
          </a:stretch>
        </p:blipFill>
        <p:spPr>
          <a:xfrm>
            <a:off x="5544655" y="1041400"/>
            <a:ext cx="2984500" cy="3060700"/>
          </a:xfrm>
          <a:prstGeom prst="rect">
            <a:avLst/>
          </a:prstGeom>
        </p:spPr>
      </p:pic>
    </p:spTree>
    <p:extLst>
      <p:ext uri="{BB962C8B-B14F-4D97-AF65-F5344CB8AC3E}">
        <p14:creationId xmlns:p14="http://schemas.microsoft.com/office/powerpoint/2010/main" val="25050040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C0B0DE4-1018-DC1D-D703-02C38A5DA6EC}"/>
              </a:ext>
            </a:extLst>
          </p:cNvPr>
          <p:cNvSpPr>
            <a:spLocks noGrp="1"/>
          </p:cNvSpPr>
          <p:nvPr>
            <p:ph type="title"/>
          </p:nvPr>
        </p:nvSpPr>
        <p:spPr/>
        <p:txBody>
          <a:bodyPr/>
          <a:lstStyle/>
          <a:p>
            <a:r>
              <a:rPr lang="en-US" dirty="0">
                <a:latin typeface="+mn-lt"/>
              </a:rPr>
              <a:t>We will draw from several sources</a:t>
            </a:r>
          </a:p>
        </p:txBody>
      </p:sp>
      <p:sp>
        <p:nvSpPr>
          <p:cNvPr id="9" name="Text Placeholder 8">
            <a:extLst>
              <a:ext uri="{FF2B5EF4-FFF2-40B4-BE49-F238E27FC236}">
                <a16:creationId xmlns:a16="http://schemas.microsoft.com/office/drawing/2014/main" id="{7DC42C96-6691-285C-6E4E-9A4FF1E92D65}"/>
              </a:ext>
            </a:extLst>
          </p:cNvPr>
          <p:cNvSpPr>
            <a:spLocks noGrp="1"/>
          </p:cNvSpPr>
          <p:nvPr>
            <p:ph sz="quarter" idx="10"/>
          </p:nvPr>
        </p:nvSpPr>
        <p:spPr/>
        <p:txBody>
          <a:bodyPr/>
          <a:lstStyle/>
          <a:p>
            <a:pPr>
              <a:buClr>
                <a:schemeClr val="bg1"/>
              </a:buClr>
            </a:pPr>
            <a:r>
              <a:rPr lang="en-US" dirty="0"/>
              <a:t>Rubin/LSST Science Book</a:t>
            </a:r>
          </a:p>
          <a:p>
            <a:pPr lvl="1">
              <a:buClr>
                <a:schemeClr val="bg1"/>
              </a:buClr>
            </a:pPr>
            <a:r>
              <a:rPr lang="en-US" dirty="0">
                <a:solidFill>
                  <a:schemeClr val="bg1"/>
                </a:solidFill>
                <a:hlinkClick r:id="rId2">
                  <a:extLst>
                    <a:ext uri="{A12FA001-AC4F-418D-AE19-62706E023703}">
                      <ahyp:hlinkClr xmlns:ahyp="http://schemas.microsoft.com/office/drawing/2018/hyperlinkcolor" val="tx"/>
                    </a:ext>
                  </a:extLst>
                </a:hlinkClick>
              </a:rPr>
              <a:t>https://www.lsst.org/scientists/scibook</a:t>
            </a:r>
            <a:endParaRPr lang="en-US" dirty="0">
              <a:solidFill>
                <a:schemeClr val="bg1"/>
              </a:solidFill>
            </a:endParaRPr>
          </a:p>
          <a:p>
            <a:pPr lvl="1">
              <a:buClr>
                <a:schemeClr val="bg1"/>
              </a:buClr>
            </a:pPr>
            <a:r>
              <a:rPr lang="en-US" dirty="0">
                <a:solidFill>
                  <a:schemeClr val="bg1"/>
                </a:solidFill>
              </a:rPr>
              <a:t>591 pages ~190 on extra galactic and cosmology</a:t>
            </a:r>
          </a:p>
          <a:p>
            <a:pPr>
              <a:buClr>
                <a:schemeClr val="bg1"/>
              </a:buClr>
            </a:pPr>
            <a:r>
              <a:rPr lang="en-US" dirty="0"/>
              <a:t>DESC Science Roadmap</a:t>
            </a:r>
          </a:p>
          <a:p>
            <a:pPr lvl="1">
              <a:buClr>
                <a:schemeClr val="bg1"/>
              </a:buClr>
            </a:pPr>
            <a:r>
              <a:rPr lang="en-US" dirty="0">
                <a:solidFill>
                  <a:schemeClr val="bg1"/>
                </a:solidFill>
                <a:hlinkClick r:id="rId3"/>
              </a:rPr>
              <a:t>https://lsstdesc.org/assets/pdf/docs/DESC_SRM_latest.pdf</a:t>
            </a:r>
            <a:endParaRPr lang="en-US" dirty="0">
              <a:solidFill>
                <a:schemeClr val="bg1"/>
              </a:solidFill>
            </a:endParaRPr>
          </a:p>
          <a:p>
            <a:r>
              <a:rPr lang="en-US" dirty="0"/>
              <a:t>Reviews of galaxy formation</a:t>
            </a:r>
          </a:p>
          <a:p>
            <a:pPr lvl="1"/>
            <a:r>
              <a:rPr lang="en-US" dirty="0">
                <a:hlinkClick r:id="rId4"/>
              </a:rPr>
              <a:t>https://www.annualreviews.org/doi/pdf/10.1146/annurev-astro-081913-040037</a:t>
            </a:r>
            <a:endParaRPr lang="en-US" dirty="0"/>
          </a:p>
          <a:p>
            <a:pPr lvl="1"/>
            <a:r>
              <a:rPr lang="en-US" dirty="0">
                <a:hlinkClick r:id="rId5"/>
              </a:rPr>
              <a:t>https://www.annualreviews.org/doi/abs/10.1146/annurev-astro-032620-021910</a:t>
            </a:r>
            <a:endParaRPr lang="en-US" dirty="0"/>
          </a:p>
          <a:p>
            <a:r>
              <a:rPr lang="en-US" dirty="0">
                <a:solidFill>
                  <a:schemeClr val="bg1"/>
                </a:solidFill>
              </a:rPr>
              <a:t>DESC Science Requirements Document</a:t>
            </a:r>
          </a:p>
          <a:p>
            <a:pPr lvl="1"/>
            <a:r>
              <a:rPr lang="en-US" dirty="0"/>
              <a:t>https://</a:t>
            </a:r>
            <a:r>
              <a:rPr lang="en-US" dirty="0" err="1"/>
              <a:t>arxiv.org</a:t>
            </a:r>
            <a:r>
              <a:rPr lang="en-US" dirty="0"/>
              <a:t>/pdf/1809.01669.pdf</a:t>
            </a:r>
            <a:endParaRPr lang="en-US" dirty="0">
              <a:solidFill>
                <a:schemeClr val="bg1"/>
              </a:solidFill>
            </a:endParaRPr>
          </a:p>
          <a:p>
            <a:pPr>
              <a:buClr>
                <a:schemeClr val="bg1"/>
              </a:buClr>
            </a:pPr>
            <a:endParaRPr lang="en-US" dirty="0"/>
          </a:p>
        </p:txBody>
      </p:sp>
    </p:spTree>
    <p:extLst>
      <p:ext uri="{BB962C8B-B14F-4D97-AF65-F5344CB8AC3E}">
        <p14:creationId xmlns:p14="http://schemas.microsoft.com/office/powerpoint/2010/main" val="3880330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D1672-F648-7001-3433-FDAB30103FBB}"/>
              </a:ext>
            </a:extLst>
          </p:cNvPr>
          <p:cNvSpPr>
            <a:spLocks noGrp="1"/>
          </p:cNvSpPr>
          <p:nvPr>
            <p:ph type="title"/>
          </p:nvPr>
        </p:nvSpPr>
        <p:spPr/>
        <p:txBody>
          <a:bodyPr/>
          <a:lstStyle/>
          <a:p>
            <a:r>
              <a:rPr lang="en-US" dirty="0">
                <a:latin typeface="+mn-lt"/>
              </a:rPr>
              <a:t>What do we want to measure?</a:t>
            </a:r>
          </a:p>
        </p:txBody>
      </p:sp>
      <p:pic>
        <p:nvPicPr>
          <p:cNvPr id="4" name="Picture 3">
            <a:extLst>
              <a:ext uri="{FF2B5EF4-FFF2-40B4-BE49-F238E27FC236}">
                <a16:creationId xmlns:a16="http://schemas.microsoft.com/office/drawing/2014/main" id="{2FF92C08-1663-2440-FA64-68F89B835A7E}"/>
              </a:ext>
            </a:extLst>
          </p:cNvPr>
          <p:cNvPicPr>
            <a:picLocks noChangeAspect="1"/>
          </p:cNvPicPr>
          <p:nvPr/>
        </p:nvPicPr>
        <p:blipFill rotWithShape="1">
          <a:blip r:embed="rId3"/>
          <a:srcRect l="50000" r="25179"/>
          <a:stretch/>
        </p:blipFill>
        <p:spPr>
          <a:xfrm>
            <a:off x="6266985" y="1152475"/>
            <a:ext cx="1929161" cy="3378766"/>
          </a:xfrm>
          <a:prstGeom prst="rect">
            <a:avLst/>
          </a:prstGeom>
        </p:spPr>
      </p:pic>
    </p:spTree>
    <p:extLst>
      <p:ext uri="{BB962C8B-B14F-4D97-AF65-F5344CB8AC3E}">
        <p14:creationId xmlns:p14="http://schemas.microsoft.com/office/powerpoint/2010/main" val="400695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D1672-F648-7001-3433-FDAB30103FBB}"/>
              </a:ext>
            </a:extLst>
          </p:cNvPr>
          <p:cNvSpPr>
            <a:spLocks noGrp="1"/>
          </p:cNvSpPr>
          <p:nvPr>
            <p:ph type="title"/>
          </p:nvPr>
        </p:nvSpPr>
        <p:spPr/>
        <p:txBody>
          <a:bodyPr/>
          <a:lstStyle/>
          <a:p>
            <a:r>
              <a:rPr lang="en-US" dirty="0">
                <a:latin typeface="+mn-lt"/>
              </a:rPr>
              <a:t>What do we want to measure?</a:t>
            </a:r>
          </a:p>
        </p:txBody>
      </p:sp>
      <p:pic>
        <p:nvPicPr>
          <p:cNvPr id="4" name="Picture 3">
            <a:extLst>
              <a:ext uri="{FF2B5EF4-FFF2-40B4-BE49-F238E27FC236}">
                <a16:creationId xmlns:a16="http://schemas.microsoft.com/office/drawing/2014/main" id="{2FF92C08-1663-2440-FA64-68F89B835A7E}"/>
              </a:ext>
            </a:extLst>
          </p:cNvPr>
          <p:cNvPicPr>
            <a:picLocks noChangeAspect="1"/>
          </p:cNvPicPr>
          <p:nvPr/>
        </p:nvPicPr>
        <p:blipFill rotWithShape="1">
          <a:blip r:embed="rId3"/>
          <a:srcRect l="50000" r="25179"/>
          <a:stretch/>
        </p:blipFill>
        <p:spPr>
          <a:xfrm>
            <a:off x="6266985" y="1152475"/>
            <a:ext cx="1929161" cy="3378766"/>
          </a:xfrm>
          <a:prstGeom prst="rect">
            <a:avLst/>
          </a:prstGeom>
        </p:spPr>
      </p:pic>
      <p:sp>
        <p:nvSpPr>
          <p:cNvPr id="6" name="TextBox 5">
            <a:extLst>
              <a:ext uri="{FF2B5EF4-FFF2-40B4-BE49-F238E27FC236}">
                <a16:creationId xmlns:a16="http://schemas.microsoft.com/office/drawing/2014/main" id="{13830EAF-F92C-C42E-C952-47428368C971}"/>
              </a:ext>
            </a:extLst>
          </p:cNvPr>
          <p:cNvSpPr txBox="1"/>
          <p:nvPr/>
        </p:nvSpPr>
        <p:spPr>
          <a:xfrm>
            <a:off x="702528" y="2441748"/>
            <a:ext cx="4806174" cy="400110"/>
          </a:xfrm>
          <a:prstGeom prst="rect">
            <a:avLst/>
          </a:prstGeom>
          <a:noFill/>
        </p:spPr>
        <p:txBody>
          <a:bodyPr wrap="square">
            <a:spAutoFit/>
          </a:bodyPr>
          <a:lstStyle/>
          <a:p>
            <a:r>
              <a:rPr lang="en-US" sz="2000" dirty="0">
                <a:solidFill>
                  <a:schemeClr val="bg1"/>
                </a:solidFill>
                <a:latin typeface="+mn-lt"/>
              </a:rPr>
              <a:t>Which parameters need high precision ?</a:t>
            </a:r>
          </a:p>
        </p:txBody>
      </p:sp>
    </p:spTree>
    <p:extLst>
      <p:ext uri="{BB962C8B-B14F-4D97-AF65-F5344CB8AC3E}">
        <p14:creationId xmlns:p14="http://schemas.microsoft.com/office/powerpoint/2010/main" val="28575171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9B4C7-019E-6ACB-3D86-EA3D5B3343EB}"/>
              </a:ext>
            </a:extLst>
          </p:cNvPr>
          <p:cNvSpPr>
            <a:spLocks noGrp="1"/>
          </p:cNvSpPr>
          <p:nvPr>
            <p:ph type="title"/>
          </p:nvPr>
        </p:nvSpPr>
        <p:spPr/>
        <p:txBody>
          <a:bodyPr/>
          <a:lstStyle/>
          <a:p>
            <a:r>
              <a:rPr lang="en-US" dirty="0">
                <a:latin typeface="+mn-lt"/>
              </a:rPr>
              <a:t>Galaxy properties: counts and redshift</a:t>
            </a:r>
          </a:p>
        </p:txBody>
      </p:sp>
      <p:pic>
        <p:nvPicPr>
          <p:cNvPr id="7" name="Picture 6">
            <a:extLst>
              <a:ext uri="{FF2B5EF4-FFF2-40B4-BE49-F238E27FC236}">
                <a16:creationId xmlns:a16="http://schemas.microsoft.com/office/drawing/2014/main" id="{65980F98-2803-596F-2324-117DC588B47D}"/>
              </a:ext>
            </a:extLst>
          </p:cNvPr>
          <p:cNvPicPr>
            <a:picLocks noChangeAspect="1"/>
          </p:cNvPicPr>
          <p:nvPr/>
        </p:nvPicPr>
        <p:blipFill>
          <a:blip r:embed="rId2"/>
          <a:stretch>
            <a:fillRect/>
          </a:stretch>
        </p:blipFill>
        <p:spPr>
          <a:xfrm>
            <a:off x="638578" y="1388233"/>
            <a:ext cx="3933422" cy="2977231"/>
          </a:xfrm>
          <a:prstGeom prst="rect">
            <a:avLst/>
          </a:prstGeom>
        </p:spPr>
      </p:pic>
      <p:pic>
        <p:nvPicPr>
          <p:cNvPr id="8" name="Picture 7">
            <a:extLst>
              <a:ext uri="{FF2B5EF4-FFF2-40B4-BE49-F238E27FC236}">
                <a16:creationId xmlns:a16="http://schemas.microsoft.com/office/drawing/2014/main" id="{DDDDC87C-D1DD-7AF4-D700-FBC7B92C272D}"/>
              </a:ext>
            </a:extLst>
          </p:cNvPr>
          <p:cNvPicPr>
            <a:picLocks noChangeAspect="1"/>
          </p:cNvPicPr>
          <p:nvPr/>
        </p:nvPicPr>
        <p:blipFill>
          <a:blip r:embed="rId3"/>
          <a:stretch>
            <a:fillRect/>
          </a:stretch>
        </p:blipFill>
        <p:spPr>
          <a:xfrm>
            <a:off x="4985331" y="1388234"/>
            <a:ext cx="3113478" cy="2977231"/>
          </a:xfrm>
          <a:prstGeom prst="rect">
            <a:avLst/>
          </a:prstGeom>
        </p:spPr>
      </p:pic>
    </p:spTree>
    <p:extLst>
      <p:ext uri="{BB962C8B-B14F-4D97-AF65-F5344CB8AC3E}">
        <p14:creationId xmlns:p14="http://schemas.microsoft.com/office/powerpoint/2010/main" val="4061901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1F213B-F754-C3A1-D64A-E659F57A9E20}"/>
              </a:ext>
            </a:extLst>
          </p:cNvPr>
          <p:cNvPicPr>
            <a:picLocks noChangeAspect="1"/>
          </p:cNvPicPr>
          <p:nvPr/>
        </p:nvPicPr>
        <p:blipFill>
          <a:blip r:embed="rId3"/>
          <a:stretch>
            <a:fillRect/>
          </a:stretch>
        </p:blipFill>
        <p:spPr>
          <a:xfrm>
            <a:off x="392616" y="1104375"/>
            <a:ext cx="3882828" cy="3043879"/>
          </a:xfrm>
          <a:prstGeom prst="rect">
            <a:avLst/>
          </a:prstGeom>
        </p:spPr>
      </p:pic>
      <p:pic>
        <p:nvPicPr>
          <p:cNvPr id="5" name="Picture 4">
            <a:extLst>
              <a:ext uri="{FF2B5EF4-FFF2-40B4-BE49-F238E27FC236}">
                <a16:creationId xmlns:a16="http://schemas.microsoft.com/office/drawing/2014/main" id="{BAC716E5-B2E3-9E60-F9FE-450466B95E9C}"/>
              </a:ext>
            </a:extLst>
          </p:cNvPr>
          <p:cNvPicPr>
            <a:picLocks noChangeAspect="1"/>
          </p:cNvPicPr>
          <p:nvPr/>
        </p:nvPicPr>
        <p:blipFill>
          <a:blip r:embed="rId4"/>
          <a:stretch>
            <a:fillRect/>
          </a:stretch>
        </p:blipFill>
        <p:spPr>
          <a:xfrm>
            <a:off x="4572000" y="1104375"/>
            <a:ext cx="3378820" cy="3049438"/>
          </a:xfrm>
          <a:prstGeom prst="rect">
            <a:avLst/>
          </a:prstGeom>
        </p:spPr>
      </p:pic>
      <p:sp>
        <p:nvSpPr>
          <p:cNvPr id="6" name="Title 5">
            <a:extLst>
              <a:ext uri="{FF2B5EF4-FFF2-40B4-BE49-F238E27FC236}">
                <a16:creationId xmlns:a16="http://schemas.microsoft.com/office/drawing/2014/main" id="{A717674A-C8DF-F743-E249-EF458B020012}"/>
              </a:ext>
            </a:extLst>
          </p:cNvPr>
          <p:cNvSpPr>
            <a:spLocks noGrp="1"/>
          </p:cNvSpPr>
          <p:nvPr>
            <p:ph type="title"/>
          </p:nvPr>
        </p:nvSpPr>
        <p:spPr/>
        <p:txBody>
          <a:bodyPr/>
          <a:lstStyle/>
          <a:p>
            <a:r>
              <a:rPr lang="en-US" dirty="0">
                <a:latin typeface="+mn-lt"/>
              </a:rPr>
              <a:t>Galaxy properties: size and </a:t>
            </a:r>
            <a:r>
              <a:rPr lang="en-US" dirty="0" err="1">
                <a:latin typeface="+mn-lt"/>
              </a:rPr>
              <a:t>n</a:t>
            </a:r>
            <a:r>
              <a:rPr lang="en-US" baseline="-25000" dirty="0" err="1">
                <a:latin typeface="+mn-lt"/>
              </a:rPr>
              <a:t>eff</a:t>
            </a:r>
            <a:endParaRPr lang="en-US" dirty="0">
              <a:latin typeface="+mn-lt"/>
            </a:endParaRPr>
          </a:p>
        </p:txBody>
      </p:sp>
      <p:sp>
        <p:nvSpPr>
          <p:cNvPr id="11" name="TextBox 10">
            <a:extLst>
              <a:ext uri="{FF2B5EF4-FFF2-40B4-BE49-F238E27FC236}">
                <a16:creationId xmlns:a16="http://schemas.microsoft.com/office/drawing/2014/main" id="{A44341E4-EC83-9596-DF76-9E7574C7F214}"/>
              </a:ext>
            </a:extLst>
          </p:cNvPr>
          <p:cNvSpPr txBox="1"/>
          <p:nvPr/>
        </p:nvSpPr>
        <p:spPr>
          <a:xfrm>
            <a:off x="4572000" y="4240463"/>
            <a:ext cx="4572000" cy="523220"/>
          </a:xfrm>
          <a:prstGeom prst="rect">
            <a:avLst/>
          </a:prstGeom>
          <a:noFill/>
        </p:spPr>
        <p:txBody>
          <a:bodyPr wrap="square">
            <a:spAutoFit/>
          </a:bodyPr>
          <a:lstStyle/>
          <a:p>
            <a:r>
              <a:rPr lang="en-US" dirty="0">
                <a:solidFill>
                  <a:schemeClr val="bg1"/>
                </a:solidFill>
                <a:latin typeface="+mn-lt"/>
              </a:rPr>
              <a:t>Number of galaxies useful for weak lensing, k reflects efficiency of the shear measurement algorithms</a:t>
            </a:r>
          </a:p>
        </p:txBody>
      </p:sp>
    </p:spTree>
    <p:extLst>
      <p:ext uri="{BB962C8B-B14F-4D97-AF65-F5344CB8AC3E}">
        <p14:creationId xmlns:p14="http://schemas.microsoft.com/office/powerpoint/2010/main" val="1525883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D1672-F648-7001-3433-FDAB30103FBB}"/>
              </a:ext>
            </a:extLst>
          </p:cNvPr>
          <p:cNvSpPr>
            <a:spLocks noGrp="1"/>
          </p:cNvSpPr>
          <p:nvPr>
            <p:ph type="title"/>
          </p:nvPr>
        </p:nvSpPr>
        <p:spPr/>
        <p:txBody>
          <a:bodyPr/>
          <a:lstStyle/>
          <a:p>
            <a:r>
              <a:rPr lang="en-US" dirty="0">
                <a:latin typeface="+mn-lt"/>
              </a:rPr>
              <a:t>What makes it hard?</a:t>
            </a:r>
          </a:p>
        </p:txBody>
      </p:sp>
      <p:pic>
        <p:nvPicPr>
          <p:cNvPr id="4" name="Picture 3">
            <a:extLst>
              <a:ext uri="{FF2B5EF4-FFF2-40B4-BE49-F238E27FC236}">
                <a16:creationId xmlns:a16="http://schemas.microsoft.com/office/drawing/2014/main" id="{2FF92C08-1663-2440-FA64-68F89B835A7E}"/>
              </a:ext>
            </a:extLst>
          </p:cNvPr>
          <p:cNvPicPr>
            <a:picLocks noChangeAspect="1"/>
          </p:cNvPicPr>
          <p:nvPr/>
        </p:nvPicPr>
        <p:blipFill rotWithShape="1">
          <a:blip r:embed="rId3"/>
          <a:srcRect l="50000" r="25179"/>
          <a:stretch/>
        </p:blipFill>
        <p:spPr>
          <a:xfrm>
            <a:off x="6266985" y="1152475"/>
            <a:ext cx="1929161" cy="3378766"/>
          </a:xfrm>
          <a:prstGeom prst="rect">
            <a:avLst/>
          </a:prstGeom>
        </p:spPr>
      </p:pic>
    </p:spTree>
    <p:extLst>
      <p:ext uri="{BB962C8B-B14F-4D97-AF65-F5344CB8AC3E}">
        <p14:creationId xmlns:p14="http://schemas.microsoft.com/office/powerpoint/2010/main" val="2423029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51623-EF9F-4F99-D50D-A63C9BE09244}"/>
              </a:ext>
            </a:extLst>
          </p:cNvPr>
          <p:cNvSpPr>
            <a:spLocks noGrp="1"/>
          </p:cNvSpPr>
          <p:nvPr>
            <p:ph type="title"/>
          </p:nvPr>
        </p:nvSpPr>
        <p:spPr/>
        <p:txBody>
          <a:bodyPr/>
          <a:lstStyle/>
          <a:p>
            <a:r>
              <a:rPr lang="en-US" dirty="0">
                <a:latin typeface="+mn-lt"/>
              </a:rPr>
              <a:t>Deblending</a:t>
            </a:r>
          </a:p>
        </p:txBody>
      </p:sp>
      <p:sp>
        <p:nvSpPr>
          <p:cNvPr id="3" name="Text Placeholder 2">
            <a:extLst>
              <a:ext uri="{FF2B5EF4-FFF2-40B4-BE49-F238E27FC236}">
                <a16:creationId xmlns:a16="http://schemas.microsoft.com/office/drawing/2014/main" id="{BF8423A8-D7A5-B3CD-FB6B-65C8EC5CC22C}"/>
              </a:ext>
            </a:extLst>
          </p:cNvPr>
          <p:cNvSpPr>
            <a:spLocks noGrp="1"/>
          </p:cNvSpPr>
          <p:nvPr>
            <p:ph sz="quarter" idx="10"/>
          </p:nvPr>
        </p:nvSpPr>
        <p:spPr>
          <a:xfrm>
            <a:off x="311700" y="1237051"/>
            <a:ext cx="8520600" cy="3557973"/>
          </a:xfrm>
        </p:spPr>
        <p:txBody>
          <a:bodyPr/>
          <a:lstStyle/>
          <a:p>
            <a:r>
              <a:rPr lang="en-US" sz="1600" dirty="0">
                <a:solidFill>
                  <a:schemeClr val="bg1"/>
                </a:solidFill>
              </a:rPr>
              <a:t>Scarlet (Melchior et al)</a:t>
            </a:r>
          </a:p>
        </p:txBody>
      </p:sp>
      <p:pic>
        <p:nvPicPr>
          <p:cNvPr id="4" name="Picture 3">
            <a:extLst>
              <a:ext uri="{FF2B5EF4-FFF2-40B4-BE49-F238E27FC236}">
                <a16:creationId xmlns:a16="http://schemas.microsoft.com/office/drawing/2014/main" id="{49F94357-896E-05C6-77A7-D5880545B643}"/>
              </a:ext>
            </a:extLst>
          </p:cNvPr>
          <p:cNvPicPr>
            <a:picLocks noChangeAspect="1"/>
          </p:cNvPicPr>
          <p:nvPr/>
        </p:nvPicPr>
        <p:blipFill>
          <a:blip r:embed="rId3"/>
          <a:stretch>
            <a:fillRect/>
          </a:stretch>
        </p:blipFill>
        <p:spPr>
          <a:xfrm>
            <a:off x="5062654" y="2311661"/>
            <a:ext cx="4047307" cy="1373909"/>
          </a:xfrm>
          <a:prstGeom prst="rect">
            <a:avLst/>
          </a:prstGeom>
        </p:spPr>
      </p:pic>
      <p:pic>
        <p:nvPicPr>
          <p:cNvPr id="5" name="Picture 4">
            <a:extLst>
              <a:ext uri="{FF2B5EF4-FFF2-40B4-BE49-F238E27FC236}">
                <a16:creationId xmlns:a16="http://schemas.microsoft.com/office/drawing/2014/main" id="{E9A2B46B-06E4-9BCE-64E5-D67B0DC7B00F}"/>
              </a:ext>
            </a:extLst>
          </p:cNvPr>
          <p:cNvPicPr>
            <a:picLocks noChangeAspect="1"/>
          </p:cNvPicPr>
          <p:nvPr/>
        </p:nvPicPr>
        <p:blipFill>
          <a:blip r:embed="rId4"/>
          <a:stretch>
            <a:fillRect/>
          </a:stretch>
        </p:blipFill>
        <p:spPr>
          <a:xfrm>
            <a:off x="756579" y="1771495"/>
            <a:ext cx="1765300" cy="596900"/>
          </a:xfrm>
          <a:prstGeom prst="rect">
            <a:avLst/>
          </a:prstGeom>
        </p:spPr>
      </p:pic>
      <p:sp>
        <p:nvSpPr>
          <p:cNvPr id="7" name="TextBox 6">
            <a:extLst>
              <a:ext uri="{FF2B5EF4-FFF2-40B4-BE49-F238E27FC236}">
                <a16:creationId xmlns:a16="http://schemas.microsoft.com/office/drawing/2014/main" id="{8B5567C0-4169-DECB-28A7-749074534015}"/>
              </a:ext>
            </a:extLst>
          </p:cNvPr>
          <p:cNvSpPr txBox="1"/>
          <p:nvPr/>
        </p:nvSpPr>
        <p:spPr>
          <a:xfrm>
            <a:off x="613315" y="2583680"/>
            <a:ext cx="5352587" cy="738664"/>
          </a:xfrm>
          <a:prstGeom prst="rect">
            <a:avLst/>
          </a:prstGeom>
          <a:noFill/>
        </p:spPr>
        <p:txBody>
          <a:bodyPr wrap="square">
            <a:spAutoFit/>
          </a:bodyPr>
          <a:lstStyle/>
          <a:p>
            <a:r>
              <a:rPr lang="en-US" dirty="0">
                <a:solidFill>
                  <a:schemeClr val="bg1"/>
                </a:solidFill>
                <a:latin typeface="+mn-lt"/>
              </a:rPr>
              <a:t>M: model</a:t>
            </a:r>
          </a:p>
          <a:p>
            <a:r>
              <a:rPr lang="en-US" dirty="0" err="1">
                <a:solidFill>
                  <a:schemeClr val="bg1"/>
                </a:solidFill>
                <a:latin typeface="+mn-lt"/>
              </a:rPr>
              <a:t>S</a:t>
            </a:r>
            <a:r>
              <a:rPr lang="en-US" baseline="-25000" dirty="0" err="1">
                <a:solidFill>
                  <a:schemeClr val="bg1"/>
                </a:solidFill>
                <a:latin typeface="+mn-lt"/>
              </a:rPr>
              <a:t>k</a:t>
            </a:r>
            <a:r>
              <a:rPr lang="en-US" dirty="0">
                <a:solidFill>
                  <a:schemeClr val="bg1"/>
                </a:solidFill>
                <a:latin typeface="+mn-lt"/>
              </a:rPr>
              <a:t>: spatial component, </a:t>
            </a:r>
          </a:p>
          <a:p>
            <a:r>
              <a:rPr lang="en-US" dirty="0">
                <a:solidFill>
                  <a:schemeClr val="bg1"/>
                </a:solidFill>
                <a:latin typeface="+mn-lt"/>
              </a:rPr>
              <a:t>A</a:t>
            </a:r>
            <a:r>
              <a:rPr lang="en-US" baseline="-25000" dirty="0">
                <a:solidFill>
                  <a:schemeClr val="bg1"/>
                </a:solidFill>
                <a:latin typeface="+mn-lt"/>
              </a:rPr>
              <a:t>k</a:t>
            </a:r>
            <a:r>
              <a:rPr lang="en-US" dirty="0">
                <a:solidFill>
                  <a:schemeClr val="bg1"/>
                </a:solidFill>
                <a:latin typeface="+mn-lt"/>
              </a:rPr>
              <a:t>: weights (across all bands)</a:t>
            </a:r>
          </a:p>
        </p:txBody>
      </p:sp>
      <p:sp>
        <p:nvSpPr>
          <p:cNvPr id="9" name="TextBox 8">
            <a:extLst>
              <a:ext uri="{FF2B5EF4-FFF2-40B4-BE49-F238E27FC236}">
                <a16:creationId xmlns:a16="http://schemas.microsoft.com/office/drawing/2014/main" id="{457E098A-5065-31F1-08F9-2D92834E18CC}"/>
              </a:ext>
            </a:extLst>
          </p:cNvPr>
          <p:cNvSpPr txBox="1"/>
          <p:nvPr/>
        </p:nvSpPr>
        <p:spPr>
          <a:xfrm>
            <a:off x="540833" y="3405517"/>
            <a:ext cx="8062334" cy="523220"/>
          </a:xfrm>
          <a:prstGeom prst="rect">
            <a:avLst/>
          </a:prstGeom>
          <a:noFill/>
        </p:spPr>
        <p:txBody>
          <a:bodyPr wrap="square">
            <a:spAutoFit/>
          </a:bodyPr>
          <a:lstStyle/>
          <a:p>
            <a:r>
              <a:rPr lang="en-US" dirty="0">
                <a:solidFill>
                  <a:schemeClr val="bg1"/>
                </a:solidFill>
                <a:latin typeface="+mn-lt"/>
              </a:rPr>
              <a:t>Requires incorporating PSF in the model</a:t>
            </a:r>
          </a:p>
          <a:p>
            <a:r>
              <a:rPr lang="en-US" dirty="0">
                <a:solidFill>
                  <a:schemeClr val="bg1"/>
                </a:solidFill>
                <a:latin typeface="+mn-lt"/>
              </a:rPr>
              <a:t>(as it is wavelength and time dependent)</a:t>
            </a:r>
          </a:p>
        </p:txBody>
      </p:sp>
      <p:pic>
        <p:nvPicPr>
          <p:cNvPr id="10" name="Picture 9">
            <a:extLst>
              <a:ext uri="{FF2B5EF4-FFF2-40B4-BE49-F238E27FC236}">
                <a16:creationId xmlns:a16="http://schemas.microsoft.com/office/drawing/2014/main" id="{519D4E9B-8794-CE3C-065C-A6AD2870A08F}"/>
              </a:ext>
            </a:extLst>
          </p:cNvPr>
          <p:cNvPicPr>
            <a:picLocks noChangeAspect="1"/>
          </p:cNvPicPr>
          <p:nvPr/>
        </p:nvPicPr>
        <p:blipFill>
          <a:blip r:embed="rId5"/>
          <a:stretch>
            <a:fillRect/>
          </a:stretch>
        </p:blipFill>
        <p:spPr>
          <a:xfrm>
            <a:off x="3075233" y="731375"/>
            <a:ext cx="6035314" cy="1515285"/>
          </a:xfrm>
          <a:prstGeom prst="rect">
            <a:avLst/>
          </a:prstGeom>
        </p:spPr>
      </p:pic>
      <p:sp>
        <p:nvSpPr>
          <p:cNvPr id="12" name="TextBox 11">
            <a:extLst>
              <a:ext uri="{FF2B5EF4-FFF2-40B4-BE49-F238E27FC236}">
                <a16:creationId xmlns:a16="http://schemas.microsoft.com/office/drawing/2014/main" id="{5D027E10-21BB-4995-BFC0-2AC00CA71D79}"/>
              </a:ext>
            </a:extLst>
          </p:cNvPr>
          <p:cNvSpPr txBox="1"/>
          <p:nvPr/>
        </p:nvSpPr>
        <p:spPr>
          <a:xfrm>
            <a:off x="540833" y="4063487"/>
            <a:ext cx="4572000" cy="523220"/>
          </a:xfrm>
          <a:prstGeom prst="rect">
            <a:avLst/>
          </a:prstGeom>
          <a:noFill/>
        </p:spPr>
        <p:txBody>
          <a:bodyPr wrap="square">
            <a:spAutoFit/>
          </a:bodyPr>
          <a:lstStyle/>
          <a:p>
            <a:r>
              <a:rPr lang="en-US" dirty="0">
                <a:solidFill>
                  <a:schemeClr val="bg1"/>
                </a:solidFill>
                <a:latin typeface="+mn-lt"/>
              </a:rPr>
              <a:t>Techniques include constrained NMF with sparsity and monotonicity, symmetric reflections, </a:t>
            </a:r>
          </a:p>
        </p:txBody>
      </p:sp>
      <p:sp>
        <p:nvSpPr>
          <p:cNvPr id="14" name="TextBox 13">
            <a:extLst>
              <a:ext uri="{FF2B5EF4-FFF2-40B4-BE49-F238E27FC236}">
                <a16:creationId xmlns:a16="http://schemas.microsoft.com/office/drawing/2014/main" id="{417CD033-626A-5E3C-6F39-1F4241AACCAC}"/>
              </a:ext>
            </a:extLst>
          </p:cNvPr>
          <p:cNvSpPr txBox="1"/>
          <p:nvPr/>
        </p:nvSpPr>
        <p:spPr>
          <a:xfrm>
            <a:off x="6092890" y="4681933"/>
            <a:ext cx="4572000" cy="307777"/>
          </a:xfrm>
          <a:prstGeom prst="rect">
            <a:avLst/>
          </a:prstGeom>
          <a:noFill/>
        </p:spPr>
        <p:txBody>
          <a:bodyPr wrap="square">
            <a:spAutoFit/>
          </a:bodyPr>
          <a:lstStyle/>
          <a:p>
            <a:r>
              <a:rPr lang="en-US" dirty="0">
                <a:solidFill>
                  <a:schemeClr val="bg1"/>
                </a:solidFill>
                <a:latin typeface="+mn-lt"/>
              </a:rPr>
              <a:t>https://</a:t>
            </a:r>
            <a:r>
              <a:rPr lang="en-US" dirty="0" err="1">
                <a:solidFill>
                  <a:schemeClr val="bg1"/>
                </a:solidFill>
                <a:latin typeface="+mn-lt"/>
              </a:rPr>
              <a:t>github.com</a:t>
            </a:r>
            <a:r>
              <a:rPr lang="en-US" dirty="0">
                <a:solidFill>
                  <a:schemeClr val="bg1"/>
                </a:solidFill>
                <a:latin typeface="+mn-lt"/>
              </a:rPr>
              <a:t>/</a:t>
            </a:r>
            <a:r>
              <a:rPr lang="en-US" dirty="0" err="1">
                <a:solidFill>
                  <a:schemeClr val="bg1"/>
                </a:solidFill>
                <a:latin typeface="+mn-lt"/>
              </a:rPr>
              <a:t>pmelchior</a:t>
            </a:r>
            <a:r>
              <a:rPr lang="en-US" dirty="0">
                <a:solidFill>
                  <a:schemeClr val="bg1"/>
                </a:solidFill>
                <a:latin typeface="+mn-lt"/>
              </a:rPr>
              <a:t>/scarlet</a:t>
            </a:r>
          </a:p>
        </p:txBody>
      </p:sp>
    </p:spTree>
    <p:extLst>
      <p:ext uri="{BB962C8B-B14F-4D97-AF65-F5344CB8AC3E}">
        <p14:creationId xmlns:p14="http://schemas.microsoft.com/office/powerpoint/2010/main" val="145436981"/>
      </p:ext>
    </p:extLst>
  </p:cSld>
  <p:clrMapOvr>
    <a:masterClrMapping/>
  </p:clrMapOvr>
</p:sld>
</file>

<file path=ppt/theme/theme1.xml><?xml version="1.0" encoding="utf-8"?>
<a:theme xmlns:a="http://schemas.openxmlformats.org/drawingml/2006/main"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2000" dirty="0" smtClean="0">
            <a:solidFill>
              <a:schemeClr val="bg1"/>
            </a:solidFill>
          </a:defRPr>
        </a:defPPr>
      </a:lstStyle>
    </a:txDef>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5719</TotalTime>
  <Words>1967</Words>
  <Application>Microsoft Macintosh PowerPoint</Application>
  <PresentationFormat>On-screen Show (16:9)</PresentationFormat>
  <Paragraphs>200</Paragraphs>
  <Slides>35</Slides>
  <Notes>24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35</vt:i4>
      </vt:variant>
    </vt:vector>
  </HeadingPairs>
  <TitlesOfParts>
    <vt:vector size="38" baseType="lpstr">
      <vt:lpstr>Arial</vt:lpstr>
      <vt:lpstr>Proxima Nova</vt:lpstr>
      <vt:lpstr>Spearmint</vt:lpstr>
      <vt:lpstr>LSST: Cosmology and Galaxies</vt:lpstr>
      <vt:lpstr>We will draw from several sources</vt:lpstr>
      <vt:lpstr>Rubin compared to the rest</vt:lpstr>
      <vt:lpstr>What do we want to measure?</vt:lpstr>
      <vt:lpstr>What do we want to measure?</vt:lpstr>
      <vt:lpstr>Galaxy properties: counts and redshift</vt:lpstr>
      <vt:lpstr>Galaxy properties: size and neff</vt:lpstr>
      <vt:lpstr>What makes it hard?</vt:lpstr>
      <vt:lpstr>Deblending</vt:lpstr>
      <vt:lpstr>Measuring Galaxy Shapes (Moments, Parametric, CNN)</vt:lpstr>
      <vt:lpstr>Photometric redshifts</vt:lpstr>
      <vt:lpstr>Photometric Redshifts (photo-z)</vt:lpstr>
      <vt:lpstr>Photometric Redshifts (photo-z)</vt:lpstr>
      <vt:lpstr>Photo-z estimators</vt:lpstr>
      <vt:lpstr>Photo-z performance (requirements for science)</vt:lpstr>
      <vt:lpstr>What about the science?</vt:lpstr>
      <vt:lpstr>Galaxy Science (a subset)</vt:lpstr>
      <vt:lpstr>Key science areas: cosmic noon</vt:lpstr>
      <vt:lpstr>Key science areas: structure evolution</vt:lpstr>
      <vt:lpstr>Key science areas: low surface brightness</vt:lpstr>
      <vt:lpstr>Cosmology</vt:lpstr>
      <vt:lpstr>Impact of Systematics</vt:lpstr>
      <vt:lpstr>Gravitational Lensing</vt:lpstr>
      <vt:lpstr>Strong Lensing</vt:lpstr>
      <vt:lpstr>Time delays and measuring the Hubble constant</vt:lpstr>
      <vt:lpstr>Weak Lensing </vt:lpstr>
      <vt:lpstr>Lensing Potential</vt:lpstr>
      <vt:lpstr>Mapping from the source to the image plane</vt:lpstr>
      <vt:lpstr>Magnification and shear</vt:lpstr>
      <vt:lpstr>Measuring the shape of the galaxy</vt:lpstr>
      <vt:lpstr>Measuring mass distribution with weak lensing</vt:lpstr>
      <vt:lpstr>Measuring mass distribution with weak lensing</vt:lpstr>
      <vt:lpstr>Joint Probes: bringing it together 3x2pt function</vt:lpstr>
      <vt:lpstr>PowerPoint Presentation</vt:lpstr>
      <vt:lpstr>We will draw from several 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do we choose filters?</dc:title>
  <cp:lastModifiedBy>Andy Connolly</cp:lastModifiedBy>
  <cp:revision>65</cp:revision>
  <dcterms:modified xsi:type="dcterms:W3CDTF">2023-01-31T19:56:33Z</dcterms:modified>
</cp:coreProperties>
</file>