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handoutMasterIdLst>
    <p:handoutMasterId r:id="rId12"/>
  </p:handoutMasterIdLst>
  <p:sldIdLst>
    <p:sldId id="422" r:id="rId2"/>
    <p:sldId id="423" r:id="rId3"/>
    <p:sldId id="424" r:id="rId4"/>
    <p:sldId id="425" r:id="rId5"/>
    <p:sldId id="426" r:id="rId6"/>
    <p:sldId id="427" r:id="rId7"/>
    <p:sldId id="428" r:id="rId8"/>
    <p:sldId id="429" r:id="rId9"/>
    <p:sldId id="430" r:id="rId10"/>
  </p:sldIdLst>
  <p:sldSz cx="9144000" cy="6858000" type="screen4x3"/>
  <p:notesSz cx="7077075" cy="9028113"/>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53F9FE-F3E8-4952-9796-438558F31C70}">
          <p14:sldIdLst>
            <p14:sldId id="422"/>
            <p14:sldId id="423"/>
            <p14:sldId id="424"/>
            <p14:sldId id="425"/>
            <p14:sldId id="426"/>
            <p14:sldId id="427"/>
            <p14:sldId id="428"/>
            <p14:sldId id="429"/>
            <p14:sldId id="4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9D9D9"/>
    <a:srgbClr val="BFBFBF"/>
    <a:srgbClr val="FF6699"/>
    <a:srgbClr val="3399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0" autoAdjust="0"/>
    <p:restoredTop sz="70113" autoAdjust="0"/>
  </p:normalViewPr>
  <p:slideViewPr>
    <p:cSldViewPr snapToGrid="0">
      <p:cViewPr varScale="1">
        <p:scale>
          <a:sx n="64" d="100"/>
          <a:sy n="64" d="100"/>
        </p:scale>
        <p:origin x="872" y="32"/>
      </p:cViewPr>
      <p:guideLst/>
    </p:cSldViewPr>
  </p:slideViewPr>
  <p:notesTextViewPr>
    <p:cViewPr>
      <p:scale>
        <a:sx n="3" d="2"/>
        <a:sy n="3" d="2"/>
      </p:scale>
      <p:origin x="0" y="0"/>
    </p:cViewPr>
  </p:notesTextViewPr>
  <p:sorterViewPr>
    <p:cViewPr>
      <p:scale>
        <a:sx n="100" d="100"/>
        <a:sy n="100" d="100"/>
      </p:scale>
      <p:origin x="0" y="-15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532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53256"/>
          </a:xfrm>
          <a:prstGeom prst="rect">
            <a:avLst/>
          </a:prstGeom>
        </p:spPr>
        <p:txBody>
          <a:bodyPr vert="horz" lIns="91440" tIns="45720" rIns="91440" bIns="45720" rtlCol="0"/>
          <a:lstStyle>
            <a:lvl1pPr algn="r">
              <a:defRPr sz="1200"/>
            </a:lvl1pPr>
          </a:lstStyle>
          <a:p>
            <a:fld id="{A3BE2EFE-4FBD-4D98-B575-BF0185199549}" type="datetimeFigureOut">
              <a:rPr lang="en-US" smtClean="0"/>
              <a:t>5/26/2018</a:t>
            </a:fld>
            <a:endParaRPr lang="en-US"/>
          </a:p>
        </p:txBody>
      </p:sp>
      <p:sp>
        <p:nvSpPr>
          <p:cNvPr id="4" name="Footer Placeholder 3"/>
          <p:cNvSpPr>
            <a:spLocks noGrp="1"/>
          </p:cNvSpPr>
          <p:nvPr>
            <p:ph type="ftr" sz="quarter" idx="2"/>
          </p:nvPr>
        </p:nvSpPr>
        <p:spPr>
          <a:xfrm>
            <a:off x="0" y="8574858"/>
            <a:ext cx="3067374" cy="4532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574858"/>
            <a:ext cx="3067374" cy="453256"/>
          </a:xfrm>
          <a:prstGeom prst="rect">
            <a:avLst/>
          </a:prstGeom>
        </p:spPr>
        <p:txBody>
          <a:bodyPr vert="horz" lIns="91440" tIns="45720" rIns="91440" bIns="45720" rtlCol="0" anchor="b"/>
          <a:lstStyle>
            <a:lvl1pPr algn="r">
              <a:defRPr sz="1200"/>
            </a:lvl1pPr>
          </a:lstStyle>
          <a:p>
            <a:fld id="{A944DBD7-8435-456D-BC81-0E62D35A6AED}" type="slidenum">
              <a:rPr lang="en-US" smtClean="0"/>
              <a:t>‹#›</a:t>
            </a:fld>
            <a:endParaRPr lang="en-US"/>
          </a:p>
        </p:txBody>
      </p:sp>
    </p:spTree>
    <p:extLst>
      <p:ext uri="{BB962C8B-B14F-4D97-AF65-F5344CB8AC3E}">
        <p14:creationId xmlns:p14="http://schemas.microsoft.com/office/powerpoint/2010/main" val="3911236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2973"/>
          </a:xfrm>
          <a:prstGeom prst="rect">
            <a:avLst/>
          </a:prstGeom>
        </p:spPr>
        <p:txBody>
          <a:bodyPr vert="horz" lIns="93177" tIns="46589" rIns="93177" bIns="46589" rtlCol="0"/>
          <a:lstStyle>
            <a:lvl1pPr algn="r">
              <a:defRPr sz="1200"/>
            </a:lvl1pPr>
          </a:lstStyle>
          <a:p>
            <a:fld id="{49615646-A0DD-4017-BD37-2124DFDD3C2C}" type="datetimeFigureOut">
              <a:rPr lang="en-US" smtClean="0"/>
              <a:t>5/26/2018</a:t>
            </a:fld>
            <a:endParaRPr lang="en-US"/>
          </a:p>
        </p:txBody>
      </p:sp>
      <p:sp>
        <p:nvSpPr>
          <p:cNvPr id="4" name="Slide Image Placeholder 3"/>
          <p:cNvSpPr>
            <a:spLocks noGrp="1" noRot="1" noChangeAspect="1"/>
          </p:cNvSpPr>
          <p:nvPr>
            <p:ph type="sldImg" idx="2"/>
          </p:nvPr>
        </p:nvSpPr>
        <p:spPr>
          <a:xfrm>
            <a:off x="1508125" y="1128713"/>
            <a:ext cx="4060825" cy="30464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2"/>
          </a:xfrm>
          <a:prstGeom prst="rect">
            <a:avLst/>
          </a:prstGeom>
        </p:spPr>
        <p:txBody>
          <a:bodyPr vert="horz" lIns="93177" tIns="46589" rIns="93177" bIns="46589" rtlCol="0" anchor="b"/>
          <a:lstStyle>
            <a:lvl1pPr algn="r">
              <a:defRPr sz="1200"/>
            </a:lvl1pPr>
          </a:lstStyle>
          <a:p>
            <a:fld id="{98AF0D94-49D9-46A1-8177-778C44701F2F}" type="slidenum">
              <a:rPr lang="en-US" smtClean="0"/>
              <a:t>‹#›</a:t>
            </a:fld>
            <a:endParaRPr lang="en-US"/>
          </a:p>
        </p:txBody>
      </p:sp>
    </p:spTree>
    <p:extLst>
      <p:ext uri="{BB962C8B-B14F-4D97-AF65-F5344CB8AC3E}">
        <p14:creationId xmlns:p14="http://schemas.microsoft.com/office/powerpoint/2010/main" val="69333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2</a:t>
            </a:fld>
            <a:endParaRPr lang="en-US"/>
          </a:p>
        </p:txBody>
      </p:sp>
    </p:spTree>
    <p:extLst>
      <p:ext uri="{BB962C8B-B14F-4D97-AF65-F5344CB8AC3E}">
        <p14:creationId xmlns:p14="http://schemas.microsoft.com/office/powerpoint/2010/main" val="154574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3</a:t>
            </a:fld>
            <a:endParaRPr lang="en-US"/>
          </a:p>
        </p:txBody>
      </p:sp>
    </p:spTree>
    <p:extLst>
      <p:ext uri="{BB962C8B-B14F-4D97-AF65-F5344CB8AC3E}">
        <p14:creationId xmlns:p14="http://schemas.microsoft.com/office/powerpoint/2010/main" val="250769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4</a:t>
            </a:fld>
            <a:endParaRPr lang="en-US"/>
          </a:p>
        </p:txBody>
      </p:sp>
    </p:spTree>
    <p:extLst>
      <p:ext uri="{BB962C8B-B14F-4D97-AF65-F5344CB8AC3E}">
        <p14:creationId xmlns:p14="http://schemas.microsoft.com/office/powerpoint/2010/main" val="386508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5</a:t>
            </a:fld>
            <a:endParaRPr lang="en-US"/>
          </a:p>
        </p:txBody>
      </p:sp>
    </p:spTree>
    <p:extLst>
      <p:ext uri="{BB962C8B-B14F-4D97-AF65-F5344CB8AC3E}">
        <p14:creationId xmlns:p14="http://schemas.microsoft.com/office/powerpoint/2010/main" val="401954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6</a:t>
            </a:fld>
            <a:endParaRPr lang="en-US"/>
          </a:p>
        </p:txBody>
      </p:sp>
    </p:spTree>
    <p:extLst>
      <p:ext uri="{BB962C8B-B14F-4D97-AF65-F5344CB8AC3E}">
        <p14:creationId xmlns:p14="http://schemas.microsoft.com/office/powerpoint/2010/main" val="324886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7</a:t>
            </a:fld>
            <a:endParaRPr lang="en-US"/>
          </a:p>
        </p:txBody>
      </p:sp>
    </p:spTree>
    <p:extLst>
      <p:ext uri="{BB962C8B-B14F-4D97-AF65-F5344CB8AC3E}">
        <p14:creationId xmlns:p14="http://schemas.microsoft.com/office/powerpoint/2010/main" val="157750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8</a:t>
            </a:fld>
            <a:endParaRPr lang="en-US"/>
          </a:p>
        </p:txBody>
      </p:sp>
    </p:spTree>
    <p:extLst>
      <p:ext uri="{BB962C8B-B14F-4D97-AF65-F5344CB8AC3E}">
        <p14:creationId xmlns:p14="http://schemas.microsoft.com/office/powerpoint/2010/main" val="226854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9</a:t>
            </a:fld>
            <a:endParaRPr lang="en-US"/>
          </a:p>
        </p:txBody>
      </p:sp>
    </p:spTree>
    <p:extLst>
      <p:ext uri="{BB962C8B-B14F-4D97-AF65-F5344CB8AC3E}">
        <p14:creationId xmlns:p14="http://schemas.microsoft.com/office/powerpoint/2010/main" val="274643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2DC6C4-98CA-4DBD-8872-6661BE5D1466}" type="datetime1">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43111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0BBC73-7249-4EE5-8245-12B1F2D4AEC6}" type="datetime1">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813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9C47F-6FC2-4183-AC55-6CAAA8472EAA}" type="datetime1">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2312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012" y="6267796"/>
            <a:ext cx="4573012" cy="594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278" y="240631"/>
            <a:ext cx="8971722" cy="749395"/>
          </a:xfrm>
          <a:solidFill>
            <a:schemeClr val="bg1">
              <a:lumMod val="85000"/>
            </a:schemeClr>
          </a:solidFill>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79BEB9-F748-4858-8ECD-BD54B864405D}" type="datetime1">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76714" y="6486976"/>
            <a:ext cx="2057400" cy="365125"/>
          </a:xfrm>
        </p:spPr>
        <p:txBody>
          <a:bodyPr/>
          <a:lstStyle>
            <a:lvl1pPr>
              <a:defRPr sz="1600"/>
            </a:lvl1pPr>
          </a:lstStyle>
          <a:p>
            <a:fld id="{6C0C36F0-B428-41C0-AF55-5275465A159A}" type="slidenum">
              <a:rPr lang="en-US" smtClean="0"/>
              <a:pPr/>
              <a:t>‹#›</a:t>
            </a:fld>
            <a:endParaRPr lang="en-US" dirty="0"/>
          </a:p>
        </p:txBody>
      </p:sp>
    </p:spTree>
    <p:extLst>
      <p:ext uri="{BB962C8B-B14F-4D97-AF65-F5344CB8AC3E}">
        <p14:creationId xmlns:p14="http://schemas.microsoft.com/office/powerpoint/2010/main" val="186991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673A2-DF43-411A-8B54-A4790599772D}" type="datetime1">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9140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77385-1FA1-4AE4-A796-15ADD892A688}" type="datetime1">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041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A5017C-2B58-4960-B9BE-54655CF1CDA6}" type="datetime1">
              <a:rPr lang="en-US" smtClean="0"/>
              <a:t>5/26/2018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2872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BA05B-AA61-4BA6-9E03-EC9459B28BC8}" type="datetime1">
              <a:rPr lang="en-US" smtClean="0"/>
              <a:t>5/26/2018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19936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C02-035E-4268-B6BB-14EB0FFF4A92}" type="datetime1">
              <a:rPr lang="en-US" smtClean="0"/>
              <a:t>5/26/2018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524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E86571-297D-418F-8090-DBE5853D24EB}" type="datetime1">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3005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F411FF-C03F-42B4-B761-6D42D74DB60E}" type="datetime1">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156245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278" y="-5934"/>
            <a:ext cx="88259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2278" y="1481073"/>
            <a:ext cx="8825948" cy="4999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410CD-B577-44B2-9044-C8649D4A4E29}" type="datetime1">
              <a:rPr lang="en-US" smtClean="0"/>
              <a:t>5/26/2018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C36F0-B428-41C0-AF55-5275465A159A}" type="slidenum">
              <a:rPr lang="en-US" smtClean="0"/>
              <a:t>‹#›</a:t>
            </a:fld>
            <a:endParaRPr lang="en-US"/>
          </a:p>
        </p:txBody>
      </p:sp>
    </p:spTree>
    <p:extLst>
      <p:ext uri="{BB962C8B-B14F-4D97-AF65-F5344CB8AC3E}">
        <p14:creationId xmlns:p14="http://schemas.microsoft.com/office/powerpoint/2010/main" val="3035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3E4-D389-40FD-A53E-D113988641DC}"/>
              </a:ext>
            </a:extLst>
          </p:cNvPr>
          <p:cNvSpPr>
            <a:spLocks noGrp="1"/>
          </p:cNvSpPr>
          <p:nvPr>
            <p:ph type="title"/>
          </p:nvPr>
        </p:nvSpPr>
        <p:spPr/>
        <p:txBody>
          <a:bodyPr/>
          <a:lstStyle/>
          <a:p>
            <a:r>
              <a:rPr lang="en-US" dirty="0"/>
              <a:t>Worksheet: journey along the nephron</a:t>
            </a:r>
          </a:p>
        </p:txBody>
      </p:sp>
      <p:sp>
        <p:nvSpPr>
          <p:cNvPr id="3" name="Content Placeholder 2">
            <a:extLst>
              <a:ext uri="{FF2B5EF4-FFF2-40B4-BE49-F238E27FC236}">
                <a16:creationId xmlns:a16="http://schemas.microsoft.com/office/drawing/2014/main" id="{F9611B1E-D1A9-4857-B585-4D34A3194DDA}"/>
              </a:ext>
            </a:extLst>
          </p:cNvPr>
          <p:cNvSpPr>
            <a:spLocks noGrp="1"/>
          </p:cNvSpPr>
          <p:nvPr>
            <p:ph idx="1"/>
          </p:nvPr>
        </p:nvSpPr>
        <p:spPr/>
        <p:txBody>
          <a:bodyPr>
            <a:normAutofit fontScale="92500" lnSpcReduction="10000"/>
          </a:bodyPr>
          <a:lstStyle/>
          <a:p>
            <a:pPr marL="0" indent="0">
              <a:buNone/>
            </a:pPr>
            <a:r>
              <a:rPr lang="en-US" sz="2400" i="1" u="sng" dirty="0"/>
              <a:t>Note to instructors</a:t>
            </a:r>
            <a:r>
              <a:rPr lang="en-US" sz="2400" i="1" dirty="0"/>
              <a:t>:  This worksheet represents a way that I have taught this material, which incorporates figures/tables created by others.  I have cited my sources, but I have not obtained formal permission to use the figures/tables.  As far as I’m concerned, you’re welcome to use this worksheet as is or modify it.  If you do the latter, please continue to cite the sources – and be aware that their inclusion here may or may not be permissible under “fair use” doctrine.</a:t>
            </a:r>
            <a:endParaRPr lang="en-US" sz="2400" dirty="0"/>
          </a:p>
          <a:p>
            <a:pPr marL="0" indent="0">
              <a:buNone/>
            </a:pPr>
            <a:r>
              <a:rPr lang="en-US" sz="2400" i="1" dirty="0"/>
              <a:t>--Greg Crowther, Everett Community College (gcrowther@everettcc.edu)</a:t>
            </a:r>
            <a:endParaRPr lang="en-US" sz="2400" dirty="0"/>
          </a:p>
          <a:p>
            <a:pPr marL="0" indent="0">
              <a:buNone/>
            </a:pPr>
            <a:endParaRPr lang="en-US" dirty="0"/>
          </a:p>
          <a:p>
            <a:pPr marL="0" indent="0">
              <a:buNone/>
            </a:pPr>
            <a:r>
              <a:rPr lang="en-US" dirty="0"/>
              <a:t>Goals:</a:t>
            </a:r>
          </a:p>
          <a:p>
            <a:pPr marL="0" indent="0">
              <a:buNone/>
            </a:pPr>
            <a:r>
              <a:rPr lang="en-US" dirty="0"/>
              <a:t>(A) Review anatomy and terminology pertaining to nephrons. </a:t>
            </a:r>
          </a:p>
          <a:p>
            <a:pPr marL="0" indent="0">
              <a:buNone/>
            </a:pPr>
            <a:r>
              <a:rPr lang="en-US" dirty="0"/>
              <a:t>(B) Master the concepts of filtration, reabsorption, and secretion by drawing graphs of how various substances are processed by nephrons.</a:t>
            </a:r>
          </a:p>
        </p:txBody>
      </p:sp>
      <p:sp>
        <p:nvSpPr>
          <p:cNvPr id="4" name="Slide Number Placeholder 3">
            <a:extLst>
              <a:ext uri="{FF2B5EF4-FFF2-40B4-BE49-F238E27FC236}">
                <a16:creationId xmlns:a16="http://schemas.microsoft.com/office/drawing/2014/main" id="{D3A91E1F-EA52-4602-BEF9-728BC5551FE0}"/>
              </a:ext>
            </a:extLst>
          </p:cNvPr>
          <p:cNvSpPr>
            <a:spLocks noGrp="1"/>
          </p:cNvSpPr>
          <p:nvPr>
            <p:ph type="sldNum" sz="quarter" idx="12"/>
          </p:nvPr>
        </p:nvSpPr>
        <p:spPr/>
        <p:txBody>
          <a:bodyPr/>
          <a:lstStyle/>
          <a:p>
            <a:fld id="{6C0C36F0-B428-41C0-AF55-5275465A159A}" type="slidenum">
              <a:rPr lang="en-US" smtClean="0"/>
              <a:pPr/>
              <a:t>1</a:t>
            </a:fld>
            <a:endParaRPr lang="en-US" dirty="0"/>
          </a:p>
        </p:txBody>
      </p:sp>
    </p:spTree>
    <p:extLst>
      <p:ext uri="{BB962C8B-B14F-4D97-AF65-F5344CB8AC3E}">
        <p14:creationId xmlns:p14="http://schemas.microsoft.com/office/powerpoint/2010/main" val="328790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651A-0C52-4DAE-9FF6-7C1D5C5D7243}"/>
              </a:ext>
            </a:extLst>
          </p:cNvPr>
          <p:cNvSpPr>
            <a:spLocks noGrp="1"/>
          </p:cNvSpPr>
          <p:nvPr>
            <p:ph type="title"/>
          </p:nvPr>
        </p:nvSpPr>
        <p:spPr/>
        <p:txBody>
          <a:bodyPr/>
          <a:lstStyle/>
          <a:p>
            <a:r>
              <a:rPr lang="en-US" dirty="0"/>
              <a:t>(A) Background anatomy and terminology</a:t>
            </a:r>
          </a:p>
        </p:txBody>
      </p:sp>
      <p:sp>
        <p:nvSpPr>
          <p:cNvPr id="3" name="Content Placeholder 2">
            <a:extLst>
              <a:ext uri="{FF2B5EF4-FFF2-40B4-BE49-F238E27FC236}">
                <a16:creationId xmlns:a16="http://schemas.microsoft.com/office/drawing/2014/main" id="{5D5D7676-239B-47E7-A38E-3E1332FC9080}"/>
              </a:ext>
            </a:extLst>
          </p:cNvPr>
          <p:cNvSpPr>
            <a:spLocks noGrp="1"/>
          </p:cNvSpPr>
          <p:nvPr>
            <p:ph idx="1"/>
          </p:nvPr>
        </p:nvSpPr>
        <p:spPr>
          <a:xfrm>
            <a:off x="172278" y="1358610"/>
            <a:ext cx="7363358" cy="744374"/>
          </a:xfrm>
        </p:spPr>
        <p:txBody>
          <a:bodyPr>
            <a:normAutofit/>
          </a:bodyPr>
          <a:lstStyle/>
          <a:p>
            <a:pPr marL="0" indent="0">
              <a:buNone/>
            </a:pPr>
            <a:r>
              <a:rPr lang="en-US" sz="2400" dirty="0"/>
              <a:t>A1. Label the diagram with the following terms: </a:t>
            </a:r>
          </a:p>
        </p:txBody>
      </p:sp>
      <p:sp>
        <p:nvSpPr>
          <p:cNvPr id="4" name="Slide Number Placeholder 3">
            <a:extLst>
              <a:ext uri="{FF2B5EF4-FFF2-40B4-BE49-F238E27FC236}">
                <a16:creationId xmlns:a16="http://schemas.microsoft.com/office/drawing/2014/main" id="{D0FEF0A6-5A95-4436-A15A-B84754A1B1C8}"/>
              </a:ext>
            </a:extLst>
          </p:cNvPr>
          <p:cNvSpPr>
            <a:spLocks noGrp="1"/>
          </p:cNvSpPr>
          <p:nvPr>
            <p:ph type="sldNum" sz="quarter" idx="12"/>
          </p:nvPr>
        </p:nvSpPr>
        <p:spPr/>
        <p:txBody>
          <a:bodyPr/>
          <a:lstStyle/>
          <a:p>
            <a:fld id="{6C0C36F0-B428-41C0-AF55-5275465A159A}" type="slidenum">
              <a:rPr lang="en-US" smtClean="0"/>
              <a:pPr/>
              <a:t>2</a:t>
            </a:fld>
            <a:endParaRPr lang="en-US" dirty="0"/>
          </a:p>
        </p:txBody>
      </p:sp>
      <p:pic>
        <p:nvPicPr>
          <p:cNvPr id="5" name="Picture 4">
            <a:extLst>
              <a:ext uri="{FF2B5EF4-FFF2-40B4-BE49-F238E27FC236}">
                <a16:creationId xmlns:a16="http://schemas.microsoft.com/office/drawing/2014/main" id="{E9694274-09B7-4729-964F-99659BAB570B}"/>
              </a:ext>
            </a:extLst>
          </p:cNvPr>
          <p:cNvPicPr/>
          <p:nvPr/>
        </p:nvPicPr>
        <p:blipFill rotWithShape="1">
          <a:blip r:embed="rId3" cstate="print">
            <a:extLst>
              <a:ext uri="{28A0092B-C50C-407E-A947-70E740481C1C}">
                <a14:useLocalDpi xmlns:a14="http://schemas.microsoft.com/office/drawing/2010/main" val="0"/>
              </a:ext>
            </a:extLst>
          </a:blip>
          <a:srcRect l="4614" r="3170"/>
          <a:stretch/>
        </p:blipFill>
        <p:spPr>
          <a:xfrm>
            <a:off x="3641270" y="1735596"/>
            <a:ext cx="5437414" cy="3954917"/>
          </a:xfrm>
          <a:prstGeom prst="rect">
            <a:avLst/>
          </a:prstGeom>
        </p:spPr>
      </p:pic>
      <p:sp>
        <p:nvSpPr>
          <p:cNvPr id="6" name="TextBox 5">
            <a:extLst>
              <a:ext uri="{FF2B5EF4-FFF2-40B4-BE49-F238E27FC236}">
                <a16:creationId xmlns:a16="http://schemas.microsoft.com/office/drawing/2014/main" id="{4998A4C2-011B-4D77-B122-7D19DC75E8D4}"/>
              </a:ext>
            </a:extLst>
          </p:cNvPr>
          <p:cNvSpPr txBox="1"/>
          <p:nvPr/>
        </p:nvSpPr>
        <p:spPr>
          <a:xfrm>
            <a:off x="881743" y="6386738"/>
            <a:ext cx="2882136" cy="369332"/>
          </a:xfrm>
          <a:prstGeom prst="rect">
            <a:avLst/>
          </a:prstGeom>
          <a:noFill/>
        </p:spPr>
        <p:txBody>
          <a:bodyPr wrap="none" rtlCol="0">
            <a:spAutoFit/>
          </a:bodyPr>
          <a:lstStyle/>
          <a:p>
            <a:r>
              <a:rPr lang="en-US" dirty="0"/>
              <a:t>Figure: catalog.niddk.nih.gov</a:t>
            </a:r>
          </a:p>
        </p:txBody>
      </p:sp>
      <p:sp>
        <p:nvSpPr>
          <p:cNvPr id="7" name="TextBox 6">
            <a:extLst>
              <a:ext uri="{FF2B5EF4-FFF2-40B4-BE49-F238E27FC236}">
                <a16:creationId xmlns:a16="http://schemas.microsoft.com/office/drawing/2014/main" id="{5B4B176C-0746-4F48-84A0-9412367C674F}"/>
              </a:ext>
            </a:extLst>
          </p:cNvPr>
          <p:cNvSpPr txBox="1"/>
          <p:nvPr/>
        </p:nvSpPr>
        <p:spPr>
          <a:xfrm>
            <a:off x="172277" y="1722663"/>
            <a:ext cx="4146629" cy="3785652"/>
          </a:xfrm>
          <a:prstGeom prst="rect">
            <a:avLst/>
          </a:prstGeom>
          <a:noFill/>
        </p:spPr>
        <p:txBody>
          <a:bodyPr wrap="square" rtlCol="0">
            <a:spAutoFit/>
          </a:bodyPr>
          <a:lstStyle/>
          <a:p>
            <a:pPr>
              <a:lnSpc>
                <a:spcPct val="150000"/>
              </a:lnSpc>
            </a:pPr>
            <a:r>
              <a:rPr lang="en-US" sz="2000" dirty="0"/>
              <a:t>a. Bowman’s capsule           (glomerular capsule)</a:t>
            </a:r>
          </a:p>
          <a:p>
            <a:pPr>
              <a:lnSpc>
                <a:spcPct val="150000"/>
              </a:lnSpc>
            </a:pPr>
            <a:r>
              <a:rPr lang="en-US" sz="2000" dirty="0"/>
              <a:t>b. collecting duct</a:t>
            </a:r>
          </a:p>
          <a:p>
            <a:pPr>
              <a:lnSpc>
                <a:spcPct val="150000"/>
              </a:lnSpc>
            </a:pPr>
            <a:r>
              <a:rPr lang="en-US" sz="2000" dirty="0"/>
              <a:t>c. distal tubule</a:t>
            </a:r>
          </a:p>
          <a:p>
            <a:pPr>
              <a:lnSpc>
                <a:spcPct val="150000"/>
              </a:lnSpc>
            </a:pPr>
            <a:r>
              <a:rPr lang="en-US" sz="2000" dirty="0"/>
              <a:t>d. glomerulus</a:t>
            </a:r>
          </a:p>
          <a:p>
            <a:pPr>
              <a:lnSpc>
                <a:spcPct val="150000"/>
              </a:lnSpc>
            </a:pPr>
            <a:r>
              <a:rPr lang="en-US" sz="2000" dirty="0"/>
              <a:t>e. loop of Henle (nephron loop)</a:t>
            </a:r>
          </a:p>
          <a:p>
            <a:pPr>
              <a:lnSpc>
                <a:spcPct val="150000"/>
              </a:lnSpc>
            </a:pPr>
            <a:r>
              <a:rPr lang="en-US" sz="2000" dirty="0"/>
              <a:t>f. proximal tubule</a:t>
            </a:r>
          </a:p>
          <a:p>
            <a:pPr>
              <a:lnSpc>
                <a:spcPct val="150000"/>
              </a:lnSpc>
            </a:pPr>
            <a:r>
              <a:rPr lang="en-US" sz="2000" dirty="0"/>
              <a:t>g. renal corpuscle  </a:t>
            </a:r>
          </a:p>
        </p:txBody>
      </p:sp>
      <p:sp>
        <p:nvSpPr>
          <p:cNvPr id="8" name="TextBox 7">
            <a:extLst>
              <a:ext uri="{FF2B5EF4-FFF2-40B4-BE49-F238E27FC236}">
                <a16:creationId xmlns:a16="http://schemas.microsoft.com/office/drawing/2014/main" id="{215FCA66-33FA-4E3C-BE5D-EC67042BD90A}"/>
              </a:ext>
            </a:extLst>
          </p:cNvPr>
          <p:cNvSpPr txBox="1"/>
          <p:nvPr/>
        </p:nvSpPr>
        <p:spPr>
          <a:xfrm>
            <a:off x="171446" y="5593839"/>
            <a:ext cx="5711372" cy="461665"/>
          </a:xfrm>
          <a:prstGeom prst="rect">
            <a:avLst/>
          </a:prstGeom>
          <a:noFill/>
        </p:spPr>
        <p:txBody>
          <a:bodyPr wrap="none" rtlCol="0">
            <a:spAutoFit/>
          </a:bodyPr>
          <a:lstStyle/>
          <a:p>
            <a:r>
              <a:rPr lang="en-US" sz="2400" dirty="0"/>
              <a:t>A2. Which of these structures carries </a:t>
            </a:r>
            <a:r>
              <a:rPr lang="en-US" sz="2400" u="sng" dirty="0"/>
              <a:t>blood</a:t>
            </a:r>
            <a:r>
              <a:rPr lang="en-US" sz="2400" dirty="0"/>
              <a:t>?</a:t>
            </a:r>
          </a:p>
        </p:txBody>
      </p:sp>
    </p:spTree>
    <p:extLst>
      <p:ext uri="{BB962C8B-B14F-4D97-AF65-F5344CB8AC3E}">
        <p14:creationId xmlns:p14="http://schemas.microsoft.com/office/powerpoint/2010/main" val="308445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2CAAE-C408-45B3-BF7F-CB97C517C180}"/>
              </a:ext>
            </a:extLst>
          </p:cNvPr>
          <p:cNvSpPr>
            <a:spLocks noGrp="1"/>
          </p:cNvSpPr>
          <p:nvPr>
            <p:ph idx="1"/>
          </p:nvPr>
        </p:nvSpPr>
        <p:spPr>
          <a:xfrm>
            <a:off x="172278" y="289087"/>
            <a:ext cx="8825948" cy="6489400"/>
          </a:xfrm>
        </p:spPr>
        <p:txBody>
          <a:bodyPr>
            <a:normAutofit/>
          </a:bodyPr>
          <a:lstStyle/>
          <a:p>
            <a:pPr marL="0" indent="0">
              <a:buNone/>
            </a:pPr>
            <a:r>
              <a:rPr lang="en-US" dirty="0"/>
              <a:t>A3. Define each of the following terms as they apply to the nephron. (You may do sketches if that’s helpful.)</a:t>
            </a:r>
          </a:p>
          <a:p>
            <a:pPr marL="0" indent="0">
              <a:buNone/>
            </a:pPr>
            <a:r>
              <a:rPr lang="en-US" dirty="0"/>
              <a:t>a. filtration</a:t>
            </a:r>
          </a:p>
          <a:p>
            <a:pPr marL="0" indent="0">
              <a:buNone/>
            </a:pPr>
            <a:endParaRPr lang="en-US" dirty="0"/>
          </a:p>
          <a:p>
            <a:pPr marL="0" indent="0">
              <a:buNone/>
            </a:pPr>
            <a:r>
              <a:rPr lang="en-US" dirty="0"/>
              <a:t>b. secretion</a:t>
            </a:r>
          </a:p>
          <a:p>
            <a:pPr marL="0" indent="0">
              <a:buNone/>
            </a:pPr>
            <a:endParaRPr lang="en-US" dirty="0"/>
          </a:p>
          <a:p>
            <a:pPr marL="0" indent="0">
              <a:buNone/>
            </a:pPr>
            <a:r>
              <a:rPr lang="en-US" dirty="0"/>
              <a:t>c. reabsorption</a:t>
            </a:r>
          </a:p>
          <a:p>
            <a:pPr marL="0" indent="0">
              <a:buNone/>
            </a:pPr>
            <a:endParaRPr lang="en-US" dirty="0"/>
          </a:p>
          <a:p>
            <a:pPr marL="0" indent="0">
              <a:buNone/>
            </a:pPr>
            <a:endParaRPr lang="en-US" dirty="0"/>
          </a:p>
          <a:p>
            <a:pPr marL="0" indent="0">
              <a:buNone/>
            </a:pPr>
            <a:r>
              <a:rPr lang="en-US" dirty="0"/>
              <a:t>A4. The 3 types of transfers above generally apply to substances of a certain size range.  Which entities are normally TOO BIG to be filtered, secreted, or reabsorbed?</a:t>
            </a:r>
          </a:p>
        </p:txBody>
      </p:sp>
      <p:sp>
        <p:nvSpPr>
          <p:cNvPr id="4" name="Slide Number Placeholder 3">
            <a:extLst>
              <a:ext uri="{FF2B5EF4-FFF2-40B4-BE49-F238E27FC236}">
                <a16:creationId xmlns:a16="http://schemas.microsoft.com/office/drawing/2014/main" id="{9F2E4817-B13F-49C7-B972-DDB1573B59A3}"/>
              </a:ext>
            </a:extLst>
          </p:cNvPr>
          <p:cNvSpPr>
            <a:spLocks noGrp="1"/>
          </p:cNvSpPr>
          <p:nvPr>
            <p:ph type="sldNum" sz="quarter" idx="12"/>
          </p:nvPr>
        </p:nvSpPr>
        <p:spPr/>
        <p:txBody>
          <a:bodyPr/>
          <a:lstStyle/>
          <a:p>
            <a:fld id="{6C0C36F0-B428-41C0-AF55-5275465A159A}" type="slidenum">
              <a:rPr lang="en-US" smtClean="0"/>
              <a:pPr/>
              <a:t>3</a:t>
            </a:fld>
            <a:endParaRPr lang="en-US" dirty="0"/>
          </a:p>
        </p:txBody>
      </p:sp>
    </p:spTree>
    <p:extLst>
      <p:ext uri="{BB962C8B-B14F-4D97-AF65-F5344CB8AC3E}">
        <p14:creationId xmlns:p14="http://schemas.microsoft.com/office/powerpoint/2010/main" val="24578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1394-021F-45D6-8E28-915C4914E4D2}"/>
              </a:ext>
            </a:extLst>
          </p:cNvPr>
          <p:cNvSpPr>
            <a:spLocks noGrp="1"/>
          </p:cNvSpPr>
          <p:nvPr>
            <p:ph type="title"/>
          </p:nvPr>
        </p:nvSpPr>
        <p:spPr/>
        <p:txBody>
          <a:bodyPr/>
          <a:lstStyle/>
          <a:p>
            <a:r>
              <a:rPr lang="en-US" dirty="0"/>
              <a:t>(B) Nephron graphs</a:t>
            </a:r>
          </a:p>
        </p:txBody>
      </p:sp>
      <p:sp>
        <p:nvSpPr>
          <p:cNvPr id="4" name="Slide Number Placeholder 3">
            <a:extLst>
              <a:ext uri="{FF2B5EF4-FFF2-40B4-BE49-F238E27FC236}">
                <a16:creationId xmlns:a16="http://schemas.microsoft.com/office/drawing/2014/main" id="{929E50C8-B389-4D75-BFEB-955BA52E3FDA}"/>
              </a:ext>
            </a:extLst>
          </p:cNvPr>
          <p:cNvSpPr>
            <a:spLocks noGrp="1"/>
          </p:cNvSpPr>
          <p:nvPr>
            <p:ph type="sldNum" sz="quarter" idx="12"/>
          </p:nvPr>
        </p:nvSpPr>
        <p:spPr/>
        <p:txBody>
          <a:bodyPr/>
          <a:lstStyle/>
          <a:p>
            <a:fld id="{6C0C36F0-B428-41C0-AF55-5275465A159A}" type="slidenum">
              <a:rPr lang="en-US" smtClean="0"/>
              <a:pPr/>
              <a:t>4</a:t>
            </a:fld>
            <a:endParaRPr lang="en-US" dirty="0"/>
          </a:p>
        </p:txBody>
      </p:sp>
      <p:sp>
        <p:nvSpPr>
          <p:cNvPr id="5" name="TextBox 4">
            <a:extLst>
              <a:ext uri="{FF2B5EF4-FFF2-40B4-BE49-F238E27FC236}">
                <a16:creationId xmlns:a16="http://schemas.microsoft.com/office/drawing/2014/main" id="{9C12A28B-63A5-422B-BD0F-A6319FEE62DA}"/>
              </a:ext>
            </a:extLst>
          </p:cNvPr>
          <p:cNvSpPr txBox="1"/>
          <p:nvPr/>
        </p:nvSpPr>
        <p:spPr>
          <a:xfrm>
            <a:off x="278414" y="1165368"/>
            <a:ext cx="8351236" cy="1015663"/>
          </a:xfrm>
          <a:prstGeom prst="rect">
            <a:avLst/>
          </a:prstGeom>
          <a:noFill/>
        </p:spPr>
        <p:txBody>
          <a:bodyPr wrap="square" rtlCol="0">
            <a:spAutoFit/>
          </a:bodyPr>
          <a:lstStyle/>
          <a:p>
            <a:r>
              <a:rPr lang="en-US" sz="2000" dirty="0"/>
              <a:t>For any substance that is present in the blood, we can make a graph of the amount of it passing through the sections of a nephron, with this set-up:</a:t>
            </a:r>
          </a:p>
          <a:p>
            <a:endParaRPr lang="en-US" sz="2000" dirty="0"/>
          </a:p>
        </p:txBody>
      </p:sp>
      <p:pic>
        <p:nvPicPr>
          <p:cNvPr id="6" name="Picture 5">
            <a:extLst>
              <a:ext uri="{FF2B5EF4-FFF2-40B4-BE49-F238E27FC236}">
                <a16:creationId xmlns:a16="http://schemas.microsoft.com/office/drawing/2014/main" id="{089FA5AA-BABA-4894-B3A1-254327D7D20B}"/>
              </a:ext>
            </a:extLst>
          </p:cNvPr>
          <p:cNvPicPr/>
          <p:nvPr/>
        </p:nvPicPr>
        <p:blipFill rotWithShape="1">
          <a:blip r:embed="rId3" cstate="print">
            <a:extLst>
              <a:ext uri="{28A0092B-C50C-407E-A947-70E740481C1C}">
                <a14:useLocalDpi xmlns:a14="http://schemas.microsoft.com/office/drawing/2010/main" val="0"/>
              </a:ext>
            </a:extLst>
          </a:blip>
          <a:srcRect l="10200" t="23663" r="22036" b="25015"/>
          <a:stretch/>
        </p:blipFill>
        <p:spPr bwMode="auto">
          <a:xfrm>
            <a:off x="537167" y="1948454"/>
            <a:ext cx="7568247" cy="343997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E1EFA5E-62C5-4848-8C94-34F8C5EF6C40}"/>
              </a:ext>
            </a:extLst>
          </p:cNvPr>
          <p:cNvSpPr txBox="1"/>
          <p:nvPr/>
        </p:nvSpPr>
        <p:spPr>
          <a:xfrm>
            <a:off x="293915" y="5568043"/>
            <a:ext cx="8621486" cy="1323439"/>
          </a:xfrm>
          <a:prstGeom prst="rect">
            <a:avLst/>
          </a:prstGeom>
          <a:noFill/>
        </p:spPr>
        <p:txBody>
          <a:bodyPr wrap="square" rtlCol="0">
            <a:spAutoFit/>
          </a:bodyPr>
          <a:lstStyle/>
          <a:p>
            <a:r>
              <a:rPr lang="en-US" sz="2000" dirty="0"/>
              <a:t>In this type of graph, we will focus on relative trends.  That is, as pre-pee moves along the nephron, does the amount of the substance in the nephron go up, hold steady, or decrease?  We will NOT worry about specific numerical values. </a:t>
            </a:r>
          </a:p>
          <a:p>
            <a:endParaRPr lang="en-US" sz="2000" dirty="0"/>
          </a:p>
        </p:txBody>
      </p:sp>
    </p:spTree>
    <p:extLst>
      <p:ext uri="{BB962C8B-B14F-4D97-AF65-F5344CB8AC3E}">
        <p14:creationId xmlns:p14="http://schemas.microsoft.com/office/powerpoint/2010/main" val="41170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C96793-8860-47ED-ACAE-5806E682A9EA}"/>
              </a:ext>
            </a:extLst>
          </p:cNvPr>
          <p:cNvSpPr>
            <a:spLocks noGrp="1"/>
          </p:cNvSpPr>
          <p:nvPr>
            <p:ph type="sldNum" sz="quarter" idx="12"/>
          </p:nvPr>
        </p:nvSpPr>
        <p:spPr/>
        <p:txBody>
          <a:bodyPr/>
          <a:lstStyle/>
          <a:p>
            <a:fld id="{6C0C36F0-B428-41C0-AF55-5275465A159A}" type="slidenum">
              <a:rPr lang="en-US" smtClean="0"/>
              <a:pPr/>
              <a:t>5</a:t>
            </a:fld>
            <a:endParaRPr lang="en-US" dirty="0"/>
          </a:p>
        </p:txBody>
      </p:sp>
      <p:sp>
        <p:nvSpPr>
          <p:cNvPr id="5" name="TextBox 4">
            <a:extLst>
              <a:ext uri="{FF2B5EF4-FFF2-40B4-BE49-F238E27FC236}">
                <a16:creationId xmlns:a16="http://schemas.microsoft.com/office/drawing/2014/main" id="{811EE880-8258-4BDE-B92B-ED866575AAAD}"/>
              </a:ext>
            </a:extLst>
          </p:cNvPr>
          <p:cNvSpPr txBox="1"/>
          <p:nvPr/>
        </p:nvSpPr>
        <p:spPr>
          <a:xfrm>
            <a:off x="194733" y="204107"/>
            <a:ext cx="8720667" cy="1200329"/>
          </a:xfrm>
          <a:prstGeom prst="rect">
            <a:avLst/>
          </a:prstGeom>
          <a:noFill/>
        </p:spPr>
        <p:txBody>
          <a:bodyPr wrap="square" rtlCol="0">
            <a:spAutoFit/>
          </a:bodyPr>
          <a:lstStyle/>
          <a:p>
            <a:r>
              <a:rPr lang="en-US" dirty="0"/>
              <a:t>A simple case is for the molecule inulin (NOT insulin), which is small enough to be filtered into Bowman’s capsule, but is neither secreted nor reabsorbed by any subsequent part of the nephron.  Thus, its graph would look about like this.</a:t>
            </a:r>
          </a:p>
          <a:p>
            <a:endParaRPr lang="en-US" dirty="0"/>
          </a:p>
        </p:txBody>
      </p:sp>
      <p:pic>
        <p:nvPicPr>
          <p:cNvPr id="6" name="Picture 5">
            <a:extLst>
              <a:ext uri="{FF2B5EF4-FFF2-40B4-BE49-F238E27FC236}">
                <a16:creationId xmlns:a16="http://schemas.microsoft.com/office/drawing/2014/main" id="{74CA3BC3-423F-4C42-BAB8-00DF2EB7EE45}"/>
              </a:ext>
            </a:extLst>
          </p:cNvPr>
          <p:cNvPicPr/>
          <p:nvPr/>
        </p:nvPicPr>
        <p:blipFill rotWithShape="1">
          <a:blip r:embed="rId3" cstate="print">
            <a:extLst>
              <a:ext uri="{28A0092B-C50C-407E-A947-70E740481C1C}">
                <a14:useLocalDpi xmlns:a14="http://schemas.microsoft.com/office/drawing/2010/main" val="0"/>
              </a:ext>
            </a:extLst>
          </a:blip>
          <a:srcRect l="10545" t="23355" r="22879" b="25933"/>
          <a:stretch/>
        </p:blipFill>
        <p:spPr bwMode="auto">
          <a:xfrm>
            <a:off x="194732" y="1199112"/>
            <a:ext cx="8720667" cy="3879783"/>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D891673-C901-438C-ABA9-25461235BACD}"/>
              </a:ext>
            </a:extLst>
          </p:cNvPr>
          <p:cNvSpPr txBox="1"/>
          <p:nvPr/>
        </p:nvSpPr>
        <p:spPr>
          <a:xfrm>
            <a:off x="449036" y="5305366"/>
            <a:ext cx="7975297" cy="923330"/>
          </a:xfrm>
          <a:prstGeom prst="rect">
            <a:avLst/>
          </a:prstGeom>
          <a:noFill/>
        </p:spPr>
        <p:txBody>
          <a:bodyPr wrap="square" rtlCol="0">
            <a:spAutoFit/>
          </a:bodyPr>
          <a:lstStyle/>
          <a:p>
            <a:r>
              <a:rPr lang="en-US" dirty="0"/>
              <a:t>B1. Would this graph look the same if the rates of secretion and reabsorption were not zero, but equal to each other at each part of the nephron?</a:t>
            </a:r>
          </a:p>
          <a:p>
            <a:endParaRPr lang="en-US" dirty="0"/>
          </a:p>
        </p:txBody>
      </p:sp>
    </p:spTree>
    <p:extLst>
      <p:ext uri="{BB962C8B-B14F-4D97-AF65-F5344CB8AC3E}">
        <p14:creationId xmlns:p14="http://schemas.microsoft.com/office/powerpoint/2010/main" val="426736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1A0A5-0F2A-44B1-885F-CDCDD63A7A76}"/>
              </a:ext>
            </a:extLst>
          </p:cNvPr>
          <p:cNvSpPr>
            <a:spLocks noGrp="1"/>
          </p:cNvSpPr>
          <p:nvPr>
            <p:ph idx="1"/>
          </p:nvPr>
        </p:nvSpPr>
        <p:spPr>
          <a:xfrm>
            <a:off x="172278" y="207444"/>
            <a:ext cx="6277508" cy="4999240"/>
          </a:xfrm>
        </p:spPr>
        <p:txBody>
          <a:bodyPr>
            <a:normAutofit/>
          </a:bodyPr>
          <a:lstStyle/>
          <a:p>
            <a:pPr marL="0" indent="0">
              <a:buNone/>
            </a:pPr>
            <a:r>
              <a:rPr lang="en-US" sz="2400" dirty="0"/>
              <a:t>Now consider the drug morphine (image at right), which is actively secreted into the proximal and distal tubules, but not reabsorbed.  </a:t>
            </a:r>
          </a:p>
          <a:p>
            <a:pPr marL="0" indent="0">
              <a:buNone/>
            </a:pPr>
            <a:r>
              <a:rPr lang="en-US" sz="2400" dirty="0"/>
              <a:t>B2. Is morphine small enough to be filtered from the glomerulus into Bowman’s capsule?  </a:t>
            </a:r>
          </a:p>
          <a:p>
            <a:pPr marL="0" indent="0">
              <a:buNone/>
            </a:pPr>
            <a:r>
              <a:rPr lang="en-US" sz="2400" dirty="0"/>
              <a:t>(Hint: how does the size of morphine compare to the size of proteins?)</a:t>
            </a:r>
          </a:p>
          <a:p>
            <a:pPr marL="0" indent="0">
              <a:buNone/>
            </a:pPr>
            <a:r>
              <a:rPr lang="en-US" sz="2400" dirty="0"/>
              <a:t>B3. Based on the information you have, draw the graph for morphine.</a:t>
            </a:r>
          </a:p>
        </p:txBody>
      </p:sp>
      <p:sp>
        <p:nvSpPr>
          <p:cNvPr id="4" name="Slide Number Placeholder 3">
            <a:extLst>
              <a:ext uri="{FF2B5EF4-FFF2-40B4-BE49-F238E27FC236}">
                <a16:creationId xmlns:a16="http://schemas.microsoft.com/office/drawing/2014/main" id="{0356D0EB-CA5A-45B6-9CFE-7074EDD96C1A}"/>
              </a:ext>
            </a:extLst>
          </p:cNvPr>
          <p:cNvSpPr>
            <a:spLocks noGrp="1"/>
          </p:cNvSpPr>
          <p:nvPr>
            <p:ph type="sldNum" sz="quarter" idx="12"/>
          </p:nvPr>
        </p:nvSpPr>
        <p:spPr/>
        <p:txBody>
          <a:bodyPr/>
          <a:lstStyle/>
          <a:p>
            <a:fld id="{6C0C36F0-B428-41C0-AF55-5275465A159A}" type="slidenum">
              <a:rPr lang="en-US" smtClean="0"/>
              <a:pPr/>
              <a:t>6</a:t>
            </a:fld>
            <a:endParaRPr lang="en-US" dirty="0"/>
          </a:p>
        </p:txBody>
      </p:sp>
      <p:pic>
        <p:nvPicPr>
          <p:cNvPr id="5" name="Picture 4">
            <a:extLst>
              <a:ext uri="{FF2B5EF4-FFF2-40B4-BE49-F238E27FC236}">
                <a16:creationId xmlns:a16="http://schemas.microsoft.com/office/drawing/2014/main" id="{A170A625-CAEC-4B7C-B768-FE51201956BE}"/>
              </a:ext>
            </a:extLst>
          </p:cNvPr>
          <p:cNvPicPr/>
          <p:nvPr/>
        </p:nvPicPr>
        <p:blipFill rotWithShape="1">
          <a:blip r:embed="rId3">
            <a:extLst>
              <a:ext uri="{28A0092B-C50C-407E-A947-70E740481C1C}">
                <a14:useLocalDpi xmlns:a14="http://schemas.microsoft.com/office/drawing/2010/main" val="0"/>
              </a:ext>
            </a:extLst>
          </a:blip>
          <a:srcRect l="12658" t="7049" r="8848" b="15089"/>
          <a:stretch/>
        </p:blipFill>
        <p:spPr>
          <a:xfrm>
            <a:off x="6392637" y="240101"/>
            <a:ext cx="2579086" cy="2111213"/>
          </a:xfrm>
          <a:prstGeom prst="rect">
            <a:avLst/>
          </a:prstGeom>
        </p:spPr>
      </p:pic>
      <p:pic>
        <p:nvPicPr>
          <p:cNvPr id="6" name="Picture 5">
            <a:extLst>
              <a:ext uri="{FF2B5EF4-FFF2-40B4-BE49-F238E27FC236}">
                <a16:creationId xmlns:a16="http://schemas.microsoft.com/office/drawing/2014/main" id="{706DAE9B-0A02-4F72-ADDE-FE2F115C7389}"/>
              </a:ext>
            </a:extLst>
          </p:cNvPr>
          <p:cNvPicPr/>
          <p:nvPr/>
        </p:nvPicPr>
        <p:blipFill rotWithShape="1">
          <a:blip r:embed="rId4" cstate="print">
            <a:extLst>
              <a:ext uri="{28A0092B-C50C-407E-A947-70E740481C1C}">
                <a14:useLocalDpi xmlns:a14="http://schemas.microsoft.com/office/drawing/2010/main" val="0"/>
              </a:ext>
            </a:extLst>
          </a:blip>
          <a:srcRect l="10200" t="23663" r="22036" b="25015"/>
          <a:stretch/>
        </p:blipFill>
        <p:spPr bwMode="auto">
          <a:xfrm>
            <a:off x="922564" y="3597965"/>
            <a:ext cx="7585332" cy="324048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0B219D0-3A04-4D0C-9CD3-78C709226AFD}"/>
              </a:ext>
            </a:extLst>
          </p:cNvPr>
          <p:cNvSpPr txBox="1"/>
          <p:nvPr/>
        </p:nvSpPr>
        <p:spPr>
          <a:xfrm>
            <a:off x="6588579" y="2392136"/>
            <a:ext cx="2199385" cy="338554"/>
          </a:xfrm>
          <a:prstGeom prst="rect">
            <a:avLst/>
          </a:prstGeom>
          <a:solidFill>
            <a:schemeClr val="bg1">
              <a:lumMod val="85000"/>
            </a:schemeClr>
          </a:solidFill>
        </p:spPr>
        <p:txBody>
          <a:bodyPr wrap="none" rtlCol="0">
            <a:spAutoFit/>
          </a:bodyPr>
          <a:lstStyle/>
          <a:p>
            <a:r>
              <a:rPr lang="en-US" sz="1600" dirty="0"/>
              <a:t>image: sciencebase.com</a:t>
            </a:r>
          </a:p>
        </p:txBody>
      </p:sp>
    </p:spTree>
    <p:extLst>
      <p:ext uri="{BB962C8B-B14F-4D97-AF65-F5344CB8AC3E}">
        <p14:creationId xmlns:p14="http://schemas.microsoft.com/office/powerpoint/2010/main" val="383897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8DC4D-041E-4D72-BDD8-D172184DE356}"/>
              </a:ext>
            </a:extLst>
          </p:cNvPr>
          <p:cNvSpPr>
            <a:spLocks noGrp="1"/>
          </p:cNvSpPr>
          <p:nvPr>
            <p:ph idx="1"/>
          </p:nvPr>
        </p:nvSpPr>
        <p:spPr>
          <a:xfrm>
            <a:off x="172278" y="60483"/>
            <a:ext cx="8825948" cy="4999240"/>
          </a:xfrm>
        </p:spPr>
        <p:txBody>
          <a:bodyPr>
            <a:normAutofit/>
          </a:bodyPr>
          <a:lstStyle/>
          <a:p>
            <a:pPr marL="0" indent="0">
              <a:buNone/>
            </a:pPr>
            <a:r>
              <a:rPr lang="en-US" sz="2400" dirty="0"/>
              <a:t>Albumin is the most abundant protein in the plasma.  It is ~580 amino acids long and has a molecular weight of ~60,000. </a:t>
            </a:r>
          </a:p>
          <a:p>
            <a:pPr marL="0" indent="0">
              <a:buNone/>
            </a:pPr>
            <a:r>
              <a:rPr lang="en-US" sz="2400" dirty="0"/>
              <a:t>B4. Draw a graph for albumen in a healthy person.</a:t>
            </a:r>
          </a:p>
          <a:p>
            <a:pPr marL="0" indent="0">
              <a:buNone/>
            </a:pPr>
            <a:endParaRPr lang="en-US" sz="2400" dirty="0"/>
          </a:p>
        </p:txBody>
      </p:sp>
      <p:sp>
        <p:nvSpPr>
          <p:cNvPr id="4" name="Slide Number Placeholder 3">
            <a:extLst>
              <a:ext uri="{FF2B5EF4-FFF2-40B4-BE49-F238E27FC236}">
                <a16:creationId xmlns:a16="http://schemas.microsoft.com/office/drawing/2014/main" id="{FD0A8599-D79C-42A3-AE48-75105D7B2087}"/>
              </a:ext>
            </a:extLst>
          </p:cNvPr>
          <p:cNvSpPr>
            <a:spLocks noGrp="1"/>
          </p:cNvSpPr>
          <p:nvPr>
            <p:ph type="sldNum" sz="quarter" idx="12"/>
          </p:nvPr>
        </p:nvSpPr>
        <p:spPr/>
        <p:txBody>
          <a:bodyPr/>
          <a:lstStyle/>
          <a:p>
            <a:fld id="{6C0C36F0-B428-41C0-AF55-5275465A159A}" type="slidenum">
              <a:rPr lang="en-US" smtClean="0"/>
              <a:pPr/>
              <a:t>7</a:t>
            </a:fld>
            <a:endParaRPr lang="en-US" dirty="0"/>
          </a:p>
        </p:txBody>
      </p:sp>
      <p:pic>
        <p:nvPicPr>
          <p:cNvPr id="5" name="Picture 4">
            <a:extLst>
              <a:ext uri="{FF2B5EF4-FFF2-40B4-BE49-F238E27FC236}">
                <a16:creationId xmlns:a16="http://schemas.microsoft.com/office/drawing/2014/main" id="{8C93E305-CEF0-402E-ACA8-7606E85DC249}"/>
              </a:ext>
            </a:extLst>
          </p:cNvPr>
          <p:cNvPicPr/>
          <p:nvPr/>
        </p:nvPicPr>
        <p:blipFill rotWithShape="1">
          <a:blip r:embed="rId3" cstate="print">
            <a:extLst>
              <a:ext uri="{28A0092B-C50C-407E-A947-70E740481C1C}">
                <a14:useLocalDpi xmlns:a14="http://schemas.microsoft.com/office/drawing/2010/main" val="0"/>
              </a:ext>
            </a:extLst>
          </a:blip>
          <a:srcRect l="10200" t="23663" r="22036" b="25015"/>
          <a:stretch/>
        </p:blipFill>
        <p:spPr bwMode="auto">
          <a:xfrm>
            <a:off x="526774" y="1338943"/>
            <a:ext cx="6927174" cy="339847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1646297-DBE9-4509-B771-CC07D65B5959}"/>
              </a:ext>
            </a:extLst>
          </p:cNvPr>
          <p:cNvSpPr txBox="1"/>
          <p:nvPr/>
        </p:nvSpPr>
        <p:spPr>
          <a:xfrm>
            <a:off x="170542" y="4737415"/>
            <a:ext cx="8801180" cy="1938992"/>
          </a:xfrm>
          <a:prstGeom prst="rect">
            <a:avLst/>
          </a:prstGeom>
          <a:noFill/>
        </p:spPr>
        <p:txBody>
          <a:bodyPr wrap="square" rtlCol="0">
            <a:spAutoFit/>
          </a:bodyPr>
          <a:lstStyle/>
          <a:p>
            <a:r>
              <a:rPr lang="en-US" sz="2400" dirty="0"/>
              <a:t>B5. In some types of kidney disease, more albumen than usual is able to escape the glomeruli.  Add a 2nd curve, labeled “Disease,” to the graph above.  </a:t>
            </a:r>
          </a:p>
          <a:p>
            <a:r>
              <a:rPr lang="en-US" sz="2400" dirty="0"/>
              <a:t>B6. Based on the above, is protein in the urine normal, or a symptom of disease?</a:t>
            </a:r>
          </a:p>
        </p:txBody>
      </p:sp>
    </p:spTree>
    <p:extLst>
      <p:ext uri="{BB962C8B-B14F-4D97-AF65-F5344CB8AC3E}">
        <p14:creationId xmlns:p14="http://schemas.microsoft.com/office/powerpoint/2010/main" val="346829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FC10F7-0B87-4831-8323-6F6AE22E90BC}"/>
              </a:ext>
            </a:extLst>
          </p:cNvPr>
          <p:cNvSpPr>
            <a:spLocks noGrp="1"/>
          </p:cNvSpPr>
          <p:nvPr>
            <p:ph idx="1"/>
          </p:nvPr>
        </p:nvSpPr>
        <p:spPr>
          <a:xfrm>
            <a:off x="172278" y="125801"/>
            <a:ext cx="8825948" cy="4999240"/>
          </a:xfrm>
        </p:spPr>
        <p:txBody>
          <a:bodyPr>
            <a:normAutofit/>
          </a:bodyPr>
          <a:lstStyle/>
          <a:p>
            <a:pPr marL="0" indent="0">
              <a:buNone/>
            </a:pPr>
            <a:r>
              <a:rPr lang="en-US" sz="2000" dirty="0"/>
              <a:t>Sodium (Na</a:t>
            </a:r>
            <a:r>
              <a:rPr lang="en-US" sz="2000" baseline="30000" dirty="0"/>
              <a:t>+</a:t>
            </a:r>
            <a:r>
              <a:rPr lang="en-US" sz="2000" dirty="0"/>
              <a:t>) is reabsorbed along most of the nephron, including the ascending limb of the loop of Henle (but not the descending limb).  It is not actively secreted. Aldosterone enhances reabsorption in the distal tubule and collecting duct, but, either way, at least a bit of Na</a:t>
            </a:r>
            <a:r>
              <a:rPr lang="en-US" sz="2000" baseline="30000" dirty="0"/>
              <a:t>+</a:t>
            </a:r>
            <a:r>
              <a:rPr lang="en-US" sz="2000" dirty="0"/>
              <a:t> is lost in the urine.</a:t>
            </a:r>
          </a:p>
          <a:p>
            <a:pPr marL="0" indent="0">
              <a:buNone/>
            </a:pPr>
            <a:r>
              <a:rPr lang="en-US" sz="2000" dirty="0"/>
              <a:t>B7. Draw the graph for Na</a:t>
            </a:r>
            <a:r>
              <a:rPr lang="en-US" sz="2000" baseline="30000" dirty="0"/>
              <a:t>+</a:t>
            </a:r>
            <a:r>
              <a:rPr lang="en-US" sz="2000" dirty="0"/>
              <a:t> in the absence and in the presence of aldosterone. (Label your two lines “NO ALD” and “WITH ALD.”)</a:t>
            </a:r>
          </a:p>
          <a:p>
            <a:pPr marL="0" indent="0">
              <a:buNone/>
            </a:pPr>
            <a:endParaRPr lang="en-US" sz="2000" dirty="0"/>
          </a:p>
        </p:txBody>
      </p:sp>
      <p:sp>
        <p:nvSpPr>
          <p:cNvPr id="4" name="Slide Number Placeholder 3">
            <a:extLst>
              <a:ext uri="{FF2B5EF4-FFF2-40B4-BE49-F238E27FC236}">
                <a16:creationId xmlns:a16="http://schemas.microsoft.com/office/drawing/2014/main" id="{32CD1CBD-D53A-44AA-805A-F82814966C89}"/>
              </a:ext>
            </a:extLst>
          </p:cNvPr>
          <p:cNvSpPr>
            <a:spLocks noGrp="1"/>
          </p:cNvSpPr>
          <p:nvPr>
            <p:ph type="sldNum" sz="quarter" idx="12"/>
          </p:nvPr>
        </p:nvSpPr>
        <p:spPr/>
        <p:txBody>
          <a:bodyPr/>
          <a:lstStyle/>
          <a:p>
            <a:fld id="{6C0C36F0-B428-41C0-AF55-5275465A159A}" type="slidenum">
              <a:rPr lang="en-US" smtClean="0"/>
              <a:pPr/>
              <a:t>8</a:t>
            </a:fld>
            <a:endParaRPr lang="en-US" dirty="0"/>
          </a:p>
        </p:txBody>
      </p:sp>
      <p:pic>
        <p:nvPicPr>
          <p:cNvPr id="5" name="Picture 4">
            <a:extLst>
              <a:ext uri="{FF2B5EF4-FFF2-40B4-BE49-F238E27FC236}">
                <a16:creationId xmlns:a16="http://schemas.microsoft.com/office/drawing/2014/main" id="{9F320287-1F28-4C4D-B80E-92FDFCEAF0E7}"/>
              </a:ext>
            </a:extLst>
          </p:cNvPr>
          <p:cNvPicPr/>
          <p:nvPr/>
        </p:nvPicPr>
        <p:blipFill rotWithShape="1">
          <a:blip r:embed="rId3" cstate="print">
            <a:extLst>
              <a:ext uri="{28A0092B-C50C-407E-A947-70E740481C1C}">
                <a14:useLocalDpi xmlns:a14="http://schemas.microsoft.com/office/drawing/2010/main" val="0"/>
              </a:ext>
            </a:extLst>
          </a:blip>
          <a:srcRect l="10200" t="23663" r="22036" b="25015"/>
          <a:stretch/>
        </p:blipFill>
        <p:spPr bwMode="auto">
          <a:xfrm>
            <a:off x="759280" y="2033337"/>
            <a:ext cx="7121404" cy="3142824"/>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41E79BD-F336-4074-8AA3-1C8A894BFDA4}"/>
              </a:ext>
            </a:extLst>
          </p:cNvPr>
          <p:cNvSpPr txBox="1"/>
          <p:nvPr/>
        </p:nvSpPr>
        <p:spPr>
          <a:xfrm>
            <a:off x="172278" y="5102679"/>
            <a:ext cx="8760056" cy="1631216"/>
          </a:xfrm>
          <a:prstGeom prst="rect">
            <a:avLst/>
          </a:prstGeom>
          <a:noFill/>
        </p:spPr>
        <p:txBody>
          <a:bodyPr wrap="square" rtlCol="0">
            <a:spAutoFit/>
          </a:bodyPr>
          <a:lstStyle/>
          <a:p>
            <a:r>
              <a:rPr lang="en-US" sz="2000" dirty="0"/>
              <a:t>B8. Despite the changes in Na</a:t>
            </a:r>
            <a:r>
              <a:rPr lang="en-US" sz="2000" baseline="30000" dirty="0"/>
              <a:t>+ </a:t>
            </a:r>
            <a:r>
              <a:rPr lang="en-US" sz="2000" u="sng" dirty="0"/>
              <a:t>amount</a:t>
            </a:r>
            <a:r>
              <a:rPr lang="en-US" sz="2000" dirty="0"/>
              <a:t> graphed above, the Na</a:t>
            </a:r>
            <a:r>
              <a:rPr lang="en-US" sz="2000" baseline="30000" dirty="0"/>
              <a:t>+</a:t>
            </a:r>
            <a:r>
              <a:rPr lang="en-US" sz="2000" dirty="0"/>
              <a:t> </a:t>
            </a:r>
            <a:r>
              <a:rPr lang="en-US" sz="2000" u="sng" dirty="0"/>
              <a:t>concentration</a:t>
            </a:r>
            <a:r>
              <a:rPr lang="en-US" sz="2000" dirty="0"/>
              <a:t> does not change that much between the Bowman’s capsule and the collecting duct.  Why not?</a:t>
            </a:r>
          </a:p>
          <a:p>
            <a:endParaRPr lang="en-US" sz="2000" dirty="0"/>
          </a:p>
          <a:p>
            <a:r>
              <a:rPr lang="en-US" sz="2000" dirty="0"/>
              <a:t>Finally, let’s consider glucose in normal and diabetic people (next slide)….</a:t>
            </a:r>
          </a:p>
        </p:txBody>
      </p:sp>
    </p:spTree>
    <p:extLst>
      <p:ext uri="{BB962C8B-B14F-4D97-AF65-F5344CB8AC3E}">
        <p14:creationId xmlns:p14="http://schemas.microsoft.com/office/powerpoint/2010/main" val="386866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3A7D35-B7DF-4F03-8336-A7B2203881EA}"/>
              </a:ext>
            </a:extLst>
          </p:cNvPr>
          <p:cNvSpPr>
            <a:spLocks noGrp="1"/>
          </p:cNvSpPr>
          <p:nvPr>
            <p:ph type="sldNum" sz="quarter" idx="12"/>
          </p:nvPr>
        </p:nvSpPr>
        <p:spPr/>
        <p:txBody>
          <a:bodyPr/>
          <a:lstStyle/>
          <a:p>
            <a:fld id="{6C0C36F0-B428-41C0-AF55-5275465A159A}" type="slidenum">
              <a:rPr lang="en-US" smtClean="0"/>
              <a:pPr/>
              <a:t>9</a:t>
            </a:fld>
            <a:endParaRPr lang="en-US" dirty="0"/>
          </a:p>
        </p:txBody>
      </p:sp>
      <p:sp>
        <p:nvSpPr>
          <p:cNvPr id="5" name="TextBox 4">
            <a:extLst>
              <a:ext uri="{FF2B5EF4-FFF2-40B4-BE49-F238E27FC236}">
                <a16:creationId xmlns:a16="http://schemas.microsoft.com/office/drawing/2014/main" id="{50E0F221-B52D-490E-AB56-A4B2FC797399}"/>
              </a:ext>
            </a:extLst>
          </p:cNvPr>
          <p:cNvSpPr txBox="1"/>
          <p:nvPr/>
        </p:nvSpPr>
        <p:spPr>
          <a:xfrm>
            <a:off x="195944" y="114300"/>
            <a:ext cx="8695569" cy="2862322"/>
          </a:xfrm>
          <a:prstGeom prst="rect">
            <a:avLst/>
          </a:prstGeom>
          <a:noFill/>
        </p:spPr>
        <p:txBody>
          <a:bodyPr wrap="square" rtlCol="0">
            <a:spAutoFit/>
          </a:bodyPr>
          <a:lstStyle/>
          <a:p>
            <a:r>
              <a:rPr lang="en-US" sz="2000" dirty="0"/>
              <a:t>B9. Is glucose small enough to be filtered into Bowman’s capsule?</a:t>
            </a:r>
          </a:p>
          <a:p>
            <a:r>
              <a:rPr lang="en-US" sz="2000" dirty="0"/>
              <a:t> </a:t>
            </a:r>
          </a:p>
          <a:p>
            <a:r>
              <a:rPr lang="en-US" sz="2000" dirty="0"/>
              <a:t>B10. Would it be advantageous for the body to secrete glucose?  Why or why not?</a:t>
            </a:r>
          </a:p>
          <a:p>
            <a:r>
              <a:rPr lang="en-US" sz="2000" dirty="0"/>
              <a:t> </a:t>
            </a:r>
          </a:p>
          <a:p>
            <a:r>
              <a:rPr lang="en-US" sz="2000" dirty="0"/>
              <a:t>B11. Glucose reabsorption through membrane proteins occurs along the proximal tubule.   Draw the curve for glucose during euglycemia (normal blood glucose levels) and hyperglycemia (as occurs in diabetes mellitus).  Is glucose in the urine a sign of disease?  Explain.</a:t>
            </a:r>
          </a:p>
          <a:p>
            <a:endParaRPr lang="en-US" sz="2000" dirty="0"/>
          </a:p>
        </p:txBody>
      </p:sp>
      <p:pic>
        <p:nvPicPr>
          <p:cNvPr id="6" name="Picture 5">
            <a:extLst>
              <a:ext uri="{FF2B5EF4-FFF2-40B4-BE49-F238E27FC236}">
                <a16:creationId xmlns:a16="http://schemas.microsoft.com/office/drawing/2014/main" id="{9D94FA9B-4FDE-4423-B3AC-95AAC9172640}"/>
              </a:ext>
            </a:extLst>
          </p:cNvPr>
          <p:cNvPicPr/>
          <p:nvPr/>
        </p:nvPicPr>
        <p:blipFill rotWithShape="1">
          <a:blip r:embed="rId3" cstate="print">
            <a:extLst>
              <a:ext uri="{28A0092B-C50C-407E-A947-70E740481C1C}">
                <a14:useLocalDpi xmlns:a14="http://schemas.microsoft.com/office/drawing/2010/main" val="0"/>
              </a:ext>
            </a:extLst>
          </a:blip>
          <a:srcRect l="10200" t="23663" r="22036" b="25015"/>
          <a:stretch/>
        </p:blipFill>
        <p:spPr bwMode="auto">
          <a:xfrm>
            <a:off x="2842591" y="2372090"/>
            <a:ext cx="6020457" cy="245491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BFC3AD3-39E9-440D-AF23-58A00B61C8C0}"/>
              </a:ext>
            </a:extLst>
          </p:cNvPr>
          <p:cNvSpPr txBox="1"/>
          <p:nvPr/>
        </p:nvSpPr>
        <p:spPr>
          <a:xfrm>
            <a:off x="220479" y="4808763"/>
            <a:ext cx="8671034" cy="1938992"/>
          </a:xfrm>
          <a:prstGeom prst="rect">
            <a:avLst/>
          </a:prstGeom>
          <a:noFill/>
        </p:spPr>
        <p:txBody>
          <a:bodyPr wrap="square" rtlCol="0">
            <a:spAutoFit/>
          </a:bodyPr>
          <a:lstStyle/>
          <a:p>
            <a:r>
              <a:rPr lang="en-US" sz="2000" dirty="0"/>
              <a:t>B12. By the end of the collecting duct, the “pre-pee” has become urine. Through which structures does it pass on its way out of the body?</a:t>
            </a:r>
          </a:p>
          <a:p>
            <a:endParaRPr lang="en-US" sz="2000" dirty="0"/>
          </a:p>
          <a:p>
            <a:r>
              <a:rPr lang="en-US" sz="2000" dirty="0"/>
              <a:t>B13. Based on all of the above, describe the contents of a healthy person’s urine </a:t>
            </a:r>
            <a:r>
              <a:rPr lang="en-US" dirty="0"/>
              <a:t> </a:t>
            </a:r>
            <a:r>
              <a:rPr lang="en-US" sz="2000" dirty="0"/>
              <a:t>in terms of its contents of morphine, albumen, sodium, and glucose.</a:t>
            </a:r>
            <a:endParaRPr lang="en-US" sz="2400" dirty="0"/>
          </a:p>
          <a:p>
            <a:r>
              <a:rPr lang="en-US" sz="2000" dirty="0"/>
              <a:t>  </a:t>
            </a:r>
          </a:p>
        </p:txBody>
      </p:sp>
    </p:spTree>
    <p:extLst>
      <p:ext uri="{BB962C8B-B14F-4D97-AF65-F5344CB8AC3E}">
        <p14:creationId xmlns:p14="http://schemas.microsoft.com/office/powerpoint/2010/main" val="226766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31936</TotalTime>
  <Words>862</Words>
  <Application>Microsoft Office PowerPoint</Application>
  <PresentationFormat>On-screen Show (4:3)</PresentationFormat>
  <Paragraphs>72</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Calibri Light</vt:lpstr>
      <vt:lpstr>Office Theme</vt:lpstr>
      <vt:lpstr>Worksheet: journey along the nephron</vt:lpstr>
      <vt:lpstr>(A) Background anatomy and terminology</vt:lpstr>
      <vt:lpstr>PowerPoint Presentation</vt:lpstr>
      <vt:lpstr>(B) Nephron graphs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Crowther</dc:creator>
  <cp:lastModifiedBy>Greg Crowther</cp:lastModifiedBy>
  <cp:revision>3016</cp:revision>
  <cp:lastPrinted>2018-02-16T04:10:24Z</cp:lastPrinted>
  <dcterms:created xsi:type="dcterms:W3CDTF">2015-03-30T05:12:52Z</dcterms:created>
  <dcterms:modified xsi:type="dcterms:W3CDTF">2018-05-26T08:04:38Z</dcterms:modified>
</cp:coreProperties>
</file>