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4" r:id="rId2"/>
    <p:sldId id="275" r:id="rId3"/>
    <p:sldId id="266" r:id="rId4"/>
    <p:sldId id="267" r:id="rId5"/>
    <p:sldId id="276" r:id="rId6"/>
    <p:sldId id="278" r:id="rId7"/>
    <p:sldId id="282" r:id="rId8"/>
    <p:sldId id="284" r:id="rId9"/>
    <p:sldId id="285" r:id="rId10"/>
    <p:sldId id="287" r:id="rId11"/>
    <p:sldId id="290" r:id="rId12"/>
    <p:sldId id="299" r:id="rId13"/>
    <p:sldId id="293" r:id="rId14"/>
    <p:sldId id="300" r:id="rId15"/>
    <p:sldId id="294" r:id="rId16"/>
    <p:sldId id="295" r:id="rId17"/>
    <p:sldId id="296" r:id="rId18"/>
    <p:sldId id="297" r:id="rId19"/>
    <p:sldId id="298" r:id="rId20"/>
    <p:sldId id="301" r:id="rId21"/>
    <p:sldId id="302" r:id="rId22"/>
    <p:sldId id="303" r:id="rId23"/>
    <p:sldId id="305" r:id="rId24"/>
    <p:sldId id="306" r:id="rId25"/>
    <p:sldId id="304" r:id="rId26"/>
    <p:sldId id="307" r:id="rId27"/>
    <p:sldId id="308" r:id="rId28"/>
    <p:sldId id="309" r:id="rId29"/>
    <p:sldId id="310" r:id="rId30"/>
    <p:sldId id="313" r:id="rId31"/>
    <p:sldId id="315" r:id="rId32"/>
    <p:sldId id="316" r:id="rId33"/>
    <p:sldId id="317" r:id="rId34"/>
    <p:sldId id="320" r:id="rId35"/>
    <p:sldId id="321" r:id="rId36"/>
    <p:sldId id="318" r:id="rId37"/>
    <p:sldId id="319" r:id="rId38"/>
    <p:sldId id="322" r:id="rId39"/>
    <p:sldId id="323" r:id="rId40"/>
    <p:sldId id="324" r:id="rId41"/>
    <p:sldId id="364" r:id="rId42"/>
    <p:sldId id="326" r:id="rId43"/>
    <p:sldId id="327" r:id="rId44"/>
    <p:sldId id="325" r:id="rId45"/>
    <p:sldId id="330" r:id="rId46"/>
    <p:sldId id="331" r:id="rId47"/>
    <p:sldId id="365" r:id="rId48"/>
    <p:sldId id="328" r:id="rId49"/>
    <p:sldId id="332" r:id="rId50"/>
    <p:sldId id="335" r:id="rId51"/>
    <p:sldId id="336" r:id="rId52"/>
    <p:sldId id="333" r:id="rId53"/>
    <p:sldId id="334" r:id="rId54"/>
    <p:sldId id="337" r:id="rId55"/>
    <p:sldId id="338" r:id="rId56"/>
    <p:sldId id="339" r:id="rId57"/>
    <p:sldId id="346" r:id="rId58"/>
    <p:sldId id="356" r:id="rId59"/>
    <p:sldId id="341" r:id="rId60"/>
    <p:sldId id="343" r:id="rId61"/>
    <p:sldId id="344" r:id="rId62"/>
    <p:sldId id="345" r:id="rId63"/>
    <p:sldId id="357" r:id="rId64"/>
    <p:sldId id="358" r:id="rId65"/>
    <p:sldId id="360" r:id="rId66"/>
    <p:sldId id="361" r:id="rId67"/>
    <p:sldId id="363" r:id="rId68"/>
    <p:sldId id="359" r:id="rId69"/>
    <p:sldId id="347" r:id="rId70"/>
    <p:sldId id="342" r:id="rId71"/>
    <p:sldId id="349" r:id="rId72"/>
    <p:sldId id="348" r:id="rId73"/>
    <p:sldId id="351" r:id="rId74"/>
    <p:sldId id="352" r:id="rId75"/>
    <p:sldId id="353" r:id="rId76"/>
    <p:sldId id="355" r:id="rId77"/>
    <p:sldId id="354"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snapToGrid="0">
      <p:cViewPr varScale="1">
        <p:scale>
          <a:sx n="74" d="100"/>
          <a:sy n="74" d="100"/>
        </p:scale>
        <p:origin x="4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image" Target="../media/image51.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cxnSp>
        <p:nvCxnSpPr>
          <p:cNvPr id="18" name="Straight Connector 17"/>
          <p:cNvCxnSpPr/>
          <p:nvPr/>
        </p:nvCxnSpPr>
        <p:spPr>
          <a:xfrm>
            <a:off x="0" y="2925286"/>
            <a:ext cx="12192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352800" y="236220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sz="1800" b="1" cap="all">
              <a:solidFill>
                <a:srgbClr val="000000"/>
              </a:solidFill>
              <a:cs typeface="Tunga" pitchFamily="2"/>
            </a:endParaRPr>
          </a:p>
        </p:txBody>
      </p:sp>
      <p:sp>
        <p:nvSpPr>
          <p:cNvPr id="3" name="Subtitle 2"/>
          <p:cNvSpPr>
            <a:spLocks noGrp="1"/>
          </p:cNvSpPr>
          <p:nvPr>
            <p:ph type="subTitle" idx="1"/>
          </p:nvPr>
        </p:nvSpPr>
        <p:spPr>
          <a:xfrm>
            <a:off x="3420534" y="3045461"/>
            <a:ext cx="5350933"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3420534" y="2397760"/>
            <a:ext cx="5350933"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0C0B0B25-D4FB-4943-91D3-ADF6D6A548BD}" type="datetimeFigureOut">
              <a:rPr lang="en-US" smtClean="0">
                <a:solidFill>
                  <a:srgbClr val="FFFFFF"/>
                </a:solidFill>
              </a:rPr>
              <a:pPr/>
              <a:t>5/26/2017</a:t>
            </a:fld>
            <a:endParaRPr lang="en-US">
              <a:solidFill>
                <a:srgbClr val="FFFFFF"/>
              </a:solidFill>
            </a:endParaRPr>
          </a:p>
        </p:txBody>
      </p:sp>
      <p:sp>
        <p:nvSpPr>
          <p:cNvPr id="17" name="Slide Number Placeholder 16"/>
          <p:cNvSpPr>
            <a:spLocks noGrp="1"/>
          </p:cNvSpPr>
          <p:nvPr>
            <p:ph type="sldNum" sz="quarter" idx="11"/>
          </p:nvPr>
        </p:nvSpPr>
        <p:spPr/>
        <p:txBody>
          <a:bodyPr/>
          <a:lstStyle/>
          <a:p>
            <a:fld id="{29A384C6-BB71-44D2-9F0F-4B246CEF3476}" type="slidenum">
              <a:rPr lang="en-US" smtClean="0">
                <a:solidFill>
                  <a:srgbClr val="FFFFFF"/>
                </a:solidFill>
              </a:rPr>
              <a:pPr/>
              <a:t>‹#›</a:t>
            </a:fld>
            <a:endParaRPr lang="en-US">
              <a:solidFill>
                <a:srgbClr val="FFFFFF"/>
              </a:solidFill>
            </a:endParaRPr>
          </a:p>
        </p:txBody>
      </p:sp>
      <p:sp>
        <p:nvSpPr>
          <p:cNvPr id="19" name="Footer Placeholder 1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186880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0B0B25-D4FB-4943-91D3-ADF6D6A548BD}" type="datetimeFigureOut">
              <a:rPr lang="en-US" smtClean="0">
                <a:solidFill>
                  <a:srgbClr val="FFFFFF"/>
                </a:solidFill>
              </a:rPr>
              <a:pPr/>
              <a:t>5/26/2017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29A384C6-BB71-44D2-9F0F-4B246CEF3476}"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40020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6832600" y="3428736"/>
            <a:ext cx="6858000" cy="2117"/>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10261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3" name="Vertical Text Placeholder 2"/>
          <p:cNvSpPr>
            <a:spLocks noGrp="1"/>
          </p:cNvSpPr>
          <p:nvPr>
            <p:ph type="body" orient="vert" idx="1"/>
          </p:nvPr>
        </p:nvSpPr>
        <p:spPr>
          <a:xfrm>
            <a:off x="609600" y="914401"/>
            <a:ext cx="88392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0B0B25-D4FB-4943-91D3-ADF6D6A548BD}" type="datetimeFigureOut">
              <a:rPr lang="en-US" smtClean="0">
                <a:solidFill>
                  <a:srgbClr val="FFFFFF"/>
                </a:solidFill>
              </a:rPr>
              <a:pPr/>
              <a:t>5/26/2017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29A384C6-BB71-44D2-9F0F-4B246CEF3476}" type="slidenum">
              <a:rPr lang="en-US" smtClean="0">
                <a:solidFill>
                  <a:srgbClr val="FFFFFF"/>
                </a:solidFill>
              </a:rPr>
              <a:pPr/>
              <a:t>‹#›</a:t>
            </a:fld>
            <a:endParaRPr lang="en-US">
              <a:solidFill>
                <a:srgbClr val="FFFFFF"/>
              </a:solidFill>
            </a:endParaRPr>
          </a:p>
        </p:txBody>
      </p:sp>
      <p:sp>
        <p:nvSpPr>
          <p:cNvPr id="2" name="Vertical Title 1"/>
          <p:cNvSpPr>
            <a:spLocks noGrp="1"/>
          </p:cNvSpPr>
          <p:nvPr>
            <p:ph type="title" orient="vert"/>
          </p:nvPr>
        </p:nvSpPr>
        <p:spPr>
          <a:xfrm>
            <a:off x="9652000" y="914401"/>
            <a:ext cx="1235973" cy="5029200"/>
          </a:xfrm>
        </p:spPr>
        <p:txBody>
          <a:bodyPr vert="eaVert"/>
          <a:lstStyle/>
          <a:p>
            <a:r>
              <a:rPr lang="en-US" smtClean="0"/>
              <a:t>Click to edit Master title style</a:t>
            </a:r>
            <a:endParaRPr lang="en-US"/>
          </a:p>
        </p:txBody>
      </p:sp>
    </p:spTree>
    <p:extLst>
      <p:ext uri="{BB962C8B-B14F-4D97-AF65-F5344CB8AC3E}">
        <p14:creationId xmlns:p14="http://schemas.microsoft.com/office/powerpoint/2010/main" val="289887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5625"/>
              <a:t>Title Text</a:t>
            </a:r>
          </a:p>
        </p:txBody>
      </p:sp>
      <p:sp>
        <p:nvSpPr>
          <p:cNvPr id="19" name="Shape 19"/>
          <p:cNvSpPr>
            <a:spLocks noGrp="1"/>
          </p:cNvSpPr>
          <p:nvPr>
            <p:ph type="body" idx="1"/>
          </p:nvPr>
        </p:nvSpPr>
        <p:spPr>
          <a:prstGeom prst="rect">
            <a:avLst/>
          </a:prstGeom>
        </p:spPr>
        <p:txBody>
          <a:bodyPr/>
          <a:lstStyle/>
          <a:p>
            <a:pPr lvl="0">
              <a:defRPr sz="1800"/>
            </a:pPr>
            <a:r>
              <a:rPr sz="2531"/>
              <a:t>Body Level One</a:t>
            </a:r>
          </a:p>
          <a:p>
            <a:pPr lvl="1">
              <a:defRPr sz="1800"/>
            </a:pPr>
            <a:r>
              <a:rPr sz="2531"/>
              <a:t>Body Level Two</a:t>
            </a:r>
          </a:p>
          <a:p>
            <a:pPr lvl="2">
              <a:defRPr sz="1800"/>
            </a:pPr>
            <a:r>
              <a:rPr sz="2531"/>
              <a:t>Body Level Three</a:t>
            </a:r>
          </a:p>
          <a:p>
            <a:pPr lvl="3">
              <a:defRPr sz="1800"/>
            </a:pPr>
            <a:r>
              <a:rPr sz="2531"/>
              <a:t>Body Level Four</a:t>
            </a:r>
          </a:p>
          <a:p>
            <a:pPr lvl="4">
              <a:defRPr sz="1800"/>
            </a:pPr>
            <a:r>
              <a:rPr sz="2531"/>
              <a:t>Body Level Five</a:t>
            </a:r>
          </a:p>
        </p:txBody>
      </p:sp>
    </p:spTree>
    <p:extLst>
      <p:ext uri="{BB962C8B-B14F-4D97-AF65-F5344CB8AC3E}">
        <p14:creationId xmlns:p14="http://schemas.microsoft.com/office/powerpoint/2010/main" val="258542163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609600" y="2020824"/>
            <a:ext cx="109728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0C0B0B25-D4FB-4943-91D3-ADF6D6A548BD}" type="datetimeFigureOut">
              <a:rPr lang="en-US" smtClean="0">
                <a:solidFill>
                  <a:srgbClr val="FFFFFF"/>
                </a:solidFill>
              </a:rPr>
              <a:pPr/>
              <a:t>5/26/2017</a:t>
            </a:fld>
            <a:endParaRPr lang="en-US">
              <a:solidFill>
                <a:srgbClr val="FFFFFF"/>
              </a:solidFill>
            </a:endParaRPr>
          </a:p>
        </p:txBody>
      </p:sp>
      <p:sp>
        <p:nvSpPr>
          <p:cNvPr id="12" name="Slide Number Placeholder 11"/>
          <p:cNvSpPr>
            <a:spLocks noGrp="1"/>
          </p:cNvSpPr>
          <p:nvPr>
            <p:ph type="sldNum" sz="quarter" idx="15"/>
          </p:nvPr>
        </p:nvSpPr>
        <p:spPr/>
        <p:txBody>
          <a:bodyPr/>
          <a:lstStyle/>
          <a:p>
            <a:fld id="{29A384C6-BB71-44D2-9F0F-4B246CEF3476}"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6"/>
          </p:nvPr>
        </p:nvSpPr>
        <p:spPr/>
        <p:txBody>
          <a:bodyPr/>
          <a:lstStyle/>
          <a:p>
            <a:endParaRPr lang="en-US">
              <a:solidFill>
                <a:srgbClr val="FFFFFF"/>
              </a:solidFill>
            </a:endParaRPr>
          </a:p>
        </p:txBody>
      </p:sp>
    </p:spTree>
    <p:extLst>
      <p:ext uri="{BB962C8B-B14F-4D97-AF65-F5344CB8AC3E}">
        <p14:creationId xmlns:p14="http://schemas.microsoft.com/office/powerpoint/2010/main" val="1284948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8" name="Rectangle 7"/>
          <p:cNvSpPr/>
          <p:nvPr/>
        </p:nvSpPr>
        <p:spPr>
          <a:xfrm>
            <a:off x="0" y="3922776"/>
            <a:ext cx="12192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cxnSp>
        <p:nvCxnSpPr>
          <p:cNvPr id="11" name="Straight Connector 10"/>
          <p:cNvCxnSpPr/>
          <p:nvPr/>
        </p:nvCxnSpPr>
        <p:spPr>
          <a:xfrm>
            <a:off x="0" y="3921760"/>
            <a:ext cx="12192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352800" y="336804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sz="1800" b="1" cap="all">
              <a:solidFill>
                <a:srgbClr val="FFFFFF"/>
              </a:solidFill>
              <a:cs typeface="Tunga" pitchFamily="2"/>
            </a:endParaRPr>
          </a:p>
        </p:txBody>
      </p:sp>
      <p:sp>
        <p:nvSpPr>
          <p:cNvPr id="9" name="Title Placeholder 1"/>
          <p:cNvSpPr>
            <a:spLocks noGrp="1"/>
          </p:cNvSpPr>
          <p:nvPr>
            <p:ph type="title"/>
          </p:nvPr>
        </p:nvSpPr>
        <p:spPr bwMode="black">
          <a:xfrm>
            <a:off x="3372070" y="3367247"/>
            <a:ext cx="5447863"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3358057" y="4084577"/>
            <a:ext cx="5475889"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0C0B0B25-D4FB-4943-91D3-ADF6D6A548BD}" type="datetimeFigureOut">
              <a:rPr lang="en-US" smtClean="0">
                <a:solidFill>
                  <a:srgbClr val="000000"/>
                </a:solidFill>
              </a:rPr>
              <a:pPr/>
              <a:t>5/26/2017</a:t>
            </a:fld>
            <a:endParaRPr lang="en-US">
              <a:solidFill>
                <a:srgbClr val="000000"/>
              </a:solidFill>
            </a:endParaRPr>
          </a:p>
        </p:txBody>
      </p:sp>
      <p:sp>
        <p:nvSpPr>
          <p:cNvPr id="14" name="Slide Number Placeholder 13"/>
          <p:cNvSpPr>
            <a:spLocks noGrp="1"/>
          </p:cNvSpPr>
          <p:nvPr>
            <p:ph type="sldNum" sz="quarter" idx="11"/>
          </p:nvPr>
        </p:nvSpPr>
        <p:spPr/>
        <p:txBody>
          <a:bodyPr/>
          <a:lstStyle/>
          <a:p>
            <a:fld id="{29A384C6-BB71-44D2-9F0F-4B246CEF3476}" type="slidenum">
              <a:rPr lang="en-US" smtClean="0">
                <a:solidFill>
                  <a:srgbClr val="000000"/>
                </a:solidFill>
              </a:rPr>
              <a:pPr/>
              <a:t>‹#›</a:t>
            </a:fld>
            <a:endParaRPr lang="en-US">
              <a:solidFill>
                <a:srgbClr val="000000"/>
              </a:solidFill>
            </a:endParaRPr>
          </a:p>
        </p:txBody>
      </p:sp>
      <p:sp>
        <p:nvSpPr>
          <p:cNvPr id="15" name="Footer Placeholder 14"/>
          <p:cNvSpPr>
            <a:spLocks noGrp="1"/>
          </p:cNvSpPr>
          <p:nvPr>
            <p:ph type="ftr" sz="quarter" idx="12"/>
          </p:nvPr>
        </p:nvSpPr>
        <p:spPr/>
        <p:txBody>
          <a:bodyPr/>
          <a:lstStyle/>
          <a:p>
            <a:endParaRPr lang="en-US">
              <a:solidFill>
                <a:srgbClr val="000000"/>
              </a:solidFill>
            </a:endParaRPr>
          </a:p>
        </p:txBody>
      </p:sp>
    </p:spTree>
    <p:extLst>
      <p:ext uri="{BB962C8B-B14F-4D97-AF65-F5344CB8AC3E}">
        <p14:creationId xmlns:p14="http://schemas.microsoft.com/office/powerpoint/2010/main" val="271593287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609601"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6217920"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0C0B0B25-D4FB-4943-91D3-ADF6D6A548BD}" type="datetimeFigureOut">
              <a:rPr lang="en-US" smtClean="0">
                <a:solidFill>
                  <a:srgbClr val="FFFFFF"/>
                </a:solidFill>
              </a:rPr>
              <a:pPr/>
              <a:t>5/26/2017</a:t>
            </a:fld>
            <a:endParaRPr lang="en-US">
              <a:solidFill>
                <a:srgbClr val="FFFFFF"/>
              </a:solidFill>
            </a:endParaRPr>
          </a:p>
        </p:txBody>
      </p:sp>
      <p:sp>
        <p:nvSpPr>
          <p:cNvPr id="12" name="Slide Number Placeholder 11"/>
          <p:cNvSpPr>
            <a:spLocks noGrp="1"/>
          </p:cNvSpPr>
          <p:nvPr>
            <p:ph type="sldNum" sz="quarter" idx="16"/>
          </p:nvPr>
        </p:nvSpPr>
        <p:spPr/>
        <p:txBody>
          <a:bodyPr/>
          <a:lstStyle/>
          <a:p>
            <a:fld id="{29A384C6-BB71-44D2-9F0F-4B246CEF3476}"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7"/>
          </p:nvPr>
        </p:nvSpPr>
        <p:spPr/>
        <p:txBody>
          <a:bodyPr/>
          <a:lstStyle/>
          <a:p>
            <a:endParaRPr lang="en-US">
              <a:solidFill>
                <a:srgbClr val="FFFFFF"/>
              </a:solidFill>
            </a:endParaRPr>
          </a:p>
        </p:txBody>
      </p:sp>
      <p:sp>
        <p:nvSpPr>
          <p:cNvPr id="16" name="Title 1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0952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609601" y="2819400"/>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6217920" y="2816352"/>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60960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621792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0C0B0B25-D4FB-4943-91D3-ADF6D6A548BD}" type="datetimeFigureOut">
              <a:rPr lang="en-US" smtClean="0">
                <a:solidFill>
                  <a:srgbClr val="FFFFFF"/>
                </a:solidFill>
              </a:rPr>
              <a:pPr/>
              <a:t>5/26/2017</a:t>
            </a:fld>
            <a:endParaRPr lang="en-US">
              <a:solidFill>
                <a:srgbClr val="FFFFFF"/>
              </a:solidFill>
            </a:endParaRPr>
          </a:p>
        </p:txBody>
      </p:sp>
      <p:sp>
        <p:nvSpPr>
          <p:cNvPr id="12" name="Slide Number Placeholder 11"/>
          <p:cNvSpPr>
            <a:spLocks noGrp="1"/>
          </p:cNvSpPr>
          <p:nvPr>
            <p:ph type="sldNum" sz="quarter" idx="17"/>
          </p:nvPr>
        </p:nvSpPr>
        <p:spPr/>
        <p:txBody>
          <a:bodyPr/>
          <a:lstStyle/>
          <a:p>
            <a:fld id="{29A384C6-BB71-44D2-9F0F-4B246CEF3476}"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8"/>
          </p:nvPr>
        </p:nvSpPr>
        <p:spPr/>
        <p:txBody>
          <a:bodyPr/>
          <a:lstStyle/>
          <a:p>
            <a:endParaRPr lang="en-US">
              <a:solidFill>
                <a:srgbClr val="FFFFFF"/>
              </a:solidFill>
            </a:endParaRPr>
          </a:p>
        </p:txBody>
      </p:sp>
      <p:sp>
        <p:nvSpPr>
          <p:cNvPr id="18" name="Title 1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94866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0C0B0B25-D4FB-4943-91D3-ADF6D6A548BD}" type="datetimeFigureOut">
              <a:rPr lang="en-US" smtClean="0">
                <a:solidFill>
                  <a:srgbClr val="FFFFFF"/>
                </a:solidFill>
              </a:rPr>
              <a:pPr/>
              <a:t>5/26/2017</a:t>
            </a:fld>
            <a:endParaRPr lang="en-US">
              <a:solidFill>
                <a:srgbClr val="FFFFFF"/>
              </a:solidFill>
            </a:endParaRPr>
          </a:p>
        </p:txBody>
      </p:sp>
      <p:sp>
        <p:nvSpPr>
          <p:cNvPr id="16" name="Slide Number Placeholder 15"/>
          <p:cNvSpPr>
            <a:spLocks noGrp="1"/>
          </p:cNvSpPr>
          <p:nvPr>
            <p:ph type="sldNum" sz="quarter" idx="11"/>
          </p:nvPr>
        </p:nvSpPr>
        <p:spPr/>
        <p:txBody>
          <a:bodyPr/>
          <a:lstStyle/>
          <a:p>
            <a:fld id="{29A384C6-BB71-44D2-9F0F-4B246CEF3476}" type="slidenum">
              <a:rPr lang="en-US" smtClean="0">
                <a:solidFill>
                  <a:srgbClr val="FFFFFF"/>
                </a:solidFill>
              </a:rPr>
              <a:pPr/>
              <a:t>‹#›</a:t>
            </a:fld>
            <a:endParaRPr lang="en-US">
              <a:solidFill>
                <a:srgbClr val="FFFFFF"/>
              </a:solidFill>
            </a:endParaRPr>
          </a:p>
        </p:txBody>
      </p:sp>
      <p:sp>
        <p:nvSpPr>
          <p:cNvPr id="17" name="Footer Placeholder 16"/>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3501047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0C0B0B25-D4FB-4943-91D3-ADF6D6A548BD}" type="datetimeFigureOut">
              <a:rPr lang="en-US" smtClean="0">
                <a:solidFill>
                  <a:srgbClr val="FFFFFF"/>
                </a:solidFill>
              </a:rPr>
              <a:pPr/>
              <a:t>5/26/2017</a:t>
            </a:fld>
            <a:endParaRPr lang="en-US">
              <a:solidFill>
                <a:srgbClr val="FFFFFF"/>
              </a:solidFill>
            </a:endParaRPr>
          </a:p>
        </p:txBody>
      </p:sp>
      <p:sp>
        <p:nvSpPr>
          <p:cNvPr id="8" name="Slide Number Placeholder 7"/>
          <p:cNvSpPr>
            <a:spLocks noGrp="1"/>
          </p:cNvSpPr>
          <p:nvPr>
            <p:ph type="sldNum" sz="quarter" idx="11"/>
          </p:nvPr>
        </p:nvSpPr>
        <p:spPr/>
        <p:txBody>
          <a:bodyPr/>
          <a:lstStyle/>
          <a:p>
            <a:fld id="{29A384C6-BB71-44D2-9F0F-4B246CEF3476}" type="slidenum">
              <a:rPr lang="en-US" smtClean="0">
                <a:solidFill>
                  <a:srgbClr val="FFFFFF"/>
                </a:solidFill>
              </a:rPr>
              <a:pPr/>
              <a:t>‹#›</a:t>
            </a:fld>
            <a:endParaRPr lang="en-US">
              <a:solidFill>
                <a:srgbClr val="FFFFFF"/>
              </a:solidFill>
            </a:endParaRPr>
          </a:p>
        </p:txBody>
      </p:sp>
      <p:sp>
        <p:nvSpPr>
          <p:cNvPr id="9" name="Footer Placeholder 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775481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981200" y="1914526"/>
            <a:ext cx="82296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2316480" y="5513832"/>
            <a:ext cx="755904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0C0B0B25-D4FB-4943-91D3-ADF6D6A548BD}" type="datetimeFigureOut">
              <a:rPr lang="en-US" smtClean="0">
                <a:solidFill>
                  <a:srgbClr val="FFFFFF"/>
                </a:solidFill>
              </a:rPr>
              <a:pPr/>
              <a:t>5/26/2017</a:t>
            </a:fld>
            <a:endParaRPr lang="en-US">
              <a:solidFill>
                <a:srgbClr val="FFFFFF"/>
              </a:solidFill>
            </a:endParaRPr>
          </a:p>
        </p:txBody>
      </p:sp>
      <p:sp>
        <p:nvSpPr>
          <p:cNvPr id="19" name="Slide Number Placeholder 18"/>
          <p:cNvSpPr>
            <a:spLocks noGrp="1"/>
          </p:cNvSpPr>
          <p:nvPr>
            <p:ph type="sldNum" sz="quarter" idx="16"/>
          </p:nvPr>
        </p:nvSpPr>
        <p:spPr/>
        <p:txBody>
          <a:bodyPr/>
          <a:lstStyle/>
          <a:p>
            <a:fld id="{29A384C6-BB71-44D2-9F0F-4B246CEF3476}" type="slidenum">
              <a:rPr lang="en-US" smtClean="0">
                <a:solidFill>
                  <a:srgbClr val="FFFFFF"/>
                </a:solidFill>
              </a:rPr>
              <a:pPr/>
              <a:t>‹#›</a:t>
            </a:fld>
            <a:endParaRPr lang="en-US">
              <a:solidFill>
                <a:srgbClr val="FFFFFF"/>
              </a:solidFill>
            </a:endParaRPr>
          </a:p>
        </p:txBody>
      </p:sp>
      <p:sp>
        <p:nvSpPr>
          <p:cNvPr id="23" name="Footer Placeholder 22"/>
          <p:cNvSpPr>
            <a:spLocks noGrp="1"/>
          </p:cNvSpPr>
          <p:nvPr>
            <p:ph type="ftr" sz="quarter" idx="17"/>
          </p:nvPr>
        </p:nvSpPr>
        <p:spPr/>
        <p:txBody>
          <a:bodyPr/>
          <a:lstStyle/>
          <a:p>
            <a:endParaRPr lang="en-US">
              <a:solidFill>
                <a:srgbClr val="FFFFFF"/>
              </a:solidFill>
            </a:endParaRPr>
          </a:p>
        </p:txBody>
      </p:sp>
    </p:spTree>
    <p:extLst>
      <p:ext uri="{BB962C8B-B14F-4D97-AF65-F5344CB8AC3E}">
        <p14:creationId xmlns:p14="http://schemas.microsoft.com/office/powerpoint/2010/main" val="3587347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469612" y="2026918"/>
            <a:ext cx="7252776"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2316480" y="5516880"/>
            <a:ext cx="755904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3352800" y="975360"/>
            <a:ext cx="54864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3975100" y="273180"/>
            <a:ext cx="4241800" cy="292100"/>
          </a:xfrm>
        </p:spPr>
        <p:txBody>
          <a:bodyPr/>
          <a:lstStyle/>
          <a:p>
            <a:fld id="{0C0B0B25-D4FB-4943-91D3-ADF6D6A548BD}" type="datetimeFigureOut">
              <a:rPr lang="en-US" smtClean="0">
                <a:solidFill>
                  <a:srgbClr val="FFFFFF"/>
                </a:solidFill>
              </a:rPr>
              <a:pPr/>
              <a:t>5/26/2017</a:t>
            </a:fld>
            <a:endParaRPr lang="en-US">
              <a:solidFill>
                <a:srgbClr val="FFFFFF"/>
              </a:solidFill>
            </a:endParaRPr>
          </a:p>
        </p:txBody>
      </p:sp>
      <p:sp>
        <p:nvSpPr>
          <p:cNvPr id="14" name="Slide Number Placeholder 13"/>
          <p:cNvSpPr>
            <a:spLocks noGrp="1"/>
          </p:cNvSpPr>
          <p:nvPr>
            <p:ph type="sldNum" sz="quarter" idx="15"/>
          </p:nvPr>
        </p:nvSpPr>
        <p:spPr>
          <a:xfrm>
            <a:off x="5384800" y="6172200"/>
            <a:ext cx="1422400" cy="304800"/>
          </a:xfrm>
        </p:spPr>
        <p:txBody>
          <a:bodyPr/>
          <a:lstStyle/>
          <a:p>
            <a:fld id="{29A384C6-BB71-44D2-9F0F-4B246CEF3476}"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6"/>
          </p:nvPr>
        </p:nvSpPr>
        <p:spPr>
          <a:xfrm>
            <a:off x="1930400" y="6486525"/>
            <a:ext cx="8331200" cy="292100"/>
          </a:xfrm>
        </p:spPr>
        <p:txBody>
          <a:bodyPr/>
          <a:lstStyle/>
          <a:p>
            <a:endParaRPr lang="en-US">
              <a:solidFill>
                <a:srgbClr val="FFFFFF"/>
              </a:solidFill>
            </a:endParaRPr>
          </a:p>
        </p:txBody>
      </p:sp>
    </p:spTree>
    <p:extLst>
      <p:ext uri="{BB962C8B-B14F-4D97-AF65-F5344CB8AC3E}">
        <p14:creationId xmlns:p14="http://schemas.microsoft.com/office/powerpoint/2010/main" val="2933652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8" name="Rectangle 7"/>
          <p:cNvSpPr/>
          <p:nvPr/>
        </p:nvSpPr>
        <p:spPr bwMode="hidden">
          <a:xfrm>
            <a:off x="0" y="1335974"/>
            <a:ext cx="12192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3" name="Text Placeholder 2"/>
          <p:cNvSpPr>
            <a:spLocks noGrp="1"/>
          </p:cNvSpPr>
          <p:nvPr>
            <p:ph type="body" idx="1"/>
          </p:nvPr>
        </p:nvSpPr>
        <p:spPr>
          <a:xfrm>
            <a:off x="609600" y="2019301"/>
            <a:ext cx="109728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975100" y="273180"/>
            <a:ext cx="424180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0C0B0B25-D4FB-4943-91D3-ADF6D6A548BD}" type="datetimeFigureOut">
              <a:rPr lang="en-US" smtClean="0">
                <a:solidFill>
                  <a:srgbClr val="FFFFFF"/>
                </a:solidFill>
              </a:rPr>
              <a:pPr/>
              <a:t>5/26/2017</a:t>
            </a:fld>
            <a:endParaRPr lang="en-US">
              <a:solidFill>
                <a:srgbClr val="FFFFFF"/>
              </a:solidFill>
            </a:endParaRPr>
          </a:p>
        </p:txBody>
      </p:sp>
      <p:sp>
        <p:nvSpPr>
          <p:cNvPr id="5" name="Footer Placeholder 4"/>
          <p:cNvSpPr>
            <a:spLocks noGrp="1"/>
          </p:cNvSpPr>
          <p:nvPr>
            <p:ph type="ftr" sz="quarter" idx="3"/>
          </p:nvPr>
        </p:nvSpPr>
        <p:spPr>
          <a:xfrm>
            <a:off x="1930400" y="6486525"/>
            <a:ext cx="83312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a:solidFill>
                <a:srgbClr val="FFFFFF"/>
              </a:solidFill>
            </a:endParaRPr>
          </a:p>
        </p:txBody>
      </p:sp>
      <p:sp>
        <p:nvSpPr>
          <p:cNvPr id="6" name="Slide Number Placeholder 5"/>
          <p:cNvSpPr>
            <a:spLocks noGrp="1"/>
          </p:cNvSpPr>
          <p:nvPr>
            <p:ph type="sldNum" sz="quarter" idx="4"/>
          </p:nvPr>
        </p:nvSpPr>
        <p:spPr>
          <a:xfrm>
            <a:off x="5384800" y="6172200"/>
            <a:ext cx="14224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29A384C6-BB71-44D2-9F0F-4B246CEF3476}" type="slidenum">
              <a:rPr lang="en-US" smtClean="0">
                <a:solidFill>
                  <a:srgbClr val="FFFFFF"/>
                </a:solidFill>
              </a:rPr>
              <a:pPr/>
              <a:t>‹#›</a:t>
            </a:fld>
            <a:endParaRPr lang="en-US">
              <a:solidFill>
                <a:srgbClr val="FFFFFF"/>
              </a:solidFill>
            </a:endParaRPr>
          </a:p>
        </p:txBody>
      </p:sp>
      <p:cxnSp>
        <p:nvCxnSpPr>
          <p:cNvPr id="10" name="Straight Connector 9"/>
          <p:cNvCxnSpPr/>
          <p:nvPr/>
        </p:nvCxnSpPr>
        <p:spPr>
          <a:xfrm>
            <a:off x="0" y="1331436"/>
            <a:ext cx="12192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352800" y="975360"/>
            <a:ext cx="54864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extLst>
      <p:ext uri="{BB962C8B-B14F-4D97-AF65-F5344CB8AC3E}">
        <p14:creationId xmlns:p14="http://schemas.microsoft.com/office/powerpoint/2010/main" val="274341566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image" Target="../media/image2.jpeg"/><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2.emf"/><Relationship Id="rId5" Type="http://schemas.openxmlformats.org/officeDocument/2006/relationships/oleObject" Target="../embeddings/oleObject2.bin"/><Relationship Id="rId4" Type="http://schemas.openxmlformats.org/officeDocument/2006/relationships/image" Target="../media/image51.emf"/></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1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2.xml"/><Relationship Id="rId4" Type="http://schemas.openxmlformats.org/officeDocument/2006/relationships/image" Target="../media/image7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mage result for Paul smaldino"/>
          <p:cNvPicPr>
            <a:picLocks noChangeAspect="1" noChangeArrowheads="1"/>
          </p:cNvPicPr>
          <p:nvPr/>
        </p:nvPicPr>
        <p:blipFill rotWithShape="1">
          <a:blip r:embed="rId2">
            <a:extLst>
              <a:ext uri="{28A0092B-C50C-407E-A947-70E740481C1C}">
                <a14:useLocalDpi xmlns:a14="http://schemas.microsoft.com/office/drawing/2010/main" val="0"/>
              </a:ext>
            </a:extLst>
          </a:blip>
          <a:srcRect l="25266"/>
          <a:stretch/>
        </p:blipFill>
        <p:spPr bwMode="auto">
          <a:xfrm>
            <a:off x="11005875" y="1215532"/>
            <a:ext cx="1138946" cy="168592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3"/>
          <a:stretch>
            <a:fillRect/>
          </a:stretch>
        </p:blipFill>
        <p:spPr>
          <a:xfrm>
            <a:off x="6108945" y="5064644"/>
            <a:ext cx="2781300" cy="1647825"/>
          </a:xfrm>
          <a:prstGeom prst="rect">
            <a:avLst/>
          </a:prstGeom>
        </p:spPr>
      </p:pic>
      <p:pic>
        <p:nvPicPr>
          <p:cNvPr id="2" name="Picture 1"/>
          <p:cNvPicPr>
            <a:picLocks noChangeAspect="1"/>
          </p:cNvPicPr>
          <p:nvPr/>
        </p:nvPicPr>
        <p:blipFill>
          <a:blip r:embed="rId4"/>
          <a:stretch>
            <a:fillRect/>
          </a:stretch>
        </p:blipFill>
        <p:spPr>
          <a:xfrm>
            <a:off x="2830209" y="1698939"/>
            <a:ext cx="2305050" cy="1733550"/>
          </a:xfrm>
          <a:prstGeom prst="rect">
            <a:avLst/>
          </a:prstGeom>
        </p:spPr>
      </p:pic>
      <p:pic>
        <p:nvPicPr>
          <p:cNvPr id="17" name="Picture 16"/>
          <p:cNvPicPr>
            <a:picLocks noChangeAspect="1"/>
          </p:cNvPicPr>
          <p:nvPr/>
        </p:nvPicPr>
        <p:blipFill>
          <a:blip r:embed="rId5"/>
          <a:stretch>
            <a:fillRect/>
          </a:stretch>
        </p:blipFill>
        <p:spPr>
          <a:xfrm>
            <a:off x="10221082" y="4905564"/>
            <a:ext cx="1905000" cy="1905000"/>
          </a:xfrm>
          <a:prstGeom prst="rect">
            <a:avLst/>
          </a:prstGeom>
        </p:spPr>
      </p:pic>
      <p:sp>
        <p:nvSpPr>
          <p:cNvPr id="3" name="Title 2"/>
          <p:cNvSpPr>
            <a:spLocks noGrp="1"/>
          </p:cNvSpPr>
          <p:nvPr>
            <p:ph type="title"/>
          </p:nvPr>
        </p:nvSpPr>
        <p:spPr/>
        <p:txBody>
          <a:bodyPr/>
          <a:lstStyle/>
          <a:p>
            <a:r>
              <a:rPr lang="en-US" dirty="0" smtClean="0"/>
              <a:t>Formal modeling &amp; social Epistemology</a:t>
            </a:r>
            <a:endParaRPr lang="en-US" dirty="0"/>
          </a:p>
        </p:txBody>
      </p:sp>
      <p:pic>
        <p:nvPicPr>
          <p:cNvPr id="4" name="Picture 3"/>
          <p:cNvPicPr>
            <a:picLocks noChangeAspect="1"/>
          </p:cNvPicPr>
          <p:nvPr/>
        </p:nvPicPr>
        <p:blipFill>
          <a:blip r:embed="rId6"/>
          <a:stretch>
            <a:fillRect/>
          </a:stretch>
        </p:blipFill>
        <p:spPr>
          <a:xfrm>
            <a:off x="1046722" y="3838764"/>
            <a:ext cx="2275268" cy="2275268"/>
          </a:xfrm>
          <a:prstGeom prst="rect">
            <a:avLst/>
          </a:prstGeom>
        </p:spPr>
      </p:pic>
      <p:pic>
        <p:nvPicPr>
          <p:cNvPr id="8" name="Picture 7"/>
          <p:cNvPicPr>
            <a:picLocks noChangeAspect="1"/>
          </p:cNvPicPr>
          <p:nvPr/>
        </p:nvPicPr>
        <p:blipFill>
          <a:blip r:embed="rId7"/>
          <a:stretch>
            <a:fillRect/>
          </a:stretch>
        </p:blipFill>
        <p:spPr>
          <a:xfrm>
            <a:off x="4443698" y="1695229"/>
            <a:ext cx="2584688" cy="3446251"/>
          </a:xfrm>
          <a:prstGeom prst="rect">
            <a:avLst/>
          </a:prstGeom>
        </p:spPr>
      </p:pic>
      <p:pic>
        <p:nvPicPr>
          <p:cNvPr id="7" name="Picture 6"/>
          <p:cNvPicPr>
            <a:picLocks noChangeAspect="1"/>
          </p:cNvPicPr>
          <p:nvPr/>
        </p:nvPicPr>
        <p:blipFill>
          <a:blip r:embed="rId8"/>
          <a:stretch>
            <a:fillRect/>
          </a:stretch>
        </p:blipFill>
        <p:spPr>
          <a:xfrm>
            <a:off x="5847259" y="3616951"/>
            <a:ext cx="1905000" cy="2381250"/>
          </a:xfrm>
          <a:prstGeom prst="rect">
            <a:avLst/>
          </a:prstGeom>
        </p:spPr>
      </p:pic>
      <p:pic>
        <p:nvPicPr>
          <p:cNvPr id="10" name="Picture 9"/>
          <p:cNvPicPr>
            <a:picLocks noChangeAspect="1"/>
          </p:cNvPicPr>
          <p:nvPr/>
        </p:nvPicPr>
        <p:blipFill>
          <a:blip r:embed="rId9"/>
          <a:stretch>
            <a:fillRect/>
          </a:stretch>
        </p:blipFill>
        <p:spPr>
          <a:xfrm>
            <a:off x="2866913" y="4873643"/>
            <a:ext cx="1266825" cy="1905000"/>
          </a:xfrm>
          <a:prstGeom prst="rect">
            <a:avLst/>
          </a:prstGeom>
        </p:spPr>
      </p:pic>
      <p:pic>
        <p:nvPicPr>
          <p:cNvPr id="11" name="Picture 10"/>
          <p:cNvPicPr>
            <a:picLocks noChangeAspect="1"/>
          </p:cNvPicPr>
          <p:nvPr/>
        </p:nvPicPr>
        <p:blipFill>
          <a:blip r:embed="rId10"/>
          <a:stretch>
            <a:fillRect/>
          </a:stretch>
        </p:blipFill>
        <p:spPr>
          <a:xfrm>
            <a:off x="8715977" y="5286457"/>
            <a:ext cx="1435888" cy="1435888"/>
          </a:xfrm>
          <a:prstGeom prst="rect">
            <a:avLst/>
          </a:prstGeom>
        </p:spPr>
      </p:pic>
      <p:pic>
        <p:nvPicPr>
          <p:cNvPr id="12" name="Picture 11"/>
          <p:cNvPicPr>
            <a:picLocks noChangeAspect="1"/>
          </p:cNvPicPr>
          <p:nvPr/>
        </p:nvPicPr>
        <p:blipFill>
          <a:blip r:embed="rId11"/>
          <a:stretch>
            <a:fillRect/>
          </a:stretch>
        </p:blipFill>
        <p:spPr>
          <a:xfrm>
            <a:off x="7341388" y="1576662"/>
            <a:ext cx="3023282" cy="3023282"/>
          </a:xfrm>
          <a:prstGeom prst="rect">
            <a:avLst/>
          </a:prstGeom>
        </p:spPr>
      </p:pic>
      <p:pic>
        <p:nvPicPr>
          <p:cNvPr id="13" name="Picture 12"/>
          <p:cNvPicPr>
            <a:picLocks noChangeAspect="1"/>
          </p:cNvPicPr>
          <p:nvPr/>
        </p:nvPicPr>
        <p:blipFill>
          <a:blip r:embed="rId12"/>
          <a:stretch>
            <a:fillRect/>
          </a:stretch>
        </p:blipFill>
        <p:spPr>
          <a:xfrm>
            <a:off x="1685483" y="2025373"/>
            <a:ext cx="1905000" cy="2390775"/>
          </a:xfrm>
          <a:prstGeom prst="rect">
            <a:avLst/>
          </a:prstGeom>
        </p:spPr>
      </p:pic>
      <p:pic>
        <p:nvPicPr>
          <p:cNvPr id="6" name="Content Placeholder 5"/>
          <p:cNvPicPr>
            <a:picLocks noGrp="1" noChangeAspect="1"/>
          </p:cNvPicPr>
          <p:nvPr>
            <p:ph sz="quarter" idx="13"/>
          </p:nvPr>
        </p:nvPicPr>
        <p:blipFill>
          <a:blip r:embed="rId13"/>
          <a:stretch>
            <a:fillRect/>
          </a:stretch>
        </p:blipFill>
        <p:spPr>
          <a:xfrm>
            <a:off x="70003" y="1491230"/>
            <a:ext cx="2169740" cy="2449706"/>
          </a:xfrm>
          <a:prstGeom prst="rect">
            <a:avLst/>
          </a:prstGeom>
        </p:spPr>
      </p:pic>
      <p:pic>
        <p:nvPicPr>
          <p:cNvPr id="14" name="Picture 13"/>
          <p:cNvPicPr>
            <a:picLocks noChangeAspect="1"/>
          </p:cNvPicPr>
          <p:nvPr/>
        </p:nvPicPr>
        <p:blipFill>
          <a:blip r:embed="rId14"/>
          <a:stretch>
            <a:fillRect/>
          </a:stretch>
        </p:blipFill>
        <p:spPr>
          <a:xfrm>
            <a:off x="4945487" y="4905564"/>
            <a:ext cx="1905000" cy="1905000"/>
          </a:xfrm>
          <a:prstGeom prst="rect">
            <a:avLst/>
          </a:prstGeom>
        </p:spPr>
      </p:pic>
      <p:pic>
        <p:nvPicPr>
          <p:cNvPr id="15" name="Picture 14"/>
          <p:cNvPicPr>
            <a:picLocks noChangeAspect="1"/>
          </p:cNvPicPr>
          <p:nvPr/>
        </p:nvPicPr>
        <p:blipFill>
          <a:blip r:embed="rId15"/>
          <a:stretch>
            <a:fillRect/>
          </a:stretch>
        </p:blipFill>
        <p:spPr>
          <a:xfrm>
            <a:off x="174488" y="5249348"/>
            <a:ext cx="1459535" cy="1459535"/>
          </a:xfrm>
          <a:prstGeom prst="rect">
            <a:avLst/>
          </a:prstGeom>
        </p:spPr>
      </p:pic>
      <p:pic>
        <p:nvPicPr>
          <p:cNvPr id="18" name="Picture 17"/>
          <p:cNvPicPr>
            <a:picLocks noChangeAspect="1"/>
          </p:cNvPicPr>
          <p:nvPr/>
        </p:nvPicPr>
        <p:blipFill>
          <a:blip r:embed="rId16"/>
          <a:stretch>
            <a:fillRect/>
          </a:stretch>
        </p:blipFill>
        <p:spPr>
          <a:xfrm>
            <a:off x="10806774" y="2841966"/>
            <a:ext cx="1363029" cy="1910788"/>
          </a:xfrm>
          <a:prstGeom prst="rect">
            <a:avLst/>
          </a:prstGeom>
        </p:spPr>
      </p:pic>
      <p:pic>
        <p:nvPicPr>
          <p:cNvPr id="9" name="Picture 8"/>
          <p:cNvPicPr>
            <a:picLocks noChangeAspect="1"/>
          </p:cNvPicPr>
          <p:nvPr/>
        </p:nvPicPr>
        <p:blipFill>
          <a:blip r:embed="rId17"/>
          <a:stretch>
            <a:fillRect/>
          </a:stretch>
        </p:blipFill>
        <p:spPr>
          <a:xfrm>
            <a:off x="9326581" y="3338622"/>
            <a:ext cx="1571625" cy="2095500"/>
          </a:xfrm>
          <a:prstGeom prst="rect">
            <a:avLst/>
          </a:prstGeom>
        </p:spPr>
      </p:pic>
      <p:pic>
        <p:nvPicPr>
          <p:cNvPr id="19" name="Picture 18"/>
          <p:cNvPicPr>
            <a:picLocks noChangeAspect="1"/>
          </p:cNvPicPr>
          <p:nvPr/>
        </p:nvPicPr>
        <p:blipFill rotWithShape="1">
          <a:blip r:embed="rId18"/>
          <a:srcRect l="18554" t="35658" r="17098" b="4733"/>
          <a:stretch/>
        </p:blipFill>
        <p:spPr>
          <a:xfrm>
            <a:off x="3219927" y="3335789"/>
            <a:ext cx="1786554" cy="1654962"/>
          </a:xfrm>
          <a:prstGeom prst="rect">
            <a:avLst/>
          </a:prstGeom>
        </p:spPr>
      </p:pic>
    </p:spTree>
    <p:extLst>
      <p:ext uri="{BB962C8B-B14F-4D97-AF65-F5344CB8AC3E}">
        <p14:creationId xmlns:p14="http://schemas.microsoft.com/office/powerpoint/2010/main" val="20236430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b="21599"/>
          <a:stretch/>
        </p:blipFill>
        <p:spPr>
          <a:xfrm>
            <a:off x="485986" y="5288818"/>
            <a:ext cx="2781300" cy="1291912"/>
          </a:xfrm>
          <a:prstGeom prst="rect">
            <a:avLst/>
          </a:prstGeom>
        </p:spPr>
      </p:pic>
      <p:sp>
        <p:nvSpPr>
          <p:cNvPr id="2" name="Content Placeholder 1"/>
          <p:cNvSpPr>
            <a:spLocks noGrp="1"/>
          </p:cNvSpPr>
          <p:nvPr>
            <p:ph sz="quarter" idx="13"/>
          </p:nvPr>
        </p:nvSpPr>
        <p:spPr>
          <a:xfrm>
            <a:off x="3588242" y="2926681"/>
            <a:ext cx="7994157" cy="4075176"/>
          </a:xfrm>
        </p:spPr>
        <p:txBody>
          <a:bodyPr>
            <a:normAutofit/>
          </a:bodyPr>
          <a:lstStyle/>
          <a:p>
            <a:r>
              <a:rPr lang="en-US" dirty="0" smtClean="0"/>
              <a:t>Implications</a:t>
            </a:r>
          </a:p>
          <a:p>
            <a:endParaRPr lang="en-US" dirty="0" smtClean="0"/>
          </a:p>
          <a:p>
            <a:pPr algn="l"/>
            <a:r>
              <a:rPr lang="en-US" dirty="0" smtClean="0"/>
              <a:t>Diversity initiatives may be warranted by social justice considerations and</a:t>
            </a:r>
          </a:p>
          <a:p>
            <a:pPr algn="l"/>
            <a:r>
              <a:rPr lang="en-US" dirty="0" smtClean="0"/>
              <a:t>perhaps by epistemic considerations; however, the HP results do not provide support without further work. </a:t>
            </a:r>
          </a:p>
        </p:txBody>
      </p:sp>
      <p:sp>
        <p:nvSpPr>
          <p:cNvPr id="3" name="Title 2"/>
          <p:cNvSpPr>
            <a:spLocks noGrp="1"/>
          </p:cNvSpPr>
          <p:nvPr>
            <p:ph type="title"/>
          </p:nvPr>
        </p:nvSpPr>
        <p:spPr/>
        <p:txBody>
          <a:bodyPr/>
          <a:lstStyle/>
          <a:p>
            <a:r>
              <a:rPr lang="en-US" dirty="0" smtClean="0"/>
              <a:t>Claims</a:t>
            </a:r>
            <a:endParaRPr lang="en-US" dirty="0"/>
          </a:p>
        </p:txBody>
      </p:sp>
      <p:pic>
        <p:nvPicPr>
          <p:cNvPr id="4" name="Picture 3"/>
          <p:cNvPicPr>
            <a:picLocks noChangeAspect="1"/>
          </p:cNvPicPr>
          <p:nvPr/>
        </p:nvPicPr>
        <p:blipFill>
          <a:blip r:embed="rId3"/>
          <a:stretch>
            <a:fillRect/>
          </a:stretch>
        </p:blipFill>
        <p:spPr>
          <a:xfrm>
            <a:off x="95461" y="3921818"/>
            <a:ext cx="1905000" cy="2390775"/>
          </a:xfrm>
          <a:prstGeom prst="rect">
            <a:avLst/>
          </a:prstGeom>
        </p:spPr>
      </p:pic>
      <p:pic>
        <p:nvPicPr>
          <p:cNvPr id="5" name="Picture 4"/>
          <p:cNvPicPr>
            <a:picLocks noChangeAspect="1"/>
          </p:cNvPicPr>
          <p:nvPr/>
        </p:nvPicPr>
        <p:blipFill>
          <a:blip r:embed="rId4"/>
          <a:stretch>
            <a:fillRect/>
          </a:stretch>
        </p:blipFill>
        <p:spPr>
          <a:xfrm>
            <a:off x="42230" y="2530112"/>
            <a:ext cx="2305050" cy="1733550"/>
          </a:xfrm>
          <a:prstGeom prst="rect">
            <a:avLst/>
          </a:prstGeom>
        </p:spPr>
      </p:pic>
      <p:pic>
        <p:nvPicPr>
          <p:cNvPr id="6" name="Picture 5"/>
          <p:cNvPicPr>
            <a:picLocks noChangeAspect="1"/>
          </p:cNvPicPr>
          <p:nvPr/>
        </p:nvPicPr>
        <p:blipFill>
          <a:blip r:embed="rId5"/>
          <a:stretch>
            <a:fillRect/>
          </a:stretch>
        </p:blipFill>
        <p:spPr>
          <a:xfrm>
            <a:off x="2085975" y="3396887"/>
            <a:ext cx="1266825" cy="1905000"/>
          </a:xfrm>
          <a:prstGeom prst="rect">
            <a:avLst/>
          </a:prstGeom>
        </p:spPr>
      </p:pic>
      <p:pic>
        <p:nvPicPr>
          <p:cNvPr id="8" name="Picture 7"/>
          <p:cNvPicPr>
            <a:picLocks noChangeAspect="1"/>
          </p:cNvPicPr>
          <p:nvPr/>
        </p:nvPicPr>
        <p:blipFill>
          <a:blip r:embed="rId6"/>
          <a:stretch>
            <a:fillRect/>
          </a:stretch>
        </p:blipFill>
        <p:spPr>
          <a:xfrm>
            <a:off x="1561468" y="1558181"/>
            <a:ext cx="1571625" cy="2095500"/>
          </a:xfrm>
          <a:prstGeom prst="rect">
            <a:avLst/>
          </a:prstGeom>
        </p:spPr>
      </p:pic>
      <p:sp>
        <p:nvSpPr>
          <p:cNvPr id="9" name="TextBox 8"/>
          <p:cNvSpPr txBox="1"/>
          <p:nvPr/>
        </p:nvSpPr>
        <p:spPr>
          <a:xfrm>
            <a:off x="3368535" y="1885999"/>
            <a:ext cx="8296567" cy="830997"/>
          </a:xfrm>
          <a:prstGeom prst="rect">
            <a:avLst/>
          </a:prstGeom>
          <a:noFill/>
        </p:spPr>
        <p:txBody>
          <a:bodyPr wrap="none" rtlCol="0">
            <a:spAutoFit/>
          </a:bodyPr>
          <a:lstStyle/>
          <a:p>
            <a:r>
              <a:rPr lang="en-US" sz="2400" dirty="0" smtClean="0"/>
              <a:t>(5) Given the parameter sensitivity of the model, the HP result does</a:t>
            </a:r>
          </a:p>
          <a:p>
            <a:r>
              <a:rPr lang="en-US" sz="2400" dirty="0"/>
              <a:t>n</a:t>
            </a:r>
            <a:r>
              <a:rPr lang="en-US" sz="2400" dirty="0" smtClean="0"/>
              <a:t>ot provide support for diversity initiatives</a:t>
            </a:r>
            <a:endParaRPr lang="en-US" dirty="0"/>
          </a:p>
        </p:txBody>
      </p:sp>
    </p:spTree>
    <p:extLst>
      <p:ext uri="{BB962C8B-B14F-4D97-AF65-F5344CB8AC3E}">
        <p14:creationId xmlns:p14="http://schemas.microsoft.com/office/powerpoint/2010/main" val="328422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Hong page Model</a:t>
            </a:r>
            <a:endParaRPr lang="en-US" dirty="0"/>
          </a:p>
        </p:txBody>
      </p:sp>
      <p:sp>
        <p:nvSpPr>
          <p:cNvPr id="5" name="Subtitle 4"/>
          <p:cNvSpPr>
            <a:spLocks noGrp="1"/>
          </p:cNvSpPr>
          <p:nvPr>
            <p:ph type="subTitle" idx="1"/>
          </p:nvPr>
        </p:nvSpPr>
        <p:spPr/>
        <p:txBody>
          <a:bodyPr/>
          <a:lstStyle/>
          <a:p>
            <a:r>
              <a:rPr lang="en-US" dirty="0" smtClean="0"/>
              <a:t>The Diversity Trumps Ability result</a:t>
            </a:r>
            <a:endParaRPr lang="en-US" dirty="0"/>
          </a:p>
        </p:txBody>
      </p:sp>
    </p:spTree>
    <p:extLst>
      <p:ext uri="{BB962C8B-B14F-4D97-AF65-F5344CB8AC3E}">
        <p14:creationId xmlns:p14="http://schemas.microsoft.com/office/powerpoint/2010/main" val="5859725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609600" y="2020824"/>
            <a:ext cx="5312898" cy="4075176"/>
          </a:xfrm>
        </p:spPr>
        <p:txBody>
          <a:bodyPr/>
          <a:lstStyle/>
          <a:p>
            <a:pPr marL="457200" indent="-457200" algn="l">
              <a:buAutoNum type="arabicParenBoth"/>
            </a:pPr>
            <a:r>
              <a:rPr lang="en-US" u="sng" dirty="0" smtClean="0"/>
              <a:t>Agents</a:t>
            </a:r>
            <a:r>
              <a:rPr lang="en-US" dirty="0" smtClean="0"/>
              <a:t> have a set of </a:t>
            </a:r>
            <a:r>
              <a:rPr lang="en-US" u="sng" dirty="0" smtClean="0"/>
              <a:t>heuristics</a:t>
            </a:r>
            <a:r>
              <a:rPr lang="en-US" dirty="0" smtClean="0"/>
              <a:t> that they use to explore an </a:t>
            </a:r>
            <a:r>
              <a:rPr lang="en-US" u="sng" dirty="0" smtClean="0"/>
              <a:t>epistemic landscape</a:t>
            </a:r>
          </a:p>
          <a:p>
            <a:pPr marL="457200" indent="-457200" algn="l">
              <a:buAutoNum type="arabicParenBoth"/>
            </a:pPr>
            <a:r>
              <a:rPr lang="en-US" dirty="0" smtClean="0"/>
              <a:t>A total score is obtained for each agent by averaging the score that they received from each starting point</a:t>
            </a:r>
          </a:p>
          <a:p>
            <a:pPr marL="457200" indent="-457200" algn="l">
              <a:buAutoNum type="arabicParenBoth"/>
            </a:pPr>
            <a:r>
              <a:rPr lang="en-US" dirty="0" smtClean="0"/>
              <a:t>Agents are ranked based on their average score</a:t>
            </a:r>
          </a:p>
          <a:p>
            <a:pPr marL="457200" indent="-457200">
              <a:buAutoNum type="arabicParenBoth"/>
            </a:pPr>
            <a:endParaRPr lang="en-US" u="sng" dirty="0"/>
          </a:p>
        </p:txBody>
      </p:sp>
      <p:sp>
        <p:nvSpPr>
          <p:cNvPr id="4" name="Title 3"/>
          <p:cNvSpPr>
            <a:spLocks noGrp="1"/>
          </p:cNvSpPr>
          <p:nvPr>
            <p:ph type="title"/>
          </p:nvPr>
        </p:nvSpPr>
        <p:spPr/>
        <p:txBody>
          <a:bodyPr/>
          <a:lstStyle/>
          <a:p>
            <a:r>
              <a:rPr lang="en-US" dirty="0" smtClean="0"/>
              <a:t>Hong Page model</a:t>
            </a:r>
            <a:endParaRPr lang="en-US" dirty="0"/>
          </a:p>
        </p:txBody>
      </p:sp>
      <p:pic>
        <p:nvPicPr>
          <p:cNvPr id="6" name="Picture 5"/>
          <p:cNvPicPr>
            <a:picLocks noChangeAspect="1"/>
          </p:cNvPicPr>
          <p:nvPr/>
        </p:nvPicPr>
        <p:blipFill>
          <a:blip r:embed="rId2"/>
          <a:stretch>
            <a:fillRect/>
          </a:stretch>
        </p:blipFill>
        <p:spPr>
          <a:xfrm>
            <a:off x="6264857" y="2161501"/>
            <a:ext cx="5435825" cy="4075176"/>
          </a:xfrm>
          <a:prstGeom prst="rect">
            <a:avLst/>
          </a:prstGeom>
        </p:spPr>
      </p:pic>
    </p:spTree>
    <p:extLst>
      <p:ext uri="{BB962C8B-B14F-4D97-AF65-F5344CB8AC3E}">
        <p14:creationId xmlns:p14="http://schemas.microsoft.com/office/powerpoint/2010/main" val="40341219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20837" y="-406091"/>
            <a:ext cx="9791113" cy="7339751"/>
          </a:xfrm>
          <a:prstGeom prst="rect">
            <a:avLst/>
          </a:prstGeom>
        </p:spPr>
      </p:pic>
      <p:pic>
        <p:nvPicPr>
          <p:cNvPr id="7" name="Picture 6"/>
          <p:cNvPicPr>
            <a:picLocks noChangeAspect="1"/>
          </p:cNvPicPr>
          <p:nvPr/>
        </p:nvPicPr>
        <p:blipFill>
          <a:blip r:embed="rId3"/>
          <a:stretch>
            <a:fillRect/>
          </a:stretch>
        </p:blipFill>
        <p:spPr>
          <a:xfrm>
            <a:off x="1420837" y="-406091"/>
            <a:ext cx="9791113" cy="7339751"/>
          </a:xfrm>
          <a:prstGeom prst="rect">
            <a:avLst/>
          </a:prstGeom>
        </p:spPr>
      </p:pic>
    </p:spTree>
    <p:extLst>
      <p:ext uri="{BB962C8B-B14F-4D97-AF65-F5344CB8AC3E}">
        <p14:creationId xmlns:p14="http://schemas.microsoft.com/office/powerpoint/2010/main" val="23434217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20837" y="-406091"/>
            <a:ext cx="9791113" cy="7339751"/>
          </a:xfrm>
          <a:prstGeom prst="rect">
            <a:avLst/>
          </a:prstGeom>
        </p:spPr>
      </p:pic>
    </p:spTree>
    <p:extLst>
      <p:ext uri="{BB962C8B-B14F-4D97-AF65-F5344CB8AC3E}">
        <p14:creationId xmlns:p14="http://schemas.microsoft.com/office/powerpoint/2010/main" val="28883290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20836" y="-406091"/>
            <a:ext cx="9792705" cy="7339751"/>
          </a:xfrm>
          <a:prstGeom prst="rect">
            <a:avLst/>
          </a:prstGeom>
        </p:spPr>
      </p:pic>
    </p:spTree>
    <p:extLst>
      <p:ext uri="{BB962C8B-B14F-4D97-AF65-F5344CB8AC3E}">
        <p14:creationId xmlns:p14="http://schemas.microsoft.com/office/powerpoint/2010/main" val="42728520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20836" y="-407284"/>
            <a:ext cx="9792705" cy="7340945"/>
          </a:xfrm>
          <a:prstGeom prst="rect">
            <a:avLst/>
          </a:prstGeom>
        </p:spPr>
      </p:pic>
    </p:spTree>
    <p:extLst>
      <p:ext uri="{BB962C8B-B14F-4D97-AF65-F5344CB8AC3E}">
        <p14:creationId xmlns:p14="http://schemas.microsoft.com/office/powerpoint/2010/main" val="13914672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20836" y="-407284"/>
            <a:ext cx="9792705" cy="7340945"/>
          </a:xfrm>
          <a:prstGeom prst="rect">
            <a:avLst/>
          </a:prstGeom>
        </p:spPr>
      </p:pic>
    </p:spTree>
    <p:extLst>
      <p:ext uri="{BB962C8B-B14F-4D97-AF65-F5344CB8AC3E}">
        <p14:creationId xmlns:p14="http://schemas.microsoft.com/office/powerpoint/2010/main" val="6015996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20836" y="-407284"/>
            <a:ext cx="9792705" cy="7340945"/>
          </a:xfrm>
          <a:prstGeom prst="rect">
            <a:avLst/>
          </a:prstGeom>
        </p:spPr>
      </p:pic>
    </p:spTree>
    <p:extLst>
      <p:ext uri="{BB962C8B-B14F-4D97-AF65-F5344CB8AC3E}">
        <p14:creationId xmlns:p14="http://schemas.microsoft.com/office/powerpoint/2010/main" val="22716398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20836" y="-407284"/>
            <a:ext cx="9792705" cy="7340945"/>
          </a:xfrm>
          <a:prstGeom prst="rect">
            <a:avLst/>
          </a:prstGeom>
        </p:spPr>
      </p:pic>
    </p:spTree>
    <p:extLst>
      <p:ext uri="{BB962C8B-B14F-4D97-AF65-F5344CB8AC3E}">
        <p14:creationId xmlns:p14="http://schemas.microsoft.com/office/powerpoint/2010/main" val="11686329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30209" y="1698939"/>
            <a:ext cx="2305050" cy="1733550"/>
          </a:xfrm>
          <a:prstGeom prst="rect">
            <a:avLst/>
          </a:prstGeom>
        </p:spPr>
      </p:pic>
      <p:sp>
        <p:nvSpPr>
          <p:cNvPr id="3" name="Title 2"/>
          <p:cNvSpPr>
            <a:spLocks noGrp="1"/>
          </p:cNvSpPr>
          <p:nvPr>
            <p:ph type="title"/>
          </p:nvPr>
        </p:nvSpPr>
        <p:spPr/>
        <p:txBody>
          <a:bodyPr/>
          <a:lstStyle/>
          <a:p>
            <a:r>
              <a:rPr lang="en-US" dirty="0" smtClean="0"/>
              <a:t>Formal modeling &amp; social Epistemology</a:t>
            </a:r>
            <a:endParaRPr lang="en-US" dirty="0"/>
          </a:p>
        </p:txBody>
      </p:sp>
      <p:pic>
        <p:nvPicPr>
          <p:cNvPr id="10" name="Picture 9"/>
          <p:cNvPicPr>
            <a:picLocks noChangeAspect="1"/>
          </p:cNvPicPr>
          <p:nvPr/>
        </p:nvPicPr>
        <p:blipFill>
          <a:blip r:embed="rId3"/>
          <a:stretch>
            <a:fillRect/>
          </a:stretch>
        </p:blipFill>
        <p:spPr>
          <a:xfrm>
            <a:off x="2866913" y="4873643"/>
            <a:ext cx="1266825" cy="1905000"/>
          </a:xfrm>
          <a:prstGeom prst="rect">
            <a:avLst/>
          </a:prstGeom>
        </p:spPr>
      </p:pic>
      <p:pic>
        <p:nvPicPr>
          <p:cNvPr id="13" name="Picture 12"/>
          <p:cNvPicPr>
            <a:picLocks noChangeAspect="1"/>
          </p:cNvPicPr>
          <p:nvPr/>
        </p:nvPicPr>
        <p:blipFill>
          <a:blip r:embed="rId4"/>
          <a:stretch>
            <a:fillRect/>
          </a:stretch>
        </p:blipFill>
        <p:spPr>
          <a:xfrm>
            <a:off x="1685483" y="2025373"/>
            <a:ext cx="1905000" cy="2390775"/>
          </a:xfrm>
          <a:prstGeom prst="rect">
            <a:avLst/>
          </a:prstGeom>
        </p:spPr>
      </p:pic>
      <p:pic>
        <p:nvPicPr>
          <p:cNvPr id="9" name="Picture 8"/>
          <p:cNvPicPr>
            <a:picLocks noChangeAspect="1"/>
          </p:cNvPicPr>
          <p:nvPr/>
        </p:nvPicPr>
        <p:blipFill>
          <a:blip r:embed="rId5"/>
          <a:stretch>
            <a:fillRect/>
          </a:stretch>
        </p:blipFill>
        <p:spPr>
          <a:xfrm>
            <a:off x="9326581" y="3338622"/>
            <a:ext cx="1571625" cy="2095500"/>
          </a:xfrm>
          <a:prstGeom prst="rect">
            <a:avLst/>
          </a:prstGeom>
        </p:spPr>
      </p:pic>
      <p:sp>
        <p:nvSpPr>
          <p:cNvPr id="5" name="Content Placeholder 4"/>
          <p:cNvSpPr>
            <a:spLocks noGrp="1"/>
          </p:cNvSpPr>
          <p:nvPr>
            <p:ph sz="quarter" idx="13"/>
          </p:nvPr>
        </p:nvSpPr>
        <p:spPr>
          <a:xfrm>
            <a:off x="5765596" y="1823821"/>
            <a:ext cx="4900789" cy="1904963"/>
          </a:xfrm>
        </p:spPr>
        <p:txBody>
          <a:bodyPr>
            <a:noAutofit/>
          </a:bodyPr>
          <a:lstStyle/>
          <a:p>
            <a:r>
              <a:rPr lang="en-US" sz="2800" b="1" dirty="0"/>
              <a:t>Diversity and Expertise in Epistemic Communities: </a:t>
            </a:r>
            <a:endParaRPr lang="en-US" sz="2800" b="1" dirty="0" smtClean="0"/>
          </a:p>
          <a:p>
            <a:r>
              <a:rPr lang="en-US" sz="2800" b="1" dirty="0" smtClean="0"/>
              <a:t>What </a:t>
            </a:r>
            <a:r>
              <a:rPr lang="en-US" sz="2800" b="1" dirty="0"/>
              <a:t>we Learn from Simulations </a:t>
            </a:r>
            <a:endParaRPr lang="en-US" sz="2800" dirty="0"/>
          </a:p>
        </p:txBody>
      </p:sp>
      <p:sp>
        <p:nvSpPr>
          <p:cNvPr id="21" name="TextBox 20"/>
          <p:cNvSpPr txBox="1"/>
          <p:nvPr/>
        </p:nvSpPr>
        <p:spPr>
          <a:xfrm>
            <a:off x="296214" y="2395470"/>
            <a:ext cx="1265090" cy="830997"/>
          </a:xfrm>
          <a:prstGeom prst="rect">
            <a:avLst/>
          </a:prstGeom>
          <a:noFill/>
        </p:spPr>
        <p:txBody>
          <a:bodyPr wrap="none" rtlCol="0">
            <a:spAutoFit/>
          </a:bodyPr>
          <a:lstStyle/>
          <a:p>
            <a:r>
              <a:rPr lang="en-US" sz="2400" dirty="0" smtClean="0"/>
              <a:t>Aaron </a:t>
            </a:r>
          </a:p>
          <a:p>
            <a:r>
              <a:rPr lang="en-US" sz="2400" dirty="0" err="1" smtClean="0"/>
              <a:t>Bramson</a:t>
            </a:r>
            <a:endParaRPr lang="en-US" sz="2400" dirty="0" smtClean="0"/>
          </a:p>
        </p:txBody>
      </p:sp>
      <p:sp>
        <p:nvSpPr>
          <p:cNvPr id="22" name="TextBox 21"/>
          <p:cNvSpPr txBox="1"/>
          <p:nvPr/>
        </p:nvSpPr>
        <p:spPr>
          <a:xfrm>
            <a:off x="1715604" y="5356796"/>
            <a:ext cx="933141" cy="1200329"/>
          </a:xfrm>
          <a:prstGeom prst="rect">
            <a:avLst/>
          </a:prstGeom>
          <a:noFill/>
        </p:spPr>
        <p:txBody>
          <a:bodyPr wrap="none" rtlCol="0">
            <a:spAutoFit/>
          </a:bodyPr>
          <a:lstStyle/>
          <a:p>
            <a:r>
              <a:rPr lang="en-US" sz="2400" dirty="0" smtClean="0"/>
              <a:t>Dan</a:t>
            </a:r>
          </a:p>
          <a:p>
            <a:r>
              <a:rPr lang="en-US" sz="2400" dirty="0" smtClean="0"/>
              <a:t>Singer</a:t>
            </a:r>
          </a:p>
          <a:p>
            <a:endParaRPr lang="en-US" sz="2400" dirty="0" smtClean="0"/>
          </a:p>
        </p:txBody>
      </p:sp>
      <p:sp>
        <p:nvSpPr>
          <p:cNvPr id="23" name="TextBox 22"/>
          <p:cNvSpPr txBox="1"/>
          <p:nvPr/>
        </p:nvSpPr>
        <p:spPr>
          <a:xfrm>
            <a:off x="3982734" y="3508820"/>
            <a:ext cx="1165704" cy="830997"/>
          </a:xfrm>
          <a:prstGeom prst="rect">
            <a:avLst/>
          </a:prstGeom>
          <a:noFill/>
        </p:spPr>
        <p:txBody>
          <a:bodyPr wrap="none" rtlCol="0">
            <a:spAutoFit/>
          </a:bodyPr>
          <a:lstStyle/>
          <a:p>
            <a:r>
              <a:rPr lang="en-US" sz="2400" dirty="0" smtClean="0"/>
              <a:t>Bennett</a:t>
            </a:r>
          </a:p>
          <a:p>
            <a:r>
              <a:rPr lang="en-US" sz="2400" dirty="0" smtClean="0"/>
              <a:t>Holman</a:t>
            </a:r>
          </a:p>
        </p:txBody>
      </p:sp>
      <p:sp>
        <p:nvSpPr>
          <p:cNvPr id="24" name="TextBox 23"/>
          <p:cNvSpPr txBox="1"/>
          <p:nvPr/>
        </p:nvSpPr>
        <p:spPr>
          <a:xfrm>
            <a:off x="6063283" y="4625814"/>
            <a:ext cx="2471779" cy="1200329"/>
          </a:xfrm>
          <a:prstGeom prst="rect">
            <a:avLst/>
          </a:prstGeom>
          <a:noFill/>
        </p:spPr>
        <p:txBody>
          <a:bodyPr wrap="square" rtlCol="0">
            <a:spAutoFit/>
          </a:bodyPr>
          <a:lstStyle/>
          <a:p>
            <a:r>
              <a:rPr lang="en-US" sz="2400" dirty="0" smtClean="0"/>
              <a:t>Zev Berger</a:t>
            </a:r>
          </a:p>
          <a:p>
            <a:endParaRPr lang="en-US" sz="2400" dirty="0" smtClean="0"/>
          </a:p>
          <a:p>
            <a:endParaRPr lang="en-US" sz="2400" dirty="0"/>
          </a:p>
        </p:txBody>
      </p:sp>
      <p:sp>
        <p:nvSpPr>
          <p:cNvPr id="25" name="TextBox 24"/>
          <p:cNvSpPr txBox="1"/>
          <p:nvPr/>
        </p:nvSpPr>
        <p:spPr>
          <a:xfrm>
            <a:off x="9424598" y="5541463"/>
            <a:ext cx="1818658" cy="830997"/>
          </a:xfrm>
          <a:prstGeom prst="rect">
            <a:avLst/>
          </a:prstGeom>
          <a:noFill/>
        </p:spPr>
        <p:txBody>
          <a:bodyPr wrap="square" rtlCol="0">
            <a:spAutoFit/>
          </a:bodyPr>
          <a:lstStyle/>
          <a:p>
            <a:r>
              <a:rPr lang="en-US" sz="2400" dirty="0" smtClean="0"/>
              <a:t>Patrick Grim</a:t>
            </a:r>
          </a:p>
          <a:p>
            <a:endParaRPr lang="en-US" sz="2400" dirty="0" smtClean="0"/>
          </a:p>
        </p:txBody>
      </p:sp>
      <p:pic>
        <p:nvPicPr>
          <p:cNvPr id="26" name="Picture 25"/>
          <p:cNvPicPr>
            <a:picLocks noChangeAspect="1"/>
          </p:cNvPicPr>
          <p:nvPr/>
        </p:nvPicPr>
        <p:blipFill>
          <a:blip r:embed="rId6"/>
          <a:stretch>
            <a:fillRect/>
          </a:stretch>
        </p:blipFill>
        <p:spPr>
          <a:xfrm>
            <a:off x="6108945" y="5064644"/>
            <a:ext cx="2781300" cy="1647825"/>
          </a:xfrm>
          <a:prstGeom prst="rect">
            <a:avLst/>
          </a:prstGeom>
        </p:spPr>
      </p:pic>
    </p:spTree>
    <p:extLst>
      <p:ext uri="{BB962C8B-B14F-4D97-AF65-F5344CB8AC3E}">
        <p14:creationId xmlns:p14="http://schemas.microsoft.com/office/powerpoint/2010/main" val="81572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609600" y="2020823"/>
            <a:ext cx="5312898" cy="4351841"/>
          </a:xfrm>
        </p:spPr>
        <p:txBody>
          <a:bodyPr/>
          <a:lstStyle/>
          <a:p>
            <a:pPr marL="457200" indent="-457200" algn="l">
              <a:buAutoNum type="arabicParenBoth"/>
            </a:pPr>
            <a:r>
              <a:rPr lang="en-US" u="sng" dirty="0" smtClean="0">
                <a:solidFill>
                  <a:schemeClr val="bg2">
                    <a:lumMod val="60000"/>
                    <a:lumOff val="40000"/>
                  </a:schemeClr>
                </a:solidFill>
              </a:rPr>
              <a:t>Agents</a:t>
            </a:r>
            <a:r>
              <a:rPr lang="en-US" dirty="0" smtClean="0">
                <a:solidFill>
                  <a:schemeClr val="bg2">
                    <a:lumMod val="60000"/>
                    <a:lumOff val="40000"/>
                  </a:schemeClr>
                </a:solidFill>
              </a:rPr>
              <a:t> have a set of </a:t>
            </a:r>
            <a:r>
              <a:rPr lang="en-US" u="sng" dirty="0" smtClean="0">
                <a:solidFill>
                  <a:schemeClr val="bg2">
                    <a:lumMod val="60000"/>
                    <a:lumOff val="40000"/>
                  </a:schemeClr>
                </a:solidFill>
              </a:rPr>
              <a:t>heuristics</a:t>
            </a:r>
            <a:r>
              <a:rPr lang="en-US" dirty="0" smtClean="0">
                <a:solidFill>
                  <a:schemeClr val="bg2">
                    <a:lumMod val="60000"/>
                    <a:lumOff val="40000"/>
                  </a:schemeClr>
                </a:solidFill>
              </a:rPr>
              <a:t> that they use to explore an </a:t>
            </a:r>
            <a:r>
              <a:rPr lang="en-US" u="sng" dirty="0" smtClean="0">
                <a:solidFill>
                  <a:schemeClr val="bg2">
                    <a:lumMod val="60000"/>
                    <a:lumOff val="40000"/>
                  </a:schemeClr>
                </a:solidFill>
              </a:rPr>
              <a:t>epistemic landscape</a:t>
            </a:r>
          </a:p>
          <a:p>
            <a:pPr marL="457200" indent="-457200" algn="l">
              <a:buAutoNum type="arabicParenBoth"/>
            </a:pPr>
            <a:r>
              <a:rPr lang="en-US" dirty="0" smtClean="0">
                <a:solidFill>
                  <a:schemeClr val="bg2">
                    <a:lumMod val="60000"/>
                    <a:lumOff val="40000"/>
                  </a:schemeClr>
                </a:solidFill>
              </a:rPr>
              <a:t>A total score is obtained for each agent by averaging the score that they received from each starting point</a:t>
            </a:r>
          </a:p>
          <a:p>
            <a:pPr marL="457200" indent="-457200" algn="l">
              <a:buAutoNum type="arabicParenBoth"/>
            </a:pPr>
            <a:r>
              <a:rPr lang="en-US" dirty="0" smtClean="0">
                <a:solidFill>
                  <a:schemeClr val="bg2">
                    <a:lumMod val="60000"/>
                    <a:lumOff val="40000"/>
                  </a:schemeClr>
                </a:solidFill>
              </a:rPr>
              <a:t>Agents are ranked based on their average score</a:t>
            </a:r>
          </a:p>
          <a:p>
            <a:pPr marL="457200" indent="-457200" algn="l">
              <a:buAutoNum type="arabicParenBoth"/>
            </a:pPr>
            <a:r>
              <a:rPr lang="en-US" dirty="0" smtClean="0"/>
              <a:t>A group is created by selecting the best performers</a:t>
            </a:r>
          </a:p>
          <a:p>
            <a:pPr marL="457200" indent="-457200" algn="l">
              <a:buAutoNum type="arabicParenBoth"/>
            </a:pPr>
            <a:r>
              <a:rPr lang="en-US" dirty="0" smtClean="0"/>
              <a:t>A second group is created by selecting agents at random</a:t>
            </a:r>
          </a:p>
          <a:p>
            <a:pPr marL="457200" indent="-457200" algn="l">
              <a:buAutoNum type="arabicParenBoth"/>
            </a:pPr>
            <a:r>
              <a:rPr lang="en-US" dirty="0" smtClean="0"/>
              <a:t>Groups move by passing the baton</a:t>
            </a:r>
          </a:p>
          <a:p>
            <a:pPr marL="457200" indent="-457200">
              <a:buAutoNum type="arabicParenBoth"/>
            </a:pPr>
            <a:endParaRPr lang="en-US" u="sng" dirty="0"/>
          </a:p>
        </p:txBody>
      </p:sp>
      <p:sp>
        <p:nvSpPr>
          <p:cNvPr id="4" name="Title 3"/>
          <p:cNvSpPr>
            <a:spLocks noGrp="1"/>
          </p:cNvSpPr>
          <p:nvPr>
            <p:ph type="title"/>
          </p:nvPr>
        </p:nvSpPr>
        <p:spPr/>
        <p:txBody>
          <a:bodyPr/>
          <a:lstStyle/>
          <a:p>
            <a:r>
              <a:rPr lang="en-US" dirty="0" smtClean="0"/>
              <a:t>Hong Page model</a:t>
            </a:r>
            <a:endParaRPr lang="en-US" dirty="0"/>
          </a:p>
        </p:txBody>
      </p:sp>
      <p:pic>
        <p:nvPicPr>
          <p:cNvPr id="6" name="Picture 5"/>
          <p:cNvPicPr>
            <a:picLocks noChangeAspect="1"/>
          </p:cNvPicPr>
          <p:nvPr/>
        </p:nvPicPr>
        <p:blipFill>
          <a:blip r:embed="rId2"/>
          <a:stretch>
            <a:fillRect/>
          </a:stretch>
        </p:blipFill>
        <p:spPr>
          <a:xfrm>
            <a:off x="6264857" y="2161501"/>
            <a:ext cx="5435825" cy="4075176"/>
          </a:xfrm>
          <a:prstGeom prst="rect">
            <a:avLst/>
          </a:prstGeom>
        </p:spPr>
      </p:pic>
    </p:spTree>
    <p:extLst>
      <p:ext uri="{BB962C8B-B14F-4D97-AF65-F5344CB8AC3E}">
        <p14:creationId xmlns:p14="http://schemas.microsoft.com/office/powerpoint/2010/main" val="33917233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20836" y="-407284"/>
            <a:ext cx="9792705" cy="7340945"/>
          </a:xfrm>
          <a:prstGeom prst="rect">
            <a:avLst/>
          </a:prstGeom>
        </p:spPr>
      </p:pic>
    </p:spTree>
    <p:extLst>
      <p:ext uri="{BB962C8B-B14F-4D97-AF65-F5344CB8AC3E}">
        <p14:creationId xmlns:p14="http://schemas.microsoft.com/office/powerpoint/2010/main" val="13764800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20836" y="-407284"/>
            <a:ext cx="9792705" cy="7340945"/>
          </a:xfrm>
          <a:prstGeom prst="rect">
            <a:avLst/>
          </a:prstGeom>
        </p:spPr>
      </p:pic>
      <p:pic>
        <p:nvPicPr>
          <p:cNvPr id="3" name="Picture 2"/>
          <p:cNvPicPr>
            <a:picLocks noChangeAspect="1"/>
          </p:cNvPicPr>
          <p:nvPr/>
        </p:nvPicPr>
        <p:blipFill>
          <a:blip r:embed="rId3"/>
          <a:stretch>
            <a:fillRect/>
          </a:stretch>
        </p:blipFill>
        <p:spPr>
          <a:xfrm>
            <a:off x="1420836" y="-407284"/>
            <a:ext cx="9792705" cy="7340945"/>
          </a:xfrm>
          <a:prstGeom prst="rect">
            <a:avLst/>
          </a:prstGeom>
        </p:spPr>
      </p:pic>
    </p:spTree>
    <p:extLst>
      <p:ext uri="{BB962C8B-B14F-4D97-AF65-F5344CB8AC3E}">
        <p14:creationId xmlns:p14="http://schemas.microsoft.com/office/powerpoint/2010/main" val="8772601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20836" y="-407284"/>
            <a:ext cx="9792705" cy="7340945"/>
          </a:xfrm>
          <a:prstGeom prst="rect">
            <a:avLst/>
          </a:prstGeom>
        </p:spPr>
      </p:pic>
      <p:pic>
        <p:nvPicPr>
          <p:cNvPr id="3" name="Picture 2"/>
          <p:cNvPicPr>
            <a:picLocks noChangeAspect="1"/>
          </p:cNvPicPr>
          <p:nvPr/>
        </p:nvPicPr>
        <p:blipFill>
          <a:blip r:embed="rId3"/>
          <a:stretch>
            <a:fillRect/>
          </a:stretch>
        </p:blipFill>
        <p:spPr>
          <a:xfrm>
            <a:off x="1420836" y="-407284"/>
            <a:ext cx="9792705" cy="7340945"/>
          </a:xfrm>
          <a:prstGeom prst="rect">
            <a:avLst/>
          </a:prstGeom>
        </p:spPr>
      </p:pic>
    </p:spTree>
    <p:extLst>
      <p:ext uri="{BB962C8B-B14F-4D97-AF65-F5344CB8AC3E}">
        <p14:creationId xmlns:p14="http://schemas.microsoft.com/office/powerpoint/2010/main" val="36051519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20836" y="-407284"/>
            <a:ext cx="9792705" cy="7340945"/>
          </a:xfrm>
          <a:prstGeom prst="rect">
            <a:avLst/>
          </a:prstGeom>
        </p:spPr>
      </p:pic>
      <p:pic>
        <p:nvPicPr>
          <p:cNvPr id="3" name="Picture 2"/>
          <p:cNvPicPr>
            <a:picLocks noChangeAspect="1"/>
          </p:cNvPicPr>
          <p:nvPr/>
        </p:nvPicPr>
        <p:blipFill>
          <a:blip r:embed="rId3"/>
          <a:stretch>
            <a:fillRect/>
          </a:stretch>
        </p:blipFill>
        <p:spPr>
          <a:xfrm>
            <a:off x="1420836" y="-407284"/>
            <a:ext cx="9792705" cy="7340945"/>
          </a:xfrm>
          <a:prstGeom prst="rect">
            <a:avLst/>
          </a:prstGeom>
        </p:spPr>
      </p:pic>
    </p:spTree>
    <p:extLst>
      <p:ext uri="{BB962C8B-B14F-4D97-AF65-F5344CB8AC3E}">
        <p14:creationId xmlns:p14="http://schemas.microsoft.com/office/powerpoint/2010/main" val="23969693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20836" y="-407284"/>
            <a:ext cx="9792705" cy="7340945"/>
          </a:xfrm>
          <a:prstGeom prst="rect">
            <a:avLst/>
          </a:prstGeom>
        </p:spPr>
      </p:pic>
      <p:pic>
        <p:nvPicPr>
          <p:cNvPr id="3" name="Picture 2"/>
          <p:cNvPicPr>
            <a:picLocks noChangeAspect="1"/>
          </p:cNvPicPr>
          <p:nvPr/>
        </p:nvPicPr>
        <p:blipFill>
          <a:blip r:embed="rId3"/>
          <a:stretch>
            <a:fillRect/>
          </a:stretch>
        </p:blipFill>
        <p:spPr>
          <a:xfrm>
            <a:off x="1420836" y="-407284"/>
            <a:ext cx="9792705" cy="7340945"/>
          </a:xfrm>
          <a:prstGeom prst="rect">
            <a:avLst/>
          </a:prstGeom>
        </p:spPr>
      </p:pic>
    </p:spTree>
    <p:extLst>
      <p:ext uri="{BB962C8B-B14F-4D97-AF65-F5344CB8AC3E}">
        <p14:creationId xmlns:p14="http://schemas.microsoft.com/office/powerpoint/2010/main" val="15943285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609600" y="2020823"/>
            <a:ext cx="5312898" cy="4351841"/>
          </a:xfrm>
        </p:spPr>
        <p:txBody>
          <a:bodyPr>
            <a:normAutofit lnSpcReduction="10000"/>
          </a:bodyPr>
          <a:lstStyle/>
          <a:p>
            <a:r>
              <a:rPr lang="en-US" sz="2800" u="sng" dirty="0" smtClean="0"/>
              <a:t>Findings</a:t>
            </a:r>
          </a:p>
          <a:p>
            <a:r>
              <a:rPr lang="en-US" sz="2800" dirty="0" smtClean="0"/>
              <a:t>Best performers tend to be homogenous</a:t>
            </a:r>
          </a:p>
          <a:p>
            <a:endParaRPr lang="en-US" sz="2800" dirty="0" smtClean="0"/>
          </a:p>
          <a:p>
            <a:r>
              <a:rPr lang="en-US" sz="2800" u="sng" dirty="0"/>
              <a:t>Diversity trumps Ability</a:t>
            </a:r>
          </a:p>
          <a:p>
            <a:r>
              <a:rPr lang="en-US" sz="2800" dirty="0" smtClean="0"/>
              <a:t>“A </a:t>
            </a:r>
            <a:r>
              <a:rPr lang="en-US" sz="2800" dirty="0"/>
              <a:t>random collection of agents drawn from </a:t>
            </a:r>
            <a:r>
              <a:rPr lang="en-US" sz="2800" dirty="0" smtClean="0"/>
              <a:t>a large </a:t>
            </a:r>
            <a:r>
              <a:rPr lang="en-US" sz="2800" dirty="0"/>
              <a:t>set of limited-ability agents typically </a:t>
            </a:r>
            <a:r>
              <a:rPr lang="en-US" sz="2800" dirty="0" smtClean="0"/>
              <a:t>outperforms a collection of </a:t>
            </a:r>
            <a:r>
              <a:rPr lang="en-US" sz="2800" dirty="0"/>
              <a:t>the very best agents from that same </a:t>
            </a:r>
            <a:r>
              <a:rPr lang="en-US" sz="2800" dirty="0" smtClean="0"/>
              <a:t>set.”</a:t>
            </a:r>
          </a:p>
          <a:p>
            <a:endParaRPr lang="en-US" sz="2800" dirty="0"/>
          </a:p>
          <a:p>
            <a:endParaRPr lang="en-US" sz="2800" dirty="0"/>
          </a:p>
        </p:txBody>
      </p:sp>
      <p:sp>
        <p:nvSpPr>
          <p:cNvPr id="4" name="Title 3"/>
          <p:cNvSpPr>
            <a:spLocks noGrp="1"/>
          </p:cNvSpPr>
          <p:nvPr>
            <p:ph type="title"/>
          </p:nvPr>
        </p:nvSpPr>
        <p:spPr/>
        <p:txBody>
          <a:bodyPr/>
          <a:lstStyle/>
          <a:p>
            <a:r>
              <a:rPr lang="en-US" dirty="0" smtClean="0"/>
              <a:t>Hong Page Result:</a:t>
            </a:r>
            <a:br>
              <a:rPr lang="en-US" dirty="0" smtClean="0"/>
            </a:br>
            <a:r>
              <a:rPr lang="en-US" dirty="0" smtClean="0"/>
              <a:t>Diversity trumps Ability</a:t>
            </a:r>
            <a:endParaRPr lang="en-US" dirty="0"/>
          </a:p>
        </p:txBody>
      </p:sp>
      <p:pic>
        <p:nvPicPr>
          <p:cNvPr id="6" name="Picture 5"/>
          <p:cNvPicPr>
            <a:picLocks noChangeAspect="1"/>
          </p:cNvPicPr>
          <p:nvPr/>
        </p:nvPicPr>
        <p:blipFill>
          <a:blip r:embed="rId2"/>
          <a:stretch>
            <a:fillRect/>
          </a:stretch>
        </p:blipFill>
        <p:spPr>
          <a:xfrm>
            <a:off x="6264857" y="2161501"/>
            <a:ext cx="5435825" cy="4075176"/>
          </a:xfrm>
          <a:prstGeom prst="rect">
            <a:avLst/>
          </a:prstGeom>
        </p:spPr>
      </p:pic>
    </p:spTree>
    <p:extLst>
      <p:ext uri="{BB962C8B-B14F-4D97-AF65-F5344CB8AC3E}">
        <p14:creationId xmlns:p14="http://schemas.microsoft.com/office/powerpoint/2010/main" val="3243077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Interpreting Hong </a:t>
            </a:r>
            <a:r>
              <a:rPr lang="en-US" dirty="0" err="1" smtClean="0"/>
              <a:t>PAge</a:t>
            </a:r>
            <a:endParaRPr lang="en-US" dirty="0"/>
          </a:p>
        </p:txBody>
      </p:sp>
      <p:sp>
        <p:nvSpPr>
          <p:cNvPr id="5" name="Subtitle 4"/>
          <p:cNvSpPr>
            <a:spLocks noGrp="1"/>
          </p:cNvSpPr>
          <p:nvPr>
            <p:ph type="subTitle" idx="1"/>
          </p:nvPr>
        </p:nvSpPr>
        <p:spPr/>
        <p:txBody>
          <a:bodyPr/>
          <a:lstStyle/>
          <a:p>
            <a:r>
              <a:rPr lang="en-US" dirty="0" smtClean="0"/>
              <a:t>“Best performing” should not be understood as “expert”</a:t>
            </a:r>
            <a:endParaRPr lang="en-US" dirty="0"/>
          </a:p>
        </p:txBody>
      </p:sp>
    </p:spTree>
    <p:extLst>
      <p:ext uri="{BB962C8B-B14F-4D97-AF65-F5344CB8AC3E}">
        <p14:creationId xmlns:p14="http://schemas.microsoft.com/office/powerpoint/2010/main" val="39096709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318780" y="2949292"/>
            <a:ext cx="6883791" cy="4075176"/>
          </a:xfrm>
        </p:spPr>
        <p:txBody>
          <a:bodyPr/>
          <a:lstStyle/>
          <a:p>
            <a:r>
              <a:rPr lang="en-US" dirty="0"/>
              <a:t>Elizabeth Anderson </a:t>
            </a:r>
            <a:r>
              <a:rPr lang="en-US" dirty="0" smtClean="0"/>
              <a:t>(2006, p. 12) characterizes </a:t>
            </a:r>
            <a:r>
              <a:rPr lang="en-US" dirty="0"/>
              <a:t>Hong-Page as showing “that diverse collections of </a:t>
            </a:r>
            <a:r>
              <a:rPr lang="en-US" dirty="0" err="1"/>
              <a:t>nonexperts</a:t>
            </a:r>
            <a:r>
              <a:rPr lang="en-US" dirty="0"/>
              <a:t> do a better job than experts in solving many problems,” supporting the claim that “democracy, which allows everyone to have a hand in collective problem solving is epistemically superior to technocracy, or rule by experts” </a:t>
            </a:r>
            <a:r>
              <a:rPr lang="en-US" dirty="0" smtClean="0"/>
              <a:t>(c.f. </a:t>
            </a:r>
            <a:r>
              <a:rPr lang="en-US" dirty="0" err="1"/>
              <a:t>Landemore</a:t>
            </a:r>
            <a:r>
              <a:rPr lang="en-US" dirty="0"/>
              <a:t> 2013, Gunn 2014, </a:t>
            </a:r>
            <a:r>
              <a:rPr lang="en-US" dirty="0" err="1"/>
              <a:t>Weymark</a:t>
            </a:r>
            <a:r>
              <a:rPr lang="en-US" dirty="0"/>
              <a:t> 2015</a:t>
            </a:r>
            <a:r>
              <a:rPr lang="en-US" dirty="0" smtClean="0"/>
              <a:t>). </a:t>
            </a:r>
            <a:endParaRPr lang="en-US" dirty="0"/>
          </a:p>
          <a:p>
            <a:endParaRPr lang="en-US" dirty="0"/>
          </a:p>
        </p:txBody>
      </p:sp>
      <p:sp>
        <p:nvSpPr>
          <p:cNvPr id="3" name="Title 2"/>
          <p:cNvSpPr>
            <a:spLocks noGrp="1"/>
          </p:cNvSpPr>
          <p:nvPr>
            <p:ph type="title"/>
          </p:nvPr>
        </p:nvSpPr>
        <p:spPr/>
        <p:txBody>
          <a:bodyPr/>
          <a:lstStyle/>
          <a:p>
            <a:r>
              <a:rPr lang="en-US" dirty="0" smtClean="0"/>
              <a:t>General Interpretation of Hong </a:t>
            </a:r>
            <a:r>
              <a:rPr lang="en-US" dirty="0" err="1" smtClean="0"/>
              <a:t>PAge</a:t>
            </a:r>
            <a:endParaRPr lang="en-US" dirty="0"/>
          </a:p>
        </p:txBody>
      </p:sp>
      <p:pic>
        <p:nvPicPr>
          <p:cNvPr id="4" name="Picture 3"/>
          <p:cNvPicPr>
            <a:picLocks noChangeAspect="1"/>
          </p:cNvPicPr>
          <p:nvPr/>
        </p:nvPicPr>
        <p:blipFill rotWithShape="1">
          <a:blip r:embed="rId2"/>
          <a:srcRect b="9433"/>
          <a:stretch/>
        </p:blipFill>
        <p:spPr>
          <a:xfrm>
            <a:off x="812702" y="2020824"/>
            <a:ext cx="2702243" cy="3915742"/>
          </a:xfrm>
          <a:prstGeom prst="rect">
            <a:avLst/>
          </a:prstGeom>
        </p:spPr>
      </p:pic>
    </p:spTree>
    <p:extLst>
      <p:ext uri="{BB962C8B-B14F-4D97-AF65-F5344CB8AC3E}">
        <p14:creationId xmlns:p14="http://schemas.microsoft.com/office/powerpoint/2010/main" val="6518991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3"/>
            <p:extLst>
              <p:ext uri="{D42A27DB-BD31-4B8C-83A1-F6EECF244321}">
                <p14:modId xmlns:p14="http://schemas.microsoft.com/office/powerpoint/2010/main" val="983405009"/>
              </p:ext>
            </p:extLst>
          </p:nvPr>
        </p:nvGraphicFramePr>
        <p:xfrm>
          <a:off x="1344706" y="2017065"/>
          <a:ext cx="9426388" cy="4182035"/>
        </p:xfrm>
        <a:graphic>
          <a:graphicData uri="http://schemas.openxmlformats.org/drawingml/2006/table">
            <a:tbl>
              <a:tblPr firstRow="1" firstCol="1" bandRow="1" bandCol="1">
                <a:tableStyleId>{5C22544A-7EE6-4342-B048-85BDC9FD1C3A}</a:tableStyleId>
              </a:tblPr>
              <a:tblGrid>
                <a:gridCol w="448876"/>
                <a:gridCol w="8977512"/>
              </a:tblGrid>
              <a:tr h="380185">
                <a:tc>
                  <a:txBody>
                    <a:bodyPr/>
                    <a:lstStyle/>
                    <a:p>
                      <a:pPr marL="0" marR="0">
                        <a:spcBef>
                          <a:spcPts val="0"/>
                        </a:spcBef>
                        <a:spcAft>
                          <a:spcPts val="0"/>
                        </a:spcAft>
                      </a:pPr>
                      <a:r>
                        <a:rPr lang="en-US" sz="1200" dirty="0">
                          <a:effectLst/>
                        </a:rPr>
                        <a:t>#</a:t>
                      </a:r>
                      <a:endParaRPr lang="en-US"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200" dirty="0">
                          <a:effectLst/>
                        </a:rPr>
                        <a:t>Heuristic Sets for the ‘Best-Performing’ Agents</a:t>
                      </a:r>
                      <a:endParaRPr lang="en-US" sz="1200" dirty="0">
                        <a:effectLst/>
                        <a:latin typeface="Times New Roman" panose="02020603050405020304" pitchFamily="18" charset="0"/>
                        <a:ea typeface="Calibri" panose="020F0502020204030204" pitchFamily="34" charset="0"/>
                      </a:endParaRPr>
                    </a:p>
                  </a:txBody>
                  <a:tcPr marL="68580" marR="68580" marT="0" marB="0"/>
                </a:tc>
              </a:tr>
              <a:tr h="380185">
                <a:tc>
                  <a:txBody>
                    <a:bodyPr/>
                    <a:lstStyle/>
                    <a:p>
                      <a:pPr marL="0" marR="0">
                        <a:spcBef>
                          <a:spcPts val="0"/>
                        </a:spcBef>
                        <a:spcAft>
                          <a:spcPts val="0"/>
                        </a:spcAft>
                      </a:pPr>
                      <a:r>
                        <a:rPr lang="en-US" sz="1200">
                          <a:effectLst/>
                        </a:rPr>
                        <a:t>1</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a:effectLst/>
                        </a:rPr>
                        <a:t>(12 4 5)   (12 2 4)   (12 5 4)   (12 4 2)   (5 12 4)   (4 12 2)    (6 12 4)   (4 5 12)    (12 4 6)</a:t>
                      </a:r>
                      <a:endParaRPr lang="en-US" sz="1800">
                        <a:effectLst/>
                        <a:latin typeface="Times New Roman" panose="02020603050405020304" pitchFamily="18" charset="0"/>
                        <a:ea typeface="Calibri" panose="020F0502020204030204" pitchFamily="34" charset="0"/>
                      </a:endParaRPr>
                    </a:p>
                  </a:txBody>
                  <a:tcPr marL="68580" marR="68580" marT="0" marB="0"/>
                </a:tc>
              </a:tr>
              <a:tr h="380185">
                <a:tc>
                  <a:txBody>
                    <a:bodyPr/>
                    <a:lstStyle/>
                    <a:p>
                      <a:pPr marL="0" marR="0">
                        <a:spcBef>
                          <a:spcPts val="0"/>
                        </a:spcBef>
                        <a:spcAft>
                          <a:spcPts val="0"/>
                        </a:spcAft>
                      </a:pPr>
                      <a:r>
                        <a:rPr lang="en-US" sz="1200">
                          <a:effectLst/>
                        </a:rPr>
                        <a:t>2</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a:effectLst/>
                        </a:rPr>
                        <a:t>(5 7 6)    (10 8 7)   (8 7 10)   (7 10 8)    (7 5 6)    (7 8 10)   (11 10 8)   (5 6 7)   (10 11 8)</a:t>
                      </a:r>
                      <a:endParaRPr lang="en-US" sz="1800">
                        <a:effectLst/>
                        <a:latin typeface="Times New Roman" panose="02020603050405020304" pitchFamily="18" charset="0"/>
                        <a:ea typeface="Calibri" panose="020F0502020204030204" pitchFamily="34" charset="0"/>
                      </a:endParaRPr>
                    </a:p>
                  </a:txBody>
                  <a:tcPr marL="68580" marR="68580" marT="0" marB="0"/>
                </a:tc>
              </a:tr>
              <a:tr h="380185">
                <a:tc>
                  <a:txBody>
                    <a:bodyPr/>
                    <a:lstStyle/>
                    <a:p>
                      <a:pPr marL="0" marR="0">
                        <a:spcBef>
                          <a:spcPts val="0"/>
                        </a:spcBef>
                        <a:spcAft>
                          <a:spcPts val="0"/>
                        </a:spcAft>
                      </a:pPr>
                      <a:r>
                        <a:rPr lang="en-US" sz="1200">
                          <a:effectLst/>
                        </a:rPr>
                        <a:t>3</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a:effectLst/>
                        </a:rPr>
                        <a:t>(1 10 3)    (1 6 2)    (1 3 10)   (3 1 10)    (6 2 1)    (10 3 1)    (10 1 3)   (1 10 6)   (7 5 3)</a:t>
                      </a:r>
                      <a:endParaRPr lang="en-US" sz="1800">
                        <a:effectLst/>
                        <a:latin typeface="Times New Roman" panose="02020603050405020304" pitchFamily="18" charset="0"/>
                        <a:ea typeface="Calibri" panose="020F0502020204030204" pitchFamily="34" charset="0"/>
                      </a:endParaRPr>
                    </a:p>
                  </a:txBody>
                  <a:tcPr marL="68580" marR="68580" marT="0" marB="0"/>
                </a:tc>
              </a:tr>
              <a:tr h="380185">
                <a:tc>
                  <a:txBody>
                    <a:bodyPr/>
                    <a:lstStyle/>
                    <a:p>
                      <a:pPr marL="0" marR="0">
                        <a:spcBef>
                          <a:spcPts val="0"/>
                        </a:spcBef>
                        <a:spcAft>
                          <a:spcPts val="0"/>
                        </a:spcAft>
                      </a:pPr>
                      <a:r>
                        <a:rPr lang="en-US" sz="1200">
                          <a:effectLst/>
                        </a:rPr>
                        <a:t>4</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a:effectLst/>
                        </a:rPr>
                        <a:t> (11 4 1)   (12 2 8)  (11 2 12)  (4 11 1)   (11 1 4)   (4 1 11)   (12 11 2)   (5 8 2)     (8 12 2)</a:t>
                      </a:r>
                      <a:endParaRPr lang="en-US" sz="1800">
                        <a:effectLst/>
                        <a:latin typeface="Times New Roman" panose="02020603050405020304" pitchFamily="18" charset="0"/>
                        <a:ea typeface="Calibri" panose="020F0502020204030204" pitchFamily="34" charset="0"/>
                      </a:endParaRPr>
                    </a:p>
                  </a:txBody>
                  <a:tcPr marL="68580" marR="68580" marT="0" marB="0"/>
                </a:tc>
              </a:tr>
              <a:tr h="380185">
                <a:tc>
                  <a:txBody>
                    <a:bodyPr/>
                    <a:lstStyle/>
                    <a:p>
                      <a:pPr marL="0" marR="0">
                        <a:spcBef>
                          <a:spcPts val="0"/>
                        </a:spcBef>
                        <a:spcAft>
                          <a:spcPts val="0"/>
                        </a:spcAft>
                      </a:pPr>
                      <a:r>
                        <a:rPr lang="en-US" sz="1200">
                          <a:effectLst/>
                        </a:rPr>
                        <a:t>5</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a:effectLst/>
                        </a:rPr>
                        <a:t>(6 1 2)     (3 6 1)     (6 1 3)     (1 2 7)     (3 6 2)    (1 3 6)     (2 6 7)    (7 1 2)    (1 2 6)</a:t>
                      </a:r>
                      <a:endParaRPr lang="en-US" sz="1800">
                        <a:effectLst/>
                        <a:latin typeface="Times New Roman" panose="02020603050405020304" pitchFamily="18" charset="0"/>
                        <a:ea typeface="Calibri" panose="020F0502020204030204" pitchFamily="34" charset="0"/>
                      </a:endParaRPr>
                    </a:p>
                  </a:txBody>
                  <a:tcPr marL="68580" marR="68580" marT="0" marB="0"/>
                </a:tc>
              </a:tr>
              <a:tr h="380185">
                <a:tc>
                  <a:txBody>
                    <a:bodyPr/>
                    <a:lstStyle/>
                    <a:p>
                      <a:pPr marL="0" marR="0">
                        <a:spcBef>
                          <a:spcPts val="0"/>
                        </a:spcBef>
                        <a:spcAft>
                          <a:spcPts val="0"/>
                        </a:spcAft>
                      </a:pPr>
                      <a:r>
                        <a:rPr lang="en-US" sz="1200">
                          <a:effectLst/>
                        </a:rPr>
                        <a:t>6</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a:effectLst/>
                        </a:rPr>
                        <a:t>(4 8 7)     (3 4 8)     (4 8 3)     (7 4 8)    (4 3 8)     (1 8 7)     (3 8 4)    (3 8 7)    (8 7 2)</a:t>
                      </a:r>
                      <a:endParaRPr lang="en-US" sz="1800">
                        <a:effectLst/>
                        <a:latin typeface="Times New Roman" panose="02020603050405020304" pitchFamily="18" charset="0"/>
                        <a:ea typeface="Calibri" panose="020F0502020204030204" pitchFamily="34" charset="0"/>
                      </a:endParaRPr>
                    </a:p>
                  </a:txBody>
                  <a:tcPr marL="68580" marR="68580" marT="0" marB="0"/>
                </a:tc>
              </a:tr>
              <a:tr h="380185">
                <a:tc>
                  <a:txBody>
                    <a:bodyPr/>
                    <a:lstStyle/>
                    <a:p>
                      <a:pPr marL="0" marR="0">
                        <a:spcBef>
                          <a:spcPts val="0"/>
                        </a:spcBef>
                        <a:spcAft>
                          <a:spcPts val="0"/>
                        </a:spcAft>
                      </a:pPr>
                      <a:r>
                        <a:rPr lang="en-US" sz="1200">
                          <a:effectLst/>
                        </a:rPr>
                        <a:t>7</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a:effectLst/>
                        </a:rPr>
                        <a:t>(3 12 1)   (1 3 12)   (12 1 3)   (3 1 12)   (8 3 12)   (11 12 8)   (1 8 12)   (12 1 8)   (12 3 1)</a:t>
                      </a:r>
                      <a:endParaRPr lang="en-US" sz="1800">
                        <a:effectLst/>
                        <a:latin typeface="Times New Roman" panose="02020603050405020304" pitchFamily="18" charset="0"/>
                        <a:ea typeface="Calibri" panose="020F0502020204030204" pitchFamily="34" charset="0"/>
                      </a:endParaRPr>
                    </a:p>
                  </a:txBody>
                  <a:tcPr marL="68580" marR="68580" marT="0" marB="0"/>
                </a:tc>
              </a:tr>
              <a:tr h="380185">
                <a:tc>
                  <a:txBody>
                    <a:bodyPr/>
                    <a:lstStyle/>
                    <a:p>
                      <a:pPr marL="0" marR="0">
                        <a:spcBef>
                          <a:spcPts val="0"/>
                        </a:spcBef>
                        <a:spcAft>
                          <a:spcPts val="0"/>
                        </a:spcAft>
                      </a:pPr>
                      <a:r>
                        <a:rPr lang="en-US" sz="1200">
                          <a:effectLst/>
                        </a:rPr>
                        <a:t>8</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a:effectLst/>
                        </a:rPr>
                        <a:t>(2 6 11)   (11 2 6)   (6 11 2)   (11 6 2)   (6 2 11)   (9 6 11)    (2 11 6)   (11 9 6)   (11 6 9)</a:t>
                      </a:r>
                      <a:endParaRPr lang="en-US" sz="1800">
                        <a:effectLst/>
                        <a:latin typeface="Times New Roman" panose="02020603050405020304" pitchFamily="18" charset="0"/>
                        <a:ea typeface="Calibri" panose="020F0502020204030204" pitchFamily="34" charset="0"/>
                      </a:endParaRPr>
                    </a:p>
                  </a:txBody>
                  <a:tcPr marL="68580" marR="68580" marT="0" marB="0"/>
                </a:tc>
              </a:tr>
              <a:tr h="380185">
                <a:tc>
                  <a:txBody>
                    <a:bodyPr/>
                    <a:lstStyle/>
                    <a:p>
                      <a:pPr marL="0" marR="0">
                        <a:spcBef>
                          <a:spcPts val="0"/>
                        </a:spcBef>
                        <a:spcAft>
                          <a:spcPts val="0"/>
                        </a:spcAft>
                      </a:pPr>
                      <a:r>
                        <a:rPr lang="en-US" sz="1200">
                          <a:effectLst/>
                        </a:rPr>
                        <a:t>9</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a:effectLst/>
                        </a:rPr>
                        <a:t>(8 7 2)     (8 2 7)     (2 7 8)     (8 6 7)    (6 8 7)     (7 6 4)     (6 7 8)    (7 8 6)     (2 8 7)</a:t>
                      </a:r>
                      <a:endParaRPr lang="en-US" sz="1800">
                        <a:effectLst/>
                        <a:latin typeface="Times New Roman" panose="02020603050405020304" pitchFamily="18" charset="0"/>
                        <a:ea typeface="Calibri" panose="020F0502020204030204" pitchFamily="34" charset="0"/>
                      </a:endParaRPr>
                    </a:p>
                  </a:txBody>
                  <a:tcPr marL="68580" marR="68580" marT="0" marB="0"/>
                </a:tc>
              </a:tr>
              <a:tr h="380185">
                <a:tc>
                  <a:txBody>
                    <a:bodyPr/>
                    <a:lstStyle/>
                    <a:p>
                      <a:pPr marL="0" marR="0">
                        <a:spcBef>
                          <a:spcPts val="0"/>
                        </a:spcBef>
                        <a:spcAft>
                          <a:spcPts val="0"/>
                        </a:spcAft>
                      </a:pPr>
                      <a:r>
                        <a:rPr lang="en-US" sz="1200">
                          <a:effectLst/>
                        </a:rPr>
                        <a:t>10</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dirty="0">
                          <a:effectLst/>
                        </a:rPr>
                        <a:t>  (2 8 3)   (8 3 2)  (12 11 3)   (3 12 11)  (12 3 11)   (11 3 12)  (2 3 8)   (11 12 10)   (12 11 10)</a:t>
                      </a:r>
                      <a:endParaRPr lang="en-US" sz="1800" dirty="0">
                        <a:effectLst/>
                        <a:latin typeface="Times New Roman" panose="02020603050405020304" pitchFamily="18" charset="0"/>
                        <a:ea typeface="Calibri" panose="020F0502020204030204" pitchFamily="34" charset="0"/>
                      </a:endParaRPr>
                    </a:p>
                  </a:txBody>
                  <a:tcPr marL="68580" marR="68580" marT="0" marB="0"/>
                </a:tc>
              </a:tr>
            </a:tbl>
          </a:graphicData>
        </a:graphic>
      </p:graphicFrame>
      <p:sp>
        <p:nvSpPr>
          <p:cNvPr id="3" name="Title 2"/>
          <p:cNvSpPr>
            <a:spLocks noGrp="1"/>
          </p:cNvSpPr>
          <p:nvPr>
            <p:ph type="title"/>
          </p:nvPr>
        </p:nvSpPr>
        <p:spPr/>
        <p:txBody>
          <a:bodyPr>
            <a:normAutofit/>
          </a:bodyPr>
          <a:lstStyle/>
          <a:p>
            <a:r>
              <a:rPr lang="en-US" dirty="0"/>
              <a:t>Heuristic Sets for the ‘Best-Performing’ </a:t>
            </a:r>
            <a:r>
              <a:rPr lang="en-US" dirty="0" smtClean="0"/>
              <a:t>Agents</a:t>
            </a:r>
            <a:endParaRPr lang="en-US" dirty="0"/>
          </a:p>
        </p:txBody>
      </p:sp>
    </p:spTree>
    <p:extLst>
      <p:ext uri="{BB962C8B-B14F-4D97-AF65-F5344CB8AC3E}">
        <p14:creationId xmlns:p14="http://schemas.microsoft.com/office/powerpoint/2010/main" val="25182642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8255359" y="2909447"/>
            <a:ext cx="3618962" cy="3568626"/>
          </a:xfrm>
        </p:spPr>
        <p:txBody>
          <a:bodyPr>
            <a:normAutofit/>
          </a:bodyPr>
          <a:lstStyle/>
          <a:p>
            <a:r>
              <a:rPr lang="en-US" sz="3200" b="1" dirty="0" smtClean="0"/>
              <a:t>“</a:t>
            </a:r>
            <a:r>
              <a:rPr lang="en-US" sz="3200" dirty="0" smtClean="0"/>
              <a:t>a </a:t>
            </a:r>
            <a:r>
              <a:rPr lang="en-US" sz="3200" dirty="0"/>
              <a:t>diverse </a:t>
            </a:r>
            <a:r>
              <a:rPr lang="en-US" sz="3200" dirty="0" smtClean="0"/>
              <a:t>group can </a:t>
            </a:r>
            <a:r>
              <a:rPr lang="en-US" sz="3200" dirty="0"/>
              <a:t>often outperform a group of the </a:t>
            </a:r>
            <a:r>
              <a:rPr lang="en-US" sz="3200" dirty="0" smtClean="0"/>
              <a:t>best.” </a:t>
            </a:r>
            <a:r>
              <a:rPr lang="en-US" sz="3200" dirty="0"/>
              <a:t>(</a:t>
            </a:r>
            <a:r>
              <a:rPr lang="en-US" sz="3200" dirty="0" smtClean="0"/>
              <a:t>p. </a:t>
            </a:r>
            <a:r>
              <a:rPr lang="en-US" sz="3200" dirty="0"/>
              <a:t>16386</a:t>
            </a:r>
            <a:r>
              <a:rPr lang="en-US" sz="3200" dirty="0" smtClean="0"/>
              <a:t>) </a:t>
            </a:r>
          </a:p>
          <a:p>
            <a:r>
              <a:rPr lang="en-US" sz="3200" b="1" dirty="0" smtClean="0"/>
              <a:t>Hong and Page (2004)</a:t>
            </a:r>
            <a:endParaRPr lang="en-US" sz="3200" b="1" dirty="0"/>
          </a:p>
        </p:txBody>
      </p:sp>
      <p:sp>
        <p:nvSpPr>
          <p:cNvPr id="3" name="Title 2"/>
          <p:cNvSpPr>
            <a:spLocks noGrp="1"/>
          </p:cNvSpPr>
          <p:nvPr>
            <p:ph type="title"/>
          </p:nvPr>
        </p:nvSpPr>
        <p:spPr/>
        <p:txBody>
          <a:bodyPr/>
          <a:lstStyle/>
          <a:p>
            <a:r>
              <a:rPr lang="en-US" dirty="0" smtClean="0"/>
              <a:t>Diversity Trumps ability</a:t>
            </a:r>
            <a:endParaRPr lang="en-US" dirty="0"/>
          </a:p>
        </p:txBody>
      </p:sp>
      <p:pic>
        <p:nvPicPr>
          <p:cNvPr id="1026" name="Picture 2" descr="Photo Narissa Escanlar, Mountain Sky, MT 2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002" y="2184422"/>
            <a:ext cx="4403546" cy="29228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5183026" y="2501975"/>
            <a:ext cx="2615854" cy="3976098"/>
          </a:xfrm>
          <a:prstGeom prst="rect">
            <a:avLst/>
          </a:prstGeom>
        </p:spPr>
      </p:pic>
    </p:spTree>
    <p:extLst>
      <p:ext uri="{BB962C8B-B14F-4D97-AF65-F5344CB8AC3E}">
        <p14:creationId xmlns:p14="http://schemas.microsoft.com/office/powerpoint/2010/main" val="23567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stretch>
            <a:fillRect/>
          </a:stretch>
        </p:blipFill>
        <p:spPr>
          <a:xfrm>
            <a:off x="4898099" y="2819353"/>
            <a:ext cx="3810000" cy="3876675"/>
          </a:xfrm>
          <a:prstGeom prst="rect">
            <a:avLst/>
          </a:prstGeom>
        </p:spPr>
      </p:pic>
      <p:sp>
        <p:nvSpPr>
          <p:cNvPr id="3" name="Title 2"/>
          <p:cNvSpPr>
            <a:spLocks noGrp="1"/>
          </p:cNvSpPr>
          <p:nvPr>
            <p:ph type="title"/>
          </p:nvPr>
        </p:nvSpPr>
        <p:spPr/>
        <p:txBody>
          <a:bodyPr>
            <a:normAutofit fontScale="90000"/>
          </a:bodyPr>
          <a:lstStyle/>
          <a:p>
            <a:pPr eaLnBrk="0" fontAlgn="base" hangingPunct="0">
              <a:spcBef>
                <a:spcPct val="0"/>
              </a:spcBef>
              <a:spcAft>
                <a:spcPct val="0"/>
              </a:spcAft>
            </a:pPr>
            <a:r>
              <a:rPr lang="en-US" altLang="en-US" sz="2800" b="0" cap="none"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Percentage of sets in </a:t>
            </a:r>
            <a:r>
              <a:rPr lang="en-US" altLang="en-US" sz="2800" b="0" cap="none"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which each heuristic value </a:t>
            </a:r>
            <a:r>
              <a:rPr lang="en-US" altLang="en-US" sz="2800" b="0" cap="none"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appear in best 9 agents</a:t>
            </a:r>
            <a:endParaRPr lang="en-US" altLang="en-US" sz="2800" b="0" cap="none" dirty="0">
              <a:solidFill>
                <a:schemeClr val="bg1"/>
              </a:solidFill>
              <a:latin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62306075"/>
              </p:ext>
            </p:extLst>
          </p:nvPr>
        </p:nvGraphicFramePr>
        <p:xfrm>
          <a:off x="2436161" y="1923289"/>
          <a:ext cx="6916268" cy="757276"/>
        </p:xfrm>
        <a:graphic>
          <a:graphicData uri="http://schemas.openxmlformats.org/drawingml/2006/table">
            <a:tbl>
              <a:tblPr firstRow="1" firstCol="1" bandRow="1" bandCol="1">
                <a:tableStyleId>{5C22544A-7EE6-4342-B048-85BDC9FD1C3A}</a:tableStyleId>
              </a:tblPr>
              <a:tblGrid>
                <a:gridCol w="575821"/>
                <a:gridCol w="575821"/>
                <a:gridCol w="575821"/>
                <a:gridCol w="575821"/>
                <a:gridCol w="576623"/>
                <a:gridCol w="576623"/>
                <a:gridCol w="576623"/>
                <a:gridCol w="576623"/>
                <a:gridCol w="576623"/>
                <a:gridCol w="576623"/>
                <a:gridCol w="576623"/>
                <a:gridCol w="576623"/>
              </a:tblGrid>
              <a:tr h="378638">
                <a:tc>
                  <a:txBody>
                    <a:bodyPr/>
                    <a:lstStyle/>
                    <a:p>
                      <a:pPr marL="0" marR="0" algn="ctr">
                        <a:spcBef>
                          <a:spcPts val="0"/>
                        </a:spcBef>
                        <a:spcAft>
                          <a:spcPts val="0"/>
                        </a:spcAft>
                      </a:pPr>
                      <a:r>
                        <a:rPr lang="en-US" sz="1800" dirty="0">
                          <a:effectLst/>
                        </a:rPr>
                        <a:t>1</a:t>
                      </a:r>
                      <a:endParaRPr lang="en-US" sz="18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a:effectLst/>
                        </a:rPr>
                        <a:t>2</a:t>
                      </a:r>
                      <a:endParaRPr lang="en-US" sz="18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dirty="0">
                          <a:effectLst/>
                        </a:rPr>
                        <a:t>3</a:t>
                      </a:r>
                      <a:endParaRPr lang="en-US" sz="18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a:effectLst/>
                        </a:rPr>
                        <a:t>4</a:t>
                      </a:r>
                      <a:endParaRPr lang="en-US" sz="18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a:effectLst/>
                        </a:rPr>
                        <a:t>5</a:t>
                      </a:r>
                      <a:endParaRPr lang="en-US" sz="18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a:effectLst/>
                        </a:rPr>
                        <a:t>6</a:t>
                      </a:r>
                      <a:endParaRPr lang="en-US" sz="18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dirty="0">
                          <a:effectLst/>
                        </a:rPr>
                        <a:t>7</a:t>
                      </a:r>
                      <a:endParaRPr lang="en-US" sz="18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dirty="0">
                          <a:effectLst/>
                        </a:rPr>
                        <a:t>8</a:t>
                      </a:r>
                      <a:endParaRPr lang="en-US" sz="18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dirty="0">
                          <a:effectLst/>
                        </a:rPr>
                        <a:t>9</a:t>
                      </a:r>
                      <a:endParaRPr lang="en-US" sz="18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a:effectLst/>
                        </a:rPr>
                        <a:t>10</a:t>
                      </a:r>
                      <a:endParaRPr lang="en-US" sz="18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dirty="0">
                          <a:effectLst/>
                        </a:rPr>
                        <a:t>11</a:t>
                      </a:r>
                      <a:endParaRPr lang="en-US" sz="18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dirty="0">
                          <a:effectLst/>
                        </a:rPr>
                        <a:t>12</a:t>
                      </a:r>
                      <a:endParaRPr lang="en-US" sz="1800" dirty="0">
                        <a:effectLst/>
                        <a:latin typeface="Times New Roman" panose="02020603050405020304" pitchFamily="18" charset="0"/>
                        <a:ea typeface="Calibri" panose="020F0502020204030204" pitchFamily="34" charset="0"/>
                      </a:endParaRPr>
                    </a:p>
                  </a:txBody>
                  <a:tcPr marL="68580" marR="68580" marT="0" marB="0"/>
                </a:tc>
              </a:tr>
              <a:tr h="378638">
                <a:tc>
                  <a:txBody>
                    <a:bodyPr/>
                    <a:lstStyle/>
                    <a:p>
                      <a:pPr marL="0" marR="0" algn="r">
                        <a:spcBef>
                          <a:spcPts val="0"/>
                        </a:spcBef>
                        <a:spcAft>
                          <a:spcPts val="0"/>
                        </a:spcAft>
                      </a:pPr>
                      <a:r>
                        <a:rPr lang="en-US" sz="1800">
                          <a:effectLst/>
                        </a:rPr>
                        <a:t>22.7</a:t>
                      </a:r>
                      <a:endParaRPr lang="en-US" sz="18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r">
                        <a:spcBef>
                          <a:spcPts val="0"/>
                        </a:spcBef>
                        <a:spcAft>
                          <a:spcPts val="0"/>
                        </a:spcAft>
                      </a:pPr>
                      <a:r>
                        <a:rPr lang="en-US" sz="1800">
                          <a:effectLst/>
                        </a:rPr>
                        <a:t>21.1</a:t>
                      </a:r>
                      <a:endParaRPr lang="en-US" sz="18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r">
                        <a:spcBef>
                          <a:spcPts val="0"/>
                        </a:spcBef>
                        <a:spcAft>
                          <a:spcPts val="0"/>
                        </a:spcAft>
                      </a:pPr>
                      <a:r>
                        <a:rPr lang="en-US" sz="1800">
                          <a:effectLst/>
                        </a:rPr>
                        <a:t>19.2</a:t>
                      </a:r>
                      <a:endParaRPr lang="en-US" sz="18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r">
                        <a:spcBef>
                          <a:spcPts val="0"/>
                        </a:spcBef>
                        <a:spcAft>
                          <a:spcPts val="0"/>
                        </a:spcAft>
                      </a:pPr>
                      <a:r>
                        <a:rPr lang="en-US" sz="1800" dirty="0">
                          <a:effectLst/>
                        </a:rPr>
                        <a:t>22.3</a:t>
                      </a:r>
                      <a:endParaRPr lang="en-US" sz="18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r">
                        <a:spcBef>
                          <a:spcPts val="0"/>
                        </a:spcBef>
                        <a:spcAft>
                          <a:spcPts val="0"/>
                        </a:spcAft>
                      </a:pPr>
                      <a:r>
                        <a:rPr lang="en-US" sz="1800" dirty="0">
                          <a:effectLst/>
                        </a:rPr>
                        <a:t>22.2</a:t>
                      </a:r>
                      <a:endParaRPr lang="en-US" sz="18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r">
                        <a:spcBef>
                          <a:spcPts val="0"/>
                        </a:spcBef>
                        <a:spcAft>
                          <a:spcPts val="0"/>
                        </a:spcAft>
                      </a:pPr>
                      <a:r>
                        <a:rPr lang="en-US" sz="1800" dirty="0">
                          <a:effectLst/>
                        </a:rPr>
                        <a:t>24.7</a:t>
                      </a:r>
                      <a:endParaRPr lang="en-US" sz="18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r">
                        <a:spcBef>
                          <a:spcPts val="0"/>
                        </a:spcBef>
                        <a:spcAft>
                          <a:spcPts val="0"/>
                        </a:spcAft>
                      </a:pPr>
                      <a:r>
                        <a:rPr lang="en-US" sz="1800" dirty="0">
                          <a:effectLst/>
                        </a:rPr>
                        <a:t>28.3</a:t>
                      </a:r>
                      <a:endParaRPr lang="en-US" sz="18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r">
                        <a:spcBef>
                          <a:spcPts val="0"/>
                        </a:spcBef>
                        <a:spcAft>
                          <a:spcPts val="0"/>
                        </a:spcAft>
                      </a:pPr>
                      <a:r>
                        <a:rPr lang="en-US" sz="1800" dirty="0">
                          <a:effectLst/>
                        </a:rPr>
                        <a:t>23.4</a:t>
                      </a:r>
                      <a:endParaRPr lang="en-US" sz="18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r">
                        <a:spcBef>
                          <a:spcPts val="0"/>
                        </a:spcBef>
                        <a:spcAft>
                          <a:spcPts val="0"/>
                        </a:spcAft>
                      </a:pPr>
                      <a:r>
                        <a:rPr lang="en-US" sz="1800" dirty="0">
                          <a:effectLst/>
                        </a:rPr>
                        <a:t>31.6</a:t>
                      </a:r>
                      <a:endParaRPr lang="en-US" sz="18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r">
                        <a:spcBef>
                          <a:spcPts val="0"/>
                        </a:spcBef>
                        <a:spcAft>
                          <a:spcPts val="0"/>
                        </a:spcAft>
                      </a:pPr>
                      <a:r>
                        <a:rPr lang="en-US" sz="1800" dirty="0">
                          <a:effectLst/>
                        </a:rPr>
                        <a:t>24.3</a:t>
                      </a:r>
                      <a:endParaRPr lang="en-US" sz="18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r">
                        <a:spcBef>
                          <a:spcPts val="0"/>
                        </a:spcBef>
                        <a:spcAft>
                          <a:spcPts val="0"/>
                        </a:spcAft>
                      </a:pPr>
                      <a:r>
                        <a:rPr lang="en-US" sz="1800" dirty="0">
                          <a:effectLst/>
                        </a:rPr>
                        <a:t>31.4</a:t>
                      </a:r>
                      <a:endParaRPr lang="en-US" sz="18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r">
                        <a:spcBef>
                          <a:spcPts val="0"/>
                        </a:spcBef>
                        <a:spcAft>
                          <a:spcPts val="0"/>
                        </a:spcAft>
                      </a:pPr>
                      <a:r>
                        <a:rPr lang="en-US" sz="1800" dirty="0">
                          <a:effectLst/>
                        </a:rPr>
                        <a:t>28.3</a:t>
                      </a:r>
                      <a:endParaRPr lang="en-US" sz="1800" dirty="0">
                        <a:effectLst/>
                        <a:latin typeface="Times New Roman" panose="02020603050405020304" pitchFamily="18" charset="0"/>
                        <a:ea typeface="Calibri" panose="020F0502020204030204" pitchFamily="34" charset="0"/>
                      </a:endParaRPr>
                    </a:p>
                  </a:txBody>
                  <a:tcPr marL="68580" marR="68580" marT="0" marB="0"/>
                </a:tc>
              </a:tr>
            </a:tbl>
          </a:graphicData>
        </a:graphic>
      </p:graphicFrame>
      <p:sp>
        <p:nvSpPr>
          <p:cNvPr id="7" name="TextBox 6"/>
          <p:cNvSpPr txBox="1"/>
          <p:nvPr/>
        </p:nvSpPr>
        <p:spPr>
          <a:xfrm>
            <a:off x="443753" y="3039035"/>
            <a:ext cx="4449295" cy="3416320"/>
          </a:xfrm>
          <a:prstGeom prst="rect">
            <a:avLst/>
          </a:prstGeom>
          <a:noFill/>
        </p:spPr>
        <p:txBody>
          <a:bodyPr wrap="none" rtlCol="0">
            <a:spAutoFit/>
          </a:bodyPr>
          <a:lstStyle/>
          <a:p>
            <a:r>
              <a:rPr lang="en-US" sz="2400" dirty="0" smtClean="0"/>
              <a:t>How much does knowing how an </a:t>
            </a:r>
          </a:p>
          <a:p>
            <a:r>
              <a:rPr lang="en-US" sz="2400" dirty="0" smtClean="0"/>
              <a:t>agent did on one landscape tell you </a:t>
            </a:r>
          </a:p>
          <a:p>
            <a:r>
              <a:rPr lang="en-US" sz="2400" dirty="0" smtClean="0"/>
              <a:t>About subsequent performance?</a:t>
            </a:r>
          </a:p>
          <a:p>
            <a:endParaRPr lang="en-US" sz="2400" dirty="0"/>
          </a:p>
          <a:p>
            <a:endParaRPr lang="en-US" sz="2400" dirty="0" smtClean="0"/>
          </a:p>
          <a:p>
            <a:r>
              <a:rPr lang="en-US" sz="2400" dirty="0" smtClean="0"/>
              <a:t>An agent’s performance on </a:t>
            </a:r>
          </a:p>
          <a:p>
            <a:r>
              <a:rPr lang="en-US" sz="2400" dirty="0"/>
              <a:t>o</a:t>
            </a:r>
            <a:r>
              <a:rPr lang="en-US" sz="2400" dirty="0" smtClean="0"/>
              <a:t>ne landscape predicts roughly </a:t>
            </a:r>
          </a:p>
          <a:p>
            <a:r>
              <a:rPr lang="en-US" sz="2400" dirty="0" smtClean="0"/>
              <a:t>2% of the variance of their</a:t>
            </a:r>
          </a:p>
          <a:p>
            <a:r>
              <a:rPr lang="en-US" sz="2400" dirty="0"/>
              <a:t>p</a:t>
            </a:r>
            <a:r>
              <a:rPr lang="en-US" sz="2400" dirty="0" smtClean="0"/>
              <a:t>erformance on the next landscape</a:t>
            </a:r>
            <a:endParaRPr lang="en-US" sz="2400" dirty="0"/>
          </a:p>
        </p:txBody>
      </p:sp>
    </p:spTree>
    <p:extLst>
      <p:ext uri="{BB962C8B-B14F-4D97-AF65-F5344CB8AC3E}">
        <p14:creationId xmlns:p14="http://schemas.microsoft.com/office/powerpoint/2010/main" val="364076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animEffect transition="in" filter="fade">
                                      <p:cBhvr>
                                        <p:cTn id="7" dur="500"/>
                                        <p:tgtEl>
                                          <p:spTgt spid="7">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6" end="6"/>
                                            </p:txEl>
                                          </p:spTgt>
                                        </p:tgtEl>
                                        <p:attrNameLst>
                                          <p:attrName>style.visibility</p:attrName>
                                        </p:attrNameLst>
                                      </p:cBhvr>
                                      <p:to>
                                        <p:strVal val="visible"/>
                                      </p:to>
                                    </p:set>
                                    <p:animEffect transition="in" filter="fade">
                                      <p:cBhvr>
                                        <p:cTn id="10" dur="500"/>
                                        <p:tgtEl>
                                          <p:spTgt spid="7">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7" end="7"/>
                                            </p:txEl>
                                          </p:spTgt>
                                        </p:tgtEl>
                                        <p:attrNameLst>
                                          <p:attrName>style.visibility</p:attrName>
                                        </p:attrNameLst>
                                      </p:cBhvr>
                                      <p:to>
                                        <p:strVal val="visible"/>
                                      </p:to>
                                    </p:set>
                                    <p:animEffect transition="in" filter="fade">
                                      <p:cBhvr>
                                        <p:cTn id="13" dur="500"/>
                                        <p:tgtEl>
                                          <p:spTgt spid="7">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8" end="8"/>
                                            </p:txEl>
                                          </p:spTgt>
                                        </p:tgtEl>
                                        <p:attrNameLst>
                                          <p:attrName>style.visibility</p:attrName>
                                        </p:attrNameLst>
                                      </p:cBhvr>
                                      <p:to>
                                        <p:strVal val="visible"/>
                                      </p:to>
                                    </p:set>
                                    <p:animEffect transition="in" filter="fade">
                                      <p:cBhvr>
                                        <p:cTn id="16" dur="500"/>
                                        <p:tgtEl>
                                          <p:spTgt spid="7">
                                            <p:txEl>
                                              <p:pRg st="8" end="8"/>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Landscapes by “smoothness”</a:t>
            </a:r>
            <a:endParaRPr lang="en-US" dirty="0"/>
          </a:p>
        </p:txBody>
      </p:sp>
      <p:pic>
        <p:nvPicPr>
          <p:cNvPr id="5" name="Picture 4"/>
          <p:cNvPicPr>
            <a:picLocks noChangeAspect="1"/>
          </p:cNvPicPr>
          <p:nvPr/>
        </p:nvPicPr>
        <p:blipFill>
          <a:blip r:embed="rId2"/>
          <a:stretch>
            <a:fillRect/>
          </a:stretch>
        </p:blipFill>
        <p:spPr>
          <a:xfrm>
            <a:off x="3171082" y="1907025"/>
            <a:ext cx="5529166" cy="4752990"/>
          </a:xfrm>
          <a:prstGeom prst="rect">
            <a:avLst/>
          </a:prstGeom>
        </p:spPr>
      </p:pic>
      <p:sp>
        <p:nvSpPr>
          <p:cNvPr id="6" name="Content Placeholder 5"/>
          <p:cNvSpPr>
            <a:spLocks noGrp="1"/>
          </p:cNvSpPr>
          <p:nvPr>
            <p:ph sz="quarter" idx="13"/>
          </p:nvPr>
        </p:nvSpPr>
        <p:spPr/>
        <p:txBody>
          <a:bodyPr/>
          <a:lstStyle/>
          <a:p>
            <a:endParaRPr lang="en-US" dirty="0"/>
          </a:p>
        </p:txBody>
      </p:sp>
    </p:spTree>
    <p:extLst>
      <p:ext uri="{BB962C8B-B14F-4D97-AF65-F5344CB8AC3E}">
        <p14:creationId xmlns:p14="http://schemas.microsoft.com/office/powerpoint/2010/main" val="38342489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Test retest reliability</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051390330"/>
              </p:ext>
            </p:extLst>
          </p:nvPr>
        </p:nvGraphicFramePr>
        <p:xfrm>
          <a:off x="1669141" y="2586366"/>
          <a:ext cx="8439787" cy="3218312"/>
        </p:xfrm>
        <a:graphic>
          <a:graphicData uri="http://schemas.openxmlformats.org/drawingml/2006/table">
            <a:tbl>
              <a:tblPr firstRow="1" firstCol="1" bandRow="1" bandCol="1">
                <a:tableStyleId>{5C22544A-7EE6-4342-B048-85BDC9FD1C3A}</a:tableStyleId>
              </a:tblPr>
              <a:tblGrid>
                <a:gridCol w="459098"/>
                <a:gridCol w="612434"/>
                <a:gridCol w="613341"/>
                <a:gridCol w="613341"/>
                <a:gridCol w="613341"/>
                <a:gridCol w="614248"/>
                <a:gridCol w="614248"/>
                <a:gridCol w="614248"/>
                <a:gridCol w="614248"/>
                <a:gridCol w="614248"/>
                <a:gridCol w="614248"/>
                <a:gridCol w="614248"/>
                <a:gridCol w="614248"/>
                <a:gridCol w="614248"/>
              </a:tblGrid>
              <a:tr h="338770">
                <a:tc>
                  <a:txBody>
                    <a:bodyPr/>
                    <a:lstStyle/>
                    <a:p>
                      <a:pPr marL="0" marR="0" algn="ctr">
                        <a:spcBef>
                          <a:spcPts val="0"/>
                        </a:spcBef>
                        <a:spcAft>
                          <a:spcPts val="0"/>
                        </a:spcAft>
                      </a:pPr>
                      <a:r>
                        <a:rPr lang="en-US" sz="1800" dirty="0">
                          <a:effectLst/>
                        </a:rPr>
                        <a:t> </a:t>
                      </a:r>
                      <a:endParaRPr lang="en-US" sz="18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endParaRPr>
                    </a:p>
                  </a:txBody>
                  <a:tcPr marL="68580" marR="68580" marT="0" marB="0"/>
                </a:tc>
                <a:tc gridSpan="12">
                  <a:txBody>
                    <a:bodyPr/>
                    <a:lstStyle/>
                    <a:p>
                      <a:pPr marL="0" marR="0" algn="ctr">
                        <a:spcBef>
                          <a:spcPts val="0"/>
                        </a:spcBef>
                        <a:spcAft>
                          <a:spcPts val="0"/>
                        </a:spcAft>
                      </a:pPr>
                      <a:r>
                        <a:rPr lang="en-US" sz="1800" dirty="0">
                          <a:effectLst/>
                        </a:rPr>
                        <a:t>Heuristic Number</a:t>
                      </a:r>
                      <a:endParaRPr lang="en-US" sz="1800" dirty="0">
                        <a:effectLst/>
                        <a:latin typeface="Times New Roman" panose="02020603050405020304" pitchFamily="18" charset="0"/>
                        <a:ea typeface="Calibri" panose="020F0502020204030204" pitchFamily="34"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38770">
                <a:tc>
                  <a:txBody>
                    <a:bodyPr/>
                    <a:lstStyle/>
                    <a:p>
                      <a:pPr marL="0" marR="0" algn="ctr">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a:effectLst/>
                        </a:rPr>
                        <a:t>1</a:t>
                      </a:r>
                      <a:endParaRPr lang="en-US" sz="18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a:effectLst/>
                        </a:rPr>
                        <a:t>2</a:t>
                      </a:r>
                      <a:endParaRPr lang="en-US" sz="18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a:effectLst/>
                        </a:rPr>
                        <a:t>3</a:t>
                      </a:r>
                      <a:endParaRPr lang="en-US" sz="18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a:effectLst/>
                        </a:rPr>
                        <a:t>4</a:t>
                      </a:r>
                      <a:endParaRPr lang="en-US" sz="18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a:effectLst/>
                        </a:rPr>
                        <a:t>5</a:t>
                      </a:r>
                      <a:endParaRPr lang="en-US" sz="18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a:effectLst/>
                        </a:rPr>
                        <a:t>6</a:t>
                      </a:r>
                      <a:endParaRPr lang="en-US" sz="18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a:effectLst/>
                        </a:rPr>
                        <a:t>7</a:t>
                      </a:r>
                      <a:endParaRPr lang="en-US" sz="18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a:effectLst/>
                        </a:rPr>
                        <a:t>8</a:t>
                      </a:r>
                      <a:endParaRPr lang="en-US" sz="18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a:effectLst/>
                        </a:rPr>
                        <a:t>9</a:t>
                      </a:r>
                      <a:endParaRPr lang="en-US" sz="18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a:effectLst/>
                        </a:rPr>
                        <a:t>10</a:t>
                      </a:r>
                      <a:endParaRPr lang="en-US" sz="18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a:effectLst/>
                        </a:rPr>
                        <a:t>11</a:t>
                      </a:r>
                      <a:endParaRPr lang="en-US" sz="18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a:effectLst/>
                        </a:rPr>
                        <a:t>12</a:t>
                      </a:r>
                      <a:endParaRPr lang="en-US" sz="1800">
                        <a:effectLst/>
                        <a:latin typeface="Times New Roman" panose="02020603050405020304" pitchFamily="18" charset="0"/>
                        <a:ea typeface="Calibri" panose="020F0502020204030204" pitchFamily="34" charset="0"/>
                      </a:endParaRPr>
                    </a:p>
                  </a:txBody>
                  <a:tcPr marL="68580" marR="68580" marT="0" marB="0"/>
                </a:tc>
              </a:tr>
              <a:tr h="423462">
                <a:tc rowSpan="6">
                  <a:txBody>
                    <a:bodyPr/>
                    <a:lstStyle/>
                    <a:p>
                      <a:pPr marL="71755" marR="71755" algn="ctr">
                        <a:spcBef>
                          <a:spcPts val="0"/>
                        </a:spcBef>
                        <a:spcAft>
                          <a:spcPts val="0"/>
                        </a:spcAft>
                      </a:pPr>
                      <a:r>
                        <a:rPr lang="en-US" sz="1800">
                          <a:effectLst/>
                        </a:rPr>
                        <a:t>Smoothing Factor</a:t>
                      </a:r>
                      <a:endParaRPr lang="en-US" sz="1800">
                        <a:effectLst/>
                        <a:latin typeface="Times New Roman" panose="02020603050405020304" pitchFamily="18" charset="0"/>
                        <a:ea typeface="Calibri" panose="020F0502020204030204" pitchFamily="34" charset="0"/>
                      </a:endParaRPr>
                    </a:p>
                  </a:txBody>
                  <a:tcPr marL="68580" marR="68580" marT="0" marB="0" vert="vert270"/>
                </a:tc>
                <a:tc>
                  <a:txBody>
                    <a:bodyPr/>
                    <a:lstStyle/>
                    <a:p>
                      <a:pPr marL="0" marR="0" algn="r">
                        <a:spcBef>
                          <a:spcPts val="0"/>
                        </a:spcBef>
                        <a:spcAft>
                          <a:spcPts val="0"/>
                        </a:spcAft>
                      </a:pPr>
                      <a:r>
                        <a:rPr lang="en-US" sz="1800">
                          <a:effectLst/>
                        </a:rPr>
                        <a:t>0</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22.7</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21.1</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19.2</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22.3</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22.2</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24.7</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28.3</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23.4</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31.6</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24.3</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31.4</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28.3</a:t>
                      </a:r>
                      <a:endParaRPr lang="en-US" sz="1800">
                        <a:effectLst/>
                        <a:latin typeface="Times New Roman" panose="02020603050405020304" pitchFamily="18" charset="0"/>
                        <a:ea typeface="Calibri" panose="020F0502020204030204" pitchFamily="34" charset="0"/>
                      </a:endParaRPr>
                    </a:p>
                  </a:txBody>
                  <a:tcPr marL="68580" marR="68580" marT="0" marB="0" anchor="ctr"/>
                </a:tc>
              </a:tr>
              <a:tr h="423462">
                <a:tc vMerge="1">
                  <a:txBody>
                    <a:bodyPr/>
                    <a:lstStyle/>
                    <a:p>
                      <a:endParaRPr lang="en-US"/>
                    </a:p>
                  </a:txBody>
                  <a:tcPr/>
                </a:tc>
                <a:tc>
                  <a:txBody>
                    <a:bodyPr/>
                    <a:lstStyle/>
                    <a:p>
                      <a:pPr marL="0" marR="0" algn="r">
                        <a:spcBef>
                          <a:spcPts val="0"/>
                        </a:spcBef>
                        <a:spcAft>
                          <a:spcPts val="0"/>
                        </a:spcAft>
                      </a:pPr>
                      <a:r>
                        <a:rPr lang="en-US" sz="1800">
                          <a:effectLst/>
                        </a:rPr>
                        <a:t>1</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100</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0</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3.8</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23.4</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20.4</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17.0</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21.4</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19.9</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19.3</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22.4</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20.6</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31.4</a:t>
                      </a:r>
                      <a:endParaRPr lang="en-US" sz="1800">
                        <a:effectLst/>
                        <a:latin typeface="Times New Roman" panose="02020603050405020304" pitchFamily="18" charset="0"/>
                        <a:ea typeface="Calibri" panose="020F0502020204030204" pitchFamily="34" charset="0"/>
                      </a:endParaRPr>
                    </a:p>
                  </a:txBody>
                  <a:tcPr marL="68580" marR="68580" marT="0" marB="0" anchor="ctr"/>
                </a:tc>
              </a:tr>
              <a:tr h="423462">
                <a:tc vMerge="1">
                  <a:txBody>
                    <a:bodyPr/>
                    <a:lstStyle/>
                    <a:p>
                      <a:endParaRPr lang="en-US"/>
                    </a:p>
                  </a:txBody>
                  <a:tcPr/>
                </a:tc>
                <a:tc>
                  <a:txBody>
                    <a:bodyPr/>
                    <a:lstStyle/>
                    <a:p>
                      <a:pPr marL="0" marR="0" algn="r">
                        <a:spcBef>
                          <a:spcPts val="0"/>
                        </a:spcBef>
                        <a:spcAft>
                          <a:spcPts val="0"/>
                        </a:spcAft>
                      </a:pPr>
                      <a:r>
                        <a:rPr lang="en-US" sz="1800">
                          <a:effectLst/>
                        </a:rPr>
                        <a:t>2</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100</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0</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0</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0.2</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10.3</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32.7</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35.7</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19.6</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3.7</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11.1</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24.4</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62.3</a:t>
                      </a:r>
                      <a:endParaRPr lang="en-US" sz="1800">
                        <a:effectLst/>
                        <a:latin typeface="Times New Roman" panose="02020603050405020304" pitchFamily="18" charset="0"/>
                        <a:ea typeface="Calibri" panose="020F0502020204030204" pitchFamily="34" charset="0"/>
                      </a:endParaRPr>
                    </a:p>
                  </a:txBody>
                  <a:tcPr marL="68580" marR="68580" marT="0" marB="0" anchor="ctr"/>
                </a:tc>
              </a:tr>
              <a:tr h="423462">
                <a:tc vMerge="1">
                  <a:txBody>
                    <a:bodyPr/>
                    <a:lstStyle/>
                    <a:p>
                      <a:endParaRPr lang="en-US"/>
                    </a:p>
                  </a:txBody>
                  <a:tcPr/>
                </a:tc>
                <a:tc>
                  <a:txBody>
                    <a:bodyPr/>
                    <a:lstStyle/>
                    <a:p>
                      <a:pPr marL="0" marR="0" algn="r">
                        <a:spcBef>
                          <a:spcPts val="0"/>
                        </a:spcBef>
                        <a:spcAft>
                          <a:spcPts val="0"/>
                        </a:spcAft>
                      </a:pPr>
                      <a:r>
                        <a:rPr lang="en-US" sz="1800">
                          <a:effectLst/>
                        </a:rPr>
                        <a:t>3</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100</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0</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0</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0</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1.7</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21.0</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46.4</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26.8</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4.1</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0.4</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13.8</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85.8</a:t>
                      </a:r>
                      <a:endParaRPr lang="en-US" sz="1800">
                        <a:effectLst/>
                        <a:latin typeface="Times New Roman" panose="02020603050405020304" pitchFamily="18" charset="0"/>
                        <a:ea typeface="Calibri" panose="020F0502020204030204" pitchFamily="34" charset="0"/>
                      </a:endParaRPr>
                    </a:p>
                  </a:txBody>
                  <a:tcPr marL="68580" marR="68580" marT="0" marB="0" anchor="ctr"/>
                </a:tc>
              </a:tr>
              <a:tr h="423462">
                <a:tc vMerge="1">
                  <a:txBody>
                    <a:bodyPr/>
                    <a:lstStyle/>
                    <a:p>
                      <a:endParaRPr lang="en-US"/>
                    </a:p>
                  </a:txBody>
                  <a:tcPr/>
                </a:tc>
                <a:tc>
                  <a:txBody>
                    <a:bodyPr/>
                    <a:lstStyle/>
                    <a:p>
                      <a:pPr marL="0" marR="0" algn="r">
                        <a:spcBef>
                          <a:spcPts val="0"/>
                        </a:spcBef>
                        <a:spcAft>
                          <a:spcPts val="0"/>
                        </a:spcAft>
                      </a:pPr>
                      <a:r>
                        <a:rPr lang="en-US" sz="1800">
                          <a:effectLst/>
                        </a:rPr>
                        <a:t>4</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99.4</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0.5</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0</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0.5</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7.8</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23.4</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33.8</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27.7</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6.6</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0.1</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3.9</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96.1</a:t>
                      </a:r>
                      <a:endParaRPr lang="en-US" sz="1800">
                        <a:effectLst/>
                        <a:latin typeface="Times New Roman" panose="02020603050405020304" pitchFamily="18" charset="0"/>
                        <a:ea typeface="Calibri" panose="020F0502020204030204" pitchFamily="34" charset="0"/>
                      </a:endParaRPr>
                    </a:p>
                  </a:txBody>
                  <a:tcPr marL="68580" marR="68580" marT="0" marB="0" anchor="ctr"/>
                </a:tc>
              </a:tr>
              <a:tr h="423462">
                <a:tc vMerge="1">
                  <a:txBody>
                    <a:bodyPr/>
                    <a:lstStyle/>
                    <a:p>
                      <a:endParaRPr lang="en-US"/>
                    </a:p>
                  </a:txBody>
                  <a:tcPr/>
                </a:tc>
                <a:tc>
                  <a:txBody>
                    <a:bodyPr/>
                    <a:lstStyle/>
                    <a:p>
                      <a:pPr marL="0" marR="0" algn="r">
                        <a:spcBef>
                          <a:spcPts val="0"/>
                        </a:spcBef>
                        <a:spcAft>
                          <a:spcPts val="0"/>
                        </a:spcAft>
                      </a:pPr>
                      <a:r>
                        <a:rPr lang="en-US" sz="1800">
                          <a:effectLst/>
                        </a:rPr>
                        <a:t>5</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98.7</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1.4</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1.7</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5.8</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14.2</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21.6</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26.8</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21.0</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7.7</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1.2</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a:effectLst/>
                        </a:rPr>
                        <a:t>0.3</a:t>
                      </a:r>
                      <a:endParaRPr lang="en-US" sz="180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800" dirty="0">
                          <a:effectLst/>
                        </a:rPr>
                        <a:t>99.7</a:t>
                      </a:r>
                      <a:endParaRPr lang="en-US" sz="1800" dirty="0">
                        <a:effectLst/>
                        <a:latin typeface="Times New Roman" panose="02020603050405020304" pitchFamily="18" charset="0"/>
                        <a:ea typeface="Calibri" panose="020F0502020204030204" pitchFamily="34" charset="0"/>
                      </a:endParaRPr>
                    </a:p>
                  </a:txBody>
                  <a:tcPr marL="68580" marR="68580" marT="0" marB="0" anchor="ctr"/>
                </a:tc>
              </a:tr>
            </a:tbl>
          </a:graphicData>
        </a:graphic>
      </p:graphicFrame>
      <p:pic>
        <p:nvPicPr>
          <p:cNvPr id="4" name="Content Placeholder 3"/>
          <p:cNvPicPr>
            <a:picLocks noGrp="1" noChangeAspect="1"/>
          </p:cNvPicPr>
          <p:nvPr>
            <p:ph sz="quarter" idx="13"/>
          </p:nvPr>
        </p:nvPicPr>
        <p:blipFill rotWithShape="1">
          <a:blip r:embed="rId2"/>
          <a:srcRect l="3431" t="-3779" r="5862" b="3779"/>
          <a:stretch/>
        </p:blipFill>
        <p:spPr>
          <a:xfrm>
            <a:off x="2676015" y="1833237"/>
            <a:ext cx="6846071" cy="4567563"/>
          </a:xfrm>
          <a:prstGeom prst="rect">
            <a:avLst/>
          </a:prstGeom>
        </p:spPr>
      </p:pic>
    </p:spTree>
    <p:extLst>
      <p:ext uri="{BB962C8B-B14F-4D97-AF65-F5344CB8AC3E}">
        <p14:creationId xmlns:p14="http://schemas.microsoft.com/office/powerpoint/2010/main" val="350129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stretch>
            <a:fillRect/>
          </a:stretch>
        </p:blipFill>
        <p:spPr>
          <a:xfrm>
            <a:off x="2598057" y="2045395"/>
            <a:ext cx="7373258" cy="4461525"/>
          </a:xfrm>
          <a:prstGeom prst="rect">
            <a:avLst/>
          </a:prstGeom>
        </p:spPr>
      </p:pic>
      <p:sp>
        <p:nvSpPr>
          <p:cNvPr id="3" name="Title 2"/>
          <p:cNvSpPr>
            <a:spLocks noGrp="1"/>
          </p:cNvSpPr>
          <p:nvPr>
            <p:ph type="title"/>
          </p:nvPr>
        </p:nvSpPr>
        <p:spPr/>
        <p:txBody>
          <a:bodyPr/>
          <a:lstStyle/>
          <a:p>
            <a:r>
              <a:rPr lang="en-US" dirty="0" smtClean="0"/>
              <a:t>Ability trumps Diversity (roughly) When Agents become “Skilled”</a:t>
            </a:r>
            <a:endParaRPr lang="en-US" dirty="0"/>
          </a:p>
        </p:txBody>
      </p:sp>
    </p:spTree>
    <p:extLst>
      <p:ext uri="{BB962C8B-B14F-4D97-AF65-F5344CB8AC3E}">
        <p14:creationId xmlns:p14="http://schemas.microsoft.com/office/powerpoint/2010/main" val="37506783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b="21599"/>
          <a:stretch/>
        </p:blipFill>
        <p:spPr>
          <a:xfrm>
            <a:off x="485986" y="5288818"/>
            <a:ext cx="2781300" cy="1291912"/>
          </a:xfrm>
          <a:prstGeom prst="rect">
            <a:avLst/>
          </a:prstGeom>
        </p:spPr>
      </p:pic>
      <p:sp>
        <p:nvSpPr>
          <p:cNvPr id="2" name="Content Placeholder 1"/>
          <p:cNvSpPr>
            <a:spLocks noGrp="1"/>
          </p:cNvSpPr>
          <p:nvPr>
            <p:ph sz="quarter" idx="13"/>
          </p:nvPr>
        </p:nvSpPr>
        <p:spPr>
          <a:xfrm>
            <a:off x="3588242" y="2926681"/>
            <a:ext cx="7994157" cy="4075176"/>
          </a:xfrm>
        </p:spPr>
        <p:txBody>
          <a:bodyPr>
            <a:normAutofit/>
          </a:bodyPr>
          <a:lstStyle/>
          <a:p>
            <a:r>
              <a:rPr lang="en-US" dirty="0" smtClean="0"/>
              <a:t>Interpretive Issue</a:t>
            </a:r>
          </a:p>
          <a:p>
            <a:endParaRPr lang="en-US" dirty="0"/>
          </a:p>
          <a:p>
            <a:pPr algn="l"/>
            <a:r>
              <a:rPr lang="en-US" dirty="0"/>
              <a:t>Elizabeth Anderson characterizes Hong-Page as showing “that diverse collections of </a:t>
            </a:r>
            <a:r>
              <a:rPr lang="en-US" dirty="0" err="1"/>
              <a:t>nonexperts</a:t>
            </a:r>
            <a:r>
              <a:rPr lang="en-US" dirty="0"/>
              <a:t> do a better job than experts in solving many problems,” supporting the claim that “democracy, which allows everyone to have a hand in collective problem solving is epistemically superior to technocracy, or rule by experts” (Anderson 2006, 12). </a:t>
            </a:r>
            <a:endParaRPr lang="en-US" dirty="0" smtClean="0"/>
          </a:p>
        </p:txBody>
      </p:sp>
      <p:sp>
        <p:nvSpPr>
          <p:cNvPr id="3" name="Title 2"/>
          <p:cNvSpPr>
            <a:spLocks noGrp="1"/>
          </p:cNvSpPr>
          <p:nvPr>
            <p:ph type="title"/>
          </p:nvPr>
        </p:nvSpPr>
        <p:spPr/>
        <p:txBody>
          <a:bodyPr/>
          <a:lstStyle/>
          <a:p>
            <a:r>
              <a:rPr lang="en-US" dirty="0" smtClean="0"/>
              <a:t>Claims</a:t>
            </a:r>
            <a:endParaRPr lang="en-US" dirty="0"/>
          </a:p>
        </p:txBody>
      </p:sp>
      <p:pic>
        <p:nvPicPr>
          <p:cNvPr id="4" name="Picture 3"/>
          <p:cNvPicPr>
            <a:picLocks noChangeAspect="1"/>
          </p:cNvPicPr>
          <p:nvPr/>
        </p:nvPicPr>
        <p:blipFill>
          <a:blip r:embed="rId3"/>
          <a:stretch>
            <a:fillRect/>
          </a:stretch>
        </p:blipFill>
        <p:spPr>
          <a:xfrm>
            <a:off x="95461" y="3921818"/>
            <a:ext cx="1905000" cy="2390775"/>
          </a:xfrm>
          <a:prstGeom prst="rect">
            <a:avLst/>
          </a:prstGeom>
        </p:spPr>
      </p:pic>
      <p:pic>
        <p:nvPicPr>
          <p:cNvPr id="5" name="Picture 4"/>
          <p:cNvPicPr>
            <a:picLocks noChangeAspect="1"/>
          </p:cNvPicPr>
          <p:nvPr/>
        </p:nvPicPr>
        <p:blipFill>
          <a:blip r:embed="rId4"/>
          <a:stretch>
            <a:fillRect/>
          </a:stretch>
        </p:blipFill>
        <p:spPr>
          <a:xfrm>
            <a:off x="42230" y="2530112"/>
            <a:ext cx="2305050" cy="1733550"/>
          </a:xfrm>
          <a:prstGeom prst="rect">
            <a:avLst/>
          </a:prstGeom>
        </p:spPr>
      </p:pic>
      <p:pic>
        <p:nvPicPr>
          <p:cNvPr id="6" name="Picture 5"/>
          <p:cNvPicPr>
            <a:picLocks noChangeAspect="1"/>
          </p:cNvPicPr>
          <p:nvPr/>
        </p:nvPicPr>
        <p:blipFill>
          <a:blip r:embed="rId5"/>
          <a:stretch>
            <a:fillRect/>
          </a:stretch>
        </p:blipFill>
        <p:spPr>
          <a:xfrm>
            <a:off x="2085975" y="3396887"/>
            <a:ext cx="1266825" cy="1905000"/>
          </a:xfrm>
          <a:prstGeom prst="rect">
            <a:avLst/>
          </a:prstGeom>
        </p:spPr>
      </p:pic>
      <p:pic>
        <p:nvPicPr>
          <p:cNvPr id="8" name="Picture 7"/>
          <p:cNvPicPr>
            <a:picLocks noChangeAspect="1"/>
          </p:cNvPicPr>
          <p:nvPr/>
        </p:nvPicPr>
        <p:blipFill>
          <a:blip r:embed="rId6"/>
          <a:stretch>
            <a:fillRect/>
          </a:stretch>
        </p:blipFill>
        <p:spPr>
          <a:xfrm>
            <a:off x="1561468" y="1558181"/>
            <a:ext cx="1571625" cy="2095500"/>
          </a:xfrm>
          <a:prstGeom prst="rect">
            <a:avLst/>
          </a:prstGeom>
        </p:spPr>
      </p:pic>
      <p:sp>
        <p:nvSpPr>
          <p:cNvPr id="9" name="TextBox 8"/>
          <p:cNvSpPr txBox="1"/>
          <p:nvPr/>
        </p:nvSpPr>
        <p:spPr>
          <a:xfrm>
            <a:off x="3368535" y="1885999"/>
            <a:ext cx="8396081" cy="1107996"/>
          </a:xfrm>
          <a:prstGeom prst="rect">
            <a:avLst/>
          </a:prstGeom>
          <a:noFill/>
        </p:spPr>
        <p:txBody>
          <a:bodyPr wrap="none" rtlCol="0">
            <a:spAutoFit/>
          </a:bodyPr>
          <a:lstStyle/>
          <a:p>
            <a:r>
              <a:rPr lang="en-US" sz="2400" dirty="0" smtClean="0"/>
              <a:t>(1) A “best-performing agent”  in Hong-Page should not be taken as</a:t>
            </a:r>
          </a:p>
          <a:p>
            <a:r>
              <a:rPr lang="en-US" sz="2400" dirty="0" smtClean="0"/>
              <a:t>     an “expert”</a:t>
            </a:r>
          </a:p>
          <a:p>
            <a:endParaRPr lang="en-US" dirty="0"/>
          </a:p>
        </p:txBody>
      </p:sp>
    </p:spTree>
    <p:extLst>
      <p:ext uri="{BB962C8B-B14F-4D97-AF65-F5344CB8AC3E}">
        <p14:creationId xmlns:p14="http://schemas.microsoft.com/office/powerpoint/2010/main" val="385251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b="21599"/>
          <a:stretch/>
        </p:blipFill>
        <p:spPr>
          <a:xfrm>
            <a:off x="485986" y="5288818"/>
            <a:ext cx="2781300" cy="1291912"/>
          </a:xfrm>
          <a:prstGeom prst="rect">
            <a:avLst/>
          </a:prstGeom>
        </p:spPr>
      </p:pic>
      <p:sp>
        <p:nvSpPr>
          <p:cNvPr id="2" name="Content Placeholder 1"/>
          <p:cNvSpPr>
            <a:spLocks noGrp="1"/>
          </p:cNvSpPr>
          <p:nvPr>
            <p:ph sz="quarter" idx="13"/>
          </p:nvPr>
        </p:nvSpPr>
        <p:spPr>
          <a:xfrm>
            <a:off x="3588242" y="2926681"/>
            <a:ext cx="7994157" cy="4075176"/>
          </a:xfrm>
        </p:spPr>
        <p:txBody>
          <a:bodyPr>
            <a:normAutofit/>
          </a:bodyPr>
          <a:lstStyle/>
          <a:p>
            <a:r>
              <a:rPr lang="en-US" dirty="0" smtClean="0"/>
              <a:t>Modeling Result</a:t>
            </a:r>
          </a:p>
          <a:p>
            <a:endParaRPr lang="en-US" dirty="0"/>
          </a:p>
          <a:p>
            <a:pPr algn="l"/>
            <a:r>
              <a:rPr lang="en-US" dirty="0" smtClean="0"/>
              <a:t>In a model that closely approximates the original HP model AND also supports an interpretation of expertise, groups of experts outperform groups of randomly chosen agents.  That is, the “diversity trumps ability” fails to hold.  Parameter sweeps show that such a results hold only in small portions of the parameter space, where “best-performers” are best consider lucky rather than skilled.</a:t>
            </a:r>
          </a:p>
          <a:p>
            <a:endParaRPr lang="en-US" dirty="0"/>
          </a:p>
        </p:txBody>
      </p:sp>
      <p:sp>
        <p:nvSpPr>
          <p:cNvPr id="3" name="Title 2"/>
          <p:cNvSpPr>
            <a:spLocks noGrp="1"/>
          </p:cNvSpPr>
          <p:nvPr>
            <p:ph type="title"/>
          </p:nvPr>
        </p:nvSpPr>
        <p:spPr/>
        <p:txBody>
          <a:bodyPr/>
          <a:lstStyle/>
          <a:p>
            <a:r>
              <a:rPr lang="en-US" dirty="0" smtClean="0"/>
              <a:t>Claims</a:t>
            </a:r>
            <a:endParaRPr lang="en-US" dirty="0"/>
          </a:p>
        </p:txBody>
      </p:sp>
      <p:pic>
        <p:nvPicPr>
          <p:cNvPr id="4" name="Picture 3"/>
          <p:cNvPicPr>
            <a:picLocks noChangeAspect="1"/>
          </p:cNvPicPr>
          <p:nvPr/>
        </p:nvPicPr>
        <p:blipFill>
          <a:blip r:embed="rId3"/>
          <a:stretch>
            <a:fillRect/>
          </a:stretch>
        </p:blipFill>
        <p:spPr>
          <a:xfrm>
            <a:off x="95461" y="3921818"/>
            <a:ext cx="1905000" cy="2390775"/>
          </a:xfrm>
          <a:prstGeom prst="rect">
            <a:avLst/>
          </a:prstGeom>
        </p:spPr>
      </p:pic>
      <p:pic>
        <p:nvPicPr>
          <p:cNvPr id="5" name="Picture 4"/>
          <p:cNvPicPr>
            <a:picLocks noChangeAspect="1"/>
          </p:cNvPicPr>
          <p:nvPr/>
        </p:nvPicPr>
        <p:blipFill>
          <a:blip r:embed="rId4"/>
          <a:stretch>
            <a:fillRect/>
          </a:stretch>
        </p:blipFill>
        <p:spPr>
          <a:xfrm>
            <a:off x="42230" y="2530112"/>
            <a:ext cx="2305050" cy="1733550"/>
          </a:xfrm>
          <a:prstGeom prst="rect">
            <a:avLst/>
          </a:prstGeom>
        </p:spPr>
      </p:pic>
      <p:pic>
        <p:nvPicPr>
          <p:cNvPr id="6" name="Picture 5"/>
          <p:cNvPicPr>
            <a:picLocks noChangeAspect="1"/>
          </p:cNvPicPr>
          <p:nvPr/>
        </p:nvPicPr>
        <p:blipFill>
          <a:blip r:embed="rId5"/>
          <a:stretch>
            <a:fillRect/>
          </a:stretch>
        </p:blipFill>
        <p:spPr>
          <a:xfrm>
            <a:off x="2085975" y="3396887"/>
            <a:ext cx="1266825" cy="1905000"/>
          </a:xfrm>
          <a:prstGeom prst="rect">
            <a:avLst/>
          </a:prstGeom>
        </p:spPr>
      </p:pic>
      <p:pic>
        <p:nvPicPr>
          <p:cNvPr id="8" name="Picture 7"/>
          <p:cNvPicPr>
            <a:picLocks noChangeAspect="1"/>
          </p:cNvPicPr>
          <p:nvPr/>
        </p:nvPicPr>
        <p:blipFill>
          <a:blip r:embed="rId6"/>
          <a:stretch>
            <a:fillRect/>
          </a:stretch>
        </p:blipFill>
        <p:spPr>
          <a:xfrm>
            <a:off x="1561468" y="1558181"/>
            <a:ext cx="1571625" cy="2095500"/>
          </a:xfrm>
          <a:prstGeom prst="rect">
            <a:avLst/>
          </a:prstGeom>
        </p:spPr>
      </p:pic>
      <p:sp>
        <p:nvSpPr>
          <p:cNvPr id="9" name="TextBox 8"/>
          <p:cNvSpPr txBox="1"/>
          <p:nvPr/>
        </p:nvSpPr>
        <p:spPr>
          <a:xfrm>
            <a:off x="3368535" y="1885999"/>
            <a:ext cx="8840112" cy="1107996"/>
          </a:xfrm>
          <a:prstGeom prst="rect">
            <a:avLst/>
          </a:prstGeom>
          <a:noFill/>
        </p:spPr>
        <p:txBody>
          <a:bodyPr wrap="none" rtlCol="0">
            <a:spAutoFit/>
          </a:bodyPr>
          <a:lstStyle/>
          <a:p>
            <a:r>
              <a:rPr lang="en-US" sz="2400" dirty="0" smtClean="0"/>
              <a:t>(2) In a related models where a “best-performing agent” can  be taken as</a:t>
            </a:r>
          </a:p>
          <a:p>
            <a:r>
              <a:rPr lang="en-US" sz="2400" dirty="0" smtClean="0"/>
              <a:t>     an “expert”, the DTA result fails to hold.</a:t>
            </a:r>
          </a:p>
          <a:p>
            <a:endParaRPr lang="en-US" dirty="0"/>
          </a:p>
        </p:txBody>
      </p:sp>
    </p:spTree>
    <p:extLst>
      <p:ext uri="{BB962C8B-B14F-4D97-AF65-F5344CB8AC3E}">
        <p14:creationId xmlns:p14="http://schemas.microsoft.com/office/powerpoint/2010/main" val="152808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Retrieving the </a:t>
            </a:r>
            <a:br>
              <a:rPr lang="en-US" dirty="0" smtClean="0"/>
            </a:br>
            <a:r>
              <a:rPr lang="en-US" dirty="0" smtClean="0"/>
              <a:t>“Diversity Trumps ability” result</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698157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stretch>
            <a:fillRect/>
          </a:stretch>
        </p:blipFill>
        <p:spPr>
          <a:xfrm>
            <a:off x="3800971" y="1944914"/>
            <a:ext cx="7376800" cy="4455885"/>
          </a:xfrm>
          <a:prstGeom prst="rect">
            <a:avLst/>
          </a:prstGeom>
        </p:spPr>
      </p:pic>
      <p:sp>
        <p:nvSpPr>
          <p:cNvPr id="3" name="Title 2"/>
          <p:cNvSpPr>
            <a:spLocks noGrp="1"/>
          </p:cNvSpPr>
          <p:nvPr>
            <p:ph type="title"/>
          </p:nvPr>
        </p:nvSpPr>
        <p:spPr/>
        <p:txBody>
          <a:bodyPr/>
          <a:lstStyle/>
          <a:p>
            <a:r>
              <a:rPr lang="en-US" dirty="0" smtClean="0"/>
              <a:t>Higher “max heuristic”</a:t>
            </a:r>
            <a:endParaRPr lang="en-US" dirty="0"/>
          </a:p>
        </p:txBody>
      </p:sp>
      <p:sp>
        <p:nvSpPr>
          <p:cNvPr id="5" name="TextBox 4"/>
          <p:cNvSpPr txBox="1"/>
          <p:nvPr/>
        </p:nvSpPr>
        <p:spPr>
          <a:xfrm>
            <a:off x="682171" y="2946400"/>
            <a:ext cx="2955874" cy="2677656"/>
          </a:xfrm>
          <a:prstGeom prst="rect">
            <a:avLst/>
          </a:prstGeom>
          <a:noFill/>
        </p:spPr>
        <p:txBody>
          <a:bodyPr wrap="none" rtlCol="0">
            <a:spAutoFit/>
          </a:bodyPr>
          <a:lstStyle/>
          <a:p>
            <a:r>
              <a:rPr lang="en-US" sz="2400" dirty="0"/>
              <a:t>Cross-over in favor </a:t>
            </a:r>
            <a:endParaRPr lang="en-US" sz="2400" dirty="0" smtClean="0"/>
          </a:p>
          <a:p>
            <a:r>
              <a:rPr lang="en-US" sz="2400" dirty="0" smtClean="0"/>
              <a:t>of </a:t>
            </a:r>
            <a:r>
              <a:rPr lang="en-US" sz="2400" dirty="0"/>
              <a:t>random groups at </a:t>
            </a:r>
            <a:endParaRPr lang="en-US" sz="2400" dirty="0" smtClean="0"/>
          </a:p>
          <a:p>
            <a:r>
              <a:rPr lang="en-US" sz="2400" dirty="0" smtClean="0"/>
              <a:t>heuristics </a:t>
            </a:r>
            <a:r>
              <a:rPr lang="en-US" sz="2400" dirty="0"/>
              <a:t>pool of 24 </a:t>
            </a:r>
            <a:endParaRPr lang="en-US" sz="2400" dirty="0" smtClean="0"/>
          </a:p>
          <a:p>
            <a:r>
              <a:rPr lang="en-US" sz="2400" dirty="0" smtClean="0"/>
              <a:t>with </a:t>
            </a:r>
            <a:r>
              <a:rPr lang="en-US" sz="2400" dirty="0"/>
              <a:t>a landscape </a:t>
            </a:r>
            <a:endParaRPr lang="en-US" sz="2400" dirty="0" smtClean="0"/>
          </a:p>
          <a:p>
            <a:r>
              <a:rPr lang="en-US" sz="2400" dirty="0" smtClean="0"/>
              <a:t>smoothness </a:t>
            </a:r>
            <a:r>
              <a:rPr lang="en-US" sz="2400" dirty="0"/>
              <a:t>of 8.  </a:t>
            </a:r>
            <a:endParaRPr lang="en-US" sz="2400" dirty="0" smtClean="0"/>
          </a:p>
          <a:p>
            <a:r>
              <a:rPr lang="en-US" sz="2400" dirty="0" smtClean="0"/>
              <a:t>Differences </a:t>
            </a:r>
            <a:r>
              <a:rPr lang="en-US" sz="2400" dirty="0"/>
              <a:t>in </a:t>
            </a:r>
            <a:r>
              <a:rPr lang="en-US" sz="2400" dirty="0" smtClean="0"/>
              <a:t>averages</a:t>
            </a:r>
          </a:p>
          <a:p>
            <a:r>
              <a:rPr lang="en-US" sz="2400" dirty="0" smtClean="0"/>
              <a:t> </a:t>
            </a:r>
            <a:r>
              <a:rPr lang="en-US" sz="2400" dirty="0"/>
              <a:t>over 100 runs shown</a:t>
            </a:r>
            <a:r>
              <a:rPr lang="en-US" dirty="0"/>
              <a:t>.</a:t>
            </a:r>
          </a:p>
        </p:txBody>
      </p:sp>
    </p:spTree>
    <p:extLst>
      <p:ext uri="{BB962C8B-B14F-4D97-AF65-F5344CB8AC3E}">
        <p14:creationId xmlns:p14="http://schemas.microsoft.com/office/powerpoint/2010/main" val="6622186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stretch>
            <a:fillRect/>
          </a:stretch>
        </p:blipFill>
        <p:spPr>
          <a:xfrm>
            <a:off x="1990976" y="2026443"/>
            <a:ext cx="7733595" cy="4330813"/>
          </a:xfrm>
          <a:prstGeom prst="rect">
            <a:avLst/>
          </a:prstGeom>
        </p:spPr>
      </p:pic>
      <p:sp>
        <p:nvSpPr>
          <p:cNvPr id="3" name="Title 2"/>
          <p:cNvSpPr>
            <a:spLocks noGrp="1"/>
          </p:cNvSpPr>
          <p:nvPr>
            <p:ph type="title"/>
          </p:nvPr>
        </p:nvSpPr>
        <p:spPr/>
        <p:txBody>
          <a:bodyPr/>
          <a:lstStyle/>
          <a:p>
            <a:r>
              <a:rPr lang="en-US" dirty="0" smtClean="0"/>
              <a:t>“Rule of three”</a:t>
            </a:r>
            <a:endParaRPr lang="en-US" dirty="0"/>
          </a:p>
        </p:txBody>
      </p:sp>
    </p:spTree>
    <p:extLst>
      <p:ext uri="{BB962C8B-B14F-4D97-AF65-F5344CB8AC3E}">
        <p14:creationId xmlns:p14="http://schemas.microsoft.com/office/powerpoint/2010/main" val="15545667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US"/>
          </a:p>
        </p:txBody>
      </p:sp>
      <p:sp>
        <p:nvSpPr>
          <p:cNvPr id="3" name="Title 2"/>
          <p:cNvSpPr>
            <a:spLocks noGrp="1"/>
          </p:cNvSpPr>
          <p:nvPr>
            <p:ph type="title"/>
          </p:nvPr>
        </p:nvSpPr>
        <p:spPr/>
        <p:txBody>
          <a:bodyPr/>
          <a:lstStyle/>
          <a:p>
            <a:r>
              <a:rPr lang="en-US" dirty="0" smtClean="0"/>
              <a:t>Average difference</a:t>
            </a:r>
            <a:endParaRPr lang="en-US" dirty="0"/>
          </a:p>
        </p:txBody>
      </p:sp>
      <p:pic>
        <p:nvPicPr>
          <p:cNvPr id="4" name="Picture 3"/>
          <p:cNvPicPr>
            <a:picLocks noChangeAspect="1"/>
          </p:cNvPicPr>
          <p:nvPr/>
        </p:nvPicPr>
        <p:blipFill>
          <a:blip r:embed="rId2"/>
          <a:stretch>
            <a:fillRect/>
          </a:stretch>
        </p:blipFill>
        <p:spPr>
          <a:xfrm>
            <a:off x="1990976" y="2026442"/>
            <a:ext cx="7733595" cy="4330813"/>
          </a:xfrm>
          <a:prstGeom prst="rect">
            <a:avLst/>
          </a:prstGeom>
        </p:spPr>
      </p:pic>
    </p:spTree>
    <p:extLst>
      <p:ext uri="{BB962C8B-B14F-4D97-AF65-F5344CB8AC3E}">
        <p14:creationId xmlns:p14="http://schemas.microsoft.com/office/powerpoint/2010/main" val="3619276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smtClean="0"/>
              <a:t>The results of Hong and Page support the </a:t>
            </a:r>
            <a:r>
              <a:rPr lang="en-US" dirty="0"/>
              <a:t>“independence thesis”—the claim that the properties of an epistemic community can differ from the properties of their </a:t>
            </a:r>
            <a:r>
              <a:rPr lang="en-US" dirty="0" smtClean="0"/>
              <a:t>agents</a:t>
            </a:r>
          </a:p>
          <a:p>
            <a:endParaRPr lang="en-US" dirty="0"/>
          </a:p>
          <a:p>
            <a:r>
              <a:rPr lang="en-US" dirty="0"/>
              <a:t>Mayo-Wilson, </a:t>
            </a:r>
            <a:r>
              <a:rPr lang="en-US" dirty="0" err="1" smtClean="0"/>
              <a:t>Zollman</a:t>
            </a:r>
            <a:r>
              <a:rPr lang="en-US" dirty="0" smtClean="0"/>
              <a:t>, and </a:t>
            </a:r>
            <a:r>
              <a:rPr lang="en-US" dirty="0" err="1" smtClean="0"/>
              <a:t>Danks</a:t>
            </a:r>
            <a:r>
              <a:rPr lang="en-US" dirty="0" smtClean="0"/>
              <a:t> </a:t>
            </a:r>
            <a:r>
              <a:rPr lang="en-US" dirty="0"/>
              <a:t>(2011) </a:t>
            </a:r>
            <a:endParaRPr lang="en-US" dirty="0" smtClean="0"/>
          </a:p>
          <a:p>
            <a:endParaRPr lang="en-US" dirty="0"/>
          </a:p>
        </p:txBody>
      </p:sp>
      <p:sp>
        <p:nvSpPr>
          <p:cNvPr id="3" name="Title 2"/>
          <p:cNvSpPr>
            <a:spLocks noGrp="1"/>
          </p:cNvSpPr>
          <p:nvPr>
            <p:ph type="title"/>
          </p:nvPr>
        </p:nvSpPr>
        <p:spPr/>
        <p:txBody>
          <a:bodyPr/>
          <a:lstStyle/>
          <a:p>
            <a:r>
              <a:rPr lang="en-US" dirty="0" smtClean="0"/>
              <a:t>Modelers use of Hong-Page</a:t>
            </a:r>
            <a:endParaRPr lang="en-US" dirty="0"/>
          </a:p>
        </p:txBody>
      </p:sp>
      <p:pic>
        <p:nvPicPr>
          <p:cNvPr id="4" name="Picture 3"/>
          <p:cNvPicPr>
            <a:picLocks noChangeAspect="1"/>
          </p:cNvPicPr>
          <p:nvPr/>
        </p:nvPicPr>
        <p:blipFill>
          <a:blip r:embed="rId2"/>
          <a:stretch>
            <a:fillRect/>
          </a:stretch>
        </p:blipFill>
        <p:spPr>
          <a:xfrm>
            <a:off x="5847259" y="3616951"/>
            <a:ext cx="1905000" cy="2381250"/>
          </a:xfrm>
          <a:prstGeom prst="rect">
            <a:avLst/>
          </a:prstGeom>
        </p:spPr>
      </p:pic>
      <p:pic>
        <p:nvPicPr>
          <p:cNvPr id="5" name="Picture 4"/>
          <p:cNvPicPr>
            <a:picLocks noChangeAspect="1"/>
          </p:cNvPicPr>
          <p:nvPr/>
        </p:nvPicPr>
        <p:blipFill>
          <a:blip r:embed="rId3"/>
          <a:stretch>
            <a:fillRect/>
          </a:stretch>
        </p:blipFill>
        <p:spPr>
          <a:xfrm>
            <a:off x="1046722" y="3838764"/>
            <a:ext cx="2275268" cy="2275268"/>
          </a:xfrm>
          <a:prstGeom prst="rect">
            <a:avLst/>
          </a:prstGeom>
        </p:spPr>
      </p:pic>
      <p:pic>
        <p:nvPicPr>
          <p:cNvPr id="6" name="Picture 5"/>
          <p:cNvPicPr>
            <a:picLocks noChangeAspect="1"/>
          </p:cNvPicPr>
          <p:nvPr/>
        </p:nvPicPr>
        <p:blipFill>
          <a:blip r:embed="rId4"/>
          <a:stretch>
            <a:fillRect/>
          </a:stretch>
        </p:blipFill>
        <p:spPr>
          <a:xfrm>
            <a:off x="10277528" y="4635053"/>
            <a:ext cx="1790700" cy="2095500"/>
          </a:xfrm>
          <a:prstGeom prst="rect">
            <a:avLst/>
          </a:prstGeom>
        </p:spPr>
      </p:pic>
    </p:spTree>
    <p:extLst>
      <p:ext uri="{BB962C8B-B14F-4D97-AF65-F5344CB8AC3E}">
        <p14:creationId xmlns:p14="http://schemas.microsoft.com/office/powerpoint/2010/main" val="29958586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US"/>
          </a:p>
        </p:txBody>
      </p:sp>
      <p:sp>
        <p:nvSpPr>
          <p:cNvPr id="3" name="Title 2"/>
          <p:cNvSpPr>
            <a:spLocks noGrp="1"/>
          </p:cNvSpPr>
          <p:nvPr>
            <p:ph type="title"/>
          </p:nvPr>
        </p:nvSpPr>
        <p:spPr/>
        <p:txBody>
          <a:bodyPr/>
          <a:lstStyle/>
          <a:p>
            <a:r>
              <a:rPr lang="en-US" dirty="0" smtClean="0"/>
              <a:t>Percent of runs expert group outperforms random group</a:t>
            </a:r>
            <a:endParaRPr lang="en-US" dirty="0"/>
          </a:p>
        </p:txBody>
      </p:sp>
      <p:pic>
        <p:nvPicPr>
          <p:cNvPr id="4" name="Picture 3"/>
          <p:cNvPicPr>
            <a:picLocks noChangeAspect="1"/>
          </p:cNvPicPr>
          <p:nvPr/>
        </p:nvPicPr>
        <p:blipFill>
          <a:blip r:embed="rId2"/>
          <a:stretch>
            <a:fillRect/>
          </a:stretch>
        </p:blipFill>
        <p:spPr>
          <a:xfrm>
            <a:off x="1990976" y="2020824"/>
            <a:ext cx="7733595" cy="4336431"/>
          </a:xfrm>
          <a:prstGeom prst="rect">
            <a:avLst/>
          </a:prstGeom>
        </p:spPr>
      </p:pic>
    </p:spTree>
    <p:extLst>
      <p:ext uri="{BB962C8B-B14F-4D97-AF65-F5344CB8AC3E}">
        <p14:creationId xmlns:p14="http://schemas.microsoft.com/office/powerpoint/2010/main" val="29756542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Tournament dynamic</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541292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2695" y="-478971"/>
            <a:ext cx="9990702" cy="7489371"/>
          </a:xfrm>
          <a:prstGeom prst="rect">
            <a:avLst/>
          </a:prstGeom>
        </p:spPr>
      </p:pic>
    </p:spTree>
    <p:extLst>
      <p:ext uri="{BB962C8B-B14F-4D97-AF65-F5344CB8AC3E}">
        <p14:creationId xmlns:p14="http://schemas.microsoft.com/office/powerpoint/2010/main" val="17117416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2695" y="-490089"/>
            <a:ext cx="9990702" cy="7493026"/>
          </a:xfrm>
          <a:prstGeom prst="rect">
            <a:avLst/>
          </a:prstGeom>
        </p:spPr>
      </p:pic>
    </p:spTree>
    <p:extLst>
      <p:ext uri="{BB962C8B-B14F-4D97-AF65-F5344CB8AC3E}">
        <p14:creationId xmlns:p14="http://schemas.microsoft.com/office/powerpoint/2010/main" val="21387664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half" idx="2"/>
          </p:nvPr>
        </p:nvSpPr>
        <p:spPr/>
        <p:txBody>
          <a:bodyPr/>
          <a:lstStyle/>
          <a:p>
            <a:r>
              <a:rPr lang="en-US" dirty="0" smtClean="0"/>
              <a:t>Rely dynamic</a:t>
            </a:r>
            <a:endParaRPr lang="en-US" dirty="0"/>
          </a:p>
        </p:txBody>
      </p:sp>
      <p:sp>
        <p:nvSpPr>
          <p:cNvPr id="11" name="Text Placeholder 10"/>
          <p:cNvSpPr>
            <a:spLocks noGrp="1"/>
          </p:cNvSpPr>
          <p:nvPr>
            <p:ph type="body" sz="half" idx="15"/>
          </p:nvPr>
        </p:nvSpPr>
        <p:spPr/>
        <p:txBody>
          <a:bodyPr/>
          <a:lstStyle/>
          <a:p>
            <a:r>
              <a:rPr lang="en-US" dirty="0" smtClean="0"/>
              <a:t>Tournament</a:t>
            </a:r>
            <a:endParaRPr lang="en-US" dirty="0"/>
          </a:p>
        </p:txBody>
      </p:sp>
      <p:sp>
        <p:nvSpPr>
          <p:cNvPr id="3" name="Title 2"/>
          <p:cNvSpPr>
            <a:spLocks noGrp="1"/>
          </p:cNvSpPr>
          <p:nvPr>
            <p:ph type="title"/>
          </p:nvPr>
        </p:nvSpPr>
        <p:spPr/>
        <p:txBody>
          <a:bodyPr/>
          <a:lstStyle/>
          <a:p>
            <a:r>
              <a:rPr lang="en-US" dirty="0" smtClean="0"/>
              <a:t>Decision procedures</a:t>
            </a:r>
            <a:endParaRPr lang="en-US" dirty="0"/>
          </a:p>
        </p:txBody>
      </p:sp>
      <p:pic>
        <p:nvPicPr>
          <p:cNvPr id="12" name="Content Placeholder 5"/>
          <p:cNvPicPr>
            <a:picLocks noGrp="1" noChangeAspect="1"/>
          </p:cNvPicPr>
          <p:nvPr>
            <p:ph sz="quarter" idx="14"/>
          </p:nvPr>
        </p:nvPicPr>
        <p:blipFill>
          <a:blip r:embed="rId2"/>
          <a:stretch>
            <a:fillRect/>
          </a:stretch>
        </p:blipFill>
        <p:spPr>
          <a:xfrm>
            <a:off x="6218238" y="2919222"/>
            <a:ext cx="5364162" cy="3003930"/>
          </a:xfrm>
          <a:prstGeom prst="rect">
            <a:avLst/>
          </a:prstGeom>
        </p:spPr>
      </p:pic>
      <p:pic>
        <p:nvPicPr>
          <p:cNvPr id="13" name="Content Placeholder 3"/>
          <p:cNvPicPr>
            <a:picLocks noGrp="1" noChangeAspect="1"/>
          </p:cNvPicPr>
          <p:nvPr>
            <p:ph sz="quarter" idx="13"/>
          </p:nvPr>
        </p:nvPicPr>
        <p:blipFill>
          <a:blip r:embed="rId3"/>
          <a:stretch>
            <a:fillRect/>
          </a:stretch>
        </p:blipFill>
        <p:spPr>
          <a:xfrm>
            <a:off x="609600" y="2922397"/>
            <a:ext cx="5364163" cy="3003930"/>
          </a:xfrm>
          <a:prstGeom prst="rect">
            <a:avLst/>
          </a:prstGeom>
        </p:spPr>
      </p:pic>
    </p:spTree>
    <p:extLst>
      <p:ext uri="{BB962C8B-B14F-4D97-AF65-F5344CB8AC3E}">
        <p14:creationId xmlns:p14="http://schemas.microsoft.com/office/powerpoint/2010/main" val="38911667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half" idx="2"/>
          </p:nvPr>
        </p:nvSpPr>
        <p:spPr/>
        <p:txBody>
          <a:bodyPr/>
          <a:lstStyle/>
          <a:p>
            <a:r>
              <a:rPr lang="en-US" dirty="0" smtClean="0"/>
              <a:t>Rely dynamic</a:t>
            </a:r>
            <a:endParaRPr lang="en-US" dirty="0"/>
          </a:p>
        </p:txBody>
      </p:sp>
      <p:sp>
        <p:nvSpPr>
          <p:cNvPr id="11" name="Text Placeholder 10"/>
          <p:cNvSpPr>
            <a:spLocks noGrp="1"/>
          </p:cNvSpPr>
          <p:nvPr>
            <p:ph type="body" sz="half" idx="15"/>
          </p:nvPr>
        </p:nvSpPr>
        <p:spPr/>
        <p:txBody>
          <a:bodyPr/>
          <a:lstStyle/>
          <a:p>
            <a:r>
              <a:rPr lang="en-US" dirty="0" smtClean="0"/>
              <a:t>Tournament</a:t>
            </a:r>
            <a:endParaRPr lang="en-US" dirty="0"/>
          </a:p>
        </p:txBody>
      </p:sp>
      <p:sp>
        <p:nvSpPr>
          <p:cNvPr id="3" name="Title 2"/>
          <p:cNvSpPr>
            <a:spLocks noGrp="1"/>
          </p:cNvSpPr>
          <p:nvPr>
            <p:ph type="title"/>
          </p:nvPr>
        </p:nvSpPr>
        <p:spPr/>
        <p:txBody>
          <a:bodyPr/>
          <a:lstStyle/>
          <a:p>
            <a:r>
              <a:rPr lang="en-US" dirty="0" smtClean="0"/>
              <a:t>Decision procedures</a:t>
            </a:r>
            <a:endParaRPr lang="en-US" dirty="0"/>
          </a:p>
        </p:txBody>
      </p:sp>
      <p:pic>
        <p:nvPicPr>
          <p:cNvPr id="4" name="Content Placeholder 3"/>
          <p:cNvPicPr>
            <a:picLocks noGrp="1" noChangeAspect="1"/>
          </p:cNvPicPr>
          <p:nvPr>
            <p:ph sz="quarter" idx="13"/>
          </p:nvPr>
        </p:nvPicPr>
        <p:blipFill>
          <a:blip r:embed="rId2"/>
          <a:stretch>
            <a:fillRect/>
          </a:stretch>
        </p:blipFill>
        <p:spPr>
          <a:xfrm>
            <a:off x="609600" y="2920451"/>
            <a:ext cx="5364163" cy="3007823"/>
          </a:xfrm>
          <a:prstGeom prst="rect">
            <a:avLst/>
          </a:prstGeom>
        </p:spPr>
      </p:pic>
      <p:pic>
        <p:nvPicPr>
          <p:cNvPr id="14" name="Content Placeholder 13"/>
          <p:cNvPicPr>
            <a:picLocks noGrp="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6218238" y="2997108"/>
            <a:ext cx="5364162" cy="2848159"/>
          </a:xfrm>
          <a:prstGeom prst="rect">
            <a:avLst/>
          </a:prstGeom>
        </p:spPr>
      </p:pic>
    </p:spTree>
    <p:extLst>
      <p:ext uri="{BB962C8B-B14F-4D97-AF65-F5344CB8AC3E}">
        <p14:creationId xmlns:p14="http://schemas.microsoft.com/office/powerpoint/2010/main" val="4637036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half" idx="2"/>
          </p:nvPr>
        </p:nvSpPr>
        <p:spPr/>
        <p:txBody>
          <a:bodyPr/>
          <a:lstStyle/>
          <a:p>
            <a:r>
              <a:rPr lang="en-US" dirty="0" smtClean="0"/>
              <a:t>Rely dynamic</a:t>
            </a:r>
            <a:endParaRPr lang="en-US" dirty="0"/>
          </a:p>
        </p:txBody>
      </p:sp>
      <p:sp>
        <p:nvSpPr>
          <p:cNvPr id="11" name="Text Placeholder 10"/>
          <p:cNvSpPr>
            <a:spLocks noGrp="1"/>
          </p:cNvSpPr>
          <p:nvPr>
            <p:ph type="body" sz="half" idx="15"/>
          </p:nvPr>
        </p:nvSpPr>
        <p:spPr/>
        <p:txBody>
          <a:bodyPr/>
          <a:lstStyle/>
          <a:p>
            <a:r>
              <a:rPr lang="en-US" dirty="0" smtClean="0"/>
              <a:t>Tournament</a:t>
            </a:r>
            <a:endParaRPr lang="en-US" dirty="0"/>
          </a:p>
        </p:txBody>
      </p:sp>
      <p:sp>
        <p:nvSpPr>
          <p:cNvPr id="3" name="Title 2"/>
          <p:cNvSpPr>
            <a:spLocks noGrp="1"/>
          </p:cNvSpPr>
          <p:nvPr>
            <p:ph type="title"/>
          </p:nvPr>
        </p:nvSpPr>
        <p:spPr/>
        <p:txBody>
          <a:bodyPr/>
          <a:lstStyle/>
          <a:p>
            <a:r>
              <a:rPr lang="en-US" dirty="0" smtClean="0"/>
              <a:t>Decision procedures</a:t>
            </a:r>
            <a:endParaRPr lang="en-US" dirty="0"/>
          </a:p>
        </p:txBody>
      </p:sp>
      <p:pic>
        <p:nvPicPr>
          <p:cNvPr id="10" name="Content Placeholder 9"/>
          <p:cNvPicPr>
            <a:picLocks noGrp="1" noChangeAspect="1"/>
          </p:cNvPicPr>
          <p:nvPr>
            <p:ph sz="quarter" idx="13"/>
          </p:nvPr>
        </p:nvPicPr>
        <p:blipFill>
          <a:blip r:embed="rId2"/>
          <a:stretch>
            <a:fillRect/>
          </a:stretch>
        </p:blipFill>
        <p:spPr>
          <a:xfrm>
            <a:off x="609600" y="2975196"/>
            <a:ext cx="5364163" cy="2898333"/>
          </a:xfrm>
          <a:prstGeom prst="rect">
            <a:avLst/>
          </a:prstGeom>
        </p:spPr>
      </p:pic>
      <p:pic>
        <p:nvPicPr>
          <p:cNvPr id="12" name="Content Placeholder 11"/>
          <p:cNvPicPr>
            <a:picLocks noGrp="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6218238" y="2971058"/>
            <a:ext cx="5364162" cy="2900258"/>
          </a:xfrm>
          <a:prstGeom prst="rect">
            <a:avLst/>
          </a:prstGeom>
        </p:spPr>
      </p:pic>
    </p:spTree>
    <p:extLst>
      <p:ext uri="{BB962C8B-B14F-4D97-AF65-F5344CB8AC3E}">
        <p14:creationId xmlns:p14="http://schemas.microsoft.com/office/powerpoint/2010/main" val="3647877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Group size (3,6,9) w/ Relay dynamic</a:t>
            </a:r>
            <a:endParaRPr lang="en-US" dirty="0"/>
          </a:p>
        </p:txBody>
      </p:sp>
      <p:sp>
        <p:nvSpPr>
          <p:cNvPr id="8" name="Subtitle 7"/>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949285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2114315464"/>
              </p:ext>
            </p:extLst>
          </p:nvPr>
        </p:nvGraphicFramePr>
        <p:xfrm>
          <a:off x="0" y="0"/>
          <a:ext cx="12193322" cy="6367162"/>
        </p:xfrm>
        <a:graphic>
          <a:graphicData uri="http://schemas.openxmlformats.org/presentationml/2006/ole">
            <mc:AlternateContent xmlns:mc="http://schemas.openxmlformats.org/markup-compatibility/2006">
              <mc:Choice xmlns:v="urn:schemas-microsoft-com:vml" Requires="v">
                <p:oleObj spid="_x0000_s3111" name="Acrobat Document" r:id="rId3" imgW="4837320" imgH="2701800" progId="Acrobat.Document.11">
                  <p:embed/>
                </p:oleObj>
              </mc:Choice>
              <mc:Fallback>
                <p:oleObj name="Acrobat Document" r:id="rId3" imgW="4837320" imgH="2701800" progId="Acrobat.Document.11">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r="20801" b="25716"/>
                      <a:stretch>
                        <a:fillRect/>
                      </a:stretch>
                    </p:blipFill>
                    <p:spPr bwMode="auto">
                      <a:xfrm>
                        <a:off x="0" y="0"/>
                        <a:ext cx="12193322" cy="6367162"/>
                      </a:xfrm>
                      <a:prstGeom prst="rect">
                        <a:avLst/>
                      </a:prstGeom>
                      <a:noFill/>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415962957"/>
              </p:ext>
            </p:extLst>
          </p:nvPr>
        </p:nvGraphicFramePr>
        <p:xfrm>
          <a:off x="-1322" y="36286"/>
          <a:ext cx="12193322" cy="6367162"/>
        </p:xfrm>
        <a:graphic>
          <a:graphicData uri="http://schemas.openxmlformats.org/presentationml/2006/ole">
            <mc:AlternateContent xmlns:mc="http://schemas.openxmlformats.org/markup-compatibility/2006">
              <mc:Choice xmlns:v="urn:schemas-microsoft-com:vml" Requires="v">
                <p:oleObj spid="_x0000_s3112" name="Acrobat Document" r:id="rId5" imgW="4837320" imgH="2701800" progId="Acrobat.Document.11">
                  <p:embed/>
                </p:oleObj>
              </mc:Choice>
              <mc:Fallback>
                <p:oleObj name="Acrobat Document" r:id="rId5" imgW="4837320" imgH="2701800" progId="Acrobat.Document.11">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r="20801" b="25716"/>
                      <a:stretch>
                        <a:fillRect/>
                      </a:stretch>
                    </p:blipFill>
                    <p:spPr bwMode="auto">
                      <a:xfrm>
                        <a:off x="-1322" y="36286"/>
                        <a:ext cx="12193322" cy="6367162"/>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60191425"/>
              </p:ext>
            </p:extLst>
          </p:nvPr>
        </p:nvGraphicFramePr>
        <p:xfrm>
          <a:off x="4550" y="36286"/>
          <a:ext cx="12187450" cy="6367162"/>
        </p:xfrm>
        <a:graphic>
          <a:graphicData uri="http://schemas.openxmlformats.org/presentationml/2006/ole">
            <mc:AlternateContent xmlns:mc="http://schemas.openxmlformats.org/markup-compatibility/2006">
              <mc:Choice xmlns:v="urn:schemas-microsoft-com:vml" Requires="v">
                <p:oleObj spid="_x0000_s3113" name="Acrobat Document" r:id="rId7" imgW="4837320" imgH="2701800" progId="Acrobat.Document.11">
                  <p:embed/>
                </p:oleObj>
              </mc:Choice>
              <mc:Fallback>
                <p:oleObj name="Acrobat Document" r:id="rId7" imgW="4837320" imgH="2701800" progId="Acrobat.Document.11">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r="20801" b="25716"/>
                      <a:stretch>
                        <a:fillRect/>
                      </a:stretch>
                    </p:blipFill>
                    <p:spPr bwMode="auto">
                      <a:xfrm>
                        <a:off x="4550" y="36286"/>
                        <a:ext cx="12187450" cy="6367162"/>
                      </a:xfrm>
                      <a:prstGeom prst="rect">
                        <a:avLst/>
                      </a:prstGeom>
                      <a:noFill/>
                    </p:spPr>
                  </p:pic>
                </p:oleObj>
              </mc:Fallback>
            </mc:AlternateContent>
          </a:graphicData>
        </a:graphic>
      </p:graphicFrame>
      <p:sp>
        <p:nvSpPr>
          <p:cNvPr id="7" name="Rectangle 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3                                                                                  6</a:t>
            </a:r>
            <a:endParaRPr kumimoji="0" lang="en-US" altLang="en-US" sz="11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8" name="Rectangle 5"/>
          <p:cNvSpPr>
            <a:spLocks noChangeArrowheads="1"/>
          </p:cNvSpPr>
          <p:nvPr/>
        </p:nvSpPr>
        <p:spPr bwMode="auto">
          <a:xfrm>
            <a:off x="0" y="33718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9</a:t>
            </a:r>
            <a:endParaRPr kumimoji="0" lang="en-US" altLang="en-US" sz="11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4557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
            <a:ext cx="12103206" cy="6429829"/>
          </a:xfrm>
          <a:prstGeom prst="rect">
            <a:avLst/>
          </a:prstGeom>
        </p:spPr>
      </p:pic>
      <p:pic>
        <p:nvPicPr>
          <p:cNvPr id="3" name="Picture 2"/>
          <p:cNvPicPr>
            <a:picLocks noChangeAspect="1"/>
          </p:cNvPicPr>
          <p:nvPr/>
        </p:nvPicPr>
        <p:blipFill>
          <a:blip r:embed="rId3"/>
          <a:stretch>
            <a:fillRect/>
          </a:stretch>
        </p:blipFill>
        <p:spPr>
          <a:xfrm>
            <a:off x="-1" y="-1"/>
            <a:ext cx="12103207" cy="6429829"/>
          </a:xfrm>
          <a:prstGeom prst="rect">
            <a:avLst/>
          </a:prstGeom>
        </p:spPr>
      </p:pic>
      <p:pic>
        <p:nvPicPr>
          <p:cNvPr id="4" name="Picture 3"/>
          <p:cNvPicPr>
            <a:picLocks noChangeAspect="1"/>
          </p:cNvPicPr>
          <p:nvPr/>
        </p:nvPicPr>
        <p:blipFill>
          <a:blip r:embed="rId4"/>
          <a:stretch>
            <a:fillRect/>
          </a:stretch>
        </p:blipFill>
        <p:spPr>
          <a:xfrm>
            <a:off x="-1" y="0"/>
            <a:ext cx="12103205" cy="6429828"/>
          </a:xfrm>
          <a:prstGeom prst="rect">
            <a:avLst/>
          </a:prstGeom>
        </p:spPr>
      </p:pic>
    </p:spTree>
    <p:extLst>
      <p:ext uri="{BB962C8B-B14F-4D97-AF65-F5344CB8AC3E}">
        <p14:creationId xmlns:p14="http://schemas.microsoft.com/office/powerpoint/2010/main" val="193579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US" dirty="0"/>
          </a:p>
        </p:txBody>
      </p:sp>
      <p:sp>
        <p:nvSpPr>
          <p:cNvPr id="3" name="Title 2"/>
          <p:cNvSpPr>
            <a:spLocks noGrp="1"/>
          </p:cNvSpPr>
          <p:nvPr>
            <p:ph type="title"/>
          </p:nvPr>
        </p:nvSpPr>
        <p:spPr/>
        <p:txBody>
          <a:bodyPr/>
          <a:lstStyle/>
          <a:p>
            <a:r>
              <a:rPr lang="en-US" dirty="0" smtClean="0"/>
              <a:t>Impact </a:t>
            </a:r>
            <a:r>
              <a:rPr lang="en-US" smtClean="0"/>
              <a:t>of Hong-Page</a:t>
            </a:r>
            <a:endParaRPr lang="en-US"/>
          </a:p>
        </p:txBody>
      </p:sp>
      <p:pic>
        <p:nvPicPr>
          <p:cNvPr id="4" name="Picture 3"/>
          <p:cNvPicPr>
            <a:picLocks noChangeAspect="1"/>
          </p:cNvPicPr>
          <p:nvPr/>
        </p:nvPicPr>
        <p:blipFill rotWithShape="1">
          <a:blip r:embed="rId2"/>
          <a:srcRect l="10077" t="29885" r="43500" b="42122"/>
          <a:stretch/>
        </p:blipFill>
        <p:spPr>
          <a:xfrm>
            <a:off x="437881" y="2215165"/>
            <a:ext cx="6040192" cy="2047741"/>
          </a:xfrm>
          <a:prstGeom prst="rect">
            <a:avLst/>
          </a:prstGeom>
        </p:spPr>
      </p:pic>
      <p:pic>
        <p:nvPicPr>
          <p:cNvPr id="5" name="Picture 4"/>
          <p:cNvPicPr>
            <a:picLocks noChangeAspect="1"/>
          </p:cNvPicPr>
          <p:nvPr/>
        </p:nvPicPr>
        <p:blipFill rotWithShape="1">
          <a:blip r:embed="rId3"/>
          <a:srcRect l="8888" t="30590" r="39146" b="47579"/>
          <a:stretch/>
        </p:blipFill>
        <p:spPr>
          <a:xfrm>
            <a:off x="4597758" y="4499019"/>
            <a:ext cx="6761408" cy="1596981"/>
          </a:xfrm>
          <a:prstGeom prst="rect">
            <a:avLst/>
          </a:prstGeom>
        </p:spPr>
      </p:pic>
    </p:spTree>
    <p:extLst>
      <p:ext uri="{BB962C8B-B14F-4D97-AF65-F5344CB8AC3E}">
        <p14:creationId xmlns:p14="http://schemas.microsoft.com/office/powerpoint/2010/main" val="359375516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572855"/>
          </a:xfrm>
          <a:prstGeom prst="rect">
            <a:avLst/>
          </a:prstGeom>
        </p:spPr>
      </p:pic>
      <p:pic>
        <p:nvPicPr>
          <p:cNvPr id="3" name="Picture 2"/>
          <p:cNvPicPr>
            <a:picLocks noChangeAspect="1"/>
          </p:cNvPicPr>
          <p:nvPr/>
        </p:nvPicPr>
        <p:blipFill>
          <a:blip r:embed="rId3"/>
          <a:stretch>
            <a:fillRect/>
          </a:stretch>
        </p:blipFill>
        <p:spPr>
          <a:xfrm>
            <a:off x="0" y="0"/>
            <a:ext cx="12192000" cy="6572855"/>
          </a:xfrm>
          <a:prstGeom prst="rect">
            <a:avLst/>
          </a:prstGeom>
        </p:spPr>
      </p:pic>
      <p:pic>
        <p:nvPicPr>
          <p:cNvPr id="4" name="Picture 3"/>
          <p:cNvPicPr>
            <a:picLocks noChangeAspect="1"/>
          </p:cNvPicPr>
          <p:nvPr/>
        </p:nvPicPr>
        <p:blipFill>
          <a:blip r:embed="rId4"/>
          <a:stretch>
            <a:fillRect/>
          </a:stretch>
        </p:blipFill>
        <p:spPr>
          <a:xfrm>
            <a:off x="0" y="0"/>
            <a:ext cx="12192000" cy="6572855"/>
          </a:xfrm>
          <a:prstGeom prst="rect">
            <a:avLst/>
          </a:prstGeom>
        </p:spPr>
      </p:pic>
    </p:spTree>
    <p:extLst>
      <p:ext uri="{BB962C8B-B14F-4D97-AF65-F5344CB8AC3E}">
        <p14:creationId xmlns:p14="http://schemas.microsoft.com/office/powerpoint/2010/main" val="3007074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size (3,6,9) w/ tournament dynamic</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0822283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344817"/>
          </a:xfrm>
          <a:prstGeom prst="rect">
            <a:avLst/>
          </a:prstGeom>
        </p:spPr>
      </p:pic>
      <p:pic>
        <p:nvPicPr>
          <p:cNvPr id="3" name="Picture 2"/>
          <p:cNvPicPr>
            <a:picLocks noChangeAspect="1"/>
          </p:cNvPicPr>
          <p:nvPr/>
        </p:nvPicPr>
        <p:blipFill>
          <a:blip r:embed="rId3"/>
          <a:stretch>
            <a:fillRect/>
          </a:stretch>
        </p:blipFill>
        <p:spPr>
          <a:xfrm>
            <a:off x="0" y="0"/>
            <a:ext cx="12192000" cy="6344817"/>
          </a:xfrm>
          <a:prstGeom prst="rect">
            <a:avLst/>
          </a:prstGeom>
        </p:spPr>
      </p:pic>
      <p:pic>
        <p:nvPicPr>
          <p:cNvPr id="4" name="Picture 3"/>
          <p:cNvPicPr>
            <a:picLocks noChangeAspect="1"/>
          </p:cNvPicPr>
          <p:nvPr/>
        </p:nvPicPr>
        <p:blipFill>
          <a:blip r:embed="rId4"/>
          <a:stretch>
            <a:fillRect/>
          </a:stretch>
        </p:blipFill>
        <p:spPr>
          <a:xfrm>
            <a:off x="0" y="0"/>
            <a:ext cx="12192000" cy="6344817"/>
          </a:xfrm>
          <a:prstGeom prst="rect">
            <a:avLst/>
          </a:prstGeom>
        </p:spPr>
      </p:pic>
    </p:spTree>
    <p:extLst>
      <p:ext uri="{BB962C8B-B14F-4D97-AF65-F5344CB8AC3E}">
        <p14:creationId xmlns:p14="http://schemas.microsoft.com/office/powerpoint/2010/main" val="8156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477000"/>
          </a:xfrm>
          <a:prstGeom prst="rect">
            <a:avLst/>
          </a:prstGeom>
        </p:spPr>
      </p:pic>
      <p:pic>
        <p:nvPicPr>
          <p:cNvPr id="3" name="Picture 2"/>
          <p:cNvPicPr>
            <a:picLocks noChangeAspect="1"/>
          </p:cNvPicPr>
          <p:nvPr/>
        </p:nvPicPr>
        <p:blipFill>
          <a:blip r:embed="rId3"/>
          <a:stretch>
            <a:fillRect/>
          </a:stretch>
        </p:blipFill>
        <p:spPr>
          <a:xfrm>
            <a:off x="94343" y="0"/>
            <a:ext cx="12192000" cy="6477000"/>
          </a:xfrm>
          <a:prstGeom prst="rect">
            <a:avLst/>
          </a:prstGeom>
        </p:spPr>
      </p:pic>
      <p:pic>
        <p:nvPicPr>
          <p:cNvPr id="4" name="Picture 3"/>
          <p:cNvPicPr>
            <a:picLocks noChangeAspect="1"/>
          </p:cNvPicPr>
          <p:nvPr/>
        </p:nvPicPr>
        <p:blipFill>
          <a:blip r:embed="rId4"/>
          <a:stretch>
            <a:fillRect/>
          </a:stretch>
        </p:blipFill>
        <p:spPr>
          <a:xfrm>
            <a:off x="94343" y="0"/>
            <a:ext cx="12192000" cy="6477000"/>
          </a:xfrm>
          <a:prstGeom prst="rect">
            <a:avLst/>
          </a:prstGeom>
        </p:spPr>
      </p:pic>
    </p:spTree>
    <p:extLst>
      <p:ext uri="{BB962C8B-B14F-4D97-AF65-F5344CB8AC3E}">
        <p14:creationId xmlns:p14="http://schemas.microsoft.com/office/powerpoint/2010/main" val="16643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572855"/>
          </a:xfrm>
          <a:prstGeom prst="rect">
            <a:avLst/>
          </a:prstGeom>
        </p:spPr>
      </p:pic>
      <p:pic>
        <p:nvPicPr>
          <p:cNvPr id="3" name="Picture 2"/>
          <p:cNvPicPr>
            <a:picLocks noChangeAspect="1"/>
          </p:cNvPicPr>
          <p:nvPr/>
        </p:nvPicPr>
        <p:blipFill>
          <a:blip r:embed="rId3"/>
          <a:stretch>
            <a:fillRect/>
          </a:stretch>
        </p:blipFill>
        <p:spPr>
          <a:xfrm>
            <a:off x="0" y="-1"/>
            <a:ext cx="12192000" cy="6572855"/>
          </a:xfrm>
          <a:prstGeom prst="rect">
            <a:avLst/>
          </a:prstGeom>
        </p:spPr>
      </p:pic>
      <p:pic>
        <p:nvPicPr>
          <p:cNvPr id="4" name="Picture 3"/>
          <p:cNvPicPr>
            <a:picLocks noChangeAspect="1"/>
          </p:cNvPicPr>
          <p:nvPr/>
        </p:nvPicPr>
        <p:blipFill>
          <a:blip r:embed="rId4"/>
          <a:stretch>
            <a:fillRect/>
          </a:stretch>
        </p:blipFill>
        <p:spPr>
          <a:xfrm>
            <a:off x="0" y="-2"/>
            <a:ext cx="12192000" cy="6572855"/>
          </a:xfrm>
          <a:prstGeom prst="rect">
            <a:avLst/>
          </a:prstGeom>
        </p:spPr>
      </p:pic>
    </p:spTree>
    <p:extLst>
      <p:ext uri="{BB962C8B-B14F-4D97-AF65-F5344CB8AC3E}">
        <p14:creationId xmlns:p14="http://schemas.microsoft.com/office/powerpoint/2010/main" val="295771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b="21599"/>
          <a:stretch/>
        </p:blipFill>
        <p:spPr>
          <a:xfrm>
            <a:off x="485986" y="5288818"/>
            <a:ext cx="2781300" cy="1291912"/>
          </a:xfrm>
          <a:prstGeom prst="rect">
            <a:avLst/>
          </a:prstGeom>
        </p:spPr>
      </p:pic>
      <p:sp>
        <p:nvSpPr>
          <p:cNvPr id="2" name="Content Placeholder 1"/>
          <p:cNvSpPr>
            <a:spLocks noGrp="1"/>
          </p:cNvSpPr>
          <p:nvPr>
            <p:ph sz="quarter" idx="13"/>
          </p:nvPr>
        </p:nvSpPr>
        <p:spPr>
          <a:xfrm>
            <a:off x="3588242" y="2926681"/>
            <a:ext cx="7994157" cy="4075176"/>
          </a:xfrm>
        </p:spPr>
        <p:txBody>
          <a:bodyPr>
            <a:normAutofit/>
          </a:bodyPr>
          <a:lstStyle/>
          <a:p>
            <a:r>
              <a:rPr lang="en-US" dirty="0" smtClean="0"/>
              <a:t>Modeling Result</a:t>
            </a:r>
          </a:p>
          <a:p>
            <a:endParaRPr lang="en-US" dirty="0"/>
          </a:p>
          <a:p>
            <a:pPr algn="l"/>
            <a:r>
              <a:rPr lang="en-US" dirty="0" smtClean="0"/>
              <a:t>Alterations in groups size and decisions procedures significantly alter the portion of the parameter space in which diversity trumps ability.</a:t>
            </a:r>
          </a:p>
          <a:p>
            <a:pPr algn="l"/>
            <a:endParaRPr lang="en-US" dirty="0"/>
          </a:p>
          <a:p>
            <a:endParaRPr lang="en-US" dirty="0"/>
          </a:p>
        </p:txBody>
      </p:sp>
      <p:sp>
        <p:nvSpPr>
          <p:cNvPr id="3" name="Title 2"/>
          <p:cNvSpPr>
            <a:spLocks noGrp="1"/>
          </p:cNvSpPr>
          <p:nvPr>
            <p:ph type="title"/>
          </p:nvPr>
        </p:nvSpPr>
        <p:spPr/>
        <p:txBody>
          <a:bodyPr/>
          <a:lstStyle/>
          <a:p>
            <a:r>
              <a:rPr lang="en-US" dirty="0" smtClean="0"/>
              <a:t>Claims</a:t>
            </a:r>
            <a:endParaRPr lang="en-US" dirty="0"/>
          </a:p>
        </p:txBody>
      </p:sp>
      <p:pic>
        <p:nvPicPr>
          <p:cNvPr id="4" name="Picture 3"/>
          <p:cNvPicPr>
            <a:picLocks noChangeAspect="1"/>
          </p:cNvPicPr>
          <p:nvPr/>
        </p:nvPicPr>
        <p:blipFill>
          <a:blip r:embed="rId3"/>
          <a:stretch>
            <a:fillRect/>
          </a:stretch>
        </p:blipFill>
        <p:spPr>
          <a:xfrm>
            <a:off x="95461" y="3921818"/>
            <a:ext cx="1905000" cy="2390775"/>
          </a:xfrm>
          <a:prstGeom prst="rect">
            <a:avLst/>
          </a:prstGeom>
        </p:spPr>
      </p:pic>
      <p:pic>
        <p:nvPicPr>
          <p:cNvPr id="5" name="Picture 4"/>
          <p:cNvPicPr>
            <a:picLocks noChangeAspect="1"/>
          </p:cNvPicPr>
          <p:nvPr/>
        </p:nvPicPr>
        <p:blipFill>
          <a:blip r:embed="rId4"/>
          <a:stretch>
            <a:fillRect/>
          </a:stretch>
        </p:blipFill>
        <p:spPr>
          <a:xfrm>
            <a:off x="42230" y="2530112"/>
            <a:ext cx="2305050" cy="1733550"/>
          </a:xfrm>
          <a:prstGeom prst="rect">
            <a:avLst/>
          </a:prstGeom>
        </p:spPr>
      </p:pic>
      <p:pic>
        <p:nvPicPr>
          <p:cNvPr id="6" name="Picture 5"/>
          <p:cNvPicPr>
            <a:picLocks noChangeAspect="1"/>
          </p:cNvPicPr>
          <p:nvPr/>
        </p:nvPicPr>
        <p:blipFill>
          <a:blip r:embed="rId5"/>
          <a:stretch>
            <a:fillRect/>
          </a:stretch>
        </p:blipFill>
        <p:spPr>
          <a:xfrm>
            <a:off x="2085975" y="3396887"/>
            <a:ext cx="1266825" cy="1905000"/>
          </a:xfrm>
          <a:prstGeom prst="rect">
            <a:avLst/>
          </a:prstGeom>
        </p:spPr>
      </p:pic>
      <p:pic>
        <p:nvPicPr>
          <p:cNvPr id="8" name="Picture 7"/>
          <p:cNvPicPr>
            <a:picLocks noChangeAspect="1"/>
          </p:cNvPicPr>
          <p:nvPr/>
        </p:nvPicPr>
        <p:blipFill>
          <a:blip r:embed="rId6"/>
          <a:stretch>
            <a:fillRect/>
          </a:stretch>
        </p:blipFill>
        <p:spPr>
          <a:xfrm>
            <a:off x="1561468" y="1558181"/>
            <a:ext cx="1571625" cy="2095500"/>
          </a:xfrm>
          <a:prstGeom prst="rect">
            <a:avLst/>
          </a:prstGeom>
        </p:spPr>
      </p:pic>
      <p:sp>
        <p:nvSpPr>
          <p:cNvPr id="9" name="TextBox 8"/>
          <p:cNvSpPr txBox="1"/>
          <p:nvPr/>
        </p:nvSpPr>
        <p:spPr>
          <a:xfrm>
            <a:off x="3368535" y="1885999"/>
            <a:ext cx="7420365" cy="830997"/>
          </a:xfrm>
          <a:prstGeom prst="rect">
            <a:avLst/>
          </a:prstGeom>
          <a:noFill/>
        </p:spPr>
        <p:txBody>
          <a:bodyPr wrap="none" rtlCol="0">
            <a:spAutoFit/>
          </a:bodyPr>
          <a:lstStyle/>
          <a:p>
            <a:r>
              <a:rPr lang="en-US" sz="2400" dirty="0" smtClean="0"/>
              <a:t>(3) Changing still other parameters (previously asserted to be</a:t>
            </a:r>
          </a:p>
          <a:p>
            <a:r>
              <a:rPr lang="en-US" sz="2400" dirty="0"/>
              <a:t>i</a:t>
            </a:r>
            <a:r>
              <a:rPr lang="en-US" sz="2400" dirty="0" smtClean="0"/>
              <a:t>nconsequential) restores the DTA result. </a:t>
            </a:r>
            <a:endParaRPr lang="en-US" dirty="0"/>
          </a:p>
        </p:txBody>
      </p:sp>
    </p:spTree>
    <p:extLst>
      <p:ext uri="{BB962C8B-B14F-4D97-AF65-F5344CB8AC3E}">
        <p14:creationId xmlns:p14="http://schemas.microsoft.com/office/powerpoint/2010/main" val="89745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b="21599"/>
          <a:stretch/>
        </p:blipFill>
        <p:spPr>
          <a:xfrm>
            <a:off x="485986" y="5288818"/>
            <a:ext cx="2781300" cy="1291912"/>
          </a:xfrm>
          <a:prstGeom prst="rect">
            <a:avLst/>
          </a:prstGeom>
        </p:spPr>
      </p:pic>
      <p:sp>
        <p:nvSpPr>
          <p:cNvPr id="2" name="Content Placeholder 1"/>
          <p:cNvSpPr>
            <a:spLocks noGrp="1"/>
          </p:cNvSpPr>
          <p:nvPr>
            <p:ph sz="quarter" idx="13"/>
          </p:nvPr>
        </p:nvSpPr>
        <p:spPr>
          <a:xfrm>
            <a:off x="3588242" y="2926681"/>
            <a:ext cx="7994157" cy="4075176"/>
          </a:xfrm>
        </p:spPr>
        <p:txBody>
          <a:bodyPr>
            <a:normAutofit/>
          </a:bodyPr>
          <a:lstStyle/>
          <a:p>
            <a:r>
              <a:rPr lang="en-US" dirty="0" smtClean="0"/>
              <a:t>Implications</a:t>
            </a:r>
          </a:p>
          <a:p>
            <a:pPr algn="l"/>
            <a:r>
              <a:rPr lang="en-US" b="1" u="sng" dirty="0" smtClean="0"/>
              <a:t>HP warrants claims like:</a:t>
            </a:r>
            <a:endParaRPr lang="en-US" b="1" u="sng" dirty="0"/>
          </a:p>
          <a:p>
            <a:pPr algn="l"/>
            <a:r>
              <a:rPr lang="en-US" dirty="0"/>
              <a:t>Mayo-Wilson, </a:t>
            </a:r>
            <a:r>
              <a:rPr lang="en-US" dirty="0" err="1"/>
              <a:t>Zollman</a:t>
            </a:r>
            <a:r>
              <a:rPr lang="en-US" dirty="0"/>
              <a:t>, &amp; </a:t>
            </a:r>
            <a:r>
              <a:rPr lang="en-US" dirty="0" err="1" smtClean="0"/>
              <a:t>Danks</a:t>
            </a:r>
            <a:r>
              <a:rPr lang="en-US" dirty="0" smtClean="0"/>
              <a:t>:  The </a:t>
            </a:r>
            <a:r>
              <a:rPr lang="en-US" dirty="0"/>
              <a:t>results of Hong and Page support the “independence thesis”—the claim that the properties of an epistemic community can differ from the properties of their agents </a:t>
            </a:r>
          </a:p>
          <a:p>
            <a:pPr algn="l"/>
            <a:endParaRPr lang="en-US" dirty="0"/>
          </a:p>
          <a:p>
            <a:pPr algn="l"/>
            <a:r>
              <a:rPr lang="en-US" b="1" u="sng" dirty="0" smtClean="0"/>
              <a:t>HP does not warrant claims like:</a:t>
            </a:r>
            <a:endParaRPr lang="en-US" b="1" u="sng" dirty="0"/>
          </a:p>
          <a:p>
            <a:pPr algn="l"/>
            <a:r>
              <a:rPr lang="en-US" dirty="0"/>
              <a:t>Jacob </a:t>
            </a:r>
            <a:r>
              <a:rPr lang="en-US" dirty="0" err="1"/>
              <a:t>Stegenga</a:t>
            </a:r>
            <a:r>
              <a:rPr lang="en-US" dirty="0"/>
              <a:t>: Socially inclusive consensus conferences are more likely to consider all the </a:t>
            </a:r>
            <a:r>
              <a:rPr lang="en-US" dirty="0" smtClean="0"/>
              <a:t>evidence</a:t>
            </a:r>
            <a:endParaRPr lang="en-US" dirty="0"/>
          </a:p>
        </p:txBody>
      </p:sp>
      <p:sp>
        <p:nvSpPr>
          <p:cNvPr id="3" name="Title 2"/>
          <p:cNvSpPr>
            <a:spLocks noGrp="1"/>
          </p:cNvSpPr>
          <p:nvPr>
            <p:ph type="title"/>
          </p:nvPr>
        </p:nvSpPr>
        <p:spPr/>
        <p:txBody>
          <a:bodyPr/>
          <a:lstStyle/>
          <a:p>
            <a:r>
              <a:rPr lang="en-US" dirty="0" smtClean="0"/>
              <a:t>Claims</a:t>
            </a:r>
            <a:endParaRPr lang="en-US" dirty="0"/>
          </a:p>
        </p:txBody>
      </p:sp>
      <p:pic>
        <p:nvPicPr>
          <p:cNvPr id="4" name="Picture 3"/>
          <p:cNvPicPr>
            <a:picLocks noChangeAspect="1"/>
          </p:cNvPicPr>
          <p:nvPr/>
        </p:nvPicPr>
        <p:blipFill>
          <a:blip r:embed="rId3"/>
          <a:stretch>
            <a:fillRect/>
          </a:stretch>
        </p:blipFill>
        <p:spPr>
          <a:xfrm>
            <a:off x="95461" y="3921818"/>
            <a:ext cx="1905000" cy="2390775"/>
          </a:xfrm>
          <a:prstGeom prst="rect">
            <a:avLst/>
          </a:prstGeom>
        </p:spPr>
      </p:pic>
      <p:pic>
        <p:nvPicPr>
          <p:cNvPr id="5" name="Picture 4"/>
          <p:cNvPicPr>
            <a:picLocks noChangeAspect="1"/>
          </p:cNvPicPr>
          <p:nvPr/>
        </p:nvPicPr>
        <p:blipFill>
          <a:blip r:embed="rId4"/>
          <a:stretch>
            <a:fillRect/>
          </a:stretch>
        </p:blipFill>
        <p:spPr>
          <a:xfrm>
            <a:off x="42230" y="2530112"/>
            <a:ext cx="2305050" cy="1733550"/>
          </a:xfrm>
          <a:prstGeom prst="rect">
            <a:avLst/>
          </a:prstGeom>
        </p:spPr>
      </p:pic>
      <p:pic>
        <p:nvPicPr>
          <p:cNvPr id="6" name="Picture 5"/>
          <p:cNvPicPr>
            <a:picLocks noChangeAspect="1"/>
          </p:cNvPicPr>
          <p:nvPr/>
        </p:nvPicPr>
        <p:blipFill>
          <a:blip r:embed="rId5"/>
          <a:stretch>
            <a:fillRect/>
          </a:stretch>
        </p:blipFill>
        <p:spPr>
          <a:xfrm>
            <a:off x="2085975" y="3396887"/>
            <a:ext cx="1266825" cy="1905000"/>
          </a:xfrm>
          <a:prstGeom prst="rect">
            <a:avLst/>
          </a:prstGeom>
        </p:spPr>
      </p:pic>
      <p:pic>
        <p:nvPicPr>
          <p:cNvPr id="8" name="Picture 7"/>
          <p:cNvPicPr>
            <a:picLocks noChangeAspect="1"/>
          </p:cNvPicPr>
          <p:nvPr/>
        </p:nvPicPr>
        <p:blipFill>
          <a:blip r:embed="rId6"/>
          <a:stretch>
            <a:fillRect/>
          </a:stretch>
        </p:blipFill>
        <p:spPr>
          <a:xfrm>
            <a:off x="1561468" y="1558181"/>
            <a:ext cx="1571625" cy="2095500"/>
          </a:xfrm>
          <a:prstGeom prst="rect">
            <a:avLst/>
          </a:prstGeom>
        </p:spPr>
      </p:pic>
      <p:sp>
        <p:nvSpPr>
          <p:cNvPr id="9" name="TextBox 8"/>
          <p:cNvSpPr txBox="1"/>
          <p:nvPr/>
        </p:nvSpPr>
        <p:spPr>
          <a:xfrm>
            <a:off x="3368535" y="1885999"/>
            <a:ext cx="8565871" cy="1107996"/>
          </a:xfrm>
          <a:prstGeom prst="rect">
            <a:avLst/>
          </a:prstGeom>
          <a:noFill/>
        </p:spPr>
        <p:txBody>
          <a:bodyPr wrap="none" rtlCol="0">
            <a:spAutoFit/>
          </a:bodyPr>
          <a:lstStyle/>
          <a:p>
            <a:r>
              <a:rPr lang="en-US" sz="2400" dirty="0" smtClean="0"/>
              <a:t>(4) Given the parameter sensitivity of the model, the unqualified claim</a:t>
            </a:r>
          </a:p>
          <a:p>
            <a:r>
              <a:rPr lang="en-US" sz="2400" dirty="0" smtClean="0"/>
              <a:t>that “diversity trumps ability” is overstated and unjustified</a:t>
            </a:r>
            <a:r>
              <a:rPr lang="en-US" dirty="0" smtClean="0"/>
              <a:t> </a:t>
            </a:r>
          </a:p>
          <a:p>
            <a:endParaRPr lang="en-US" dirty="0"/>
          </a:p>
        </p:txBody>
      </p:sp>
    </p:spTree>
    <p:extLst>
      <p:ext uri="{BB962C8B-B14F-4D97-AF65-F5344CB8AC3E}">
        <p14:creationId xmlns:p14="http://schemas.microsoft.com/office/powerpoint/2010/main" val="317828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fade">
                                      <p:cBhvr>
                                        <p:cTn id="18" dur="500"/>
                                        <p:tgtEl>
                                          <p:spTgt spid="2">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fade">
                                      <p:cBhvr>
                                        <p:cTn id="21"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b="21599"/>
          <a:stretch/>
        </p:blipFill>
        <p:spPr>
          <a:xfrm>
            <a:off x="485986" y="5288818"/>
            <a:ext cx="2781300" cy="1291912"/>
          </a:xfrm>
          <a:prstGeom prst="rect">
            <a:avLst/>
          </a:prstGeom>
        </p:spPr>
      </p:pic>
      <p:sp>
        <p:nvSpPr>
          <p:cNvPr id="2" name="Content Placeholder 1"/>
          <p:cNvSpPr>
            <a:spLocks noGrp="1"/>
          </p:cNvSpPr>
          <p:nvPr>
            <p:ph sz="quarter" idx="13"/>
          </p:nvPr>
        </p:nvSpPr>
        <p:spPr>
          <a:xfrm>
            <a:off x="3588242" y="2926681"/>
            <a:ext cx="7994157" cy="4075176"/>
          </a:xfrm>
        </p:spPr>
        <p:txBody>
          <a:bodyPr>
            <a:normAutofit/>
          </a:bodyPr>
          <a:lstStyle/>
          <a:p>
            <a:r>
              <a:rPr lang="en-US" dirty="0" smtClean="0"/>
              <a:t>Implications</a:t>
            </a:r>
          </a:p>
          <a:p>
            <a:endParaRPr lang="en-US" dirty="0" smtClean="0"/>
          </a:p>
          <a:p>
            <a:pPr algn="l"/>
            <a:r>
              <a:rPr lang="en-US" dirty="0" smtClean="0"/>
              <a:t>Diversity initiatives may be warranted by social justice considerations and</a:t>
            </a:r>
          </a:p>
          <a:p>
            <a:pPr algn="l"/>
            <a:r>
              <a:rPr lang="en-US" dirty="0" smtClean="0"/>
              <a:t>perhaps by epistemic considerations; however, the HP results do not provide support without further work. </a:t>
            </a:r>
          </a:p>
        </p:txBody>
      </p:sp>
      <p:sp>
        <p:nvSpPr>
          <p:cNvPr id="3" name="Title 2"/>
          <p:cNvSpPr>
            <a:spLocks noGrp="1"/>
          </p:cNvSpPr>
          <p:nvPr>
            <p:ph type="title"/>
          </p:nvPr>
        </p:nvSpPr>
        <p:spPr/>
        <p:txBody>
          <a:bodyPr/>
          <a:lstStyle/>
          <a:p>
            <a:r>
              <a:rPr lang="en-US" dirty="0" smtClean="0"/>
              <a:t>Claims</a:t>
            </a:r>
            <a:endParaRPr lang="en-US" dirty="0"/>
          </a:p>
        </p:txBody>
      </p:sp>
      <p:pic>
        <p:nvPicPr>
          <p:cNvPr id="4" name="Picture 3"/>
          <p:cNvPicPr>
            <a:picLocks noChangeAspect="1"/>
          </p:cNvPicPr>
          <p:nvPr/>
        </p:nvPicPr>
        <p:blipFill>
          <a:blip r:embed="rId3"/>
          <a:stretch>
            <a:fillRect/>
          </a:stretch>
        </p:blipFill>
        <p:spPr>
          <a:xfrm>
            <a:off x="95461" y="3921818"/>
            <a:ext cx="1905000" cy="2390775"/>
          </a:xfrm>
          <a:prstGeom prst="rect">
            <a:avLst/>
          </a:prstGeom>
        </p:spPr>
      </p:pic>
      <p:pic>
        <p:nvPicPr>
          <p:cNvPr id="5" name="Picture 4"/>
          <p:cNvPicPr>
            <a:picLocks noChangeAspect="1"/>
          </p:cNvPicPr>
          <p:nvPr/>
        </p:nvPicPr>
        <p:blipFill>
          <a:blip r:embed="rId4"/>
          <a:stretch>
            <a:fillRect/>
          </a:stretch>
        </p:blipFill>
        <p:spPr>
          <a:xfrm>
            <a:off x="42230" y="2530112"/>
            <a:ext cx="2305050" cy="1733550"/>
          </a:xfrm>
          <a:prstGeom prst="rect">
            <a:avLst/>
          </a:prstGeom>
        </p:spPr>
      </p:pic>
      <p:pic>
        <p:nvPicPr>
          <p:cNvPr id="6" name="Picture 5"/>
          <p:cNvPicPr>
            <a:picLocks noChangeAspect="1"/>
          </p:cNvPicPr>
          <p:nvPr/>
        </p:nvPicPr>
        <p:blipFill>
          <a:blip r:embed="rId5"/>
          <a:stretch>
            <a:fillRect/>
          </a:stretch>
        </p:blipFill>
        <p:spPr>
          <a:xfrm>
            <a:off x="2085975" y="3396887"/>
            <a:ext cx="1266825" cy="1905000"/>
          </a:xfrm>
          <a:prstGeom prst="rect">
            <a:avLst/>
          </a:prstGeom>
        </p:spPr>
      </p:pic>
      <p:pic>
        <p:nvPicPr>
          <p:cNvPr id="8" name="Picture 7"/>
          <p:cNvPicPr>
            <a:picLocks noChangeAspect="1"/>
          </p:cNvPicPr>
          <p:nvPr/>
        </p:nvPicPr>
        <p:blipFill>
          <a:blip r:embed="rId6"/>
          <a:stretch>
            <a:fillRect/>
          </a:stretch>
        </p:blipFill>
        <p:spPr>
          <a:xfrm>
            <a:off x="1561468" y="1558181"/>
            <a:ext cx="1571625" cy="2095500"/>
          </a:xfrm>
          <a:prstGeom prst="rect">
            <a:avLst/>
          </a:prstGeom>
        </p:spPr>
      </p:pic>
      <p:sp>
        <p:nvSpPr>
          <p:cNvPr id="9" name="TextBox 8"/>
          <p:cNvSpPr txBox="1"/>
          <p:nvPr/>
        </p:nvSpPr>
        <p:spPr>
          <a:xfrm>
            <a:off x="3368535" y="1885999"/>
            <a:ext cx="8296567" cy="830997"/>
          </a:xfrm>
          <a:prstGeom prst="rect">
            <a:avLst/>
          </a:prstGeom>
          <a:noFill/>
        </p:spPr>
        <p:txBody>
          <a:bodyPr wrap="none" rtlCol="0">
            <a:spAutoFit/>
          </a:bodyPr>
          <a:lstStyle/>
          <a:p>
            <a:r>
              <a:rPr lang="en-US" sz="2400" dirty="0" smtClean="0"/>
              <a:t>(5) Given the parameter sensitivity of the model, the HP result does</a:t>
            </a:r>
          </a:p>
          <a:p>
            <a:r>
              <a:rPr lang="en-US" sz="2400" dirty="0"/>
              <a:t>n</a:t>
            </a:r>
            <a:r>
              <a:rPr lang="en-US" sz="2400" dirty="0" smtClean="0"/>
              <a:t>ot provide support for diversity initiatives</a:t>
            </a:r>
            <a:endParaRPr lang="en-US" dirty="0"/>
          </a:p>
        </p:txBody>
      </p:sp>
    </p:spTree>
    <p:extLst>
      <p:ext uri="{BB962C8B-B14F-4D97-AF65-F5344CB8AC3E}">
        <p14:creationId xmlns:p14="http://schemas.microsoft.com/office/powerpoint/2010/main" val="140379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30209" y="1698939"/>
            <a:ext cx="2305050" cy="1733550"/>
          </a:xfrm>
          <a:prstGeom prst="rect">
            <a:avLst/>
          </a:prstGeom>
        </p:spPr>
      </p:pic>
      <p:sp>
        <p:nvSpPr>
          <p:cNvPr id="3" name="Title 2"/>
          <p:cNvSpPr>
            <a:spLocks noGrp="1"/>
          </p:cNvSpPr>
          <p:nvPr>
            <p:ph type="title"/>
          </p:nvPr>
        </p:nvSpPr>
        <p:spPr/>
        <p:txBody>
          <a:bodyPr/>
          <a:lstStyle/>
          <a:p>
            <a:r>
              <a:rPr lang="en-US" dirty="0" smtClean="0"/>
              <a:t>THANKS</a:t>
            </a:r>
            <a:endParaRPr lang="en-US" dirty="0"/>
          </a:p>
        </p:txBody>
      </p:sp>
      <p:pic>
        <p:nvPicPr>
          <p:cNvPr id="10" name="Picture 9"/>
          <p:cNvPicPr>
            <a:picLocks noChangeAspect="1"/>
          </p:cNvPicPr>
          <p:nvPr/>
        </p:nvPicPr>
        <p:blipFill>
          <a:blip r:embed="rId3"/>
          <a:stretch>
            <a:fillRect/>
          </a:stretch>
        </p:blipFill>
        <p:spPr>
          <a:xfrm>
            <a:off x="2866913" y="4873643"/>
            <a:ext cx="1266825" cy="1905000"/>
          </a:xfrm>
          <a:prstGeom prst="rect">
            <a:avLst/>
          </a:prstGeom>
        </p:spPr>
      </p:pic>
      <p:pic>
        <p:nvPicPr>
          <p:cNvPr id="13" name="Picture 12"/>
          <p:cNvPicPr>
            <a:picLocks noChangeAspect="1"/>
          </p:cNvPicPr>
          <p:nvPr/>
        </p:nvPicPr>
        <p:blipFill>
          <a:blip r:embed="rId4"/>
          <a:stretch>
            <a:fillRect/>
          </a:stretch>
        </p:blipFill>
        <p:spPr>
          <a:xfrm>
            <a:off x="1685483" y="2025373"/>
            <a:ext cx="1905000" cy="2390775"/>
          </a:xfrm>
          <a:prstGeom prst="rect">
            <a:avLst/>
          </a:prstGeom>
        </p:spPr>
      </p:pic>
      <p:pic>
        <p:nvPicPr>
          <p:cNvPr id="9" name="Picture 8"/>
          <p:cNvPicPr>
            <a:picLocks noChangeAspect="1"/>
          </p:cNvPicPr>
          <p:nvPr/>
        </p:nvPicPr>
        <p:blipFill>
          <a:blip r:embed="rId5"/>
          <a:stretch>
            <a:fillRect/>
          </a:stretch>
        </p:blipFill>
        <p:spPr>
          <a:xfrm>
            <a:off x="9272350" y="2407660"/>
            <a:ext cx="1571625" cy="2095500"/>
          </a:xfrm>
          <a:prstGeom prst="rect">
            <a:avLst/>
          </a:prstGeom>
        </p:spPr>
      </p:pic>
      <p:sp>
        <p:nvSpPr>
          <p:cNvPr id="5" name="Content Placeholder 4"/>
          <p:cNvSpPr>
            <a:spLocks noGrp="1"/>
          </p:cNvSpPr>
          <p:nvPr>
            <p:ph sz="quarter" idx="13"/>
          </p:nvPr>
        </p:nvSpPr>
        <p:spPr>
          <a:xfrm>
            <a:off x="6784258" y="1823821"/>
            <a:ext cx="2105987" cy="1904963"/>
          </a:xfrm>
        </p:spPr>
        <p:txBody>
          <a:bodyPr>
            <a:noAutofit/>
          </a:bodyPr>
          <a:lstStyle/>
          <a:p>
            <a:pPr algn="l"/>
            <a:r>
              <a:rPr lang="en-US" sz="2800" dirty="0" smtClean="0"/>
              <a:t>Sean McGeehan</a:t>
            </a:r>
          </a:p>
          <a:p>
            <a:pPr algn="l"/>
            <a:r>
              <a:rPr lang="en-US" sz="2800" dirty="0" smtClean="0"/>
              <a:t>U. Penn</a:t>
            </a:r>
          </a:p>
          <a:p>
            <a:pPr algn="l"/>
            <a:r>
              <a:rPr lang="en-US" sz="2800" b="1" dirty="0"/>
              <a:t> </a:t>
            </a:r>
            <a:endParaRPr lang="en-US" sz="2800" dirty="0"/>
          </a:p>
        </p:txBody>
      </p:sp>
      <p:sp>
        <p:nvSpPr>
          <p:cNvPr id="21" name="TextBox 20"/>
          <p:cNvSpPr txBox="1"/>
          <p:nvPr/>
        </p:nvSpPr>
        <p:spPr>
          <a:xfrm>
            <a:off x="296214" y="2395470"/>
            <a:ext cx="1265090" cy="1200329"/>
          </a:xfrm>
          <a:prstGeom prst="rect">
            <a:avLst/>
          </a:prstGeom>
          <a:noFill/>
        </p:spPr>
        <p:txBody>
          <a:bodyPr wrap="none" rtlCol="0">
            <a:spAutoFit/>
          </a:bodyPr>
          <a:lstStyle/>
          <a:p>
            <a:r>
              <a:rPr lang="en-US" sz="2400" dirty="0" smtClean="0"/>
              <a:t>Aaron </a:t>
            </a:r>
          </a:p>
          <a:p>
            <a:r>
              <a:rPr lang="en-US" sz="2400" dirty="0" err="1" smtClean="0"/>
              <a:t>Bramson</a:t>
            </a:r>
            <a:endParaRPr lang="en-US" sz="2400" dirty="0" smtClean="0"/>
          </a:p>
          <a:p>
            <a:r>
              <a:rPr lang="en-US" sz="2400" dirty="0" smtClean="0"/>
              <a:t>RIKEN</a:t>
            </a:r>
          </a:p>
        </p:txBody>
      </p:sp>
      <p:sp>
        <p:nvSpPr>
          <p:cNvPr id="22" name="TextBox 21"/>
          <p:cNvSpPr txBox="1"/>
          <p:nvPr/>
        </p:nvSpPr>
        <p:spPr>
          <a:xfrm>
            <a:off x="891706" y="5064644"/>
            <a:ext cx="1757039" cy="1938992"/>
          </a:xfrm>
          <a:prstGeom prst="rect">
            <a:avLst/>
          </a:prstGeom>
          <a:noFill/>
        </p:spPr>
        <p:txBody>
          <a:bodyPr wrap="square" rtlCol="0">
            <a:spAutoFit/>
          </a:bodyPr>
          <a:lstStyle/>
          <a:p>
            <a:pPr algn="r"/>
            <a:r>
              <a:rPr lang="en-US" sz="2400" dirty="0" smtClean="0"/>
              <a:t>Dan</a:t>
            </a:r>
          </a:p>
          <a:p>
            <a:pPr algn="r"/>
            <a:r>
              <a:rPr lang="en-US" sz="2400" dirty="0" smtClean="0"/>
              <a:t>Singer</a:t>
            </a:r>
          </a:p>
          <a:p>
            <a:r>
              <a:rPr lang="en-US" sz="2400" dirty="0" smtClean="0"/>
              <a:t>University of Pennsylvania</a:t>
            </a:r>
          </a:p>
          <a:p>
            <a:endParaRPr lang="en-US" sz="2400" dirty="0" smtClean="0"/>
          </a:p>
        </p:txBody>
      </p:sp>
      <p:sp>
        <p:nvSpPr>
          <p:cNvPr id="23" name="TextBox 22"/>
          <p:cNvSpPr txBox="1"/>
          <p:nvPr/>
        </p:nvSpPr>
        <p:spPr>
          <a:xfrm>
            <a:off x="3982734" y="3508820"/>
            <a:ext cx="1165704" cy="1200329"/>
          </a:xfrm>
          <a:prstGeom prst="rect">
            <a:avLst/>
          </a:prstGeom>
          <a:noFill/>
        </p:spPr>
        <p:txBody>
          <a:bodyPr wrap="none" rtlCol="0">
            <a:spAutoFit/>
          </a:bodyPr>
          <a:lstStyle/>
          <a:p>
            <a:r>
              <a:rPr lang="en-US" sz="2400" dirty="0" smtClean="0"/>
              <a:t>Bennett</a:t>
            </a:r>
          </a:p>
          <a:p>
            <a:r>
              <a:rPr lang="en-US" sz="2400" dirty="0" smtClean="0"/>
              <a:t>Holman</a:t>
            </a:r>
          </a:p>
          <a:p>
            <a:r>
              <a:rPr lang="en-US" sz="2400" dirty="0" err="1" smtClean="0"/>
              <a:t>Yonsei</a:t>
            </a:r>
            <a:endParaRPr lang="en-US" sz="2400" dirty="0" smtClean="0"/>
          </a:p>
        </p:txBody>
      </p:sp>
      <p:sp>
        <p:nvSpPr>
          <p:cNvPr id="24" name="TextBox 23"/>
          <p:cNvSpPr txBox="1"/>
          <p:nvPr/>
        </p:nvSpPr>
        <p:spPr>
          <a:xfrm>
            <a:off x="5974504" y="3788962"/>
            <a:ext cx="2471779" cy="1938992"/>
          </a:xfrm>
          <a:prstGeom prst="rect">
            <a:avLst/>
          </a:prstGeom>
          <a:noFill/>
        </p:spPr>
        <p:txBody>
          <a:bodyPr wrap="square" rtlCol="0">
            <a:spAutoFit/>
          </a:bodyPr>
          <a:lstStyle/>
          <a:p>
            <a:r>
              <a:rPr lang="en-US" sz="2400" dirty="0" smtClean="0"/>
              <a:t>Zev Berger</a:t>
            </a:r>
          </a:p>
          <a:p>
            <a:r>
              <a:rPr lang="en-US" sz="2400" dirty="0" smtClean="0"/>
              <a:t>E. Michigan University</a:t>
            </a:r>
          </a:p>
          <a:p>
            <a:endParaRPr lang="en-US" sz="2400" dirty="0" smtClean="0"/>
          </a:p>
          <a:p>
            <a:endParaRPr lang="en-US" sz="2400" dirty="0"/>
          </a:p>
        </p:txBody>
      </p:sp>
      <p:sp>
        <p:nvSpPr>
          <p:cNvPr id="25" name="TextBox 24"/>
          <p:cNvSpPr txBox="1"/>
          <p:nvPr/>
        </p:nvSpPr>
        <p:spPr>
          <a:xfrm>
            <a:off x="9206560" y="4539332"/>
            <a:ext cx="2919649" cy="3046988"/>
          </a:xfrm>
          <a:prstGeom prst="rect">
            <a:avLst/>
          </a:prstGeom>
          <a:noFill/>
        </p:spPr>
        <p:txBody>
          <a:bodyPr wrap="square" rtlCol="0">
            <a:spAutoFit/>
          </a:bodyPr>
          <a:lstStyle/>
          <a:p>
            <a:r>
              <a:rPr lang="en-US" sz="2400" dirty="0" smtClean="0"/>
              <a:t>Patrick Grim</a:t>
            </a:r>
          </a:p>
          <a:p>
            <a:r>
              <a:rPr lang="en-US" sz="2400" dirty="0"/>
              <a:t>Center for Study of Complex Systems, University of Michigan; Philosophy, Stony Brook </a:t>
            </a:r>
            <a:endParaRPr lang="en-US" sz="2400" dirty="0" smtClean="0"/>
          </a:p>
          <a:p>
            <a:endParaRPr lang="en-US" sz="2400" dirty="0" smtClean="0"/>
          </a:p>
          <a:p>
            <a:endParaRPr lang="en-US" sz="2400" dirty="0" smtClean="0"/>
          </a:p>
        </p:txBody>
      </p:sp>
      <p:pic>
        <p:nvPicPr>
          <p:cNvPr id="26" name="Picture 25"/>
          <p:cNvPicPr>
            <a:picLocks noChangeAspect="1"/>
          </p:cNvPicPr>
          <p:nvPr/>
        </p:nvPicPr>
        <p:blipFill>
          <a:blip r:embed="rId6"/>
          <a:stretch>
            <a:fillRect/>
          </a:stretch>
        </p:blipFill>
        <p:spPr>
          <a:xfrm>
            <a:off x="6108945" y="5064644"/>
            <a:ext cx="2781300" cy="1647825"/>
          </a:xfrm>
          <a:prstGeom prst="rect">
            <a:avLst/>
          </a:prstGeom>
        </p:spPr>
      </p:pic>
      <p:pic>
        <p:nvPicPr>
          <p:cNvPr id="4" name="Picture 3"/>
          <p:cNvPicPr>
            <a:picLocks noChangeAspect="1"/>
          </p:cNvPicPr>
          <p:nvPr/>
        </p:nvPicPr>
        <p:blipFill>
          <a:blip r:embed="rId7"/>
          <a:stretch>
            <a:fillRect/>
          </a:stretch>
        </p:blipFill>
        <p:spPr>
          <a:xfrm>
            <a:off x="5637973" y="1746288"/>
            <a:ext cx="1146285" cy="1419210"/>
          </a:xfrm>
          <a:prstGeom prst="rect">
            <a:avLst/>
          </a:prstGeom>
        </p:spPr>
      </p:pic>
    </p:spTree>
    <p:extLst>
      <p:ext uri="{BB962C8B-B14F-4D97-AF65-F5344CB8AC3E}">
        <p14:creationId xmlns:p14="http://schemas.microsoft.com/office/powerpoint/2010/main" val="284118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Commentary slides</a:t>
            </a:r>
            <a:endParaRPr lang="en-US" dirty="0"/>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8292749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b="21599"/>
          <a:stretch/>
        </p:blipFill>
        <p:spPr>
          <a:xfrm>
            <a:off x="485986" y="5288818"/>
            <a:ext cx="2781300" cy="1291912"/>
          </a:xfrm>
          <a:prstGeom prst="rect">
            <a:avLst/>
          </a:prstGeom>
        </p:spPr>
      </p:pic>
      <p:sp>
        <p:nvSpPr>
          <p:cNvPr id="2" name="Content Placeholder 1"/>
          <p:cNvSpPr>
            <a:spLocks noGrp="1"/>
          </p:cNvSpPr>
          <p:nvPr>
            <p:ph sz="quarter" idx="13"/>
          </p:nvPr>
        </p:nvSpPr>
        <p:spPr>
          <a:xfrm>
            <a:off x="3588242" y="2926681"/>
            <a:ext cx="7994157" cy="4075176"/>
          </a:xfrm>
        </p:spPr>
        <p:txBody>
          <a:bodyPr>
            <a:normAutofit/>
          </a:bodyPr>
          <a:lstStyle/>
          <a:p>
            <a:r>
              <a:rPr lang="en-US" dirty="0" smtClean="0"/>
              <a:t>Interpretive Issue</a:t>
            </a:r>
          </a:p>
          <a:p>
            <a:endParaRPr lang="en-US" dirty="0"/>
          </a:p>
          <a:p>
            <a:pPr algn="l"/>
            <a:r>
              <a:rPr lang="en-US" dirty="0"/>
              <a:t>Elizabeth Anderson characterizes Hong-Page as showing “that diverse collections of </a:t>
            </a:r>
            <a:r>
              <a:rPr lang="en-US" dirty="0" err="1"/>
              <a:t>nonexperts</a:t>
            </a:r>
            <a:r>
              <a:rPr lang="en-US" dirty="0"/>
              <a:t> do a better job than experts in solving many problems,” supporting the claim that “democracy, which allows everyone to have a hand in collective problem solving is epistemically superior to technocracy, or rule by experts” (Anderson 2006, 12). </a:t>
            </a:r>
            <a:endParaRPr lang="en-US" dirty="0" smtClean="0"/>
          </a:p>
        </p:txBody>
      </p:sp>
      <p:sp>
        <p:nvSpPr>
          <p:cNvPr id="3" name="Title 2"/>
          <p:cNvSpPr>
            <a:spLocks noGrp="1"/>
          </p:cNvSpPr>
          <p:nvPr>
            <p:ph type="title"/>
          </p:nvPr>
        </p:nvSpPr>
        <p:spPr/>
        <p:txBody>
          <a:bodyPr/>
          <a:lstStyle/>
          <a:p>
            <a:r>
              <a:rPr lang="en-US" dirty="0" smtClean="0"/>
              <a:t>Claims</a:t>
            </a:r>
            <a:endParaRPr lang="en-US" dirty="0"/>
          </a:p>
        </p:txBody>
      </p:sp>
      <p:pic>
        <p:nvPicPr>
          <p:cNvPr id="4" name="Picture 3"/>
          <p:cNvPicPr>
            <a:picLocks noChangeAspect="1"/>
          </p:cNvPicPr>
          <p:nvPr/>
        </p:nvPicPr>
        <p:blipFill>
          <a:blip r:embed="rId3"/>
          <a:stretch>
            <a:fillRect/>
          </a:stretch>
        </p:blipFill>
        <p:spPr>
          <a:xfrm>
            <a:off x="95461" y="3921818"/>
            <a:ext cx="1905000" cy="2390775"/>
          </a:xfrm>
          <a:prstGeom prst="rect">
            <a:avLst/>
          </a:prstGeom>
        </p:spPr>
      </p:pic>
      <p:pic>
        <p:nvPicPr>
          <p:cNvPr id="5" name="Picture 4"/>
          <p:cNvPicPr>
            <a:picLocks noChangeAspect="1"/>
          </p:cNvPicPr>
          <p:nvPr/>
        </p:nvPicPr>
        <p:blipFill>
          <a:blip r:embed="rId4"/>
          <a:stretch>
            <a:fillRect/>
          </a:stretch>
        </p:blipFill>
        <p:spPr>
          <a:xfrm>
            <a:off x="42230" y="2530112"/>
            <a:ext cx="2305050" cy="1733550"/>
          </a:xfrm>
          <a:prstGeom prst="rect">
            <a:avLst/>
          </a:prstGeom>
        </p:spPr>
      </p:pic>
      <p:pic>
        <p:nvPicPr>
          <p:cNvPr id="6" name="Picture 5"/>
          <p:cNvPicPr>
            <a:picLocks noChangeAspect="1"/>
          </p:cNvPicPr>
          <p:nvPr/>
        </p:nvPicPr>
        <p:blipFill>
          <a:blip r:embed="rId5"/>
          <a:stretch>
            <a:fillRect/>
          </a:stretch>
        </p:blipFill>
        <p:spPr>
          <a:xfrm>
            <a:off x="2085975" y="3396887"/>
            <a:ext cx="1266825" cy="1905000"/>
          </a:xfrm>
          <a:prstGeom prst="rect">
            <a:avLst/>
          </a:prstGeom>
        </p:spPr>
      </p:pic>
      <p:pic>
        <p:nvPicPr>
          <p:cNvPr id="8" name="Picture 7"/>
          <p:cNvPicPr>
            <a:picLocks noChangeAspect="1"/>
          </p:cNvPicPr>
          <p:nvPr/>
        </p:nvPicPr>
        <p:blipFill>
          <a:blip r:embed="rId6"/>
          <a:stretch>
            <a:fillRect/>
          </a:stretch>
        </p:blipFill>
        <p:spPr>
          <a:xfrm>
            <a:off x="1561468" y="1558181"/>
            <a:ext cx="1571625" cy="2095500"/>
          </a:xfrm>
          <a:prstGeom prst="rect">
            <a:avLst/>
          </a:prstGeom>
        </p:spPr>
      </p:pic>
      <p:sp>
        <p:nvSpPr>
          <p:cNvPr id="9" name="TextBox 8"/>
          <p:cNvSpPr txBox="1"/>
          <p:nvPr/>
        </p:nvSpPr>
        <p:spPr>
          <a:xfrm>
            <a:off x="3368535" y="1885999"/>
            <a:ext cx="8396081" cy="1107996"/>
          </a:xfrm>
          <a:prstGeom prst="rect">
            <a:avLst/>
          </a:prstGeom>
          <a:noFill/>
        </p:spPr>
        <p:txBody>
          <a:bodyPr wrap="none" rtlCol="0">
            <a:spAutoFit/>
          </a:bodyPr>
          <a:lstStyle/>
          <a:p>
            <a:r>
              <a:rPr lang="en-US" sz="2400" dirty="0" smtClean="0"/>
              <a:t>(1) A “best-performing agent”  in Hong-Page should not be taken as</a:t>
            </a:r>
          </a:p>
          <a:p>
            <a:r>
              <a:rPr lang="en-US" sz="2400" dirty="0" smtClean="0"/>
              <a:t>     an “expert”</a:t>
            </a:r>
          </a:p>
          <a:p>
            <a:endParaRPr lang="en-US" dirty="0"/>
          </a:p>
        </p:txBody>
      </p:sp>
    </p:spTree>
    <p:extLst>
      <p:ext uri="{BB962C8B-B14F-4D97-AF65-F5344CB8AC3E}">
        <p14:creationId xmlns:p14="http://schemas.microsoft.com/office/powerpoint/2010/main" val="162613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871729" y="2058302"/>
            <a:ext cx="5430592" cy="4075176"/>
          </a:xfrm>
        </p:spPr>
        <p:txBody>
          <a:bodyPr/>
          <a:lstStyle/>
          <a:p>
            <a:r>
              <a:rPr lang="en-US" sz="2400" dirty="0"/>
              <a:t>Can Bennett and his coauthors do something similar? Can they give</a:t>
            </a:r>
          </a:p>
          <a:p>
            <a:r>
              <a:rPr lang="en-US" sz="2400" dirty="0"/>
              <a:t>guidance about what types of real world problems are adequately </a:t>
            </a:r>
            <a:r>
              <a:rPr lang="en-US" sz="2400" dirty="0" smtClean="0"/>
              <a:t>represented </a:t>
            </a:r>
            <a:r>
              <a:rPr lang="en-US" sz="2400" dirty="0"/>
              <a:t>by which types of landscapes?</a:t>
            </a:r>
            <a:r>
              <a:rPr lang="en-US" sz="2400" dirty="0" smtClean="0"/>
              <a:t>  </a:t>
            </a:r>
            <a:endParaRPr lang="en-US" sz="2400" dirty="0"/>
          </a:p>
          <a:p>
            <a:r>
              <a:rPr lang="en-US" sz="2400" dirty="0"/>
              <a:t> </a:t>
            </a:r>
          </a:p>
          <a:p>
            <a:endParaRPr lang="en-US" dirty="0"/>
          </a:p>
        </p:txBody>
      </p:sp>
      <p:sp>
        <p:nvSpPr>
          <p:cNvPr id="3" name="Title 2"/>
          <p:cNvSpPr>
            <a:spLocks noGrp="1"/>
          </p:cNvSpPr>
          <p:nvPr>
            <p:ph type="title"/>
          </p:nvPr>
        </p:nvSpPr>
        <p:spPr/>
        <p:txBody>
          <a:bodyPr/>
          <a:lstStyle/>
          <a:p>
            <a:r>
              <a:rPr lang="en-US" dirty="0" smtClean="0"/>
              <a:t>Can these models inform policy</a:t>
            </a:r>
            <a:r>
              <a:rPr lang="en-US" dirty="0" smtClean="0"/>
              <a:t>?</a:t>
            </a:r>
            <a:endParaRPr lang="en-US" dirty="0"/>
          </a:p>
        </p:txBody>
      </p:sp>
      <p:pic>
        <p:nvPicPr>
          <p:cNvPr id="4" name="Picture 3"/>
          <p:cNvPicPr>
            <a:picLocks noChangeAspect="1"/>
          </p:cNvPicPr>
          <p:nvPr/>
        </p:nvPicPr>
        <p:blipFill>
          <a:blip r:embed="rId2"/>
          <a:stretch>
            <a:fillRect/>
          </a:stretch>
        </p:blipFill>
        <p:spPr>
          <a:xfrm>
            <a:off x="8155549" y="2020824"/>
            <a:ext cx="1908213" cy="2383743"/>
          </a:xfrm>
          <a:prstGeom prst="rect">
            <a:avLst/>
          </a:prstGeom>
        </p:spPr>
      </p:pic>
    </p:spTree>
    <p:extLst>
      <p:ext uri="{BB962C8B-B14F-4D97-AF65-F5344CB8AC3E}">
        <p14:creationId xmlns:p14="http://schemas.microsoft.com/office/powerpoint/2010/main" val="355211710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sz="quarter" idx="13"/>
            <p:extLst>
              <p:ext uri="{D42A27DB-BD31-4B8C-83A1-F6EECF244321}">
                <p14:modId xmlns:p14="http://schemas.microsoft.com/office/powerpoint/2010/main" val="327234095"/>
              </p:ext>
            </p:extLst>
          </p:nvPr>
        </p:nvGraphicFramePr>
        <p:xfrm>
          <a:off x="609600" y="2601459"/>
          <a:ext cx="10972800" cy="1112520"/>
        </p:xfrm>
        <a:graphic>
          <a:graphicData uri="http://schemas.openxmlformats.org/drawingml/2006/table">
            <a:tbl>
              <a:tblPr firstRow="1" bandRow="1">
                <a:tableStyleId>{5C22544A-7EE6-4342-B048-85BDC9FD1C3A}</a:tableStyleId>
              </a:tblPr>
              <a:tblGrid>
                <a:gridCol w="2194560"/>
                <a:gridCol w="2194560"/>
                <a:gridCol w="2194560"/>
                <a:gridCol w="2194560"/>
                <a:gridCol w="2194560"/>
              </a:tblGrid>
              <a:tr h="370840">
                <a:tc>
                  <a:txBody>
                    <a:bodyPr/>
                    <a:lstStyle/>
                    <a:p>
                      <a:endParaRPr lang="en-US" dirty="0"/>
                    </a:p>
                  </a:txBody>
                  <a:tcPr/>
                </a:tc>
                <a:tc>
                  <a:txBody>
                    <a:bodyPr/>
                    <a:lstStyle/>
                    <a:p>
                      <a:r>
                        <a:rPr lang="en-US" dirty="0" smtClean="0"/>
                        <a:t>Input</a:t>
                      </a:r>
                      <a:endParaRPr lang="en-US" dirty="0"/>
                    </a:p>
                  </a:txBody>
                  <a:tcPr/>
                </a:tc>
                <a:tc>
                  <a:txBody>
                    <a:bodyPr/>
                    <a:lstStyle/>
                    <a:p>
                      <a:r>
                        <a:rPr lang="en-US" dirty="0" smtClean="0"/>
                        <a:t>Mechanism</a:t>
                      </a:r>
                      <a:endParaRPr lang="en-US" dirty="0"/>
                    </a:p>
                  </a:txBody>
                  <a:tcPr/>
                </a:tc>
                <a:tc>
                  <a:txBody>
                    <a:bodyPr/>
                    <a:lstStyle/>
                    <a:p>
                      <a:r>
                        <a:rPr lang="en-US" dirty="0" smtClean="0"/>
                        <a:t>Output</a:t>
                      </a:r>
                      <a:endParaRPr lang="en-US" dirty="0"/>
                    </a:p>
                  </a:txBody>
                  <a:tcPr/>
                </a:tc>
                <a:tc>
                  <a:txBody>
                    <a:bodyPr/>
                    <a:lstStyle/>
                    <a:p>
                      <a:r>
                        <a:rPr lang="en-US" dirty="0" smtClean="0"/>
                        <a:t>Purpose</a:t>
                      </a:r>
                      <a:endParaRPr lang="en-US" dirty="0"/>
                    </a:p>
                  </a:txBody>
                  <a:tcPr/>
                </a:tc>
              </a:tr>
              <a:tr h="370840">
                <a:tc>
                  <a:txBody>
                    <a:bodyPr/>
                    <a:lstStyle/>
                    <a:p>
                      <a:r>
                        <a:rPr lang="en-US" dirty="0" smtClean="0"/>
                        <a:t>Modelers</a:t>
                      </a:r>
                      <a:r>
                        <a:rPr lang="en-US" baseline="0" dirty="0" smtClean="0"/>
                        <a:t> (some)</a:t>
                      </a:r>
                      <a:endParaRPr lang="en-US" dirty="0"/>
                    </a:p>
                  </a:txBody>
                  <a:tcPr/>
                </a:tc>
                <a:tc>
                  <a:txBody>
                    <a:bodyPr/>
                    <a:lstStyle/>
                    <a:p>
                      <a:r>
                        <a:rPr lang="en-US" dirty="0" smtClean="0"/>
                        <a:t>New</a:t>
                      </a:r>
                      <a:r>
                        <a:rPr lang="en-US" baseline="0" dirty="0" smtClean="0"/>
                        <a:t> information</a:t>
                      </a:r>
                      <a:endParaRPr lang="en-US" dirty="0"/>
                    </a:p>
                  </a:txBody>
                  <a:tcPr/>
                </a:tc>
                <a:tc>
                  <a:txBody>
                    <a:bodyPr/>
                    <a:lstStyle/>
                    <a:p>
                      <a:r>
                        <a:rPr lang="en-US" dirty="0" smtClean="0"/>
                        <a:t>New Information</a:t>
                      </a:r>
                      <a:endParaRPr lang="en-US" dirty="0"/>
                    </a:p>
                  </a:txBody>
                  <a:tcPr/>
                </a:tc>
                <a:tc>
                  <a:txBody>
                    <a:bodyPr/>
                    <a:lstStyle/>
                    <a:p>
                      <a:r>
                        <a:rPr lang="en-US" dirty="0" smtClean="0"/>
                        <a:t>Given</a:t>
                      </a:r>
                      <a:endParaRPr lang="en-US" dirty="0"/>
                    </a:p>
                  </a:txBody>
                  <a:tcPr/>
                </a:tc>
                <a:tc>
                  <a:txBody>
                    <a:bodyPr/>
                    <a:lstStyle/>
                    <a:p>
                      <a:r>
                        <a:rPr lang="en-US" dirty="0" smtClean="0"/>
                        <a:t>Emergent explanation</a:t>
                      </a:r>
                      <a:endParaRPr lang="en-US" dirty="0"/>
                    </a:p>
                  </a:txBody>
                  <a:tcPr/>
                </a:tc>
              </a:tr>
              <a:tr h="370840">
                <a:tc>
                  <a:txBody>
                    <a:bodyPr/>
                    <a:lstStyle/>
                    <a:p>
                      <a:r>
                        <a:rPr lang="en-US" dirty="0" smtClean="0"/>
                        <a:t>Policy Makers </a:t>
                      </a:r>
                      <a:endParaRPr lang="en-US" dirty="0"/>
                    </a:p>
                  </a:txBody>
                  <a:tcPr/>
                </a:tc>
                <a:tc>
                  <a:txBody>
                    <a:bodyPr/>
                    <a:lstStyle/>
                    <a:p>
                      <a:r>
                        <a:rPr lang="en-US" dirty="0" smtClean="0"/>
                        <a:t>Given</a:t>
                      </a:r>
                      <a:endParaRPr lang="en-US" dirty="0"/>
                    </a:p>
                  </a:txBody>
                  <a:tcPr/>
                </a:tc>
                <a:tc>
                  <a:txBody>
                    <a:bodyPr/>
                    <a:lstStyle/>
                    <a:p>
                      <a:r>
                        <a:rPr lang="en-US" dirty="0" smtClean="0"/>
                        <a:t>Given</a:t>
                      </a:r>
                      <a:r>
                        <a:rPr lang="en-US" baseline="0" dirty="0" smtClean="0"/>
                        <a:t> </a:t>
                      </a:r>
                      <a:endParaRPr lang="en-US" dirty="0"/>
                    </a:p>
                  </a:txBody>
                  <a:tcPr/>
                </a:tc>
                <a:tc>
                  <a:txBody>
                    <a:bodyPr/>
                    <a:lstStyle/>
                    <a:p>
                      <a:r>
                        <a:rPr lang="en-US" dirty="0" smtClean="0"/>
                        <a:t>New information</a:t>
                      </a:r>
                      <a:endParaRPr lang="en-US" dirty="0"/>
                    </a:p>
                  </a:txBody>
                  <a:tcPr/>
                </a:tc>
                <a:tc>
                  <a:txBody>
                    <a:bodyPr/>
                    <a:lstStyle/>
                    <a:p>
                      <a:r>
                        <a:rPr lang="en-US" dirty="0" smtClean="0"/>
                        <a:t>Intervention</a:t>
                      </a:r>
                      <a:endParaRPr lang="en-US" dirty="0"/>
                    </a:p>
                  </a:txBody>
                  <a:tcPr/>
                </a:tc>
              </a:tr>
            </a:tbl>
          </a:graphicData>
        </a:graphic>
      </p:graphicFrame>
      <p:sp>
        <p:nvSpPr>
          <p:cNvPr id="9" name="Title 8"/>
          <p:cNvSpPr>
            <a:spLocks noGrp="1"/>
          </p:cNvSpPr>
          <p:nvPr>
            <p:ph type="title"/>
          </p:nvPr>
        </p:nvSpPr>
        <p:spPr/>
        <p:txBody>
          <a:bodyPr/>
          <a:lstStyle/>
          <a:p>
            <a:r>
              <a:rPr lang="en-US" dirty="0" smtClean="0"/>
              <a:t>Modelers vs policy makers</a:t>
            </a:r>
            <a:endParaRPr lang="en-US" dirty="0"/>
          </a:p>
        </p:txBody>
      </p:sp>
      <p:pic>
        <p:nvPicPr>
          <p:cNvPr id="11" name="Picture 10"/>
          <p:cNvPicPr>
            <a:picLocks noChangeAspect="1"/>
          </p:cNvPicPr>
          <p:nvPr/>
        </p:nvPicPr>
        <p:blipFill>
          <a:blip r:embed="rId2"/>
          <a:stretch>
            <a:fillRect/>
          </a:stretch>
        </p:blipFill>
        <p:spPr>
          <a:xfrm>
            <a:off x="3152775" y="4131128"/>
            <a:ext cx="5886450" cy="2514600"/>
          </a:xfrm>
          <a:prstGeom prst="rect">
            <a:avLst/>
          </a:prstGeom>
        </p:spPr>
      </p:pic>
    </p:spTree>
    <p:extLst>
      <p:ext uri="{BB962C8B-B14F-4D97-AF65-F5344CB8AC3E}">
        <p14:creationId xmlns:p14="http://schemas.microsoft.com/office/powerpoint/2010/main" val="110237836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33829" y="2020824"/>
            <a:ext cx="11567885" cy="4568662"/>
          </a:xfrm>
        </p:spPr>
        <p:txBody>
          <a:bodyPr>
            <a:normAutofit/>
          </a:bodyPr>
          <a:lstStyle/>
          <a:p>
            <a:pPr marL="457200" indent="-457200" algn="l">
              <a:buAutoNum type="arabicParenBoth"/>
            </a:pPr>
            <a:r>
              <a:rPr lang="en-US" dirty="0" smtClean="0"/>
              <a:t>Empirical work is needed to show the model real world is well described by the model</a:t>
            </a:r>
            <a:endParaRPr lang="en-US" dirty="0"/>
          </a:p>
          <a:p>
            <a:pPr lvl="1" algn="l"/>
            <a:r>
              <a:rPr lang="en-US" sz="2000" dirty="0"/>
              <a:t>	</a:t>
            </a:r>
            <a:r>
              <a:rPr lang="en-US" sz="2000" dirty="0" smtClean="0"/>
              <a:t>(a) The “epistemic landscape” is a fair representation of the problem space (alternatives NK-landscapes)</a:t>
            </a:r>
          </a:p>
          <a:p>
            <a:pPr lvl="1" algn="l"/>
            <a:r>
              <a:rPr lang="en-US" sz="2000" dirty="0"/>
              <a:t>	</a:t>
            </a:r>
            <a:r>
              <a:rPr lang="en-US" sz="2000" dirty="0" smtClean="0"/>
              <a:t>(b) Redundancy offers no benefit</a:t>
            </a:r>
          </a:p>
          <a:p>
            <a:pPr lvl="1" algn="l"/>
            <a:r>
              <a:rPr lang="en-US" sz="2000" dirty="0"/>
              <a:t>	</a:t>
            </a:r>
            <a:r>
              <a:rPr lang="en-US" sz="2000" dirty="0" smtClean="0"/>
              <a:t>(c) Agents can tell with certainty the worth of the solution</a:t>
            </a:r>
          </a:p>
          <a:p>
            <a:pPr lvl="1" algn="l"/>
            <a:r>
              <a:rPr lang="en-US" sz="2000" dirty="0"/>
              <a:t>	</a:t>
            </a:r>
            <a:r>
              <a:rPr lang="en-US" sz="2000" dirty="0" smtClean="0"/>
              <a:t>(d) Agents all have equal number of heuristics</a:t>
            </a:r>
          </a:p>
          <a:p>
            <a:pPr lvl="1" algn="l"/>
            <a:r>
              <a:rPr lang="en-US" sz="2000" dirty="0"/>
              <a:t>	</a:t>
            </a:r>
            <a:r>
              <a:rPr lang="en-US" sz="2000" dirty="0" smtClean="0"/>
              <a:t>(e) No agent has a better understanding of the problem than any other</a:t>
            </a:r>
          </a:p>
          <a:p>
            <a:pPr lvl="1" algn="l"/>
            <a:endParaRPr lang="en-US" sz="2000" dirty="0" smtClean="0"/>
          </a:p>
          <a:p>
            <a:pPr marL="457200" indent="-457200" algn="l">
              <a:buAutoNum type="arabicParenBoth"/>
            </a:pPr>
            <a:r>
              <a:rPr lang="en-US" dirty="0" smtClean="0"/>
              <a:t>Non-correspondence of irrelevant features</a:t>
            </a:r>
          </a:p>
          <a:p>
            <a:pPr algn="l"/>
            <a:r>
              <a:rPr lang="en-US" dirty="0"/>
              <a:t>	</a:t>
            </a:r>
            <a:r>
              <a:rPr lang="en-US" dirty="0" smtClean="0"/>
              <a:t>(a) agents can’t anticipate multiple steps </a:t>
            </a:r>
          </a:p>
          <a:p>
            <a:pPr algn="l"/>
            <a:r>
              <a:rPr lang="en-US" dirty="0"/>
              <a:t>	</a:t>
            </a:r>
            <a:r>
              <a:rPr lang="en-US" dirty="0" smtClean="0"/>
              <a:t>(b) agents never accept downgrades (intentionally or unintentionally)</a:t>
            </a:r>
          </a:p>
          <a:p>
            <a:pPr marL="457200" indent="-457200" algn="l">
              <a:buAutoNum type="arabicParenBoth"/>
            </a:pPr>
            <a:endParaRPr lang="en-US" dirty="0" smtClean="0"/>
          </a:p>
        </p:txBody>
      </p:sp>
      <p:sp>
        <p:nvSpPr>
          <p:cNvPr id="3" name="Title 2"/>
          <p:cNvSpPr>
            <a:spLocks noGrp="1"/>
          </p:cNvSpPr>
          <p:nvPr>
            <p:ph type="title"/>
          </p:nvPr>
        </p:nvSpPr>
        <p:spPr/>
        <p:txBody>
          <a:bodyPr/>
          <a:lstStyle/>
          <a:p>
            <a:r>
              <a:rPr lang="en-US" dirty="0" smtClean="0"/>
              <a:t>What is more is required to move from model to intervention</a:t>
            </a:r>
            <a:endParaRPr lang="en-US" dirty="0"/>
          </a:p>
        </p:txBody>
      </p:sp>
      <p:pic>
        <p:nvPicPr>
          <p:cNvPr id="4" name="Picture 3"/>
          <p:cNvPicPr>
            <a:picLocks noChangeAspect="1"/>
          </p:cNvPicPr>
          <p:nvPr/>
        </p:nvPicPr>
        <p:blipFill>
          <a:blip r:embed="rId2"/>
          <a:stretch>
            <a:fillRect/>
          </a:stretch>
        </p:blipFill>
        <p:spPr>
          <a:xfrm>
            <a:off x="8993414" y="3066700"/>
            <a:ext cx="2748643" cy="3522786"/>
          </a:xfrm>
          <a:prstGeom prst="rect">
            <a:avLst/>
          </a:prstGeom>
        </p:spPr>
      </p:pic>
    </p:spTree>
    <p:extLst>
      <p:ext uri="{BB962C8B-B14F-4D97-AF65-F5344CB8AC3E}">
        <p14:creationId xmlns:p14="http://schemas.microsoft.com/office/powerpoint/2010/main" val="60163839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481071" y="2071180"/>
            <a:ext cx="5885644" cy="4075176"/>
          </a:xfrm>
        </p:spPr>
        <p:txBody>
          <a:bodyPr>
            <a:normAutofit/>
          </a:bodyPr>
          <a:lstStyle/>
          <a:p>
            <a:pPr algn="l">
              <a:lnSpc>
                <a:spcPct val="118000"/>
              </a:lnSpc>
            </a:pPr>
            <a:r>
              <a:rPr lang="en-US" sz="2400" dirty="0"/>
              <a:t>Commonalities in education, </a:t>
            </a:r>
            <a:r>
              <a:rPr lang="en-US" sz="2400" dirty="0" smtClean="0"/>
              <a:t>professional </a:t>
            </a:r>
            <a:r>
              <a:rPr lang="en-US" sz="2400" dirty="0"/>
              <a:t>training, and social background likely produce similar approaches </a:t>
            </a:r>
            <a:r>
              <a:rPr lang="en-US" sz="2400" dirty="0" smtClean="0"/>
              <a:t>to problem-solving </a:t>
            </a:r>
            <a:r>
              <a:rPr lang="en-US" sz="2400" dirty="0"/>
              <a:t>in wide swaths of the Earth's population. Is there a </a:t>
            </a:r>
            <a:r>
              <a:rPr lang="en-US" sz="2400" dirty="0" smtClean="0"/>
              <a:t>case in </a:t>
            </a:r>
            <a:r>
              <a:rPr lang="en-US" sz="2400" dirty="0"/>
              <a:t>which there is a way of estimating the actual diversity of </a:t>
            </a:r>
            <a:r>
              <a:rPr lang="en-US" sz="2400" dirty="0" smtClean="0"/>
              <a:t>problem-solving techniques </a:t>
            </a:r>
            <a:r>
              <a:rPr lang="en-US" sz="2400" dirty="0"/>
              <a:t>used so as to know whether DTA or Trump's Principle is </a:t>
            </a:r>
            <a:r>
              <a:rPr lang="en-US" sz="2400" dirty="0" smtClean="0"/>
              <a:t>most likely</a:t>
            </a:r>
            <a:r>
              <a:rPr lang="en-US" sz="2400" dirty="0"/>
              <a:t>?</a:t>
            </a:r>
            <a:endParaRPr lang="en-US" sz="2400" dirty="0"/>
          </a:p>
        </p:txBody>
      </p:sp>
      <p:sp>
        <p:nvSpPr>
          <p:cNvPr id="3" name="Title 2"/>
          <p:cNvSpPr>
            <a:spLocks noGrp="1"/>
          </p:cNvSpPr>
          <p:nvPr>
            <p:ph type="title"/>
          </p:nvPr>
        </p:nvSpPr>
        <p:spPr/>
        <p:txBody>
          <a:bodyPr/>
          <a:lstStyle/>
          <a:p>
            <a:r>
              <a:rPr lang="en-US" dirty="0" smtClean="0"/>
              <a:t>Can you validate assumptions about the Heuristic pool?</a:t>
            </a:r>
            <a:endParaRPr lang="en-US" dirty="0"/>
          </a:p>
        </p:txBody>
      </p:sp>
      <p:pic>
        <p:nvPicPr>
          <p:cNvPr id="4" name="Picture 3"/>
          <p:cNvPicPr>
            <a:picLocks noChangeAspect="1"/>
          </p:cNvPicPr>
          <p:nvPr/>
        </p:nvPicPr>
        <p:blipFill>
          <a:blip r:embed="rId2"/>
          <a:stretch>
            <a:fillRect/>
          </a:stretch>
        </p:blipFill>
        <p:spPr>
          <a:xfrm>
            <a:off x="8155549" y="2020824"/>
            <a:ext cx="1908213" cy="2383743"/>
          </a:xfrm>
          <a:prstGeom prst="rect">
            <a:avLst/>
          </a:prstGeom>
        </p:spPr>
      </p:pic>
    </p:spTree>
    <p:extLst>
      <p:ext uri="{BB962C8B-B14F-4D97-AF65-F5344CB8AC3E}">
        <p14:creationId xmlns:p14="http://schemas.microsoft.com/office/powerpoint/2010/main" val="38321594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33830" y="2020824"/>
            <a:ext cx="7148796" cy="4568662"/>
          </a:xfrm>
        </p:spPr>
        <p:txBody>
          <a:bodyPr>
            <a:normAutofit/>
          </a:bodyPr>
          <a:lstStyle/>
          <a:p>
            <a:pPr marL="457200" indent="-457200" algn="l">
              <a:buAutoNum type="arabicParenBoth"/>
            </a:pPr>
            <a:r>
              <a:rPr lang="en-US" dirty="0" smtClean="0"/>
              <a:t>Endeavors like those outlined in the previous slide demonstrate robustness to certain world features</a:t>
            </a:r>
            <a:endParaRPr lang="en-US" dirty="0" smtClean="0"/>
          </a:p>
          <a:p>
            <a:pPr lvl="1" algn="l"/>
            <a:r>
              <a:rPr lang="en-US" sz="2000" dirty="0"/>
              <a:t>	</a:t>
            </a:r>
            <a:endParaRPr lang="en-US" sz="2000" dirty="0" smtClean="0"/>
          </a:p>
          <a:p>
            <a:pPr marL="457200" indent="-457200" algn="l">
              <a:buAutoNum type="arabicParenBoth"/>
            </a:pPr>
            <a:r>
              <a:rPr lang="en-US" dirty="0" smtClean="0"/>
              <a:t>Experimental test-beds used to fine-tune models</a:t>
            </a:r>
          </a:p>
          <a:p>
            <a:pPr algn="l"/>
            <a:r>
              <a:rPr lang="en-US" dirty="0" smtClean="0"/>
              <a:t>	-</a:t>
            </a:r>
            <a:r>
              <a:rPr lang="en-US" dirty="0"/>
              <a:t>moving from modeling results to real world applications is </a:t>
            </a:r>
            <a:r>
              <a:rPr lang="en-US" dirty="0" smtClean="0"/>
              <a:t>	a long, laborious and most importantly—empirical process 	(</a:t>
            </a:r>
            <a:r>
              <a:rPr lang="en-US" dirty="0" err="1" smtClean="0"/>
              <a:t>Alexandrova</a:t>
            </a:r>
            <a:r>
              <a:rPr lang="en-US" dirty="0" smtClean="0"/>
              <a:t> &amp; </a:t>
            </a:r>
            <a:r>
              <a:rPr lang="en-US" dirty="0" err="1"/>
              <a:t>Northcott</a:t>
            </a:r>
            <a:r>
              <a:rPr lang="en-US" dirty="0"/>
              <a:t>, 2009)</a:t>
            </a:r>
            <a:endParaRPr lang="en-US" dirty="0" smtClean="0"/>
          </a:p>
          <a:p>
            <a:pPr marL="457200" indent="-457200" algn="l">
              <a:buAutoNum type="arabicParenBoth"/>
            </a:pPr>
            <a:endParaRPr lang="en-US" dirty="0" smtClean="0"/>
          </a:p>
        </p:txBody>
      </p:sp>
      <p:sp>
        <p:nvSpPr>
          <p:cNvPr id="3" name="Title 2"/>
          <p:cNvSpPr>
            <a:spLocks noGrp="1"/>
          </p:cNvSpPr>
          <p:nvPr>
            <p:ph type="title"/>
          </p:nvPr>
        </p:nvSpPr>
        <p:spPr/>
        <p:txBody>
          <a:bodyPr>
            <a:normAutofit fontScale="90000"/>
          </a:bodyPr>
          <a:lstStyle/>
          <a:p>
            <a:r>
              <a:rPr lang="en-US" dirty="0" smtClean="0"/>
              <a:t>Assuming the model is applicable, how do we </a:t>
            </a:r>
            <a:r>
              <a:rPr lang="en-US" dirty="0" smtClean="0"/>
              <a:t>figure out which part of the parameter space we are in?</a:t>
            </a:r>
            <a:endParaRPr lang="en-US" dirty="0"/>
          </a:p>
        </p:txBody>
      </p:sp>
      <p:pic>
        <p:nvPicPr>
          <p:cNvPr id="5" name="Picture 4"/>
          <p:cNvPicPr>
            <a:picLocks noChangeAspect="1"/>
          </p:cNvPicPr>
          <p:nvPr/>
        </p:nvPicPr>
        <p:blipFill>
          <a:blip r:embed="rId2"/>
          <a:stretch>
            <a:fillRect/>
          </a:stretch>
        </p:blipFill>
        <p:spPr>
          <a:xfrm>
            <a:off x="4926907" y="4305155"/>
            <a:ext cx="3130849" cy="2345115"/>
          </a:xfrm>
          <a:prstGeom prst="rect">
            <a:avLst/>
          </a:prstGeom>
        </p:spPr>
      </p:pic>
      <p:pic>
        <p:nvPicPr>
          <p:cNvPr id="6" name="Picture 5"/>
          <p:cNvPicPr>
            <a:picLocks noChangeAspect="1"/>
          </p:cNvPicPr>
          <p:nvPr/>
        </p:nvPicPr>
        <p:blipFill>
          <a:blip r:embed="rId3"/>
          <a:stretch>
            <a:fillRect/>
          </a:stretch>
        </p:blipFill>
        <p:spPr>
          <a:xfrm>
            <a:off x="7903210" y="2020824"/>
            <a:ext cx="4067530" cy="2731480"/>
          </a:xfrm>
          <a:prstGeom prst="rect">
            <a:avLst/>
          </a:prstGeom>
        </p:spPr>
      </p:pic>
      <p:pic>
        <p:nvPicPr>
          <p:cNvPr id="7" name="Picture 6"/>
          <p:cNvPicPr>
            <a:picLocks noChangeAspect="1"/>
          </p:cNvPicPr>
          <p:nvPr/>
        </p:nvPicPr>
        <p:blipFill>
          <a:blip r:embed="rId4"/>
          <a:stretch>
            <a:fillRect/>
          </a:stretch>
        </p:blipFill>
        <p:spPr>
          <a:xfrm>
            <a:off x="1441253" y="4762503"/>
            <a:ext cx="2466975" cy="1857375"/>
          </a:xfrm>
          <a:prstGeom prst="rect">
            <a:avLst/>
          </a:prstGeom>
        </p:spPr>
      </p:pic>
    </p:spTree>
    <p:extLst>
      <p:ext uri="{BB962C8B-B14F-4D97-AF65-F5344CB8AC3E}">
        <p14:creationId xmlns:p14="http://schemas.microsoft.com/office/powerpoint/2010/main" val="191670812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481071" y="2071180"/>
            <a:ext cx="5885644" cy="4075176"/>
          </a:xfrm>
        </p:spPr>
        <p:txBody>
          <a:bodyPr>
            <a:normAutofit/>
          </a:bodyPr>
          <a:lstStyle/>
          <a:p>
            <a:pPr algn="l"/>
            <a:r>
              <a:rPr lang="en-US" sz="2400" dirty="0"/>
              <a:t>Is </a:t>
            </a:r>
            <a:r>
              <a:rPr lang="en-US" sz="2400" dirty="0" smtClean="0"/>
              <a:t>there any </a:t>
            </a:r>
            <a:r>
              <a:rPr lang="en-US" sz="2400" dirty="0"/>
              <a:t>way that we can have some </a:t>
            </a:r>
            <a:r>
              <a:rPr lang="en-US" sz="2400" dirty="0" smtClean="0"/>
              <a:t> confidence </a:t>
            </a:r>
            <a:r>
              <a:rPr lang="en-US" sz="2400" dirty="0"/>
              <a:t>when, other variables are </a:t>
            </a:r>
            <a:r>
              <a:rPr lang="en-US" sz="2400" dirty="0" smtClean="0"/>
              <a:t>added to </a:t>
            </a:r>
            <a:r>
              <a:rPr lang="en-US" sz="2400" dirty="0"/>
              <a:t>these models, the importance of the </a:t>
            </a:r>
            <a:r>
              <a:rPr lang="en-US" sz="2400" dirty="0" smtClean="0"/>
              <a:t>factors that </a:t>
            </a:r>
            <a:r>
              <a:rPr lang="en-US" sz="2400" dirty="0"/>
              <a:t>Bennett and </a:t>
            </a:r>
            <a:r>
              <a:rPr lang="en-US" sz="2400" dirty="0" smtClean="0"/>
              <a:t>colleagues have identified is not </a:t>
            </a:r>
            <a:r>
              <a:rPr lang="en-US" sz="2400" dirty="0"/>
              <a:t>swamped by new variables?</a:t>
            </a:r>
            <a:endParaRPr lang="en-US" sz="2400" dirty="0"/>
          </a:p>
        </p:txBody>
      </p:sp>
      <p:sp>
        <p:nvSpPr>
          <p:cNvPr id="3" name="Title 2"/>
          <p:cNvSpPr>
            <a:spLocks noGrp="1"/>
          </p:cNvSpPr>
          <p:nvPr>
            <p:ph type="title"/>
          </p:nvPr>
        </p:nvSpPr>
        <p:spPr/>
        <p:txBody>
          <a:bodyPr/>
          <a:lstStyle/>
          <a:p>
            <a:r>
              <a:rPr lang="en-US" dirty="0" smtClean="0"/>
              <a:t>Can you validate assumptions about the Heuristic pool</a:t>
            </a:r>
            <a:endParaRPr lang="en-US" dirty="0"/>
          </a:p>
        </p:txBody>
      </p:sp>
      <p:pic>
        <p:nvPicPr>
          <p:cNvPr id="4" name="Picture 3"/>
          <p:cNvPicPr>
            <a:picLocks noChangeAspect="1"/>
          </p:cNvPicPr>
          <p:nvPr/>
        </p:nvPicPr>
        <p:blipFill>
          <a:blip r:embed="rId2"/>
          <a:stretch>
            <a:fillRect/>
          </a:stretch>
        </p:blipFill>
        <p:spPr>
          <a:xfrm>
            <a:off x="8155549" y="2020824"/>
            <a:ext cx="1908213" cy="2383743"/>
          </a:xfrm>
          <a:prstGeom prst="rect">
            <a:avLst/>
          </a:prstGeom>
        </p:spPr>
      </p:pic>
    </p:spTree>
    <p:extLst>
      <p:ext uri="{BB962C8B-B14F-4D97-AF65-F5344CB8AC3E}">
        <p14:creationId xmlns:p14="http://schemas.microsoft.com/office/powerpoint/2010/main" val="42196817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30209" y="1698939"/>
            <a:ext cx="2305050" cy="1733550"/>
          </a:xfrm>
          <a:prstGeom prst="rect">
            <a:avLst/>
          </a:prstGeom>
        </p:spPr>
      </p:pic>
      <p:sp>
        <p:nvSpPr>
          <p:cNvPr id="3" name="Title 2"/>
          <p:cNvSpPr>
            <a:spLocks noGrp="1"/>
          </p:cNvSpPr>
          <p:nvPr>
            <p:ph type="title"/>
          </p:nvPr>
        </p:nvSpPr>
        <p:spPr/>
        <p:txBody>
          <a:bodyPr/>
          <a:lstStyle/>
          <a:p>
            <a:r>
              <a:rPr lang="en-US" dirty="0" smtClean="0"/>
              <a:t>Formal modeling &amp; social Epistemology</a:t>
            </a:r>
            <a:endParaRPr lang="en-US" dirty="0"/>
          </a:p>
        </p:txBody>
      </p:sp>
      <p:pic>
        <p:nvPicPr>
          <p:cNvPr id="11" name="Picture 10"/>
          <p:cNvPicPr>
            <a:picLocks noChangeAspect="1"/>
          </p:cNvPicPr>
          <p:nvPr/>
        </p:nvPicPr>
        <p:blipFill>
          <a:blip r:embed="rId3"/>
          <a:stretch>
            <a:fillRect/>
          </a:stretch>
        </p:blipFill>
        <p:spPr>
          <a:xfrm>
            <a:off x="8715977" y="5286457"/>
            <a:ext cx="1435888" cy="1435888"/>
          </a:xfrm>
          <a:prstGeom prst="rect">
            <a:avLst/>
          </a:prstGeom>
        </p:spPr>
      </p:pic>
      <p:sp>
        <p:nvSpPr>
          <p:cNvPr id="16" name="TextBox 15"/>
          <p:cNvSpPr txBox="1"/>
          <p:nvPr/>
        </p:nvSpPr>
        <p:spPr>
          <a:xfrm>
            <a:off x="5617029" y="2728686"/>
            <a:ext cx="5554534" cy="1569660"/>
          </a:xfrm>
          <a:prstGeom prst="rect">
            <a:avLst/>
          </a:prstGeom>
          <a:noFill/>
        </p:spPr>
        <p:txBody>
          <a:bodyPr wrap="none" rtlCol="0">
            <a:spAutoFit/>
          </a:bodyPr>
          <a:lstStyle/>
          <a:p>
            <a:r>
              <a:rPr lang="en-US" sz="2400" dirty="0" smtClean="0"/>
              <a:t>What are we doing?</a:t>
            </a:r>
          </a:p>
          <a:p>
            <a:r>
              <a:rPr lang="en-US" sz="2400" dirty="0" smtClean="0"/>
              <a:t>-The problem of intransigently biased agents</a:t>
            </a:r>
          </a:p>
          <a:p>
            <a:r>
              <a:rPr lang="en-US" sz="2400" dirty="0" smtClean="0"/>
              <a:t>-Experimentation by industrial selection</a:t>
            </a:r>
          </a:p>
          <a:p>
            <a:r>
              <a:rPr lang="en-US" sz="2400" dirty="0" smtClean="0"/>
              <a:t>Etc.</a:t>
            </a:r>
          </a:p>
        </p:txBody>
      </p:sp>
    </p:spTree>
    <p:extLst>
      <p:ext uri="{BB962C8B-B14F-4D97-AF65-F5344CB8AC3E}">
        <p14:creationId xmlns:p14="http://schemas.microsoft.com/office/powerpoint/2010/main" val="425667126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Intellectual Explorers?</a:t>
            </a:r>
            <a:endParaRPr lang="en-US" dirty="0"/>
          </a:p>
        </p:txBody>
      </p:sp>
      <p:sp>
        <p:nvSpPr>
          <p:cNvPr id="3" name="Text Placeholder 2"/>
          <p:cNvSpPr>
            <a:spLocks noGrp="1"/>
          </p:cNvSpPr>
          <p:nvPr>
            <p:ph type="body" idx="1"/>
          </p:nvPr>
        </p:nvSpPr>
        <p:spPr>
          <a:xfrm>
            <a:off x="609600" y="2019301"/>
            <a:ext cx="5718629" cy="4117340"/>
          </a:xfrm>
        </p:spPr>
        <p:txBody>
          <a:bodyPr/>
          <a:lstStyle/>
          <a:p>
            <a:r>
              <a:rPr lang="en-US" sz="2800" dirty="0" smtClean="0"/>
              <a:t>Diversity trumps ability</a:t>
            </a:r>
          </a:p>
          <a:p>
            <a:r>
              <a:rPr lang="en-US" sz="2800" dirty="0" smtClean="0"/>
              <a:t>The benefit of transient diversity</a:t>
            </a:r>
          </a:p>
          <a:p>
            <a:r>
              <a:rPr lang="en-US" sz="2800" dirty="0" smtClean="0"/>
              <a:t>Industrial selection effect</a:t>
            </a:r>
          </a:p>
          <a:p>
            <a:r>
              <a:rPr lang="en-US" sz="2800" dirty="0" smtClean="0"/>
              <a:t>Etc.</a:t>
            </a:r>
          </a:p>
          <a:p>
            <a:r>
              <a:rPr lang="en-US" sz="2800" dirty="0" smtClean="0"/>
              <a:t>Etc.</a:t>
            </a:r>
          </a:p>
          <a:p>
            <a:endParaRPr lang="en-US" dirty="0"/>
          </a:p>
        </p:txBody>
      </p:sp>
      <p:pic>
        <p:nvPicPr>
          <p:cNvPr id="4" name="Picture 3"/>
          <p:cNvPicPr>
            <a:picLocks noChangeAspect="1"/>
          </p:cNvPicPr>
          <p:nvPr/>
        </p:nvPicPr>
        <p:blipFill>
          <a:blip r:embed="rId2"/>
          <a:stretch>
            <a:fillRect/>
          </a:stretch>
        </p:blipFill>
        <p:spPr>
          <a:xfrm>
            <a:off x="6884761" y="2019301"/>
            <a:ext cx="4286250" cy="3352800"/>
          </a:xfrm>
          <a:prstGeom prst="rect">
            <a:avLst/>
          </a:prstGeom>
        </p:spPr>
      </p:pic>
      <p:sp>
        <p:nvSpPr>
          <p:cNvPr id="5" name="TextBox 4"/>
          <p:cNvSpPr txBox="1"/>
          <p:nvPr/>
        </p:nvSpPr>
        <p:spPr>
          <a:xfrm>
            <a:off x="5729983" y="5530336"/>
            <a:ext cx="6218434" cy="369332"/>
          </a:xfrm>
          <a:prstGeom prst="rect">
            <a:avLst/>
          </a:prstGeom>
          <a:noFill/>
        </p:spPr>
        <p:txBody>
          <a:bodyPr wrap="none" rtlCol="0">
            <a:spAutoFit/>
          </a:bodyPr>
          <a:lstStyle/>
          <a:p>
            <a:r>
              <a:rPr lang="en-US" dirty="0">
                <a:solidFill>
                  <a:srgbClr val="FFFFFF"/>
                </a:solidFill>
              </a:rPr>
              <a:t>Sebastian </a:t>
            </a:r>
            <a:r>
              <a:rPr lang="en-US" dirty="0" err="1" smtClean="0">
                <a:solidFill>
                  <a:srgbClr val="FFFFFF"/>
                </a:solidFill>
              </a:rPr>
              <a:t>Münster</a:t>
            </a:r>
            <a:r>
              <a:rPr lang="en-US" dirty="0" smtClean="0">
                <a:solidFill>
                  <a:srgbClr val="FFFFFF"/>
                </a:solidFill>
              </a:rPr>
              <a:t> </a:t>
            </a:r>
            <a:r>
              <a:rPr lang="en-US" dirty="0">
                <a:solidFill>
                  <a:srgbClr val="FFFFFF"/>
                </a:solidFill>
              </a:rPr>
              <a:t>map of the New World, first published in 1540</a:t>
            </a:r>
          </a:p>
        </p:txBody>
      </p:sp>
      <p:pic>
        <p:nvPicPr>
          <p:cNvPr id="6" name="Picture 5"/>
          <p:cNvPicPr>
            <a:picLocks noChangeAspect="1"/>
          </p:cNvPicPr>
          <p:nvPr/>
        </p:nvPicPr>
        <p:blipFill>
          <a:blip r:embed="rId3"/>
          <a:stretch>
            <a:fillRect/>
          </a:stretch>
        </p:blipFill>
        <p:spPr>
          <a:xfrm>
            <a:off x="350611" y="4644571"/>
            <a:ext cx="3687330" cy="2069420"/>
          </a:xfrm>
          <a:prstGeom prst="rect">
            <a:avLst/>
          </a:prstGeom>
        </p:spPr>
      </p:pic>
      <p:pic>
        <p:nvPicPr>
          <p:cNvPr id="7" name="Picture 6"/>
          <p:cNvPicPr>
            <a:picLocks noChangeAspect="1"/>
          </p:cNvPicPr>
          <p:nvPr/>
        </p:nvPicPr>
        <p:blipFill>
          <a:blip r:embed="rId4"/>
          <a:stretch>
            <a:fillRect/>
          </a:stretch>
        </p:blipFill>
        <p:spPr>
          <a:xfrm>
            <a:off x="2493736" y="2232543"/>
            <a:ext cx="6534150" cy="3667125"/>
          </a:xfrm>
          <a:prstGeom prst="rect">
            <a:avLst/>
          </a:prstGeom>
        </p:spPr>
      </p:pic>
      <p:sp>
        <p:nvSpPr>
          <p:cNvPr id="8" name="TextBox 7"/>
          <p:cNvSpPr txBox="1"/>
          <p:nvPr/>
        </p:nvSpPr>
        <p:spPr>
          <a:xfrm>
            <a:off x="5305994" y="5928244"/>
            <a:ext cx="2044470" cy="646331"/>
          </a:xfrm>
          <a:prstGeom prst="rect">
            <a:avLst/>
          </a:prstGeom>
          <a:noFill/>
        </p:spPr>
        <p:txBody>
          <a:bodyPr wrap="none" rtlCol="0">
            <a:spAutoFit/>
          </a:bodyPr>
          <a:lstStyle/>
          <a:p>
            <a:r>
              <a:rPr lang="en-US" sz="3600" dirty="0" err="1"/>
              <a:t>Blemmyae</a:t>
            </a:r>
            <a:endParaRPr lang="en-US" sz="3600" dirty="0"/>
          </a:p>
        </p:txBody>
      </p:sp>
      <p:sp>
        <p:nvSpPr>
          <p:cNvPr id="9" name="TextBox 8"/>
          <p:cNvSpPr txBox="1"/>
          <p:nvPr/>
        </p:nvSpPr>
        <p:spPr>
          <a:xfrm>
            <a:off x="557336" y="4059796"/>
            <a:ext cx="1806905" cy="584775"/>
          </a:xfrm>
          <a:prstGeom prst="rect">
            <a:avLst/>
          </a:prstGeom>
          <a:noFill/>
        </p:spPr>
        <p:txBody>
          <a:bodyPr wrap="none" rtlCol="0">
            <a:spAutoFit/>
          </a:bodyPr>
          <a:lstStyle/>
          <a:p>
            <a:r>
              <a:rPr lang="en-US" sz="3200" dirty="0" err="1" smtClean="0"/>
              <a:t>Manticore</a:t>
            </a:r>
            <a:endParaRPr lang="en-US" sz="3200" dirty="0"/>
          </a:p>
        </p:txBody>
      </p:sp>
    </p:spTree>
    <p:extLst>
      <p:ext uri="{BB962C8B-B14F-4D97-AF65-F5344CB8AC3E}">
        <p14:creationId xmlns:p14="http://schemas.microsoft.com/office/powerpoint/2010/main" val="1188239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Thanks!</a:t>
            </a:r>
            <a:endParaRPr lang="en-US" dirty="0"/>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1304924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Beyond “how possible”</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267564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b="21599"/>
          <a:stretch/>
        </p:blipFill>
        <p:spPr>
          <a:xfrm>
            <a:off x="485986" y="5288818"/>
            <a:ext cx="2781300" cy="1291912"/>
          </a:xfrm>
          <a:prstGeom prst="rect">
            <a:avLst/>
          </a:prstGeom>
        </p:spPr>
      </p:pic>
      <p:sp>
        <p:nvSpPr>
          <p:cNvPr id="2" name="Content Placeholder 1"/>
          <p:cNvSpPr>
            <a:spLocks noGrp="1"/>
          </p:cNvSpPr>
          <p:nvPr>
            <p:ph sz="quarter" idx="13"/>
          </p:nvPr>
        </p:nvSpPr>
        <p:spPr>
          <a:xfrm>
            <a:off x="3588242" y="2926681"/>
            <a:ext cx="7994157" cy="4075176"/>
          </a:xfrm>
        </p:spPr>
        <p:txBody>
          <a:bodyPr>
            <a:normAutofit/>
          </a:bodyPr>
          <a:lstStyle/>
          <a:p>
            <a:r>
              <a:rPr lang="en-US" dirty="0" smtClean="0"/>
              <a:t>Modeling Result</a:t>
            </a:r>
          </a:p>
          <a:p>
            <a:endParaRPr lang="en-US" dirty="0"/>
          </a:p>
          <a:p>
            <a:pPr algn="l"/>
            <a:r>
              <a:rPr lang="en-US" dirty="0" smtClean="0"/>
              <a:t>In a model that closely approximates the original HP model AND also supports an interpretation of expertise, groups of experts outperform groups of randomly chosen agents.  That is, the “diversity trumps ability” fails to hold.  Parameter sweeps show that such a results hold only in small portions of the parameter space, where “best-performers” are best consider lucky rather than skilled.</a:t>
            </a:r>
          </a:p>
          <a:p>
            <a:endParaRPr lang="en-US" dirty="0"/>
          </a:p>
        </p:txBody>
      </p:sp>
      <p:sp>
        <p:nvSpPr>
          <p:cNvPr id="3" name="Title 2"/>
          <p:cNvSpPr>
            <a:spLocks noGrp="1"/>
          </p:cNvSpPr>
          <p:nvPr>
            <p:ph type="title"/>
          </p:nvPr>
        </p:nvSpPr>
        <p:spPr/>
        <p:txBody>
          <a:bodyPr/>
          <a:lstStyle/>
          <a:p>
            <a:r>
              <a:rPr lang="en-US" dirty="0" smtClean="0"/>
              <a:t>Claims</a:t>
            </a:r>
            <a:endParaRPr lang="en-US" dirty="0"/>
          </a:p>
        </p:txBody>
      </p:sp>
      <p:pic>
        <p:nvPicPr>
          <p:cNvPr id="4" name="Picture 3"/>
          <p:cNvPicPr>
            <a:picLocks noChangeAspect="1"/>
          </p:cNvPicPr>
          <p:nvPr/>
        </p:nvPicPr>
        <p:blipFill>
          <a:blip r:embed="rId3"/>
          <a:stretch>
            <a:fillRect/>
          </a:stretch>
        </p:blipFill>
        <p:spPr>
          <a:xfrm>
            <a:off x="95461" y="3921818"/>
            <a:ext cx="1905000" cy="2390775"/>
          </a:xfrm>
          <a:prstGeom prst="rect">
            <a:avLst/>
          </a:prstGeom>
        </p:spPr>
      </p:pic>
      <p:pic>
        <p:nvPicPr>
          <p:cNvPr id="5" name="Picture 4"/>
          <p:cNvPicPr>
            <a:picLocks noChangeAspect="1"/>
          </p:cNvPicPr>
          <p:nvPr/>
        </p:nvPicPr>
        <p:blipFill>
          <a:blip r:embed="rId4"/>
          <a:stretch>
            <a:fillRect/>
          </a:stretch>
        </p:blipFill>
        <p:spPr>
          <a:xfrm>
            <a:off x="42230" y="2530112"/>
            <a:ext cx="2305050" cy="1733550"/>
          </a:xfrm>
          <a:prstGeom prst="rect">
            <a:avLst/>
          </a:prstGeom>
        </p:spPr>
      </p:pic>
      <p:pic>
        <p:nvPicPr>
          <p:cNvPr id="6" name="Picture 5"/>
          <p:cNvPicPr>
            <a:picLocks noChangeAspect="1"/>
          </p:cNvPicPr>
          <p:nvPr/>
        </p:nvPicPr>
        <p:blipFill>
          <a:blip r:embed="rId5"/>
          <a:stretch>
            <a:fillRect/>
          </a:stretch>
        </p:blipFill>
        <p:spPr>
          <a:xfrm>
            <a:off x="2085975" y="3396887"/>
            <a:ext cx="1266825" cy="1905000"/>
          </a:xfrm>
          <a:prstGeom prst="rect">
            <a:avLst/>
          </a:prstGeom>
        </p:spPr>
      </p:pic>
      <p:pic>
        <p:nvPicPr>
          <p:cNvPr id="8" name="Picture 7"/>
          <p:cNvPicPr>
            <a:picLocks noChangeAspect="1"/>
          </p:cNvPicPr>
          <p:nvPr/>
        </p:nvPicPr>
        <p:blipFill>
          <a:blip r:embed="rId6"/>
          <a:stretch>
            <a:fillRect/>
          </a:stretch>
        </p:blipFill>
        <p:spPr>
          <a:xfrm>
            <a:off x="1561468" y="1558181"/>
            <a:ext cx="1571625" cy="2095500"/>
          </a:xfrm>
          <a:prstGeom prst="rect">
            <a:avLst/>
          </a:prstGeom>
        </p:spPr>
      </p:pic>
      <p:sp>
        <p:nvSpPr>
          <p:cNvPr id="9" name="TextBox 8"/>
          <p:cNvSpPr txBox="1"/>
          <p:nvPr/>
        </p:nvSpPr>
        <p:spPr>
          <a:xfrm>
            <a:off x="3368535" y="1885999"/>
            <a:ext cx="8840112" cy="1107996"/>
          </a:xfrm>
          <a:prstGeom prst="rect">
            <a:avLst/>
          </a:prstGeom>
          <a:noFill/>
        </p:spPr>
        <p:txBody>
          <a:bodyPr wrap="none" rtlCol="0">
            <a:spAutoFit/>
          </a:bodyPr>
          <a:lstStyle/>
          <a:p>
            <a:r>
              <a:rPr lang="en-US" sz="2400" dirty="0" smtClean="0"/>
              <a:t>(2) In a related models where a “best-performing agent” can  be taken as</a:t>
            </a:r>
          </a:p>
          <a:p>
            <a:r>
              <a:rPr lang="en-US" sz="2400" dirty="0" smtClean="0"/>
              <a:t>     an “expert”, the DTA result fails to hold.</a:t>
            </a:r>
          </a:p>
          <a:p>
            <a:endParaRPr lang="en-US" dirty="0"/>
          </a:p>
        </p:txBody>
      </p:sp>
    </p:spTree>
    <p:extLst>
      <p:ext uri="{BB962C8B-B14F-4D97-AF65-F5344CB8AC3E}">
        <p14:creationId xmlns:p14="http://schemas.microsoft.com/office/powerpoint/2010/main" val="317590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09600" y="2020824"/>
            <a:ext cx="5662411" cy="4075176"/>
          </a:xfrm>
        </p:spPr>
        <p:txBody>
          <a:bodyPr>
            <a:normAutofit/>
          </a:bodyPr>
          <a:lstStyle/>
          <a:p>
            <a:pPr algn="just"/>
            <a:r>
              <a:rPr lang="en-US" dirty="0" smtClean="0"/>
              <a:t>“In </a:t>
            </a:r>
            <a:r>
              <a:rPr lang="en-US" dirty="0"/>
              <a:t>this paper I contest the relevance of lessons drawn from two </a:t>
            </a:r>
            <a:r>
              <a:rPr lang="en-US" dirty="0" smtClean="0"/>
              <a:t>of the </a:t>
            </a:r>
            <a:r>
              <a:rPr lang="en-US" dirty="0"/>
              <a:t>most prominent ABMs of this kind –</a:t>
            </a:r>
            <a:r>
              <a:rPr lang="en-US" dirty="0" err="1"/>
              <a:t>Zollman’s</a:t>
            </a:r>
            <a:r>
              <a:rPr lang="en-US" dirty="0"/>
              <a:t> (2010) and </a:t>
            </a:r>
            <a:r>
              <a:rPr lang="en-US" dirty="0" err="1" smtClean="0"/>
              <a:t>Grim’s</a:t>
            </a:r>
            <a:r>
              <a:rPr lang="en-US" dirty="0" smtClean="0"/>
              <a:t> (2009</a:t>
            </a:r>
            <a:r>
              <a:rPr lang="en-US" dirty="0"/>
              <a:t>)– for the actual scientific practice by showing that they are </a:t>
            </a:r>
            <a:r>
              <a:rPr lang="en-US" dirty="0" smtClean="0"/>
              <a:t>based on </a:t>
            </a:r>
            <a:r>
              <a:rPr lang="en-US" dirty="0"/>
              <a:t>a number of unwarranted </a:t>
            </a:r>
            <a:r>
              <a:rPr lang="en-US" dirty="0" smtClean="0"/>
              <a:t>assumptions…</a:t>
            </a:r>
          </a:p>
          <a:p>
            <a:pPr algn="just"/>
            <a:r>
              <a:rPr lang="en-US" dirty="0"/>
              <a:t>What have we learned from </a:t>
            </a:r>
            <a:r>
              <a:rPr lang="en-US" dirty="0" smtClean="0"/>
              <a:t>ABMs of </a:t>
            </a:r>
            <a:r>
              <a:rPr lang="en-US" dirty="0"/>
              <a:t>science </a:t>
            </a:r>
            <a:r>
              <a:rPr lang="en-US" dirty="0" smtClean="0"/>
              <a:t>about the </a:t>
            </a:r>
            <a:r>
              <a:rPr lang="en-US" dirty="0"/>
              <a:t>epistemic effects of interaction </a:t>
            </a:r>
            <a:r>
              <a:rPr lang="en-US" dirty="0" smtClean="0"/>
              <a:t>among scientists? – the answer </a:t>
            </a:r>
            <a:r>
              <a:rPr lang="en-US" dirty="0"/>
              <a:t>is: not </a:t>
            </a:r>
            <a:r>
              <a:rPr lang="en-US" dirty="0" smtClean="0"/>
              <a:t>much.”</a:t>
            </a:r>
            <a:endParaRPr lang="en-US" dirty="0"/>
          </a:p>
        </p:txBody>
      </p:sp>
      <p:sp>
        <p:nvSpPr>
          <p:cNvPr id="3" name="Title 2"/>
          <p:cNvSpPr>
            <a:spLocks noGrp="1"/>
          </p:cNvSpPr>
          <p:nvPr>
            <p:ph type="title"/>
          </p:nvPr>
        </p:nvSpPr>
        <p:spPr/>
        <p:txBody>
          <a:bodyPr/>
          <a:lstStyle/>
          <a:p>
            <a:r>
              <a:rPr lang="en-US" dirty="0" smtClean="0"/>
              <a:t>Insufficient critiques</a:t>
            </a:r>
            <a:endParaRPr lang="en-US" dirty="0"/>
          </a:p>
        </p:txBody>
      </p:sp>
      <p:pic>
        <p:nvPicPr>
          <p:cNvPr id="5" name="Picture 4"/>
          <p:cNvPicPr>
            <a:picLocks noChangeAspect="1"/>
          </p:cNvPicPr>
          <p:nvPr/>
        </p:nvPicPr>
        <p:blipFill>
          <a:blip r:embed="rId2"/>
          <a:stretch>
            <a:fillRect/>
          </a:stretch>
        </p:blipFill>
        <p:spPr>
          <a:xfrm>
            <a:off x="7341388" y="1576662"/>
            <a:ext cx="3023282" cy="3023282"/>
          </a:xfrm>
          <a:prstGeom prst="rect">
            <a:avLst/>
          </a:prstGeom>
        </p:spPr>
      </p:pic>
      <p:sp>
        <p:nvSpPr>
          <p:cNvPr id="6" name="TextBox 5"/>
          <p:cNvSpPr txBox="1"/>
          <p:nvPr/>
        </p:nvSpPr>
        <p:spPr>
          <a:xfrm>
            <a:off x="7469746" y="4803819"/>
            <a:ext cx="3257623" cy="584775"/>
          </a:xfrm>
          <a:prstGeom prst="rect">
            <a:avLst/>
          </a:prstGeom>
          <a:noFill/>
        </p:spPr>
        <p:txBody>
          <a:bodyPr wrap="none" rtlCol="0">
            <a:spAutoFit/>
          </a:bodyPr>
          <a:lstStyle/>
          <a:p>
            <a:r>
              <a:rPr lang="en-US" sz="3200" dirty="0" err="1"/>
              <a:t>Dunja</a:t>
            </a:r>
            <a:r>
              <a:rPr lang="en-US" sz="3200" dirty="0"/>
              <a:t> </a:t>
            </a:r>
            <a:r>
              <a:rPr lang="en-US" sz="3200" dirty="0" err="1" smtClean="0"/>
              <a:t>Šešelja</a:t>
            </a:r>
            <a:r>
              <a:rPr lang="en-US" sz="3200" dirty="0"/>
              <a:t> </a:t>
            </a:r>
            <a:r>
              <a:rPr lang="en-US" sz="3200" dirty="0" smtClean="0"/>
              <a:t>(</a:t>
            </a:r>
            <a:r>
              <a:rPr lang="en-US" sz="3200" dirty="0" err="1" smtClean="0"/>
              <a:t>n.d.</a:t>
            </a:r>
            <a:r>
              <a:rPr lang="en-US" sz="3200" dirty="0" smtClean="0"/>
              <a:t>)</a:t>
            </a:r>
            <a:endParaRPr lang="en-US" sz="3200" dirty="0"/>
          </a:p>
        </p:txBody>
      </p:sp>
    </p:spTree>
    <p:extLst>
      <p:ext uri="{BB962C8B-B14F-4D97-AF65-F5344CB8AC3E}">
        <p14:creationId xmlns:p14="http://schemas.microsoft.com/office/powerpoint/2010/main" val="203084391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09600" y="2020823"/>
            <a:ext cx="5662411" cy="4508765"/>
          </a:xfrm>
        </p:spPr>
        <p:txBody>
          <a:bodyPr>
            <a:normAutofit lnSpcReduction="10000"/>
          </a:bodyPr>
          <a:lstStyle/>
          <a:p>
            <a:pPr algn="just"/>
            <a:r>
              <a:rPr lang="en-US" dirty="0" smtClean="0"/>
              <a:t>Argument:</a:t>
            </a:r>
          </a:p>
          <a:p>
            <a:pPr marL="457200" indent="-457200" algn="just">
              <a:buAutoNum type="arabicParenBoth"/>
            </a:pPr>
            <a:r>
              <a:rPr lang="en-US" dirty="0" smtClean="0"/>
              <a:t>Identify some aspect of target system</a:t>
            </a:r>
          </a:p>
          <a:p>
            <a:pPr marL="457200" indent="-457200" algn="just">
              <a:buAutoNum type="arabicParenBoth"/>
            </a:pPr>
            <a:r>
              <a:rPr lang="en-US" dirty="0" smtClean="0"/>
              <a:t>Show that it does not obtain in the model</a:t>
            </a:r>
          </a:p>
          <a:p>
            <a:pPr marL="457200" indent="-457200" algn="just">
              <a:buAutoNum type="arabicParenBoth"/>
            </a:pPr>
            <a:r>
              <a:rPr lang="en-US" dirty="0" smtClean="0"/>
              <a:t>Conclude the model does not apply to the target</a:t>
            </a:r>
          </a:p>
          <a:p>
            <a:pPr marL="457200" indent="-457200" algn="just">
              <a:buAutoNum type="arabicParenBoth"/>
            </a:pPr>
            <a:endParaRPr lang="en-US" dirty="0"/>
          </a:p>
          <a:p>
            <a:pPr marL="457200" indent="-457200" algn="just">
              <a:buAutoNum type="arabicParenBoth"/>
            </a:pPr>
            <a:endParaRPr lang="en-US" dirty="0" smtClean="0"/>
          </a:p>
          <a:p>
            <a:pPr algn="just"/>
            <a:r>
              <a:rPr lang="en-US" dirty="0" smtClean="0"/>
              <a:t>FLAW: Such an argument fails to show both that adding the feature changes the modeling results and that the target feature in the world needs to be included in the model</a:t>
            </a:r>
          </a:p>
          <a:p>
            <a:pPr algn="just"/>
            <a:endParaRPr lang="en-US" dirty="0"/>
          </a:p>
          <a:p>
            <a:pPr algn="just"/>
            <a:r>
              <a:rPr lang="en-US" dirty="0" smtClean="0"/>
              <a:t>LESSON: More works needs to be done to assess the relationship between model and world</a:t>
            </a:r>
            <a:endParaRPr lang="en-US" dirty="0"/>
          </a:p>
        </p:txBody>
      </p:sp>
      <p:sp>
        <p:nvSpPr>
          <p:cNvPr id="3" name="Title 2"/>
          <p:cNvSpPr>
            <a:spLocks noGrp="1"/>
          </p:cNvSpPr>
          <p:nvPr>
            <p:ph type="title"/>
          </p:nvPr>
        </p:nvSpPr>
        <p:spPr/>
        <p:txBody>
          <a:bodyPr/>
          <a:lstStyle/>
          <a:p>
            <a:r>
              <a:rPr lang="en-US" dirty="0" smtClean="0"/>
              <a:t>Insufficient critiques</a:t>
            </a:r>
            <a:endParaRPr lang="en-US" dirty="0"/>
          </a:p>
        </p:txBody>
      </p:sp>
      <p:pic>
        <p:nvPicPr>
          <p:cNvPr id="5" name="Picture 4"/>
          <p:cNvPicPr>
            <a:picLocks noChangeAspect="1"/>
          </p:cNvPicPr>
          <p:nvPr/>
        </p:nvPicPr>
        <p:blipFill>
          <a:blip r:embed="rId2"/>
          <a:stretch>
            <a:fillRect/>
          </a:stretch>
        </p:blipFill>
        <p:spPr>
          <a:xfrm>
            <a:off x="7341388" y="1576662"/>
            <a:ext cx="3023282" cy="3023282"/>
          </a:xfrm>
          <a:prstGeom prst="rect">
            <a:avLst/>
          </a:prstGeom>
        </p:spPr>
      </p:pic>
      <p:sp>
        <p:nvSpPr>
          <p:cNvPr id="6" name="TextBox 5"/>
          <p:cNvSpPr txBox="1"/>
          <p:nvPr/>
        </p:nvSpPr>
        <p:spPr>
          <a:xfrm>
            <a:off x="7469746" y="4803819"/>
            <a:ext cx="3257623" cy="584775"/>
          </a:xfrm>
          <a:prstGeom prst="rect">
            <a:avLst/>
          </a:prstGeom>
          <a:noFill/>
        </p:spPr>
        <p:txBody>
          <a:bodyPr wrap="none" rtlCol="0">
            <a:spAutoFit/>
          </a:bodyPr>
          <a:lstStyle/>
          <a:p>
            <a:r>
              <a:rPr lang="en-US" sz="3200" dirty="0" err="1"/>
              <a:t>Dunja</a:t>
            </a:r>
            <a:r>
              <a:rPr lang="en-US" sz="3200" dirty="0"/>
              <a:t> </a:t>
            </a:r>
            <a:r>
              <a:rPr lang="en-US" sz="3200" dirty="0" err="1" smtClean="0"/>
              <a:t>Šešelja</a:t>
            </a:r>
            <a:r>
              <a:rPr lang="en-US" sz="3200" dirty="0"/>
              <a:t> </a:t>
            </a:r>
            <a:r>
              <a:rPr lang="en-US" sz="3200" dirty="0" smtClean="0"/>
              <a:t>(</a:t>
            </a:r>
            <a:r>
              <a:rPr lang="en-US" sz="3200" dirty="0" err="1" smtClean="0"/>
              <a:t>n.d.</a:t>
            </a:r>
            <a:r>
              <a:rPr lang="en-US" sz="3200" dirty="0" smtClean="0"/>
              <a:t>)</a:t>
            </a:r>
            <a:endParaRPr lang="en-US" sz="3200" dirty="0"/>
          </a:p>
        </p:txBody>
      </p:sp>
    </p:spTree>
    <p:extLst>
      <p:ext uri="{BB962C8B-B14F-4D97-AF65-F5344CB8AC3E}">
        <p14:creationId xmlns:p14="http://schemas.microsoft.com/office/powerpoint/2010/main" val="277491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fade">
                                      <p:cBhvr>
                                        <p:cTn id="7" dur="500"/>
                                        <p:tgtEl>
                                          <p:spTgt spid="2">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8" end="8"/>
                                            </p:txEl>
                                          </p:spTgt>
                                        </p:tgtEl>
                                        <p:attrNameLst>
                                          <p:attrName>style.visibility</p:attrName>
                                        </p:attrNameLst>
                                      </p:cBhvr>
                                      <p:to>
                                        <p:strVal val="visible"/>
                                      </p:to>
                                    </p:set>
                                    <p:animEffect transition="in" filter="fade">
                                      <p:cBhvr>
                                        <p:cTn id="1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378816" y="2020823"/>
            <a:ext cx="7203583" cy="4554147"/>
          </a:xfrm>
        </p:spPr>
        <p:txBody>
          <a:bodyPr/>
          <a:lstStyle/>
          <a:p>
            <a:pPr algn="just"/>
            <a:r>
              <a:rPr lang="en-US" dirty="0"/>
              <a:t>It seems </a:t>
            </a:r>
            <a:r>
              <a:rPr lang="en-US" dirty="0" smtClean="0"/>
              <a:t>clear that </a:t>
            </a:r>
            <a:r>
              <a:rPr lang="en-US" dirty="0"/>
              <a:t>if the goal of SOSR models is to represent </a:t>
            </a:r>
            <a:r>
              <a:rPr lang="en-US" dirty="0" smtClean="0"/>
              <a:t>their target </a:t>
            </a:r>
            <a:r>
              <a:rPr lang="en-US" dirty="0"/>
              <a:t>system, </a:t>
            </a:r>
            <a:r>
              <a:rPr lang="en-US" dirty="0" smtClean="0"/>
              <a:t>then the </a:t>
            </a:r>
            <a:r>
              <a:rPr lang="en-US" dirty="0"/>
              <a:t>connection with their empirical </a:t>
            </a:r>
            <a:r>
              <a:rPr lang="en-US" dirty="0" smtClean="0"/>
              <a:t>counterpart through </a:t>
            </a:r>
            <a:r>
              <a:rPr lang="en-US" dirty="0"/>
              <a:t>data seems all </a:t>
            </a:r>
            <a:r>
              <a:rPr lang="en-US" dirty="0" smtClean="0"/>
              <a:t>the more </a:t>
            </a:r>
            <a:r>
              <a:rPr lang="en-US" dirty="0"/>
              <a:t>important</a:t>
            </a:r>
            <a:r>
              <a:rPr lang="en-US" dirty="0" smtClean="0"/>
              <a:t>…. Addressing the </a:t>
            </a:r>
            <a:r>
              <a:rPr lang="en-US" dirty="0"/>
              <a:t>challenge might </a:t>
            </a:r>
            <a:r>
              <a:rPr lang="en-US" dirty="0" smtClean="0"/>
              <a:t>also open </a:t>
            </a:r>
            <a:r>
              <a:rPr lang="en-US" dirty="0"/>
              <a:t>the door to other empirical </a:t>
            </a:r>
            <a:r>
              <a:rPr lang="en-US" dirty="0" smtClean="0"/>
              <a:t>methods, e.g</a:t>
            </a:r>
            <a:r>
              <a:rPr lang="en-US" dirty="0"/>
              <a:t>., studies in the history of </a:t>
            </a:r>
            <a:r>
              <a:rPr lang="en-US" dirty="0" smtClean="0"/>
              <a:t>science, ethnographies</a:t>
            </a:r>
            <a:r>
              <a:rPr lang="en-US" dirty="0"/>
              <a:t>, and the like, </a:t>
            </a:r>
            <a:r>
              <a:rPr lang="en-US" dirty="0" smtClean="0"/>
              <a:t>to be </a:t>
            </a:r>
            <a:r>
              <a:rPr lang="en-US" dirty="0"/>
              <a:t>better integrated with </a:t>
            </a:r>
            <a:r>
              <a:rPr lang="en-US" dirty="0" smtClean="0"/>
              <a:t>model-based methods.</a:t>
            </a:r>
          </a:p>
          <a:p>
            <a:pPr algn="just"/>
            <a:endParaRPr lang="en-US" dirty="0"/>
          </a:p>
          <a:p>
            <a:pPr algn="just"/>
            <a:r>
              <a:rPr lang="en-US" dirty="0" smtClean="0"/>
              <a:t>YES, BUT… No one seems to be engaged in this project</a:t>
            </a:r>
          </a:p>
          <a:p>
            <a:pPr algn="just"/>
            <a:endParaRPr lang="en-US" dirty="0"/>
          </a:p>
          <a:p>
            <a:pPr algn="just"/>
            <a:r>
              <a:rPr lang="en-US" dirty="0" smtClean="0"/>
              <a:t>LESSON: (1) Modelers are generally either not interested in or not equipped to do this (Niche </a:t>
            </a:r>
            <a:r>
              <a:rPr lang="en-US" dirty="0"/>
              <a:t>to be </a:t>
            </a:r>
            <a:r>
              <a:rPr lang="en-US" dirty="0" smtClean="0"/>
              <a:t>filled).  (2) Modelers are up to something else.</a:t>
            </a:r>
          </a:p>
          <a:p>
            <a:pPr algn="just"/>
            <a:endParaRPr lang="en-US" dirty="0"/>
          </a:p>
          <a:p>
            <a:pPr algn="just"/>
            <a:endParaRPr lang="en-US" dirty="0"/>
          </a:p>
          <a:p>
            <a:endParaRPr lang="en-US" dirty="0"/>
          </a:p>
        </p:txBody>
      </p:sp>
      <p:sp>
        <p:nvSpPr>
          <p:cNvPr id="3" name="Title 2"/>
          <p:cNvSpPr>
            <a:spLocks noGrp="1"/>
          </p:cNvSpPr>
          <p:nvPr>
            <p:ph type="title"/>
          </p:nvPr>
        </p:nvSpPr>
        <p:spPr/>
        <p:txBody>
          <a:bodyPr/>
          <a:lstStyle/>
          <a:p>
            <a:r>
              <a:rPr lang="en-US" dirty="0" smtClean="0"/>
              <a:t>The Empirical Challenge</a:t>
            </a:r>
            <a:endParaRPr lang="en-US" dirty="0"/>
          </a:p>
        </p:txBody>
      </p:sp>
      <p:pic>
        <p:nvPicPr>
          <p:cNvPr id="4" name="Picture 3"/>
          <p:cNvPicPr>
            <a:picLocks noChangeAspect="1"/>
          </p:cNvPicPr>
          <p:nvPr/>
        </p:nvPicPr>
        <p:blipFill>
          <a:blip r:embed="rId2"/>
          <a:stretch>
            <a:fillRect/>
          </a:stretch>
        </p:blipFill>
        <p:spPr>
          <a:xfrm>
            <a:off x="174488" y="4340180"/>
            <a:ext cx="2368704" cy="2368704"/>
          </a:xfrm>
          <a:prstGeom prst="rect">
            <a:avLst/>
          </a:prstGeom>
        </p:spPr>
      </p:pic>
      <p:pic>
        <p:nvPicPr>
          <p:cNvPr id="5" name="Content Placeholder 8"/>
          <p:cNvPicPr>
            <a:picLocks noChangeAspect="1"/>
          </p:cNvPicPr>
          <p:nvPr/>
        </p:nvPicPr>
        <p:blipFill>
          <a:blip r:embed="rId3"/>
          <a:stretch>
            <a:fillRect/>
          </a:stretch>
        </p:blipFill>
        <p:spPr>
          <a:xfrm>
            <a:off x="329323" y="1491734"/>
            <a:ext cx="1338610" cy="1974921"/>
          </a:xfrm>
          <a:prstGeom prst="rect">
            <a:avLst/>
          </a:prstGeom>
        </p:spPr>
      </p:pic>
      <p:sp>
        <p:nvSpPr>
          <p:cNvPr id="6" name="TextBox 5"/>
          <p:cNvSpPr txBox="1"/>
          <p:nvPr/>
        </p:nvSpPr>
        <p:spPr>
          <a:xfrm>
            <a:off x="1667933" y="1491734"/>
            <a:ext cx="1388329" cy="369332"/>
          </a:xfrm>
          <a:prstGeom prst="rect">
            <a:avLst/>
          </a:prstGeom>
          <a:noFill/>
        </p:spPr>
        <p:txBody>
          <a:bodyPr wrap="none" rtlCol="0">
            <a:spAutoFit/>
          </a:bodyPr>
          <a:lstStyle/>
          <a:p>
            <a:r>
              <a:rPr lang="pt-BR" dirty="0"/>
              <a:t>Carlo </a:t>
            </a:r>
            <a:r>
              <a:rPr lang="pt-BR" dirty="0" smtClean="0"/>
              <a:t>Martini</a:t>
            </a:r>
            <a:endParaRPr lang="en-US" dirty="0"/>
          </a:p>
        </p:txBody>
      </p:sp>
      <p:sp>
        <p:nvSpPr>
          <p:cNvPr id="7" name="TextBox 6"/>
          <p:cNvSpPr txBox="1"/>
          <p:nvPr/>
        </p:nvSpPr>
        <p:spPr>
          <a:xfrm>
            <a:off x="174488" y="3873746"/>
            <a:ext cx="2571410" cy="369332"/>
          </a:xfrm>
          <a:prstGeom prst="rect">
            <a:avLst/>
          </a:prstGeom>
          <a:noFill/>
        </p:spPr>
        <p:txBody>
          <a:bodyPr wrap="none" rtlCol="0">
            <a:spAutoFit/>
          </a:bodyPr>
          <a:lstStyle/>
          <a:p>
            <a:r>
              <a:rPr lang="pt-BR" dirty="0" smtClean="0"/>
              <a:t>Manuela </a:t>
            </a:r>
            <a:r>
              <a:rPr lang="pt-BR" dirty="0"/>
              <a:t>Fernandez </a:t>
            </a:r>
            <a:r>
              <a:rPr lang="pt-BR" dirty="0" smtClean="0"/>
              <a:t>Pinto</a:t>
            </a:r>
            <a:endParaRPr lang="en-US" dirty="0"/>
          </a:p>
        </p:txBody>
      </p:sp>
    </p:spTree>
    <p:extLst>
      <p:ext uri="{BB962C8B-B14F-4D97-AF65-F5344CB8AC3E}">
        <p14:creationId xmlns:p14="http://schemas.microsoft.com/office/powerpoint/2010/main" val="205359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09600" y="2020824"/>
            <a:ext cx="8229600" cy="4075176"/>
          </a:xfrm>
        </p:spPr>
        <p:txBody>
          <a:bodyPr>
            <a:normAutofit/>
          </a:bodyPr>
          <a:lstStyle/>
          <a:p>
            <a:pPr algn="just"/>
            <a:r>
              <a:rPr lang="en-US" dirty="0"/>
              <a:t>Such models, if sufficiently precise, may </a:t>
            </a:r>
            <a:r>
              <a:rPr lang="en-US" dirty="0" smtClean="0"/>
              <a:t>utilize data </a:t>
            </a:r>
            <a:r>
              <a:rPr lang="en-US" dirty="0"/>
              <a:t>for validation and </a:t>
            </a:r>
            <a:r>
              <a:rPr lang="en-US" dirty="0" smtClean="0"/>
              <a:t>calibration, </a:t>
            </a:r>
            <a:r>
              <a:rPr lang="en-US" dirty="0"/>
              <a:t>but this is not strictly necessary for such models to be </a:t>
            </a:r>
            <a:r>
              <a:rPr lang="en-US" dirty="0" smtClean="0"/>
              <a:t>useful.</a:t>
            </a:r>
          </a:p>
          <a:p>
            <a:pPr algn="just"/>
            <a:endParaRPr lang="en-US" dirty="0"/>
          </a:p>
          <a:p>
            <a:pPr algn="just"/>
            <a:r>
              <a:rPr lang="en-US" dirty="0"/>
              <a:t>Stupid </a:t>
            </a:r>
            <a:r>
              <a:rPr lang="en-US" dirty="0" smtClean="0"/>
              <a:t>models are </a:t>
            </a:r>
            <a:r>
              <a:rPr lang="en-US" dirty="0"/>
              <a:t>extremely useful. They are useful because humans </a:t>
            </a:r>
            <a:r>
              <a:rPr lang="en-US" dirty="0" smtClean="0"/>
              <a:t>are </a:t>
            </a:r>
            <a:r>
              <a:rPr lang="en-US" dirty="0" err="1" smtClean="0"/>
              <a:t>boundedly</a:t>
            </a:r>
            <a:r>
              <a:rPr lang="en-US" dirty="0" smtClean="0"/>
              <a:t> </a:t>
            </a:r>
            <a:r>
              <a:rPr lang="en-US" dirty="0"/>
              <a:t>rational </a:t>
            </a:r>
            <a:r>
              <a:rPr lang="en-US" dirty="0" smtClean="0"/>
              <a:t>and because </a:t>
            </a:r>
            <a:r>
              <a:rPr lang="en-US" dirty="0"/>
              <a:t>language is imprecise. It is often only </a:t>
            </a:r>
            <a:r>
              <a:rPr lang="en-US" dirty="0" smtClean="0"/>
              <a:t>by formalizing </a:t>
            </a:r>
            <a:r>
              <a:rPr lang="en-US" dirty="0"/>
              <a:t>a complex system that </a:t>
            </a:r>
            <a:r>
              <a:rPr lang="en-US" dirty="0" smtClean="0"/>
              <a:t>we can </a:t>
            </a:r>
            <a:r>
              <a:rPr lang="en-US" dirty="0"/>
              <a:t>make progress in understanding it. Formal models should be a necessary </a:t>
            </a:r>
            <a:r>
              <a:rPr lang="en-US" dirty="0" smtClean="0"/>
              <a:t>component of </a:t>
            </a:r>
            <a:r>
              <a:rPr lang="en-US" dirty="0"/>
              <a:t>the behavioral </a:t>
            </a:r>
            <a:r>
              <a:rPr lang="en-US" dirty="0" smtClean="0"/>
              <a:t>scientist’s toolkit</a:t>
            </a:r>
            <a:r>
              <a:rPr lang="en-US" dirty="0"/>
              <a:t>. Models are </a:t>
            </a:r>
            <a:r>
              <a:rPr lang="en-US" dirty="0" smtClean="0"/>
              <a:t>stupid…</a:t>
            </a:r>
            <a:endParaRPr lang="en-US" dirty="0"/>
          </a:p>
          <a:p>
            <a:r>
              <a:rPr lang="en-US" dirty="0"/>
              <a:t> </a:t>
            </a:r>
          </a:p>
        </p:txBody>
      </p:sp>
      <p:sp>
        <p:nvSpPr>
          <p:cNvPr id="3" name="Title 2"/>
          <p:cNvSpPr>
            <a:spLocks noGrp="1"/>
          </p:cNvSpPr>
          <p:nvPr>
            <p:ph type="title"/>
          </p:nvPr>
        </p:nvSpPr>
        <p:spPr/>
        <p:txBody>
          <a:bodyPr/>
          <a:lstStyle/>
          <a:p>
            <a:r>
              <a:rPr lang="en-US" dirty="0" smtClean="0"/>
              <a:t>Models are stupid.  </a:t>
            </a:r>
            <a:endParaRPr lang="en-US" dirty="0"/>
          </a:p>
        </p:txBody>
      </p:sp>
      <p:pic>
        <p:nvPicPr>
          <p:cNvPr id="6" name="Picture 4" descr="Image result for Paul smaldino"/>
          <p:cNvPicPr>
            <a:picLocks noChangeAspect="1" noChangeArrowheads="1"/>
          </p:cNvPicPr>
          <p:nvPr/>
        </p:nvPicPr>
        <p:blipFill rotWithShape="1">
          <a:blip r:embed="rId2">
            <a:extLst>
              <a:ext uri="{28A0092B-C50C-407E-A947-70E740481C1C}">
                <a14:useLocalDpi xmlns:a14="http://schemas.microsoft.com/office/drawing/2010/main" val="0"/>
              </a:ext>
            </a:extLst>
          </a:blip>
          <a:srcRect l="25266"/>
          <a:stretch/>
        </p:blipFill>
        <p:spPr bwMode="auto">
          <a:xfrm>
            <a:off x="10363200" y="1215532"/>
            <a:ext cx="1781621" cy="2637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03626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09600" y="2020824"/>
            <a:ext cx="8229600" cy="4075176"/>
          </a:xfrm>
        </p:spPr>
        <p:txBody>
          <a:bodyPr>
            <a:normAutofit fontScale="85000" lnSpcReduction="20000"/>
          </a:bodyPr>
          <a:lstStyle/>
          <a:p>
            <a:r>
              <a:rPr lang="en-US" sz="4000" dirty="0" smtClean="0"/>
              <a:t>Even verbal accounts of science (Popper, Kuhn, </a:t>
            </a:r>
            <a:r>
              <a:rPr lang="en-US" sz="4000" dirty="0" err="1" smtClean="0"/>
              <a:t>Laudan</a:t>
            </a:r>
            <a:r>
              <a:rPr lang="en-US" sz="4000" dirty="0" smtClean="0"/>
              <a:t>, etc.)  at least implicitly invoke some model.   While verbal models are unconstrained, formal models are logical engines for turning assumptions into conclusion… they are ways of systematizing </a:t>
            </a:r>
            <a:r>
              <a:rPr lang="en-US" sz="4000" dirty="0"/>
              <a:t>our stupidity, and ensuring that we</a:t>
            </a:r>
          </a:p>
          <a:p>
            <a:r>
              <a:rPr lang="en-US" sz="4000" dirty="0"/>
              <a:t>are all talking about the same thing</a:t>
            </a:r>
            <a:r>
              <a:rPr lang="en-US" sz="4000" dirty="0" smtClean="0"/>
              <a:t>.</a:t>
            </a:r>
            <a:endParaRPr lang="en-US" sz="4000" dirty="0"/>
          </a:p>
          <a:p>
            <a:r>
              <a:rPr lang="en-US" sz="4000" dirty="0"/>
              <a:t> </a:t>
            </a:r>
          </a:p>
        </p:txBody>
      </p:sp>
      <p:sp>
        <p:nvSpPr>
          <p:cNvPr id="3" name="Title 2"/>
          <p:cNvSpPr>
            <a:spLocks noGrp="1"/>
          </p:cNvSpPr>
          <p:nvPr>
            <p:ph type="title"/>
          </p:nvPr>
        </p:nvSpPr>
        <p:spPr/>
        <p:txBody>
          <a:bodyPr/>
          <a:lstStyle/>
          <a:p>
            <a:r>
              <a:rPr lang="en-US" dirty="0" smtClean="0"/>
              <a:t>We need more models</a:t>
            </a:r>
            <a:endParaRPr lang="en-US" dirty="0"/>
          </a:p>
        </p:txBody>
      </p:sp>
      <p:pic>
        <p:nvPicPr>
          <p:cNvPr id="6" name="Picture 4" descr="Image result for Paul smaldino"/>
          <p:cNvPicPr>
            <a:picLocks noChangeAspect="1" noChangeArrowheads="1"/>
          </p:cNvPicPr>
          <p:nvPr/>
        </p:nvPicPr>
        <p:blipFill rotWithShape="1">
          <a:blip r:embed="rId2">
            <a:extLst>
              <a:ext uri="{28A0092B-C50C-407E-A947-70E740481C1C}">
                <a14:useLocalDpi xmlns:a14="http://schemas.microsoft.com/office/drawing/2010/main" val="0"/>
              </a:ext>
            </a:extLst>
          </a:blip>
          <a:srcRect l="25266"/>
          <a:stretch/>
        </p:blipFill>
        <p:spPr bwMode="auto">
          <a:xfrm>
            <a:off x="10363200" y="1215532"/>
            <a:ext cx="1781621" cy="2637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57516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p:cNvSpPr>
          <p:nvPr>
            <p:ph type="title"/>
          </p:nvPr>
        </p:nvSpPr>
        <p:spPr>
          <a:prstGeom prst="rect">
            <a:avLst/>
          </a:prstGeom>
        </p:spPr>
        <p:txBody>
          <a:bodyPr/>
          <a:lstStyle/>
          <a:p>
            <a:r>
              <a:t>Opinion Models of Polarization</a:t>
            </a:r>
          </a:p>
        </p:txBody>
      </p:sp>
      <p:sp>
        <p:nvSpPr>
          <p:cNvPr id="225" name="Shape 225"/>
          <p:cNvSpPr>
            <a:spLocks noGrp="1"/>
          </p:cNvSpPr>
          <p:nvPr>
            <p:ph type="body" sz="half" idx="1"/>
          </p:nvPr>
        </p:nvSpPr>
        <p:spPr>
          <a:xfrm>
            <a:off x="551543" y="1978016"/>
            <a:ext cx="5646057" cy="4616648"/>
          </a:xfrm>
          <a:prstGeom prst="rect">
            <a:avLst/>
          </a:prstGeom>
        </p:spPr>
        <p:txBody>
          <a:bodyPr>
            <a:noAutofit/>
          </a:bodyPr>
          <a:lstStyle/>
          <a:p>
            <a:pPr algn="just"/>
            <a:r>
              <a:rPr sz="3200" dirty="0"/>
              <a:t>“Ultimate agreement is an ubiquitous outcome of a very broad class of mathematical models ….  what on earth one must assume in order to generate the bimodal outcome of community cleavage studies[?]”</a:t>
            </a:r>
            <a:br>
              <a:rPr sz="3200" dirty="0"/>
            </a:br>
            <a:r>
              <a:rPr sz="3200" dirty="0"/>
              <a:t>Abelson (1964) p.153</a:t>
            </a:r>
          </a:p>
        </p:txBody>
      </p:sp>
      <p:pic>
        <p:nvPicPr>
          <p:cNvPr id="226" name="pasted-image.png"/>
          <p:cNvPicPr>
            <a:picLocks noChangeAspect="1"/>
          </p:cNvPicPr>
          <p:nvPr/>
        </p:nvPicPr>
        <p:blipFill>
          <a:blip r:embed="rId2">
            <a:extLst/>
          </a:blip>
          <a:stretch>
            <a:fillRect/>
          </a:stretch>
        </p:blipFill>
        <p:spPr>
          <a:xfrm>
            <a:off x="6691770" y="1927216"/>
            <a:ext cx="3975216" cy="4039411"/>
          </a:xfrm>
          <a:prstGeom prst="rect">
            <a:avLst/>
          </a:prstGeom>
          <a:ln w="12700">
            <a:miter lim="400000"/>
          </a:ln>
        </p:spPr>
      </p:pic>
    </p:spTree>
    <p:extLst>
      <p:ext uri="{BB962C8B-B14F-4D97-AF65-F5344CB8AC3E}">
        <p14:creationId xmlns:p14="http://schemas.microsoft.com/office/powerpoint/2010/main" val="1484941420"/>
      </p:ext>
    </p:extLst>
  </p:cSld>
  <p:clrMapOvr>
    <a:masterClrMapping/>
  </p:clrMapOvr>
  <p:transition spd="med"/>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30209" y="1698939"/>
            <a:ext cx="2305050" cy="1733550"/>
          </a:xfrm>
          <a:prstGeom prst="rect">
            <a:avLst/>
          </a:prstGeom>
        </p:spPr>
      </p:pic>
      <p:sp>
        <p:nvSpPr>
          <p:cNvPr id="3" name="Title 2"/>
          <p:cNvSpPr>
            <a:spLocks noGrp="1"/>
          </p:cNvSpPr>
          <p:nvPr>
            <p:ph type="title"/>
          </p:nvPr>
        </p:nvSpPr>
        <p:spPr/>
        <p:txBody>
          <a:bodyPr/>
          <a:lstStyle/>
          <a:p>
            <a:r>
              <a:rPr lang="en-US" dirty="0" smtClean="0"/>
              <a:t>Formal modeling &amp; social Epistemology</a:t>
            </a:r>
            <a:endParaRPr lang="en-US" dirty="0"/>
          </a:p>
        </p:txBody>
      </p:sp>
      <p:pic>
        <p:nvPicPr>
          <p:cNvPr id="11" name="Picture 10"/>
          <p:cNvPicPr>
            <a:picLocks noChangeAspect="1"/>
          </p:cNvPicPr>
          <p:nvPr/>
        </p:nvPicPr>
        <p:blipFill>
          <a:blip r:embed="rId3"/>
          <a:stretch>
            <a:fillRect/>
          </a:stretch>
        </p:blipFill>
        <p:spPr>
          <a:xfrm>
            <a:off x="8715977" y="5286457"/>
            <a:ext cx="1435888" cy="1435888"/>
          </a:xfrm>
          <a:prstGeom prst="rect">
            <a:avLst/>
          </a:prstGeom>
        </p:spPr>
      </p:pic>
      <p:sp>
        <p:nvSpPr>
          <p:cNvPr id="16" name="TextBox 15"/>
          <p:cNvSpPr txBox="1"/>
          <p:nvPr/>
        </p:nvSpPr>
        <p:spPr>
          <a:xfrm>
            <a:off x="5617029" y="2728686"/>
            <a:ext cx="5554534" cy="1569660"/>
          </a:xfrm>
          <a:prstGeom prst="rect">
            <a:avLst/>
          </a:prstGeom>
          <a:noFill/>
        </p:spPr>
        <p:txBody>
          <a:bodyPr wrap="none" rtlCol="0">
            <a:spAutoFit/>
          </a:bodyPr>
          <a:lstStyle/>
          <a:p>
            <a:r>
              <a:rPr lang="en-US" sz="2400" dirty="0" smtClean="0"/>
              <a:t>What are we doing?</a:t>
            </a:r>
          </a:p>
          <a:p>
            <a:r>
              <a:rPr lang="en-US" sz="2400" dirty="0" smtClean="0"/>
              <a:t>-The problem of intransigently biased agents</a:t>
            </a:r>
          </a:p>
          <a:p>
            <a:r>
              <a:rPr lang="en-US" sz="2400" dirty="0" smtClean="0"/>
              <a:t>-Experimentation by industrial selection</a:t>
            </a:r>
          </a:p>
          <a:p>
            <a:r>
              <a:rPr lang="en-US" sz="2400" dirty="0" smtClean="0"/>
              <a:t>Etc.</a:t>
            </a:r>
          </a:p>
        </p:txBody>
      </p:sp>
    </p:spTree>
    <p:extLst>
      <p:ext uri="{BB962C8B-B14F-4D97-AF65-F5344CB8AC3E}">
        <p14:creationId xmlns:p14="http://schemas.microsoft.com/office/powerpoint/2010/main" val="241932644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Intellectual Explorers?</a:t>
            </a:r>
            <a:endParaRPr lang="en-US" dirty="0"/>
          </a:p>
        </p:txBody>
      </p:sp>
      <p:sp>
        <p:nvSpPr>
          <p:cNvPr id="3" name="Text Placeholder 2"/>
          <p:cNvSpPr>
            <a:spLocks noGrp="1"/>
          </p:cNvSpPr>
          <p:nvPr>
            <p:ph type="body" idx="1"/>
          </p:nvPr>
        </p:nvSpPr>
        <p:spPr>
          <a:xfrm>
            <a:off x="609600" y="2019301"/>
            <a:ext cx="5718629" cy="4117340"/>
          </a:xfrm>
        </p:spPr>
        <p:txBody>
          <a:bodyPr/>
          <a:lstStyle/>
          <a:p>
            <a:r>
              <a:rPr lang="en-US" sz="2800" dirty="0" smtClean="0"/>
              <a:t>Diversity trumps ability</a:t>
            </a:r>
          </a:p>
          <a:p>
            <a:r>
              <a:rPr lang="en-US" sz="2800" dirty="0" smtClean="0"/>
              <a:t>The benefit of transient diversity</a:t>
            </a:r>
          </a:p>
          <a:p>
            <a:r>
              <a:rPr lang="en-US" sz="2800" dirty="0" smtClean="0"/>
              <a:t>The problem of intransigently biased agents</a:t>
            </a:r>
          </a:p>
          <a:p>
            <a:r>
              <a:rPr lang="en-US" sz="2800" dirty="0" smtClean="0"/>
              <a:t>Industrial selection effect</a:t>
            </a:r>
          </a:p>
          <a:p>
            <a:endParaRPr lang="en-US" dirty="0"/>
          </a:p>
        </p:txBody>
      </p:sp>
      <p:pic>
        <p:nvPicPr>
          <p:cNvPr id="4" name="Picture 3"/>
          <p:cNvPicPr>
            <a:picLocks noChangeAspect="1"/>
          </p:cNvPicPr>
          <p:nvPr/>
        </p:nvPicPr>
        <p:blipFill>
          <a:blip r:embed="rId2"/>
          <a:stretch>
            <a:fillRect/>
          </a:stretch>
        </p:blipFill>
        <p:spPr>
          <a:xfrm>
            <a:off x="6884761" y="2019301"/>
            <a:ext cx="4286250" cy="3352800"/>
          </a:xfrm>
          <a:prstGeom prst="rect">
            <a:avLst/>
          </a:prstGeom>
        </p:spPr>
      </p:pic>
      <p:sp>
        <p:nvSpPr>
          <p:cNvPr id="5" name="TextBox 4"/>
          <p:cNvSpPr txBox="1"/>
          <p:nvPr/>
        </p:nvSpPr>
        <p:spPr>
          <a:xfrm>
            <a:off x="5729983" y="5530336"/>
            <a:ext cx="6218434" cy="369332"/>
          </a:xfrm>
          <a:prstGeom prst="rect">
            <a:avLst/>
          </a:prstGeom>
          <a:noFill/>
        </p:spPr>
        <p:txBody>
          <a:bodyPr wrap="none" rtlCol="0">
            <a:spAutoFit/>
          </a:bodyPr>
          <a:lstStyle/>
          <a:p>
            <a:r>
              <a:rPr lang="en-US" dirty="0"/>
              <a:t>Sebastian </a:t>
            </a:r>
            <a:r>
              <a:rPr lang="en-US" dirty="0" err="1" smtClean="0"/>
              <a:t>Münster</a:t>
            </a:r>
            <a:r>
              <a:rPr lang="en-US" dirty="0" smtClean="0"/>
              <a:t> </a:t>
            </a:r>
            <a:r>
              <a:rPr lang="en-US" dirty="0"/>
              <a:t>map of the New World, first published in 1540</a:t>
            </a:r>
          </a:p>
        </p:txBody>
      </p:sp>
    </p:spTree>
    <p:extLst>
      <p:ext uri="{BB962C8B-B14F-4D97-AF65-F5344CB8AC3E}">
        <p14:creationId xmlns:p14="http://schemas.microsoft.com/office/powerpoint/2010/main" val="3334764497"/>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b="21599"/>
          <a:stretch/>
        </p:blipFill>
        <p:spPr>
          <a:xfrm>
            <a:off x="485986" y="5288818"/>
            <a:ext cx="2781300" cy="1291912"/>
          </a:xfrm>
          <a:prstGeom prst="rect">
            <a:avLst/>
          </a:prstGeom>
        </p:spPr>
      </p:pic>
      <p:sp>
        <p:nvSpPr>
          <p:cNvPr id="2" name="Content Placeholder 1"/>
          <p:cNvSpPr>
            <a:spLocks noGrp="1"/>
          </p:cNvSpPr>
          <p:nvPr>
            <p:ph sz="quarter" idx="13"/>
          </p:nvPr>
        </p:nvSpPr>
        <p:spPr>
          <a:xfrm>
            <a:off x="3588242" y="2926681"/>
            <a:ext cx="7994157" cy="4075176"/>
          </a:xfrm>
        </p:spPr>
        <p:txBody>
          <a:bodyPr>
            <a:normAutofit/>
          </a:bodyPr>
          <a:lstStyle/>
          <a:p>
            <a:r>
              <a:rPr lang="en-US" dirty="0" smtClean="0"/>
              <a:t>Modeling Result</a:t>
            </a:r>
          </a:p>
          <a:p>
            <a:endParaRPr lang="en-US" dirty="0"/>
          </a:p>
          <a:p>
            <a:pPr algn="l"/>
            <a:r>
              <a:rPr lang="en-US" dirty="0" smtClean="0"/>
              <a:t>Alterations in groups size and decisions procedures significantly alter the portion of the parameter space in which diversity trumps ability.</a:t>
            </a:r>
          </a:p>
          <a:p>
            <a:pPr algn="l"/>
            <a:endParaRPr lang="en-US" dirty="0"/>
          </a:p>
          <a:p>
            <a:endParaRPr lang="en-US" dirty="0"/>
          </a:p>
        </p:txBody>
      </p:sp>
      <p:sp>
        <p:nvSpPr>
          <p:cNvPr id="3" name="Title 2"/>
          <p:cNvSpPr>
            <a:spLocks noGrp="1"/>
          </p:cNvSpPr>
          <p:nvPr>
            <p:ph type="title"/>
          </p:nvPr>
        </p:nvSpPr>
        <p:spPr/>
        <p:txBody>
          <a:bodyPr/>
          <a:lstStyle/>
          <a:p>
            <a:r>
              <a:rPr lang="en-US" dirty="0" smtClean="0"/>
              <a:t>Claims</a:t>
            </a:r>
            <a:endParaRPr lang="en-US" dirty="0"/>
          </a:p>
        </p:txBody>
      </p:sp>
      <p:pic>
        <p:nvPicPr>
          <p:cNvPr id="4" name="Picture 3"/>
          <p:cNvPicPr>
            <a:picLocks noChangeAspect="1"/>
          </p:cNvPicPr>
          <p:nvPr/>
        </p:nvPicPr>
        <p:blipFill>
          <a:blip r:embed="rId3"/>
          <a:stretch>
            <a:fillRect/>
          </a:stretch>
        </p:blipFill>
        <p:spPr>
          <a:xfrm>
            <a:off x="95461" y="3921818"/>
            <a:ext cx="1905000" cy="2390775"/>
          </a:xfrm>
          <a:prstGeom prst="rect">
            <a:avLst/>
          </a:prstGeom>
        </p:spPr>
      </p:pic>
      <p:pic>
        <p:nvPicPr>
          <p:cNvPr id="5" name="Picture 4"/>
          <p:cNvPicPr>
            <a:picLocks noChangeAspect="1"/>
          </p:cNvPicPr>
          <p:nvPr/>
        </p:nvPicPr>
        <p:blipFill>
          <a:blip r:embed="rId4"/>
          <a:stretch>
            <a:fillRect/>
          </a:stretch>
        </p:blipFill>
        <p:spPr>
          <a:xfrm>
            <a:off x="42230" y="2530112"/>
            <a:ext cx="2305050" cy="1733550"/>
          </a:xfrm>
          <a:prstGeom prst="rect">
            <a:avLst/>
          </a:prstGeom>
        </p:spPr>
      </p:pic>
      <p:pic>
        <p:nvPicPr>
          <p:cNvPr id="6" name="Picture 5"/>
          <p:cNvPicPr>
            <a:picLocks noChangeAspect="1"/>
          </p:cNvPicPr>
          <p:nvPr/>
        </p:nvPicPr>
        <p:blipFill>
          <a:blip r:embed="rId5"/>
          <a:stretch>
            <a:fillRect/>
          </a:stretch>
        </p:blipFill>
        <p:spPr>
          <a:xfrm>
            <a:off x="2085975" y="3396887"/>
            <a:ext cx="1266825" cy="1905000"/>
          </a:xfrm>
          <a:prstGeom prst="rect">
            <a:avLst/>
          </a:prstGeom>
        </p:spPr>
      </p:pic>
      <p:pic>
        <p:nvPicPr>
          <p:cNvPr id="8" name="Picture 7"/>
          <p:cNvPicPr>
            <a:picLocks noChangeAspect="1"/>
          </p:cNvPicPr>
          <p:nvPr/>
        </p:nvPicPr>
        <p:blipFill>
          <a:blip r:embed="rId6"/>
          <a:stretch>
            <a:fillRect/>
          </a:stretch>
        </p:blipFill>
        <p:spPr>
          <a:xfrm>
            <a:off x="1561468" y="1558181"/>
            <a:ext cx="1571625" cy="2095500"/>
          </a:xfrm>
          <a:prstGeom prst="rect">
            <a:avLst/>
          </a:prstGeom>
        </p:spPr>
      </p:pic>
      <p:sp>
        <p:nvSpPr>
          <p:cNvPr id="9" name="TextBox 8"/>
          <p:cNvSpPr txBox="1"/>
          <p:nvPr/>
        </p:nvSpPr>
        <p:spPr>
          <a:xfrm>
            <a:off x="3368535" y="1885999"/>
            <a:ext cx="7420365" cy="830997"/>
          </a:xfrm>
          <a:prstGeom prst="rect">
            <a:avLst/>
          </a:prstGeom>
          <a:noFill/>
        </p:spPr>
        <p:txBody>
          <a:bodyPr wrap="none" rtlCol="0">
            <a:spAutoFit/>
          </a:bodyPr>
          <a:lstStyle/>
          <a:p>
            <a:r>
              <a:rPr lang="en-US" sz="2400" dirty="0" smtClean="0"/>
              <a:t>(3) Changing still other parameters (previously asserted to be</a:t>
            </a:r>
          </a:p>
          <a:p>
            <a:r>
              <a:rPr lang="en-US" sz="2400" dirty="0"/>
              <a:t>i</a:t>
            </a:r>
            <a:r>
              <a:rPr lang="en-US" sz="2400" dirty="0" smtClean="0"/>
              <a:t>nconsequential) restores the DTA result. </a:t>
            </a:r>
            <a:endParaRPr lang="en-US" dirty="0"/>
          </a:p>
        </p:txBody>
      </p:sp>
    </p:spTree>
    <p:extLst>
      <p:ext uri="{BB962C8B-B14F-4D97-AF65-F5344CB8AC3E}">
        <p14:creationId xmlns:p14="http://schemas.microsoft.com/office/powerpoint/2010/main" val="311138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b="21599"/>
          <a:stretch/>
        </p:blipFill>
        <p:spPr>
          <a:xfrm>
            <a:off x="485986" y="5288818"/>
            <a:ext cx="2781300" cy="1291912"/>
          </a:xfrm>
          <a:prstGeom prst="rect">
            <a:avLst/>
          </a:prstGeom>
        </p:spPr>
      </p:pic>
      <p:sp>
        <p:nvSpPr>
          <p:cNvPr id="2" name="Content Placeholder 1"/>
          <p:cNvSpPr>
            <a:spLocks noGrp="1"/>
          </p:cNvSpPr>
          <p:nvPr>
            <p:ph sz="quarter" idx="13"/>
          </p:nvPr>
        </p:nvSpPr>
        <p:spPr>
          <a:xfrm>
            <a:off x="3588242" y="2926681"/>
            <a:ext cx="7994157" cy="4075176"/>
          </a:xfrm>
        </p:spPr>
        <p:txBody>
          <a:bodyPr>
            <a:normAutofit/>
          </a:bodyPr>
          <a:lstStyle/>
          <a:p>
            <a:r>
              <a:rPr lang="en-US" dirty="0" smtClean="0"/>
              <a:t>Implications</a:t>
            </a:r>
          </a:p>
          <a:p>
            <a:pPr algn="l"/>
            <a:r>
              <a:rPr lang="en-US" b="1" u="sng" dirty="0" smtClean="0"/>
              <a:t>HP warrants claims like:</a:t>
            </a:r>
            <a:endParaRPr lang="en-US" b="1" u="sng" dirty="0"/>
          </a:p>
          <a:p>
            <a:pPr algn="l"/>
            <a:r>
              <a:rPr lang="en-US" dirty="0"/>
              <a:t>Mayo-Wilson, </a:t>
            </a:r>
            <a:r>
              <a:rPr lang="en-US" dirty="0" err="1"/>
              <a:t>Zollman</a:t>
            </a:r>
            <a:r>
              <a:rPr lang="en-US" dirty="0"/>
              <a:t>, &amp; </a:t>
            </a:r>
            <a:r>
              <a:rPr lang="en-US" dirty="0" err="1" smtClean="0"/>
              <a:t>Danks</a:t>
            </a:r>
            <a:r>
              <a:rPr lang="en-US" dirty="0" smtClean="0"/>
              <a:t>:  The </a:t>
            </a:r>
            <a:r>
              <a:rPr lang="en-US" dirty="0"/>
              <a:t>results of Hong and Page support the “independence thesis”—the claim that the properties of an epistemic community can differ from the properties of their agents </a:t>
            </a:r>
          </a:p>
          <a:p>
            <a:pPr algn="l"/>
            <a:endParaRPr lang="en-US" dirty="0"/>
          </a:p>
          <a:p>
            <a:pPr algn="l"/>
            <a:r>
              <a:rPr lang="en-US" b="1" u="sng" dirty="0" smtClean="0"/>
              <a:t>HP does not warrant claims like:</a:t>
            </a:r>
            <a:endParaRPr lang="en-US" b="1" u="sng" dirty="0"/>
          </a:p>
          <a:p>
            <a:pPr algn="l"/>
            <a:r>
              <a:rPr lang="en-US" dirty="0"/>
              <a:t>Jacob </a:t>
            </a:r>
            <a:r>
              <a:rPr lang="en-US" dirty="0" err="1"/>
              <a:t>Stegenga</a:t>
            </a:r>
            <a:r>
              <a:rPr lang="en-US" dirty="0"/>
              <a:t>: Socially inclusive consensus conferences are more likely to consider all the </a:t>
            </a:r>
            <a:r>
              <a:rPr lang="en-US" dirty="0" smtClean="0"/>
              <a:t>evidence</a:t>
            </a:r>
            <a:endParaRPr lang="en-US" dirty="0"/>
          </a:p>
        </p:txBody>
      </p:sp>
      <p:sp>
        <p:nvSpPr>
          <p:cNvPr id="3" name="Title 2"/>
          <p:cNvSpPr>
            <a:spLocks noGrp="1"/>
          </p:cNvSpPr>
          <p:nvPr>
            <p:ph type="title"/>
          </p:nvPr>
        </p:nvSpPr>
        <p:spPr/>
        <p:txBody>
          <a:bodyPr/>
          <a:lstStyle/>
          <a:p>
            <a:r>
              <a:rPr lang="en-US" dirty="0" smtClean="0"/>
              <a:t>Claims</a:t>
            </a:r>
            <a:endParaRPr lang="en-US" dirty="0"/>
          </a:p>
        </p:txBody>
      </p:sp>
      <p:pic>
        <p:nvPicPr>
          <p:cNvPr id="4" name="Picture 3"/>
          <p:cNvPicPr>
            <a:picLocks noChangeAspect="1"/>
          </p:cNvPicPr>
          <p:nvPr/>
        </p:nvPicPr>
        <p:blipFill>
          <a:blip r:embed="rId3"/>
          <a:stretch>
            <a:fillRect/>
          </a:stretch>
        </p:blipFill>
        <p:spPr>
          <a:xfrm>
            <a:off x="95461" y="3921818"/>
            <a:ext cx="1905000" cy="2390775"/>
          </a:xfrm>
          <a:prstGeom prst="rect">
            <a:avLst/>
          </a:prstGeom>
        </p:spPr>
      </p:pic>
      <p:pic>
        <p:nvPicPr>
          <p:cNvPr id="5" name="Picture 4"/>
          <p:cNvPicPr>
            <a:picLocks noChangeAspect="1"/>
          </p:cNvPicPr>
          <p:nvPr/>
        </p:nvPicPr>
        <p:blipFill>
          <a:blip r:embed="rId4"/>
          <a:stretch>
            <a:fillRect/>
          </a:stretch>
        </p:blipFill>
        <p:spPr>
          <a:xfrm>
            <a:off x="42230" y="2530112"/>
            <a:ext cx="2305050" cy="1733550"/>
          </a:xfrm>
          <a:prstGeom prst="rect">
            <a:avLst/>
          </a:prstGeom>
        </p:spPr>
      </p:pic>
      <p:pic>
        <p:nvPicPr>
          <p:cNvPr id="6" name="Picture 5"/>
          <p:cNvPicPr>
            <a:picLocks noChangeAspect="1"/>
          </p:cNvPicPr>
          <p:nvPr/>
        </p:nvPicPr>
        <p:blipFill>
          <a:blip r:embed="rId5"/>
          <a:stretch>
            <a:fillRect/>
          </a:stretch>
        </p:blipFill>
        <p:spPr>
          <a:xfrm>
            <a:off x="2085975" y="3396887"/>
            <a:ext cx="1266825" cy="1905000"/>
          </a:xfrm>
          <a:prstGeom prst="rect">
            <a:avLst/>
          </a:prstGeom>
        </p:spPr>
      </p:pic>
      <p:pic>
        <p:nvPicPr>
          <p:cNvPr id="8" name="Picture 7"/>
          <p:cNvPicPr>
            <a:picLocks noChangeAspect="1"/>
          </p:cNvPicPr>
          <p:nvPr/>
        </p:nvPicPr>
        <p:blipFill>
          <a:blip r:embed="rId6"/>
          <a:stretch>
            <a:fillRect/>
          </a:stretch>
        </p:blipFill>
        <p:spPr>
          <a:xfrm>
            <a:off x="1561468" y="1558181"/>
            <a:ext cx="1571625" cy="2095500"/>
          </a:xfrm>
          <a:prstGeom prst="rect">
            <a:avLst/>
          </a:prstGeom>
        </p:spPr>
      </p:pic>
      <p:sp>
        <p:nvSpPr>
          <p:cNvPr id="9" name="TextBox 8"/>
          <p:cNvSpPr txBox="1"/>
          <p:nvPr/>
        </p:nvSpPr>
        <p:spPr>
          <a:xfrm>
            <a:off x="3368535" y="1885999"/>
            <a:ext cx="8565871" cy="1107996"/>
          </a:xfrm>
          <a:prstGeom prst="rect">
            <a:avLst/>
          </a:prstGeom>
          <a:noFill/>
        </p:spPr>
        <p:txBody>
          <a:bodyPr wrap="none" rtlCol="0">
            <a:spAutoFit/>
          </a:bodyPr>
          <a:lstStyle/>
          <a:p>
            <a:r>
              <a:rPr lang="en-US" sz="2400" dirty="0" smtClean="0"/>
              <a:t>(4) Given the parameter sensitivity of the model, the unqualified claim</a:t>
            </a:r>
          </a:p>
          <a:p>
            <a:r>
              <a:rPr lang="en-US" sz="2400" dirty="0" smtClean="0"/>
              <a:t>that “diversity trumps ability” is overstated and unjustified</a:t>
            </a:r>
            <a:r>
              <a:rPr lang="en-US" dirty="0" smtClean="0"/>
              <a:t> </a:t>
            </a:r>
          </a:p>
          <a:p>
            <a:endParaRPr lang="en-US" dirty="0"/>
          </a:p>
        </p:txBody>
      </p:sp>
    </p:spTree>
    <p:extLst>
      <p:ext uri="{BB962C8B-B14F-4D97-AF65-F5344CB8AC3E}">
        <p14:creationId xmlns:p14="http://schemas.microsoft.com/office/powerpoint/2010/main" val="317204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fade">
                                      <p:cBhvr>
                                        <p:cTn id="18" dur="500"/>
                                        <p:tgtEl>
                                          <p:spTgt spid="2">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fade">
                                      <p:cBhvr>
                                        <p:cTn id="21"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9176</TotalTime>
  <Words>2712</Words>
  <Application>Microsoft Office PowerPoint</Application>
  <PresentationFormat>Widescreen</PresentationFormat>
  <Paragraphs>412</Paragraphs>
  <Slides>77</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77</vt:i4>
      </vt:variant>
    </vt:vector>
  </HeadingPairs>
  <TitlesOfParts>
    <vt:vector size="85" baseType="lpstr">
      <vt:lpstr>Arial</vt:lpstr>
      <vt:lpstr>Calibri</vt:lpstr>
      <vt:lpstr>Garamond</vt:lpstr>
      <vt:lpstr>Tahoma</vt:lpstr>
      <vt:lpstr>Times New Roman</vt:lpstr>
      <vt:lpstr>Tunga</vt:lpstr>
      <vt:lpstr>BlackTie</vt:lpstr>
      <vt:lpstr>Acrobat Document</vt:lpstr>
      <vt:lpstr>Formal modeling &amp; social Epistemology</vt:lpstr>
      <vt:lpstr>Formal modeling &amp; social Epistemology</vt:lpstr>
      <vt:lpstr>Diversity Trumps ability</vt:lpstr>
      <vt:lpstr>Modelers use of Hong-Page</vt:lpstr>
      <vt:lpstr>Impact of Hong-Page</vt:lpstr>
      <vt:lpstr>Claims</vt:lpstr>
      <vt:lpstr>Claims</vt:lpstr>
      <vt:lpstr>Claims</vt:lpstr>
      <vt:lpstr>Claims</vt:lpstr>
      <vt:lpstr>Claims</vt:lpstr>
      <vt:lpstr>Hong page Model</vt:lpstr>
      <vt:lpstr>Hong Page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Hong Page model</vt:lpstr>
      <vt:lpstr>PowerPoint Presentation</vt:lpstr>
      <vt:lpstr>PowerPoint Presentation</vt:lpstr>
      <vt:lpstr>PowerPoint Presentation</vt:lpstr>
      <vt:lpstr>PowerPoint Presentation</vt:lpstr>
      <vt:lpstr>PowerPoint Presentation</vt:lpstr>
      <vt:lpstr>Hong Page Result: Diversity trumps Ability</vt:lpstr>
      <vt:lpstr>Interpreting Hong PAge</vt:lpstr>
      <vt:lpstr>General Interpretation of Hong PAge</vt:lpstr>
      <vt:lpstr>Heuristic Sets for the ‘Best-Performing’ Agents</vt:lpstr>
      <vt:lpstr>Percentage of sets in which each heuristic value appear in best 9 agents</vt:lpstr>
      <vt:lpstr>Landscapes by “smoothness”</vt:lpstr>
      <vt:lpstr>Test retest reliability</vt:lpstr>
      <vt:lpstr>Ability trumps Diversity (roughly) When Agents become “Skilled”</vt:lpstr>
      <vt:lpstr>Claims</vt:lpstr>
      <vt:lpstr>Claims</vt:lpstr>
      <vt:lpstr>Retrieving the  “Diversity Trumps ability” result</vt:lpstr>
      <vt:lpstr>Higher “max heuristic”</vt:lpstr>
      <vt:lpstr>“Rule of three”</vt:lpstr>
      <vt:lpstr>Average difference</vt:lpstr>
      <vt:lpstr>Percent of runs expert group outperforms random group</vt:lpstr>
      <vt:lpstr>Tournament dynamic</vt:lpstr>
      <vt:lpstr>PowerPoint Presentation</vt:lpstr>
      <vt:lpstr>PowerPoint Presentation</vt:lpstr>
      <vt:lpstr>Decision procedures</vt:lpstr>
      <vt:lpstr>Decision procedures</vt:lpstr>
      <vt:lpstr>Decision procedures</vt:lpstr>
      <vt:lpstr>Group size (3,6,9) w/ Relay dynamic</vt:lpstr>
      <vt:lpstr>PowerPoint Presentation</vt:lpstr>
      <vt:lpstr>PowerPoint Presentation</vt:lpstr>
      <vt:lpstr>PowerPoint Presentation</vt:lpstr>
      <vt:lpstr>Group size (3,6,9) w/ tournament dynamic</vt:lpstr>
      <vt:lpstr>PowerPoint Presentation</vt:lpstr>
      <vt:lpstr>PowerPoint Presentation</vt:lpstr>
      <vt:lpstr>PowerPoint Presentation</vt:lpstr>
      <vt:lpstr>Claims</vt:lpstr>
      <vt:lpstr>Claims</vt:lpstr>
      <vt:lpstr>Claims</vt:lpstr>
      <vt:lpstr>THANKS</vt:lpstr>
      <vt:lpstr>Commentary slides</vt:lpstr>
      <vt:lpstr>Can these models inform policy?</vt:lpstr>
      <vt:lpstr>Modelers vs policy makers</vt:lpstr>
      <vt:lpstr>What is more is required to move from model to intervention</vt:lpstr>
      <vt:lpstr>Can you validate assumptions about the Heuristic pool?</vt:lpstr>
      <vt:lpstr>Assuming the model is applicable, how do we figure out which part of the parameter space we are in?</vt:lpstr>
      <vt:lpstr>Can you validate assumptions about the Heuristic pool</vt:lpstr>
      <vt:lpstr>Formal modeling &amp; social Epistemology</vt:lpstr>
      <vt:lpstr>Intellectual Explorers?</vt:lpstr>
      <vt:lpstr>Thanks!</vt:lpstr>
      <vt:lpstr>Beyond “how possible”</vt:lpstr>
      <vt:lpstr>Insufficient critiques</vt:lpstr>
      <vt:lpstr>Insufficient critiques</vt:lpstr>
      <vt:lpstr>The Empirical Challenge</vt:lpstr>
      <vt:lpstr>Models are stupid.  </vt:lpstr>
      <vt:lpstr>We need more models</vt:lpstr>
      <vt:lpstr>Opinion Models of Polarization</vt:lpstr>
      <vt:lpstr>Formal modeling &amp; social Epistemology</vt:lpstr>
      <vt:lpstr>Intellectual Explorers?</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Lakatos</dc:title>
  <dc:creator>user</dc:creator>
  <cp:lastModifiedBy>user</cp:lastModifiedBy>
  <cp:revision>90</cp:revision>
  <dcterms:created xsi:type="dcterms:W3CDTF">2016-05-26T04:51:16Z</dcterms:created>
  <dcterms:modified xsi:type="dcterms:W3CDTF">2017-05-26T02:38:43Z</dcterms:modified>
</cp:coreProperties>
</file>