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58" r:id="rId5"/>
    <p:sldId id="268" r:id="rId6"/>
    <p:sldId id="267" r:id="rId7"/>
    <p:sldId id="259" r:id="rId8"/>
    <p:sldId id="269" r:id="rId9"/>
    <p:sldId id="260" r:id="rId10"/>
    <p:sldId id="262"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3"/>
    <p:restoredTop sz="94697"/>
  </p:normalViewPr>
  <p:slideViewPr>
    <p:cSldViewPr snapToGrid="0" snapToObjects="1">
      <p:cViewPr varScale="1">
        <p:scale>
          <a:sx n="89" d="100"/>
          <a:sy n="89" d="100"/>
        </p:scale>
        <p:origin x="-128"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321F6-AB10-5C42-819E-364B510A9F2A}" type="datetimeFigureOut">
              <a:rPr lang="en-US" smtClean="0"/>
              <a:t>1/23/18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9D60-EFD3-FA45-930F-BA0FBBDCECE5}" type="slidenum">
              <a:rPr lang="en-US" smtClean="0"/>
              <a:t>‹#›</a:t>
            </a:fld>
            <a:endParaRPr lang="en-US"/>
          </a:p>
        </p:txBody>
      </p:sp>
    </p:spTree>
    <p:extLst>
      <p:ext uri="{BB962C8B-B14F-4D97-AF65-F5344CB8AC3E}">
        <p14:creationId xmlns:p14="http://schemas.microsoft.com/office/powerpoint/2010/main" val="104701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485E75-2052-5B4F-B772-84AB25CB8AD7}"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69036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485E75-2052-5B4F-B772-84AB25CB8AD7}"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32607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485E75-2052-5B4F-B772-84AB25CB8AD7}"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76305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485E75-2052-5B4F-B772-84AB25CB8AD7}"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86599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485E75-2052-5B4F-B772-84AB25CB8AD7}"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25207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485E75-2052-5B4F-B772-84AB25CB8AD7}"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49470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485E75-2052-5B4F-B772-84AB25CB8AD7}" type="datetimeFigureOut">
              <a:rPr lang="en-US" smtClean="0"/>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61541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485E75-2052-5B4F-B772-84AB25CB8AD7}"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84923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85E75-2052-5B4F-B772-84AB25CB8AD7}"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74653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485E75-2052-5B4F-B772-84AB25CB8AD7}"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2819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485E75-2052-5B4F-B772-84AB25CB8AD7}"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AE7A7-3966-0142-9A8E-7430BEB5319D}" type="slidenum">
              <a:rPr lang="en-US" smtClean="0"/>
              <a:t>‹#›</a:t>
            </a:fld>
            <a:endParaRPr lang="en-US"/>
          </a:p>
        </p:txBody>
      </p:sp>
    </p:spTree>
    <p:extLst>
      <p:ext uri="{BB962C8B-B14F-4D97-AF65-F5344CB8AC3E}">
        <p14:creationId xmlns:p14="http://schemas.microsoft.com/office/powerpoint/2010/main" val="1406861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5E75-2052-5B4F-B772-84AB25CB8AD7}" type="datetimeFigureOut">
              <a:rPr lang="en-US" smtClean="0"/>
              <a:t>1/23/18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AE7A7-3966-0142-9A8E-7430BEB5319D}" type="slidenum">
              <a:rPr lang="en-US" smtClean="0"/>
              <a:t>‹#›</a:t>
            </a:fld>
            <a:endParaRPr lang="en-US"/>
          </a:p>
        </p:txBody>
      </p:sp>
    </p:spTree>
    <p:extLst>
      <p:ext uri="{BB962C8B-B14F-4D97-AF65-F5344CB8AC3E}">
        <p14:creationId xmlns:p14="http://schemas.microsoft.com/office/powerpoint/2010/main" val="134044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Greek View of Cosmology</a:t>
            </a:r>
          </a:p>
        </p:txBody>
      </p:sp>
      <p:sp>
        <p:nvSpPr>
          <p:cNvPr id="3" name="Subtitle 2"/>
          <p:cNvSpPr>
            <a:spLocks noGrp="1"/>
          </p:cNvSpPr>
          <p:nvPr>
            <p:ph type="subTitle" idx="1"/>
          </p:nvPr>
        </p:nvSpPr>
        <p:spPr/>
        <p:txBody>
          <a:bodyPr>
            <a:normAutofit/>
          </a:bodyPr>
          <a:lstStyle/>
          <a:p>
            <a:r>
              <a:rPr lang="en-US" sz="3200" dirty="0"/>
              <a:t>James J. </a:t>
            </a:r>
            <a:r>
              <a:rPr lang="en-US" sz="3200" dirty="0" err="1"/>
              <a:t>Clauss</a:t>
            </a:r>
            <a:endParaRPr lang="en-US" sz="3200" dirty="0"/>
          </a:p>
          <a:p>
            <a:r>
              <a:rPr lang="en-US" sz="3200" dirty="0"/>
              <a:t>Department of Classics</a:t>
            </a:r>
          </a:p>
        </p:txBody>
      </p:sp>
    </p:spTree>
    <p:extLst>
      <p:ext uri="{BB962C8B-B14F-4D97-AF65-F5344CB8AC3E}">
        <p14:creationId xmlns:p14="http://schemas.microsoft.com/office/powerpoint/2010/main" val="19843261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519953"/>
            <a:ext cx="10515600" cy="5657010"/>
          </a:xfrm>
        </p:spPr>
        <p:txBody>
          <a:bodyPr/>
          <a:lstStyle/>
          <a:p>
            <a:pPr marL="0" indent="0">
              <a:buNone/>
            </a:pPr>
            <a:r>
              <a:rPr lang="en-US" sz="4000" dirty="0"/>
              <a:t>In sum, behind the fantastic stories of the Greek creation myth lie biological, agricultural and psychological observations that reveal the logic behind western narratives about the origin of the cosmos. But note well: the Greeks, who came into the Balkan Peninsula ca. 2000 imported many of their stories from pre-existing Near Eastern and Egyptian that were in their times based on observation!</a:t>
            </a:r>
          </a:p>
          <a:p>
            <a:endParaRPr lang="en-US" dirty="0"/>
          </a:p>
        </p:txBody>
      </p:sp>
    </p:spTree>
    <p:extLst>
      <p:ext uri="{BB962C8B-B14F-4D97-AF65-F5344CB8AC3E}">
        <p14:creationId xmlns:p14="http://schemas.microsoft.com/office/powerpoint/2010/main" val="1024489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1240382"/>
            <a:ext cx="6891480" cy="2770794"/>
          </a:xfrm>
        </p:spPr>
        <p:txBody>
          <a:bodyPr>
            <a:normAutofit/>
          </a:bodyPr>
          <a:lstStyle/>
          <a:p>
            <a:pPr marL="0" indent="0">
              <a:buNone/>
            </a:pPr>
            <a:r>
              <a:rPr lang="en-US" sz="3600" dirty="0" smtClean="0"/>
              <a:t>Ancient </a:t>
            </a:r>
            <a:r>
              <a:rPr lang="en-US" sz="3600" dirty="0"/>
              <a:t>mythological cosmologies typically include the creation of humans (often from the earth) and an account of the human condition, which is typically grim</a:t>
            </a:r>
            <a:r>
              <a:rPr lang="en-US" sz="3600" dirty="0" smtClean="0"/>
              <a:t>.</a:t>
            </a:r>
          </a:p>
        </p:txBody>
      </p:sp>
      <p:sp>
        <p:nvSpPr>
          <p:cNvPr id="6" name="TextBox 5"/>
          <p:cNvSpPr txBox="1"/>
          <p:nvPr/>
        </p:nvSpPr>
        <p:spPr>
          <a:xfrm>
            <a:off x="838200" y="4263443"/>
            <a:ext cx="10688037" cy="2594557"/>
          </a:xfrm>
          <a:prstGeom prst="rect">
            <a:avLst/>
          </a:prstGeom>
          <a:noFill/>
        </p:spPr>
        <p:txBody>
          <a:bodyPr wrap="square" rtlCol="0">
            <a:spAutoFit/>
          </a:bodyPr>
          <a:lstStyle/>
          <a:p>
            <a:pPr>
              <a:lnSpc>
                <a:spcPct val="90000"/>
              </a:lnSpc>
            </a:pPr>
            <a:r>
              <a:rPr lang="en-US" sz="3600" dirty="0"/>
              <a:t>In post-</a:t>
            </a:r>
            <a:r>
              <a:rPr lang="en-US" sz="3600" dirty="0" err="1"/>
              <a:t>Hesiodic</a:t>
            </a:r>
            <a:r>
              <a:rPr lang="en-US" sz="3600" dirty="0"/>
              <a:t> accounts, Prometheus created humans from clay. In the </a:t>
            </a:r>
            <a:r>
              <a:rPr lang="en-US" sz="3600" i="1" dirty="0" err="1"/>
              <a:t>Theogony</a:t>
            </a:r>
            <a:r>
              <a:rPr lang="en-US" sz="3600" dirty="0"/>
              <a:t>, we learn that humans (only men) and gods got together to determine who got what during the first sacrifice of an animal.</a:t>
            </a:r>
          </a:p>
          <a:p>
            <a:pPr>
              <a:lnSpc>
                <a:spcPct val="90000"/>
              </a:lnSpc>
            </a:pPr>
            <a:endParaRPr lang="en-US" sz="3600" dirty="0"/>
          </a:p>
        </p:txBody>
      </p:sp>
      <p:sp>
        <p:nvSpPr>
          <p:cNvPr id="8" name="TextBox 7"/>
          <p:cNvSpPr txBox="1"/>
          <p:nvPr/>
        </p:nvSpPr>
        <p:spPr>
          <a:xfrm>
            <a:off x="833252" y="249013"/>
            <a:ext cx="7923413" cy="707886"/>
          </a:xfrm>
          <a:prstGeom prst="rect">
            <a:avLst/>
          </a:prstGeom>
          <a:noFill/>
        </p:spPr>
        <p:txBody>
          <a:bodyPr wrap="none" rtlCol="0">
            <a:spAutoFit/>
          </a:bodyPr>
          <a:lstStyle/>
          <a:p>
            <a:r>
              <a:rPr lang="en-US" sz="4000" b="1" i="1" dirty="0"/>
              <a:t>But where did people come from??</a:t>
            </a:r>
            <a:r>
              <a:rPr lang="en-US" sz="4000" b="1" i="1" dirty="0" smtClean="0"/>
              <a:t>?</a:t>
            </a:r>
            <a:endParaRPr lang="en-US" sz="4000" b="1" i="1" dirty="0"/>
          </a:p>
        </p:txBody>
      </p:sp>
      <p:grpSp>
        <p:nvGrpSpPr>
          <p:cNvPr id="11" name="Group 10"/>
          <p:cNvGrpSpPr/>
          <p:nvPr/>
        </p:nvGrpSpPr>
        <p:grpSpPr>
          <a:xfrm>
            <a:off x="8057440" y="956899"/>
            <a:ext cx="3810000" cy="3216085"/>
            <a:chOff x="8057440" y="956899"/>
            <a:chExt cx="3810000" cy="3216085"/>
          </a:xfrm>
        </p:grpSpPr>
        <p:grpSp>
          <p:nvGrpSpPr>
            <p:cNvPr id="9" name="Group 8"/>
            <p:cNvGrpSpPr/>
            <p:nvPr/>
          </p:nvGrpSpPr>
          <p:grpSpPr>
            <a:xfrm>
              <a:off x="8057440" y="956899"/>
              <a:ext cx="3810000" cy="3062197"/>
              <a:chOff x="8057440" y="861314"/>
              <a:chExt cx="3810000" cy="3062197"/>
            </a:xfrm>
          </p:grpSpPr>
          <p:pic>
            <p:nvPicPr>
              <p:cNvPr id="4" name="Picture 3"/>
              <p:cNvPicPr>
                <a:picLocks noChangeAspect="1"/>
              </p:cNvPicPr>
              <p:nvPr/>
            </p:nvPicPr>
            <p:blipFill>
              <a:blip r:embed="rId2"/>
              <a:stretch>
                <a:fillRect/>
              </a:stretch>
            </p:blipFill>
            <p:spPr>
              <a:xfrm>
                <a:off x="8057440" y="1078711"/>
                <a:ext cx="3810000" cy="2844800"/>
              </a:xfrm>
              <a:prstGeom prst="rect">
                <a:avLst/>
              </a:prstGeom>
              <a:effectLst>
                <a:softEdge rad="114300"/>
              </a:effectLst>
            </p:spPr>
          </p:pic>
          <p:sp>
            <p:nvSpPr>
              <p:cNvPr id="7" name="TextBox 6"/>
              <p:cNvSpPr txBox="1"/>
              <p:nvPr/>
            </p:nvSpPr>
            <p:spPr>
              <a:xfrm>
                <a:off x="8475516" y="861314"/>
                <a:ext cx="3187992" cy="297517"/>
              </a:xfrm>
              <a:prstGeom prst="rect">
                <a:avLst/>
              </a:prstGeom>
              <a:noFill/>
            </p:spPr>
            <p:txBody>
              <a:bodyPr wrap="none" rtlCol="0">
                <a:spAutoFit/>
              </a:bodyPr>
              <a:lstStyle/>
              <a:p>
                <a:pPr algn="ctr">
                  <a:lnSpc>
                    <a:spcPct val="80000"/>
                  </a:lnSpc>
                </a:pPr>
                <a:r>
                  <a:rPr lang="en-US" sz="1600" dirty="0" smtClean="0"/>
                  <a:t>Humanity emerges from a clamshell</a:t>
                </a:r>
              </a:p>
            </p:txBody>
          </p:sp>
        </p:grpSp>
        <p:sp>
          <p:nvSpPr>
            <p:cNvPr id="10" name="TextBox 9"/>
            <p:cNvSpPr txBox="1"/>
            <p:nvPr/>
          </p:nvSpPr>
          <p:spPr>
            <a:xfrm>
              <a:off x="8439091" y="3865207"/>
              <a:ext cx="3161042" cy="307777"/>
            </a:xfrm>
            <a:prstGeom prst="rect">
              <a:avLst/>
            </a:prstGeom>
            <a:noFill/>
          </p:spPr>
          <p:txBody>
            <a:bodyPr wrap="none" rtlCol="0">
              <a:spAutoFit/>
            </a:bodyPr>
            <a:lstStyle/>
            <a:p>
              <a:r>
                <a:rPr lang="en-US" sz="1400" dirty="0"/>
                <a:t>Museum of Anthropology. Vancouver </a:t>
              </a:r>
              <a:r>
                <a:rPr lang="en-US" sz="1400" dirty="0" smtClean="0"/>
                <a:t>BC</a:t>
              </a:r>
              <a:endParaRPr lang="en-US" sz="1400" dirty="0"/>
            </a:p>
          </p:txBody>
        </p:sp>
      </p:grpSp>
    </p:spTree>
    <p:extLst>
      <p:ext uri="{BB962C8B-B14F-4D97-AF65-F5344CB8AC3E}">
        <p14:creationId xmlns:p14="http://schemas.microsoft.com/office/powerpoint/2010/main" val="1804830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2062924"/>
            <a:ext cx="10515600" cy="5657010"/>
          </a:xfrm>
        </p:spPr>
        <p:txBody>
          <a:bodyPr>
            <a:normAutofit/>
          </a:bodyPr>
          <a:lstStyle/>
          <a:p>
            <a:pPr marL="0" indent="0">
              <a:buNone/>
            </a:pPr>
            <a:r>
              <a:rPr lang="en-US" sz="4000" dirty="0" smtClean="0"/>
              <a:t>Zeus </a:t>
            </a:r>
            <a:r>
              <a:rPr lang="en-US" sz="4000" dirty="0"/>
              <a:t>withdraws fire, which Prometheus steals.</a:t>
            </a:r>
          </a:p>
          <a:p>
            <a:pPr marL="0" indent="0">
              <a:buNone/>
            </a:pPr>
            <a:endParaRPr lang="en-US" sz="4000" dirty="0"/>
          </a:p>
        </p:txBody>
      </p:sp>
      <p:pic>
        <p:nvPicPr>
          <p:cNvPr id="5" name="Picture 4"/>
          <p:cNvPicPr>
            <a:picLocks noChangeAspect="1"/>
          </p:cNvPicPr>
          <p:nvPr/>
        </p:nvPicPr>
        <p:blipFill>
          <a:blip r:embed="rId2"/>
          <a:stretch>
            <a:fillRect/>
          </a:stretch>
        </p:blipFill>
        <p:spPr>
          <a:xfrm>
            <a:off x="340820" y="4022604"/>
            <a:ext cx="4425337" cy="2835396"/>
          </a:xfrm>
          <a:prstGeom prst="rect">
            <a:avLst/>
          </a:prstGeom>
        </p:spPr>
      </p:pic>
      <p:sp>
        <p:nvSpPr>
          <p:cNvPr id="6" name="Content Placeholder 2"/>
          <p:cNvSpPr txBox="1">
            <a:spLocks/>
          </p:cNvSpPr>
          <p:nvPr/>
        </p:nvSpPr>
        <p:spPr>
          <a:xfrm>
            <a:off x="838200" y="2798235"/>
            <a:ext cx="10515600" cy="5657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000" dirty="0" smtClean="0"/>
              <a:t>Zeus has all of the gods create Pandora (= gifts from all) to punish men.</a:t>
            </a:r>
            <a:endParaRPr lang="en-US" sz="4000" dirty="0"/>
          </a:p>
        </p:txBody>
      </p:sp>
      <p:pic>
        <p:nvPicPr>
          <p:cNvPr id="8" name="Picture 7"/>
          <p:cNvPicPr>
            <a:picLocks noChangeAspect="1"/>
          </p:cNvPicPr>
          <p:nvPr/>
        </p:nvPicPr>
        <p:blipFill>
          <a:blip r:embed="rId3"/>
          <a:stretch>
            <a:fillRect/>
          </a:stretch>
        </p:blipFill>
        <p:spPr>
          <a:xfrm>
            <a:off x="5103185" y="4022604"/>
            <a:ext cx="6911278" cy="2835396"/>
          </a:xfrm>
          <a:prstGeom prst="rect">
            <a:avLst/>
          </a:prstGeom>
        </p:spPr>
      </p:pic>
      <p:sp>
        <p:nvSpPr>
          <p:cNvPr id="9" name="TextBox 8"/>
          <p:cNvSpPr txBox="1"/>
          <p:nvPr/>
        </p:nvSpPr>
        <p:spPr>
          <a:xfrm>
            <a:off x="838200" y="532528"/>
            <a:ext cx="10515600" cy="2082622"/>
          </a:xfrm>
          <a:prstGeom prst="rect">
            <a:avLst/>
          </a:prstGeom>
          <a:noFill/>
        </p:spPr>
        <p:txBody>
          <a:bodyPr wrap="square" rtlCol="0">
            <a:spAutoFit/>
          </a:bodyPr>
          <a:lstStyle/>
          <a:p>
            <a:pPr>
              <a:lnSpc>
                <a:spcPct val="80000"/>
              </a:lnSpc>
            </a:pPr>
            <a:r>
              <a:rPr lang="en-US" sz="4000" dirty="0"/>
              <a:t>Favoring his new creation, Prometheus tricked Zeus into taking the skin and bones, while humans consumed the meat.</a:t>
            </a:r>
          </a:p>
          <a:p>
            <a:pPr>
              <a:lnSpc>
                <a:spcPct val="80000"/>
              </a:lnSpc>
            </a:pPr>
            <a:endParaRPr lang="en-US" sz="4000" dirty="0"/>
          </a:p>
        </p:txBody>
      </p:sp>
    </p:spTree>
    <p:extLst>
      <p:ext uri="{BB962C8B-B14F-4D97-AF65-F5344CB8AC3E}">
        <p14:creationId xmlns:p14="http://schemas.microsoft.com/office/powerpoint/2010/main" val="1547571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428849"/>
            <a:ext cx="7970358" cy="1991406"/>
          </a:xfrm>
        </p:spPr>
        <p:txBody>
          <a:bodyPr>
            <a:normAutofit/>
          </a:bodyPr>
          <a:lstStyle/>
          <a:p>
            <a:pPr marL="0" indent="0">
              <a:lnSpc>
                <a:spcPct val="80000"/>
              </a:lnSpc>
              <a:buNone/>
            </a:pPr>
            <a:r>
              <a:rPr lang="en-US" dirty="0"/>
              <a:t>• </a:t>
            </a:r>
            <a:r>
              <a:rPr lang="en-US" sz="3200" dirty="0" smtClean="0"/>
              <a:t>In </a:t>
            </a:r>
            <a:r>
              <a:rPr lang="en-US" sz="3200" dirty="0"/>
              <a:t>the </a:t>
            </a:r>
            <a:r>
              <a:rPr lang="en-US" sz="3200" i="1" dirty="0"/>
              <a:t>Theogony</a:t>
            </a:r>
            <a:r>
              <a:rPr lang="en-US" sz="3200" dirty="0"/>
              <a:t>, women are the source of suffering qua </a:t>
            </a:r>
            <a:r>
              <a:rPr lang="en-US" sz="3200" dirty="0" smtClean="0"/>
              <a:t>women*.</a:t>
            </a:r>
            <a:endParaRPr lang="en-US" sz="3200" dirty="0"/>
          </a:p>
        </p:txBody>
      </p:sp>
      <p:sp>
        <p:nvSpPr>
          <p:cNvPr id="5" name="Content Placeholder 2"/>
          <p:cNvSpPr txBox="1">
            <a:spLocks/>
          </p:cNvSpPr>
          <p:nvPr/>
        </p:nvSpPr>
        <p:spPr>
          <a:xfrm>
            <a:off x="3880484" y="5130059"/>
            <a:ext cx="8163156" cy="1727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buFont typeface="Arial"/>
              <a:buNone/>
            </a:pPr>
            <a:r>
              <a:rPr lang="en-US" dirty="0" smtClean="0"/>
              <a:t>• </a:t>
            </a:r>
            <a:r>
              <a:rPr lang="en-US" sz="3200" dirty="0" smtClean="0"/>
              <a:t>In the </a:t>
            </a:r>
            <a:r>
              <a:rPr lang="en-US" sz="3200" i="1" dirty="0" smtClean="0"/>
              <a:t>Works and Days</a:t>
            </a:r>
            <a:r>
              <a:rPr lang="en-US" sz="3200" dirty="0" smtClean="0"/>
              <a:t>, Hesiod’s other surviving poem, Pandora opens a jar (not box) full of evils, including </a:t>
            </a:r>
            <a:r>
              <a:rPr lang="en-US" sz="3200" dirty="0" smtClean="0"/>
              <a:t>death*.</a:t>
            </a:r>
          </a:p>
          <a:p>
            <a:pPr marL="0" indent="0">
              <a:lnSpc>
                <a:spcPct val="80000"/>
              </a:lnSpc>
              <a:buNone/>
            </a:pPr>
            <a:r>
              <a:rPr lang="en-US" sz="1800" dirty="0" smtClean="0"/>
              <a:t>* </a:t>
            </a:r>
            <a:r>
              <a:rPr lang="en-US" sz="1800" dirty="0"/>
              <a:t>Genesis. </a:t>
            </a:r>
            <a:r>
              <a:rPr lang="en-US" sz="1800" dirty="0" smtClean="0"/>
              <a:t> Death is God’s </a:t>
            </a:r>
            <a:r>
              <a:rPr lang="en-US" sz="1800" dirty="0"/>
              <a:t>punishment on humankind for Eve’s behavior. </a:t>
            </a:r>
          </a:p>
        </p:txBody>
      </p:sp>
      <p:pic>
        <p:nvPicPr>
          <p:cNvPr id="9" name="Picture 8"/>
          <p:cNvPicPr>
            <a:picLocks noChangeAspect="1"/>
          </p:cNvPicPr>
          <p:nvPr/>
        </p:nvPicPr>
        <p:blipFill>
          <a:blip r:embed="rId2"/>
          <a:stretch>
            <a:fillRect/>
          </a:stretch>
        </p:blipFill>
        <p:spPr>
          <a:xfrm>
            <a:off x="9143318" y="534687"/>
            <a:ext cx="2900321" cy="3623197"/>
          </a:xfrm>
          <a:prstGeom prst="rect">
            <a:avLst/>
          </a:prstGeom>
          <a:effectLst>
            <a:softEdge rad="76200"/>
          </a:effectLst>
        </p:spPr>
      </p:pic>
      <p:pic>
        <p:nvPicPr>
          <p:cNvPr id="11" name="Picture 10"/>
          <p:cNvPicPr>
            <a:picLocks noChangeAspect="1"/>
          </p:cNvPicPr>
          <p:nvPr/>
        </p:nvPicPr>
        <p:blipFill>
          <a:blip r:embed="rId3"/>
          <a:stretch>
            <a:fillRect/>
          </a:stretch>
        </p:blipFill>
        <p:spPr>
          <a:xfrm>
            <a:off x="509988" y="1936316"/>
            <a:ext cx="3248425" cy="4443135"/>
          </a:xfrm>
          <a:prstGeom prst="rect">
            <a:avLst/>
          </a:prstGeom>
          <a:effectLst>
            <a:softEdge rad="139700"/>
          </a:effectLst>
        </p:spPr>
      </p:pic>
      <p:sp>
        <p:nvSpPr>
          <p:cNvPr id="13" name="Content Placeholder 2"/>
          <p:cNvSpPr txBox="1">
            <a:spLocks/>
          </p:cNvSpPr>
          <p:nvPr/>
        </p:nvSpPr>
        <p:spPr>
          <a:xfrm>
            <a:off x="4311219" y="1499779"/>
            <a:ext cx="4685210" cy="3408477"/>
          </a:xfrm>
          <a:prstGeom prst="rect">
            <a:avLst/>
          </a:prstGeom>
          <a:ln>
            <a:solidFill>
              <a:srgbClr val="4472C4"/>
            </a:solidFill>
          </a:ln>
        </p:spPr>
        <p:txBody>
          <a:bodyPr vert="horz" lIns="182880" tIns="137160" rIns="91440" bIns="13716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buFont typeface="Arial"/>
              <a:buNone/>
            </a:pPr>
            <a:r>
              <a:rPr lang="en-US" sz="3200" b="1" i="1" dirty="0" smtClean="0"/>
              <a:t>Together, both poems account for both the origin of the universe but also humans place within and the reason why life is difficult. But at the heart of this is observation: </a:t>
            </a:r>
            <a:endParaRPr lang="en-US" sz="3200" b="1" i="1" dirty="0" smtClean="0"/>
          </a:p>
        </p:txBody>
      </p:sp>
      <p:sp>
        <p:nvSpPr>
          <p:cNvPr id="4" name="TextBox 3"/>
          <p:cNvSpPr txBox="1"/>
          <p:nvPr/>
        </p:nvSpPr>
        <p:spPr>
          <a:xfrm>
            <a:off x="4371175" y="4266458"/>
            <a:ext cx="4614902" cy="584776"/>
          </a:xfrm>
          <a:prstGeom prst="rect">
            <a:avLst/>
          </a:prstGeom>
          <a:noFill/>
        </p:spPr>
        <p:txBody>
          <a:bodyPr wrap="none" rtlCol="0">
            <a:spAutoFit/>
          </a:bodyPr>
          <a:lstStyle/>
          <a:p>
            <a:r>
              <a:rPr lang="en-US" sz="3200" b="1" i="1" dirty="0">
                <a:solidFill>
                  <a:schemeClr val="accent4">
                    <a:lumMod val="50000"/>
                  </a:schemeClr>
                </a:solidFill>
              </a:rPr>
              <a:t>life is difficult and we die</a:t>
            </a:r>
            <a:r>
              <a:rPr lang="en-US" sz="3200" b="1" i="1" dirty="0" smtClean="0">
                <a:solidFill>
                  <a:schemeClr val="accent4">
                    <a:lumMod val="50000"/>
                  </a:schemeClr>
                </a:solidFill>
              </a:rPr>
              <a:t>.</a:t>
            </a:r>
            <a:endParaRPr lang="en-US" sz="3200" b="1" i="1" dirty="0">
              <a:solidFill>
                <a:schemeClr val="accent4">
                  <a:lumMod val="50000"/>
                </a:schemeClr>
              </a:solidFill>
            </a:endParaRPr>
          </a:p>
        </p:txBody>
      </p:sp>
      <p:sp>
        <p:nvSpPr>
          <p:cNvPr id="6" name="TextBox 5"/>
          <p:cNvSpPr txBox="1"/>
          <p:nvPr/>
        </p:nvSpPr>
        <p:spPr>
          <a:xfrm>
            <a:off x="4859885" y="857522"/>
            <a:ext cx="4136544" cy="369332"/>
          </a:xfrm>
          <a:prstGeom prst="rect">
            <a:avLst/>
          </a:prstGeom>
          <a:noFill/>
        </p:spPr>
        <p:txBody>
          <a:bodyPr wrap="none" rtlCol="0">
            <a:spAutoFit/>
          </a:bodyPr>
          <a:lstStyle/>
          <a:p>
            <a:r>
              <a:rPr lang="en-US" dirty="0" smtClean="0"/>
              <a:t>* Genesis. Like Eve’s fruit from the snake?</a:t>
            </a:r>
            <a:endParaRPr lang="en-US" dirty="0"/>
          </a:p>
        </p:txBody>
      </p:sp>
    </p:spTree>
    <p:extLst>
      <p:ext uri="{BB962C8B-B14F-4D97-AF65-F5344CB8AC3E}">
        <p14:creationId xmlns:p14="http://schemas.microsoft.com/office/powerpoint/2010/main" val="697949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1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100"/>
                            </p:stCondLst>
                            <p:childTnLst>
                              <p:par>
                                <p:cTn id="13" presetID="10" presetClass="entr" presetSubtype="0" fill="hold" grpId="0" nodeType="afterEffect">
                                  <p:stCondLst>
                                    <p:cond delay="1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20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716"/>
            <a:ext cx="10515600" cy="434715"/>
          </a:xfrm>
        </p:spPr>
        <p:txBody>
          <a:bodyPr>
            <a:normAutofit fontScale="90000"/>
          </a:bodyPr>
          <a:lstStyle/>
          <a:p>
            <a:endParaRPr lang="en-US"/>
          </a:p>
        </p:txBody>
      </p:sp>
      <p:sp>
        <p:nvSpPr>
          <p:cNvPr id="3" name="Content Placeholder 2"/>
          <p:cNvSpPr>
            <a:spLocks noGrp="1"/>
          </p:cNvSpPr>
          <p:nvPr>
            <p:ph idx="1"/>
          </p:nvPr>
        </p:nvSpPr>
        <p:spPr>
          <a:xfrm>
            <a:off x="838200" y="284813"/>
            <a:ext cx="10515600" cy="5892150"/>
          </a:xfrm>
        </p:spPr>
        <p:txBody>
          <a:bodyPr>
            <a:normAutofit/>
          </a:bodyPr>
          <a:lstStyle/>
          <a:p>
            <a:r>
              <a:rPr lang="en-US" sz="4000" dirty="0"/>
              <a:t>In Ancient Greek, mythos (</a:t>
            </a:r>
            <a:r>
              <a:rPr lang="el-GR" sz="4000" dirty="0" err="1"/>
              <a:t>μῦθος</a:t>
            </a:r>
            <a:r>
              <a:rPr lang="en-US" sz="4000" dirty="0"/>
              <a:t>) = story.</a:t>
            </a:r>
          </a:p>
          <a:p>
            <a:endParaRPr lang="en-US" sz="300" dirty="0"/>
          </a:p>
          <a:p>
            <a:r>
              <a:rPr lang="en-US" sz="4000" dirty="0"/>
              <a:t>Most of the stories that comprise the body of tales we know as Greek Mythology, especially the oldest ones, contain important insights into how our cultural ancestors explained the world in which they lived</a:t>
            </a:r>
            <a:r>
              <a:rPr lang="en-US" sz="4000" dirty="0" smtClean="0"/>
              <a:t>.</a:t>
            </a:r>
            <a:endParaRPr lang="en-US" sz="4000" dirty="0"/>
          </a:p>
        </p:txBody>
      </p:sp>
      <p:sp>
        <p:nvSpPr>
          <p:cNvPr id="5" name="TextBox 4"/>
          <p:cNvSpPr txBox="1"/>
          <p:nvPr/>
        </p:nvSpPr>
        <p:spPr>
          <a:xfrm>
            <a:off x="5790432" y="4697168"/>
            <a:ext cx="5899685" cy="997196"/>
          </a:xfrm>
          <a:prstGeom prst="rect">
            <a:avLst/>
          </a:prstGeom>
          <a:noFill/>
        </p:spPr>
        <p:txBody>
          <a:bodyPr wrap="square" rtlCol="0">
            <a:spAutoFit/>
          </a:bodyPr>
          <a:lstStyle/>
          <a:p>
            <a:pPr>
              <a:lnSpc>
                <a:spcPct val="80000"/>
              </a:lnSpc>
            </a:pPr>
            <a:r>
              <a:rPr lang="en-US" sz="3600" dirty="0"/>
              <a:t>The stories were based on </a:t>
            </a:r>
            <a:r>
              <a:rPr lang="en-US" sz="3600" b="1" i="1" dirty="0" smtClean="0"/>
              <a:t>observations </a:t>
            </a:r>
            <a:r>
              <a:rPr lang="en-US" sz="3600" dirty="0" smtClean="0"/>
              <a:t>and </a:t>
            </a:r>
            <a:r>
              <a:rPr lang="en-US" sz="3600" b="1" i="1" dirty="0" smtClean="0"/>
              <a:t>experiences</a:t>
            </a:r>
            <a:endParaRPr lang="en-US" sz="3600" dirty="0"/>
          </a:p>
        </p:txBody>
      </p:sp>
      <p:pic>
        <p:nvPicPr>
          <p:cNvPr id="6" name="Picture 5"/>
          <p:cNvPicPr>
            <a:picLocks noChangeAspect="1"/>
          </p:cNvPicPr>
          <p:nvPr/>
        </p:nvPicPr>
        <p:blipFill>
          <a:blip r:embed="rId2"/>
          <a:stretch>
            <a:fillRect/>
          </a:stretch>
        </p:blipFill>
        <p:spPr>
          <a:xfrm>
            <a:off x="838200" y="3733838"/>
            <a:ext cx="4806403" cy="3124162"/>
          </a:xfrm>
          <a:prstGeom prst="rect">
            <a:avLst/>
          </a:prstGeom>
          <a:effectLst>
            <a:softEdge rad="355600"/>
          </a:effectLst>
        </p:spPr>
      </p:pic>
    </p:spTree>
    <p:extLst>
      <p:ext uri="{BB962C8B-B14F-4D97-AF65-F5344CB8AC3E}">
        <p14:creationId xmlns:p14="http://schemas.microsoft.com/office/powerpoint/2010/main" val="1510604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1" y="519953"/>
            <a:ext cx="5541934" cy="5657010"/>
          </a:xfrm>
        </p:spPr>
        <p:txBody>
          <a:bodyPr>
            <a:normAutofit/>
          </a:bodyPr>
          <a:lstStyle/>
          <a:p>
            <a:pPr marL="0" indent="0">
              <a:buNone/>
            </a:pPr>
            <a:r>
              <a:rPr lang="en-US" sz="3200" dirty="0"/>
              <a:t>Fred and Wilma Flintstone’s scientific questions and observations of the origin of the world in 10,000 BCE: Where did their daughter </a:t>
            </a:r>
            <a:r>
              <a:rPr lang="en-US" sz="3200" dirty="0" smtClean="0"/>
              <a:t>Pebbles </a:t>
            </a:r>
            <a:r>
              <a:rPr lang="en-US" sz="3200" dirty="0"/>
              <a:t>come from, why do plants grow after it rains, why are families so dysfunctional</a:t>
            </a:r>
            <a:r>
              <a:rPr lang="en-US" sz="3200" dirty="0" smtClean="0"/>
              <a:t>?</a:t>
            </a:r>
            <a:endParaRPr lang="en-US" sz="3200" dirty="0"/>
          </a:p>
        </p:txBody>
      </p:sp>
      <p:pic>
        <p:nvPicPr>
          <p:cNvPr id="5" name="Picture 4"/>
          <p:cNvPicPr>
            <a:picLocks noChangeAspect="1"/>
          </p:cNvPicPr>
          <p:nvPr/>
        </p:nvPicPr>
        <p:blipFill>
          <a:blip r:embed="rId2"/>
          <a:stretch>
            <a:fillRect/>
          </a:stretch>
        </p:blipFill>
        <p:spPr>
          <a:xfrm>
            <a:off x="6380134" y="519953"/>
            <a:ext cx="5511419" cy="3287007"/>
          </a:xfrm>
          <a:prstGeom prst="rect">
            <a:avLst/>
          </a:prstGeom>
          <a:effectLst>
            <a:softEdge rad="190500"/>
          </a:effectLst>
        </p:spPr>
      </p:pic>
      <p:sp>
        <p:nvSpPr>
          <p:cNvPr id="6" name="TextBox 5"/>
          <p:cNvSpPr txBox="1"/>
          <p:nvPr/>
        </p:nvSpPr>
        <p:spPr>
          <a:xfrm>
            <a:off x="942311" y="4205182"/>
            <a:ext cx="10033516" cy="2185214"/>
          </a:xfrm>
          <a:prstGeom prst="rect">
            <a:avLst/>
          </a:prstGeom>
          <a:noFill/>
          <a:ln w="19050" cmpd="sng">
            <a:solidFill>
              <a:srgbClr val="4472C4"/>
            </a:solidFill>
          </a:ln>
        </p:spPr>
        <p:txBody>
          <a:bodyPr wrap="none" rtlCol="0">
            <a:spAutoFit/>
          </a:bodyPr>
          <a:lstStyle/>
          <a:p>
            <a:r>
              <a:rPr lang="en-US" sz="3200" dirty="0"/>
              <a:t>Three models for Greek cosmology:</a:t>
            </a:r>
          </a:p>
          <a:p>
            <a:endParaRPr lang="en-US" sz="800" dirty="0"/>
          </a:p>
          <a:p>
            <a:pPr marL="742950" indent="-742950">
              <a:buAutoNum type="arabicPeriod"/>
            </a:pPr>
            <a:r>
              <a:rPr lang="en-US" sz="3200" dirty="0"/>
              <a:t>Creation as birth (biological)</a:t>
            </a:r>
          </a:p>
          <a:p>
            <a:pPr marL="742950" indent="-742950">
              <a:buAutoNum type="arabicPeriod"/>
            </a:pPr>
            <a:r>
              <a:rPr lang="en-US" sz="3200" dirty="0"/>
              <a:t>Creation as vegetal growth (agricultural)</a:t>
            </a:r>
          </a:p>
          <a:p>
            <a:pPr marL="742950" indent="-742950">
              <a:buFont typeface="Arial"/>
              <a:buAutoNum type="arabicPeriod"/>
            </a:pPr>
            <a:r>
              <a:rPr lang="en-US" sz="3200" dirty="0"/>
              <a:t>Familial Behaviors (psychological): fear of </a:t>
            </a:r>
            <a:r>
              <a:rPr lang="en-US" sz="3200" dirty="0" smtClean="0"/>
              <a:t>replacement</a:t>
            </a:r>
            <a:endParaRPr lang="en-US" sz="3200" dirty="0"/>
          </a:p>
        </p:txBody>
      </p:sp>
    </p:spTree>
    <p:extLst>
      <p:ext uri="{BB962C8B-B14F-4D97-AF65-F5344CB8AC3E}">
        <p14:creationId xmlns:p14="http://schemas.microsoft.com/office/powerpoint/2010/main" val="14320949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ackgroundRemoval t="0" b="98851" l="3886" r="86010"/>
                    </a14:imgEffect>
                  </a14:imgLayer>
                </a14:imgProps>
              </a:ext>
            </a:extLst>
          </a:blip>
          <a:stretch>
            <a:fillRect/>
          </a:stretch>
        </p:blipFill>
        <p:spPr>
          <a:xfrm>
            <a:off x="0" y="3652536"/>
            <a:ext cx="2451100" cy="3314700"/>
          </a:xfrm>
          <a:prstGeom prst="rect">
            <a:avLst/>
          </a:prstGeom>
        </p:spPr>
      </p:pic>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1411781" y="519953"/>
            <a:ext cx="10515600" cy="5657010"/>
          </a:xfrm>
        </p:spPr>
        <p:txBody>
          <a:bodyPr>
            <a:normAutofit/>
          </a:bodyPr>
          <a:lstStyle/>
          <a:p>
            <a:r>
              <a:rPr lang="en-US" sz="4000" dirty="0"/>
              <a:t>Hesiod’s </a:t>
            </a:r>
            <a:r>
              <a:rPr lang="en-US" sz="4000" i="1" dirty="0"/>
              <a:t>Theogony</a:t>
            </a:r>
            <a:r>
              <a:rPr lang="en-US" sz="4000" dirty="0"/>
              <a:t> (8</a:t>
            </a:r>
            <a:r>
              <a:rPr lang="en-US" sz="4000" baseline="30000" dirty="0"/>
              <a:t>th</a:t>
            </a:r>
            <a:r>
              <a:rPr lang="en-US" sz="4000" dirty="0"/>
              <a:t> century BCE) offers the earliest Greek thinking on cosmology. In the beginning there was</a:t>
            </a:r>
          </a:p>
          <a:p>
            <a:r>
              <a:rPr lang="en-US" sz="4000" dirty="0"/>
              <a:t>Chaos (= empty space, the “abyss” in </a:t>
            </a:r>
            <a:r>
              <a:rPr lang="en-US" sz="4000" i="1" dirty="0"/>
              <a:t>genesis</a:t>
            </a:r>
            <a:r>
              <a:rPr lang="en-US" sz="4000" dirty="0"/>
              <a:t>)</a:t>
            </a:r>
          </a:p>
          <a:p>
            <a:r>
              <a:rPr lang="en-US" sz="4000" dirty="0"/>
              <a:t>Gaia emerges within space (earth, female)</a:t>
            </a:r>
          </a:p>
          <a:p>
            <a:r>
              <a:rPr lang="en-US" sz="4000" dirty="0"/>
              <a:t>Parthenogenesis (virgin birth)</a:t>
            </a:r>
          </a:p>
          <a:p>
            <a:r>
              <a:rPr lang="en-US" sz="4000" dirty="0" err="1"/>
              <a:t>Ouranos</a:t>
            </a:r>
            <a:r>
              <a:rPr lang="en-US" sz="4000" dirty="0"/>
              <a:t> (sky, male)</a:t>
            </a:r>
          </a:p>
          <a:p>
            <a:endParaRPr lang="en-US" dirty="0"/>
          </a:p>
        </p:txBody>
      </p:sp>
      <p:pic>
        <p:nvPicPr>
          <p:cNvPr id="7" name="Picture 6"/>
          <p:cNvPicPr>
            <a:picLocks noChangeAspect="1"/>
          </p:cNvPicPr>
          <p:nvPr/>
        </p:nvPicPr>
        <p:blipFill>
          <a:blip r:embed="rId4">
            <a:alphaModFix/>
            <a:extLst>
              <a:ext uri="{BEBA8EAE-BF5A-486C-A8C5-ECC9F3942E4B}">
                <a14:imgProps xmlns:a14="http://schemas.microsoft.com/office/drawing/2010/main">
                  <a14:imgLayer r:embed="rId5">
                    <a14:imgEffect>
                      <a14:backgroundRemoval t="0" b="100000" l="6719" r="100000">
                        <a14:foregroundMark x1="33594" y1="34063" x2="54063" y2="2813"/>
                        <a14:foregroundMark x1="32500" y1="34688" x2="68906" y2="31719"/>
                        <a14:foregroundMark x1="54688" y1="3750" x2="70781" y2="29375"/>
                      </a14:backgroundRemoval>
                    </a14:imgEffect>
                  </a14:imgLayer>
                </a14:imgProps>
              </a:ext>
            </a:extLst>
          </a:blip>
          <a:stretch>
            <a:fillRect/>
          </a:stretch>
        </p:blipFill>
        <p:spPr>
          <a:xfrm>
            <a:off x="8603708" y="3215105"/>
            <a:ext cx="3479039" cy="3479039"/>
          </a:xfrm>
          <a:prstGeom prst="rect">
            <a:avLst/>
          </a:prstGeom>
        </p:spPr>
      </p:pic>
    </p:spTree>
    <p:extLst>
      <p:ext uri="{BB962C8B-B14F-4D97-AF65-F5344CB8AC3E}">
        <p14:creationId xmlns:p14="http://schemas.microsoft.com/office/powerpoint/2010/main" val="1173702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388421" y="519952"/>
            <a:ext cx="5299967" cy="6338047"/>
          </a:xfrm>
        </p:spPr>
        <p:txBody>
          <a:bodyPr>
            <a:normAutofit/>
          </a:bodyPr>
          <a:lstStyle/>
          <a:p>
            <a:r>
              <a:rPr lang="en-US" sz="3200" dirty="0"/>
              <a:t>Gaia and </a:t>
            </a:r>
            <a:r>
              <a:rPr lang="en-US" sz="3200" dirty="0" err="1" smtClean="0"/>
              <a:t>Ouranos</a:t>
            </a:r>
            <a:r>
              <a:rPr lang="en-US" sz="3200" dirty="0" smtClean="0"/>
              <a:t>* </a:t>
            </a:r>
            <a:r>
              <a:rPr lang="en-US" sz="3200" dirty="0"/>
              <a:t>(= cosmic Eve and Adam) mate and create the second generation of beings (more below). Thus sexual intercourse (biological model) provides an understanding of how creation can happen. Doesn’t this model come from the observation that men and women procreate</a:t>
            </a:r>
            <a:r>
              <a:rPr lang="en-US" sz="3200" dirty="0" smtClean="0"/>
              <a:t>?</a:t>
            </a:r>
          </a:p>
          <a:p>
            <a:endParaRPr lang="en-US" sz="3200" dirty="0"/>
          </a:p>
          <a:p>
            <a:pPr marL="0" indent="0">
              <a:buNone/>
            </a:pPr>
            <a:r>
              <a:rPr lang="en-US" sz="2400" dirty="0" smtClean="0"/>
              <a:t>* aka Uranus</a:t>
            </a:r>
            <a:endParaRPr lang="en-US" sz="2400" dirty="0"/>
          </a:p>
        </p:txBody>
      </p:sp>
      <p:pic>
        <p:nvPicPr>
          <p:cNvPr id="5" name="Picture 4"/>
          <p:cNvPicPr>
            <a:picLocks noChangeAspect="1"/>
          </p:cNvPicPr>
          <p:nvPr/>
        </p:nvPicPr>
        <p:blipFill>
          <a:blip r:embed="rId2"/>
          <a:stretch>
            <a:fillRect/>
          </a:stretch>
        </p:blipFill>
        <p:spPr>
          <a:xfrm>
            <a:off x="5939734" y="735211"/>
            <a:ext cx="6135875" cy="4535212"/>
          </a:xfrm>
          <a:prstGeom prst="rect">
            <a:avLst/>
          </a:prstGeom>
        </p:spPr>
      </p:pic>
      <p:sp>
        <p:nvSpPr>
          <p:cNvPr id="4" name="Rectangle 3"/>
          <p:cNvSpPr/>
          <p:nvPr/>
        </p:nvSpPr>
        <p:spPr>
          <a:xfrm>
            <a:off x="6207485" y="3010742"/>
            <a:ext cx="1055986" cy="242572"/>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18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62000"/>
            <a:extLst>
              <a:ext uri="{BEBA8EAE-BF5A-486C-A8C5-ECC9F3942E4B}">
                <a14:imgProps xmlns:a14="http://schemas.microsoft.com/office/drawing/2010/main">
                  <a14:imgLayer r:embed="rId3">
                    <a14:imgEffect>
                      <a14:brightnessContrast bright="20000" contrast="-22000"/>
                    </a14:imgEffect>
                  </a14:imgLayer>
                </a14:imgProps>
              </a:ext>
            </a:extLst>
          </a:blip>
          <a:stretch>
            <a:fillRect/>
          </a:stretch>
        </p:blipFill>
        <p:spPr>
          <a:xfrm>
            <a:off x="3174914" y="1002750"/>
            <a:ext cx="9017086" cy="5855249"/>
          </a:xfrm>
          <a:prstGeom prst="rect">
            <a:avLst/>
          </a:prstGeom>
          <a:effectLst>
            <a:softEdge rad="330200"/>
          </a:effectLst>
        </p:spPr>
      </p:pic>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282590" y="123059"/>
            <a:ext cx="10515600" cy="5657010"/>
          </a:xfrm>
        </p:spPr>
        <p:txBody>
          <a:bodyPr>
            <a:normAutofit/>
          </a:bodyPr>
          <a:lstStyle/>
          <a:p>
            <a:pPr marL="0" indent="0">
              <a:buNone/>
            </a:pPr>
            <a:endParaRPr lang="en-US" sz="4000" dirty="0"/>
          </a:p>
          <a:p>
            <a:r>
              <a:rPr lang="en-US" sz="4000" dirty="0"/>
              <a:t>When it rains (from Father Sky), plants grow (in Mother Earth), which provides an agricultural model for creation. Doesn’t this model come from the observation that crops will only grow when it rains, a parallel to intercourse?</a:t>
            </a:r>
          </a:p>
        </p:txBody>
      </p:sp>
    </p:spTree>
    <p:extLst>
      <p:ext uri="{BB962C8B-B14F-4D97-AF65-F5344CB8AC3E}">
        <p14:creationId xmlns:p14="http://schemas.microsoft.com/office/powerpoint/2010/main" val="2048771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1358355"/>
            <a:ext cx="10515600" cy="5657010"/>
          </a:xfrm>
        </p:spPr>
        <p:txBody>
          <a:bodyPr>
            <a:normAutofit/>
          </a:bodyPr>
          <a:lstStyle/>
          <a:p>
            <a:r>
              <a:rPr lang="en-US" sz="3200" dirty="0" err="1" smtClean="0"/>
              <a:t>Ouranos</a:t>
            </a:r>
            <a:r>
              <a:rPr lang="en-US" sz="3200" dirty="0" smtClean="0"/>
              <a:t> </a:t>
            </a:r>
            <a:r>
              <a:rPr lang="en-US" sz="3200" dirty="0"/>
              <a:t>prevented his children from being born by staying on top of Gaia, not allowing birth to happen because of fear of replacement. Thus embedded in the story of human creation as model for cosmic birth is psychological anxiety</a:t>
            </a:r>
            <a:r>
              <a:rPr lang="en-US" sz="3200" dirty="0" smtClean="0"/>
              <a:t>.</a:t>
            </a:r>
            <a:endParaRPr lang="en-US" sz="3200" dirty="0"/>
          </a:p>
        </p:txBody>
      </p:sp>
      <p:pic>
        <p:nvPicPr>
          <p:cNvPr id="7" name="Picture 6"/>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11000" contrast="-11000"/>
                    </a14:imgEffect>
                  </a14:imgLayer>
                </a14:imgProps>
              </a:ext>
            </a:extLst>
          </a:blip>
          <a:stretch>
            <a:fillRect/>
          </a:stretch>
        </p:blipFill>
        <p:spPr>
          <a:xfrm>
            <a:off x="2531487" y="4229667"/>
            <a:ext cx="7138771" cy="2446219"/>
          </a:xfrm>
          <a:prstGeom prst="rect">
            <a:avLst/>
          </a:prstGeom>
          <a:effectLst>
            <a:softEdge rad="63500"/>
          </a:effectLst>
        </p:spPr>
      </p:pic>
      <p:sp>
        <p:nvSpPr>
          <p:cNvPr id="8" name="Content Placeholder 2"/>
          <p:cNvSpPr txBox="1">
            <a:spLocks/>
          </p:cNvSpPr>
          <p:nvPr/>
        </p:nvSpPr>
        <p:spPr>
          <a:xfrm>
            <a:off x="739254" y="3163238"/>
            <a:ext cx="10515600" cy="5657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t>Youngest son </a:t>
            </a:r>
            <a:r>
              <a:rPr lang="en-US" sz="3200" dirty="0" err="1" smtClean="0"/>
              <a:t>Kronos</a:t>
            </a:r>
            <a:r>
              <a:rPr lang="en-US" sz="3200" dirty="0" smtClean="0"/>
              <a:t> castrates his father and </a:t>
            </a:r>
            <a:r>
              <a:rPr lang="en-US" sz="3200" i="1" dirty="0" smtClean="0"/>
              <a:t>creates</a:t>
            </a:r>
            <a:r>
              <a:rPr lang="en-US" sz="3200" dirty="0" smtClean="0"/>
              <a:t> the separation of Sky and Earth that allows for further creations.  </a:t>
            </a:r>
          </a:p>
          <a:p>
            <a:endParaRPr lang="en-US" sz="3200" dirty="0"/>
          </a:p>
        </p:txBody>
      </p:sp>
      <p:sp>
        <p:nvSpPr>
          <p:cNvPr id="9" name="Content Placeholder 2"/>
          <p:cNvSpPr txBox="1">
            <a:spLocks/>
          </p:cNvSpPr>
          <p:nvPr/>
        </p:nvSpPr>
        <p:spPr>
          <a:xfrm>
            <a:off x="852470" y="391809"/>
            <a:ext cx="10515600" cy="5657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t>Back to Earth and Sky, they needed to be separated before the next generation could emerge from the womb.</a:t>
            </a:r>
          </a:p>
          <a:p>
            <a:endParaRPr lang="en-US" sz="3200" dirty="0"/>
          </a:p>
        </p:txBody>
      </p:sp>
    </p:spTree>
    <p:extLst>
      <p:ext uri="{BB962C8B-B14F-4D97-AF65-F5344CB8AC3E}">
        <p14:creationId xmlns:p14="http://schemas.microsoft.com/office/powerpoint/2010/main" val="1785846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838200" y="519953"/>
            <a:ext cx="10515600" cy="5657010"/>
          </a:xfrm>
        </p:spPr>
        <p:txBody>
          <a:bodyPr>
            <a:normAutofit/>
          </a:bodyPr>
          <a:lstStyle/>
          <a:p>
            <a:r>
              <a:rPr lang="en-US" sz="4000" dirty="0" smtClean="0"/>
              <a:t>Heavens </a:t>
            </a:r>
            <a:r>
              <a:rPr lang="en-US" sz="4000" dirty="0"/>
              <a:t>to Sigmund Freud!</a:t>
            </a:r>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7000" contrast="65000"/>
                    </a14:imgEffect>
                  </a14:imgLayer>
                </a14:imgProps>
              </a:ext>
            </a:extLst>
          </a:blip>
          <a:stretch>
            <a:fillRect/>
          </a:stretch>
        </p:blipFill>
        <p:spPr>
          <a:xfrm>
            <a:off x="3227249" y="1810087"/>
            <a:ext cx="7434622" cy="3984568"/>
          </a:xfrm>
          <a:prstGeom prst="rect">
            <a:avLst/>
          </a:prstGeom>
          <a:effectLst>
            <a:softEdge rad="152400"/>
          </a:effectLst>
        </p:spPr>
      </p:pic>
    </p:spTree>
    <p:extLst>
      <p:ext uri="{BB962C8B-B14F-4D97-AF65-F5344CB8AC3E}">
        <p14:creationId xmlns:p14="http://schemas.microsoft.com/office/powerpoint/2010/main" val="2407000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896470"/>
            <a:ext cx="10515600" cy="358588"/>
          </a:xfrm>
        </p:spPr>
        <p:txBody>
          <a:bodyPr>
            <a:normAutofit fontScale="90000"/>
          </a:bodyPr>
          <a:lstStyle/>
          <a:p>
            <a:endParaRPr lang="en-US"/>
          </a:p>
        </p:txBody>
      </p:sp>
      <p:sp>
        <p:nvSpPr>
          <p:cNvPr id="3" name="Content Placeholder 2"/>
          <p:cNvSpPr>
            <a:spLocks noGrp="1"/>
          </p:cNvSpPr>
          <p:nvPr>
            <p:ph idx="1"/>
          </p:nvPr>
        </p:nvSpPr>
        <p:spPr>
          <a:xfrm>
            <a:off x="150223" y="493724"/>
            <a:ext cx="10715350" cy="2141605"/>
          </a:xfrm>
        </p:spPr>
        <p:txBody>
          <a:bodyPr>
            <a:normAutofit/>
          </a:bodyPr>
          <a:lstStyle/>
          <a:p>
            <a:pPr marL="0" indent="0">
              <a:lnSpc>
                <a:spcPct val="80000"/>
              </a:lnSpc>
              <a:buNone/>
            </a:pPr>
            <a:r>
              <a:rPr lang="en-US" sz="3600" dirty="0"/>
              <a:t>The psychological model of familial dysfunctionality continues:</a:t>
            </a:r>
          </a:p>
          <a:p>
            <a:pPr>
              <a:lnSpc>
                <a:spcPct val="80000"/>
              </a:lnSpc>
            </a:pPr>
            <a:r>
              <a:rPr lang="en-US" sz="3600" dirty="0"/>
              <a:t>Kronos allows his children to be born, but swallows them = fear of </a:t>
            </a:r>
            <a:r>
              <a:rPr lang="en-US" sz="3600" dirty="0" smtClean="0"/>
              <a:t>replacement</a:t>
            </a:r>
            <a:endParaRPr lang="en-US" sz="3600" dirty="0"/>
          </a:p>
        </p:txBody>
      </p:sp>
      <p:pic>
        <p:nvPicPr>
          <p:cNvPr id="4" name="Picture 3"/>
          <p:cNvPicPr>
            <a:picLocks noChangeAspect="1"/>
          </p:cNvPicPr>
          <p:nvPr/>
        </p:nvPicPr>
        <p:blipFill>
          <a:blip r:embed="rId2">
            <a:alphaModFix/>
          </a:blip>
          <a:stretch>
            <a:fillRect/>
          </a:stretch>
        </p:blipFill>
        <p:spPr>
          <a:xfrm>
            <a:off x="6489700" y="2201418"/>
            <a:ext cx="5702300" cy="3810000"/>
          </a:xfrm>
          <a:prstGeom prst="rect">
            <a:avLst/>
          </a:prstGeom>
          <a:effectLst>
            <a:softEdge rad="279400"/>
          </a:effectLst>
        </p:spPr>
      </p:pic>
      <p:sp>
        <p:nvSpPr>
          <p:cNvPr id="5" name="TextBox 4"/>
          <p:cNvSpPr txBox="1"/>
          <p:nvPr/>
        </p:nvSpPr>
        <p:spPr>
          <a:xfrm>
            <a:off x="150223" y="2498783"/>
            <a:ext cx="6339477" cy="4542782"/>
          </a:xfrm>
          <a:prstGeom prst="rect">
            <a:avLst/>
          </a:prstGeom>
          <a:noFill/>
        </p:spPr>
        <p:txBody>
          <a:bodyPr wrap="square" rtlCol="0">
            <a:spAutoFit/>
          </a:bodyPr>
          <a:lstStyle/>
          <a:p>
            <a:pPr>
              <a:lnSpc>
                <a:spcPct val="80000"/>
              </a:lnSpc>
            </a:pPr>
            <a:r>
              <a:rPr lang="en-US" sz="2800" dirty="0" smtClean="0"/>
              <a:t>•</a:t>
            </a:r>
            <a:r>
              <a:rPr lang="en-US" sz="3600" dirty="0" smtClean="0"/>
              <a:t> </a:t>
            </a:r>
            <a:r>
              <a:rPr lang="en-US" sz="3600" dirty="0" err="1" smtClean="0"/>
              <a:t>Kronos</a:t>
            </a:r>
            <a:r>
              <a:rPr lang="en-US" sz="3600" dirty="0"/>
              <a:t>’ youngest son, Zeus, forces </a:t>
            </a:r>
            <a:r>
              <a:rPr lang="en-US" sz="3600" dirty="0" err="1"/>
              <a:t>Kronos</a:t>
            </a:r>
            <a:r>
              <a:rPr lang="en-US" sz="3600" dirty="0"/>
              <a:t> to regurgitate his siblings, becomes new king and swallows his first wife, destined to give birth to the one who would replace him.  Further divine births lead to the status of the world at the time Hesiod composed.</a:t>
            </a:r>
          </a:p>
          <a:p>
            <a:pPr>
              <a:lnSpc>
                <a:spcPct val="80000"/>
              </a:lnSpc>
            </a:pPr>
            <a:endParaRPr lang="en-US" sz="3600" dirty="0"/>
          </a:p>
        </p:txBody>
      </p:sp>
    </p:spTree>
    <p:extLst>
      <p:ext uri="{BB962C8B-B14F-4D97-AF65-F5344CB8AC3E}">
        <p14:creationId xmlns:p14="http://schemas.microsoft.com/office/powerpoint/2010/main" val="1495414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768</Words>
  <Application>Microsoft Macintosh PowerPoint</Application>
  <PresentationFormat>Custom</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Ancient Greek View of Cosmology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Greek View of Cosmology</dc:title>
  <dc:creator>Microsoft Office User</dc:creator>
  <cp:lastModifiedBy>Bruce Balick</cp:lastModifiedBy>
  <cp:revision>49</cp:revision>
  <dcterms:created xsi:type="dcterms:W3CDTF">2017-01-06T04:17:23Z</dcterms:created>
  <dcterms:modified xsi:type="dcterms:W3CDTF">2018-01-23T20:07:03Z</dcterms:modified>
</cp:coreProperties>
</file>