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6"/>
  </p:notesMasterIdLst>
  <p:handoutMasterIdLst>
    <p:handoutMasterId r:id="rId187"/>
  </p:handoutMasterIdLst>
  <p:sldIdLst>
    <p:sldId id="256" r:id="rId2"/>
    <p:sldId id="365" r:id="rId3"/>
    <p:sldId id="377" r:id="rId4"/>
    <p:sldId id="378" r:id="rId5"/>
    <p:sldId id="493" r:id="rId6"/>
    <p:sldId id="379" r:id="rId7"/>
    <p:sldId id="407" r:id="rId8"/>
    <p:sldId id="408" r:id="rId9"/>
    <p:sldId id="409" r:id="rId10"/>
    <p:sldId id="410" r:id="rId11"/>
    <p:sldId id="411" r:id="rId12"/>
    <p:sldId id="412" r:id="rId13"/>
    <p:sldId id="413" r:id="rId14"/>
    <p:sldId id="414" r:id="rId15"/>
    <p:sldId id="415" r:id="rId16"/>
    <p:sldId id="416" r:id="rId17"/>
    <p:sldId id="417" r:id="rId18"/>
    <p:sldId id="380" r:id="rId19"/>
    <p:sldId id="381" r:id="rId20"/>
    <p:sldId id="382" r:id="rId21"/>
    <p:sldId id="383" r:id="rId22"/>
    <p:sldId id="384" r:id="rId23"/>
    <p:sldId id="385" r:id="rId24"/>
    <p:sldId id="401" r:id="rId25"/>
    <p:sldId id="386" r:id="rId26"/>
    <p:sldId id="402" r:id="rId27"/>
    <p:sldId id="405" r:id="rId28"/>
    <p:sldId id="387" r:id="rId29"/>
    <p:sldId id="404" r:id="rId30"/>
    <p:sldId id="531" r:id="rId31"/>
    <p:sldId id="532" r:id="rId32"/>
    <p:sldId id="533" r:id="rId33"/>
    <p:sldId id="534" r:id="rId34"/>
    <p:sldId id="535" r:id="rId35"/>
    <p:sldId id="536" r:id="rId36"/>
    <p:sldId id="537" r:id="rId37"/>
    <p:sldId id="388" r:id="rId38"/>
    <p:sldId id="389" r:id="rId39"/>
    <p:sldId id="538" r:id="rId40"/>
    <p:sldId id="539" r:id="rId41"/>
    <p:sldId id="540" r:id="rId42"/>
    <p:sldId id="390" r:id="rId43"/>
    <p:sldId id="391" r:id="rId44"/>
    <p:sldId id="392" r:id="rId45"/>
    <p:sldId id="406" r:id="rId46"/>
    <p:sldId id="418" r:id="rId47"/>
    <p:sldId id="398" r:id="rId48"/>
    <p:sldId id="393" r:id="rId49"/>
    <p:sldId id="396" r:id="rId50"/>
    <p:sldId id="397" r:id="rId51"/>
    <p:sldId id="419" r:id="rId52"/>
    <p:sldId id="270" r:id="rId53"/>
    <p:sldId id="421" r:id="rId54"/>
    <p:sldId id="424" r:id="rId55"/>
    <p:sldId id="425" r:id="rId56"/>
    <p:sldId id="430" r:id="rId57"/>
    <p:sldId id="431" r:id="rId58"/>
    <p:sldId id="426" r:id="rId59"/>
    <p:sldId id="428" r:id="rId60"/>
    <p:sldId id="427" r:id="rId61"/>
    <p:sldId id="429" r:id="rId62"/>
    <p:sldId id="442" r:id="rId63"/>
    <p:sldId id="432" r:id="rId64"/>
    <p:sldId id="433" r:id="rId65"/>
    <p:sldId id="434" r:id="rId66"/>
    <p:sldId id="435" r:id="rId67"/>
    <p:sldId id="436" r:id="rId68"/>
    <p:sldId id="438" r:id="rId69"/>
    <p:sldId id="437" r:id="rId70"/>
    <p:sldId id="439" r:id="rId71"/>
    <p:sldId id="440" r:id="rId72"/>
    <p:sldId id="441" r:id="rId73"/>
    <p:sldId id="552" r:id="rId74"/>
    <p:sldId id="285" r:id="rId75"/>
    <p:sldId id="443" r:id="rId76"/>
    <p:sldId id="444" r:id="rId77"/>
    <p:sldId id="287" r:id="rId78"/>
    <p:sldId id="288" r:id="rId79"/>
    <p:sldId id="289" r:id="rId80"/>
    <p:sldId id="330" r:id="rId81"/>
    <p:sldId id="291" r:id="rId82"/>
    <p:sldId id="292" r:id="rId83"/>
    <p:sldId id="293" r:id="rId84"/>
    <p:sldId id="448" r:id="rId85"/>
    <p:sldId id="508" r:id="rId86"/>
    <p:sldId id="294" r:id="rId87"/>
    <p:sldId id="295" r:id="rId88"/>
    <p:sldId id="446" r:id="rId89"/>
    <p:sldId id="296" r:id="rId90"/>
    <p:sldId id="297" r:id="rId91"/>
    <p:sldId id="298" r:id="rId92"/>
    <p:sldId id="447" r:id="rId93"/>
    <p:sldId id="300" r:id="rId94"/>
    <p:sldId id="449" r:id="rId95"/>
    <p:sldId id="450" r:id="rId96"/>
    <p:sldId id="451" r:id="rId97"/>
    <p:sldId id="301" r:id="rId98"/>
    <p:sldId id="302" r:id="rId99"/>
    <p:sldId id="303" r:id="rId100"/>
    <p:sldId id="304" r:id="rId101"/>
    <p:sldId id="305" r:id="rId102"/>
    <p:sldId id="452" r:id="rId103"/>
    <p:sldId id="473" r:id="rId104"/>
    <p:sldId id="453" r:id="rId105"/>
    <p:sldId id="465" r:id="rId106"/>
    <p:sldId id="466" r:id="rId107"/>
    <p:sldId id="516" r:id="rId108"/>
    <p:sldId id="517" r:id="rId109"/>
    <p:sldId id="518" r:id="rId110"/>
    <p:sldId id="519" r:id="rId111"/>
    <p:sldId id="520" r:id="rId112"/>
    <p:sldId id="521" r:id="rId113"/>
    <p:sldId id="522" r:id="rId114"/>
    <p:sldId id="523" r:id="rId115"/>
    <p:sldId id="524" r:id="rId116"/>
    <p:sldId id="454" r:id="rId117"/>
    <p:sldId id="455" r:id="rId118"/>
    <p:sldId id="456" r:id="rId119"/>
    <p:sldId id="457" r:id="rId120"/>
    <p:sldId id="458" r:id="rId121"/>
    <p:sldId id="541" r:id="rId122"/>
    <p:sldId id="308" r:id="rId123"/>
    <p:sldId id="459" r:id="rId124"/>
    <p:sldId id="460" r:id="rId125"/>
    <p:sldId id="486" r:id="rId126"/>
    <p:sldId id="461" r:id="rId127"/>
    <p:sldId id="462" r:id="rId128"/>
    <p:sldId id="463" r:id="rId129"/>
    <p:sldId id="485" r:id="rId130"/>
    <p:sldId id="549" r:id="rId131"/>
    <p:sldId id="475" r:id="rId132"/>
    <p:sldId id="309" r:id="rId133"/>
    <p:sldId id="311" r:id="rId134"/>
    <p:sldId id="487" r:id="rId135"/>
    <p:sldId id="476" r:id="rId136"/>
    <p:sldId id="372" r:id="rId137"/>
    <p:sldId id="312" r:id="rId138"/>
    <p:sldId id="313" r:id="rId139"/>
    <p:sldId id="509" r:id="rId140"/>
    <p:sldId id="472" r:id="rId141"/>
    <p:sldId id="370" r:id="rId142"/>
    <p:sldId id="371" r:id="rId143"/>
    <p:sldId id="542" r:id="rId144"/>
    <p:sldId id="543" r:id="rId145"/>
    <p:sldId id="544" r:id="rId146"/>
    <p:sldId id="545" r:id="rId147"/>
    <p:sldId id="546" r:id="rId148"/>
    <p:sldId id="547" r:id="rId149"/>
    <p:sldId id="548" r:id="rId150"/>
    <p:sldId id="550" r:id="rId151"/>
    <p:sldId id="477" r:id="rId152"/>
    <p:sldId id="478" r:id="rId153"/>
    <p:sldId id="480" r:id="rId154"/>
    <p:sldId id="481" r:id="rId155"/>
    <p:sldId id="525" r:id="rId156"/>
    <p:sldId id="482" r:id="rId157"/>
    <p:sldId id="483" r:id="rId158"/>
    <p:sldId id="488" r:id="rId159"/>
    <p:sldId id="551" r:id="rId160"/>
    <p:sldId id="490" r:id="rId161"/>
    <p:sldId id="491" r:id="rId162"/>
    <p:sldId id="494" r:id="rId163"/>
    <p:sldId id="492" r:id="rId164"/>
    <p:sldId id="495" r:id="rId165"/>
    <p:sldId id="496" r:id="rId166"/>
    <p:sldId id="498" r:id="rId167"/>
    <p:sldId id="499" r:id="rId168"/>
    <p:sldId id="500" r:id="rId169"/>
    <p:sldId id="501" r:id="rId170"/>
    <p:sldId id="502" r:id="rId171"/>
    <p:sldId id="503" r:id="rId172"/>
    <p:sldId id="504" r:id="rId173"/>
    <p:sldId id="505" r:id="rId174"/>
    <p:sldId id="506" r:id="rId175"/>
    <p:sldId id="507" r:id="rId176"/>
    <p:sldId id="526" r:id="rId177"/>
    <p:sldId id="510" r:id="rId178"/>
    <p:sldId id="511" r:id="rId179"/>
    <p:sldId id="512" r:id="rId180"/>
    <p:sldId id="513" r:id="rId181"/>
    <p:sldId id="514" r:id="rId182"/>
    <p:sldId id="528" r:id="rId183"/>
    <p:sldId id="529" r:id="rId184"/>
    <p:sldId id="530" r:id="rId185"/>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ner" initials="O" lastIdx="1" clrIdx="0">
    <p:extLst>
      <p:ext uri="{19B8F6BF-5375-455C-9EA6-DF929625EA0E}">
        <p15:presenceInfo xmlns:p15="http://schemas.microsoft.com/office/powerpoint/2012/main" userId="Ow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163" autoAdjust="0"/>
  </p:normalViewPr>
  <p:slideViewPr>
    <p:cSldViewPr snapToGrid="0">
      <p:cViewPr varScale="1">
        <p:scale>
          <a:sx n="95" d="100"/>
          <a:sy n="95" d="100"/>
        </p:scale>
        <p:origin x="1134" y="96"/>
      </p:cViewPr>
      <p:guideLst/>
    </p:cSldViewPr>
  </p:slideViewPr>
  <p:notesTextViewPr>
    <p:cViewPr>
      <p:scale>
        <a:sx n="1" d="1"/>
        <a:sy n="1" d="1"/>
      </p:scale>
      <p:origin x="0" y="0"/>
    </p:cViewPr>
  </p:notesTextViewPr>
  <p:notesViewPr>
    <p:cSldViewPr snapToGrid="0">
      <p:cViewPr varScale="1">
        <p:scale>
          <a:sx n="87" d="100"/>
          <a:sy n="87" d="100"/>
        </p:scale>
        <p:origin x="3840" y="9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handoutMaster" Target="handoutMasters/handoutMaster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r>
              <a:rPr lang="en-US" smtClean="0"/>
              <a:t>OLAC 2017 Conference - LC Faceted Vocabularies</a:t>
            </a:r>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r>
              <a:rPr lang="en-US" smtClean="0"/>
              <a:t>October 28, 2017</a:t>
            </a:r>
            <a:endParaRPr lang="en-US" dirty="0"/>
          </a:p>
        </p:txBody>
      </p:sp>
      <p:sp>
        <p:nvSpPr>
          <p:cNvPr id="4" name="Footer Placeholder 3"/>
          <p:cNvSpPr>
            <a:spLocks noGrp="1"/>
          </p:cNvSpPr>
          <p:nvPr>
            <p:ph type="ftr" sz="quarter" idx="2"/>
          </p:nvPr>
        </p:nvSpPr>
        <p:spPr>
          <a:xfrm>
            <a:off x="0" y="8829968"/>
            <a:ext cx="2971800" cy="466433"/>
          </a:xfrm>
          <a:prstGeom prst="rect">
            <a:avLst/>
          </a:prstGeom>
        </p:spPr>
        <p:txBody>
          <a:bodyPr vert="horz" lIns="91440" tIns="45720" rIns="91440" bIns="45720" rtlCol="0" anchor="b"/>
          <a:lstStyle>
            <a:lvl1pPr algn="l">
              <a:defRPr sz="1200"/>
            </a:lvl1pPr>
          </a:lstStyle>
          <a:p>
            <a:r>
              <a:rPr lang="en-US" smtClean="0"/>
              <a:t>Adam L. Schiff, University of Washington Libraries</a:t>
            </a:r>
            <a:endParaRPr lang="en-US"/>
          </a:p>
        </p:txBody>
      </p:sp>
      <p:sp>
        <p:nvSpPr>
          <p:cNvPr id="5" name="Slide Number Placeholder 4"/>
          <p:cNvSpPr>
            <a:spLocks noGrp="1"/>
          </p:cNvSpPr>
          <p:nvPr>
            <p:ph type="sldNum" sz="quarter" idx="3"/>
          </p:nvPr>
        </p:nvSpPr>
        <p:spPr>
          <a:xfrm>
            <a:off x="3884613" y="8829968"/>
            <a:ext cx="2971800" cy="466433"/>
          </a:xfrm>
          <a:prstGeom prst="rect">
            <a:avLst/>
          </a:prstGeom>
        </p:spPr>
        <p:txBody>
          <a:bodyPr vert="horz" lIns="91440" tIns="45720" rIns="91440" bIns="45720" rtlCol="0" anchor="b"/>
          <a:lstStyle>
            <a:lvl1pPr algn="r">
              <a:defRPr sz="1200"/>
            </a:lvl1pPr>
          </a:lstStyle>
          <a:p>
            <a:fld id="{195B2BDC-FB19-472F-976D-8D107596AD30}" type="slidenum">
              <a:rPr lang="en-US" smtClean="0"/>
              <a:t>‹#›</a:t>
            </a:fld>
            <a:endParaRPr lang="en-US"/>
          </a:p>
        </p:txBody>
      </p:sp>
    </p:spTree>
    <p:extLst>
      <p:ext uri="{BB962C8B-B14F-4D97-AF65-F5344CB8AC3E}">
        <p14:creationId xmlns:p14="http://schemas.microsoft.com/office/powerpoint/2010/main" val="57596984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r>
              <a:rPr lang="en-US" smtClean="0"/>
              <a:t>OLAC 2017 Conference - LC Faceted Vocabularies</a:t>
            </a:r>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r>
              <a:rPr lang="en-US" smtClean="0"/>
              <a:t>October 28, 2017</a:t>
            </a:r>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2971800" cy="466433"/>
          </a:xfrm>
          <a:prstGeom prst="rect">
            <a:avLst/>
          </a:prstGeom>
        </p:spPr>
        <p:txBody>
          <a:bodyPr vert="horz" lIns="91440" tIns="45720" rIns="91440" bIns="45720" rtlCol="0" anchor="b"/>
          <a:lstStyle>
            <a:lvl1pPr algn="l">
              <a:defRPr sz="1200"/>
            </a:lvl1pPr>
          </a:lstStyle>
          <a:p>
            <a:r>
              <a:rPr lang="en-US" smtClean="0"/>
              <a:t>Adam L. Schiff, University of Washington Libraries</a:t>
            </a:r>
            <a:endParaRPr lang="en-US"/>
          </a:p>
        </p:txBody>
      </p:sp>
      <p:sp>
        <p:nvSpPr>
          <p:cNvPr id="7" name="Slide Number Placeholder 6"/>
          <p:cNvSpPr>
            <a:spLocks noGrp="1"/>
          </p:cNvSpPr>
          <p:nvPr>
            <p:ph type="sldNum" sz="quarter" idx="5"/>
          </p:nvPr>
        </p:nvSpPr>
        <p:spPr>
          <a:xfrm>
            <a:off x="3884613" y="8829968"/>
            <a:ext cx="2971800" cy="466433"/>
          </a:xfrm>
          <a:prstGeom prst="rect">
            <a:avLst/>
          </a:prstGeom>
        </p:spPr>
        <p:txBody>
          <a:bodyPr vert="horz" lIns="91440" tIns="45720" rIns="91440" bIns="45720" rtlCol="0" anchor="b"/>
          <a:lstStyle>
            <a:lvl1pPr algn="r">
              <a:defRPr sz="1200"/>
            </a:lvl1pPr>
          </a:lstStyle>
          <a:p>
            <a:fld id="{93AE828F-B8DA-461A-AE1B-69954E5886E2}" type="slidenum">
              <a:rPr lang="en-US" smtClean="0"/>
              <a:t>‹#›</a:t>
            </a:fld>
            <a:endParaRPr lang="en-US"/>
          </a:p>
        </p:txBody>
      </p:sp>
    </p:spTree>
    <p:extLst>
      <p:ext uri="{BB962C8B-B14F-4D97-AF65-F5344CB8AC3E}">
        <p14:creationId xmlns:p14="http://schemas.microsoft.com/office/powerpoint/2010/main" val="4139109668"/>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3" Type="http://schemas.openxmlformats.org/officeDocument/2006/relationships/hyperlink" Target="https://www.loc.gov/standards/sourcelist/index.html" TargetMode="External"/><Relationship Id="rId2" Type="http://schemas.openxmlformats.org/officeDocument/2006/relationships/slide" Target="../slides/slide155.xml"/><Relationship Id="rId1" Type="http://schemas.openxmlformats.org/officeDocument/2006/relationships/notesMaster" Target="../notesMasters/notesMaster1.xml"/><Relationship Id="rId4" Type="http://schemas.openxmlformats.org/officeDocument/2006/relationships/hyperlink" Target="https://www.loc.gov/standards/sourcelist/subject.html" TargetMode="Externa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3" Type="http://schemas.openxmlformats.org/officeDocument/2006/relationships/hyperlink" Target="http://classificationweb.net/LCDGT/" TargetMode="External"/><Relationship Id="rId2" Type="http://schemas.openxmlformats.org/officeDocument/2006/relationships/slide" Target="../slides/slide166.xml"/><Relationship Id="rId1" Type="http://schemas.openxmlformats.org/officeDocument/2006/relationships/notesMaster" Target="../notesMasters/notesMaster1.xml"/><Relationship Id="rId4" Type="http://schemas.openxmlformats.org/officeDocument/2006/relationships/hyperlink" Target="http://id.loc.gov/" TargetMode="Externa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classificationweb.net/LCDGT/" TargetMode="External"/><Relationship Id="rId2" Type="http://schemas.openxmlformats.org/officeDocument/2006/relationships/slide" Target="../slides/slide87.xml"/><Relationship Id="rId1" Type="http://schemas.openxmlformats.org/officeDocument/2006/relationships/notesMaster" Target="../notesMasters/notesMaster1.xml"/><Relationship Id="rId4" Type="http://schemas.openxmlformats.org/officeDocument/2006/relationships/hyperlink" Target="http://id.loc.gov/"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AE828F-B8DA-461A-AE1B-69954E5886E2}" type="slidenum">
              <a:rPr lang="en-US" smtClean="0"/>
              <a:t>1</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4248140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Classification Web search results for “Rock</a:t>
            </a:r>
            <a:r>
              <a:rPr lang="en-US" baseline="0" dirty="0" smtClean="0"/>
              <a:t> operas”.  It’s important to check if there is a scope note to help guide you in the assignment of the term in question.</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10</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8063722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Screen display after clicking on the Gender Group link</a:t>
            </a:r>
            <a:endParaRPr lang="en-US" dirty="0"/>
          </a:p>
        </p:txBody>
      </p:sp>
      <p:sp>
        <p:nvSpPr>
          <p:cNvPr id="4" name="Slide Number Placeholder 3"/>
          <p:cNvSpPr>
            <a:spLocks noGrp="1"/>
          </p:cNvSpPr>
          <p:nvPr>
            <p:ph type="sldNum" sz="quarter" idx="10"/>
          </p:nvPr>
        </p:nvSpPr>
        <p:spPr/>
        <p:txBody>
          <a:bodyPr/>
          <a:lstStyle/>
          <a:p>
            <a:fld id="{42AE6858-7626-499A-B569-A5C733AEFC1C}" type="slidenum">
              <a:rPr lang="en-US" smtClean="0"/>
              <a:t>100</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2581528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101</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6507415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PDF file of LCDGT on the LCDGT Manual website.  This is only updated annually.</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102</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862664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Netanel</a:t>
            </a:r>
            <a:r>
              <a:rPr lang="en-US" dirty="0" smtClean="0"/>
              <a:t> </a:t>
            </a:r>
            <a:r>
              <a:rPr lang="en-US" dirty="0" err="1" smtClean="0"/>
              <a:t>Ganin</a:t>
            </a:r>
            <a:r>
              <a:rPr lang="en-US" baseline="0" dirty="0" smtClean="0"/>
              <a:t> (former of Brandeis University, now at Library of Congress </a:t>
            </a:r>
            <a:r>
              <a:rPr lang="en-US" dirty="0" smtClean="0"/>
              <a:t>National Audio-Visual Conservation Center)</a:t>
            </a:r>
            <a:r>
              <a:rPr lang="en-US" baseline="0" dirty="0" smtClean="0"/>
              <a:t> is generating an alphabetical list of the terms for those who don’t have access to Classification Web. </a:t>
            </a:r>
          </a:p>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103</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68855491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and changed demographic terms are published</a:t>
            </a:r>
            <a:r>
              <a:rPr lang="en-US" baseline="0" dirty="0" smtClean="0"/>
              <a:t> on the LC Subject Headings Monthly Lists at http://www.loc.gov/aba/cataloging/subject/weeklylists/ or https://classificationweb.net/approved-subjects/</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104</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6343286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LCDGT Manual,</a:t>
            </a:r>
            <a:r>
              <a:rPr lang="en-US" baseline="0" dirty="0" smtClean="0"/>
              <a:t> currently in a draft edition, is the source for guidelines and principles for assigning and establishing LCDGT terms.  The manual is available in PDF form online.  The final version, expected some time in 2018, will probably also be available through Cataloger’s Desktop.</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105</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69442245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Program for Cooperative Cataloging has not yet announced</a:t>
            </a:r>
            <a:r>
              <a:rPr lang="en-US" baseline="0" dirty="0" smtClean="0"/>
              <a:t> a particular practice or best practice.</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106</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9533976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480</a:t>
            </a:r>
          </a:p>
          <a:p>
            <a:endParaRPr lang="en-US" dirty="0" smtClean="0"/>
          </a:p>
          <a:p>
            <a:r>
              <a:rPr lang="en-US" dirty="0" smtClean="0"/>
              <a:t>1.</a:t>
            </a:r>
            <a:r>
              <a:rPr lang="en-US" baseline="0" dirty="0" smtClean="0"/>
              <a:t> b. </a:t>
            </a:r>
            <a:r>
              <a:rPr lang="en-US" sz="1200" b="1" kern="1200" dirty="0" smtClean="0">
                <a:solidFill>
                  <a:schemeClr val="tx1"/>
                </a:solidFill>
                <a:effectLst/>
                <a:latin typeface="+mn-lt"/>
                <a:ea typeface="+mn-ea"/>
                <a:cs typeface="+mn-cs"/>
              </a:rPr>
              <a:t>Implicit indication of intended Audience</a:t>
            </a:r>
            <a:r>
              <a:rPr lang="en-US" sz="1200" b="0"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Assign one or more terms that describe the intended audience and that come readily to mind from a superficial review of the resource, including the subject matter, format, etc. Assign such terms with caution, since even resources that seem to have a relatively narrow inferred audience may be useful to a wide variety of readers, depending on the viewpoints of the readers. In case of doubt, do </a:t>
            </a:r>
            <a:r>
              <a:rPr lang="en-US" sz="1200" kern="1200" smtClean="0">
                <a:solidFill>
                  <a:schemeClr val="tx1"/>
                </a:solidFill>
                <a:effectLst/>
                <a:latin typeface="+mn-lt"/>
                <a:ea typeface="+mn-ea"/>
                <a:cs typeface="+mn-cs"/>
              </a:rPr>
              <a:t>not include </a:t>
            </a:r>
            <a:r>
              <a:rPr lang="en-US" sz="1200" kern="1200" dirty="0" smtClean="0">
                <a:solidFill>
                  <a:schemeClr val="tx1"/>
                </a:solidFill>
                <a:effectLst/>
                <a:latin typeface="+mn-lt"/>
                <a:ea typeface="+mn-ea"/>
                <a:cs typeface="+mn-cs"/>
              </a:rPr>
              <a:t>terms for audiences that are only inferred. </a:t>
            </a:r>
          </a:p>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107</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85114978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Avoid assigning terms based on a photograph or picture of the creator, or based on the creator’s name, because they can be misleading regarding age, ethnicity, gender, etc. Gendered titles such as Ms., Mr., or </a:t>
            </a:r>
            <a:r>
              <a:rPr lang="en-US" sz="1200" kern="1200" dirty="0" err="1" smtClean="0">
                <a:solidFill>
                  <a:schemeClr val="tx1"/>
                </a:solidFill>
                <a:effectLst/>
                <a:latin typeface="+mn-lt"/>
                <a:ea typeface="+mn-ea"/>
                <a:cs typeface="+mn-cs"/>
              </a:rPr>
              <a:t>Dottoressa</a:t>
            </a:r>
            <a:r>
              <a:rPr lang="en-US" sz="1200" kern="1200" dirty="0" smtClean="0">
                <a:solidFill>
                  <a:schemeClr val="tx1"/>
                </a:solidFill>
                <a:effectLst/>
                <a:latin typeface="+mn-lt"/>
                <a:ea typeface="+mn-ea"/>
                <a:cs typeface="+mn-cs"/>
              </a:rPr>
              <a:t> (i.e., an Italian title for a female university graduate) may be useful in assigning terms describing gender, but they must be used with caution, as must pronouns such as he, she, and their equivalents in other languages. </a:t>
            </a:r>
          </a:p>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108</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2593147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are all named Michael.  </a:t>
            </a:r>
          </a:p>
          <a:p>
            <a:endParaRPr lang="en-US" dirty="0" smtClean="0"/>
          </a:p>
          <a:p>
            <a:r>
              <a:rPr lang="en-US" dirty="0" smtClean="0"/>
              <a:t>Michael</a:t>
            </a:r>
            <a:r>
              <a:rPr lang="en-US" baseline="0" dirty="0" smtClean="0"/>
              <a:t> Learned, actress from the TV show The </a:t>
            </a:r>
            <a:r>
              <a:rPr lang="en-US" baseline="0" dirty="0" err="1" smtClean="0"/>
              <a:t>Waltons</a:t>
            </a:r>
            <a:endParaRPr lang="en-US" baseline="0" dirty="0" smtClean="0"/>
          </a:p>
          <a:p>
            <a:r>
              <a:rPr lang="en-US" baseline="0" dirty="0" smtClean="0"/>
              <a:t>Michael Steele, bassist and guitarist in bands such as </a:t>
            </a:r>
            <a:r>
              <a:rPr lang="en-US" dirty="0" smtClean="0"/>
              <a:t>The Bangles and The Runaways</a:t>
            </a:r>
          </a:p>
          <a:p>
            <a:r>
              <a:rPr lang="en-US" dirty="0" smtClean="0"/>
              <a:t>Michael</a:t>
            </a:r>
            <a:r>
              <a:rPr lang="en-US" baseline="0" dirty="0" smtClean="0"/>
              <a:t> Burnham, fictional character on </a:t>
            </a:r>
            <a:r>
              <a:rPr lang="en-US" i="1" baseline="0" dirty="0" smtClean="0"/>
              <a:t>Star Trek: Discovery, </a:t>
            </a:r>
            <a:r>
              <a:rPr lang="en-US" baseline="0" dirty="0" smtClean="0"/>
              <a:t>portrayed by American actress </a:t>
            </a:r>
            <a:r>
              <a:rPr lang="en-US" baseline="0" dirty="0" err="1" smtClean="0"/>
              <a:t>Sonequa</a:t>
            </a:r>
            <a:r>
              <a:rPr lang="en-US" baseline="0" dirty="0" smtClean="0"/>
              <a:t> Martin-Green</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109</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229405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Cataloger’s Desktop now includes searching of Classification Web, provided that you</a:t>
            </a:r>
            <a:r>
              <a:rPr lang="en-US" baseline="0" dirty="0" smtClean="0"/>
              <a:t> have a Class Web subscription.</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11</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61050726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110</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1240972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111</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7811074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112</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5510705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AE828F-B8DA-461A-AE1B-69954E5886E2}" type="slidenum">
              <a:rPr lang="en-US" smtClean="0"/>
              <a:t>113</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36447283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114</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62055558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highly unlikely that someone will come to the reference/information desk with a question such</a:t>
            </a:r>
            <a:r>
              <a:rPr lang="en-US" baseline="0" dirty="0" smtClean="0"/>
              <a:t> as: “do you have any music by composers?” or “I’d like to find all of the novels you have by authors.”  Therefore it is unnecessary and redundant to record a creator term that corresponds to the format of the resource being cataloged.   On the other hand, users might want to know if you have any novels written by composers, or music written by poets.</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115</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41144773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possible 385 that could be useful here, especially since LCGFT does not have the term </a:t>
            </a:r>
            <a:r>
              <a:rPr lang="en-US" b="1" baseline="0" dirty="0" smtClean="0"/>
              <a:t>Family films</a:t>
            </a:r>
            <a:r>
              <a:rPr lang="en-US" baseline="0" dirty="0" smtClean="0"/>
              <a:t>:</a:t>
            </a:r>
          </a:p>
          <a:p>
            <a:endParaRPr lang="en-US" baseline="0" dirty="0" smtClean="0"/>
          </a:p>
          <a:p>
            <a:r>
              <a:rPr lang="en-US" baseline="0" dirty="0" smtClean="0"/>
              <a:t>385   </a:t>
            </a:r>
            <a:r>
              <a:rPr lang="en-US" b="0" dirty="0" smtClean="0"/>
              <a:t>Families $2 </a:t>
            </a:r>
            <a:r>
              <a:rPr lang="en-US" b="0" dirty="0" err="1" smtClean="0"/>
              <a:t>lcdgt</a:t>
            </a:r>
            <a:endParaRPr lang="en-US" b="0"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116</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21764776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117</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97927517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118</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9986077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a:t>
            </a:r>
            <a:r>
              <a:rPr lang="en-US" b="1" dirty="0" smtClean="0"/>
              <a:t>Spanish students</a:t>
            </a:r>
            <a:r>
              <a:rPr lang="en-US" b="0" dirty="0" smtClean="0"/>
              <a:t> is not yet established in LCDGT.  If a library were</a:t>
            </a:r>
            <a:r>
              <a:rPr lang="en-US" b="0" baseline="0" dirty="0" smtClean="0"/>
              <a:t> cataloging this resource, they would probably want to propose this term through SACO.  The omission of $2 in the first 385 field shows that the term is currently uncontrolled.</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119</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086276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12</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30357456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385 field contains</a:t>
            </a:r>
            <a:r>
              <a:rPr lang="en-US" baseline="0" dirty="0" smtClean="0"/>
              <a:t> a term taken from LCSH, because the needed term was not found in LCDGT.  It could be proposed for LCDGT through SACO.  This atlas contains both large print and braille, so its audience is both blind persons and people with limited sight.</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120</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37803610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CEAL Cataloging Workshop - LCGFT and LCDGT</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121</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04535690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compilation of short stories by Californian women.  </a:t>
            </a:r>
            <a:r>
              <a:rPr lang="en-US" dirty="0" smtClean="0"/>
              <a:t>Currently, LC does not accept proposals for </a:t>
            </a:r>
            <a:r>
              <a:rPr lang="en-US" dirty="0" err="1" smtClean="0"/>
              <a:t>demonyms</a:t>
            </a:r>
            <a:r>
              <a:rPr lang="en-US" dirty="0" smtClean="0"/>
              <a:t> below the level of a state or province, that is, </a:t>
            </a:r>
            <a:r>
              <a:rPr lang="en-US" dirty="0" err="1" smtClean="0"/>
              <a:t>demonyms</a:t>
            </a:r>
            <a:r>
              <a:rPr lang="en-US" dirty="0" smtClean="0"/>
              <a:t> for local places like cities.  There’s nothing that prevents</a:t>
            </a:r>
            <a:r>
              <a:rPr lang="en-US" baseline="0" dirty="0" smtClean="0"/>
              <a:t> you, however, from recording an uncontrolled term, should you decide that is important for access.  Simply record the term without a subfield $2.  Another option is to record the local place in the 370 subfield $g (place of origin of work or expression</a:t>
            </a:r>
            <a:r>
              <a:rPr lang="en-US" baseline="0" dirty="0" smtClean="0"/>
              <a:t>).</a:t>
            </a:r>
          </a:p>
          <a:p>
            <a:endParaRPr lang="en-US" baseline="0" dirty="0" smtClean="0"/>
          </a:p>
          <a:p>
            <a:r>
              <a:rPr lang="en-US" baseline="0" dirty="0" smtClean="0"/>
              <a:t>Since users looking for American short stories would probably also want to retrieve this collection, it might also be beneficial to include a 386 for Americans as well.</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122</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79586811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individual work.</a:t>
            </a:r>
          </a:p>
          <a:p>
            <a:endParaRPr lang="en-US" dirty="0" smtClean="0"/>
          </a:p>
          <a:p>
            <a:r>
              <a:rPr lang="en-US" dirty="0" smtClean="0"/>
              <a:t>Note: the </a:t>
            </a:r>
            <a:r>
              <a:rPr lang="en-US" dirty="0" smtClean="0"/>
              <a:t>third </a:t>
            </a:r>
            <a:r>
              <a:rPr lang="en-US" dirty="0" smtClean="0"/>
              <a:t>386, Civil rights workers, is not yet in LCDGT.  The LCSH term has</a:t>
            </a:r>
            <a:r>
              <a:rPr lang="en-US" baseline="0" dirty="0" smtClean="0"/>
              <a:t> been recorded, but it could be proposed through SACO to be added to LCDGT.</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123</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65130268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sound recording of jazz by a Lithuanian composer, performed by a Lithuanian jazz quartet.</a:t>
            </a:r>
          </a:p>
          <a:p>
            <a:endParaRPr lang="en-US" dirty="0" smtClean="0"/>
          </a:p>
          <a:p>
            <a:r>
              <a:rPr lang="en-US" dirty="0" smtClean="0"/>
              <a:t>Another way to do this:</a:t>
            </a:r>
          </a:p>
          <a:p>
            <a:endParaRPr lang="en-US" dirty="0" smtClean="0"/>
          </a:p>
          <a:p>
            <a:r>
              <a:rPr lang="en-US" dirty="0" smtClean="0"/>
              <a:t>386 __ $</a:t>
            </a:r>
            <a:r>
              <a:rPr lang="en-US" dirty="0" err="1" smtClean="0"/>
              <a:t>i</a:t>
            </a:r>
            <a:r>
              <a:rPr lang="en-US" dirty="0" smtClean="0"/>
              <a:t> Composer:</a:t>
            </a:r>
            <a:r>
              <a:rPr lang="en-US" baseline="0" dirty="0" smtClean="0"/>
              <a:t> $a Lithuanians $2 </a:t>
            </a:r>
            <a:r>
              <a:rPr lang="en-US" baseline="0" dirty="0" err="1" smtClean="0"/>
              <a:t>lcdgt</a:t>
            </a:r>
            <a:endParaRPr lang="en-US" baseline="0" dirty="0" smtClean="0"/>
          </a:p>
          <a:p>
            <a:r>
              <a:rPr lang="en-US" baseline="0" dirty="0" smtClean="0"/>
              <a:t>386 __ $</a:t>
            </a:r>
            <a:r>
              <a:rPr lang="en-US" baseline="0" dirty="0" err="1" smtClean="0"/>
              <a:t>i</a:t>
            </a:r>
            <a:r>
              <a:rPr lang="en-US" baseline="0" dirty="0" smtClean="0"/>
              <a:t> Performer: $a Lithuanians $2 </a:t>
            </a:r>
            <a:r>
              <a:rPr lang="en-US" baseline="0" dirty="0" err="1" smtClean="0"/>
              <a:t>lcdgt</a:t>
            </a:r>
            <a:endParaRPr lang="en-US" baseline="0" dirty="0" smtClean="0"/>
          </a:p>
          <a:p>
            <a:endParaRPr lang="en-US" baseline="0" dirty="0" smtClean="0"/>
          </a:p>
          <a:p>
            <a:r>
              <a:rPr lang="en-US" baseline="0" dirty="0" smtClean="0"/>
              <a:t>or even</a:t>
            </a:r>
          </a:p>
          <a:p>
            <a:endParaRPr lang="en-US" baseline="0" dirty="0" smtClean="0"/>
          </a:p>
          <a:p>
            <a:r>
              <a:rPr lang="en-US" baseline="0" dirty="0" smtClean="0"/>
              <a:t>386 __ $</a:t>
            </a:r>
            <a:r>
              <a:rPr lang="en-US" baseline="0" dirty="0" err="1" smtClean="0"/>
              <a:t>i</a:t>
            </a:r>
            <a:r>
              <a:rPr lang="en-US" baseline="0" dirty="0" smtClean="0"/>
              <a:t> Composer, $</a:t>
            </a:r>
            <a:r>
              <a:rPr lang="en-US" baseline="0" dirty="0" err="1" smtClean="0"/>
              <a:t>i</a:t>
            </a:r>
            <a:r>
              <a:rPr lang="en-US" baseline="0" dirty="0" smtClean="0"/>
              <a:t> Performer: $a Lithuanians $2 </a:t>
            </a:r>
            <a:r>
              <a:rPr lang="en-US" baseline="0" dirty="0" err="1" smtClean="0"/>
              <a:t>lcdgt</a:t>
            </a:r>
            <a:endParaRPr lang="en-US" dirty="0" smtClean="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124</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45921317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125</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44865126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a:t>
            </a:r>
            <a:r>
              <a:rPr lang="en-US" dirty="0" err="1" smtClean="0"/>
              <a:t>AllMusic</a:t>
            </a:r>
            <a:r>
              <a:rPr lang="en-US" dirty="0" smtClean="0"/>
              <a:t>,</a:t>
            </a:r>
            <a:r>
              <a:rPr lang="en-US" baseline="0" dirty="0" smtClean="0"/>
              <a:t> Ty </a:t>
            </a:r>
            <a:r>
              <a:rPr lang="en-US" baseline="0" dirty="0" err="1" smtClean="0"/>
              <a:t>Segall</a:t>
            </a:r>
            <a:r>
              <a:rPr lang="en-US" baseline="0" dirty="0" smtClean="0"/>
              <a:t> was born June 8, 1987 in Laguna Beach, California, and he is a California-based garage rock revivalist and lo-fi musician</a:t>
            </a:r>
            <a:r>
              <a:rPr lang="en-US" baseline="0" dirty="0" smtClean="0"/>
              <a:t>.</a:t>
            </a:r>
          </a:p>
          <a:p>
            <a:endParaRPr lang="en-US" baseline="0" dirty="0" smtClean="0"/>
          </a:p>
          <a:p>
            <a:r>
              <a:rPr lang="en-US" baseline="0" dirty="0" smtClean="0"/>
              <a:t>I’ve included Americans in addition to Californians, in contradiction to the draft LCDGT Manual, because users might want to facet on the national group rather than the regional group.</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126</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30346853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collection of Russian music by different male composers.  The</a:t>
            </a:r>
            <a:r>
              <a:rPr lang="en-US" baseline="0" dirty="0" smtClean="0"/>
              <a:t> slide illustrates the use of subfield $</a:t>
            </a:r>
            <a:r>
              <a:rPr lang="en-US" baseline="0" dirty="0" err="1" smtClean="0"/>
              <a:t>i</a:t>
            </a:r>
            <a:r>
              <a:rPr lang="en-US" baseline="0" dirty="0" smtClean="0"/>
              <a:t>.</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127</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45568024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symphony was written when the composer</a:t>
            </a:r>
            <a:r>
              <a:rPr lang="en-US" baseline="0" dirty="0" smtClean="0"/>
              <a:t> was 13. The quintet when he was 12.  The slide illustrates the use of subfields $3 and $</a:t>
            </a:r>
            <a:r>
              <a:rPr lang="en-US" baseline="0" dirty="0" err="1" smtClean="0"/>
              <a:t>i</a:t>
            </a:r>
            <a:endParaRPr lang="en-US" baseline="0" dirty="0" smtClean="0"/>
          </a:p>
          <a:p>
            <a:endParaRPr lang="en-US" baseline="0" dirty="0" smtClean="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128</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06162394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t>
            </a:r>
            <a:r>
              <a:rPr lang="en-US" b="0" dirty="0" smtClean="0"/>
              <a:t>slide showing how $</a:t>
            </a:r>
            <a:r>
              <a:rPr lang="en-US" b="0" dirty="0" err="1" smtClean="0"/>
              <a:t>i</a:t>
            </a:r>
            <a:r>
              <a:rPr lang="en-US" b="0" dirty="0" smtClean="0"/>
              <a:t> and $3 may be combined if necessary.</a:t>
            </a:r>
          </a:p>
          <a:p>
            <a:endParaRPr lang="en-US" dirty="0" smtClean="0"/>
          </a:p>
          <a:p>
            <a:r>
              <a:rPr lang="en-US" dirty="0" smtClean="0"/>
              <a:t>Linda Wang is String Chair and Professor of Violin at University of Denver's Lamont School of </a:t>
            </a:r>
            <a:r>
              <a:rPr lang="en-US" dirty="0" smtClean="0"/>
              <a:t>Music</a:t>
            </a:r>
          </a:p>
          <a:p>
            <a:endParaRPr lang="en-US" dirty="0" smtClean="0"/>
          </a:p>
          <a:p>
            <a:r>
              <a:rPr lang="en-US" dirty="0" smtClean="0"/>
              <a:t>I’ve included both Coloradans and Americans in the last 386 because users might just be looking for any American regardless</a:t>
            </a:r>
            <a:r>
              <a:rPr lang="en-US" baseline="0" dirty="0" smtClean="0"/>
              <a:t> of state.</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129</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554381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r>
              <a:rPr lang="en-US" dirty="0" smtClean="0"/>
              <a:t>This is a screenshot</a:t>
            </a:r>
            <a:r>
              <a:rPr lang="en-US" baseline="0" dirty="0" smtClean="0"/>
              <a:t> from PDF file of the </a:t>
            </a:r>
            <a:r>
              <a:rPr lang="en-US" dirty="0" smtClean="0"/>
              <a:t>2017 Edition of the </a:t>
            </a:r>
            <a:r>
              <a:rPr lang="en-US" i="1" dirty="0" smtClean="0"/>
              <a:t>Library of Congress Genre/Form Terms for Library and Archival Materials</a:t>
            </a:r>
            <a:r>
              <a:rPr lang="en-US" dirty="0" smtClean="0"/>
              <a:t> (LCGFT).  You will notice that our example,</a:t>
            </a:r>
            <a:r>
              <a:rPr lang="en-US" baseline="0" dirty="0" smtClean="0"/>
              <a:t> “Rock operas,” is not here.  This illustrates the drawback of using the PDF file, as it is only compiled once a year, at the beginning of the year.  Any terms added after will not be found in the PDF list until the following year.</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13</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19447382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Another </a:t>
            </a:r>
            <a:r>
              <a:rPr lang="en-US" sz="1000" baseline="0" dirty="0" smtClean="0"/>
              <a:t>individual work.  In this example, the cataloger has chose to record the demographic group codes in subfield $n in addition to the LCDGT terms.  Both audience (385) and creator/contributor characteristics (386) have been recorded.  In this example the creator (Lindgren) and the contributor (Nyman) are both Swedish women.  The translator (another contributor) is unnamed.</a:t>
            </a:r>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130</a:t>
            </a:fld>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Date Placeholder 5"/>
          <p:cNvSpPr>
            <a:spLocks noGrp="1"/>
          </p:cNvSpPr>
          <p:nvPr>
            <p:ph type="dt" idx="12"/>
          </p:nvPr>
        </p:nvSpPr>
        <p:spPr/>
        <p:txBody>
          <a:bodyPr/>
          <a:lstStyle/>
          <a:p>
            <a:r>
              <a:rPr lang="en-US" smtClean="0"/>
              <a:t>October 28, 2017</a:t>
            </a:r>
            <a:endParaRPr lang="en-US" dirty="0"/>
          </a:p>
        </p:txBody>
      </p:sp>
    </p:spTree>
    <p:extLst>
      <p:ext uri="{BB962C8B-B14F-4D97-AF65-F5344CB8AC3E}">
        <p14:creationId xmlns:p14="http://schemas.microsoft.com/office/powerpoint/2010/main" val="350484323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Although</a:t>
            </a:r>
            <a:r>
              <a:rPr lang="en-US" sz="1000" baseline="0" dirty="0" smtClean="0"/>
              <a:t> there is some meaning in overlap between the age group “Preteens” and the educational level groups recorded here, because the terms are from different categories, they can all be recorded.</a:t>
            </a:r>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131</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6940050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serial for teenagers, written by Americans.</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132</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23700411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Fields 385</a:t>
            </a:r>
            <a:r>
              <a:rPr lang="en-US" sz="1000" baseline="0" dirty="0" smtClean="0"/>
              <a:t> and 386 are also authorized in work and expression authority records.</a:t>
            </a:r>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133</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51284196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We saw this example earlier for bibliographic records.  The</a:t>
            </a:r>
            <a:r>
              <a:rPr lang="en-US" sz="1000" baseline="0" dirty="0" smtClean="0"/>
              <a:t> same characteristics ideally could be recorded just once, in the work authority record, or in the personal name authority record, and perhaps future systems could take advantage of this instead of putting it in every manifestation record.</a:t>
            </a:r>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134</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23979593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Note that the term </a:t>
            </a:r>
            <a:r>
              <a:rPr lang="en-US" sz="1000" b="1" dirty="0" smtClean="0"/>
              <a:t>Revolutionaries</a:t>
            </a:r>
            <a:r>
              <a:rPr lang="en-US" sz="1000" dirty="0" smtClean="0"/>
              <a:t> is not yet found in LCDGT.  A SACO library could propose it, but the slide shows the term taken from LCSH.   The term</a:t>
            </a:r>
            <a:r>
              <a:rPr lang="en-US" sz="1000" baseline="0" dirty="0" smtClean="0"/>
              <a:t> </a:t>
            </a:r>
            <a:r>
              <a:rPr lang="en-US" sz="1000" b="1" dirty="0" err="1" smtClean="0">
                <a:solidFill>
                  <a:srgbClr val="FF0000"/>
                </a:solidFill>
              </a:rPr>
              <a:t>Zhongguo</a:t>
            </a:r>
            <a:r>
              <a:rPr lang="en-US" sz="1000" b="1" dirty="0" smtClean="0">
                <a:solidFill>
                  <a:srgbClr val="FF0000"/>
                </a:solidFill>
              </a:rPr>
              <a:t> gong </a:t>
            </a:r>
            <a:r>
              <a:rPr lang="en-US" sz="1000" b="1" dirty="0" err="1" smtClean="0">
                <a:solidFill>
                  <a:srgbClr val="FF0000"/>
                </a:solidFill>
              </a:rPr>
              <a:t>chan</a:t>
            </a:r>
            <a:r>
              <a:rPr lang="en-US" sz="1000" b="1" dirty="0" smtClean="0">
                <a:solidFill>
                  <a:srgbClr val="FF0000"/>
                </a:solidFill>
              </a:rPr>
              <a:t> dang members</a:t>
            </a:r>
            <a:r>
              <a:rPr lang="en-US" sz="1000" b="0" baseline="0" dirty="0" smtClean="0">
                <a:solidFill>
                  <a:srgbClr val="FF0000"/>
                </a:solidFill>
              </a:rPr>
              <a:t> </a:t>
            </a:r>
            <a:r>
              <a:rPr lang="en-US" sz="1000" dirty="0" smtClean="0">
                <a:solidFill>
                  <a:srgbClr val="FF0000"/>
                </a:solidFill>
              </a:rPr>
              <a:t>is not</a:t>
            </a:r>
            <a:r>
              <a:rPr lang="en-US" sz="1000" baseline="0" dirty="0" smtClean="0">
                <a:solidFill>
                  <a:srgbClr val="FF0000"/>
                </a:solidFill>
              </a:rPr>
              <a:t> yet established but has been proposed through SACO.</a:t>
            </a:r>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135</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48877411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First subject heading assigned to this work:</a:t>
            </a:r>
          </a:p>
          <a:p>
            <a:endParaRPr lang="en-US" sz="1000" dirty="0" smtClean="0"/>
          </a:p>
          <a:p>
            <a:r>
              <a:rPr lang="en-US" sz="1000" dirty="0" smtClean="0"/>
              <a:t>650 _0 Swahili language $v Conversation and phrase books $x English.</a:t>
            </a:r>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136</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07099995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smtClean="0"/>
              <a:t>The authority record shown in this slide is for an anthology of music by North American Indians and Eskimos.    Again, SACO proposals should be made for ethnic groups not yet in LCDGT.</a:t>
            </a:r>
          </a:p>
          <a:p>
            <a:r>
              <a:rPr lang="en-US" sz="1000" baseline="0" dirty="0" smtClean="0"/>
              <a:t>The slide shows the use of repeatable subfield $a.  However, LC policy is to repeat the field.</a:t>
            </a:r>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137</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9529974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Example of a series authority</a:t>
            </a:r>
            <a:r>
              <a:rPr lang="en-US" sz="1000" baseline="0" dirty="0" smtClean="0"/>
              <a:t> record with a creator characteristic added</a:t>
            </a:r>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138</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84747568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showing the use of $</a:t>
            </a:r>
            <a:r>
              <a:rPr lang="en-US" dirty="0" err="1" smtClean="0"/>
              <a:t>i</a:t>
            </a:r>
            <a:r>
              <a:rPr lang="en-US" dirty="0" smtClean="0"/>
              <a:t> and</a:t>
            </a:r>
            <a:r>
              <a:rPr lang="en-US" baseline="0" dirty="0" smtClean="0"/>
              <a:t> $4 </a:t>
            </a:r>
            <a:r>
              <a:rPr lang="en-US" dirty="0" smtClean="0"/>
              <a:t>(not yet implemented by NACO) to indicate the nationality</a:t>
            </a:r>
            <a:r>
              <a:rPr lang="en-US" baseline="0" dirty="0" smtClean="0"/>
              <a:t>, occupation, and gender of the arranger.</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139</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217755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 Linked Data Service</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14</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16469538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 </a:t>
            </a:r>
            <a:r>
              <a:rPr lang="en-US" dirty="0" smtClean="0"/>
              <a:t>385 and</a:t>
            </a:r>
            <a:r>
              <a:rPr lang="en-US" baseline="0" dirty="0" smtClean="0"/>
              <a:t> 386 are only valid in work and expression authority records.  For attributes of persons that don’t fit in any of the other MARC 3XX fields in the authority format, field 368 $c (Other Attributes of Person or Corporate Body) can be used in a personal name authority record.   In the example shown in the slide, this person’s nationality has been recorded in 368 $c.</a:t>
            </a:r>
          </a:p>
          <a:p>
            <a:endParaRPr lang="en-US" baseline="0" dirty="0" smtClean="0"/>
          </a:p>
          <a:p>
            <a:r>
              <a:rPr lang="en-US" baseline="0" dirty="0" smtClean="0"/>
              <a:t>374 - Profession/Occupation</a:t>
            </a:r>
          </a:p>
          <a:p>
            <a:r>
              <a:rPr lang="en-US" baseline="0" dirty="0" smtClean="0"/>
              <a:t>375 - Gender</a:t>
            </a:r>
            <a:endParaRPr lang="en-US" dirty="0" smtClean="0"/>
          </a:p>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140</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19915321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93AE828F-B8DA-461A-AE1B-69954E5886E2}" type="slidenum">
              <a:rPr lang="en-US" smtClean="0"/>
              <a:t>141</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66090383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385   Children $2 </a:t>
            </a:r>
            <a:r>
              <a:rPr lang="en-US" dirty="0" err="1" smtClean="0"/>
              <a:t>lcdgt</a:t>
            </a:r>
            <a:endParaRPr lang="en-US" dirty="0" smtClean="0"/>
          </a:p>
          <a:p>
            <a:r>
              <a:rPr lang="en-US" dirty="0" smtClean="0"/>
              <a:t>    386   Chinese $2 </a:t>
            </a:r>
            <a:r>
              <a:rPr lang="en-US" dirty="0" err="1" smtClean="0"/>
              <a:t>lcdgt</a:t>
            </a:r>
            <a:endParaRPr lang="en-US" dirty="0" smtClean="0"/>
          </a:p>
          <a:p>
            <a:endParaRPr lang="en-US" dirty="0" smtClean="0"/>
          </a:p>
          <a:p>
            <a:r>
              <a:rPr lang="en-US" dirty="0" smtClean="0"/>
              <a:t>2. 385</a:t>
            </a:r>
            <a:r>
              <a:rPr lang="en-US" baseline="0" dirty="0" smtClean="0"/>
              <a:t>   Japanese speakers $2 </a:t>
            </a:r>
            <a:r>
              <a:rPr lang="en-US" baseline="0" dirty="0" err="1" smtClean="0"/>
              <a:t>lcdgt</a:t>
            </a:r>
            <a:endParaRPr lang="en-US" baseline="0" dirty="0" smtClean="0"/>
          </a:p>
          <a:p>
            <a:endParaRPr lang="en-US" baseline="0" dirty="0" smtClean="0"/>
          </a:p>
          <a:p>
            <a:pPr marL="0" indent="0">
              <a:buNone/>
            </a:pPr>
            <a:r>
              <a:rPr lang="en-US" baseline="0" dirty="0" smtClean="0"/>
              <a:t>3. 385  Restaurant employees $2 </a:t>
            </a:r>
            <a:r>
              <a:rPr lang="en-US" baseline="0" dirty="0" err="1" smtClean="0"/>
              <a:t>lcdgt</a:t>
            </a:r>
            <a:endParaRPr lang="en-US" baseline="0" dirty="0" smtClean="0"/>
          </a:p>
          <a:p>
            <a:pPr marL="0" indent="0">
              <a:buNone/>
            </a:pPr>
            <a:r>
              <a:rPr lang="en-US" baseline="0" dirty="0" smtClean="0"/>
              <a:t>    385  Hotel employees $2 </a:t>
            </a:r>
            <a:r>
              <a:rPr lang="en-US" baseline="0" dirty="0" err="1" smtClean="0"/>
              <a:t>lcdgt</a:t>
            </a:r>
            <a:endParaRPr lang="en-US" baseline="0" dirty="0" smtClean="0"/>
          </a:p>
          <a:p>
            <a:pPr marL="0" indent="0">
              <a:buNone/>
            </a:pPr>
            <a:r>
              <a:rPr lang="en-US" baseline="0" dirty="0" smtClean="0"/>
              <a:t>    385  Korean speakers $2 </a:t>
            </a:r>
            <a:r>
              <a:rPr lang="en-US" baseline="0" dirty="0" err="1" smtClean="0"/>
              <a:t>lcdgt</a:t>
            </a:r>
            <a:endParaRPr lang="en-US" baseline="0" dirty="0" smtClean="0"/>
          </a:p>
          <a:p>
            <a:pPr marL="0" indent="0">
              <a:buNone/>
            </a:pPr>
            <a:endParaRPr lang="en-US" baseline="0" dirty="0" smtClean="0"/>
          </a:p>
          <a:p>
            <a:pPr marL="0" indent="0">
              <a:buNone/>
            </a:pPr>
            <a:r>
              <a:rPr lang="en-US" baseline="0" dirty="0" smtClean="0"/>
              <a:t>4. 386  Koreans $2 </a:t>
            </a:r>
            <a:r>
              <a:rPr lang="en-US" baseline="0" dirty="0" err="1" smtClean="0"/>
              <a:t>lcdgt</a:t>
            </a:r>
            <a:endParaRPr lang="en-US" baseline="0" dirty="0" smtClean="0"/>
          </a:p>
          <a:p>
            <a:pPr marL="0" indent="0">
              <a:buNone/>
            </a:pPr>
            <a:r>
              <a:rPr lang="en-US" baseline="0" dirty="0" smtClean="0"/>
              <a:t>    386  Women $2 </a:t>
            </a:r>
            <a:r>
              <a:rPr lang="en-US" baseline="0" dirty="0" err="1" smtClean="0"/>
              <a:t>lcdgt</a:t>
            </a:r>
            <a:endParaRPr lang="en-US" baseline="0" dirty="0" smtClean="0"/>
          </a:p>
          <a:p>
            <a:pPr marL="0" indent="0">
              <a:buNone/>
            </a:pPr>
            <a:endParaRPr lang="en-US" baseline="0" dirty="0" smtClean="0"/>
          </a:p>
          <a:p>
            <a:pPr marL="0" indent="0">
              <a:buNone/>
            </a:pPr>
            <a:r>
              <a:rPr lang="en-US" baseline="0" dirty="0" smtClean="0"/>
              <a:t>5. 386  Americans $2 </a:t>
            </a:r>
            <a:r>
              <a:rPr lang="en-US" baseline="0" dirty="0" err="1" smtClean="0"/>
              <a:t>lcdgt</a:t>
            </a:r>
            <a:endParaRPr lang="en-US" baseline="0" dirty="0" smtClean="0"/>
          </a:p>
          <a:p>
            <a:pPr marL="0" indent="0">
              <a:buNone/>
            </a:pPr>
            <a:r>
              <a:rPr lang="en-US" baseline="0" dirty="0" smtClean="0"/>
              <a:t>    386  Men $2 </a:t>
            </a:r>
            <a:r>
              <a:rPr lang="en-US" baseline="0" dirty="0" err="1" smtClean="0"/>
              <a:t>lcdgt</a:t>
            </a:r>
            <a:endParaRPr lang="en-US" baseline="0" dirty="0" smtClean="0"/>
          </a:p>
          <a:p>
            <a:pPr marL="0" indent="0">
              <a:buNone/>
            </a:pPr>
            <a:endParaRPr lang="en-US" baseline="0" dirty="0" smtClean="0"/>
          </a:p>
          <a:p>
            <a:pPr marL="0" indent="0">
              <a:buNone/>
            </a:pPr>
            <a:r>
              <a:rPr lang="en-US" baseline="0" dirty="0" smtClean="0"/>
              <a:t>6. 385 Teenagers $2 </a:t>
            </a:r>
            <a:r>
              <a:rPr lang="en-US" baseline="0" dirty="0" err="1" smtClean="0"/>
              <a:t>lcdgt</a:t>
            </a:r>
            <a:r>
              <a:rPr lang="en-US" baseline="0" dirty="0" smtClean="0"/>
              <a:t> </a:t>
            </a:r>
          </a:p>
          <a:p>
            <a:pPr marL="0" indent="0">
              <a:buNone/>
            </a:pPr>
            <a:r>
              <a:rPr lang="en-US" baseline="0" dirty="0" smtClean="0"/>
              <a:t>   386  Americans $2 </a:t>
            </a:r>
            <a:r>
              <a:rPr lang="en-US" baseline="0" dirty="0" err="1" smtClean="0"/>
              <a:t>lcdgt</a:t>
            </a:r>
            <a:endParaRPr lang="en-US" baseline="0" dirty="0" smtClean="0"/>
          </a:p>
          <a:p>
            <a:pPr marL="0" indent="0">
              <a:buNone/>
            </a:pPr>
            <a:r>
              <a:rPr lang="en-US" baseline="0" dirty="0" smtClean="0"/>
              <a:t>   386  Chinese Americans $2 </a:t>
            </a:r>
            <a:r>
              <a:rPr lang="en-US" baseline="0" dirty="0" err="1" smtClean="0"/>
              <a:t>lcdgt</a:t>
            </a:r>
            <a:endParaRPr lang="en-US" baseline="0" dirty="0" smtClean="0"/>
          </a:p>
          <a:p>
            <a:pPr marL="0" indent="0">
              <a:buNone/>
            </a:pPr>
            <a:r>
              <a:rPr lang="en-US" baseline="0" dirty="0" smtClean="0"/>
              <a:t>   386  Buddhists $2 </a:t>
            </a:r>
            <a:r>
              <a:rPr lang="en-US" baseline="0" dirty="0" err="1" smtClean="0"/>
              <a:t>lcdgt</a:t>
            </a:r>
            <a:endParaRPr lang="en-US" baseline="0" dirty="0" smtClean="0"/>
          </a:p>
          <a:p>
            <a:pPr marL="0" indent="0">
              <a:buNone/>
            </a:pPr>
            <a:endParaRPr lang="en-US" baseline="0" dirty="0" smtClean="0"/>
          </a:p>
          <a:p>
            <a:pPr marL="0" indent="0">
              <a:buNone/>
            </a:pPr>
            <a:r>
              <a:rPr lang="en-US" baseline="0" dirty="0" smtClean="0"/>
              <a:t>7. 385  Children $2 </a:t>
            </a:r>
            <a:r>
              <a:rPr lang="en-US" baseline="0" dirty="0" err="1" smtClean="0"/>
              <a:t>lcdgt</a:t>
            </a:r>
            <a:endParaRPr lang="en-US" baseline="0" dirty="0" smtClean="0"/>
          </a:p>
          <a:p>
            <a:pPr marL="0" indent="0">
              <a:buNone/>
            </a:pPr>
            <a:r>
              <a:rPr lang="en-US" baseline="0" dirty="0" smtClean="0"/>
              <a:t>    386  Monks $2 </a:t>
            </a:r>
            <a:r>
              <a:rPr lang="en-US" baseline="0" dirty="0" err="1" smtClean="0"/>
              <a:t>lcdgt</a:t>
            </a:r>
            <a:endParaRPr lang="en-US" baseline="0" dirty="0" smtClean="0"/>
          </a:p>
          <a:p>
            <a:pPr marL="0" indent="0">
              <a:buNone/>
            </a:pPr>
            <a:r>
              <a:rPr lang="en-US" baseline="0" dirty="0" smtClean="0"/>
              <a:t>    386  Zen Buddhists $2 </a:t>
            </a:r>
            <a:r>
              <a:rPr lang="en-US" baseline="0" dirty="0" err="1" smtClean="0"/>
              <a:t>lcdgt</a:t>
            </a:r>
            <a:endParaRPr lang="en-US" baseline="0" dirty="0" smtClean="0"/>
          </a:p>
          <a:p>
            <a:pPr marL="0" indent="0">
              <a:buNone/>
            </a:pPr>
            <a:r>
              <a:rPr lang="en-US" baseline="0" dirty="0" smtClean="0"/>
              <a:t>    386  Japanese Canadians $2 </a:t>
            </a:r>
            <a:r>
              <a:rPr lang="en-US" baseline="0" dirty="0" err="1" smtClean="0"/>
              <a:t>lcdgt</a:t>
            </a:r>
            <a:endParaRPr lang="en-US" baseline="0" dirty="0" smtClean="0"/>
          </a:p>
          <a:p>
            <a:pPr marL="0" indent="0">
              <a:buNone/>
            </a:pPr>
            <a:r>
              <a:rPr lang="en-US" baseline="0" dirty="0" smtClean="0"/>
              <a:t>    386  British Columbians $2 </a:t>
            </a:r>
            <a:r>
              <a:rPr lang="en-US" baseline="0" dirty="0" err="1" smtClean="0"/>
              <a:t>lcdgt</a:t>
            </a:r>
            <a:endParaRPr lang="en-US" baseline="0"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93AE828F-B8DA-461A-AE1B-69954E5886E2}" type="slidenum">
              <a:rPr lang="en-US" smtClean="0"/>
              <a:t>142</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81468335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143</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07091296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144</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88661946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Creator:</a:t>
            </a:r>
          </a:p>
          <a:p>
            <a:endParaRPr lang="en-US" dirty="0" smtClean="0"/>
          </a:p>
          <a:p>
            <a:r>
              <a:rPr lang="en-US" dirty="0" smtClean="0"/>
              <a:t>Jews</a:t>
            </a:r>
          </a:p>
          <a:p>
            <a:r>
              <a:rPr lang="en-US" dirty="0" smtClean="0"/>
              <a:t>Americans / Coloradans</a:t>
            </a:r>
          </a:p>
          <a:p>
            <a:r>
              <a:rPr lang="en-US" dirty="0" smtClean="0"/>
              <a:t>Israeli Americans</a:t>
            </a:r>
          </a:p>
          <a:p>
            <a:r>
              <a:rPr lang="en-US" dirty="0" smtClean="0"/>
              <a:t>Men</a:t>
            </a:r>
          </a:p>
          <a:p>
            <a:r>
              <a:rPr lang="en-US" dirty="0" smtClean="0"/>
              <a:t>Music teachers</a:t>
            </a:r>
            <a:br>
              <a:rPr lang="en-US" dirty="0" smtClean="0"/>
            </a:br>
            <a:r>
              <a:rPr lang="en-US" dirty="0" smtClean="0"/>
              <a:t>College professors</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145</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43723027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146</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17543577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Creator:</a:t>
            </a:r>
          </a:p>
          <a:p>
            <a:endParaRPr lang="en-US" dirty="0" smtClean="0"/>
          </a:p>
          <a:p>
            <a:r>
              <a:rPr lang="en-US" dirty="0" smtClean="0"/>
              <a:t>African</a:t>
            </a:r>
            <a:r>
              <a:rPr lang="en-US" baseline="0" dirty="0" smtClean="0"/>
              <a:t> Americans</a:t>
            </a:r>
          </a:p>
          <a:p>
            <a:r>
              <a:rPr lang="en-US" baseline="0" dirty="0" smtClean="0"/>
              <a:t>Americans / </a:t>
            </a:r>
            <a:r>
              <a:rPr lang="en-US" baseline="0" dirty="0" err="1" smtClean="0"/>
              <a:t>Illinoisians</a:t>
            </a:r>
            <a:r>
              <a:rPr lang="en-US" baseline="0" dirty="0" smtClean="0"/>
              <a:t> / Chicagoans</a:t>
            </a:r>
          </a:p>
          <a:p>
            <a:r>
              <a:rPr lang="en-US" baseline="0" dirty="0" smtClean="0"/>
              <a:t>Women</a:t>
            </a:r>
          </a:p>
          <a:p>
            <a:r>
              <a:rPr lang="en-US" baseline="0" dirty="0" smtClean="0"/>
              <a:t>Pianists / Organists</a:t>
            </a:r>
          </a:p>
          <a:p>
            <a:r>
              <a:rPr lang="en-US" baseline="0" dirty="0" smtClean="0"/>
              <a:t>Piano teachers</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147</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20184384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148</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22481515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Audience:</a:t>
            </a:r>
          </a:p>
          <a:p>
            <a:endParaRPr lang="en-US" dirty="0" smtClean="0"/>
          </a:p>
          <a:p>
            <a:r>
              <a:rPr lang="en-US" b="0" dirty="0" smtClean="0"/>
              <a:t>Guitarists</a:t>
            </a:r>
          </a:p>
          <a:p>
            <a:r>
              <a:rPr lang="en-US" b="0" dirty="0" smtClean="0"/>
              <a:t>Guitar students</a:t>
            </a:r>
          </a:p>
          <a:p>
            <a:r>
              <a:rPr lang="en-US" b="0" dirty="0" smtClean="0"/>
              <a:t>Jazz musicians</a:t>
            </a:r>
          </a:p>
          <a:p>
            <a:endParaRPr lang="en-US" b="0" dirty="0" smtClean="0"/>
          </a:p>
          <a:p>
            <a:r>
              <a:rPr lang="en-US" b="0" dirty="0" smtClean="0"/>
              <a:t>Creator:</a:t>
            </a:r>
          </a:p>
          <a:p>
            <a:endParaRPr lang="en-US" b="0" dirty="0" smtClean="0"/>
          </a:p>
          <a:p>
            <a:r>
              <a:rPr lang="en-US" b="0" dirty="0" smtClean="0"/>
              <a:t>Guitarists</a:t>
            </a:r>
          </a:p>
          <a:p>
            <a:r>
              <a:rPr lang="en-US" b="0" dirty="0" smtClean="0"/>
              <a:t>Norwegians</a:t>
            </a:r>
          </a:p>
          <a:p>
            <a:r>
              <a:rPr lang="en-US" b="0" dirty="0" smtClean="0"/>
              <a:t>New Yorkers (New York State)</a:t>
            </a:r>
          </a:p>
          <a:p>
            <a:r>
              <a:rPr lang="en-US" b="0" dirty="0" smtClean="0"/>
              <a:t>Jazz musicians</a:t>
            </a:r>
          </a:p>
          <a:p>
            <a:r>
              <a:rPr lang="en-US" b="0" dirty="0" smtClean="0"/>
              <a:t>Men</a:t>
            </a:r>
            <a:endParaRPr lang="en-US" b="0"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149</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192464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 Linked Data Service</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15</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4648423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Audience:</a:t>
            </a:r>
          </a:p>
          <a:p>
            <a:endParaRPr lang="en-US" dirty="0" smtClean="0"/>
          </a:p>
          <a:p>
            <a:r>
              <a:rPr lang="en-US" b="0" smtClean="0"/>
              <a:t>Blind / </a:t>
            </a:r>
            <a:r>
              <a:rPr lang="en-US" smtClean="0"/>
              <a:t>People with visual disabilities</a:t>
            </a:r>
            <a:endParaRPr lang="en-US" b="0" dirty="0" smtClean="0"/>
          </a:p>
          <a:p>
            <a:r>
              <a:rPr lang="en-US" b="0" dirty="0" smtClean="0"/>
              <a:t>Middle school students / High school students</a:t>
            </a:r>
          </a:p>
          <a:p>
            <a:r>
              <a:rPr lang="en-US" b="0" dirty="0" smtClean="0"/>
              <a:t>Geography students / History students</a:t>
            </a:r>
            <a:r>
              <a:rPr lang="en-US" b="0" baseline="0" dirty="0" smtClean="0"/>
              <a:t> / Social studies students</a:t>
            </a:r>
            <a:endParaRPr lang="en-US" b="0" dirty="0" smtClean="0"/>
          </a:p>
          <a:p>
            <a:r>
              <a:rPr lang="en-US" b="0" dirty="0" smtClean="0"/>
              <a:t>Preteens / Teenagers</a:t>
            </a:r>
            <a:r>
              <a:rPr lang="en-US" b="0" baseline="0" dirty="0" smtClean="0"/>
              <a:t> / </a:t>
            </a:r>
            <a:r>
              <a:rPr lang="en-US" b="0" dirty="0" smtClean="0"/>
              <a:t>Adults</a:t>
            </a:r>
          </a:p>
          <a:p>
            <a:r>
              <a:rPr lang="en-US" b="0" dirty="0" smtClean="0"/>
              <a:t>Americans</a:t>
            </a:r>
            <a:r>
              <a:rPr lang="en-US" b="0" baseline="0" dirty="0" smtClean="0"/>
              <a:t> / Canadians ?</a:t>
            </a:r>
            <a:endParaRPr lang="en-US" b="0"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150</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13681857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151</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22375205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LCSH strings describing what something</a:t>
            </a:r>
            <a:r>
              <a:rPr lang="en-US" baseline="0" dirty="0" smtClean="0"/>
              <a:t> is may include a chronological aspect, either as part of a main heading (Poetry, Medieval) or as a chronological subdivision.  If we limit LCSH to works about something, we know how to deal with the genre/form, audience, and creator/contributor characteristics, but what about the chronological aspect?  For that, we have two options in MARC.</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152</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40795326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a:t>
            </a:r>
            <a:r>
              <a:rPr lang="en-US" baseline="0" dirty="0" smtClean="0"/>
              <a:t> - </a:t>
            </a:r>
            <a:r>
              <a:rPr lang="en-US" dirty="0" smtClean="0"/>
              <a:t>Single or starting date of original release of the contents of a collection/aggregation.</a:t>
            </a:r>
          </a:p>
          <a:p>
            <a:r>
              <a:rPr lang="en-US" dirty="0" smtClean="0"/>
              <a:t>$p - Ending date of original release of the contents of a collection/aggregation.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MARC 045  - Time Period of Content (NR) has also been used to record</a:t>
            </a:r>
            <a:r>
              <a:rPr lang="en-US" b="0" baseline="0" dirty="0" smtClean="0"/>
              <a:t> creation dates for some types of resources, specifically, for printed music and sound recordings.</a:t>
            </a:r>
            <a:endParaRPr lang="en-US" b="0" dirty="0" smtClean="0"/>
          </a:p>
          <a:p>
            <a:endParaRPr lang="en-US" dirty="0" smtClean="0"/>
          </a:p>
          <a:p>
            <a:r>
              <a:rPr lang="en-US" dirty="0" smtClean="0"/>
              <a:t>For </a:t>
            </a:r>
            <a:r>
              <a:rPr lang="en-US" b="1" dirty="0" smtClean="0"/>
              <a:t>books</a:t>
            </a:r>
            <a:r>
              <a:rPr lang="en-US" dirty="0" smtClean="0"/>
              <a:t> and </a:t>
            </a:r>
            <a:r>
              <a:rPr lang="en-US" b="1" dirty="0" smtClean="0"/>
              <a:t>continuing resources</a:t>
            </a:r>
            <a:r>
              <a:rPr lang="en-US" dirty="0" smtClean="0"/>
              <a:t>, this field indicates the period depicted by the content of the item (e.g., history of the 16th century would be coded as 045 ##$at-t- or 045 2#$bd1500$bd1599). </a:t>
            </a:r>
          </a:p>
          <a:p>
            <a:r>
              <a:rPr lang="en-US" dirty="0" smtClean="0"/>
              <a:t>For collections of </a:t>
            </a:r>
            <a:r>
              <a:rPr lang="en-US" b="1" dirty="0" smtClean="0"/>
              <a:t>mixed materials</a:t>
            </a:r>
            <a:r>
              <a:rPr lang="en-US" dirty="0" smtClean="0"/>
              <a:t>, this field indicates the time period covered by the collection. </a:t>
            </a:r>
          </a:p>
          <a:p>
            <a:r>
              <a:rPr lang="en-US" dirty="0" smtClean="0"/>
              <a:t>For </a:t>
            </a:r>
            <a:r>
              <a:rPr lang="en-US" b="1" dirty="0" smtClean="0"/>
              <a:t>computer files</a:t>
            </a:r>
            <a:r>
              <a:rPr lang="en-US" dirty="0" smtClean="0"/>
              <a:t>, this field indicates the period covered by the data in the file (e.g., a data file containing statistics for the period 1950-1960 would be coded 045 ##$ax5x6). </a:t>
            </a:r>
          </a:p>
          <a:p>
            <a:r>
              <a:rPr lang="en-US" dirty="0" smtClean="0"/>
              <a:t>For </a:t>
            </a:r>
            <a:r>
              <a:rPr lang="en-US" b="1" dirty="0" smtClean="0"/>
              <a:t>cartographic material</a:t>
            </a:r>
            <a:r>
              <a:rPr lang="en-US" dirty="0" smtClean="0"/>
              <a:t>, this field indicates the date portrayed on the item, that is, the situation date. A currently prepared map of Rome in 50 B.C. would be coded for the B.C. date. A remote-sensing map which depicts the time the satellite recorded the image would be coded for that time. </a:t>
            </a:r>
          </a:p>
          <a:p>
            <a:r>
              <a:rPr lang="en-US" dirty="0" smtClean="0"/>
              <a:t>For </a:t>
            </a:r>
            <a:r>
              <a:rPr lang="en-US" b="1" dirty="0" smtClean="0"/>
              <a:t>printed music</a:t>
            </a:r>
            <a:r>
              <a:rPr lang="en-US" dirty="0" smtClean="0"/>
              <a:t> and </a:t>
            </a:r>
            <a:r>
              <a:rPr lang="en-US" b="1" dirty="0" smtClean="0"/>
              <a:t>sound recordings</a:t>
            </a:r>
            <a:r>
              <a:rPr lang="en-US" dirty="0" smtClean="0"/>
              <a:t>, this field indicates the period of the composition, and will usually relate to the date of the composition. If the precise date of composition cannot be determined, an approximate date (or range of dates) or the dates of the composer are used. </a:t>
            </a:r>
          </a:p>
          <a:p>
            <a:r>
              <a:rPr lang="en-US" dirty="0" smtClean="0"/>
              <a:t>For </a:t>
            </a:r>
            <a:r>
              <a:rPr lang="en-US" b="1" dirty="0" smtClean="0"/>
              <a:t>motion pictures</a:t>
            </a:r>
            <a:r>
              <a:rPr lang="en-US" dirty="0" smtClean="0"/>
              <a:t> and </a:t>
            </a:r>
            <a:r>
              <a:rPr lang="en-US" b="1" dirty="0" err="1" smtClean="0"/>
              <a:t>videorecordings</a:t>
            </a:r>
            <a:r>
              <a:rPr lang="en-US" dirty="0" smtClean="0"/>
              <a:t>, this field indicates the time period depicted in the film (e.g., a </a:t>
            </a:r>
            <a:r>
              <a:rPr lang="en-US" dirty="0" err="1" smtClean="0"/>
              <a:t>videorecording</a:t>
            </a:r>
            <a:r>
              <a:rPr lang="en-US" dirty="0" smtClean="0"/>
              <a:t> documentary of the history of the brewing industry in Wisconsin for the period 1900-1986 would be coded 045 2#$bd1900$bd1986). </a:t>
            </a:r>
          </a:p>
          <a:p>
            <a:r>
              <a:rPr lang="en-US" dirty="0" smtClean="0"/>
              <a:t>For </a:t>
            </a:r>
            <a:r>
              <a:rPr lang="en-US" b="1" dirty="0" smtClean="0"/>
              <a:t>two-dimensional </a:t>
            </a:r>
            <a:r>
              <a:rPr lang="en-US" b="1" dirty="0" err="1" smtClean="0"/>
              <a:t>nonprojectable</a:t>
            </a:r>
            <a:r>
              <a:rPr lang="en-US" b="1" dirty="0" smtClean="0"/>
              <a:t> graphic representations</a:t>
            </a:r>
            <a:r>
              <a:rPr lang="en-US" dirty="0" smtClean="0"/>
              <a:t>, this field indicates the time period depicted in the graphic (e.g., a collection of photographs from 1870 to 1930 would be coded 045 ##$aw7x3). </a:t>
            </a:r>
          </a:p>
          <a:p>
            <a:r>
              <a:rPr lang="en-US" dirty="0" smtClean="0"/>
              <a:t>For </a:t>
            </a:r>
            <a:r>
              <a:rPr lang="en-US" b="1" dirty="0" smtClean="0"/>
              <a:t>artifacts</a:t>
            </a:r>
            <a:r>
              <a:rPr lang="en-US" dirty="0" smtClean="0"/>
              <a:t>, this field indicates the time period covered by the content of the artifact (e.g., a model of an automobile repair shop of the 1920-1930 period would be coded 045 ##$ax2x3). </a:t>
            </a:r>
          </a:p>
          <a:p>
            <a:r>
              <a:rPr lang="en-US" dirty="0" smtClean="0"/>
              <a:t>For </a:t>
            </a:r>
            <a:r>
              <a:rPr lang="en-US" b="1" dirty="0" smtClean="0"/>
              <a:t>naturally occurring objects</a:t>
            </a:r>
            <a:r>
              <a:rPr lang="en-US" dirty="0" smtClean="0"/>
              <a:t>, this field indicates the time period of the content, that is, the time period that the item originated (e.g., a geode would be coded for the time period when it was formed). </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153</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30261346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046 is used</a:t>
            </a:r>
            <a:r>
              <a:rPr lang="en-US" baseline="0" dirty="0" smtClean="0"/>
              <a:t> for coded dates of creation, field 388 was created to record controlled vocabulary for time period of creation.</a:t>
            </a:r>
            <a:endParaRPr lang="en-US" dirty="0" smtClean="0"/>
          </a:p>
          <a:p>
            <a:endParaRPr lang="en-US" dirty="0" smtClean="0"/>
          </a:p>
          <a:p>
            <a:r>
              <a:rPr lang="en-US" dirty="0" smtClean="0"/>
              <a:t>First indicator:</a:t>
            </a:r>
          </a:p>
          <a:p>
            <a:r>
              <a:rPr lang="en-US" dirty="0" smtClean="0"/>
              <a:t>    1 - The time period of creation or origin of the work/expression, or of the components of an aggregate work/expression considered collectively. </a:t>
            </a:r>
          </a:p>
          <a:p>
            <a:r>
              <a:rPr lang="en-US" dirty="0" smtClean="0"/>
              <a:t>   </a:t>
            </a:r>
            <a:r>
              <a:rPr lang="en-US" baseline="0" dirty="0" smtClean="0"/>
              <a:t> 2 - </a:t>
            </a:r>
            <a:r>
              <a:rPr lang="en-US" dirty="0" smtClean="0"/>
              <a:t>The time period of creation or origin of an aggregate work/expression.</a:t>
            </a:r>
          </a:p>
          <a:p>
            <a:endParaRPr lang="en-US" dirty="0" smtClean="0"/>
          </a:p>
          <a:p>
            <a:r>
              <a:rPr lang="en-US" dirty="0" smtClean="0"/>
              <a:t>First indicator value 1 is probably</a:t>
            </a:r>
            <a:r>
              <a:rPr lang="en-US" baseline="0" dirty="0" smtClean="0"/>
              <a:t> what will be used most of the time, unless you consider it important to bring out the time of creation of an aggregate (e.g. a compilation created in the 21st century of 19th century poetry).</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154</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38318709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bullet: in other</a:t>
            </a:r>
            <a:r>
              <a:rPr lang="en-US" baseline="0" dirty="0" smtClean="0"/>
              <a:t> words, LC has not yet identified any sources for terms that are limited to just time periods.  </a:t>
            </a:r>
          </a:p>
          <a:p>
            <a:endParaRPr lang="en-US" baseline="0" dirty="0" smtClean="0"/>
          </a:p>
          <a:p>
            <a:r>
              <a:rPr lang="en-US" baseline="0" dirty="0" smtClean="0"/>
              <a:t>“</a:t>
            </a:r>
            <a:r>
              <a:rPr lang="en-US" i="1" dirty="0" smtClean="0"/>
              <a:t>Temporal Term Sources</a:t>
            </a:r>
            <a:r>
              <a:rPr lang="en-US" dirty="0" smtClean="0"/>
              <a:t> contains a list of sources of terms used to record time periods in bibliographic records and assigns a code to each source. The purpose of this list is to identify the vocabulary used in records.  For code assignment, general structure, usage, and maintenance guidelines see </a:t>
            </a:r>
            <a:r>
              <a:rPr lang="en-US" i="1" dirty="0" smtClean="0">
                <a:hlinkClick r:id="rId3"/>
              </a:rPr>
              <a:t>Source Codes for Vocabularies, Rules, and Schemes</a:t>
            </a:r>
            <a:r>
              <a:rPr lang="en-US" dirty="0" smtClean="0"/>
              <a:t>. </a:t>
            </a:r>
            <a:r>
              <a:rPr lang="en-US" b="1" dirty="0" smtClean="0"/>
              <a:t>Many general subject lists and thesauri also contain controlled vocabularies for specifying time periods</a:t>
            </a:r>
            <a:r>
              <a:rPr lang="en-US" b="1" i="1" dirty="0" smtClean="0"/>
              <a:t>.</a:t>
            </a:r>
            <a:r>
              <a:rPr lang="en-US" b="1" dirty="0" smtClean="0"/>
              <a:t> Thus those general sources may also be used in usage elements identified for temporal terms, with the appropriate source code (see </a:t>
            </a:r>
            <a:r>
              <a:rPr lang="en-US" b="1" i="1" dirty="0" smtClean="0">
                <a:hlinkClick r:id="rId4"/>
              </a:rPr>
              <a:t>Subject Heading and Term Source Codes</a:t>
            </a:r>
            <a:r>
              <a:rPr lang="en-US" b="1" i="0" dirty="0" smtClean="0"/>
              <a:t>)</a:t>
            </a:r>
            <a:r>
              <a:rPr lang="en-US" b="1" dirty="0" smtClean="0"/>
              <a:t>.  Only sources that are specific for time periods are listed here.”</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155</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57915281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from this slide, there are a variety of possibilities that could be used to record time period of creation.  As far as I am aware,</a:t>
            </a:r>
            <a:r>
              <a:rPr lang="en-US" baseline="0" dirty="0" smtClean="0"/>
              <a:t> t</a:t>
            </a:r>
            <a:r>
              <a:rPr lang="en-US" dirty="0" smtClean="0"/>
              <a:t>here are no best practices yet developed for this.  There is also no purpose-built controlled vocabulary for time periods.  LCSH</a:t>
            </a:r>
            <a:r>
              <a:rPr lang="en-US" baseline="0" dirty="0" smtClean="0"/>
              <a:t> and FAST are typically being used at this time.  Perhaps at some point LC will decide it needs to create the LCTTT - LC Temporal Terms Thesaurus.</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156</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71199820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157</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35094771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Two</a:t>
            </a:r>
            <a:r>
              <a:rPr lang="en-US" i="0" baseline="0" dirty="0" smtClean="0"/>
              <a:t> 388 fields could be used instead of a single one with repeated subfield $a’s.</a:t>
            </a:r>
            <a:endParaRPr lang="en-US" i="0" dirty="0" smtClean="0"/>
          </a:p>
          <a:p>
            <a:endParaRPr lang="en-US" i="1" dirty="0" smtClean="0"/>
          </a:p>
          <a:p>
            <a:r>
              <a:rPr lang="en-US" i="1" dirty="0" smtClean="0"/>
              <a:t>Note:</a:t>
            </a:r>
            <a:r>
              <a:rPr lang="en-US" baseline="0" dirty="0" smtClean="0"/>
              <a:t> subsequent research has determined that </a:t>
            </a:r>
            <a:r>
              <a:rPr lang="en-US" baseline="0" dirty="0" err="1" smtClean="0"/>
              <a:t>Meude-Monpas</a:t>
            </a:r>
            <a:r>
              <a:rPr lang="en-US" baseline="0" dirty="0" smtClean="0"/>
              <a:t> </a:t>
            </a:r>
            <a:r>
              <a:rPr lang="en-US" dirty="0" smtClean="0">
                <a:effectLst/>
              </a:rPr>
              <a:t>had no African ancestry.  Historical references had named him a “Black Musketeer”, but research disclosed that “Black” referred to the color of the horses used by the members of his unit, not to the composer's race.  Cf. http://africlassical.blogspot.com/2007/09/violin-concertos-by-black-composers-of.html</a:t>
            </a:r>
          </a:p>
          <a:p>
            <a:endParaRPr lang="en-US" dirty="0" smtClean="0">
              <a:effectLst/>
            </a:endParaRPr>
          </a:p>
          <a:p>
            <a:r>
              <a:rPr lang="en-US" dirty="0" smtClean="0">
                <a:effectLst/>
              </a:rPr>
              <a:t>Additional</a:t>
            </a:r>
            <a:r>
              <a:rPr lang="en-US" baseline="0" dirty="0" smtClean="0">
                <a:effectLst/>
              </a:rPr>
              <a:t> 386s on the bibliographic record:</a:t>
            </a:r>
          </a:p>
          <a:p>
            <a:endParaRPr lang="en-US" baseline="0" dirty="0" smtClean="0">
              <a:effectLst/>
            </a:endParaRPr>
          </a:p>
          <a:p>
            <a:r>
              <a:rPr lang="en-US" dirty="0" smtClean="0"/>
              <a:t>386   $3 Violin concerto no. 4 in D major ; Violin concerto in A major $a French $2 </a:t>
            </a:r>
            <a:r>
              <a:rPr lang="en-US" dirty="0" err="1" smtClean="0"/>
              <a:t>lcdgt</a:t>
            </a:r>
            <a:endParaRPr lang="en-US" dirty="0" smtClean="0"/>
          </a:p>
          <a:p>
            <a:r>
              <a:rPr lang="en-US" dirty="0" smtClean="0"/>
              <a:t>386   $3 Violin concerto in F-sharp minor $a Cubans $2 </a:t>
            </a:r>
            <a:r>
              <a:rPr lang="en-US" dirty="0" err="1" smtClean="0"/>
              <a:t>lcdgt</a:t>
            </a:r>
            <a:endParaRPr lang="en-US" dirty="0" smtClean="0"/>
          </a:p>
          <a:p>
            <a:r>
              <a:rPr lang="en-US" dirty="0" smtClean="0"/>
              <a:t>386   $3 Romance in G major for violin and orchestra $a English $a Britons $2 </a:t>
            </a:r>
            <a:r>
              <a:rPr lang="en-US" dirty="0" err="1" smtClean="0"/>
              <a:t>lcdgt</a:t>
            </a:r>
            <a:endParaRPr lang="en-US" dirty="0" smtClean="0"/>
          </a:p>
          <a:p>
            <a:r>
              <a:rPr lang="en-US" dirty="0" smtClean="0"/>
              <a:t>386   $3 Violin concerto in A major ; Violin concerto in F-sharp minor ; Romance in G major for violin and orchestra $a Racially mixed people $2 </a:t>
            </a:r>
            <a:r>
              <a:rPr lang="en-US" dirty="0" err="1" smtClean="0"/>
              <a:t>lcsh</a:t>
            </a:r>
            <a:r>
              <a:rPr lang="en-US" dirty="0" smtClean="0"/>
              <a:t>   </a:t>
            </a:r>
            <a:r>
              <a:rPr lang="en-US" i="1" dirty="0" smtClean="0"/>
              <a:t>[not</a:t>
            </a:r>
            <a:r>
              <a:rPr lang="en-US" i="1" baseline="0" dirty="0" smtClean="0"/>
              <a:t> yet in LCDGT]</a:t>
            </a:r>
            <a:endParaRPr lang="en-US" dirty="0" smtClean="0"/>
          </a:p>
          <a:p>
            <a:pPr marL="0" indent="0">
              <a:buNone/>
            </a:pPr>
            <a:endParaRPr lang="en-US" dirty="0" smtClean="0"/>
          </a:p>
          <a:p>
            <a:pPr marL="0" indent="0">
              <a:buNone/>
            </a:pPr>
            <a:r>
              <a:rPr lang="en-US" dirty="0" smtClean="0"/>
              <a:t>Additional 6XXs:</a:t>
            </a:r>
          </a:p>
          <a:p>
            <a:pPr marL="0" indent="0">
              <a:buNone/>
            </a:pPr>
            <a:endParaRPr lang="en-US" dirty="0" smtClean="0"/>
          </a:p>
          <a:p>
            <a:pPr marL="0" indent="0">
              <a:buNone/>
            </a:pPr>
            <a:r>
              <a:rPr lang="en-US" dirty="0" smtClean="0"/>
              <a:t>650 _0  Concertos (Violin)</a:t>
            </a:r>
          </a:p>
          <a:p>
            <a:pPr marL="0" indent="0">
              <a:buNone/>
            </a:pPr>
            <a:r>
              <a:rPr lang="en-US" dirty="0" smtClean="0"/>
              <a:t>650 _0  Concertos (Violin with string orchestra)</a:t>
            </a:r>
          </a:p>
          <a:p>
            <a:pPr marL="0" indent="0">
              <a:buNone/>
            </a:pPr>
            <a:r>
              <a:rPr lang="en-US" dirty="0" smtClean="0"/>
              <a:t>650 _0  Violin with orchestra.</a:t>
            </a:r>
          </a:p>
          <a:p>
            <a:pPr marL="0" indent="0">
              <a:buNone/>
            </a:pPr>
            <a:r>
              <a:rPr lang="en-US" dirty="0" smtClean="0"/>
              <a:t>650 _0  Music by Black composers.</a:t>
            </a:r>
          </a:p>
          <a:p>
            <a:pPr marL="0" indent="0">
              <a:buNone/>
            </a:pPr>
            <a:r>
              <a:rPr lang="en-US" dirty="0" smtClean="0"/>
              <a:t>655 _7  Concertos. $2 </a:t>
            </a:r>
            <a:r>
              <a:rPr lang="en-US" dirty="0" err="1" smtClean="0"/>
              <a:t>lcgft</a:t>
            </a:r>
            <a:endParaRPr lang="en-US" dirty="0" smtClean="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158</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19432019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example: the 386 refers</a:t>
            </a:r>
            <a:r>
              <a:rPr lang="en-US" baseline="0" dirty="0" smtClean="0"/>
              <a:t> to the nationality or residence of the creators, not the language.</a:t>
            </a:r>
            <a:endParaRPr lang="en-US" dirty="0" smtClean="0"/>
          </a:p>
          <a:p>
            <a:endParaRPr lang="en-US" dirty="0" smtClean="0"/>
          </a:p>
          <a:p>
            <a:r>
              <a:rPr lang="en-US" dirty="0" smtClean="0"/>
              <a:t>Second example: title of book: </a:t>
            </a:r>
            <a:r>
              <a:rPr lang="fr-FR" dirty="0" err="1" smtClean="0"/>
              <a:t>Poèmes</a:t>
            </a:r>
            <a:r>
              <a:rPr lang="fr-FR" dirty="0" smtClean="0"/>
              <a:t> </a:t>
            </a:r>
            <a:r>
              <a:rPr lang="fr-FR" dirty="0" err="1" smtClean="0"/>
              <a:t>français</a:t>
            </a:r>
            <a:r>
              <a:rPr lang="fr-FR" dirty="0" smtClean="0"/>
              <a:t> d'</a:t>
            </a:r>
            <a:r>
              <a:rPr lang="fr-FR" dirty="0" err="1" smtClean="0"/>
              <a:t>écrivains</a:t>
            </a:r>
            <a:r>
              <a:rPr lang="fr-FR" dirty="0" smtClean="0"/>
              <a:t> </a:t>
            </a:r>
            <a:r>
              <a:rPr lang="fr-FR" dirty="0" err="1" smtClean="0"/>
              <a:t>brésiliens</a:t>
            </a:r>
            <a:r>
              <a:rPr lang="fr-FR" dirty="0" smtClean="0"/>
              <a:t>.</a:t>
            </a:r>
          </a:p>
          <a:p>
            <a:endParaRPr lang="fr-FR" dirty="0" smtClean="0"/>
          </a:p>
          <a:p>
            <a:r>
              <a:rPr lang="fr-FR" dirty="0" err="1" smtClean="0"/>
              <a:t>Third</a:t>
            </a:r>
            <a:r>
              <a:rPr lang="fr-FR" dirty="0" smtClean="0"/>
              <a:t> </a:t>
            </a:r>
            <a:r>
              <a:rPr lang="fr-FR" dirty="0" err="1" smtClean="0"/>
              <a:t>example</a:t>
            </a:r>
            <a:r>
              <a:rPr lang="fr-FR" dirty="0" smtClean="0"/>
              <a:t>: </a:t>
            </a:r>
            <a:r>
              <a:rPr lang="fr-FR" dirty="0" err="1" smtClean="0"/>
              <a:t>title</a:t>
            </a:r>
            <a:r>
              <a:rPr lang="fr-FR" dirty="0" smtClean="0"/>
              <a:t> of book: La belle Fleure et d'autres histoires = "</a:t>
            </a:r>
            <a:r>
              <a:rPr lang="fr-FR" dirty="0" err="1" smtClean="0"/>
              <a:t>Beautiful</a:t>
            </a:r>
            <a:r>
              <a:rPr lang="fr-FR" dirty="0" smtClean="0"/>
              <a:t> Fleure" and </a:t>
            </a:r>
            <a:r>
              <a:rPr lang="fr-FR" dirty="0" err="1" smtClean="0"/>
              <a:t>other</a:t>
            </a:r>
            <a:r>
              <a:rPr lang="fr-FR" dirty="0" smtClean="0"/>
              <a:t> stories : 20 stories for </a:t>
            </a:r>
            <a:r>
              <a:rPr lang="fr-FR" dirty="0" err="1" smtClean="0"/>
              <a:t>your</a:t>
            </a:r>
            <a:r>
              <a:rPr lang="fr-FR" dirty="0" smtClean="0"/>
              <a:t> </a:t>
            </a:r>
            <a:r>
              <a:rPr lang="fr-FR" dirty="0" err="1" smtClean="0"/>
              <a:t>reading</a:t>
            </a:r>
            <a:r>
              <a:rPr lang="fr-FR" dirty="0" smtClean="0"/>
              <a:t> </a:t>
            </a:r>
            <a:r>
              <a:rPr lang="fr-FR" dirty="0" err="1" smtClean="0"/>
              <a:t>pleasure</a:t>
            </a:r>
            <a:r>
              <a:rPr lang="fr-FR" dirty="0" smtClean="0"/>
              <a:t>, </a:t>
            </a:r>
            <a:r>
              <a:rPr lang="fr-FR" dirty="0" err="1" smtClean="0"/>
              <a:t>with</a:t>
            </a:r>
            <a:r>
              <a:rPr lang="fr-FR" dirty="0" smtClean="0"/>
              <a:t> </a:t>
            </a:r>
            <a:r>
              <a:rPr lang="fr-FR" dirty="0" err="1" smtClean="0"/>
              <a:t>comprehension</a:t>
            </a:r>
            <a:r>
              <a:rPr lang="fr-FR" dirty="0" smtClean="0"/>
              <a:t> </a:t>
            </a:r>
            <a:r>
              <a:rPr lang="fr-FR" dirty="0" err="1" smtClean="0"/>
              <a:t>texts</a:t>
            </a:r>
            <a:r>
              <a:rPr lang="fr-FR" dirty="0" smtClean="0"/>
              <a:t> / J.N.D. </a:t>
            </a:r>
            <a:r>
              <a:rPr lang="fr-FR" dirty="0" err="1" smtClean="0"/>
              <a:t>Dodoo</a:t>
            </a:r>
            <a:r>
              <a:rPr lang="fr-FR" dirty="0" smtClean="0"/>
              <a:t>.   J.N.D.</a:t>
            </a:r>
            <a:r>
              <a:rPr lang="fr-FR" baseline="0" dirty="0" smtClean="0"/>
              <a:t> </a:t>
            </a:r>
            <a:r>
              <a:rPr lang="fr-FR" baseline="0" dirty="0" err="1" smtClean="0"/>
              <a:t>Dodoo</a:t>
            </a:r>
            <a:r>
              <a:rPr lang="fr-FR" baseline="0" dirty="0" smtClean="0"/>
              <a:t> </a:t>
            </a:r>
            <a:r>
              <a:rPr lang="fr-FR" baseline="0" dirty="0" err="1" smtClean="0"/>
              <a:t>is</a:t>
            </a:r>
            <a:r>
              <a:rPr lang="fr-FR" baseline="0" dirty="0" smtClean="0"/>
              <a:t> </a:t>
            </a:r>
            <a:r>
              <a:rPr lang="en-US" baseline="0" dirty="0" smtClean="0"/>
              <a:t>a professor at the University of Ghana.</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159</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902567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Library of Congress</a:t>
            </a:r>
            <a:r>
              <a:rPr lang="en-US" baseline="0" dirty="0" smtClean="0"/>
              <a:t> Authorities also includes authority records for LCGFT as well as LCSH.</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16</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33332506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160</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96694600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 257 - At the June 2017 ALA conference,</a:t>
            </a:r>
            <a:r>
              <a:rPr lang="en-US" baseline="0" dirty="0" smtClean="0"/>
              <a:t> a proposal was approved to rename the field from Country of Producing Entity to Area of Producing Entity, </a:t>
            </a:r>
            <a:r>
              <a:rPr lang="en-US" dirty="0" smtClean="0"/>
              <a:t>so that jurisdictions that have strong film cultures and are often treated as countries can be used in this field, even if they are not legally recognized as countries.  Examples: Palestine, Hong Kong, Taiwan, Quebec.</a:t>
            </a:r>
          </a:p>
          <a:p>
            <a:endParaRPr lang="en-US" dirty="0" smtClean="0"/>
          </a:p>
          <a:p>
            <a:r>
              <a:rPr lang="en-US" dirty="0" smtClean="0"/>
              <a:t>MARC 370 Bibliographic</a:t>
            </a:r>
          </a:p>
          <a:p>
            <a:endParaRPr lang="en-US" dirty="0" smtClean="0"/>
          </a:p>
          <a:p>
            <a:r>
              <a:rPr lang="en-US" b="1" dirty="0" smtClean="0"/>
              <a:t>$c - Associated country</a:t>
            </a:r>
            <a:r>
              <a:rPr lang="en-US" dirty="0" smtClean="0"/>
              <a:t> </a:t>
            </a:r>
          </a:p>
          <a:p>
            <a:r>
              <a:rPr lang="en-US" dirty="0" smtClean="0"/>
              <a:t>A country with which the work is identified. Dates that pertain to the country are recorded in subfields $s (Start period) and $t (End period).</a:t>
            </a:r>
          </a:p>
          <a:p>
            <a:endParaRPr lang="en-US" dirty="0" smtClean="0"/>
          </a:p>
          <a:p>
            <a:r>
              <a:rPr lang="en-US" b="1" dirty="0" smtClean="0"/>
              <a:t>$g - Place of origin of work or expression</a:t>
            </a:r>
            <a:r>
              <a:rPr lang="en-US" dirty="0" smtClean="0"/>
              <a:t> </a:t>
            </a:r>
          </a:p>
          <a:p>
            <a:r>
              <a:rPr lang="en-US" dirty="0" smtClean="0"/>
              <a:t>The place(s) from which a work or expression originated. Dates associated with place of origin of work or expression are recorded in subfields $s (Start period) and $t (End period). </a:t>
            </a:r>
          </a:p>
          <a:p>
            <a:endParaRPr lang="en-US" dirty="0" smtClean="0"/>
          </a:p>
          <a:p>
            <a:r>
              <a:rPr lang="en-US" b="1" dirty="0" smtClean="0"/>
              <a:t>$</a:t>
            </a:r>
            <a:r>
              <a:rPr lang="en-US" b="1" dirty="0" err="1" smtClean="0"/>
              <a:t>i</a:t>
            </a:r>
            <a:r>
              <a:rPr lang="en-US" b="1" dirty="0" smtClean="0"/>
              <a:t> - Relationship information</a:t>
            </a:r>
            <a:r>
              <a:rPr lang="en-US" dirty="0" smtClean="0"/>
              <a:t> </a:t>
            </a:r>
          </a:p>
          <a:p>
            <a:r>
              <a:rPr lang="en-US" dirty="0" smtClean="0"/>
              <a:t>Designation of a relationship between the associated place recorded in the 370 field and the resource described in the 1XX/245 of the record. This may be an uncontrolled textual phrase or a controlled textual value from a list of relationships between bibliographic resources. </a:t>
            </a:r>
          </a:p>
          <a:p>
            <a:endParaRPr lang="en-US" dirty="0" smtClean="0"/>
          </a:p>
          <a:p>
            <a:r>
              <a:rPr lang="en-US" dirty="0" smtClean="0"/>
              <a:t>MARC 370 Authority</a:t>
            </a:r>
          </a:p>
          <a:p>
            <a:endParaRPr lang="en-US" dirty="0" smtClean="0"/>
          </a:p>
          <a:p>
            <a:r>
              <a:rPr lang="en-US" b="1" dirty="0" smtClean="0"/>
              <a:t>$c - Associated country</a:t>
            </a:r>
            <a:r>
              <a:rPr lang="en-US" dirty="0" smtClean="0"/>
              <a:t> </a:t>
            </a:r>
          </a:p>
          <a:p>
            <a:r>
              <a:rPr lang="en-US" dirty="0" smtClean="0"/>
              <a:t>A country with which the person, corporate body, family, or work is identified. Dates that pertain to the country are recorded in subfields $s (Start period) and $t (End period).</a:t>
            </a:r>
          </a:p>
          <a:p>
            <a:endParaRPr lang="en-US" dirty="0" smtClean="0"/>
          </a:p>
          <a:p>
            <a:r>
              <a:rPr lang="en-US" b="1" dirty="0" smtClean="0"/>
              <a:t>$g - Place of origin of work or expression</a:t>
            </a:r>
            <a:r>
              <a:rPr lang="en-US" dirty="0" smtClean="0"/>
              <a:t> </a:t>
            </a:r>
          </a:p>
          <a:p>
            <a:r>
              <a:rPr lang="en-US" dirty="0" smtClean="0"/>
              <a:t>The place(s) from which a work or expression originated. Dates associated with place of origin of work or expression are recorded in subfields $s (Start period) and $t (End period). </a:t>
            </a:r>
          </a:p>
          <a:p>
            <a:endParaRPr lang="en-US" dirty="0" smtClean="0"/>
          </a:p>
          <a:p>
            <a:r>
              <a:rPr lang="en-US" b="1" dirty="0" smtClean="0"/>
              <a:t>$</a:t>
            </a:r>
            <a:r>
              <a:rPr lang="en-US" b="1" dirty="0" err="1" smtClean="0"/>
              <a:t>i</a:t>
            </a:r>
            <a:r>
              <a:rPr lang="en-US" b="1" dirty="0" smtClean="0"/>
              <a:t> - Relationship information</a:t>
            </a:r>
            <a:r>
              <a:rPr lang="en-US" dirty="0" smtClean="0"/>
              <a:t> </a:t>
            </a:r>
          </a:p>
          <a:p>
            <a:r>
              <a:rPr lang="en-US" dirty="0" smtClean="0"/>
              <a:t>Designation of a relationship between the associated place recorded in the 370 field and the 1XX entity in the record. This may be an uncontrolled textual phrase or a controlled textual value from a list of relationships. </a:t>
            </a:r>
          </a:p>
          <a:p>
            <a:endParaRPr lang="en-US" dirty="0" smtClean="0"/>
          </a:p>
          <a:p>
            <a:r>
              <a:rPr lang="en-US" dirty="0" smtClean="0"/>
              <a:t>The 370 field shown in the</a:t>
            </a:r>
            <a:r>
              <a:rPr lang="en-US" baseline="0" dirty="0" smtClean="0"/>
              <a:t> slide is redundant with the 257 field.  In the authority format however, there is no field specifically for country of production.  The use of the subfield $</a:t>
            </a:r>
            <a:r>
              <a:rPr lang="en-US" baseline="0" dirty="0" err="1" smtClean="0"/>
              <a:t>i</a:t>
            </a:r>
            <a:r>
              <a:rPr lang="en-US" baseline="0" dirty="0" smtClean="0"/>
              <a:t> could help explain the relationship.  OCLC will fix a validation error with $</a:t>
            </a:r>
            <a:r>
              <a:rPr lang="en-US" baseline="0" dirty="0" err="1" smtClean="0"/>
              <a:t>i</a:t>
            </a:r>
            <a:r>
              <a:rPr lang="en-US" baseline="0" dirty="0" smtClean="0"/>
              <a:t> in bib fields 370 and 386 in its</a:t>
            </a:r>
            <a:r>
              <a:rPr lang="en-US" sz="1200" kern="1200" dirty="0" smtClean="0">
                <a:solidFill>
                  <a:schemeClr val="tx1"/>
                </a:solidFill>
                <a:effectLst/>
                <a:latin typeface="+mn-lt"/>
                <a:ea typeface="+mn-ea"/>
                <a:cs typeface="+mn-cs"/>
              </a:rPr>
              <a:t> December 3 validation install.</a:t>
            </a:r>
            <a:r>
              <a:rPr lang="en-US" sz="1200" kern="1200" baseline="0" dirty="0" smtClean="0">
                <a:solidFill>
                  <a:schemeClr val="tx1"/>
                </a:solidFill>
                <a:effectLst/>
                <a:latin typeface="+mn-lt"/>
                <a:ea typeface="+mn-ea"/>
                <a:cs typeface="+mn-cs"/>
              </a:rPr>
              <a:t>  For authorities, </a:t>
            </a:r>
            <a:r>
              <a:rPr lang="en-US" baseline="0" dirty="0" smtClean="0"/>
              <a:t>NACO and OCLC have not yet implemented this subfield. </a:t>
            </a:r>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161</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76220017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162</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06612765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163</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3502990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164</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92318984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165</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418959948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primary source for access to the approved LCDGT terms is Classification Web.  The terms </a:t>
            </a:r>
            <a:r>
              <a:rPr lang="en-US" sz="1200" kern="1200" baseline="0" dirty="0" smtClean="0">
                <a:solidFill>
                  <a:schemeClr val="tx1"/>
                </a:solidFill>
                <a:effectLst/>
                <a:latin typeface="+mn-lt"/>
                <a:ea typeface="+mn-ea"/>
                <a:cs typeface="+mn-cs"/>
              </a:rPr>
              <a:t>can now also be searched in Cataloger’s Desktop if you also have a Classification Web subscription.  There is a PDF file compiled annually posted on the LCMPT Manual web page.  </a:t>
            </a:r>
            <a:r>
              <a:rPr lang="en-US" dirty="0" smtClean="0"/>
              <a:t>Authority records in MARC UTF-8 format may be freely downloaded from </a:t>
            </a:r>
            <a:r>
              <a:rPr lang="en-US" dirty="0" smtClean="0">
                <a:hlinkClick r:id="rId3"/>
              </a:rPr>
              <a:t>http://classificationweb.net/LCMPT/</a:t>
            </a:r>
            <a:r>
              <a:rPr lang="en-US" dirty="0" smtClean="0"/>
              <a:t>, and they are also available for download in a variety of formats from LC’s Linked Data Service, </a:t>
            </a:r>
            <a:r>
              <a:rPr lang="en-US" dirty="0" smtClean="0">
                <a:hlinkClick r:id="rId4"/>
              </a:rPr>
              <a:t>http://id.loc.gov</a:t>
            </a:r>
            <a:r>
              <a:rPr lang="en-US" dirty="0" smtClean="0"/>
              <a:t>.</a:t>
            </a:r>
            <a:r>
              <a:rPr lang="en-US" sz="1200" kern="1200" dirty="0" smtClean="0">
                <a:solidFill>
                  <a:schemeClr val="tx1"/>
                </a:solidFill>
                <a:effectLst/>
                <a:latin typeface="+mn-lt"/>
                <a:ea typeface="+mn-ea"/>
                <a:cs typeface="+mn-cs"/>
              </a:rPr>
              <a:t>  Hopefully</a:t>
            </a:r>
            <a:r>
              <a:rPr lang="en-US" sz="1200" kern="1200" baseline="0" dirty="0" smtClean="0">
                <a:solidFill>
                  <a:schemeClr val="tx1"/>
                </a:solidFill>
                <a:effectLst/>
                <a:latin typeface="+mn-lt"/>
                <a:ea typeface="+mn-ea"/>
                <a:cs typeface="+mn-cs"/>
              </a:rPr>
              <a:t>, with enough interest, people will convince OCLC to make the terms available through </a:t>
            </a:r>
            <a:r>
              <a:rPr lang="en-US" sz="1200" kern="1200" baseline="0" dirty="0" err="1" smtClean="0">
                <a:solidFill>
                  <a:schemeClr val="tx1"/>
                </a:solidFill>
                <a:effectLst/>
                <a:latin typeface="+mn-lt"/>
                <a:ea typeface="+mn-ea"/>
                <a:cs typeface="+mn-cs"/>
              </a:rPr>
              <a:t>Connexion</a:t>
            </a:r>
            <a:r>
              <a:rPr lang="en-US" sz="1200" kern="1200" baseline="0" dirty="0" smtClean="0">
                <a:solidFill>
                  <a:schemeClr val="tx1"/>
                </a:solidFill>
                <a:effectLst/>
                <a:latin typeface="+mn-lt"/>
                <a:ea typeface="+mn-ea"/>
                <a:cs typeface="+mn-cs"/>
              </a:rPr>
              <a:t>, so you can search the authorities there.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C55EB1-DAB9-426B-9EAA-9BB0C6C1FD86}" type="slidenum">
              <a:rPr lang="en-US" smtClean="0"/>
              <a:t>166</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88782433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167</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94009779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168</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90059624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169</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4287202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17</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2896685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examples of what is possible in discovery systems.  Here we are in the University of Oregon</a:t>
            </a:r>
            <a:r>
              <a:rPr lang="en-US" baseline="0" dirty="0" smtClean="0"/>
              <a:t> Primo online catalog, and we start with a keyword search for the word “films”.</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170</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93639126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a:t>
            </a:r>
            <a:r>
              <a:rPr lang="en-US" baseline="0" dirty="0" smtClean="0"/>
              <a:t> SLIDE</a:t>
            </a:r>
            <a:endParaRPr lang="en-US" dirty="0" smtClean="0"/>
          </a:p>
          <a:p>
            <a:endParaRPr lang="en-US" dirty="0" smtClean="0"/>
          </a:p>
          <a:p>
            <a:r>
              <a:rPr lang="en-US" dirty="0" smtClean="0"/>
              <a:t>On the left side of the screen, there is a genre/form facet that enables you to include or exclude particular genres.</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171</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6580945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keyword search for “films,” this time in the </a:t>
            </a:r>
            <a:r>
              <a:rPr lang="en-US" dirty="0" smtClean="0"/>
              <a:t>University of Washington Primo</a:t>
            </a:r>
            <a:r>
              <a:rPr lang="en-US" baseline="0" dirty="0" smtClean="0"/>
              <a:t> discovery system (sandbox version; you won’t yet see this in the publicly available catalog).  There are facets for Country of Production, Creator Demographic Group, Original Language, Original Date, and Audience, among others.</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172</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07115532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keyword search for “scores.”  For music, there are facets for Number of Parts, Medium of Performance, Medium of Performance</a:t>
            </a:r>
            <a:r>
              <a:rPr lang="en-US" baseline="0" dirty="0" smtClean="0"/>
              <a:t> Statement, Musical Key, and  Numeric Designation.</a:t>
            </a:r>
          </a:p>
          <a:p>
            <a:endParaRPr lang="en-US" baseline="0" dirty="0" smtClean="0"/>
          </a:p>
          <a:p>
            <a:r>
              <a:rPr lang="en-US" baseline="0" dirty="0" smtClean="0"/>
              <a:t>Medium of Performance facet lists each medium separately, while Medium of Performance Statement represents the complete list of all the instruments, voices, etc. found in a single 382 field.</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173</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34219233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r>
              <a:rPr lang="en-US" dirty="0" smtClean="0"/>
              <a:t>Note under Work Information that we have the demographic terms from the 386 field, and the creation</a:t>
            </a:r>
            <a:r>
              <a:rPr lang="en-US" baseline="0" dirty="0" smtClean="0"/>
              <a:t> date from the 046 $k and $l.</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174</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91751245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r>
              <a:rPr lang="en-US" dirty="0" smtClean="0"/>
              <a:t>At the bottom of the slide</a:t>
            </a:r>
            <a:r>
              <a:rPr lang="en-US" baseline="0" dirty="0" smtClean="0"/>
              <a:t> you can see the medium of performance information and work information, including Time Period of Creation, taken from the 388 field.</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175</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6050922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a:t>
            </a:r>
            <a:r>
              <a:rPr lang="en-US" baseline="0" dirty="0" smtClean="0"/>
              <a:t> SLIDE</a:t>
            </a:r>
            <a:endParaRPr lang="en-US" dirty="0" smtClean="0"/>
          </a:p>
          <a:p>
            <a:endParaRPr lang="en-US" dirty="0" smtClean="0"/>
          </a:p>
          <a:p>
            <a:r>
              <a:rPr lang="en-US" dirty="0" smtClean="0"/>
              <a:t>Brigham Young University is the only other</a:t>
            </a:r>
            <a:r>
              <a:rPr lang="en-US" baseline="0" dirty="0" smtClean="0"/>
              <a:t> library that I’m aware of that is displaying LCDGT audience and creator/contributor terms.  The terms are also keyword indexed for searching.  No limiting facets yet, however.</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176</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94145377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Screenshot</a:t>
            </a:r>
            <a:r>
              <a:rPr lang="en-US" baseline="0" dirty="0" smtClean="0"/>
              <a:t> from Indiana University Libraries catalog.  There are no facets available for limiting by genre/form or medium of performance, but these are labeled clearly in the full display of the record.</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177</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410847875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178</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32600674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Los Angeles Public Library has a Genre face</a:t>
            </a:r>
            <a:r>
              <a:rPr lang="en-US" baseline="0" dirty="0" smtClean="0"/>
              <a:t> and a Primary Audience facet</a:t>
            </a:r>
            <a:r>
              <a:rPr lang="en-US" dirty="0" smtClean="0"/>
              <a:t>.</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179</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4177526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A78C8-2DE4-4D36-A616-B311FF0140AE}" type="slidenum">
              <a:rPr lang="en-US" smtClean="0"/>
              <a:t>18</a:t>
            </a:fld>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Header Placeholder 5"/>
          <p:cNvSpPr>
            <a:spLocks noGrp="1"/>
          </p:cNvSpPr>
          <p:nvPr>
            <p:ph type="hdr" sz="quarter" idx="12"/>
          </p:nvPr>
        </p:nvSpPr>
        <p:spPr/>
        <p:txBody>
          <a:bodyPr/>
          <a:lstStyle/>
          <a:p>
            <a:r>
              <a:rPr lang="en-US" smtClean="0"/>
              <a:t>OLAC 2017 Conference - LC Faceted Vocabularies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67254915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Stanford University Libraries - nicely done display of medium of performance information</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180</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50448597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University of North Texas Libraries displays performance medium, but the display could be clearer.</a:t>
            </a:r>
            <a:r>
              <a:rPr lang="en-US" baseline="0" dirty="0" smtClean="0"/>
              <a:t>  The total number of performers isn’t clear, and there’s no reason to display “</a:t>
            </a:r>
            <a:r>
              <a:rPr lang="en-US" baseline="0" dirty="0" err="1" smtClean="0"/>
              <a:t>lcmpt</a:t>
            </a:r>
            <a:r>
              <a:rPr lang="en-US" baseline="0" dirty="0" smtClean="0"/>
              <a:t>”.</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181</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38977300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182</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84769017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CEAL Cataloging Workshop - LCGFT and LCDGT</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183</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58381228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184</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141606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A78C8-2DE4-4D36-A616-B311FF0140AE}" type="slidenum">
              <a:rPr lang="en-US" smtClean="0"/>
              <a:t>19</a:t>
            </a:fld>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Header Placeholder 5"/>
          <p:cNvSpPr>
            <a:spLocks noGrp="1"/>
          </p:cNvSpPr>
          <p:nvPr>
            <p:ph type="hdr" sz="quarter" idx="12"/>
          </p:nvPr>
        </p:nvSpPr>
        <p:spPr/>
        <p:txBody>
          <a:bodyPr/>
          <a:lstStyle/>
          <a:p>
            <a:r>
              <a:rPr lang="en-US" smtClean="0"/>
              <a:t>OLAC 2017 Conference - LC Faceted Vocabularies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991743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2</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453281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A78C8-2DE4-4D36-A616-B311FF0140AE}" type="slidenum">
              <a:rPr lang="en-US" smtClean="0"/>
              <a:t>20</a:t>
            </a:fld>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Header Placeholder 5"/>
          <p:cNvSpPr>
            <a:spLocks noGrp="1"/>
          </p:cNvSpPr>
          <p:nvPr>
            <p:ph type="hdr" sz="quarter" idx="12"/>
          </p:nvPr>
        </p:nvSpPr>
        <p:spPr/>
        <p:txBody>
          <a:bodyPr/>
          <a:lstStyle/>
          <a:p>
            <a:r>
              <a:rPr lang="en-US" smtClean="0"/>
              <a:t>OLAC 2017 Conference - LC Faceted Vocabularies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5288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A78C8-2DE4-4D36-A616-B311FF0140AE}" type="slidenum">
              <a:rPr lang="en-US" smtClean="0"/>
              <a:t>21</a:t>
            </a:fld>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Header Placeholder 5"/>
          <p:cNvSpPr>
            <a:spLocks noGrp="1"/>
          </p:cNvSpPr>
          <p:nvPr>
            <p:ph type="hdr" sz="quarter" idx="12"/>
          </p:nvPr>
        </p:nvSpPr>
        <p:spPr/>
        <p:txBody>
          <a:bodyPr/>
          <a:lstStyle/>
          <a:p>
            <a:r>
              <a:rPr lang="en-US" smtClean="0"/>
              <a:t>OLAC 2017 Conference - LC Faceted Vocabularies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119732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RDA element “Form of work” can be recorded in bibliographic records, but is much more likely to be used in authority records.  If 655 is used</a:t>
            </a:r>
            <a:r>
              <a:rPr lang="en-US" sz="1100" baseline="0" dirty="0" smtClean="0"/>
              <a:t> in bib records, the use of 380 is probably redundant.</a:t>
            </a:r>
          </a:p>
          <a:p>
            <a:endParaRPr lang="en-US" sz="1100" baseline="0" dirty="0" smtClean="0"/>
          </a:p>
          <a:p>
            <a:r>
              <a:rPr lang="en-US" sz="1100" baseline="0" dirty="0" smtClean="0"/>
              <a:t>OLAC’s </a:t>
            </a:r>
            <a:r>
              <a:rPr lang="en-US" sz="1100" i="1" kern="1200" dirty="0" smtClean="0">
                <a:solidFill>
                  <a:schemeClr val="tx1"/>
                </a:solidFill>
                <a:effectLst/>
                <a:latin typeface="+mn-lt"/>
                <a:ea typeface="+mn-ea"/>
                <a:cs typeface="+mn-cs"/>
              </a:rPr>
              <a:t>Best Practices for Cataloging DVD-Video and Blu-ray Discs using RDA and MARC21</a:t>
            </a:r>
            <a:r>
              <a:rPr lang="en-US" sz="1100" kern="1200" dirty="0" smtClean="0">
                <a:solidFill>
                  <a:schemeClr val="tx1"/>
                </a:solidFill>
                <a:effectLst/>
                <a:latin typeface="+mn-lt"/>
                <a:ea typeface="+mn-ea"/>
                <a:cs typeface="+mn-cs"/>
              </a:rPr>
              <a:t>, version 1.0 (January 2015) does give a recommendation to include 380 in video records:</a:t>
            </a:r>
          </a:p>
          <a:p>
            <a:endParaRPr lang="en-US" sz="1100"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Best Practice Recommendation:</a:t>
            </a:r>
            <a:r>
              <a:rPr lang="en-US" sz="1100" kern="1200" dirty="0" smtClean="0">
                <a:solidFill>
                  <a:schemeClr val="tx1"/>
                </a:solidFill>
                <a:effectLst/>
                <a:latin typeface="+mn-lt"/>
                <a:ea typeface="+mn-ea"/>
                <a:cs typeface="+mn-cs"/>
              </a:rPr>
              <a:t> Provide the form of work if readily ascertainable.  Take terms from a controlled vocabulary (e.g., LCGFT, LCSH, etc.) and capitalize the first word to provide </a:t>
            </a:r>
          </a:p>
          <a:p>
            <a:r>
              <a:rPr lang="en-US" sz="1100" kern="1200" dirty="0" smtClean="0">
                <a:solidFill>
                  <a:schemeClr val="tx1"/>
                </a:solidFill>
                <a:effectLst/>
                <a:latin typeface="+mn-lt"/>
                <a:ea typeface="+mn-ea"/>
                <a:cs typeface="+mn-cs"/>
              </a:rPr>
              <a:t>consistency.</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380 __ $a Television program.</a:t>
            </a:r>
          </a:p>
          <a:p>
            <a:r>
              <a:rPr lang="en-US" sz="1100" kern="1200" dirty="0" smtClean="0">
                <a:solidFill>
                  <a:schemeClr val="tx1"/>
                </a:solidFill>
                <a:effectLst/>
                <a:latin typeface="+mn-lt"/>
                <a:ea typeface="+mn-ea"/>
                <a:cs typeface="+mn-cs"/>
              </a:rPr>
              <a:t>380 __ $a Motion picture.</a:t>
            </a:r>
          </a:p>
          <a:p>
            <a:endParaRPr lang="en-US" sz="1100" dirty="0" smtClean="0"/>
          </a:p>
          <a:p>
            <a:r>
              <a:rPr lang="en-US" sz="1100" dirty="0" smtClean="0"/>
              <a:t>The</a:t>
            </a:r>
            <a:r>
              <a:rPr lang="en-US" sz="1100" baseline="0" dirty="0" smtClean="0"/>
              <a:t> examples given in the guideline, however, don’t follow the recommendation to take terms from a controlled vocabulary.  If they did, they would be:</a:t>
            </a:r>
          </a:p>
          <a:p>
            <a:endParaRPr lang="en-US" sz="1100" baseline="0" dirty="0" smtClean="0"/>
          </a:p>
          <a:p>
            <a:r>
              <a:rPr lang="en-US" sz="1100" kern="1200" dirty="0" smtClean="0">
                <a:solidFill>
                  <a:schemeClr val="tx1"/>
                </a:solidFill>
                <a:effectLst/>
                <a:latin typeface="+mn-lt"/>
                <a:ea typeface="+mn-ea"/>
                <a:cs typeface="+mn-cs"/>
              </a:rPr>
              <a:t>380 __ $a Television programs $2 </a:t>
            </a:r>
            <a:r>
              <a:rPr lang="en-US" sz="1100" kern="1200" dirty="0" err="1" smtClean="0">
                <a:solidFill>
                  <a:schemeClr val="tx1"/>
                </a:solidFill>
                <a:effectLst/>
                <a:latin typeface="+mn-lt"/>
                <a:ea typeface="+mn-ea"/>
                <a:cs typeface="+mn-cs"/>
              </a:rPr>
              <a:t>lcgft</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380 __ $a Motion pictures $2 </a:t>
            </a:r>
            <a:r>
              <a:rPr lang="en-US" sz="1100" kern="1200" dirty="0" err="1" smtClean="0">
                <a:solidFill>
                  <a:schemeClr val="tx1"/>
                </a:solidFill>
                <a:effectLst/>
                <a:latin typeface="+mn-lt"/>
                <a:ea typeface="+mn-ea"/>
                <a:cs typeface="+mn-cs"/>
              </a:rPr>
              <a:t>lcgft</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2A78C8-2DE4-4D36-A616-B311FF0140AE}" type="slidenum">
              <a:rPr lang="en-US" smtClean="0"/>
              <a:t>22</a:t>
            </a:fld>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Header Placeholder 5"/>
          <p:cNvSpPr>
            <a:spLocks noGrp="1"/>
          </p:cNvSpPr>
          <p:nvPr>
            <p:ph type="hdr" sz="quarter" idx="12"/>
          </p:nvPr>
        </p:nvSpPr>
        <p:spPr/>
        <p:txBody>
          <a:bodyPr/>
          <a:lstStyle/>
          <a:p>
            <a:r>
              <a:rPr lang="en-US" smtClean="0"/>
              <a:t>OLAC 2017 Conference - LC Faceted Vocabularies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978745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of LCGFT terms used for Field of Activity (MARC 372).  Alfred Hitchcock is well known as a director of suspense</a:t>
            </a:r>
            <a:r>
              <a:rPr lang="en-US" baseline="0" dirty="0" smtClean="0"/>
              <a:t> films and as a screenwriter.</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23</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057418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 example of LCGFT terms used for Field of Activity (MARC 372).  Aaron Copland was a composer of classical music, “Art music” in LCGFT</a:t>
            </a:r>
            <a:r>
              <a:rPr lang="en-US" baseline="0" dirty="0" smtClean="0"/>
              <a:t>.</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24</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4071809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slide shows an e</a:t>
            </a:r>
            <a:r>
              <a:rPr lang="en-US" dirty="0" smtClean="0"/>
              <a:t>xample of using $3 in the 655</a:t>
            </a:r>
            <a:r>
              <a:rPr lang="en-US" baseline="0" dirty="0" smtClean="0"/>
              <a:t> field.  The DVD being cataloged contains two films.  Both of the films are comedy films, silent films, and fiction films, so the first three 655s in the record apply to all the works.  However, one of the works is a feature film and the other is a short film.  In this example, the titles of the works that the genre/form term applies to have been used in the $3.  But anything appropriate can go into the subfield, e.g. volume numbers, “1st work”, “2nd work”, accompanying disc, and so on.   Use whatever is appropriate and makes the most sense.</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25</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392276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example of a sound recording with three different genre/forms of works.  $3 may be used to identify the work to which the genre/form term applies.  The first term, “Art music,” applies to the compilation as a whole.</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26</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955313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a:t>
            </a:r>
            <a:r>
              <a:rPr lang="en-US" baseline="0" dirty="0" smtClean="0"/>
              <a:t> multipart monograph consisting of an audio disc, videodisc, and map.  The use of $3 in 655 helps to identify what LCGFT terms apply to what part of the resource.</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27</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720900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28</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824687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29</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120909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used different</a:t>
            </a:r>
            <a:r>
              <a:rPr lang="en-US" baseline="0" dirty="0" smtClean="0"/>
              <a:t> colors to show the different aspects that are mixed in many LCSH terms and subject strings.  Red indicates the genre/form aspect.</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3</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528496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bullet: </a:t>
            </a:r>
          </a:p>
          <a:p>
            <a:endParaRPr lang="en-US" dirty="0" smtClean="0"/>
          </a:p>
          <a:p>
            <a:r>
              <a:rPr lang="en-US" dirty="0" smtClean="0"/>
              <a:t>GFTM J 110 says “</a:t>
            </a:r>
            <a:r>
              <a:rPr lang="en-US" sz="1200" i="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The use of the phrase ‘significant proportion’ is deliberate.  Catalogers should take the intent of the resource into account and display good judgment when assigning terms from </a:t>
            </a:r>
          </a:p>
          <a:p>
            <a:r>
              <a:rPr lang="en-US" sz="1200" kern="1200" dirty="0" smtClean="0">
                <a:solidFill>
                  <a:schemeClr val="tx1"/>
                </a:solidFill>
                <a:effectLst/>
                <a:latin typeface="+mn-lt"/>
                <a:ea typeface="+mn-ea"/>
                <a:cs typeface="+mn-cs"/>
              </a:rPr>
              <a:t>multiple levels of the hierarchy in this manner.”</a:t>
            </a:r>
          </a:p>
          <a:p>
            <a:endParaRPr lang="en-US" dirty="0"/>
          </a:p>
        </p:txBody>
      </p:sp>
      <p:sp>
        <p:nvSpPr>
          <p:cNvPr id="4" name="Header Placeholder 3"/>
          <p:cNvSpPr>
            <a:spLocks noGrp="1"/>
          </p:cNvSpPr>
          <p:nvPr>
            <p:ph type="hdr" sz="quarter" idx="10"/>
          </p:nvPr>
        </p:nvSpPr>
        <p:spPr/>
        <p:txBody>
          <a:bodyPr/>
          <a:lstStyle/>
          <a:p>
            <a:r>
              <a:rPr lang="en-US" smtClean="0"/>
              <a:t>LCGFT for CJK Resources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30</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278007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endParaRPr lang="en-US" dirty="0"/>
          </a:p>
        </p:txBody>
      </p:sp>
      <p:sp>
        <p:nvSpPr>
          <p:cNvPr id="4" name="Header Placeholder 3"/>
          <p:cNvSpPr>
            <a:spLocks noGrp="1"/>
          </p:cNvSpPr>
          <p:nvPr>
            <p:ph type="hdr" sz="quarter" idx="10"/>
          </p:nvPr>
        </p:nvSpPr>
        <p:spPr/>
        <p:txBody>
          <a:bodyPr/>
          <a:lstStyle/>
          <a:p>
            <a:r>
              <a:rPr lang="en-US" smtClean="0"/>
              <a:t>LCGFT for CJK Resources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31</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4318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b="1" baseline="0" dirty="0" smtClean="0"/>
              <a:t>6. </a:t>
            </a:r>
            <a:r>
              <a:rPr lang="en-US" sz="1200" b="1" kern="1200" dirty="0" smtClean="0">
                <a:solidFill>
                  <a:schemeClr val="tx1"/>
                </a:solidFill>
                <a:effectLst/>
                <a:latin typeface="+mn-lt"/>
                <a:ea typeface="+mn-ea"/>
                <a:cs typeface="+mn-cs"/>
              </a:rPr>
              <a:t>Two or three related terms. </a:t>
            </a:r>
            <a:r>
              <a:rPr lang="en-US" sz="1200" kern="1200" dirty="0" smtClean="0">
                <a:solidFill>
                  <a:schemeClr val="tx1"/>
                </a:solidFill>
                <a:effectLst/>
                <a:latin typeface="+mn-lt"/>
                <a:ea typeface="+mn-ea"/>
                <a:cs typeface="+mn-cs"/>
              </a:rPr>
              <a:t>If a term exists, or can be established (see J 120), that (1) represents the two or three genres or forms displayed by a resource, and (2) includes no other genres or forms within its scope, assign one term instead of two or three narrower terms.</a:t>
            </a:r>
          </a:p>
          <a:p>
            <a:endParaRPr lang="en-US" dirty="0"/>
          </a:p>
        </p:txBody>
      </p:sp>
      <p:sp>
        <p:nvSpPr>
          <p:cNvPr id="4" name="Header Placeholder 3"/>
          <p:cNvSpPr>
            <a:spLocks noGrp="1"/>
          </p:cNvSpPr>
          <p:nvPr>
            <p:ph type="hdr" sz="quarter" idx="10"/>
          </p:nvPr>
        </p:nvSpPr>
        <p:spPr/>
        <p:txBody>
          <a:bodyPr/>
          <a:lstStyle/>
          <a:p>
            <a:r>
              <a:rPr lang="en-US" smtClean="0"/>
              <a:t>LCGFT for CJK Resources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32</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911424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sz="1200" b="1" kern="1200" dirty="0" smtClean="0">
                <a:solidFill>
                  <a:schemeClr val="tx1"/>
                </a:solidFill>
                <a:effectLst/>
                <a:latin typeface="+mn-lt"/>
                <a:ea typeface="+mn-ea"/>
                <a:cs typeface="+mn-cs"/>
              </a:rPr>
              <a:t>7. Rule of three.  </a:t>
            </a:r>
            <a:r>
              <a:rPr lang="en-US" sz="1200" kern="1200" dirty="0" smtClean="0">
                <a:solidFill>
                  <a:schemeClr val="tx1"/>
                </a:solidFill>
                <a:effectLst/>
                <a:latin typeface="+mn-lt"/>
                <a:ea typeface="+mn-ea"/>
                <a:cs typeface="+mn-cs"/>
              </a:rPr>
              <a:t>If a genre/form term includes in its scope more than three sub-genres or forms, but the resource being cataloged consists of only two or three of those sub-genres or forms, assign the appropriate two or three terms instead of the broader term.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a resource displays more than three of the narrower terms of a single broader term, assign the broader term unless the rule of four, described below, applies. </a:t>
            </a:r>
          </a:p>
          <a:p>
            <a:endParaRPr lang="en-US" sz="1200" kern="1200" dirty="0" smtClean="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r>
              <a:rPr lang="en-US" smtClean="0"/>
              <a:t>LCGFT for CJK Resources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33</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6642264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sz="1200" b="1" kern="1200" dirty="0" smtClean="0">
                <a:solidFill>
                  <a:schemeClr val="tx1"/>
                </a:solidFill>
                <a:effectLst/>
                <a:latin typeface="+mn-lt"/>
                <a:ea typeface="+mn-ea"/>
                <a:cs typeface="+mn-cs"/>
              </a:rPr>
              <a:t>7. Rule of three.  </a:t>
            </a:r>
            <a:r>
              <a:rPr lang="en-US" sz="1200" kern="1200" dirty="0" smtClean="0">
                <a:solidFill>
                  <a:schemeClr val="tx1"/>
                </a:solidFill>
                <a:effectLst/>
                <a:latin typeface="+mn-lt"/>
                <a:ea typeface="+mn-ea"/>
                <a:cs typeface="+mn-cs"/>
              </a:rPr>
              <a:t>If a genre/form term includes in its scope more than three sub-genres or forms, but the resource being cataloged consists of only two or three of those sub-genres or forms, assign the appropriate two or three terms instead of the broader term.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a resource displays more than three of the narrower terms of a single broader term, assign the broader term unless the rule of four, described below, applies.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8. Rule of four. </a:t>
            </a:r>
            <a:r>
              <a:rPr lang="en-US" sz="1200" kern="1200" dirty="0" smtClean="0">
                <a:solidFill>
                  <a:schemeClr val="tx1"/>
                </a:solidFill>
                <a:effectLst/>
                <a:latin typeface="+mn-lt"/>
                <a:ea typeface="+mn-ea"/>
                <a:cs typeface="+mn-cs"/>
              </a:rPr>
              <a:t>In certain circumstances it may be preferable to assign terms for four sub-genres or forms of a broad term. If a term covers a broad range and each sub-genre or form comprises only a small portion of that whole range, assign the four sub-genres or forms. For example, a poetry anthology that consists of haiku, </a:t>
            </a:r>
            <a:r>
              <a:rPr lang="en-US" sz="1200" kern="1200" dirty="0" err="1" smtClean="0">
                <a:solidFill>
                  <a:schemeClr val="tx1"/>
                </a:solidFill>
                <a:effectLst/>
                <a:latin typeface="+mn-lt"/>
                <a:ea typeface="+mn-ea"/>
                <a:cs typeface="+mn-cs"/>
              </a:rPr>
              <a:t>senryu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tanka</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kyōka</a:t>
            </a:r>
            <a:r>
              <a:rPr lang="en-US" sz="1200" kern="1200" dirty="0" smtClean="0">
                <a:solidFill>
                  <a:schemeClr val="tx1"/>
                </a:solidFill>
                <a:effectLst/>
                <a:latin typeface="+mn-lt"/>
                <a:ea typeface="+mn-ea"/>
                <a:cs typeface="+mn-cs"/>
              </a:rPr>
              <a:t> may be assigned terms for those </a:t>
            </a:r>
          </a:p>
          <a:p>
            <a:r>
              <a:rPr lang="en-US" sz="1200" kern="1200" dirty="0" smtClean="0">
                <a:solidFill>
                  <a:schemeClr val="tx1"/>
                </a:solidFill>
                <a:effectLst/>
                <a:latin typeface="+mn-lt"/>
                <a:ea typeface="+mn-ea"/>
                <a:cs typeface="+mn-cs"/>
              </a:rPr>
              <a:t>four genres instead of the broad term </a:t>
            </a:r>
            <a:r>
              <a:rPr lang="en-US" sz="1200" b="1" kern="1200" dirty="0" smtClean="0">
                <a:solidFill>
                  <a:schemeClr val="tx1"/>
                </a:solidFill>
                <a:effectLst/>
                <a:latin typeface="+mn-lt"/>
                <a:ea typeface="+mn-ea"/>
                <a:cs typeface="+mn-cs"/>
              </a:rPr>
              <a:t>Poetry</a:t>
            </a:r>
            <a:r>
              <a:rPr lang="en-US" sz="1200" b="0" kern="1200" dirty="0" smtClean="0">
                <a:solidFill>
                  <a:schemeClr val="tx1"/>
                </a:solidFill>
                <a:effectLst/>
                <a:latin typeface="+mn-lt"/>
                <a:ea typeface="+mn-ea"/>
                <a:cs typeface="+mn-cs"/>
              </a:rPr>
              <a:t>.</a:t>
            </a:r>
          </a:p>
          <a:p>
            <a:endParaRPr lang="en-US" sz="1200" b="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LC practice: </a:t>
            </a:r>
            <a:r>
              <a:rPr lang="en-US" sz="1200" kern="1200" dirty="0" smtClean="0">
                <a:solidFill>
                  <a:schemeClr val="tx1"/>
                </a:solidFill>
                <a:effectLst/>
                <a:latin typeface="+mn-lt"/>
                <a:ea typeface="+mn-ea"/>
                <a:cs typeface="+mn-cs"/>
              </a:rPr>
              <a:t>Do not exceed four sub-genres or forms under any circumstances.</a:t>
            </a:r>
          </a:p>
          <a:p>
            <a:endParaRPr lang="en-US" sz="1200" b="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r>
              <a:rPr lang="en-US" smtClean="0"/>
              <a:t>LCGFT for CJK Resources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34</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4121438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p:txBody>
      </p:sp>
      <p:sp>
        <p:nvSpPr>
          <p:cNvPr id="4" name="Header Placeholder 3"/>
          <p:cNvSpPr>
            <a:spLocks noGrp="1"/>
          </p:cNvSpPr>
          <p:nvPr>
            <p:ph type="hdr" sz="quarter" idx="10"/>
          </p:nvPr>
        </p:nvSpPr>
        <p:spPr/>
        <p:txBody>
          <a:bodyPr/>
          <a:lstStyle/>
          <a:p>
            <a:r>
              <a:rPr lang="en-US" smtClean="0"/>
              <a:t>LCGFT for CJK Resources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35</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083084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Manual J 110</a:t>
            </a:r>
          </a:p>
          <a:p>
            <a:endParaRPr lang="en-US" baseline="0" dirty="0" smtClean="0"/>
          </a:p>
          <a:p>
            <a:r>
              <a:rPr lang="en-US" baseline="0" dirty="0" smtClean="0"/>
              <a:t>The last two valid examples are uncontrolled genre/form access points.  They could be added in addition to the controlled form, but they may not be coded as being LCGFT.</a:t>
            </a:r>
          </a:p>
          <a:p>
            <a:r>
              <a:rPr lang="en-US" sz="1200" kern="1200" dirty="0" smtClean="0">
                <a:solidFill>
                  <a:schemeClr val="tx1"/>
                </a:solidFill>
                <a:effectLst/>
                <a:latin typeface="+mn-lt"/>
                <a:ea typeface="+mn-ea"/>
                <a:cs typeface="+mn-cs"/>
              </a:rPr>
              <a:t> </a:t>
            </a:r>
            <a:endParaRPr lang="en-US" baseline="0" dirty="0" smtClean="0"/>
          </a:p>
        </p:txBody>
      </p:sp>
      <p:sp>
        <p:nvSpPr>
          <p:cNvPr id="4" name="Header Placeholder 3"/>
          <p:cNvSpPr>
            <a:spLocks noGrp="1"/>
          </p:cNvSpPr>
          <p:nvPr>
            <p:ph type="hdr" sz="quarter" idx="10"/>
          </p:nvPr>
        </p:nvSpPr>
        <p:spPr/>
        <p:txBody>
          <a:bodyPr/>
          <a:lstStyle/>
          <a:p>
            <a:r>
              <a:rPr lang="en-US" smtClean="0"/>
              <a:t>LCGFT for CJK Resources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C02A78C8-2DE4-4D36-A616-B311FF0140AE}" type="slidenum">
              <a:rPr lang="en-US" smtClean="0"/>
              <a:t>36</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4006116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this work has been classed in a number for fugues</a:t>
            </a:r>
            <a:r>
              <a:rPr lang="en-US" baseline="0" dirty="0" smtClean="0"/>
              <a:t>, the LCGFT term “Fugues” is given as the first 655 field.</a:t>
            </a:r>
          </a:p>
          <a:p>
            <a:endParaRPr lang="en-US" baseline="0" dirty="0" smtClean="0"/>
          </a:p>
          <a:p>
            <a:r>
              <a:rPr lang="en-US" dirty="0" smtClean="0"/>
              <a:t>"This volume features ten preludes, fugues, and prelude-fugue pairs from the early nineteenth through mid-twentieth centuries, by Charles </a:t>
            </a:r>
            <a:r>
              <a:rPr lang="en-US" dirty="0" err="1" smtClean="0"/>
              <a:t>Zeuner</a:t>
            </a:r>
            <a:r>
              <a:rPr lang="en-US" dirty="0" smtClean="0"/>
              <a:t>, Carl Czerny, Joseph Sulzer, and others.  Included are pieces of a range of difficulties and lengths, with and without pedals, that are suitable for both service playing and concert use"--Back cover.</a:t>
            </a:r>
            <a:endParaRPr lang="en-US" dirty="0"/>
          </a:p>
        </p:txBody>
      </p:sp>
      <p:sp>
        <p:nvSpPr>
          <p:cNvPr id="4" name="Slide Number Placeholder 3"/>
          <p:cNvSpPr>
            <a:spLocks noGrp="1"/>
          </p:cNvSpPr>
          <p:nvPr>
            <p:ph type="sldNum" sz="quarter" idx="10"/>
          </p:nvPr>
        </p:nvSpPr>
        <p:spPr/>
        <p:txBody>
          <a:bodyPr/>
          <a:lstStyle/>
          <a:p>
            <a:fld id="{93AE828F-B8DA-461A-AE1B-69954E5886E2}" type="slidenum">
              <a:rPr lang="en-US" smtClean="0"/>
              <a:t>37</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739226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sound recording of a number of kinds of orchestral works.  </a:t>
            </a:r>
            <a:endParaRPr lang="en-US" dirty="0"/>
          </a:p>
        </p:txBody>
      </p:sp>
      <p:sp>
        <p:nvSpPr>
          <p:cNvPr id="4" name="Slide Number Placeholder 3"/>
          <p:cNvSpPr>
            <a:spLocks noGrp="1"/>
          </p:cNvSpPr>
          <p:nvPr>
            <p:ph type="sldNum" sz="quarter" idx="10"/>
          </p:nvPr>
        </p:nvSpPr>
        <p:spPr/>
        <p:txBody>
          <a:bodyPr/>
          <a:lstStyle/>
          <a:p>
            <a:fld id="{C02A78C8-2DE4-4D36-A616-B311FF0140AE}" type="slidenum">
              <a:rPr lang="en-US" smtClean="0"/>
              <a:t>38</a:t>
            </a:fld>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Header Placeholder 5"/>
          <p:cNvSpPr>
            <a:spLocks noGrp="1"/>
          </p:cNvSpPr>
          <p:nvPr>
            <p:ph type="hdr" sz="quarter" idx="12"/>
          </p:nvPr>
        </p:nvSpPr>
        <p:spPr/>
        <p:txBody>
          <a:bodyPr/>
          <a:lstStyle/>
          <a:p>
            <a:r>
              <a:rPr lang="en-US" smtClean="0"/>
              <a:t>OLAC 2017 Conference - LC Faceted Vocabularies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886321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a:t>
            </a:r>
            <a:r>
              <a:rPr lang="en-US" baseline="0" dirty="0" smtClean="0"/>
              <a:t>  Feature films. $2 </a:t>
            </a:r>
            <a:r>
              <a:rPr lang="en-US" baseline="0" dirty="0" err="1" smtClean="0"/>
              <a:t>lcgft</a:t>
            </a:r>
            <a:endParaRPr lang="en-US" baseline="0" dirty="0" smtClean="0"/>
          </a:p>
          <a:p>
            <a:r>
              <a:rPr lang="en-US" baseline="0" dirty="0" smtClean="0"/>
              <a:t>655 _7  Fiction films. $2 </a:t>
            </a:r>
            <a:r>
              <a:rPr lang="en-US" baseline="0" dirty="0" err="1" smtClean="0"/>
              <a:t>lcgft</a:t>
            </a:r>
            <a:endParaRPr lang="en-US" baseline="0" dirty="0" smtClean="0"/>
          </a:p>
          <a:p>
            <a:r>
              <a:rPr lang="en-US" baseline="0" dirty="0" smtClean="0"/>
              <a:t>655 _7  Car-chase films. $2 </a:t>
            </a:r>
            <a:r>
              <a:rPr lang="en-US" baseline="0" dirty="0" err="1" smtClean="0"/>
              <a:t>lcgft</a:t>
            </a:r>
            <a:endParaRPr lang="en-US" baseline="0" dirty="0" smtClean="0"/>
          </a:p>
          <a:p>
            <a:r>
              <a:rPr lang="en-US" baseline="0" dirty="0" smtClean="0"/>
              <a:t>655 _7  Circus films. $2 </a:t>
            </a:r>
            <a:r>
              <a:rPr lang="en-US" baseline="0" dirty="0" err="1" smtClean="0"/>
              <a:t>lcgft</a:t>
            </a:r>
            <a:endParaRPr lang="en-US" baseline="0" dirty="0" smtClean="0"/>
          </a:p>
          <a:p>
            <a:r>
              <a:rPr lang="en-US" baseline="0" dirty="0" smtClean="0"/>
              <a:t>655 _7  Ethnographic films. $2 </a:t>
            </a:r>
            <a:r>
              <a:rPr lang="en-US" baseline="0" dirty="0" err="1" smtClean="0"/>
              <a:t>lcgft</a:t>
            </a:r>
            <a:endParaRPr lang="en-US" baseline="0" dirty="0" smtClean="0"/>
          </a:p>
          <a:p>
            <a:r>
              <a:rPr lang="en-US" baseline="0" dirty="0" smtClean="0"/>
              <a:t>655 _7  Documentary films. $2 </a:t>
            </a:r>
            <a:r>
              <a:rPr lang="en-US" baseline="0" dirty="0" err="1" smtClean="0"/>
              <a:t>lcgft</a:t>
            </a:r>
            <a:endParaRPr lang="en-US" baseline="0" dirty="0" smtClean="0"/>
          </a:p>
          <a:p>
            <a:r>
              <a:rPr lang="en-US" baseline="0" dirty="0" smtClean="0"/>
              <a:t>655 _7  Nonfiction films. $2 </a:t>
            </a:r>
            <a:r>
              <a:rPr lang="en-US" baseline="0" dirty="0" err="1" smtClean="0"/>
              <a:t>lcgft</a:t>
            </a:r>
            <a:endParaRPr lang="en-US" baseline="0" dirty="0" smtClean="0"/>
          </a:p>
          <a:p>
            <a:r>
              <a:rPr lang="en-US" baseline="0" dirty="0" smtClean="0"/>
              <a:t>655 _7  Stop-motion animation films. $2 </a:t>
            </a:r>
            <a:r>
              <a:rPr lang="en-US" baseline="0" dirty="0" err="1" smtClean="0"/>
              <a:t>lcgft</a:t>
            </a:r>
            <a:endParaRPr lang="en-US" baseline="0" dirty="0" smtClean="0"/>
          </a:p>
          <a:p>
            <a:r>
              <a:rPr lang="en-US" baseline="0" dirty="0" smtClean="0"/>
              <a:t>655 _7  Animated films. $2 </a:t>
            </a:r>
            <a:r>
              <a:rPr lang="en-US" baseline="0" dirty="0" err="1" smtClean="0"/>
              <a:t>lcgft</a:t>
            </a:r>
            <a:endParaRPr lang="en-US" baseline="0" dirty="0" smtClean="0"/>
          </a:p>
          <a:p>
            <a:r>
              <a:rPr lang="en-US" baseline="0" dirty="0" smtClean="0"/>
              <a:t>655 _7  Short films. $2 </a:t>
            </a:r>
            <a:r>
              <a:rPr lang="en-US" baseline="0" dirty="0" err="1" smtClean="0"/>
              <a:t>lcgft</a:t>
            </a:r>
            <a:endParaRPr lang="en-US" baseline="0" dirty="0" smtClean="0"/>
          </a:p>
          <a:p>
            <a:endParaRPr lang="en-US" baseline="0" dirty="0" smtClean="0"/>
          </a:p>
          <a:p>
            <a:r>
              <a:rPr lang="en-US" baseline="0" dirty="0" smtClean="0"/>
              <a:t>or</a:t>
            </a:r>
            <a:endParaRPr lang="en-US" dirty="0" smtClean="0"/>
          </a:p>
          <a:p>
            <a:endParaRPr lang="en-US" dirty="0" smtClean="0"/>
          </a:p>
          <a:p>
            <a:r>
              <a:rPr lang="en-US" dirty="0" smtClean="0"/>
              <a:t>655 _7</a:t>
            </a:r>
            <a:r>
              <a:rPr lang="en-US" baseline="0" dirty="0" smtClean="0"/>
              <a:t>  $3 Title A ; Title B ; Title C: $a Feature films. $2 </a:t>
            </a:r>
            <a:r>
              <a:rPr lang="en-US" baseline="0" dirty="0" err="1" smtClean="0"/>
              <a:t>lcgft</a:t>
            </a:r>
            <a:endParaRPr lang="en-US" baseline="0" dirty="0" smtClean="0"/>
          </a:p>
          <a:p>
            <a:r>
              <a:rPr lang="en-US" baseline="0" dirty="0" smtClean="0"/>
              <a:t>655 _7  $3 Title A ; Title B ; Title D: $a Fiction films. $2 </a:t>
            </a:r>
            <a:r>
              <a:rPr lang="en-US" baseline="0" dirty="0" err="1" smtClean="0"/>
              <a:t>lcgft</a:t>
            </a:r>
            <a:endParaRPr lang="en-US" baseline="0" dirty="0" smtClean="0"/>
          </a:p>
          <a:p>
            <a:r>
              <a:rPr lang="en-US" baseline="0" dirty="0" smtClean="0"/>
              <a:t>655 _7  $3 Title A: $a Car-chase films. $2 </a:t>
            </a:r>
            <a:r>
              <a:rPr lang="en-US" baseline="0" dirty="0" err="1" smtClean="0"/>
              <a:t>lcgft</a:t>
            </a:r>
            <a:endParaRPr lang="en-US" baseline="0" dirty="0" smtClean="0"/>
          </a:p>
          <a:p>
            <a:r>
              <a:rPr lang="en-US" baseline="0" dirty="0" smtClean="0"/>
              <a:t>655 _7  $3 Title B: $a Circus films. $2 </a:t>
            </a:r>
            <a:r>
              <a:rPr lang="en-US" baseline="0" dirty="0" err="1" smtClean="0"/>
              <a:t>lcgft</a:t>
            </a:r>
            <a:endParaRPr lang="en-US" baseline="0" dirty="0" smtClean="0"/>
          </a:p>
          <a:p>
            <a:r>
              <a:rPr lang="en-US" baseline="0" dirty="0" smtClean="0"/>
              <a:t>655 _7  $3 Title C: $a Ethnographic films. $2 </a:t>
            </a:r>
            <a:r>
              <a:rPr lang="en-US" baseline="0" dirty="0" err="1" smtClean="0"/>
              <a:t>lcgft</a:t>
            </a:r>
            <a:endParaRPr lang="en-US" baseline="0" dirty="0" smtClean="0"/>
          </a:p>
          <a:p>
            <a:r>
              <a:rPr lang="en-US" baseline="0" dirty="0" smtClean="0"/>
              <a:t>655 _7  $3 Title C: $a Documentary films. $2 </a:t>
            </a:r>
            <a:r>
              <a:rPr lang="en-US" baseline="0" dirty="0" err="1" smtClean="0"/>
              <a:t>lcgft</a:t>
            </a:r>
            <a:endParaRPr lang="en-US" baseline="0" dirty="0" smtClean="0"/>
          </a:p>
          <a:p>
            <a:r>
              <a:rPr lang="en-US" baseline="0" dirty="0" smtClean="0"/>
              <a:t>655 _7  $3 Title C: $a Nonfiction films. $2 </a:t>
            </a:r>
            <a:r>
              <a:rPr lang="en-US" baseline="0" dirty="0" err="1" smtClean="0"/>
              <a:t>lcgft</a:t>
            </a:r>
            <a:endParaRPr lang="en-US" baseline="0" dirty="0" smtClean="0"/>
          </a:p>
          <a:p>
            <a:r>
              <a:rPr lang="en-US" baseline="0" dirty="0" smtClean="0"/>
              <a:t>655 _7  $3 Title D: $a Stop-motion animation films. $2 </a:t>
            </a:r>
            <a:r>
              <a:rPr lang="en-US" baseline="0" dirty="0" err="1" smtClean="0"/>
              <a:t>lcgft</a:t>
            </a:r>
            <a:endParaRPr lang="en-US" baseline="0" dirty="0" smtClean="0"/>
          </a:p>
          <a:p>
            <a:r>
              <a:rPr lang="en-US" baseline="0" dirty="0" smtClean="0"/>
              <a:t>655 _7  $3 Title D: $a Animated films. $2 </a:t>
            </a:r>
            <a:r>
              <a:rPr lang="en-US" baseline="0" dirty="0" err="1" smtClean="0"/>
              <a:t>lcgft</a:t>
            </a:r>
            <a:endParaRPr lang="en-US" baseline="0" dirty="0" smtClean="0"/>
          </a:p>
          <a:p>
            <a:r>
              <a:rPr lang="en-US" baseline="0" dirty="0" smtClean="0"/>
              <a:t>655 _7  $3 Title D: $a Short films. $2 </a:t>
            </a:r>
            <a:r>
              <a:rPr lang="en-US" baseline="0" dirty="0" err="1" smtClean="0"/>
              <a:t>lcgft</a:t>
            </a:r>
            <a:endParaRPr lang="en-US" baseline="0" dirty="0" smtClean="0"/>
          </a:p>
          <a:p>
            <a:endParaRPr lang="en-US" dirty="0" smtClean="0"/>
          </a:p>
          <a:p>
            <a:r>
              <a:rPr lang="en-US" dirty="0" smtClean="0"/>
              <a:t>Note:</a:t>
            </a:r>
            <a:r>
              <a:rPr lang="en-US" baseline="0" dirty="0" smtClean="0"/>
              <a:t> OLAC best practices for moving images allows the assignment for terms from different levels of the same hierarchy.  This is why Ethnographic films, Documentary films, and Nonfiction films and why Stop-motion animation films and Animated films can all be assigned.</a:t>
            </a:r>
            <a:endParaRPr lang="en-US" dirty="0"/>
          </a:p>
        </p:txBody>
      </p:sp>
      <p:sp>
        <p:nvSpPr>
          <p:cNvPr id="4" name="Header Placeholder 3"/>
          <p:cNvSpPr>
            <a:spLocks noGrp="1"/>
          </p:cNvSpPr>
          <p:nvPr>
            <p:ph type="hdr" sz="quarter" idx="10"/>
          </p:nvPr>
        </p:nvSpPr>
        <p:spPr/>
        <p:txBody>
          <a:bodyPr/>
          <a:lstStyle/>
          <a:p>
            <a:r>
              <a:rPr lang="en-US" smtClean="0"/>
              <a:t>CEAL Cataloging Workshop - LCGFT and LCDGT</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39</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013502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4</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0212283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Puns. $2 </a:t>
            </a:r>
            <a:r>
              <a:rPr lang="en-US" dirty="0" err="1" smtClean="0"/>
              <a:t>lcgft</a:t>
            </a:r>
            <a:endParaRPr lang="en-US" dirty="0" smtClean="0"/>
          </a:p>
          <a:p>
            <a:r>
              <a:rPr lang="en-US" dirty="0" smtClean="0"/>
              <a:t>655 _7 Shaggy dog stories. $2 </a:t>
            </a:r>
            <a:r>
              <a:rPr lang="en-US" dirty="0" err="1" smtClean="0"/>
              <a:t>lcgft</a:t>
            </a:r>
            <a:endParaRPr lang="en-US" dirty="0" smtClean="0"/>
          </a:p>
          <a:p>
            <a:r>
              <a:rPr lang="en-US" dirty="0" smtClean="0"/>
              <a:t>655 _7 Spoonerisms. $2 </a:t>
            </a:r>
            <a:r>
              <a:rPr lang="en-US" dirty="0" err="1" smtClean="0"/>
              <a:t>lcgft</a:t>
            </a:r>
            <a:endParaRPr lang="en-US" dirty="0" smtClean="0"/>
          </a:p>
          <a:p>
            <a:r>
              <a:rPr lang="en-US" dirty="0" smtClean="0"/>
              <a:t>655 _7 Humorous fiction. $2 </a:t>
            </a:r>
            <a:r>
              <a:rPr lang="en-US" dirty="0" err="1" smtClean="0"/>
              <a:t>lcgft</a:t>
            </a:r>
            <a:endParaRPr lang="en-US" dirty="0" smtClean="0"/>
          </a:p>
          <a:p>
            <a:endParaRPr lang="en-US" dirty="0" smtClean="0"/>
          </a:p>
          <a:p>
            <a:r>
              <a:rPr lang="en-US" dirty="0" smtClean="0"/>
              <a:t>In LCGFT, </a:t>
            </a:r>
            <a:r>
              <a:rPr lang="en-US" dirty="0" err="1" smtClean="0"/>
              <a:t>Feghoots</a:t>
            </a:r>
            <a:r>
              <a:rPr lang="en-US" dirty="0" smtClean="0"/>
              <a:t> is a UF for Shaggy dog stories.</a:t>
            </a:r>
          </a:p>
          <a:p>
            <a:endParaRPr lang="en-US" baseline="0" dirty="0" smtClean="0"/>
          </a:p>
          <a:p>
            <a:r>
              <a:rPr lang="en-US" baseline="0" dirty="0" smtClean="0"/>
              <a:t>The rule of three does not apply, because there are more than three sub-genres of humor here.</a:t>
            </a:r>
          </a:p>
          <a:p>
            <a:endParaRPr lang="en-US" baseline="0" dirty="0" smtClean="0"/>
          </a:p>
          <a:p>
            <a:r>
              <a:rPr lang="en-US" sz="1200" kern="1200" dirty="0" smtClean="0">
                <a:solidFill>
                  <a:schemeClr val="tx1"/>
                </a:solidFill>
                <a:effectLst/>
                <a:latin typeface="+mn-lt"/>
                <a:ea typeface="+mn-ea"/>
                <a:cs typeface="+mn-cs"/>
              </a:rPr>
              <a:t>“If a resource displays more than three of the narrower terms of a single broader term, assign the broader term unless the rule of four, described below, applies.”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rule of four applies in this case, because the broader</a:t>
            </a:r>
            <a:r>
              <a:rPr lang="en-US" sz="1200" kern="1200" baseline="0" dirty="0" smtClean="0">
                <a:solidFill>
                  <a:schemeClr val="tx1"/>
                </a:solidFill>
                <a:effectLst/>
                <a:latin typeface="+mn-lt"/>
                <a:ea typeface="+mn-ea"/>
                <a:cs typeface="+mn-cs"/>
              </a:rPr>
              <a:t> term </a:t>
            </a:r>
            <a:r>
              <a:rPr lang="en-US" sz="1200" b="1" kern="1200" baseline="0" dirty="0" smtClean="0">
                <a:solidFill>
                  <a:schemeClr val="tx1"/>
                </a:solidFill>
                <a:effectLst/>
                <a:latin typeface="+mn-lt"/>
                <a:ea typeface="+mn-ea"/>
                <a:cs typeface="+mn-cs"/>
              </a:rPr>
              <a:t>Humor</a:t>
            </a:r>
            <a:r>
              <a:rPr lang="en-US" sz="1200" b="0" kern="1200" baseline="0" dirty="0" smtClean="0">
                <a:solidFill>
                  <a:schemeClr val="tx1"/>
                </a:solidFill>
                <a:effectLst/>
                <a:latin typeface="+mn-lt"/>
                <a:ea typeface="+mn-ea"/>
                <a:cs typeface="+mn-cs"/>
              </a:rPr>
              <a:t> has many additional narrower terms besides the four above.</a:t>
            </a:r>
            <a:endParaRPr lang="en-US" sz="1200" b="1" kern="1200" dirty="0" smtClean="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r>
              <a:rPr lang="en-US" smtClean="0"/>
              <a:t>CEAL Cataloging Workshop - LCGFT and LCDGT</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40</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2459161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p>
          <a:p>
            <a:endParaRPr lang="en-US" dirty="0" smtClean="0"/>
          </a:p>
          <a:p>
            <a:r>
              <a:rPr lang="en-US" dirty="0" smtClean="0"/>
              <a:t>655 _7 Puns. $2 </a:t>
            </a:r>
            <a:r>
              <a:rPr lang="en-US" dirty="0" err="1" smtClean="0"/>
              <a:t>lcgft</a:t>
            </a:r>
            <a:endParaRPr lang="en-US" dirty="0" smtClean="0"/>
          </a:p>
          <a:p>
            <a:r>
              <a:rPr lang="en-US" dirty="0" smtClean="0"/>
              <a:t>655 _7 Shaggy dog stories. $2 </a:t>
            </a:r>
            <a:r>
              <a:rPr lang="en-US" dirty="0" err="1" smtClean="0"/>
              <a:t>lcgft</a:t>
            </a:r>
            <a:endParaRPr lang="en-US" dirty="0" smtClean="0"/>
          </a:p>
          <a:p>
            <a:r>
              <a:rPr lang="en-US" dirty="0" smtClean="0"/>
              <a:t>655 _7 Spoonerisms. $2 </a:t>
            </a:r>
            <a:r>
              <a:rPr lang="en-US" dirty="0" err="1" smtClean="0"/>
              <a:t>lcgft</a:t>
            </a:r>
            <a:endParaRPr lang="en-US" dirty="0" smtClean="0"/>
          </a:p>
          <a:p>
            <a:r>
              <a:rPr lang="en-US" dirty="0" smtClean="0"/>
              <a:t>655 _7 Humorous fiction. $2 </a:t>
            </a:r>
            <a:r>
              <a:rPr lang="en-US" dirty="0" err="1" smtClean="0"/>
              <a:t>lcgft</a:t>
            </a:r>
            <a:endParaRPr lang="en-US" dirty="0" smtClean="0"/>
          </a:p>
          <a:p>
            <a:endParaRPr lang="en-US" dirty="0" smtClean="0"/>
          </a:p>
          <a:p>
            <a:r>
              <a:rPr lang="en-US" dirty="0" smtClean="0"/>
              <a:t>In LCGFT, </a:t>
            </a:r>
            <a:r>
              <a:rPr lang="en-US" dirty="0" err="1" smtClean="0"/>
              <a:t>Feghoots</a:t>
            </a:r>
            <a:r>
              <a:rPr lang="en-US" dirty="0" smtClean="0"/>
              <a:t> is a UF for Shaggy dog stories.</a:t>
            </a:r>
          </a:p>
          <a:p>
            <a:endParaRPr lang="en-US" baseline="0" dirty="0" smtClean="0"/>
          </a:p>
          <a:p>
            <a:r>
              <a:rPr lang="en-US" baseline="0" dirty="0" smtClean="0"/>
              <a:t>The rule of three does not apply, because there are more than three sub-genres of humor here.</a:t>
            </a:r>
          </a:p>
          <a:p>
            <a:endParaRPr lang="en-US" baseline="0" dirty="0" smtClean="0"/>
          </a:p>
          <a:p>
            <a:r>
              <a:rPr lang="en-US" sz="1200" kern="1200" dirty="0" smtClean="0">
                <a:solidFill>
                  <a:schemeClr val="tx1"/>
                </a:solidFill>
                <a:effectLst/>
                <a:latin typeface="+mn-lt"/>
                <a:ea typeface="+mn-ea"/>
                <a:cs typeface="+mn-cs"/>
              </a:rPr>
              <a:t>“If a resource displays more than three of the narrower terms of a single broader term, assign the broader term unless the rule of four, described below, applies.”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rule of four applies in this case, because the broader</a:t>
            </a:r>
            <a:r>
              <a:rPr lang="en-US" sz="1200" kern="1200" baseline="0" dirty="0" smtClean="0">
                <a:solidFill>
                  <a:schemeClr val="tx1"/>
                </a:solidFill>
                <a:effectLst/>
                <a:latin typeface="+mn-lt"/>
                <a:ea typeface="+mn-ea"/>
                <a:cs typeface="+mn-cs"/>
              </a:rPr>
              <a:t> term </a:t>
            </a:r>
            <a:r>
              <a:rPr lang="en-US" sz="1200" b="1" kern="1200" baseline="0" dirty="0" smtClean="0">
                <a:solidFill>
                  <a:schemeClr val="tx1"/>
                </a:solidFill>
                <a:effectLst/>
                <a:latin typeface="+mn-lt"/>
                <a:ea typeface="+mn-ea"/>
                <a:cs typeface="+mn-cs"/>
              </a:rPr>
              <a:t>Humor</a:t>
            </a:r>
            <a:r>
              <a:rPr lang="en-US" sz="1200" b="0" kern="1200" baseline="0" dirty="0" smtClean="0">
                <a:solidFill>
                  <a:schemeClr val="tx1"/>
                </a:solidFill>
                <a:effectLst/>
                <a:latin typeface="+mn-lt"/>
                <a:ea typeface="+mn-ea"/>
                <a:cs typeface="+mn-cs"/>
              </a:rPr>
              <a:t> has many additional narrower terms besides the four above.</a:t>
            </a:r>
            <a:endParaRPr lang="en-US" sz="1200" b="1" kern="1200" dirty="0" smtClean="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41</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1928319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42</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2352631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LCGFT terms are in the plural</a:t>
            </a:r>
            <a:r>
              <a:rPr lang="en-US" baseline="0" dirty="0" smtClean="0"/>
              <a:t> form, unlike some LCSH headings.  Terms in LCSH with “etc.” were deemed undesirable, so you won’t find them in LCGFT.  All terms were reevaluated to be sure that they reflected current and common usage and made sense as stand-alone genre/form terms.</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43</a:t>
            </a:fld>
            <a:endParaRPr lang="en-US" dirty="0"/>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590068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44</a:t>
            </a:fld>
            <a:endParaRPr lang="en-US" dirty="0"/>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4144747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a:t>
            </a:r>
            <a:r>
              <a:rPr lang="en-US" baseline="0" dirty="0" smtClean="0"/>
              <a:t> has posted a hierarchical arrangement of the general terms that the GFIS Working Group created.  Note that the current version online, dated December 3, 2014, does not reflect any changes that LC may have made to the records during the editorial process.</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45</a:t>
            </a:fld>
            <a:endParaRPr lang="en-US" dirty="0"/>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0060246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very simple case where the LCGFT term is identical to the LCSH form</a:t>
            </a:r>
            <a:r>
              <a:rPr lang="en-US" baseline="0" dirty="0" smtClean="0"/>
              <a:t> subdivision</a:t>
            </a:r>
            <a:r>
              <a:rPr lang="en-US" baseline="0" smtClean="0"/>
              <a:t>.  </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46</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6597447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47</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7617675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a:t>
            </a:r>
            <a:r>
              <a:rPr lang="en-US" baseline="0" dirty="0" smtClean="0"/>
              <a:t> has the general term </a:t>
            </a:r>
            <a:r>
              <a:rPr lang="en-US" b="1" baseline="0" dirty="0" smtClean="0"/>
              <a:t>Posters</a:t>
            </a:r>
            <a:r>
              <a:rPr lang="en-US" b="0" baseline="0" dirty="0" smtClean="0"/>
              <a:t>, but also a number of more specific terms for kinds of posters.  Other examples include: </a:t>
            </a:r>
            <a:r>
              <a:rPr lang="en-US" b="1" baseline="0" dirty="0" smtClean="0"/>
              <a:t>Environmental posters</a:t>
            </a:r>
            <a:r>
              <a:rPr lang="en-US" b="0" baseline="0" dirty="0" smtClean="0"/>
              <a:t>, </a:t>
            </a:r>
            <a:r>
              <a:rPr lang="en-US" b="1" baseline="0" dirty="0" smtClean="0"/>
              <a:t>Geological posters</a:t>
            </a:r>
            <a:r>
              <a:rPr lang="en-US" b="0" baseline="0" dirty="0" smtClean="0"/>
              <a:t>, </a:t>
            </a:r>
            <a:r>
              <a:rPr lang="en-US" b="1" baseline="0" dirty="0" smtClean="0"/>
              <a:t>Political posters</a:t>
            </a:r>
            <a:r>
              <a:rPr lang="en-US" b="0" baseline="0" dirty="0" smtClean="0"/>
              <a:t>, </a:t>
            </a:r>
            <a:r>
              <a:rPr lang="en-US" b="1" baseline="0" dirty="0" smtClean="0"/>
              <a:t>Propaganda posters</a:t>
            </a:r>
            <a:r>
              <a:rPr lang="en-US" b="0" baseline="0" dirty="0" smtClean="0"/>
              <a:t>, </a:t>
            </a:r>
            <a:r>
              <a:rPr lang="en-US" b="1" baseline="0" dirty="0" smtClean="0"/>
              <a:t>Travel posters</a:t>
            </a:r>
            <a:r>
              <a:rPr lang="en-US" b="0" baseline="0" dirty="0" smtClean="0"/>
              <a:t>.</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48</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3416551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0BC55EB1-DAB9-426B-9EAA-9BB0C6C1FD86}" type="slidenum">
              <a:rPr lang="en-US" smtClean="0"/>
              <a:t>49</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759553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5</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8926058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50</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653945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Artists’ books</a:t>
            </a:r>
            <a:r>
              <a:rPr lang="en-US" b="0" dirty="0" smtClean="0"/>
              <a:t> is not yet in LCGFT, so the term is coded here with</a:t>
            </a:r>
            <a:r>
              <a:rPr lang="en-US" b="0" baseline="0" dirty="0" smtClean="0"/>
              <a:t> a second indicator value of 0, meaning that the term is from LCSH.  However, this term will be coming into LCGFT through the upcoming project to add art terms.</a:t>
            </a:r>
            <a:endParaRPr lang="en-US" b="1" dirty="0"/>
          </a:p>
        </p:txBody>
      </p:sp>
      <p:sp>
        <p:nvSpPr>
          <p:cNvPr id="4" name="Slide Number Placeholder 3"/>
          <p:cNvSpPr>
            <a:spLocks noGrp="1"/>
          </p:cNvSpPr>
          <p:nvPr>
            <p:ph type="sldNum" sz="quarter" idx="10"/>
          </p:nvPr>
        </p:nvSpPr>
        <p:spPr/>
        <p:txBody>
          <a:bodyPr/>
          <a:lstStyle/>
          <a:p>
            <a:fld id="{0BC55EB1-DAB9-426B-9EAA-9BB0C6C1FD86}" type="slidenum">
              <a:rPr lang="en-US" smtClean="0"/>
              <a:t>51</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4890144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52</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1887026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and second </a:t>
            </a:r>
            <a:r>
              <a:rPr lang="en-US" dirty="0" err="1" smtClean="0"/>
              <a:t>subbullets</a:t>
            </a:r>
            <a:r>
              <a:rPr lang="en-US" dirty="0" smtClean="0"/>
              <a:t>: </a:t>
            </a:r>
            <a:r>
              <a:rPr lang="en-US" sz="1200" i="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The terms describe audiences, not genres or forms, and are provided in LCGFT as exceptions.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terms </a:t>
            </a:r>
            <a:r>
              <a:rPr lang="en-US" sz="1200" b="1" kern="1200" dirty="0" smtClean="0">
                <a:solidFill>
                  <a:schemeClr val="tx1"/>
                </a:solidFill>
                <a:effectLst/>
                <a:latin typeface="+mn-lt"/>
                <a:ea typeface="+mn-ea"/>
                <a:cs typeface="+mn-cs"/>
              </a:rPr>
              <a:t>Video recordings for the hearing impaired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Video recordings for people with visual disabilities</a:t>
            </a:r>
            <a:r>
              <a:rPr lang="en-US" sz="1200" kern="1200" dirty="0" smtClean="0">
                <a:solidFill>
                  <a:schemeClr val="tx1"/>
                </a:solidFill>
                <a:effectLst/>
                <a:latin typeface="+mn-lt"/>
                <a:ea typeface="+mn-ea"/>
                <a:cs typeface="+mn-cs"/>
              </a:rPr>
              <a:t>, which likewise refer to audiences, are also provided as exceptions. Individual libraries may choose to develop local policies to assign them instead of, or in addition to, the above required terms.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53</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0270536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OLAC’s </a:t>
            </a:r>
            <a:r>
              <a:rPr lang="en-US" sz="1200" i="1" kern="1200" dirty="0" smtClean="0">
                <a:solidFill>
                  <a:schemeClr val="tx1"/>
                </a:solidFill>
                <a:effectLst/>
                <a:latin typeface="+mn-lt"/>
                <a:ea typeface="+mn-ea"/>
                <a:cs typeface="+mn-cs"/>
              </a:rPr>
              <a:t>Library of Congress Genre-Form</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Thesaurus (LCGFT) for Moving Images: Best Practices </a:t>
            </a:r>
            <a:r>
              <a:rPr lang="en-US" sz="1200" kern="1200" dirty="0" smtClean="0">
                <a:solidFill>
                  <a:schemeClr val="tx1"/>
                </a:solidFill>
                <a:effectLst/>
                <a:latin typeface="+mn-lt"/>
                <a:ea typeface="+mn-ea"/>
                <a:cs typeface="+mn-cs"/>
              </a:rPr>
              <a:t>(</a:t>
            </a:r>
            <a:r>
              <a:rPr lang="pt-BR" sz="1200" kern="1200" dirty="0" smtClean="0">
                <a:solidFill>
                  <a:schemeClr val="tx1"/>
                </a:solidFill>
                <a:effectLst/>
                <a:latin typeface="+mn-lt"/>
                <a:ea typeface="+mn-ea"/>
                <a:cs typeface="+mn-cs"/>
              </a:rPr>
              <a:t>December 13, 2011)</a:t>
            </a: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Terms</a:t>
            </a:r>
            <a:r>
              <a:rPr lang="pt-BR" sz="1200" kern="1200" baseline="0" dirty="0" smtClean="0">
                <a:solidFill>
                  <a:schemeClr val="tx1"/>
                </a:solidFill>
                <a:effectLst/>
                <a:latin typeface="+mn-lt"/>
                <a:ea typeface="+mn-ea"/>
                <a:cs typeface="+mn-cs"/>
              </a:rPr>
              <a:t> may be assigned from the same hierarchy:  “</a:t>
            </a:r>
            <a:r>
              <a:rPr lang="en-US" sz="1200" kern="1200" dirty="0" smtClean="0">
                <a:solidFill>
                  <a:schemeClr val="tx1"/>
                </a:solidFill>
                <a:effectLst/>
                <a:latin typeface="+mn-lt"/>
                <a:ea typeface="+mn-ea"/>
                <a:cs typeface="+mn-cs"/>
              </a:rPr>
              <a:t>First, OPACs,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generally, neither do a good job of guiding the user through the syndetic structure nor make it easy to search both the larger category (e.g., Comedy films) and all</a:t>
            </a:r>
          </a:p>
          <a:p>
            <a:r>
              <a:rPr lang="en-US" sz="1200" kern="1200" dirty="0" smtClean="0">
                <a:solidFill>
                  <a:schemeClr val="tx1"/>
                </a:solidFill>
                <a:effectLst/>
                <a:latin typeface="+mn-lt"/>
                <a:ea typeface="+mn-ea"/>
                <a:cs typeface="+mn-cs"/>
              </a:rPr>
              <a:t>of its subcategories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(e.g., Screwball comedy films, Parody films) at one time. Assigning terms at different levels would make it easier for users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do comprehensive searches.”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“Secondly, with topical headings, some specificity is lost by using broader headings in addition to headings that are specific to the item because it becomes impossible to retrieve items solely on the general, broader topic (e.g., if a library used Psychology as a subject heading on all psychology-related works as opposed to only general overviews). Genre terms are not specific in this same way. Specialized types of comedies are not lesser members of the general category of comedy.”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Fiction films/Nonfiction films and Fiction television programs/Nonfiction television programs: Though these terms may not seem useful for direct searching, they have great potential as search limits or in faceted interfaces, particularly when combined with genres that are not inherently either fiction or nonfiction, such as Biographical films.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Filmed or televised performances are considered recordings of events, and, therefore, nonfiction. For unclear cases,</a:t>
            </a:r>
            <a:r>
              <a:rPr lang="en-US" sz="1200" kern="1200" baseline="0" dirty="0" smtClean="0">
                <a:solidFill>
                  <a:schemeClr val="tx1"/>
                </a:solidFill>
                <a:effectLst/>
                <a:latin typeface="+mn-lt"/>
                <a:ea typeface="+mn-ea"/>
                <a:cs typeface="+mn-cs"/>
              </a:rPr>
              <a:t> u</a:t>
            </a:r>
            <a:r>
              <a:rPr lang="en-US" sz="1200" kern="1200" dirty="0" smtClean="0">
                <a:solidFill>
                  <a:schemeClr val="tx1"/>
                </a:solidFill>
                <a:effectLst/>
                <a:latin typeface="+mn-lt"/>
                <a:ea typeface="+mn-ea"/>
                <a:cs typeface="+mn-cs"/>
              </a:rPr>
              <a:t>se cataloger judgment, taking into consideration the intent of the filmmakers and the likely perception of the audience.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Short films vs. Feature films: Do not apply to film serials, materials that were originally made for television, recordings of events such as lectures or conferences, instructional materials, live performances, unedited footage, or materials intended primarily as visual or conceptual art. When in doubt,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apply the term. </a:t>
            </a:r>
          </a:p>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54</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5383058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55</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3460912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56</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7442143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57</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2461498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58</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6829102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59</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921378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General terms were developed with the ALA Subject Access Committee Subcommittee on Genre/Form Implementation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General Terms Working Group</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Law terms were developed with the American Association of Law Libraries’ Classification and Subject Cataloging Policy Advisory Working Group</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Literature terms were developed with the ALA Subject Access Committee Subcommittee on Genre/Form Implementation</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orking Group on LCGFT Literature Terms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Music terms were developed with the Music Library Association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Bibliographic Control Committee F</a:t>
            </a:r>
            <a:r>
              <a:rPr lang="en-US" dirty="0" smtClean="0"/>
              <a:t>orm/Genre Task Force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Religion terms</a:t>
            </a:r>
            <a:r>
              <a:rPr lang="en-US" sz="1200" kern="1200" baseline="0" dirty="0" smtClean="0">
                <a:solidFill>
                  <a:schemeClr val="tx1"/>
                </a:solidFill>
                <a:effectLst/>
                <a:latin typeface="+mn-lt"/>
                <a:ea typeface="+mn-ea"/>
                <a:cs typeface="+mn-cs"/>
              </a:rPr>
              <a:t> were developed with the </a:t>
            </a:r>
            <a:r>
              <a:rPr lang="en-US" sz="1200" kern="1200" dirty="0" smtClean="0">
                <a:solidFill>
                  <a:schemeClr val="tx1"/>
                </a:solidFill>
                <a:effectLst/>
                <a:latin typeface="+mn-lt"/>
                <a:ea typeface="+mn-ea"/>
                <a:cs typeface="+mn-cs"/>
              </a:rPr>
              <a:t>American Theological Library Association,</a:t>
            </a:r>
            <a:r>
              <a:rPr lang="en-US" sz="1200" kern="1200" baseline="0" dirty="0" smtClean="0">
                <a:solidFill>
                  <a:schemeClr val="tx1"/>
                </a:solidFill>
                <a:effectLst/>
                <a:latin typeface="+mn-lt"/>
                <a:ea typeface="+mn-ea"/>
                <a:cs typeface="+mn-cs"/>
              </a:rPr>
              <a:t> coordinating with </a:t>
            </a:r>
            <a:r>
              <a:rPr lang="en-US" sz="1200" kern="1200" dirty="0" smtClean="0">
                <a:solidFill>
                  <a:schemeClr val="tx1"/>
                </a:solidFill>
                <a:effectLst/>
                <a:latin typeface="+mn-lt"/>
                <a:ea typeface="+mn-ea"/>
                <a:cs typeface="+mn-cs"/>
              </a:rPr>
              <a:t>members of the Association of Jewish Libraries, the Catholic Library Association, and the Council on East Asian Libraries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From </a:t>
            </a:r>
            <a:r>
              <a:rPr lang="en-US" sz="1200" b="0" kern="1200" dirty="0" smtClean="0">
                <a:solidFill>
                  <a:schemeClr val="tx1"/>
                </a:solidFill>
                <a:effectLst/>
                <a:latin typeface="+mn-lt"/>
                <a:ea typeface="+mn-ea"/>
                <a:cs typeface="+mn-cs"/>
              </a:rPr>
              <a:t>ALA/ALCTS/</a:t>
            </a:r>
            <a:r>
              <a:rPr lang="en-US" sz="1200" b="0" kern="1200" dirty="0" err="1" smtClean="0">
                <a:solidFill>
                  <a:schemeClr val="tx1"/>
                </a:solidFill>
                <a:effectLst/>
                <a:latin typeface="+mn-lt"/>
                <a:ea typeface="+mn-ea"/>
                <a:cs typeface="+mn-cs"/>
              </a:rPr>
              <a:t>CaMMS</a:t>
            </a:r>
            <a:r>
              <a:rPr lang="en-US" sz="1200" b="0" kern="1200" dirty="0" smtClean="0">
                <a:solidFill>
                  <a:schemeClr val="tx1"/>
                </a:solidFill>
                <a:effectLst/>
                <a:latin typeface="+mn-lt"/>
                <a:ea typeface="+mn-ea"/>
                <a:cs typeface="+mn-cs"/>
              </a:rPr>
              <a:t> Subject Analysis Committee Annual Conference, Chicago, Illinois June 24, 2017 Report from the Subcommittee on Genre/Form Implementation (http://connect.ala.org/files/ALA%20Annual%202017%20%20SAC%20GFIS%20Report.docx): “</a:t>
            </a:r>
            <a:r>
              <a:rPr lang="en-US" sz="1200" kern="1200" dirty="0" smtClean="0">
                <a:solidFill>
                  <a:schemeClr val="tx1"/>
                </a:solidFill>
                <a:effectLst/>
                <a:latin typeface="+mn-lt"/>
                <a:ea typeface="+mn-ea"/>
                <a:cs typeface="+mn-cs"/>
              </a:rPr>
              <a:t>The Working Group (WG) on Genre/Form of Videogames selected 75 terms from an initial list of hundreds. The WG proceeded to create authority records, and by the time of ALA Annual they had already created records for 55 of the 75 terms. By ALA Midwinter 2018 the WG plans to add scope notes to authority records for all 75 genre terms. Conceivably the specialists at PSD will not be ready to incorporate the production of this new vocabulary to their current list of priorities in the near future. However the WG on Genre/Form of Videogames has been offered the option of adding the vocabulary to the Open Data Registry under the sponsorship of Online Audiovisual Catalogers (OLAC). In that case the G/F of Videogames would be published under the patronage of the Subject Analysis Committee (SAC) and the sponsorship of OLAC. The source code that would be used in bibliographic records would then be $2 </a:t>
            </a:r>
            <a:r>
              <a:rPr lang="en-US" sz="1200" kern="1200" dirty="0" err="1" smtClean="0">
                <a:solidFill>
                  <a:schemeClr val="tx1"/>
                </a:solidFill>
                <a:effectLst/>
                <a:latin typeface="+mn-lt"/>
                <a:ea typeface="+mn-ea"/>
                <a:cs typeface="+mn-cs"/>
              </a:rPr>
              <a:t>olac</a:t>
            </a:r>
            <a:r>
              <a:rPr lang="en-US" sz="1200" kern="1200" dirty="0" smtClean="0">
                <a:solidFill>
                  <a:schemeClr val="tx1"/>
                </a:solidFill>
                <a:effectLst/>
                <a:latin typeface="+mn-lt"/>
                <a:ea typeface="+mn-ea"/>
                <a:cs typeface="+mn-cs"/>
              </a:rPr>
              <a:t>. There might still be a chance that PSD will make a favorable decision by the time ALA Midwinter 2018 opens.”</a:t>
            </a:r>
          </a:p>
          <a:p>
            <a:endParaRPr lang="en-US" sz="1200" b="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3AE828F-B8DA-461A-AE1B-69954E5886E2}" type="slidenum">
              <a:rPr lang="en-US" smtClean="0"/>
              <a:t>6</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2919092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60</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9252790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61</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1918718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example of a brand new recording issued on vinyl, which is still very popular and even growing in popularity again.</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62</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4868148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a:t>
            </a:r>
            <a:r>
              <a:rPr lang="en-US" dirty="0" smtClean="0"/>
              <a:t>: one could</a:t>
            </a:r>
            <a:r>
              <a:rPr lang="en-US" baseline="0" dirty="0" smtClean="0"/>
              <a:t> use $3 in the 655s to specify which pieces are which genre/form.</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63</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1010604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64</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138753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65</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330674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66</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2981150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67</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41543458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the</a:t>
            </a:r>
            <a:r>
              <a:rPr lang="en-US" baseline="0" dirty="0" smtClean="0"/>
              <a:t> </a:t>
            </a:r>
            <a:r>
              <a:rPr lang="en-US" b="1" dirty="0" smtClean="0"/>
              <a:t>Special Applications and Instructions</a:t>
            </a:r>
            <a:r>
              <a:rPr lang="en-US" b="0" dirty="0" smtClean="0"/>
              <a:t> section of chapter 4 of </a:t>
            </a:r>
            <a:r>
              <a:rPr lang="en-US" b="0" i="1" dirty="0" smtClean="0"/>
              <a:t>Cartographic</a:t>
            </a:r>
            <a:r>
              <a:rPr lang="en-US" b="0" i="1" baseline="0" dirty="0" smtClean="0"/>
              <a:t> Resources Manual </a:t>
            </a:r>
            <a:r>
              <a:rPr lang="en-US" b="0" baseline="0" dirty="0" smtClean="0"/>
              <a:t>for additional instructions on special kinds of cartographic resources.</a:t>
            </a:r>
            <a:endParaRPr lang="en-US" b="1"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68</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42945660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69</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92217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7</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6858214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70</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5916863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71</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4423081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72</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6949004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LCGFT</a:t>
            </a:r>
            <a:r>
              <a:rPr lang="en-US" baseline="0" dirty="0" smtClean="0"/>
              <a:t> term </a:t>
            </a:r>
            <a:r>
              <a:rPr lang="en-US" i="1" baseline="0" dirty="0" smtClean="0"/>
              <a:t>Cartographic materials for people with visual disabilities</a:t>
            </a:r>
            <a:r>
              <a:rPr lang="en-US" i="0" baseline="0" dirty="0" smtClean="0"/>
              <a:t> is one of those exceptional terms that includes an audience.  It’s possible that in the future these will be cancelled or changed to some other form, such as </a:t>
            </a:r>
            <a:r>
              <a:rPr lang="en-US" i="1" baseline="0" dirty="0" smtClean="0"/>
              <a:t>Tactile cartographic materials</a:t>
            </a:r>
            <a:r>
              <a:rPr lang="en-US" i="0" baseline="0" dirty="0" smtClean="0"/>
              <a:t>.</a:t>
            </a:r>
            <a:endParaRPr lang="en-US" i="1" dirty="0"/>
          </a:p>
        </p:txBody>
      </p:sp>
      <p:sp>
        <p:nvSpPr>
          <p:cNvPr id="4" name="Header Placeholder 3"/>
          <p:cNvSpPr>
            <a:spLocks noGrp="1"/>
          </p:cNvSpPr>
          <p:nvPr>
            <p:ph type="hdr" sz="quarter" idx="10"/>
          </p:nvPr>
        </p:nvSpPr>
        <p:spPr/>
        <p:txBody>
          <a:bodyPr/>
          <a:lstStyle/>
          <a:p>
            <a:r>
              <a:rPr lang="en-US" smtClean="0"/>
              <a:t>CLA 2017 Preconference - LCGFT and LCDGT</a:t>
            </a:r>
            <a:endParaRPr lang="en-US" dirty="0"/>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73</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2406293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74</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5135050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a:t>
            </a:r>
            <a:r>
              <a:rPr lang="en-US" i="1" dirty="0" smtClean="0"/>
              <a:t>Introduction to Library of Congress Demographic Group Terms:</a:t>
            </a:r>
          </a:p>
          <a:p>
            <a:endParaRPr lang="en-US" dirty="0" smtClean="0"/>
          </a:p>
          <a:p>
            <a:r>
              <a:rPr lang="en-US" sz="1200" kern="1200" dirty="0" smtClean="0">
                <a:solidFill>
                  <a:schemeClr val="tx1"/>
                </a:solidFill>
                <a:effectLst/>
                <a:latin typeface="+mn-lt"/>
                <a:ea typeface="+mn-ea"/>
                <a:cs typeface="+mn-cs"/>
              </a:rPr>
              <a:t>“When LCGFT is fully implemented, LCSH form headings – including those that include both form and audience, or form and creator/contributor characteristics – will no longer be assigned to resources that are </a:t>
            </a:r>
          </a:p>
          <a:p>
            <a:r>
              <a:rPr lang="en-US" sz="1200" kern="1200" dirty="0" smtClean="0">
                <a:solidFill>
                  <a:schemeClr val="tx1"/>
                </a:solidFill>
                <a:effectLst/>
                <a:latin typeface="+mn-lt"/>
                <a:ea typeface="+mn-ea"/>
                <a:cs typeface="+mn-cs"/>
              </a:rPr>
              <a:t>for particular audiences, or by members of a particular demographic group. Those headings will be reserved for topical resources  about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those resources.”</a:t>
            </a:r>
          </a:p>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75</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6885359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76</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4072047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Field Definition</a:t>
            </a:r>
            <a:r>
              <a:rPr lang="en-US" b="1" baseline="0" dirty="0" smtClean="0"/>
              <a:t> and Scope</a:t>
            </a:r>
          </a:p>
          <a:p>
            <a:endParaRPr lang="en-US" baseline="0" dirty="0" smtClean="0"/>
          </a:p>
          <a:p>
            <a:r>
              <a:rPr lang="en-US" sz="1200" b="0" i="0" kern="1200" dirty="0" smtClean="0">
                <a:solidFill>
                  <a:schemeClr val="tx1"/>
                </a:solidFill>
                <a:effectLst/>
                <a:latin typeface="+mn-lt"/>
                <a:ea typeface="+mn-ea"/>
                <a:cs typeface="+mn-cs"/>
              </a:rPr>
              <a:t>A category of persons for which a resource is intended or a category of persons representing the intellectual level for which the content of a resource is considered appropriate.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a demographic group is not specified then multiple audience characteristics from the same source vocabulary or code list may be recorded in the same field in separate occurrences of subfield $a and subfield $b. If a demographic group is specified then the characteristics in the field must all come from the same group. Terms from different source vocabularies are recorded in separate occurrences of the field.</a:t>
            </a: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77</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42901463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Field Definition</a:t>
            </a:r>
            <a:r>
              <a:rPr lang="en-US" b="1" baseline="0" dirty="0" smtClean="0"/>
              <a:t> and Scope</a:t>
            </a:r>
          </a:p>
          <a:p>
            <a:endParaRPr lang="en-US" baseline="0" dirty="0" smtClean="0"/>
          </a:p>
          <a:p>
            <a:r>
              <a:rPr lang="en-US" sz="1200" b="0" i="0" kern="1200" dirty="0" smtClean="0">
                <a:solidFill>
                  <a:schemeClr val="tx1"/>
                </a:solidFill>
                <a:effectLst/>
                <a:latin typeface="+mn-lt"/>
                <a:ea typeface="+mn-ea"/>
                <a:cs typeface="+mn-cs"/>
              </a:rPr>
              <a:t>A group category to which the creator(s) of a work or compilation of works, or the contributor(s) to an expression or compilation of expressions, belongs.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a demographic group is not specified then multiple creator/contributor group categories from the same source vocabulary or code list may be recorded in the same field in separate occurrences of subfield $a and subfield $b. If a demographic group is specified then the categories in the field must all come from the same group. Terms from different source vocabularies are recorded in separate occurrences of the field.</a:t>
            </a:r>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78</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1292412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79</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01607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LCGFT authority record</a:t>
            </a:r>
            <a:r>
              <a:rPr lang="en-US" baseline="0" dirty="0" smtClean="0"/>
              <a:t> in OCLC </a:t>
            </a:r>
            <a:r>
              <a:rPr lang="en-US" baseline="0" dirty="0" err="1" smtClean="0"/>
              <a:t>Connexion</a:t>
            </a:r>
            <a:r>
              <a:rPr lang="en-US" baseline="0" dirty="0" smtClean="0"/>
              <a:t> Client</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8</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6511044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80</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9038535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713665-EB3F-4E54-8066-1CD0738A7E48}" type="slidenum">
              <a:rPr lang="en-US" smtClean="0"/>
              <a:t>81</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3274806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a:t>
            </a:r>
            <a:r>
              <a:rPr lang="en-US" dirty="0" smtClean="0"/>
              <a:t> There currently is no collective term in LCDGT for Native Americans</a:t>
            </a:r>
            <a:endParaRPr lang="en-US" dirty="0"/>
          </a:p>
        </p:txBody>
      </p:sp>
      <p:sp>
        <p:nvSpPr>
          <p:cNvPr id="4" name="Slide Number Placeholder 3"/>
          <p:cNvSpPr>
            <a:spLocks noGrp="1"/>
          </p:cNvSpPr>
          <p:nvPr>
            <p:ph type="sldNum" sz="quarter" idx="10"/>
          </p:nvPr>
        </p:nvSpPr>
        <p:spPr/>
        <p:txBody>
          <a:bodyPr/>
          <a:lstStyle/>
          <a:p>
            <a:fld id="{01713665-EB3F-4E54-8066-1CD0738A7E48}" type="slidenum">
              <a:rPr lang="en-US" smtClean="0"/>
              <a:t>82</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9207814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713665-EB3F-4E54-8066-1CD0738A7E48}" type="slidenum">
              <a:rPr lang="en-US" smtClean="0"/>
              <a:t>83</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8628071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t>
            </a:r>
            <a:r>
              <a:rPr lang="en-US" b="1" dirty="0" err="1" smtClean="0"/>
              <a:t>i</a:t>
            </a:r>
            <a:r>
              <a:rPr lang="en-US" b="1" dirty="0" smtClean="0"/>
              <a:t> - Relationship information</a:t>
            </a:r>
            <a:r>
              <a:rPr lang="en-US" dirty="0" smtClean="0"/>
              <a:t> </a:t>
            </a:r>
          </a:p>
          <a:p>
            <a:r>
              <a:rPr lang="en-US" dirty="0" smtClean="0"/>
              <a:t>Designation of a relationship between one or more members of the demographic group recorded in the 386 field and the resource described in the 1XX/245 of the record. This may be an uncontrolled textual phrase or a controlled textual value from a list of relationships between bibliographic resources. </a:t>
            </a:r>
          </a:p>
          <a:p>
            <a:endParaRPr lang="en-US" dirty="0" smtClean="0"/>
          </a:p>
          <a:p>
            <a:r>
              <a:rPr lang="en-US" dirty="0" smtClean="0"/>
              <a:t>If</a:t>
            </a:r>
            <a:r>
              <a:rPr lang="en-US" baseline="0" dirty="0" smtClean="0"/>
              <a:t> gender was important, it could be included as another subfield $a in the 386 fields, the 386 fields could be doubled, or the $</a:t>
            </a:r>
            <a:r>
              <a:rPr lang="en-US" baseline="0" dirty="0" err="1" smtClean="0"/>
              <a:t>i</a:t>
            </a:r>
            <a:r>
              <a:rPr lang="en-US" baseline="0" dirty="0" smtClean="0"/>
              <a:t> could be repeated:</a:t>
            </a:r>
          </a:p>
          <a:p>
            <a:endParaRPr lang="en-US" baseline="0" dirty="0" smtClean="0"/>
          </a:p>
          <a:p>
            <a:r>
              <a:rPr lang="en-US" baseline="0" dirty="0" smtClean="0"/>
              <a:t>386 __ $</a:t>
            </a:r>
            <a:r>
              <a:rPr lang="en-US" baseline="0" dirty="0" err="1" smtClean="0"/>
              <a:t>i</a:t>
            </a:r>
            <a:r>
              <a:rPr lang="en-US" baseline="0" dirty="0" smtClean="0"/>
              <a:t> Composer $</a:t>
            </a:r>
            <a:r>
              <a:rPr lang="en-US" baseline="0" dirty="0" err="1" smtClean="0"/>
              <a:t>i</a:t>
            </a:r>
            <a:r>
              <a:rPr lang="en-US" baseline="0" dirty="0" smtClean="0"/>
              <a:t> Instrumentalist (piano) $</a:t>
            </a:r>
            <a:r>
              <a:rPr lang="en-US" baseline="0" dirty="0" err="1" smtClean="0"/>
              <a:t>i</a:t>
            </a:r>
            <a:r>
              <a:rPr lang="en-US" baseline="0" dirty="0" smtClean="0"/>
              <a:t> Conductor: $a Men $2 </a:t>
            </a:r>
            <a:r>
              <a:rPr lang="en-US" baseline="0" dirty="0" err="1" smtClean="0"/>
              <a:t>lcdgt</a:t>
            </a:r>
            <a:endParaRPr lang="en-US" baseline="0" dirty="0" smtClean="0"/>
          </a:p>
          <a:p>
            <a:r>
              <a:rPr lang="en-US" baseline="0" dirty="0" smtClean="0"/>
              <a:t>386 __ $</a:t>
            </a:r>
            <a:r>
              <a:rPr lang="en-US" baseline="0" dirty="0" err="1" smtClean="0"/>
              <a:t>i</a:t>
            </a:r>
            <a:r>
              <a:rPr lang="en-US" baseline="0" dirty="0" smtClean="0"/>
              <a:t> Instrumentalist (</a:t>
            </a:r>
            <a:r>
              <a:rPr lang="en-US" baseline="0" dirty="0" err="1" smtClean="0"/>
              <a:t>ondes</a:t>
            </a:r>
            <a:r>
              <a:rPr lang="en-US" baseline="0" dirty="0" smtClean="0"/>
              <a:t> </a:t>
            </a:r>
            <a:r>
              <a:rPr lang="en-US" baseline="0" dirty="0" err="1" smtClean="0"/>
              <a:t>Martenot</a:t>
            </a:r>
            <a:r>
              <a:rPr lang="en-US" baseline="0" dirty="0" smtClean="0"/>
              <a:t>): $a Women $2 </a:t>
            </a:r>
            <a:r>
              <a:rPr lang="en-US" baseline="0" dirty="0" err="1" smtClean="0"/>
              <a:t>lcdgt</a:t>
            </a:r>
            <a:endParaRPr lang="en-US" dirty="0" smtClean="0"/>
          </a:p>
          <a:p>
            <a:endParaRPr lang="en-US" dirty="0" smtClean="0"/>
          </a:p>
          <a:p>
            <a:r>
              <a:rPr lang="en-US" dirty="0" smtClean="0"/>
              <a:t>Sanseis: third generation Japanese-Americans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OCLC will fix a validation error with $</a:t>
            </a:r>
            <a:r>
              <a:rPr lang="en-US" baseline="0" dirty="0" err="1" smtClean="0"/>
              <a:t>i</a:t>
            </a:r>
            <a:r>
              <a:rPr lang="en-US" baseline="0" dirty="0" smtClean="0"/>
              <a:t> in its</a:t>
            </a:r>
            <a:r>
              <a:rPr lang="en-US" sz="1200" kern="1200" dirty="0" smtClean="0">
                <a:solidFill>
                  <a:schemeClr val="tx1"/>
                </a:solidFill>
                <a:effectLst/>
                <a:latin typeface="+mn-lt"/>
                <a:ea typeface="+mn-ea"/>
                <a:cs typeface="+mn-cs"/>
              </a:rPr>
              <a:t> December 3 validation install.</a:t>
            </a:r>
            <a:r>
              <a:rPr lang="en-US" sz="1200" kern="1200" baseline="0" dirty="0" smtClean="0">
                <a:solidFill>
                  <a:schemeClr val="tx1"/>
                </a:solidFill>
                <a:effectLst/>
                <a:latin typeface="+mn-lt"/>
                <a:ea typeface="+mn-ea"/>
                <a:cs typeface="+mn-cs"/>
              </a:rPr>
              <a:t>  You will be able to use $</a:t>
            </a:r>
            <a:r>
              <a:rPr lang="en-US" sz="1200" kern="1200" baseline="0" dirty="0" err="1"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in the 386 field after then.</a:t>
            </a:r>
            <a:endParaRPr lang="en-US" dirty="0" smtClean="0"/>
          </a:p>
          <a:p>
            <a:endParaRPr lang="en-US" dirty="0"/>
          </a:p>
        </p:txBody>
      </p:sp>
      <p:sp>
        <p:nvSpPr>
          <p:cNvPr id="4" name="Slide Number Placeholder 3"/>
          <p:cNvSpPr>
            <a:spLocks noGrp="1"/>
          </p:cNvSpPr>
          <p:nvPr>
            <p:ph type="sldNum" sz="quarter" idx="10"/>
          </p:nvPr>
        </p:nvSpPr>
        <p:spPr/>
        <p:txBody>
          <a:bodyPr/>
          <a:lstStyle/>
          <a:p>
            <a:fld id="{01713665-EB3F-4E54-8066-1CD0738A7E48}" type="slidenum">
              <a:rPr lang="en-US" smtClean="0"/>
              <a:t>84</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3764479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$4 - Relationship</a:t>
            </a:r>
            <a:r>
              <a:rPr lang="en-US" dirty="0" smtClean="0"/>
              <a:t> </a:t>
            </a:r>
          </a:p>
          <a:p>
            <a:r>
              <a:rPr lang="en-US" dirty="0" smtClean="0"/>
              <a:t>Code or URI that specifies the relationship from the entity described in the record to the entity referenced in the field. </a:t>
            </a:r>
            <a:endParaRPr lang="en-US" dirty="0"/>
          </a:p>
        </p:txBody>
      </p:sp>
      <p:sp>
        <p:nvSpPr>
          <p:cNvPr id="4" name="Slide Number Placeholder 3"/>
          <p:cNvSpPr>
            <a:spLocks noGrp="1"/>
          </p:cNvSpPr>
          <p:nvPr>
            <p:ph type="sldNum" sz="quarter" idx="10"/>
          </p:nvPr>
        </p:nvSpPr>
        <p:spPr/>
        <p:txBody>
          <a:bodyPr/>
          <a:lstStyle/>
          <a:p>
            <a:fld id="{01713665-EB3F-4E54-8066-1CD0738A7E48}" type="slidenum">
              <a:rPr lang="en-US" smtClean="0"/>
              <a:t>85</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5361974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713665-EB3F-4E54-8066-1CD0738A7E48}" type="slidenum">
              <a:rPr lang="en-US" smtClean="0"/>
              <a:t>86</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5629390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primary source for access to the approved LCDGT terms is Classification Web.  The terms </a:t>
            </a:r>
            <a:r>
              <a:rPr lang="en-US" sz="1200" kern="1200" baseline="0" dirty="0" smtClean="0">
                <a:solidFill>
                  <a:schemeClr val="tx1"/>
                </a:solidFill>
                <a:effectLst/>
                <a:latin typeface="+mn-lt"/>
                <a:ea typeface="+mn-ea"/>
                <a:cs typeface="+mn-cs"/>
              </a:rPr>
              <a:t>can now also be searched in Cataloger’s Desktop if you also have a Classification Web subscription.  There is a PDF file compiled annually posted on the LCDGT Manual web page.  </a:t>
            </a:r>
            <a:r>
              <a:rPr lang="en-US" dirty="0" smtClean="0"/>
              <a:t>Authority records in MARC UTF-8 format may be freely downloaded from </a:t>
            </a:r>
            <a:r>
              <a:rPr lang="en-US" dirty="0" smtClean="0">
                <a:hlinkClick r:id="rId3"/>
              </a:rPr>
              <a:t>http://classificationweb.net/LCDGT/</a:t>
            </a:r>
            <a:r>
              <a:rPr lang="en-US" dirty="0" smtClean="0"/>
              <a:t>, and they are also available for download in a variety of formats from LC’s Linked Data Service, </a:t>
            </a:r>
            <a:r>
              <a:rPr lang="en-US" dirty="0" smtClean="0">
                <a:hlinkClick r:id="rId4"/>
              </a:rPr>
              <a:t>http://id.loc.gov</a:t>
            </a:r>
            <a:r>
              <a:rPr lang="en-US" dirty="0" smtClean="0"/>
              <a:t>.</a:t>
            </a:r>
            <a:r>
              <a:rPr lang="en-US" sz="1200" kern="1200" dirty="0" smtClean="0">
                <a:solidFill>
                  <a:schemeClr val="tx1"/>
                </a:solidFill>
                <a:effectLst/>
                <a:latin typeface="+mn-lt"/>
                <a:ea typeface="+mn-ea"/>
                <a:cs typeface="+mn-cs"/>
              </a:rPr>
              <a:t>  Hopefully</a:t>
            </a:r>
            <a:r>
              <a:rPr lang="en-US" sz="1200" kern="1200" baseline="0" dirty="0" smtClean="0">
                <a:solidFill>
                  <a:schemeClr val="tx1"/>
                </a:solidFill>
                <a:effectLst/>
                <a:latin typeface="+mn-lt"/>
                <a:ea typeface="+mn-ea"/>
                <a:cs typeface="+mn-cs"/>
              </a:rPr>
              <a:t>, with enough interest, people will convince OCLC to make the terms available through </a:t>
            </a:r>
            <a:r>
              <a:rPr lang="en-US" sz="1200" kern="1200" baseline="0" dirty="0" err="1" smtClean="0">
                <a:solidFill>
                  <a:schemeClr val="tx1"/>
                </a:solidFill>
                <a:effectLst/>
                <a:latin typeface="+mn-lt"/>
                <a:ea typeface="+mn-ea"/>
                <a:cs typeface="+mn-cs"/>
              </a:rPr>
              <a:t>Connexion</a:t>
            </a:r>
            <a:r>
              <a:rPr lang="en-US" sz="1200" kern="1200" baseline="0" dirty="0" smtClean="0">
                <a:solidFill>
                  <a:schemeClr val="tx1"/>
                </a:solidFill>
                <a:effectLst/>
                <a:latin typeface="+mn-lt"/>
                <a:ea typeface="+mn-ea"/>
                <a:cs typeface="+mn-cs"/>
              </a:rPr>
              <a:t>, so you can search the authorities there.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C55EB1-DAB9-426B-9EAA-9BB0C6C1FD86}" type="slidenum">
              <a:rPr lang="en-US" smtClean="0"/>
              <a:t>87</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9775960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55EB1-DAB9-426B-9EAA-9BB0C6C1FD86}" type="slidenum">
              <a:rPr lang="en-US" smtClean="0"/>
              <a:t>88</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8448989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LCSH some class of persons headings</a:t>
            </a:r>
            <a:r>
              <a:rPr lang="en-US" sz="1200" kern="1200" baseline="0" dirty="0" smtClean="0">
                <a:solidFill>
                  <a:schemeClr val="tx1"/>
                </a:solidFill>
                <a:effectLst/>
                <a:latin typeface="+mn-lt"/>
                <a:ea typeface="+mn-ea"/>
                <a:cs typeface="+mn-cs"/>
              </a:rPr>
              <a:t> are formed by adding subdivisions to a main heading:</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Breast $x Cancer $x Patients</a:t>
            </a:r>
          </a:p>
          <a:p>
            <a:r>
              <a:rPr lang="en-US" sz="1200" kern="1200" baseline="0" dirty="0" smtClean="0">
                <a:solidFill>
                  <a:schemeClr val="tx1"/>
                </a:solidFill>
                <a:effectLst/>
                <a:latin typeface="+mn-lt"/>
                <a:ea typeface="+mn-ea"/>
                <a:cs typeface="+mn-cs"/>
              </a:rPr>
              <a:t>Bookstores $x Employees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a:t>
            </a:r>
            <a:r>
              <a:rPr lang="en-US" sz="1200" kern="1200" baseline="0" dirty="0" smtClean="0">
                <a:solidFill>
                  <a:schemeClr val="tx1"/>
                </a:solidFill>
                <a:effectLst/>
                <a:latin typeface="+mn-lt"/>
                <a:ea typeface="+mn-ea"/>
                <a:cs typeface="+mn-cs"/>
              </a:rPr>
              <a:t> are no subdivided terms in LCDGT.  All terms are formed in direct order as plural nouns.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Terms for Native American tribes are formed the same way in LCDGT</a:t>
            </a:r>
            <a:r>
              <a:rPr lang="en-US" sz="1200" kern="1200" baseline="0" dirty="0" smtClean="0">
                <a:solidFill>
                  <a:schemeClr val="tx1"/>
                </a:solidFill>
                <a:effectLst/>
                <a:latin typeface="+mn-lt"/>
                <a:ea typeface="+mn-ea"/>
                <a:cs typeface="+mn-cs"/>
              </a:rPr>
              <a:t> as they are for other groups around the world. The term for the tribe or ethnic group is qualified by a qualifier in the form “([</a:t>
            </a:r>
            <a:r>
              <a:rPr lang="en-US" sz="1200" kern="1200" baseline="0" dirty="0" err="1" smtClean="0">
                <a:solidFill>
                  <a:schemeClr val="tx1"/>
                </a:solidFill>
                <a:effectLst/>
                <a:latin typeface="+mn-lt"/>
                <a:ea typeface="+mn-ea"/>
                <a:cs typeface="+mn-cs"/>
              </a:rPr>
              <a:t>demonym</a:t>
            </a:r>
            <a:r>
              <a:rPr lang="en-US" sz="1200" kern="1200" baseline="0" dirty="0" smtClean="0">
                <a:solidFill>
                  <a:schemeClr val="tx1"/>
                </a:solidFill>
                <a:effectLst/>
                <a:latin typeface="+mn-lt"/>
                <a:ea typeface="+mn-ea"/>
                <a:cs typeface="+mn-cs"/>
              </a:rPr>
              <a:t>] people)”.  Hence “Cherokee (North American people)” and “Basques (European people)” and “Bengali (South Asian people)”.  This provides consistency throughout the vocabulary and is less North American-centric.</a:t>
            </a:r>
          </a:p>
          <a:p>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C55EB1-DAB9-426B-9EAA-9BB0C6C1FD86}" type="slidenum">
              <a:rPr lang="en-US" smtClean="0"/>
              <a:t>89</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059318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Classification Web</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9</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6668884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LCDGT</a:t>
            </a:r>
            <a:r>
              <a:rPr lang="en-US" baseline="0" dirty="0" smtClean="0"/>
              <a:t> via Classification Web</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90</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8551368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LCDGT via Classification Web</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91</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6762894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92</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42865607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Authority record for LCDGT term Academic librarians</a:t>
            </a:r>
            <a:r>
              <a:rPr lang="en-US" baseline="0" dirty="0" smtClean="0"/>
              <a:t> viewed in Classification Web</a:t>
            </a:r>
            <a:endParaRPr lang="en-US" dirty="0"/>
          </a:p>
        </p:txBody>
      </p:sp>
      <p:sp>
        <p:nvSpPr>
          <p:cNvPr id="4" name="Slide Number Placeholder 3"/>
          <p:cNvSpPr>
            <a:spLocks noGrp="1"/>
          </p:cNvSpPr>
          <p:nvPr>
            <p:ph type="sldNum" sz="quarter" idx="10"/>
          </p:nvPr>
        </p:nvSpPr>
        <p:spPr/>
        <p:txBody>
          <a:bodyPr/>
          <a:lstStyle/>
          <a:p>
            <a:pPr>
              <a:defRPr/>
            </a:pPr>
            <a:fld id="{4ABCEA78-DC82-400C-97BD-320EE5675128}" type="slidenum">
              <a:rPr lang="en-US" smtClean="0"/>
              <a:pPr>
                <a:defRPr/>
              </a:pPr>
              <a:t>93</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0869923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subscription to</a:t>
            </a:r>
            <a:r>
              <a:rPr lang="en-US" baseline="0" dirty="0" smtClean="0"/>
              <a:t> both Classification Web and Cataloger’s Desktop, you can now search LCDGT terms through Cataloger’s Desktop.</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94</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9838813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subscription to</a:t>
            </a:r>
            <a:r>
              <a:rPr lang="en-US" baseline="0" dirty="0" smtClean="0"/>
              <a:t> both Classification Web and Cataloger’s Desktop, you can now search LCDGT terms through Cataloger’s Desktop.</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95</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4042376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96</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30465639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LCDGT via the LC Linked Data Service</a:t>
            </a:r>
            <a:endParaRPr lang="en-US" dirty="0"/>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Slide Number Placeholder 4"/>
          <p:cNvSpPr>
            <a:spLocks noGrp="1"/>
          </p:cNvSpPr>
          <p:nvPr>
            <p:ph type="sldNum" sz="quarter" idx="11"/>
          </p:nvPr>
        </p:nvSpPr>
        <p:spPr/>
        <p:txBody>
          <a:bodyPr/>
          <a:lstStyle/>
          <a:p>
            <a:fld id="{93AE828F-B8DA-461A-AE1B-69954E5886E2}" type="slidenum">
              <a:rPr lang="en-US" smtClean="0"/>
              <a:t>97</a:t>
            </a:fld>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2740271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OLAC 2017 Conference - LC Faceted Vocabularies</a:t>
            </a:r>
            <a:endParaRPr lang="en-US"/>
          </a:p>
        </p:txBody>
      </p:sp>
      <p:sp>
        <p:nvSpPr>
          <p:cNvPr id="5" name="Footer Placeholder 4"/>
          <p:cNvSpPr>
            <a:spLocks noGrp="1"/>
          </p:cNvSpPr>
          <p:nvPr>
            <p:ph type="ftr" sz="quarter" idx="11"/>
          </p:nvPr>
        </p:nvSpPr>
        <p:spPr/>
        <p:txBody>
          <a:bodyPr/>
          <a:lstStyle/>
          <a:p>
            <a:r>
              <a:rPr lang="en-US" smtClean="0"/>
              <a:t>Adam L. Schiff, University of Washington Libraries</a:t>
            </a:r>
            <a:endParaRPr lang="en-US"/>
          </a:p>
        </p:txBody>
      </p:sp>
      <p:sp>
        <p:nvSpPr>
          <p:cNvPr id="6" name="Slide Number Placeholder 5"/>
          <p:cNvSpPr>
            <a:spLocks noGrp="1"/>
          </p:cNvSpPr>
          <p:nvPr>
            <p:ph type="sldNum" sz="quarter" idx="12"/>
          </p:nvPr>
        </p:nvSpPr>
        <p:spPr/>
        <p:txBody>
          <a:bodyPr/>
          <a:lstStyle/>
          <a:p>
            <a:fld id="{93AE828F-B8DA-461A-AE1B-69954E5886E2}" type="slidenum">
              <a:rPr lang="en-US" smtClean="0"/>
              <a:t>98</a:t>
            </a:fld>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3797161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AE6858-7626-499A-B569-A5C733AEFC1C}" type="slidenum">
              <a:rPr lang="en-US" smtClean="0"/>
              <a:t>99</a:t>
            </a:fld>
            <a:endParaRPr lang="en-US"/>
          </a:p>
        </p:txBody>
      </p:sp>
      <p:sp>
        <p:nvSpPr>
          <p:cNvPr id="5" name="Header Placeholder 4"/>
          <p:cNvSpPr>
            <a:spLocks noGrp="1"/>
          </p:cNvSpPr>
          <p:nvPr>
            <p:ph type="hdr" sz="quarter" idx="11"/>
          </p:nvPr>
        </p:nvSpPr>
        <p:spPr/>
        <p:txBody>
          <a:bodyPr/>
          <a:lstStyle/>
          <a:p>
            <a:r>
              <a:rPr lang="en-US" smtClean="0"/>
              <a:t>OLAC 2017 Conference - LC Faceted Vocabularies</a:t>
            </a:r>
            <a:endParaRPr lang="en-US"/>
          </a:p>
        </p:txBody>
      </p:sp>
      <p:sp>
        <p:nvSpPr>
          <p:cNvPr id="6" name="Footer Placeholder 5"/>
          <p:cNvSpPr>
            <a:spLocks noGrp="1"/>
          </p:cNvSpPr>
          <p:nvPr>
            <p:ph type="ftr" sz="quarter" idx="12"/>
          </p:nvPr>
        </p:nvSpPr>
        <p:spPr/>
        <p:txBody>
          <a:bodyPr/>
          <a:lstStyle/>
          <a:p>
            <a:r>
              <a:rPr lang="en-US" smtClean="0"/>
              <a:t>Adam L. Schiff, University of Washington Libraries</a:t>
            </a:r>
            <a:endParaRPr lang="en-US"/>
          </a:p>
        </p:txBody>
      </p:sp>
      <p:sp>
        <p:nvSpPr>
          <p:cNvPr id="7" name="Date Placeholder 6"/>
          <p:cNvSpPr>
            <a:spLocks noGrp="1"/>
          </p:cNvSpPr>
          <p:nvPr>
            <p:ph type="dt" idx="13"/>
          </p:nvPr>
        </p:nvSpPr>
        <p:spPr/>
        <p:txBody>
          <a:bodyPr/>
          <a:lstStyle/>
          <a:p>
            <a:r>
              <a:rPr lang="en-US" smtClean="0"/>
              <a:t>October 28, 2017</a:t>
            </a:r>
            <a:endParaRPr lang="en-US" dirty="0"/>
          </a:p>
        </p:txBody>
      </p:sp>
    </p:spTree>
    <p:extLst>
      <p:ext uri="{BB962C8B-B14F-4D97-AF65-F5344CB8AC3E}">
        <p14:creationId xmlns:p14="http://schemas.microsoft.com/office/powerpoint/2010/main" val="1450619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7A0F39-9D96-46C6-A44D-44BB18798630}" type="datetime1">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789094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F02260-AF7B-41A2-8803-7AA0D093382D}" type="datetime1">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2135393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8B7F44-C0A2-454E-8ECF-21CA0794D5B7}" type="datetime1">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1266169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84A631-EE46-45C8-B6E3-6FE938BEDA84}" type="datetime1">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4026939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0DAED9-3994-4FBC-AA26-09151411C3BD}" type="datetime1">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2007045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772158-84B8-4024-A375-7170DDF57364}" type="datetime1">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606219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BC34C7-468A-4007-A084-B5046C989E3A}" type="datetime1">
              <a:rPr lang="en-US" smtClean="0"/>
              <a:t>11/8/2017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955951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34E41D-C4B9-4369-816A-28B1CB053E1E}" type="datetime1">
              <a:rPr lang="en-US" smtClean="0"/>
              <a:t>11/8/2017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294793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F5342-0561-4D63-9829-3D2CA23C1D93}" type="datetime1">
              <a:rPr lang="en-US" smtClean="0"/>
              <a:t>11/8/2017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3876494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305611-AED4-48DE-9396-92D4929A070B}" type="datetime1">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3957411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42A25-3FAB-4BA9-9B0D-4E4A54E7AD39}" type="datetime1">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A331D-2EB0-4CEE-8662-2FAB66802E28}" type="slidenum">
              <a:rPr lang="en-US" smtClean="0"/>
              <a:t>‹#›</a:t>
            </a:fld>
            <a:endParaRPr lang="en-US"/>
          </a:p>
        </p:txBody>
      </p:sp>
    </p:spTree>
    <p:extLst>
      <p:ext uri="{BB962C8B-B14F-4D97-AF65-F5344CB8AC3E}">
        <p14:creationId xmlns:p14="http://schemas.microsoft.com/office/powerpoint/2010/main" val="4283540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0C676C-B1C5-4CB5-87FC-826EB8464F9C}" type="datetime1">
              <a:rPr lang="en-US" smtClean="0"/>
              <a:t>11/8/2017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0A331D-2EB0-4CEE-8662-2FAB66802E28}" type="slidenum">
              <a:rPr lang="en-US" smtClean="0"/>
              <a:t>‹#›</a:t>
            </a:fld>
            <a:endParaRPr lang="en-US"/>
          </a:p>
        </p:txBody>
      </p:sp>
    </p:spTree>
    <p:extLst>
      <p:ext uri="{BB962C8B-B14F-4D97-AF65-F5344CB8AC3E}">
        <p14:creationId xmlns:p14="http://schemas.microsoft.com/office/powerpoint/2010/main" val="374219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hyperlink" Target="https://www.loc.gov/aba/publications/FreeLCDGT/freelcdgt.html"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hyperlink" Target="http://www.netanelganin.com/projects/lcdgt/lcdgt.html"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0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9.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2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1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48.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1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50.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s://www.loc.gov/standards/sourcelist/temporal.html" TargetMode="External"/><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hyperlink" Target="https://www.loc.gov/standards/sourcelist/subject.html"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hyperlink" Target="https://www.loc.gov/aba/publications/FreeLCMPT/freelcmpt.html" TargetMode="External"/><Relationship Id="rId2" Type="http://schemas.openxmlformats.org/officeDocument/2006/relationships/notesSlide" Target="../notesSlides/notesSlide165.xml"/><Relationship Id="rId1" Type="http://schemas.openxmlformats.org/officeDocument/2006/relationships/slideLayout" Target="../slideLayouts/slideLayout2.xml"/><Relationship Id="rId5" Type="http://schemas.openxmlformats.org/officeDocument/2006/relationships/hyperlink" Target="https://www.loc.gov/catdir/cpso/dcmz1.pdf" TargetMode="External"/><Relationship Id="rId4" Type="http://schemas.openxmlformats.org/officeDocument/2006/relationships/hyperlink" Target="http://c.ymcdn.com/sites/www.musiclibraryassoc.org/resource/resmgr/BCC_Resources/BPsForUsingLCMPT_14022017.pdf" TargetMode="External"/></Relationships>
</file>

<file path=ppt/slides/_rels/slide16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hyperlink" Target="https://www.loc.gov/aba/publications/FreeLCMPT/MEDIUM.pdf" TargetMode="External"/><Relationship Id="rId7" Type="http://schemas.openxmlformats.org/officeDocument/2006/relationships/hyperlink" Target="http://classificationweb.net/LCMPT" TargetMode="External"/><Relationship Id="rId2" Type="http://schemas.openxmlformats.org/officeDocument/2006/relationships/notesSlide" Target="../notesSlides/notesSlide166.xml"/><Relationship Id="rId1" Type="http://schemas.openxmlformats.org/officeDocument/2006/relationships/slideLayout" Target="../slideLayouts/slideLayout2.xml"/><Relationship Id="rId6" Type="http://schemas.openxmlformats.org/officeDocument/2006/relationships/hyperlink" Target="http://www.loc.gov/rss" TargetMode="External"/><Relationship Id="rId5" Type="http://schemas.openxmlformats.org/officeDocument/2006/relationships/hyperlink" Target="http://www.loc.gov/aba/cataloging/subject/weeklylists" TargetMode="External"/><Relationship Id="rId4" Type="http://schemas.openxmlformats.org/officeDocument/2006/relationships/hyperlink" Target="http://www.netanelganin.com/projects/lcmpt/lcmpt.html" TargetMode="Externa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1.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2.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1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73.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6.png"/></Relationships>
</file>

<file path=ppt/slides/_rels/slide1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74.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8.png"/></Relationships>
</file>

<file path=ppt/slides/_rels/slide1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5.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10.png"/></Relationships>
</file>

<file path=ppt/slides/_rels/slide1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6.xm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1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7.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1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loc.gov/aba/publications/FreeLCGFT/freelcgft.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80.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1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1.xml"/><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182.xml.rels><?xml version="1.0" encoding="UTF-8" standalone="yes"?>
<Relationships xmlns="http://schemas.openxmlformats.org/package/2006/relationships"><Relationship Id="rId3" Type="http://schemas.openxmlformats.org/officeDocument/2006/relationships/hyperlink" Target="http://hdl.handle.net/11213/8146" TargetMode="External"/><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olacinc.org/sites/capc_files/LCGFTbestpractices.pdf"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olacinc.org/sites/capc_files/LCGFTbestpractices.pdf"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c.ymcdn.com/sites/www.musiclibraryassoc.org/resource/resmgr/BCC_Genre_Form_Task_Force/BestPractices160621.pdf"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loc.gov/aba/publications/FreeLCGFT/freelcgft.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loc.gov/aba/publications/FreeLCGFT/GENRE.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authorities.loc.gov/" TargetMode="External"/><Relationship Id="rId4" Type="http://schemas.openxmlformats.org/officeDocument/2006/relationships/hyperlink" Target="http://id.loc.gov/authorities/genreForms.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loc.gov/aba/publications/FreeLCDGT/freelcdgt.html"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www.loc.gov/standards/sourcelist/subject.html"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hyperlink" Target="https://www.loc.gov/aba/publications/FreeLCDGT/DEMOGRAPHIC.pdf" TargetMode="External"/><Relationship Id="rId7" Type="http://schemas.openxmlformats.org/officeDocument/2006/relationships/hyperlink" Target="http://classificationweb.net/LCDGT/"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hyperlink" Target="http://www.loc.gov/rss" TargetMode="External"/><Relationship Id="rId5" Type="http://schemas.openxmlformats.org/officeDocument/2006/relationships/hyperlink" Target="http://www.loc.gov/aba/cataloging/subject/weeklylists" TargetMode="External"/><Relationship Id="rId4" Type="http://schemas.openxmlformats.org/officeDocument/2006/relationships/hyperlink" Target="http://www.netanelganin.com/projects/lcdgt/lcdgt.html"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4535" y="150320"/>
            <a:ext cx="9144000" cy="2387600"/>
          </a:xfrm>
        </p:spPr>
        <p:txBody>
          <a:bodyPr/>
          <a:lstStyle/>
          <a:p>
            <a:r>
              <a:rPr lang="en-US" dirty="0"/>
              <a:t>Applying Library of Congress Faceted Vocabularies</a:t>
            </a:r>
          </a:p>
        </p:txBody>
      </p:sp>
      <p:sp>
        <p:nvSpPr>
          <p:cNvPr id="3" name="Subtitle 2"/>
          <p:cNvSpPr>
            <a:spLocks noGrp="1"/>
          </p:cNvSpPr>
          <p:nvPr>
            <p:ph type="subTitle" idx="1"/>
          </p:nvPr>
        </p:nvSpPr>
        <p:spPr>
          <a:xfrm>
            <a:off x="1434791" y="2988527"/>
            <a:ext cx="9144000" cy="3479180"/>
          </a:xfrm>
        </p:spPr>
        <p:txBody>
          <a:bodyPr>
            <a:normAutofit lnSpcReduction="10000"/>
          </a:bodyPr>
          <a:lstStyle/>
          <a:p>
            <a:r>
              <a:rPr lang="en-US" sz="3200" dirty="0" smtClean="0"/>
              <a:t>Adam L. Schiff</a:t>
            </a:r>
          </a:p>
          <a:p>
            <a:r>
              <a:rPr lang="en-US" sz="3200" dirty="0" smtClean="0"/>
              <a:t>Principal Cataloger, University of Washington Libraries</a:t>
            </a:r>
          </a:p>
          <a:p>
            <a:r>
              <a:rPr lang="en-US" sz="3200" dirty="0" smtClean="0"/>
              <a:t>aschiff@uw.edu</a:t>
            </a:r>
          </a:p>
          <a:p>
            <a:endParaRPr lang="en-US" sz="2600" dirty="0" smtClean="0"/>
          </a:p>
          <a:p>
            <a:r>
              <a:rPr lang="en-US" sz="2600" dirty="0" smtClean="0"/>
              <a:t>OLAC 2017 Conference</a:t>
            </a:r>
          </a:p>
          <a:p>
            <a:r>
              <a:rPr lang="en-US" sz="2600" dirty="0" smtClean="0"/>
              <a:t>Richmond, Virginia</a:t>
            </a:r>
          </a:p>
          <a:p>
            <a:r>
              <a:rPr lang="en-US" sz="2600" dirty="0" smtClean="0"/>
              <a:t>October 28, 2017</a:t>
            </a:r>
            <a:endParaRPr lang="en-US" sz="2600" dirty="0"/>
          </a:p>
        </p:txBody>
      </p:sp>
    </p:spTree>
    <p:extLst>
      <p:ext uri="{BB962C8B-B14F-4D97-AF65-F5344CB8AC3E}">
        <p14:creationId xmlns:p14="http://schemas.microsoft.com/office/powerpoint/2010/main" val="3420305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10</a:t>
            </a:fld>
            <a:endParaRPr lang="en-US"/>
          </a:p>
        </p:txBody>
      </p:sp>
      <p:pic>
        <p:nvPicPr>
          <p:cNvPr id="5" name="Picture 4"/>
          <p:cNvPicPr>
            <a:picLocks noChangeAspect="1"/>
          </p:cNvPicPr>
          <p:nvPr/>
        </p:nvPicPr>
        <p:blipFill>
          <a:blip r:embed="rId3"/>
          <a:stretch>
            <a:fillRect/>
          </a:stretch>
        </p:blipFill>
        <p:spPr>
          <a:xfrm>
            <a:off x="416052" y="0"/>
            <a:ext cx="5339334" cy="6781038"/>
          </a:xfrm>
          <a:prstGeom prst="rect">
            <a:avLst/>
          </a:prstGeom>
        </p:spPr>
      </p:pic>
      <p:pic>
        <p:nvPicPr>
          <p:cNvPr id="7" name="Picture 6"/>
          <p:cNvPicPr>
            <a:picLocks noChangeAspect="1"/>
          </p:cNvPicPr>
          <p:nvPr/>
        </p:nvPicPr>
        <p:blipFill>
          <a:blip r:embed="rId4"/>
          <a:stretch>
            <a:fillRect/>
          </a:stretch>
        </p:blipFill>
        <p:spPr>
          <a:xfrm>
            <a:off x="6418964" y="0"/>
            <a:ext cx="5356098" cy="6638544"/>
          </a:xfrm>
          <a:prstGeom prst="rect">
            <a:avLst/>
          </a:prstGeom>
        </p:spPr>
      </p:pic>
      <p:cxnSp>
        <p:nvCxnSpPr>
          <p:cNvPr id="4" name="Straight Arrow Connector 3"/>
          <p:cNvCxnSpPr/>
          <p:nvPr/>
        </p:nvCxnSpPr>
        <p:spPr>
          <a:xfrm flipH="1" flipV="1">
            <a:off x="8610600" y="1282391"/>
            <a:ext cx="354980" cy="56871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467898" y="1851102"/>
            <a:ext cx="1258229" cy="369332"/>
          </a:xfrm>
          <a:prstGeom prst="rect">
            <a:avLst/>
          </a:prstGeom>
          <a:noFill/>
          <a:ln w="22225">
            <a:solidFill>
              <a:srgbClr val="FF0000"/>
            </a:solidFill>
          </a:ln>
        </p:spPr>
        <p:txBody>
          <a:bodyPr wrap="square" rtlCol="0">
            <a:spAutoFit/>
          </a:bodyPr>
          <a:lstStyle/>
          <a:p>
            <a:r>
              <a:rPr lang="en-US" dirty="0" smtClean="0"/>
              <a:t>Scope note</a:t>
            </a:r>
            <a:endParaRPr lang="en-US" dirty="0"/>
          </a:p>
        </p:txBody>
      </p:sp>
    </p:spTree>
    <p:extLst>
      <p:ext uri="{BB962C8B-B14F-4D97-AF65-F5344CB8AC3E}">
        <p14:creationId xmlns:p14="http://schemas.microsoft.com/office/powerpoint/2010/main" val="317974015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3796095-66C8-4103-BE03-53F2BACA5387}" type="slidenum">
              <a:rPr lang="en-US" smtClean="0"/>
              <a:t>100</a:t>
            </a:fld>
            <a:endParaRPr lang="en-US"/>
          </a:p>
        </p:txBody>
      </p:sp>
      <p:pic>
        <p:nvPicPr>
          <p:cNvPr id="3" name="Picture 2"/>
          <p:cNvPicPr>
            <a:picLocks noChangeAspect="1"/>
          </p:cNvPicPr>
          <p:nvPr/>
        </p:nvPicPr>
        <p:blipFill>
          <a:blip r:embed="rId3"/>
          <a:stretch>
            <a:fillRect/>
          </a:stretch>
        </p:blipFill>
        <p:spPr>
          <a:xfrm>
            <a:off x="463942" y="0"/>
            <a:ext cx="10559415" cy="6813232"/>
          </a:xfrm>
          <a:prstGeom prst="rect">
            <a:avLst/>
          </a:prstGeom>
        </p:spPr>
      </p:pic>
    </p:spTree>
    <p:extLst>
      <p:ext uri="{BB962C8B-B14F-4D97-AF65-F5344CB8AC3E}">
        <p14:creationId xmlns:p14="http://schemas.microsoft.com/office/powerpoint/2010/main" val="385598752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3796095-66C8-4103-BE03-53F2BACA5387}" type="slidenum">
              <a:rPr lang="en-US" smtClean="0"/>
              <a:t>101</a:t>
            </a:fld>
            <a:endParaRPr lang="en-US"/>
          </a:p>
        </p:txBody>
      </p:sp>
      <p:pic>
        <p:nvPicPr>
          <p:cNvPr id="3" name="Picture 2"/>
          <p:cNvPicPr>
            <a:picLocks noChangeAspect="1"/>
          </p:cNvPicPr>
          <p:nvPr/>
        </p:nvPicPr>
        <p:blipFill>
          <a:blip r:embed="rId3"/>
          <a:stretch>
            <a:fillRect/>
          </a:stretch>
        </p:blipFill>
        <p:spPr>
          <a:xfrm>
            <a:off x="2658354" y="183515"/>
            <a:ext cx="7439025" cy="6537960"/>
          </a:xfrm>
          <a:prstGeom prst="rect">
            <a:avLst/>
          </a:prstGeom>
        </p:spPr>
      </p:pic>
    </p:spTree>
    <p:extLst>
      <p:ext uri="{BB962C8B-B14F-4D97-AF65-F5344CB8AC3E}">
        <p14:creationId xmlns:p14="http://schemas.microsoft.com/office/powerpoint/2010/main" val="365041692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102</a:t>
            </a:fld>
            <a:endParaRPr lang="en-US"/>
          </a:p>
        </p:txBody>
      </p:sp>
      <p:pic>
        <p:nvPicPr>
          <p:cNvPr id="5" name="Picture 4"/>
          <p:cNvPicPr>
            <a:picLocks noChangeAspect="1"/>
          </p:cNvPicPr>
          <p:nvPr/>
        </p:nvPicPr>
        <p:blipFill>
          <a:blip r:embed="rId3"/>
          <a:stretch>
            <a:fillRect/>
          </a:stretch>
        </p:blipFill>
        <p:spPr>
          <a:xfrm>
            <a:off x="550934" y="73152"/>
            <a:ext cx="9113139" cy="6784848"/>
          </a:xfrm>
          <a:prstGeom prst="rect">
            <a:avLst/>
          </a:prstGeom>
        </p:spPr>
      </p:pic>
      <p:sp>
        <p:nvSpPr>
          <p:cNvPr id="6" name="TextBox 5"/>
          <p:cNvSpPr txBox="1"/>
          <p:nvPr/>
        </p:nvSpPr>
        <p:spPr>
          <a:xfrm>
            <a:off x="9038930" y="1684276"/>
            <a:ext cx="2602523" cy="2308324"/>
          </a:xfrm>
          <a:prstGeom prst="rect">
            <a:avLst/>
          </a:prstGeom>
          <a:noFill/>
          <a:ln w="12700">
            <a:solidFill>
              <a:schemeClr val="tx1"/>
            </a:solidFill>
          </a:ln>
        </p:spPr>
        <p:txBody>
          <a:bodyPr wrap="square" rtlCol="0">
            <a:spAutoFit/>
          </a:bodyPr>
          <a:lstStyle/>
          <a:p>
            <a:r>
              <a:rPr lang="en-US" dirty="0" smtClean="0"/>
              <a:t>PDF file of terms on the LCDGT web page:</a:t>
            </a:r>
          </a:p>
          <a:p>
            <a:r>
              <a:rPr lang="en-US" dirty="0">
                <a:hlinkClick r:id="rId4"/>
              </a:rPr>
              <a:t>https://</a:t>
            </a:r>
            <a:r>
              <a:rPr lang="en-US" dirty="0" smtClean="0">
                <a:hlinkClick r:id="rId4"/>
              </a:rPr>
              <a:t>www.loc.gov/aba/publications/FreeLCDGT/freelcdgt.html</a:t>
            </a:r>
            <a:endParaRPr lang="en-US" dirty="0" smtClean="0"/>
          </a:p>
          <a:p>
            <a:endParaRPr lang="en-US" dirty="0"/>
          </a:p>
          <a:p>
            <a:r>
              <a:rPr lang="en-US" i="1" dirty="0" smtClean="0"/>
              <a:t>Caution:</a:t>
            </a:r>
            <a:r>
              <a:rPr lang="en-US" dirty="0" smtClean="0"/>
              <a:t> only updated annually</a:t>
            </a:r>
          </a:p>
        </p:txBody>
      </p:sp>
    </p:spTree>
    <p:extLst>
      <p:ext uri="{BB962C8B-B14F-4D97-AF65-F5344CB8AC3E}">
        <p14:creationId xmlns:p14="http://schemas.microsoft.com/office/powerpoint/2010/main" val="177807425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103</a:t>
            </a:fld>
            <a:endParaRPr lang="en-US"/>
          </a:p>
        </p:txBody>
      </p:sp>
      <p:pic>
        <p:nvPicPr>
          <p:cNvPr id="3" name="Picture 2"/>
          <p:cNvPicPr>
            <a:picLocks noChangeAspect="1"/>
          </p:cNvPicPr>
          <p:nvPr/>
        </p:nvPicPr>
        <p:blipFill>
          <a:blip r:embed="rId3"/>
          <a:stretch>
            <a:fillRect/>
          </a:stretch>
        </p:blipFill>
        <p:spPr>
          <a:xfrm>
            <a:off x="1582196" y="38100"/>
            <a:ext cx="7703820" cy="6819900"/>
          </a:xfrm>
          <a:prstGeom prst="rect">
            <a:avLst/>
          </a:prstGeom>
        </p:spPr>
      </p:pic>
      <p:sp>
        <p:nvSpPr>
          <p:cNvPr id="4" name="TextBox 3"/>
          <p:cNvSpPr txBox="1"/>
          <p:nvPr/>
        </p:nvSpPr>
        <p:spPr>
          <a:xfrm>
            <a:off x="4451195" y="2163337"/>
            <a:ext cx="7190678" cy="1107996"/>
          </a:xfrm>
          <a:prstGeom prst="rect">
            <a:avLst/>
          </a:prstGeom>
          <a:noFill/>
          <a:ln w="15875">
            <a:solidFill>
              <a:schemeClr val="tx1"/>
            </a:solidFill>
          </a:ln>
        </p:spPr>
        <p:txBody>
          <a:bodyPr wrap="square" rtlCol="0">
            <a:spAutoFit/>
          </a:bodyPr>
          <a:lstStyle/>
          <a:p>
            <a:r>
              <a:rPr lang="en-US" sz="2200" dirty="0" err="1" smtClean="0"/>
              <a:t>Netanel</a:t>
            </a:r>
            <a:r>
              <a:rPr lang="en-US" sz="2200" dirty="0" smtClean="0"/>
              <a:t> </a:t>
            </a:r>
            <a:r>
              <a:rPr lang="en-US" sz="2200" dirty="0" err="1" smtClean="0"/>
              <a:t>Ganin</a:t>
            </a:r>
            <a:r>
              <a:rPr lang="en-US" sz="2200" dirty="0" smtClean="0"/>
              <a:t> generates an up-to-date list of LCDGT monthly:</a:t>
            </a:r>
          </a:p>
          <a:p>
            <a:r>
              <a:rPr lang="en-US" sz="2200" dirty="0" smtClean="0">
                <a:solidFill>
                  <a:srgbClr val="0070C0"/>
                </a:solidFill>
              </a:rPr>
              <a:t> </a:t>
            </a:r>
          </a:p>
          <a:p>
            <a:pPr>
              <a:spcAft>
                <a:spcPts val="1200"/>
              </a:spcAft>
            </a:pPr>
            <a:r>
              <a:rPr lang="en-US" sz="2200" dirty="0" smtClean="0">
                <a:hlinkClick r:id="rId4"/>
              </a:rPr>
              <a:t>http</a:t>
            </a:r>
            <a:r>
              <a:rPr lang="en-US" sz="2200" dirty="0">
                <a:hlinkClick r:id="rId4"/>
              </a:rPr>
              <a:t>://</a:t>
            </a:r>
            <a:r>
              <a:rPr lang="en-US" sz="2200" dirty="0" smtClean="0">
                <a:hlinkClick r:id="rId4"/>
              </a:rPr>
              <a:t>www.netanelganin.com/projects/lcdgt/lcdgt.html</a:t>
            </a:r>
            <a:endParaRPr lang="en-US" sz="2200" dirty="0" smtClean="0"/>
          </a:p>
        </p:txBody>
      </p:sp>
    </p:spTree>
    <p:extLst>
      <p:ext uri="{BB962C8B-B14F-4D97-AF65-F5344CB8AC3E}">
        <p14:creationId xmlns:p14="http://schemas.microsoft.com/office/powerpoint/2010/main" val="47809283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104</a:t>
            </a:fld>
            <a:endParaRPr lang="en-US"/>
          </a:p>
        </p:txBody>
      </p:sp>
      <p:pic>
        <p:nvPicPr>
          <p:cNvPr id="4" name="Picture 3"/>
          <p:cNvPicPr>
            <a:picLocks noChangeAspect="1"/>
          </p:cNvPicPr>
          <p:nvPr/>
        </p:nvPicPr>
        <p:blipFill>
          <a:blip r:embed="rId3"/>
          <a:stretch>
            <a:fillRect/>
          </a:stretch>
        </p:blipFill>
        <p:spPr>
          <a:xfrm>
            <a:off x="748665" y="135447"/>
            <a:ext cx="10605135" cy="1122045"/>
          </a:xfrm>
          <a:prstGeom prst="rect">
            <a:avLst/>
          </a:prstGeom>
        </p:spPr>
      </p:pic>
      <p:pic>
        <p:nvPicPr>
          <p:cNvPr id="6" name="Picture 5"/>
          <p:cNvPicPr>
            <a:picLocks noChangeAspect="1"/>
          </p:cNvPicPr>
          <p:nvPr/>
        </p:nvPicPr>
        <p:blipFill>
          <a:blip r:embed="rId4"/>
          <a:stretch>
            <a:fillRect/>
          </a:stretch>
        </p:blipFill>
        <p:spPr>
          <a:xfrm>
            <a:off x="816006" y="1171003"/>
            <a:ext cx="10470452" cy="5686997"/>
          </a:xfrm>
          <a:prstGeom prst="rect">
            <a:avLst/>
          </a:prstGeom>
        </p:spPr>
      </p:pic>
    </p:spTree>
    <p:extLst>
      <p:ext uri="{BB962C8B-B14F-4D97-AF65-F5344CB8AC3E}">
        <p14:creationId xmlns:p14="http://schemas.microsoft.com/office/powerpoint/2010/main" val="224650368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083" y="111988"/>
            <a:ext cx="10515600" cy="716543"/>
          </a:xfrm>
        </p:spPr>
        <p:txBody>
          <a:bodyPr/>
          <a:lstStyle/>
          <a:p>
            <a:r>
              <a:rPr lang="en-US" dirty="0" smtClean="0"/>
              <a:t>Assigning LCDGT</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105</a:t>
            </a:fld>
            <a:endParaRPr lang="en-US"/>
          </a:p>
        </p:txBody>
      </p:sp>
      <p:pic>
        <p:nvPicPr>
          <p:cNvPr id="7" name="Content Placeholder 6"/>
          <p:cNvPicPr>
            <a:picLocks noGrp="1" noChangeAspect="1"/>
          </p:cNvPicPr>
          <p:nvPr>
            <p:ph idx="1"/>
          </p:nvPr>
        </p:nvPicPr>
        <p:blipFill>
          <a:blip r:embed="rId3"/>
          <a:stretch>
            <a:fillRect/>
          </a:stretch>
        </p:blipFill>
        <p:spPr>
          <a:xfrm>
            <a:off x="3537110" y="917741"/>
            <a:ext cx="5695950" cy="5714524"/>
          </a:xfrm>
          <a:prstGeom prst="rect">
            <a:avLst/>
          </a:prstGeom>
        </p:spPr>
      </p:pic>
      <p:sp>
        <p:nvSpPr>
          <p:cNvPr id="8" name="Rectangle 7"/>
          <p:cNvSpPr/>
          <p:nvPr/>
        </p:nvSpPr>
        <p:spPr>
          <a:xfrm>
            <a:off x="4873083" y="5720576"/>
            <a:ext cx="3847171" cy="26762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89930" y="1471960"/>
            <a:ext cx="3046457" cy="1107996"/>
          </a:xfrm>
          <a:prstGeom prst="rect">
            <a:avLst/>
          </a:prstGeom>
          <a:noFill/>
        </p:spPr>
        <p:txBody>
          <a:bodyPr wrap="square" rtlCol="0">
            <a:spAutoFit/>
          </a:bodyPr>
          <a:lstStyle/>
          <a:p>
            <a:r>
              <a:rPr lang="en-US" sz="2200" dirty="0">
                <a:solidFill>
                  <a:schemeClr val="accent1">
                    <a:lumMod val="75000"/>
                  </a:schemeClr>
                </a:solidFill>
              </a:rPr>
              <a:t>https://www.loc.gov/aba/publications/FreeLCDGT/freelcdgt.html</a:t>
            </a:r>
          </a:p>
        </p:txBody>
      </p:sp>
    </p:spTree>
    <p:extLst>
      <p:ext uri="{BB962C8B-B14F-4D97-AF65-F5344CB8AC3E}">
        <p14:creationId xmlns:p14="http://schemas.microsoft.com/office/powerpoint/2010/main" val="49518306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825624"/>
            <a:ext cx="10515600" cy="4621357"/>
          </a:xfrm>
        </p:spPr>
        <p:txBody>
          <a:bodyPr>
            <a:normAutofit/>
          </a:bodyPr>
          <a:lstStyle/>
          <a:p>
            <a:r>
              <a:rPr lang="en-US" dirty="0" smtClean="0"/>
              <a:t>May add Audience Characteristics (field 385) and Creator/Contributor Characteristics (field 386) to bibliographic and authority records</a:t>
            </a:r>
          </a:p>
          <a:p>
            <a:r>
              <a:rPr lang="en-US" i="1" dirty="0" smtClean="0"/>
              <a:t>LC practice: </a:t>
            </a:r>
            <a:r>
              <a:rPr lang="en-US" dirty="0" smtClean="0"/>
              <a:t>one term per field.  Repeat field if recording multiple terms.  Optionally include $n code.</a:t>
            </a:r>
          </a:p>
          <a:p>
            <a:pPr marL="0" indent="0">
              <a:buNone/>
            </a:pPr>
            <a:r>
              <a:rPr lang="en-US" dirty="0" smtClean="0"/>
              <a:t>	</a:t>
            </a:r>
            <a:r>
              <a:rPr lang="it-IT" dirty="0" smtClean="0"/>
              <a:t>385 __  Lawyers $2 </a:t>
            </a:r>
            <a:r>
              <a:rPr lang="it-IT" dirty="0"/>
              <a:t>lcdgt </a:t>
            </a:r>
          </a:p>
          <a:p>
            <a:pPr marL="0" indent="0">
              <a:buNone/>
            </a:pPr>
            <a:r>
              <a:rPr lang="en-US" dirty="0" smtClean="0"/>
              <a:t>	385 __  Japanese </a:t>
            </a:r>
            <a:r>
              <a:rPr lang="en-US" dirty="0"/>
              <a:t>speakers $2 </a:t>
            </a:r>
            <a:r>
              <a:rPr lang="en-US" dirty="0" err="1"/>
              <a:t>lcdgt</a:t>
            </a:r>
            <a:r>
              <a:rPr lang="en-US" dirty="0"/>
              <a:t> </a:t>
            </a:r>
            <a:endParaRPr lang="en-US" dirty="0" smtClean="0"/>
          </a:p>
          <a:p>
            <a:pPr marL="0" indent="0">
              <a:buNone/>
            </a:pPr>
            <a:r>
              <a:rPr lang="en-US" dirty="0"/>
              <a:t>	</a:t>
            </a:r>
            <a:r>
              <a:rPr lang="en-US" dirty="0" smtClean="0"/>
              <a:t>      </a:t>
            </a:r>
            <a:r>
              <a:rPr lang="en-US" i="1" dirty="0" smtClean="0"/>
              <a:t>or</a:t>
            </a:r>
          </a:p>
          <a:p>
            <a:pPr marL="0" indent="0">
              <a:buNone/>
            </a:pPr>
            <a:r>
              <a:rPr lang="en-US" dirty="0" smtClean="0"/>
              <a:t> 	</a:t>
            </a:r>
            <a:r>
              <a:rPr lang="it-IT" dirty="0" smtClean="0"/>
              <a:t>385 __  $n occ $a Lawyers $2 </a:t>
            </a:r>
            <a:r>
              <a:rPr lang="it-IT" dirty="0"/>
              <a:t>lcdgt </a:t>
            </a:r>
          </a:p>
          <a:p>
            <a:pPr marL="0" indent="0">
              <a:buNone/>
            </a:pPr>
            <a:r>
              <a:rPr lang="en-US" dirty="0" smtClean="0"/>
              <a:t>	385 __  $n </a:t>
            </a:r>
            <a:r>
              <a:rPr lang="en-US" dirty="0" err="1" smtClean="0"/>
              <a:t>lng</a:t>
            </a:r>
            <a:r>
              <a:rPr lang="en-US" dirty="0" smtClean="0"/>
              <a:t> $a Japanese </a:t>
            </a:r>
            <a:r>
              <a:rPr lang="en-US" dirty="0"/>
              <a:t>speakers $2 </a:t>
            </a:r>
            <a:r>
              <a:rPr lang="en-US" dirty="0" err="1"/>
              <a:t>lcdgt</a:t>
            </a:r>
            <a:r>
              <a:rPr lang="en-US" dirty="0"/>
              <a:t> </a:t>
            </a:r>
          </a:p>
        </p:txBody>
      </p:sp>
      <p:sp>
        <p:nvSpPr>
          <p:cNvPr id="4" name="Slide Number Placeholder 3"/>
          <p:cNvSpPr>
            <a:spLocks noGrp="1"/>
          </p:cNvSpPr>
          <p:nvPr>
            <p:ph type="sldNum" sz="quarter" idx="12"/>
          </p:nvPr>
        </p:nvSpPr>
        <p:spPr/>
        <p:txBody>
          <a:bodyPr/>
          <a:lstStyle/>
          <a:p>
            <a:fld id="{B3796095-66C8-4103-BE03-53F2BACA5387}" type="slidenum">
              <a:rPr lang="en-US" smtClean="0"/>
              <a:t>106</a:t>
            </a:fld>
            <a:endParaRPr lang="en-US"/>
          </a:p>
        </p:txBody>
      </p:sp>
    </p:spTree>
    <p:extLst>
      <p:ext uri="{BB962C8B-B14F-4D97-AF65-F5344CB8AC3E}">
        <p14:creationId xmlns:p14="http://schemas.microsoft.com/office/powerpoint/2010/main" val="221477577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7893"/>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54005"/>
            <a:ext cx="10515600" cy="5267470"/>
          </a:xfrm>
        </p:spPr>
        <p:txBody>
          <a:bodyPr>
            <a:normAutofit/>
          </a:bodyPr>
          <a:lstStyle/>
          <a:p>
            <a:pPr>
              <a:spcAft>
                <a:spcPts val="1200"/>
              </a:spcAft>
            </a:pPr>
            <a:r>
              <a:rPr lang="en-US" dirty="0" smtClean="0"/>
              <a:t>LCDGT Manual L 480 (Audience) and L 485 (Creators/Contributors)</a:t>
            </a:r>
          </a:p>
          <a:p>
            <a:pPr lvl="1"/>
            <a:r>
              <a:rPr lang="en-US" sz="2600" dirty="0" smtClean="0"/>
              <a:t>Audience may be explicitly stated or implicit.  Infer audience through examination of the resource (</a:t>
            </a:r>
            <a:r>
              <a:rPr lang="en-US" sz="2600" dirty="0"/>
              <a:t>subject matter, format, </a:t>
            </a:r>
            <a:r>
              <a:rPr lang="en-US" sz="2600" dirty="0" smtClean="0"/>
              <a:t>etc.).</a:t>
            </a:r>
          </a:p>
          <a:p>
            <a:pPr lvl="1"/>
            <a:r>
              <a:rPr lang="en-US" sz="2600" dirty="0" smtClean="0"/>
              <a:t>Liberally assign inferred audiences for juvenile resources, both fiction and nonfiction.  Not restricted to age and educational level terms.  For example, for a picture book on intercountry adoption for ages 5-9, you could assign both </a:t>
            </a:r>
            <a:r>
              <a:rPr lang="en-US" sz="2600" b="1" dirty="0" smtClean="0"/>
              <a:t>School children </a:t>
            </a:r>
            <a:r>
              <a:rPr lang="en-US" sz="2600" dirty="0" smtClean="0"/>
              <a:t>and </a:t>
            </a:r>
            <a:r>
              <a:rPr lang="en-US" sz="2600" b="1" dirty="0" smtClean="0"/>
              <a:t>Adoptees</a:t>
            </a:r>
            <a:r>
              <a:rPr lang="en-US" sz="2600" dirty="0"/>
              <a:t>, if considered useful for those </a:t>
            </a:r>
            <a:r>
              <a:rPr lang="en-US" sz="2600" dirty="0" smtClean="0"/>
              <a:t>wishing to </a:t>
            </a:r>
            <a:r>
              <a:rPr lang="en-US" sz="2600" dirty="0"/>
              <a:t>find a resource to help explain adoption to young children</a:t>
            </a:r>
            <a:endParaRPr lang="en-US" sz="2600" b="1" dirty="0" smtClean="0"/>
          </a:p>
          <a:p>
            <a:pPr lvl="1"/>
            <a:r>
              <a:rPr lang="en-US" sz="2600" dirty="0" smtClean="0"/>
              <a:t>No limit to number of terms that can be assigned</a:t>
            </a:r>
          </a:p>
          <a:p>
            <a:pPr marL="457200" lvl="1" indent="0">
              <a:buNone/>
            </a:pPr>
            <a:endParaRPr lang="en-US" dirty="0"/>
          </a:p>
        </p:txBody>
      </p:sp>
      <p:sp>
        <p:nvSpPr>
          <p:cNvPr id="4" name="Slide Number Placeholder 3"/>
          <p:cNvSpPr>
            <a:spLocks noGrp="1"/>
          </p:cNvSpPr>
          <p:nvPr>
            <p:ph type="sldNum" sz="quarter" idx="12"/>
          </p:nvPr>
        </p:nvSpPr>
        <p:spPr/>
        <p:txBody>
          <a:bodyPr/>
          <a:lstStyle/>
          <a:p>
            <a:fld id="{B3796095-66C8-4103-BE03-53F2BACA5387}" type="slidenum">
              <a:rPr lang="en-US" smtClean="0"/>
              <a:t>107</a:t>
            </a:fld>
            <a:endParaRPr lang="en-US"/>
          </a:p>
        </p:txBody>
      </p:sp>
    </p:spTree>
    <p:extLst>
      <p:ext uri="{BB962C8B-B14F-4D97-AF65-F5344CB8AC3E}">
        <p14:creationId xmlns:p14="http://schemas.microsoft.com/office/powerpoint/2010/main" val="179279730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7893"/>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199" y="1315844"/>
            <a:ext cx="10725616" cy="5542156"/>
          </a:xfrm>
        </p:spPr>
        <p:txBody>
          <a:bodyPr>
            <a:normAutofit lnSpcReduction="10000"/>
          </a:bodyPr>
          <a:lstStyle/>
          <a:p>
            <a:pPr>
              <a:spcAft>
                <a:spcPts val="1200"/>
              </a:spcAft>
            </a:pPr>
            <a:r>
              <a:rPr lang="en-US" dirty="0" smtClean="0"/>
              <a:t>LCDGT Manual L 480 (Audience) and L 485 (Creators/Contributors)</a:t>
            </a:r>
          </a:p>
          <a:p>
            <a:pPr lvl="1"/>
            <a:r>
              <a:rPr lang="en-US" sz="2600" dirty="0" smtClean="0"/>
              <a:t>Generally, all editions of a resource should get the same audience terms assigned, unless the audience has changed significantly.  Generally, all editions of a resource by the same creator should get the same creator terms.</a:t>
            </a:r>
          </a:p>
          <a:p>
            <a:pPr lvl="1"/>
            <a:r>
              <a:rPr lang="en-US" sz="2600" dirty="0" smtClean="0"/>
              <a:t>You may assign terms that overlap in meaning if they are in different group categories (e.g., </a:t>
            </a:r>
            <a:r>
              <a:rPr lang="en-US" sz="2600" b="1" dirty="0" smtClean="0"/>
              <a:t>Teenagers</a:t>
            </a:r>
            <a:r>
              <a:rPr lang="en-US" sz="2600" dirty="0" smtClean="0"/>
              <a:t> and </a:t>
            </a:r>
            <a:r>
              <a:rPr lang="en-US" sz="2600" b="1" dirty="0" smtClean="0"/>
              <a:t>High school students</a:t>
            </a:r>
            <a:r>
              <a:rPr lang="en-US" sz="2600" dirty="0" smtClean="0"/>
              <a:t>; </a:t>
            </a:r>
            <a:r>
              <a:rPr lang="en-US" sz="2600" b="1" dirty="0" smtClean="0"/>
              <a:t>Asian Americans </a:t>
            </a:r>
            <a:r>
              <a:rPr lang="en-US" sz="2600" dirty="0" smtClean="0"/>
              <a:t>and </a:t>
            </a:r>
            <a:r>
              <a:rPr lang="en-US" sz="2600" b="1" dirty="0" smtClean="0"/>
              <a:t>Americans</a:t>
            </a:r>
            <a:r>
              <a:rPr lang="en-US" sz="2600" dirty="0" smtClean="0"/>
              <a:t>)</a:t>
            </a:r>
          </a:p>
          <a:p>
            <a:pPr lvl="1"/>
            <a:r>
              <a:rPr lang="en-US" sz="2600" dirty="0" smtClean="0"/>
              <a:t>Creator/contributor terms should be based on self-identification as a member of a particular demographic group</a:t>
            </a:r>
          </a:p>
          <a:p>
            <a:pPr lvl="1"/>
            <a:r>
              <a:rPr lang="en-US" sz="2600" dirty="0" smtClean="0"/>
              <a:t>Avoid assigning terms based solely on a photograph or a person’s name. Gendered titles (Ms., Mr., Madame, </a:t>
            </a:r>
            <a:r>
              <a:rPr lang="en-US" sz="2600" dirty="0" err="1" smtClean="0"/>
              <a:t>contessa</a:t>
            </a:r>
            <a:r>
              <a:rPr lang="en-US" sz="2600" dirty="0" smtClean="0"/>
              <a:t>) and pronouns (he, she, </a:t>
            </a:r>
            <a:r>
              <a:rPr lang="en-US" sz="2600" dirty="0" err="1" smtClean="0"/>
              <a:t>elle</a:t>
            </a:r>
            <a:r>
              <a:rPr lang="en-US" sz="2600" dirty="0" smtClean="0"/>
              <a:t>, </a:t>
            </a:r>
            <a:r>
              <a:rPr lang="de-DE" sz="2800" dirty="0" smtClean="0"/>
              <a:t>er, etc.)</a:t>
            </a:r>
            <a:r>
              <a:rPr lang="en-US" sz="2600" dirty="0" smtClean="0"/>
              <a:t> may be used, with caution, to choose terms describing a person’s gender</a:t>
            </a:r>
            <a:endParaRPr lang="en-US" sz="2600" dirty="0"/>
          </a:p>
        </p:txBody>
      </p:sp>
      <p:sp>
        <p:nvSpPr>
          <p:cNvPr id="4" name="Slide Number Placeholder 3"/>
          <p:cNvSpPr>
            <a:spLocks noGrp="1"/>
          </p:cNvSpPr>
          <p:nvPr>
            <p:ph type="sldNum" sz="quarter" idx="12"/>
          </p:nvPr>
        </p:nvSpPr>
        <p:spPr/>
        <p:txBody>
          <a:bodyPr/>
          <a:lstStyle/>
          <a:p>
            <a:fld id="{B3796095-66C8-4103-BE03-53F2BACA5387}" type="slidenum">
              <a:rPr lang="en-US" smtClean="0"/>
              <a:t>108</a:t>
            </a:fld>
            <a:endParaRPr lang="en-US"/>
          </a:p>
        </p:txBody>
      </p:sp>
    </p:spTree>
    <p:extLst>
      <p:ext uri="{BB962C8B-B14F-4D97-AF65-F5344CB8AC3E}">
        <p14:creationId xmlns:p14="http://schemas.microsoft.com/office/powerpoint/2010/main" val="219395369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109</a:t>
            </a:fld>
            <a:endParaRPr lang="en-US"/>
          </a:p>
        </p:txBody>
      </p:sp>
      <p:pic>
        <p:nvPicPr>
          <p:cNvPr id="5" name="Picture 4"/>
          <p:cNvPicPr>
            <a:picLocks noChangeAspect="1"/>
          </p:cNvPicPr>
          <p:nvPr/>
        </p:nvPicPr>
        <p:blipFill>
          <a:blip r:embed="rId3"/>
          <a:stretch>
            <a:fillRect/>
          </a:stretch>
        </p:blipFill>
        <p:spPr>
          <a:xfrm>
            <a:off x="8130378" y="1468157"/>
            <a:ext cx="2918460" cy="4363212"/>
          </a:xfrm>
          <a:prstGeom prst="rect">
            <a:avLst/>
          </a:prstGeom>
        </p:spPr>
      </p:pic>
      <p:pic>
        <p:nvPicPr>
          <p:cNvPr id="6" name="Picture 5"/>
          <p:cNvPicPr>
            <a:picLocks noChangeAspect="1"/>
          </p:cNvPicPr>
          <p:nvPr/>
        </p:nvPicPr>
        <p:blipFill>
          <a:blip r:embed="rId4"/>
          <a:stretch>
            <a:fillRect/>
          </a:stretch>
        </p:blipFill>
        <p:spPr>
          <a:xfrm>
            <a:off x="696008" y="1468157"/>
            <a:ext cx="2805684" cy="4363212"/>
          </a:xfrm>
          <a:prstGeom prst="rect">
            <a:avLst/>
          </a:prstGeom>
        </p:spPr>
      </p:pic>
      <p:pic>
        <p:nvPicPr>
          <p:cNvPr id="8" name="Picture 7"/>
          <p:cNvPicPr>
            <a:picLocks noChangeAspect="1"/>
          </p:cNvPicPr>
          <p:nvPr/>
        </p:nvPicPr>
        <p:blipFill>
          <a:blip r:embed="rId5"/>
          <a:stretch>
            <a:fillRect/>
          </a:stretch>
        </p:blipFill>
        <p:spPr>
          <a:xfrm>
            <a:off x="4180116" y="1473681"/>
            <a:ext cx="3271838" cy="4357688"/>
          </a:xfrm>
          <a:prstGeom prst="rect">
            <a:avLst/>
          </a:prstGeom>
        </p:spPr>
      </p:pic>
      <p:sp>
        <p:nvSpPr>
          <p:cNvPr id="9" name="TextBox 8"/>
          <p:cNvSpPr txBox="1"/>
          <p:nvPr/>
        </p:nvSpPr>
        <p:spPr>
          <a:xfrm>
            <a:off x="1215483" y="412595"/>
            <a:ext cx="9991493" cy="630942"/>
          </a:xfrm>
          <a:prstGeom prst="rect">
            <a:avLst/>
          </a:prstGeom>
          <a:noFill/>
        </p:spPr>
        <p:txBody>
          <a:bodyPr wrap="square" rtlCol="0">
            <a:spAutoFit/>
          </a:bodyPr>
          <a:lstStyle/>
          <a:p>
            <a:r>
              <a:rPr lang="en-US" sz="3500" dirty="0" smtClean="0"/>
              <a:t>What do each of these people have in common?</a:t>
            </a:r>
            <a:endParaRPr lang="en-US" sz="3500" dirty="0"/>
          </a:p>
        </p:txBody>
      </p:sp>
    </p:spTree>
    <p:extLst>
      <p:ext uri="{BB962C8B-B14F-4D97-AF65-F5344CB8AC3E}">
        <p14:creationId xmlns:p14="http://schemas.microsoft.com/office/powerpoint/2010/main" val="41860697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11</a:t>
            </a:fld>
            <a:endParaRPr lang="en-US"/>
          </a:p>
        </p:txBody>
      </p:sp>
      <p:pic>
        <p:nvPicPr>
          <p:cNvPr id="3" name="Picture 2"/>
          <p:cNvPicPr>
            <a:picLocks noChangeAspect="1"/>
          </p:cNvPicPr>
          <p:nvPr/>
        </p:nvPicPr>
        <p:blipFill>
          <a:blip r:embed="rId3"/>
          <a:stretch>
            <a:fillRect/>
          </a:stretch>
        </p:blipFill>
        <p:spPr>
          <a:xfrm>
            <a:off x="604837" y="676275"/>
            <a:ext cx="10982325" cy="5505450"/>
          </a:xfrm>
          <a:prstGeom prst="rect">
            <a:avLst/>
          </a:prstGeom>
        </p:spPr>
      </p:pic>
      <p:sp>
        <p:nvSpPr>
          <p:cNvPr id="4" name="Oval 3"/>
          <p:cNvSpPr/>
          <p:nvPr/>
        </p:nvSpPr>
        <p:spPr>
          <a:xfrm>
            <a:off x="2321169" y="1718268"/>
            <a:ext cx="1105319" cy="9545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flipV="1">
            <a:off x="3938954" y="2019719"/>
            <a:ext cx="291402" cy="49236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67611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0"/>
            <a:ext cx="10515600" cy="5367049"/>
          </a:xfrm>
        </p:spPr>
        <p:txBody>
          <a:bodyPr>
            <a:normAutofit/>
          </a:bodyPr>
          <a:lstStyle/>
          <a:p>
            <a:r>
              <a:rPr lang="en-US" dirty="0" smtClean="0"/>
              <a:t>LCDGT Manual L 480 (Audience) and L 485 (Creators/Contributors)</a:t>
            </a:r>
          </a:p>
          <a:p>
            <a:pPr lvl="1"/>
            <a:r>
              <a:rPr lang="en-US" sz="2600" dirty="0"/>
              <a:t>Demographic terms assigned to one of a creator’s resources generally can be used on other resources created by the same person</a:t>
            </a:r>
          </a:p>
          <a:p>
            <a:pPr lvl="1"/>
            <a:r>
              <a:rPr lang="en-US" sz="2600" dirty="0"/>
              <a:t>Assign a term that is broader or more general than the group it is intended to cover only when it is not possible to establish a precise term, or when an array of terms is needed </a:t>
            </a:r>
          </a:p>
          <a:p>
            <a:pPr lvl="1"/>
            <a:r>
              <a:rPr lang="en-US" sz="2600" dirty="0"/>
              <a:t>Assign a separate term for each discrete element rather than compound terms (e.g., </a:t>
            </a:r>
            <a:r>
              <a:rPr lang="en-US" sz="2600" b="1" dirty="0"/>
              <a:t>Japanese Americans </a:t>
            </a:r>
            <a:r>
              <a:rPr lang="en-US" sz="2600" dirty="0"/>
              <a:t>and </a:t>
            </a:r>
            <a:r>
              <a:rPr lang="en-US" sz="2600" b="1" dirty="0"/>
              <a:t>Women</a:t>
            </a:r>
            <a:r>
              <a:rPr lang="en-US" sz="2600" dirty="0"/>
              <a:t> and </a:t>
            </a:r>
            <a:r>
              <a:rPr lang="en-US" sz="2600" b="1" dirty="0"/>
              <a:t>Teachers</a:t>
            </a:r>
            <a:r>
              <a:rPr lang="en-US" sz="2600" dirty="0"/>
              <a:t>, rather than the LCSH term </a:t>
            </a:r>
            <a:r>
              <a:rPr lang="en-US" sz="2600" b="1" dirty="0"/>
              <a:t>Japanese American women teachers</a:t>
            </a:r>
            <a:r>
              <a:rPr lang="en-US" sz="2600" dirty="0"/>
              <a:t>)</a:t>
            </a:r>
          </a:p>
          <a:p>
            <a:r>
              <a:rPr lang="en-US" dirty="0" smtClean="0"/>
              <a:t>L 487 gives guidance on the order of the terms</a:t>
            </a:r>
          </a:p>
          <a:p>
            <a:pPr lvl="1"/>
            <a:r>
              <a:rPr lang="en-US" sz="2600" dirty="0" smtClean="0"/>
              <a:t>If classification number does not reflect either the audience or creator/contributor characteristics, the order doesn’t matter</a:t>
            </a:r>
          </a:p>
          <a:p>
            <a:pPr lvl="1"/>
            <a:endParaRPr lang="en-US" dirty="0"/>
          </a:p>
          <a:p>
            <a:pPr lvl="1"/>
            <a:endParaRPr lang="en-US" dirty="0" smtClean="0"/>
          </a:p>
        </p:txBody>
      </p:sp>
      <p:sp>
        <p:nvSpPr>
          <p:cNvPr id="4" name="Slide Number Placeholder 3"/>
          <p:cNvSpPr>
            <a:spLocks noGrp="1"/>
          </p:cNvSpPr>
          <p:nvPr>
            <p:ph type="sldNum" sz="quarter" idx="12"/>
          </p:nvPr>
        </p:nvSpPr>
        <p:spPr/>
        <p:txBody>
          <a:bodyPr/>
          <a:lstStyle/>
          <a:p>
            <a:fld id="{B3796095-66C8-4103-BE03-53F2BACA5387}" type="slidenum">
              <a:rPr lang="en-US" smtClean="0"/>
              <a:t>110</a:t>
            </a:fld>
            <a:endParaRPr lang="en-US"/>
          </a:p>
        </p:txBody>
      </p:sp>
    </p:spTree>
    <p:extLst>
      <p:ext uri="{BB962C8B-B14F-4D97-AF65-F5344CB8AC3E}">
        <p14:creationId xmlns:p14="http://schemas.microsoft.com/office/powerpoint/2010/main" val="213004153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471"/>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0"/>
            <a:ext cx="10642600" cy="5367049"/>
          </a:xfrm>
        </p:spPr>
        <p:txBody>
          <a:bodyPr>
            <a:normAutofit/>
          </a:bodyPr>
          <a:lstStyle/>
          <a:p>
            <a:pPr>
              <a:spcAft>
                <a:spcPts val="600"/>
              </a:spcAft>
            </a:pPr>
            <a:r>
              <a:rPr lang="en-US" dirty="0" smtClean="0"/>
              <a:t>Follow special instructions in L 510-L 560 if there are any</a:t>
            </a:r>
          </a:p>
          <a:p>
            <a:pPr lvl="1"/>
            <a:r>
              <a:rPr lang="en-US" dirty="0" smtClean="0"/>
              <a:t>Age level and Educational level terms can both be assigned</a:t>
            </a:r>
          </a:p>
          <a:p>
            <a:pPr marL="457200" lvl="1" indent="0">
              <a:buNone/>
            </a:pPr>
            <a:r>
              <a:rPr lang="en-US" dirty="0"/>
              <a:t>	</a:t>
            </a:r>
            <a:r>
              <a:rPr lang="en-US" dirty="0" smtClean="0"/>
              <a:t>	385 __  Teenagers $2 </a:t>
            </a:r>
            <a:r>
              <a:rPr lang="en-US" dirty="0" err="1" smtClean="0"/>
              <a:t>lcdgt</a:t>
            </a:r>
            <a:r>
              <a:rPr lang="en-US" dirty="0" smtClean="0"/>
              <a:t> </a:t>
            </a:r>
          </a:p>
          <a:p>
            <a:pPr marL="457200" lvl="1" indent="0">
              <a:buNone/>
            </a:pPr>
            <a:r>
              <a:rPr lang="en-US" dirty="0" smtClean="0"/>
              <a:t>  		385 __  Junior high school students </a:t>
            </a:r>
            <a:r>
              <a:rPr lang="en-US" dirty="0"/>
              <a:t>$2 </a:t>
            </a:r>
            <a:r>
              <a:rPr lang="en-US" dirty="0" err="1"/>
              <a:t>lcdgt</a:t>
            </a:r>
            <a:r>
              <a:rPr lang="en-US" dirty="0" smtClean="0"/>
              <a:t>  </a:t>
            </a:r>
          </a:p>
          <a:p>
            <a:pPr marL="457200" lvl="1" indent="0">
              <a:buNone/>
            </a:pPr>
            <a:r>
              <a:rPr lang="en-US" dirty="0"/>
              <a:t>	</a:t>
            </a:r>
            <a:r>
              <a:rPr lang="en-US" dirty="0" smtClean="0"/>
              <a:t>	385 __  High school students </a:t>
            </a:r>
            <a:r>
              <a:rPr lang="en-US" dirty="0"/>
              <a:t>$2 </a:t>
            </a:r>
            <a:r>
              <a:rPr lang="en-US" dirty="0" err="1" smtClean="0"/>
              <a:t>lcdgt</a:t>
            </a:r>
            <a:endParaRPr lang="en-US" dirty="0" smtClean="0"/>
          </a:p>
          <a:p>
            <a:pPr lvl="1"/>
            <a:r>
              <a:rPr lang="en-US" dirty="0" smtClean="0"/>
              <a:t>Assign </a:t>
            </a:r>
            <a:r>
              <a:rPr lang="en-US" b="1" dirty="0"/>
              <a:t>Adults </a:t>
            </a:r>
            <a:r>
              <a:rPr lang="en-US" dirty="0" smtClean="0"/>
              <a:t>only when resource specifically states that as the audience.  This can include statements found on a resource such as “Ages 10 and up”:</a:t>
            </a:r>
          </a:p>
          <a:p>
            <a:pPr marL="457200" lvl="1" indent="0">
              <a:buNone/>
            </a:pPr>
            <a:r>
              <a:rPr lang="en-US" dirty="0"/>
              <a:t>	</a:t>
            </a:r>
            <a:r>
              <a:rPr lang="en-US" dirty="0" smtClean="0"/>
              <a:t>	385 __  Preteens </a:t>
            </a:r>
            <a:r>
              <a:rPr lang="en-US" dirty="0"/>
              <a:t>$2 </a:t>
            </a:r>
            <a:r>
              <a:rPr lang="en-US" dirty="0" err="1"/>
              <a:t>lcdgt</a:t>
            </a:r>
            <a:r>
              <a:rPr lang="en-US" dirty="0" smtClean="0"/>
              <a:t>   </a:t>
            </a:r>
          </a:p>
          <a:p>
            <a:pPr marL="457200" lvl="1" indent="0">
              <a:buNone/>
            </a:pPr>
            <a:r>
              <a:rPr lang="en-US" dirty="0"/>
              <a:t>	</a:t>
            </a:r>
            <a:r>
              <a:rPr lang="en-US" dirty="0" smtClean="0"/>
              <a:t>	385 __  Teenagers </a:t>
            </a:r>
            <a:r>
              <a:rPr lang="en-US" dirty="0"/>
              <a:t>$2 </a:t>
            </a:r>
            <a:r>
              <a:rPr lang="en-US" dirty="0" err="1"/>
              <a:t>lcdgt</a:t>
            </a:r>
            <a:r>
              <a:rPr lang="en-US" dirty="0" smtClean="0"/>
              <a:t>   </a:t>
            </a:r>
          </a:p>
          <a:p>
            <a:pPr marL="457200" lvl="1" indent="0">
              <a:buNone/>
            </a:pPr>
            <a:r>
              <a:rPr lang="en-US" dirty="0"/>
              <a:t>	</a:t>
            </a:r>
            <a:r>
              <a:rPr lang="en-US" dirty="0" smtClean="0"/>
              <a:t>	385 __  Adults </a:t>
            </a:r>
            <a:r>
              <a:rPr lang="en-US" dirty="0"/>
              <a:t>$2 </a:t>
            </a:r>
            <a:r>
              <a:rPr lang="en-US" dirty="0" err="1" smtClean="0"/>
              <a:t>lcdgt</a:t>
            </a:r>
            <a:endParaRPr lang="en-US" dirty="0" smtClean="0"/>
          </a:p>
          <a:p>
            <a:pPr lvl="1"/>
            <a:r>
              <a:rPr lang="en-US" dirty="0" smtClean="0"/>
              <a:t>Many resources may not have a specific audience and that’s OK.  Resources with a general audience do not get any audience terms assigned.</a:t>
            </a:r>
          </a:p>
        </p:txBody>
      </p:sp>
      <p:sp>
        <p:nvSpPr>
          <p:cNvPr id="4" name="Slide Number Placeholder 3"/>
          <p:cNvSpPr>
            <a:spLocks noGrp="1"/>
          </p:cNvSpPr>
          <p:nvPr>
            <p:ph type="sldNum" sz="quarter" idx="12"/>
          </p:nvPr>
        </p:nvSpPr>
        <p:spPr/>
        <p:txBody>
          <a:bodyPr/>
          <a:lstStyle/>
          <a:p>
            <a:fld id="{B3796095-66C8-4103-BE03-53F2BACA5387}" type="slidenum">
              <a:rPr lang="en-US" smtClean="0"/>
              <a:t>111</a:t>
            </a:fld>
            <a:endParaRPr lang="en-US"/>
          </a:p>
        </p:txBody>
      </p:sp>
    </p:spTree>
    <p:extLst>
      <p:ext uri="{BB962C8B-B14F-4D97-AF65-F5344CB8AC3E}">
        <p14:creationId xmlns:p14="http://schemas.microsoft.com/office/powerpoint/2010/main" val="61152216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471"/>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1"/>
            <a:ext cx="10642600" cy="5230524"/>
          </a:xfrm>
        </p:spPr>
        <p:txBody>
          <a:bodyPr>
            <a:normAutofit/>
          </a:bodyPr>
          <a:lstStyle/>
          <a:p>
            <a:pPr>
              <a:spcAft>
                <a:spcPts val="600"/>
              </a:spcAft>
            </a:pPr>
            <a:r>
              <a:rPr lang="en-US" dirty="0" smtClean="0"/>
              <a:t>Follow special instructions in L 510-L 560 if there are any</a:t>
            </a:r>
          </a:p>
          <a:p>
            <a:pPr lvl="1"/>
            <a:r>
              <a:rPr lang="en-US" dirty="0"/>
              <a:t>Ethnic/cultural terms and nationality/regional terms may both be assigned, even if they share wording (e.g., </a:t>
            </a:r>
            <a:r>
              <a:rPr lang="en-US" b="1" dirty="0"/>
              <a:t>Korean Americans</a:t>
            </a:r>
            <a:r>
              <a:rPr lang="en-US" dirty="0"/>
              <a:t> and </a:t>
            </a:r>
            <a:r>
              <a:rPr lang="en-US" b="1" dirty="0"/>
              <a:t>Americans</a:t>
            </a:r>
            <a:r>
              <a:rPr lang="en-US" dirty="0" smtClean="0"/>
              <a:t>)</a:t>
            </a:r>
          </a:p>
          <a:p>
            <a:pPr lvl="1"/>
            <a:r>
              <a:rPr lang="en-US" dirty="0" smtClean="0"/>
              <a:t>Assign </a:t>
            </a:r>
            <a:r>
              <a:rPr lang="en-US" dirty="0" err="1" smtClean="0"/>
              <a:t>demonyms</a:t>
            </a:r>
            <a:r>
              <a:rPr lang="en-US" dirty="0"/>
              <a:t> based on statements that indicate current or former residence in a place</a:t>
            </a:r>
            <a:endParaRPr lang="en-US" dirty="0" smtClean="0"/>
          </a:p>
          <a:p>
            <a:pPr lvl="1"/>
            <a:r>
              <a:rPr lang="en-US" dirty="0" smtClean="0"/>
              <a:t>Do </a:t>
            </a:r>
            <a:r>
              <a:rPr lang="en-US" dirty="0"/>
              <a:t>not attempt to distinguish between people who were born and/or grew up in a place and those who moved to that place later in their lives. Do not attempt to discern immigration and naturalization status, except as explicitly indicated on the resource </a:t>
            </a:r>
            <a:r>
              <a:rPr lang="en-US" dirty="0" smtClean="0"/>
              <a:t>itself. </a:t>
            </a:r>
            <a:endParaRPr lang="en-US" dirty="0"/>
          </a:p>
          <a:p>
            <a:pPr marL="457200" lvl="1" indent="0">
              <a:buNone/>
            </a:pPr>
            <a:r>
              <a:rPr lang="en-US" dirty="0" smtClean="0"/>
              <a:t>   	 “… was born and raised in Australia and currently lives in Spain”</a:t>
            </a:r>
          </a:p>
          <a:p>
            <a:pPr marL="457200" lvl="1" indent="0">
              <a:buNone/>
            </a:pPr>
            <a:r>
              <a:rPr lang="en-US" dirty="0"/>
              <a:t>	</a:t>
            </a:r>
            <a:r>
              <a:rPr lang="en-US" dirty="0" smtClean="0"/>
              <a:t>            	386 __  Australians $a Spaniards $2 </a:t>
            </a:r>
            <a:r>
              <a:rPr lang="en-US" dirty="0" err="1" smtClean="0"/>
              <a:t>lcdgt</a:t>
            </a:r>
            <a:endParaRPr lang="en-US" dirty="0"/>
          </a:p>
          <a:p>
            <a:pPr lvl="1"/>
            <a:endParaRPr lang="en-US" dirty="0" smtClean="0"/>
          </a:p>
        </p:txBody>
      </p:sp>
      <p:sp>
        <p:nvSpPr>
          <p:cNvPr id="4" name="Slide Number Placeholder 3"/>
          <p:cNvSpPr>
            <a:spLocks noGrp="1"/>
          </p:cNvSpPr>
          <p:nvPr>
            <p:ph type="sldNum" sz="quarter" idx="12"/>
          </p:nvPr>
        </p:nvSpPr>
        <p:spPr/>
        <p:txBody>
          <a:bodyPr/>
          <a:lstStyle/>
          <a:p>
            <a:fld id="{B3796095-66C8-4103-BE03-53F2BACA5387}" type="slidenum">
              <a:rPr lang="en-US" smtClean="0"/>
              <a:t>112</a:t>
            </a:fld>
            <a:endParaRPr lang="en-US"/>
          </a:p>
        </p:txBody>
      </p:sp>
    </p:spTree>
    <p:extLst>
      <p:ext uri="{BB962C8B-B14F-4D97-AF65-F5344CB8AC3E}">
        <p14:creationId xmlns:p14="http://schemas.microsoft.com/office/powerpoint/2010/main" val="324531326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6496"/>
            <a:ext cx="10515600" cy="651251"/>
          </a:xfrm>
        </p:spPr>
        <p:txBody>
          <a:bodyPr>
            <a:normAutofit fontScale="90000"/>
          </a:bodyPr>
          <a:lstStyle/>
          <a:p>
            <a:r>
              <a:rPr lang="en-US" dirty="0" smtClean="0"/>
              <a:t>Assigning LCDGT - Key Points</a:t>
            </a:r>
            <a:endParaRPr lang="en-US" dirty="0"/>
          </a:p>
        </p:txBody>
      </p:sp>
      <p:sp>
        <p:nvSpPr>
          <p:cNvPr id="3" name="Content Placeholder 2"/>
          <p:cNvSpPr>
            <a:spLocks noGrp="1"/>
          </p:cNvSpPr>
          <p:nvPr>
            <p:ph idx="1"/>
          </p:nvPr>
        </p:nvSpPr>
        <p:spPr>
          <a:xfrm>
            <a:off x="838200" y="1205130"/>
            <a:ext cx="10815735" cy="5652870"/>
          </a:xfrm>
        </p:spPr>
        <p:txBody>
          <a:bodyPr>
            <a:normAutofit/>
          </a:bodyPr>
          <a:lstStyle/>
          <a:p>
            <a:r>
              <a:rPr lang="en-US" dirty="0" smtClean="0"/>
              <a:t>Follow special instructions in L 510-L 560 if there are any</a:t>
            </a:r>
          </a:p>
          <a:p>
            <a:pPr lvl="1"/>
            <a:r>
              <a:rPr lang="en-US" dirty="0" smtClean="0"/>
              <a:t>When the audience or creator/contributor resides below </a:t>
            </a:r>
            <a:r>
              <a:rPr lang="en-US" dirty="0"/>
              <a:t>the first-level administrative subdivisions of countries (e.g., a state, a province</a:t>
            </a:r>
            <a:r>
              <a:rPr lang="en-US" dirty="0" smtClean="0"/>
              <a:t>), assign terms for the first-level administrative subdivision (e.g., for a resident of San Francisco or someone who grew up in San Francisco, assign </a:t>
            </a:r>
            <a:r>
              <a:rPr lang="en-US" b="1" dirty="0" smtClean="0"/>
              <a:t>Californians</a:t>
            </a:r>
            <a:r>
              <a:rPr lang="en-US" dirty="0" smtClean="0"/>
              <a:t>)</a:t>
            </a:r>
            <a:endParaRPr lang="en-US" dirty="0"/>
          </a:p>
          <a:p>
            <a:pPr lvl="1"/>
            <a:r>
              <a:rPr lang="en-US" i="1" dirty="0" smtClean="0"/>
              <a:t>Note:</a:t>
            </a:r>
            <a:r>
              <a:rPr lang="en-US" dirty="0" smtClean="0"/>
              <a:t> LC is still deciding whether and how to establish </a:t>
            </a:r>
            <a:r>
              <a:rPr lang="en-US" dirty="0" err="1" smtClean="0"/>
              <a:t>demonyms</a:t>
            </a:r>
            <a:r>
              <a:rPr lang="en-US" dirty="0" smtClean="0"/>
              <a:t> for places below the first-level administrative subdivision of a country</a:t>
            </a:r>
          </a:p>
          <a:p>
            <a:pPr lvl="1"/>
            <a:r>
              <a:rPr lang="en-US" dirty="0" smtClean="0"/>
              <a:t>Possible interim practice:</a:t>
            </a:r>
          </a:p>
          <a:p>
            <a:pPr lvl="2"/>
            <a:r>
              <a:rPr lang="en-US" dirty="0" smtClean="0"/>
              <a:t>If there is an well known </a:t>
            </a:r>
            <a:r>
              <a:rPr lang="en-US" dirty="0" err="1" smtClean="0"/>
              <a:t>demonym</a:t>
            </a:r>
            <a:r>
              <a:rPr lang="en-US" dirty="0" smtClean="0"/>
              <a:t> for the local place, assign it </a:t>
            </a:r>
            <a:r>
              <a:rPr lang="en-US" i="1" dirty="0" smtClean="0"/>
              <a:t>without a subfield $2 </a:t>
            </a:r>
            <a:r>
              <a:rPr lang="en-US" dirty="0" smtClean="0"/>
              <a:t>or with </a:t>
            </a:r>
            <a:r>
              <a:rPr lang="en-US" i="1" dirty="0" smtClean="0"/>
              <a:t>$2 local</a:t>
            </a:r>
            <a:r>
              <a:rPr lang="en-US" dirty="0" smtClean="0"/>
              <a:t> if you keep your own list of locally assigned terms</a:t>
            </a:r>
            <a:endParaRPr lang="en-US" i="1" dirty="0" smtClean="0"/>
          </a:p>
          <a:p>
            <a:pPr lvl="2"/>
            <a:r>
              <a:rPr lang="en-US" dirty="0" smtClean="0"/>
              <a:t>For creator/contributors, could also add 370 $g for the place of origin of work</a:t>
            </a:r>
          </a:p>
          <a:p>
            <a:pPr marL="914400" lvl="2" indent="0">
              <a:buNone/>
            </a:pPr>
            <a:r>
              <a:rPr lang="en-US" dirty="0"/>
              <a:t> </a:t>
            </a:r>
            <a:r>
              <a:rPr lang="en-US" dirty="0" smtClean="0"/>
              <a:t>        For example: A collection of poetry written by people from Richmond, Virginia</a:t>
            </a:r>
          </a:p>
          <a:p>
            <a:pPr marL="914400" lvl="2" indent="0">
              <a:buNone/>
            </a:pPr>
            <a:r>
              <a:rPr lang="en-US" dirty="0"/>
              <a:t>	</a:t>
            </a:r>
            <a:r>
              <a:rPr lang="en-US" dirty="0" smtClean="0">
                <a:solidFill>
                  <a:srgbClr val="FF0000"/>
                </a:solidFill>
              </a:rPr>
              <a:t>370 __  $</a:t>
            </a:r>
            <a:r>
              <a:rPr lang="en-US" dirty="0">
                <a:solidFill>
                  <a:srgbClr val="FF0000"/>
                </a:solidFill>
              </a:rPr>
              <a:t>g </a:t>
            </a:r>
            <a:r>
              <a:rPr lang="en-US" dirty="0" smtClean="0">
                <a:solidFill>
                  <a:srgbClr val="FF0000"/>
                </a:solidFill>
              </a:rPr>
              <a:t>Richmond (Va.) $2 </a:t>
            </a:r>
            <a:r>
              <a:rPr lang="en-US" dirty="0" err="1" smtClean="0">
                <a:solidFill>
                  <a:srgbClr val="FF0000"/>
                </a:solidFill>
              </a:rPr>
              <a:t>naf</a:t>
            </a:r>
            <a:endParaRPr lang="en-US" dirty="0" smtClean="0">
              <a:solidFill>
                <a:srgbClr val="FF0000"/>
              </a:solidFill>
            </a:endParaRPr>
          </a:p>
          <a:p>
            <a:pPr marL="914400" lvl="2" indent="0">
              <a:buNone/>
            </a:pPr>
            <a:r>
              <a:rPr lang="en-US" dirty="0">
                <a:solidFill>
                  <a:srgbClr val="FF0000"/>
                </a:solidFill>
              </a:rPr>
              <a:t>	</a:t>
            </a:r>
            <a:r>
              <a:rPr lang="en-US" dirty="0" smtClean="0">
                <a:solidFill>
                  <a:srgbClr val="FF0000"/>
                </a:solidFill>
              </a:rPr>
              <a:t>386 __  </a:t>
            </a:r>
            <a:r>
              <a:rPr lang="en-US" dirty="0" err="1" smtClean="0">
                <a:solidFill>
                  <a:srgbClr val="FF0000"/>
                </a:solidFill>
              </a:rPr>
              <a:t>Richmonders</a:t>
            </a:r>
            <a:r>
              <a:rPr lang="en-US" dirty="0" smtClean="0">
                <a:solidFill>
                  <a:srgbClr val="FF0000"/>
                </a:solidFill>
              </a:rPr>
              <a:t>   </a:t>
            </a:r>
            <a:r>
              <a:rPr lang="en-US" i="1" dirty="0" smtClean="0"/>
              <a:t>or</a:t>
            </a:r>
            <a:r>
              <a:rPr lang="en-US" dirty="0" smtClean="0">
                <a:solidFill>
                  <a:srgbClr val="FF0000"/>
                </a:solidFill>
              </a:rPr>
              <a:t>   </a:t>
            </a:r>
            <a:r>
              <a:rPr lang="en-US" dirty="0" err="1" smtClean="0">
                <a:solidFill>
                  <a:srgbClr val="FF0000"/>
                </a:solidFill>
              </a:rPr>
              <a:t>Richmonders</a:t>
            </a:r>
            <a:r>
              <a:rPr lang="en-US" dirty="0" smtClean="0">
                <a:solidFill>
                  <a:srgbClr val="FF0000"/>
                </a:solidFill>
              </a:rPr>
              <a:t> $2 local</a:t>
            </a:r>
          </a:p>
          <a:p>
            <a:pPr marL="914400" lvl="2" indent="0">
              <a:buNone/>
            </a:pPr>
            <a:r>
              <a:rPr lang="en-US" dirty="0" smtClean="0">
                <a:solidFill>
                  <a:srgbClr val="FF0000"/>
                </a:solidFill>
              </a:rPr>
              <a:t>	386 __  Virginians $2 </a:t>
            </a:r>
            <a:r>
              <a:rPr lang="en-US" dirty="0" err="1" smtClean="0">
                <a:solidFill>
                  <a:srgbClr val="FF0000"/>
                </a:solidFill>
              </a:rPr>
              <a:t>lcdgt</a:t>
            </a:r>
            <a:endParaRPr lang="en-US" i="1" dirty="0" smtClean="0">
              <a:solidFill>
                <a:srgbClr val="FF0000"/>
              </a:solidFill>
            </a:endParaRPr>
          </a:p>
        </p:txBody>
      </p:sp>
      <p:sp>
        <p:nvSpPr>
          <p:cNvPr id="4" name="Slide Number Placeholder 3"/>
          <p:cNvSpPr>
            <a:spLocks noGrp="1"/>
          </p:cNvSpPr>
          <p:nvPr>
            <p:ph type="sldNum" sz="quarter" idx="12"/>
          </p:nvPr>
        </p:nvSpPr>
        <p:spPr/>
        <p:txBody>
          <a:bodyPr/>
          <a:lstStyle/>
          <a:p>
            <a:fld id="{B3796095-66C8-4103-BE03-53F2BACA5387}" type="slidenum">
              <a:rPr lang="en-US" smtClean="0"/>
              <a:t>113</a:t>
            </a:fld>
            <a:endParaRPr lang="en-US"/>
          </a:p>
        </p:txBody>
      </p:sp>
    </p:spTree>
    <p:extLst>
      <p:ext uri="{BB962C8B-B14F-4D97-AF65-F5344CB8AC3E}">
        <p14:creationId xmlns:p14="http://schemas.microsoft.com/office/powerpoint/2010/main" val="119594873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471"/>
            <a:ext cx="10515600" cy="881784"/>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90951"/>
            <a:ext cx="10642600" cy="5230524"/>
          </a:xfrm>
        </p:spPr>
        <p:txBody>
          <a:bodyPr>
            <a:normAutofit/>
          </a:bodyPr>
          <a:lstStyle/>
          <a:p>
            <a:pPr>
              <a:spcAft>
                <a:spcPts val="600"/>
              </a:spcAft>
            </a:pPr>
            <a:r>
              <a:rPr lang="en-US" dirty="0" smtClean="0"/>
              <a:t>Follow special instructions in L 510-L 560 if there are any</a:t>
            </a:r>
          </a:p>
          <a:p>
            <a:pPr lvl="1">
              <a:spcAft>
                <a:spcPts val="600"/>
              </a:spcAft>
            </a:pPr>
            <a:r>
              <a:rPr lang="en-US" dirty="0" smtClean="0"/>
              <a:t>Do </a:t>
            </a:r>
            <a:r>
              <a:rPr lang="en-US" i="1" dirty="0" smtClean="0"/>
              <a:t>not</a:t>
            </a:r>
            <a:r>
              <a:rPr lang="en-US" dirty="0" smtClean="0"/>
              <a:t> assign language terms just to reflect the language of a resource (e.g., don’t assign audience </a:t>
            </a:r>
            <a:r>
              <a:rPr lang="en-US" b="1" dirty="0" smtClean="0"/>
              <a:t>German speakers </a:t>
            </a:r>
            <a:r>
              <a:rPr lang="en-US" dirty="0" smtClean="0"/>
              <a:t>to every resource in German).  Language terms for audience are usually assigned for resources that instruct speakers of one language who are learning another language.</a:t>
            </a:r>
          </a:p>
          <a:p>
            <a:pPr lvl="1">
              <a:spcAft>
                <a:spcPts val="600"/>
              </a:spcAft>
            </a:pPr>
            <a:r>
              <a:rPr lang="en-US" dirty="0" smtClean="0"/>
              <a:t>Bilingual dictionaries may have two audience speaker terms assigned if speakers of both languages would find it useful</a:t>
            </a:r>
          </a:p>
          <a:p>
            <a:pPr marL="914400" lvl="2" indent="0">
              <a:buNone/>
            </a:pPr>
            <a:r>
              <a:rPr lang="en-US" sz="2400" dirty="0"/>
              <a:t>245 00  Collins English-Italian, Italian-English dictionary …</a:t>
            </a:r>
          </a:p>
          <a:p>
            <a:pPr marL="914400" lvl="2" indent="0">
              <a:buNone/>
            </a:pPr>
            <a:r>
              <a:rPr lang="en-US" sz="2400" dirty="0"/>
              <a:t>385 __  English speakers $2 </a:t>
            </a:r>
            <a:r>
              <a:rPr lang="en-US" sz="2400" dirty="0" err="1"/>
              <a:t>lcdgt</a:t>
            </a:r>
            <a:endParaRPr lang="en-US" sz="2400" dirty="0"/>
          </a:p>
          <a:p>
            <a:pPr marL="914400" lvl="2" indent="0">
              <a:buNone/>
            </a:pPr>
            <a:r>
              <a:rPr lang="en-US" sz="2400" dirty="0"/>
              <a:t>385 __  Italian speakers $2 </a:t>
            </a:r>
            <a:r>
              <a:rPr lang="en-US" sz="2400" dirty="0" err="1" smtClean="0"/>
              <a:t>lcdgt</a:t>
            </a:r>
            <a:r>
              <a:rPr lang="en-US" sz="2400" dirty="0" smtClean="0"/>
              <a:t> </a:t>
            </a:r>
            <a:endParaRPr lang="en-US" sz="2400" dirty="0"/>
          </a:p>
          <a:p>
            <a:pPr lvl="1">
              <a:spcBef>
                <a:spcPts val="800"/>
              </a:spcBef>
              <a:spcAft>
                <a:spcPts val="600"/>
              </a:spcAft>
            </a:pPr>
            <a:r>
              <a:rPr lang="en-US" dirty="0" smtClean="0"/>
              <a:t>Monolingual language dictionaries would </a:t>
            </a:r>
            <a:r>
              <a:rPr lang="en-US" i="1" dirty="0" smtClean="0"/>
              <a:t>not</a:t>
            </a:r>
            <a:r>
              <a:rPr lang="en-US" dirty="0" smtClean="0"/>
              <a:t> be assigned a language audience term, e.g., don’t assign </a:t>
            </a:r>
            <a:r>
              <a:rPr lang="en-US" b="1" dirty="0" smtClean="0"/>
              <a:t>English speakers </a:t>
            </a:r>
            <a:r>
              <a:rPr lang="en-US" dirty="0" smtClean="0"/>
              <a:t>to </a:t>
            </a:r>
            <a:r>
              <a:rPr lang="en-US" dirty="0"/>
              <a:t>the OED or to </a:t>
            </a:r>
            <a:r>
              <a:rPr lang="en-US" i="1" dirty="0"/>
              <a:t>A </a:t>
            </a:r>
            <a:r>
              <a:rPr lang="en-US" i="1" dirty="0" smtClean="0"/>
              <a:t>Dictionary </a:t>
            </a:r>
            <a:r>
              <a:rPr lang="en-US" i="1" dirty="0"/>
              <a:t>of </a:t>
            </a:r>
            <a:r>
              <a:rPr lang="en-US" i="1" dirty="0" smtClean="0"/>
              <a:t>Economics</a:t>
            </a:r>
            <a:r>
              <a:rPr lang="en-US" dirty="0" smtClean="0"/>
              <a:t> </a:t>
            </a:r>
          </a:p>
        </p:txBody>
      </p:sp>
      <p:sp>
        <p:nvSpPr>
          <p:cNvPr id="4" name="Slide Number Placeholder 3"/>
          <p:cNvSpPr>
            <a:spLocks noGrp="1"/>
          </p:cNvSpPr>
          <p:nvPr>
            <p:ph type="sldNum" sz="quarter" idx="12"/>
          </p:nvPr>
        </p:nvSpPr>
        <p:spPr/>
        <p:txBody>
          <a:bodyPr/>
          <a:lstStyle/>
          <a:p>
            <a:fld id="{B3796095-66C8-4103-BE03-53F2BACA5387}" type="slidenum">
              <a:rPr lang="en-US" smtClean="0"/>
              <a:t>114</a:t>
            </a:fld>
            <a:endParaRPr lang="en-US"/>
          </a:p>
        </p:txBody>
      </p:sp>
    </p:spTree>
    <p:extLst>
      <p:ext uri="{BB962C8B-B14F-4D97-AF65-F5344CB8AC3E}">
        <p14:creationId xmlns:p14="http://schemas.microsoft.com/office/powerpoint/2010/main" val="408358264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9572"/>
          </a:xfrm>
        </p:spPr>
        <p:txBody>
          <a:bodyPr/>
          <a:lstStyle/>
          <a:p>
            <a:r>
              <a:rPr lang="en-US" dirty="0" smtClean="0"/>
              <a:t>Assigning LCDGT - Key Points</a:t>
            </a:r>
            <a:endParaRPr lang="en-US" dirty="0"/>
          </a:p>
        </p:txBody>
      </p:sp>
      <p:sp>
        <p:nvSpPr>
          <p:cNvPr id="3" name="Content Placeholder 2"/>
          <p:cNvSpPr>
            <a:spLocks noGrp="1"/>
          </p:cNvSpPr>
          <p:nvPr>
            <p:ph idx="1"/>
          </p:nvPr>
        </p:nvSpPr>
        <p:spPr>
          <a:xfrm>
            <a:off x="838200" y="1424845"/>
            <a:ext cx="10515600" cy="4621357"/>
          </a:xfrm>
        </p:spPr>
        <p:txBody>
          <a:bodyPr>
            <a:normAutofit lnSpcReduction="10000"/>
          </a:bodyPr>
          <a:lstStyle/>
          <a:p>
            <a:pPr marL="228600" lvl="1">
              <a:spcBef>
                <a:spcPts val="1000"/>
              </a:spcBef>
            </a:pPr>
            <a:r>
              <a:rPr lang="en-US" sz="2800" dirty="0"/>
              <a:t>Do not assign a term from the Occupation/Field of Activity category when the term is redundant with the format of resource being cataloged.  That is, don’t assign </a:t>
            </a:r>
            <a:r>
              <a:rPr lang="en-US" sz="2800" b="1" dirty="0"/>
              <a:t>Composers</a:t>
            </a:r>
            <a:r>
              <a:rPr lang="en-US" sz="2800" dirty="0"/>
              <a:t> as a creator characteristic of a score. It’s a score, so its creator must be a composer!  Similarly, don’t assign </a:t>
            </a:r>
            <a:r>
              <a:rPr lang="en-US" sz="2800" b="1" dirty="0" smtClean="0"/>
              <a:t>Poets</a:t>
            </a:r>
            <a:r>
              <a:rPr lang="en-US" sz="2800" dirty="0" smtClean="0"/>
              <a:t> </a:t>
            </a:r>
            <a:r>
              <a:rPr lang="en-US" sz="2800" dirty="0"/>
              <a:t>to every </a:t>
            </a:r>
            <a:r>
              <a:rPr lang="en-US" sz="2800" dirty="0" smtClean="0"/>
              <a:t>book of poetry.  </a:t>
            </a:r>
            <a:r>
              <a:rPr lang="en-US" sz="2800" dirty="0" smtClean="0"/>
              <a:t>However</a:t>
            </a:r>
            <a:r>
              <a:rPr lang="en-US" sz="2800" dirty="0"/>
              <a:t>, if you have a novel </a:t>
            </a:r>
            <a:r>
              <a:rPr lang="en-US" sz="2800" dirty="0" smtClean="0"/>
              <a:t>or non-fiction work written </a:t>
            </a:r>
            <a:r>
              <a:rPr lang="en-US" sz="2800" dirty="0"/>
              <a:t>by a composer, then assigning </a:t>
            </a:r>
            <a:r>
              <a:rPr lang="en-US" sz="2800" b="1" dirty="0"/>
              <a:t>Composers</a:t>
            </a:r>
            <a:r>
              <a:rPr lang="en-US" sz="2800" dirty="0"/>
              <a:t> as a creator characteristic is useful</a:t>
            </a:r>
            <a:r>
              <a:rPr lang="en-US" sz="2800" dirty="0" smtClean="0"/>
              <a:t>.</a:t>
            </a:r>
          </a:p>
          <a:p>
            <a:r>
              <a:rPr lang="en-US" dirty="0" smtClean="0"/>
              <a:t>Consider SACO proposals for new LCDGT terms needed in new cataloging </a:t>
            </a:r>
          </a:p>
          <a:p>
            <a:r>
              <a:rPr lang="en-US" dirty="0" smtClean="0"/>
              <a:t>Continue to follow current subject cataloging policies and procedures as found the </a:t>
            </a:r>
            <a:r>
              <a:rPr lang="en-US" i="1" dirty="0" smtClean="0"/>
              <a:t>Subject Headings Manual</a:t>
            </a:r>
            <a:r>
              <a:rPr lang="en-US" dirty="0" smtClean="0"/>
              <a:t>.  That is, assignment of LCDGT in fields 385 and 386 is </a:t>
            </a:r>
            <a:r>
              <a:rPr lang="en-US" i="1" dirty="0" smtClean="0"/>
              <a:t>in addition</a:t>
            </a:r>
            <a:r>
              <a:rPr lang="en-US" dirty="0" smtClean="0"/>
              <a:t> to what you assign in 6XX fields.</a:t>
            </a:r>
            <a:endParaRPr lang="en-US" i="1" dirty="0" smtClean="0"/>
          </a:p>
          <a:p>
            <a:endParaRPr lang="en-US" dirty="0" smtClean="0"/>
          </a:p>
        </p:txBody>
      </p:sp>
      <p:sp>
        <p:nvSpPr>
          <p:cNvPr id="4" name="Slide Number Placeholder 3"/>
          <p:cNvSpPr>
            <a:spLocks noGrp="1"/>
          </p:cNvSpPr>
          <p:nvPr>
            <p:ph type="sldNum" sz="quarter" idx="12"/>
          </p:nvPr>
        </p:nvSpPr>
        <p:spPr/>
        <p:txBody>
          <a:bodyPr/>
          <a:lstStyle/>
          <a:p>
            <a:fld id="{B3796095-66C8-4103-BE03-53F2BACA5387}" type="slidenum">
              <a:rPr lang="en-US" smtClean="0"/>
              <a:t>115</a:t>
            </a:fld>
            <a:endParaRPr lang="en-US"/>
          </a:p>
        </p:txBody>
      </p:sp>
    </p:spTree>
    <p:extLst>
      <p:ext uri="{BB962C8B-B14F-4D97-AF65-F5344CB8AC3E}">
        <p14:creationId xmlns:p14="http://schemas.microsoft.com/office/powerpoint/2010/main" val="38334990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7029"/>
            <a:ext cx="10515600" cy="267921"/>
          </a:xfrm>
        </p:spPr>
        <p:txBody>
          <a:bodyPr>
            <a:noAutofit/>
          </a:bodyPr>
          <a:lstStyle/>
          <a:p>
            <a:r>
              <a:rPr lang="en-US" sz="3800" dirty="0" smtClean="0"/>
              <a:t>Examples - Audience</a:t>
            </a:r>
            <a:endParaRPr lang="en-US" sz="3800" dirty="0"/>
          </a:p>
        </p:txBody>
      </p:sp>
      <p:sp>
        <p:nvSpPr>
          <p:cNvPr id="3" name="Content Placeholder 2"/>
          <p:cNvSpPr>
            <a:spLocks noGrp="1"/>
          </p:cNvSpPr>
          <p:nvPr>
            <p:ph idx="1"/>
          </p:nvPr>
        </p:nvSpPr>
        <p:spPr>
          <a:xfrm>
            <a:off x="838200" y="747132"/>
            <a:ext cx="11239919" cy="6321883"/>
          </a:xfrm>
        </p:spPr>
        <p:txBody>
          <a:bodyPr>
            <a:normAutofit lnSpcReduction="10000"/>
          </a:bodyPr>
          <a:lstStyle/>
          <a:p>
            <a:pPr marL="0" indent="0">
              <a:buNone/>
            </a:pPr>
            <a:r>
              <a:rPr lang="en-US" dirty="0"/>
              <a:t>245 00 </a:t>
            </a:r>
            <a:r>
              <a:rPr lang="en-US" dirty="0" smtClean="0"/>
              <a:t> Monsters</a:t>
            </a:r>
            <a:r>
              <a:rPr lang="en-US" dirty="0"/>
              <a:t>, Inc. / </a:t>
            </a:r>
            <a:r>
              <a:rPr lang="en-US" dirty="0" smtClean="0"/>
              <a:t>$c </a:t>
            </a:r>
            <a:r>
              <a:rPr lang="en-US" dirty="0"/>
              <a:t>Walt Disney Pictures presents ; Pixar </a:t>
            </a:r>
            <a:r>
              <a:rPr lang="en-US" dirty="0" smtClean="0"/>
              <a:t>Animation</a:t>
            </a:r>
          </a:p>
          <a:p>
            <a:pPr marL="0" indent="0">
              <a:buNone/>
            </a:pPr>
            <a:r>
              <a:rPr lang="en-US" dirty="0"/>
              <a:t>	</a:t>
            </a:r>
            <a:r>
              <a:rPr lang="en-US" dirty="0" smtClean="0"/>
              <a:t>   Studios </a:t>
            </a:r>
            <a:r>
              <a:rPr lang="en-US" dirty="0"/>
              <a:t>film ; producer, Darla K</a:t>
            </a:r>
            <a:r>
              <a:rPr lang="en-US" dirty="0" smtClean="0"/>
              <a:t>. Anderson </a:t>
            </a:r>
            <a:r>
              <a:rPr lang="en-US" dirty="0"/>
              <a:t>; written by </a:t>
            </a:r>
            <a:r>
              <a:rPr lang="en-US" dirty="0" smtClean="0"/>
              <a:t>Andrew</a:t>
            </a:r>
          </a:p>
          <a:p>
            <a:pPr marL="0" indent="0">
              <a:buNone/>
            </a:pPr>
            <a:r>
              <a:rPr lang="en-US" dirty="0"/>
              <a:t>	</a:t>
            </a:r>
            <a:r>
              <a:rPr lang="en-US" dirty="0" smtClean="0"/>
              <a:t>   </a:t>
            </a:r>
            <a:r>
              <a:rPr lang="en-US" dirty="0"/>
              <a:t>Stanton, </a:t>
            </a:r>
            <a:r>
              <a:rPr lang="en-US" dirty="0" smtClean="0"/>
              <a:t> Daniel </a:t>
            </a:r>
            <a:r>
              <a:rPr lang="en-US" dirty="0"/>
              <a:t>Gerson ; directors, Pete </a:t>
            </a:r>
            <a:r>
              <a:rPr lang="en-US" dirty="0" err="1"/>
              <a:t>Docter</a:t>
            </a:r>
            <a:r>
              <a:rPr lang="en-US" dirty="0"/>
              <a:t>, David Silverman</a:t>
            </a:r>
            <a:r>
              <a:rPr lang="en-US" dirty="0" smtClean="0"/>
              <a:t>,</a:t>
            </a:r>
          </a:p>
          <a:p>
            <a:pPr marL="0" indent="0">
              <a:buNone/>
            </a:pPr>
            <a:r>
              <a:rPr lang="en-US" dirty="0"/>
              <a:t>	</a:t>
            </a:r>
            <a:r>
              <a:rPr lang="en-US" dirty="0" smtClean="0"/>
              <a:t>   </a:t>
            </a:r>
            <a:r>
              <a:rPr lang="en-US" dirty="0"/>
              <a:t>Lee Unkrich</a:t>
            </a:r>
            <a:r>
              <a:rPr lang="en-US" dirty="0" smtClean="0"/>
              <a:t>.</a:t>
            </a:r>
          </a:p>
          <a:p>
            <a:pPr marL="0" indent="0">
              <a:buNone/>
            </a:pPr>
            <a:r>
              <a:rPr lang="en-US" dirty="0" smtClean="0">
                <a:solidFill>
                  <a:srgbClr val="FF0000"/>
                </a:solidFill>
              </a:rPr>
              <a:t>385 __  Children $2 </a:t>
            </a:r>
            <a:r>
              <a:rPr lang="en-US" dirty="0" err="1" smtClean="0">
                <a:solidFill>
                  <a:srgbClr val="FF0000"/>
                </a:solidFill>
              </a:rPr>
              <a:t>lcdgt</a:t>
            </a:r>
            <a:endParaRPr lang="en-US" dirty="0" smtClean="0">
              <a:solidFill>
                <a:srgbClr val="FF0000"/>
              </a:solidFill>
            </a:endParaRPr>
          </a:p>
          <a:p>
            <a:pPr marL="0" indent="0">
              <a:buNone/>
            </a:pPr>
            <a:r>
              <a:rPr lang="en-US" dirty="0" smtClean="0"/>
              <a:t>650 _0  Monsters $v </a:t>
            </a:r>
            <a:r>
              <a:rPr lang="en-US" dirty="0"/>
              <a:t>Juvenile drama.</a:t>
            </a:r>
          </a:p>
          <a:p>
            <a:pPr marL="0" indent="0">
              <a:buNone/>
            </a:pPr>
            <a:r>
              <a:rPr lang="en-US" dirty="0"/>
              <a:t>650 </a:t>
            </a:r>
            <a:r>
              <a:rPr lang="en-US" dirty="0" smtClean="0"/>
              <a:t>_0  Factories $v </a:t>
            </a:r>
            <a:r>
              <a:rPr lang="en-US" dirty="0"/>
              <a:t>Juvenile drama.</a:t>
            </a:r>
          </a:p>
          <a:p>
            <a:pPr marL="0" indent="0">
              <a:buNone/>
            </a:pPr>
            <a:r>
              <a:rPr lang="en-US" dirty="0"/>
              <a:t>650 </a:t>
            </a:r>
            <a:r>
              <a:rPr lang="en-US" dirty="0" smtClean="0"/>
              <a:t>_0  Monsters</a:t>
            </a:r>
            <a:r>
              <a:rPr lang="en-US" dirty="0"/>
              <a:t>, Inc. (Imaginary organization) </a:t>
            </a:r>
            <a:endParaRPr lang="en-US" dirty="0" smtClean="0"/>
          </a:p>
          <a:p>
            <a:pPr marL="0" indent="0">
              <a:buNone/>
            </a:pPr>
            <a:r>
              <a:rPr lang="en-US" dirty="0"/>
              <a:t>	</a:t>
            </a:r>
            <a:r>
              <a:rPr lang="en-US" dirty="0" smtClean="0"/>
              <a:t>   $v </a:t>
            </a:r>
            <a:r>
              <a:rPr lang="en-US" dirty="0"/>
              <a:t>Juvenile drama.</a:t>
            </a:r>
          </a:p>
          <a:p>
            <a:pPr marL="0" indent="0">
              <a:buNone/>
            </a:pPr>
            <a:r>
              <a:rPr lang="en-US" dirty="0"/>
              <a:t>650 </a:t>
            </a:r>
            <a:r>
              <a:rPr lang="en-US" dirty="0" smtClean="0"/>
              <a:t>_0  Girls $v </a:t>
            </a:r>
            <a:r>
              <a:rPr lang="en-US" dirty="0"/>
              <a:t>Juvenile drama.</a:t>
            </a:r>
          </a:p>
          <a:p>
            <a:pPr marL="0" indent="0">
              <a:buNone/>
            </a:pPr>
            <a:r>
              <a:rPr lang="en-US" dirty="0"/>
              <a:t>650 </a:t>
            </a:r>
            <a:r>
              <a:rPr lang="en-US" dirty="0" smtClean="0"/>
              <a:t>_0  Toddlers $v </a:t>
            </a:r>
            <a:r>
              <a:rPr lang="en-US" dirty="0"/>
              <a:t>Juvenile drama.</a:t>
            </a:r>
          </a:p>
          <a:p>
            <a:pPr marL="0" indent="0">
              <a:buNone/>
            </a:pPr>
            <a:r>
              <a:rPr lang="en-US" dirty="0"/>
              <a:t>650 </a:t>
            </a:r>
            <a:r>
              <a:rPr lang="en-US" dirty="0" smtClean="0"/>
              <a:t>_0  Male </a:t>
            </a:r>
            <a:r>
              <a:rPr lang="en-US" dirty="0"/>
              <a:t>friendship</a:t>
            </a:r>
            <a:r>
              <a:rPr lang="en-US" dirty="0" smtClean="0"/>
              <a:t> $v </a:t>
            </a:r>
            <a:r>
              <a:rPr lang="en-US" dirty="0"/>
              <a:t>Juvenile drama.</a:t>
            </a:r>
          </a:p>
          <a:p>
            <a:pPr marL="0" indent="0">
              <a:buNone/>
            </a:pPr>
            <a:r>
              <a:rPr lang="en-US" dirty="0"/>
              <a:t>650 </a:t>
            </a:r>
            <a:r>
              <a:rPr lang="en-US" dirty="0" smtClean="0"/>
              <a:t>_0  Nightmares $v </a:t>
            </a:r>
            <a:r>
              <a:rPr lang="en-US" dirty="0"/>
              <a:t>Juvenile drama</a:t>
            </a:r>
            <a:r>
              <a:rPr lang="en-US" dirty="0" smtClean="0"/>
              <a:t>.</a:t>
            </a:r>
          </a:p>
        </p:txBody>
      </p:sp>
      <p:sp>
        <p:nvSpPr>
          <p:cNvPr id="4" name="Slide Number Placeholder 3"/>
          <p:cNvSpPr>
            <a:spLocks noGrp="1"/>
          </p:cNvSpPr>
          <p:nvPr>
            <p:ph type="sldNum" sz="quarter" idx="12"/>
          </p:nvPr>
        </p:nvSpPr>
        <p:spPr/>
        <p:txBody>
          <a:bodyPr/>
          <a:lstStyle/>
          <a:p>
            <a:fld id="{A00A331D-2EB0-4CEE-8662-2FAB66802E28}" type="slidenum">
              <a:rPr lang="en-US" smtClean="0"/>
              <a:t>116</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0014" y="2360108"/>
            <a:ext cx="2933510" cy="4143375"/>
          </a:xfrm>
          <a:prstGeom prst="rect">
            <a:avLst/>
          </a:prstGeom>
        </p:spPr>
      </p:pic>
    </p:spTree>
    <p:extLst>
      <p:ext uri="{BB962C8B-B14F-4D97-AF65-F5344CB8AC3E}">
        <p14:creationId xmlns:p14="http://schemas.microsoft.com/office/powerpoint/2010/main" val="86971942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44545"/>
            <a:ext cx="10515600" cy="247825"/>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612949" y="813916"/>
            <a:ext cx="11384783" cy="6044084"/>
          </a:xfrm>
        </p:spPr>
        <p:txBody>
          <a:bodyPr>
            <a:normAutofit fontScale="77500" lnSpcReduction="20000"/>
          </a:bodyPr>
          <a:lstStyle/>
          <a:p>
            <a:pPr marL="0" indent="0">
              <a:buNone/>
            </a:pPr>
            <a:r>
              <a:rPr lang="en-US" dirty="0" smtClean="0"/>
              <a:t>100 1_  Lowry</a:t>
            </a:r>
            <a:r>
              <a:rPr lang="en-US" dirty="0"/>
              <a:t>, Todd, </a:t>
            </a:r>
            <a:r>
              <a:rPr lang="en-US" dirty="0" smtClean="0"/>
              <a:t>$e </a:t>
            </a:r>
            <a:r>
              <a:rPr lang="en-US" dirty="0"/>
              <a:t>composer, </a:t>
            </a:r>
            <a:r>
              <a:rPr lang="en-US" dirty="0" smtClean="0"/>
              <a:t>$e </a:t>
            </a:r>
            <a:r>
              <a:rPr lang="en-US" dirty="0"/>
              <a:t>author. </a:t>
            </a:r>
          </a:p>
          <a:p>
            <a:pPr marL="0" indent="0">
              <a:buNone/>
            </a:pPr>
            <a:r>
              <a:rPr lang="en-US" dirty="0" smtClean="0"/>
              <a:t>245 10  New </a:t>
            </a:r>
            <a:r>
              <a:rPr lang="en-US" dirty="0"/>
              <a:t>Orleans piano styles : </a:t>
            </a:r>
            <a:r>
              <a:rPr lang="en-US" dirty="0" smtClean="0"/>
              <a:t>$b </a:t>
            </a:r>
            <a:r>
              <a:rPr lang="en-US" dirty="0"/>
              <a:t>a guide to the keyboard licks of Crescent </a:t>
            </a:r>
            <a:r>
              <a:rPr lang="en-US" dirty="0" smtClean="0"/>
              <a:t>City</a:t>
            </a:r>
          </a:p>
          <a:p>
            <a:pPr marL="0" indent="0">
              <a:buNone/>
            </a:pPr>
            <a:r>
              <a:rPr lang="en-US" dirty="0" smtClean="0"/>
              <a:t>              greats </a:t>
            </a:r>
            <a:r>
              <a:rPr lang="en-US" dirty="0"/>
              <a:t>/ </a:t>
            </a:r>
            <a:r>
              <a:rPr lang="en-US" dirty="0" smtClean="0"/>
              <a:t>$c </a:t>
            </a:r>
            <a:r>
              <a:rPr lang="en-US" dirty="0"/>
              <a:t>by Todd Lowry.</a:t>
            </a:r>
          </a:p>
          <a:p>
            <a:pPr marL="514350" indent="-514350">
              <a:buAutoNum type="arabicPlain" startAt="300"/>
            </a:pPr>
            <a:r>
              <a:rPr lang="en-US" dirty="0" smtClean="0"/>
              <a:t>__  1 </a:t>
            </a:r>
            <a:r>
              <a:rPr lang="en-US" dirty="0"/>
              <a:t>score (77 pages) : </a:t>
            </a:r>
            <a:r>
              <a:rPr lang="en-US" dirty="0" smtClean="0"/>
              <a:t>$b </a:t>
            </a:r>
            <a:r>
              <a:rPr lang="en-US" dirty="0"/>
              <a:t>illustrations ; </a:t>
            </a:r>
            <a:r>
              <a:rPr lang="en-US" dirty="0" smtClean="0"/>
              <a:t>$c </a:t>
            </a:r>
            <a:r>
              <a:rPr lang="en-US" dirty="0"/>
              <a:t>31 cm + </a:t>
            </a:r>
            <a:r>
              <a:rPr lang="en-US" dirty="0" smtClean="0"/>
              <a:t>$e </a:t>
            </a:r>
            <a:r>
              <a:rPr lang="en-US" dirty="0"/>
              <a:t>1 audio disc (4 3/4 in</a:t>
            </a:r>
            <a:r>
              <a:rPr lang="en-US" dirty="0" smtClean="0"/>
              <a:t>.)</a:t>
            </a:r>
            <a:endParaRPr lang="en-US" dirty="0" smtClean="0">
              <a:solidFill>
                <a:srgbClr val="FF0000"/>
              </a:solidFill>
            </a:endParaRPr>
          </a:p>
          <a:p>
            <a:pPr marL="0" indent="0">
              <a:buNone/>
            </a:pPr>
            <a:r>
              <a:rPr lang="en-US" dirty="0" smtClean="0">
                <a:solidFill>
                  <a:srgbClr val="FF0000"/>
                </a:solidFill>
              </a:rPr>
              <a:t>385 __  Piano students $2 </a:t>
            </a:r>
            <a:r>
              <a:rPr lang="en-US" dirty="0" err="1" smtClean="0">
                <a:solidFill>
                  <a:srgbClr val="FF0000"/>
                </a:solidFill>
              </a:rPr>
              <a:t>lcdgt</a:t>
            </a:r>
            <a:endParaRPr lang="en-US" dirty="0" smtClean="0">
              <a:solidFill>
                <a:srgbClr val="FF0000"/>
              </a:solidFill>
            </a:endParaRPr>
          </a:p>
          <a:p>
            <a:pPr marL="0" indent="0">
              <a:buNone/>
            </a:pPr>
            <a:r>
              <a:rPr lang="en-US" dirty="0"/>
              <a:t>500 __ </a:t>
            </a:r>
            <a:r>
              <a:rPr lang="en-US" dirty="0" smtClean="0"/>
              <a:t> Accompanying </a:t>
            </a:r>
            <a:r>
              <a:rPr lang="en-US" dirty="0"/>
              <a:t>CD contains demonstrations of all the musical examples in the </a:t>
            </a:r>
            <a:r>
              <a:rPr lang="en-US" dirty="0" smtClean="0"/>
              <a:t>book</a:t>
            </a:r>
          </a:p>
          <a:p>
            <a:pPr marL="0" indent="0">
              <a:buNone/>
            </a:pPr>
            <a:r>
              <a:rPr lang="en-US" dirty="0"/>
              <a:t> </a:t>
            </a:r>
            <a:r>
              <a:rPr lang="en-US" dirty="0" smtClean="0"/>
              <a:t>             as </a:t>
            </a:r>
            <a:r>
              <a:rPr lang="en-US" dirty="0"/>
              <a:t>recorded by Brent Edstrom</a:t>
            </a:r>
            <a:r>
              <a:rPr lang="en-US" dirty="0" smtClean="0"/>
              <a:t>.</a:t>
            </a:r>
          </a:p>
          <a:p>
            <a:pPr marL="0" indent="0">
              <a:buNone/>
            </a:pPr>
            <a:r>
              <a:rPr lang="en-US" dirty="0"/>
              <a:t>500 __ </a:t>
            </a:r>
            <a:r>
              <a:rPr lang="en-US" dirty="0" smtClean="0"/>
              <a:t> "</a:t>
            </a:r>
            <a:r>
              <a:rPr lang="en-US" dirty="0"/>
              <a:t>Learn to play the piano styles of Jelly Roll Morton, James Booker, Fats Domino, </a:t>
            </a:r>
            <a:endParaRPr lang="en-US" dirty="0" smtClean="0"/>
          </a:p>
          <a:p>
            <a:pPr marL="0" indent="0">
              <a:buNone/>
            </a:pPr>
            <a:r>
              <a:rPr lang="en-US" dirty="0"/>
              <a:t> </a:t>
            </a:r>
            <a:r>
              <a:rPr lang="en-US" dirty="0" smtClean="0"/>
              <a:t>             Professor </a:t>
            </a:r>
            <a:r>
              <a:rPr lang="en-US" dirty="0"/>
              <a:t>Longhair, Allen Toussaint, Harry Connick Jr., Dr. John, and more"--Page </a:t>
            </a:r>
            <a:r>
              <a:rPr lang="en-US" dirty="0" smtClean="0"/>
              <a:t>4</a:t>
            </a:r>
          </a:p>
          <a:p>
            <a:pPr marL="0" indent="0">
              <a:buNone/>
            </a:pPr>
            <a:r>
              <a:rPr lang="en-US" dirty="0"/>
              <a:t> </a:t>
            </a:r>
            <a:r>
              <a:rPr lang="en-US" dirty="0" smtClean="0"/>
              <a:t>             of </a:t>
            </a:r>
            <a:r>
              <a:rPr lang="en-US" dirty="0"/>
              <a:t>cover</a:t>
            </a:r>
            <a:r>
              <a:rPr lang="en-US" dirty="0" smtClean="0"/>
              <a:t>.</a:t>
            </a:r>
          </a:p>
          <a:p>
            <a:pPr marL="0" indent="0">
              <a:buNone/>
            </a:pPr>
            <a:r>
              <a:rPr lang="en-US" dirty="0"/>
              <a:t>650 </a:t>
            </a:r>
            <a:r>
              <a:rPr lang="en-US" dirty="0" smtClean="0"/>
              <a:t>_0  Piano $v </a:t>
            </a:r>
            <a:r>
              <a:rPr lang="en-US" dirty="0"/>
              <a:t>Methods (Jazz)</a:t>
            </a:r>
          </a:p>
          <a:p>
            <a:pPr marL="0" indent="0">
              <a:buNone/>
            </a:pPr>
            <a:r>
              <a:rPr lang="en-US" dirty="0"/>
              <a:t>650 </a:t>
            </a:r>
            <a:r>
              <a:rPr lang="en-US" dirty="0" smtClean="0"/>
              <a:t>_0  Piano $v </a:t>
            </a:r>
            <a:r>
              <a:rPr lang="en-US" dirty="0"/>
              <a:t>Methods (Jazz) </a:t>
            </a:r>
            <a:r>
              <a:rPr lang="en-US" dirty="0" smtClean="0"/>
              <a:t>$v </a:t>
            </a:r>
            <a:r>
              <a:rPr lang="en-US" dirty="0"/>
              <a:t>Self-instruction.</a:t>
            </a:r>
          </a:p>
          <a:p>
            <a:pPr marL="0" indent="0">
              <a:buNone/>
            </a:pPr>
            <a:r>
              <a:rPr lang="en-US" dirty="0"/>
              <a:t>650 </a:t>
            </a:r>
            <a:r>
              <a:rPr lang="en-US" dirty="0" smtClean="0"/>
              <a:t>_0  Jazz $z </a:t>
            </a:r>
            <a:r>
              <a:rPr lang="en-US" dirty="0"/>
              <a:t>Louisiana </a:t>
            </a:r>
            <a:r>
              <a:rPr lang="en-US" dirty="0" smtClean="0"/>
              <a:t>$z </a:t>
            </a:r>
            <a:r>
              <a:rPr lang="en-US" dirty="0"/>
              <a:t>New Orleans</a:t>
            </a:r>
            <a:r>
              <a:rPr lang="en-US" dirty="0" smtClean="0"/>
              <a:t>.</a:t>
            </a:r>
          </a:p>
          <a:p>
            <a:pPr marL="0" indent="0">
              <a:buNone/>
            </a:pPr>
            <a:r>
              <a:rPr lang="en-US" dirty="0"/>
              <a:t>655 </a:t>
            </a:r>
            <a:r>
              <a:rPr lang="en-US" dirty="0" smtClean="0"/>
              <a:t>_7  Jazz</a:t>
            </a:r>
            <a:r>
              <a:rPr lang="en-US" dirty="0"/>
              <a:t>. </a:t>
            </a:r>
            <a:r>
              <a:rPr lang="en-US" dirty="0" smtClean="0"/>
              <a:t>$2 </a:t>
            </a:r>
            <a:r>
              <a:rPr lang="en-US" dirty="0" err="1"/>
              <a:t>lcgft</a:t>
            </a:r>
            <a:endParaRPr lang="en-US" dirty="0"/>
          </a:p>
          <a:p>
            <a:pPr marL="0" indent="0">
              <a:buNone/>
            </a:pPr>
            <a:r>
              <a:rPr lang="en-US" dirty="0"/>
              <a:t>655 </a:t>
            </a:r>
            <a:r>
              <a:rPr lang="en-US" dirty="0" smtClean="0"/>
              <a:t>_7  Methods </a:t>
            </a:r>
            <a:r>
              <a:rPr lang="en-US" dirty="0"/>
              <a:t>(Music) </a:t>
            </a:r>
            <a:r>
              <a:rPr lang="en-US" dirty="0" smtClean="0"/>
              <a:t>$2 </a:t>
            </a:r>
            <a:r>
              <a:rPr lang="en-US" dirty="0" err="1"/>
              <a:t>lcgft</a:t>
            </a:r>
            <a:endParaRPr lang="en-US" dirty="0"/>
          </a:p>
          <a:p>
            <a:pPr marL="0" indent="0">
              <a:buNone/>
            </a:pPr>
            <a:r>
              <a:rPr lang="en-US" dirty="0"/>
              <a:t>655 </a:t>
            </a:r>
            <a:r>
              <a:rPr lang="en-US" dirty="0" smtClean="0"/>
              <a:t>_7  Scores</a:t>
            </a:r>
            <a:r>
              <a:rPr lang="en-US" dirty="0"/>
              <a:t>. </a:t>
            </a:r>
            <a:r>
              <a:rPr lang="en-US" dirty="0" smtClean="0"/>
              <a:t>$2 </a:t>
            </a:r>
            <a:r>
              <a:rPr lang="en-US" dirty="0" err="1"/>
              <a:t>lcgft</a:t>
            </a: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117</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8925" y="4202398"/>
            <a:ext cx="1893094" cy="2519077"/>
          </a:xfrm>
          <a:prstGeom prst="rect">
            <a:avLst/>
          </a:prstGeom>
        </p:spPr>
      </p:pic>
    </p:spTree>
    <p:extLst>
      <p:ext uri="{BB962C8B-B14F-4D97-AF65-F5344CB8AC3E}">
        <p14:creationId xmlns:p14="http://schemas.microsoft.com/office/powerpoint/2010/main" val="66379070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1872"/>
            <a:ext cx="10515600" cy="308114"/>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838200" y="974690"/>
            <a:ext cx="11353800" cy="5883310"/>
          </a:xfrm>
        </p:spPr>
        <p:txBody>
          <a:bodyPr>
            <a:normAutofit fontScale="92500" lnSpcReduction="10000"/>
          </a:bodyPr>
          <a:lstStyle/>
          <a:p>
            <a:pPr marL="0" indent="0">
              <a:buNone/>
            </a:pPr>
            <a:r>
              <a:rPr lang="en-US" dirty="0" smtClean="0"/>
              <a:t>110 2_  Oxford </a:t>
            </a:r>
            <a:r>
              <a:rPr lang="en-US" dirty="0"/>
              <a:t>University Press. </a:t>
            </a:r>
            <a:r>
              <a:rPr lang="en-US" dirty="0" smtClean="0"/>
              <a:t>$b </a:t>
            </a:r>
            <a:r>
              <a:rPr lang="en-US" dirty="0"/>
              <a:t>Cartographic </a:t>
            </a:r>
            <a:endParaRPr lang="en-US" dirty="0" smtClean="0"/>
          </a:p>
          <a:p>
            <a:pPr marL="0" indent="0">
              <a:buNone/>
            </a:pPr>
            <a:r>
              <a:rPr lang="en-US" dirty="0"/>
              <a:t>	</a:t>
            </a:r>
            <a:r>
              <a:rPr lang="en-US" dirty="0" smtClean="0"/>
              <a:t>  Department</a:t>
            </a:r>
            <a:r>
              <a:rPr lang="en-US" dirty="0"/>
              <a:t>, $</a:t>
            </a:r>
            <a:r>
              <a:rPr lang="en-US" dirty="0" smtClean="0"/>
              <a:t>e cartographer</a:t>
            </a:r>
            <a:r>
              <a:rPr lang="en-US" dirty="0"/>
              <a:t>.</a:t>
            </a:r>
          </a:p>
          <a:p>
            <a:pPr marL="0" indent="0">
              <a:buNone/>
            </a:pPr>
            <a:r>
              <a:rPr lang="en-US" dirty="0" smtClean="0"/>
              <a:t>245 10  Oxford </a:t>
            </a:r>
            <a:r>
              <a:rPr lang="en-US" dirty="0"/>
              <a:t>school atlas for Pakistan / </a:t>
            </a:r>
            <a:r>
              <a:rPr lang="en-US" dirty="0" smtClean="0"/>
              <a:t>$c </a:t>
            </a:r>
            <a:r>
              <a:rPr lang="en-US" dirty="0"/>
              <a:t>all </a:t>
            </a:r>
            <a:r>
              <a:rPr lang="en-US" dirty="0" smtClean="0"/>
              <a:t>maps </a:t>
            </a:r>
          </a:p>
          <a:p>
            <a:pPr marL="0" indent="0">
              <a:buNone/>
            </a:pPr>
            <a:r>
              <a:rPr lang="en-US" dirty="0"/>
              <a:t>	</a:t>
            </a:r>
            <a:r>
              <a:rPr lang="en-US" dirty="0" smtClean="0"/>
              <a:t>  drawn by the Cartographic </a:t>
            </a:r>
            <a:r>
              <a:rPr lang="en-US" dirty="0"/>
              <a:t>Unit, Oxford </a:t>
            </a:r>
            <a:r>
              <a:rPr lang="en-US" dirty="0" smtClean="0"/>
              <a:t>University </a:t>
            </a:r>
          </a:p>
          <a:p>
            <a:pPr marL="0" indent="0">
              <a:buNone/>
            </a:pPr>
            <a:r>
              <a:rPr lang="en-US" dirty="0"/>
              <a:t>	</a:t>
            </a:r>
            <a:r>
              <a:rPr lang="en-US" dirty="0" smtClean="0"/>
              <a:t>  Press, UK ; editorial </a:t>
            </a:r>
            <a:r>
              <a:rPr lang="en-US" dirty="0"/>
              <a:t>advisor, </a:t>
            </a:r>
            <a:r>
              <a:rPr lang="en-US" dirty="0" smtClean="0"/>
              <a:t>Dr. </a:t>
            </a:r>
            <a:r>
              <a:rPr lang="en-US" dirty="0" err="1" smtClean="0"/>
              <a:t>Fazle</a:t>
            </a:r>
            <a:r>
              <a:rPr lang="en-US" dirty="0" smtClean="0"/>
              <a:t> </a:t>
            </a:r>
            <a:r>
              <a:rPr lang="en-US" dirty="0"/>
              <a:t>Karim Khan.</a:t>
            </a:r>
          </a:p>
          <a:p>
            <a:pPr marL="514350" indent="-514350">
              <a:buAutoNum type="arabicPlain" startAt="255"/>
            </a:pPr>
            <a:r>
              <a:rPr lang="en-US" dirty="0" smtClean="0"/>
              <a:t> __  Scales </a:t>
            </a:r>
            <a:r>
              <a:rPr lang="en-US" dirty="0"/>
              <a:t>differ</a:t>
            </a:r>
            <a:r>
              <a:rPr lang="en-US" dirty="0" smtClean="0"/>
              <a:t>.</a:t>
            </a:r>
          </a:p>
          <a:p>
            <a:pPr marL="0" indent="0">
              <a:buNone/>
            </a:pPr>
            <a:r>
              <a:rPr lang="en-US" dirty="0"/>
              <a:t>264 _1 </a:t>
            </a:r>
            <a:r>
              <a:rPr lang="en-US" dirty="0" smtClean="0"/>
              <a:t> Karachi</a:t>
            </a:r>
            <a:r>
              <a:rPr lang="en-US" dirty="0"/>
              <a:t>, Pakistan : </a:t>
            </a:r>
            <a:r>
              <a:rPr lang="en-US" dirty="0" smtClean="0"/>
              <a:t>$b </a:t>
            </a:r>
            <a:r>
              <a:rPr lang="en-US" dirty="0"/>
              <a:t>Oxford University Press, </a:t>
            </a:r>
            <a:r>
              <a:rPr lang="en-US" dirty="0" smtClean="0"/>
              <a:t>$c </a:t>
            </a:r>
            <a:r>
              <a:rPr lang="en-US" dirty="0"/>
              <a:t>[2013]</a:t>
            </a:r>
          </a:p>
          <a:p>
            <a:pPr marL="0" indent="0">
              <a:buNone/>
            </a:pPr>
            <a:r>
              <a:rPr lang="en-US" dirty="0" smtClean="0"/>
              <a:t>300 __  1 </a:t>
            </a:r>
            <a:r>
              <a:rPr lang="en-US" dirty="0"/>
              <a:t>atlas (112 pages) : </a:t>
            </a:r>
            <a:r>
              <a:rPr lang="en-US" dirty="0" smtClean="0"/>
              <a:t>$b </a:t>
            </a:r>
            <a:r>
              <a:rPr lang="en-US" dirty="0"/>
              <a:t>color illustrations, color maps ; </a:t>
            </a:r>
            <a:r>
              <a:rPr lang="en-US" dirty="0" smtClean="0"/>
              <a:t>$c </a:t>
            </a:r>
            <a:r>
              <a:rPr lang="en-US" dirty="0"/>
              <a:t>29 </a:t>
            </a:r>
            <a:r>
              <a:rPr lang="en-US" dirty="0" smtClean="0"/>
              <a:t>cm</a:t>
            </a:r>
          </a:p>
          <a:p>
            <a:pPr marL="0" indent="0">
              <a:buNone/>
            </a:pPr>
            <a:r>
              <a:rPr lang="en-US" dirty="0" smtClean="0"/>
              <a:t>385 __  </a:t>
            </a:r>
            <a:r>
              <a:rPr lang="en-US" dirty="0" smtClean="0">
                <a:solidFill>
                  <a:srgbClr val="FF0000"/>
                </a:solidFill>
              </a:rPr>
              <a:t>High school students $2 </a:t>
            </a:r>
            <a:r>
              <a:rPr lang="en-US" dirty="0" err="1" smtClean="0">
                <a:solidFill>
                  <a:srgbClr val="FF0000"/>
                </a:solidFill>
              </a:rPr>
              <a:t>lcdgt</a:t>
            </a:r>
            <a:endParaRPr lang="en-US" dirty="0" smtClean="0">
              <a:solidFill>
                <a:srgbClr val="FF0000"/>
              </a:solidFill>
            </a:endParaRPr>
          </a:p>
          <a:p>
            <a:pPr marL="0" indent="0">
              <a:buNone/>
            </a:pPr>
            <a:r>
              <a:rPr lang="en-US" dirty="0"/>
              <a:t>651 </a:t>
            </a:r>
            <a:r>
              <a:rPr lang="en-US" dirty="0" smtClean="0"/>
              <a:t>_0  Pakistan $v </a:t>
            </a:r>
            <a:r>
              <a:rPr lang="en-US" dirty="0"/>
              <a:t>Maps.</a:t>
            </a:r>
          </a:p>
          <a:p>
            <a:pPr marL="0" indent="0">
              <a:buNone/>
            </a:pPr>
            <a:r>
              <a:rPr lang="en-US" dirty="0"/>
              <a:t>650 </a:t>
            </a:r>
            <a:r>
              <a:rPr lang="en-US" dirty="0" smtClean="0"/>
              <a:t>_0  Atlases $z </a:t>
            </a:r>
            <a:r>
              <a:rPr lang="en-US" dirty="0"/>
              <a:t>Pakistan</a:t>
            </a:r>
            <a:r>
              <a:rPr lang="en-US" dirty="0" smtClean="0"/>
              <a:t>.</a:t>
            </a:r>
          </a:p>
          <a:p>
            <a:pPr marL="0" indent="0">
              <a:buNone/>
            </a:pPr>
            <a:r>
              <a:rPr lang="en-US" dirty="0"/>
              <a:t>655 </a:t>
            </a:r>
            <a:r>
              <a:rPr lang="en-US" dirty="0" smtClean="0"/>
              <a:t>_7  Children's </a:t>
            </a:r>
            <a:r>
              <a:rPr lang="en-US" dirty="0"/>
              <a:t>atlases. </a:t>
            </a:r>
            <a:r>
              <a:rPr lang="en-US" dirty="0" smtClean="0"/>
              <a:t>$2 </a:t>
            </a:r>
            <a:r>
              <a:rPr lang="en-US" dirty="0" err="1"/>
              <a:t>lcgft</a:t>
            </a:r>
            <a:endParaRPr lang="en-US" dirty="0"/>
          </a:p>
          <a:p>
            <a:pPr marL="0" indent="0">
              <a:buNone/>
            </a:pPr>
            <a:r>
              <a:rPr lang="en-US" dirty="0"/>
              <a:t>655 </a:t>
            </a:r>
            <a:r>
              <a:rPr lang="en-US" dirty="0" smtClean="0"/>
              <a:t>_7  World </a:t>
            </a:r>
            <a:r>
              <a:rPr lang="en-US" dirty="0"/>
              <a:t>atlases. </a:t>
            </a:r>
            <a:r>
              <a:rPr lang="en-US" dirty="0" smtClean="0"/>
              <a:t>$2 </a:t>
            </a:r>
            <a:r>
              <a:rPr lang="en-US" dirty="0" err="1" smtClean="0"/>
              <a:t>lcgft</a:t>
            </a: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118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537" y="475929"/>
            <a:ext cx="2185988" cy="2833688"/>
          </a:xfrm>
          <a:prstGeom prst="rect">
            <a:avLst/>
          </a:prstGeom>
        </p:spPr>
      </p:pic>
    </p:spTree>
    <p:extLst>
      <p:ext uri="{BB962C8B-B14F-4D97-AF65-F5344CB8AC3E}">
        <p14:creationId xmlns:p14="http://schemas.microsoft.com/office/powerpoint/2010/main" val="390834268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884"/>
            <a:ext cx="10515600" cy="243220"/>
          </a:xfrm>
        </p:spPr>
        <p:txBody>
          <a:bodyPr>
            <a:noAutofit/>
          </a:bodyPr>
          <a:lstStyle/>
          <a:p>
            <a:r>
              <a:rPr lang="en-US" sz="3100" dirty="0" smtClean="0"/>
              <a:t>Examples - Audience</a:t>
            </a:r>
            <a:endParaRPr lang="en-US" sz="3100" dirty="0"/>
          </a:p>
        </p:txBody>
      </p:sp>
      <p:sp>
        <p:nvSpPr>
          <p:cNvPr id="3" name="Content Placeholder 2"/>
          <p:cNvSpPr>
            <a:spLocks noGrp="1"/>
          </p:cNvSpPr>
          <p:nvPr>
            <p:ph idx="1"/>
          </p:nvPr>
        </p:nvSpPr>
        <p:spPr>
          <a:xfrm>
            <a:off x="838200" y="488009"/>
            <a:ext cx="11353800" cy="5868341"/>
          </a:xfrm>
        </p:spPr>
        <p:txBody>
          <a:bodyPr>
            <a:noAutofit/>
          </a:bodyPr>
          <a:lstStyle/>
          <a:p>
            <a:pPr marL="0" indent="0">
              <a:buNone/>
            </a:pPr>
            <a:r>
              <a:rPr lang="en-US" sz="2000" dirty="0" smtClean="0"/>
              <a:t>245 00  </a:t>
            </a:r>
            <a:r>
              <a:rPr lang="en-US" sz="2000" dirty="0" err="1" smtClean="0"/>
              <a:t>Conozca</a:t>
            </a:r>
            <a:r>
              <a:rPr lang="en-US" sz="2000" dirty="0" smtClean="0"/>
              <a:t> </a:t>
            </a:r>
            <a:r>
              <a:rPr lang="en-US" sz="2000" dirty="0" err="1"/>
              <a:t>Andalucia</a:t>
            </a:r>
            <a:r>
              <a:rPr lang="en-US" sz="2000" dirty="0"/>
              <a:t>.</a:t>
            </a:r>
          </a:p>
          <a:p>
            <a:pPr marL="0" indent="0">
              <a:buNone/>
            </a:pPr>
            <a:r>
              <a:rPr lang="en-US" sz="2000" dirty="0" smtClean="0"/>
              <a:t>264 1_  San </a:t>
            </a:r>
            <a:r>
              <a:rPr lang="en-US" sz="2000" dirty="0"/>
              <a:t>Antonio, TX : </a:t>
            </a:r>
            <a:r>
              <a:rPr lang="en-US" sz="2000" dirty="0" smtClean="0"/>
              <a:t>$b </a:t>
            </a:r>
            <a:r>
              <a:rPr lang="en-US" sz="2000" dirty="0"/>
              <a:t>Babbitt Instructional Resources, </a:t>
            </a:r>
            <a:r>
              <a:rPr lang="en-US" sz="2000" dirty="0" smtClean="0"/>
              <a:t>$c </a:t>
            </a:r>
            <a:r>
              <a:rPr lang="en-US" sz="2000" dirty="0"/>
              <a:t>[2013</a:t>
            </a:r>
            <a:r>
              <a:rPr lang="en-US" sz="2000" dirty="0" smtClean="0"/>
              <a:t>]</a:t>
            </a:r>
          </a:p>
          <a:p>
            <a:pPr marL="0" indent="0">
              <a:buNone/>
            </a:pPr>
            <a:r>
              <a:rPr lang="en-US" sz="2000" dirty="0"/>
              <a:t>300 __ </a:t>
            </a:r>
            <a:r>
              <a:rPr lang="en-US" sz="2000" dirty="0" smtClean="0"/>
              <a:t> 1 </a:t>
            </a:r>
            <a:r>
              <a:rPr lang="en-US" sz="2000" dirty="0"/>
              <a:t>videodisc (31 min.) : </a:t>
            </a:r>
            <a:r>
              <a:rPr lang="en-US" sz="2000" dirty="0" smtClean="0"/>
              <a:t>$b sound, color </a:t>
            </a:r>
            <a:r>
              <a:rPr lang="en-US" sz="2000" dirty="0"/>
              <a:t>; </a:t>
            </a:r>
            <a:r>
              <a:rPr lang="en-US" sz="2000" dirty="0" smtClean="0"/>
              <a:t>$c </a:t>
            </a:r>
            <a:r>
              <a:rPr lang="en-US" sz="2000" dirty="0"/>
              <a:t>4 3/4 in. + </a:t>
            </a:r>
            <a:r>
              <a:rPr lang="en-US" sz="2000" dirty="0" smtClean="0"/>
              <a:t>$e </a:t>
            </a:r>
            <a:r>
              <a:rPr lang="en-US" sz="2000" dirty="0"/>
              <a:t>1 computer disc (4 3/4 in</a:t>
            </a:r>
            <a:r>
              <a:rPr lang="en-US" sz="2000" dirty="0" smtClean="0"/>
              <a:t>.)</a:t>
            </a:r>
          </a:p>
          <a:p>
            <a:pPr marL="0" indent="0">
              <a:buNone/>
            </a:pPr>
            <a:r>
              <a:rPr lang="en-US" sz="2000" dirty="0">
                <a:solidFill>
                  <a:srgbClr val="FF0000"/>
                </a:solidFill>
              </a:rPr>
              <a:t>385 </a:t>
            </a:r>
            <a:r>
              <a:rPr lang="en-US" sz="2000" dirty="0" smtClean="0">
                <a:solidFill>
                  <a:srgbClr val="FF0000"/>
                </a:solidFill>
              </a:rPr>
              <a:t>__  Spanish </a:t>
            </a:r>
            <a:r>
              <a:rPr lang="en-US" sz="2000" dirty="0">
                <a:solidFill>
                  <a:srgbClr val="FF0000"/>
                </a:solidFill>
              </a:rPr>
              <a:t>students </a:t>
            </a:r>
            <a:r>
              <a:rPr lang="en-US" sz="2000" dirty="0" smtClean="0">
                <a:solidFill>
                  <a:srgbClr val="FF0000"/>
                </a:solidFill>
              </a:rPr>
              <a:t>  </a:t>
            </a:r>
            <a:r>
              <a:rPr lang="en-US" sz="2000" dirty="0" smtClean="0">
                <a:solidFill>
                  <a:srgbClr val="7030A0"/>
                </a:solidFill>
              </a:rPr>
              <a:t> </a:t>
            </a:r>
            <a:r>
              <a:rPr lang="en-US" sz="2000" i="1" dirty="0" smtClean="0">
                <a:solidFill>
                  <a:srgbClr val="7030A0"/>
                </a:solidFill>
              </a:rPr>
              <a:t>[Term not yet in LCDGT – could be proposed]</a:t>
            </a:r>
            <a:endParaRPr lang="en-US" sz="2000" dirty="0">
              <a:solidFill>
                <a:srgbClr val="7030A0"/>
              </a:solidFill>
            </a:endParaRPr>
          </a:p>
          <a:p>
            <a:pPr marL="0" indent="0">
              <a:buNone/>
            </a:pPr>
            <a:r>
              <a:rPr lang="en-US" sz="2000" dirty="0">
                <a:solidFill>
                  <a:srgbClr val="FF0000"/>
                </a:solidFill>
              </a:rPr>
              <a:t>385 </a:t>
            </a:r>
            <a:r>
              <a:rPr lang="en-US" sz="2000" dirty="0" smtClean="0">
                <a:solidFill>
                  <a:srgbClr val="FF0000"/>
                </a:solidFill>
              </a:rPr>
              <a:t>__  English </a:t>
            </a:r>
            <a:r>
              <a:rPr lang="en-US" sz="2000" dirty="0">
                <a:solidFill>
                  <a:srgbClr val="FF0000"/>
                </a:solidFill>
              </a:rPr>
              <a:t>speakers </a:t>
            </a:r>
            <a:r>
              <a:rPr lang="en-US" sz="2000" dirty="0" smtClean="0">
                <a:solidFill>
                  <a:srgbClr val="FF0000"/>
                </a:solidFill>
              </a:rPr>
              <a:t>$2 </a:t>
            </a:r>
            <a:r>
              <a:rPr lang="en-US" sz="2000" dirty="0" err="1">
                <a:solidFill>
                  <a:srgbClr val="FF0000"/>
                </a:solidFill>
              </a:rPr>
              <a:t>lcdgt</a:t>
            </a:r>
            <a:endParaRPr lang="en-US" sz="2000" dirty="0">
              <a:solidFill>
                <a:srgbClr val="FF0000"/>
              </a:solidFill>
            </a:endParaRPr>
          </a:p>
          <a:p>
            <a:pPr marL="514350" indent="-514350">
              <a:buAutoNum type="arabicPlain" startAt="500"/>
            </a:pPr>
            <a:r>
              <a:rPr lang="en-US" sz="2000" dirty="0" smtClean="0"/>
              <a:t>__  "</a:t>
            </a:r>
            <a:r>
              <a:rPr lang="en-US" sz="2000" dirty="0"/>
              <a:t>This DVD is for advanced beginning and intermediate students. It is composed of </a:t>
            </a:r>
            <a:r>
              <a:rPr lang="en-US" sz="2000" dirty="0" smtClean="0"/>
              <a:t>five lessons</a:t>
            </a:r>
          </a:p>
          <a:p>
            <a:pPr marL="0" indent="0">
              <a:buNone/>
            </a:pPr>
            <a:r>
              <a:rPr lang="en-US" sz="2000" dirty="0" smtClean="0"/>
              <a:t>               devoted </a:t>
            </a:r>
            <a:r>
              <a:rPr lang="en-US" sz="2000" dirty="0"/>
              <a:t>to the history and folklore of the old province of </a:t>
            </a:r>
            <a:r>
              <a:rPr lang="en-US" sz="2000" dirty="0" err="1"/>
              <a:t>Andalucia</a:t>
            </a:r>
            <a:r>
              <a:rPr lang="en-US" sz="2000" dirty="0" smtClean="0"/>
              <a:t>. The </a:t>
            </a:r>
            <a:r>
              <a:rPr lang="en-US" sz="2000" dirty="0"/>
              <a:t>goal of this program is </a:t>
            </a:r>
            <a:r>
              <a:rPr lang="en-US" sz="2000" dirty="0" smtClean="0"/>
              <a:t>to</a:t>
            </a:r>
          </a:p>
          <a:p>
            <a:pPr marL="0" indent="0">
              <a:buNone/>
            </a:pPr>
            <a:r>
              <a:rPr lang="en-US" sz="2000" dirty="0"/>
              <a:t> </a:t>
            </a:r>
            <a:r>
              <a:rPr lang="en-US" sz="2000" dirty="0" smtClean="0"/>
              <a:t>              help </a:t>
            </a:r>
            <a:r>
              <a:rPr lang="en-US" sz="2000" dirty="0"/>
              <a:t>students beginning the study of Spanish to </a:t>
            </a:r>
            <a:r>
              <a:rPr lang="en-US" sz="2000" dirty="0" smtClean="0"/>
              <a:t>learn about </a:t>
            </a:r>
            <a:r>
              <a:rPr lang="en-US" sz="2000" dirty="0"/>
              <a:t>the history, art and folklore of </a:t>
            </a:r>
            <a:endParaRPr lang="en-US" sz="2000" dirty="0" smtClean="0"/>
          </a:p>
          <a:p>
            <a:pPr marL="0" indent="0">
              <a:buNone/>
            </a:pPr>
            <a:r>
              <a:rPr lang="en-US" sz="2000" dirty="0"/>
              <a:t> </a:t>
            </a:r>
            <a:r>
              <a:rPr lang="en-US" sz="2000" dirty="0" smtClean="0"/>
              <a:t>              </a:t>
            </a:r>
            <a:r>
              <a:rPr lang="en-US" sz="2000" dirty="0" err="1" smtClean="0"/>
              <a:t>Andalucia</a:t>
            </a:r>
            <a:r>
              <a:rPr lang="en-US" sz="2000" dirty="0" smtClean="0"/>
              <a:t> </a:t>
            </a:r>
            <a:r>
              <a:rPr lang="en-US" sz="2000" dirty="0"/>
              <a:t>while, at the same time, gain </a:t>
            </a:r>
            <a:r>
              <a:rPr lang="en-US" sz="2000" dirty="0" smtClean="0"/>
              <a:t>skills in </a:t>
            </a:r>
            <a:r>
              <a:rPr lang="en-US" sz="2000" dirty="0"/>
              <a:t>the language itself"--Container</a:t>
            </a:r>
            <a:r>
              <a:rPr lang="en-US" sz="2000" dirty="0" smtClean="0"/>
              <a:t>.</a:t>
            </a:r>
          </a:p>
          <a:p>
            <a:pPr marL="0" indent="0">
              <a:buNone/>
            </a:pPr>
            <a:r>
              <a:rPr lang="en-US" sz="2000" dirty="0"/>
              <a:t>650 </a:t>
            </a:r>
            <a:r>
              <a:rPr lang="en-US" sz="2000" dirty="0" smtClean="0"/>
              <a:t>_0  Spanish </a:t>
            </a:r>
            <a:r>
              <a:rPr lang="en-US" sz="2000" dirty="0"/>
              <a:t>language </a:t>
            </a:r>
            <a:r>
              <a:rPr lang="en-US" sz="2000" dirty="0" smtClean="0"/>
              <a:t>$v </a:t>
            </a:r>
            <a:r>
              <a:rPr lang="en-US" sz="2000" dirty="0"/>
              <a:t>Films for English speakers.</a:t>
            </a:r>
          </a:p>
          <a:p>
            <a:pPr marL="0" indent="0">
              <a:buNone/>
            </a:pPr>
            <a:r>
              <a:rPr lang="en-US" sz="2000" dirty="0"/>
              <a:t>650 </a:t>
            </a:r>
            <a:r>
              <a:rPr lang="en-US" sz="2000" dirty="0" smtClean="0"/>
              <a:t>_0  Spanish </a:t>
            </a:r>
            <a:r>
              <a:rPr lang="en-US" sz="2000" dirty="0"/>
              <a:t>language </a:t>
            </a:r>
            <a:r>
              <a:rPr lang="en-US" sz="2000" dirty="0" smtClean="0"/>
              <a:t>$x </a:t>
            </a:r>
            <a:r>
              <a:rPr lang="en-US" sz="2000" dirty="0"/>
              <a:t>Study and teaching </a:t>
            </a:r>
            <a:r>
              <a:rPr lang="en-US" sz="2000" dirty="0" smtClean="0"/>
              <a:t>$x </a:t>
            </a:r>
            <a:r>
              <a:rPr lang="en-US" sz="2000" dirty="0"/>
              <a:t>English speakers.</a:t>
            </a:r>
          </a:p>
          <a:p>
            <a:pPr marL="0" indent="0">
              <a:buNone/>
            </a:pPr>
            <a:r>
              <a:rPr lang="en-US" sz="2000" dirty="0"/>
              <a:t>651 </a:t>
            </a:r>
            <a:r>
              <a:rPr lang="en-US" sz="2000" dirty="0" smtClean="0"/>
              <a:t>_0  Andalusia </a:t>
            </a:r>
            <a:r>
              <a:rPr lang="en-US" sz="2000" dirty="0"/>
              <a:t>(Spain) </a:t>
            </a:r>
            <a:r>
              <a:rPr lang="en-US" sz="2000" dirty="0" smtClean="0"/>
              <a:t>$x </a:t>
            </a:r>
            <a:r>
              <a:rPr lang="en-US" sz="2000" dirty="0"/>
              <a:t>Civilization.</a:t>
            </a:r>
          </a:p>
          <a:p>
            <a:pPr marL="0" indent="0">
              <a:buNone/>
            </a:pPr>
            <a:r>
              <a:rPr lang="en-US" sz="2000" dirty="0"/>
              <a:t>651 _</a:t>
            </a:r>
            <a:r>
              <a:rPr lang="en-US" sz="2000" dirty="0" smtClean="0"/>
              <a:t>0  Andalusia </a:t>
            </a:r>
            <a:r>
              <a:rPr lang="en-US" sz="2000" dirty="0"/>
              <a:t>(Spain) </a:t>
            </a:r>
            <a:r>
              <a:rPr lang="en-US" sz="2000" dirty="0" smtClean="0"/>
              <a:t>$x </a:t>
            </a:r>
            <a:r>
              <a:rPr lang="en-US" sz="2000" dirty="0"/>
              <a:t>History.</a:t>
            </a:r>
          </a:p>
          <a:p>
            <a:pPr marL="0" indent="0">
              <a:buNone/>
            </a:pPr>
            <a:r>
              <a:rPr lang="en-US" sz="2000" dirty="0"/>
              <a:t>650 </a:t>
            </a:r>
            <a:r>
              <a:rPr lang="en-US" sz="2000" dirty="0" smtClean="0"/>
              <a:t>_0  Folklore $z </a:t>
            </a:r>
            <a:r>
              <a:rPr lang="en-US" sz="2000" dirty="0"/>
              <a:t>Spain </a:t>
            </a:r>
            <a:r>
              <a:rPr lang="en-US" sz="2000" dirty="0" smtClean="0"/>
              <a:t>$z </a:t>
            </a:r>
            <a:r>
              <a:rPr lang="en-US" sz="2000" dirty="0"/>
              <a:t>Andalusia</a:t>
            </a:r>
            <a:r>
              <a:rPr lang="en-US" sz="2000" dirty="0" smtClean="0"/>
              <a:t>.</a:t>
            </a:r>
          </a:p>
          <a:p>
            <a:pPr marL="0" indent="0">
              <a:buNone/>
            </a:pPr>
            <a:r>
              <a:rPr lang="en-US" sz="2000" dirty="0" smtClean="0"/>
              <a:t>655 _7  Instructional films. $2 </a:t>
            </a:r>
            <a:r>
              <a:rPr lang="en-US" sz="2000" dirty="0" err="1" smtClean="0"/>
              <a:t>lcgft</a:t>
            </a:r>
            <a:endParaRPr lang="en-US" sz="2000" dirty="0" smtClean="0"/>
          </a:p>
          <a:p>
            <a:pPr marL="0" indent="0">
              <a:buNone/>
            </a:pPr>
            <a:r>
              <a:rPr lang="en-US" sz="2000" dirty="0" smtClean="0"/>
              <a:t>655 _7  Nonfiction films. $2 </a:t>
            </a:r>
            <a:r>
              <a:rPr lang="en-US" sz="2000" dirty="0" err="1" smtClean="0"/>
              <a:t>lcgft</a:t>
            </a:r>
            <a:endParaRPr lang="en-US" sz="2000" dirty="0"/>
          </a:p>
        </p:txBody>
      </p:sp>
      <p:sp>
        <p:nvSpPr>
          <p:cNvPr id="4" name="Slide Number Placeholder 3"/>
          <p:cNvSpPr>
            <a:spLocks noGrp="1"/>
          </p:cNvSpPr>
          <p:nvPr>
            <p:ph type="sldNum" sz="quarter" idx="12"/>
          </p:nvPr>
        </p:nvSpPr>
        <p:spPr/>
        <p:txBody>
          <a:bodyPr/>
          <a:lstStyle/>
          <a:p>
            <a:fld id="{A00A331D-2EB0-4CEE-8662-2FAB66802E28}" type="slidenum">
              <a:rPr lang="en-US" smtClean="0"/>
              <a:t>119</a:t>
            </a:fld>
            <a:endParaRPr lang="en-US"/>
          </a:p>
        </p:txBody>
      </p:sp>
    </p:spTree>
    <p:extLst>
      <p:ext uri="{BB962C8B-B14F-4D97-AF65-F5344CB8AC3E}">
        <p14:creationId xmlns:p14="http://schemas.microsoft.com/office/powerpoint/2010/main" val="18222189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12</a:t>
            </a:fld>
            <a:endParaRPr lang="en-US"/>
          </a:p>
        </p:txBody>
      </p:sp>
      <p:pic>
        <p:nvPicPr>
          <p:cNvPr id="3" name="Picture 2"/>
          <p:cNvPicPr>
            <a:picLocks noChangeAspect="1"/>
          </p:cNvPicPr>
          <p:nvPr/>
        </p:nvPicPr>
        <p:blipFill>
          <a:blip r:embed="rId3"/>
          <a:stretch>
            <a:fillRect/>
          </a:stretch>
        </p:blipFill>
        <p:spPr>
          <a:xfrm>
            <a:off x="514350" y="990600"/>
            <a:ext cx="11163300" cy="4876800"/>
          </a:xfrm>
          <a:prstGeom prst="rect">
            <a:avLst/>
          </a:prstGeom>
        </p:spPr>
      </p:pic>
    </p:spTree>
    <p:extLst>
      <p:ext uri="{BB962C8B-B14F-4D97-AF65-F5344CB8AC3E}">
        <p14:creationId xmlns:p14="http://schemas.microsoft.com/office/powerpoint/2010/main" val="409642578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5511"/>
            <a:ext cx="10515600" cy="45719"/>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838200" y="989659"/>
            <a:ext cx="11353800" cy="5868341"/>
          </a:xfrm>
        </p:spPr>
        <p:txBody>
          <a:bodyPr>
            <a:normAutofit fontScale="92500" lnSpcReduction="10000"/>
          </a:bodyPr>
          <a:lstStyle/>
          <a:p>
            <a:pPr marL="0" indent="0">
              <a:buNone/>
            </a:pPr>
            <a:r>
              <a:rPr lang="en-US" dirty="0" smtClean="0"/>
              <a:t>100 1_  </a:t>
            </a:r>
            <a:r>
              <a:rPr lang="en-US" dirty="0" err="1" smtClean="0"/>
              <a:t>Wiedel</a:t>
            </a:r>
            <a:r>
              <a:rPr lang="en-US" dirty="0"/>
              <a:t>, Joseph W., </a:t>
            </a:r>
            <a:r>
              <a:rPr lang="en-US" dirty="0" smtClean="0"/>
              <a:t>$e </a:t>
            </a:r>
            <a:r>
              <a:rPr lang="en-US" dirty="0"/>
              <a:t>cartographer.</a:t>
            </a:r>
          </a:p>
          <a:p>
            <a:pPr marL="0" indent="0">
              <a:buNone/>
            </a:pPr>
            <a:r>
              <a:rPr lang="en-US" dirty="0" smtClean="0"/>
              <a:t>245 14  The </a:t>
            </a:r>
            <a:r>
              <a:rPr lang="en-US" dirty="0"/>
              <a:t>tactile and large print atlas of the state of Maryland / </a:t>
            </a:r>
            <a:r>
              <a:rPr lang="en-US" dirty="0" smtClean="0"/>
              <a:t>$c </a:t>
            </a:r>
            <a:r>
              <a:rPr lang="en-US" dirty="0"/>
              <a:t>editor</a:t>
            </a:r>
            <a:r>
              <a:rPr lang="en-US" dirty="0" smtClean="0"/>
              <a:t>,</a:t>
            </a:r>
          </a:p>
          <a:p>
            <a:pPr marL="0" indent="0">
              <a:buNone/>
            </a:pPr>
            <a:r>
              <a:rPr lang="en-US" dirty="0"/>
              <a:t>	</a:t>
            </a:r>
            <a:r>
              <a:rPr lang="en-US" dirty="0" smtClean="0"/>
              <a:t>  Margaret </a:t>
            </a:r>
            <a:r>
              <a:rPr lang="en-US" dirty="0"/>
              <a:t>Rockwell </a:t>
            </a:r>
            <a:r>
              <a:rPr lang="en-US" dirty="0" err="1"/>
              <a:t>Pfanstiehl</a:t>
            </a:r>
            <a:r>
              <a:rPr lang="en-US" dirty="0"/>
              <a:t>, </a:t>
            </a:r>
            <a:r>
              <a:rPr lang="en-US" dirty="0" err="1"/>
              <a:t>Ed.D</a:t>
            </a:r>
            <a:r>
              <a:rPr lang="en-US" dirty="0"/>
              <a:t>. ; cartographers, Joseph W. </a:t>
            </a:r>
            <a:r>
              <a:rPr lang="en-US" dirty="0" err="1" smtClean="0"/>
              <a:t>Wiedel</a:t>
            </a:r>
            <a:endParaRPr lang="en-US" dirty="0" smtClean="0"/>
          </a:p>
          <a:p>
            <a:pPr marL="0" indent="0">
              <a:buNone/>
            </a:pPr>
            <a:r>
              <a:rPr lang="en-US" dirty="0" smtClean="0"/>
              <a:t>	  and </a:t>
            </a:r>
            <a:r>
              <a:rPr lang="en-US" dirty="0"/>
              <a:t>Mary L. </a:t>
            </a:r>
            <a:r>
              <a:rPr lang="en-US" dirty="0" err="1"/>
              <a:t>Helmsen</a:t>
            </a:r>
            <a:r>
              <a:rPr lang="en-US" dirty="0" smtClean="0"/>
              <a:t>.</a:t>
            </a:r>
          </a:p>
          <a:p>
            <a:pPr marL="0" indent="0">
              <a:buNone/>
            </a:pPr>
            <a:r>
              <a:rPr lang="en-US" dirty="0"/>
              <a:t>340 </a:t>
            </a:r>
            <a:r>
              <a:rPr lang="en-US" dirty="0" smtClean="0"/>
              <a:t>__  $n </a:t>
            </a:r>
            <a:r>
              <a:rPr lang="en-US" dirty="0"/>
              <a:t>large print </a:t>
            </a:r>
            <a:r>
              <a:rPr lang="en-US" dirty="0" smtClean="0"/>
              <a:t>$2 </a:t>
            </a:r>
            <a:r>
              <a:rPr lang="en-US" dirty="0" err="1" smtClean="0"/>
              <a:t>rdafs</a:t>
            </a:r>
            <a:endParaRPr lang="en-US" dirty="0" smtClean="0"/>
          </a:p>
          <a:p>
            <a:pPr marL="0" indent="0">
              <a:buNone/>
            </a:pPr>
            <a:r>
              <a:rPr lang="en-US" dirty="0" smtClean="0"/>
              <a:t>346 __  $b Braille code.</a:t>
            </a:r>
            <a:endParaRPr lang="en-US" dirty="0"/>
          </a:p>
          <a:p>
            <a:pPr marL="0" indent="0">
              <a:buNone/>
            </a:pPr>
            <a:r>
              <a:rPr lang="en-US" dirty="0" smtClean="0">
                <a:solidFill>
                  <a:srgbClr val="FF0000"/>
                </a:solidFill>
              </a:rPr>
              <a:t>385 __  Blind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385 __ </a:t>
            </a:r>
            <a:r>
              <a:rPr lang="en-US" dirty="0" smtClean="0">
                <a:solidFill>
                  <a:srgbClr val="FF0000"/>
                </a:solidFill>
              </a:rPr>
              <a:t> People </a:t>
            </a:r>
            <a:r>
              <a:rPr lang="en-US" dirty="0">
                <a:solidFill>
                  <a:srgbClr val="FF0000"/>
                </a:solidFill>
              </a:rPr>
              <a:t>with visual disabilities $2 </a:t>
            </a:r>
            <a:r>
              <a:rPr lang="en-US" dirty="0" err="1">
                <a:solidFill>
                  <a:srgbClr val="FF0000"/>
                </a:solidFill>
              </a:rPr>
              <a:t>lcsh</a:t>
            </a:r>
            <a:endParaRPr lang="en-US" dirty="0"/>
          </a:p>
          <a:p>
            <a:pPr marL="0" indent="0">
              <a:buNone/>
            </a:pPr>
            <a:r>
              <a:rPr lang="en-US" dirty="0" smtClean="0"/>
              <a:t>651 _0  Maryland $v </a:t>
            </a:r>
            <a:r>
              <a:rPr lang="en-US" dirty="0"/>
              <a:t>Maps.</a:t>
            </a:r>
          </a:p>
          <a:p>
            <a:pPr marL="0" indent="0">
              <a:buNone/>
            </a:pPr>
            <a:r>
              <a:rPr lang="en-US" dirty="0" smtClean="0"/>
              <a:t>655 _7  Atlases</a:t>
            </a:r>
            <a:r>
              <a:rPr lang="en-US" dirty="0"/>
              <a:t>. </a:t>
            </a:r>
            <a:r>
              <a:rPr lang="en-US" dirty="0" smtClean="0"/>
              <a:t>$2 </a:t>
            </a:r>
            <a:r>
              <a:rPr lang="en-US" dirty="0" err="1"/>
              <a:t>lcgft</a:t>
            </a:r>
            <a:endParaRPr lang="en-US" dirty="0"/>
          </a:p>
          <a:p>
            <a:pPr marL="0" indent="0">
              <a:buNone/>
            </a:pPr>
            <a:r>
              <a:rPr lang="en-US" dirty="0"/>
              <a:t>655 </a:t>
            </a:r>
            <a:r>
              <a:rPr lang="en-US" dirty="0" smtClean="0"/>
              <a:t>_7  Braille </a:t>
            </a:r>
            <a:r>
              <a:rPr lang="en-US" dirty="0"/>
              <a:t>books. </a:t>
            </a:r>
            <a:r>
              <a:rPr lang="en-US" dirty="0" smtClean="0"/>
              <a:t>$2 </a:t>
            </a:r>
            <a:r>
              <a:rPr lang="en-US" dirty="0" err="1"/>
              <a:t>lcgft</a:t>
            </a:r>
            <a:endParaRPr lang="en-US" dirty="0"/>
          </a:p>
          <a:p>
            <a:pPr marL="0" indent="0">
              <a:buNone/>
            </a:pPr>
            <a:r>
              <a:rPr lang="en-US" dirty="0"/>
              <a:t>655 </a:t>
            </a:r>
            <a:r>
              <a:rPr lang="en-US" dirty="0" smtClean="0"/>
              <a:t>_7  Cartographic </a:t>
            </a:r>
            <a:r>
              <a:rPr lang="en-US" dirty="0"/>
              <a:t>materials for people with visual disabilities. </a:t>
            </a:r>
            <a:r>
              <a:rPr lang="en-US" dirty="0" smtClean="0"/>
              <a:t>$2 </a:t>
            </a:r>
            <a:r>
              <a:rPr lang="en-US" dirty="0" err="1" smtClean="0"/>
              <a:t>lcgft</a:t>
            </a:r>
            <a:endParaRPr lang="en-US" dirty="0" smtClean="0"/>
          </a:p>
          <a:p>
            <a:pPr marL="0" indent="0">
              <a:buNone/>
            </a:pPr>
            <a:r>
              <a:rPr lang="en-US" dirty="0"/>
              <a:t>655 _0 </a:t>
            </a:r>
            <a:r>
              <a:rPr lang="en-US" dirty="0" smtClean="0"/>
              <a:t> Large </a:t>
            </a:r>
            <a:r>
              <a:rPr lang="en-US" dirty="0"/>
              <a:t>type books.</a:t>
            </a:r>
          </a:p>
          <a:p>
            <a:pPr marL="0" indent="0">
              <a:buNone/>
            </a:pP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120</a:t>
            </a:fld>
            <a:endParaRPr lang="en-US" dirty="0"/>
          </a:p>
        </p:txBody>
      </p:sp>
      <p:pic>
        <p:nvPicPr>
          <p:cNvPr id="5" name="Picture 4"/>
          <p:cNvPicPr>
            <a:picLocks noChangeAspect="1"/>
          </p:cNvPicPr>
          <p:nvPr/>
        </p:nvPicPr>
        <p:blipFill>
          <a:blip r:embed="rId3"/>
          <a:stretch>
            <a:fillRect/>
          </a:stretch>
        </p:blipFill>
        <p:spPr>
          <a:xfrm>
            <a:off x="7679152" y="2557965"/>
            <a:ext cx="3017330" cy="3044190"/>
          </a:xfrm>
          <a:prstGeom prst="rect">
            <a:avLst/>
          </a:prstGeom>
        </p:spPr>
      </p:pic>
      <p:pic>
        <p:nvPicPr>
          <p:cNvPr id="11" name="Picture 10"/>
          <p:cNvPicPr>
            <a:picLocks noChangeAspect="1"/>
          </p:cNvPicPr>
          <p:nvPr/>
        </p:nvPicPr>
        <p:blipFill>
          <a:blip r:embed="rId4"/>
          <a:stretch>
            <a:fillRect/>
          </a:stretch>
        </p:blipFill>
        <p:spPr>
          <a:xfrm>
            <a:off x="7679152" y="4742822"/>
            <a:ext cx="210780" cy="859334"/>
          </a:xfrm>
          <a:prstGeom prst="rect">
            <a:avLst/>
          </a:prstGeom>
        </p:spPr>
      </p:pic>
      <p:pic>
        <p:nvPicPr>
          <p:cNvPr id="12" name="Picture 11"/>
          <p:cNvPicPr>
            <a:picLocks noChangeAspect="1"/>
          </p:cNvPicPr>
          <p:nvPr/>
        </p:nvPicPr>
        <p:blipFill>
          <a:blip r:embed="rId4"/>
          <a:stretch>
            <a:fillRect/>
          </a:stretch>
        </p:blipFill>
        <p:spPr>
          <a:xfrm>
            <a:off x="7828019" y="4667664"/>
            <a:ext cx="240807" cy="504825"/>
          </a:xfrm>
          <a:prstGeom prst="rect">
            <a:avLst/>
          </a:prstGeom>
        </p:spPr>
      </p:pic>
    </p:spTree>
    <p:extLst>
      <p:ext uri="{BB962C8B-B14F-4D97-AF65-F5344CB8AC3E}">
        <p14:creationId xmlns:p14="http://schemas.microsoft.com/office/powerpoint/2010/main" val="285432443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5511"/>
            <a:ext cx="10515600" cy="613855"/>
          </a:xfrm>
        </p:spPr>
        <p:txBody>
          <a:bodyPr>
            <a:noAutofit/>
          </a:bodyPr>
          <a:lstStyle/>
          <a:p>
            <a:r>
              <a:rPr lang="en-US" sz="3600" dirty="0" smtClean="0"/>
              <a:t>Examples - Audience</a:t>
            </a:r>
            <a:endParaRPr lang="en-US" sz="3600" dirty="0"/>
          </a:p>
        </p:txBody>
      </p:sp>
      <p:sp>
        <p:nvSpPr>
          <p:cNvPr id="3" name="Content Placeholder 2"/>
          <p:cNvSpPr>
            <a:spLocks noGrp="1"/>
          </p:cNvSpPr>
          <p:nvPr>
            <p:ph idx="1"/>
          </p:nvPr>
        </p:nvSpPr>
        <p:spPr>
          <a:xfrm>
            <a:off x="838200" y="1527872"/>
            <a:ext cx="11353800" cy="4828478"/>
          </a:xfrm>
        </p:spPr>
        <p:txBody>
          <a:bodyPr>
            <a:normAutofit/>
          </a:bodyPr>
          <a:lstStyle/>
          <a:p>
            <a:pPr marL="0" indent="0">
              <a:buNone/>
            </a:pPr>
            <a:r>
              <a:rPr lang="en-US" dirty="0" smtClean="0"/>
              <a:t>100 1_  Bruce</a:t>
            </a:r>
            <a:r>
              <a:rPr lang="en-US" dirty="0"/>
              <a:t>, Hank, </a:t>
            </a:r>
            <a:r>
              <a:rPr lang="en-US" dirty="0" smtClean="0"/>
              <a:t>$e </a:t>
            </a:r>
            <a:r>
              <a:rPr lang="en-US" dirty="0"/>
              <a:t>author.</a:t>
            </a:r>
          </a:p>
          <a:p>
            <a:pPr marL="0" indent="0">
              <a:buNone/>
            </a:pPr>
            <a:r>
              <a:rPr lang="en-US" dirty="0" smtClean="0"/>
              <a:t>245 10  Florida </a:t>
            </a:r>
            <a:r>
              <a:rPr lang="en-US" dirty="0"/>
              <a:t>gardening for seniors / </a:t>
            </a:r>
            <a:r>
              <a:rPr lang="en-US" dirty="0" smtClean="0"/>
              <a:t>$c </a:t>
            </a:r>
            <a:r>
              <a:rPr lang="en-US" dirty="0"/>
              <a:t>by </a:t>
            </a:r>
            <a:r>
              <a:rPr lang="en-US" dirty="0" smtClean="0"/>
              <a:t>Hank Bruce.  </a:t>
            </a:r>
          </a:p>
          <a:p>
            <a:pPr marL="0" indent="0">
              <a:buNone/>
            </a:pPr>
            <a:r>
              <a:rPr lang="en-US" dirty="0" smtClean="0">
                <a:solidFill>
                  <a:srgbClr val="FF0000"/>
                </a:solidFill>
              </a:rPr>
              <a:t>385 __  Gardeners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385 __ </a:t>
            </a:r>
            <a:r>
              <a:rPr lang="en-US" dirty="0" smtClean="0">
                <a:solidFill>
                  <a:srgbClr val="FF0000"/>
                </a:solidFill>
              </a:rPr>
              <a:t> Older people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385 __  Floridians $2 </a:t>
            </a:r>
            <a:r>
              <a:rPr lang="en-US" dirty="0" err="1" smtClean="0">
                <a:solidFill>
                  <a:srgbClr val="FF0000"/>
                </a:solidFill>
              </a:rPr>
              <a:t>lcdgt</a:t>
            </a:r>
            <a:endParaRPr lang="en-US" dirty="0" smtClean="0">
              <a:solidFill>
                <a:srgbClr val="FF0000"/>
              </a:solidFill>
            </a:endParaRPr>
          </a:p>
          <a:p>
            <a:pPr marL="0" indent="0">
              <a:buNone/>
            </a:pPr>
            <a:r>
              <a:rPr lang="en-US" dirty="0"/>
              <a:t>500 __ </a:t>
            </a:r>
            <a:r>
              <a:rPr lang="en-US" dirty="0" smtClean="0"/>
              <a:t> A </a:t>
            </a:r>
            <a:r>
              <a:rPr lang="en-US" dirty="0"/>
              <a:t>booklet providing gardening advice for </a:t>
            </a:r>
            <a:endParaRPr lang="en-US" dirty="0" smtClean="0"/>
          </a:p>
          <a:p>
            <a:pPr marL="0" indent="0">
              <a:buNone/>
            </a:pPr>
            <a:r>
              <a:rPr lang="en-US" dirty="0"/>
              <a:t>	</a:t>
            </a:r>
            <a:r>
              <a:rPr lang="en-US" dirty="0" smtClean="0"/>
              <a:t>   senior </a:t>
            </a:r>
            <a:r>
              <a:rPr lang="en-US" dirty="0"/>
              <a:t>Florida gardeners.</a:t>
            </a:r>
          </a:p>
          <a:p>
            <a:pPr marL="0" indent="0">
              <a:buNone/>
            </a:pPr>
            <a:r>
              <a:rPr lang="en-US" dirty="0"/>
              <a:t>650 </a:t>
            </a:r>
            <a:r>
              <a:rPr lang="en-US" dirty="0" smtClean="0"/>
              <a:t>_0  Gardening </a:t>
            </a:r>
            <a:r>
              <a:rPr lang="en-US" dirty="0"/>
              <a:t>for older people </a:t>
            </a:r>
            <a:r>
              <a:rPr lang="en-US" dirty="0" smtClean="0"/>
              <a:t>$z Florida.</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121</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5003605"/>
            <a:ext cx="1371429" cy="1385143"/>
          </a:xfrm>
          <a:prstGeom prst="rect">
            <a:avLst/>
          </a:prstGeom>
        </p:spPr>
      </p:pic>
      <p:pic>
        <p:nvPicPr>
          <p:cNvPr id="7" name="Picture 6"/>
          <p:cNvPicPr>
            <a:picLocks noChangeAspect="1"/>
          </p:cNvPicPr>
          <p:nvPr/>
        </p:nvPicPr>
        <p:blipFill>
          <a:blip r:embed="rId4"/>
          <a:stretch>
            <a:fillRect/>
          </a:stretch>
        </p:blipFill>
        <p:spPr>
          <a:xfrm rot="5400000">
            <a:off x="8310537" y="1524170"/>
            <a:ext cx="4558094" cy="2400776"/>
          </a:xfrm>
          <a:prstGeom prst="rect">
            <a:avLst/>
          </a:prstGeom>
          <a:ln w="12700">
            <a:solidFill>
              <a:schemeClr val="accent6">
                <a:lumMod val="60000"/>
                <a:lumOff val="40000"/>
              </a:schemeClr>
            </a:solidFill>
          </a:ln>
        </p:spPr>
      </p:pic>
    </p:spTree>
    <p:extLst>
      <p:ext uri="{BB962C8B-B14F-4D97-AF65-F5344CB8AC3E}">
        <p14:creationId xmlns:p14="http://schemas.microsoft.com/office/powerpoint/2010/main" val="423713267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620" y="271820"/>
            <a:ext cx="10515600" cy="558606"/>
          </a:xfrm>
        </p:spPr>
        <p:txBody>
          <a:bodyPr>
            <a:normAutofit fontScale="90000"/>
          </a:bodyPr>
          <a:lstStyle/>
          <a:p>
            <a:r>
              <a:rPr lang="en-US" dirty="0" smtClean="0"/>
              <a:t>Examples – Creator/Contributor Characteristics</a:t>
            </a:r>
            <a:endParaRPr lang="en-US" dirty="0"/>
          </a:p>
        </p:txBody>
      </p:sp>
      <p:sp>
        <p:nvSpPr>
          <p:cNvPr id="3" name="Content Placeholder 2"/>
          <p:cNvSpPr>
            <a:spLocks noGrp="1"/>
          </p:cNvSpPr>
          <p:nvPr>
            <p:ph idx="1"/>
          </p:nvPr>
        </p:nvSpPr>
        <p:spPr>
          <a:xfrm>
            <a:off x="539620" y="1060870"/>
            <a:ext cx="10735492" cy="5660605"/>
          </a:xfrm>
        </p:spPr>
        <p:txBody>
          <a:bodyPr>
            <a:normAutofit lnSpcReduction="10000"/>
          </a:bodyPr>
          <a:lstStyle/>
          <a:p>
            <a:pPr marL="0" indent="0">
              <a:buNone/>
            </a:pPr>
            <a:r>
              <a:rPr lang="en-US" dirty="0" smtClean="0"/>
              <a:t>245 00  Women </a:t>
            </a:r>
            <a:r>
              <a:rPr lang="en-US" dirty="0"/>
              <a:t>on the edge : </a:t>
            </a:r>
            <a:r>
              <a:rPr lang="en-US" dirty="0" smtClean="0"/>
              <a:t>$b </a:t>
            </a:r>
            <a:r>
              <a:rPr lang="en-US" dirty="0"/>
              <a:t>writing from Los Angeles / </a:t>
            </a:r>
            <a:r>
              <a:rPr lang="en-US" dirty="0" smtClean="0"/>
              <a:t>$c </a:t>
            </a:r>
            <a:r>
              <a:rPr lang="en-US" dirty="0"/>
              <a:t>edited </a:t>
            </a:r>
            <a:r>
              <a:rPr lang="en-US" dirty="0" smtClean="0"/>
              <a:t>by</a:t>
            </a:r>
          </a:p>
          <a:p>
            <a:pPr marL="0" indent="0">
              <a:buNone/>
            </a:pPr>
            <a:r>
              <a:rPr lang="en-US" dirty="0"/>
              <a:t>	</a:t>
            </a:r>
            <a:r>
              <a:rPr lang="en-US" dirty="0" smtClean="0"/>
              <a:t>   Samantha </a:t>
            </a:r>
            <a:r>
              <a:rPr lang="en-US" dirty="0"/>
              <a:t>Dunn and Julianne </a:t>
            </a:r>
            <a:r>
              <a:rPr lang="en-US" dirty="0" err="1"/>
              <a:t>Ortale</a:t>
            </a:r>
            <a:r>
              <a:rPr lang="en-US" dirty="0"/>
              <a:t> ; foreword by Janet Fitch</a:t>
            </a:r>
            <a:r>
              <a:rPr lang="en-US" dirty="0" smtClean="0"/>
              <a:t>.</a:t>
            </a:r>
          </a:p>
          <a:p>
            <a:pPr marL="0" indent="0">
              <a:buNone/>
            </a:pPr>
            <a:r>
              <a:rPr lang="en-US" dirty="0" smtClean="0">
                <a:solidFill>
                  <a:srgbClr val="FF0000"/>
                </a:solidFill>
              </a:rPr>
              <a:t>386 __  Californians $2 </a:t>
            </a:r>
            <a:r>
              <a:rPr lang="en-US" dirty="0" err="1" smtClean="0">
                <a:solidFill>
                  <a:srgbClr val="FF0000"/>
                </a:solidFill>
              </a:rPr>
              <a:t>lcdgt</a:t>
            </a:r>
            <a:endParaRPr lang="en-US" i="1" dirty="0" smtClean="0">
              <a:solidFill>
                <a:srgbClr val="7030A0"/>
              </a:solidFill>
            </a:endParaRPr>
          </a:p>
          <a:p>
            <a:pPr marL="0" indent="0">
              <a:buNone/>
            </a:pPr>
            <a:r>
              <a:rPr lang="en-US" dirty="0" smtClean="0">
                <a:solidFill>
                  <a:srgbClr val="FF0000"/>
                </a:solidFill>
              </a:rPr>
              <a:t>386 __  Women $2 </a:t>
            </a:r>
            <a:r>
              <a:rPr lang="en-US" dirty="0" err="1" smtClean="0">
                <a:solidFill>
                  <a:srgbClr val="FF0000"/>
                </a:solidFill>
              </a:rPr>
              <a:t>lcdgt</a:t>
            </a:r>
            <a:endParaRPr lang="en-US" dirty="0">
              <a:solidFill>
                <a:srgbClr val="FF0000"/>
              </a:solidFill>
            </a:endParaRPr>
          </a:p>
          <a:p>
            <a:pPr marL="0" indent="0">
              <a:buNone/>
            </a:pPr>
            <a:r>
              <a:rPr lang="en-US" dirty="0"/>
              <a:t>650 </a:t>
            </a:r>
            <a:r>
              <a:rPr lang="en-US" dirty="0" smtClean="0"/>
              <a:t>_0  Short </a:t>
            </a:r>
            <a:r>
              <a:rPr lang="en-US" dirty="0"/>
              <a:t>stories, American </a:t>
            </a:r>
            <a:r>
              <a:rPr lang="en-US" dirty="0" smtClean="0"/>
              <a:t>$z California $z Los Angeles.</a:t>
            </a:r>
            <a:endParaRPr lang="en-US" dirty="0"/>
          </a:p>
          <a:p>
            <a:pPr marL="0" indent="0">
              <a:buNone/>
            </a:pPr>
            <a:r>
              <a:rPr lang="en-US" dirty="0"/>
              <a:t>650 </a:t>
            </a:r>
            <a:r>
              <a:rPr lang="en-US" dirty="0" smtClean="0"/>
              <a:t>_0  American </a:t>
            </a:r>
            <a:r>
              <a:rPr lang="en-US" dirty="0"/>
              <a:t>fiction </a:t>
            </a:r>
            <a:r>
              <a:rPr lang="en-US" dirty="0" smtClean="0"/>
              <a:t>$x </a:t>
            </a:r>
            <a:r>
              <a:rPr lang="en-US" dirty="0"/>
              <a:t>Women authors.</a:t>
            </a:r>
          </a:p>
          <a:p>
            <a:pPr marL="0" indent="0">
              <a:buNone/>
            </a:pPr>
            <a:r>
              <a:rPr lang="en-US" dirty="0"/>
              <a:t>651 </a:t>
            </a:r>
            <a:r>
              <a:rPr lang="en-US" dirty="0" smtClean="0"/>
              <a:t>_0  Los </a:t>
            </a:r>
            <a:r>
              <a:rPr lang="en-US" dirty="0"/>
              <a:t>Angeles (Calif.) </a:t>
            </a:r>
            <a:r>
              <a:rPr lang="en-US" dirty="0" smtClean="0"/>
              <a:t>$v </a:t>
            </a:r>
            <a:r>
              <a:rPr lang="en-US" dirty="0"/>
              <a:t>Fiction</a:t>
            </a:r>
            <a:r>
              <a:rPr lang="en-US" dirty="0" smtClean="0"/>
              <a:t>.</a:t>
            </a:r>
          </a:p>
          <a:p>
            <a:pPr marL="0" indent="0">
              <a:buNone/>
            </a:pPr>
            <a:r>
              <a:rPr lang="en-US" dirty="0" smtClean="0"/>
              <a:t>655 _7  Short stories. $2 </a:t>
            </a:r>
            <a:r>
              <a:rPr lang="en-US" dirty="0" err="1" smtClean="0"/>
              <a:t>lcgft</a:t>
            </a:r>
            <a:endParaRPr lang="en-US" dirty="0"/>
          </a:p>
          <a:p>
            <a:pPr marL="0" indent="0">
              <a:spcBef>
                <a:spcPts val="2400"/>
              </a:spcBef>
              <a:buNone/>
            </a:pPr>
            <a:r>
              <a:rPr lang="en-US" i="1" dirty="0" smtClean="0">
                <a:solidFill>
                  <a:srgbClr val="009999"/>
                </a:solidFill>
              </a:rPr>
              <a:t>Also consider including:  </a:t>
            </a:r>
          </a:p>
          <a:p>
            <a:pPr marL="0" indent="0">
              <a:spcBef>
                <a:spcPts val="2400"/>
              </a:spcBef>
              <a:buNone/>
            </a:pPr>
            <a:r>
              <a:rPr lang="en-US" dirty="0" smtClean="0">
                <a:solidFill>
                  <a:srgbClr val="FF0000"/>
                </a:solidFill>
              </a:rPr>
              <a:t>386 __ </a:t>
            </a:r>
            <a:r>
              <a:rPr lang="en-US" dirty="0" err="1" smtClean="0">
                <a:solidFill>
                  <a:srgbClr val="FF0000"/>
                </a:solidFill>
              </a:rPr>
              <a:t>Angelenos</a:t>
            </a:r>
            <a:r>
              <a:rPr lang="en-US" dirty="0" smtClean="0">
                <a:solidFill>
                  <a:srgbClr val="FF0000"/>
                </a:solidFill>
              </a:rPr>
              <a:t>    </a:t>
            </a:r>
            <a:r>
              <a:rPr lang="en-US" i="1" dirty="0" smtClean="0">
                <a:solidFill>
                  <a:srgbClr val="7030A0"/>
                </a:solidFill>
              </a:rPr>
              <a:t>[without $2 or with $2 local]</a:t>
            </a:r>
          </a:p>
          <a:p>
            <a:pPr marL="0" indent="0">
              <a:buNone/>
            </a:pPr>
            <a:r>
              <a:rPr lang="en-US" dirty="0" smtClean="0"/>
              <a:t>370 __ $g Los Angeles (Calif.) $2 </a:t>
            </a:r>
            <a:r>
              <a:rPr lang="en-US" dirty="0" err="1" smtClean="0"/>
              <a:t>naf</a:t>
            </a:r>
            <a:endParaRPr lang="en-US" dirty="0"/>
          </a:p>
        </p:txBody>
      </p:sp>
      <p:sp>
        <p:nvSpPr>
          <p:cNvPr id="5" name="Slide Number Placeholder 4"/>
          <p:cNvSpPr>
            <a:spLocks noGrp="1"/>
          </p:cNvSpPr>
          <p:nvPr>
            <p:ph type="sldNum" sz="quarter" idx="12"/>
          </p:nvPr>
        </p:nvSpPr>
        <p:spPr/>
        <p:txBody>
          <a:bodyPr/>
          <a:lstStyle/>
          <a:p>
            <a:fld id="{B3796095-66C8-4103-BE03-53F2BACA5387}" type="slidenum">
              <a:rPr lang="en-US" smtClean="0"/>
              <a:t>122</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2880" y="2332300"/>
            <a:ext cx="2376297" cy="3659791"/>
          </a:xfrm>
          <a:prstGeom prst="rect">
            <a:avLst/>
          </a:prstGeom>
        </p:spPr>
      </p:pic>
    </p:spTree>
    <p:extLst>
      <p:ext uri="{BB962C8B-B14F-4D97-AF65-F5344CB8AC3E}">
        <p14:creationId xmlns:p14="http://schemas.microsoft.com/office/powerpoint/2010/main" val="47944533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996" y="160775"/>
            <a:ext cx="10515600" cy="572756"/>
          </a:xfrm>
        </p:spPr>
        <p:txBody>
          <a:bodyPr>
            <a:normAutofit fontScale="90000"/>
          </a:bodyPr>
          <a:lstStyle/>
          <a:p>
            <a:r>
              <a:rPr lang="en-US" dirty="0" smtClean="0"/>
              <a:t>Examples – Creator/Contributor Characteristics</a:t>
            </a:r>
            <a:endParaRPr lang="en-US" dirty="0"/>
          </a:p>
        </p:txBody>
      </p:sp>
      <p:sp>
        <p:nvSpPr>
          <p:cNvPr id="3" name="Content Placeholder 2"/>
          <p:cNvSpPr>
            <a:spLocks noGrp="1"/>
          </p:cNvSpPr>
          <p:nvPr>
            <p:ph idx="1"/>
          </p:nvPr>
        </p:nvSpPr>
        <p:spPr>
          <a:xfrm>
            <a:off x="1245996" y="1051007"/>
            <a:ext cx="10946004" cy="5670468"/>
          </a:xfrm>
        </p:spPr>
        <p:txBody>
          <a:bodyPr>
            <a:normAutofit lnSpcReduction="10000"/>
          </a:bodyPr>
          <a:lstStyle/>
          <a:p>
            <a:pPr marL="0" indent="0">
              <a:buNone/>
            </a:pPr>
            <a:r>
              <a:rPr lang="en-US" dirty="0" smtClean="0"/>
              <a:t>100 1_  King</a:t>
            </a:r>
            <a:r>
              <a:rPr lang="en-US" dirty="0"/>
              <a:t>, Coretta Scott, </a:t>
            </a:r>
            <a:r>
              <a:rPr lang="en-US" dirty="0" smtClean="0"/>
              <a:t>$d </a:t>
            </a:r>
            <a:r>
              <a:rPr lang="en-US" dirty="0"/>
              <a:t>1927-2006, </a:t>
            </a:r>
            <a:r>
              <a:rPr lang="en-US" dirty="0" smtClean="0"/>
              <a:t>$e </a:t>
            </a:r>
            <a:r>
              <a:rPr lang="en-US" dirty="0"/>
              <a:t>author.</a:t>
            </a:r>
          </a:p>
          <a:p>
            <a:pPr marL="0" indent="0">
              <a:buNone/>
            </a:pPr>
            <a:r>
              <a:rPr lang="en-US" dirty="0" smtClean="0"/>
              <a:t>245 10  My </a:t>
            </a:r>
            <a:r>
              <a:rPr lang="en-US" dirty="0"/>
              <a:t>life, my love, my legacy / </a:t>
            </a:r>
            <a:r>
              <a:rPr lang="en-US" dirty="0" smtClean="0"/>
              <a:t>$c </a:t>
            </a:r>
            <a:r>
              <a:rPr lang="en-US" dirty="0"/>
              <a:t>Coretta Scott King as told to the </a:t>
            </a:r>
            <a:endParaRPr lang="en-US" dirty="0" smtClean="0"/>
          </a:p>
          <a:p>
            <a:pPr marL="0" indent="0">
              <a:buNone/>
            </a:pPr>
            <a:r>
              <a:rPr lang="en-US" dirty="0"/>
              <a:t>	</a:t>
            </a:r>
            <a:r>
              <a:rPr lang="en-US" dirty="0" smtClean="0"/>
              <a:t>   Rev</a:t>
            </a:r>
            <a:r>
              <a:rPr lang="en-US" dirty="0"/>
              <a:t>. Dr</a:t>
            </a:r>
            <a:r>
              <a:rPr lang="en-US" dirty="0" smtClean="0"/>
              <a:t>.  </a:t>
            </a:r>
            <a:r>
              <a:rPr lang="en-US" dirty="0"/>
              <a:t>Barbara Reynolds.</a:t>
            </a:r>
          </a:p>
          <a:p>
            <a:pPr marL="0" indent="0">
              <a:buNone/>
            </a:pPr>
            <a:r>
              <a:rPr lang="en-US" dirty="0" smtClean="0">
                <a:solidFill>
                  <a:srgbClr val="FF0000"/>
                </a:solidFill>
              </a:rPr>
              <a:t>386 __  African </a:t>
            </a:r>
            <a:r>
              <a:rPr lang="en-US" dirty="0">
                <a:solidFill>
                  <a:srgbClr val="FF0000"/>
                </a:solidFill>
              </a:rPr>
              <a:t>Americans </a:t>
            </a:r>
            <a:r>
              <a:rPr lang="en-US" dirty="0" smtClean="0">
                <a:solidFill>
                  <a:srgbClr val="FF0000"/>
                </a:solidFill>
              </a:rPr>
              <a:t>$2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Americans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386 __ </a:t>
            </a:r>
            <a:r>
              <a:rPr lang="en-US" dirty="0" smtClean="0">
                <a:solidFill>
                  <a:srgbClr val="FF0000"/>
                </a:solidFill>
              </a:rPr>
              <a:t> Civil </a:t>
            </a:r>
            <a:r>
              <a:rPr lang="en-US" dirty="0">
                <a:solidFill>
                  <a:srgbClr val="FF0000"/>
                </a:solidFill>
              </a:rPr>
              <a:t>rights </a:t>
            </a:r>
            <a:r>
              <a:rPr lang="en-US" dirty="0" smtClean="0">
                <a:solidFill>
                  <a:srgbClr val="FF0000"/>
                </a:solidFill>
              </a:rPr>
              <a:t>workers $2 </a:t>
            </a:r>
            <a:r>
              <a:rPr lang="en-US" dirty="0" err="1" smtClean="0">
                <a:solidFill>
                  <a:srgbClr val="FF0000"/>
                </a:solidFill>
              </a:rPr>
              <a:t>lcsh</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Activists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Baptists $2 </a:t>
            </a:r>
            <a:r>
              <a:rPr lang="en-US" dirty="0" err="1" smtClean="0">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Widows $2 </a:t>
            </a:r>
            <a:r>
              <a:rPr lang="en-US" dirty="0" err="1">
                <a:solidFill>
                  <a:srgbClr val="FF0000"/>
                </a:solidFill>
              </a:rPr>
              <a:t>lcdgt</a:t>
            </a:r>
            <a:endParaRPr lang="en-US" dirty="0">
              <a:solidFill>
                <a:srgbClr val="FF0000"/>
              </a:solidFill>
            </a:endParaRPr>
          </a:p>
          <a:p>
            <a:pPr marL="514350" indent="-514350">
              <a:buAutoNum type="arabicPlain" startAt="386"/>
            </a:pPr>
            <a:r>
              <a:rPr lang="en-US" dirty="0" smtClean="0">
                <a:solidFill>
                  <a:srgbClr val="FF0000"/>
                </a:solidFill>
              </a:rPr>
              <a:t> __  Women $2 </a:t>
            </a:r>
            <a:r>
              <a:rPr lang="en-US" dirty="0" err="1" smtClean="0">
                <a:solidFill>
                  <a:srgbClr val="FF0000"/>
                </a:solidFill>
              </a:rPr>
              <a:t>lcdgt</a:t>
            </a:r>
            <a:endParaRPr lang="en-US" dirty="0" smtClean="0">
              <a:solidFill>
                <a:srgbClr val="FF0000"/>
              </a:solidFill>
            </a:endParaRPr>
          </a:p>
          <a:p>
            <a:pPr marL="0" indent="0">
              <a:buNone/>
            </a:pPr>
            <a:r>
              <a:rPr lang="en-US" dirty="0" smtClean="0"/>
              <a:t>655 _7  Autobiographies. $2 </a:t>
            </a:r>
            <a:r>
              <a:rPr lang="en-US" dirty="0" err="1" smtClean="0"/>
              <a:t>lcgft</a:t>
            </a:r>
            <a:endParaRPr lang="en-US" dirty="0" smtClean="0"/>
          </a:p>
          <a:p>
            <a:pPr marL="0" indent="0">
              <a:buNone/>
            </a:pPr>
            <a:r>
              <a:rPr lang="en-US" dirty="0" smtClean="0"/>
              <a:t>655 _7  Audiobooks. $2 </a:t>
            </a:r>
            <a:r>
              <a:rPr lang="en-US" dirty="0" err="1" smtClean="0"/>
              <a:t>lcgft</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123</a:t>
            </a:fld>
            <a:endParaRPr lang="en-US"/>
          </a:p>
        </p:txBody>
      </p:sp>
      <p:pic>
        <p:nvPicPr>
          <p:cNvPr id="5" name="Picture 4"/>
          <p:cNvPicPr>
            <a:picLocks noChangeAspect="1"/>
          </p:cNvPicPr>
          <p:nvPr/>
        </p:nvPicPr>
        <p:blipFill>
          <a:blip r:embed="rId3"/>
          <a:stretch>
            <a:fillRect/>
          </a:stretch>
        </p:blipFill>
        <p:spPr>
          <a:xfrm>
            <a:off x="7458251" y="2813452"/>
            <a:ext cx="3132392" cy="3148965"/>
          </a:xfrm>
          <a:prstGeom prst="rect">
            <a:avLst/>
          </a:prstGeom>
        </p:spPr>
      </p:pic>
    </p:spTree>
    <p:extLst>
      <p:ext uri="{BB962C8B-B14F-4D97-AF65-F5344CB8AC3E}">
        <p14:creationId xmlns:p14="http://schemas.microsoft.com/office/powerpoint/2010/main" val="79976561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777695" cy="894303"/>
          </a:xfrm>
        </p:spPr>
        <p:txBody>
          <a:bodyPr/>
          <a:lstStyle/>
          <a:p>
            <a:r>
              <a:rPr lang="en-US" dirty="0" smtClean="0"/>
              <a:t>Examples – Creator/Contributor Characteristics</a:t>
            </a:r>
            <a:endParaRPr lang="en-US" dirty="0"/>
          </a:p>
        </p:txBody>
      </p:sp>
      <p:sp>
        <p:nvSpPr>
          <p:cNvPr id="3" name="Content Placeholder 2"/>
          <p:cNvSpPr>
            <a:spLocks noGrp="1"/>
          </p:cNvSpPr>
          <p:nvPr>
            <p:ph idx="1"/>
          </p:nvPr>
        </p:nvSpPr>
        <p:spPr>
          <a:xfrm>
            <a:off x="838199" y="1073690"/>
            <a:ext cx="11028903" cy="5647785"/>
          </a:xfrm>
        </p:spPr>
        <p:txBody>
          <a:bodyPr>
            <a:normAutofit/>
          </a:bodyPr>
          <a:lstStyle/>
          <a:p>
            <a:pPr marL="0" indent="0">
              <a:buNone/>
            </a:pPr>
            <a:r>
              <a:rPr lang="en-US" dirty="0" smtClean="0"/>
              <a:t>100 1_  </a:t>
            </a:r>
            <a:r>
              <a:rPr lang="pt-BR" dirty="0" smtClean="0"/>
              <a:t>Anusauskas</a:t>
            </a:r>
            <a:r>
              <a:rPr lang="pt-BR" dirty="0"/>
              <a:t>, Artūras, </a:t>
            </a:r>
            <a:r>
              <a:rPr lang="pt-BR" dirty="0" smtClean="0"/>
              <a:t>$e </a:t>
            </a:r>
            <a:r>
              <a:rPr lang="pt-BR" dirty="0"/>
              <a:t>composer</a:t>
            </a:r>
            <a:r>
              <a:rPr lang="pt-BR" dirty="0" smtClean="0"/>
              <a:t>.</a:t>
            </a:r>
          </a:p>
          <a:p>
            <a:pPr marL="0" indent="0">
              <a:buNone/>
            </a:pPr>
            <a:r>
              <a:rPr lang="en-US" dirty="0" smtClean="0"/>
              <a:t>245 10  </a:t>
            </a:r>
            <a:r>
              <a:rPr lang="en-US" dirty="0" err="1" smtClean="0"/>
              <a:t>Tylos</a:t>
            </a:r>
            <a:r>
              <a:rPr lang="en-US" dirty="0" smtClean="0"/>
              <a:t> </a:t>
            </a:r>
            <a:r>
              <a:rPr lang="en-US" dirty="0" err="1"/>
              <a:t>puota</a:t>
            </a:r>
            <a:r>
              <a:rPr lang="en-US" dirty="0"/>
              <a:t> / </a:t>
            </a:r>
            <a:r>
              <a:rPr lang="en-US" dirty="0" smtClean="0"/>
              <a:t>$c </a:t>
            </a:r>
            <a:r>
              <a:rPr lang="en-US" dirty="0" err="1"/>
              <a:t>Artūras</a:t>
            </a:r>
            <a:r>
              <a:rPr lang="en-US" dirty="0"/>
              <a:t> </a:t>
            </a:r>
            <a:r>
              <a:rPr lang="en-US" dirty="0" err="1"/>
              <a:t>Anusauskas</a:t>
            </a:r>
            <a:r>
              <a:rPr lang="en-US" dirty="0"/>
              <a:t> Jazz Quartet</a:t>
            </a:r>
            <a:r>
              <a:rPr lang="en-US" dirty="0" smtClean="0"/>
              <a:t>.</a:t>
            </a:r>
          </a:p>
          <a:p>
            <a:pPr marL="0" indent="0">
              <a:buNone/>
            </a:pPr>
            <a:r>
              <a:rPr lang="en-US" dirty="0" smtClean="0">
                <a:solidFill>
                  <a:srgbClr val="FF0000"/>
                </a:solidFill>
              </a:rPr>
              <a:t>386 __  Lithuanians $2 </a:t>
            </a:r>
            <a:r>
              <a:rPr lang="en-US" dirty="0" err="1" smtClean="0">
                <a:solidFill>
                  <a:srgbClr val="FF0000"/>
                </a:solidFill>
              </a:rPr>
              <a:t>lcdgt</a:t>
            </a:r>
            <a:r>
              <a:rPr lang="en-US" dirty="0" smtClean="0">
                <a:solidFill>
                  <a:srgbClr val="FF0000"/>
                </a:solidFill>
              </a:rPr>
              <a:t>  </a:t>
            </a:r>
          </a:p>
          <a:p>
            <a:pPr marL="0" indent="0">
              <a:buNone/>
            </a:pPr>
            <a:r>
              <a:rPr lang="en-US" dirty="0" smtClean="0"/>
              <a:t>511 </a:t>
            </a:r>
            <a:r>
              <a:rPr lang="en-US" dirty="0"/>
              <a:t>0_ </a:t>
            </a:r>
            <a:r>
              <a:rPr lang="en-US" dirty="0" smtClean="0"/>
              <a:t> </a:t>
            </a:r>
            <a:r>
              <a:rPr lang="en-US" dirty="0" err="1" smtClean="0"/>
              <a:t>Artu</a:t>
            </a:r>
            <a:r>
              <a:rPr lang="en-US" dirty="0" err="1"/>
              <a:t>̄ras</a:t>
            </a:r>
            <a:r>
              <a:rPr lang="en-US" dirty="0"/>
              <a:t> </a:t>
            </a:r>
            <a:r>
              <a:rPr lang="en-US" dirty="0" err="1"/>
              <a:t>Anusauskas</a:t>
            </a:r>
            <a:r>
              <a:rPr lang="en-US" dirty="0"/>
              <a:t> Jazz </a:t>
            </a:r>
            <a:r>
              <a:rPr lang="en-US" dirty="0" smtClean="0"/>
              <a:t>Quartet (</a:t>
            </a:r>
            <a:r>
              <a:rPr lang="en-US" dirty="0" err="1" smtClean="0"/>
              <a:t>Artu</a:t>
            </a:r>
            <a:r>
              <a:rPr lang="en-US" dirty="0" err="1"/>
              <a:t>̄ras</a:t>
            </a:r>
            <a:r>
              <a:rPr lang="en-US" dirty="0"/>
              <a:t> </a:t>
            </a:r>
            <a:r>
              <a:rPr lang="en-US" dirty="0" err="1"/>
              <a:t>Anusauskas</a:t>
            </a:r>
            <a:r>
              <a:rPr lang="en-US" dirty="0"/>
              <a:t>, piano </a:t>
            </a:r>
            <a:r>
              <a:rPr lang="en-US" dirty="0" smtClean="0"/>
              <a:t>;</a:t>
            </a:r>
          </a:p>
          <a:p>
            <a:pPr marL="0" indent="0">
              <a:buNone/>
            </a:pPr>
            <a:r>
              <a:rPr lang="en-US" dirty="0"/>
              <a:t>	</a:t>
            </a:r>
            <a:r>
              <a:rPr lang="en-US" dirty="0" smtClean="0"/>
              <a:t>   Aleksandras </a:t>
            </a:r>
            <a:r>
              <a:rPr lang="en-US" dirty="0" err="1"/>
              <a:t>Fedotovas</a:t>
            </a:r>
            <a:r>
              <a:rPr lang="en-US" dirty="0"/>
              <a:t>, alto saxophone ; </a:t>
            </a:r>
            <a:r>
              <a:rPr lang="en-US" dirty="0" err="1"/>
              <a:t>Eugenijus</a:t>
            </a:r>
            <a:r>
              <a:rPr lang="en-US" dirty="0"/>
              <a:t> </a:t>
            </a:r>
            <a:r>
              <a:rPr lang="en-US" dirty="0" err="1"/>
              <a:t>Kanevičius</a:t>
            </a:r>
            <a:r>
              <a:rPr lang="en-US" dirty="0" smtClean="0"/>
              <a:t>,</a:t>
            </a:r>
          </a:p>
          <a:p>
            <a:pPr marL="0" indent="0">
              <a:buNone/>
            </a:pPr>
            <a:r>
              <a:rPr lang="en-US" dirty="0"/>
              <a:t>	</a:t>
            </a:r>
            <a:r>
              <a:rPr lang="en-US" dirty="0" smtClean="0"/>
              <a:t>   double </a:t>
            </a:r>
            <a:r>
              <a:rPr lang="en-US" dirty="0"/>
              <a:t>bass ; Darius </a:t>
            </a:r>
            <a:r>
              <a:rPr lang="en-US" dirty="0" err="1"/>
              <a:t>Rudis</a:t>
            </a:r>
            <a:r>
              <a:rPr lang="en-US" dirty="0"/>
              <a:t>, </a:t>
            </a:r>
            <a:r>
              <a:rPr lang="en-US" dirty="0" smtClean="0"/>
              <a:t>drums).</a:t>
            </a:r>
            <a:endParaRPr lang="en-US" dirty="0"/>
          </a:p>
          <a:p>
            <a:pPr marL="0" indent="0">
              <a:buNone/>
            </a:pPr>
            <a:r>
              <a:rPr lang="en-US" dirty="0" smtClean="0"/>
              <a:t>650 _0  Jazz $z Lithuania.</a:t>
            </a:r>
          </a:p>
          <a:p>
            <a:pPr marL="0" indent="0">
              <a:buNone/>
            </a:pPr>
            <a:r>
              <a:rPr lang="en-US" dirty="0" smtClean="0"/>
              <a:t>650 _0  Jazz $y 2001-2010.</a:t>
            </a:r>
          </a:p>
          <a:p>
            <a:pPr marL="0" indent="0">
              <a:buNone/>
            </a:pPr>
            <a:r>
              <a:rPr lang="en-US" dirty="0"/>
              <a:t>655 </a:t>
            </a:r>
            <a:r>
              <a:rPr lang="en-US" dirty="0" smtClean="0"/>
              <a:t>_7  Jazz. $2 </a:t>
            </a:r>
            <a:r>
              <a:rPr lang="en-US" dirty="0" err="1" smtClean="0"/>
              <a:t>lcgft</a:t>
            </a:r>
            <a:endParaRPr lang="en-US" dirty="0" smtClean="0"/>
          </a:p>
          <a:p>
            <a:pPr marL="0" indent="0">
              <a:buNone/>
            </a:pPr>
            <a:r>
              <a:rPr lang="en-US" dirty="0"/>
              <a:t>710 2_ </a:t>
            </a:r>
            <a:r>
              <a:rPr lang="en-US" dirty="0" smtClean="0"/>
              <a:t> </a:t>
            </a:r>
            <a:r>
              <a:rPr lang="en-US" dirty="0" err="1" smtClean="0"/>
              <a:t>Artu</a:t>
            </a:r>
            <a:r>
              <a:rPr lang="en-US" dirty="0" err="1"/>
              <a:t>̄ras</a:t>
            </a:r>
            <a:r>
              <a:rPr lang="en-US" dirty="0"/>
              <a:t> </a:t>
            </a:r>
            <a:r>
              <a:rPr lang="en-US" dirty="0" err="1"/>
              <a:t>Anusauskas</a:t>
            </a:r>
            <a:r>
              <a:rPr lang="en-US" dirty="0"/>
              <a:t> Jazz Quartet, </a:t>
            </a:r>
            <a:r>
              <a:rPr lang="en-US" dirty="0" smtClean="0"/>
              <a:t>$e </a:t>
            </a:r>
            <a:r>
              <a:rPr lang="en-US" dirty="0"/>
              <a:t>performer.</a:t>
            </a:r>
          </a:p>
        </p:txBody>
      </p:sp>
      <p:sp>
        <p:nvSpPr>
          <p:cNvPr id="4" name="Slide Number Placeholder 3"/>
          <p:cNvSpPr>
            <a:spLocks noGrp="1"/>
          </p:cNvSpPr>
          <p:nvPr>
            <p:ph type="sldNum" sz="quarter" idx="12"/>
          </p:nvPr>
        </p:nvSpPr>
        <p:spPr/>
        <p:txBody>
          <a:bodyPr/>
          <a:lstStyle/>
          <a:p>
            <a:fld id="{A00A331D-2EB0-4CEE-8662-2FAB66802E28}" type="slidenum">
              <a:rPr lang="en-US" smtClean="0"/>
              <a:t>124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856" y="3751072"/>
            <a:ext cx="2286000" cy="2286000"/>
          </a:xfrm>
          <a:prstGeom prst="rect">
            <a:avLst/>
          </a:prstGeom>
        </p:spPr>
      </p:pic>
    </p:spTree>
    <p:extLst>
      <p:ext uri="{BB962C8B-B14F-4D97-AF65-F5344CB8AC3E}">
        <p14:creationId xmlns:p14="http://schemas.microsoft.com/office/powerpoint/2010/main" val="365908203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777695" cy="894303"/>
          </a:xfrm>
        </p:spPr>
        <p:txBody>
          <a:bodyPr/>
          <a:lstStyle/>
          <a:p>
            <a:r>
              <a:rPr lang="en-US" dirty="0" smtClean="0"/>
              <a:t>Examples – Creator/Contributor Characteristics</a:t>
            </a:r>
            <a:endParaRPr lang="en-US" dirty="0"/>
          </a:p>
        </p:txBody>
      </p:sp>
      <p:sp>
        <p:nvSpPr>
          <p:cNvPr id="3" name="Content Placeholder 2"/>
          <p:cNvSpPr>
            <a:spLocks noGrp="1"/>
          </p:cNvSpPr>
          <p:nvPr>
            <p:ph idx="1"/>
          </p:nvPr>
        </p:nvSpPr>
        <p:spPr>
          <a:xfrm>
            <a:off x="838199" y="1073690"/>
            <a:ext cx="11028903" cy="5647785"/>
          </a:xfrm>
        </p:spPr>
        <p:txBody>
          <a:bodyPr>
            <a:normAutofit lnSpcReduction="10000"/>
          </a:bodyPr>
          <a:lstStyle/>
          <a:p>
            <a:pPr marL="0" indent="0">
              <a:buNone/>
            </a:pPr>
            <a:r>
              <a:rPr lang="en-US" dirty="0" smtClean="0"/>
              <a:t>100 1_  Higdon</a:t>
            </a:r>
            <a:r>
              <a:rPr lang="en-US" dirty="0"/>
              <a:t>, Jennifer, </a:t>
            </a:r>
            <a:r>
              <a:rPr lang="en-US" dirty="0" smtClean="0"/>
              <a:t>$d </a:t>
            </a:r>
            <a:r>
              <a:rPr lang="en-US" dirty="0"/>
              <a:t>1962- </a:t>
            </a:r>
            <a:r>
              <a:rPr lang="en-US" dirty="0" smtClean="0"/>
              <a:t>$e </a:t>
            </a:r>
            <a:r>
              <a:rPr lang="en-US" dirty="0"/>
              <a:t>composer.</a:t>
            </a:r>
          </a:p>
          <a:p>
            <a:pPr marL="0" indent="0">
              <a:buNone/>
            </a:pPr>
            <a:r>
              <a:rPr lang="en-US" dirty="0" smtClean="0"/>
              <a:t>240 10  Concertos</a:t>
            </a:r>
            <a:r>
              <a:rPr lang="en-US" dirty="0"/>
              <a:t>, </a:t>
            </a:r>
            <a:r>
              <a:rPr lang="en-US" dirty="0" smtClean="0"/>
              <a:t>$m </a:t>
            </a:r>
            <a:r>
              <a:rPr lang="en-US" dirty="0"/>
              <a:t>viola, orchestra</a:t>
            </a:r>
          </a:p>
          <a:p>
            <a:pPr marL="0" indent="0">
              <a:buNone/>
            </a:pPr>
            <a:r>
              <a:rPr lang="en-US" dirty="0" smtClean="0"/>
              <a:t>245 10  Viola </a:t>
            </a:r>
            <a:r>
              <a:rPr lang="en-US" dirty="0"/>
              <a:t>concerto / </a:t>
            </a:r>
            <a:r>
              <a:rPr lang="en-US" dirty="0" smtClean="0"/>
              <a:t>$c </a:t>
            </a:r>
            <a:r>
              <a:rPr lang="en-US" dirty="0"/>
              <a:t>Jennifer Higdon</a:t>
            </a:r>
            <a:r>
              <a:rPr lang="en-US" dirty="0" smtClean="0"/>
              <a:t>.</a:t>
            </a:r>
          </a:p>
          <a:p>
            <a:pPr marL="0" indent="0">
              <a:buNone/>
            </a:pPr>
            <a:r>
              <a:rPr lang="fr-FR" dirty="0"/>
              <a:t>300 </a:t>
            </a:r>
            <a:r>
              <a:rPr lang="fr-FR" dirty="0" smtClean="0"/>
              <a:t>__  1 </a:t>
            </a:r>
            <a:r>
              <a:rPr lang="fr-FR" dirty="0"/>
              <a:t>score (75 pages) ; </a:t>
            </a:r>
            <a:r>
              <a:rPr lang="fr-FR" dirty="0" smtClean="0"/>
              <a:t>$c </a:t>
            </a:r>
            <a:r>
              <a:rPr lang="fr-FR" dirty="0"/>
              <a:t>44 </a:t>
            </a:r>
            <a:r>
              <a:rPr lang="fr-FR" dirty="0" smtClean="0"/>
              <a:t>cm</a:t>
            </a:r>
          </a:p>
          <a:p>
            <a:pPr marL="0" indent="0">
              <a:buNone/>
            </a:pPr>
            <a:r>
              <a:rPr lang="en-US" dirty="0"/>
              <a:t>348 </a:t>
            </a:r>
            <a:r>
              <a:rPr lang="en-US" dirty="0" smtClean="0"/>
              <a:t>__  score $2 </a:t>
            </a:r>
            <a:r>
              <a:rPr lang="en-US" dirty="0" err="1"/>
              <a:t>rdafnm</a:t>
            </a:r>
            <a:endParaRPr lang="en-US" dirty="0"/>
          </a:p>
          <a:p>
            <a:pPr marL="0" indent="0">
              <a:buNone/>
            </a:pPr>
            <a:r>
              <a:rPr lang="en-US" dirty="0" smtClean="0"/>
              <a:t>382 01  $b </a:t>
            </a:r>
            <a:r>
              <a:rPr lang="en-US" dirty="0"/>
              <a:t>viola </a:t>
            </a:r>
            <a:r>
              <a:rPr lang="en-US" dirty="0" smtClean="0"/>
              <a:t>$n </a:t>
            </a:r>
            <a:r>
              <a:rPr lang="en-US" dirty="0"/>
              <a:t>1 </a:t>
            </a:r>
            <a:r>
              <a:rPr lang="en-US" dirty="0" smtClean="0"/>
              <a:t>$a </a:t>
            </a:r>
            <a:r>
              <a:rPr lang="en-US" dirty="0"/>
              <a:t>orchestra </a:t>
            </a:r>
            <a:r>
              <a:rPr lang="en-US" dirty="0" smtClean="0"/>
              <a:t>$e </a:t>
            </a:r>
            <a:r>
              <a:rPr lang="en-US" dirty="0"/>
              <a:t>1 </a:t>
            </a:r>
            <a:r>
              <a:rPr lang="en-US" dirty="0" smtClean="0"/>
              <a:t>$r </a:t>
            </a:r>
            <a:r>
              <a:rPr lang="en-US" dirty="0"/>
              <a:t>1 </a:t>
            </a:r>
            <a:r>
              <a:rPr lang="en-US" dirty="0" smtClean="0"/>
              <a:t>$t </a:t>
            </a:r>
            <a:r>
              <a:rPr lang="en-US" dirty="0"/>
              <a:t>1 </a:t>
            </a:r>
            <a:r>
              <a:rPr lang="en-US" dirty="0" smtClean="0"/>
              <a:t>$2 </a:t>
            </a:r>
            <a:r>
              <a:rPr lang="en-US" dirty="0" err="1"/>
              <a:t>lcmpt</a:t>
            </a:r>
            <a:endParaRPr lang="en-US" dirty="0"/>
          </a:p>
          <a:p>
            <a:pPr marL="0" indent="0">
              <a:buNone/>
            </a:pPr>
            <a:r>
              <a:rPr lang="en-US" dirty="0">
                <a:solidFill>
                  <a:srgbClr val="FF0000"/>
                </a:solidFill>
              </a:rPr>
              <a:t>386 </a:t>
            </a:r>
            <a:r>
              <a:rPr lang="en-US" dirty="0" smtClean="0">
                <a:solidFill>
                  <a:srgbClr val="FF0000"/>
                </a:solidFill>
              </a:rPr>
              <a:t>__  Americans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Women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Lesbians $2 </a:t>
            </a:r>
            <a:r>
              <a:rPr lang="en-US" dirty="0" err="1" smtClean="0">
                <a:solidFill>
                  <a:srgbClr val="FF0000"/>
                </a:solidFill>
              </a:rPr>
              <a:t>lcdgt</a:t>
            </a:r>
            <a:endParaRPr lang="en-US" dirty="0" smtClean="0">
              <a:solidFill>
                <a:srgbClr val="FF0000"/>
              </a:solidFill>
            </a:endParaRPr>
          </a:p>
          <a:p>
            <a:pPr marL="0" indent="0">
              <a:buNone/>
            </a:pPr>
            <a:r>
              <a:rPr lang="pt-BR" dirty="0"/>
              <a:t>650 </a:t>
            </a:r>
            <a:r>
              <a:rPr lang="pt-BR" dirty="0" smtClean="0"/>
              <a:t>_0  Concertos </a:t>
            </a:r>
            <a:r>
              <a:rPr lang="pt-BR" dirty="0"/>
              <a:t>(Viola) </a:t>
            </a:r>
            <a:r>
              <a:rPr lang="pt-BR" dirty="0" smtClean="0"/>
              <a:t>$v </a:t>
            </a:r>
            <a:r>
              <a:rPr lang="pt-BR" dirty="0"/>
              <a:t>Scores.</a:t>
            </a:r>
          </a:p>
          <a:p>
            <a:pPr marL="0" indent="0">
              <a:buNone/>
            </a:pPr>
            <a:r>
              <a:rPr lang="pt-BR" dirty="0"/>
              <a:t>655 </a:t>
            </a:r>
            <a:r>
              <a:rPr lang="pt-BR" dirty="0" smtClean="0"/>
              <a:t>_7  Concertos</a:t>
            </a:r>
            <a:r>
              <a:rPr lang="pt-BR" dirty="0"/>
              <a:t>. </a:t>
            </a:r>
            <a:r>
              <a:rPr lang="pt-BR" dirty="0" smtClean="0"/>
              <a:t>$2 </a:t>
            </a:r>
            <a:r>
              <a:rPr lang="pt-BR" dirty="0"/>
              <a:t>lcgft</a:t>
            </a:r>
          </a:p>
          <a:p>
            <a:pPr marL="0" indent="0">
              <a:buNone/>
            </a:pPr>
            <a:r>
              <a:rPr lang="pt-BR" dirty="0"/>
              <a:t>655 </a:t>
            </a:r>
            <a:r>
              <a:rPr lang="pt-BR" dirty="0" smtClean="0"/>
              <a:t>_7  Scores</a:t>
            </a:r>
            <a:r>
              <a:rPr lang="pt-BR" dirty="0"/>
              <a:t>. </a:t>
            </a:r>
            <a:r>
              <a:rPr lang="pt-BR" dirty="0" smtClean="0"/>
              <a:t>$2 </a:t>
            </a:r>
            <a:r>
              <a:rPr lang="pt-BR" dirty="0"/>
              <a:t>lcgft</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125</a:t>
            </a:fld>
            <a:endParaRPr lang="en-US" dirty="0"/>
          </a:p>
        </p:txBody>
      </p:sp>
      <p:pic>
        <p:nvPicPr>
          <p:cNvPr id="7" name="Picture 6"/>
          <p:cNvPicPr>
            <a:picLocks noChangeAspect="1"/>
          </p:cNvPicPr>
          <p:nvPr/>
        </p:nvPicPr>
        <p:blipFill>
          <a:blip r:embed="rId3"/>
          <a:stretch>
            <a:fillRect/>
          </a:stretch>
        </p:blipFill>
        <p:spPr>
          <a:xfrm>
            <a:off x="5976937" y="3309937"/>
            <a:ext cx="238125" cy="238125"/>
          </a:xfrm>
          <a:prstGeom prst="rect">
            <a:avLst/>
          </a:prstGeom>
        </p:spPr>
      </p:pic>
      <p:pic>
        <p:nvPicPr>
          <p:cNvPr id="9" name="Picture 8"/>
          <p:cNvPicPr>
            <a:picLocks noChangeAspect="1"/>
          </p:cNvPicPr>
          <p:nvPr/>
        </p:nvPicPr>
        <p:blipFill>
          <a:blip r:embed="rId4"/>
          <a:stretch>
            <a:fillRect/>
          </a:stretch>
        </p:blipFill>
        <p:spPr>
          <a:xfrm>
            <a:off x="9335416" y="1417129"/>
            <a:ext cx="2368296" cy="4261866"/>
          </a:xfrm>
          <a:prstGeom prst="rect">
            <a:avLst/>
          </a:prstGeom>
          <a:ln w="15875">
            <a:solidFill>
              <a:schemeClr val="tx1"/>
            </a:solidFill>
          </a:ln>
        </p:spPr>
      </p:pic>
      <p:pic>
        <p:nvPicPr>
          <p:cNvPr id="10" name="Picture 9"/>
          <p:cNvPicPr>
            <a:picLocks noChangeAspect="1"/>
          </p:cNvPicPr>
          <p:nvPr/>
        </p:nvPicPr>
        <p:blipFill>
          <a:blip r:embed="rId5"/>
          <a:stretch>
            <a:fillRect/>
          </a:stretch>
        </p:blipFill>
        <p:spPr>
          <a:xfrm>
            <a:off x="9689963" y="5307981"/>
            <a:ext cx="502252" cy="335586"/>
          </a:xfrm>
          <a:prstGeom prst="rect">
            <a:avLst/>
          </a:prstGeom>
        </p:spPr>
      </p:pic>
    </p:spTree>
    <p:extLst>
      <p:ext uri="{BB962C8B-B14F-4D97-AF65-F5344CB8AC3E}">
        <p14:creationId xmlns:p14="http://schemas.microsoft.com/office/powerpoint/2010/main" val="285915910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3912"/>
            <a:ext cx="10515600" cy="257873"/>
          </a:xfrm>
        </p:spPr>
        <p:txBody>
          <a:bodyPr>
            <a:noAutofit/>
          </a:bodyPr>
          <a:lstStyle/>
          <a:p>
            <a:r>
              <a:rPr lang="en-US" sz="3400" dirty="0" smtClean="0"/>
              <a:t>Examples – Creator/Contributor Characteristics</a:t>
            </a:r>
            <a:endParaRPr lang="en-US" sz="3400" dirty="0"/>
          </a:p>
        </p:txBody>
      </p:sp>
      <p:sp>
        <p:nvSpPr>
          <p:cNvPr id="3" name="Content Placeholder 2"/>
          <p:cNvSpPr>
            <a:spLocks noGrp="1"/>
          </p:cNvSpPr>
          <p:nvPr>
            <p:ph idx="1"/>
          </p:nvPr>
        </p:nvSpPr>
        <p:spPr>
          <a:xfrm>
            <a:off x="838200" y="734010"/>
            <a:ext cx="10034116" cy="6129495"/>
          </a:xfrm>
        </p:spPr>
        <p:txBody>
          <a:bodyPr>
            <a:normAutofit fontScale="85000" lnSpcReduction="20000"/>
          </a:bodyPr>
          <a:lstStyle/>
          <a:p>
            <a:pPr marL="0" indent="0">
              <a:buNone/>
            </a:pPr>
            <a:r>
              <a:rPr lang="en-US" dirty="0" smtClean="0"/>
              <a:t>100 1_  </a:t>
            </a:r>
            <a:r>
              <a:rPr lang="en-US" dirty="0" err="1" smtClean="0"/>
              <a:t>Segall</a:t>
            </a:r>
            <a:r>
              <a:rPr lang="en-US" dirty="0"/>
              <a:t>, Ty, </a:t>
            </a:r>
            <a:r>
              <a:rPr lang="en-US" dirty="0" smtClean="0"/>
              <a:t>$e </a:t>
            </a:r>
            <a:r>
              <a:rPr lang="en-US" dirty="0"/>
              <a:t>composer, </a:t>
            </a:r>
            <a:r>
              <a:rPr lang="en-US" dirty="0" smtClean="0"/>
              <a:t>$e </a:t>
            </a:r>
            <a:r>
              <a:rPr lang="en-US" dirty="0"/>
              <a:t>performer.</a:t>
            </a:r>
          </a:p>
          <a:p>
            <a:pPr marL="0" indent="0">
              <a:buNone/>
            </a:pPr>
            <a:r>
              <a:rPr lang="en-US" dirty="0" smtClean="0"/>
              <a:t>245 10  Ty </a:t>
            </a:r>
            <a:r>
              <a:rPr lang="en-US" dirty="0" err="1"/>
              <a:t>Segall</a:t>
            </a:r>
            <a:r>
              <a:rPr lang="en-US" dirty="0"/>
              <a:t> / </a:t>
            </a:r>
            <a:r>
              <a:rPr lang="en-US" dirty="0" smtClean="0"/>
              <a:t>$c </a:t>
            </a:r>
            <a:r>
              <a:rPr lang="en-US" dirty="0"/>
              <a:t>Ty </a:t>
            </a:r>
            <a:r>
              <a:rPr lang="en-US" dirty="0" err="1"/>
              <a:t>Segall</a:t>
            </a:r>
            <a:r>
              <a:rPr lang="en-US" dirty="0"/>
              <a:t>.</a:t>
            </a:r>
          </a:p>
          <a:p>
            <a:pPr marL="0" indent="0">
              <a:buNone/>
            </a:pPr>
            <a:r>
              <a:rPr lang="en-US" dirty="0"/>
              <a:t>264 </a:t>
            </a:r>
            <a:r>
              <a:rPr lang="en-US" dirty="0" smtClean="0"/>
              <a:t>_1  Chicago</a:t>
            </a:r>
            <a:r>
              <a:rPr lang="en-US" dirty="0"/>
              <a:t>, IL : </a:t>
            </a:r>
            <a:r>
              <a:rPr lang="en-US" dirty="0" smtClean="0"/>
              <a:t>$b </a:t>
            </a:r>
            <a:r>
              <a:rPr lang="en-US" dirty="0"/>
              <a:t>Drag City, </a:t>
            </a:r>
            <a:r>
              <a:rPr lang="en-US" dirty="0" smtClean="0"/>
              <a:t>$c </a:t>
            </a:r>
            <a:r>
              <a:rPr lang="en-US" dirty="0"/>
              <a:t>[2017]</a:t>
            </a:r>
          </a:p>
          <a:p>
            <a:pPr marL="0" indent="0">
              <a:buNone/>
            </a:pPr>
            <a:r>
              <a:rPr lang="en-US" dirty="0"/>
              <a:t>264 </a:t>
            </a:r>
            <a:r>
              <a:rPr lang="en-US" dirty="0" smtClean="0"/>
              <a:t>_4  $c </a:t>
            </a:r>
            <a:r>
              <a:rPr lang="en-US" dirty="0"/>
              <a:t>℗2017</a:t>
            </a:r>
          </a:p>
          <a:p>
            <a:pPr marL="0" indent="0">
              <a:buNone/>
            </a:pPr>
            <a:r>
              <a:rPr lang="en-US" dirty="0"/>
              <a:t>300 </a:t>
            </a:r>
            <a:r>
              <a:rPr lang="en-US" dirty="0" smtClean="0"/>
              <a:t>__  1 </a:t>
            </a:r>
            <a:r>
              <a:rPr lang="en-US" dirty="0"/>
              <a:t>audio disc : </a:t>
            </a:r>
            <a:r>
              <a:rPr lang="en-US" dirty="0" smtClean="0"/>
              <a:t>$b </a:t>
            </a:r>
            <a:r>
              <a:rPr lang="en-US" dirty="0"/>
              <a:t>analog, 33 1/3 rpm, stereo ; </a:t>
            </a:r>
            <a:r>
              <a:rPr lang="en-US" dirty="0" smtClean="0"/>
              <a:t>$c </a:t>
            </a:r>
            <a:r>
              <a:rPr lang="en-US" dirty="0"/>
              <a:t>12 in</a:t>
            </a:r>
            <a:r>
              <a:rPr lang="en-US" dirty="0" smtClean="0"/>
              <a:t>.</a:t>
            </a:r>
          </a:p>
          <a:p>
            <a:pPr marL="0" indent="0">
              <a:buNone/>
            </a:pPr>
            <a:r>
              <a:rPr lang="en-US" dirty="0" smtClean="0">
                <a:solidFill>
                  <a:srgbClr val="FF0000"/>
                </a:solidFill>
              </a:rPr>
              <a:t>386 __  Californians </a:t>
            </a:r>
            <a:r>
              <a:rPr lang="en-US" dirty="0" smtClean="0">
                <a:solidFill>
                  <a:srgbClr val="FF0000"/>
                </a:solidFill>
              </a:rPr>
              <a:t>$a Americans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Men $2 </a:t>
            </a:r>
            <a:r>
              <a:rPr lang="en-US" dirty="0" err="1" smtClean="0">
                <a:solidFill>
                  <a:srgbClr val="FF0000"/>
                </a:solidFill>
              </a:rPr>
              <a:t>lcdgt</a:t>
            </a:r>
            <a:endParaRPr lang="en-US" dirty="0" smtClean="0">
              <a:solidFill>
                <a:srgbClr val="FF0000"/>
              </a:solidFill>
            </a:endParaRPr>
          </a:p>
          <a:p>
            <a:pPr marL="0" indent="0">
              <a:buNone/>
            </a:pPr>
            <a:r>
              <a:rPr lang="en-US" dirty="0" smtClean="0"/>
              <a:t>511 0_  Ty </a:t>
            </a:r>
            <a:r>
              <a:rPr lang="en-US" dirty="0" err="1"/>
              <a:t>Segall</a:t>
            </a:r>
            <a:r>
              <a:rPr lang="en-US" dirty="0"/>
              <a:t>, guitar, vocals ; Emmett Kelly, guitar, vocals ; Mikal Cronin, </a:t>
            </a:r>
            <a:endParaRPr lang="en-US" dirty="0" smtClean="0"/>
          </a:p>
          <a:p>
            <a:pPr marL="0" indent="0">
              <a:buNone/>
            </a:pPr>
            <a:r>
              <a:rPr lang="en-US" dirty="0" smtClean="0"/>
              <a:t>              bass</a:t>
            </a:r>
            <a:r>
              <a:rPr lang="en-US" dirty="0"/>
              <a:t>, vocals on "</a:t>
            </a:r>
            <a:r>
              <a:rPr lang="en-US" dirty="0" smtClean="0"/>
              <a:t>Take care</a:t>
            </a:r>
            <a:r>
              <a:rPr lang="en-US" dirty="0"/>
              <a:t>" ; Charles </a:t>
            </a:r>
            <a:r>
              <a:rPr lang="en-US" dirty="0" err="1"/>
              <a:t>Moothart</a:t>
            </a:r>
            <a:r>
              <a:rPr lang="en-US" dirty="0"/>
              <a:t>, drums, percussion ; </a:t>
            </a:r>
            <a:r>
              <a:rPr lang="en-US" dirty="0" smtClean="0"/>
              <a:t>Ben</a:t>
            </a:r>
          </a:p>
          <a:p>
            <a:pPr marL="0" indent="0">
              <a:buNone/>
            </a:pPr>
            <a:r>
              <a:rPr lang="en-US" dirty="0"/>
              <a:t> </a:t>
            </a:r>
            <a:r>
              <a:rPr lang="en-US" dirty="0" smtClean="0"/>
              <a:t>             </a:t>
            </a:r>
            <a:r>
              <a:rPr lang="en-US" dirty="0" err="1" smtClean="0"/>
              <a:t>Boye</a:t>
            </a:r>
            <a:r>
              <a:rPr lang="en-US" dirty="0"/>
              <a:t>, piano, Wurlitzer</a:t>
            </a:r>
            <a:r>
              <a:rPr lang="en-US" dirty="0" smtClean="0"/>
              <a:t>.</a:t>
            </a:r>
          </a:p>
          <a:p>
            <a:pPr marL="0" indent="0">
              <a:buNone/>
            </a:pPr>
            <a:r>
              <a:rPr lang="en-US" dirty="0"/>
              <a:t>650 </a:t>
            </a:r>
            <a:r>
              <a:rPr lang="en-US" dirty="0" smtClean="0"/>
              <a:t>_0  Garage </a:t>
            </a:r>
            <a:r>
              <a:rPr lang="en-US" dirty="0"/>
              <a:t>rock music.</a:t>
            </a:r>
          </a:p>
          <a:p>
            <a:pPr marL="0" indent="0">
              <a:buNone/>
            </a:pPr>
            <a:r>
              <a:rPr lang="en-US" dirty="0"/>
              <a:t>650 </a:t>
            </a:r>
            <a:r>
              <a:rPr lang="en-US" dirty="0" smtClean="0"/>
              <a:t>_0  Alternative </a:t>
            </a:r>
            <a:r>
              <a:rPr lang="en-US" dirty="0"/>
              <a:t>rock music.</a:t>
            </a:r>
          </a:p>
          <a:p>
            <a:pPr marL="0" indent="0">
              <a:buNone/>
            </a:pPr>
            <a:r>
              <a:rPr lang="en-US" dirty="0"/>
              <a:t>650 </a:t>
            </a:r>
            <a:r>
              <a:rPr lang="en-US" dirty="0" smtClean="0"/>
              <a:t>_0  Rock </a:t>
            </a:r>
            <a:r>
              <a:rPr lang="en-US" dirty="0"/>
              <a:t>music </a:t>
            </a:r>
            <a:r>
              <a:rPr lang="en-US" dirty="0" smtClean="0"/>
              <a:t>$y </a:t>
            </a:r>
            <a:r>
              <a:rPr lang="en-US" dirty="0"/>
              <a:t>2011-2020.</a:t>
            </a:r>
          </a:p>
          <a:p>
            <a:pPr marL="0" indent="0">
              <a:buNone/>
            </a:pPr>
            <a:r>
              <a:rPr lang="en-US" dirty="0"/>
              <a:t>655 </a:t>
            </a:r>
            <a:r>
              <a:rPr lang="en-US" dirty="0" smtClean="0"/>
              <a:t>_7  Garage </a:t>
            </a:r>
            <a:r>
              <a:rPr lang="en-US" dirty="0"/>
              <a:t>rock music. </a:t>
            </a:r>
            <a:r>
              <a:rPr lang="en-US" dirty="0" smtClean="0"/>
              <a:t>$2 </a:t>
            </a:r>
            <a:r>
              <a:rPr lang="en-US" dirty="0" err="1"/>
              <a:t>lcgft</a:t>
            </a:r>
            <a:endParaRPr lang="en-US" dirty="0"/>
          </a:p>
          <a:p>
            <a:pPr marL="0" indent="0">
              <a:buNone/>
            </a:pPr>
            <a:r>
              <a:rPr lang="en-US" dirty="0"/>
              <a:t>655 </a:t>
            </a:r>
            <a:r>
              <a:rPr lang="en-US" dirty="0" smtClean="0"/>
              <a:t>_7  Alternative </a:t>
            </a:r>
            <a:r>
              <a:rPr lang="en-US" dirty="0"/>
              <a:t>rock music. </a:t>
            </a:r>
            <a:r>
              <a:rPr lang="en-US" dirty="0" smtClean="0"/>
              <a:t>$2 </a:t>
            </a:r>
            <a:r>
              <a:rPr lang="en-US" dirty="0" err="1" smtClean="0"/>
              <a:t>lcgft</a:t>
            </a:r>
            <a:endParaRPr lang="en-US" dirty="0" smtClean="0"/>
          </a:p>
          <a:p>
            <a:pPr marL="0" indent="0">
              <a:buNone/>
            </a:pPr>
            <a:r>
              <a:rPr lang="en-US" dirty="0" smtClean="0"/>
              <a:t>655 _7  Songs. $2 </a:t>
            </a:r>
            <a:r>
              <a:rPr lang="en-US" dirty="0" err="1" smtClean="0"/>
              <a:t>lcgft</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126</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6672" y="633526"/>
            <a:ext cx="2571750" cy="2587337"/>
          </a:xfrm>
          <a:prstGeom prst="rect">
            <a:avLst/>
          </a:prstGeom>
        </p:spPr>
      </p:pic>
    </p:spTree>
    <p:extLst>
      <p:ext uri="{BB962C8B-B14F-4D97-AF65-F5344CB8AC3E}">
        <p14:creationId xmlns:p14="http://schemas.microsoft.com/office/powerpoint/2010/main" val="60506172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01" y="223802"/>
            <a:ext cx="10515600" cy="452611"/>
          </a:xfrm>
        </p:spPr>
        <p:txBody>
          <a:bodyPr>
            <a:noAutofit/>
          </a:bodyPr>
          <a:lstStyle/>
          <a:p>
            <a:r>
              <a:rPr lang="en-US" sz="3200" dirty="0" smtClean="0"/>
              <a:t>Examples – Creator/Contributor Characteristics</a:t>
            </a:r>
            <a:endParaRPr lang="en-US" sz="3200" dirty="0"/>
          </a:p>
        </p:txBody>
      </p:sp>
      <p:sp>
        <p:nvSpPr>
          <p:cNvPr id="3" name="Content Placeholder 2"/>
          <p:cNvSpPr>
            <a:spLocks noGrp="1"/>
          </p:cNvSpPr>
          <p:nvPr>
            <p:ph idx="1"/>
          </p:nvPr>
        </p:nvSpPr>
        <p:spPr>
          <a:xfrm>
            <a:off x="602901" y="828116"/>
            <a:ext cx="11394831" cy="6170560"/>
          </a:xfrm>
        </p:spPr>
        <p:txBody>
          <a:bodyPr>
            <a:noAutofit/>
          </a:bodyPr>
          <a:lstStyle/>
          <a:p>
            <a:pPr marL="0" indent="0">
              <a:buNone/>
            </a:pPr>
            <a:r>
              <a:rPr lang="en-US" sz="2200" dirty="0" smtClean="0"/>
              <a:t>245 00  Russian </a:t>
            </a:r>
            <a:r>
              <a:rPr lang="en-US" sz="2200" dirty="0"/>
              <a:t>music from the 1920s. </a:t>
            </a:r>
            <a:endParaRPr lang="en-US" sz="2200" dirty="0" smtClean="0"/>
          </a:p>
          <a:p>
            <a:pPr marL="0" indent="0">
              <a:buNone/>
            </a:pPr>
            <a:r>
              <a:rPr lang="en-US" sz="2200" dirty="0" smtClean="0"/>
              <a:t>505 </a:t>
            </a:r>
            <a:r>
              <a:rPr lang="en-US" sz="2200" dirty="0"/>
              <a:t>0_ </a:t>
            </a:r>
            <a:r>
              <a:rPr lang="en-US" sz="2200" dirty="0" smtClean="0"/>
              <a:t> Nocturne </a:t>
            </a:r>
            <a:r>
              <a:rPr lang="en-US" sz="2200" dirty="0"/>
              <a:t>/ Nikolai </a:t>
            </a:r>
            <a:r>
              <a:rPr lang="en-US" sz="2200" dirty="0" err="1"/>
              <a:t>Roslavets</a:t>
            </a:r>
            <a:r>
              <a:rPr lang="en-US" sz="2200" dirty="0"/>
              <a:t> (7:18) -- Rails : op. 16 / Vladimir </a:t>
            </a:r>
            <a:r>
              <a:rPr lang="en-US" sz="2200" dirty="0" err="1"/>
              <a:t>Deshevov</a:t>
            </a:r>
            <a:r>
              <a:rPr lang="en-US" sz="2200" dirty="0"/>
              <a:t> (1:05) -- Suite for </a:t>
            </a:r>
            <a:r>
              <a:rPr lang="en-US" sz="2200" dirty="0" smtClean="0"/>
              <a:t>2</a:t>
            </a:r>
          </a:p>
          <a:p>
            <a:pPr marL="0" indent="0">
              <a:buNone/>
            </a:pPr>
            <a:r>
              <a:rPr lang="en-US" sz="2200" dirty="0" smtClean="0"/>
              <a:t>              pianos</a:t>
            </a:r>
            <a:r>
              <a:rPr lang="en-US" sz="2200" dirty="0"/>
              <a:t>. March ; Waltz ; </a:t>
            </a:r>
            <a:r>
              <a:rPr lang="en-US" sz="2200" dirty="0" smtClean="0"/>
              <a:t>Humoresque / Leonid </a:t>
            </a:r>
            <a:r>
              <a:rPr lang="en-US" sz="2200" dirty="0" err="1" smtClean="0"/>
              <a:t>Polovinkin</a:t>
            </a:r>
            <a:r>
              <a:rPr lang="en-US" sz="2200" dirty="0" smtClean="0"/>
              <a:t> </a:t>
            </a:r>
            <a:r>
              <a:rPr lang="en-US" sz="2200" dirty="0"/>
              <a:t>(9:58) -- Concerto for bassoon </a:t>
            </a:r>
            <a:r>
              <a:rPr lang="en-US" sz="2200" dirty="0" smtClean="0"/>
              <a:t>and</a:t>
            </a:r>
          </a:p>
          <a:p>
            <a:pPr marL="0" indent="0">
              <a:buNone/>
            </a:pPr>
            <a:r>
              <a:rPr lang="en-US" sz="2200" dirty="0"/>
              <a:t> </a:t>
            </a:r>
            <a:r>
              <a:rPr lang="en-US" sz="2200" dirty="0" smtClean="0"/>
              <a:t>             strings </a:t>
            </a:r>
            <a:r>
              <a:rPr lang="en-US" sz="2200" dirty="0"/>
              <a:t>/ Lev </a:t>
            </a:r>
            <a:r>
              <a:rPr lang="en-US" sz="2200" dirty="0" err="1"/>
              <a:t>Knipper</a:t>
            </a:r>
            <a:r>
              <a:rPr lang="en-US" sz="2200" dirty="0"/>
              <a:t> (17:47) -- Fragments : for </a:t>
            </a:r>
            <a:r>
              <a:rPr lang="en-US" sz="2200" dirty="0" smtClean="0"/>
              <a:t>nonet</a:t>
            </a:r>
            <a:r>
              <a:rPr lang="en-US" sz="2200" dirty="0"/>
              <a:t>, op. 2 / Alexei </a:t>
            </a:r>
            <a:r>
              <a:rPr lang="en-US" sz="2200" dirty="0" err="1" smtClean="0"/>
              <a:t>Zhivotov</a:t>
            </a:r>
            <a:r>
              <a:rPr lang="en-US" sz="2200" dirty="0" smtClean="0"/>
              <a:t> </a:t>
            </a:r>
            <a:r>
              <a:rPr lang="en-US" sz="2200" dirty="0"/>
              <a:t>(7:43) </a:t>
            </a:r>
            <a:r>
              <a:rPr lang="en-US" sz="2200" dirty="0" smtClean="0"/>
              <a:t>– </a:t>
            </a:r>
          </a:p>
          <a:p>
            <a:pPr marL="0" indent="0">
              <a:buNone/>
            </a:pPr>
            <a:r>
              <a:rPr lang="en-US" sz="2200" dirty="0"/>
              <a:t> </a:t>
            </a:r>
            <a:r>
              <a:rPr lang="en-US" sz="2200" dirty="0" smtClean="0"/>
              <a:t>             Chamber </a:t>
            </a:r>
            <a:r>
              <a:rPr lang="en-US" sz="2200" dirty="0"/>
              <a:t>symphony in C major, op. 2 / Gavril Popov (32:32).</a:t>
            </a:r>
            <a:endParaRPr lang="en-US" sz="2200" dirty="0" smtClean="0"/>
          </a:p>
          <a:p>
            <a:pPr marL="0" indent="0">
              <a:buNone/>
            </a:pPr>
            <a:r>
              <a:rPr lang="en-US" sz="2200" dirty="0" smtClean="0">
                <a:solidFill>
                  <a:srgbClr val="FF0000"/>
                </a:solidFill>
              </a:rPr>
              <a:t>386 __  $</a:t>
            </a:r>
            <a:r>
              <a:rPr lang="en-US" sz="2200" dirty="0" err="1" smtClean="0">
                <a:solidFill>
                  <a:srgbClr val="FF0000"/>
                </a:solidFill>
              </a:rPr>
              <a:t>i</a:t>
            </a:r>
            <a:r>
              <a:rPr lang="en-US" sz="2200" dirty="0" smtClean="0">
                <a:solidFill>
                  <a:srgbClr val="FF0000"/>
                </a:solidFill>
              </a:rPr>
              <a:t> Composer: $a Russians $2 </a:t>
            </a:r>
            <a:r>
              <a:rPr lang="en-US" sz="2200" dirty="0" err="1" smtClean="0">
                <a:solidFill>
                  <a:srgbClr val="FF0000"/>
                </a:solidFill>
              </a:rPr>
              <a:t>lcdgt</a:t>
            </a:r>
            <a:endParaRPr lang="en-US" sz="2200" dirty="0" smtClean="0">
              <a:solidFill>
                <a:srgbClr val="FF0000"/>
              </a:solidFill>
            </a:endParaRPr>
          </a:p>
          <a:p>
            <a:pPr marL="0" indent="0">
              <a:buNone/>
            </a:pPr>
            <a:r>
              <a:rPr lang="en-US" sz="2200" dirty="0" smtClean="0">
                <a:solidFill>
                  <a:srgbClr val="FF0000"/>
                </a:solidFill>
              </a:rPr>
              <a:t>386 __  $</a:t>
            </a:r>
            <a:r>
              <a:rPr lang="en-US" sz="2200" dirty="0" err="1" smtClean="0">
                <a:solidFill>
                  <a:srgbClr val="FF0000"/>
                </a:solidFill>
              </a:rPr>
              <a:t>i</a:t>
            </a:r>
            <a:r>
              <a:rPr lang="en-US" sz="2200" dirty="0" smtClean="0">
                <a:solidFill>
                  <a:srgbClr val="FF0000"/>
                </a:solidFill>
              </a:rPr>
              <a:t> Composer: $a Men $2 </a:t>
            </a:r>
            <a:r>
              <a:rPr lang="en-US" sz="2200" dirty="0" err="1" smtClean="0">
                <a:solidFill>
                  <a:srgbClr val="FF0000"/>
                </a:solidFill>
              </a:rPr>
              <a:t>lcdgt</a:t>
            </a:r>
            <a:endParaRPr lang="en-US" sz="2200" dirty="0" smtClean="0">
              <a:solidFill>
                <a:srgbClr val="FF0000"/>
              </a:solidFill>
            </a:endParaRPr>
          </a:p>
          <a:p>
            <a:pPr marL="0" indent="0">
              <a:buNone/>
            </a:pPr>
            <a:r>
              <a:rPr lang="en-US" sz="2200" dirty="0" smtClean="0"/>
              <a:t>650 _0  Music $z Russia $y 20th century.</a:t>
            </a:r>
            <a:endParaRPr lang="en-US" sz="2200" dirty="0"/>
          </a:p>
          <a:p>
            <a:pPr marL="0" indent="0">
              <a:buNone/>
            </a:pPr>
            <a:r>
              <a:rPr lang="en-US" sz="2200" dirty="0"/>
              <a:t>655 </a:t>
            </a:r>
            <a:r>
              <a:rPr lang="en-US" sz="2200" dirty="0" smtClean="0"/>
              <a:t>_7  Art </a:t>
            </a:r>
            <a:r>
              <a:rPr lang="en-US" sz="2200" dirty="0"/>
              <a:t>music. </a:t>
            </a:r>
            <a:r>
              <a:rPr lang="en-US" sz="2200" dirty="0" smtClean="0"/>
              <a:t>$2 </a:t>
            </a:r>
            <a:r>
              <a:rPr lang="en-US" sz="2200" dirty="0" err="1"/>
              <a:t>lcgft</a:t>
            </a:r>
            <a:endParaRPr lang="en-US" sz="2200" dirty="0"/>
          </a:p>
          <a:p>
            <a:pPr marL="0" indent="0">
              <a:buNone/>
            </a:pPr>
            <a:r>
              <a:rPr lang="en-US" sz="2200" dirty="0"/>
              <a:t>655 </a:t>
            </a:r>
            <a:r>
              <a:rPr lang="en-US" sz="2200" dirty="0" smtClean="0"/>
              <a:t>_7  Chamber </a:t>
            </a:r>
            <a:r>
              <a:rPr lang="en-US" sz="2200" dirty="0"/>
              <a:t>music. </a:t>
            </a:r>
            <a:r>
              <a:rPr lang="en-US" sz="2200" dirty="0" smtClean="0"/>
              <a:t>$2 </a:t>
            </a:r>
            <a:r>
              <a:rPr lang="en-US" sz="2200" dirty="0" err="1"/>
              <a:t>lcgft</a:t>
            </a:r>
            <a:endParaRPr lang="en-US" sz="2200" dirty="0"/>
          </a:p>
          <a:p>
            <a:pPr marL="0" indent="0">
              <a:buNone/>
            </a:pPr>
            <a:r>
              <a:rPr lang="en-US" sz="2200" dirty="0"/>
              <a:t>655 </a:t>
            </a:r>
            <a:r>
              <a:rPr lang="en-US" sz="2200" dirty="0" smtClean="0"/>
              <a:t>_7  Suites</a:t>
            </a:r>
            <a:r>
              <a:rPr lang="en-US" sz="2200" dirty="0"/>
              <a:t>. </a:t>
            </a:r>
            <a:r>
              <a:rPr lang="en-US" sz="2200" dirty="0" smtClean="0"/>
              <a:t>$2 </a:t>
            </a:r>
            <a:r>
              <a:rPr lang="en-US" sz="2200" dirty="0" err="1"/>
              <a:t>lcgft</a:t>
            </a:r>
            <a:endParaRPr lang="en-US" sz="2200" dirty="0"/>
          </a:p>
          <a:p>
            <a:pPr marL="0" indent="0">
              <a:buNone/>
            </a:pPr>
            <a:r>
              <a:rPr lang="en-US" sz="2200" dirty="0"/>
              <a:t>655 </a:t>
            </a:r>
            <a:r>
              <a:rPr lang="en-US" sz="2200" dirty="0" smtClean="0"/>
              <a:t>_7  Concertos</a:t>
            </a:r>
            <a:r>
              <a:rPr lang="en-US" sz="2200" dirty="0"/>
              <a:t>. </a:t>
            </a:r>
            <a:r>
              <a:rPr lang="en-US" sz="2200" dirty="0" smtClean="0"/>
              <a:t>$2 </a:t>
            </a:r>
            <a:r>
              <a:rPr lang="en-US" sz="2200" dirty="0" err="1"/>
              <a:t>lcgft</a:t>
            </a:r>
            <a:endParaRPr lang="en-US" sz="2200" dirty="0"/>
          </a:p>
          <a:p>
            <a:pPr marL="0" indent="0">
              <a:buNone/>
            </a:pPr>
            <a:r>
              <a:rPr lang="en-US" sz="2200" dirty="0"/>
              <a:t>655 </a:t>
            </a:r>
            <a:r>
              <a:rPr lang="en-US" sz="2200" dirty="0" smtClean="0"/>
              <a:t>_7  Symphonies</a:t>
            </a:r>
            <a:r>
              <a:rPr lang="en-US" sz="2200" dirty="0"/>
              <a:t>. </a:t>
            </a:r>
            <a:r>
              <a:rPr lang="en-US" sz="2200" dirty="0" smtClean="0"/>
              <a:t>$2 </a:t>
            </a:r>
            <a:r>
              <a:rPr lang="en-US" sz="2200" dirty="0" err="1"/>
              <a:t>lcgft</a:t>
            </a:r>
            <a:endParaRPr lang="en-US" sz="2200" b="1" dirty="0"/>
          </a:p>
        </p:txBody>
      </p:sp>
      <p:sp>
        <p:nvSpPr>
          <p:cNvPr id="4" name="Slide Number Placeholder 3"/>
          <p:cNvSpPr>
            <a:spLocks noGrp="1"/>
          </p:cNvSpPr>
          <p:nvPr>
            <p:ph type="sldNum" sz="quarter" idx="12"/>
          </p:nvPr>
        </p:nvSpPr>
        <p:spPr/>
        <p:txBody>
          <a:bodyPr/>
          <a:lstStyle/>
          <a:p>
            <a:fld id="{A00A331D-2EB0-4CEE-8662-2FAB66802E28}" type="slidenum">
              <a:rPr lang="en-US" smtClean="0"/>
              <a:t>127</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364" y="3131814"/>
            <a:ext cx="3571875" cy="3507581"/>
          </a:xfrm>
          <a:prstGeom prst="rect">
            <a:avLst/>
          </a:prstGeom>
        </p:spPr>
      </p:pic>
    </p:spTree>
    <p:extLst>
      <p:ext uri="{BB962C8B-B14F-4D97-AF65-F5344CB8AC3E}">
        <p14:creationId xmlns:p14="http://schemas.microsoft.com/office/powerpoint/2010/main" val="59653201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01" y="223802"/>
            <a:ext cx="10515600" cy="452611"/>
          </a:xfrm>
        </p:spPr>
        <p:txBody>
          <a:bodyPr>
            <a:noAutofit/>
          </a:bodyPr>
          <a:lstStyle/>
          <a:p>
            <a:r>
              <a:rPr lang="en-US" sz="3200" dirty="0" smtClean="0"/>
              <a:t>Examples – Creator/Contributor Characteristics</a:t>
            </a:r>
            <a:endParaRPr lang="en-US" sz="3200" dirty="0"/>
          </a:p>
        </p:txBody>
      </p:sp>
      <p:sp>
        <p:nvSpPr>
          <p:cNvPr id="3" name="Content Placeholder 2"/>
          <p:cNvSpPr>
            <a:spLocks noGrp="1"/>
          </p:cNvSpPr>
          <p:nvPr>
            <p:ph idx="1"/>
          </p:nvPr>
        </p:nvSpPr>
        <p:spPr>
          <a:xfrm>
            <a:off x="602901" y="822960"/>
            <a:ext cx="11394831" cy="5769329"/>
          </a:xfrm>
        </p:spPr>
        <p:txBody>
          <a:bodyPr>
            <a:noAutofit/>
          </a:bodyPr>
          <a:lstStyle/>
          <a:p>
            <a:pPr marL="0" indent="0">
              <a:buNone/>
            </a:pPr>
            <a:r>
              <a:rPr lang="en-US" sz="2000" dirty="0" smtClean="0"/>
              <a:t>100 1_  Greenberg</a:t>
            </a:r>
            <a:r>
              <a:rPr lang="en-US" sz="2000" dirty="0"/>
              <a:t>, Jay, </a:t>
            </a:r>
            <a:r>
              <a:rPr lang="en-US" sz="2000" dirty="0" smtClean="0"/>
              <a:t>$d 1991- $e composer.</a:t>
            </a:r>
            <a:endParaRPr lang="en-US" sz="2000" dirty="0"/>
          </a:p>
          <a:p>
            <a:pPr marL="0" indent="0">
              <a:buNone/>
            </a:pPr>
            <a:r>
              <a:rPr lang="en-US" sz="2000" dirty="0" smtClean="0"/>
              <a:t>240 10  Symphonies</a:t>
            </a:r>
            <a:r>
              <a:rPr lang="en-US" sz="2000" dirty="0"/>
              <a:t>, </a:t>
            </a:r>
            <a:r>
              <a:rPr lang="en-US" sz="2000" dirty="0" smtClean="0"/>
              <a:t>$n </a:t>
            </a:r>
            <a:r>
              <a:rPr lang="en-US" sz="2000" dirty="0"/>
              <a:t>no. 5</a:t>
            </a:r>
          </a:p>
          <a:p>
            <a:pPr marL="0" indent="0">
              <a:buNone/>
            </a:pPr>
            <a:r>
              <a:rPr lang="en-US" sz="2000" dirty="0" smtClean="0"/>
              <a:t>245 10  Symphony </a:t>
            </a:r>
            <a:r>
              <a:rPr lang="en-US" sz="2000" dirty="0"/>
              <a:t>no. 5 ; </a:t>
            </a:r>
            <a:r>
              <a:rPr lang="en-US" sz="2000" dirty="0" smtClean="0"/>
              <a:t>$b </a:t>
            </a:r>
            <a:r>
              <a:rPr lang="en-US" sz="2000" dirty="0"/>
              <a:t>Quintet for strings / </a:t>
            </a:r>
            <a:r>
              <a:rPr lang="en-US" sz="2000" dirty="0" smtClean="0"/>
              <a:t>$c </a:t>
            </a:r>
            <a:r>
              <a:rPr lang="en-US" sz="2000" dirty="0"/>
              <a:t>Jay Greenberg.</a:t>
            </a:r>
          </a:p>
          <a:p>
            <a:pPr marL="457200" indent="-457200">
              <a:buAutoNum type="arabicPlain" startAt="260"/>
            </a:pPr>
            <a:r>
              <a:rPr lang="en-US" sz="2000" dirty="0" smtClean="0"/>
              <a:t>__  New </a:t>
            </a:r>
            <a:r>
              <a:rPr lang="en-US" sz="2000" dirty="0"/>
              <a:t>York, N.Y. : </a:t>
            </a:r>
            <a:r>
              <a:rPr lang="en-US" sz="2000" dirty="0" smtClean="0"/>
              <a:t>$b </a:t>
            </a:r>
            <a:r>
              <a:rPr lang="en-US" sz="2000" dirty="0"/>
              <a:t>Sony Classical, </a:t>
            </a:r>
            <a:r>
              <a:rPr lang="en-US" sz="2000" dirty="0" smtClean="0"/>
              <a:t>$c </a:t>
            </a:r>
            <a:r>
              <a:rPr lang="en-US" sz="2000" dirty="0"/>
              <a:t>℗</a:t>
            </a:r>
            <a:r>
              <a:rPr lang="en-US" sz="2000" dirty="0" smtClean="0"/>
              <a:t>2006.</a:t>
            </a:r>
          </a:p>
          <a:p>
            <a:pPr marL="0" indent="0">
              <a:buNone/>
            </a:pPr>
            <a:r>
              <a:rPr lang="en-US" sz="2000" dirty="0"/>
              <a:t>300 __ </a:t>
            </a:r>
            <a:r>
              <a:rPr lang="en-US" sz="2000" dirty="0" smtClean="0"/>
              <a:t> 1 </a:t>
            </a:r>
            <a:r>
              <a:rPr lang="en-US" sz="2000" dirty="0"/>
              <a:t>audio disc : </a:t>
            </a:r>
            <a:r>
              <a:rPr lang="en-US" sz="2000" dirty="0" smtClean="0"/>
              <a:t>$b </a:t>
            </a:r>
            <a:r>
              <a:rPr lang="en-US" sz="2000" dirty="0"/>
              <a:t>digital, SACD ; </a:t>
            </a:r>
            <a:r>
              <a:rPr lang="en-US" sz="2000" dirty="0" smtClean="0"/>
              <a:t>$c </a:t>
            </a:r>
            <a:r>
              <a:rPr lang="en-US" sz="2000" dirty="0"/>
              <a:t>4 3/4 in.</a:t>
            </a:r>
            <a:endParaRPr lang="en-US" sz="2000" dirty="0" smtClean="0"/>
          </a:p>
          <a:p>
            <a:pPr marL="0" indent="0">
              <a:buNone/>
            </a:pPr>
            <a:r>
              <a:rPr lang="en-US" sz="2000" dirty="0">
                <a:solidFill>
                  <a:srgbClr val="FF0000"/>
                </a:solidFill>
              </a:rPr>
              <a:t>386 </a:t>
            </a:r>
            <a:r>
              <a:rPr lang="en-US" sz="2000" dirty="0" smtClean="0">
                <a:solidFill>
                  <a:srgbClr val="FF0000"/>
                </a:solidFill>
              </a:rPr>
              <a:t>__  $3 Symphony no. 5 $</a:t>
            </a:r>
            <a:r>
              <a:rPr lang="en-US" sz="2000" dirty="0" err="1" smtClean="0">
                <a:solidFill>
                  <a:srgbClr val="FF0000"/>
                </a:solidFill>
              </a:rPr>
              <a:t>i</a:t>
            </a:r>
            <a:r>
              <a:rPr lang="en-US" sz="2000" dirty="0" smtClean="0">
                <a:solidFill>
                  <a:srgbClr val="FF0000"/>
                </a:solidFill>
              </a:rPr>
              <a:t> Composer: $a Teenagers $2 </a:t>
            </a:r>
            <a:r>
              <a:rPr lang="en-US" sz="2000" dirty="0" err="1" smtClean="0">
                <a:solidFill>
                  <a:srgbClr val="FF0000"/>
                </a:solidFill>
              </a:rPr>
              <a:t>lcdgt</a:t>
            </a:r>
            <a:endParaRPr lang="en-US" sz="2000" dirty="0" smtClean="0">
              <a:solidFill>
                <a:srgbClr val="FF0000"/>
              </a:solidFill>
            </a:endParaRPr>
          </a:p>
          <a:p>
            <a:pPr marL="0" indent="0">
              <a:buNone/>
            </a:pPr>
            <a:r>
              <a:rPr lang="en-US" sz="2000" dirty="0" smtClean="0">
                <a:solidFill>
                  <a:srgbClr val="FF0000"/>
                </a:solidFill>
              </a:rPr>
              <a:t>386 __  $3 Quintet for strings $</a:t>
            </a:r>
            <a:r>
              <a:rPr lang="en-US" sz="2000" dirty="0" err="1" smtClean="0">
                <a:solidFill>
                  <a:srgbClr val="FF0000"/>
                </a:solidFill>
              </a:rPr>
              <a:t>i</a:t>
            </a:r>
            <a:r>
              <a:rPr lang="en-US" sz="2000" dirty="0" smtClean="0">
                <a:solidFill>
                  <a:srgbClr val="FF0000"/>
                </a:solidFill>
              </a:rPr>
              <a:t> Composer: $a Preteens $2 </a:t>
            </a:r>
            <a:r>
              <a:rPr lang="en-US" sz="2000" dirty="0" err="1" smtClean="0">
                <a:solidFill>
                  <a:srgbClr val="FF0000"/>
                </a:solidFill>
              </a:rPr>
              <a:t>lcdgt</a:t>
            </a:r>
            <a:endParaRPr lang="en-US" sz="2000" dirty="0" smtClean="0">
              <a:solidFill>
                <a:srgbClr val="FF0000"/>
              </a:solidFill>
            </a:endParaRPr>
          </a:p>
          <a:p>
            <a:pPr marL="0" indent="0">
              <a:buNone/>
            </a:pPr>
            <a:r>
              <a:rPr lang="en-US" sz="2000" dirty="0" smtClean="0">
                <a:solidFill>
                  <a:srgbClr val="FF0000"/>
                </a:solidFill>
              </a:rPr>
              <a:t>386 __  $</a:t>
            </a:r>
            <a:r>
              <a:rPr lang="en-US" sz="2000" dirty="0" err="1" smtClean="0">
                <a:solidFill>
                  <a:srgbClr val="FF0000"/>
                </a:solidFill>
              </a:rPr>
              <a:t>i</a:t>
            </a:r>
            <a:r>
              <a:rPr lang="en-US" sz="2000" dirty="0" smtClean="0">
                <a:solidFill>
                  <a:srgbClr val="FF0000"/>
                </a:solidFill>
              </a:rPr>
              <a:t> Composer: $a Boys $2 </a:t>
            </a:r>
            <a:r>
              <a:rPr lang="en-US" sz="2000" dirty="0" err="1" smtClean="0">
                <a:solidFill>
                  <a:srgbClr val="FF0000"/>
                </a:solidFill>
              </a:rPr>
              <a:t>lcdgt</a:t>
            </a:r>
            <a:endParaRPr lang="en-US" sz="2000" dirty="0">
              <a:solidFill>
                <a:srgbClr val="FF0000"/>
              </a:solidFill>
            </a:endParaRPr>
          </a:p>
          <a:p>
            <a:pPr marL="457200" indent="-457200">
              <a:buAutoNum type="arabicPlain" startAt="386"/>
            </a:pPr>
            <a:r>
              <a:rPr lang="en-US" sz="2000" dirty="0" smtClean="0">
                <a:solidFill>
                  <a:srgbClr val="FF0000"/>
                </a:solidFill>
              </a:rPr>
              <a:t>__  $</a:t>
            </a:r>
            <a:r>
              <a:rPr lang="en-US" sz="2000" dirty="0" err="1" smtClean="0">
                <a:solidFill>
                  <a:srgbClr val="FF0000"/>
                </a:solidFill>
              </a:rPr>
              <a:t>i</a:t>
            </a:r>
            <a:r>
              <a:rPr lang="en-US" sz="2000" dirty="0" smtClean="0">
                <a:solidFill>
                  <a:srgbClr val="FF0000"/>
                </a:solidFill>
              </a:rPr>
              <a:t> Composer: $a Americans $2 </a:t>
            </a:r>
            <a:r>
              <a:rPr lang="en-US" sz="2000" dirty="0" err="1" smtClean="0">
                <a:solidFill>
                  <a:srgbClr val="FF0000"/>
                </a:solidFill>
              </a:rPr>
              <a:t>lcdgt</a:t>
            </a:r>
            <a:endParaRPr lang="en-US" sz="2000" dirty="0" smtClean="0">
              <a:solidFill>
                <a:srgbClr val="FF0000"/>
              </a:solidFill>
            </a:endParaRPr>
          </a:p>
          <a:p>
            <a:pPr marL="0" indent="0">
              <a:buNone/>
            </a:pPr>
            <a:r>
              <a:rPr lang="en-US" sz="2000" dirty="0"/>
              <a:t>650 </a:t>
            </a:r>
            <a:r>
              <a:rPr lang="en-US" sz="2000" dirty="0" smtClean="0"/>
              <a:t>_0  Symphonies</a:t>
            </a:r>
            <a:r>
              <a:rPr lang="en-US" sz="2000" dirty="0"/>
              <a:t>.</a:t>
            </a:r>
          </a:p>
          <a:p>
            <a:pPr marL="0" indent="0">
              <a:buNone/>
            </a:pPr>
            <a:r>
              <a:rPr lang="en-US" sz="2000" dirty="0"/>
              <a:t>650 </a:t>
            </a:r>
            <a:r>
              <a:rPr lang="en-US" sz="2000" dirty="0" smtClean="0"/>
              <a:t>_0  String </a:t>
            </a:r>
            <a:r>
              <a:rPr lang="en-US" sz="2000" dirty="0"/>
              <a:t>quintets (Violins (2), viola, cellos (2))</a:t>
            </a:r>
          </a:p>
          <a:p>
            <a:pPr marL="0" indent="0">
              <a:buNone/>
            </a:pPr>
            <a:r>
              <a:rPr lang="en-US" sz="2000" dirty="0"/>
              <a:t>650 </a:t>
            </a:r>
            <a:r>
              <a:rPr lang="en-US" sz="2000" dirty="0" smtClean="0"/>
              <a:t>_0  Music </a:t>
            </a:r>
            <a:r>
              <a:rPr lang="en-US" sz="2000" dirty="0"/>
              <a:t>by child composers</a:t>
            </a:r>
            <a:r>
              <a:rPr lang="en-US" sz="2000" dirty="0" smtClean="0"/>
              <a:t>.</a:t>
            </a:r>
          </a:p>
          <a:p>
            <a:pPr marL="0" indent="0">
              <a:buNone/>
            </a:pPr>
            <a:r>
              <a:rPr lang="en-US" sz="2000" dirty="0"/>
              <a:t>655 </a:t>
            </a:r>
            <a:r>
              <a:rPr lang="en-US" sz="2000" dirty="0" smtClean="0"/>
              <a:t>_7  Symphonies</a:t>
            </a:r>
            <a:r>
              <a:rPr lang="en-US" sz="2000" dirty="0"/>
              <a:t>. </a:t>
            </a:r>
            <a:r>
              <a:rPr lang="en-US" sz="2000" dirty="0" smtClean="0"/>
              <a:t>$2 </a:t>
            </a:r>
            <a:r>
              <a:rPr lang="en-US" sz="2000" dirty="0" err="1"/>
              <a:t>lcgft</a:t>
            </a:r>
            <a:endParaRPr lang="en-US" sz="2000" dirty="0"/>
          </a:p>
          <a:p>
            <a:pPr marL="0" indent="0">
              <a:buNone/>
            </a:pPr>
            <a:r>
              <a:rPr lang="en-US" sz="2000" dirty="0"/>
              <a:t>655 </a:t>
            </a:r>
            <a:r>
              <a:rPr lang="en-US" sz="2000" dirty="0" smtClean="0"/>
              <a:t>_7  Chamber </a:t>
            </a:r>
            <a:r>
              <a:rPr lang="en-US" sz="2000" dirty="0"/>
              <a:t>music. </a:t>
            </a:r>
            <a:r>
              <a:rPr lang="en-US" sz="2000" dirty="0" smtClean="0"/>
              <a:t>$2 </a:t>
            </a:r>
            <a:r>
              <a:rPr lang="en-US" sz="2000" dirty="0" err="1" smtClean="0"/>
              <a:t>lcgft</a:t>
            </a:r>
            <a:endParaRPr lang="en-US" sz="2000" dirty="0" smtClean="0"/>
          </a:p>
          <a:p>
            <a:pPr marL="0" indent="0">
              <a:buNone/>
            </a:pPr>
            <a:r>
              <a:rPr lang="en-US" sz="2000" dirty="0" smtClean="0"/>
              <a:t>700 12  Greenberg</a:t>
            </a:r>
            <a:r>
              <a:rPr lang="en-US" sz="2000" dirty="0"/>
              <a:t>, Jay, </a:t>
            </a:r>
            <a:r>
              <a:rPr lang="en-US" sz="2000" dirty="0" smtClean="0"/>
              <a:t>$d </a:t>
            </a:r>
            <a:r>
              <a:rPr lang="en-US" sz="2000" dirty="0"/>
              <a:t>1991- </a:t>
            </a:r>
            <a:r>
              <a:rPr lang="en-US" sz="2000" dirty="0" smtClean="0"/>
              <a:t>$t </a:t>
            </a:r>
            <a:r>
              <a:rPr lang="en-US" sz="2000" dirty="0"/>
              <a:t>Quintets, </a:t>
            </a:r>
            <a:r>
              <a:rPr lang="en-US" sz="2000" dirty="0" smtClean="0"/>
              <a:t>$m </a:t>
            </a:r>
            <a:r>
              <a:rPr lang="en-US" sz="2000" dirty="0"/>
              <a:t>violins (2), viola, cellos (2)</a:t>
            </a:r>
          </a:p>
        </p:txBody>
      </p:sp>
      <p:sp>
        <p:nvSpPr>
          <p:cNvPr id="4" name="Slide Number Placeholder 3"/>
          <p:cNvSpPr>
            <a:spLocks noGrp="1"/>
          </p:cNvSpPr>
          <p:nvPr>
            <p:ph type="sldNum" sz="quarter" idx="12"/>
          </p:nvPr>
        </p:nvSpPr>
        <p:spPr/>
        <p:txBody>
          <a:bodyPr/>
          <a:lstStyle/>
          <a:p>
            <a:fld id="{A00A331D-2EB0-4CEE-8662-2FAB66802E28}" type="slidenum">
              <a:rPr lang="en-US" smtClean="0"/>
              <a:t>128</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381" y="2601429"/>
            <a:ext cx="3246120" cy="3227832"/>
          </a:xfrm>
          <a:prstGeom prst="rect">
            <a:avLst/>
          </a:prstGeom>
        </p:spPr>
      </p:pic>
    </p:spTree>
    <p:extLst>
      <p:ext uri="{BB962C8B-B14F-4D97-AF65-F5344CB8AC3E}">
        <p14:creationId xmlns:p14="http://schemas.microsoft.com/office/powerpoint/2010/main" val="47080428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4764"/>
            <a:ext cx="10881732" cy="638485"/>
          </a:xfrm>
        </p:spPr>
        <p:txBody>
          <a:bodyPr>
            <a:normAutofit fontScale="90000"/>
          </a:bodyPr>
          <a:lstStyle/>
          <a:p>
            <a:r>
              <a:rPr lang="en-US" dirty="0" smtClean="0"/>
              <a:t>Examples - Creator/Contributor Characteristics</a:t>
            </a:r>
            <a:endParaRPr lang="en-US" dirty="0"/>
          </a:p>
        </p:txBody>
      </p:sp>
      <p:sp>
        <p:nvSpPr>
          <p:cNvPr id="3" name="Content Placeholder 2"/>
          <p:cNvSpPr>
            <a:spLocks noGrp="1"/>
          </p:cNvSpPr>
          <p:nvPr>
            <p:ph idx="1"/>
          </p:nvPr>
        </p:nvSpPr>
        <p:spPr>
          <a:xfrm>
            <a:off x="381000" y="1115122"/>
            <a:ext cx="11811000" cy="5606353"/>
          </a:xfrm>
        </p:spPr>
        <p:txBody>
          <a:bodyPr>
            <a:normAutofit fontScale="85000" lnSpcReduction="20000"/>
          </a:bodyPr>
          <a:lstStyle/>
          <a:p>
            <a:pPr marL="0" indent="0">
              <a:buNone/>
            </a:pPr>
            <a:r>
              <a:rPr lang="en-US" dirty="0" smtClean="0"/>
              <a:t>245 00  </a:t>
            </a:r>
            <a:r>
              <a:rPr lang="it-IT" dirty="0" smtClean="0"/>
              <a:t>Sonata </a:t>
            </a:r>
            <a:r>
              <a:rPr lang="it-IT" dirty="0"/>
              <a:t>no. 4 / $c Eugene Ysaÿe. Prelude and fugue in B minor / Max Reger</a:t>
            </a:r>
            <a:r>
              <a:rPr lang="it-IT" dirty="0" smtClean="0"/>
              <a:t>.</a:t>
            </a:r>
          </a:p>
          <a:p>
            <a:pPr marL="0" indent="0">
              <a:buNone/>
            </a:pPr>
            <a:r>
              <a:rPr lang="it-IT" dirty="0" smtClean="0"/>
              <a:t>              Recitativo </a:t>
            </a:r>
            <a:r>
              <a:rPr lang="it-IT" dirty="0"/>
              <a:t>and scherzo / Fritz Kreisler. Sonata no. 3, BWV 1005 / </a:t>
            </a:r>
            <a:r>
              <a:rPr lang="it-IT" dirty="0" smtClean="0"/>
              <a:t>Johann</a:t>
            </a:r>
          </a:p>
          <a:p>
            <a:pPr marL="0" indent="0">
              <a:buNone/>
            </a:pPr>
            <a:r>
              <a:rPr lang="it-IT" dirty="0"/>
              <a:t> </a:t>
            </a:r>
            <a:r>
              <a:rPr lang="it-IT" dirty="0" smtClean="0"/>
              <a:t>             Sebastian </a:t>
            </a:r>
            <a:r>
              <a:rPr lang="it-IT" dirty="0"/>
              <a:t>Bach. Tango etudes / Astor Piazzolla</a:t>
            </a:r>
            <a:r>
              <a:rPr lang="it-IT" dirty="0" smtClean="0"/>
              <a:t>.</a:t>
            </a:r>
          </a:p>
          <a:p>
            <a:pPr marL="0" indent="0">
              <a:buNone/>
            </a:pPr>
            <a:r>
              <a:rPr lang="it-IT" dirty="0" smtClean="0"/>
              <a:t>246 1_  </a:t>
            </a:r>
            <a:r>
              <a:rPr lang="en-US" dirty="0" smtClean="0"/>
              <a:t>Title </a:t>
            </a:r>
            <a:r>
              <a:rPr lang="en-US" dirty="0"/>
              <a:t>from container: </a:t>
            </a:r>
            <a:r>
              <a:rPr lang="en-US" dirty="0" smtClean="0"/>
              <a:t>$a </a:t>
            </a:r>
            <a:r>
              <a:rPr lang="en-US" dirty="0"/>
              <a:t>Violin </a:t>
            </a:r>
            <a:r>
              <a:rPr lang="en-US" dirty="0" smtClean="0"/>
              <a:t>solo</a:t>
            </a:r>
          </a:p>
          <a:p>
            <a:pPr marL="0" indent="0">
              <a:buNone/>
            </a:pPr>
            <a:r>
              <a:rPr lang="en-US" dirty="0">
                <a:solidFill>
                  <a:srgbClr val="FF0000"/>
                </a:solidFill>
              </a:rPr>
              <a:t>386 </a:t>
            </a:r>
            <a:r>
              <a:rPr lang="en-US" dirty="0" smtClean="0">
                <a:solidFill>
                  <a:srgbClr val="FF0000"/>
                </a:solidFill>
              </a:rPr>
              <a:t>__  $3 </a:t>
            </a:r>
            <a:r>
              <a:rPr lang="en-US" dirty="0">
                <a:solidFill>
                  <a:srgbClr val="FF0000"/>
                </a:solidFill>
              </a:rPr>
              <a:t>Sonata no. 4 $</a:t>
            </a:r>
            <a:r>
              <a:rPr lang="en-US" dirty="0" err="1">
                <a:solidFill>
                  <a:srgbClr val="FF0000"/>
                </a:solidFill>
              </a:rPr>
              <a:t>i</a:t>
            </a:r>
            <a:r>
              <a:rPr lang="en-US" dirty="0">
                <a:solidFill>
                  <a:srgbClr val="FF0000"/>
                </a:solidFill>
              </a:rPr>
              <a:t> Composer: </a:t>
            </a:r>
            <a:r>
              <a:rPr lang="en-US" dirty="0" smtClean="0">
                <a:solidFill>
                  <a:srgbClr val="FF0000"/>
                </a:solidFill>
              </a:rPr>
              <a:t>$a </a:t>
            </a:r>
            <a:r>
              <a:rPr lang="en-US" dirty="0">
                <a:solidFill>
                  <a:srgbClr val="FF0000"/>
                </a:solidFill>
              </a:rPr>
              <a:t>Belgians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$3 </a:t>
            </a:r>
            <a:r>
              <a:rPr lang="en-US" dirty="0">
                <a:solidFill>
                  <a:srgbClr val="FF0000"/>
                </a:solidFill>
              </a:rPr>
              <a:t>Prelude and fugue in B minor ; Sonata no. 3, BWV 1005 $</a:t>
            </a:r>
            <a:r>
              <a:rPr lang="en-US" dirty="0" err="1">
                <a:solidFill>
                  <a:srgbClr val="FF0000"/>
                </a:solidFill>
              </a:rPr>
              <a:t>i</a:t>
            </a:r>
            <a:r>
              <a:rPr lang="en-US" dirty="0">
                <a:solidFill>
                  <a:srgbClr val="FF0000"/>
                </a:solidFill>
              </a:rPr>
              <a:t> Composer: </a:t>
            </a:r>
            <a:r>
              <a:rPr lang="en-US" dirty="0" smtClean="0">
                <a:solidFill>
                  <a:srgbClr val="FF0000"/>
                </a:solidFill>
              </a:rPr>
              <a:t>$a Germans</a:t>
            </a:r>
          </a:p>
          <a:p>
            <a:pPr marL="0" indent="0">
              <a:buNone/>
            </a:pPr>
            <a:r>
              <a:rPr lang="en-US" dirty="0" smtClean="0">
                <a:solidFill>
                  <a:srgbClr val="FF0000"/>
                </a:solidFill>
              </a:rPr>
              <a:t>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$3 </a:t>
            </a:r>
            <a:r>
              <a:rPr lang="en-US" dirty="0">
                <a:solidFill>
                  <a:srgbClr val="FF0000"/>
                </a:solidFill>
              </a:rPr>
              <a:t>Recitativo and scherzo $</a:t>
            </a:r>
            <a:r>
              <a:rPr lang="en-US" dirty="0" err="1">
                <a:solidFill>
                  <a:srgbClr val="FF0000"/>
                </a:solidFill>
              </a:rPr>
              <a:t>i</a:t>
            </a:r>
            <a:r>
              <a:rPr lang="en-US" dirty="0">
                <a:solidFill>
                  <a:srgbClr val="FF0000"/>
                </a:solidFill>
              </a:rPr>
              <a:t> Composer: </a:t>
            </a:r>
            <a:r>
              <a:rPr lang="en-US" dirty="0" smtClean="0">
                <a:solidFill>
                  <a:srgbClr val="FF0000"/>
                </a:solidFill>
              </a:rPr>
              <a:t>$a </a:t>
            </a:r>
            <a:r>
              <a:rPr lang="en-US" dirty="0">
                <a:solidFill>
                  <a:srgbClr val="FF0000"/>
                </a:solidFill>
              </a:rPr>
              <a:t>Austrian Americans </a:t>
            </a:r>
            <a:r>
              <a:rPr lang="en-US" dirty="0" smtClean="0">
                <a:solidFill>
                  <a:srgbClr val="FF0000"/>
                </a:solidFill>
              </a:rPr>
              <a:t>$a </a:t>
            </a:r>
            <a:r>
              <a:rPr lang="en-US" dirty="0">
                <a:solidFill>
                  <a:srgbClr val="FF0000"/>
                </a:solidFill>
              </a:rPr>
              <a:t>Americans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$3 </a:t>
            </a:r>
            <a:r>
              <a:rPr lang="en-US" dirty="0">
                <a:solidFill>
                  <a:srgbClr val="FF0000"/>
                </a:solidFill>
              </a:rPr>
              <a:t>Tango etudes $</a:t>
            </a:r>
            <a:r>
              <a:rPr lang="en-US" dirty="0" err="1">
                <a:solidFill>
                  <a:srgbClr val="FF0000"/>
                </a:solidFill>
              </a:rPr>
              <a:t>i</a:t>
            </a:r>
            <a:r>
              <a:rPr lang="en-US" dirty="0">
                <a:solidFill>
                  <a:srgbClr val="FF0000"/>
                </a:solidFill>
              </a:rPr>
              <a:t> Composer: </a:t>
            </a:r>
            <a:r>
              <a:rPr lang="en-US" dirty="0" smtClean="0">
                <a:solidFill>
                  <a:srgbClr val="FF0000"/>
                </a:solidFill>
              </a:rPr>
              <a:t>$a </a:t>
            </a:r>
            <a:r>
              <a:rPr lang="en-US" dirty="0">
                <a:solidFill>
                  <a:srgbClr val="FF0000"/>
                </a:solidFill>
              </a:rPr>
              <a:t>Argentines </a:t>
            </a:r>
            <a:r>
              <a:rPr lang="en-US" dirty="0" smtClean="0">
                <a:solidFill>
                  <a:srgbClr val="FF0000"/>
                </a:solidFill>
              </a:rPr>
              <a:t>$2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err="1" smtClean="0">
                <a:solidFill>
                  <a:srgbClr val="FF0000"/>
                </a:solidFill>
              </a:rPr>
              <a:t>i</a:t>
            </a:r>
            <a:r>
              <a:rPr lang="en-US" dirty="0" smtClean="0">
                <a:solidFill>
                  <a:srgbClr val="FF0000"/>
                </a:solidFill>
              </a:rPr>
              <a:t> Composer: $a Men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err="1" smtClean="0">
                <a:solidFill>
                  <a:srgbClr val="FF0000"/>
                </a:solidFill>
              </a:rPr>
              <a:t>i</a:t>
            </a:r>
            <a:r>
              <a:rPr lang="en-US" dirty="0" smtClean="0">
                <a:solidFill>
                  <a:srgbClr val="FF0000"/>
                </a:solidFill>
              </a:rPr>
              <a:t> Instrumentalist: $a Coloradans </a:t>
            </a:r>
            <a:r>
              <a:rPr lang="en-US" dirty="0">
                <a:solidFill>
                  <a:srgbClr val="FF0000"/>
                </a:solidFill>
              </a:rPr>
              <a:t>$a Chinese Americans </a:t>
            </a:r>
            <a:r>
              <a:rPr lang="en-US" dirty="0" smtClean="0">
                <a:solidFill>
                  <a:srgbClr val="FF0000"/>
                </a:solidFill>
              </a:rPr>
              <a:t>$a Americans $a </a:t>
            </a:r>
            <a:r>
              <a:rPr lang="en-US" dirty="0">
                <a:solidFill>
                  <a:srgbClr val="FF0000"/>
                </a:solidFill>
              </a:rPr>
              <a:t>Women $</a:t>
            </a:r>
            <a:r>
              <a:rPr lang="en-US" dirty="0" smtClean="0">
                <a:solidFill>
                  <a:srgbClr val="FF0000"/>
                </a:solidFill>
              </a:rPr>
              <a:t>a</a:t>
            </a:r>
          </a:p>
          <a:p>
            <a:pPr marL="0" indent="0">
              <a:buNone/>
            </a:pPr>
            <a:r>
              <a:rPr lang="en-US" dirty="0">
                <a:solidFill>
                  <a:srgbClr val="FF0000"/>
                </a:solidFill>
              </a:rPr>
              <a:t>	</a:t>
            </a:r>
            <a:r>
              <a:rPr lang="en-US" dirty="0" smtClean="0">
                <a:solidFill>
                  <a:srgbClr val="FF0000"/>
                </a:solidFill>
              </a:rPr>
              <a:t> </a:t>
            </a:r>
            <a:r>
              <a:rPr lang="en-US" dirty="0" smtClean="0">
                <a:solidFill>
                  <a:srgbClr val="FF0000"/>
                </a:solidFill>
              </a:rPr>
              <a:t>University and </a:t>
            </a:r>
            <a:r>
              <a:rPr lang="en-US" dirty="0" smtClean="0">
                <a:solidFill>
                  <a:srgbClr val="FF0000"/>
                </a:solidFill>
              </a:rPr>
              <a:t>college faculty members $a Violin teachers $2 </a:t>
            </a:r>
            <a:r>
              <a:rPr lang="en-US" dirty="0" err="1" smtClean="0">
                <a:solidFill>
                  <a:srgbClr val="FF0000"/>
                </a:solidFill>
              </a:rPr>
              <a:t>lcdgt</a:t>
            </a:r>
            <a:endParaRPr lang="en-US" dirty="0" smtClean="0">
              <a:solidFill>
                <a:srgbClr val="FF0000"/>
              </a:solidFill>
            </a:endParaRPr>
          </a:p>
          <a:p>
            <a:pPr marL="0" indent="0">
              <a:buNone/>
            </a:pPr>
            <a:r>
              <a:rPr lang="en-US" dirty="0" smtClean="0"/>
              <a:t>511 0_</a:t>
            </a:r>
            <a:r>
              <a:rPr lang="en-US" dirty="0" smtClean="0">
                <a:solidFill>
                  <a:srgbClr val="FF0000"/>
                </a:solidFill>
              </a:rPr>
              <a:t>  </a:t>
            </a:r>
            <a:r>
              <a:rPr lang="en-US" dirty="0" smtClean="0"/>
              <a:t>Linda </a:t>
            </a:r>
            <a:r>
              <a:rPr lang="en-US" dirty="0"/>
              <a:t>Wang, violin.</a:t>
            </a:r>
          </a:p>
          <a:p>
            <a:pPr marL="0" indent="0">
              <a:buNone/>
            </a:pPr>
            <a:r>
              <a:rPr lang="en-US" dirty="0" smtClean="0"/>
              <a:t>700 1_  Wang</a:t>
            </a:r>
            <a:r>
              <a:rPr lang="en-US" dirty="0"/>
              <a:t>, Linda $c (Violinist), $e instrumentalist, $e audio </a:t>
            </a:r>
            <a:r>
              <a:rPr lang="en-US" dirty="0" smtClean="0"/>
              <a:t>producer.</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129</a:t>
            </a:fld>
            <a:endParaRPr lang="en-US"/>
          </a:p>
        </p:txBody>
      </p:sp>
    </p:spTree>
    <p:extLst>
      <p:ext uri="{BB962C8B-B14F-4D97-AF65-F5344CB8AC3E}">
        <p14:creationId xmlns:p14="http://schemas.microsoft.com/office/powerpoint/2010/main" val="36226512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13</a:t>
            </a:fld>
            <a:endParaRPr lang="en-US"/>
          </a:p>
        </p:txBody>
      </p:sp>
      <p:pic>
        <p:nvPicPr>
          <p:cNvPr id="3" name="Picture 2"/>
          <p:cNvPicPr>
            <a:picLocks noChangeAspect="1"/>
          </p:cNvPicPr>
          <p:nvPr/>
        </p:nvPicPr>
        <p:blipFill>
          <a:blip r:embed="rId3"/>
          <a:stretch>
            <a:fillRect/>
          </a:stretch>
        </p:blipFill>
        <p:spPr>
          <a:xfrm>
            <a:off x="2050391" y="0"/>
            <a:ext cx="7099364" cy="6870097"/>
          </a:xfrm>
          <a:prstGeom prst="rect">
            <a:avLst/>
          </a:prstGeom>
        </p:spPr>
      </p:pic>
      <p:pic>
        <p:nvPicPr>
          <p:cNvPr id="5" name="Picture 4"/>
          <p:cNvPicPr>
            <a:picLocks noChangeAspect="1"/>
          </p:cNvPicPr>
          <p:nvPr/>
        </p:nvPicPr>
        <p:blipFill>
          <a:blip r:embed="rId4"/>
          <a:stretch>
            <a:fillRect/>
          </a:stretch>
        </p:blipFill>
        <p:spPr>
          <a:xfrm>
            <a:off x="7492923" y="993775"/>
            <a:ext cx="3562350" cy="5362575"/>
          </a:xfrm>
          <a:prstGeom prst="rect">
            <a:avLst/>
          </a:prstGeom>
          <a:ln w="22225">
            <a:solidFill>
              <a:schemeClr val="tx1"/>
            </a:solidFill>
          </a:ln>
        </p:spPr>
      </p:pic>
    </p:spTree>
    <p:extLst>
      <p:ext uri="{BB962C8B-B14F-4D97-AF65-F5344CB8AC3E}">
        <p14:creationId xmlns:p14="http://schemas.microsoft.com/office/powerpoint/2010/main" val="382199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732" y="0"/>
            <a:ext cx="9583783" cy="862149"/>
          </a:xfrm>
        </p:spPr>
        <p:txBody>
          <a:bodyPr>
            <a:normAutofit/>
          </a:bodyPr>
          <a:lstStyle/>
          <a:p>
            <a:r>
              <a:rPr lang="en-US" dirty="0" smtClean="0"/>
              <a:t>Examples - Audience and Creator</a:t>
            </a:r>
            <a:endParaRPr lang="en-US" dirty="0"/>
          </a:p>
        </p:txBody>
      </p:sp>
      <p:sp>
        <p:nvSpPr>
          <p:cNvPr id="3" name="Content Placeholder 2"/>
          <p:cNvSpPr>
            <a:spLocks noGrp="1"/>
          </p:cNvSpPr>
          <p:nvPr>
            <p:ph idx="1"/>
          </p:nvPr>
        </p:nvSpPr>
        <p:spPr>
          <a:xfrm>
            <a:off x="983732" y="984070"/>
            <a:ext cx="11421292" cy="5760720"/>
          </a:xfrm>
        </p:spPr>
        <p:txBody>
          <a:bodyPr>
            <a:normAutofit fontScale="92500" lnSpcReduction="10000"/>
          </a:bodyPr>
          <a:lstStyle/>
          <a:p>
            <a:pPr marL="0" indent="0">
              <a:buNone/>
            </a:pPr>
            <a:r>
              <a:rPr lang="en-US" dirty="0" smtClean="0"/>
              <a:t>100 1_  </a:t>
            </a:r>
            <a:r>
              <a:rPr lang="en-US" dirty="0"/>
              <a:t>Lindgren, Astrid, </a:t>
            </a:r>
            <a:r>
              <a:rPr lang="en-US" dirty="0" smtClean="0"/>
              <a:t>$d 1907-2002, $e author.</a:t>
            </a:r>
            <a:endParaRPr lang="en-US" dirty="0"/>
          </a:p>
          <a:p>
            <a:pPr marL="0" indent="0">
              <a:buNone/>
            </a:pPr>
            <a:r>
              <a:rPr lang="en-US" dirty="0" smtClean="0"/>
              <a:t>240 10  </a:t>
            </a:r>
            <a:r>
              <a:rPr lang="en-US" dirty="0" err="1" smtClean="0"/>
              <a:t>Pippi</a:t>
            </a:r>
            <a:r>
              <a:rPr lang="en-US" dirty="0" smtClean="0"/>
              <a:t> </a:t>
            </a:r>
            <a:r>
              <a:rPr lang="en-US" dirty="0" err="1"/>
              <a:t>Långstrump</a:t>
            </a:r>
            <a:r>
              <a:rPr lang="en-US" dirty="0"/>
              <a:t> </a:t>
            </a:r>
            <a:r>
              <a:rPr lang="en-US" dirty="0" err="1"/>
              <a:t>i</a:t>
            </a:r>
            <a:r>
              <a:rPr lang="en-US" dirty="0"/>
              <a:t> </a:t>
            </a:r>
            <a:r>
              <a:rPr lang="en-US" dirty="0" err="1"/>
              <a:t>Humlegården</a:t>
            </a:r>
            <a:r>
              <a:rPr lang="en-US" dirty="0"/>
              <a:t>. </a:t>
            </a:r>
            <a:r>
              <a:rPr lang="en-US" dirty="0" smtClean="0"/>
              <a:t>$l </a:t>
            </a:r>
            <a:r>
              <a:rPr lang="en-US" dirty="0"/>
              <a:t>English</a:t>
            </a:r>
          </a:p>
          <a:p>
            <a:pPr marL="0" indent="0">
              <a:buNone/>
            </a:pPr>
            <a:r>
              <a:rPr lang="en-US" dirty="0" smtClean="0"/>
              <a:t>245 10  </a:t>
            </a:r>
            <a:r>
              <a:rPr lang="en-US" dirty="0" err="1" smtClean="0"/>
              <a:t>Pippi</a:t>
            </a:r>
            <a:r>
              <a:rPr lang="en-US" dirty="0" smtClean="0"/>
              <a:t> </a:t>
            </a:r>
            <a:r>
              <a:rPr lang="en-US" dirty="0" err="1"/>
              <a:t>Longstocking</a:t>
            </a:r>
            <a:r>
              <a:rPr lang="en-US" dirty="0"/>
              <a:t> in the park / </a:t>
            </a:r>
            <a:r>
              <a:rPr lang="en-US" dirty="0" smtClean="0"/>
              <a:t>$c </a:t>
            </a:r>
            <a:r>
              <a:rPr lang="en-US" dirty="0"/>
              <a:t>by Astrid Lindgren ; </a:t>
            </a:r>
            <a:endParaRPr lang="en-US" dirty="0" smtClean="0"/>
          </a:p>
          <a:p>
            <a:pPr marL="0" indent="0">
              <a:buNone/>
            </a:pPr>
            <a:r>
              <a:rPr lang="en-US" dirty="0" smtClean="0"/>
              <a:t>	  with </a:t>
            </a:r>
            <a:r>
              <a:rPr lang="en-US" dirty="0"/>
              <a:t>pictures </a:t>
            </a:r>
            <a:r>
              <a:rPr lang="en-US" dirty="0" smtClean="0"/>
              <a:t>by Ingrid Nyman.</a:t>
            </a:r>
          </a:p>
          <a:p>
            <a:pPr marL="0" indent="0">
              <a:buNone/>
            </a:pPr>
            <a:r>
              <a:rPr lang="en-US" dirty="0" smtClean="0">
                <a:solidFill>
                  <a:schemeClr val="accent1">
                    <a:lumMod val="75000"/>
                  </a:schemeClr>
                </a:solidFill>
              </a:rPr>
              <a:t>385 __  Children $2 </a:t>
            </a:r>
            <a:r>
              <a:rPr lang="en-US" dirty="0" err="1" smtClean="0">
                <a:solidFill>
                  <a:schemeClr val="accent1">
                    <a:lumMod val="75000"/>
                  </a:schemeClr>
                </a:solidFill>
              </a:rPr>
              <a:t>lcdgt</a:t>
            </a:r>
            <a:endParaRPr lang="en-US" dirty="0">
              <a:solidFill>
                <a:schemeClr val="accent1">
                  <a:lumMod val="75000"/>
                </a:schemeClr>
              </a:solidFill>
            </a:endParaRPr>
          </a:p>
          <a:p>
            <a:pPr marL="0" indent="0">
              <a:buNone/>
            </a:pPr>
            <a:r>
              <a:rPr lang="en-US" dirty="0">
                <a:solidFill>
                  <a:srgbClr val="FF0000"/>
                </a:solidFill>
              </a:rPr>
              <a:t>386 </a:t>
            </a:r>
            <a:r>
              <a:rPr lang="en-US" dirty="0" smtClean="0">
                <a:solidFill>
                  <a:srgbClr val="FF0000"/>
                </a:solidFill>
              </a:rPr>
              <a:t>__  Swedes $2 </a:t>
            </a:r>
            <a:r>
              <a:rPr lang="en-US" dirty="0" err="1" smtClean="0">
                <a:solidFill>
                  <a:srgbClr val="FF0000"/>
                </a:solidFill>
              </a:rPr>
              <a:t>lcdgt</a:t>
            </a:r>
            <a:endParaRPr lang="en-US" dirty="0">
              <a:solidFill>
                <a:srgbClr val="FF0000"/>
              </a:solidFill>
            </a:endParaRPr>
          </a:p>
          <a:p>
            <a:pPr marL="0" indent="0">
              <a:buNone/>
            </a:pPr>
            <a:r>
              <a:rPr lang="en-US" dirty="0" smtClean="0">
                <a:solidFill>
                  <a:srgbClr val="FF0000"/>
                </a:solidFill>
              </a:rPr>
              <a:t>386 __  Women $2 </a:t>
            </a:r>
            <a:r>
              <a:rPr lang="en-US" dirty="0" err="1" smtClean="0">
                <a:solidFill>
                  <a:srgbClr val="FF0000"/>
                </a:solidFill>
              </a:rPr>
              <a:t>lcdgt</a:t>
            </a:r>
            <a:endParaRPr lang="en-US" dirty="0" smtClean="0">
              <a:solidFill>
                <a:srgbClr val="FF0000"/>
              </a:solidFill>
            </a:endParaRPr>
          </a:p>
          <a:p>
            <a:pPr marL="0" indent="0">
              <a:buNone/>
            </a:pPr>
            <a:r>
              <a:rPr lang="en-US" dirty="0" smtClean="0"/>
              <a:t>600 10  </a:t>
            </a:r>
            <a:r>
              <a:rPr lang="en-US" dirty="0" err="1" smtClean="0"/>
              <a:t>Longstocking</a:t>
            </a:r>
            <a:r>
              <a:rPr lang="en-US" dirty="0"/>
              <a:t>, </a:t>
            </a:r>
            <a:r>
              <a:rPr lang="en-US" dirty="0" err="1"/>
              <a:t>Pippi</a:t>
            </a:r>
            <a:r>
              <a:rPr lang="en-US" dirty="0"/>
              <a:t> </a:t>
            </a:r>
            <a:r>
              <a:rPr lang="en-US" dirty="0" smtClean="0"/>
              <a:t>$v </a:t>
            </a:r>
            <a:r>
              <a:rPr lang="en-US" dirty="0"/>
              <a:t>Juvenile fiction.</a:t>
            </a:r>
          </a:p>
          <a:p>
            <a:pPr marL="0" indent="0">
              <a:buNone/>
            </a:pPr>
            <a:r>
              <a:rPr lang="en-US" dirty="0"/>
              <a:t>650 </a:t>
            </a:r>
            <a:r>
              <a:rPr lang="en-US" dirty="0" smtClean="0"/>
              <a:t>_0  Parks $v </a:t>
            </a:r>
            <a:r>
              <a:rPr lang="en-US" dirty="0"/>
              <a:t>Juvenile fiction.</a:t>
            </a:r>
          </a:p>
          <a:p>
            <a:pPr marL="0" indent="0">
              <a:buNone/>
            </a:pPr>
            <a:r>
              <a:rPr lang="en-US" dirty="0"/>
              <a:t>650 </a:t>
            </a:r>
            <a:r>
              <a:rPr lang="en-US" dirty="0" smtClean="0"/>
              <a:t>_0  Criminals $z </a:t>
            </a:r>
            <a:r>
              <a:rPr lang="en-US" dirty="0"/>
              <a:t>Sweden </a:t>
            </a:r>
            <a:r>
              <a:rPr lang="en-US" dirty="0" smtClean="0"/>
              <a:t>$v </a:t>
            </a:r>
            <a:r>
              <a:rPr lang="en-US" dirty="0"/>
              <a:t>Juvenile fiction.</a:t>
            </a:r>
          </a:p>
          <a:p>
            <a:pPr marL="0" indent="0">
              <a:buNone/>
            </a:pPr>
            <a:r>
              <a:rPr lang="en-US" dirty="0"/>
              <a:t>650 </a:t>
            </a:r>
            <a:r>
              <a:rPr lang="en-US" dirty="0" smtClean="0"/>
              <a:t>_0  Girls $z </a:t>
            </a:r>
            <a:r>
              <a:rPr lang="en-US" dirty="0"/>
              <a:t>Sweden </a:t>
            </a:r>
            <a:r>
              <a:rPr lang="en-US" dirty="0" smtClean="0"/>
              <a:t>$v </a:t>
            </a:r>
            <a:r>
              <a:rPr lang="en-US" dirty="0"/>
              <a:t>Juvenile fiction.</a:t>
            </a:r>
          </a:p>
          <a:p>
            <a:pPr marL="0" indent="0">
              <a:buNone/>
            </a:pPr>
            <a:r>
              <a:rPr lang="en-US" dirty="0"/>
              <a:t>651 </a:t>
            </a:r>
            <a:r>
              <a:rPr lang="en-US" dirty="0" smtClean="0"/>
              <a:t>_0  Sweden $v </a:t>
            </a:r>
            <a:r>
              <a:rPr lang="en-US" dirty="0"/>
              <a:t>Juvenile fiction</a:t>
            </a:r>
            <a:r>
              <a:rPr lang="en-US" dirty="0" smtClean="0"/>
              <a:t>.</a:t>
            </a:r>
          </a:p>
          <a:p>
            <a:pPr marL="0" indent="0">
              <a:buNone/>
            </a:pPr>
            <a:r>
              <a:rPr lang="en-US" dirty="0" smtClean="0"/>
              <a:t>655 </a:t>
            </a:r>
            <a:r>
              <a:rPr lang="en-US" dirty="0"/>
              <a:t>_7  </a:t>
            </a:r>
            <a:r>
              <a:rPr lang="en-US" dirty="0" smtClean="0"/>
              <a:t>Fiction. </a:t>
            </a:r>
            <a:r>
              <a:rPr lang="en-US" dirty="0"/>
              <a:t>$2 </a:t>
            </a:r>
            <a:r>
              <a:rPr lang="en-US" dirty="0" err="1" smtClean="0"/>
              <a:t>lcgft</a:t>
            </a:r>
            <a:endParaRPr lang="en-US" dirty="0"/>
          </a:p>
        </p:txBody>
      </p:sp>
      <p:pic>
        <p:nvPicPr>
          <p:cNvPr id="5" name="Picture 4"/>
          <p:cNvPicPr>
            <a:picLocks noChangeAspect="1"/>
          </p:cNvPicPr>
          <p:nvPr/>
        </p:nvPicPr>
        <p:blipFill>
          <a:blip r:embed="rId3"/>
          <a:stretch>
            <a:fillRect/>
          </a:stretch>
        </p:blipFill>
        <p:spPr>
          <a:xfrm>
            <a:off x="7572375" y="2619375"/>
            <a:ext cx="3810000" cy="3810000"/>
          </a:xfrm>
          <a:prstGeom prst="rect">
            <a:avLst/>
          </a:prstGeom>
        </p:spPr>
      </p:pic>
      <p:sp>
        <p:nvSpPr>
          <p:cNvPr id="4" name="Slide Number Placeholder 3"/>
          <p:cNvSpPr>
            <a:spLocks noGrp="1"/>
          </p:cNvSpPr>
          <p:nvPr>
            <p:ph type="sldNum" sz="quarter" idx="12"/>
          </p:nvPr>
        </p:nvSpPr>
        <p:spPr/>
        <p:txBody>
          <a:bodyPr/>
          <a:lstStyle/>
          <a:p>
            <a:fld id="{B3796095-66C8-4103-BE03-53F2BACA5387}" type="slidenum">
              <a:rPr lang="en-US" smtClean="0"/>
              <a:t>130</a:t>
            </a:fld>
            <a:endParaRPr lang="en-US"/>
          </a:p>
        </p:txBody>
      </p:sp>
    </p:spTree>
    <p:extLst>
      <p:ext uri="{BB962C8B-B14F-4D97-AF65-F5344CB8AC3E}">
        <p14:creationId xmlns:p14="http://schemas.microsoft.com/office/powerpoint/2010/main" val="12521258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732" y="89089"/>
            <a:ext cx="9583783" cy="862149"/>
          </a:xfrm>
        </p:spPr>
        <p:txBody>
          <a:bodyPr>
            <a:normAutofit/>
          </a:bodyPr>
          <a:lstStyle/>
          <a:p>
            <a:r>
              <a:rPr lang="en-US" dirty="0" smtClean="0"/>
              <a:t>Examples – Audience and Creator</a:t>
            </a:r>
            <a:endParaRPr lang="en-US" dirty="0"/>
          </a:p>
        </p:txBody>
      </p:sp>
      <p:sp>
        <p:nvSpPr>
          <p:cNvPr id="3" name="Content Placeholder 2"/>
          <p:cNvSpPr>
            <a:spLocks noGrp="1"/>
          </p:cNvSpPr>
          <p:nvPr>
            <p:ph idx="1"/>
          </p:nvPr>
        </p:nvSpPr>
        <p:spPr>
          <a:xfrm>
            <a:off x="983732" y="1208004"/>
            <a:ext cx="11071419" cy="5760720"/>
          </a:xfrm>
        </p:spPr>
        <p:txBody>
          <a:bodyPr>
            <a:normAutofit fontScale="92500" lnSpcReduction="20000"/>
          </a:bodyPr>
          <a:lstStyle/>
          <a:p>
            <a:pPr marL="0" indent="0">
              <a:buNone/>
            </a:pPr>
            <a:r>
              <a:rPr lang="en-US" altLang="ja-JP" dirty="0" smtClean="0"/>
              <a:t>100 1_  </a:t>
            </a:r>
            <a:r>
              <a:rPr lang="en-US" altLang="ja-JP" dirty="0" err="1" smtClean="0"/>
              <a:t>Labrecque</a:t>
            </a:r>
            <a:r>
              <a:rPr lang="en-US" altLang="ja-JP" dirty="0"/>
              <a:t>, Ellen, </a:t>
            </a:r>
            <a:r>
              <a:rPr lang="en-US" altLang="ja-JP" dirty="0" smtClean="0"/>
              <a:t>$e </a:t>
            </a:r>
            <a:r>
              <a:rPr lang="en-US" altLang="ja-JP" dirty="0"/>
              <a:t>author.</a:t>
            </a:r>
          </a:p>
          <a:p>
            <a:pPr marL="0" indent="0">
              <a:buNone/>
            </a:pPr>
            <a:r>
              <a:rPr lang="en-US" altLang="ja-JP" dirty="0" smtClean="0"/>
              <a:t>245 14  The </a:t>
            </a:r>
            <a:r>
              <a:rPr lang="en-US" altLang="ja-JP" dirty="0"/>
              <a:t>science of a triple axel / </a:t>
            </a:r>
            <a:r>
              <a:rPr lang="en-US" altLang="ja-JP" dirty="0" smtClean="0"/>
              <a:t>$c </a:t>
            </a:r>
            <a:r>
              <a:rPr lang="en-US" altLang="ja-JP" dirty="0"/>
              <a:t>Ellen </a:t>
            </a:r>
            <a:r>
              <a:rPr lang="en-US" altLang="ja-JP" dirty="0" err="1"/>
              <a:t>Labrecque</a:t>
            </a:r>
            <a:r>
              <a:rPr lang="en-US" altLang="ja-JP" dirty="0"/>
              <a:t>.</a:t>
            </a:r>
          </a:p>
          <a:p>
            <a:pPr marL="0" indent="0">
              <a:buNone/>
            </a:pPr>
            <a:r>
              <a:rPr lang="en-US" altLang="ja-JP" dirty="0" smtClean="0">
                <a:solidFill>
                  <a:srgbClr val="0070C0"/>
                </a:solidFill>
              </a:rPr>
              <a:t>385 __  Preteens $2 </a:t>
            </a:r>
            <a:r>
              <a:rPr lang="en-US" altLang="ja-JP" dirty="0" err="1">
                <a:solidFill>
                  <a:srgbClr val="0070C0"/>
                </a:solidFill>
              </a:rPr>
              <a:t>lcdgt</a:t>
            </a:r>
            <a:endParaRPr lang="en-US" altLang="ja-JP" dirty="0">
              <a:solidFill>
                <a:srgbClr val="0070C0"/>
              </a:solidFill>
            </a:endParaRPr>
          </a:p>
          <a:p>
            <a:pPr marL="0" indent="0">
              <a:buNone/>
            </a:pPr>
            <a:r>
              <a:rPr lang="en-US" altLang="ja-JP" dirty="0">
                <a:solidFill>
                  <a:srgbClr val="0070C0"/>
                </a:solidFill>
              </a:rPr>
              <a:t>385 </a:t>
            </a:r>
            <a:r>
              <a:rPr lang="en-US" altLang="ja-JP" dirty="0" smtClean="0">
                <a:solidFill>
                  <a:srgbClr val="0070C0"/>
                </a:solidFill>
              </a:rPr>
              <a:t>__  Fourth </a:t>
            </a:r>
            <a:r>
              <a:rPr lang="en-US" altLang="ja-JP" dirty="0">
                <a:solidFill>
                  <a:srgbClr val="0070C0"/>
                </a:solidFill>
              </a:rPr>
              <a:t>grade students </a:t>
            </a:r>
            <a:r>
              <a:rPr lang="en-US" altLang="ja-JP" dirty="0" smtClean="0">
                <a:solidFill>
                  <a:srgbClr val="0070C0"/>
                </a:solidFill>
              </a:rPr>
              <a:t>$2 </a:t>
            </a:r>
            <a:r>
              <a:rPr lang="en-US" altLang="ja-JP" dirty="0" err="1">
                <a:solidFill>
                  <a:srgbClr val="0070C0"/>
                </a:solidFill>
              </a:rPr>
              <a:t>lcdgt</a:t>
            </a:r>
            <a:endParaRPr lang="en-US" altLang="ja-JP" dirty="0">
              <a:solidFill>
                <a:srgbClr val="0070C0"/>
              </a:solidFill>
            </a:endParaRPr>
          </a:p>
          <a:p>
            <a:pPr marL="0" indent="0">
              <a:buNone/>
            </a:pPr>
            <a:r>
              <a:rPr lang="en-US" altLang="ja-JP" dirty="0" smtClean="0">
                <a:solidFill>
                  <a:srgbClr val="0070C0"/>
                </a:solidFill>
              </a:rPr>
              <a:t>385 __  Fifth </a:t>
            </a:r>
            <a:r>
              <a:rPr lang="en-US" altLang="ja-JP" dirty="0">
                <a:solidFill>
                  <a:srgbClr val="0070C0"/>
                </a:solidFill>
              </a:rPr>
              <a:t>grade students </a:t>
            </a:r>
            <a:r>
              <a:rPr lang="en-US" altLang="ja-JP" dirty="0" smtClean="0">
                <a:solidFill>
                  <a:srgbClr val="0070C0"/>
                </a:solidFill>
              </a:rPr>
              <a:t>$2 </a:t>
            </a:r>
            <a:r>
              <a:rPr lang="en-US" altLang="ja-JP" dirty="0" err="1">
                <a:solidFill>
                  <a:srgbClr val="0070C0"/>
                </a:solidFill>
              </a:rPr>
              <a:t>lcdgt</a:t>
            </a:r>
            <a:endParaRPr lang="en-US" altLang="ja-JP" dirty="0">
              <a:solidFill>
                <a:srgbClr val="0070C0"/>
              </a:solidFill>
            </a:endParaRPr>
          </a:p>
          <a:p>
            <a:pPr marL="514350" indent="-514350">
              <a:buAutoNum type="arabicPlain" startAt="385"/>
            </a:pPr>
            <a:r>
              <a:rPr lang="en-US" altLang="ja-JP" dirty="0" smtClean="0">
                <a:solidFill>
                  <a:srgbClr val="0070C0"/>
                </a:solidFill>
              </a:rPr>
              <a:t> __  Sixth </a:t>
            </a:r>
            <a:r>
              <a:rPr lang="en-US" altLang="ja-JP" dirty="0">
                <a:solidFill>
                  <a:srgbClr val="0070C0"/>
                </a:solidFill>
              </a:rPr>
              <a:t>grade students </a:t>
            </a:r>
            <a:r>
              <a:rPr lang="en-US" altLang="ja-JP" dirty="0" smtClean="0">
                <a:solidFill>
                  <a:srgbClr val="0070C0"/>
                </a:solidFill>
              </a:rPr>
              <a:t>$2 </a:t>
            </a:r>
            <a:r>
              <a:rPr lang="en-US" altLang="ja-JP" dirty="0" err="1" smtClean="0">
                <a:solidFill>
                  <a:srgbClr val="0070C0"/>
                </a:solidFill>
              </a:rPr>
              <a:t>lcdgt</a:t>
            </a:r>
            <a:endParaRPr lang="en-US" altLang="ja-JP" dirty="0">
              <a:solidFill>
                <a:srgbClr val="0070C0"/>
              </a:solidFill>
            </a:endParaRPr>
          </a:p>
          <a:p>
            <a:pPr marL="0" indent="0">
              <a:buNone/>
            </a:pPr>
            <a:r>
              <a:rPr lang="en-US" altLang="ja-JP" dirty="0" smtClean="0">
                <a:solidFill>
                  <a:srgbClr val="FF0000"/>
                </a:solidFill>
              </a:rPr>
              <a:t>386 __  Pennsylvanians $2 </a:t>
            </a:r>
            <a:r>
              <a:rPr lang="en-US" altLang="ja-JP" dirty="0" err="1" smtClean="0">
                <a:solidFill>
                  <a:srgbClr val="FF0000"/>
                </a:solidFill>
              </a:rPr>
              <a:t>lcdgt</a:t>
            </a:r>
            <a:endParaRPr lang="en-US" altLang="ja-JP" dirty="0" smtClean="0">
              <a:solidFill>
                <a:srgbClr val="FF0000"/>
              </a:solidFill>
            </a:endParaRPr>
          </a:p>
          <a:p>
            <a:pPr marL="0" indent="0">
              <a:buNone/>
            </a:pPr>
            <a:r>
              <a:rPr lang="en-US" altLang="ja-JP" dirty="0" smtClean="0">
                <a:solidFill>
                  <a:srgbClr val="FF0000"/>
                </a:solidFill>
              </a:rPr>
              <a:t>386 __  Women $2 </a:t>
            </a:r>
            <a:r>
              <a:rPr lang="en-US" altLang="ja-JP" dirty="0" err="1" smtClean="0">
                <a:solidFill>
                  <a:srgbClr val="FF0000"/>
                </a:solidFill>
              </a:rPr>
              <a:t>lcdgt</a:t>
            </a:r>
            <a:endParaRPr lang="en-US" altLang="ja-JP" dirty="0" smtClean="0">
              <a:solidFill>
                <a:srgbClr val="FF0000"/>
              </a:solidFill>
            </a:endParaRPr>
          </a:p>
          <a:p>
            <a:pPr marL="0" indent="0">
              <a:buNone/>
            </a:pPr>
            <a:r>
              <a:rPr lang="en-US" altLang="ja-JP" dirty="0" smtClean="0">
                <a:solidFill>
                  <a:schemeClr val="tx1">
                    <a:lumMod val="95000"/>
                    <a:lumOff val="5000"/>
                  </a:schemeClr>
                </a:solidFill>
              </a:rPr>
              <a:t>521 1_  8-12</a:t>
            </a:r>
            <a:r>
              <a:rPr lang="en-US" altLang="ja-JP" dirty="0">
                <a:solidFill>
                  <a:schemeClr val="tx1">
                    <a:lumMod val="95000"/>
                    <a:lumOff val="5000"/>
                  </a:schemeClr>
                </a:solidFill>
              </a:rPr>
              <a:t>.</a:t>
            </a:r>
          </a:p>
          <a:p>
            <a:pPr marL="0" indent="0">
              <a:buNone/>
            </a:pPr>
            <a:r>
              <a:rPr lang="en-US" altLang="ja-JP" dirty="0" smtClean="0">
                <a:solidFill>
                  <a:schemeClr val="tx1">
                    <a:lumMod val="95000"/>
                    <a:lumOff val="5000"/>
                  </a:schemeClr>
                </a:solidFill>
              </a:rPr>
              <a:t>521 2_  4-6</a:t>
            </a:r>
            <a:r>
              <a:rPr lang="en-US" altLang="ja-JP" dirty="0">
                <a:solidFill>
                  <a:schemeClr val="tx1">
                    <a:lumMod val="95000"/>
                    <a:lumOff val="5000"/>
                  </a:schemeClr>
                </a:solidFill>
              </a:rPr>
              <a:t>.</a:t>
            </a:r>
            <a:endParaRPr lang="en-US" altLang="ja-JP" dirty="0" smtClean="0">
              <a:solidFill>
                <a:schemeClr val="tx1">
                  <a:lumMod val="95000"/>
                  <a:lumOff val="5000"/>
                </a:schemeClr>
              </a:solidFill>
            </a:endParaRPr>
          </a:p>
          <a:p>
            <a:pPr marL="0" indent="0">
              <a:buNone/>
            </a:pPr>
            <a:r>
              <a:rPr lang="en-US" altLang="ja-JP" dirty="0"/>
              <a:t>650 </a:t>
            </a:r>
            <a:r>
              <a:rPr lang="en-US" altLang="ja-JP" dirty="0" smtClean="0"/>
              <a:t>_0  Axel </a:t>
            </a:r>
            <a:r>
              <a:rPr lang="en-US" altLang="ja-JP" dirty="0"/>
              <a:t>jump </a:t>
            </a:r>
            <a:r>
              <a:rPr lang="en-US" altLang="ja-JP" dirty="0" smtClean="0"/>
              <a:t>$v </a:t>
            </a:r>
            <a:r>
              <a:rPr lang="en-US" altLang="ja-JP" dirty="0"/>
              <a:t>Juvenile literature.</a:t>
            </a:r>
          </a:p>
          <a:p>
            <a:pPr marL="0" indent="0">
              <a:buNone/>
            </a:pPr>
            <a:r>
              <a:rPr lang="en-US" altLang="ja-JP" dirty="0"/>
              <a:t>650 </a:t>
            </a:r>
            <a:r>
              <a:rPr lang="en-US" altLang="ja-JP" dirty="0" smtClean="0"/>
              <a:t>_0  Figure </a:t>
            </a:r>
            <a:r>
              <a:rPr lang="en-US" altLang="ja-JP" dirty="0"/>
              <a:t>skating </a:t>
            </a:r>
            <a:r>
              <a:rPr lang="en-US" altLang="ja-JP" dirty="0" smtClean="0"/>
              <a:t>$v </a:t>
            </a:r>
            <a:r>
              <a:rPr lang="en-US" altLang="ja-JP" dirty="0"/>
              <a:t>Juvenile literature.</a:t>
            </a:r>
          </a:p>
          <a:p>
            <a:pPr marL="0" indent="0">
              <a:buNone/>
            </a:pPr>
            <a:r>
              <a:rPr lang="en-US" altLang="ja-JP" dirty="0"/>
              <a:t>650 </a:t>
            </a:r>
            <a:r>
              <a:rPr lang="en-US" altLang="ja-JP" dirty="0" smtClean="0"/>
              <a:t>_0  Physics $v </a:t>
            </a:r>
            <a:r>
              <a:rPr lang="en-US" altLang="ja-JP" dirty="0"/>
              <a:t>Juvenile literature.</a:t>
            </a:r>
          </a:p>
          <a:p>
            <a:pPr marL="0" indent="0">
              <a:buNone/>
            </a:pPr>
            <a:r>
              <a:rPr lang="en-US" altLang="ja-JP" dirty="0"/>
              <a:t>650 </a:t>
            </a:r>
            <a:r>
              <a:rPr lang="en-US" altLang="ja-JP" dirty="0" smtClean="0"/>
              <a:t>_0  Sports </a:t>
            </a:r>
            <a:r>
              <a:rPr lang="en-US" altLang="ja-JP" dirty="0"/>
              <a:t>sciences </a:t>
            </a:r>
            <a:r>
              <a:rPr lang="en-US" altLang="ja-JP" dirty="0" smtClean="0"/>
              <a:t>$v </a:t>
            </a:r>
            <a:r>
              <a:rPr lang="en-US" altLang="ja-JP" dirty="0"/>
              <a:t>Juvenile literature.</a:t>
            </a:r>
            <a:endParaRPr lang="en-US" altLang="ja-JP" dirty="0" smtClean="0"/>
          </a:p>
        </p:txBody>
      </p:sp>
      <p:sp>
        <p:nvSpPr>
          <p:cNvPr id="4" name="Slide Number Placeholder 3"/>
          <p:cNvSpPr>
            <a:spLocks noGrp="1"/>
          </p:cNvSpPr>
          <p:nvPr>
            <p:ph type="sldNum" sz="quarter" idx="12"/>
          </p:nvPr>
        </p:nvSpPr>
        <p:spPr/>
        <p:txBody>
          <a:bodyPr/>
          <a:lstStyle/>
          <a:p>
            <a:fld id="{B3796095-66C8-4103-BE03-53F2BACA5387}" type="slidenum">
              <a:rPr lang="en-US" smtClean="0"/>
              <a:t>131</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1159" y="2250327"/>
            <a:ext cx="3017520" cy="3977640"/>
          </a:xfrm>
          <a:prstGeom prst="rect">
            <a:avLst/>
          </a:prstGeom>
        </p:spPr>
      </p:pic>
    </p:spTree>
    <p:extLst>
      <p:ext uri="{BB962C8B-B14F-4D97-AF65-F5344CB8AC3E}">
        <p14:creationId xmlns:p14="http://schemas.microsoft.com/office/powerpoint/2010/main" val="386080853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3251"/>
          </a:xfrm>
        </p:spPr>
        <p:txBody>
          <a:bodyPr>
            <a:normAutofit fontScale="90000"/>
          </a:bodyPr>
          <a:lstStyle/>
          <a:p>
            <a:r>
              <a:rPr lang="en-US" dirty="0" smtClean="0"/>
              <a:t>Examples – Audience and Creator</a:t>
            </a:r>
            <a:endParaRPr lang="en-US" dirty="0"/>
          </a:p>
        </p:txBody>
      </p:sp>
      <p:sp>
        <p:nvSpPr>
          <p:cNvPr id="3" name="Content Placeholder 2"/>
          <p:cNvSpPr>
            <a:spLocks noGrp="1"/>
          </p:cNvSpPr>
          <p:nvPr>
            <p:ph idx="1"/>
          </p:nvPr>
        </p:nvSpPr>
        <p:spPr>
          <a:xfrm>
            <a:off x="838200" y="1320857"/>
            <a:ext cx="10515600" cy="5302967"/>
          </a:xfrm>
        </p:spPr>
        <p:txBody>
          <a:bodyPr>
            <a:normAutofit lnSpcReduction="10000"/>
          </a:bodyPr>
          <a:lstStyle/>
          <a:p>
            <a:pPr marL="0" indent="0">
              <a:buNone/>
            </a:pPr>
            <a:r>
              <a:rPr lang="en-US" altLang="ko-KR" dirty="0" smtClean="0"/>
              <a:t>130 0_  Young </a:t>
            </a:r>
            <a:r>
              <a:rPr lang="en-US" altLang="ko-KR" dirty="0"/>
              <a:t>American (New York, N.Y.)</a:t>
            </a:r>
          </a:p>
          <a:p>
            <a:pPr marL="0" indent="0">
              <a:buNone/>
            </a:pPr>
            <a:r>
              <a:rPr lang="en-US" altLang="ko-KR" dirty="0" smtClean="0"/>
              <a:t>245 14  The </a:t>
            </a:r>
            <a:r>
              <a:rPr lang="en-US" altLang="ko-KR" dirty="0"/>
              <a:t>young American.</a:t>
            </a:r>
          </a:p>
          <a:p>
            <a:pPr marL="514350" indent="-514350">
              <a:buAutoNum type="arabicPlain" startAt="260"/>
            </a:pPr>
            <a:r>
              <a:rPr lang="en-US" altLang="ko-KR" dirty="0" smtClean="0"/>
              <a:t> __  New </a:t>
            </a:r>
            <a:r>
              <a:rPr lang="en-US" altLang="ko-KR" dirty="0"/>
              <a:t>York : </a:t>
            </a:r>
            <a:r>
              <a:rPr lang="en-US" altLang="ko-KR" dirty="0" smtClean="0"/>
              <a:t>$b </a:t>
            </a:r>
            <a:r>
              <a:rPr lang="en-US" altLang="ko-KR" dirty="0"/>
              <a:t>Frank Leslie, </a:t>
            </a:r>
            <a:r>
              <a:rPr lang="en-US" altLang="ko-KR" dirty="0" smtClean="0"/>
              <a:t>$c </a:t>
            </a:r>
            <a:r>
              <a:rPr lang="en-US" altLang="ko-KR" dirty="0"/>
              <a:t>1874-1876</a:t>
            </a:r>
            <a:r>
              <a:rPr lang="en-US" altLang="ko-KR" dirty="0" smtClean="0"/>
              <a:t>.</a:t>
            </a:r>
          </a:p>
          <a:p>
            <a:pPr marL="0" indent="0">
              <a:buNone/>
            </a:pPr>
            <a:r>
              <a:rPr lang="en-US" dirty="0">
                <a:solidFill>
                  <a:srgbClr val="0070C0"/>
                </a:solidFill>
              </a:rPr>
              <a:t>385 </a:t>
            </a:r>
            <a:r>
              <a:rPr lang="en-US" dirty="0" smtClean="0">
                <a:solidFill>
                  <a:srgbClr val="0070C0"/>
                </a:solidFill>
              </a:rPr>
              <a:t>__  Teenagers $2 </a:t>
            </a:r>
            <a:r>
              <a:rPr lang="en-US" dirty="0" err="1">
                <a:solidFill>
                  <a:srgbClr val="0070C0"/>
                </a:solidFill>
              </a:rPr>
              <a:t>lcdgt</a:t>
            </a:r>
            <a:endParaRPr lang="en-US" dirty="0">
              <a:solidFill>
                <a:srgbClr val="0070C0"/>
              </a:solidFill>
            </a:endParaRPr>
          </a:p>
          <a:p>
            <a:pPr marL="514350" indent="-514350">
              <a:buAutoNum type="arabicPlain" startAt="386"/>
            </a:pPr>
            <a:r>
              <a:rPr lang="en-US" dirty="0" smtClean="0">
                <a:solidFill>
                  <a:srgbClr val="FF0000"/>
                </a:solidFill>
              </a:rPr>
              <a:t> __  Americans $2 </a:t>
            </a:r>
            <a:r>
              <a:rPr lang="en-US" dirty="0" err="1" smtClean="0">
                <a:solidFill>
                  <a:srgbClr val="FF0000"/>
                </a:solidFill>
              </a:rPr>
              <a:t>lcdgt</a:t>
            </a:r>
            <a:endParaRPr lang="en-US" dirty="0" smtClean="0">
              <a:solidFill>
                <a:srgbClr val="FF0000"/>
              </a:solidFill>
            </a:endParaRPr>
          </a:p>
          <a:p>
            <a:pPr marL="0" indent="0">
              <a:buNone/>
            </a:pPr>
            <a:r>
              <a:rPr lang="en-US" dirty="0"/>
              <a:t>650 </a:t>
            </a:r>
            <a:r>
              <a:rPr lang="en-US" dirty="0" smtClean="0"/>
              <a:t>_0  Adventure </a:t>
            </a:r>
            <a:r>
              <a:rPr lang="en-US" dirty="0"/>
              <a:t>stories, American </a:t>
            </a:r>
            <a:r>
              <a:rPr lang="en-US" dirty="0" smtClean="0"/>
              <a:t>$v </a:t>
            </a:r>
            <a:r>
              <a:rPr lang="en-US" dirty="0"/>
              <a:t>Periodicals.</a:t>
            </a:r>
          </a:p>
          <a:p>
            <a:pPr marL="0" indent="0">
              <a:buNone/>
            </a:pPr>
            <a:r>
              <a:rPr lang="en-US" dirty="0"/>
              <a:t>650 </a:t>
            </a:r>
            <a:r>
              <a:rPr lang="en-US" dirty="0" smtClean="0"/>
              <a:t>_0  American </a:t>
            </a:r>
            <a:r>
              <a:rPr lang="en-US" dirty="0"/>
              <a:t>fiction </a:t>
            </a:r>
            <a:r>
              <a:rPr lang="en-US" dirty="0" smtClean="0"/>
              <a:t>$y </a:t>
            </a:r>
            <a:r>
              <a:rPr lang="en-US" dirty="0"/>
              <a:t>19th century </a:t>
            </a:r>
            <a:r>
              <a:rPr lang="en-US" dirty="0" smtClean="0"/>
              <a:t>$v </a:t>
            </a:r>
            <a:r>
              <a:rPr lang="en-US" dirty="0"/>
              <a:t>Periodicals.</a:t>
            </a:r>
          </a:p>
          <a:p>
            <a:pPr marL="0" indent="0">
              <a:buNone/>
            </a:pPr>
            <a:r>
              <a:rPr lang="en-US" dirty="0"/>
              <a:t>650 </a:t>
            </a:r>
            <a:r>
              <a:rPr lang="en-US" dirty="0" smtClean="0"/>
              <a:t>_0  Young </a:t>
            </a:r>
            <a:r>
              <a:rPr lang="en-US" dirty="0"/>
              <a:t>adult fiction, American </a:t>
            </a:r>
            <a:r>
              <a:rPr lang="en-US" dirty="0" smtClean="0"/>
              <a:t>$v </a:t>
            </a:r>
            <a:r>
              <a:rPr lang="en-US" dirty="0"/>
              <a:t>Periodicals</a:t>
            </a:r>
            <a:r>
              <a:rPr lang="en-US" dirty="0" smtClean="0"/>
              <a:t>.</a:t>
            </a:r>
          </a:p>
          <a:p>
            <a:pPr marL="0" indent="0">
              <a:buNone/>
            </a:pPr>
            <a:r>
              <a:rPr lang="en-US" dirty="0"/>
              <a:t>655 </a:t>
            </a:r>
            <a:r>
              <a:rPr lang="en-US" dirty="0" smtClean="0"/>
              <a:t>_7  Action </a:t>
            </a:r>
            <a:r>
              <a:rPr lang="en-US" dirty="0"/>
              <a:t>and adventure fiction. </a:t>
            </a:r>
            <a:r>
              <a:rPr lang="en-US" dirty="0" smtClean="0"/>
              <a:t>$2 </a:t>
            </a:r>
            <a:r>
              <a:rPr lang="en-US" dirty="0" err="1"/>
              <a:t>lcgft</a:t>
            </a:r>
            <a:endParaRPr lang="en-US" dirty="0"/>
          </a:p>
          <a:p>
            <a:pPr marL="0" indent="0">
              <a:buNone/>
            </a:pPr>
            <a:r>
              <a:rPr lang="en-US" dirty="0"/>
              <a:t>655 </a:t>
            </a:r>
            <a:r>
              <a:rPr lang="en-US" dirty="0" smtClean="0"/>
              <a:t>_7  Short </a:t>
            </a:r>
            <a:r>
              <a:rPr lang="en-US" dirty="0"/>
              <a:t>stories. </a:t>
            </a:r>
            <a:r>
              <a:rPr lang="en-US" dirty="0" smtClean="0"/>
              <a:t>$2 </a:t>
            </a:r>
            <a:r>
              <a:rPr lang="en-US" dirty="0" err="1"/>
              <a:t>lcgft</a:t>
            </a:r>
            <a:endParaRPr lang="en-US" dirty="0"/>
          </a:p>
          <a:p>
            <a:pPr marL="0" indent="0">
              <a:buNone/>
            </a:pPr>
            <a:r>
              <a:rPr lang="en-US" dirty="0"/>
              <a:t>655 </a:t>
            </a:r>
            <a:r>
              <a:rPr lang="en-US" dirty="0" smtClean="0"/>
              <a:t>_7  Periodicals</a:t>
            </a:r>
            <a:r>
              <a:rPr lang="en-US" dirty="0"/>
              <a:t>. </a:t>
            </a:r>
            <a:r>
              <a:rPr lang="en-US" dirty="0" smtClean="0"/>
              <a:t>$2 </a:t>
            </a:r>
            <a:r>
              <a:rPr lang="en-US" dirty="0" err="1"/>
              <a:t>lcgft</a:t>
            </a: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B3796095-66C8-4103-BE03-53F2BACA5387}" type="slidenum">
              <a:rPr lang="en-US" smtClean="0"/>
              <a:t>132</a:t>
            </a:fld>
            <a:endParaRPr lang="en-US"/>
          </a:p>
        </p:txBody>
      </p:sp>
    </p:spTree>
    <p:extLst>
      <p:ext uri="{BB962C8B-B14F-4D97-AF65-F5344CB8AC3E}">
        <p14:creationId xmlns:p14="http://schemas.microsoft.com/office/powerpoint/2010/main" val="205661542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139" y="451339"/>
            <a:ext cx="9601200" cy="565698"/>
          </a:xfrm>
        </p:spPr>
        <p:txBody>
          <a:bodyPr>
            <a:normAutofit fontScale="90000"/>
          </a:bodyPr>
          <a:lstStyle/>
          <a:p>
            <a:r>
              <a:rPr lang="en-US" dirty="0" smtClean="0"/>
              <a:t>Examples - Authority Records</a:t>
            </a:r>
            <a:endParaRPr lang="en-US" dirty="0"/>
          </a:p>
        </p:txBody>
      </p:sp>
      <p:sp>
        <p:nvSpPr>
          <p:cNvPr id="3" name="Content Placeholder 2"/>
          <p:cNvSpPr>
            <a:spLocks noGrp="1"/>
          </p:cNvSpPr>
          <p:nvPr>
            <p:ph idx="1"/>
          </p:nvPr>
        </p:nvSpPr>
        <p:spPr>
          <a:xfrm>
            <a:off x="1137139" y="1378244"/>
            <a:ext cx="10738910" cy="5181176"/>
          </a:xfrm>
        </p:spPr>
        <p:txBody>
          <a:bodyPr>
            <a:normAutofit lnSpcReduction="10000"/>
          </a:bodyPr>
          <a:lstStyle/>
          <a:p>
            <a:pPr marL="0" indent="0">
              <a:buNone/>
            </a:pPr>
            <a:r>
              <a:rPr lang="en-US" dirty="0" smtClean="0"/>
              <a:t>100 1_  Collins</a:t>
            </a:r>
            <a:r>
              <a:rPr lang="en-US" dirty="0"/>
              <a:t>, Suzanne. </a:t>
            </a:r>
            <a:r>
              <a:rPr lang="en-US" dirty="0" smtClean="0"/>
              <a:t>$t </a:t>
            </a:r>
            <a:r>
              <a:rPr lang="en-US" dirty="0"/>
              <a:t>Hunger Games (Novel)</a:t>
            </a:r>
          </a:p>
          <a:p>
            <a:pPr marL="0" indent="0">
              <a:buNone/>
            </a:pPr>
            <a:r>
              <a:rPr lang="en-US" dirty="0"/>
              <a:t>370 </a:t>
            </a:r>
            <a:r>
              <a:rPr lang="en-US" dirty="0" smtClean="0"/>
              <a:t>__  $g </a:t>
            </a:r>
            <a:r>
              <a:rPr lang="en-US" dirty="0"/>
              <a:t>United States </a:t>
            </a:r>
            <a:r>
              <a:rPr lang="en-US" dirty="0" smtClean="0"/>
              <a:t>$2 </a:t>
            </a:r>
            <a:r>
              <a:rPr lang="en-US" dirty="0" err="1"/>
              <a:t>naf</a:t>
            </a:r>
            <a:endParaRPr lang="en-US" dirty="0"/>
          </a:p>
          <a:p>
            <a:pPr marL="0" indent="0">
              <a:buNone/>
            </a:pPr>
            <a:r>
              <a:rPr lang="en-US" dirty="0"/>
              <a:t>380 </a:t>
            </a:r>
            <a:r>
              <a:rPr lang="en-US" dirty="0" smtClean="0"/>
              <a:t>__  Novels $a </a:t>
            </a:r>
            <a:r>
              <a:rPr lang="en-US" dirty="0"/>
              <a:t>Dystopian fiction </a:t>
            </a:r>
            <a:r>
              <a:rPr lang="en-US" dirty="0" smtClean="0"/>
              <a:t>$a </a:t>
            </a:r>
            <a:r>
              <a:rPr lang="en-US" dirty="0"/>
              <a:t>Apocalyptic fiction </a:t>
            </a:r>
            <a:r>
              <a:rPr lang="en-US" dirty="0" smtClean="0"/>
              <a:t>$a Science</a:t>
            </a:r>
          </a:p>
          <a:p>
            <a:pPr marL="0" indent="0">
              <a:buNone/>
            </a:pPr>
            <a:r>
              <a:rPr lang="en-US" dirty="0"/>
              <a:t>	</a:t>
            </a:r>
            <a:r>
              <a:rPr lang="en-US" dirty="0" smtClean="0"/>
              <a:t>   </a:t>
            </a:r>
            <a:r>
              <a:rPr lang="en-US" dirty="0"/>
              <a:t>fiction </a:t>
            </a:r>
            <a:r>
              <a:rPr lang="en-US" dirty="0" smtClean="0"/>
              <a:t>$a </a:t>
            </a:r>
            <a:r>
              <a:rPr lang="en-US" dirty="0"/>
              <a:t>Action and adventure fiction </a:t>
            </a:r>
            <a:r>
              <a:rPr lang="en-US" dirty="0" smtClean="0"/>
              <a:t>$2 </a:t>
            </a:r>
            <a:r>
              <a:rPr lang="en-US" dirty="0" err="1"/>
              <a:t>lcgft</a:t>
            </a:r>
            <a:endParaRPr lang="en-US" dirty="0"/>
          </a:p>
          <a:p>
            <a:pPr marL="0" indent="0">
              <a:buNone/>
            </a:pPr>
            <a:r>
              <a:rPr lang="en-US" dirty="0"/>
              <a:t>380 </a:t>
            </a:r>
            <a:r>
              <a:rPr lang="en-US" dirty="0" smtClean="0"/>
              <a:t>__  Young </a:t>
            </a:r>
            <a:r>
              <a:rPr lang="en-US" dirty="0"/>
              <a:t>adult fiction </a:t>
            </a:r>
            <a:r>
              <a:rPr lang="en-US" dirty="0" smtClean="0"/>
              <a:t>$2 </a:t>
            </a:r>
            <a:r>
              <a:rPr lang="en-US" dirty="0" err="1"/>
              <a:t>lcsh</a:t>
            </a:r>
            <a:endParaRPr lang="en-US" dirty="0"/>
          </a:p>
          <a:p>
            <a:pPr marL="0" indent="0">
              <a:buNone/>
            </a:pPr>
            <a:r>
              <a:rPr lang="en-US" dirty="0">
                <a:solidFill>
                  <a:srgbClr val="0070C0"/>
                </a:solidFill>
              </a:rPr>
              <a:t>385 </a:t>
            </a:r>
            <a:r>
              <a:rPr lang="en-US" dirty="0" smtClean="0">
                <a:solidFill>
                  <a:srgbClr val="0070C0"/>
                </a:solidFill>
              </a:rPr>
              <a:t>__  Teenagers $2 </a:t>
            </a:r>
            <a:r>
              <a:rPr lang="en-US" dirty="0" err="1">
                <a:solidFill>
                  <a:srgbClr val="0070C0"/>
                </a:solidFill>
              </a:rPr>
              <a:t>lcdgt</a:t>
            </a:r>
            <a:endParaRPr lang="en-US" dirty="0">
              <a:solidFill>
                <a:srgbClr val="0070C0"/>
              </a:solidFill>
            </a:endParaRPr>
          </a:p>
          <a:p>
            <a:pPr marL="0" indent="0">
              <a:buNone/>
            </a:pPr>
            <a:r>
              <a:rPr lang="en-US" dirty="0">
                <a:solidFill>
                  <a:srgbClr val="FF0000"/>
                </a:solidFill>
              </a:rPr>
              <a:t>386 </a:t>
            </a:r>
            <a:r>
              <a:rPr lang="en-US" dirty="0" smtClean="0">
                <a:solidFill>
                  <a:srgbClr val="FF0000"/>
                </a:solidFill>
              </a:rPr>
              <a:t>__  Americans $2 </a:t>
            </a:r>
            <a:r>
              <a:rPr lang="en-US" dirty="0" err="1">
                <a:solidFill>
                  <a:srgbClr val="FF0000"/>
                </a:solidFill>
              </a:rPr>
              <a:t>lcdgt</a:t>
            </a:r>
            <a:endParaRPr lang="en-US" dirty="0">
              <a:solidFill>
                <a:srgbClr val="FF0000"/>
              </a:solidFill>
            </a:endParaRPr>
          </a:p>
          <a:p>
            <a:pPr marL="0" indent="0">
              <a:buNone/>
            </a:pPr>
            <a:r>
              <a:rPr lang="en-US" dirty="0">
                <a:solidFill>
                  <a:srgbClr val="FF0000"/>
                </a:solidFill>
              </a:rPr>
              <a:t>386 </a:t>
            </a:r>
            <a:r>
              <a:rPr lang="en-US" dirty="0" smtClean="0">
                <a:solidFill>
                  <a:srgbClr val="FF0000"/>
                </a:solidFill>
              </a:rPr>
              <a:t>__  Women $2 </a:t>
            </a:r>
            <a:r>
              <a:rPr lang="en-US" dirty="0" err="1">
                <a:solidFill>
                  <a:srgbClr val="FF0000"/>
                </a:solidFill>
              </a:rPr>
              <a:t>lcdgt</a:t>
            </a:r>
            <a:endParaRPr lang="en-US" dirty="0">
              <a:solidFill>
                <a:srgbClr val="FF0000"/>
              </a:solidFill>
            </a:endParaRPr>
          </a:p>
          <a:p>
            <a:pPr marL="0" indent="0">
              <a:buNone/>
            </a:pPr>
            <a:r>
              <a:rPr lang="en-US" dirty="0"/>
              <a:t>530 </a:t>
            </a:r>
            <a:r>
              <a:rPr lang="en-US" dirty="0" smtClean="0"/>
              <a:t>_0  $</a:t>
            </a:r>
            <a:r>
              <a:rPr lang="en-US" dirty="0" err="1" smtClean="0"/>
              <a:t>i</a:t>
            </a:r>
            <a:r>
              <a:rPr lang="en-US" dirty="0" smtClean="0"/>
              <a:t> </a:t>
            </a:r>
            <a:r>
              <a:rPr lang="en-US" dirty="0"/>
              <a:t>Adapted as motion picture (work): </a:t>
            </a:r>
            <a:r>
              <a:rPr lang="en-US" dirty="0" smtClean="0"/>
              <a:t>$a </a:t>
            </a:r>
            <a:r>
              <a:rPr lang="en-US" dirty="0"/>
              <a:t>Hunger Games (</a:t>
            </a:r>
            <a:r>
              <a:rPr lang="en-US" dirty="0" smtClean="0"/>
              <a:t>Motion</a:t>
            </a:r>
          </a:p>
          <a:p>
            <a:pPr marL="0" indent="0">
              <a:buNone/>
            </a:pPr>
            <a:r>
              <a:rPr lang="en-US" dirty="0"/>
              <a:t>	</a:t>
            </a:r>
            <a:r>
              <a:rPr lang="en-US" dirty="0" smtClean="0"/>
              <a:t>  </a:t>
            </a:r>
            <a:r>
              <a:rPr lang="en-US" dirty="0"/>
              <a:t>picture) </a:t>
            </a:r>
            <a:r>
              <a:rPr lang="en-US" dirty="0" smtClean="0"/>
              <a:t>$w </a:t>
            </a:r>
            <a:r>
              <a:rPr lang="en-US" dirty="0"/>
              <a:t>r</a:t>
            </a:r>
          </a:p>
          <a:p>
            <a:pPr marL="0" indent="0">
              <a:buNone/>
            </a:pPr>
            <a:r>
              <a:rPr lang="en-US" dirty="0" smtClean="0"/>
              <a:t>500 1_  $</a:t>
            </a:r>
            <a:r>
              <a:rPr lang="en-US" dirty="0" err="1" smtClean="0"/>
              <a:t>i</a:t>
            </a:r>
            <a:r>
              <a:rPr lang="en-US" dirty="0" smtClean="0"/>
              <a:t> </a:t>
            </a:r>
            <a:r>
              <a:rPr lang="en-US" dirty="0"/>
              <a:t>Sequel: </a:t>
            </a:r>
            <a:r>
              <a:rPr lang="en-US" dirty="0" smtClean="0"/>
              <a:t>$a </a:t>
            </a:r>
            <a:r>
              <a:rPr lang="en-US" dirty="0"/>
              <a:t>Collins, Suzanne. </a:t>
            </a:r>
            <a:r>
              <a:rPr lang="en-US" dirty="0" smtClean="0"/>
              <a:t>$t </a:t>
            </a:r>
            <a:r>
              <a:rPr lang="en-US" dirty="0"/>
              <a:t>Catching fire </a:t>
            </a:r>
            <a:r>
              <a:rPr lang="en-US" dirty="0" smtClean="0"/>
              <a:t>$w </a:t>
            </a:r>
            <a:r>
              <a:rPr lang="en-US" dirty="0"/>
              <a:t>r</a:t>
            </a:r>
            <a:endParaRPr lang="en-US" dirty="0" smtClean="0"/>
          </a:p>
        </p:txBody>
      </p:sp>
      <p:sp>
        <p:nvSpPr>
          <p:cNvPr id="4" name="Slide Number Placeholder 3"/>
          <p:cNvSpPr>
            <a:spLocks noGrp="1"/>
          </p:cNvSpPr>
          <p:nvPr>
            <p:ph type="sldNum" sz="quarter" idx="12"/>
          </p:nvPr>
        </p:nvSpPr>
        <p:spPr/>
        <p:txBody>
          <a:bodyPr/>
          <a:lstStyle/>
          <a:p>
            <a:fld id="{B3796095-66C8-4103-BE03-53F2BACA5387}" type="slidenum">
              <a:rPr lang="en-US" smtClean="0"/>
              <a:t>133</a:t>
            </a:fld>
            <a:endParaRPr lang="en-US"/>
          </a:p>
        </p:txBody>
      </p:sp>
    </p:spTree>
    <p:extLst>
      <p:ext uri="{BB962C8B-B14F-4D97-AF65-F5344CB8AC3E}">
        <p14:creationId xmlns:p14="http://schemas.microsoft.com/office/powerpoint/2010/main" val="64840399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190" y="94500"/>
            <a:ext cx="9601200" cy="496515"/>
          </a:xfrm>
        </p:spPr>
        <p:txBody>
          <a:bodyPr>
            <a:noAutofit/>
          </a:bodyPr>
          <a:lstStyle/>
          <a:p>
            <a:r>
              <a:rPr lang="en-US" sz="3600" dirty="0" smtClean="0"/>
              <a:t>Examples - Authority Records</a:t>
            </a:r>
            <a:endParaRPr lang="en-US" sz="3600" dirty="0"/>
          </a:p>
        </p:txBody>
      </p:sp>
      <p:sp>
        <p:nvSpPr>
          <p:cNvPr id="3" name="Content Placeholder 2"/>
          <p:cNvSpPr>
            <a:spLocks noGrp="1"/>
          </p:cNvSpPr>
          <p:nvPr>
            <p:ph idx="1"/>
          </p:nvPr>
        </p:nvSpPr>
        <p:spPr>
          <a:xfrm>
            <a:off x="825190" y="747132"/>
            <a:ext cx="11050859" cy="6110868"/>
          </a:xfrm>
        </p:spPr>
        <p:txBody>
          <a:bodyPr>
            <a:normAutofit fontScale="70000" lnSpcReduction="20000"/>
          </a:bodyPr>
          <a:lstStyle/>
          <a:p>
            <a:pPr marL="0" indent="0">
              <a:buNone/>
            </a:pPr>
            <a:r>
              <a:rPr lang="en-US" dirty="0" smtClean="0"/>
              <a:t>100 1_  Higdon</a:t>
            </a:r>
            <a:r>
              <a:rPr lang="en-US" dirty="0"/>
              <a:t>, Jennifer, </a:t>
            </a:r>
            <a:r>
              <a:rPr lang="en-US" dirty="0" smtClean="0"/>
              <a:t>$d </a:t>
            </a:r>
            <a:r>
              <a:rPr lang="en-US" dirty="0"/>
              <a:t>1962- </a:t>
            </a:r>
            <a:r>
              <a:rPr lang="en-US" dirty="0" smtClean="0"/>
              <a:t>$t </a:t>
            </a:r>
            <a:r>
              <a:rPr lang="en-US" dirty="0"/>
              <a:t>Concertos, </a:t>
            </a:r>
            <a:r>
              <a:rPr lang="en-US" dirty="0" smtClean="0"/>
              <a:t>$m </a:t>
            </a:r>
            <a:r>
              <a:rPr lang="en-US" dirty="0"/>
              <a:t>viola, orchestra</a:t>
            </a:r>
          </a:p>
          <a:p>
            <a:pPr marL="0" indent="0">
              <a:buNone/>
            </a:pPr>
            <a:r>
              <a:rPr lang="en-US" dirty="0"/>
              <a:t>380 </a:t>
            </a:r>
            <a:r>
              <a:rPr lang="en-US" dirty="0" smtClean="0"/>
              <a:t>__  Concertos $2 </a:t>
            </a:r>
            <a:r>
              <a:rPr lang="en-US" dirty="0" err="1"/>
              <a:t>lcgft</a:t>
            </a:r>
            <a:endParaRPr lang="en-US" dirty="0"/>
          </a:p>
          <a:p>
            <a:pPr marL="0" indent="0">
              <a:buNone/>
            </a:pPr>
            <a:r>
              <a:rPr lang="en-US" dirty="0" smtClean="0"/>
              <a:t>382 0_  $b </a:t>
            </a:r>
            <a:r>
              <a:rPr lang="en-US" dirty="0"/>
              <a:t>viola </a:t>
            </a:r>
            <a:r>
              <a:rPr lang="en-US" dirty="0" smtClean="0"/>
              <a:t>$n </a:t>
            </a:r>
            <a:r>
              <a:rPr lang="en-US" dirty="0"/>
              <a:t>1 </a:t>
            </a:r>
            <a:r>
              <a:rPr lang="en-US" dirty="0" smtClean="0"/>
              <a:t>$a </a:t>
            </a:r>
            <a:r>
              <a:rPr lang="en-US" dirty="0"/>
              <a:t>orchestra </a:t>
            </a:r>
            <a:r>
              <a:rPr lang="en-US" dirty="0" smtClean="0"/>
              <a:t>$n </a:t>
            </a:r>
            <a:r>
              <a:rPr lang="en-US" dirty="0"/>
              <a:t>1 </a:t>
            </a:r>
            <a:r>
              <a:rPr lang="en-US" dirty="0" smtClean="0"/>
              <a:t>$2 </a:t>
            </a:r>
            <a:r>
              <a:rPr lang="en-US" dirty="0" err="1"/>
              <a:t>lcmpt</a:t>
            </a:r>
            <a:endParaRPr lang="en-US" dirty="0"/>
          </a:p>
          <a:p>
            <a:pPr marL="0" indent="0">
              <a:buNone/>
            </a:pPr>
            <a:r>
              <a:rPr lang="en-US" dirty="0">
                <a:solidFill>
                  <a:srgbClr val="FF0000"/>
                </a:solidFill>
              </a:rPr>
              <a:t>386 </a:t>
            </a:r>
            <a:r>
              <a:rPr lang="en-US" dirty="0" smtClean="0">
                <a:solidFill>
                  <a:srgbClr val="FF0000"/>
                </a:solidFill>
              </a:rPr>
              <a:t>__  Americans $a </a:t>
            </a:r>
            <a:r>
              <a:rPr lang="en-US" dirty="0">
                <a:solidFill>
                  <a:srgbClr val="FF0000"/>
                </a:solidFill>
              </a:rPr>
              <a:t>Women </a:t>
            </a:r>
            <a:r>
              <a:rPr lang="en-US" dirty="0" smtClean="0">
                <a:solidFill>
                  <a:srgbClr val="FF0000"/>
                </a:solidFill>
              </a:rPr>
              <a:t>$a </a:t>
            </a:r>
            <a:r>
              <a:rPr lang="en-US" dirty="0">
                <a:solidFill>
                  <a:srgbClr val="FF0000"/>
                </a:solidFill>
              </a:rPr>
              <a:t>Lesbians </a:t>
            </a:r>
            <a:r>
              <a:rPr lang="en-US" dirty="0" smtClean="0">
                <a:solidFill>
                  <a:srgbClr val="FF0000"/>
                </a:solidFill>
              </a:rPr>
              <a:t>$2 </a:t>
            </a:r>
            <a:r>
              <a:rPr lang="en-US" dirty="0" err="1">
                <a:solidFill>
                  <a:srgbClr val="FF0000"/>
                </a:solidFill>
              </a:rPr>
              <a:t>lcdgt</a:t>
            </a:r>
            <a:endParaRPr lang="en-US" dirty="0">
              <a:solidFill>
                <a:srgbClr val="FF0000"/>
              </a:solidFill>
            </a:endParaRPr>
          </a:p>
          <a:p>
            <a:pPr marL="0" indent="0">
              <a:buNone/>
            </a:pPr>
            <a:r>
              <a:rPr lang="en-US" dirty="0" smtClean="0"/>
              <a:t>400 1_  Higdon</a:t>
            </a:r>
            <a:r>
              <a:rPr lang="en-US" dirty="0"/>
              <a:t>, Jennifer, </a:t>
            </a:r>
            <a:r>
              <a:rPr lang="en-US" dirty="0" smtClean="0"/>
              <a:t>$d </a:t>
            </a:r>
            <a:r>
              <a:rPr lang="en-US" dirty="0"/>
              <a:t>1962- </a:t>
            </a:r>
            <a:r>
              <a:rPr lang="en-US" dirty="0" smtClean="0"/>
              <a:t>$t </a:t>
            </a:r>
            <a:r>
              <a:rPr lang="en-US" dirty="0"/>
              <a:t>Viola </a:t>
            </a:r>
            <a:r>
              <a:rPr lang="en-US" dirty="0" smtClean="0"/>
              <a:t>concerto</a:t>
            </a:r>
          </a:p>
          <a:p>
            <a:pPr marL="0" indent="0">
              <a:buNone/>
            </a:pPr>
            <a:r>
              <a:rPr lang="en-US" dirty="0" smtClean="0"/>
              <a:t>500 1_  $</a:t>
            </a:r>
            <a:r>
              <a:rPr lang="en-US" dirty="0" err="1" smtClean="0"/>
              <a:t>i</a:t>
            </a:r>
            <a:r>
              <a:rPr lang="en-US" dirty="0" smtClean="0"/>
              <a:t> Composer: $a Higdon, Jennifer, $d 1962- $w r</a:t>
            </a:r>
            <a:endParaRPr lang="en-US" dirty="0"/>
          </a:p>
          <a:p>
            <a:pPr marL="0" indent="0">
              <a:buNone/>
            </a:pPr>
            <a:r>
              <a:rPr lang="en-US" dirty="0" smtClean="0"/>
              <a:t>500 1_  $</a:t>
            </a:r>
            <a:r>
              <a:rPr lang="en-US" dirty="0" err="1" smtClean="0"/>
              <a:t>i</a:t>
            </a:r>
            <a:r>
              <a:rPr lang="en-US" dirty="0" smtClean="0"/>
              <a:t> </a:t>
            </a:r>
            <a:r>
              <a:rPr lang="en-US" dirty="0"/>
              <a:t>Dedicatee: </a:t>
            </a:r>
            <a:r>
              <a:rPr lang="en-US" dirty="0" smtClean="0"/>
              <a:t>$a </a:t>
            </a:r>
            <a:r>
              <a:rPr lang="en-US" dirty="0" err="1"/>
              <a:t>Díaz</a:t>
            </a:r>
            <a:r>
              <a:rPr lang="en-US" dirty="0"/>
              <a:t>, Roberto </a:t>
            </a:r>
            <a:r>
              <a:rPr lang="en-US" dirty="0" smtClean="0"/>
              <a:t>$c </a:t>
            </a:r>
            <a:r>
              <a:rPr lang="en-US" dirty="0"/>
              <a:t>(Violist) </a:t>
            </a:r>
            <a:r>
              <a:rPr lang="en-US" dirty="0" smtClean="0"/>
              <a:t>$w </a:t>
            </a:r>
            <a:r>
              <a:rPr lang="en-US" dirty="0"/>
              <a:t>r</a:t>
            </a:r>
          </a:p>
          <a:p>
            <a:pPr marL="0" indent="0">
              <a:buNone/>
            </a:pPr>
            <a:r>
              <a:rPr lang="en-US" dirty="0" smtClean="0"/>
              <a:t>500 1_  $</a:t>
            </a:r>
            <a:r>
              <a:rPr lang="en-US" dirty="0" err="1" smtClean="0"/>
              <a:t>i</a:t>
            </a:r>
            <a:r>
              <a:rPr lang="en-US" dirty="0" smtClean="0"/>
              <a:t> </a:t>
            </a:r>
            <a:r>
              <a:rPr lang="en-US" dirty="0" err="1"/>
              <a:t>Honouree</a:t>
            </a:r>
            <a:r>
              <a:rPr lang="en-US" dirty="0"/>
              <a:t>: </a:t>
            </a:r>
            <a:r>
              <a:rPr lang="en-US" dirty="0" smtClean="0"/>
              <a:t>$a </a:t>
            </a:r>
            <a:r>
              <a:rPr lang="en-US" dirty="0"/>
              <a:t>Coolidge, Elizabeth Sprague, </a:t>
            </a:r>
            <a:r>
              <a:rPr lang="en-US" dirty="0" smtClean="0"/>
              <a:t>$d </a:t>
            </a:r>
            <a:r>
              <a:rPr lang="en-US" dirty="0"/>
              <a:t>1864-1953 </a:t>
            </a:r>
            <a:r>
              <a:rPr lang="en-US" dirty="0" smtClean="0"/>
              <a:t>$w </a:t>
            </a:r>
            <a:r>
              <a:rPr lang="en-US" dirty="0"/>
              <a:t>r</a:t>
            </a:r>
          </a:p>
          <a:p>
            <a:pPr marL="0" indent="0">
              <a:buNone/>
            </a:pPr>
            <a:r>
              <a:rPr lang="en-US" dirty="0" smtClean="0"/>
              <a:t>510 2_  $</a:t>
            </a:r>
            <a:r>
              <a:rPr lang="en-US" dirty="0" err="1" smtClean="0"/>
              <a:t>i</a:t>
            </a:r>
            <a:r>
              <a:rPr lang="en-US" dirty="0" smtClean="0"/>
              <a:t> </a:t>
            </a:r>
            <a:r>
              <a:rPr lang="en-US" dirty="0"/>
              <a:t>Commissioning body: </a:t>
            </a:r>
            <a:r>
              <a:rPr lang="en-US" dirty="0" smtClean="0"/>
              <a:t>$a </a:t>
            </a:r>
            <a:r>
              <a:rPr lang="en-US" dirty="0"/>
              <a:t>Library of Congress </a:t>
            </a:r>
            <a:r>
              <a:rPr lang="en-US" dirty="0" smtClean="0"/>
              <a:t>$w </a:t>
            </a:r>
            <a:r>
              <a:rPr lang="en-US" dirty="0"/>
              <a:t>r</a:t>
            </a:r>
          </a:p>
          <a:p>
            <a:pPr marL="0" indent="0">
              <a:buNone/>
            </a:pPr>
            <a:r>
              <a:rPr lang="en-US" dirty="0"/>
              <a:t>670 </a:t>
            </a:r>
            <a:r>
              <a:rPr lang="en-US" dirty="0" smtClean="0"/>
              <a:t>__  Higdon</a:t>
            </a:r>
            <a:r>
              <a:rPr lang="en-US" dirty="0"/>
              <a:t>, Jennifer. Viola concerto, 2015.</a:t>
            </a:r>
          </a:p>
          <a:p>
            <a:pPr marL="0" indent="0">
              <a:buNone/>
            </a:pPr>
            <a:r>
              <a:rPr lang="en-US" dirty="0" smtClean="0"/>
              <a:t>670 __  Theodore </a:t>
            </a:r>
            <a:r>
              <a:rPr lang="en-US" dirty="0"/>
              <a:t>Front Musical Literature website, September 9, 2017 </a:t>
            </a:r>
            <a:r>
              <a:rPr lang="en-US" dirty="0" smtClean="0"/>
              <a:t>$b </a:t>
            </a:r>
            <a:r>
              <a:rPr lang="en-US" dirty="0"/>
              <a:t>(</a:t>
            </a:r>
            <a:r>
              <a:rPr lang="en-US" dirty="0" smtClean="0"/>
              <a:t>under</a:t>
            </a:r>
          </a:p>
          <a:p>
            <a:pPr marL="0" indent="0">
              <a:buNone/>
            </a:pPr>
            <a:r>
              <a:rPr lang="en-US" dirty="0" smtClean="0"/>
              <a:t>              </a:t>
            </a:r>
            <a:r>
              <a:rPr lang="en-US" dirty="0" err="1" smtClean="0"/>
              <a:t>Lawdon</a:t>
            </a:r>
            <a:r>
              <a:rPr lang="en-US" dirty="0" smtClean="0"/>
              <a:t> </a:t>
            </a:r>
            <a:r>
              <a:rPr lang="en-US" dirty="0"/>
              <a:t>Press: Viola Concerto; Higdon, Jennifer; A concerto in three </a:t>
            </a:r>
            <a:r>
              <a:rPr lang="en-US" dirty="0" smtClean="0"/>
              <a:t>movements</a:t>
            </a:r>
          </a:p>
          <a:p>
            <a:pPr marL="0" indent="0">
              <a:buNone/>
            </a:pPr>
            <a:r>
              <a:rPr lang="en-US" dirty="0"/>
              <a:t> </a:t>
            </a:r>
            <a:r>
              <a:rPr lang="en-US" dirty="0" smtClean="0"/>
              <a:t>             for </a:t>
            </a:r>
            <a:r>
              <a:rPr lang="en-US" dirty="0"/>
              <a:t>viola and mid-sized orchestra. Dedicated to Roberto Diaz. Commissioned </a:t>
            </a:r>
            <a:r>
              <a:rPr lang="en-US" dirty="0" smtClean="0"/>
              <a:t>by</a:t>
            </a:r>
          </a:p>
          <a:p>
            <a:pPr marL="0" indent="0">
              <a:buNone/>
            </a:pPr>
            <a:r>
              <a:rPr lang="en-US" dirty="0"/>
              <a:t> </a:t>
            </a:r>
            <a:r>
              <a:rPr lang="en-US" dirty="0" smtClean="0"/>
              <a:t>             </a:t>
            </a:r>
            <a:r>
              <a:rPr lang="en-US" dirty="0"/>
              <a:t>the Library of Congress in honor of Elizabeth Sprague Coolidge on the </a:t>
            </a:r>
            <a:r>
              <a:rPr lang="en-US" dirty="0" smtClean="0"/>
              <a:t>occasion</a:t>
            </a:r>
          </a:p>
          <a:p>
            <a:pPr marL="0" indent="0">
              <a:buNone/>
            </a:pPr>
            <a:r>
              <a:rPr lang="en-US" dirty="0"/>
              <a:t> </a:t>
            </a:r>
            <a:r>
              <a:rPr lang="en-US" dirty="0" smtClean="0"/>
              <a:t>             of </a:t>
            </a:r>
            <a:r>
              <a:rPr lang="en-US" dirty="0"/>
              <a:t>the 90th anniversary of the Library's concert series. Premiered by Roberto Diaz and </a:t>
            </a:r>
            <a:endParaRPr lang="en-US" dirty="0" smtClean="0"/>
          </a:p>
          <a:p>
            <a:pPr marL="0" indent="0">
              <a:buNone/>
            </a:pPr>
            <a:r>
              <a:rPr lang="en-US" dirty="0"/>
              <a:t> </a:t>
            </a:r>
            <a:r>
              <a:rPr lang="en-US" dirty="0" smtClean="0"/>
              <a:t>             the </a:t>
            </a:r>
            <a:r>
              <a:rPr lang="en-US" dirty="0"/>
              <a:t>Curtis Chamber Orchestra in Washington, DC, March 2015. Higdon composed </a:t>
            </a:r>
            <a:r>
              <a:rPr lang="en-US" dirty="0" smtClean="0"/>
              <a:t>this</a:t>
            </a:r>
          </a:p>
          <a:p>
            <a:pPr marL="0" indent="0">
              <a:buNone/>
            </a:pPr>
            <a:r>
              <a:rPr lang="en-US" dirty="0"/>
              <a:t> </a:t>
            </a:r>
            <a:r>
              <a:rPr lang="en-US" dirty="0" smtClean="0"/>
              <a:t>             work </a:t>
            </a:r>
            <a:r>
              <a:rPr lang="en-US" dirty="0"/>
              <a:t>for Diaz to perform on the Library of Congress's Tuscan-Medici viola. Duration ca. </a:t>
            </a:r>
            <a:r>
              <a:rPr lang="en-US" dirty="0" smtClean="0"/>
              <a:t>22</a:t>
            </a:r>
          </a:p>
          <a:p>
            <a:pPr marL="0" indent="0">
              <a:buNone/>
            </a:pPr>
            <a:r>
              <a:rPr lang="en-US" dirty="0"/>
              <a:t> </a:t>
            </a:r>
            <a:r>
              <a:rPr lang="en-US" dirty="0" smtClean="0"/>
              <a:t>             minutes</a:t>
            </a:r>
            <a:r>
              <a:rPr lang="en-US" dirty="0"/>
              <a:t>) </a:t>
            </a:r>
            <a:r>
              <a:rPr lang="en-US" dirty="0" smtClean="0"/>
              <a:t>$u </a:t>
            </a:r>
            <a:r>
              <a:rPr lang="en-US" dirty="0"/>
              <a:t>http://www.tfront.com/p-398730-viola-concerto.aspx</a:t>
            </a:r>
            <a:endParaRPr lang="en-US" dirty="0" smtClean="0"/>
          </a:p>
        </p:txBody>
      </p:sp>
      <p:sp>
        <p:nvSpPr>
          <p:cNvPr id="4" name="Slide Number Placeholder 3"/>
          <p:cNvSpPr>
            <a:spLocks noGrp="1"/>
          </p:cNvSpPr>
          <p:nvPr>
            <p:ph type="sldNum" sz="quarter" idx="12"/>
          </p:nvPr>
        </p:nvSpPr>
        <p:spPr/>
        <p:txBody>
          <a:bodyPr/>
          <a:lstStyle/>
          <a:p>
            <a:fld id="{B3796095-66C8-4103-BE03-53F2BACA5387}" type="slidenum">
              <a:rPr lang="en-US" smtClean="0"/>
              <a:t>134</a:t>
            </a:fld>
            <a:endParaRPr lang="en-US"/>
          </a:p>
        </p:txBody>
      </p:sp>
    </p:spTree>
    <p:extLst>
      <p:ext uri="{BB962C8B-B14F-4D97-AF65-F5344CB8AC3E}">
        <p14:creationId xmlns:p14="http://schemas.microsoft.com/office/powerpoint/2010/main" val="315130484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139" y="284071"/>
            <a:ext cx="9601200" cy="385002"/>
          </a:xfrm>
        </p:spPr>
        <p:txBody>
          <a:bodyPr>
            <a:normAutofit fontScale="90000"/>
          </a:bodyPr>
          <a:lstStyle/>
          <a:p>
            <a:r>
              <a:rPr lang="en-US" dirty="0" smtClean="0"/>
              <a:t>Examples - Authority Records</a:t>
            </a:r>
            <a:endParaRPr lang="en-US" dirty="0"/>
          </a:p>
        </p:txBody>
      </p:sp>
      <p:sp>
        <p:nvSpPr>
          <p:cNvPr id="3" name="Content Placeholder 2"/>
          <p:cNvSpPr>
            <a:spLocks noGrp="1"/>
          </p:cNvSpPr>
          <p:nvPr>
            <p:ph idx="1"/>
          </p:nvPr>
        </p:nvSpPr>
        <p:spPr>
          <a:xfrm>
            <a:off x="1137139" y="1025913"/>
            <a:ext cx="9786801" cy="5695562"/>
          </a:xfrm>
        </p:spPr>
        <p:txBody>
          <a:bodyPr>
            <a:normAutofit/>
          </a:bodyPr>
          <a:lstStyle/>
          <a:p>
            <a:pPr marL="0" indent="0">
              <a:buNone/>
            </a:pPr>
            <a:r>
              <a:rPr lang="en-US" dirty="0" smtClean="0"/>
              <a:t>100 1_  Mao</a:t>
            </a:r>
            <a:r>
              <a:rPr lang="en-US" dirty="0"/>
              <a:t>, Zedong, </a:t>
            </a:r>
            <a:r>
              <a:rPr lang="en-US" dirty="0" smtClean="0"/>
              <a:t>$d </a:t>
            </a:r>
            <a:r>
              <a:rPr lang="en-US" dirty="0"/>
              <a:t>1893-1976. </a:t>
            </a:r>
            <a:r>
              <a:rPr lang="en-US" dirty="0" smtClean="0"/>
              <a:t>$t </a:t>
            </a:r>
            <a:r>
              <a:rPr lang="en-US" dirty="0"/>
              <a:t>Mao </a:t>
            </a:r>
            <a:r>
              <a:rPr lang="en-US" dirty="0" err="1"/>
              <a:t>zhu</a:t>
            </a:r>
            <a:r>
              <a:rPr lang="en-US" dirty="0"/>
              <a:t> xi </a:t>
            </a:r>
            <a:r>
              <a:rPr lang="en-US" dirty="0" err="1"/>
              <a:t>yu</a:t>
            </a:r>
            <a:r>
              <a:rPr lang="en-US" dirty="0"/>
              <a:t> </a:t>
            </a:r>
            <a:r>
              <a:rPr lang="en-US" dirty="0" err="1"/>
              <a:t>lu</a:t>
            </a:r>
            <a:endParaRPr lang="en-US" dirty="0" smtClean="0"/>
          </a:p>
          <a:p>
            <a:pPr marL="0" indent="0">
              <a:buNone/>
            </a:pPr>
            <a:r>
              <a:rPr lang="en-US" dirty="0" smtClean="0"/>
              <a:t>380 __  Quotations $2 </a:t>
            </a:r>
            <a:r>
              <a:rPr lang="en-US" dirty="0" err="1" smtClean="0"/>
              <a:t>lcgft</a:t>
            </a:r>
            <a:endParaRPr lang="en-US" dirty="0" smtClean="0"/>
          </a:p>
          <a:p>
            <a:pPr marL="0" indent="0">
              <a:buNone/>
            </a:pPr>
            <a:r>
              <a:rPr lang="en-US" dirty="0" smtClean="0">
                <a:solidFill>
                  <a:srgbClr val="FF0000"/>
                </a:solidFill>
              </a:rPr>
              <a:t>386 __  Chinese $2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Communists $2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Statesmen $2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Rulers $2 </a:t>
            </a:r>
            <a:r>
              <a:rPr lang="en-US" dirty="0" err="1">
                <a:solidFill>
                  <a:srgbClr val="FF0000"/>
                </a:solidFill>
              </a:rPr>
              <a:t>lcdgt</a:t>
            </a:r>
            <a:endParaRPr lang="en-US" dirty="0">
              <a:solidFill>
                <a:srgbClr val="FF0000"/>
              </a:solidFill>
            </a:endParaRPr>
          </a:p>
          <a:p>
            <a:pPr marL="0" indent="0">
              <a:buNone/>
            </a:pPr>
            <a:r>
              <a:rPr lang="en-US" dirty="0" smtClean="0">
                <a:solidFill>
                  <a:srgbClr val="FF0000"/>
                </a:solidFill>
              </a:rPr>
              <a:t>386 __  Revolutionaries $2 </a:t>
            </a:r>
            <a:r>
              <a:rPr lang="en-US" dirty="0" err="1">
                <a:solidFill>
                  <a:srgbClr val="FF0000"/>
                </a:solidFill>
              </a:rPr>
              <a:t>lcsh</a:t>
            </a:r>
            <a:endParaRPr lang="en-US" dirty="0">
              <a:solidFill>
                <a:srgbClr val="FF0000"/>
              </a:solidFill>
            </a:endParaRPr>
          </a:p>
          <a:p>
            <a:pPr marL="0" indent="0">
              <a:buNone/>
            </a:pPr>
            <a:r>
              <a:rPr lang="en-US" dirty="0" smtClean="0">
                <a:solidFill>
                  <a:srgbClr val="FF0000"/>
                </a:solidFill>
              </a:rPr>
              <a:t>386 __  </a:t>
            </a:r>
            <a:r>
              <a:rPr lang="en-US" dirty="0" err="1" smtClean="0">
                <a:solidFill>
                  <a:srgbClr val="FF0000"/>
                </a:solidFill>
              </a:rPr>
              <a:t>Zhongguo</a:t>
            </a:r>
            <a:r>
              <a:rPr lang="en-US" dirty="0" smtClean="0">
                <a:solidFill>
                  <a:srgbClr val="FF0000"/>
                </a:solidFill>
              </a:rPr>
              <a:t> </a:t>
            </a:r>
            <a:r>
              <a:rPr lang="en-US" dirty="0">
                <a:solidFill>
                  <a:srgbClr val="FF0000"/>
                </a:solidFill>
              </a:rPr>
              <a:t>gong </a:t>
            </a:r>
            <a:r>
              <a:rPr lang="en-US" dirty="0" err="1">
                <a:solidFill>
                  <a:srgbClr val="FF0000"/>
                </a:solidFill>
              </a:rPr>
              <a:t>chan</a:t>
            </a:r>
            <a:r>
              <a:rPr lang="en-US" dirty="0">
                <a:solidFill>
                  <a:srgbClr val="FF0000"/>
                </a:solidFill>
              </a:rPr>
              <a:t> dang </a:t>
            </a:r>
            <a:r>
              <a:rPr lang="en-US" dirty="0" smtClean="0">
                <a:solidFill>
                  <a:srgbClr val="FF0000"/>
                </a:solidFill>
              </a:rPr>
              <a:t>members (China)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Men $2 </a:t>
            </a:r>
            <a:r>
              <a:rPr lang="en-US" dirty="0" err="1" smtClean="0">
                <a:solidFill>
                  <a:srgbClr val="FF0000"/>
                </a:solidFill>
              </a:rPr>
              <a:t>lcdgt</a:t>
            </a:r>
            <a:endParaRPr lang="en-US" dirty="0" smtClean="0">
              <a:solidFill>
                <a:srgbClr val="FF0000"/>
              </a:solidFill>
            </a:endParaRPr>
          </a:p>
          <a:p>
            <a:pPr marL="0" indent="0">
              <a:buNone/>
            </a:pPr>
            <a:r>
              <a:rPr lang="en-US" dirty="0" smtClean="0"/>
              <a:t>400 1_  Mao</a:t>
            </a:r>
            <a:r>
              <a:rPr lang="en-US" dirty="0"/>
              <a:t>, Zedong, </a:t>
            </a:r>
            <a:r>
              <a:rPr lang="en-US" dirty="0" smtClean="0"/>
              <a:t>$d </a:t>
            </a:r>
            <a:r>
              <a:rPr lang="en-US" dirty="0"/>
              <a:t>1893-1976. </a:t>
            </a:r>
            <a:r>
              <a:rPr lang="en-US" dirty="0" smtClean="0"/>
              <a:t>$t </a:t>
            </a:r>
            <a:r>
              <a:rPr lang="ja-JP" altLang="en-US" dirty="0"/>
              <a:t>毛主席语录</a:t>
            </a:r>
          </a:p>
          <a:p>
            <a:pPr marL="0" indent="0">
              <a:buNone/>
            </a:pPr>
            <a:r>
              <a:rPr lang="en-US" altLang="ja-JP" dirty="0" smtClean="0"/>
              <a:t>400 1_  </a:t>
            </a:r>
            <a:r>
              <a:rPr lang="en-US" dirty="0" smtClean="0"/>
              <a:t>Mao</a:t>
            </a:r>
            <a:r>
              <a:rPr lang="en-US" dirty="0"/>
              <a:t>, Zedong, </a:t>
            </a:r>
            <a:r>
              <a:rPr lang="en-US" dirty="0" smtClean="0"/>
              <a:t>$d </a:t>
            </a:r>
            <a:r>
              <a:rPr lang="en-US" dirty="0"/>
              <a:t>1893-1976. </a:t>
            </a:r>
            <a:r>
              <a:rPr lang="en-US" dirty="0" smtClean="0"/>
              <a:t>$t </a:t>
            </a:r>
            <a:r>
              <a:rPr lang="ja-JP" altLang="en-US" dirty="0"/>
              <a:t>毛主席語錄</a:t>
            </a:r>
            <a:endParaRPr lang="en-US" dirty="0" smtClean="0"/>
          </a:p>
        </p:txBody>
      </p:sp>
      <p:sp>
        <p:nvSpPr>
          <p:cNvPr id="4" name="Slide Number Placeholder 3"/>
          <p:cNvSpPr>
            <a:spLocks noGrp="1"/>
          </p:cNvSpPr>
          <p:nvPr>
            <p:ph type="sldNum" sz="quarter" idx="12"/>
          </p:nvPr>
        </p:nvSpPr>
        <p:spPr/>
        <p:txBody>
          <a:bodyPr/>
          <a:lstStyle/>
          <a:p>
            <a:fld id="{B3796095-66C8-4103-BE03-53F2BACA5387}" type="slidenum">
              <a:rPr lang="en-US" smtClean="0"/>
              <a:t>135</a:t>
            </a:fld>
            <a:endParaRPr lang="en-US"/>
          </a:p>
        </p:txBody>
      </p:sp>
    </p:spTree>
    <p:extLst>
      <p:ext uri="{BB962C8B-B14F-4D97-AF65-F5344CB8AC3E}">
        <p14:creationId xmlns:p14="http://schemas.microsoft.com/office/powerpoint/2010/main" val="284398381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139" y="451339"/>
            <a:ext cx="9601200" cy="565698"/>
          </a:xfrm>
        </p:spPr>
        <p:txBody>
          <a:bodyPr>
            <a:normAutofit fontScale="90000"/>
          </a:bodyPr>
          <a:lstStyle/>
          <a:p>
            <a:r>
              <a:rPr lang="en-US" dirty="0" smtClean="0"/>
              <a:t>Examples - Authority Records</a:t>
            </a:r>
            <a:endParaRPr lang="en-US" dirty="0"/>
          </a:p>
        </p:txBody>
      </p:sp>
      <p:sp>
        <p:nvSpPr>
          <p:cNvPr id="3" name="Content Placeholder 2"/>
          <p:cNvSpPr>
            <a:spLocks noGrp="1"/>
          </p:cNvSpPr>
          <p:nvPr>
            <p:ph idx="1"/>
          </p:nvPr>
        </p:nvSpPr>
        <p:spPr>
          <a:xfrm>
            <a:off x="1192319" y="1676824"/>
            <a:ext cx="10739486" cy="5181176"/>
          </a:xfrm>
        </p:spPr>
        <p:txBody>
          <a:bodyPr>
            <a:normAutofit/>
          </a:bodyPr>
          <a:lstStyle/>
          <a:p>
            <a:pPr marL="0" indent="0">
              <a:buNone/>
            </a:pPr>
            <a:r>
              <a:rPr lang="en-US" dirty="0" smtClean="0"/>
              <a:t>100 1_  Benjamin</a:t>
            </a:r>
            <a:r>
              <a:rPr lang="en-US" dirty="0"/>
              <a:t>, Martin, </a:t>
            </a:r>
            <a:r>
              <a:rPr lang="en-US" dirty="0" smtClean="0"/>
              <a:t>$d </a:t>
            </a:r>
            <a:r>
              <a:rPr lang="en-US" dirty="0"/>
              <a:t>1968- </a:t>
            </a:r>
            <a:r>
              <a:rPr lang="en-US" dirty="0" smtClean="0"/>
              <a:t>$t </a:t>
            </a:r>
            <a:r>
              <a:rPr lang="en-US" dirty="0"/>
              <a:t>Swahili </a:t>
            </a:r>
            <a:r>
              <a:rPr lang="en-US" dirty="0" smtClean="0"/>
              <a:t>phrasebook </a:t>
            </a:r>
          </a:p>
          <a:p>
            <a:pPr marL="0" indent="0">
              <a:buNone/>
            </a:pPr>
            <a:r>
              <a:rPr lang="en-US" dirty="0" smtClean="0"/>
              <a:t>380 __  Phrase books $a </a:t>
            </a:r>
            <a:r>
              <a:rPr lang="en-US" dirty="0"/>
              <a:t>Dictionaries $</a:t>
            </a:r>
            <a:r>
              <a:rPr lang="en-US" dirty="0" smtClean="0"/>
              <a:t>2 </a:t>
            </a:r>
            <a:r>
              <a:rPr lang="en-US" dirty="0" err="1" smtClean="0"/>
              <a:t>lcgft</a:t>
            </a:r>
            <a:endParaRPr lang="en-US" dirty="0" smtClean="0"/>
          </a:p>
          <a:p>
            <a:pPr marL="0" indent="0">
              <a:buNone/>
            </a:pPr>
            <a:r>
              <a:rPr lang="en-US" dirty="0" smtClean="0">
                <a:solidFill>
                  <a:srgbClr val="FF0000"/>
                </a:solidFill>
              </a:rPr>
              <a:t>385 __  English speakers $2 </a:t>
            </a:r>
            <a:r>
              <a:rPr lang="en-US" dirty="0" err="1" smtClean="0">
                <a:solidFill>
                  <a:srgbClr val="FF0000"/>
                </a:solidFill>
              </a:rPr>
              <a:t>lcdgt</a:t>
            </a:r>
            <a:endParaRPr lang="en-US" dirty="0" smtClean="0">
              <a:solidFill>
                <a:srgbClr val="FF0000"/>
              </a:solidFill>
            </a:endParaRPr>
          </a:p>
          <a:p>
            <a:pPr marL="0" indent="0">
              <a:buNone/>
            </a:pPr>
            <a:r>
              <a:rPr lang="en-US" dirty="0" smtClean="0"/>
              <a:t>400 1_  Benjamin</a:t>
            </a:r>
            <a:r>
              <a:rPr lang="en-US" dirty="0"/>
              <a:t>, Martin, </a:t>
            </a:r>
            <a:r>
              <a:rPr lang="en-US" dirty="0" smtClean="0"/>
              <a:t>$d </a:t>
            </a:r>
            <a:r>
              <a:rPr lang="en-US" dirty="0"/>
              <a:t>1968- </a:t>
            </a:r>
            <a:r>
              <a:rPr lang="en-US" dirty="0" smtClean="0"/>
              <a:t>$t </a:t>
            </a:r>
            <a:r>
              <a:rPr lang="en-US" dirty="0"/>
              <a:t>Swahili phrasebook &amp; dictionary</a:t>
            </a:r>
            <a:endParaRPr lang="en-US" dirty="0" smtClean="0"/>
          </a:p>
          <a:p>
            <a:pPr marL="0" indent="0">
              <a:buNone/>
            </a:pPr>
            <a:r>
              <a:rPr lang="en-US" dirty="0" smtClean="0"/>
              <a:t>400 </a:t>
            </a:r>
            <a:r>
              <a:rPr lang="en-US" dirty="0"/>
              <a:t>1_ </a:t>
            </a:r>
            <a:r>
              <a:rPr lang="en-US" dirty="0" smtClean="0"/>
              <a:t> Benjamin</a:t>
            </a:r>
            <a:r>
              <a:rPr lang="en-US" dirty="0"/>
              <a:t>, Martin, </a:t>
            </a:r>
            <a:r>
              <a:rPr lang="en-US" dirty="0" smtClean="0"/>
              <a:t>$d </a:t>
            </a:r>
            <a:r>
              <a:rPr lang="en-US" dirty="0"/>
              <a:t>1968- </a:t>
            </a:r>
            <a:r>
              <a:rPr lang="en-US" dirty="0" smtClean="0"/>
              <a:t>$t </a:t>
            </a:r>
            <a:r>
              <a:rPr lang="en-US" dirty="0"/>
              <a:t>Swahili phrasebook and </a:t>
            </a:r>
            <a:r>
              <a:rPr lang="en-US" dirty="0" smtClean="0"/>
              <a:t>dictionary</a:t>
            </a:r>
          </a:p>
          <a:p>
            <a:pPr marL="0" indent="0">
              <a:buNone/>
            </a:pPr>
            <a:r>
              <a:rPr lang="en-US" dirty="0"/>
              <a:t>500 1_ </a:t>
            </a:r>
            <a:r>
              <a:rPr lang="en-US" dirty="0" smtClean="0"/>
              <a:t> $</a:t>
            </a:r>
            <a:r>
              <a:rPr lang="en-US" dirty="0" err="1" smtClean="0"/>
              <a:t>i</a:t>
            </a:r>
            <a:r>
              <a:rPr lang="en-US" dirty="0" smtClean="0"/>
              <a:t> </a:t>
            </a:r>
            <a:r>
              <a:rPr lang="en-US" dirty="0"/>
              <a:t>Author: </a:t>
            </a:r>
            <a:r>
              <a:rPr lang="en-US" dirty="0" smtClean="0"/>
              <a:t>$a </a:t>
            </a:r>
            <a:r>
              <a:rPr lang="en-US" dirty="0"/>
              <a:t>Benjamin, Martin, </a:t>
            </a:r>
            <a:r>
              <a:rPr lang="en-US" dirty="0" smtClean="0"/>
              <a:t>$d </a:t>
            </a:r>
            <a:r>
              <a:rPr lang="en-US" dirty="0"/>
              <a:t>1968- </a:t>
            </a:r>
            <a:r>
              <a:rPr lang="en-US" dirty="0" smtClean="0"/>
              <a:t>$w </a:t>
            </a:r>
            <a:r>
              <a:rPr lang="en-US" dirty="0"/>
              <a:t>r</a:t>
            </a:r>
            <a:endParaRPr lang="en-US" dirty="0" smtClean="0"/>
          </a:p>
        </p:txBody>
      </p:sp>
      <p:sp>
        <p:nvSpPr>
          <p:cNvPr id="4" name="Slide Number Placeholder 3"/>
          <p:cNvSpPr>
            <a:spLocks noGrp="1"/>
          </p:cNvSpPr>
          <p:nvPr>
            <p:ph type="sldNum" sz="quarter" idx="12"/>
          </p:nvPr>
        </p:nvSpPr>
        <p:spPr/>
        <p:txBody>
          <a:bodyPr/>
          <a:lstStyle/>
          <a:p>
            <a:fld id="{B3796095-66C8-4103-BE03-53F2BACA5387}" type="slidenum">
              <a:rPr lang="en-US" smtClean="0"/>
              <a:t>136</a:t>
            </a:fld>
            <a:endParaRPr lang="en-US"/>
          </a:p>
        </p:txBody>
      </p:sp>
    </p:spTree>
    <p:extLst>
      <p:ext uri="{BB962C8B-B14F-4D97-AF65-F5344CB8AC3E}">
        <p14:creationId xmlns:p14="http://schemas.microsoft.com/office/powerpoint/2010/main" val="232782026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507" y="293914"/>
            <a:ext cx="9557658" cy="797768"/>
          </a:xfrm>
        </p:spPr>
        <p:txBody>
          <a:bodyPr>
            <a:normAutofit/>
          </a:bodyPr>
          <a:lstStyle/>
          <a:p>
            <a:r>
              <a:rPr lang="en-US" dirty="0"/>
              <a:t>Examples - Authority Records</a:t>
            </a:r>
          </a:p>
        </p:txBody>
      </p:sp>
      <p:sp>
        <p:nvSpPr>
          <p:cNvPr id="3" name="Content Placeholder 2"/>
          <p:cNvSpPr>
            <a:spLocks noGrp="1"/>
          </p:cNvSpPr>
          <p:nvPr>
            <p:ph idx="1"/>
          </p:nvPr>
        </p:nvSpPr>
        <p:spPr>
          <a:xfrm>
            <a:off x="1075507" y="1416387"/>
            <a:ext cx="10515602" cy="5077097"/>
          </a:xfrm>
        </p:spPr>
        <p:txBody>
          <a:bodyPr>
            <a:normAutofit fontScale="92500" lnSpcReduction="10000"/>
          </a:bodyPr>
          <a:lstStyle/>
          <a:p>
            <a:pPr marL="0" indent="0">
              <a:lnSpc>
                <a:spcPct val="110000"/>
              </a:lnSpc>
              <a:spcBef>
                <a:spcPts val="0"/>
              </a:spcBef>
              <a:buNone/>
            </a:pPr>
            <a:r>
              <a:rPr lang="en-US" dirty="0" smtClean="0"/>
              <a:t>130 _</a:t>
            </a:r>
            <a:r>
              <a:rPr lang="en-US" dirty="0"/>
              <a:t>0 </a:t>
            </a:r>
            <a:r>
              <a:rPr lang="en-US" dirty="0" smtClean="0"/>
              <a:t> Anthology </a:t>
            </a:r>
            <a:r>
              <a:rPr lang="en-US" dirty="0"/>
              <a:t>of North American Indian </a:t>
            </a:r>
            <a:r>
              <a:rPr lang="en-US" dirty="0" smtClean="0"/>
              <a:t>and Eskimo music</a:t>
            </a:r>
          </a:p>
          <a:p>
            <a:pPr marL="0" indent="0">
              <a:lnSpc>
                <a:spcPct val="110000"/>
              </a:lnSpc>
              <a:spcBef>
                <a:spcPts val="0"/>
              </a:spcBef>
              <a:buNone/>
            </a:pPr>
            <a:r>
              <a:rPr lang="en-US" dirty="0"/>
              <a:t>380 </a:t>
            </a:r>
            <a:r>
              <a:rPr lang="en-US" dirty="0" smtClean="0"/>
              <a:t>__  Folk </a:t>
            </a:r>
            <a:r>
              <a:rPr lang="en-US" dirty="0"/>
              <a:t>dance music </a:t>
            </a:r>
            <a:r>
              <a:rPr lang="en-US" dirty="0" smtClean="0"/>
              <a:t>$a </a:t>
            </a:r>
            <a:r>
              <a:rPr lang="en-US" dirty="0"/>
              <a:t>Folk songs </a:t>
            </a:r>
            <a:r>
              <a:rPr lang="en-US" dirty="0" smtClean="0"/>
              <a:t>$2 </a:t>
            </a:r>
            <a:r>
              <a:rPr lang="en-US" dirty="0" err="1"/>
              <a:t>lcgft</a:t>
            </a:r>
            <a:endParaRPr lang="en-US" dirty="0" smtClean="0"/>
          </a:p>
          <a:p>
            <a:pPr marL="0" indent="0">
              <a:lnSpc>
                <a:spcPct val="110000"/>
              </a:lnSpc>
              <a:spcBef>
                <a:spcPts val="0"/>
              </a:spcBef>
              <a:buNone/>
            </a:pPr>
            <a:r>
              <a:rPr lang="en-US" dirty="0" smtClean="0">
                <a:solidFill>
                  <a:srgbClr val="FF0000"/>
                </a:solidFill>
              </a:rPr>
              <a:t>386 __  Indians </a:t>
            </a:r>
            <a:r>
              <a:rPr lang="en-US" dirty="0">
                <a:solidFill>
                  <a:srgbClr val="FF0000"/>
                </a:solidFill>
              </a:rPr>
              <a:t>of North America </a:t>
            </a:r>
            <a:r>
              <a:rPr lang="en-US" dirty="0" smtClean="0">
                <a:solidFill>
                  <a:srgbClr val="FF0000"/>
                </a:solidFill>
              </a:rPr>
              <a:t>$a Eskimos $2 </a:t>
            </a:r>
            <a:r>
              <a:rPr lang="en-US" dirty="0" err="1" smtClean="0">
                <a:solidFill>
                  <a:srgbClr val="FF0000"/>
                </a:solidFill>
              </a:rPr>
              <a:t>lcsh</a:t>
            </a:r>
            <a:endParaRPr lang="en-US" dirty="0" smtClean="0">
              <a:solidFill>
                <a:srgbClr val="FF0000"/>
              </a:solidFill>
            </a:endParaRPr>
          </a:p>
          <a:p>
            <a:pPr marL="0" indent="0">
              <a:lnSpc>
                <a:spcPct val="110000"/>
              </a:lnSpc>
              <a:spcBef>
                <a:spcPts val="0"/>
              </a:spcBef>
              <a:buNone/>
            </a:pPr>
            <a:r>
              <a:rPr lang="en-US" dirty="0"/>
              <a:t>400 1_ </a:t>
            </a:r>
            <a:r>
              <a:rPr lang="en-US" dirty="0" smtClean="0"/>
              <a:t> Asch</a:t>
            </a:r>
            <a:r>
              <a:rPr lang="en-US" dirty="0"/>
              <a:t>, Michael. </a:t>
            </a:r>
            <a:r>
              <a:rPr lang="en-US" dirty="0" smtClean="0"/>
              <a:t>$t </a:t>
            </a:r>
            <a:r>
              <a:rPr lang="en-US" dirty="0"/>
              <a:t>Anthology of North American Indian </a:t>
            </a:r>
            <a:r>
              <a:rPr lang="en-US" dirty="0" smtClean="0"/>
              <a:t>and</a:t>
            </a:r>
          </a:p>
          <a:p>
            <a:pPr marL="0" indent="0">
              <a:lnSpc>
                <a:spcPct val="110000"/>
              </a:lnSpc>
              <a:spcBef>
                <a:spcPts val="0"/>
              </a:spcBef>
              <a:buNone/>
            </a:pPr>
            <a:r>
              <a:rPr lang="en-US" dirty="0" smtClean="0"/>
              <a:t>   	  Eskimo </a:t>
            </a:r>
            <a:r>
              <a:rPr lang="en-US" dirty="0"/>
              <a:t>music </a:t>
            </a:r>
          </a:p>
          <a:p>
            <a:pPr marL="0" indent="0">
              <a:lnSpc>
                <a:spcPct val="110000"/>
              </a:lnSpc>
              <a:spcBef>
                <a:spcPts val="0"/>
              </a:spcBef>
              <a:buNone/>
            </a:pPr>
            <a:r>
              <a:rPr lang="en-US" dirty="0" smtClean="0"/>
              <a:t>430 _0  </a:t>
            </a:r>
            <a:r>
              <a:rPr lang="it-IT" dirty="0" smtClean="0"/>
              <a:t>Musica </a:t>
            </a:r>
            <a:r>
              <a:rPr lang="it-IT" dirty="0"/>
              <a:t>degli Indiani e degli </a:t>
            </a:r>
            <a:r>
              <a:rPr lang="it-IT" dirty="0" smtClean="0"/>
              <a:t>Eschimesi dell'America del Nord</a:t>
            </a:r>
          </a:p>
          <a:p>
            <a:pPr marL="0" indent="0">
              <a:lnSpc>
                <a:spcPct val="110000"/>
              </a:lnSpc>
              <a:spcBef>
                <a:spcPts val="0"/>
              </a:spcBef>
              <a:buNone/>
            </a:pPr>
            <a:r>
              <a:rPr lang="it-IT" dirty="0" smtClean="0"/>
              <a:t>670 __  </a:t>
            </a:r>
            <a:r>
              <a:rPr lang="en-US" dirty="0" smtClean="0"/>
              <a:t>An </a:t>
            </a:r>
            <a:r>
              <a:rPr lang="en-US" dirty="0"/>
              <a:t>anthology of North American Indian and </a:t>
            </a:r>
            <a:r>
              <a:rPr lang="en-US" dirty="0" smtClean="0"/>
              <a:t>Eskimo music </a:t>
            </a:r>
            <a:r>
              <a:rPr lang="en-US" dirty="0"/>
              <a:t>[SR</a:t>
            </a:r>
            <a:r>
              <a:rPr lang="en-US" dirty="0" smtClean="0"/>
              <a:t>]</a:t>
            </a:r>
          </a:p>
          <a:p>
            <a:pPr marL="0" indent="0">
              <a:lnSpc>
                <a:spcPct val="110000"/>
              </a:lnSpc>
              <a:spcBef>
                <a:spcPts val="0"/>
              </a:spcBef>
              <a:buNone/>
            </a:pPr>
            <a:r>
              <a:rPr lang="en-US" dirty="0" smtClean="0"/>
              <a:t> 	  1973</a:t>
            </a:r>
            <a:r>
              <a:rPr lang="en-US" dirty="0"/>
              <a:t>: </a:t>
            </a:r>
            <a:r>
              <a:rPr lang="en-US" dirty="0" smtClean="0"/>
              <a:t>$b </a:t>
            </a:r>
            <a:r>
              <a:rPr lang="en-US" dirty="0"/>
              <a:t>label (An anthology of </a:t>
            </a:r>
            <a:r>
              <a:rPr lang="en-US" dirty="0" smtClean="0"/>
              <a:t>North American </a:t>
            </a:r>
            <a:r>
              <a:rPr lang="en-US" dirty="0"/>
              <a:t>Indian and </a:t>
            </a:r>
            <a:r>
              <a:rPr lang="en-US" dirty="0" smtClean="0"/>
              <a:t>Eskimo</a:t>
            </a:r>
          </a:p>
          <a:p>
            <a:pPr marL="0" indent="0">
              <a:lnSpc>
                <a:spcPct val="110000"/>
              </a:lnSpc>
              <a:spcBef>
                <a:spcPts val="0"/>
              </a:spcBef>
              <a:buNone/>
            </a:pPr>
            <a:r>
              <a:rPr lang="en-US" dirty="0"/>
              <a:t>	</a:t>
            </a:r>
            <a:r>
              <a:rPr lang="en-US" dirty="0" smtClean="0"/>
              <a:t>  music </a:t>
            </a:r>
            <a:r>
              <a:rPr lang="en-US" dirty="0"/>
              <a:t>/ compiled and </a:t>
            </a:r>
            <a:r>
              <a:rPr lang="en-US" dirty="0" smtClean="0"/>
              <a:t>edited </a:t>
            </a:r>
            <a:r>
              <a:rPr lang="en-US" dirty="0"/>
              <a:t>by Michael I. Asch</a:t>
            </a:r>
            <a:r>
              <a:rPr lang="en-US" dirty="0" smtClean="0"/>
              <a:t>)</a:t>
            </a:r>
          </a:p>
          <a:p>
            <a:pPr marL="0" indent="0">
              <a:lnSpc>
                <a:spcPct val="110000"/>
              </a:lnSpc>
              <a:spcBef>
                <a:spcPts val="0"/>
              </a:spcBef>
              <a:buNone/>
            </a:pPr>
            <a:r>
              <a:rPr lang="en-US" dirty="0" smtClean="0"/>
              <a:t>670 __  </a:t>
            </a:r>
            <a:r>
              <a:rPr lang="it-IT" dirty="0" smtClean="0"/>
              <a:t>Musica </a:t>
            </a:r>
            <a:r>
              <a:rPr lang="it-IT" dirty="0"/>
              <a:t>degli Indiani e degli Eschimesi dell'America del Nord [SR] </a:t>
            </a:r>
            <a:r>
              <a:rPr lang="it-IT" dirty="0" smtClean="0"/>
              <a:t>	  	  p1974</a:t>
            </a:r>
            <a:r>
              <a:rPr lang="it-IT" dirty="0"/>
              <a:t>: </a:t>
            </a:r>
            <a:r>
              <a:rPr lang="it-IT" dirty="0" smtClean="0"/>
              <a:t>$b </a:t>
            </a:r>
            <a:r>
              <a:rPr lang="it-IT" dirty="0"/>
              <a:t>label (Musica degli Indiani e degli Eschimesi </a:t>
            </a:r>
            <a:r>
              <a:rPr lang="it-IT" dirty="0" smtClean="0"/>
              <a:t>	 	 	  dell'America </a:t>
            </a:r>
            <a:r>
              <a:rPr lang="it-IT" dirty="0"/>
              <a:t>del Nord)</a:t>
            </a:r>
            <a:endParaRPr lang="en-US" dirty="0" smtClean="0"/>
          </a:p>
        </p:txBody>
      </p:sp>
      <p:sp>
        <p:nvSpPr>
          <p:cNvPr id="4" name="Slide Number Placeholder 3"/>
          <p:cNvSpPr>
            <a:spLocks noGrp="1"/>
          </p:cNvSpPr>
          <p:nvPr>
            <p:ph type="sldNum" sz="quarter" idx="12"/>
          </p:nvPr>
        </p:nvSpPr>
        <p:spPr/>
        <p:txBody>
          <a:bodyPr/>
          <a:lstStyle/>
          <a:p>
            <a:fld id="{B3796095-66C8-4103-BE03-53F2BACA5387}" type="slidenum">
              <a:rPr lang="en-US" smtClean="0"/>
              <a:t>137</a:t>
            </a:fld>
            <a:endParaRPr lang="en-US"/>
          </a:p>
        </p:txBody>
      </p:sp>
    </p:spTree>
    <p:extLst>
      <p:ext uri="{BB962C8B-B14F-4D97-AF65-F5344CB8AC3E}">
        <p14:creationId xmlns:p14="http://schemas.microsoft.com/office/powerpoint/2010/main" val="105935676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1937" y="381000"/>
            <a:ext cx="9609909" cy="1143000"/>
          </a:xfrm>
        </p:spPr>
        <p:txBody>
          <a:bodyPr>
            <a:normAutofit/>
          </a:bodyPr>
          <a:lstStyle/>
          <a:p>
            <a:r>
              <a:rPr lang="en-US" dirty="0"/>
              <a:t>Examples - Authority Records</a:t>
            </a:r>
          </a:p>
        </p:txBody>
      </p:sp>
      <p:sp>
        <p:nvSpPr>
          <p:cNvPr id="3" name="Content Placeholder 2"/>
          <p:cNvSpPr>
            <a:spLocks noGrp="1"/>
          </p:cNvSpPr>
          <p:nvPr>
            <p:ph idx="1"/>
          </p:nvPr>
        </p:nvSpPr>
        <p:spPr>
          <a:xfrm>
            <a:off x="1441937" y="1661532"/>
            <a:ext cx="9505406" cy="4939990"/>
          </a:xfrm>
        </p:spPr>
        <p:txBody>
          <a:bodyPr>
            <a:normAutofit fontScale="92500" lnSpcReduction="10000"/>
          </a:bodyPr>
          <a:lstStyle/>
          <a:p>
            <a:pPr marL="0" indent="0">
              <a:buNone/>
            </a:pPr>
            <a:r>
              <a:rPr lang="en-US" dirty="0"/>
              <a:t>130 </a:t>
            </a:r>
            <a:r>
              <a:rPr lang="en-US" dirty="0" smtClean="0"/>
              <a:t>_0  World's </a:t>
            </a:r>
            <a:r>
              <a:rPr lang="en-US" dirty="0"/>
              <a:t>best plays by celebrated European authors</a:t>
            </a:r>
          </a:p>
          <a:p>
            <a:pPr marL="0" indent="0">
              <a:buNone/>
            </a:pPr>
            <a:r>
              <a:rPr lang="en-US" dirty="0"/>
              <a:t>370 </a:t>
            </a:r>
            <a:r>
              <a:rPr lang="en-US" dirty="0" smtClean="0"/>
              <a:t>__  $g </a:t>
            </a:r>
            <a:r>
              <a:rPr lang="en-US" dirty="0"/>
              <a:t>New York (N.Y.) </a:t>
            </a:r>
            <a:r>
              <a:rPr lang="en-US" dirty="0" smtClean="0"/>
              <a:t>$2 </a:t>
            </a:r>
            <a:r>
              <a:rPr lang="en-US" dirty="0" err="1"/>
              <a:t>naf</a:t>
            </a:r>
            <a:endParaRPr lang="en-US" dirty="0"/>
          </a:p>
          <a:p>
            <a:pPr marL="0" indent="0">
              <a:buNone/>
            </a:pPr>
            <a:r>
              <a:rPr lang="en-US" dirty="0"/>
              <a:t>380 </a:t>
            </a:r>
            <a:r>
              <a:rPr lang="en-US" dirty="0" smtClean="0"/>
              <a:t>__  Monographic </a:t>
            </a:r>
            <a:r>
              <a:rPr lang="en-US" dirty="0"/>
              <a:t>series </a:t>
            </a:r>
            <a:r>
              <a:rPr lang="en-US" dirty="0" smtClean="0"/>
              <a:t>$a </a:t>
            </a:r>
            <a:r>
              <a:rPr lang="en-US" dirty="0"/>
              <a:t>Series (Publications) </a:t>
            </a:r>
            <a:r>
              <a:rPr lang="en-US" dirty="0" smtClean="0"/>
              <a:t>$2 </a:t>
            </a:r>
            <a:r>
              <a:rPr lang="en-US" dirty="0" err="1"/>
              <a:t>lcsh</a:t>
            </a:r>
            <a:endParaRPr lang="en-US" dirty="0"/>
          </a:p>
          <a:p>
            <a:pPr marL="0" indent="0">
              <a:buNone/>
            </a:pPr>
            <a:r>
              <a:rPr lang="en-US" dirty="0"/>
              <a:t>380 </a:t>
            </a:r>
            <a:r>
              <a:rPr lang="en-US" dirty="0" smtClean="0"/>
              <a:t>__  Drama $2 </a:t>
            </a:r>
            <a:r>
              <a:rPr lang="en-US" dirty="0" err="1"/>
              <a:t>lcgft</a:t>
            </a:r>
            <a:endParaRPr lang="en-US" dirty="0"/>
          </a:p>
          <a:p>
            <a:pPr marL="0" indent="0">
              <a:buNone/>
            </a:pPr>
            <a:r>
              <a:rPr lang="en-US" dirty="0" smtClean="0">
                <a:solidFill>
                  <a:srgbClr val="FF0000"/>
                </a:solidFill>
              </a:rPr>
              <a:t>386 __  Europeans $2 </a:t>
            </a:r>
            <a:r>
              <a:rPr lang="en-US" dirty="0" err="1">
                <a:solidFill>
                  <a:srgbClr val="FF0000"/>
                </a:solidFill>
              </a:rPr>
              <a:t>lcdgt</a:t>
            </a:r>
            <a:endParaRPr lang="en-US" dirty="0">
              <a:solidFill>
                <a:srgbClr val="FF0000"/>
              </a:solidFill>
            </a:endParaRPr>
          </a:p>
          <a:p>
            <a:pPr marL="0" indent="0">
              <a:buNone/>
            </a:pPr>
            <a:r>
              <a:rPr lang="en-US" dirty="0"/>
              <a:t>643 </a:t>
            </a:r>
            <a:r>
              <a:rPr lang="en-US" dirty="0" smtClean="0"/>
              <a:t>__  New </a:t>
            </a:r>
            <a:r>
              <a:rPr lang="en-US" dirty="0"/>
              <a:t>York </a:t>
            </a:r>
            <a:r>
              <a:rPr lang="en-US" dirty="0" smtClean="0"/>
              <a:t>$a </a:t>
            </a:r>
            <a:r>
              <a:rPr lang="en-US" dirty="0"/>
              <a:t>London </a:t>
            </a:r>
            <a:r>
              <a:rPr lang="en-US" dirty="0" smtClean="0"/>
              <a:t>$b </a:t>
            </a:r>
            <a:r>
              <a:rPr lang="en-US" dirty="0"/>
              <a:t>S. French</a:t>
            </a:r>
          </a:p>
          <a:p>
            <a:pPr marL="0" indent="0">
              <a:buNone/>
            </a:pPr>
            <a:r>
              <a:rPr lang="en-US" dirty="0"/>
              <a:t>644 </a:t>
            </a:r>
            <a:r>
              <a:rPr lang="en-US" dirty="0" smtClean="0"/>
              <a:t>__  f $5 </a:t>
            </a:r>
            <a:r>
              <a:rPr lang="en-US" dirty="0"/>
              <a:t>ICU</a:t>
            </a:r>
          </a:p>
          <a:p>
            <a:pPr marL="0" indent="0">
              <a:buNone/>
            </a:pPr>
            <a:r>
              <a:rPr lang="en-US" dirty="0"/>
              <a:t>645 </a:t>
            </a:r>
            <a:r>
              <a:rPr lang="en-US" dirty="0" smtClean="0"/>
              <a:t>__  t $5 </a:t>
            </a:r>
            <a:r>
              <a:rPr lang="en-US" dirty="0"/>
              <a:t>DPCC </a:t>
            </a:r>
            <a:r>
              <a:rPr lang="en-US" dirty="0" smtClean="0"/>
              <a:t>$5 </a:t>
            </a:r>
            <a:r>
              <a:rPr lang="en-US" dirty="0"/>
              <a:t>ICU</a:t>
            </a:r>
          </a:p>
          <a:p>
            <a:pPr marL="0" indent="0">
              <a:buNone/>
            </a:pPr>
            <a:r>
              <a:rPr lang="en-US" dirty="0"/>
              <a:t>646 </a:t>
            </a:r>
            <a:r>
              <a:rPr lang="en-US" dirty="0" smtClean="0"/>
              <a:t>__  s $5 </a:t>
            </a:r>
            <a:r>
              <a:rPr lang="en-US" dirty="0"/>
              <a:t>ICU</a:t>
            </a:r>
          </a:p>
          <a:p>
            <a:pPr marL="0" indent="0">
              <a:buNone/>
            </a:pPr>
            <a:r>
              <a:rPr lang="en-US" dirty="0"/>
              <a:t>670 </a:t>
            </a:r>
            <a:r>
              <a:rPr lang="en-US" dirty="0" smtClean="0"/>
              <a:t>__  Everyman</a:t>
            </a:r>
            <a:r>
              <a:rPr lang="en-US" dirty="0"/>
              <a:t>, a morality play, ©1925: </a:t>
            </a:r>
            <a:r>
              <a:rPr lang="en-US" dirty="0" smtClean="0"/>
              <a:t>$b </a:t>
            </a:r>
            <a:r>
              <a:rPr lang="en-US" dirty="0"/>
              <a:t>series title page (The </a:t>
            </a:r>
            <a:endParaRPr lang="en-US" dirty="0" smtClean="0"/>
          </a:p>
          <a:p>
            <a:pPr marL="0" indent="0">
              <a:buNone/>
            </a:pPr>
            <a:r>
              <a:rPr lang="en-US" dirty="0"/>
              <a:t>	</a:t>
            </a:r>
            <a:r>
              <a:rPr lang="en-US" dirty="0" smtClean="0"/>
              <a:t>  world's </a:t>
            </a:r>
            <a:r>
              <a:rPr lang="en-US" dirty="0"/>
              <a:t>best plays by celebrated European authors)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B3796095-66C8-4103-BE03-53F2BACA5387}" type="slidenum">
              <a:rPr lang="en-US" smtClean="0"/>
              <a:t>138</a:t>
            </a:fld>
            <a:endParaRPr lang="en-US"/>
          </a:p>
        </p:txBody>
      </p:sp>
    </p:spTree>
    <p:extLst>
      <p:ext uri="{BB962C8B-B14F-4D97-AF65-F5344CB8AC3E}">
        <p14:creationId xmlns:p14="http://schemas.microsoft.com/office/powerpoint/2010/main" val="385796390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311"/>
            <a:ext cx="10515600" cy="571577"/>
          </a:xfrm>
        </p:spPr>
        <p:txBody>
          <a:bodyPr>
            <a:normAutofit fontScale="90000"/>
          </a:bodyPr>
          <a:lstStyle/>
          <a:p>
            <a:r>
              <a:rPr lang="en-US" dirty="0" smtClean="0"/>
              <a:t>Examples - Authority Records</a:t>
            </a:r>
            <a:endParaRPr lang="en-US" dirty="0"/>
          </a:p>
        </p:txBody>
      </p:sp>
      <p:sp>
        <p:nvSpPr>
          <p:cNvPr id="3" name="Content Placeholder 2"/>
          <p:cNvSpPr>
            <a:spLocks noGrp="1"/>
          </p:cNvSpPr>
          <p:nvPr>
            <p:ph idx="1"/>
          </p:nvPr>
        </p:nvSpPr>
        <p:spPr>
          <a:xfrm>
            <a:off x="838200" y="1159727"/>
            <a:ext cx="11160512" cy="5561747"/>
          </a:xfrm>
        </p:spPr>
        <p:txBody>
          <a:bodyPr>
            <a:normAutofit/>
          </a:bodyPr>
          <a:lstStyle/>
          <a:p>
            <a:pPr marL="0" indent="0">
              <a:buNone/>
            </a:pPr>
            <a:r>
              <a:rPr lang="en-US" dirty="0" smtClean="0"/>
              <a:t>100 1_  Fauré</a:t>
            </a:r>
            <a:r>
              <a:rPr lang="en-US" dirty="0"/>
              <a:t>, Gabriel, </a:t>
            </a:r>
            <a:r>
              <a:rPr lang="en-US" dirty="0" smtClean="0"/>
              <a:t>$d </a:t>
            </a:r>
            <a:r>
              <a:rPr lang="en-US" dirty="0"/>
              <a:t>1845-1924. </a:t>
            </a:r>
            <a:r>
              <a:rPr lang="en-US" dirty="0" smtClean="0"/>
              <a:t>$t </a:t>
            </a:r>
            <a:r>
              <a:rPr lang="en-US" dirty="0" err="1"/>
              <a:t>Après</a:t>
            </a:r>
            <a:r>
              <a:rPr lang="en-US" dirty="0"/>
              <a:t> un </a:t>
            </a:r>
            <a:r>
              <a:rPr lang="en-US" dirty="0" err="1"/>
              <a:t>rêve</a:t>
            </a:r>
            <a:r>
              <a:rPr lang="en-US" dirty="0"/>
              <a:t>; </a:t>
            </a:r>
            <a:r>
              <a:rPr lang="en-US" dirty="0" smtClean="0"/>
              <a:t>$o </a:t>
            </a:r>
            <a:r>
              <a:rPr lang="en-US" dirty="0"/>
              <a:t>arranged </a:t>
            </a:r>
            <a:r>
              <a:rPr lang="en-US" dirty="0" smtClean="0"/>
              <a:t>$s </a:t>
            </a:r>
          </a:p>
          <a:p>
            <a:pPr marL="0" indent="0">
              <a:buNone/>
            </a:pPr>
            <a:r>
              <a:rPr lang="en-US" dirty="0"/>
              <a:t>	</a:t>
            </a:r>
            <a:r>
              <a:rPr lang="en-US" dirty="0" smtClean="0"/>
              <a:t>   (</a:t>
            </a:r>
            <a:r>
              <a:rPr lang="en-US" dirty="0"/>
              <a:t>Casals)</a:t>
            </a:r>
          </a:p>
          <a:p>
            <a:pPr marL="0" indent="0">
              <a:buNone/>
            </a:pPr>
            <a:r>
              <a:rPr lang="en-US" dirty="0" smtClean="0"/>
              <a:t>381 __  </a:t>
            </a:r>
            <a:r>
              <a:rPr lang="en-US" dirty="0"/>
              <a:t>arranged</a:t>
            </a:r>
          </a:p>
          <a:p>
            <a:pPr marL="0" indent="0">
              <a:buNone/>
            </a:pPr>
            <a:r>
              <a:rPr lang="en-US" dirty="0"/>
              <a:t>381 </a:t>
            </a:r>
            <a:r>
              <a:rPr lang="en-US" dirty="0" smtClean="0"/>
              <a:t>__  </a:t>
            </a:r>
            <a:r>
              <a:rPr lang="en-US" dirty="0"/>
              <a:t>Casals</a:t>
            </a:r>
          </a:p>
          <a:p>
            <a:pPr marL="0" indent="0">
              <a:buNone/>
            </a:pPr>
            <a:r>
              <a:rPr lang="en-US" dirty="0"/>
              <a:t>382 </a:t>
            </a:r>
            <a:r>
              <a:rPr lang="en-US" dirty="0" smtClean="0"/>
              <a:t>__  cello $n </a:t>
            </a:r>
            <a:r>
              <a:rPr lang="en-US" dirty="0"/>
              <a:t>1 </a:t>
            </a:r>
            <a:r>
              <a:rPr lang="en-US" dirty="0" smtClean="0"/>
              <a:t>$a </a:t>
            </a:r>
            <a:r>
              <a:rPr lang="en-US" dirty="0"/>
              <a:t>piano </a:t>
            </a:r>
            <a:r>
              <a:rPr lang="en-US" dirty="0" smtClean="0"/>
              <a:t>$n </a:t>
            </a:r>
            <a:r>
              <a:rPr lang="en-US" dirty="0"/>
              <a:t>1 </a:t>
            </a:r>
            <a:r>
              <a:rPr lang="en-US" dirty="0" smtClean="0"/>
              <a:t>$2 </a:t>
            </a:r>
            <a:r>
              <a:rPr lang="en-US" dirty="0" err="1"/>
              <a:t>lcmpt</a:t>
            </a:r>
            <a:endParaRPr lang="en-US" dirty="0"/>
          </a:p>
          <a:p>
            <a:pPr marL="0" indent="0">
              <a:buNone/>
            </a:pPr>
            <a:r>
              <a:rPr lang="en-US" dirty="0" smtClean="0">
                <a:solidFill>
                  <a:srgbClr val="FF0000"/>
                </a:solidFill>
              </a:rPr>
              <a:t>386 __ </a:t>
            </a:r>
            <a:r>
              <a:rPr lang="en-US" dirty="0" smtClean="0">
                <a:solidFill>
                  <a:schemeClr val="accent5">
                    <a:lumMod val="75000"/>
                  </a:schemeClr>
                </a:solidFill>
              </a:rPr>
              <a:t>$4 </a:t>
            </a:r>
            <a:r>
              <a:rPr lang="en-US" dirty="0">
                <a:solidFill>
                  <a:schemeClr val="accent5">
                    <a:lumMod val="75000"/>
                  </a:schemeClr>
                </a:solidFill>
              </a:rPr>
              <a:t>http://</a:t>
            </a:r>
            <a:r>
              <a:rPr lang="en-US" dirty="0" smtClean="0">
                <a:solidFill>
                  <a:schemeClr val="accent5">
                    <a:lumMod val="75000"/>
                  </a:schemeClr>
                </a:solidFill>
              </a:rPr>
              <a:t>id.loc.gov/vocabulary/relators/arr </a:t>
            </a:r>
            <a:r>
              <a:rPr lang="en-US" dirty="0" smtClean="0">
                <a:solidFill>
                  <a:srgbClr val="FF0000"/>
                </a:solidFill>
              </a:rPr>
              <a:t>$</a:t>
            </a:r>
            <a:r>
              <a:rPr lang="en-US" dirty="0" err="1" smtClean="0">
                <a:solidFill>
                  <a:srgbClr val="FF0000"/>
                </a:solidFill>
              </a:rPr>
              <a:t>i</a:t>
            </a:r>
            <a:r>
              <a:rPr lang="en-US" dirty="0" smtClean="0">
                <a:solidFill>
                  <a:srgbClr val="FF0000"/>
                </a:solidFill>
              </a:rPr>
              <a:t> Arranger: $a Catalans</a:t>
            </a:r>
          </a:p>
          <a:p>
            <a:pPr marL="0" indent="0">
              <a:buNone/>
            </a:pPr>
            <a:r>
              <a:rPr lang="en-US" dirty="0">
                <a:solidFill>
                  <a:srgbClr val="FF0000"/>
                </a:solidFill>
              </a:rPr>
              <a:t>	</a:t>
            </a:r>
            <a:r>
              <a:rPr lang="en-US" dirty="0" smtClean="0">
                <a:solidFill>
                  <a:srgbClr val="FF0000"/>
                </a:solidFill>
              </a:rPr>
              <a:t>  $a Cellists $a Men $2 </a:t>
            </a:r>
            <a:r>
              <a:rPr lang="en-US" dirty="0" err="1" smtClean="0">
                <a:solidFill>
                  <a:srgbClr val="FF0000"/>
                </a:solidFill>
              </a:rPr>
              <a:t>lcdgt</a:t>
            </a:r>
            <a:endParaRPr lang="en-US" dirty="0">
              <a:solidFill>
                <a:srgbClr val="FF0000"/>
              </a:solidFill>
            </a:endParaRPr>
          </a:p>
          <a:p>
            <a:pPr marL="0" indent="0">
              <a:buNone/>
            </a:pPr>
            <a:r>
              <a:rPr lang="en-US" dirty="0" smtClean="0"/>
              <a:t>500 1_  $</a:t>
            </a:r>
            <a:r>
              <a:rPr lang="en-US" dirty="0" err="1" smtClean="0"/>
              <a:t>i</a:t>
            </a:r>
            <a:r>
              <a:rPr lang="en-US" dirty="0" smtClean="0"/>
              <a:t> </a:t>
            </a:r>
            <a:r>
              <a:rPr lang="en-US" dirty="0"/>
              <a:t>Arranger of music: </a:t>
            </a:r>
            <a:r>
              <a:rPr lang="en-US" dirty="0" smtClean="0"/>
              <a:t>$a </a:t>
            </a:r>
            <a:r>
              <a:rPr lang="en-US" dirty="0"/>
              <a:t>Casals, Pablo, </a:t>
            </a:r>
            <a:r>
              <a:rPr lang="en-US" dirty="0" smtClean="0"/>
              <a:t>$d </a:t>
            </a:r>
            <a:r>
              <a:rPr lang="en-US" dirty="0"/>
              <a:t>1876-1973 </a:t>
            </a:r>
            <a:r>
              <a:rPr lang="en-US" dirty="0" smtClean="0"/>
              <a:t>$w r</a:t>
            </a:r>
          </a:p>
          <a:p>
            <a:pPr marL="0" indent="0">
              <a:buNone/>
            </a:pPr>
            <a:r>
              <a:rPr lang="en-US" dirty="0" smtClean="0"/>
              <a:t>670 __ </a:t>
            </a:r>
            <a:r>
              <a:rPr lang="en-US" dirty="0"/>
              <a:t> Fauré, G. </a:t>
            </a:r>
            <a:r>
              <a:rPr lang="en-US" dirty="0" err="1"/>
              <a:t>Après</a:t>
            </a:r>
            <a:r>
              <a:rPr lang="en-US" dirty="0"/>
              <a:t> un </a:t>
            </a:r>
            <a:r>
              <a:rPr lang="en-US" dirty="0" err="1"/>
              <a:t>rêve</a:t>
            </a:r>
            <a:r>
              <a:rPr lang="en-US" dirty="0"/>
              <a:t>, after 1910: </a:t>
            </a:r>
            <a:r>
              <a:rPr lang="en-US" dirty="0" smtClean="0"/>
              <a:t>$b </a:t>
            </a:r>
            <a:r>
              <a:rPr lang="en-US" dirty="0"/>
              <a:t>title page (</a:t>
            </a:r>
            <a:r>
              <a:rPr lang="en-US" dirty="0" err="1"/>
              <a:t>Après</a:t>
            </a:r>
            <a:r>
              <a:rPr lang="en-US" dirty="0"/>
              <a:t> un </a:t>
            </a:r>
            <a:r>
              <a:rPr lang="en-US" dirty="0" err="1"/>
              <a:t>rêve</a:t>
            </a:r>
            <a:r>
              <a:rPr lang="en-US" dirty="0"/>
              <a:t> / G</a:t>
            </a:r>
            <a:r>
              <a:rPr lang="en-US" dirty="0" smtClean="0"/>
              <a:t>.</a:t>
            </a:r>
          </a:p>
          <a:p>
            <a:pPr marL="0" indent="0">
              <a:buNone/>
            </a:pPr>
            <a:r>
              <a:rPr lang="en-US" dirty="0"/>
              <a:t>	</a:t>
            </a:r>
            <a:r>
              <a:rPr lang="en-US" dirty="0" smtClean="0"/>
              <a:t>   </a:t>
            </a:r>
            <a:r>
              <a:rPr lang="en-US" dirty="0"/>
              <a:t>Fauré ; </a:t>
            </a:r>
            <a:r>
              <a:rPr lang="en-US" dirty="0" err="1"/>
              <a:t>transcripción</a:t>
            </a:r>
            <a:r>
              <a:rPr lang="en-US" dirty="0"/>
              <a:t> para cello y piano de Pablo Casals)</a:t>
            </a:r>
          </a:p>
        </p:txBody>
      </p:sp>
      <p:sp>
        <p:nvSpPr>
          <p:cNvPr id="4" name="Slide Number Placeholder 3"/>
          <p:cNvSpPr>
            <a:spLocks noGrp="1"/>
          </p:cNvSpPr>
          <p:nvPr>
            <p:ph type="sldNum" sz="quarter" idx="12"/>
          </p:nvPr>
        </p:nvSpPr>
        <p:spPr/>
        <p:txBody>
          <a:bodyPr/>
          <a:lstStyle/>
          <a:p>
            <a:fld id="{A00A331D-2EB0-4CEE-8662-2FAB66802E28}" type="slidenum">
              <a:rPr lang="en-US" smtClean="0"/>
              <a:t>139</a:t>
            </a:fld>
            <a:endParaRPr lang="en-US"/>
          </a:p>
        </p:txBody>
      </p:sp>
      <p:sp>
        <p:nvSpPr>
          <p:cNvPr id="5" name="TextBox 4"/>
          <p:cNvSpPr txBox="1"/>
          <p:nvPr/>
        </p:nvSpPr>
        <p:spPr>
          <a:xfrm>
            <a:off x="7398649" y="231310"/>
            <a:ext cx="4315524" cy="646331"/>
          </a:xfrm>
          <a:prstGeom prst="rect">
            <a:avLst/>
          </a:prstGeom>
          <a:noFill/>
          <a:ln w="19050">
            <a:solidFill>
              <a:schemeClr val="accent4">
                <a:lumMod val="50000"/>
              </a:schemeClr>
            </a:solidFill>
          </a:ln>
        </p:spPr>
        <p:txBody>
          <a:bodyPr wrap="square" rtlCol="0">
            <a:spAutoFit/>
          </a:bodyPr>
          <a:lstStyle/>
          <a:p>
            <a:r>
              <a:rPr lang="en-US" i="1" dirty="0" smtClean="0">
                <a:solidFill>
                  <a:schemeClr val="accent4">
                    <a:lumMod val="50000"/>
                  </a:schemeClr>
                </a:solidFill>
              </a:rPr>
              <a:t>Potential use of $4 and $</a:t>
            </a:r>
            <a:r>
              <a:rPr lang="en-US" i="1" dirty="0" err="1" smtClean="0">
                <a:solidFill>
                  <a:schemeClr val="accent4">
                    <a:lumMod val="50000"/>
                  </a:schemeClr>
                </a:solidFill>
              </a:rPr>
              <a:t>i</a:t>
            </a:r>
            <a:r>
              <a:rPr lang="en-US" i="1" dirty="0" smtClean="0">
                <a:solidFill>
                  <a:schemeClr val="accent4">
                    <a:lumMod val="50000"/>
                  </a:schemeClr>
                </a:solidFill>
              </a:rPr>
              <a:t>. Neither has yet to be implemented in NACO authority records.</a:t>
            </a:r>
            <a:endParaRPr lang="en-US" i="1" dirty="0">
              <a:solidFill>
                <a:schemeClr val="accent4">
                  <a:lumMod val="50000"/>
                </a:schemeClr>
              </a:solidFill>
            </a:endParaRPr>
          </a:p>
        </p:txBody>
      </p:sp>
    </p:spTree>
    <p:extLst>
      <p:ext uri="{BB962C8B-B14F-4D97-AF65-F5344CB8AC3E}">
        <p14:creationId xmlns:p14="http://schemas.microsoft.com/office/powerpoint/2010/main" val="20656607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14</a:t>
            </a:fld>
            <a:endParaRPr lang="en-US"/>
          </a:p>
        </p:txBody>
      </p:sp>
      <p:pic>
        <p:nvPicPr>
          <p:cNvPr id="4" name="Picture 3"/>
          <p:cNvPicPr>
            <a:picLocks noChangeAspect="1"/>
          </p:cNvPicPr>
          <p:nvPr/>
        </p:nvPicPr>
        <p:blipFill>
          <a:blip r:embed="rId3"/>
          <a:stretch>
            <a:fillRect/>
          </a:stretch>
        </p:blipFill>
        <p:spPr>
          <a:xfrm>
            <a:off x="1839424" y="0"/>
            <a:ext cx="8563928" cy="6874288"/>
          </a:xfrm>
          <a:prstGeom prst="rect">
            <a:avLst/>
          </a:prstGeom>
        </p:spPr>
      </p:pic>
    </p:spTree>
    <p:extLst>
      <p:ext uri="{BB962C8B-B14F-4D97-AF65-F5344CB8AC3E}">
        <p14:creationId xmlns:p14="http://schemas.microsoft.com/office/powerpoint/2010/main" val="250079913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81" y="390054"/>
            <a:ext cx="10478724" cy="745629"/>
          </a:xfrm>
        </p:spPr>
        <p:txBody>
          <a:bodyPr/>
          <a:lstStyle/>
          <a:p>
            <a:r>
              <a:rPr lang="en-US" sz="4200" dirty="0" smtClean="0"/>
              <a:t>LCDGT in Other Authority Fields</a:t>
            </a:r>
            <a:endParaRPr lang="en-US" sz="4200" dirty="0"/>
          </a:p>
        </p:txBody>
      </p:sp>
      <p:sp>
        <p:nvSpPr>
          <p:cNvPr id="3" name="Content Placeholder 2"/>
          <p:cNvSpPr>
            <a:spLocks noGrp="1"/>
          </p:cNvSpPr>
          <p:nvPr>
            <p:ph idx="1"/>
          </p:nvPr>
        </p:nvSpPr>
        <p:spPr>
          <a:xfrm>
            <a:off x="995881" y="1306286"/>
            <a:ext cx="10719303" cy="5130729"/>
          </a:xfrm>
        </p:spPr>
        <p:txBody>
          <a:bodyPr>
            <a:noAutofit/>
          </a:bodyPr>
          <a:lstStyle/>
          <a:p>
            <a:r>
              <a:rPr lang="en-US" sz="2500" dirty="0" smtClean="0"/>
              <a:t>LCDGT also authorized for use in some other authority fields: 368 $c, 374, 375</a:t>
            </a:r>
          </a:p>
          <a:p>
            <a:pPr marL="0" indent="0">
              <a:buNone/>
            </a:pPr>
            <a:endParaRPr lang="en-US" sz="2500" dirty="0"/>
          </a:p>
          <a:p>
            <a:pPr marL="0" indent="0">
              <a:buNone/>
            </a:pPr>
            <a:endParaRPr lang="en-US" sz="2500"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140</a:t>
            </a:fld>
            <a:endParaRPr lang="en-US"/>
          </a:p>
        </p:txBody>
      </p:sp>
      <p:pic>
        <p:nvPicPr>
          <p:cNvPr id="10" name="Picture 9"/>
          <p:cNvPicPr>
            <a:picLocks noChangeAspect="1"/>
          </p:cNvPicPr>
          <p:nvPr/>
        </p:nvPicPr>
        <p:blipFill>
          <a:blip r:embed="rId3"/>
          <a:stretch>
            <a:fillRect/>
          </a:stretch>
        </p:blipFill>
        <p:spPr>
          <a:xfrm>
            <a:off x="1281431" y="2031046"/>
            <a:ext cx="10309860" cy="4576572"/>
          </a:xfrm>
          <a:prstGeom prst="rect">
            <a:avLst/>
          </a:prstGeom>
        </p:spPr>
      </p:pic>
      <p:cxnSp>
        <p:nvCxnSpPr>
          <p:cNvPr id="9" name="Straight Arrow Connector 8"/>
          <p:cNvCxnSpPr/>
          <p:nvPr/>
        </p:nvCxnSpPr>
        <p:spPr>
          <a:xfrm>
            <a:off x="535259" y="3746810"/>
            <a:ext cx="4606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35259" y="5215054"/>
            <a:ext cx="4606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35259" y="5638800"/>
            <a:ext cx="4606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66991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20674"/>
          </a:xfrm>
        </p:spPr>
        <p:txBody>
          <a:bodyPr>
            <a:normAutofit fontScale="90000"/>
          </a:bodyPr>
          <a:lstStyle/>
          <a:p>
            <a:r>
              <a:rPr lang="en-US" dirty="0" smtClean="0"/>
              <a:t>LCDGT Exercise 1</a:t>
            </a:r>
            <a:endParaRPr lang="en-US" dirty="0"/>
          </a:p>
        </p:txBody>
      </p:sp>
      <p:sp>
        <p:nvSpPr>
          <p:cNvPr id="3" name="Content Placeholder 2"/>
          <p:cNvSpPr>
            <a:spLocks noGrp="1"/>
          </p:cNvSpPr>
          <p:nvPr>
            <p:ph idx="1"/>
          </p:nvPr>
        </p:nvSpPr>
        <p:spPr>
          <a:xfrm>
            <a:off x="838200" y="1077338"/>
            <a:ext cx="10875579" cy="5281448"/>
          </a:xfrm>
        </p:spPr>
        <p:txBody>
          <a:bodyPr>
            <a:normAutofit/>
          </a:bodyPr>
          <a:lstStyle/>
          <a:p>
            <a:pPr marL="0" indent="0">
              <a:buNone/>
            </a:pPr>
            <a:r>
              <a:rPr lang="en-US" dirty="0" smtClean="0"/>
              <a:t>Here are some established terms found in LCDGT:</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3020559"/>
              </p:ext>
            </p:extLst>
          </p:nvPr>
        </p:nvGraphicFramePr>
        <p:xfrm>
          <a:off x="1046478" y="1833467"/>
          <a:ext cx="9461241" cy="4697307"/>
        </p:xfrm>
        <a:graphic>
          <a:graphicData uri="http://schemas.openxmlformats.org/drawingml/2006/table">
            <a:tbl>
              <a:tblPr bandRow="1">
                <a:tableStyleId>{5C22544A-7EE6-4342-B048-85BDC9FD1C3A}</a:tableStyleId>
              </a:tblPr>
              <a:tblGrid>
                <a:gridCol w="3153747"/>
                <a:gridCol w="3153747"/>
                <a:gridCol w="3153747"/>
              </a:tblGrid>
              <a:tr h="400588">
                <a:tc>
                  <a:txBody>
                    <a:bodyPr/>
                    <a:lstStyle/>
                    <a:p>
                      <a:r>
                        <a:rPr lang="en-US" b="1" dirty="0" smtClean="0">
                          <a:solidFill>
                            <a:schemeClr val="tx1"/>
                          </a:solidFill>
                        </a:rPr>
                        <a:t>Americans</a:t>
                      </a:r>
                      <a:endParaRPr lang="en-US" b="1" dirty="0">
                        <a:solidFill>
                          <a:schemeClr val="tx1"/>
                        </a:solidFill>
                      </a:endParaRPr>
                    </a:p>
                  </a:txBody>
                  <a:tcPr>
                    <a:solidFill>
                      <a:schemeClr val="bg2"/>
                    </a:solidFill>
                  </a:tcPr>
                </a:tc>
                <a:tc>
                  <a:txBody>
                    <a:bodyPr/>
                    <a:lstStyle/>
                    <a:p>
                      <a:r>
                        <a:rPr lang="en-US" b="1" dirty="0" smtClean="0">
                          <a:solidFill>
                            <a:schemeClr val="tx1"/>
                          </a:solidFill>
                        </a:rPr>
                        <a:t>High school students</a:t>
                      </a:r>
                      <a:endParaRPr lang="en-US" b="1" dirty="0">
                        <a:solidFill>
                          <a:schemeClr val="tx1"/>
                        </a:solidFill>
                      </a:endParaRPr>
                    </a:p>
                  </a:txBody>
                  <a:tcPr>
                    <a:solidFill>
                      <a:schemeClr val="bg2"/>
                    </a:solidFill>
                  </a:tcPr>
                </a:tc>
                <a:tc>
                  <a:txBody>
                    <a:bodyPr/>
                    <a:lstStyle/>
                    <a:p>
                      <a:r>
                        <a:rPr lang="en-US" b="1" dirty="0" smtClean="0"/>
                        <a:t>Library employees</a:t>
                      </a:r>
                      <a:endParaRPr lang="en-US" b="1" dirty="0"/>
                    </a:p>
                  </a:txBody>
                  <a:tcPr>
                    <a:solidFill>
                      <a:schemeClr val="bg2"/>
                    </a:solidFill>
                  </a:tcPr>
                </a:tc>
              </a:tr>
              <a:tr h="400588">
                <a:tc>
                  <a:txBody>
                    <a:bodyPr/>
                    <a:lstStyle/>
                    <a:p>
                      <a:r>
                        <a:rPr lang="en-US" b="1" dirty="0" smtClean="0"/>
                        <a:t>British Columbians</a:t>
                      </a:r>
                      <a:endParaRPr lang="en-US" b="1" dirty="0"/>
                    </a:p>
                  </a:txBody>
                  <a:tcPr>
                    <a:solidFill>
                      <a:schemeClr val="bg2"/>
                    </a:solidFill>
                  </a:tcPr>
                </a:tc>
                <a:tc>
                  <a:txBody>
                    <a:bodyPr/>
                    <a:lstStyle/>
                    <a:p>
                      <a:r>
                        <a:rPr lang="en-US" b="1" dirty="0" smtClean="0"/>
                        <a:t>Hotel employees</a:t>
                      </a:r>
                      <a:endParaRPr lang="en-US" b="1" dirty="0"/>
                    </a:p>
                  </a:txBody>
                  <a:tcPr>
                    <a:solidFill>
                      <a:schemeClr val="bg2"/>
                    </a:solidFill>
                  </a:tcPr>
                </a:tc>
                <a:tc>
                  <a:txBody>
                    <a:bodyPr/>
                    <a:lstStyle/>
                    <a:p>
                      <a:r>
                        <a:rPr lang="en-US" b="1" dirty="0" smtClean="0"/>
                        <a:t>Librarians</a:t>
                      </a:r>
                      <a:endParaRPr lang="en-US" b="1" dirty="0"/>
                    </a:p>
                  </a:txBody>
                  <a:tcPr>
                    <a:solidFill>
                      <a:schemeClr val="bg2"/>
                    </a:solidFill>
                  </a:tcPr>
                </a:tc>
              </a:tr>
              <a:tr h="400588">
                <a:tc>
                  <a:txBody>
                    <a:bodyPr/>
                    <a:lstStyle/>
                    <a:p>
                      <a:r>
                        <a:rPr lang="en-US" b="1" dirty="0" smtClean="0"/>
                        <a:t>Buddhists</a:t>
                      </a:r>
                      <a:endParaRPr lang="en-US" b="1" dirty="0"/>
                    </a:p>
                  </a:txBody>
                  <a:tcPr>
                    <a:solidFill>
                      <a:schemeClr val="bg2"/>
                    </a:solidFill>
                  </a:tcPr>
                </a:tc>
                <a:tc>
                  <a:txBody>
                    <a:bodyPr/>
                    <a:lstStyle/>
                    <a:p>
                      <a:r>
                        <a:rPr lang="en-US" b="1" dirty="0" smtClean="0"/>
                        <a:t>Japanese</a:t>
                      </a:r>
                      <a:endParaRPr lang="en-US" b="1" dirty="0"/>
                    </a:p>
                  </a:txBody>
                  <a:tcPr>
                    <a:solidFill>
                      <a:schemeClr val="bg2"/>
                    </a:solidFill>
                  </a:tcPr>
                </a:tc>
                <a:tc>
                  <a:txBody>
                    <a:bodyPr/>
                    <a:lstStyle/>
                    <a:p>
                      <a:r>
                        <a:rPr lang="en-US" b="1" dirty="0" smtClean="0"/>
                        <a:t>Males</a:t>
                      </a:r>
                      <a:endParaRPr lang="en-US" b="1" dirty="0"/>
                    </a:p>
                  </a:txBody>
                  <a:tcPr>
                    <a:solidFill>
                      <a:schemeClr val="bg2"/>
                    </a:solidFill>
                  </a:tcPr>
                </a:tc>
              </a:tr>
              <a:tr h="400588">
                <a:tc>
                  <a:txBody>
                    <a:bodyPr/>
                    <a:lstStyle/>
                    <a:p>
                      <a:r>
                        <a:rPr lang="en-US" b="1" dirty="0" smtClean="0"/>
                        <a:t>Calligraphers</a:t>
                      </a:r>
                      <a:endParaRPr lang="en-US" b="1" dirty="0"/>
                    </a:p>
                  </a:txBody>
                  <a:tcPr>
                    <a:solidFill>
                      <a:schemeClr val="bg2"/>
                    </a:solidFill>
                  </a:tcPr>
                </a:tc>
                <a:tc>
                  <a:txBody>
                    <a:bodyPr/>
                    <a:lstStyle/>
                    <a:p>
                      <a:r>
                        <a:rPr lang="en-US" b="1" smtClean="0"/>
                        <a:t>Japanese Canadians</a:t>
                      </a:r>
                      <a:endParaRPr lang="en-US" b="1" dirty="0"/>
                    </a:p>
                  </a:txBody>
                  <a:tcPr>
                    <a:solidFill>
                      <a:schemeClr val="bg2"/>
                    </a:solidFill>
                  </a:tcPr>
                </a:tc>
                <a:tc>
                  <a:txBody>
                    <a:bodyPr/>
                    <a:lstStyle/>
                    <a:p>
                      <a:r>
                        <a:rPr lang="en-US" b="1" dirty="0" smtClean="0"/>
                        <a:t>Men</a:t>
                      </a:r>
                      <a:endParaRPr lang="en-US" b="1" dirty="0"/>
                    </a:p>
                  </a:txBody>
                  <a:tcPr>
                    <a:solidFill>
                      <a:schemeClr val="bg2"/>
                    </a:solidFill>
                  </a:tcPr>
                </a:tc>
              </a:tr>
              <a:tr h="400588">
                <a:tc>
                  <a:txBody>
                    <a:bodyPr/>
                    <a:lstStyle/>
                    <a:p>
                      <a:r>
                        <a:rPr lang="en-US" b="1" dirty="0" smtClean="0"/>
                        <a:t>Children</a:t>
                      </a:r>
                      <a:endParaRPr lang="en-US" b="1" dirty="0"/>
                    </a:p>
                  </a:txBody>
                  <a:tcPr>
                    <a:solidFill>
                      <a:schemeClr val="bg2"/>
                    </a:solidFill>
                  </a:tcPr>
                </a:tc>
                <a:tc>
                  <a:txBody>
                    <a:bodyPr/>
                    <a:lstStyle/>
                    <a:p>
                      <a:r>
                        <a:rPr lang="en-US" b="1" dirty="0" smtClean="0"/>
                        <a:t>Japanese</a:t>
                      </a:r>
                      <a:r>
                        <a:rPr lang="en-US" b="1" baseline="0" dirty="0" smtClean="0"/>
                        <a:t> speakers</a:t>
                      </a:r>
                      <a:endParaRPr lang="en-US" b="1" dirty="0"/>
                    </a:p>
                  </a:txBody>
                  <a:tcPr>
                    <a:solidFill>
                      <a:schemeClr val="bg2"/>
                    </a:solidFill>
                  </a:tcPr>
                </a:tc>
                <a:tc>
                  <a:txBody>
                    <a:bodyPr/>
                    <a:lstStyle/>
                    <a:p>
                      <a:r>
                        <a:rPr lang="en-US" b="1" dirty="0" smtClean="0"/>
                        <a:t>Monks</a:t>
                      </a:r>
                      <a:endParaRPr lang="en-US" b="1" dirty="0"/>
                    </a:p>
                  </a:txBody>
                  <a:tcPr>
                    <a:solidFill>
                      <a:schemeClr val="bg2"/>
                    </a:solidFill>
                  </a:tcPr>
                </a:tc>
              </a:tr>
              <a:tr h="400588">
                <a:tc>
                  <a:txBody>
                    <a:bodyPr/>
                    <a:lstStyle/>
                    <a:p>
                      <a:r>
                        <a:rPr lang="en-US" b="1" dirty="0" smtClean="0"/>
                        <a:t>Chinese</a:t>
                      </a:r>
                      <a:endParaRPr lang="en-US" b="1" dirty="0"/>
                    </a:p>
                  </a:txBody>
                  <a:tcPr>
                    <a:solidFill>
                      <a:schemeClr val="bg2"/>
                    </a:solidFill>
                  </a:tcPr>
                </a:tc>
                <a:tc>
                  <a:txBody>
                    <a:bodyPr/>
                    <a:lstStyle/>
                    <a:p>
                      <a:r>
                        <a:rPr lang="en-US" b="1" dirty="0" smtClean="0"/>
                        <a:t>Journalists</a:t>
                      </a:r>
                      <a:endParaRPr lang="en-US" b="1" dirty="0"/>
                    </a:p>
                  </a:txBody>
                  <a:tcPr>
                    <a:solidFill>
                      <a:schemeClr val="bg2"/>
                    </a:solidFill>
                  </a:tcPr>
                </a:tc>
                <a:tc>
                  <a:txBody>
                    <a:bodyPr/>
                    <a:lstStyle/>
                    <a:p>
                      <a:r>
                        <a:rPr lang="en-US" b="1" dirty="0" smtClean="0"/>
                        <a:t>Restaurant employees</a:t>
                      </a:r>
                      <a:endParaRPr lang="en-US" b="1" dirty="0"/>
                    </a:p>
                  </a:txBody>
                  <a:tcPr>
                    <a:solidFill>
                      <a:schemeClr val="bg2"/>
                    </a:solidFill>
                  </a:tcPr>
                </a:tc>
              </a:tr>
              <a:tr h="691427">
                <a:tc>
                  <a:txBody>
                    <a:bodyPr/>
                    <a:lstStyle/>
                    <a:p>
                      <a:r>
                        <a:rPr lang="en-US" b="1" dirty="0" smtClean="0"/>
                        <a:t>Chinese Americans</a:t>
                      </a:r>
                      <a:endParaRPr lang="en-US" b="1" dirty="0"/>
                    </a:p>
                  </a:txBody>
                  <a:tcPr>
                    <a:solidFill>
                      <a:schemeClr val="bg2"/>
                    </a:solidFill>
                  </a:tcPr>
                </a:tc>
                <a:tc>
                  <a:txBody>
                    <a:bodyPr/>
                    <a:lstStyle/>
                    <a:p>
                      <a:r>
                        <a:rPr lang="en-US" b="1" dirty="0" smtClean="0"/>
                        <a:t>Junior high school students</a:t>
                      </a:r>
                      <a:endParaRPr lang="en-US" b="1" dirty="0"/>
                    </a:p>
                  </a:txBody>
                  <a:tcPr>
                    <a:solidFill>
                      <a:schemeClr val="bg2"/>
                    </a:solidFill>
                  </a:tcPr>
                </a:tc>
                <a:tc>
                  <a:txBody>
                    <a:bodyPr/>
                    <a:lstStyle/>
                    <a:p>
                      <a:r>
                        <a:rPr lang="en-US" b="1" dirty="0" smtClean="0"/>
                        <a:t>Teenagers</a:t>
                      </a:r>
                      <a:endParaRPr lang="en-US" b="1" dirty="0"/>
                    </a:p>
                  </a:txBody>
                  <a:tcPr>
                    <a:solidFill>
                      <a:schemeClr val="bg2"/>
                    </a:solidFill>
                  </a:tcPr>
                </a:tc>
              </a:tr>
              <a:tr h="4005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Chinese speakers</a:t>
                      </a:r>
                    </a:p>
                  </a:txBody>
                  <a:tcPr>
                    <a:solidFill>
                      <a:schemeClr val="bg2"/>
                    </a:solidFill>
                  </a:tcPr>
                </a:tc>
                <a:tc>
                  <a:txBody>
                    <a:bodyPr/>
                    <a:lstStyle/>
                    <a:p>
                      <a:r>
                        <a:rPr lang="en-US" b="1" dirty="0" smtClean="0"/>
                        <a:t>Korean speakers</a:t>
                      </a:r>
                      <a:endParaRPr lang="en-US" b="1" dirty="0"/>
                    </a:p>
                  </a:txBody>
                  <a:tcPr>
                    <a:solidFill>
                      <a:schemeClr val="bg2"/>
                    </a:solidFill>
                  </a:tcPr>
                </a:tc>
                <a:tc>
                  <a:txBody>
                    <a:bodyPr/>
                    <a:lstStyle/>
                    <a:p>
                      <a:r>
                        <a:rPr lang="en-US" b="1" dirty="0" smtClean="0"/>
                        <a:t>Travelers</a:t>
                      </a:r>
                      <a:endParaRPr lang="en-US" b="1" dirty="0"/>
                    </a:p>
                  </a:txBody>
                  <a:tcPr>
                    <a:solidFill>
                      <a:schemeClr val="bg2"/>
                    </a:solidFill>
                  </a:tcPr>
                </a:tc>
              </a:tr>
              <a:tr h="400588">
                <a:tc>
                  <a:txBody>
                    <a:bodyPr/>
                    <a:lstStyle/>
                    <a:p>
                      <a:r>
                        <a:rPr lang="en-US" b="1" dirty="0" err="1" smtClean="0"/>
                        <a:t>Chosŏnjok</a:t>
                      </a:r>
                      <a:endParaRPr lang="en-US" b="1" dirty="0"/>
                    </a:p>
                  </a:txBody>
                  <a:tcPr>
                    <a:solidFill>
                      <a:schemeClr val="bg2"/>
                    </a:solidFill>
                  </a:tcPr>
                </a:tc>
                <a:tc>
                  <a:txBody>
                    <a:bodyPr/>
                    <a:lstStyle/>
                    <a:p>
                      <a:r>
                        <a:rPr lang="en-US" b="1" dirty="0" smtClean="0"/>
                        <a:t>Koreans</a:t>
                      </a:r>
                      <a:endParaRPr lang="en-US" b="1" dirty="0"/>
                    </a:p>
                  </a:txBody>
                  <a:tcPr>
                    <a:solidFill>
                      <a:schemeClr val="bg2"/>
                    </a:solidFill>
                  </a:tcPr>
                </a:tc>
                <a:tc>
                  <a:txBody>
                    <a:bodyPr/>
                    <a:lstStyle/>
                    <a:p>
                      <a:r>
                        <a:rPr lang="en-US" b="1" dirty="0" smtClean="0"/>
                        <a:t>Tourism industry employees</a:t>
                      </a:r>
                    </a:p>
                  </a:txBody>
                  <a:tcPr>
                    <a:solidFill>
                      <a:schemeClr val="bg2"/>
                    </a:solidFill>
                  </a:tcPr>
                </a:tc>
              </a:tr>
              <a:tr h="400588">
                <a:tc>
                  <a:txBody>
                    <a:bodyPr/>
                    <a:lstStyle/>
                    <a:p>
                      <a:r>
                        <a:rPr lang="en-US" b="1" dirty="0" smtClean="0"/>
                        <a:t>English speakers</a:t>
                      </a:r>
                    </a:p>
                  </a:txBody>
                  <a:tcPr>
                    <a:solidFill>
                      <a:schemeClr val="bg2"/>
                    </a:solidFill>
                  </a:tcPr>
                </a:tc>
                <a:tc>
                  <a:txBody>
                    <a:bodyPr/>
                    <a:lstStyle/>
                    <a:p>
                      <a:r>
                        <a:rPr lang="en-US" b="1" dirty="0" smtClean="0"/>
                        <a:t>Lamas</a:t>
                      </a:r>
                      <a:endParaRPr lang="en-US" b="1" dirty="0"/>
                    </a:p>
                  </a:txBody>
                  <a:tcPr>
                    <a:solidFill>
                      <a:schemeClr val="bg2"/>
                    </a:solidFill>
                  </a:tcPr>
                </a:tc>
                <a:tc>
                  <a:txBody>
                    <a:bodyPr/>
                    <a:lstStyle/>
                    <a:p>
                      <a:r>
                        <a:rPr lang="en-US" b="1" dirty="0" smtClean="0"/>
                        <a:t>Women</a:t>
                      </a:r>
                    </a:p>
                  </a:txBody>
                  <a:tcPr>
                    <a:solidFill>
                      <a:schemeClr val="bg2"/>
                    </a:solidFill>
                  </a:tcPr>
                </a:tc>
              </a:tr>
              <a:tr h="400588">
                <a:tc>
                  <a:txBody>
                    <a:bodyPr/>
                    <a:lstStyle/>
                    <a:p>
                      <a:r>
                        <a:rPr lang="en-US" b="1" dirty="0" smtClean="0"/>
                        <a:t>Females</a:t>
                      </a:r>
                    </a:p>
                  </a:txBody>
                  <a:tcPr>
                    <a:solidFill>
                      <a:schemeClr val="bg2"/>
                    </a:solidFill>
                  </a:tcPr>
                </a:tc>
                <a:tc>
                  <a:txBody>
                    <a:bodyPr/>
                    <a:lstStyle/>
                    <a:p>
                      <a:r>
                        <a:rPr lang="en-US" b="1" dirty="0" smtClean="0"/>
                        <a:t>Lawyers</a:t>
                      </a:r>
                      <a:endParaRPr lang="en-US" b="1" dirty="0"/>
                    </a:p>
                  </a:txBody>
                  <a:tcPr>
                    <a:solidFill>
                      <a:schemeClr val="bg2"/>
                    </a:solidFill>
                  </a:tcPr>
                </a:tc>
                <a:tc>
                  <a:txBody>
                    <a:bodyPr/>
                    <a:lstStyle/>
                    <a:p>
                      <a:r>
                        <a:rPr lang="en-US" b="1" dirty="0" smtClean="0"/>
                        <a:t>Zen Buddhists</a:t>
                      </a:r>
                    </a:p>
                  </a:txBody>
                  <a:tcPr>
                    <a:solidFill>
                      <a:schemeClr val="bg2"/>
                    </a:solidFill>
                  </a:tcPr>
                </a:tc>
              </a:tr>
            </a:tbl>
          </a:graphicData>
        </a:graphic>
      </p:graphicFrame>
      <p:sp>
        <p:nvSpPr>
          <p:cNvPr id="5" name="Slide Number Placeholder 4"/>
          <p:cNvSpPr>
            <a:spLocks noGrp="1"/>
          </p:cNvSpPr>
          <p:nvPr>
            <p:ph type="sldNum" sz="quarter" idx="12"/>
          </p:nvPr>
        </p:nvSpPr>
        <p:spPr/>
        <p:txBody>
          <a:bodyPr/>
          <a:lstStyle/>
          <a:p>
            <a:fld id="{A00A331D-2EB0-4CEE-8662-2FAB66802E28}" type="slidenum">
              <a:rPr lang="en-US" smtClean="0"/>
              <a:t>141</a:t>
            </a:fld>
            <a:endParaRPr lang="en-US"/>
          </a:p>
        </p:txBody>
      </p:sp>
    </p:spTree>
    <p:extLst>
      <p:ext uri="{BB962C8B-B14F-4D97-AF65-F5344CB8AC3E}">
        <p14:creationId xmlns:p14="http://schemas.microsoft.com/office/powerpoint/2010/main" val="335090525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858"/>
            <a:ext cx="10515600" cy="683282"/>
          </a:xfrm>
        </p:spPr>
        <p:txBody>
          <a:bodyPr>
            <a:normAutofit fontScale="90000"/>
          </a:bodyPr>
          <a:lstStyle/>
          <a:p>
            <a:r>
              <a:rPr lang="en-US" dirty="0" smtClean="0"/>
              <a:t>LCDGT Exercise 1</a:t>
            </a:r>
            <a:endParaRPr lang="en-US" dirty="0"/>
          </a:p>
        </p:txBody>
      </p:sp>
      <p:sp>
        <p:nvSpPr>
          <p:cNvPr id="3" name="Content Placeholder 2"/>
          <p:cNvSpPr>
            <a:spLocks noGrp="1"/>
          </p:cNvSpPr>
          <p:nvPr>
            <p:ph idx="1"/>
          </p:nvPr>
        </p:nvSpPr>
        <p:spPr>
          <a:xfrm>
            <a:off x="838199" y="881141"/>
            <a:ext cx="10875579" cy="5921680"/>
          </a:xfrm>
        </p:spPr>
        <p:txBody>
          <a:bodyPr>
            <a:normAutofit fontScale="92500" lnSpcReduction="20000"/>
          </a:bodyPr>
          <a:lstStyle/>
          <a:p>
            <a:pPr marL="0" indent="0">
              <a:buNone/>
            </a:pPr>
            <a:r>
              <a:rPr lang="en-US" dirty="0" smtClean="0"/>
              <a:t>Assign audience and creator/contributor characteristics for the following resources based on these subject headings assigned:</a:t>
            </a:r>
          </a:p>
          <a:p>
            <a:pPr marL="514350" indent="-514350">
              <a:buAutoNum type="arabicPeriod"/>
            </a:pPr>
            <a:r>
              <a:rPr lang="en-US" dirty="0" smtClean="0"/>
              <a:t>Children’s poetry, Chinese.</a:t>
            </a:r>
          </a:p>
          <a:p>
            <a:pPr marL="514350" indent="-514350">
              <a:buAutoNum type="arabicPeriod"/>
            </a:pPr>
            <a:r>
              <a:rPr lang="en-US" dirty="0"/>
              <a:t>Korean language </a:t>
            </a:r>
            <a:r>
              <a:rPr lang="en-US" dirty="0" smtClean="0"/>
              <a:t>$v </a:t>
            </a:r>
            <a:r>
              <a:rPr lang="en-US" dirty="0"/>
              <a:t>Textbooks for foreign speakers </a:t>
            </a:r>
            <a:r>
              <a:rPr lang="en-US" dirty="0" smtClean="0"/>
              <a:t>$x Japanese.</a:t>
            </a:r>
          </a:p>
          <a:p>
            <a:pPr marL="514350" indent="-514350">
              <a:buAutoNum type="arabicPeriod"/>
            </a:pPr>
            <a:r>
              <a:rPr lang="en-US" dirty="0"/>
              <a:t>Japanese language $v Conversation and phrase books (for restaurant and hotel personnel</a:t>
            </a:r>
            <a:r>
              <a:rPr lang="en-US" dirty="0" smtClean="0"/>
              <a:t>)</a:t>
            </a:r>
          </a:p>
          <a:p>
            <a:pPr marL="0" indent="0">
              <a:buNone/>
            </a:pPr>
            <a:r>
              <a:rPr lang="en-US" dirty="0" smtClean="0"/>
              <a:t>       </a:t>
            </a:r>
            <a:r>
              <a:rPr lang="en-US" dirty="0"/>
              <a:t>Japanese language $v Conversation and phrase </a:t>
            </a:r>
            <a:r>
              <a:rPr lang="en-US" dirty="0" smtClean="0"/>
              <a:t>books $x Korean.</a:t>
            </a:r>
          </a:p>
          <a:p>
            <a:pPr marL="0" indent="0">
              <a:buNone/>
            </a:pPr>
            <a:r>
              <a:rPr lang="en-US" dirty="0" smtClean="0"/>
              <a:t>4.   Sermons, Korean $x Women authors.</a:t>
            </a:r>
          </a:p>
          <a:p>
            <a:pPr marL="0" indent="0">
              <a:buNone/>
            </a:pPr>
            <a:r>
              <a:rPr lang="en-US" dirty="0" smtClean="0"/>
              <a:t>5.   Whitman</a:t>
            </a:r>
            <a:r>
              <a:rPr lang="en-US" dirty="0"/>
              <a:t>, Walt, </a:t>
            </a:r>
            <a:r>
              <a:rPr lang="en-US" dirty="0" smtClean="0"/>
              <a:t>$d </a:t>
            </a:r>
            <a:r>
              <a:rPr lang="en-US" dirty="0"/>
              <a:t>1819-1892 $</a:t>
            </a:r>
            <a:r>
              <a:rPr lang="en-US" dirty="0" smtClean="0"/>
              <a:t>v </a:t>
            </a:r>
            <a:r>
              <a:rPr lang="en-US" dirty="0"/>
              <a:t>Translations into </a:t>
            </a:r>
            <a:r>
              <a:rPr lang="en-US" dirty="0" smtClean="0"/>
              <a:t>Chinese.</a:t>
            </a:r>
          </a:p>
          <a:p>
            <a:pPr marL="0" indent="0">
              <a:buNone/>
            </a:pPr>
            <a:r>
              <a:rPr lang="en-US" dirty="0" smtClean="0"/>
              <a:t>6.   American drama $x Chinese American authors.</a:t>
            </a:r>
          </a:p>
          <a:p>
            <a:pPr marL="0" indent="0">
              <a:buNone/>
            </a:pPr>
            <a:r>
              <a:rPr lang="en-US" dirty="0" smtClean="0"/>
              <a:t>      American drama $x Buddhist authors.</a:t>
            </a:r>
          </a:p>
          <a:p>
            <a:pPr marL="0" indent="0">
              <a:buNone/>
            </a:pPr>
            <a:r>
              <a:rPr lang="en-US" dirty="0"/>
              <a:t> </a:t>
            </a:r>
            <a:r>
              <a:rPr lang="en-US" dirty="0" smtClean="0"/>
              <a:t>     Young adult drama, American.</a:t>
            </a:r>
          </a:p>
          <a:p>
            <a:pPr marL="0" indent="0">
              <a:buNone/>
            </a:pPr>
            <a:r>
              <a:rPr lang="en-US" dirty="0" smtClean="0"/>
              <a:t>7.   Monks’ writings, Japanese $z British Columbia $z Vancouver.</a:t>
            </a:r>
          </a:p>
          <a:p>
            <a:pPr marL="0" indent="0">
              <a:buNone/>
            </a:pPr>
            <a:r>
              <a:rPr lang="en-US" dirty="0"/>
              <a:t> </a:t>
            </a:r>
            <a:r>
              <a:rPr lang="en-US" dirty="0" smtClean="0"/>
              <a:t>     Zen literature, Japanese $z British Columbia $z Vancouver.</a:t>
            </a:r>
          </a:p>
          <a:p>
            <a:pPr marL="0" indent="0">
              <a:buNone/>
            </a:pPr>
            <a:r>
              <a:rPr lang="en-US" dirty="0"/>
              <a:t>      </a:t>
            </a:r>
            <a:r>
              <a:rPr lang="en-US" dirty="0" smtClean="0"/>
              <a:t>Gautama </a:t>
            </a:r>
            <a:r>
              <a:rPr lang="en-US" dirty="0"/>
              <a:t>Buddha </a:t>
            </a:r>
            <a:r>
              <a:rPr lang="en-US" dirty="0" smtClean="0"/>
              <a:t>$v Juvenile literature.        </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142</a:t>
            </a:fld>
            <a:endParaRPr lang="en-US"/>
          </a:p>
        </p:txBody>
      </p:sp>
    </p:spTree>
    <p:extLst>
      <p:ext uri="{BB962C8B-B14F-4D97-AF65-F5344CB8AC3E}">
        <p14:creationId xmlns:p14="http://schemas.microsoft.com/office/powerpoint/2010/main" val="381208810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LCDGT Exercise 2</a:t>
            </a:r>
            <a:endParaRPr lang="en-US" dirty="0"/>
          </a:p>
        </p:txBody>
      </p:sp>
      <p:sp>
        <p:nvSpPr>
          <p:cNvPr id="3" name="Content Placeholder 2"/>
          <p:cNvSpPr>
            <a:spLocks noGrp="1"/>
          </p:cNvSpPr>
          <p:nvPr>
            <p:ph idx="1"/>
          </p:nvPr>
        </p:nvSpPr>
        <p:spPr/>
        <p:txBody>
          <a:bodyPr/>
          <a:lstStyle/>
          <a:p>
            <a:pPr marL="0" indent="0">
              <a:buNone/>
            </a:pPr>
            <a:r>
              <a:rPr lang="en-US" dirty="0"/>
              <a:t>Based on the information found in the resources shown on the following slides, what audience and/or creator/contributor characteristics would you want to assign?  (Don’t worry about the exact authorized terms</a:t>
            </a:r>
            <a:r>
              <a:rPr lang="en-US" dirty="0" smtClean="0"/>
              <a:t>.)</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143</a:t>
            </a:fld>
            <a:endParaRPr lang="en-US"/>
          </a:p>
        </p:txBody>
      </p:sp>
    </p:spTree>
    <p:extLst>
      <p:ext uri="{BB962C8B-B14F-4D97-AF65-F5344CB8AC3E}">
        <p14:creationId xmlns:p14="http://schemas.microsoft.com/office/powerpoint/2010/main" val="5967771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144</a:t>
            </a:fld>
            <a:endParaRPr lang="en-US"/>
          </a:p>
        </p:txBody>
      </p:sp>
      <p:pic>
        <p:nvPicPr>
          <p:cNvPr id="4" name="Picture 3"/>
          <p:cNvPicPr>
            <a:picLocks noChangeAspect="1"/>
          </p:cNvPicPr>
          <p:nvPr/>
        </p:nvPicPr>
        <p:blipFill>
          <a:blip r:embed="rId3"/>
          <a:stretch>
            <a:fillRect/>
          </a:stretch>
        </p:blipFill>
        <p:spPr>
          <a:xfrm>
            <a:off x="1769885" y="33814"/>
            <a:ext cx="8341614" cy="6824186"/>
          </a:xfrm>
          <a:prstGeom prst="rect">
            <a:avLst/>
          </a:prstGeom>
        </p:spPr>
      </p:pic>
    </p:spTree>
    <p:extLst>
      <p:ext uri="{BB962C8B-B14F-4D97-AF65-F5344CB8AC3E}">
        <p14:creationId xmlns:p14="http://schemas.microsoft.com/office/powerpoint/2010/main" val="359377840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145</a:t>
            </a:fld>
            <a:endParaRPr lang="en-US"/>
          </a:p>
        </p:txBody>
      </p:sp>
      <p:pic>
        <p:nvPicPr>
          <p:cNvPr id="3" name="Picture 2"/>
          <p:cNvPicPr>
            <a:picLocks noChangeAspect="1"/>
          </p:cNvPicPr>
          <p:nvPr/>
        </p:nvPicPr>
        <p:blipFill>
          <a:blip r:embed="rId3"/>
          <a:stretch>
            <a:fillRect/>
          </a:stretch>
        </p:blipFill>
        <p:spPr>
          <a:xfrm>
            <a:off x="2416219" y="381"/>
            <a:ext cx="6802946" cy="6857619"/>
          </a:xfrm>
          <a:prstGeom prst="rect">
            <a:avLst/>
          </a:prstGeom>
        </p:spPr>
      </p:pic>
    </p:spTree>
    <p:extLst>
      <p:ext uri="{BB962C8B-B14F-4D97-AF65-F5344CB8AC3E}">
        <p14:creationId xmlns:p14="http://schemas.microsoft.com/office/powerpoint/2010/main" val="283288484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146</a:t>
            </a:fld>
            <a:endParaRPr lang="en-US"/>
          </a:p>
        </p:txBody>
      </p:sp>
      <p:pic>
        <p:nvPicPr>
          <p:cNvPr id="3" name="Picture 2"/>
          <p:cNvPicPr>
            <a:picLocks noChangeAspect="1"/>
          </p:cNvPicPr>
          <p:nvPr/>
        </p:nvPicPr>
        <p:blipFill>
          <a:blip r:embed="rId3"/>
          <a:stretch>
            <a:fillRect/>
          </a:stretch>
        </p:blipFill>
        <p:spPr>
          <a:xfrm>
            <a:off x="2665375" y="210947"/>
            <a:ext cx="6565392" cy="6510528"/>
          </a:xfrm>
          <a:prstGeom prst="rect">
            <a:avLst/>
          </a:prstGeom>
        </p:spPr>
      </p:pic>
    </p:spTree>
    <p:extLst>
      <p:ext uri="{BB962C8B-B14F-4D97-AF65-F5344CB8AC3E}">
        <p14:creationId xmlns:p14="http://schemas.microsoft.com/office/powerpoint/2010/main" val="173514024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147</a:t>
            </a:fld>
            <a:endParaRPr lang="en-US"/>
          </a:p>
        </p:txBody>
      </p:sp>
      <p:pic>
        <p:nvPicPr>
          <p:cNvPr id="3" name="Picture 2"/>
          <p:cNvPicPr>
            <a:picLocks noChangeAspect="1"/>
          </p:cNvPicPr>
          <p:nvPr/>
        </p:nvPicPr>
        <p:blipFill>
          <a:blip r:embed="rId3"/>
          <a:stretch>
            <a:fillRect/>
          </a:stretch>
        </p:blipFill>
        <p:spPr>
          <a:xfrm>
            <a:off x="2462212" y="285750"/>
            <a:ext cx="7267575" cy="6286500"/>
          </a:xfrm>
          <a:prstGeom prst="rect">
            <a:avLst/>
          </a:prstGeom>
        </p:spPr>
      </p:pic>
    </p:spTree>
    <p:extLst>
      <p:ext uri="{BB962C8B-B14F-4D97-AF65-F5344CB8AC3E}">
        <p14:creationId xmlns:p14="http://schemas.microsoft.com/office/powerpoint/2010/main" val="427147649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148</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59" y="956449"/>
            <a:ext cx="3571875" cy="4752975"/>
          </a:xfrm>
          <a:prstGeom prst="rect">
            <a:avLst/>
          </a:prstGeom>
        </p:spPr>
      </p:pic>
      <p:pic>
        <p:nvPicPr>
          <p:cNvPr id="4" name="Picture 3"/>
          <p:cNvPicPr>
            <a:picLocks noChangeAspect="1"/>
          </p:cNvPicPr>
          <p:nvPr/>
        </p:nvPicPr>
        <p:blipFill>
          <a:blip r:embed="rId4"/>
          <a:stretch>
            <a:fillRect/>
          </a:stretch>
        </p:blipFill>
        <p:spPr>
          <a:xfrm>
            <a:off x="3744834" y="868680"/>
            <a:ext cx="8305800" cy="4886325"/>
          </a:xfrm>
          <a:prstGeom prst="rect">
            <a:avLst/>
          </a:prstGeom>
        </p:spPr>
      </p:pic>
    </p:spTree>
    <p:extLst>
      <p:ext uri="{BB962C8B-B14F-4D97-AF65-F5344CB8AC3E}">
        <p14:creationId xmlns:p14="http://schemas.microsoft.com/office/powerpoint/2010/main" val="193692668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149</a:t>
            </a:fld>
            <a:endParaRPr lang="en-US"/>
          </a:p>
        </p:txBody>
      </p:sp>
      <p:pic>
        <p:nvPicPr>
          <p:cNvPr id="3" name="Picture 2"/>
          <p:cNvPicPr>
            <a:picLocks noChangeAspect="1"/>
          </p:cNvPicPr>
          <p:nvPr/>
        </p:nvPicPr>
        <p:blipFill>
          <a:blip r:embed="rId3"/>
          <a:stretch>
            <a:fillRect/>
          </a:stretch>
        </p:blipFill>
        <p:spPr>
          <a:xfrm>
            <a:off x="2630176" y="-1"/>
            <a:ext cx="7023354" cy="6854952"/>
          </a:xfrm>
          <a:prstGeom prst="rect">
            <a:avLst/>
          </a:prstGeom>
        </p:spPr>
      </p:pic>
    </p:spTree>
    <p:extLst>
      <p:ext uri="{BB962C8B-B14F-4D97-AF65-F5344CB8AC3E}">
        <p14:creationId xmlns:p14="http://schemas.microsoft.com/office/powerpoint/2010/main" val="28782219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15</a:t>
            </a:fld>
            <a:endParaRPr lang="en-US"/>
          </a:p>
        </p:txBody>
      </p:sp>
      <p:pic>
        <p:nvPicPr>
          <p:cNvPr id="3" name="Picture 2"/>
          <p:cNvPicPr>
            <a:picLocks noChangeAspect="1"/>
          </p:cNvPicPr>
          <p:nvPr/>
        </p:nvPicPr>
        <p:blipFill>
          <a:blip r:embed="rId3"/>
          <a:stretch>
            <a:fillRect/>
          </a:stretch>
        </p:blipFill>
        <p:spPr>
          <a:xfrm>
            <a:off x="2394967" y="0"/>
            <a:ext cx="7419404" cy="6809899"/>
          </a:xfrm>
          <a:prstGeom prst="rect">
            <a:avLst/>
          </a:prstGeom>
        </p:spPr>
      </p:pic>
    </p:spTree>
    <p:extLst>
      <p:ext uri="{BB962C8B-B14F-4D97-AF65-F5344CB8AC3E}">
        <p14:creationId xmlns:p14="http://schemas.microsoft.com/office/powerpoint/2010/main" val="84986183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150</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51" y="912424"/>
            <a:ext cx="5715000" cy="4810125"/>
          </a:xfrm>
          <a:prstGeom prst="rect">
            <a:avLst/>
          </a:prstGeom>
        </p:spPr>
      </p:pic>
      <p:pic>
        <p:nvPicPr>
          <p:cNvPr id="6" name="Picture 5"/>
          <p:cNvPicPr>
            <a:picLocks noChangeAspect="1"/>
          </p:cNvPicPr>
          <p:nvPr/>
        </p:nvPicPr>
        <p:blipFill>
          <a:blip r:embed="rId4"/>
          <a:stretch>
            <a:fillRect/>
          </a:stretch>
        </p:blipFill>
        <p:spPr>
          <a:xfrm>
            <a:off x="6667383" y="38100"/>
            <a:ext cx="5191125" cy="6819900"/>
          </a:xfrm>
          <a:prstGeom prst="rect">
            <a:avLst/>
          </a:prstGeom>
        </p:spPr>
      </p:pic>
    </p:spTree>
    <p:extLst>
      <p:ext uri="{BB962C8B-B14F-4D97-AF65-F5344CB8AC3E}">
        <p14:creationId xmlns:p14="http://schemas.microsoft.com/office/powerpoint/2010/main" val="321275007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Facets</a:t>
            </a:r>
            <a:endParaRPr lang="en-US" dirty="0"/>
          </a:p>
        </p:txBody>
      </p:sp>
      <p:sp>
        <p:nvSpPr>
          <p:cNvPr id="3" name="Content Placeholder 2"/>
          <p:cNvSpPr>
            <a:spLocks noGrp="1"/>
          </p:cNvSpPr>
          <p:nvPr>
            <p:ph idx="1"/>
          </p:nvPr>
        </p:nvSpPr>
        <p:spPr/>
        <p:txBody>
          <a:bodyPr/>
          <a:lstStyle/>
          <a:p>
            <a:r>
              <a:rPr lang="en-US" dirty="0" smtClean="0"/>
              <a:t>Time Period of Creation</a:t>
            </a:r>
          </a:p>
          <a:p>
            <a:r>
              <a:rPr lang="en-US" dirty="0" smtClean="0"/>
              <a:t>Language</a:t>
            </a:r>
          </a:p>
          <a:p>
            <a:r>
              <a:rPr lang="en-US" dirty="0" smtClean="0"/>
              <a:t>Place of Creation</a:t>
            </a:r>
          </a:p>
          <a:p>
            <a:r>
              <a:rPr lang="en-US" dirty="0" smtClean="0"/>
              <a:t>Country of Producing Entity</a:t>
            </a:r>
          </a:p>
          <a:p>
            <a:r>
              <a:rPr lang="en-US" dirty="0" smtClean="0"/>
              <a:t>Music Medium of Performance</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151</a:t>
            </a:fld>
            <a:endParaRPr lang="en-US"/>
          </a:p>
        </p:txBody>
      </p:sp>
    </p:spTree>
    <p:extLst>
      <p:ext uri="{BB962C8B-B14F-4D97-AF65-F5344CB8AC3E}">
        <p14:creationId xmlns:p14="http://schemas.microsoft.com/office/powerpoint/2010/main" val="248044603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9"/>
            <a:ext cx="10515600" cy="683090"/>
          </a:xfrm>
        </p:spPr>
        <p:txBody>
          <a:bodyPr>
            <a:normAutofit fontScale="90000"/>
          </a:bodyPr>
          <a:lstStyle/>
          <a:p>
            <a:r>
              <a:rPr lang="en-US" dirty="0" smtClean="0"/>
              <a:t>Time Period of Creation</a:t>
            </a:r>
            <a:endParaRPr lang="en-US" dirty="0"/>
          </a:p>
        </p:txBody>
      </p:sp>
      <p:sp>
        <p:nvSpPr>
          <p:cNvPr id="3" name="Content Placeholder 2"/>
          <p:cNvSpPr>
            <a:spLocks noGrp="1"/>
          </p:cNvSpPr>
          <p:nvPr>
            <p:ph idx="1"/>
          </p:nvPr>
        </p:nvSpPr>
        <p:spPr>
          <a:xfrm>
            <a:off x="838200" y="1148576"/>
            <a:ext cx="10515600" cy="5572899"/>
          </a:xfrm>
        </p:spPr>
        <p:txBody>
          <a:bodyPr>
            <a:normAutofit lnSpcReduction="10000"/>
          </a:bodyPr>
          <a:lstStyle/>
          <a:p>
            <a:pPr>
              <a:spcAft>
                <a:spcPts val="1200"/>
              </a:spcAft>
            </a:pPr>
            <a:r>
              <a:rPr lang="en-US" dirty="0" smtClean="0"/>
              <a:t>If we stop using LCSH terms to describe what something is, we now know where to put genre/form, audience, and creator characteristics.  But what about LCSH strings that include chronological information?</a:t>
            </a:r>
            <a:endParaRPr lang="en-US" dirty="0"/>
          </a:p>
          <a:p>
            <a:pPr marL="0" indent="0">
              <a:buNone/>
            </a:pPr>
            <a:r>
              <a:rPr lang="en-US" dirty="0" smtClean="0"/>
              <a:t>	</a:t>
            </a:r>
            <a:r>
              <a:rPr lang="en-US" b="1" dirty="0" smtClean="0"/>
              <a:t>Rock music $y 1971-1980</a:t>
            </a:r>
          </a:p>
          <a:p>
            <a:pPr marL="0" indent="0">
              <a:buNone/>
            </a:pPr>
            <a:endParaRPr lang="en-US" b="1" dirty="0"/>
          </a:p>
          <a:p>
            <a:pPr marL="0" indent="0">
              <a:buNone/>
            </a:pPr>
            <a:r>
              <a:rPr lang="en-US" b="1" dirty="0" smtClean="0"/>
              <a:t>	Orchestral music </a:t>
            </a:r>
            <a:r>
              <a:rPr lang="en-US" b="1" dirty="0"/>
              <a:t>$y 18th century</a:t>
            </a:r>
            <a:endParaRPr lang="en-US" b="1" dirty="0" smtClean="0"/>
          </a:p>
          <a:p>
            <a:pPr marL="0" indent="0">
              <a:buNone/>
            </a:pPr>
            <a:endParaRPr lang="en-US" b="1" dirty="0"/>
          </a:p>
          <a:p>
            <a:pPr marL="0" indent="0">
              <a:buNone/>
            </a:pPr>
            <a:r>
              <a:rPr lang="en-US" b="1" dirty="0"/>
              <a:t>	American poetry </a:t>
            </a:r>
            <a:r>
              <a:rPr lang="en-US" b="1" dirty="0" smtClean="0"/>
              <a:t>$y </a:t>
            </a:r>
            <a:r>
              <a:rPr lang="en-US" b="1" dirty="0"/>
              <a:t>20th </a:t>
            </a:r>
            <a:r>
              <a:rPr lang="en-US" b="1" dirty="0" smtClean="0"/>
              <a:t>century</a:t>
            </a:r>
          </a:p>
          <a:p>
            <a:pPr marL="0" indent="0">
              <a:buNone/>
            </a:pPr>
            <a:endParaRPr lang="en-US" b="1" dirty="0"/>
          </a:p>
          <a:p>
            <a:pPr marL="0" indent="0">
              <a:buNone/>
            </a:pPr>
            <a:r>
              <a:rPr lang="en-US" b="1" dirty="0" smtClean="0"/>
              <a:t>	</a:t>
            </a:r>
            <a:r>
              <a:rPr lang="fr-FR" b="1" dirty="0" err="1"/>
              <a:t>European</a:t>
            </a:r>
            <a:r>
              <a:rPr lang="fr-FR" b="1" dirty="0"/>
              <a:t> </a:t>
            </a:r>
            <a:r>
              <a:rPr lang="fr-FR" b="1" dirty="0" err="1"/>
              <a:t>drama</a:t>
            </a:r>
            <a:r>
              <a:rPr lang="fr-FR" b="1" dirty="0"/>
              <a:t> </a:t>
            </a:r>
            <a:r>
              <a:rPr lang="fr-FR" b="1" dirty="0" smtClean="0"/>
              <a:t>$y </a:t>
            </a:r>
            <a:r>
              <a:rPr lang="fr-FR" b="1" dirty="0"/>
              <a:t>Renaissance, </a:t>
            </a:r>
            <a:r>
              <a:rPr lang="fr-FR" b="1" dirty="0" smtClean="0"/>
              <a:t>1450-1600</a:t>
            </a:r>
          </a:p>
          <a:p>
            <a:pPr marL="0" indent="0">
              <a:buNone/>
            </a:pPr>
            <a:endParaRPr lang="fr-FR" b="1" dirty="0"/>
          </a:p>
          <a:p>
            <a:pPr marL="0" indent="0">
              <a:buNone/>
            </a:pPr>
            <a:r>
              <a:rPr lang="fr-FR" b="1" dirty="0"/>
              <a:t>	</a:t>
            </a:r>
            <a:r>
              <a:rPr lang="fr-FR" b="1" dirty="0" err="1"/>
              <a:t>Poetry</a:t>
            </a:r>
            <a:r>
              <a:rPr lang="fr-FR" b="1" dirty="0"/>
              <a:t>, </a:t>
            </a:r>
            <a:r>
              <a:rPr lang="fr-FR" b="1" dirty="0" err="1"/>
              <a:t>Medieval</a:t>
            </a:r>
            <a:endParaRPr lang="en-US" b="1"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152</a:t>
            </a:fld>
            <a:endParaRPr lang="en-US"/>
          </a:p>
        </p:txBody>
      </p:sp>
    </p:spTree>
    <p:extLst>
      <p:ext uri="{BB962C8B-B14F-4D97-AF65-F5344CB8AC3E}">
        <p14:creationId xmlns:p14="http://schemas.microsoft.com/office/powerpoint/2010/main" val="321601499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 046 - Special Coded Dates (R)</a:t>
            </a:r>
            <a:endParaRPr lang="en-US" dirty="0"/>
          </a:p>
        </p:txBody>
      </p:sp>
      <p:sp>
        <p:nvSpPr>
          <p:cNvPr id="3" name="Content Placeholder 2"/>
          <p:cNvSpPr>
            <a:spLocks noGrp="1"/>
          </p:cNvSpPr>
          <p:nvPr>
            <p:ph idx="1"/>
          </p:nvPr>
        </p:nvSpPr>
        <p:spPr>
          <a:xfrm>
            <a:off x="838200" y="1825625"/>
            <a:ext cx="11353800" cy="4787048"/>
          </a:xfrm>
        </p:spPr>
        <p:txBody>
          <a:bodyPr>
            <a:normAutofit fontScale="92500" lnSpcReduction="10000"/>
          </a:bodyPr>
          <a:lstStyle/>
          <a:p>
            <a:pPr marL="0" indent="0">
              <a:buNone/>
            </a:pPr>
            <a:r>
              <a:rPr lang="en-US" dirty="0" smtClean="0"/>
              <a:t>$k - </a:t>
            </a:r>
            <a:r>
              <a:rPr lang="en-US" dirty="0"/>
              <a:t>Beginning or single date created (NR</a:t>
            </a:r>
            <a:r>
              <a:rPr lang="en-US" dirty="0" smtClean="0"/>
              <a:t>)</a:t>
            </a:r>
          </a:p>
          <a:p>
            <a:pPr marL="0" indent="0">
              <a:buNone/>
            </a:pPr>
            <a:r>
              <a:rPr lang="en-US" dirty="0"/>
              <a:t>$l - Ending date created (NR</a:t>
            </a:r>
            <a:r>
              <a:rPr lang="en-US" dirty="0" smtClean="0"/>
              <a:t>)</a:t>
            </a:r>
          </a:p>
          <a:p>
            <a:pPr marL="0" indent="0">
              <a:buNone/>
            </a:pPr>
            <a:r>
              <a:rPr lang="en-US" dirty="0" smtClean="0"/>
              <a:t>$o - </a:t>
            </a:r>
            <a:r>
              <a:rPr lang="en-US" dirty="0"/>
              <a:t>Single or starting date for aggregated content (NR</a:t>
            </a:r>
            <a:r>
              <a:rPr lang="en-US" dirty="0" smtClean="0"/>
              <a:t>)</a:t>
            </a:r>
          </a:p>
          <a:p>
            <a:pPr marL="0" indent="0">
              <a:buNone/>
            </a:pPr>
            <a:r>
              <a:rPr lang="en-US" dirty="0" smtClean="0"/>
              <a:t>$p - </a:t>
            </a:r>
            <a:r>
              <a:rPr lang="en-US" dirty="0"/>
              <a:t>Ending date for aggregated content (NR</a:t>
            </a:r>
            <a:r>
              <a:rPr lang="en-US" dirty="0" smtClean="0"/>
              <a:t>)</a:t>
            </a:r>
          </a:p>
          <a:p>
            <a:pPr marL="0" indent="0">
              <a:buNone/>
            </a:pPr>
            <a:endParaRPr lang="en-US" dirty="0"/>
          </a:p>
          <a:p>
            <a:pPr marL="0" indent="0">
              <a:buNone/>
            </a:pPr>
            <a:r>
              <a:rPr lang="en-US" dirty="0" smtClean="0"/>
              <a:t>046 __ $k 2017 $o 1800 $p 1899 $2 </a:t>
            </a:r>
            <a:r>
              <a:rPr lang="en-US" dirty="0" err="1" smtClean="0"/>
              <a:t>edtf</a:t>
            </a:r>
            <a:endParaRPr lang="en-US" dirty="0" smtClean="0"/>
          </a:p>
          <a:p>
            <a:pPr marL="0" indent="0">
              <a:buNone/>
            </a:pPr>
            <a:r>
              <a:rPr lang="en-US" dirty="0"/>
              <a:t> </a:t>
            </a:r>
            <a:r>
              <a:rPr lang="en-US" dirty="0" smtClean="0"/>
              <a:t>   </a:t>
            </a:r>
            <a:r>
              <a:rPr lang="en-US" i="1" dirty="0" smtClean="0"/>
              <a:t>Anthology of 19th century poetry published in 2017</a:t>
            </a:r>
          </a:p>
          <a:p>
            <a:pPr marL="0" indent="0">
              <a:buNone/>
            </a:pPr>
            <a:endParaRPr lang="en-US" dirty="0"/>
          </a:p>
          <a:p>
            <a:pPr marL="0" indent="0">
              <a:buNone/>
            </a:pPr>
            <a:r>
              <a:rPr lang="en-US" dirty="0" smtClean="0"/>
              <a:t>046 __ $k 2006 </a:t>
            </a:r>
            <a:r>
              <a:rPr lang="en-US" dirty="0"/>
              <a:t>$</a:t>
            </a:r>
            <a:r>
              <a:rPr lang="en-US" dirty="0" smtClean="0"/>
              <a:t>o 1932 $p 1940 $2 </a:t>
            </a:r>
            <a:r>
              <a:rPr lang="en-US" dirty="0" err="1" smtClean="0"/>
              <a:t>edtf</a:t>
            </a:r>
            <a:endParaRPr lang="en-US" dirty="0" smtClean="0"/>
          </a:p>
          <a:p>
            <a:pPr marL="0" indent="0">
              <a:buNone/>
            </a:pPr>
            <a:r>
              <a:rPr lang="en-US" i="1" dirty="0"/>
              <a:t>     DVD set of films originally released </a:t>
            </a:r>
            <a:r>
              <a:rPr lang="en-US" i="1" dirty="0" smtClean="0"/>
              <a:t>1932-1940 </a:t>
            </a:r>
            <a:r>
              <a:rPr lang="en-US" i="1" dirty="0"/>
              <a:t>and issued as a collection in 2006</a:t>
            </a:r>
            <a:br>
              <a:rPr lang="en-US" i="1" dirty="0"/>
            </a:b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153</a:t>
            </a:fld>
            <a:endParaRPr lang="en-US"/>
          </a:p>
        </p:txBody>
      </p:sp>
    </p:spTree>
    <p:extLst>
      <p:ext uri="{BB962C8B-B14F-4D97-AF65-F5344CB8AC3E}">
        <p14:creationId xmlns:p14="http://schemas.microsoft.com/office/powerpoint/2010/main" val="57156848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 388 - Time </a:t>
            </a:r>
            <a:r>
              <a:rPr lang="en-US" dirty="0"/>
              <a:t>Period of </a:t>
            </a:r>
            <a:r>
              <a:rPr lang="en-US" dirty="0" smtClean="0"/>
              <a:t>Creation (R)</a:t>
            </a:r>
            <a:endParaRPr lang="en-US" dirty="0"/>
          </a:p>
        </p:txBody>
      </p:sp>
      <p:sp>
        <p:nvSpPr>
          <p:cNvPr id="3" name="Content Placeholder 2"/>
          <p:cNvSpPr>
            <a:spLocks noGrp="1"/>
          </p:cNvSpPr>
          <p:nvPr>
            <p:ph idx="1"/>
          </p:nvPr>
        </p:nvSpPr>
        <p:spPr>
          <a:xfrm>
            <a:off x="838200" y="1825625"/>
            <a:ext cx="11049000" cy="4787048"/>
          </a:xfrm>
        </p:spPr>
        <p:txBody>
          <a:bodyPr>
            <a:normAutofit/>
          </a:bodyPr>
          <a:lstStyle/>
          <a:p>
            <a:pPr marL="0" indent="0">
              <a:buNone/>
            </a:pPr>
            <a:r>
              <a:rPr lang="en-US" dirty="0" smtClean="0"/>
              <a:t>First </a:t>
            </a:r>
            <a:r>
              <a:rPr lang="en-US" dirty="0"/>
              <a:t>indicator - Type of time </a:t>
            </a:r>
            <a:r>
              <a:rPr lang="en-US" dirty="0" smtClean="0"/>
              <a:t>period		</a:t>
            </a:r>
            <a:r>
              <a:rPr lang="en-US" dirty="0"/>
              <a:t>Second indicator - </a:t>
            </a:r>
            <a:r>
              <a:rPr lang="en-US" dirty="0" smtClean="0"/>
              <a:t>Undefined</a:t>
            </a:r>
          </a:p>
          <a:p>
            <a:pPr marL="0" indent="0">
              <a:buNone/>
            </a:pPr>
            <a:r>
              <a:rPr lang="en-US" dirty="0"/>
              <a:t> </a:t>
            </a:r>
            <a:r>
              <a:rPr lang="en-US" dirty="0" smtClean="0"/>
              <a:t>   # </a:t>
            </a:r>
            <a:r>
              <a:rPr lang="en-US" dirty="0"/>
              <a:t>- No information </a:t>
            </a:r>
            <a:r>
              <a:rPr lang="en-US" dirty="0" smtClean="0"/>
              <a:t>provided</a:t>
            </a:r>
          </a:p>
          <a:p>
            <a:pPr marL="0" indent="0">
              <a:buNone/>
            </a:pPr>
            <a:r>
              <a:rPr lang="en-US" dirty="0"/>
              <a:t> </a:t>
            </a:r>
            <a:r>
              <a:rPr lang="en-US" dirty="0" smtClean="0"/>
              <a:t>   1 - Creation of work</a:t>
            </a:r>
          </a:p>
          <a:p>
            <a:pPr marL="0" indent="0">
              <a:buNone/>
            </a:pPr>
            <a:r>
              <a:rPr lang="en-US" dirty="0"/>
              <a:t> </a:t>
            </a:r>
            <a:r>
              <a:rPr lang="en-US" dirty="0" smtClean="0"/>
              <a:t>   2 - Creation of aggregate work</a:t>
            </a:r>
          </a:p>
          <a:p>
            <a:pPr marL="0" indent="0">
              <a:buNone/>
            </a:pPr>
            <a:endParaRPr lang="en-US" dirty="0" smtClean="0"/>
          </a:p>
          <a:p>
            <a:pPr marL="0" indent="0">
              <a:buNone/>
            </a:pPr>
            <a:r>
              <a:rPr lang="en-US" dirty="0" smtClean="0"/>
              <a:t>Subfields:</a:t>
            </a:r>
            <a:r>
              <a:rPr lang="en-US" dirty="0"/>
              <a:t>	 $a - Time period of creation </a:t>
            </a:r>
            <a:r>
              <a:rPr lang="en-US" dirty="0" smtClean="0"/>
              <a:t>term</a:t>
            </a:r>
          </a:p>
          <a:p>
            <a:pPr marL="0" indent="0">
              <a:buNone/>
            </a:pPr>
            <a:r>
              <a:rPr lang="en-US" dirty="0"/>
              <a:t>		 $0 - Authority record control number or standard number (R</a:t>
            </a:r>
            <a:r>
              <a:rPr lang="en-US" dirty="0" smtClean="0"/>
              <a:t>)</a:t>
            </a:r>
          </a:p>
          <a:p>
            <a:pPr marL="0" indent="0">
              <a:buNone/>
            </a:pPr>
            <a:r>
              <a:rPr lang="en-US" dirty="0"/>
              <a:t>	</a:t>
            </a:r>
            <a:r>
              <a:rPr lang="en-US" dirty="0" smtClean="0"/>
              <a:t>	 $2 - Source of term</a:t>
            </a:r>
          </a:p>
          <a:p>
            <a:pPr marL="0" indent="0">
              <a:buNone/>
            </a:pPr>
            <a:r>
              <a:rPr lang="en-US" dirty="0"/>
              <a:t>	</a:t>
            </a:r>
            <a:r>
              <a:rPr lang="en-US" dirty="0" smtClean="0"/>
              <a:t>   	 $3 - Materials specified</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154</a:t>
            </a:fld>
            <a:endParaRPr lang="en-US"/>
          </a:p>
        </p:txBody>
      </p:sp>
    </p:spTree>
    <p:extLst>
      <p:ext uri="{BB962C8B-B14F-4D97-AF65-F5344CB8AC3E}">
        <p14:creationId xmlns:p14="http://schemas.microsoft.com/office/powerpoint/2010/main" val="191651703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Vocabulary To Use in 388</a:t>
            </a:r>
            <a:endParaRPr lang="en-US" dirty="0"/>
          </a:p>
        </p:txBody>
      </p:sp>
      <p:sp>
        <p:nvSpPr>
          <p:cNvPr id="3" name="Content Placeholder 2"/>
          <p:cNvSpPr>
            <a:spLocks noGrp="1"/>
          </p:cNvSpPr>
          <p:nvPr>
            <p:ph idx="1"/>
          </p:nvPr>
        </p:nvSpPr>
        <p:spPr>
          <a:xfrm>
            <a:off x="838200" y="1825625"/>
            <a:ext cx="10515600" cy="4895850"/>
          </a:xfrm>
        </p:spPr>
        <p:txBody>
          <a:bodyPr>
            <a:normAutofit/>
          </a:bodyPr>
          <a:lstStyle/>
          <a:p>
            <a:r>
              <a:rPr lang="en-US" dirty="0" smtClean="0"/>
              <a:t>LC maintains a list called </a:t>
            </a:r>
            <a:r>
              <a:rPr lang="en-US" i="1" dirty="0"/>
              <a:t>Temporal Term Source </a:t>
            </a:r>
            <a:r>
              <a:rPr lang="en-US" i="1" dirty="0" smtClean="0"/>
              <a:t>Codes</a:t>
            </a:r>
            <a:r>
              <a:rPr lang="en-US" i="1" dirty="0"/>
              <a:t> </a:t>
            </a:r>
            <a:r>
              <a:rPr lang="en-US" dirty="0"/>
              <a:t>(</a:t>
            </a:r>
            <a:r>
              <a:rPr lang="en-US" dirty="0">
                <a:hlinkClick r:id="rId3"/>
              </a:rPr>
              <a:t>https://</a:t>
            </a:r>
            <a:r>
              <a:rPr lang="en-US" dirty="0" smtClean="0">
                <a:hlinkClick r:id="rId3"/>
              </a:rPr>
              <a:t>www.loc.gov/standards/sourcelist/temporal.html</a:t>
            </a:r>
            <a:r>
              <a:rPr lang="en-US" dirty="0" smtClean="0"/>
              <a:t>). But there is nothing currently on the list!</a:t>
            </a:r>
          </a:p>
          <a:p>
            <a:r>
              <a:rPr lang="en-US" b="1" dirty="0" smtClean="0"/>
              <a:t>“</a:t>
            </a:r>
            <a:r>
              <a:rPr lang="en-US" dirty="0" smtClean="0"/>
              <a:t>Many </a:t>
            </a:r>
            <a:r>
              <a:rPr lang="en-US" dirty="0"/>
              <a:t>general subject lists and thesauri also contain controlled vocabularies for specifying time periods</a:t>
            </a:r>
            <a:r>
              <a:rPr lang="en-US" i="1" dirty="0"/>
              <a:t>.</a:t>
            </a:r>
            <a:r>
              <a:rPr lang="en-US" dirty="0"/>
              <a:t>  Thus those general sources may also be used in usage elements identified for temporal terms, with the appropriate source code (see </a:t>
            </a:r>
            <a:r>
              <a:rPr lang="en-US" i="1" dirty="0">
                <a:hlinkClick r:id="rId4"/>
              </a:rPr>
              <a:t>Subject Heading and Term Source Codes</a:t>
            </a:r>
            <a:r>
              <a:rPr lang="en-US" dirty="0" smtClean="0"/>
              <a:t>)”</a:t>
            </a:r>
          </a:p>
          <a:p>
            <a:r>
              <a:rPr lang="en-US" dirty="0" smtClean="0"/>
              <a:t>Maybe some day LC will decide it needs to create the LCTTT (LC Temporal Terms Thesaurus)</a:t>
            </a:r>
          </a:p>
          <a:p>
            <a:r>
              <a:rPr lang="en-US" dirty="0" smtClean="0"/>
              <a:t>For now, use terms from other general lists, e.g., LCSH, FAST</a:t>
            </a:r>
            <a:endParaRPr lang="en-US" dirty="0"/>
          </a:p>
          <a:p>
            <a:pPr marL="0" indent="0">
              <a:buNone/>
            </a:pP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155</a:t>
            </a:fld>
            <a:endParaRPr lang="en-US"/>
          </a:p>
        </p:txBody>
      </p:sp>
    </p:spTree>
    <p:extLst>
      <p:ext uri="{BB962C8B-B14F-4D97-AF65-F5344CB8AC3E}">
        <p14:creationId xmlns:p14="http://schemas.microsoft.com/office/powerpoint/2010/main" val="410613878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5915"/>
            <a:ext cx="10515600" cy="348553"/>
          </a:xfrm>
        </p:spPr>
        <p:txBody>
          <a:bodyPr>
            <a:normAutofit fontScale="90000"/>
          </a:bodyPr>
          <a:lstStyle/>
          <a:p>
            <a:r>
              <a:rPr lang="en-US" dirty="0" smtClean="0"/>
              <a:t>Rock music $y 1971-1980</a:t>
            </a:r>
            <a:endParaRPr lang="en-US" dirty="0"/>
          </a:p>
        </p:txBody>
      </p:sp>
      <p:sp>
        <p:nvSpPr>
          <p:cNvPr id="3" name="Content Placeholder 2"/>
          <p:cNvSpPr>
            <a:spLocks noGrp="1"/>
          </p:cNvSpPr>
          <p:nvPr>
            <p:ph idx="1"/>
          </p:nvPr>
        </p:nvSpPr>
        <p:spPr>
          <a:xfrm>
            <a:off x="838200" y="903249"/>
            <a:ext cx="10515600" cy="6043961"/>
          </a:xfrm>
        </p:spPr>
        <p:txBody>
          <a:bodyPr>
            <a:normAutofit fontScale="77500" lnSpcReduction="20000"/>
          </a:bodyPr>
          <a:lstStyle/>
          <a:p>
            <a:pPr marL="0" indent="0">
              <a:buNone/>
            </a:pPr>
            <a:r>
              <a:rPr lang="en-US" dirty="0" smtClean="0">
                <a:solidFill>
                  <a:srgbClr val="FF0000"/>
                </a:solidFill>
              </a:rPr>
              <a:t>046 __ $k 1969 $2 </a:t>
            </a:r>
            <a:r>
              <a:rPr lang="en-US" dirty="0" err="1" smtClean="0">
                <a:solidFill>
                  <a:srgbClr val="FF0000"/>
                </a:solidFill>
              </a:rPr>
              <a:t>edtf</a:t>
            </a:r>
            <a:endParaRPr lang="en-US" dirty="0" smtClean="0">
              <a:solidFill>
                <a:srgbClr val="FF0000"/>
              </a:solidFill>
            </a:endParaRPr>
          </a:p>
          <a:p>
            <a:pPr marL="0" indent="0">
              <a:buNone/>
            </a:pPr>
            <a:r>
              <a:rPr lang="en-US" dirty="0" smtClean="0"/>
              <a:t>110 2_ </a:t>
            </a:r>
            <a:r>
              <a:rPr lang="en-US" dirty="0"/>
              <a:t>Moody Blues (Musical group), </a:t>
            </a:r>
            <a:r>
              <a:rPr lang="en-US" dirty="0" smtClean="0"/>
              <a:t>$e </a:t>
            </a:r>
            <a:r>
              <a:rPr lang="en-US" dirty="0"/>
              <a:t>performer. </a:t>
            </a:r>
            <a:r>
              <a:rPr lang="en-US" dirty="0" smtClean="0"/>
              <a:t>$4 </a:t>
            </a:r>
            <a:r>
              <a:rPr lang="en-US" dirty="0" err="1"/>
              <a:t>prf</a:t>
            </a:r>
            <a:endParaRPr lang="en-US" dirty="0"/>
          </a:p>
          <a:p>
            <a:pPr marL="0" indent="0">
              <a:buNone/>
            </a:pPr>
            <a:r>
              <a:rPr lang="en-US" dirty="0" smtClean="0"/>
              <a:t>245 10 To </a:t>
            </a:r>
            <a:r>
              <a:rPr lang="en-US" dirty="0"/>
              <a:t>our children's </a:t>
            </a:r>
            <a:r>
              <a:rPr lang="en-US" dirty="0" err="1"/>
              <a:t>children's</a:t>
            </a:r>
            <a:r>
              <a:rPr lang="en-US" dirty="0"/>
              <a:t> children / </a:t>
            </a:r>
            <a:r>
              <a:rPr lang="en-US" dirty="0" smtClean="0"/>
              <a:t>$c </a:t>
            </a:r>
            <a:r>
              <a:rPr lang="en-US" dirty="0"/>
              <a:t>the Moody Blues.</a:t>
            </a:r>
          </a:p>
          <a:p>
            <a:pPr marL="0" indent="0">
              <a:buNone/>
            </a:pPr>
            <a:r>
              <a:rPr lang="en-US" dirty="0"/>
              <a:t>260 </a:t>
            </a:r>
            <a:r>
              <a:rPr lang="en-US" dirty="0" smtClean="0"/>
              <a:t>__ </a:t>
            </a:r>
            <a:r>
              <a:rPr lang="en-US" dirty="0"/>
              <a:t>New York, NY : </a:t>
            </a:r>
            <a:r>
              <a:rPr lang="en-US" dirty="0" smtClean="0"/>
              <a:t>$b </a:t>
            </a:r>
            <a:r>
              <a:rPr lang="en-US" dirty="0"/>
              <a:t>Threshold, </a:t>
            </a:r>
            <a:r>
              <a:rPr lang="en-US" dirty="0" smtClean="0"/>
              <a:t>$c </a:t>
            </a:r>
            <a:r>
              <a:rPr lang="en-US" dirty="0"/>
              <a:t>℗2008.</a:t>
            </a:r>
          </a:p>
          <a:p>
            <a:pPr marL="0" indent="0">
              <a:buNone/>
            </a:pPr>
            <a:r>
              <a:rPr lang="en-US" dirty="0"/>
              <a:t>300 </a:t>
            </a:r>
            <a:r>
              <a:rPr lang="en-US" dirty="0" smtClean="0"/>
              <a:t>__ </a:t>
            </a:r>
            <a:r>
              <a:rPr lang="en-US" dirty="0"/>
              <a:t>1 audio disc : </a:t>
            </a:r>
            <a:r>
              <a:rPr lang="en-US" dirty="0" smtClean="0"/>
              <a:t>$b </a:t>
            </a:r>
            <a:r>
              <a:rPr lang="en-US" dirty="0"/>
              <a:t>digital ; </a:t>
            </a:r>
            <a:r>
              <a:rPr lang="en-US" dirty="0" smtClean="0"/>
              <a:t>$c </a:t>
            </a:r>
            <a:r>
              <a:rPr lang="en-US" dirty="0"/>
              <a:t>4 3/4 in</a:t>
            </a:r>
            <a:r>
              <a:rPr lang="en-US" dirty="0" smtClean="0"/>
              <a:t>.</a:t>
            </a:r>
          </a:p>
          <a:p>
            <a:pPr marL="0" indent="0">
              <a:buNone/>
            </a:pPr>
            <a:r>
              <a:rPr lang="en-US" dirty="0" smtClean="0">
                <a:solidFill>
                  <a:srgbClr val="FF0000"/>
                </a:solidFill>
              </a:rPr>
              <a:t>388 1_ Nineteen sixties $2 </a:t>
            </a:r>
            <a:r>
              <a:rPr lang="en-US" dirty="0" err="1" smtClean="0">
                <a:solidFill>
                  <a:srgbClr val="FF0000"/>
                </a:solidFill>
              </a:rPr>
              <a:t>lcsh</a:t>
            </a:r>
            <a:endParaRPr lang="en-US" dirty="0" smtClean="0">
              <a:solidFill>
                <a:srgbClr val="FF0000"/>
              </a:solidFill>
            </a:endParaRPr>
          </a:p>
          <a:p>
            <a:pPr marL="0" indent="0">
              <a:buNone/>
            </a:pPr>
            <a:r>
              <a:rPr lang="en-US" dirty="0"/>
              <a:t> </a:t>
            </a:r>
            <a:r>
              <a:rPr lang="en-US" dirty="0" smtClean="0"/>
              <a:t>  </a:t>
            </a:r>
            <a:r>
              <a:rPr lang="en-US" i="1" dirty="0" smtClean="0">
                <a:solidFill>
                  <a:schemeClr val="accent1">
                    <a:lumMod val="75000"/>
                  </a:schemeClr>
                </a:solidFill>
              </a:rPr>
              <a:t>and/or</a:t>
            </a:r>
          </a:p>
          <a:p>
            <a:pPr marL="0" indent="0">
              <a:buNone/>
            </a:pPr>
            <a:r>
              <a:rPr lang="en-US" dirty="0" smtClean="0">
                <a:solidFill>
                  <a:srgbClr val="FF0000"/>
                </a:solidFill>
              </a:rPr>
              <a:t>388 1</a:t>
            </a:r>
            <a:r>
              <a:rPr lang="en-US" dirty="0">
                <a:solidFill>
                  <a:srgbClr val="FF0000"/>
                </a:solidFill>
              </a:rPr>
              <a:t>_ Nineteen sixty-nine, A.D</a:t>
            </a:r>
            <a:r>
              <a:rPr lang="en-US" dirty="0" smtClean="0">
                <a:solidFill>
                  <a:srgbClr val="FF0000"/>
                </a:solidFill>
              </a:rPr>
              <a:t>. $2 </a:t>
            </a:r>
            <a:r>
              <a:rPr lang="en-US" dirty="0" err="1" smtClean="0">
                <a:solidFill>
                  <a:srgbClr val="FF0000"/>
                </a:solidFill>
              </a:rPr>
              <a:t>lcsh</a:t>
            </a:r>
            <a:endParaRPr lang="en-US" dirty="0" smtClean="0">
              <a:solidFill>
                <a:srgbClr val="FF0000"/>
              </a:solidFill>
            </a:endParaRPr>
          </a:p>
          <a:p>
            <a:pPr marL="0" indent="0">
              <a:buNone/>
            </a:pPr>
            <a:r>
              <a:rPr lang="en-US" dirty="0" smtClean="0">
                <a:solidFill>
                  <a:schemeClr val="accent1">
                    <a:lumMod val="75000"/>
                  </a:schemeClr>
                </a:solidFill>
              </a:rPr>
              <a:t>   </a:t>
            </a:r>
            <a:r>
              <a:rPr lang="en-US" i="1" dirty="0" smtClean="0">
                <a:solidFill>
                  <a:schemeClr val="accent1">
                    <a:lumMod val="75000"/>
                  </a:schemeClr>
                </a:solidFill>
              </a:rPr>
              <a:t>and/or</a:t>
            </a:r>
          </a:p>
          <a:p>
            <a:pPr marL="0" indent="0">
              <a:buNone/>
            </a:pPr>
            <a:r>
              <a:rPr lang="en-US" dirty="0" smtClean="0">
                <a:solidFill>
                  <a:srgbClr val="FF0000"/>
                </a:solidFill>
              </a:rPr>
              <a:t>388 1_ 1961-1970 $2 fast</a:t>
            </a:r>
          </a:p>
          <a:p>
            <a:pPr marL="0" indent="0">
              <a:buNone/>
            </a:pPr>
            <a:r>
              <a:rPr lang="en-US" dirty="0">
                <a:solidFill>
                  <a:schemeClr val="accent1">
                    <a:lumMod val="75000"/>
                  </a:schemeClr>
                </a:solidFill>
              </a:rPr>
              <a:t> </a:t>
            </a:r>
            <a:r>
              <a:rPr lang="en-US" dirty="0" smtClean="0">
                <a:solidFill>
                  <a:schemeClr val="accent1">
                    <a:lumMod val="75000"/>
                  </a:schemeClr>
                </a:solidFill>
              </a:rPr>
              <a:t>  </a:t>
            </a:r>
            <a:r>
              <a:rPr lang="en-US" i="1" dirty="0" smtClean="0">
                <a:solidFill>
                  <a:schemeClr val="accent1">
                    <a:lumMod val="75000"/>
                  </a:schemeClr>
                </a:solidFill>
              </a:rPr>
              <a:t>and/or</a:t>
            </a:r>
          </a:p>
          <a:p>
            <a:pPr marL="0" indent="0">
              <a:buNone/>
            </a:pPr>
            <a:r>
              <a:rPr lang="en-US" dirty="0" smtClean="0">
                <a:solidFill>
                  <a:srgbClr val="FF0000"/>
                </a:solidFill>
              </a:rPr>
              <a:t>388 1_ 1969 $2 fast</a:t>
            </a:r>
          </a:p>
          <a:p>
            <a:pPr marL="0" indent="0">
              <a:buNone/>
            </a:pPr>
            <a:r>
              <a:rPr lang="en-US" dirty="0"/>
              <a:t>500 __ Originally released November 1969</a:t>
            </a:r>
            <a:r>
              <a:rPr lang="en-US" dirty="0" smtClean="0"/>
              <a:t>.</a:t>
            </a:r>
          </a:p>
          <a:p>
            <a:pPr marL="0" indent="0">
              <a:buNone/>
            </a:pPr>
            <a:r>
              <a:rPr lang="en-US" dirty="0"/>
              <a:t>650 _</a:t>
            </a:r>
            <a:r>
              <a:rPr lang="en-US" dirty="0" smtClean="0"/>
              <a:t>0 Rock </a:t>
            </a:r>
            <a:r>
              <a:rPr lang="en-US" dirty="0"/>
              <a:t>music </a:t>
            </a:r>
            <a:r>
              <a:rPr lang="en-US" dirty="0" smtClean="0"/>
              <a:t>$y </a:t>
            </a:r>
            <a:r>
              <a:rPr lang="en-US" dirty="0"/>
              <a:t>1961-1970.</a:t>
            </a:r>
          </a:p>
          <a:p>
            <a:pPr marL="0" indent="0">
              <a:buNone/>
            </a:pPr>
            <a:r>
              <a:rPr lang="en-US" dirty="0"/>
              <a:t>650 </a:t>
            </a:r>
            <a:r>
              <a:rPr lang="en-US" dirty="0" smtClean="0"/>
              <a:t>_0 Progressive </a:t>
            </a:r>
            <a:r>
              <a:rPr lang="en-US" dirty="0"/>
              <a:t>rock music.</a:t>
            </a:r>
          </a:p>
          <a:p>
            <a:pPr marL="0" indent="0">
              <a:buNone/>
            </a:pPr>
            <a:r>
              <a:rPr lang="en-US" dirty="0"/>
              <a:t>655 </a:t>
            </a:r>
            <a:r>
              <a:rPr lang="en-US" dirty="0" smtClean="0"/>
              <a:t>_7 Progressive </a:t>
            </a:r>
            <a:r>
              <a:rPr lang="en-US" dirty="0"/>
              <a:t>rock (Music) </a:t>
            </a:r>
            <a:r>
              <a:rPr lang="en-US" dirty="0" smtClean="0"/>
              <a:t>$2 </a:t>
            </a:r>
            <a:r>
              <a:rPr lang="en-US" dirty="0" err="1"/>
              <a:t>lcgft</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156</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2343" y="2497763"/>
            <a:ext cx="3400425" cy="3400425"/>
          </a:xfrm>
          <a:prstGeom prst="rect">
            <a:avLst/>
          </a:prstGeom>
        </p:spPr>
      </p:pic>
    </p:spTree>
    <p:extLst>
      <p:ext uri="{BB962C8B-B14F-4D97-AF65-F5344CB8AC3E}">
        <p14:creationId xmlns:p14="http://schemas.microsoft.com/office/powerpoint/2010/main" val="141909726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327" y="209008"/>
            <a:ext cx="10515600" cy="348553"/>
          </a:xfrm>
        </p:spPr>
        <p:txBody>
          <a:bodyPr>
            <a:normAutofit fontScale="90000"/>
          </a:bodyPr>
          <a:lstStyle/>
          <a:p>
            <a:r>
              <a:rPr lang="en-US" dirty="0"/>
              <a:t>European drama $y Renaissance, 1450-1600</a:t>
            </a:r>
          </a:p>
        </p:txBody>
      </p:sp>
      <p:sp>
        <p:nvSpPr>
          <p:cNvPr id="3" name="Content Placeholder 2"/>
          <p:cNvSpPr>
            <a:spLocks noGrp="1"/>
          </p:cNvSpPr>
          <p:nvPr>
            <p:ph idx="1"/>
          </p:nvPr>
        </p:nvSpPr>
        <p:spPr>
          <a:xfrm>
            <a:off x="245327" y="814039"/>
            <a:ext cx="11946673" cy="6043961"/>
          </a:xfrm>
        </p:spPr>
        <p:txBody>
          <a:bodyPr>
            <a:normAutofit fontScale="92500" lnSpcReduction="20000"/>
          </a:bodyPr>
          <a:lstStyle/>
          <a:p>
            <a:pPr marL="0" indent="0">
              <a:buNone/>
            </a:pPr>
            <a:r>
              <a:rPr lang="en-US" dirty="0" smtClean="0">
                <a:solidFill>
                  <a:srgbClr val="FF0000"/>
                </a:solidFill>
              </a:rPr>
              <a:t>046 __ $k </a:t>
            </a:r>
            <a:r>
              <a:rPr lang="en-US" dirty="0">
                <a:solidFill>
                  <a:srgbClr val="FF0000"/>
                </a:solidFill>
              </a:rPr>
              <a:t>2012 </a:t>
            </a:r>
            <a:r>
              <a:rPr lang="en-US" dirty="0" smtClean="0">
                <a:solidFill>
                  <a:srgbClr val="FF0000"/>
                </a:solidFill>
              </a:rPr>
              <a:t>$o </a:t>
            </a:r>
            <a:r>
              <a:rPr lang="en-US" dirty="0">
                <a:solidFill>
                  <a:srgbClr val="FF0000"/>
                </a:solidFill>
              </a:rPr>
              <a:t>1450~ </a:t>
            </a:r>
            <a:r>
              <a:rPr lang="en-US" dirty="0" smtClean="0">
                <a:solidFill>
                  <a:srgbClr val="FF0000"/>
                </a:solidFill>
              </a:rPr>
              <a:t>$p </a:t>
            </a:r>
            <a:r>
              <a:rPr lang="en-US" dirty="0">
                <a:solidFill>
                  <a:srgbClr val="FF0000"/>
                </a:solidFill>
              </a:rPr>
              <a:t>1560 </a:t>
            </a:r>
            <a:r>
              <a:rPr lang="en-US" dirty="0" smtClean="0">
                <a:solidFill>
                  <a:srgbClr val="FF0000"/>
                </a:solidFill>
              </a:rPr>
              <a:t>$2 </a:t>
            </a:r>
            <a:r>
              <a:rPr lang="en-US" dirty="0" err="1" smtClean="0">
                <a:solidFill>
                  <a:srgbClr val="FF0000"/>
                </a:solidFill>
              </a:rPr>
              <a:t>edtf</a:t>
            </a:r>
            <a:endParaRPr lang="en-US" dirty="0" smtClean="0">
              <a:solidFill>
                <a:srgbClr val="FF0000"/>
              </a:solidFill>
            </a:endParaRPr>
          </a:p>
          <a:p>
            <a:pPr marL="0" indent="0">
              <a:buNone/>
            </a:pPr>
            <a:r>
              <a:rPr lang="en-US" dirty="0" smtClean="0"/>
              <a:t>245 00 Comic </a:t>
            </a:r>
            <a:r>
              <a:rPr lang="en-US" dirty="0"/>
              <a:t>drama in the Low Countries, c.1450-1560 : </a:t>
            </a:r>
            <a:r>
              <a:rPr lang="en-US" dirty="0" smtClean="0"/>
              <a:t>$b </a:t>
            </a:r>
            <a:r>
              <a:rPr lang="en-US" dirty="0"/>
              <a:t>a </a:t>
            </a:r>
            <a:r>
              <a:rPr lang="en-US" dirty="0" smtClean="0"/>
              <a:t>critical</a:t>
            </a:r>
          </a:p>
          <a:p>
            <a:pPr marL="0" indent="0">
              <a:buNone/>
            </a:pPr>
            <a:r>
              <a:rPr lang="en-US" dirty="0"/>
              <a:t> </a:t>
            </a:r>
            <a:r>
              <a:rPr lang="en-US" dirty="0" smtClean="0"/>
              <a:t>            anthology </a:t>
            </a:r>
            <a:r>
              <a:rPr lang="en-US" dirty="0"/>
              <a:t>/ </a:t>
            </a:r>
            <a:r>
              <a:rPr lang="en-US" dirty="0" smtClean="0"/>
              <a:t>$c </a:t>
            </a:r>
            <a:r>
              <a:rPr lang="en-US" dirty="0"/>
              <a:t>edited and translated by Ben Parsons and </a:t>
            </a:r>
            <a:r>
              <a:rPr lang="en-US" dirty="0" smtClean="0"/>
              <a:t>Bas </a:t>
            </a:r>
            <a:r>
              <a:rPr lang="en-US" dirty="0" err="1"/>
              <a:t>Jongenelen</a:t>
            </a:r>
            <a:r>
              <a:rPr lang="en-US" dirty="0"/>
              <a:t>.</a:t>
            </a:r>
          </a:p>
          <a:p>
            <a:pPr marL="514350" indent="-514350">
              <a:buAutoNum type="arabicPlain" startAt="260"/>
            </a:pPr>
            <a:r>
              <a:rPr lang="en-US" dirty="0" smtClean="0"/>
              <a:t> __ Cambridge </a:t>
            </a:r>
            <a:r>
              <a:rPr lang="en-US" dirty="0"/>
              <a:t>; </a:t>
            </a:r>
            <a:r>
              <a:rPr lang="en-US" dirty="0" smtClean="0"/>
              <a:t>$a </a:t>
            </a:r>
            <a:r>
              <a:rPr lang="en-US" dirty="0"/>
              <a:t>New York : </a:t>
            </a:r>
            <a:r>
              <a:rPr lang="en-US" dirty="0" smtClean="0"/>
              <a:t>$b </a:t>
            </a:r>
            <a:r>
              <a:rPr lang="en-US" dirty="0"/>
              <a:t>D.S. Brewer, </a:t>
            </a:r>
            <a:r>
              <a:rPr lang="en-US" dirty="0" smtClean="0"/>
              <a:t>$c </a:t>
            </a:r>
            <a:r>
              <a:rPr lang="en-US" dirty="0"/>
              <a:t>2012</a:t>
            </a:r>
            <a:r>
              <a:rPr lang="en-US" dirty="0" smtClean="0"/>
              <a:t>.</a:t>
            </a:r>
          </a:p>
          <a:p>
            <a:pPr marL="0" indent="0">
              <a:buNone/>
            </a:pPr>
            <a:r>
              <a:rPr lang="en-US" dirty="0"/>
              <a:t>386 </a:t>
            </a:r>
            <a:r>
              <a:rPr lang="en-US" dirty="0" smtClean="0"/>
              <a:t>__ </a:t>
            </a:r>
            <a:r>
              <a:rPr lang="en-US" dirty="0"/>
              <a:t>Dutch </a:t>
            </a:r>
            <a:r>
              <a:rPr lang="en-US" dirty="0" smtClean="0"/>
              <a:t>$a Flemings $2 </a:t>
            </a:r>
            <a:r>
              <a:rPr lang="en-US" dirty="0" err="1"/>
              <a:t>lcdgt</a:t>
            </a:r>
            <a:endParaRPr lang="en-US" dirty="0"/>
          </a:p>
          <a:p>
            <a:pPr marL="0" indent="0">
              <a:buNone/>
            </a:pPr>
            <a:r>
              <a:rPr lang="en-US" dirty="0" smtClean="0">
                <a:solidFill>
                  <a:srgbClr val="FF0000"/>
                </a:solidFill>
              </a:rPr>
              <a:t>388 1_ </a:t>
            </a:r>
            <a:r>
              <a:rPr lang="en-US" dirty="0">
                <a:solidFill>
                  <a:srgbClr val="FF0000"/>
                </a:solidFill>
              </a:rPr>
              <a:t>Renaissance </a:t>
            </a:r>
            <a:r>
              <a:rPr lang="en-US" dirty="0" smtClean="0">
                <a:solidFill>
                  <a:srgbClr val="FF0000"/>
                </a:solidFill>
              </a:rPr>
              <a:t>$2 </a:t>
            </a:r>
            <a:r>
              <a:rPr lang="en-US" dirty="0" err="1">
                <a:solidFill>
                  <a:srgbClr val="FF0000"/>
                </a:solidFill>
              </a:rPr>
              <a:t>lcsh</a:t>
            </a:r>
            <a:endParaRPr lang="en-US" dirty="0">
              <a:solidFill>
                <a:srgbClr val="FF0000"/>
              </a:solidFill>
            </a:endParaRPr>
          </a:p>
          <a:p>
            <a:pPr marL="0" indent="0">
              <a:buNone/>
            </a:pPr>
            <a:r>
              <a:rPr lang="en-US" dirty="0" smtClean="0">
                <a:solidFill>
                  <a:srgbClr val="FF0000"/>
                </a:solidFill>
              </a:rPr>
              <a:t>388 1_ </a:t>
            </a:r>
            <a:r>
              <a:rPr lang="en-US" dirty="0">
                <a:solidFill>
                  <a:srgbClr val="FF0000"/>
                </a:solidFill>
              </a:rPr>
              <a:t>1450-1560 </a:t>
            </a:r>
            <a:r>
              <a:rPr lang="en-US" dirty="0" smtClean="0">
                <a:solidFill>
                  <a:srgbClr val="FF0000"/>
                </a:solidFill>
              </a:rPr>
              <a:t>$2 fast</a:t>
            </a:r>
          </a:p>
          <a:p>
            <a:pPr marL="0" indent="0">
              <a:buNone/>
            </a:pPr>
            <a:r>
              <a:rPr lang="en-US" dirty="0" smtClean="0"/>
              <a:t>650 _0 Dutch drama (Comedy)</a:t>
            </a:r>
          </a:p>
          <a:p>
            <a:pPr marL="0" indent="0">
              <a:buNone/>
            </a:pPr>
            <a:r>
              <a:rPr lang="en-US" dirty="0" smtClean="0"/>
              <a:t>650 _0 Dutch drama (Comedy) $v Translations into English.</a:t>
            </a:r>
            <a:endParaRPr lang="en-US" dirty="0"/>
          </a:p>
          <a:p>
            <a:pPr marL="0" indent="0">
              <a:buNone/>
            </a:pPr>
            <a:r>
              <a:rPr lang="en-US" dirty="0"/>
              <a:t>650 </a:t>
            </a:r>
            <a:r>
              <a:rPr lang="en-US" dirty="0" smtClean="0"/>
              <a:t>_0 Dutch </a:t>
            </a:r>
            <a:r>
              <a:rPr lang="en-US" dirty="0"/>
              <a:t>drama </a:t>
            </a:r>
            <a:r>
              <a:rPr lang="en-US" dirty="0" smtClean="0"/>
              <a:t>$y </a:t>
            </a:r>
            <a:r>
              <a:rPr lang="en-US" dirty="0"/>
              <a:t>Early modern, 1500-1700</a:t>
            </a:r>
            <a:r>
              <a:rPr lang="en-US" dirty="0" smtClean="0"/>
              <a:t>.</a:t>
            </a:r>
          </a:p>
          <a:p>
            <a:pPr marL="0" indent="0">
              <a:buNone/>
            </a:pPr>
            <a:r>
              <a:rPr lang="en-US" dirty="0" smtClean="0"/>
              <a:t>650 _0 Dutch drama $y Early modern, 1500-1700 $v Translations into English.</a:t>
            </a:r>
            <a:endParaRPr lang="en-US" dirty="0"/>
          </a:p>
          <a:p>
            <a:pPr marL="0" indent="0">
              <a:buNone/>
            </a:pPr>
            <a:r>
              <a:rPr lang="en-US" dirty="0"/>
              <a:t>650 </a:t>
            </a:r>
            <a:r>
              <a:rPr lang="en-US" dirty="0" smtClean="0"/>
              <a:t>_0 European </a:t>
            </a:r>
            <a:r>
              <a:rPr lang="en-US" dirty="0"/>
              <a:t>drama </a:t>
            </a:r>
            <a:r>
              <a:rPr lang="en-US" dirty="0" smtClean="0"/>
              <a:t>$y </a:t>
            </a:r>
            <a:r>
              <a:rPr lang="en-US" dirty="0"/>
              <a:t>Renaissance, 1450-1600</a:t>
            </a:r>
            <a:r>
              <a:rPr lang="en-US" dirty="0" smtClean="0"/>
              <a:t>.</a:t>
            </a:r>
          </a:p>
          <a:p>
            <a:pPr marL="0" indent="0">
              <a:buNone/>
            </a:pPr>
            <a:r>
              <a:rPr lang="en-US" dirty="0" smtClean="0"/>
              <a:t>650 _0 </a:t>
            </a:r>
            <a:r>
              <a:rPr lang="en-US" dirty="0"/>
              <a:t>European drama $y Renaissance, </a:t>
            </a:r>
            <a:r>
              <a:rPr lang="en-US" dirty="0" smtClean="0"/>
              <a:t>1450-1600 $v Translations into English.</a:t>
            </a:r>
          </a:p>
          <a:p>
            <a:pPr marL="0" indent="0">
              <a:buNone/>
            </a:pPr>
            <a:r>
              <a:rPr lang="en-US" dirty="0" smtClean="0"/>
              <a:t>655 _7 Farces. $2 </a:t>
            </a:r>
            <a:r>
              <a:rPr lang="en-US" dirty="0" err="1" smtClean="0"/>
              <a:t>lcgft</a:t>
            </a:r>
            <a:endParaRPr lang="en-US" dirty="0" smtClean="0"/>
          </a:p>
          <a:p>
            <a:pPr marL="0" indent="0">
              <a:buNone/>
            </a:pPr>
            <a:r>
              <a:rPr lang="en-US" dirty="0"/>
              <a:t>655 _7 Humorous </a:t>
            </a:r>
            <a:r>
              <a:rPr lang="en-US" dirty="0" smtClean="0"/>
              <a:t>monologues. $2 </a:t>
            </a:r>
            <a:r>
              <a:rPr lang="en-US" dirty="0" err="1" smtClean="0"/>
              <a:t>lcgft</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157</a:t>
            </a:fld>
            <a:endParaRPr lang="en-US"/>
          </a:p>
        </p:txBody>
      </p:sp>
      <p:pic>
        <p:nvPicPr>
          <p:cNvPr id="6" name="Picture 5"/>
          <p:cNvPicPr>
            <a:picLocks noChangeAspect="1"/>
          </p:cNvPicPr>
          <p:nvPr/>
        </p:nvPicPr>
        <p:blipFill>
          <a:blip r:embed="rId3"/>
          <a:stretch>
            <a:fillRect/>
          </a:stretch>
        </p:blipFill>
        <p:spPr>
          <a:xfrm>
            <a:off x="9982200" y="2261347"/>
            <a:ext cx="1820799" cy="2264759"/>
          </a:xfrm>
          <a:prstGeom prst="rect">
            <a:avLst/>
          </a:prstGeom>
        </p:spPr>
      </p:pic>
      <p:pic>
        <p:nvPicPr>
          <p:cNvPr id="7" name="Picture 6"/>
          <p:cNvPicPr>
            <a:picLocks noChangeAspect="1"/>
          </p:cNvPicPr>
          <p:nvPr/>
        </p:nvPicPr>
        <p:blipFill>
          <a:blip r:embed="rId4"/>
          <a:stretch>
            <a:fillRect/>
          </a:stretch>
        </p:blipFill>
        <p:spPr>
          <a:xfrm>
            <a:off x="9982200" y="383283"/>
            <a:ext cx="1810512" cy="802386"/>
          </a:xfrm>
          <a:prstGeom prst="rect">
            <a:avLst/>
          </a:prstGeom>
        </p:spPr>
      </p:pic>
    </p:spTree>
    <p:extLst>
      <p:ext uri="{BB962C8B-B14F-4D97-AF65-F5344CB8AC3E}">
        <p14:creationId xmlns:p14="http://schemas.microsoft.com/office/powerpoint/2010/main" val="225079963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898" y="167830"/>
            <a:ext cx="10515600" cy="627334"/>
          </a:xfrm>
        </p:spPr>
        <p:txBody>
          <a:bodyPr>
            <a:noAutofit/>
          </a:bodyPr>
          <a:lstStyle/>
          <a:p>
            <a:r>
              <a:rPr lang="en-US" sz="3000" dirty="0"/>
              <a:t>Orchestral music $y 18th </a:t>
            </a:r>
            <a:r>
              <a:rPr lang="en-US" sz="3000" dirty="0" smtClean="0"/>
              <a:t>century</a:t>
            </a:r>
            <a:br>
              <a:rPr lang="en-US" sz="3000" dirty="0" smtClean="0"/>
            </a:br>
            <a:r>
              <a:rPr lang="en-US" sz="3000" dirty="0"/>
              <a:t>Orchestral music $y </a:t>
            </a:r>
            <a:r>
              <a:rPr lang="en-US" sz="3000" dirty="0" smtClean="0"/>
              <a:t>19th </a:t>
            </a:r>
            <a:r>
              <a:rPr lang="en-US" sz="3000" dirty="0"/>
              <a:t>century</a:t>
            </a:r>
          </a:p>
        </p:txBody>
      </p:sp>
      <p:sp>
        <p:nvSpPr>
          <p:cNvPr id="3" name="Content Placeholder 2"/>
          <p:cNvSpPr>
            <a:spLocks noGrp="1"/>
          </p:cNvSpPr>
          <p:nvPr>
            <p:ph idx="1"/>
          </p:nvPr>
        </p:nvSpPr>
        <p:spPr>
          <a:xfrm>
            <a:off x="434898" y="1059366"/>
            <a:ext cx="11757101" cy="5798634"/>
          </a:xfrm>
        </p:spPr>
        <p:txBody>
          <a:bodyPr>
            <a:normAutofit fontScale="77500" lnSpcReduction="20000"/>
          </a:bodyPr>
          <a:lstStyle/>
          <a:p>
            <a:pPr marL="0" indent="0">
              <a:buNone/>
            </a:pPr>
            <a:r>
              <a:rPr lang="en-US" dirty="0" smtClean="0">
                <a:solidFill>
                  <a:srgbClr val="FF0000"/>
                </a:solidFill>
              </a:rPr>
              <a:t>045 1_ $b </a:t>
            </a:r>
            <a:r>
              <a:rPr lang="en-US" dirty="0">
                <a:solidFill>
                  <a:srgbClr val="FF0000"/>
                </a:solidFill>
              </a:rPr>
              <a:t>d1786 </a:t>
            </a:r>
            <a:r>
              <a:rPr lang="en-US" dirty="0" smtClean="0">
                <a:solidFill>
                  <a:srgbClr val="FF0000"/>
                </a:solidFill>
              </a:rPr>
              <a:t>$b </a:t>
            </a:r>
            <a:r>
              <a:rPr lang="en-US" dirty="0">
                <a:solidFill>
                  <a:srgbClr val="FF0000"/>
                </a:solidFill>
              </a:rPr>
              <a:t>d1775 </a:t>
            </a:r>
            <a:r>
              <a:rPr lang="en-US" dirty="0" smtClean="0">
                <a:solidFill>
                  <a:srgbClr val="FF0000"/>
                </a:solidFill>
              </a:rPr>
              <a:t>$b </a:t>
            </a:r>
            <a:r>
              <a:rPr lang="en-US" dirty="0">
                <a:solidFill>
                  <a:srgbClr val="FF0000"/>
                </a:solidFill>
              </a:rPr>
              <a:t>d1864 </a:t>
            </a:r>
            <a:r>
              <a:rPr lang="en-US" dirty="0" smtClean="0">
                <a:solidFill>
                  <a:srgbClr val="FF0000"/>
                </a:solidFill>
              </a:rPr>
              <a:t>$b </a:t>
            </a:r>
            <a:r>
              <a:rPr lang="en-US" dirty="0">
                <a:solidFill>
                  <a:srgbClr val="FF0000"/>
                </a:solidFill>
              </a:rPr>
              <a:t>d1899</a:t>
            </a:r>
          </a:p>
          <a:p>
            <a:pPr marL="0" indent="0">
              <a:buNone/>
            </a:pPr>
            <a:r>
              <a:rPr lang="en-US" dirty="0" smtClean="0">
                <a:solidFill>
                  <a:srgbClr val="FF0000"/>
                </a:solidFill>
              </a:rPr>
              <a:t>046 __ $o 1775 $p 1899 $2 </a:t>
            </a:r>
            <a:r>
              <a:rPr lang="en-US" dirty="0" err="1" smtClean="0">
                <a:solidFill>
                  <a:srgbClr val="FF0000"/>
                </a:solidFill>
              </a:rPr>
              <a:t>edtf</a:t>
            </a:r>
            <a:endParaRPr lang="en-US" dirty="0" smtClean="0">
              <a:solidFill>
                <a:srgbClr val="FF0000"/>
              </a:solidFill>
            </a:endParaRPr>
          </a:p>
          <a:p>
            <a:pPr marL="0" indent="0">
              <a:buNone/>
            </a:pPr>
            <a:r>
              <a:rPr lang="en-US" dirty="0" smtClean="0"/>
              <a:t>245 </a:t>
            </a:r>
            <a:r>
              <a:rPr lang="en-US" dirty="0"/>
              <a:t>00 Violin concertos by Black composers of the 18th &amp; 19th centuries</a:t>
            </a:r>
            <a:r>
              <a:rPr lang="en-US" dirty="0" smtClean="0"/>
              <a:t>.</a:t>
            </a:r>
          </a:p>
          <a:p>
            <a:pPr marL="0" indent="0">
              <a:buNone/>
            </a:pPr>
            <a:r>
              <a:rPr lang="en-US" dirty="0"/>
              <a:t>386 </a:t>
            </a:r>
            <a:r>
              <a:rPr lang="en-US" dirty="0" smtClean="0"/>
              <a:t>__ </a:t>
            </a:r>
            <a:r>
              <a:rPr lang="en-US" dirty="0"/>
              <a:t>Blacks </a:t>
            </a:r>
            <a:r>
              <a:rPr lang="en-US" dirty="0" smtClean="0"/>
              <a:t>$2 </a:t>
            </a:r>
            <a:r>
              <a:rPr lang="en-US" dirty="0" err="1"/>
              <a:t>lcdgt</a:t>
            </a:r>
            <a:endParaRPr lang="en-US" dirty="0"/>
          </a:p>
          <a:p>
            <a:pPr marL="0" indent="0">
              <a:buNone/>
            </a:pPr>
            <a:r>
              <a:rPr lang="en-US" dirty="0"/>
              <a:t>386 </a:t>
            </a:r>
            <a:r>
              <a:rPr lang="en-US" dirty="0" smtClean="0"/>
              <a:t>__ </a:t>
            </a:r>
            <a:r>
              <a:rPr lang="en-US" dirty="0"/>
              <a:t>Men </a:t>
            </a:r>
            <a:r>
              <a:rPr lang="en-US" dirty="0" smtClean="0"/>
              <a:t>$2 </a:t>
            </a:r>
            <a:r>
              <a:rPr lang="en-US" dirty="0" err="1"/>
              <a:t>lcdgt</a:t>
            </a:r>
            <a:endParaRPr lang="en-US" dirty="0"/>
          </a:p>
          <a:p>
            <a:pPr marL="0" indent="0">
              <a:buNone/>
            </a:pPr>
            <a:r>
              <a:rPr lang="en-US" dirty="0" smtClean="0">
                <a:solidFill>
                  <a:srgbClr val="FF0000"/>
                </a:solidFill>
              </a:rPr>
              <a:t>388 1_ </a:t>
            </a:r>
            <a:r>
              <a:rPr lang="en-US" dirty="0">
                <a:solidFill>
                  <a:srgbClr val="FF0000"/>
                </a:solidFill>
              </a:rPr>
              <a:t>Eighteenth century </a:t>
            </a:r>
            <a:r>
              <a:rPr lang="en-US" dirty="0" smtClean="0">
                <a:solidFill>
                  <a:srgbClr val="FF0000"/>
                </a:solidFill>
              </a:rPr>
              <a:t>$a </a:t>
            </a:r>
            <a:r>
              <a:rPr lang="en-US" dirty="0">
                <a:solidFill>
                  <a:srgbClr val="FF0000"/>
                </a:solidFill>
              </a:rPr>
              <a:t>Nineteenth century </a:t>
            </a:r>
            <a:r>
              <a:rPr lang="en-US" dirty="0" smtClean="0">
                <a:solidFill>
                  <a:srgbClr val="FF0000"/>
                </a:solidFill>
              </a:rPr>
              <a:t>$2 </a:t>
            </a:r>
            <a:r>
              <a:rPr lang="en-US" dirty="0" err="1" smtClean="0">
                <a:solidFill>
                  <a:srgbClr val="FF0000"/>
                </a:solidFill>
              </a:rPr>
              <a:t>lcsh</a:t>
            </a:r>
            <a:endParaRPr lang="en-US" dirty="0" smtClean="0">
              <a:solidFill>
                <a:srgbClr val="FF0000"/>
              </a:solidFill>
            </a:endParaRPr>
          </a:p>
          <a:p>
            <a:pPr marL="0" indent="0">
              <a:buNone/>
            </a:pPr>
            <a:r>
              <a:rPr lang="en-US" dirty="0"/>
              <a:t>505 0_ Violin concerto no. 4 in D major (1786) / Chevalier J.J.O. de </a:t>
            </a:r>
            <a:r>
              <a:rPr lang="en-US" dirty="0" err="1" smtClean="0"/>
              <a:t>Meude-Monpas</a:t>
            </a:r>
            <a:r>
              <a:rPr lang="en-US" dirty="0" smtClean="0"/>
              <a:t> </a:t>
            </a:r>
            <a:r>
              <a:rPr lang="en-US" dirty="0"/>
              <a:t>(16:56) </a:t>
            </a:r>
            <a:r>
              <a:rPr lang="en-US" dirty="0" smtClean="0"/>
              <a:t>--</a:t>
            </a:r>
          </a:p>
          <a:p>
            <a:pPr marL="0" indent="0">
              <a:buNone/>
            </a:pPr>
            <a:r>
              <a:rPr lang="en-US" dirty="0" smtClean="0"/>
              <a:t> </a:t>
            </a:r>
            <a:r>
              <a:rPr lang="en-US" dirty="0"/>
              <a:t> </a:t>
            </a:r>
            <a:r>
              <a:rPr lang="en-US" dirty="0" smtClean="0"/>
              <a:t>           Violin concerto </a:t>
            </a:r>
            <a:r>
              <a:rPr lang="en-US" dirty="0"/>
              <a:t>in A major, op. 5 no. 2 (1775) / </a:t>
            </a:r>
            <a:r>
              <a:rPr lang="en-US" dirty="0" smtClean="0"/>
              <a:t>Chevalier </a:t>
            </a:r>
            <a:r>
              <a:rPr lang="en-US" dirty="0"/>
              <a:t>de Saint-Georges (23:43) </a:t>
            </a:r>
            <a:r>
              <a:rPr lang="en-US" dirty="0" smtClean="0"/>
              <a:t>--</a:t>
            </a:r>
          </a:p>
          <a:p>
            <a:pPr marL="0" indent="0">
              <a:buNone/>
            </a:pPr>
            <a:r>
              <a:rPr lang="en-US" dirty="0" smtClean="0"/>
              <a:t>             Violin concerto </a:t>
            </a:r>
            <a:r>
              <a:rPr lang="en-US" dirty="0"/>
              <a:t>in F-sharp </a:t>
            </a:r>
            <a:r>
              <a:rPr lang="en-US" dirty="0" smtClean="0"/>
              <a:t>minor (</a:t>
            </a:r>
            <a:r>
              <a:rPr lang="en-US" dirty="0"/>
              <a:t>1864) / Joseph White (21:34) -- Romance in </a:t>
            </a:r>
            <a:r>
              <a:rPr lang="en-US" dirty="0" smtClean="0"/>
              <a:t>G major</a:t>
            </a:r>
          </a:p>
          <a:p>
            <a:pPr marL="0" indent="0">
              <a:buNone/>
            </a:pPr>
            <a:r>
              <a:rPr lang="en-US" dirty="0" smtClean="0"/>
              <a:t>             </a:t>
            </a:r>
            <a:r>
              <a:rPr lang="en-US" dirty="0"/>
              <a:t>for </a:t>
            </a:r>
            <a:r>
              <a:rPr lang="en-US" dirty="0" smtClean="0"/>
              <a:t>violin and </a:t>
            </a:r>
            <a:r>
              <a:rPr lang="en-US" dirty="0"/>
              <a:t>orchestra (1899) / Samuel Coleridge-Taylor (12:33</a:t>
            </a:r>
            <a:r>
              <a:rPr lang="en-US" dirty="0" smtClean="0"/>
              <a:t>).</a:t>
            </a:r>
          </a:p>
          <a:p>
            <a:pPr marL="0" indent="0">
              <a:buNone/>
            </a:pPr>
            <a:r>
              <a:rPr lang="en-US" dirty="0"/>
              <a:t>650 </a:t>
            </a:r>
            <a:r>
              <a:rPr lang="en-US" dirty="0" smtClean="0"/>
              <a:t>_0 Concertos </a:t>
            </a:r>
            <a:r>
              <a:rPr lang="en-US" dirty="0"/>
              <a:t>(Violin)</a:t>
            </a:r>
          </a:p>
          <a:p>
            <a:pPr marL="0" indent="0">
              <a:buNone/>
            </a:pPr>
            <a:r>
              <a:rPr lang="en-US" dirty="0"/>
              <a:t>650 </a:t>
            </a:r>
            <a:r>
              <a:rPr lang="en-US" dirty="0" smtClean="0"/>
              <a:t>_0 Concertos </a:t>
            </a:r>
            <a:r>
              <a:rPr lang="en-US" dirty="0"/>
              <a:t>(Violin with string orchestra</a:t>
            </a:r>
            <a:r>
              <a:rPr lang="en-US" dirty="0" smtClean="0"/>
              <a:t>)</a:t>
            </a:r>
          </a:p>
          <a:p>
            <a:pPr marL="0" indent="0">
              <a:buNone/>
            </a:pPr>
            <a:r>
              <a:rPr lang="en-US" dirty="0" smtClean="0"/>
              <a:t>650 _0 Violin with orchestra.</a:t>
            </a:r>
          </a:p>
          <a:p>
            <a:pPr marL="0" indent="0">
              <a:buNone/>
            </a:pPr>
            <a:r>
              <a:rPr lang="en-US" dirty="0"/>
              <a:t>650 </a:t>
            </a:r>
            <a:r>
              <a:rPr lang="en-US" dirty="0" smtClean="0"/>
              <a:t>_0 Orchestral </a:t>
            </a:r>
            <a:r>
              <a:rPr lang="en-US" dirty="0"/>
              <a:t>music </a:t>
            </a:r>
            <a:r>
              <a:rPr lang="en-US" dirty="0" smtClean="0"/>
              <a:t>$y </a:t>
            </a:r>
            <a:r>
              <a:rPr lang="en-US" dirty="0"/>
              <a:t>18th century.</a:t>
            </a:r>
          </a:p>
          <a:p>
            <a:pPr marL="0" indent="0">
              <a:buNone/>
            </a:pPr>
            <a:r>
              <a:rPr lang="en-US" dirty="0"/>
              <a:t>650 </a:t>
            </a:r>
            <a:r>
              <a:rPr lang="en-US" dirty="0" smtClean="0"/>
              <a:t>_0 Orchestral </a:t>
            </a:r>
            <a:r>
              <a:rPr lang="en-US" dirty="0"/>
              <a:t>music </a:t>
            </a:r>
            <a:r>
              <a:rPr lang="en-US" dirty="0" smtClean="0"/>
              <a:t>$y </a:t>
            </a:r>
            <a:r>
              <a:rPr lang="en-US" dirty="0"/>
              <a:t>19th century</a:t>
            </a:r>
            <a:r>
              <a:rPr lang="en-US" dirty="0" smtClean="0"/>
              <a:t>.</a:t>
            </a:r>
          </a:p>
          <a:p>
            <a:pPr marL="0" indent="0">
              <a:buNone/>
            </a:pPr>
            <a:r>
              <a:rPr lang="en-US" dirty="0" smtClean="0"/>
              <a:t>655 _7 Concertos. $2 </a:t>
            </a:r>
            <a:r>
              <a:rPr lang="en-US" dirty="0" err="1" smtClean="0"/>
              <a:t>lcgft</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158</a:t>
            </a:fld>
            <a:endParaRPr lang="en-US"/>
          </a:p>
        </p:txBody>
      </p:sp>
    </p:spTree>
    <p:extLst>
      <p:ext uri="{BB962C8B-B14F-4D97-AF65-F5344CB8AC3E}">
        <p14:creationId xmlns:p14="http://schemas.microsoft.com/office/powerpoint/2010/main" val="246589062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647"/>
            <a:ext cx="10515600" cy="1325563"/>
          </a:xfrm>
        </p:spPr>
        <p:txBody>
          <a:bodyPr/>
          <a:lstStyle/>
          <a:p>
            <a:r>
              <a:rPr lang="en-US" dirty="0" smtClean="0"/>
              <a:t>Language</a:t>
            </a:r>
            <a:endParaRPr lang="en-US" dirty="0"/>
          </a:p>
        </p:txBody>
      </p:sp>
      <p:sp>
        <p:nvSpPr>
          <p:cNvPr id="3" name="Content Placeholder 2"/>
          <p:cNvSpPr>
            <a:spLocks noGrp="1"/>
          </p:cNvSpPr>
          <p:nvPr>
            <p:ph idx="1"/>
          </p:nvPr>
        </p:nvSpPr>
        <p:spPr>
          <a:xfrm>
            <a:off x="838200" y="1434210"/>
            <a:ext cx="10515600" cy="5287265"/>
          </a:xfrm>
        </p:spPr>
        <p:txBody>
          <a:bodyPr>
            <a:normAutofit lnSpcReduction="10000"/>
          </a:bodyPr>
          <a:lstStyle/>
          <a:p>
            <a:r>
              <a:rPr lang="en-US" dirty="0" smtClean="0"/>
              <a:t>Code language in 008/35-37 and 041 and record notes in 546</a:t>
            </a:r>
          </a:p>
          <a:p>
            <a:r>
              <a:rPr lang="en-US" dirty="0" smtClean="0"/>
              <a:t>Give nationality/</a:t>
            </a:r>
            <a:r>
              <a:rPr lang="en-US" dirty="0" err="1" smtClean="0"/>
              <a:t>demonym</a:t>
            </a:r>
            <a:r>
              <a:rPr lang="en-US" dirty="0" smtClean="0"/>
              <a:t> for place of residence and other creator characteristics in 386</a:t>
            </a:r>
          </a:p>
          <a:p>
            <a:pPr marL="0" indent="0">
              <a:buNone/>
            </a:pPr>
            <a:endParaRPr lang="en-US" dirty="0"/>
          </a:p>
          <a:p>
            <a:pPr marL="0" indent="0">
              <a:buNone/>
            </a:pPr>
            <a:r>
              <a:rPr lang="en-US" dirty="0"/>
              <a:t>008/35-37  </a:t>
            </a:r>
            <a:r>
              <a:rPr lang="en-US" dirty="0" err="1" smtClean="0"/>
              <a:t>fre</a:t>
            </a:r>
            <a:r>
              <a:rPr lang="en-US" dirty="0" smtClean="0"/>
              <a:t>			008/35-37  </a:t>
            </a:r>
            <a:r>
              <a:rPr lang="en-US" dirty="0" err="1"/>
              <a:t>fre</a:t>
            </a:r>
            <a:endParaRPr lang="en-US" dirty="0"/>
          </a:p>
          <a:p>
            <a:pPr marL="0" indent="0">
              <a:buNone/>
            </a:pPr>
            <a:r>
              <a:rPr lang="en-US" dirty="0" smtClean="0"/>
              <a:t>650 _0  French poetry.              	650 _0  French poetry $z Brazil.</a:t>
            </a:r>
          </a:p>
          <a:p>
            <a:pPr marL="0" indent="0">
              <a:buNone/>
            </a:pPr>
            <a:r>
              <a:rPr lang="en-US" dirty="0" smtClean="0"/>
              <a:t>386 __  French $2 </a:t>
            </a:r>
            <a:r>
              <a:rPr lang="en-US" dirty="0" err="1" smtClean="0"/>
              <a:t>lcdgt</a:t>
            </a:r>
            <a:r>
              <a:rPr lang="en-US" dirty="0" smtClean="0"/>
              <a:t>    	386 __  Brazilians $2 </a:t>
            </a:r>
            <a:r>
              <a:rPr lang="en-US" dirty="0" err="1" smtClean="0"/>
              <a:t>lcdgt</a:t>
            </a:r>
            <a:endParaRPr lang="en-US" dirty="0" smtClean="0"/>
          </a:p>
          <a:p>
            <a:pPr marL="0" indent="0">
              <a:buNone/>
            </a:pPr>
            <a:endParaRPr lang="en-US" dirty="0" smtClean="0"/>
          </a:p>
          <a:p>
            <a:pPr marL="0" indent="0">
              <a:buNone/>
            </a:pPr>
            <a:r>
              <a:rPr lang="en-US" dirty="0" smtClean="0"/>
              <a:t>008/35-37  </a:t>
            </a:r>
            <a:r>
              <a:rPr lang="en-US" dirty="0" err="1" smtClean="0"/>
              <a:t>fre</a:t>
            </a:r>
            <a:endParaRPr lang="en-US" dirty="0"/>
          </a:p>
          <a:p>
            <a:pPr marL="0" indent="0">
              <a:buNone/>
            </a:pPr>
            <a:r>
              <a:rPr lang="en-US" dirty="0" smtClean="0"/>
              <a:t>650 _0  Short stories, French $z Ghana.</a:t>
            </a:r>
          </a:p>
          <a:p>
            <a:pPr marL="0" indent="0">
              <a:buNone/>
            </a:pPr>
            <a:r>
              <a:rPr lang="en-US" dirty="0" smtClean="0"/>
              <a:t>386 __  Ghanaians $2 </a:t>
            </a:r>
            <a:r>
              <a:rPr lang="en-US" dirty="0" err="1" smtClean="0"/>
              <a:t>lcdgt</a:t>
            </a:r>
            <a:r>
              <a:rPr lang="en-US" dirty="0" smtClean="0"/>
              <a:t>    </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159</a:t>
            </a:fld>
            <a:endParaRPr lang="en-US"/>
          </a:p>
        </p:txBody>
      </p:sp>
    </p:spTree>
    <p:extLst>
      <p:ext uri="{BB962C8B-B14F-4D97-AF65-F5344CB8AC3E}">
        <p14:creationId xmlns:p14="http://schemas.microsoft.com/office/powerpoint/2010/main" val="3555780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16</a:t>
            </a:fld>
            <a:endParaRPr lang="en-US"/>
          </a:p>
        </p:txBody>
      </p:sp>
      <p:pic>
        <p:nvPicPr>
          <p:cNvPr id="3" name="Picture 2"/>
          <p:cNvPicPr>
            <a:picLocks noChangeAspect="1"/>
          </p:cNvPicPr>
          <p:nvPr/>
        </p:nvPicPr>
        <p:blipFill>
          <a:blip r:embed="rId3"/>
          <a:stretch>
            <a:fillRect/>
          </a:stretch>
        </p:blipFill>
        <p:spPr>
          <a:xfrm>
            <a:off x="0" y="32163"/>
            <a:ext cx="12136755" cy="3084576"/>
          </a:xfrm>
          <a:prstGeom prst="rect">
            <a:avLst/>
          </a:prstGeom>
        </p:spPr>
      </p:pic>
      <p:pic>
        <p:nvPicPr>
          <p:cNvPr id="4" name="Picture 3"/>
          <p:cNvPicPr>
            <a:picLocks noChangeAspect="1"/>
          </p:cNvPicPr>
          <p:nvPr/>
        </p:nvPicPr>
        <p:blipFill>
          <a:blip r:embed="rId4"/>
          <a:stretch>
            <a:fillRect/>
          </a:stretch>
        </p:blipFill>
        <p:spPr>
          <a:xfrm>
            <a:off x="323857" y="3116739"/>
            <a:ext cx="11634597" cy="3604736"/>
          </a:xfrm>
          <a:prstGeom prst="rect">
            <a:avLst/>
          </a:prstGeom>
        </p:spPr>
      </p:pic>
      <p:sp>
        <p:nvSpPr>
          <p:cNvPr id="5" name="Oval 4"/>
          <p:cNvSpPr/>
          <p:nvPr/>
        </p:nvSpPr>
        <p:spPr>
          <a:xfrm>
            <a:off x="7828157" y="3601844"/>
            <a:ext cx="2888166" cy="42374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77365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6543"/>
          </a:xfrm>
        </p:spPr>
        <p:txBody>
          <a:bodyPr/>
          <a:lstStyle/>
          <a:p>
            <a:r>
              <a:rPr lang="en-US" dirty="0" smtClean="0"/>
              <a:t>Place of Creation</a:t>
            </a:r>
            <a:endParaRPr lang="en-US" dirty="0"/>
          </a:p>
        </p:txBody>
      </p:sp>
      <p:sp>
        <p:nvSpPr>
          <p:cNvPr id="3" name="Content Placeholder 2"/>
          <p:cNvSpPr>
            <a:spLocks noGrp="1"/>
          </p:cNvSpPr>
          <p:nvPr>
            <p:ph idx="1"/>
          </p:nvPr>
        </p:nvSpPr>
        <p:spPr>
          <a:xfrm>
            <a:off x="838199" y="1182029"/>
            <a:ext cx="11353801" cy="5539446"/>
          </a:xfrm>
        </p:spPr>
        <p:txBody>
          <a:bodyPr>
            <a:normAutofit/>
          </a:bodyPr>
          <a:lstStyle/>
          <a:p>
            <a:r>
              <a:rPr lang="en-US" dirty="0" smtClean="0"/>
              <a:t>In addition to recording </a:t>
            </a:r>
            <a:r>
              <a:rPr lang="en-US" dirty="0" err="1" smtClean="0"/>
              <a:t>demonyms</a:t>
            </a:r>
            <a:r>
              <a:rPr lang="en-US" dirty="0" smtClean="0"/>
              <a:t> for the place where a creator is from in 386, consider giving place of creation in 370 $g.  It’s possible they might not be the same place, however (e.g., a musical work created by an American composer while living in Italy).</a:t>
            </a:r>
          </a:p>
          <a:p>
            <a:pPr marL="0" indent="0">
              <a:buNone/>
            </a:pPr>
            <a:endParaRPr lang="en-US" dirty="0" smtClean="0"/>
          </a:p>
          <a:p>
            <a:pPr marL="0" indent="0">
              <a:buNone/>
            </a:pPr>
            <a:r>
              <a:rPr lang="en-US" dirty="0"/>
              <a:t>245 00 </a:t>
            </a:r>
            <a:r>
              <a:rPr lang="en-US" dirty="0" smtClean="0"/>
              <a:t> Short </a:t>
            </a:r>
            <a:r>
              <a:rPr lang="en-US" dirty="0"/>
              <a:t>stories from Mozambique / </a:t>
            </a:r>
            <a:r>
              <a:rPr lang="en-US" dirty="0" smtClean="0"/>
              <a:t>$c </a:t>
            </a:r>
            <a:r>
              <a:rPr lang="en-US" dirty="0"/>
              <a:t>edited by Richard </a:t>
            </a:r>
            <a:r>
              <a:rPr lang="en-US" dirty="0" smtClean="0"/>
              <a:t>Bartlett. </a:t>
            </a:r>
          </a:p>
          <a:p>
            <a:pPr marL="0" indent="0">
              <a:buNone/>
            </a:pPr>
            <a:r>
              <a:rPr lang="en-US" dirty="0">
                <a:solidFill>
                  <a:srgbClr val="FF0000"/>
                </a:solidFill>
              </a:rPr>
              <a:t>370 </a:t>
            </a:r>
            <a:r>
              <a:rPr lang="en-US" dirty="0" smtClean="0">
                <a:solidFill>
                  <a:srgbClr val="FF0000"/>
                </a:solidFill>
              </a:rPr>
              <a:t>__  $g </a:t>
            </a:r>
            <a:r>
              <a:rPr lang="en-US" dirty="0">
                <a:solidFill>
                  <a:srgbClr val="FF0000"/>
                </a:solidFill>
              </a:rPr>
              <a:t>Mozambique </a:t>
            </a:r>
            <a:r>
              <a:rPr lang="en-US" dirty="0" smtClean="0">
                <a:solidFill>
                  <a:srgbClr val="FF0000"/>
                </a:solidFill>
              </a:rPr>
              <a:t>$2 </a:t>
            </a:r>
            <a:r>
              <a:rPr lang="en-US" dirty="0" err="1">
                <a:solidFill>
                  <a:srgbClr val="FF0000"/>
                </a:solidFill>
              </a:rPr>
              <a:t>naf</a:t>
            </a:r>
            <a:endParaRPr lang="en-US" dirty="0">
              <a:solidFill>
                <a:srgbClr val="FF0000"/>
              </a:solidFill>
            </a:endParaRPr>
          </a:p>
          <a:p>
            <a:pPr marL="0" indent="0">
              <a:buNone/>
            </a:pPr>
            <a:r>
              <a:rPr lang="en-US" dirty="0">
                <a:solidFill>
                  <a:schemeClr val="accent1">
                    <a:lumMod val="50000"/>
                  </a:schemeClr>
                </a:solidFill>
              </a:rPr>
              <a:t>386 </a:t>
            </a:r>
            <a:r>
              <a:rPr lang="en-US" dirty="0" smtClean="0">
                <a:solidFill>
                  <a:schemeClr val="accent1">
                    <a:lumMod val="50000"/>
                  </a:schemeClr>
                </a:solidFill>
              </a:rPr>
              <a:t>__  Mozambicans $2 </a:t>
            </a:r>
            <a:r>
              <a:rPr lang="en-US" dirty="0" err="1">
                <a:solidFill>
                  <a:schemeClr val="accent1">
                    <a:lumMod val="50000"/>
                  </a:schemeClr>
                </a:solidFill>
              </a:rPr>
              <a:t>lcdgt</a:t>
            </a:r>
            <a:endParaRPr lang="en-US" dirty="0">
              <a:solidFill>
                <a:schemeClr val="accent1">
                  <a:lumMod val="50000"/>
                </a:schemeClr>
              </a:solidFill>
            </a:endParaRPr>
          </a:p>
          <a:p>
            <a:pPr marL="0" indent="0">
              <a:buNone/>
            </a:pPr>
            <a:r>
              <a:rPr lang="en-US" dirty="0"/>
              <a:t>546 </a:t>
            </a:r>
            <a:r>
              <a:rPr lang="en-US" dirty="0" smtClean="0"/>
              <a:t>__  Translated </a:t>
            </a:r>
            <a:r>
              <a:rPr lang="en-US" dirty="0"/>
              <a:t>from the Portuguese.</a:t>
            </a:r>
          </a:p>
          <a:p>
            <a:pPr marL="0" indent="0">
              <a:buNone/>
            </a:pPr>
            <a:r>
              <a:rPr lang="en-US" dirty="0"/>
              <a:t>650 </a:t>
            </a:r>
            <a:r>
              <a:rPr lang="en-US" dirty="0" smtClean="0"/>
              <a:t>_0  Short </a:t>
            </a:r>
            <a:r>
              <a:rPr lang="en-US" dirty="0"/>
              <a:t>stories, Mozambican (Portuguese) </a:t>
            </a:r>
            <a:r>
              <a:rPr lang="en-US" dirty="0" smtClean="0"/>
              <a:t>$v </a:t>
            </a:r>
            <a:r>
              <a:rPr lang="en-US" dirty="0"/>
              <a:t>Translations </a:t>
            </a:r>
            <a:r>
              <a:rPr lang="en-US" dirty="0" smtClean="0"/>
              <a:t>into English.</a:t>
            </a:r>
          </a:p>
          <a:p>
            <a:pPr marL="0" indent="0">
              <a:buNone/>
            </a:pPr>
            <a:r>
              <a:rPr lang="en-US" dirty="0" smtClean="0"/>
              <a:t>655 _7  Short stories. $2 </a:t>
            </a:r>
            <a:r>
              <a:rPr lang="en-US" dirty="0" err="1" smtClean="0"/>
              <a:t>lcgft</a:t>
            </a:r>
            <a:endParaRPr lang="en-US" dirty="0"/>
          </a:p>
          <a:p>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160</a:t>
            </a:fld>
            <a:endParaRPr lang="en-US"/>
          </a:p>
        </p:txBody>
      </p:sp>
    </p:spTree>
    <p:extLst>
      <p:ext uri="{BB962C8B-B14F-4D97-AF65-F5344CB8AC3E}">
        <p14:creationId xmlns:p14="http://schemas.microsoft.com/office/powerpoint/2010/main" val="334178898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6543"/>
          </a:xfrm>
        </p:spPr>
        <p:txBody>
          <a:bodyPr/>
          <a:lstStyle/>
          <a:p>
            <a:r>
              <a:rPr lang="en-US" dirty="0" smtClean="0"/>
              <a:t>Country (Area) of Producing Entity</a:t>
            </a:r>
            <a:endParaRPr lang="en-US" dirty="0"/>
          </a:p>
        </p:txBody>
      </p:sp>
      <p:sp>
        <p:nvSpPr>
          <p:cNvPr id="3" name="Content Placeholder 2"/>
          <p:cNvSpPr>
            <a:spLocks noGrp="1"/>
          </p:cNvSpPr>
          <p:nvPr>
            <p:ph idx="1"/>
          </p:nvPr>
        </p:nvSpPr>
        <p:spPr>
          <a:xfrm>
            <a:off x="838199" y="1182028"/>
            <a:ext cx="11353801" cy="5675971"/>
          </a:xfrm>
        </p:spPr>
        <p:txBody>
          <a:bodyPr>
            <a:normAutofit/>
          </a:bodyPr>
          <a:lstStyle/>
          <a:p>
            <a:r>
              <a:rPr lang="en-US" dirty="0" smtClean="0"/>
              <a:t>Field 257 in bibliographic records</a:t>
            </a:r>
          </a:p>
          <a:p>
            <a:r>
              <a:rPr lang="en-US" dirty="0" smtClean="0"/>
              <a:t>Field 370 $c or $g in bibliographic and authority records</a:t>
            </a:r>
          </a:p>
          <a:p>
            <a:r>
              <a:rPr lang="en-US" dirty="0" smtClean="0"/>
              <a:t>New subfield $</a:t>
            </a:r>
            <a:r>
              <a:rPr lang="en-US" dirty="0" err="1" smtClean="0"/>
              <a:t>i</a:t>
            </a:r>
            <a:r>
              <a:rPr lang="en-US" dirty="0" smtClean="0"/>
              <a:t> in 370 and/or 386 could be used to explain the relationship</a:t>
            </a:r>
          </a:p>
          <a:p>
            <a:endParaRPr lang="en-US" dirty="0"/>
          </a:p>
          <a:p>
            <a:pPr marL="0" indent="0">
              <a:buNone/>
            </a:pPr>
            <a:r>
              <a:rPr lang="en-US" dirty="0" smtClean="0"/>
              <a:t>245 00  Monsters</a:t>
            </a:r>
            <a:r>
              <a:rPr lang="en-US" dirty="0"/>
              <a:t>, Inc. / </a:t>
            </a:r>
            <a:r>
              <a:rPr lang="en-US" dirty="0" smtClean="0"/>
              <a:t>$c </a:t>
            </a:r>
            <a:r>
              <a:rPr lang="en-US" dirty="0"/>
              <a:t>Walt Disney Pictures presents ; Pixar </a:t>
            </a:r>
            <a:r>
              <a:rPr lang="en-US" dirty="0" smtClean="0"/>
              <a:t>Animation</a:t>
            </a:r>
          </a:p>
          <a:p>
            <a:pPr marL="0" indent="0">
              <a:buNone/>
            </a:pPr>
            <a:r>
              <a:rPr lang="en-US" dirty="0"/>
              <a:t>	</a:t>
            </a:r>
            <a:r>
              <a:rPr lang="en-US" dirty="0" smtClean="0"/>
              <a:t>   </a:t>
            </a:r>
            <a:r>
              <a:rPr lang="en-US" dirty="0"/>
              <a:t>Studios film ; producer, Darla K. Anderson ; written by </a:t>
            </a:r>
            <a:r>
              <a:rPr lang="en-US" dirty="0" smtClean="0"/>
              <a:t>Andrew</a:t>
            </a:r>
          </a:p>
          <a:p>
            <a:pPr marL="0" indent="0">
              <a:buNone/>
            </a:pPr>
            <a:r>
              <a:rPr lang="en-US" dirty="0"/>
              <a:t>	</a:t>
            </a:r>
            <a:r>
              <a:rPr lang="en-US" dirty="0" smtClean="0"/>
              <a:t>   Stanton</a:t>
            </a:r>
            <a:r>
              <a:rPr lang="en-US" dirty="0"/>
              <a:t>, Daniel Gerson ; directors, Pete </a:t>
            </a:r>
            <a:r>
              <a:rPr lang="en-US" dirty="0" err="1"/>
              <a:t>Docter</a:t>
            </a:r>
            <a:r>
              <a:rPr lang="en-US" dirty="0"/>
              <a:t>, David Silverman, </a:t>
            </a:r>
            <a:r>
              <a:rPr lang="en-US" dirty="0" smtClean="0"/>
              <a:t>Lee</a:t>
            </a:r>
          </a:p>
          <a:p>
            <a:pPr marL="0" indent="0">
              <a:buNone/>
            </a:pPr>
            <a:r>
              <a:rPr lang="en-US" dirty="0"/>
              <a:t>	</a:t>
            </a:r>
            <a:r>
              <a:rPr lang="en-US" dirty="0" smtClean="0"/>
              <a:t>   Unkrich.</a:t>
            </a:r>
          </a:p>
          <a:p>
            <a:pPr marL="0" indent="0">
              <a:buNone/>
            </a:pPr>
            <a:r>
              <a:rPr lang="en-US" dirty="0">
                <a:solidFill>
                  <a:srgbClr val="FF0000"/>
                </a:solidFill>
              </a:rPr>
              <a:t>257 __ </a:t>
            </a:r>
            <a:r>
              <a:rPr lang="en-US" dirty="0" smtClean="0">
                <a:solidFill>
                  <a:srgbClr val="FF0000"/>
                </a:solidFill>
              </a:rPr>
              <a:t> United </a:t>
            </a:r>
            <a:r>
              <a:rPr lang="en-US" dirty="0">
                <a:solidFill>
                  <a:srgbClr val="FF0000"/>
                </a:solidFill>
              </a:rPr>
              <a:t>States </a:t>
            </a:r>
            <a:r>
              <a:rPr lang="en-US" dirty="0" smtClean="0">
                <a:solidFill>
                  <a:srgbClr val="FF0000"/>
                </a:solidFill>
              </a:rPr>
              <a:t>$2 </a:t>
            </a:r>
            <a:r>
              <a:rPr lang="en-US" dirty="0" err="1" smtClean="0">
                <a:solidFill>
                  <a:srgbClr val="FF0000"/>
                </a:solidFill>
              </a:rPr>
              <a:t>naf</a:t>
            </a:r>
            <a:endParaRPr lang="en-US" dirty="0" smtClean="0">
              <a:solidFill>
                <a:srgbClr val="FF0000"/>
              </a:solidFill>
            </a:endParaRPr>
          </a:p>
          <a:p>
            <a:pPr marL="0" indent="0">
              <a:buNone/>
            </a:pPr>
            <a:r>
              <a:rPr lang="en-US" i="1" dirty="0" smtClean="0">
                <a:solidFill>
                  <a:srgbClr val="0070C0"/>
                </a:solidFill>
              </a:rPr>
              <a:t>370 __  $</a:t>
            </a:r>
            <a:r>
              <a:rPr lang="en-US" i="1" dirty="0" err="1" smtClean="0">
                <a:solidFill>
                  <a:srgbClr val="0070C0"/>
                </a:solidFill>
              </a:rPr>
              <a:t>i</a:t>
            </a:r>
            <a:r>
              <a:rPr lang="en-US" i="1" dirty="0" smtClean="0">
                <a:solidFill>
                  <a:srgbClr val="0070C0"/>
                </a:solidFill>
              </a:rPr>
              <a:t> Production company: $c United States $2 </a:t>
            </a:r>
            <a:r>
              <a:rPr lang="en-US" i="1" dirty="0" err="1" smtClean="0">
                <a:solidFill>
                  <a:srgbClr val="0070C0"/>
                </a:solidFill>
              </a:rPr>
              <a:t>naf</a:t>
            </a:r>
            <a:endParaRPr lang="en-US" i="1" dirty="0" smtClean="0">
              <a:solidFill>
                <a:srgbClr val="0070C0"/>
              </a:solidFill>
            </a:endParaRPr>
          </a:p>
          <a:p>
            <a:pPr marL="0" indent="0">
              <a:buNone/>
            </a:pPr>
            <a:r>
              <a:rPr lang="en-US" i="1" dirty="0" smtClean="0">
                <a:solidFill>
                  <a:srgbClr val="0070C0"/>
                </a:solidFill>
              </a:rPr>
              <a:t>386 __  $</a:t>
            </a:r>
            <a:r>
              <a:rPr lang="en-US" i="1" dirty="0" err="1" smtClean="0">
                <a:solidFill>
                  <a:srgbClr val="0070C0"/>
                </a:solidFill>
              </a:rPr>
              <a:t>i</a:t>
            </a:r>
            <a:r>
              <a:rPr lang="en-US" i="1" dirty="0" smtClean="0">
                <a:solidFill>
                  <a:srgbClr val="0070C0"/>
                </a:solidFill>
              </a:rPr>
              <a:t> Production company: $a Americans $2 </a:t>
            </a:r>
            <a:r>
              <a:rPr lang="en-US" i="1" dirty="0" err="1" smtClean="0">
                <a:solidFill>
                  <a:srgbClr val="0070C0"/>
                </a:solidFill>
              </a:rPr>
              <a:t>lcdgt</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161</a:t>
            </a:fld>
            <a:endParaRPr lang="en-US"/>
          </a:p>
        </p:txBody>
      </p:sp>
    </p:spTree>
    <p:extLst>
      <p:ext uri="{BB962C8B-B14F-4D97-AF65-F5344CB8AC3E}">
        <p14:creationId xmlns:p14="http://schemas.microsoft.com/office/powerpoint/2010/main" val="309246215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10239"/>
            <a:ext cx="9144000" cy="2387600"/>
          </a:xfrm>
        </p:spPr>
        <p:txBody>
          <a:bodyPr/>
          <a:lstStyle/>
          <a:p>
            <a:r>
              <a:rPr lang="en-US" dirty="0" smtClean="0"/>
              <a:t>LCMPT	</a:t>
            </a:r>
            <a:endParaRPr lang="en-US" dirty="0"/>
          </a:p>
        </p:txBody>
      </p:sp>
      <p:sp>
        <p:nvSpPr>
          <p:cNvPr id="3" name="Subtitle 2"/>
          <p:cNvSpPr>
            <a:spLocks noGrp="1"/>
          </p:cNvSpPr>
          <p:nvPr>
            <p:ph type="subTitle" idx="1"/>
          </p:nvPr>
        </p:nvSpPr>
        <p:spPr>
          <a:xfrm>
            <a:off x="1524000" y="3357340"/>
            <a:ext cx="9144000" cy="1655762"/>
          </a:xfrm>
        </p:spPr>
        <p:txBody>
          <a:bodyPr>
            <a:normAutofit/>
          </a:bodyPr>
          <a:lstStyle/>
          <a:p>
            <a:r>
              <a:rPr lang="en-US" sz="4800" dirty="0" smtClean="0"/>
              <a:t>Library of Congress Medium of Performance Thesaurus for Music</a:t>
            </a:r>
            <a:endParaRPr lang="en-US" sz="4800" dirty="0"/>
          </a:p>
        </p:txBody>
      </p:sp>
    </p:spTree>
    <p:extLst>
      <p:ext uri="{BB962C8B-B14F-4D97-AF65-F5344CB8AC3E}">
        <p14:creationId xmlns:p14="http://schemas.microsoft.com/office/powerpoint/2010/main" val="350928094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504"/>
            <a:ext cx="10515600" cy="1325563"/>
          </a:xfrm>
        </p:spPr>
        <p:txBody>
          <a:bodyPr/>
          <a:lstStyle/>
          <a:p>
            <a:r>
              <a:rPr lang="en-US" dirty="0" smtClean="0"/>
              <a:t>Music Medium of Performance</a:t>
            </a:r>
            <a:endParaRPr lang="en-US" dirty="0"/>
          </a:p>
        </p:txBody>
      </p:sp>
      <p:sp>
        <p:nvSpPr>
          <p:cNvPr id="3" name="Content Placeholder 2"/>
          <p:cNvSpPr>
            <a:spLocks noGrp="1"/>
          </p:cNvSpPr>
          <p:nvPr>
            <p:ph idx="1"/>
          </p:nvPr>
        </p:nvSpPr>
        <p:spPr>
          <a:xfrm>
            <a:off x="838199" y="1583474"/>
            <a:ext cx="11127059" cy="4984594"/>
          </a:xfrm>
        </p:spPr>
        <p:txBody>
          <a:bodyPr>
            <a:normAutofit lnSpcReduction="10000"/>
          </a:bodyPr>
          <a:lstStyle/>
          <a:p>
            <a:r>
              <a:rPr lang="en-US" dirty="0" smtClean="0"/>
              <a:t>Instruments, ensembles, voices, and other things (e.g., </a:t>
            </a:r>
            <a:r>
              <a:rPr lang="en-US" b="1" dirty="0" smtClean="0"/>
              <a:t>armpit squeezing</a:t>
            </a:r>
            <a:r>
              <a:rPr lang="en-US" dirty="0" smtClean="0"/>
              <a:t>; </a:t>
            </a:r>
            <a:r>
              <a:rPr lang="en-US" b="1" dirty="0" smtClean="0"/>
              <a:t>baby rattle</a:t>
            </a:r>
            <a:r>
              <a:rPr lang="en-US" dirty="0" smtClean="0"/>
              <a:t>; </a:t>
            </a:r>
            <a:r>
              <a:rPr lang="en-US" b="1" dirty="0" smtClean="0"/>
              <a:t>flowerpot</a:t>
            </a:r>
            <a:r>
              <a:rPr lang="en-US" dirty="0" smtClean="0"/>
              <a:t>; </a:t>
            </a:r>
            <a:r>
              <a:rPr lang="en-US" b="1" dirty="0"/>
              <a:t>foot tapping</a:t>
            </a:r>
            <a:r>
              <a:rPr lang="en-US" dirty="0" smtClean="0"/>
              <a:t>) needed to perform a piece of music</a:t>
            </a:r>
          </a:p>
          <a:p>
            <a:r>
              <a:rPr lang="en-US" dirty="0" smtClean="0"/>
              <a:t>LCSH has many headings that describe medium of performance</a:t>
            </a:r>
          </a:p>
          <a:p>
            <a:pPr lvl="1"/>
            <a:r>
              <a:rPr lang="en-US" dirty="0" smtClean="0"/>
              <a:t>Entirely medium: </a:t>
            </a:r>
            <a:r>
              <a:rPr lang="en-US" b="1" dirty="0"/>
              <a:t>Piano </a:t>
            </a:r>
            <a:r>
              <a:rPr lang="en-US" b="1" dirty="0" smtClean="0"/>
              <a:t>music</a:t>
            </a:r>
            <a:r>
              <a:rPr lang="en-US" dirty="0" smtClean="0"/>
              <a:t>; </a:t>
            </a:r>
            <a:r>
              <a:rPr lang="en-US" b="1" dirty="0" smtClean="0"/>
              <a:t>Violin </a:t>
            </a:r>
            <a:r>
              <a:rPr lang="en-US" b="1" dirty="0"/>
              <a:t>and cello </a:t>
            </a:r>
            <a:r>
              <a:rPr lang="en-US" b="1" dirty="0" smtClean="0"/>
              <a:t>music</a:t>
            </a:r>
            <a:r>
              <a:rPr lang="en-US" dirty="0" smtClean="0"/>
              <a:t>; </a:t>
            </a:r>
            <a:r>
              <a:rPr lang="en-US" b="1" dirty="0" smtClean="0"/>
              <a:t>Bassoon</a:t>
            </a:r>
            <a:r>
              <a:rPr lang="en-US" b="1" dirty="0"/>
              <a:t>, clarinet, trumpet with </a:t>
            </a:r>
            <a:r>
              <a:rPr lang="en-US" b="1" dirty="0" smtClean="0"/>
              <a:t>orchestra</a:t>
            </a:r>
          </a:p>
          <a:p>
            <a:pPr lvl="1"/>
            <a:r>
              <a:rPr lang="en-US" dirty="0" smtClean="0"/>
              <a:t>Medium combined with genre/form: </a:t>
            </a:r>
            <a:r>
              <a:rPr lang="en-US" b="1" dirty="0" smtClean="0"/>
              <a:t>Concertos </a:t>
            </a:r>
            <a:r>
              <a:rPr lang="en-US" b="1" dirty="0"/>
              <a:t>(Viola)</a:t>
            </a:r>
            <a:r>
              <a:rPr lang="en-US" dirty="0"/>
              <a:t>; </a:t>
            </a:r>
            <a:r>
              <a:rPr lang="en-US" b="1" dirty="0"/>
              <a:t>Sonatas (Cellos (2))</a:t>
            </a:r>
            <a:r>
              <a:rPr lang="en-US" dirty="0"/>
              <a:t>; </a:t>
            </a:r>
            <a:r>
              <a:rPr lang="en-US" b="1" dirty="0"/>
              <a:t>Suites (Clarinet, English horn, flute, oboe with string orchestra)</a:t>
            </a:r>
            <a:r>
              <a:rPr lang="en-US" dirty="0"/>
              <a:t>;</a:t>
            </a:r>
            <a:r>
              <a:rPr lang="en-US" b="1" dirty="0"/>
              <a:t> Symphonies (Band)</a:t>
            </a:r>
          </a:p>
          <a:p>
            <a:r>
              <a:rPr lang="en-US" dirty="0" smtClean="0"/>
              <a:t>Once we limit LCSH to describing what a work is about, these LCSH strings will only be used for works </a:t>
            </a:r>
            <a:r>
              <a:rPr lang="en-US" i="1" dirty="0" smtClean="0"/>
              <a:t>about</a:t>
            </a:r>
            <a:r>
              <a:rPr lang="en-US" dirty="0" smtClean="0"/>
              <a:t> these kinds of musical works</a:t>
            </a:r>
          </a:p>
          <a:p>
            <a:r>
              <a:rPr lang="en-US" dirty="0" smtClean="0"/>
              <a:t>The genre/form part goes in fields 380 and 655</a:t>
            </a:r>
          </a:p>
          <a:p>
            <a:r>
              <a:rPr lang="en-US" dirty="0" smtClean="0"/>
              <a:t>Field 382 was created for the medium of performance part; 382 also holds RDA element 6.15 Medium of Performance</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163</a:t>
            </a:fld>
            <a:endParaRPr lang="en-US"/>
          </a:p>
        </p:txBody>
      </p:sp>
    </p:spTree>
    <p:extLst>
      <p:ext uri="{BB962C8B-B14F-4D97-AF65-F5344CB8AC3E}">
        <p14:creationId xmlns:p14="http://schemas.microsoft.com/office/powerpoint/2010/main" val="219738238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505"/>
            <a:ext cx="10515600" cy="1110980"/>
          </a:xfrm>
        </p:spPr>
        <p:txBody>
          <a:bodyPr/>
          <a:lstStyle/>
          <a:p>
            <a:r>
              <a:rPr lang="en-US" dirty="0" smtClean="0"/>
              <a:t>Music Medium of Performance</a:t>
            </a:r>
            <a:endParaRPr lang="en-US" dirty="0"/>
          </a:p>
        </p:txBody>
      </p:sp>
      <p:sp>
        <p:nvSpPr>
          <p:cNvPr id="3" name="Content Placeholder 2"/>
          <p:cNvSpPr>
            <a:spLocks noGrp="1"/>
          </p:cNvSpPr>
          <p:nvPr>
            <p:ph idx="1"/>
          </p:nvPr>
        </p:nvSpPr>
        <p:spPr>
          <a:xfrm>
            <a:off x="838199" y="1430067"/>
            <a:ext cx="11127059" cy="5505991"/>
          </a:xfrm>
        </p:spPr>
        <p:txBody>
          <a:bodyPr>
            <a:normAutofit/>
          </a:bodyPr>
          <a:lstStyle/>
          <a:p>
            <a:r>
              <a:rPr lang="en-US" dirty="0"/>
              <a:t>RDA 6.15.1.3: Record a medium of performance using a term from a standard list, if </a:t>
            </a:r>
            <a:r>
              <a:rPr lang="en-US" dirty="0" smtClean="0"/>
              <a:t>available.</a:t>
            </a:r>
          </a:p>
          <a:p>
            <a:r>
              <a:rPr lang="en-US" dirty="0" smtClean="0"/>
              <a:t>MLA and LC collaborated to create a standard </a:t>
            </a:r>
            <a:r>
              <a:rPr lang="en-US" dirty="0"/>
              <a:t>list that was extensive enough </a:t>
            </a:r>
            <a:r>
              <a:rPr lang="en-US" dirty="0" smtClean="0"/>
              <a:t>to support </a:t>
            </a:r>
            <a:r>
              <a:rPr lang="en-US" dirty="0"/>
              <a:t>the needs of music libraries: </a:t>
            </a:r>
            <a:r>
              <a:rPr lang="en-US" dirty="0" smtClean="0"/>
              <a:t>LCMPT (2014- )</a:t>
            </a:r>
          </a:p>
          <a:p>
            <a:r>
              <a:rPr lang="en-US" dirty="0"/>
              <a:t>LC-PCC </a:t>
            </a:r>
            <a:r>
              <a:rPr lang="en-US" dirty="0" smtClean="0"/>
              <a:t>Policy Statement </a:t>
            </a:r>
            <a:r>
              <a:rPr lang="en-US" dirty="0"/>
              <a:t>for </a:t>
            </a:r>
            <a:r>
              <a:rPr lang="en-US" dirty="0" smtClean="0"/>
              <a:t>6.15.1.3</a:t>
            </a:r>
            <a:r>
              <a:rPr lang="en-US" dirty="0"/>
              <a:t>: </a:t>
            </a:r>
            <a:r>
              <a:rPr lang="en-US" i="1" dirty="0"/>
              <a:t>LC practice/PCC practice: </a:t>
            </a:r>
            <a:r>
              <a:rPr lang="en-US" dirty="0"/>
              <a:t>Use terms from </a:t>
            </a:r>
            <a:r>
              <a:rPr lang="en-US" dirty="0" smtClean="0"/>
              <a:t>LCMPT when </a:t>
            </a:r>
            <a:r>
              <a:rPr lang="en-US" dirty="0"/>
              <a:t>possible. </a:t>
            </a:r>
            <a:r>
              <a:rPr lang="en-US" b="1" i="1" dirty="0"/>
              <a:t>Exception:</a:t>
            </a:r>
            <a:r>
              <a:rPr lang="en-US" dirty="0"/>
              <a:t> use </a:t>
            </a:r>
            <a:r>
              <a:rPr lang="en-US" i="1" dirty="0"/>
              <a:t>string orchestra</a:t>
            </a:r>
            <a:r>
              <a:rPr lang="en-US" dirty="0"/>
              <a:t> for an orchestra consisting primarily of string instruments and no wind instruments (even when it may include continuo, keyboard instruments, plucked instruments, or percussion). Use </a:t>
            </a:r>
            <a:r>
              <a:rPr lang="en-US" i="1" dirty="0"/>
              <a:t>orchestra</a:t>
            </a:r>
            <a:r>
              <a:rPr lang="en-US" dirty="0"/>
              <a:t> for an orchestra that has both string and wind instruments</a:t>
            </a:r>
            <a:r>
              <a:rPr lang="en-US" dirty="0" smtClean="0"/>
              <a:t>.</a:t>
            </a:r>
          </a:p>
          <a:p>
            <a:r>
              <a:rPr lang="en-US" dirty="0" smtClean="0"/>
              <a:t>842 terms </a:t>
            </a:r>
            <a:r>
              <a:rPr lang="en-US" dirty="0"/>
              <a:t>established through </a:t>
            </a:r>
            <a:r>
              <a:rPr lang="en-US" dirty="0" smtClean="0"/>
              <a:t>April 2017</a:t>
            </a:r>
          </a:p>
        </p:txBody>
      </p:sp>
      <p:sp>
        <p:nvSpPr>
          <p:cNvPr id="4" name="Slide Number Placeholder 3"/>
          <p:cNvSpPr>
            <a:spLocks noGrp="1"/>
          </p:cNvSpPr>
          <p:nvPr>
            <p:ph type="sldNum" sz="quarter" idx="12"/>
          </p:nvPr>
        </p:nvSpPr>
        <p:spPr/>
        <p:txBody>
          <a:bodyPr/>
          <a:lstStyle/>
          <a:p>
            <a:fld id="{A00A331D-2EB0-4CEE-8662-2FAB66802E28}" type="slidenum">
              <a:rPr lang="en-US" smtClean="0"/>
              <a:t>164</a:t>
            </a:fld>
            <a:endParaRPr lang="en-US"/>
          </a:p>
        </p:txBody>
      </p:sp>
    </p:spTree>
    <p:extLst>
      <p:ext uri="{BB962C8B-B14F-4D97-AF65-F5344CB8AC3E}">
        <p14:creationId xmlns:p14="http://schemas.microsoft.com/office/powerpoint/2010/main" val="296754506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505"/>
            <a:ext cx="10515600" cy="1110980"/>
          </a:xfrm>
        </p:spPr>
        <p:txBody>
          <a:bodyPr/>
          <a:lstStyle/>
          <a:p>
            <a:r>
              <a:rPr lang="en-US" dirty="0" smtClean="0"/>
              <a:t>Music Medium of Performance</a:t>
            </a:r>
            <a:endParaRPr lang="en-US" dirty="0"/>
          </a:p>
        </p:txBody>
      </p:sp>
      <p:sp>
        <p:nvSpPr>
          <p:cNvPr id="3" name="Content Placeholder 2"/>
          <p:cNvSpPr>
            <a:spLocks noGrp="1"/>
          </p:cNvSpPr>
          <p:nvPr>
            <p:ph idx="1"/>
          </p:nvPr>
        </p:nvSpPr>
        <p:spPr>
          <a:xfrm>
            <a:off x="838199" y="1430067"/>
            <a:ext cx="11127059" cy="5505991"/>
          </a:xfrm>
        </p:spPr>
        <p:txBody>
          <a:bodyPr>
            <a:normAutofit/>
          </a:bodyPr>
          <a:lstStyle/>
          <a:p>
            <a:r>
              <a:rPr lang="en-US" dirty="0" smtClean="0"/>
              <a:t>Draft </a:t>
            </a:r>
            <a:r>
              <a:rPr lang="en-US" i="1" dirty="0" smtClean="0"/>
              <a:t>LCMPT Manual</a:t>
            </a:r>
            <a:r>
              <a:rPr lang="en-US" dirty="0" smtClean="0"/>
              <a:t> was released </a:t>
            </a:r>
            <a:r>
              <a:rPr lang="en-US" dirty="0"/>
              <a:t>in June </a:t>
            </a:r>
            <a:r>
              <a:rPr lang="en-US" dirty="0" smtClean="0"/>
              <a:t>2017 </a:t>
            </a:r>
            <a:r>
              <a:rPr lang="en-US" dirty="0">
                <a:hlinkClick r:id="rId3"/>
              </a:rPr>
              <a:t>https://</a:t>
            </a:r>
            <a:r>
              <a:rPr lang="en-US" dirty="0" smtClean="0">
                <a:hlinkClick r:id="rId3"/>
              </a:rPr>
              <a:t>www.loc.gov/aba/publications/FreeLCMPT/freelcmpt.html</a:t>
            </a:r>
            <a:endParaRPr lang="en-US" dirty="0"/>
          </a:p>
          <a:p>
            <a:pPr lvl="1"/>
            <a:r>
              <a:rPr lang="en-US" dirty="0" smtClean="0"/>
              <a:t>Currently limits itself to discussion of authority records and how to formulate them</a:t>
            </a:r>
          </a:p>
          <a:p>
            <a:pPr lvl="1"/>
            <a:r>
              <a:rPr lang="en-US" dirty="0" smtClean="0"/>
              <a:t>No instructions on assigning terms in the 382 field</a:t>
            </a:r>
            <a:endParaRPr lang="en-US" dirty="0"/>
          </a:p>
          <a:p>
            <a:r>
              <a:rPr lang="en-US" dirty="0"/>
              <a:t>MLA released </a:t>
            </a:r>
            <a:r>
              <a:rPr lang="en-US" i="1" dirty="0"/>
              <a:t>Best Practices for Using </a:t>
            </a:r>
            <a:r>
              <a:rPr lang="en-US" i="1" dirty="0" smtClean="0"/>
              <a:t>LCMPT (</a:t>
            </a:r>
            <a:r>
              <a:rPr lang="en-US" i="1" dirty="0"/>
              <a:t>A Manual for Use with MARC Field 382</a:t>
            </a:r>
            <a:r>
              <a:rPr lang="en-US" i="1" dirty="0" smtClean="0"/>
              <a:t>)</a:t>
            </a:r>
            <a:r>
              <a:rPr lang="en-US" dirty="0" smtClean="0"/>
              <a:t> </a:t>
            </a:r>
            <a:r>
              <a:rPr lang="en-US" dirty="0"/>
              <a:t>in February </a:t>
            </a:r>
            <a:r>
              <a:rPr lang="en-US" dirty="0" smtClean="0"/>
              <a:t>2017 </a:t>
            </a:r>
            <a:r>
              <a:rPr lang="en-US" dirty="0">
                <a:hlinkClick r:id="rId4"/>
              </a:rPr>
              <a:t>http://</a:t>
            </a:r>
            <a:r>
              <a:rPr lang="en-US" dirty="0" smtClean="0">
                <a:hlinkClick r:id="rId4"/>
              </a:rPr>
              <a:t>c.ymcdn.com/sites/www.musiclibraryassoc.org/resource/resmgr/BCC_Resources/BPsForUsingLCMPT_14022017.pdf</a:t>
            </a:r>
            <a:endParaRPr lang="en-US" dirty="0" smtClean="0"/>
          </a:p>
          <a:p>
            <a:r>
              <a:rPr lang="en-US" dirty="0" smtClean="0"/>
              <a:t>For NACO authority records, the </a:t>
            </a:r>
            <a:r>
              <a:rPr lang="en-US" i="1" dirty="0" smtClean="0"/>
              <a:t>Descriptive Cataloging Manual Z1: Name and Series Authority Records</a:t>
            </a:r>
            <a:r>
              <a:rPr lang="en-US" dirty="0" smtClean="0"/>
              <a:t>, has additional guidance on field 382 </a:t>
            </a:r>
            <a:r>
              <a:rPr lang="en-US" dirty="0" smtClean="0">
                <a:hlinkClick r:id="rId5"/>
              </a:rPr>
              <a:t>https</a:t>
            </a:r>
            <a:r>
              <a:rPr lang="en-US" dirty="0">
                <a:hlinkClick r:id="rId5"/>
              </a:rPr>
              <a:t>://</a:t>
            </a:r>
            <a:r>
              <a:rPr lang="en-US" dirty="0" smtClean="0">
                <a:hlinkClick r:id="rId5"/>
              </a:rPr>
              <a:t>www.loc.gov/catdir/cpso/dcmz1.pdf</a:t>
            </a:r>
            <a:endParaRPr lang="en-US" dirty="0" smtClean="0"/>
          </a:p>
          <a:p>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165</a:t>
            </a:fld>
            <a:endParaRPr lang="en-US"/>
          </a:p>
        </p:txBody>
      </p:sp>
    </p:spTree>
    <p:extLst>
      <p:ext uri="{BB962C8B-B14F-4D97-AF65-F5344CB8AC3E}">
        <p14:creationId xmlns:p14="http://schemas.microsoft.com/office/powerpoint/2010/main" val="226709259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81" y="167030"/>
            <a:ext cx="8496300" cy="745629"/>
          </a:xfrm>
        </p:spPr>
        <p:txBody>
          <a:bodyPr/>
          <a:lstStyle/>
          <a:p>
            <a:r>
              <a:rPr lang="en-US" sz="4200" dirty="0" smtClean="0"/>
              <a:t>Where Can You Find LCMPT Terms?</a:t>
            </a:r>
            <a:endParaRPr lang="en-US" sz="4200" dirty="0"/>
          </a:p>
        </p:txBody>
      </p:sp>
      <p:sp>
        <p:nvSpPr>
          <p:cNvPr id="3" name="Content Placeholder 2"/>
          <p:cNvSpPr>
            <a:spLocks noGrp="1"/>
          </p:cNvSpPr>
          <p:nvPr>
            <p:ph idx="1"/>
          </p:nvPr>
        </p:nvSpPr>
        <p:spPr>
          <a:xfrm>
            <a:off x="995881" y="1182029"/>
            <a:ext cx="10719303" cy="5539446"/>
          </a:xfrm>
        </p:spPr>
        <p:txBody>
          <a:bodyPr>
            <a:noAutofit/>
          </a:bodyPr>
          <a:lstStyle/>
          <a:p>
            <a:r>
              <a:rPr lang="en-US" sz="2500" dirty="0" smtClean="0"/>
              <a:t>Available </a:t>
            </a:r>
            <a:r>
              <a:rPr lang="en-US" sz="2500" dirty="0"/>
              <a:t>in Classification Web and through LC’s Linked Data Service (id.loc.gov</a:t>
            </a:r>
            <a:r>
              <a:rPr lang="en-US" sz="2500" dirty="0" smtClean="0"/>
              <a:t>)</a:t>
            </a:r>
          </a:p>
          <a:p>
            <a:r>
              <a:rPr lang="en-US" sz="2500" dirty="0" smtClean="0"/>
              <a:t>Now also searchable through Cataloger’s Desktop (if you have a Class Web subscription)</a:t>
            </a:r>
          </a:p>
          <a:p>
            <a:r>
              <a:rPr lang="en-US" sz="2500" dirty="0"/>
              <a:t>Annually created PDF file at </a:t>
            </a:r>
            <a:r>
              <a:rPr lang="en-US" sz="2500" dirty="0">
                <a:hlinkClick r:id="rId3"/>
              </a:rPr>
              <a:t>https://</a:t>
            </a:r>
            <a:r>
              <a:rPr lang="en-US" sz="2500" dirty="0" smtClean="0">
                <a:hlinkClick r:id="rId3"/>
              </a:rPr>
              <a:t>www.loc.gov/aba/publications/FreeLCMPT/MEDIUM.pdf</a:t>
            </a:r>
            <a:endParaRPr lang="en-US" sz="2500" dirty="0"/>
          </a:p>
          <a:p>
            <a:r>
              <a:rPr lang="en-US" sz="2500" dirty="0" err="1" smtClean="0"/>
              <a:t>Netanel</a:t>
            </a:r>
            <a:r>
              <a:rPr lang="en-US" sz="2500" dirty="0" smtClean="0"/>
              <a:t> </a:t>
            </a:r>
            <a:r>
              <a:rPr lang="en-US" sz="2500" dirty="0" err="1" smtClean="0"/>
              <a:t>Ganin’s</a:t>
            </a:r>
            <a:r>
              <a:rPr lang="en-US" sz="2500" dirty="0"/>
              <a:t> list at </a:t>
            </a:r>
            <a:r>
              <a:rPr lang="en-US" sz="2500" dirty="0">
                <a:hlinkClick r:id="rId4"/>
              </a:rPr>
              <a:t>http://</a:t>
            </a:r>
            <a:r>
              <a:rPr lang="en-US" sz="2500" dirty="0" smtClean="0">
                <a:hlinkClick r:id="rId4"/>
              </a:rPr>
              <a:t>www.netanelganin.com/projects/lcmpt/lcmpt.html</a:t>
            </a:r>
            <a:endParaRPr lang="en-US" sz="2500" dirty="0" smtClean="0"/>
          </a:p>
          <a:p>
            <a:r>
              <a:rPr lang="en-US" sz="2400" dirty="0" smtClean="0"/>
              <a:t>New and changed terms are posted in the monthly lists at </a:t>
            </a:r>
            <a:r>
              <a:rPr lang="en-US" sz="2400" dirty="0" smtClean="0">
                <a:hlinkClick r:id="rId5"/>
              </a:rPr>
              <a:t>http</a:t>
            </a:r>
            <a:r>
              <a:rPr lang="en-US" sz="2400" dirty="0">
                <a:hlinkClick r:id="rId5"/>
              </a:rPr>
              <a:t>://</a:t>
            </a:r>
            <a:r>
              <a:rPr lang="en-US" sz="2400" dirty="0" smtClean="0">
                <a:hlinkClick r:id="rId5"/>
              </a:rPr>
              <a:t>www.loc.gov/aba/cataloging/subject/weeklylists</a:t>
            </a:r>
            <a:r>
              <a:rPr lang="en-US" sz="2400" dirty="0" smtClean="0"/>
              <a:t>; free </a:t>
            </a:r>
            <a:r>
              <a:rPr lang="en-US" sz="2400" dirty="0"/>
              <a:t>subscriptions to the </a:t>
            </a:r>
            <a:r>
              <a:rPr lang="en-US" sz="2400" dirty="0" smtClean="0"/>
              <a:t>monthly lists, </a:t>
            </a:r>
            <a:r>
              <a:rPr lang="en-US" sz="2400" dirty="0"/>
              <a:t>via </a:t>
            </a:r>
            <a:r>
              <a:rPr lang="en-US" sz="2400" dirty="0" smtClean="0"/>
              <a:t>e-mail </a:t>
            </a:r>
            <a:r>
              <a:rPr lang="en-US" sz="2400" dirty="0"/>
              <a:t>or RSS feed, can be arranged </a:t>
            </a:r>
            <a:r>
              <a:rPr lang="en-US" sz="2400" dirty="0" smtClean="0"/>
              <a:t>at </a:t>
            </a:r>
            <a:r>
              <a:rPr lang="en-US" sz="2400" dirty="0" smtClean="0">
                <a:hlinkClick r:id="rId6"/>
              </a:rPr>
              <a:t>http</a:t>
            </a:r>
            <a:r>
              <a:rPr lang="en-US" sz="2400" dirty="0">
                <a:hlinkClick r:id="rId6"/>
              </a:rPr>
              <a:t>://</a:t>
            </a:r>
            <a:r>
              <a:rPr lang="en-US" sz="2400" dirty="0" smtClean="0">
                <a:hlinkClick r:id="rId6"/>
              </a:rPr>
              <a:t>www.loc.gov/rss</a:t>
            </a:r>
            <a:endParaRPr lang="en-US" sz="2400" dirty="0" smtClean="0"/>
          </a:p>
          <a:p>
            <a:r>
              <a:rPr lang="en-US" sz="2400" dirty="0"/>
              <a:t>Full MARC 21 authority records in MARC </a:t>
            </a:r>
            <a:r>
              <a:rPr lang="en-US" sz="2400" dirty="0" smtClean="0"/>
              <a:t>UTF-8 format are free to download from </a:t>
            </a:r>
            <a:r>
              <a:rPr lang="en-US" sz="2400" dirty="0" smtClean="0">
                <a:hlinkClick r:id="rId7"/>
              </a:rPr>
              <a:t>http</a:t>
            </a:r>
            <a:r>
              <a:rPr lang="en-US" sz="2400" dirty="0">
                <a:hlinkClick r:id="rId7"/>
              </a:rPr>
              <a:t>://</a:t>
            </a:r>
            <a:r>
              <a:rPr lang="en-US" sz="2400" dirty="0" smtClean="0">
                <a:hlinkClick r:id="rId7"/>
              </a:rPr>
              <a:t>classificationweb.net/LCMPT</a:t>
            </a:r>
            <a:r>
              <a:rPr lang="en-US" sz="2400" dirty="0"/>
              <a:t> </a:t>
            </a:r>
            <a:r>
              <a:rPr lang="en-US" sz="2400" dirty="0" smtClean="0"/>
              <a:t>and in a variety of formats from the Linked Data Service</a:t>
            </a:r>
            <a:endParaRPr lang="en-US" sz="2500" dirty="0" smtClean="0"/>
          </a:p>
          <a:p>
            <a:r>
              <a:rPr lang="en-US" sz="2500" dirty="0" smtClean="0"/>
              <a:t>Authority records </a:t>
            </a:r>
            <a:r>
              <a:rPr lang="en-US" sz="2500" b="1" i="1" dirty="0" smtClean="0"/>
              <a:t>not</a:t>
            </a:r>
            <a:r>
              <a:rPr lang="en-US" sz="2500" dirty="0" smtClean="0"/>
              <a:t> available in OCLC </a:t>
            </a:r>
            <a:r>
              <a:rPr lang="en-US" sz="2500" dirty="0" err="1" smtClean="0"/>
              <a:t>Connexion</a:t>
            </a:r>
            <a:r>
              <a:rPr lang="en-US" sz="2500" dirty="0" smtClean="0"/>
              <a:t> or </a:t>
            </a:r>
            <a:r>
              <a:rPr lang="en-US" sz="2500" dirty="0" err="1" smtClean="0"/>
              <a:t>SkyRiver</a:t>
            </a:r>
            <a:r>
              <a:rPr lang="en-US" sz="2500" dirty="0" smtClean="0"/>
              <a:t>   </a:t>
            </a:r>
            <a:endParaRPr lang="en-US" sz="2500"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166</a:t>
            </a:fld>
            <a:endParaRPr lang="en-US"/>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86120" y="6252083"/>
            <a:ext cx="469392" cy="469392"/>
          </a:xfrm>
          <a:prstGeom prst="rect">
            <a:avLst/>
          </a:prstGeom>
        </p:spPr>
      </p:pic>
    </p:spTree>
    <p:extLst>
      <p:ext uri="{BB962C8B-B14F-4D97-AF65-F5344CB8AC3E}">
        <p14:creationId xmlns:p14="http://schemas.microsoft.com/office/powerpoint/2010/main" val="178160714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2299"/>
          </a:xfrm>
        </p:spPr>
        <p:txBody>
          <a:bodyPr/>
          <a:lstStyle/>
          <a:p>
            <a:r>
              <a:rPr lang="en-US" dirty="0" smtClean="0"/>
              <a:t>LCMPT Example - Bibliographic Record</a:t>
            </a:r>
            <a:endParaRPr lang="en-US" dirty="0"/>
          </a:p>
        </p:txBody>
      </p:sp>
      <p:sp>
        <p:nvSpPr>
          <p:cNvPr id="3" name="Content Placeholder 2"/>
          <p:cNvSpPr>
            <a:spLocks noGrp="1"/>
          </p:cNvSpPr>
          <p:nvPr>
            <p:ph idx="1"/>
          </p:nvPr>
        </p:nvSpPr>
        <p:spPr>
          <a:xfrm>
            <a:off x="838200" y="1405054"/>
            <a:ext cx="10515600" cy="5316421"/>
          </a:xfrm>
        </p:spPr>
        <p:txBody>
          <a:bodyPr>
            <a:normAutofit/>
          </a:bodyPr>
          <a:lstStyle/>
          <a:p>
            <a:pPr marL="0" indent="0">
              <a:buNone/>
            </a:pPr>
            <a:r>
              <a:rPr lang="en-US" dirty="0" smtClean="0"/>
              <a:t>100 1_  </a:t>
            </a:r>
            <a:r>
              <a:rPr lang="en-US" dirty="0" err="1" smtClean="0"/>
              <a:t>Groslot</a:t>
            </a:r>
            <a:r>
              <a:rPr lang="en-US" dirty="0"/>
              <a:t>, Robert, </a:t>
            </a:r>
            <a:r>
              <a:rPr lang="en-US" dirty="0" smtClean="0"/>
              <a:t>$e </a:t>
            </a:r>
            <a:r>
              <a:rPr lang="en-US" dirty="0"/>
              <a:t>composer.</a:t>
            </a:r>
          </a:p>
          <a:p>
            <a:pPr marL="0" indent="0">
              <a:buNone/>
            </a:pPr>
            <a:r>
              <a:rPr lang="en-US" dirty="0" smtClean="0"/>
              <a:t>240 10  Suites</a:t>
            </a:r>
            <a:r>
              <a:rPr lang="en-US" dirty="0"/>
              <a:t>, </a:t>
            </a:r>
            <a:r>
              <a:rPr lang="en-US" dirty="0" smtClean="0"/>
              <a:t>$m </a:t>
            </a:r>
            <a:r>
              <a:rPr lang="en-US" dirty="0"/>
              <a:t>flute, piano</a:t>
            </a:r>
          </a:p>
          <a:p>
            <a:pPr marL="0" indent="0">
              <a:buNone/>
            </a:pPr>
            <a:r>
              <a:rPr lang="en-US" dirty="0" smtClean="0"/>
              <a:t>245 10  Suite </a:t>
            </a:r>
            <a:r>
              <a:rPr lang="en-US" dirty="0"/>
              <a:t>for flute and piano / </a:t>
            </a:r>
            <a:r>
              <a:rPr lang="en-US" dirty="0" smtClean="0"/>
              <a:t>$c </a:t>
            </a:r>
            <a:r>
              <a:rPr lang="en-US" dirty="0"/>
              <a:t>Robert </a:t>
            </a:r>
            <a:r>
              <a:rPr lang="en-US" dirty="0" err="1"/>
              <a:t>Groslot</a:t>
            </a:r>
            <a:r>
              <a:rPr lang="en-US" dirty="0" smtClean="0"/>
              <a:t>.</a:t>
            </a:r>
          </a:p>
          <a:p>
            <a:pPr marL="0" indent="0">
              <a:buNone/>
            </a:pPr>
            <a:r>
              <a:rPr lang="en-US" dirty="0" smtClean="0"/>
              <a:t>300 __  </a:t>
            </a:r>
            <a:r>
              <a:rPr lang="fr-FR" dirty="0" smtClean="0"/>
              <a:t>1 </a:t>
            </a:r>
            <a:r>
              <a:rPr lang="fr-FR" dirty="0"/>
              <a:t>score (26 pages) + 1 part (10 pages) ; </a:t>
            </a:r>
            <a:r>
              <a:rPr lang="fr-FR" dirty="0" smtClean="0"/>
              <a:t>$c </a:t>
            </a:r>
            <a:r>
              <a:rPr lang="fr-FR" dirty="0"/>
              <a:t>30 </a:t>
            </a:r>
            <a:r>
              <a:rPr lang="fr-FR" dirty="0" smtClean="0"/>
              <a:t>cm</a:t>
            </a:r>
          </a:p>
          <a:p>
            <a:pPr marL="0" indent="0">
              <a:buNone/>
            </a:pPr>
            <a:r>
              <a:rPr lang="en-US" dirty="0" smtClean="0">
                <a:solidFill>
                  <a:srgbClr val="FF0000"/>
                </a:solidFill>
              </a:rPr>
              <a:t>382 01  flute $n </a:t>
            </a:r>
            <a:r>
              <a:rPr lang="en-US" dirty="0">
                <a:solidFill>
                  <a:srgbClr val="FF0000"/>
                </a:solidFill>
              </a:rPr>
              <a:t>1 </a:t>
            </a:r>
            <a:r>
              <a:rPr lang="en-US" dirty="0" smtClean="0">
                <a:solidFill>
                  <a:srgbClr val="FF0000"/>
                </a:solidFill>
              </a:rPr>
              <a:t>$a </a:t>
            </a:r>
            <a:r>
              <a:rPr lang="en-US" dirty="0">
                <a:solidFill>
                  <a:srgbClr val="FF0000"/>
                </a:solidFill>
              </a:rPr>
              <a:t>piano </a:t>
            </a:r>
            <a:r>
              <a:rPr lang="en-US" dirty="0" smtClean="0">
                <a:solidFill>
                  <a:srgbClr val="FF0000"/>
                </a:solidFill>
              </a:rPr>
              <a:t>$n </a:t>
            </a:r>
            <a:r>
              <a:rPr lang="en-US" dirty="0">
                <a:solidFill>
                  <a:srgbClr val="FF0000"/>
                </a:solidFill>
              </a:rPr>
              <a:t>1 </a:t>
            </a:r>
            <a:r>
              <a:rPr lang="en-US" dirty="0" smtClean="0">
                <a:solidFill>
                  <a:srgbClr val="FF0000"/>
                </a:solidFill>
              </a:rPr>
              <a:t>$s </a:t>
            </a:r>
            <a:r>
              <a:rPr lang="en-US" dirty="0">
                <a:solidFill>
                  <a:srgbClr val="FF0000"/>
                </a:solidFill>
              </a:rPr>
              <a:t>2 </a:t>
            </a:r>
            <a:r>
              <a:rPr lang="en-US" dirty="0" smtClean="0">
                <a:solidFill>
                  <a:srgbClr val="FF0000"/>
                </a:solidFill>
              </a:rPr>
              <a:t>$2 </a:t>
            </a:r>
            <a:r>
              <a:rPr lang="en-US" dirty="0" err="1" smtClean="0">
                <a:solidFill>
                  <a:srgbClr val="FF0000"/>
                </a:solidFill>
              </a:rPr>
              <a:t>lcmpt</a:t>
            </a:r>
            <a:endParaRPr lang="en-US" dirty="0" smtClean="0">
              <a:solidFill>
                <a:srgbClr val="FF0000"/>
              </a:solidFill>
            </a:endParaRPr>
          </a:p>
          <a:p>
            <a:pPr marL="0" indent="0">
              <a:buNone/>
            </a:pPr>
            <a:r>
              <a:rPr lang="en-US" dirty="0" smtClean="0"/>
              <a:t>386 __  Belgians $a Men $2 </a:t>
            </a:r>
            <a:r>
              <a:rPr lang="en-US" dirty="0" err="1" smtClean="0"/>
              <a:t>lcdgt</a:t>
            </a:r>
            <a:endParaRPr lang="en-US" dirty="0" smtClean="0"/>
          </a:p>
          <a:p>
            <a:pPr marL="0" indent="0">
              <a:buNone/>
            </a:pPr>
            <a:r>
              <a:rPr lang="en-US" dirty="0"/>
              <a:t>650 </a:t>
            </a:r>
            <a:r>
              <a:rPr lang="en-US" dirty="0" smtClean="0"/>
              <a:t>_0  Suites </a:t>
            </a:r>
            <a:r>
              <a:rPr lang="en-US" dirty="0"/>
              <a:t>(Flute and piano) </a:t>
            </a:r>
            <a:r>
              <a:rPr lang="en-US" dirty="0" smtClean="0"/>
              <a:t>$v </a:t>
            </a:r>
            <a:r>
              <a:rPr lang="en-US" dirty="0"/>
              <a:t>Scores and parts.</a:t>
            </a:r>
          </a:p>
          <a:p>
            <a:pPr marL="0" indent="0">
              <a:buNone/>
            </a:pPr>
            <a:r>
              <a:rPr lang="en-US" dirty="0" smtClean="0"/>
              <a:t>655 _7  Suites</a:t>
            </a:r>
            <a:r>
              <a:rPr lang="en-US" dirty="0"/>
              <a:t>. </a:t>
            </a:r>
            <a:r>
              <a:rPr lang="en-US" dirty="0" smtClean="0"/>
              <a:t>$2 </a:t>
            </a:r>
            <a:r>
              <a:rPr lang="en-US" dirty="0" err="1"/>
              <a:t>lcgft</a:t>
            </a:r>
            <a:endParaRPr lang="en-US" dirty="0"/>
          </a:p>
          <a:p>
            <a:pPr marL="0" indent="0">
              <a:buNone/>
            </a:pPr>
            <a:r>
              <a:rPr lang="en-US" dirty="0"/>
              <a:t>655 </a:t>
            </a:r>
            <a:r>
              <a:rPr lang="en-US" dirty="0" smtClean="0"/>
              <a:t>_7  Scores</a:t>
            </a:r>
            <a:r>
              <a:rPr lang="en-US" dirty="0"/>
              <a:t>. </a:t>
            </a:r>
            <a:r>
              <a:rPr lang="en-US" dirty="0" smtClean="0"/>
              <a:t>$2 </a:t>
            </a:r>
            <a:r>
              <a:rPr lang="en-US" dirty="0" err="1"/>
              <a:t>lcgft</a:t>
            </a:r>
            <a:endParaRPr lang="en-US" dirty="0"/>
          </a:p>
          <a:p>
            <a:pPr marL="0" indent="0">
              <a:buNone/>
            </a:pPr>
            <a:r>
              <a:rPr lang="en-US" dirty="0"/>
              <a:t>655 </a:t>
            </a:r>
            <a:r>
              <a:rPr lang="en-US" dirty="0" smtClean="0"/>
              <a:t>_7  Parts </a:t>
            </a:r>
            <a:r>
              <a:rPr lang="en-US" dirty="0"/>
              <a:t>(Music) </a:t>
            </a:r>
            <a:r>
              <a:rPr lang="en-US" dirty="0" smtClean="0"/>
              <a:t>$2 </a:t>
            </a:r>
            <a:r>
              <a:rPr lang="en-US" dirty="0" err="1"/>
              <a:t>lcgft</a:t>
            </a: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167</a:t>
            </a:fld>
            <a:endParaRPr lang="en-US"/>
          </a:p>
        </p:txBody>
      </p:sp>
    </p:spTree>
    <p:extLst>
      <p:ext uri="{BB962C8B-B14F-4D97-AF65-F5344CB8AC3E}">
        <p14:creationId xmlns:p14="http://schemas.microsoft.com/office/powerpoint/2010/main" val="377833067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771" y="117089"/>
            <a:ext cx="10515600" cy="749997"/>
          </a:xfrm>
        </p:spPr>
        <p:txBody>
          <a:bodyPr/>
          <a:lstStyle/>
          <a:p>
            <a:r>
              <a:rPr lang="en-US" dirty="0" smtClean="0"/>
              <a:t>LCMPT Example - Authority Record</a:t>
            </a:r>
            <a:endParaRPr lang="en-US" dirty="0"/>
          </a:p>
        </p:txBody>
      </p:sp>
      <p:sp>
        <p:nvSpPr>
          <p:cNvPr id="3" name="Content Placeholder 2"/>
          <p:cNvSpPr>
            <a:spLocks noGrp="1"/>
          </p:cNvSpPr>
          <p:nvPr>
            <p:ph idx="1"/>
          </p:nvPr>
        </p:nvSpPr>
        <p:spPr>
          <a:xfrm>
            <a:off x="646771" y="1003610"/>
            <a:ext cx="11430000" cy="5854389"/>
          </a:xfrm>
        </p:spPr>
        <p:txBody>
          <a:bodyPr>
            <a:normAutofit fontScale="92500" lnSpcReduction="10000"/>
          </a:bodyPr>
          <a:lstStyle/>
          <a:p>
            <a:pPr marL="0" indent="0">
              <a:buNone/>
            </a:pPr>
            <a:r>
              <a:rPr lang="en-US" dirty="0"/>
              <a:t>046 </a:t>
            </a:r>
            <a:r>
              <a:rPr lang="en-US" dirty="0" smtClean="0"/>
              <a:t>__  $k </a:t>
            </a:r>
            <a:r>
              <a:rPr lang="en-US" dirty="0"/>
              <a:t>1964 </a:t>
            </a:r>
            <a:r>
              <a:rPr lang="en-US" dirty="0" smtClean="0"/>
              <a:t>$2 </a:t>
            </a:r>
            <a:r>
              <a:rPr lang="en-US" dirty="0" err="1"/>
              <a:t>edtf</a:t>
            </a:r>
            <a:endParaRPr lang="en-US" dirty="0"/>
          </a:p>
          <a:p>
            <a:pPr marL="0" indent="0">
              <a:buNone/>
            </a:pPr>
            <a:r>
              <a:rPr lang="en-US" dirty="0" smtClean="0"/>
              <a:t>100 1_  Adler</a:t>
            </a:r>
            <a:r>
              <a:rPr lang="en-US" dirty="0"/>
              <a:t>, Samuel, </a:t>
            </a:r>
            <a:r>
              <a:rPr lang="en-US" dirty="0" smtClean="0"/>
              <a:t>$d </a:t>
            </a:r>
            <a:r>
              <a:rPr lang="en-US" dirty="0"/>
              <a:t>1928- </a:t>
            </a:r>
            <a:r>
              <a:rPr lang="en-US" dirty="0" smtClean="0"/>
              <a:t>$t </a:t>
            </a:r>
            <a:r>
              <a:rPr lang="en-US" dirty="0"/>
              <a:t>Music for eleven</a:t>
            </a:r>
          </a:p>
          <a:p>
            <a:pPr marL="0" indent="0">
              <a:buNone/>
            </a:pPr>
            <a:r>
              <a:rPr lang="en-US" dirty="0"/>
              <a:t>380 </a:t>
            </a:r>
            <a:r>
              <a:rPr lang="en-US" dirty="0" smtClean="0"/>
              <a:t>__  Suites $2 </a:t>
            </a:r>
            <a:r>
              <a:rPr lang="en-US" dirty="0" err="1"/>
              <a:t>lcgft</a:t>
            </a:r>
            <a:endParaRPr lang="en-US" dirty="0"/>
          </a:p>
          <a:p>
            <a:pPr marL="0" indent="0">
              <a:buNone/>
            </a:pPr>
            <a:r>
              <a:rPr lang="en-US" dirty="0" smtClean="0">
                <a:solidFill>
                  <a:srgbClr val="FF0000"/>
                </a:solidFill>
              </a:rPr>
              <a:t>382 0_  flute $n </a:t>
            </a:r>
            <a:r>
              <a:rPr lang="en-US" dirty="0">
                <a:solidFill>
                  <a:srgbClr val="FF0000"/>
                </a:solidFill>
              </a:rPr>
              <a:t>1 </a:t>
            </a:r>
            <a:r>
              <a:rPr lang="en-US" dirty="0" smtClean="0">
                <a:solidFill>
                  <a:srgbClr val="FF0000"/>
                </a:solidFill>
              </a:rPr>
              <a:t>$d </a:t>
            </a:r>
            <a:r>
              <a:rPr lang="en-US" dirty="0">
                <a:solidFill>
                  <a:srgbClr val="FF0000"/>
                </a:solidFill>
              </a:rPr>
              <a:t>piccolo </a:t>
            </a:r>
            <a:r>
              <a:rPr lang="en-US" dirty="0" smtClean="0">
                <a:solidFill>
                  <a:srgbClr val="FF0000"/>
                </a:solidFill>
              </a:rPr>
              <a:t>$n </a:t>
            </a:r>
            <a:r>
              <a:rPr lang="en-US" dirty="0">
                <a:solidFill>
                  <a:srgbClr val="FF0000"/>
                </a:solidFill>
              </a:rPr>
              <a:t>1 </a:t>
            </a:r>
            <a:r>
              <a:rPr lang="en-US" dirty="0" smtClean="0">
                <a:solidFill>
                  <a:srgbClr val="FF0000"/>
                </a:solidFill>
              </a:rPr>
              <a:t>$a </a:t>
            </a:r>
            <a:r>
              <a:rPr lang="en-US" dirty="0">
                <a:solidFill>
                  <a:srgbClr val="FF0000"/>
                </a:solidFill>
              </a:rPr>
              <a:t>oboe </a:t>
            </a:r>
            <a:r>
              <a:rPr lang="en-US" dirty="0" smtClean="0">
                <a:solidFill>
                  <a:srgbClr val="FF0000"/>
                </a:solidFill>
              </a:rPr>
              <a:t>$n </a:t>
            </a:r>
            <a:r>
              <a:rPr lang="en-US" dirty="0">
                <a:solidFill>
                  <a:srgbClr val="FF0000"/>
                </a:solidFill>
              </a:rPr>
              <a:t>1 </a:t>
            </a:r>
            <a:r>
              <a:rPr lang="en-US" dirty="0" smtClean="0">
                <a:solidFill>
                  <a:srgbClr val="FF0000"/>
                </a:solidFill>
              </a:rPr>
              <a:t>$a </a:t>
            </a:r>
            <a:r>
              <a:rPr lang="en-US" dirty="0">
                <a:solidFill>
                  <a:srgbClr val="FF0000"/>
                </a:solidFill>
              </a:rPr>
              <a:t>clarinet </a:t>
            </a:r>
            <a:r>
              <a:rPr lang="en-US" dirty="0" smtClean="0">
                <a:solidFill>
                  <a:srgbClr val="FF0000"/>
                </a:solidFill>
              </a:rPr>
              <a:t>$n </a:t>
            </a:r>
            <a:r>
              <a:rPr lang="en-US" dirty="0">
                <a:solidFill>
                  <a:srgbClr val="FF0000"/>
                </a:solidFill>
              </a:rPr>
              <a:t>1 </a:t>
            </a:r>
            <a:r>
              <a:rPr lang="en-US" dirty="0" smtClean="0">
                <a:solidFill>
                  <a:srgbClr val="FF0000"/>
                </a:solidFill>
              </a:rPr>
              <a:t>$a </a:t>
            </a:r>
            <a:r>
              <a:rPr lang="en-US" dirty="0">
                <a:solidFill>
                  <a:srgbClr val="FF0000"/>
                </a:solidFill>
              </a:rPr>
              <a:t>bass clarinet </a:t>
            </a:r>
            <a:r>
              <a:rPr lang="en-US" dirty="0" smtClean="0">
                <a:solidFill>
                  <a:srgbClr val="FF0000"/>
                </a:solidFill>
              </a:rPr>
              <a:t>$n 1</a:t>
            </a:r>
          </a:p>
          <a:p>
            <a:pPr marL="0" indent="0">
              <a:buNone/>
            </a:pPr>
            <a:r>
              <a:rPr lang="en-US" dirty="0">
                <a:solidFill>
                  <a:srgbClr val="FF0000"/>
                </a:solidFill>
              </a:rPr>
              <a:t>	</a:t>
            </a:r>
            <a:r>
              <a:rPr lang="en-US" dirty="0" smtClean="0">
                <a:solidFill>
                  <a:srgbClr val="FF0000"/>
                </a:solidFill>
              </a:rPr>
              <a:t>  $a bassoon $n </a:t>
            </a:r>
            <a:r>
              <a:rPr lang="en-US" dirty="0">
                <a:solidFill>
                  <a:srgbClr val="FF0000"/>
                </a:solidFill>
              </a:rPr>
              <a:t>1 </a:t>
            </a:r>
            <a:r>
              <a:rPr lang="en-US" dirty="0" smtClean="0">
                <a:solidFill>
                  <a:srgbClr val="FF0000"/>
                </a:solidFill>
              </a:rPr>
              <a:t>$a </a:t>
            </a:r>
            <a:r>
              <a:rPr lang="en-US" dirty="0">
                <a:solidFill>
                  <a:srgbClr val="FF0000"/>
                </a:solidFill>
              </a:rPr>
              <a:t>timpani </a:t>
            </a:r>
            <a:r>
              <a:rPr lang="en-US" dirty="0" smtClean="0">
                <a:solidFill>
                  <a:srgbClr val="FF0000"/>
                </a:solidFill>
              </a:rPr>
              <a:t>$n </a:t>
            </a:r>
            <a:r>
              <a:rPr lang="en-US" dirty="0">
                <a:solidFill>
                  <a:srgbClr val="FF0000"/>
                </a:solidFill>
              </a:rPr>
              <a:t>1 </a:t>
            </a:r>
            <a:r>
              <a:rPr lang="en-US" dirty="0" smtClean="0">
                <a:solidFill>
                  <a:srgbClr val="FF0000"/>
                </a:solidFill>
              </a:rPr>
              <a:t>$a </a:t>
            </a:r>
            <a:r>
              <a:rPr lang="en-US" dirty="0">
                <a:solidFill>
                  <a:srgbClr val="FF0000"/>
                </a:solidFill>
              </a:rPr>
              <a:t>xylophone </a:t>
            </a:r>
            <a:r>
              <a:rPr lang="en-US" dirty="0" smtClean="0">
                <a:solidFill>
                  <a:srgbClr val="FF0000"/>
                </a:solidFill>
              </a:rPr>
              <a:t>$n </a:t>
            </a:r>
            <a:r>
              <a:rPr lang="en-US" dirty="0">
                <a:solidFill>
                  <a:srgbClr val="FF0000"/>
                </a:solidFill>
              </a:rPr>
              <a:t>1 </a:t>
            </a:r>
            <a:r>
              <a:rPr lang="en-US" dirty="0" smtClean="0">
                <a:solidFill>
                  <a:srgbClr val="FF0000"/>
                </a:solidFill>
              </a:rPr>
              <a:t>$a </a:t>
            </a:r>
            <a:r>
              <a:rPr lang="en-US" dirty="0">
                <a:solidFill>
                  <a:srgbClr val="FF0000"/>
                </a:solidFill>
              </a:rPr>
              <a:t>glockenspiel </a:t>
            </a:r>
            <a:r>
              <a:rPr lang="en-US" dirty="0" smtClean="0">
                <a:solidFill>
                  <a:srgbClr val="FF0000"/>
                </a:solidFill>
              </a:rPr>
              <a:t>$n </a:t>
            </a:r>
            <a:r>
              <a:rPr lang="en-US" dirty="0">
                <a:solidFill>
                  <a:srgbClr val="FF0000"/>
                </a:solidFill>
              </a:rPr>
              <a:t>1 </a:t>
            </a:r>
            <a:r>
              <a:rPr lang="en-US" dirty="0" smtClean="0">
                <a:solidFill>
                  <a:srgbClr val="FF0000"/>
                </a:solidFill>
              </a:rPr>
              <a:t>$a</a:t>
            </a:r>
          </a:p>
          <a:p>
            <a:pPr marL="0" indent="0">
              <a:buNone/>
            </a:pPr>
            <a:r>
              <a:rPr lang="en-US" dirty="0" smtClean="0">
                <a:solidFill>
                  <a:srgbClr val="FF0000"/>
                </a:solidFill>
              </a:rPr>
              <a:t>	  </a:t>
            </a:r>
            <a:r>
              <a:rPr lang="en-US" dirty="0">
                <a:solidFill>
                  <a:srgbClr val="FF0000"/>
                </a:solidFill>
              </a:rPr>
              <a:t>percussion </a:t>
            </a:r>
            <a:r>
              <a:rPr lang="en-US" dirty="0" smtClean="0">
                <a:solidFill>
                  <a:srgbClr val="FF0000"/>
                </a:solidFill>
              </a:rPr>
              <a:t>$n 3 $s </a:t>
            </a:r>
            <a:r>
              <a:rPr lang="en-US" dirty="0">
                <a:solidFill>
                  <a:srgbClr val="FF0000"/>
                </a:solidFill>
              </a:rPr>
              <a:t>11 </a:t>
            </a:r>
            <a:r>
              <a:rPr lang="en-US" dirty="0" smtClean="0">
                <a:solidFill>
                  <a:srgbClr val="FF0000"/>
                </a:solidFill>
              </a:rPr>
              <a:t>$2 </a:t>
            </a:r>
            <a:r>
              <a:rPr lang="en-US" dirty="0" err="1">
                <a:solidFill>
                  <a:srgbClr val="FF0000"/>
                </a:solidFill>
              </a:rPr>
              <a:t>lcmpt</a:t>
            </a:r>
            <a:endParaRPr lang="en-US" dirty="0">
              <a:solidFill>
                <a:srgbClr val="FF0000"/>
              </a:solidFill>
            </a:endParaRPr>
          </a:p>
          <a:p>
            <a:pPr marL="0" indent="0">
              <a:buNone/>
            </a:pPr>
            <a:r>
              <a:rPr lang="en-US" dirty="0"/>
              <a:t>386 </a:t>
            </a:r>
            <a:r>
              <a:rPr lang="en-US" dirty="0" smtClean="0"/>
              <a:t>__  Americans $a German Americans $a Jews $a Men $2 </a:t>
            </a:r>
            <a:r>
              <a:rPr lang="en-US" dirty="0" err="1"/>
              <a:t>lcdgt</a:t>
            </a:r>
            <a:endParaRPr lang="en-US" dirty="0"/>
          </a:p>
          <a:p>
            <a:pPr marL="0" indent="0">
              <a:buNone/>
            </a:pPr>
            <a:r>
              <a:rPr lang="en-US" dirty="0" smtClean="0"/>
              <a:t>400 1_  Adler</a:t>
            </a:r>
            <a:r>
              <a:rPr lang="en-US" dirty="0"/>
              <a:t>, Samuel, </a:t>
            </a:r>
            <a:r>
              <a:rPr lang="en-US" dirty="0" smtClean="0"/>
              <a:t>$d </a:t>
            </a:r>
            <a:r>
              <a:rPr lang="en-US" dirty="0"/>
              <a:t>1928- </a:t>
            </a:r>
            <a:r>
              <a:rPr lang="en-US" dirty="0" smtClean="0"/>
              <a:t>$t </a:t>
            </a:r>
            <a:r>
              <a:rPr lang="en-US" dirty="0"/>
              <a:t>Music for 11</a:t>
            </a:r>
          </a:p>
          <a:p>
            <a:pPr marL="0" indent="0">
              <a:buNone/>
            </a:pPr>
            <a:r>
              <a:rPr lang="en-US" dirty="0"/>
              <a:t>670 </a:t>
            </a:r>
            <a:r>
              <a:rPr lang="en-US" dirty="0" smtClean="0"/>
              <a:t>__  NEC </a:t>
            </a:r>
            <a:r>
              <a:rPr lang="en-US" dirty="0"/>
              <a:t>Wind Ensemble student conductors, 2013: </a:t>
            </a:r>
            <a:r>
              <a:rPr lang="en-US" dirty="0" smtClean="0"/>
              <a:t>$b </a:t>
            </a:r>
            <a:r>
              <a:rPr lang="en-US" dirty="0"/>
              <a:t>program (Music </a:t>
            </a:r>
            <a:r>
              <a:rPr lang="en-US" dirty="0" smtClean="0"/>
              <a:t>for</a:t>
            </a:r>
          </a:p>
          <a:p>
            <a:pPr marL="0" indent="0">
              <a:buNone/>
            </a:pPr>
            <a:r>
              <a:rPr lang="en-US" dirty="0"/>
              <a:t>	</a:t>
            </a:r>
            <a:r>
              <a:rPr lang="en-US" dirty="0" smtClean="0"/>
              <a:t>  </a:t>
            </a:r>
            <a:r>
              <a:rPr lang="en-US" dirty="0"/>
              <a:t>eleven : suite for woodwinds and percussion (1964))</a:t>
            </a:r>
          </a:p>
          <a:p>
            <a:pPr marL="0" indent="0">
              <a:buNone/>
            </a:pPr>
            <a:r>
              <a:rPr lang="en-US" dirty="0" smtClean="0"/>
              <a:t>670 __  Adler</a:t>
            </a:r>
            <a:r>
              <a:rPr lang="en-US" dirty="0"/>
              <a:t>, S. Music for eleven, c1968: </a:t>
            </a:r>
            <a:r>
              <a:rPr lang="en-US" dirty="0" smtClean="0"/>
              <a:t>$b </a:t>
            </a:r>
            <a:r>
              <a:rPr lang="en-US" dirty="0" err="1"/>
              <a:t>t.p</a:t>
            </a:r>
            <a:r>
              <a:rPr lang="en-US" dirty="0"/>
              <a:t>. (Music for eleven : suite </a:t>
            </a:r>
            <a:r>
              <a:rPr lang="en-US" dirty="0" smtClean="0"/>
              <a:t>for</a:t>
            </a:r>
          </a:p>
          <a:p>
            <a:pPr marL="0" indent="0">
              <a:buNone/>
            </a:pPr>
            <a:r>
              <a:rPr lang="en-US" dirty="0" smtClean="0"/>
              <a:t>	  woodwinds </a:t>
            </a:r>
            <a:r>
              <a:rPr lang="en-US" dirty="0"/>
              <a:t>and percussion; for flute (piccolo), oboe, clarinet, bass clarinet</a:t>
            </a:r>
            <a:r>
              <a:rPr lang="en-US" dirty="0" smtClean="0"/>
              <a:t>,</a:t>
            </a:r>
          </a:p>
          <a:p>
            <a:pPr marL="0" indent="0">
              <a:buNone/>
            </a:pPr>
            <a:r>
              <a:rPr lang="en-US" dirty="0"/>
              <a:t>	</a:t>
            </a:r>
            <a:r>
              <a:rPr lang="en-US" dirty="0" smtClean="0"/>
              <a:t>  bassoon</a:t>
            </a:r>
            <a:r>
              <a:rPr lang="en-US" dirty="0"/>
              <a:t>, timpani, xylophone and glockenspiel, and percussion (3 players))</a:t>
            </a:r>
          </a:p>
        </p:txBody>
      </p:sp>
      <p:sp>
        <p:nvSpPr>
          <p:cNvPr id="4" name="Slide Number Placeholder 3"/>
          <p:cNvSpPr>
            <a:spLocks noGrp="1"/>
          </p:cNvSpPr>
          <p:nvPr>
            <p:ph type="sldNum" sz="quarter" idx="12"/>
          </p:nvPr>
        </p:nvSpPr>
        <p:spPr/>
        <p:txBody>
          <a:bodyPr/>
          <a:lstStyle/>
          <a:p>
            <a:fld id="{A00A331D-2EB0-4CEE-8662-2FAB66802E28}" type="slidenum">
              <a:rPr lang="en-US" smtClean="0"/>
              <a:t>168</a:t>
            </a:fld>
            <a:endParaRPr lang="en-US"/>
          </a:p>
        </p:txBody>
      </p:sp>
    </p:spTree>
    <p:extLst>
      <p:ext uri="{BB962C8B-B14F-4D97-AF65-F5344CB8AC3E}">
        <p14:creationId xmlns:p14="http://schemas.microsoft.com/office/powerpoint/2010/main" val="150186649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Facets and Your Discovery System</a:t>
            </a:r>
            <a:endParaRPr lang="en-US" dirty="0"/>
          </a:p>
        </p:txBody>
      </p:sp>
      <p:sp>
        <p:nvSpPr>
          <p:cNvPr id="3" name="Content Placeholder 2"/>
          <p:cNvSpPr>
            <a:spLocks noGrp="1"/>
          </p:cNvSpPr>
          <p:nvPr>
            <p:ph idx="1"/>
          </p:nvPr>
        </p:nvSpPr>
        <p:spPr/>
        <p:txBody>
          <a:bodyPr/>
          <a:lstStyle/>
          <a:p>
            <a:r>
              <a:rPr lang="en-US" dirty="0" smtClean="0"/>
              <a:t>We have deconstructed LCSH into a number of facets, and we have other additional facets that describe works. Now what does your ILS do with all of it?</a:t>
            </a:r>
          </a:p>
          <a:p>
            <a:endParaRPr lang="en-US" dirty="0"/>
          </a:p>
          <a:p>
            <a:r>
              <a:rPr lang="en-US" dirty="0" smtClean="0"/>
              <a:t>Possibilities:</a:t>
            </a:r>
          </a:p>
          <a:p>
            <a:pPr lvl="2"/>
            <a:r>
              <a:rPr lang="en-US" sz="2800" dirty="0" smtClean="0"/>
              <a:t>Index everything for keyword</a:t>
            </a:r>
          </a:p>
          <a:p>
            <a:pPr lvl="2"/>
            <a:r>
              <a:rPr lang="en-US" sz="2800" dirty="0" smtClean="0"/>
              <a:t>Provide facets for limiting</a:t>
            </a:r>
          </a:p>
          <a:p>
            <a:pPr lvl="2"/>
            <a:r>
              <a:rPr lang="en-US" sz="2800" dirty="0" smtClean="0"/>
              <a:t>Provide browse searches</a:t>
            </a:r>
            <a:endParaRPr lang="en-US" sz="2800" dirty="0"/>
          </a:p>
        </p:txBody>
      </p:sp>
      <p:sp>
        <p:nvSpPr>
          <p:cNvPr id="4" name="Slide Number Placeholder 3"/>
          <p:cNvSpPr>
            <a:spLocks noGrp="1"/>
          </p:cNvSpPr>
          <p:nvPr>
            <p:ph type="sldNum" sz="quarter" idx="12"/>
          </p:nvPr>
        </p:nvSpPr>
        <p:spPr/>
        <p:txBody>
          <a:bodyPr/>
          <a:lstStyle/>
          <a:p>
            <a:fld id="{A00A331D-2EB0-4CEE-8662-2FAB66802E28}" type="slidenum">
              <a:rPr lang="en-US" smtClean="0"/>
              <a:t>169</a:t>
            </a:fld>
            <a:endParaRPr lang="en-US"/>
          </a:p>
        </p:txBody>
      </p:sp>
    </p:spTree>
    <p:extLst>
      <p:ext uri="{BB962C8B-B14F-4D97-AF65-F5344CB8AC3E}">
        <p14:creationId xmlns:p14="http://schemas.microsoft.com/office/powerpoint/2010/main" val="3544369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17</a:t>
            </a:fld>
            <a:endParaRPr lang="en-US"/>
          </a:p>
        </p:txBody>
      </p:sp>
      <p:pic>
        <p:nvPicPr>
          <p:cNvPr id="3" name="Picture 2"/>
          <p:cNvPicPr>
            <a:picLocks noChangeAspect="1"/>
          </p:cNvPicPr>
          <p:nvPr/>
        </p:nvPicPr>
        <p:blipFill>
          <a:blip r:embed="rId3"/>
          <a:stretch>
            <a:fillRect/>
          </a:stretch>
        </p:blipFill>
        <p:spPr>
          <a:xfrm>
            <a:off x="849249" y="0"/>
            <a:ext cx="10504551" cy="6802374"/>
          </a:xfrm>
          <a:prstGeom prst="rect">
            <a:avLst/>
          </a:prstGeom>
        </p:spPr>
      </p:pic>
    </p:spTree>
    <p:extLst>
      <p:ext uri="{BB962C8B-B14F-4D97-AF65-F5344CB8AC3E}">
        <p14:creationId xmlns:p14="http://schemas.microsoft.com/office/powerpoint/2010/main" val="111858901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170</a:t>
            </a:fld>
            <a:endParaRPr lang="en-US"/>
          </a:p>
        </p:txBody>
      </p:sp>
      <p:pic>
        <p:nvPicPr>
          <p:cNvPr id="3" name="Picture 2"/>
          <p:cNvPicPr>
            <a:picLocks noChangeAspect="1"/>
          </p:cNvPicPr>
          <p:nvPr/>
        </p:nvPicPr>
        <p:blipFill>
          <a:blip r:embed="rId3"/>
          <a:stretch>
            <a:fillRect/>
          </a:stretch>
        </p:blipFill>
        <p:spPr>
          <a:xfrm>
            <a:off x="2238375" y="171450"/>
            <a:ext cx="7715250" cy="6515100"/>
          </a:xfrm>
          <a:prstGeom prst="rect">
            <a:avLst/>
          </a:prstGeom>
        </p:spPr>
      </p:pic>
      <p:sp>
        <p:nvSpPr>
          <p:cNvPr id="4" name="Oval 3"/>
          <p:cNvSpPr/>
          <p:nvPr/>
        </p:nvSpPr>
        <p:spPr>
          <a:xfrm>
            <a:off x="3512634" y="3501483"/>
            <a:ext cx="1037063" cy="71925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59977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171</a:t>
            </a:fld>
            <a:endParaRPr lang="en-US"/>
          </a:p>
        </p:txBody>
      </p:sp>
      <p:pic>
        <p:nvPicPr>
          <p:cNvPr id="3" name="Picture 2"/>
          <p:cNvPicPr>
            <a:picLocks noChangeAspect="1"/>
          </p:cNvPicPr>
          <p:nvPr/>
        </p:nvPicPr>
        <p:blipFill>
          <a:blip r:embed="rId3"/>
          <a:stretch>
            <a:fillRect/>
          </a:stretch>
        </p:blipFill>
        <p:spPr>
          <a:xfrm>
            <a:off x="154030" y="210979"/>
            <a:ext cx="11674793" cy="6647021"/>
          </a:xfrm>
          <a:prstGeom prst="rect">
            <a:avLst/>
          </a:prstGeom>
        </p:spPr>
      </p:pic>
      <p:sp>
        <p:nvSpPr>
          <p:cNvPr id="4" name="Oval 3"/>
          <p:cNvSpPr/>
          <p:nvPr/>
        </p:nvSpPr>
        <p:spPr>
          <a:xfrm>
            <a:off x="154031" y="4527395"/>
            <a:ext cx="1039150" cy="62446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1455815" y="3722532"/>
            <a:ext cx="2924175" cy="1609725"/>
          </a:xfrm>
          <a:prstGeom prst="rect">
            <a:avLst/>
          </a:prstGeom>
          <a:ln w="22225">
            <a:solidFill>
              <a:srgbClr val="FF0000"/>
            </a:solidFill>
          </a:ln>
        </p:spPr>
      </p:pic>
      <p:pic>
        <p:nvPicPr>
          <p:cNvPr id="7" name="Picture 6"/>
          <p:cNvPicPr>
            <a:picLocks noChangeAspect="1"/>
          </p:cNvPicPr>
          <p:nvPr/>
        </p:nvPicPr>
        <p:blipFill>
          <a:blip r:embed="rId5"/>
          <a:stretch>
            <a:fillRect/>
          </a:stretch>
        </p:blipFill>
        <p:spPr>
          <a:xfrm>
            <a:off x="4973327" y="461033"/>
            <a:ext cx="4810125" cy="5400675"/>
          </a:xfrm>
          <a:prstGeom prst="rect">
            <a:avLst/>
          </a:prstGeom>
          <a:ln w="25400">
            <a:solidFill>
              <a:srgbClr val="FF0000"/>
            </a:solidFill>
          </a:ln>
        </p:spPr>
      </p:pic>
      <p:pic>
        <p:nvPicPr>
          <p:cNvPr id="6" name="Picture 5"/>
          <p:cNvPicPr>
            <a:picLocks noChangeAspect="1"/>
          </p:cNvPicPr>
          <p:nvPr/>
        </p:nvPicPr>
        <p:blipFill>
          <a:blip r:embed="rId6"/>
          <a:stretch>
            <a:fillRect/>
          </a:stretch>
        </p:blipFill>
        <p:spPr>
          <a:xfrm>
            <a:off x="9783452" y="6238389"/>
            <a:ext cx="1860232" cy="366713"/>
          </a:xfrm>
          <a:prstGeom prst="rect">
            <a:avLst/>
          </a:prstGeom>
        </p:spPr>
      </p:pic>
    </p:spTree>
    <p:extLst>
      <p:ext uri="{BB962C8B-B14F-4D97-AF65-F5344CB8AC3E}">
        <p14:creationId xmlns:p14="http://schemas.microsoft.com/office/powerpoint/2010/main" val="148759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172</a:t>
            </a:fld>
            <a:endParaRPr lang="en-US"/>
          </a:p>
        </p:txBody>
      </p:sp>
      <p:pic>
        <p:nvPicPr>
          <p:cNvPr id="3" name="Picture 2"/>
          <p:cNvPicPr>
            <a:picLocks noChangeAspect="1"/>
          </p:cNvPicPr>
          <p:nvPr/>
        </p:nvPicPr>
        <p:blipFill>
          <a:blip r:embed="rId3"/>
          <a:stretch>
            <a:fillRect/>
          </a:stretch>
        </p:blipFill>
        <p:spPr>
          <a:xfrm>
            <a:off x="1175291" y="0"/>
            <a:ext cx="9239250" cy="781050"/>
          </a:xfrm>
          <a:prstGeom prst="rect">
            <a:avLst/>
          </a:prstGeom>
        </p:spPr>
      </p:pic>
      <p:pic>
        <p:nvPicPr>
          <p:cNvPr id="5" name="Picture 4"/>
          <p:cNvPicPr>
            <a:picLocks noChangeAspect="1"/>
          </p:cNvPicPr>
          <p:nvPr/>
        </p:nvPicPr>
        <p:blipFill>
          <a:blip r:embed="rId4"/>
          <a:stretch>
            <a:fillRect/>
          </a:stretch>
        </p:blipFill>
        <p:spPr>
          <a:xfrm>
            <a:off x="1879284" y="781050"/>
            <a:ext cx="7831265" cy="6086475"/>
          </a:xfrm>
          <a:prstGeom prst="rect">
            <a:avLst/>
          </a:prstGeom>
        </p:spPr>
      </p:pic>
      <p:pic>
        <p:nvPicPr>
          <p:cNvPr id="4" name="Picture 3"/>
          <p:cNvPicPr>
            <a:picLocks noChangeAspect="1"/>
          </p:cNvPicPr>
          <p:nvPr/>
        </p:nvPicPr>
        <p:blipFill>
          <a:blip r:embed="rId5"/>
          <a:stretch>
            <a:fillRect/>
          </a:stretch>
        </p:blipFill>
        <p:spPr>
          <a:xfrm>
            <a:off x="10171771" y="6004877"/>
            <a:ext cx="1774508" cy="351473"/>
          </a:xfrm>
          <a:prstGeom prst="rect">
            <a:avLst/>
          </a:prstGeom>
        </p:spPr>
      </p:pic>
    </p:spTree>
    <p:extLst>
      <p:ext uri="{BB962C8B-B14F-4D97-AF65-F5344CB8AC3E}">
        <p14:creationId xmlns:p14="http://schemas.microsoft.com/office/powerpoint/2010/main" val="151764993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173</a:t>
            </a:fld>
            <a:endParaRPr lang="en-US"/>
          </a:p>
        </p:txBody>
      </p:sp>
      <p:pic>
        <p:nvPicPr>
          <p:cNvPr id="3" name="Picture 2"/>
          <p:cNvPicPr>
            <a:picLocks noChangeAspect="1"/>
          </p:cNvPicPr>
          <p:nvPr/>
        </p:nvPicPr>
        <p:blipFill>
          <a:blip r:embed="rId3"/>
          <a:stretch>
            <a:fillRect/>
          </a:stretch>
        </p:blipFill>
        <p:spPr>
          <a:xfrm>
            <a:off x="1538519" y="0"/>
            <a:ext cx="9248775" cy="819150"/>
          </a:xfrm>
          <a:prstGeom prst="rect">
            <a:avLst/>
          </a:prstGeom>
        </p:spPr>
      </p:pic>
      <p:pic>
        <p:nvPicPr>
          <p:cNvPr id="4" name="Picture 3"/>
          <p:cNvPicPr>
            <a:picLocks noChangeAspect="1"/>
          </p:cNvPicPr>
          <p:nvPr/>
        </p:nvPicPr>
        <p:blipFill>
          <a:blip r:embed="rId4"/>
          <a:stretch>
            <a:fillRect/>
          </a:stretch>
        </p:blipFill>
        <p:spPr>
          <a:xfrm>
            <a:off x="1831482" y="819152"/>
            <a:ext cx="7687627" cy="6040755"/>
          </a:xfrm>
          <a:prstGeom prst="rect">
            <a:avLst/>
          </a:prstGeom>
        </p:spPr>
      </p:pic>
      <p:pic>
        <p:nvPicPr>
          <p:cNvPr id="5" name="Picture 4"/>
          <p:cNvPicPr>
            <a:picLocks noChangeAspect="1"/>
          </p:cNvPicPr>
          <p:nvPr/>
        </p:nvPicPr>
        <p:blipFill>
          <a:blip r:embed="rId5"/>
          <a:stretch>
            <a:fillRect/>
          </a:stretch>
        </p:blipFill>
        <p:spPr>
          <a:xfrm>
            <a:off x="10093712" y="6042181"/>
            <a:ext cx="1774508" cy="351473"/>
          </a:xfrm>
          <a:prstGeom prst="rect">
            <a:avLst/>
          </a:prstGeom>
        </p:spPr>
      </p:pic>
    </p:spTree>
    <p:extLst>
      <p:ext uri="{BB962C8B-B14F-4D97-AF65-F5344CB8AC3E}">
        <p14:creationId xmlns:p14="http://schemas.microsoft.com/office/powerpoint/2010/main" val="215935375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174</a:t>
            </a:fld>
            <a:endParaRPr lang="en-US"/>
          </a:p>
        </p:txBody>
      </p:sp>
      <p:pic>
        <p:nvPicPr>
          <p:cNvPr id="3" name="Picture 2"/>
          <p:cNvPicPr>
            <a:picLocks noChangeAspect="1"/>
          </p:cNvPicPr>
          <p:nvPr/>
        </p:nvPicPr>
        <p:blipFill>
          <a:blip r:embed="rId3"/>
          <a:stretch>
            <a:fillRect/>
          </a:stretch>
        </p:blipFill>
        <p:spPr>
          <a:xfrm>
            <a:off x="1181681" y="11620"/>
            <a:ext cx="9953339" cy="6846380"/>
          </a:xfrm>
          <a:prstGeom prst="rect">
            <a:avLst/>
          </a:prstGeom>
        </p:spPr>
      </p:pic>
      <p:pic>
        <p:nvPicPr>
          <p:cNvPr id="4" name="Picture 3"/>
          <p:cNvPicPr>
            <a:picLocks noChangeAspect="1"/>
          </p:cNvPicPr>
          <p:nvPr/>
        </p:nvPicPr>
        <p:blipFill>
          <a:blip r:embed="rId4"/>
          <a:stretch>
            <a:fillRect/>
          </a:stretch>
        </p:blipFill>
        <p:spPr>
          <a:xfrm>
            <a:off x="2258209" y="2519750"/>
            <a:ext cx="9468612" cy="1536573"/>
          </a:xfrm>
          <a:prstGeom prst="rect">
            <a:avLst/>
          </a:prstGeom>
          <a:ln w="15875">
            <a:solidFill>
              <a:schemeClr val="tx1"/>
            </a:solidFill>
          </a:ln>
        </p:spPr>
      </p:pic>
      <p:pic>
        <p:nvPicPr>
          <p:cNvPr id="5" name="Picture 4"/>
          <p:cNvPicPr>
            <a:picLocks noChangeAspect="1"/>
          </p:cNvPicPr>
          <p:nvPr/>
        </p:nvPicPr>
        <p:blipFill>
          <a:blip r:embed="rId5"/>
          <a:stretch>
            <a:fillRect/>
          </a:stretch>
        </p:blipFill>
        <p:spPr>
          <a:xfrm>
            <a:off x="10106722" y="6044088"/>
            <a:ext cx="1774508" cy="351473"/>
          </a:xfrm>
          <a:prstGeom prst="rect">
            <a:avLst/>
          </a:prstGeom>
        </p:spPr>
      </p:pic>
    </p:spTree>
    <p:extLst>
      <p:ext uri="{BB962C8B-B14F-4D97-AF65-F5344CB8AC3E}">
        <p14:creationId xmlns:p14="http://schemas.microsoft.com/office/powerpoint/2010/main" val="248922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175</a:t>
            </a:fld>
            <a:endParaRPr lang="en-US"/>
          </a:p>
        </p:txBody>
      </p:sp>
      <p:pic>
        <p:nvPicPr>
          <p:cNvPr id="5" name="Picture 4"/>
          <p:cNvPicPr>
            <a:picLocks noChangeAspect="1"/>
          </p:cNvPicPr>
          <p:nvPr/>
        </p:nvPicPr>
        <p:blipFill>
          <a:blip r:embed="rId3"/>
          <a:stretch>
            <a:fillRect/>
          </a:stretch>
        </p:blipFill>
        <p:spPr>
          <a:xfrm>
            <a:off x="1100654" y="0"/>
            <a:ext cx="10568940" cy="6891528"/>
          </a:xfrm>
          <a:prstGeom prst="rect">
            <a:avLst/>
          </a:prstGeom>
        </p:spPr>
      </p:pic>
      <p:pic>
        <p:nvPicPr>
          <p:cNvPr id="6" name="Picture 5"/>
          <p:cNvPicPr>
            <a:picLocks noChangeAspect="1"/>
          </p:cNvPicPr>
          <p:nvPr/>
        </p:nvPicPr>
        <p:blipFill>
          <a:blip r:embed="rId4"/>
          <a:stretch>
            <a:fillRect/>
          </a:stretch>
        </p:blipFill>
        <p:spPr>
          <a:xfrm>
            <a:off x="2156796" y="2606668"/>
            <a:ext cx="8782050" cy="2552700"/>
          </a:xfrm>
          <a:prstGeom prst="rect">
            <a:avLst/>
          </a:prstGeom>
          <a:ln w="15875">
            <a:solidFill>
              <a:schemeClr val="tx1"/>
            </a:solidFill>
          </a:ln>
        </p:spPr>
      </p:pic>
      <p:pic>
        <p:nvPicPr>
          <p:cNvPr id="3" name="Picture 2"/>
          <p:cNvPicPr>
            <a:picLocks noChangeAspect="1"/>
          </p:cNvPicPr>
          <p:nvPr/>
        </p:nvPicPr>
        <p:blipFill>
          <a:blip r:embed="rId5"/>
          <a:stretch>
            <a:fillRect/>
          </a:stretch>
        </p:blipFill>
        <p:spPr>
          <a:xfrm>
            <a:off x="9982200" y="6492240"/>
            <a:ext cx="1774508" cy="351473"/>
          </a:xfrm>
          <a:prstGeom prst="rect">
            <a:avLst/>
          </a:prstGeom>
        </p:spPr>
      </p:pic>
    </p:spTree>
    <p:extLst>
      <p:ext uri="{BB962C8B-B14F-4D97-AF65-F5344CB8AC3E}">
        <p14:creationId xmlns:p14="http://schemas.microsoft.com/office/powerpoint/2010/main" val="19400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176</a:t>
            </a:fld>
            <a:endParaRPr lang="en-US"/>
          </a:p>
        </p:txBody>
      </p:sp>
      <p:pic>
        <p:nvPicPr>
          <p:cNvPr id="4" name="Picture 3"/>
          <p:cNvPicPr>
            <a:picLocks noChangeAspect="1"/>
          </p:cNvPicPr>
          <p:nvPr/>
        </p:nvPicPr>
        <p:blipFill>
          <a:blip r:embed="rId3"/>
          <a:stretch>
            <a:fillRect/>
          </a:stretch>
        </p:blipFill>
        <p:spPr>
          <a:xfrm>
            <a:off x="1312126" y="0"/>
            <a:ext cx="9326880" cy="6800850"/>
          </a:xfrm>
          <a:prstGeom prst="rect">
            <a:avLst/>
          </a:prstGeom>
        </p:spPr>
      </p:pic>
      <p:pic>
        <p:nvPicPr>
          <p:cNvPr id="5" name="Picture 4"/>
          <p:cNvPicPr>
            <a:picLocks noChangeAspect="1"/>
          </p:cNvPicPr>
          <p:nvPr/>
        </p:nvPicPr>
        <p:blipFill>
          <a:blip r:embed="rId4"/>
          <a:stretch>
            <a:fillRect/>
          </a:stretch>
        </p:blipFill>
        <p:spPr>
          <a:xfrm>
            <a:off x="7201713" y="149844"/>
            <a:ext cx="4657725" cy="514350"/>
          </a:xfrm>
          <a:prstGeom prst="rect">
            <a:avLst/>
          </a:prstGeom>
        </p:spPr>
      </p:pic>
      <p:pic>
        <p:nvPicPr>
          <p:cNvPr id="3" name="Picture 2"/>
          <p:cNvPicPr>
            <a:picLocks noChangeAspect="1"/>
          </p:cNvPicPr>
          <p:nvPr/>
        </p:nvPicPr>
        <p:blipFill>
          <a:blip r:embed="rId5"/>
          <a:stretch>
            <a:fillRect/>
          </a:stretch>
        </p:blipFill>
        <p:spPr>
          <a:xfrm>
            <a:off x="6429373" y="3400422"/>
            <a:ext cx="4050220" cy="890397"/>
          </a:xfrm>
          <a:prstGeom prst="rect">
            <a:avLst/>
          </a:prstGeom>
          <a:ln w="19050">
            <a:solidFill>
              <a:schemeClr val="tx1"/>
            </a:solidFill>
          </a:ln>
        </p:spPr>
      </p:pic>
    </p:spTree>
    <p:extLst>
      <p:ext uri="{BB962C8B-B14F-4D97-AF65-F5344CB8AC3E}">
        <p14:creationId xmlns:p14="http://schemas.microsoft.com/office/powerpoint/2010/main" val="78897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177</a:t>
            </a:fld>
            <a:endParaRPr lang="en-US"/>
          </a:p>
        </p:txBody>
      </p:sp>
      <p:pic>
        <p:nvPicPr>
          <p:cNvPr id="3" name="Picture 2"/>
          <p:cNvPicPr>
            <a:picLocks noChangeAspect="1"/>
          </p:cNvPicPr>
          <p:nvPr/>
        </p:nvPicPr>
        <p:blipFill>
          <a:blip r:embed="rId3"/>
          <a:stretch>
            <a:fillRect/>
          </a:stretch>
        </p:blipFill>
        <p:spPr>
          <a:xfrm>
            <a:off x="835912" y="0"/>
            <a:ext cx="9447371" cy="6775228"/>
          </a:xfrm>
          <a:prstGeom prst="rect">
            <a:avLst/>
          </a:prstGeom>
        </p:spPr>
      </p:pic>
      <p:pic>
        <p:nvPicPr>
          <p:cNvPr id="5" name="Picture 4"/>
          <p:cNvPicPr>
            <a:picLocks noChangeAspect="1"/>
          </p:cNvPicPr>
          <p:nvPr/>
        </p:nvPicPr>
        <p:blipFill>
          <a:blip r:embed="rId4"/>
          <a:stretch>
            <a:fillRect/>
          </a:stretch>
        </p:blipFill>
        <p:spPr>
          <a:xfrm>
            <a:off x="10429875" y="5997797"/>
            <a:ext cx="1762125" cy="304800"/>
          </a:xfrm>
          <a:prstGeom prst="rect">
            <a:avLst/>
          </a:prstGeom>
        </p:spPr>
      </p:pic>
      <p:sp>
        <p:nvSpPr>
          <p:cNvPr id="6" name="Rectangle 5"/>
          <p:cNvSpPr/>
          <p:nvPr/>
        </p:nvSpPr>
        <p:spPr>
          <a:xfrm>
            <a:off x="4427034" y="3255264"/>
            <a:ext cx="3657600" cy="3122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36020" y="5997797"/>
            <a:ext cx="2364058" cy="4699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433785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178</a:t>
            </a:fld>
            <a:endParaRPr lang="en-US"/>
          </a:p>
        </p:txBody>
      </p:sp>
      <p:pic>
        <p:nvPicPr>
          <p:cNvPr id="5" name="Picture 4"/>
          <p:cNvPicPr>
            <a:picLocks noChangeAspect="1"/>
          </p:cNvPicPr>
          <p:nvPr/>
        </p:nvPicPr>
        <p:blipFill>
          <a:blip r:embed="rId3"/>
          <a:stretch>
            <a:fillRect/>
          </a:stretch>
        </p:blipFill>
        <p:spPr>
          <a:xfrm>
            <a:off x="1725930" y="9906"/>
            <a:ext cx="8256270" cy="6848094"/>
          </a:xfrm>
          <a:prstGeom prst="rect">
            <a:avLst/>
          </a:prstGeom>
        </p:spPr>
      </p:pic>
      <p:sp>
        <p:nvSpPr>
          <p:cNvPr id="3" name="Rectangle 2"/>
          <p:cNvSpPr/>
          <p:nvPr/>
        </p:nvSpPr>
        <p:spPr>
          <a:xfrm>
            <a:off x="1725930" y="5140712"/>
            <a:ext cx="7050080" cy="26762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725930" y="5597912"/>
            <a:ext cx="3247514" cy="40144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229680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179</a:t>
            </a:fld>
            <a:endParaRPr lang="en-US"/>
          </a:p>
        </p:txBody>
      </p:sp>
      <p:pic>
        <p:nvPicPr>
          <p:cNvPr id="3" name="Picture 2"/>
          <p:cNvPicPr>
            <a:picLocks noChangeAspect="1"/>
          </p:cNvPicPr>
          <p:nvPr/>
        </p:nvPicPr>
        <p:blipFill>
          <a:blip r:embed="rId3"/>
          <a:stretch>
            <a:fillRect/>
          </a:stretch>
        </p:blipFill>
        <p:spPr>
          <a:xfrm>
            <a:off x="0" y="201327"/>
            <a:ext cx="12167521" cy="6520148"/>
          </a:xfrm>
          <a:prstGeom prst="rect">
            <a:avLst/>
          </a:prstGeom>
        </p:spPr>
      </p:pic>
      <p:sp>
        <p:nvSpPr>
          <p:cNvPr id="4" name="Rectangle 3"/>
          <p:cNvSpPr/>
          <p:nvPr/>
        </p:nvSpPr>
        <p:spPr>
          <a:xfrm>
            <a:off x="73152" y="4348977"/>
            <a:ext cx="2525082" cy="177304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2591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569219"/>
            <a:ext cx="10515600" cy="5152255"/>
          </a:xfrm>
        </p:spPr>
        <p:txBody>
          <a:bodyPr>
            <a:normAutofit/>
          </a:bodyPr>
          <a:lstStyle/>
          <a:p>
            <a:r>
              <a:rPr lang="en-US" dirty="0" smtClean="0"/>
              <a:t>General principles</a:t>
            </a:r>
          </a:p>
          <a:p>
            <a:pPr lvl="1"/>
            <a:r>
              <a:rPr lang="en-US" dirty="0" smtClean="0"/>
              <a:t>Consult</a:t>
            </a:r>
            <a:r>
              <a:rPr lang="en-US" i="1" dirty="0" smtClean="0"/>
              <a:t> Introduction to Library </a:t>
            </a:r>
            <a:r>
              <a:rPr lang="en-US" i="1" dirty="0"/>
              <a:t>of Congress Genre/Form Terms for </a:t>
            </a:r>
            <a:r>
              <a:rPr lang="en-US" i="1" dirty="0" smtClean="0"/>
              <a:t>Library </a:t>
            </a:r>
            <a:r>
              <a:rPr lang="en-US" i="1" dirty="0"/>
              <a:t>and Archival Materials </a:t>
            </a:r>
            <a:r>
              <a:rPr lang="en-US" dirty="0" smtClean="0"/>
              <a:t>and </a:t>
            </a:r>
            <a:r>
              <a:rPr lang="en-US" dirty="0"/>
              <a:t>the </a:t>
            </a:r>
            <a:r>
              <a:rPr lang="en-US" i="1" dirty="0"/>
              <a:t>Library of Congress Genre/Form Terms Manual </a:t>
            </a:r>
            <a:r>
              <a:rPr lang="en-US" dirty="0"/>
              <a:t>(</a:t>
            </a:r>
            <a:r>
              <a:rPr lang="en-US" dirty="0">
                <a:hlinkClick r:id="rId3"/>
              </a:rPr>
              <a:t>http://</a:t>
            </a:r>
            <a:r>
              <a:rPr lang="en-US" dirty="0" smtClean="0">
                <a:hlinkClick r:id="rId3"/>
              </a:rPr>
              <a:t>www.loc.gov/aba/publications/FreeLCGFT/freelcgft.html</a:t>
            </a:r>
            <a:r>
              <a:rPr lang="en-US" dirty="0" smtClean="0"/>
              <a:t>)</a:t>
            </a:r>
          </a:p>
          <a:p>
            <a:pPr lvl="1"/>
            <a:r>
              <a:rPr lang="en-US" dirty="0"/>
              <a:t>Assigned both to individual works and to </a:t>
            </a:r>
            <a:r>
              <a:rPr lang="en-US" dirty="0" smtClean="0"/>
              <a:t>compilations</a:t>
            </a:r>
            <a:endParaRPr lang="en-US" dirty="0"/>
          </a:p>
          <a:p>
            <a:pPr lvl="1"/>
            <a:r>
              <a:rPr lang="en-US" dirty="0" smtClean="0"/>
              <a:t>Terms that describe </a:t>
            </a:r>
            <a:r>
              <a:rPr lang="en-US" dirty="0"/>
              <a:t>works and expressions </a:t>
            </a:r>
            <a:r>
              <a:rPr lang="en-US" dirty="0" smtClean="0"/>
              <a:t>are eligible: terms for the </a:t>
            </a:r>
            <a:r>
              <a:rPr lang="en-US" dirty="0"/>
              <a:t>intellectual or artistic expression of the work and also </a:t>
            </a:r>
            <a:r>
              <a:rPr lang="en-US" dirty="0" smtClean="0"/>
              <a:t>the original </a:t>
            </a:r>
            <a:r>
              <a:rPr lang="en-US" dirty="0"/>
              <a:t>mode of issuance, where </a:t>
            </a:r>
            <a:r>
              <a:rPr lang="en-US" dirty="0" smtClean="0"/>
              <a:t>applicable </a:t>
            </a:r>
          </a:p>
          <a:p>
            <a:pPr lvl="1"/>
            <a:r>
              <a:rPr lang="en-US" dirty="0" smtClean="0"/>
              <a:t>Terms that describe manifestation attributes generally are ineligible (e.g., </a:t>
            </a:r>
            <a:r>
              <a:rPr lang="en-US" b="1" dirty="0" smtClean="0"/>
              <a:t>DVDs</a:t>
            </a:r>
            <a:r>
              <a:rPr lang="en-US" dirty="0" smtClean="0"/>
              <a:t>; </a:t>
            </a:r>
            <a:r>
              <a:rPr lang="en-US" b="1" dirty="0" smtClean="0"/>
              <a:t>Large print books</a:t>
            </a:r>
            <a:r>
              <a:rPr lang="en-US" dirty="0"/>
              <a:t>; </a:t>
            </a:r>
            <a:r>
              <a:rPr lang="en-US" b="1" dirty="0"/>
              <a:t>Paperbacks</a:t>
            </a:r>
            <a:r>
              <a:rPr lang="en-US" dirty="0"/>
              <a:t>)</a:t>
            </a:r>
            <a:endParaRPr lang="en-US" dirty="0" smtClean="0"/>
          </a:p>
          <a:p>
            <a:pPr lvl="1"/>
            <a:r>
              <a:rPr lang="en-US" dirty="0" smtClean="0"/>
              <a:t>A few exceptional manifestation-level terms are in LCGFT (e.g., </a:t>
            </a:r>
            <a:r>
              <a:rPr lang="en-US" b="1" dirty="0" smtClean="0"/>
              <a:t>Internet videos</a:t>
            </a:r>
            <a:r>
              <a:rPr lang="en-US" dirty="0" smtClean="0"/>
              <a:t>; </a:t>
            </a:r>
            <a:r>
              <a:rPr lang="en-US" b="1" dirty="0" smtClean="0"/>
              <a:t>Video recordings for the hearing impaired</a:t>
            </a:r>
            <a:r>
              <a:rPr lang="en-US" dirty="0" smtClean="0"/>
              <a:t>), but they should not be considered precedents</a:t>
            </a:r>
          </a:p>
        </p:txBody>
      </p:sp>
      <p:sp>
        <p:nvSpPr>
          <p:cNvPr id="4" name="Slide Number Placeholder 3"/>
          <p:cNvSpPr>
            <a:spLocks noGrp="1"/>
          </p:cNvSpPr>
          <p:nvPr>
            <p:ph type="sldNum" sz="quarter" idx="12"/>
          </p:nvPr>
        </p:nvSpPr>
        <p:spPr/>
        <p:txBody>
          <a:bodyPr/>
          <a:lstStyle/>
          <a:p>
            <a:fld id="{A00A331D-2EB0-4CEE-8662-2FAB66802E28}" type="slidenum">
              <a:rPr lang="en-US" smtClean="0"/>
              <a:t>18</a:t>
            </a:fld>
            <a:endParaRPr lang="en-US"/>
          </a:p>
        </p:txBody>
      </p:sp>
    </p:spTree>
    <p:extLst>
      <p:ext uri="{BB962C8B-B14F-4D97-AF65-F5344CB8AC3E}">
        <p14:creationId xmlns:p14="http://schemas.microsoft.com/office/powerpoint/2010/main" val="425991995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180</a:t>
            </a:fld>
            <a:endParaRPr lang="en-US"/>
          </a:p>
        </p:txBody>
      </p:sp>
      <p:pic>
        <p:nvPicPr>
          <p:cNvPr id="3" name="Picture 2"/>
          <p:cNvPicPr>
            <a:picLocks noChangeAspect="1"/>
          </p:cNvPicPr>
          <p:nvPr/>
        </p:nvPicPr>
        <p:blipFill>
          <a:blip r:embed="rId3"/>
          <a:stretch>
            <a:fillRect/>
          </a:stretch>
        </p:blipFill>
        <p:spPr>
          <a:xfrm>
            <a:off x="789311" y="52578"/>
            <a:ext cx="8477060" cy="6805422"/>
          </a:xfrm>
          <a:prstGeom prst="rect">
            <a:avLst/>
          </a:prstGeom>
        </p:spPr>
      </p:pic>
      <p:pic>
        <p:nvPicPr>
          <p:cNvPr id="4" name="Picture 3"/>
          <p:cNvPicPr>
            <a:picLocks noChangeAspect="1"/>
          </p:cNvPicPr>
          <p:nvPr/>
        </p:nvPicPr>
        <p:blipFill>
          <a:blip r:embed="rId4"/>
          <a:stretch>
            <a:fillRect/>
          </a:stretch>
        </p:blipFill>
        <p:spPr>
          <a:xfrm>
            <a:off x="9500235" y="328147"/>
            <a:ext cx="2691765" cy="402908"/>
          </a:xfrm>
          <a:prstGeom prst="rect">
            <a:avLst/>
          </a:prstGeom>
        </p:spPr>
      </p:pic>
      <p:sp>
        <p:nvSpPr>
          <p:cNvPr id="6" name="Rounded Rectangle 5"/>
          <p:cNvSpPr/>
          <p:nvPr/>
        </p:nvSpPr>
        <p:spPr>
          <a:xfrm>
            <a:off x="2665141" y="1605776"/>
            <a:ext cx="5945459" cy="99245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791484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181</a:t>
            </a:fld>
            <a:endParaRPr lang="en-US"/>
          </a:p>
        </p:txBody>
      </p:sp>
      <p:pic>
        <p:nvPicPr>
          <p:cNvPr id="3" name="Picture 2"/>
          <p:cNvPicPr>
            <a:picLocks noChangeAspect="1"/>
          </p:cNvPicPr>
          <p:nvPr/>
        </p:nvPicPr>
        <p:blipFill>
          <a:blip r:embed="rId3"/>
          <a:stretch>
            <a:fillRect/>
          </a:stretch>
        </p:blipFill>
        <p:spPr>
          <a:xfrm>
            <a:off x="1775604" y="2"/>
            <a:ext cx="7178612" cy="6772275"/>
          </a:xfrm>
          <a:prstGeom prst="rect">
            <a:avLst/>
          </a:prstGeom>
        </p:spPr>
      </p:pic>
      <p:pic>
        <p:nvPicPr>
          <p:cNvPr id="5" name="Picture 4"/>
          <p:cNvPicPr>
            <a:picLocks noChangeAspect="1"/>
          </p:cNvPicPr>
          <p:nvPr/>
        </p:nvPicPr>
        <p:blipFill>
          <a:blip r:embed="rId4"/>
          <a:stretch>
            <a:fillRect/>
          </a:stretch>
        </p:blipFill>
        <p:spPr>
          <a:xfrm>
            <a:off x="0" y="245327"/>
            <a:ext cx="937260" cy="371475"/>
          </a:xfrm>
          <a:prstGeom prst="rect">
            <a:avLst/>
          </a:prstGeom>
        </p:spPr>
      </p:pic>
      <p:pic>
        <p:nvPicPr>
          <p:cNvPr id="6" name="Picture 5"/>
          <p:cNvPicPr>
            <a:picLocks noChangeAspect="1"/>
          </p:cNvPicPr>
          <p:nvPr/>
        </p:nvPicPr>
        <p:blipFill>
          <a:blip r:embed="rId5"/>
          <a:stretch>
            <a:fillRect/>
          </a:stretch>
        </p:blipFill>
        <p:spPr>
          <a:xfrm>
            <a:off x="9885045" y="245327"/>
            <a:ext cx="2306955" cy="326708"/>
          </a:xfrm>
          <a:prstGeom prst="rect">
            <a:avLst/>
          </a:prstGeom>
        </p:spPr>
      </p:pic>
      <p:sp>
        <p:nvSpPr>
          <p:cNvPr id="7" name="Rectangle 6"/>
          <p:cNvSpPr/>
          <p:nvPr/>
        </p:nvSpPr>
        <p:spPr>
          <a:xfrm>
            <a:off x="3546088" y="5508702"/>
            <a:ext cx="3836019" cy="27837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294929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Finally - What About All Our Old Records?</a:t>
            </a:r>
            <a:endParaRPr lang="en-US" dirty="0"/>
          </a:p>
        </p:txBody>
      </p:sp>
      <p:sp>
        <p:nvSpPr>
          <p:cNvPr id="3" name="Content Placeholder 2"/>
          <p:cNvSpPr>
            <a:spLocks noGrp="1"/>
          </p:cNvSpPr>
          <p:nvPr>
            <p:ph idx="1"/>
          </p:nvPr>
        </p:nvSpPr>
        <p:spPr/>
        <p:txBody>
          <a:bodyPr/>
          <a:lstStyle/>
          <a:p>
            <a:r>
              <a:rPr lang="en-US" dirty="0" smtClean="0"/>
              <a:t>In order for faceted vocabularies to work best, we will need to figure out how to add facets to legacy records.  Think about how many literature and music records don’t have any genre/form terms in them.  Audience and creator/contributor terms would also be helpful.</a:t>
            </a:r>
          </a:p>
          <a:p>
            <a:r>
              <a:rPr lang="en-US" dirty="0"/>
              <a:t>ALCTS </a:t>
            </a:r>
            <a:r>
              <a:rPr lang="en-US" dirty="0" err="1"/>
              <a:t>CaMMS</a:t>
            </a:r>
            <a:r>
              <a:rPr lang="en-US" dirty="0"/>
              <a:t> Subject Analysis </a:t>
            </a:r>
            <a:r>
              <a:rPr lang="en-US" dirty="0" smtClean="0"/>
              <a:t>Committee has issued a white paper: </a:t>
            </a:r>
            <a:r>
              <a:rPr lang="en-US" i="1" dirty="0" smtClean="0"/>
              <a:t>A </a:t>
            </a:r>
            <a:r>
              <a:rPr lang="en-US" i="1" dirty="0"/>
              <a:t>Brave New (Faceted) World: Towards Full Implementation of Library of Congress Faceted </a:t>
            </a:r>
            <a:r>
              <a:rPr lang="en-US" i="1" dirty="0" smtClean="0"/>
              <a:t>Vocabularies </a:t>
            </a:r>
            <a:r>
              <a:rPr lang="en-US" dirty="0"/>
              <a:t>(</a:t>
            </a:r>
            <a:r>
              <a:rPr lang="en-US" dirty="0">
                <a:hlinkClick r:id="rId3"/>
              </a:rPr>
              <a:t>http://</a:t>
            </a:r>
            <a:r>
              <a:rPr lang="en-US" dirty="0" smtClean="0">
                <a:hlinkClick r:id="rId3"/>
              </a:rPr>
              <a:t>hdl.handle.net/11213/8146</a:t>
            </a:r>
            <a:r>
              <a:rPr lang="en-US" dirty="0" smtClean="0"/>
              <a:t>)</a:t>
            </a:r>
          </a:p>
          <a:p>
            <a:pPr marL="0" indent="0">
              <a:buNone/>
            </a:pP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182</a:t>
            </a:fld>
            <a:endParaRPr lang="en-US"/>
          </a:p>
        </p:txBody>
      </p:sp>
    </p:spTree>
    <p:extLst>
      <p:ext uri="{BB962C8B-B14F-4D97-AF65-F5344CB8AC3E}">
        <p14:creationId xmlns:p14="http://schemas.microsoft.com/office/powerpoint/2010/main" val="327743832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A Brave New (Faceted) World</a:t>
            </a:r>
            <a:endParaRPr lang="en-US" dirty="0"/>
          </a:p>
        </p:txBody>
      </p:sp>
      <p:sp>
        <p:nvSpPr>
          <p:cNvPr id="3" name="Content Placeholder 2"/>
          <p:cNvSpPr>
            <a:spLocks noGrp="1"/>
          </p:cNvSpPr>
          <p:nvPr>
            <p:ph idx="1"/>
          </p:nvPr>
        </p:nvSpPr>
        <p:spPr>
          <a:xfrm>
            <a:off x="838200" y="1561172"/>
            <a:ext cx="10515600" cy="5296828"/>
          </a:xfrm>
        </p:spPr>
        <p:txBody>
          <a:bodyPr>
            <a:normAutofit fontScale="92500" lnSpcReduction="10000"/>
          </a:bodyPr>
          <a:lstStyle/>
          <a:p>
            <a:r>
              <a:rPr lang="en-US" dirty="0" smtClean="0"/>
              <a:t>Key Points:</a:t>
            </a:r>
          </a:p>
          <a:p>
            <a:pPr lvl="1"/>
            <a:r>
              <a:rPr lang="en-US" dirty="0" smtClean="0"/>
              <a:t>need </a:t>
            </a:r>
            <a:r>
              <a:rPr lang="en-US" dirty="0"/>
              <a:t>critical mass of </a:t>
            </a:r>
            <a:r>
              <a:rPr lang="en-US" dirty="0" smtClean="0"/>
              <a:t>bibliographic metadata that includes </a:t>
            </a:r>
            <a:r>
              <a:rPr lang="en-US" dirty="0"/>
              <a:t>these faceted </a:t>
            </a:r>
            <a:r>
              <a:rPr lang="en-US" dirty="0" smtClean="0"/>
              <a:t>attributes</a:t>
            </a:r>
          </a:p>
          <a:p>
            <a:pPr lvl="1"/>
            <a:r>
              <a:rPr lang="en-US" dirty="0" smtClean="0"/>
              <a:t>full-scale </a:t>
            </a:r>
            <a:r>
              <a:rPr lang="en-US" dirty="0"/>
              <a:t>implementation requires a combination of broad and comprehensive training of </a:t>
            </a:r>
            <a:r>
              <a:rPr lang="en-US" dirty="0" smtClean="0"/>
              <a:t>catalogers (“</a:t>
            </a:r>
            <a:r>
              <a:rPr lang="en-US" dirty="0"/>
              <a:t>current implementation”) and retrospective implementation through the development of </a:t>
            </a:r>
            <a:r>
              <a:rPr lang="en-US" dirty="0" smtClean="0"/>
              <a:t>nuanced and </a:t>
            </a:r>
            <a:r>
              <a:rPr lang="en-US" dirty="0"/>
              <a:t>powerful machine </a:t>
            </a:r>
            <a:r>
              <a:rPr lang="en-US" dirty="0" smtClean="0"/>
              <a:t>algorithms</a:t>
            </a:r>
          </a:p>
          <a:p>
            <a:pPr lvl="1"/>
            <a:r>
              <a:rPr lang="en-US" dirty="0" smtClean="0"/>
              <a:t>requires buy-in </a:t>
            </a:r>
            <a:r>
              <a:rPr lang="en-US" dirty="0"/>
              <a:t>and support of national and international entities like PCC, LC, OCLC </a:t>
            </a:r>
            <a:r>
              <a:rPr lang="en-US" dirty="0" smtClean="0"/>
              <a:t>and </a:t>
            </a:r>
            <a:r>
              <a:rPr lang="en-US" dirty="0"/>
              <a:t>library systems </a:t>
            </a:r>
            <a:r>
              <a:rPr lang="en-US" dirty="0" smtClean="0"/>
              <a:t>vendors</a:t>
            </a:r>
          </a:p>
          <a:p>
            <a:pPr lvl="1"/>
            <a:r>
              <a:rPr lang="en-US" dirty="0"/>
              <a:t>addition of genre/form terms should be a core requirement for </a:t>
            </a:r>
            <a:r>
              <a:rPr lang="en-US" dirty="0" smtClean="0"/>
              <a:t>PCC records</a:t>
            </a:r>
          </a:p>
          <a:p>
            <a:pPr lvl="1"/>
            <a:r>
              <a:rPr lang="en-US" dirty="0" smtClean="0"/>
              <a:t>strongly </a:t>
            </a:r>
            <a:r>
              <a:rPr lang="en-US" dirty="0"/>
              <a:t>encourage the addition of 382 fields, using LCMPT </a:t>
            </a:r>
            <a:r>
              <a:rPr lang="en-US" dirty="0" smtClean="0"/>
              <a:t>terms whenever appropriate</a:t>
            </a:r>
          </a:p>
          <a:p>
            <a:pPr lvl="1"/>
            <a:r>
              <a:rPr lang="en-US" dirty="0" smtClean="0"/>
              <a:t>add LCDGT to </a:t>
            </a:r>
            <a:r>
              <a:rPr lang="en-US" dirty="0"/>
              <a:t>both bibliographic and authority </a:t>
            </a:r>
            <a:r>
              <a:rPr lang="en-US" dirty="0" smtClean="0"/>
              <a:t>records, until authority </a:t>
            </a:r>
            <a:r>
              <a:rPr lang="en-US" dirty="0"/>
              <a:t>records are created for all personal names and works </a:t>
            </a:r>
            <a:r>
              <a:rPr lang="en-US" dirty="0" smtClean="0"/>
              <a:t>and expressions; then just add to authority records</a:t>
            </a:r>
          </a:p>
          <a:p>
            <a:pPr lvl="1"/>
            <a:r>
              <a:rPr lang="en-US" dirty="0" smtClean="0"/>
              <a:t>shows how retrospective enhancement of records could be achieved based on fixed field values and codes, LCSH and classification numbers, and other data already in records</a:t>
            </a:r>
            <a:endParaRPr lang="en-US" dirty="0"/>
          </a:p>
          <a:p>
            <a:pPr lvl="1"/>
            <a:endParaRPr lang="en-US" dirty="0"/>
          </a:p>
          <a:p>
            <a:pPr lvl="1"/>
            <a:endParaRPr lang="en-US" dirty="0"/>
          </a:p>
          <a:p>
            <a:pPr lvl="1"/>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183</a:t>
            </a:fld>
            <a:endParaRPr lang="en-US" dirty="0"/>
          </a:p>
        </p:txBody>
      </p:sp>
    </p:spTree>
    <p:extLst>
      <p:ext uri="{BB962C8B-B14F-4D97-AF65-F5344CB8AC3E}">
        <p14:creationId xmlns:p14="http://schemas.microsoft.com/office/powerpoint/2010/main" val="352718447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val="41702203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569219"/>
            <a:ext cx="10515600" cy="5152255"/>
          </a:xfrm>
        </p:spPr>
        <p:txBody>
          <a:bodyPr>
            <a:normAutofit/>
          </a:bodyPr>
          <a:lstStyle/>
          <a:p>
            <a:r>
              <a:rPr lang="en-US" dirty="0" smtClean="0"/>
              <a:t>General principles</a:t>
            </a:r>
          </a:p>
          <a:p>
            <a:pPr lvl="1"/>
            <a:r>
              <a:rPr lang="en-US" dirty="0" smtClean="0"/>
              <a:t>Definition</a:t>
            </a:r>
            <a:r>
              <a:rPr lang="en-US" dirty="0"/>
              <a:t>: “Genres and forms may be broadly defined as categories of resources that share known conventions. </a:t>
            </a:r>
            <a:r>
              <a:rPr lang="en-US" dirty="0" smtClean="0"/>
              <a:t> More </a:t>
            </a:r>
            <a:r>
              <a:rPr lang="en-US" dirty="0"/>
              <a:t>specifically, genre/form terms  may describe the purpose, structure, content, and/or themes of resources. </a:t>
            </a:r>
            <a:r>
              <a:rPr lang="en-US" dirty="0" smtClean="0"/>
              <a:t> Genre/form </a:t>
            </a:r>
            <a:r>
              <a:rPr lang="en-US" dirty="0"/>
              <a:t>terms describing content and themes most frequently refer to creative works and denote common rhetorical devices that usually combine elements such as plot and setting, </a:t>
            </a:r>
            <a:r>
              <a:rPr lang="en-US" dirty="0" smtClean="0"/>
              <a:t>character </a:t>
            </a:r>
            <a:r>
              <a:rPr lang="en-US" dirty="0"/>
              <a:t>types, etc. </a:t>
            </a:r>
            <a:r>
              <a:rPr lang="en-US" dirty="0" smtClean="0"/>
              <a:t> Such </a:t>
            </a:r>
            <a:r>
              <a:rPr lang="en-US" dirty="0"/>
              <a:t>terms may be closely related to the subjects of the creative works, but are distinct from them</a:t>
            </a:r>
            <a:r>
              <a:rPr lang="en-US" dirty="0" smtClean="0"/>
              <a:t>.”</a:t>
            </a:r>
          </a:p>
        </p:txBody>
      </p:sp>
      <p:sp>
        <p:nvSpPr>
          <p:cNvPr id="4" name="Slide Number Placeholder 3"/>
          <p:cNvSpPr>
            <a:spLocks noGrp="1"/>
          </p:cNvSpPr>
          <p:nvPr>
            <p:ph type="sldNum" sz="quarter" idx="12"/>
          </p:nvPr>
        </p:nvSpPr>
        <p:spPr/>
        <p:txBody>
          <a:bodyPr/>
          <a:lstStyle/>
          <a:p>
            <a:fld id="{A00A331D-2EB0-4CEE-8662-2FAB66802E28}" type="slidenum">
              <a:rPr lang="en-US" smtClean="0"/>
              <a:t>19</a:t>
            </a:fld>
            <a:endParaRPr lang="en-US"/>
          </a:p>
        </p:txBody>
      </p:sp>
    </p:spTree>
    <p:extLst>
      <p:ext uri="{BB962C8B-B14F-4D97-AF65-F5344CB8AC3E}">
        <p14:creationId xmlns:p14="http://schemas.microsoft.com/office/powerpoint/2010/main" val="17813230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0629"/>
          </a:xfrm>
        </p:spPr>
        <p:txBody>
          <a:bodyPr/>
          <a:lstStyle/>
          <a:p>
            <a:r>
              <a:rPr lang="en-US" dirty="0" smtClean="0"/>
              <a:t>Outline</a:t>
            </a:r>
            <a:endParaRPr lang="en-US" dirty="0"/>
          </a:p>
        </p:txBody>
      </p:sp>
      <p:sp>
        <p:nvSpPr>
          <p:cNvPr id="3" name="Content Placeholder 2"/>
          <p:cNvSpPr>
            <a:spLocks noGrp="1"/>
          </p:cNvSpPr>
          <p:nvPr>
            <p:ph idx="1"/>
          </p:nvPr>
        </p:nvSpPr>
        <p:spPr>
          <a:xfrm>
            <a:off x="838200" y="1315844"/>
            <a:ext cx="10515600" cy="5542156"/>
          </a:xfrm>
        </p:spPr>
        <p:txBody>
          <a:bodyPr>
            <a:normAutofit lnSpcReduction="10000"/>
          </a:bodyPr>
          <a:lstStyle/>
          <a:p>
            <a:r>
              <a:rPr lang="en-US" dirty="0" smtClean="0"/>
              <a:t>LCGFT</a:t>
            </a:r>
          </a:p>
          <a:p>
            <a:pPr lvl="1"/>
            <a:r>
              <a:rPr lang="en-US" dirty="0" smtClean="0"/>
              <a:t>“General” Terms</a:t>
            </a:r>
          </a:p>
          <a:p>
            <a:pPr lvl="1"/>
            <a:r>
              <a:rPr lang="en-US" dirty="0" smtClean="0"/>
              <a:t>Moving Image Terms</a:t>
            </a:r>
          </a:p>
          <a:p>
            <a:pPr lvl="1"/>
            <a:r>
              <a:rPr lang="en-US" dirty="0" smtClean="0"/>
              <a:t>Music Terms</a:t>
            </a:r>
          </a:p>
          <a:p>
            <a:pPr lvl="1"/>
            <a:r>
              <a:rPr lang="en-US" dirty="0" smtClean="0"/>
              <a:t>Cartographic Terms</a:t>
            </a:r>
          </a:p>
          <a:p>
            <a:r>
              <a:rPr lang="en-US" dirty="0" smtClean="0"/>
              <a:t>LCDGT</a:t>
            </a:r>
          </a:p>
          <a:p>
            <a:r>
              <a:rPr lang="en-US" dirty="0"/>
              <a:t>Other </a:t>
            </a:r>
            <a:r>
              <a:rPr lang="en-US" dirty="0" smtClean="0"/>
              <a:t>Facets</a:t>
            </a:r>
          </a:p>
          <a:p>
            <a:pPr lvl="1"/>
            <a:r>
              <a:rPr lang="en-US" dirty="0" smtClean="0"/>
              <a:t>Time </a:t>
            </a:r>
            <a:r>
              <a:rPr lang="en-US" dirty="0"/>
              <a:t>Period of </a:t>
            </a:r>
            <a:r>
              <a:rPr lang="en-US" dirty="0" smtClean="0"/>
              <a:t>Creation</a:t>
            </a:r>
          </a:p>
          <a:p>
            <a:pPr lvl="1"/>
            <a:r>
              <a:rPr lang="en-US" dirty="0" smtClean="0"/>
              <a:t>Language</a:t>
            </a:r>
          </a:p>
          <a:p>
            <a:pPr lvl="1"/>
            <a:r>
              <a:rPr lang="en-US" dirty="0" smtClean="0"/>
              <a:t>Place </a:t>
            </a:r>
            <a:r>
              <a:rPr lang="en-US" dirty="0"/>
              <a:t>of </a:t>
            </a:r>
            <a:r>
              <a:rPr lang="en-US" dirty="0" smtClean="0"/>
              <a:t>Creation</a:t>
            </a:r>
          </a:p>
          <a:p>
            <a:pPr lvl="1"/>
            <a:r>
              <a:rPr lang="en-US" dirty="0" smtClean="0"/>
              <a:t>Country </a:t>
            </a:r>
            <a:r>
              <a:rPr lang="en-US" dirty="0"/>
              <a:t>of Producing Entity	</a:t>
            </a:r>
            <a:endParaRPr lang="en-US" dirty="0" smtClean="0"/>
          </a:p>
          <a:p>
            <a:pPr lvl="1"/>
            <a:r>
              <a:rPr lang="en-US" dirty="0" smtClean="0"/>
              <a:t>Music </a:t>
            </a:r>
            <a:r>
              <a:rPr lang="en-US" dirty="0"/>
              <a:t>Medium of Performance</a:t>
            </a:r>
          </a:p>
          <a:p>
            <a:r>
              <a:rPr lang="en-US" dirty="0" smtClean="0"/>
              <a:t>Facets and Your Discovery System</a:t>
            </a:r>
          </a:p>
        </p:txBody>
      </p:sp>
      <p:sp>
        <p:nvSpPr>
          <p:cNvPr id="4" name="Slide Number Placeholder 3"/>
          <p:cNvSpPr>
            <a:spLocks noGrp="1"/>
          </p:cNvSpPr>
          <p:nvPr>
            <p:ph type="sldNum" sz="quarter" idx="12"/>
          </p:nvPr>
        </p:nvSpPr>
        <p:spPr/>
        <p:txBody>
          <a:bodyPr/>
          <a:lstStyle/>
          <a:p>
            <a:fld id="{A00A331D-2EB0-4CEE-8662-2FAB66802E28}" type="slidenum">
              <a:rPr lang="en-US" smtClean="0"/>
              <a:t>2</a:t>
            </a:fld>
            <a:endParaRPr lang="en-US"/>
          </a:p>
        </p:txBody>
      </p:sp>
    </p:spTree>
    <p:extLst>
      <p:ext uri="{BB962C8B-B14F-4D97-AF65-F5344CB8AC3E}">
        <p14:creationId xmlns:p14="http://schemas.microsoft.com/office/powerpoint/2010/main" val="3719708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317171"/>
            <a:ext cx="11081657" cy="5540829"/>
          </a:xfrm>
        </p:spPr>
        <p:txBody>
          <a:bodyPr>
            <a:normAutofit/>
          </a:bodyPr>
          <a:lstStyle/>
          <a:p>
            <a:r>
              <a:rPr lang="en-US" dirty="0" smtClean="0"/>
              <a:t>General principles</a:t>
            </a:r>
          </a:p>
          <a:p>
            <a:pPr lvl="1"/>
            <a:r>
              <a:rPr lang="en-US" b="1" i="1" dirty="0" smtClean="0"/>
              <a:t>Exclusions</a:t>
            </a:r>
            <a:r>
              <a:rPr lang="en-US" b="1" i="1" dirty="0"/>
              <a:t>:</a:t>
            </a:r>
            <a:r>
              <a:rPr lang="en-US" dirty="0"/>
              <a:t> </a:t>
            </a:r>
            <a:r>
              <a:rPr lang="en-US" dirty="0" smtClean="0"/>
              <a:t>Several </a:t>
            </a:r>
            <a:r>
              <a:rPr lang="en-US" dirty="0"/>
              <a:t>other characteristics of works and expressions are closely related to genres and forms, but are not eligible for </a:t>
            </a:r>
            <a:r>
              <a:rPr lang="en-US" dirty="0" smtClean="0">
                <a:solidFill>
                  <a:srgbClr val="FF0000"/>
                </a:solidFill>
              </a:rPr>
              <a:t>explicit</a:t>
            </a:r>
            <a:r>
              <a:rPr lang="en-US" dirty="0" smtClean="0"/>
              <a:t> </a:t>
            </a:r>
            <a:r>
              <a:rPr lang="en-US" dirty="0"/>
              <a:t>inclusion in LCGFT</a:t>
            </a:r>
            <a:r>
              <a:rPr lang="en-US" dirty="0" smtClean="0"/>
              <a:t>:</a:t>
            </a:r>
          </a:p>
          <a:p>
            <a:pPr lvl="2"/>
            <a:r>
              <a:rPr lang="en-US" sz="2400" dirty="0" smtClean="0"/>
              <a:t>ethnicity</a:t>
            </a:r>
            <a:r>
              <a:rPr lang="en-US" sz="2400" dirty="0"/>
              <a:t>, nationality, or other characteristics of </a:t>
            </a:r>
            <a:r>
              <a:rPr lang="en-US" sz="2400" dirty="0" smtClean="0"/>
              <a:t>creators (e.g., Korean drama</a:t>
            </a:r>
            <a:r>
              <a:rPr lang="en-US" sz="2400" dirty="0"/>
              <a:t>; Uighur </a:t>
            </a:r>
            <a:r>
              <a:rPr lang="en-US" sz="2400" dirty="0" smtClean="0"/>
              <a:t>folk songs; Artists</a:t>
            </a:r>
            <a:r>
              <a:rPr lang="en-US" sz="2400" dirty="0"/>
              <a:t>' writings; Films by </a:t>
            </a:r>
            <a:r>
              <a:rPr lang="en-US" sz="2400" dirty="0" smtClean="0"/>
              <a:t>children; Music </a:t>
            </a:r>
            <a:r>
              <a:rPr lang="en-US" sz="2400" dirty="0"/>
              <a:t>by women </a:t>
            </a:r>
            <a:r>
              <a:rPr lang="en-US" sz="2400" dirty="0" smtClean="0"/>
              <a:t>composers; Shinto </a:t>
            </a:r>
            <a:r>
              <a:rPr lang="en-US" sz="2400" dirty="0"/>
              <a:t>poetry; Taoist music; Mexican American posters)</a:t>
            </a:r>
            <a:endParaRPr lang="en-US" sz="2400" dirty="0" smtClean="0"/>
          </a:p>
          <a:p>
            <a:pPr lvl="2"/>
            <a:r>
              <a:rPr lang="en-US" sz="2400" dirty="0" smtClean="0"/>
              <a:t>intended audience (e.g., Children’s stories; Young adult </a:t>
            </a:r>
            <a:r>
              <a:rPr lang="en-US" sz="2400" dirty="0"/>
              <a:t>drama; Music for the hearing impaired)</a:t>
            </a:r>
            <a:endParaRPr lang="en-US" sz="2400" dirty="0" smtClean="0"/>
          </a:p>
          <a:p>
            <a:pPr lvl="2"/>
            <a:r>
              <a:rPr lang="en-US" sz="2400" dirty="0" smtClean="0"/>
              <a:t>time </a:t>
            </a:r>
            <a:r>
              <a:rPr lang="en-US" sz="2400" dirty="0"/>
              <a:t>period of </a:t>
            </a:r>
            <a:r>
              <a:rPr lang="en-US" sz="2400" dirty="0" smtClean="0"/>
              <a:t>creation (e.g., Medieval music; Han poetry; 19th century maps)</a:t>
            </a:r>
          </a:p>
          <a:p>
            <a:pPr lvl="2"/>
            <a:r>
              <a:rPr lang="en-US" sz="2400" dirty="0" smtClean="0"/>
              <a:t>language (e.g., Urdu wit and humor; Arabic films)</a:t>
            </a:r>
          </a:p>
          <a:p>
            <a:pPr lvl="2"/>
            <a:r>
              <a:rPr lang="en-US" sz="2400" dirty="0" smtClean="0"/>
              <a:t>place of creation (e.g</a:t>
            </a:r>
            <a:r>
              <a:rPr lang="en-US" sz="2400" dirty="0"/>
              <a:t>., East Asian periodicals; Southern African </a:t>
            </a:r>
            <a:r>
              <a:rPr lang="en-US" sz="2400" dirty="0" smtClean="0"/>
              <a:t>newspapers)</a:t>
            </a:r>
          </a:p>
          <a:p>
            <a:pPr lvl="2"/>
            <a:r>
              <a:rPr lang="en-US" sz="2400" dirty="0" smtClean="0"/>
              <a:t>country of production (e.g., Canadian films; Mexican television programs)</a:t>
            </a:r>
          </a:p>
          <a:p>
            <a:pPr lvl="2"/>
            <a:r>
              <a:rPr lang="en-US" sz="2400" dirty="0" smtClean="0"/>
              <a:t>geographic location (e.g</a:t>
            </a:r>
            <a:r>
              <a:rPr lang="en-US" sz="2400" dirty="0"/>
              <a:t>., </a:t>
            </a:r>
            <a:r>
              <a:rPr lang="en-US" sz="2400" dirty="0" smtClean="0"/>
              <a:t>works </a:t>
            </a:r>
            <a:r>
              <a:rPr lang="en-US" sz="2400" dirty="0"/>
              <a:t>set in </a:t>
            </a:r>
            <a:r>
              <a:rPr lang="en-US" sz="2400" dirty="0" smtClean="0"/>
              <a:t>Berlin)</a:t>
            </a:r>
          </a:p>
        </p:txBody>
      </p:sp>
      <p:sp>
        <p:nvSpPr>
          <p:cNvPr id="4" name="Slide Number Placeholder 3"/>
          <p:cNvSpPr>
            <a:spLocks noGrp="1"/>
          </p:cNvSpPr>
          <p:nvPr>
            <p:ph type="sldNum" sz="quarter" idx="12"/>
          </p:nvPr>
        </p:nvSpPr>
        <p:spPr/>
        <p:txBody>
          <a:bodyPr/>
          <a:lstStyle/>
          <a:p>
            <a:fld id="{A00A331D-2EB0-4CEE-8662-2FAB66802E28}" type="slidenum">
              <a:rPr lang="en-US" smtClean="0"/>
              <a:t>20</a:t>
            </a:fld>
            <a:endParaRPr lang="en-US"/>
          </a:p>
        </p:txBody>
      </p:sp>
    </p:spTree>
    <p:extLst>
      <p:ext uri="{BB962C8B-B14F-4D97-AF65-F5344CB8AC3E}">
        <p14:creationId xmlns:p14="http://schemas.microsoft.com/office/powerpoint/2010/main" val="36549424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52"/>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317171"/>
            <a:ext cx="11081657" cy="5540829"/>
          </a:xfrm>
        </p:spPr>
        <p:txBody>
          <a:bodyPr>
            <a:normAutofit/>
          </a:bodyPr>
          <a:lstStyle/>
          <a:p>
            <a:r>
              <a:rPr lang="en-US" dirty="0" smtClean="0"/>
              <a:t>General principles</a:t>
            </a:r>
          </a:p>
          <a:p>
            <a:pPr lvl="1"/>
            <a:r>
              <a:rPr lang="en-US" b="1" i="1" dirty="0" smtClean="0"/>
              <a:t>Exclusions</a:t>
            </a:r>
            <a:r>
              <a:rPr lang="en-US" b="1" i="1" dirty="0"/>
              <a:t>:</a:t>
            </a:r>
            <a:r>
              <a:rPr lang="en-US" dirty="0"/>
              <a:t> </a:t>
            </a:r>
            <a:r>
              <a:rPr lang="en-US" dirty="0" smtClean="0"/>
              <a:t>Several </a:t>
            </a:r>
            <a:r>
              <a:rPr lang="en-US" dirty="0"/>
              <a:t>other characteristics of works and expressions are closely related to genres and forms, but are not eligible for </a:t>
            </a:r>
            <a:r>
              <a:rPr lang="en-US" dirty="0" smtClean="0">
                <a:solidFill>
                  <a:srgbClr val="FF0000"/>
                </a:solidFill>
              </a:rPr>
              <a:t>explicit</a:t>
            </a:r>
            <a:r>
              <a:rPr lang="en-US" dirty="0" smtClean="0"/>
              <a:t> </a:t>
            </a:r>
            <a:r>
              <a:rPr lang="en-US" dirty="0"/>
              <a:t>inclusion in LCGFT</a:t>
            </a:r>
            <a:r>
              <a:rPr lang="en-US" dirty="0" smtClean="0"/>
              <a:t>:</a:t>
            </a:r>
          </a:p>
          <a:p>
            <a:pPr lvl="2"/>
            <a:r>
              <a:rPr lang="en-US" sz="2400" dirty="0" smtClean="0"/>
              <a:t>the </a:t>
            </a:r>
            <a:r>
              <a:rPr lang="en-US" sz="2400" dirty="0"/>
              <a:t>popularity of the work (e.g., blockbusters</a:t>
            </a:r>
            <a:r>
              <a:rPr lang="en-US" sz="2400" dirty="0" smtClean="0"/>
              <a:t>)</a:t>
            </a:r>
          </a:p>
          <a:p>
            <a:pPr lvl="2"/>
            <a:r>
              <a:rPr lang="en-US" sz="2400" dirty="0" smtClean="0"/>
              <a:t>medium </a:t>
            </a:r>
            <a:r>
              <a:rPr lang="en-US" sz="2400" dirty="0"/>
              <a:t>of performance (e.g., </a:t>
            </a:r>
            <a:r>
              <a:rPr lang="en-US" sz="2400" dirty="0" smtClean="0"/>
              <a:t>trumpet music)</a:t>
            </a:r>
          </a:p>
          <a:p>
            <a:pPr lvl="2"/>
            <a:r>
              <a:rPr lang="en-US" sz="2400" dirty="0" smtClean="0"/>
              <a:t>terms </a:t>
            </a:r>
            <a:r>
              <a:rPr lang="en-US" sz="2400" dirty="0"/>
              <a:t>that by their nature require a value judgment on the part of catalogers and users (e.g., racist films</a:t>
            </a:r>
            <a:r>
              <a:rPr lang="en-US" sz="2400" dirty="0" smtClean="0"/>
              <a:t>)</a:t>
            </a:r>
          </a:p>
          <a:p>
            <a:pPr lvl="2"/>
            <a:r>
              <a:rPr lang="en-US" sz="2400" dirty="0" smtClean="0"/>
              <a:t>Excluded characteristics </a:t>
            </a:r>
            <a:r>
              <a:rPr lang="en-US" sz="2400" i="1" dirty="0">
                <a:solidFill>
                  <a:srgbClr val="FF0000"/>
                </a:solidFill>
              </a:rPr>
              <a:t>may </a:t>
            </a:r>
            <a:r>
              <a:rPr lang="en-US" sz="2400" i="1" dirty="0" smtClean="0">
                <a:solidFill>
                  <a:srgbClr val="FF0000"/>
                </a:solidFill>
              </a:rPr>
              <a:t>be implicit </a:t>
            </a:r>
            <a:r>
              <a:rPr lang="en-US" sz="2400" dirty="0"/>
              <a:t>within a genre or </a:t>
            </a:r>
            <a:r>
              <a:rPr lang="en-US" sz="2400" dirty="0" smtClean="0"/>
              <a:t>form (e.g</a:t>
            </a:r>
            <a:r>
              <a:rPr lang="en-US" sz="2400" dirty="0"/>
              <a:t>., </a:t>
            </a:r>
            <a:r>
              <a:rPr lang="en-US" sz="2400" b="1" dirty="0"/>
              <a:t>Fu</a:t>
            </a:r>
            <a:r>
              <a:rPr lang="en-US" sz="2400" dirty="0" smtClean="0"/>
              <a:t> is a Chinese poetic form from the Han Dynasty; </a:t>
            </a:r>
            <a:r>
              <a:rPr lang="en-US" sz="2400" b="1" dirty="0" smtClean="0"/>
              <a:t>Silent films</a:t>
            </a:r>
            <a:r>
              <a:rPr lang="en-US" sz="2400" dirty="0" smtClean="0"/>
              <a:t> generally come from a particular time period of the 20th century; </a:t>
            </a:r>
            <a:r>
              <a:rPr lang="en-US" sz="2400" b="1" dirty="0" smtClean="0"/>
              <a:t>Rubble films </a:t>
            </a:r>
            <a:r>
              <a:rPr lang="en-US" sz="2400" dirty="0" smtClean="0"/>
              <a:t>are set in the rubble of bombed-out European cities)</a:t>
            </a:r>
            <a:endParaRPr lang="en-US" sz="2400" dirty="0"/>
          </a:p>
          <a:p>
            <a:pPr lvl="1"/>
            <a:r>
              <a:rPr lang="en-US" dirty="0" smtClean="0"/>
              <a:t>LCGFT has a few exceptional terms indicative of audience which should not be considered precedents (e.g., </a:t>
            </a:r>
            <a:r>
              <a:rPr lang="en-US" b="1" dirty="0" smtClean="0"/>
              <a:t>Children's films</a:t>
            </a:r>
            <a:r>
              <a:rPr lang="en-US" dirty="0" smtClean="0"/>
              <a:t>;</a:t>
            </a:r>
            <a:r>
              <a:rPr lang="en-US" b="1" dirty="0" smtClean="0"/>
              <a:t> Law for laypersons</a:t>
            </a:r>
            <a:r>
              <a:rPr lang="en-US" dirty="0" smtClean="0"/>
              <a:t>;</a:t>
            </a:r>
            <a:r>
              <a:rPr lang="en-US" b="1" dirty="0" smtClean="0"/>
              <a:t> Television programs for people with visual disabilities)</a:t>
            </a:r>
          </a:p>
        </p:txBody>
      </p:sp>
      <p:sp>
        <p:nvSpPr>
          <p:cNvPr id="4" name="Slide Number Placeholder 3"/>
          <p:cNvSpPr>
            <a:spLocks noGrp="1"/>
          </p:cNvSpPr>
          <p:nvPr>
            <p:ph type="sldNum" sz="quarter" idx="12"/>
          </p:nvPr>
        </p:nvSpPr>
        <p:spPr/>
        <p:txBody>
          <a:bodyPr/>
          <a:lstStyle/>
          <a:p>
            <a:fld id="{A00A331D-2EB0-4CEE-8662-2FAB66802E28}" type="slidenum">
              <a:rPr lang="en-US" smtClean="0"/>
              <a:t>21</a:t>
            </a:fld>
            <a:endParaRPr lang="en-US"/>
          </a:p>
        </p:txBody>
      </p:sp>
    </p:spTree>
    <p:extLst>
      <p:ext uri="{BB962C8B-B14F-4D97-AF65-F5344CB8AC3E}">
        <p14:creationId xmlns:p14="http://schemas.microsoft.com/office/powerpoint/2010/main" val="28216615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6878"/>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82461"/>
            <a:ext cx="10515600" cy="2556466"/>
          </a:xfrm>
        </p:spPr>
        <p:txBody>
          <a:bodyPr>
            <a:normAutofit/>
          </a:bodyPr>
          <a:lstStyle/>
          <a:p>
            <a:r>
              <a:rPr lang="en-US" dirty="0" smtClean="0"/>
              <a:t>MARC coding</a:t>
            </a:r>
          </a:p>
          <a:p>
            <a:pPr lvl="1"/>
            <a:r>
              <a:rPr lang="en-US" dirty="0" smtClean="0"/>
              <a:t>Use MARC </a:t>
            </a:r>
            <a:r>
              <a:rPr lang="en-US" dirty="0"/>
              <a:t>655 (Index </a:t>
            </a:r>
            <a:r>
              <a:rPr lang="en-US" dirty="0" smtClean="0"/>
              <a:t>Term--Genre/Form</a:t>
            </a:r>
            <a:r>
              <a:rPr lang="en-US" dirty="0"/>
              <a:t>) and 380 (Form of Work) in bibliographic records</a:t>
            </a:r>
          </a:p>
          <a:p>
            <a:pPr lvl="1"/>
            <a:r>
              <a:rPr lang="en-US" dirty="0" smtClean="0"/>
              <a:t>Use MARC 380 (Form of Work) and perhaps 372 (Field of Activity) in authority records</a:t>
            </a:r>
          </a:p>
          <a:p>
            <a:pPr lvl="1"/>
            <a:r>
              <a:rPr lang="en-US" dirty="0" smtClean="0"/>
              <a:t>Include $2 </a:t>
            </a:r>
            <a:r>
              <a:rPr lang="en-US" dirty="0" err="1" smtClean="0"/>
              <a:t>lcgft</a:t>
            </a:r>
            <a:r>
              <a:rPr lang="en-US" dirty="0" smtClean="0"/>
              <a:t> in MARC fields when LCGFT terms are used</a:t>
            </a:r>
          </a:p>
        </p:txBody>
      </p:sp>
      <p:sp>
        <p:nvSpPr>
          <p:cNvPr id="4" name="Slide Number Placeholder 3"/>
          <p:cNvSpPr>
            <a:spLocks noGrp="1"/>
          </p:cNvSpPr>
          <p:nvPr>
            <p:ph type="sldNum" sz="quarter" idx="12"/>
          </p:nvPr>
        </p:nvSpPr>
        <p:spPr/>
        <p:txBody>
          <a:bodyPr/>
          <a:lstStyle/>
          <a:p>
            <a:fld id="{A00A331D-2EB0-4CEE-8662-2FAB66802E28}" type="slidenum">
              <a:rPr lang="en-US" smtClean="0"/>
              <a:t>22</a:t>
            </a:fld>
            <a:endParaRPr lang="en-US"/>
          </a:p>
        </p:txBody>
      </p:sp>
      <p:sp>
        <p:nvSpPr>
          <p:cNvPr id="5" name="TextBox 4"/>
          <p:cNvSpPr txBox="1"/>
          <p:nvPr/>
        </p:nvSpPr>
        <p:spPr>
          <a:xfrm>
            <a:off x="506994" y="3877302"/>
            <a:ext cx="5752290" cy="2862322"/>
          </a:xfrm>
          <a:prstGeom prst="rect">
            <a:avLst/>
          </a:prstGeom>
          <a:noFill/>
        </p:spPr>
        <p:txBody>
          <a:bodyPr wrap="square" rtlCol="0">
            <a:spAutoFit/>
          </a:bodyPr>
          <a:lstStyle/>
          <a:p>
            <a:r>
              <a:rPr lang="it-IT" sz="2000" dirty="0" smtClean="0"/>
              <a:t>100 1_  </a:t>
            </a:r>
            <a:r>
              <a:rPr lang="en-US" sz="2000" dirty="0"/>
              <a:t>Copland, Aaron, </a:t>
            </a:r>
            <a:r>
              <a:rPr lang="en-US" sz="2000" dirty="0" smtClean="0"/>
              <a:t>$d 1900-1990, $e composer.</a:t>
            </a:r>
            <a:endParaRPr lang="it-IT" sz="2000" dirty="0" smtClean="0"/>
          </a:p>
          <a:p>
            <a:r>
              <a:rPr lang="it-IT" sz="2000" dirty="0" smtClean="0"/>
              <a:t>240 10  </a:t>
            </a:r>
            <a:r>
              <a:rPr lang="en-US" sz="2000" dirty="0"/>
              <a:t>Billy the Kid. </a:t>
            </a:r>
            <a:r>
              <a:rPr lang="en-US" sz="2000" dirty="0" smtClean="0"/>
              <a:t>$p Suite</a:t>
            </a:r>
          </a:p>
          <a:p>
            <a:r>
              <a:rPr lang="en-US" sz="2000" dirty="0"/>
              <a:t>245 10  Billy the Kid : </a:t>
            </a:r>
            <a:r>
              <a:rPr lang="en-US" sz="2000" dirty="0" smtClean="0"/>
              <a:t>$b </a:t>
            </a:r>
            <a:r>
              <a:rPr lang="en-US" sz="2000" dirty="0"/>
              <a:t>ballet-suite / </a:t>
            </a:r>
            <a:r>
              <a:rPr lang="en-US" sz="2000" dirty="0" smtClean="0"/>
              <a:t>$c Aaron</a:t>
            </a:r>
          </a:p>
          <a:p>
            <a:r>
              <a:rPr lang="en-US" sz="2000" dirty="0"/>
              <a:t> </a:t>
            </a:r>
            <a:r>
              <a:rPr lang="en-US" sz="2000" dirty="0" smtClean="0"/>
              <a:t>             Copland.</a:t>
            </a:r>
          </a:p>
          <a:p>
            <a:r>
              <a:rPr lang="en-US" sz="2000" dirty="0" smtClean="0"/>
              <a:t>250 __  Orchestral score.</a:t>
            </a:r>
            <a:endParaRPr lang="it-IT" sz="2000" dirty="0" smtClean="0"/>
          </a:p>
          <a:p>
            <a:r>
              <a:rPr lang="it-IT" sz="2000" dirty="0" smtClean="0">
                <a:solidFill>
                  <a:srgbClr val="FF0000"/>
                </a:solidFill>
              </a:rPr>
              <a:t>655 _7  Suites. $2 lcgft</a:t>
            </a:r>
            <a:endParaRPr lang="en-US" sz="2000" dirty="0" smtClean="0">
              <a:solidFill>
                <a:srgbClr val="FF0000"/>
              </a:solidFill>
            </a:endParaRPr>
          </a:p>
          <a:p>
            <a:r>
              <a:rPr lang="en-US" sz="2000" dirty="0" smtClean="0">
                <a:solidFill>
                  <a:srgbClr val="FF0000"/>
                </a:solidFill>
              </a:rPr>
              <a:t>655 _7  Ballets (Music) $2 </a:t>
            </a:r>
            <a:r>
              <a:rPr lang="en-US" sz="2000" dirty="0" err="1" smtClean="0">
                <a:solidFill>
                  <a:srgbClr val="FF0000"/>
                </a:solidFill>
              </a:rPr>
              <a:t>lcgft</a:t>
            </a:r>
            <a:endParaRPr lang="en-US" sz="2000" dirty="0" smtClean="0">
              <a:solidFill>
                <a:srgbClr val="FF0000"/>
              </a:solidFill>
            </a:endParaRPr>
          </a:p>
          <a:p>
            <a:r>
              <a:rPr lang="en-US" sz="2000" dirty="0" smtClean="0">
                <a:solidFill>
                  <a:srgbClr val="FF0000"/>
                </a:solidFill>
              </a:rPr>
              <a:t>655 _7  Excerpts. $2 </a:t>
            </a:r>
            <a:r>
              <a:rPr lang="en-US" sz="2000" dirty="0" err="1" smtClean="0">
                <a:solidFill>
                  <a:srgbClr val="FF0000"/>
                </a:solidFill>
              </a:rPr>
              <a:t>lcgft</a:t>
            </a:r>
            <a:endParaRPr lang="en-US" sz="2000" dirty="0" smtClean="0">
              <a:solidFill>
                <a:srgbClr val="FF0000"/>
              </a:solidFill>
            </a:endParaRPr>
          </a:p>
          <a:p>
            <a:r>
              <a:rPr lang="en-US" sz="2000" dirty="0" smtClean="0">
                <a:solidFill>
                  <a:srgbClr val="FF0000"/>
                </a:solidFill>
              </a:rPr>
              <a:t>655 _</a:t>
            </a:r>
            <a:r>
              <a:rPr lang="en-US" sz="2000" smtClean="0">
                <a:solidFill>
                  <a:srgbClr val="FF0000"/>
                </a:solidFill>
              </a:rPr>
              <a:t>7  Scores. </a:t>
            </a:r>
            <a:r>
              <a:rPr lang="en-US" sz="2000" dirty="0" smtClean="0">
                <a:solidFill>
                  <a:srgbClr val="FF0000"/>
                </a:solidFill>
              </a:rPr>
              <a:t>$2 </a:t>
            </a:r>
            <a:r>
              <a:rPr lang="en-US" sz="2000" dirty="0" err="1" smtClean="0">
                <a:solidFill>
                  <a:srgbClr val="FF0000"/>
                </a:solidFill>
              </a:rPr>
              <a:t>lcgft</a:t>
            </a:r>
            <a:endParaRPr lang="en-US" sz="2000" dirty="0">
              <a:solidFill>
                <a:srgbClr val="FF0000"/>
              </a:solidFill>
            </a:endParaRPr>
          </a:p>
        </p:txBody>
      </p:sp>
      <p:sp>
        <p:nvSpPr>
          <p:cNvPr id="6" name="TextBox 5"/>
          <p:cNvSpPr txBox="1"/>
          <p:nvPr/>
        </p:nvSpPr>
        <p:spPr>
          <a:xfrm>
            <a:off x="6259284" y="3877085"/>
            <a:ext cx="5671457" cy="2246769"/>
          </a:xfrm>
          <a:prstGeom prst="rect">
            <a:avLst/>
          </a:prstGeom>
          <a:noFill/>
        </p:spPr>
        <p:txBody>
          <a:bodyPr wrap="square" rtlCol="0">
            <a:spAutoFit/>
          </a:bodyPr>
          <a:lstStyle/>
          <a:p>
            <a:r>
              <a:rPr lang="en-US" sz="2000" dirty="0" smtClean="0"/>
              <a:t>130 _</a:t>
            </a:r>
            <a:r>
              <a:rPr lang="en-US" sz="2000" dirty="0"/>
              <a:t>0  Wo </a:t>
            </a:r>
            <a:r>
              <a:rPr lang="en-US" sz="2000" dirty="0" err="1"/>
              <a:t>hu</a:t>
            </a:r>
            <a:r>
              <a:rPr lang="en-US" sz="2000" dirty="0"/>
              <a:t> </a:t>
            </a:r>
            <a:r>
              <a:rPr lang="en-US" sz="2000" dirty="0" err="1"/>
              <a:t>cang</a:t>
            </a:r>
            <a:r>
              <a:rPr lang="en-US" sz="2000" dirty="0"/>
              <a:t> long (Motion picture</a:t>
            </a:r>
            <a:r>
              <a:rPr lang="en-US" sz="2000" dirty="0" smtClean="0"/>
              <a:t>)</a:t>
            </a:r>
          </a:p>
          <a:p>
            <a:r>
              <a:rPr lang="it-IT" sz="2000" dirty="0">
                <a:solidFill>
                  <a:srgbClr val="FF0000"/>
                </a:solidFill>
              </a:rPr>
              <a:t>380 __  Motion pictures </a:t>
            </a:r>
            <a:r>
              <a:rPr lang="it-IT" sz="2000" dirty="0" smtClean="0">
                <a:solidFill>
                  <a:srgbClr val="FF0000"/>
                </a:solidFill>
              </a:rPr>
              <a:t>$a </a:t>
            </a:r>
            <a:r>
              <a:rPr lang="it-IT" sz="2000" dirty="0">
                <a:solidFill>
                  <a:srgbClr val="FF0000"/>
                </a:solidFill>
              </a:rPr>
              <a:t>Action and </a:t>
            </a:r>
            <a:r>
              <a:rPr lang="it-IT" sz="2000" dirty="0" smtClean="0">
                <a:solidFill>
                  <a:srgbClr val="FF0000"/>
                </a:solidFill>
              </a:rPr>
              <a:t>adventure</a:t>
            </a:r>
          </a:p>
          <a:p>
            <a:r>
              <a:rPr lang="it-IT" sz="2000" dirty="0">
                <a:solidFill>
                  <a:srgbClr val="FF0000"/>
                </a:solidFill>
              </a:rPr>
              <a:t> </a:t>
            </a:r>
            <a:r>
              <a:rPr lang="it-IT" sz="2000" dirty="0" smtClean="0">
                <a:solidFill>
                  <a:srgbClr val="FF0000"/>
                </a:solidFill>
              </a:rPr>
              <a:t>             films $a </a:t>
            </a:r>
            <a:r>
              <a:rPr lang="it-IT" sz="2000" dirty="0">
                <a:solidFill>
                  <a:srgbClr val="FF0000"/>
                </a:solidFill>
              </a:rPr>
              <a:t>Martial arts films </a:t>
            </a:r>
            <a:r>
              <a:rPr lang="it-IT" sz="2000" dirty="0" smtClean="0">
                <a:solidFill>
                  <a:srgbClr val="FF0000"/>
                </a:solidFill>
              </a:rPr>
              <a:t>$a </a:t>
            </a:r>
            <a:r>
              <a:rPr lang="it-IT" sz="2000" dirty="0">
                <a:solidFill>
                  <a:srgbClr val="FF0000"/>
                </a:solidFill>
              </a:rPr>
              <a:t>Romance </a:t>
            </a:r>
            <a:r>
              <a:rPr lang="it-IT" sz="2000" dirty="0" smtClean="0">
                <a:solidFill>
                  <a:srgbClr val="FF0000"/>
                </a:solidFill>
              </a:rPr>
              <a:t>films</a:t>
            </a:r>
          </a:p>
          <a:p>
            <a:r>
              <a:rPr lang="it-IT" sz="2000" dirty="0">
                <a:solidFill>
                  <a:srgbClr val="FF0000"/>
                </a:solidFill>
              </a:rPr>
              <a:t> </a:t>
            </a:r>
            <a:r>
              <a:rPr lang="it-IT" sz="2000" dirty="0" smtClean="0">
                <a:solidFill>
                  <a:srgbClr val="FF0000"/>
                </a:solidFill>
              </a:rPr>
              <a:t>             $a Film adaptations $a </a:t>
            </a:r>
            <a:r>
              <a:rPr lang="it-IT" sz="2000" dirty="0">
                <a:solidFill>
                  <a:srgbClr val="FF0000"/>
                </a:solidFill>
              </a:rPr>
              <a:t>Fiction films </a:t>
            </a:r>
            <a:r>
              <a:rPr lang="it-IT" sz="2000" dirty="0" smtClean="0">
                <a:solidFill>
                  <a:srgbClr val="FF0000"/>
                </a:solidFill>
              </a:rPr>
              <a:t>$a</a:t>
            </a:r>
          </a:p>
          <a:p>
            <a:r>
              <a:rPr lang="it-IT" sz="2000" dirty="0">
                <a:solidFill>
                  <a:srgbClr val="FF0000"/>
                </a:solidFill>
              </a:rPr>
              <a:t> </a:t>
            </a:r>
            <a:r>
              <a:rPr lang="it-IT" sz="2000" dirty="0" smtClean="0">
                <a:solidFill>
                  <a:srgbClr val="FF0000"/>
                </a:solidFill>
              </a:rPr>
              <a:t>             </a:t>
            </a:r>
            <a:r>
              <a:rPr lang="it-IT" sz="2000" dirty="0">
                <a:solidFill>
                  <a:srgbClr val="FF0000"/>
                </a:solidFill>
              </a:rPr>
              <a:t>Feature films </a:t>
            </a:r>
            <a:r>
              <a:rPr lang="it-IT" sz="2000" dirty="0" smtClean="0">
                <a:solidFill>
                  <a:srgbClr val="FF0000"/>
                </a:solidFill>
              </a:rPr>
              <a:t>$2 lcgft</a:t>
            </a:r>
          </a:p>
          <a:p>
            <a:r>
              <a:rPr lang="it-IT" sz="2000" dirty="0" smtClean="0"/>
              <a:t>430 _0  </a:t>
            </a:r>
            <a:r>
              <a:rPr lang="en-US" sz="2000" dirty="0"/>
              <a:t>Crouching tiger, hidden dragon (Motion </a:t>
            </a:r>
            <a:endParaRPr lang="en-US" sz="2000" dirty="0" smtClean="0"/>
          </a:p>
          <a:p>
            <a:r>
              <a:rPr lang="en-US" sz="2000" dirty="0"/>
              <a:t> </a:t>
            </a:r>
            <a:r>
              <a:rPr lang="en-US" sz="2000" dirty="0" smtClean="0"/>
              <a:t>             picture</a:t>
            </a:r>
            <a:r>
              <a:rPr lang="en-US" sz="2000" dirty="0"/>
              <a:t>)</a:t>
            </a:r>
            <a:endParaRPr lang="it-IT" sz="2000" dirty="0" smtClean="0"/>
          </a:p>
        </p:txBody>
      </p:sp>
    </p:spTree>
    <p:extLst>
      <p:ext uri="{BB962C8B-B14F-4D97-AF65-F5344CB8AC3E}">
        <p14:creationId xmlns:p14="http://schemas.microsoft.com/office/powerpoint/2010/main" val="29132862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444539D-FBEC-4E84-9746-045B2A375F7F}" type="slidenum">
              <a:rPr lang="en-US" smtClean="0"/>
              <a:t>23</a:t>
            </a:fld>
            <a:endParaRPr lang="en-US"/>
          </a:p>
        </p:txBody>
      </p:sp>
      <p:pic>
        <p:nvPicPr>
          <p:cNvPr id="7" name="Picture 6"/>
          <p:cNvPicPr>
            <a:picLocks noChangeAspect="1"/>
          </p:cNvPicPr>
          <p:nvPr/>
        </p:nvPicPr>
        <p:blipFill>
          <a:blip r:embed="rId3"/>
          <a:stretch>
            <a:fillRect/>
          </a:stretch>
        </p:blipFill>
        <p:spPr>
          <a:xfrm>
            <a:off x="6725147" y="117823"/>
            <a:ext cx="982929" cy="190935"/>
          </a:xfrm>
          <a:prstGeom prst="rect">
            <a:avLst/>
          </a:prstGeom>
        </p:spPr>
      </p:pic>
      <p:pic>
        <p:nvPicPr>
          <p:cNvPr id="4" name="Picture 3"/>
          <p:cNvPicPr>
            <a:picLocks noChangeAspect="1"/>
          </p:cNvPicPr>
          <p:nvPr/>
        </p:nvPicPr>
        <p:blipFill>
          <a:blip r:embed="rId4"/>
          <a:stretch>
            <a:fillRect/>
          </a:stretch>
        </p:blipFill>
        <p:spPr>
          <a:xfrm>
            <a:off x="1042554" y="0"/>
            <a:ext cx="9764268" cy="6839903"/>
          </a:xfrm>
          <a:prstGeom prst="rect">
            <a:avLst/>
          </a:prstGeom>
        </p:spPr>
      </p:pic>
    </p:spTree>
    <p:extLst>
      <p:ext uri="{BB962C8B-B14F-4D97-AF65-F5344CB8AC3E}">
        <p14:creationId xmlns:p14="http://schemas.microsoft.com/office/powerpoint/2010/main" val="4282794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444539D-FBEC-4E84-9746-045B2A375F7F}" type="slidenum">
              <a:rPr lang="en-US" smtClean="0"/>
              <a:t>24</a:t>
            </a:fld>
            <a:endParaRPr lang="en-US"/>
          </a:p>
        </p:txBody>
      </p:sp>
      <p:pic>
        <p:nvPicPr>
          <p:cNvPr id="7" name="Picture 6"/>
          <p:cNvPicPr>
            <a:picLocks noChangeAspect="1"/>
          </p:cNvPicPr>
          <p:nvPr/>
        </p:nvPicPr>
        <p:blipFill>
          <a:blip r:embed="rId3"/>
          <a:stretch>
            <a:fillRect/>
          </a:stretch>
        </p:blipFill>
        <p:spPr>
          <a:xfrm>
            <a:off x="6725147" y="117823"/>
            <a:ext cx="982929" cy="190935"/>
          </a:xfrm>
          <a:prstGeom prst="rect">
            <a:avLst/>
          </a:prstGeom>
        </p:spPr>
      </p:pic>
      <p:pic>
        <p:nvPicPr>
          <p:cNvPr id="3" name="Picture 2"/>
          <p:cNvPicPr>
            <a:picLocks noChangeAspect="1"/>
          </p:cNvPicPr>
          <p:nvPr/>
        </p:nvPicPr>
        <p:blipFill>
          <a:blip r:embed="rId4"/>
          <a:stretch>
            <a:fillRect/>
          </a:stretch>
        </p:blipFill>
        <p:spPr>
          <a:xfrm>
            <a:off x="962765" y="4445"/>
            <a:ext cx="9910953" cy="6795135"/>
          </a:xfrm>
          <a:prstGeom prst="rect">
            <a:avLst/>
          </a:prstGeom>
        </p:spPr>
      </p:pic>
      <p:sp>
        <p:nvSpPr>
          <p:cNvPr id="5" name="TextBox 4"/>
          <p:cNvSpPr txBox="1"/>
          <p:nvPr/>
        </p:nvSpPr>
        <p:spPr>
          <a:xfrm>
            <a:off x="7283604" y="1717288"/>
            <a:ext cx="2698596" cy="923330"/>
          </a:xfrm>
          <a:prstGeom prst="rect">
            <a:avLst/>
          </a:prstGeom>
          <a:solidFill>
            <a:schemeClr val="bg1"/>
          </a:solidFill>
          <a:ln w="28575">
            <a:solidFill>
              <a:srgbClr val="00B0F0"/>
            </a:solidFill>
          </a:ln>
        </p:spPr>
        <p:txBody>
          <a:bodyPr wrap="square" rtlCol="0">
            <a:spAutoFit/>
          </a:bodyPr>
          <a:lstStyle/>
          <a:p>
            <a:r>
              <a:rPr lang="en-US" b="1" dirty="0" smtClean="0"/>
              <a:t>372 - Field of Activity </a:t>
            </a:r>
            <a:r>
              <a:rPr lang="en-US" dirty="0" smtClean="0"/>
              <a:t>in authority records may also contain genre/form terms</a:t>
            </a:r>
            <a:endParaRPr lang="en-US" dirty="0"/>
          </a:p>
        </p:txBody>
      </p:sp>
    </p:spTree>
    <p:extLst>
      <p:ext uri="{BB962C8B-B14F-4D97-AF65-F5344CB8AC3E}">
        <p14:creationId xmlns:p14="http://schemas.microsoft.com/office/powerpoint/2010/main" val="10944223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101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447800"/>
            <a:ext cx="10515600" cy="5410200"/>
          </a:xfrm>
        </p:spPr>
        <p:txBody>
          <a:bodyPr>
            <a:normAutofit/>
          </a:bodyPr>
          <a:lstStyle/>
          <a:p>
            <a:r>
              <a:rPr lang="en-US" dirty="0" smtClean="0"/>
              <a:t>General principles</a:t>
            </a:r>
          </a:p>
          <a:p>
            <a:pPr lvl="1"/>
            <a:r>
              <a:rPr lang="en-US" dirty="0" smtClean="0"/>
              <a:t>May use subfield $3 when a term only applies to a part of a resource</a:t>
            </a:r>
          </a:p>
          <a:p>
            <a:pPr marL="457200" lvl="1" indent="0">
              <a:buNone/>
            </a:pPr>
            <a:endParaRPr lang="en-US" dirty="0"/>
          </a:p>
          <a:p>
            <a:pPr marL="457200" lvl="1" indent="0">
              <a:buNone/>
            </a:pPr>
            <a:r>
              <a:rPr lang="en-US" dirty="0" smtClean="0"/>
              <a:t>245 04  The gold rush ; $b plus, Pay day / $c Film de Dam ; written and directed 	        by Charlie Chaplin.</a:t>
            </a:r>
          </a:p>
          <a:p>
            <a:pPr marL="457200" lvl="1" indent="0">
              <a:buNone/>
            </a:pPr>
            <a:r>
              <a:rPr lang="en-US" dirty="0" smtClean="0"/>
              <a:t>655 _7  Comedy films. $2 </a:t>
            </a:r>
            <a:r>
              <a:rPr lang="en-US" dirty="0" err="1" smtClean="0"/>
              <a:t>lcgft</a:t>
            </a:r>
            <a:endParaRPr lang="en-US" dirty="0" smtClean="0"/>
          </a:p>
          <a:p>
            <a:pPr marL="457200" lvl="1" indent="0">
              <a:buNone/>
            </a:pPr>
            <a:r>
              <a:rPr lang="en-US" dirty="0" smtClean="0"/>
              <a:t>655 _7  Silent films. $2 </a:t>
            </a:r>
            <a:r>
              <a:rPr lang="en-US" dirty="0" err="1" smtClean="0"/>
              <a:t>lcgft</a:t>
            </a:r>
            <a:endParaRPr lang="en-US" dirty="0" smtClean="0"/>
          </a:p>
          <a:p>
            <a:pPr marL="457200" lvl="1" indent="0">
              <a:buNone/>
            </a:pPr>
            <a:r>
              <a:rPr lang="en-US" dirty="0" smtClean="0"/>
              <a:t>655 _7  Fiction films. $2 </a:t>
            </a:r>
            <a:r>
              <a:rPr lang="en-US" dirty="0" err="1" smtClean="0"/>
              <a:t>lcgft</a:t>
            </a:r>
            <a:endParaRPr lang="en-US" dirty="0" smtClean="0"/>
          </a:p>
          <a:p>
            <a:pPr marL="457200" lvl="1" indent="0">
              <a:buNone/>
            </a:pPr>
            <a:r>
              <a:rPr lang="en-US" dirty="0" smtClean="0"/>
              <a:t>655 _7  </a:t>
            </a:r>
            <a:r>
              <a:rPr lang="en-US" dirty="0" smtClean="0">
                <a:solidFill>
                  <a:srgbClr val="FF0000"/>
                </a:solidFill>
              </a:rPr>
              <a:t>$3 Gold rush: </a:t>
            </a:r>
            <a:r>
              <a:rPr lang="en-US" dirty="0" smtClean="0"/>
              <a:t>$a Feature films. $2 </a:t>
            </a:r>
            <a:r>
              <a:rPr lang="en-US" dirty="0" err="1" smtClean="0"/>
              <a:t>lcgft</a:t>
            </a:r>
            <a:endParaRPr lang="en-US" dirty="0" smtClean="0"/>
          </a:p>
          <a:p>
            <a:pPr marL="457200" lvl="1" indent="0">
              <a:buNone/>
            </a:pPr>
            <a:r>
              <a:rPr lang="en-US" dirty="0" smtClean="0"/>
              <a:t>655 _7  </a:t>
            </a:r>
            <a:r>
              <a:rPr lang="en-US" dirty="0" smtClean="0">
                <a:solidFill>
                  <a:srgbClr val="FF0000"/>
                </a:solidFill>
              </a:rPr>
              <a:t>$3 Pay day: </a:t>
            </a:r>
            <a:r>
              <a:rPr lang="en-US" dirty="0" smtClean="0"/>
              <a:t>$a Short films. $2 </a:t>
            </a:r>
            <a:r>
              <a:rPr lang="en-US" dirty="0" err="1" smtClean="0"/>
              <a:t>lcgft</a:t>
            </a: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25</a:t>
            </a:fld>
            <a:endParaRPr lang="en-US"/>
          </a:p>
        </p:txBody>
      </p:sp>
    </p:spTree>
    <p:extLst>
      <p:ext uri="{BB962C8B-B14F-4D97-AF65-F5344CB8AC3E}">
        <p14:creationId xmlns:p14="http://schemas.microsoft.com/office/powerpoint/2010/main" val="23329745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101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447800"/>
            <a:ext cx="10515600" cy="5410200"/>
          </a:xfrm>
        </p:spPr>
        <p:txBody>
          <a:bodyPr>
            <a:normAutofit/>
          </a:bodyPr>
          <a:lstStyle/>
          <a:p>
            <a:r>
              <a:rPr lang="en-US" dirty="0" smtClean="0"/>
              <a:t>General principles</a:t>
            </a:r>
          </a:p>
          <a:p>
            <a:pPr lvl="1"/>
            <a:r>
              <a:rPr lang="en-US" dirty="0" smtClean="0"/>
              <a:t>May use subfield $3 when a term only applies to a part of a resource</a:t>
            </a:r>
          </a:p>
          <a:p>
            <a:pPr marL="457200" lvl="1" indent="0">
              <a:buNone/>
            </a:pPr>
            <a:endParaRPr lang="en-US" dirty="0"/>
          </a:p>
          <a:p>
            <a:pPr marL="457200" lvl="1" indent="0">
              <a:buNone/>
            </a:pPr>
            <a:r>
              <a:rPr lang="en-US" dirty="0" smtClean="0"/>
              <a:t>245 </a:t>
            </a:r>
            <a:r>
              <a:rPr lang="en-US" dirty="0"/>
              <a:t>02  A German requiem : </a:t>
            </a:r>
            <a:r>
              <a:rPr lang="en-US" dirty="0" smtClean="0"/>
              <a:t>$b </a:t>
            </a:r>
            <a:r>
              <a:rPr lang="en-US" dirty="0"/>
              <a:t>op. 45 / </a:t>
            </a:r>
            <a:r>
              <a:rPr lang="en-US" dirty="0" smtClean="0"/>
              <a:t>$c </a:t>
            </a:r>
            <a:r>
              <a:rPr lang="en-US" dirty="0"/>
              <a:t>Brahms. Bartered bride overture / </a:t>
            </a:r>
            <a:r>
              <a:rPr lang="en-US" dirty="0" smtClean="0"/>
              <a:t>	 	       Smetana</a:t>
            </a:r>
            <a:r>
              <a:rPr lang="en-US" dirty="0"/>
              <a:t>. </a:t>
            </a:r>
            <a:r>
              <a:rPr lang="en-US" dirty="0" err="1"/>
              <a:t>Rhapsodie</a:t>
            </a:r>
            <a:r>
              <a:rPr lang="en-US" dirty="0"/>
              <a:t> </a:t>
            </a:r>
            <a:r>
              <a:rPr lang="en-US" dirty="0" err="1"/>
              <a:t>espagnole</a:t>
            </a:r>
            <a:r>
              <a:rPr lang="en-US" dirty="0"/>
              <a:t> / Ravel</a:t>
            </a:r>
            <a:r>
              <a:rPr lang="en-US" dirty="0" smtClean="0"/>
              <a:t>.</a:t>
            </a:r>
          </a:p>
          <a:p>
            <a:pPr marL="457200" lvl="1" indent="0">
              <a:buNone/>
            </a:pPr>
            <a:r>
              <a:rPr lang="en-US" dirty="0" smtClean="0"/>
              <a:t>655 _7  Art music. $2 </a:t>
            </a:r>
            <a:r>
              <a:rPr lang="en-US" dirty="0" err="1" smtClean="0"/>
              <a:t>lcgft</a:t>
            </a:r>
            <a:endParaRPr lang="en-US" dirty="0" smtClean="0"/>
          </a:p>
          <a:p>
            <a:pPr marL="457200" lvl="1" indent="0">
              <a:buNone/>
            </a:pPr>
            <a:r>
              <a:rPr lang="en-US" dirty="0" smtClean="0"/>
              <a:t>655 _7  </a:t>
            </a:r>
            <a:r>
              <a:rPr lang="en-US" dirty="0" smtClean="0">
                <a:solidFill>
                  <a:srgbClr val="FF0000"/>
                </a:solidFill>
              </a:rPr>
              <a:t>$3 </a:t>
            </a:r>
            <a:r>
              <a:rPr lang="en-US" dirty="0">
                <a:solidFill>
                  <a:srgbClr val="FF0000"/>
                </a:solidFill>
              </a:rPr>
              <a:t>A German </a:t>
            </a:r>
            <a:r>
              <a:rPr lang="en-US" dirty="0" smtClean="0">
                <a:solidFill>
                  <a:srgbClr val="FF0000"/>
                </a:solidFill>
              </a:rPr>
              <a:t>requiem: </a:t>
            </a:r>
            <a:r>
              <a:rPr lang="en-US" dirty="0" smtClean="0"/>
              <a:t>$a </a:t>
            </a:r>
            <a:r>
              <a:rPr lang="en-US" dirty="0"/>
              <a:t>Requiems. </a:t>
            </a:r>
            <a:r>
              <a:rPr lang="en-US" dirty="0" smtClean="0"/>
              <a:t>$2 </a:t>
            </a:r>
            <a:r>
              <a:rPr lang="en-US" dirty="0" err="1" smtClean="0"/>
              <a:t>lcgft</a:t>
            </a:r>
            <a:endParaRPr lang="en-US" dirty="0" smtClean="0"/>
          </a:p>
          <a:p>
            <a:pPr marL="457200" lvl="1" indent="0">
              <a:buNone/>
            </a:pPr>
            <a:r>
              <a:rPr lang="en-US" dirty="0" smtClean="0"/>
              <a:t>655 _7  </a:t>
            </a:r>
            <a:r>
              <a:rPr lang="en-US" dirty="0" smtClean="0">
                <a:solidFill>
                  <a:srgbClr val="FF0000"/>
                </a:solidFill>
              </a:rPr>
              <a:t>$3 </a:t>
            </a:r>
            <a:r>
              <a:rPr lang="en-US" dirty="0">
                <a:solidFill>
                  <a:srgbClr val="FF0000"/>
                </a:solidFill>
              </a:rPr>
              <a:t>Bartered bride </a:t>
            </a:r>
            <a:r>
              <a:rPr lang="en-US" dirty="0" smtClean="0">
                <a:solidFill>
                  <a:srgbClr val="FF0000"/>
                </a:solidFill>
              </a:rPr>
              <a:t>overture: </a:t>
            </a:r>
            <a:r>
              <a:rPr lang="en-US" dirty="0" smtClean="0"/>
              <a:t>$a Overtures. $2 </a:t>
            </a:r>
            <a:r>
              <a:rPr lang="en-US" dirty="0" err="1" smtClean="0"/>
              <a:t>lcgft</a:t>
            </a:r>
            <a:endParaRPr lang="en-US" dirty="0" smtClean="0"/>
          </a:p>
          <a:p>
            <a:pPr marL="457200" lvl="1" indent="0">
              <a:buNone/>
            </a:pPr>
            <a:r>
              <a:rPr lang="en-US" dirty="0" smtClean="0"/>
              <a:t>655 _7  </a:t>
            </a:r>
            <a:r>
              <a:rPr lang="en-US" dirty="0" smtClean="0">
                <a:solidFill>
                  <a:srgbClr val="FF0000"/>
                </a:solidFill>
              </a:rPr>
              <a:t>$3 </a:t>
            </a:r>
            <a:r>
              <a:rPr lang="en-US" dirty="0" err="1" smtClean="0">
                <a:solidFill>
                  <a:srgbClr val="FF0000"/>
                </a:solidFill>
              </a:rPr>
              <a:t>Rhapsodie</a:t>
            </a:r>
            <a:r>
              <a:rPr lang="en-US" dirty="0" smtClean="0">
                <a:solidFill>
                  <a:srgbClr val="FF0000"/>
                </a:solidFill>
              </a:rPr>
              <a:t> </a:t>
            </a:r>
            <a:r>
              <a:rPr lang="en-US" dirty="0" err="1" smtClean="0">
                <a:solidFill>
                  <a:srgbClr val="FF0000"/>
                </a:solidFill>
              </a:rPr>
              <a:t>espagnole</a:t>
            </a:r>
            <a:r>
              <a:rPr lang="en-US" dirty="0">
                <a:solidFill>
                  <a:srgbClr val="FF0000"/>
                </a:solidFill>
              </a:rPr>
              <a:t>: </a:t>
            </a:r>
            <a:r>
              <a:rPr lang="en-US" dirty="0"/>
              <a:t>$a Rhapsodies (Music</a:t>
            </a:r>
            <a:r>
              <a:rPr lang="en-US" dirty="0" smtClean="0"/>
              <a:t>) $2 </a:t>
            </a:r>
            <a:r>
              <a:rPr lang="en-US" dirty="0" err="1" smtClean="0"/>
              <a:t>lcgft</a:t>
            </a: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26</a:t>
            </a:fld>
            <a:endParaRPr lang="en-US"/>
          </a:p>
        </p:txBody>
      </p:sp>
    </p:spTree>
    <p:extLst>
      <p:ext uri="{BB962C8B-B14F-4D97-AF65-F5344CB8AC3E}">
        <p14:creationId xmlns:p14="http://schemas.microsoft.com/office/powerpoint/2010/main" val="19117029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1499"/>
            <a:ext cx="10515600" cy="341886"/>
          </a:xfrm>
        </p:spPr>
        <p:txBody>
          <a:bodyPr>
            <a:normAutofit fontScale="90000"/>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924448"/>
            <a:ext cx="11049000" cy="5933552"/>
          </a:xfrm>
        </p:spPr>
        <p:txBody>
          <a:bodyPr>
            <a:normAutofit lnSpcReduction="10000"/>
          </a:bodyPr>
          <a:lstStyle/>
          <a:p>
            <a:r>
              <a:rPr lang="en-US" dirty="0" smtClean="0"/>
              <a:t>General principles</a:t>
            </a:r>
          </a:p>
          <a:p>
            <a:pPr lvl="1"/>
            <a:r>
              <a:rPr lang="en-US" dirty="0" smtClean="0"/>
              <a:t>May use subfield $3 when a term only applies to a part of a resource</a:t>
            </a:r>
          </a:p>
          <a:p>
            <a:pPr marL="457200" lvl="1" indent="0">
              <a:buNone/>
            </a:pPr>
            <a:endParaRPr lang="en-US" dirty="0"/>
          </a:p>
          <a:p>
            <a:pPr marL="457200" lvl="1" indent="0">
              <a:buNone/>
            </a:pPr>
            <a:r>
              <a:rPr lang="en-US" sz="2000" dirty="0" smtClean="0"/>
              <a:t>245 </a:t>
            </a:r>
            <a:r>
              <a:rPr lang="en-US" sz="2000" dirty="0"/>
              <a:t>00  Tennessee River Civil War driving tour</a:t>
            </a:r>
            <a:r>
              <a:rPr lang="en-US" sz="2000" dirty="0" smtClean="0"/>
              <a:t>.</a:t>
            </a:r>
          </a:p>
          <a:p>
            <a:pPr marL="457200" lvl="1" indent="0">
              <a:buNone/>
            </a:pPr>
            <a:r>
              <a:rPr lang="en-US" sz="2000" dirty="0"/>
              <a:t>300 __  1 audio disc (approximately 18 min.) : </a:t>
            </a:r>
            <a:r>
              <a:rPr lang="en-US" sz="2000" dirty="0" smtClean="0"/>
              <a:t>$b </a:t>
            </a:r>
            <a:r>
              <a:rPr lang="en-US" sz="2000" dirty="0"/>
              <a:t>digital ; </a:t>
            </a:r>
            <a:r>
              <a:rPr lang="en-US" sz="2000" dirty="0" smtClean="0"/>
              <a:t>$c </a:t>
            </a:r>
            <a:r>
              <a:rPr lang="en-US" sz="2000" dirty="0"/>
              <a:t>4 3/4 in. + </a:t>
            </a:r>
            <a:r>
              <a:rPr lang="en-US" sz="2000" dirty="0" smtClean="0"/>
              <a:t>$e 1 videodisc </a:t>
            </a:r>
            <a:r>
              <a:rPr lang="en-US" sz="2000" dirty="0"/>
              <a:t>(</a:t>
            </a:r>
            <a:r>
              <a:rPr lang="en-US" sz="2000" dirty="0" smtClean="0"/>
              <a:t>approximately</a:t>
            </a:r>
          </a:p>
          <a:p>
            <a:pPr marL="457200" lvl="1" indent="0">
              <a:buNone/>
            </a:pPr>
            <a:r>
              <a:rPr lang="en-US" sz="2000" dirty="0"/>
              <a:t>	</a:t>
            </a:r>
            <a:r>
              <a:rPr lang="en-US" sz="2000" dirty="0" smtClean="0"/>
              <a:t>      </a:t>
            </a:r>
            <a:r>
              <a:rPr lang="en-US" sz="2000" dirty="0"/>
              <a:t>23 min. : sound, color ; 4 3/4 in.) + 1 color </a:t>
            </a:r>
            <a:r>
              <a:rPr lang="en-US" sz="2000" dirty="0" smtClean="0"/>
              <a:t>map </a:t>
            </a:r>
            <a:r>
              <a:rPr lang="en-US" sz="2000" dirty="0"/>
              <a:t>(27 x 19 cm, on sheet 44 x 28 cm, folded to </a:t>
            </a:r>
            <a:r>
              <a:rPr lang="en-US" sz="2000" dirty="0" smtClean="0"/>
              <a:t>14</a:t>
            </a:r>
          </a:p>
          <a:p>
            <a:pPr marL="457200" lvl="1" indent="0">
              <a:buNone/>
            </a:pPr>
            <a:r>
              <a:rPr lang="en-US" sz="2000" dirty="0"/>
              <a:t> </a:t>
            </a:r>
            <a:r>
              <a:rPr lang="en-US" sz="2000" dirty="0" smtClean="0"/>
              <a:t> 	      </a:t>
            </a:r>
            <a:r>
              <a:rPr lang="en-US" sz="2000" dirty="0"/>
              <a:t>x 11 cm</a:t>
            </a:r>
            <a:r>
              <a:rPr lang="en-US" sz="2000" dirty="0" smtClean="0"/>
              <a:t>)</a:t>
            </a:r>
          </a:p>
          <a:p>
            <a:pPr marL="457200" lvl="1" indent="0">
              <a:buNone/>
            </a:pPr>
            <a:r>
              <a:rPr lang="en-US" sz="2000" dirty="0"/>
              <a:t>520 __ </a:t>
            </a:r>
            <a:r>
              <a:rPr lang="en-US" sz="2000" dirty="0" smtClean="0"/>
              <a:t> Driving </a:t>
            </a:r>
            <a:r>
              <a:rPr lang="en-US" sz="2000" dirty="0"/>
              <a:t>tour of Civil War sites in Tennessee, specifically along </a:t>
            </a:r>
            <a:r>
              <a:rPr lang="en-US" sz="2000" dirty="0" smtClean="0"/>
              <a:t>the </a:t>
            </a:r>
            <a:r>
              <a:rPr lang="en-US" sz="2000" dirty="0"/>
              <a:t>Tennessee River and </a:t>
            </a:r>
            <a:endParaRPr lang="en-US" sz="2000" dirty="0" smtClean="0"/>
          </a:p>
          <a:p>
            <a:pPr marL="457200" lvl="1" indent="0">
              <a:buNone/>
            </a:pPr>
            <a:r>
              <a:rPr lang="en-US" sz="2000" dirty="0"/>
              <a:t>	</a:t>
            </a:r>
            <a:r>
              <a:rPr lang="en-US" sz="2000" dirty="0" smtClean="0"/>
              <a:t>      surrounding </a:t>
            </a:r>
            <a:r>
              <a:rPr lang="en-US" sz="2000" dirty="0"/>
              <a:t>area. Includes audio tour CD </a:t>
            </a:r>
            <a:r>
              <a:rPr lang="en-US" sz="2000" dirty="0" smtClean="0"/>
              <a:t>with </a:t>
            </a:r>
            <a:r>
              <a:rPr lang="en-US" sz="2000" dirty="0"/>
              <a:t>accompanying map. The map includes </a:t>
            </a:r>
            <a:r>
              <a:rPr lang="en-US" sz="2000" dirty="0" smtClean="0"/>
              <a:t>an</a:t>
            </a:r>
          </a:p>
          <a:p>
            <a:pPr marL="457200" lvl="1" indent="0">
              <a:buNone/>
            </a:pPr>
            <a:r>
              <a:rPr lang="en-US" sz="2000" dirty="0"/>
              <a:t> </a:t>
            </a:r>
            <a:r>
              <a:rPr lang="en-US" sz="2000" dirty="0" smtClean="0"/>
              <a:t>  	      audio </a:t>
            </a:r>
            <a:r>
              <a:rPr lang="en-US" sz="2000" dirty="0"/>
              <a:t>CD legend of </a:t>
            </a:r>
            <a:r>
              <a:rPr lang="en-US" sz="2000" dirty="0" smtClean="0"/>
              <a:t>attractions </a:t>
            </a:r>
            <a:r>
              <a:rPr lang="en-US" sz="2000" dirty="0"/>
              <a:t>and GPS coordinates, and URLs to local area tourist websites</a:t>
            </a:r>
            <a:r>
              <a:rPr lang="en-US" sz="2000" dirty="0" smtClean="0"/>
              <a:t>.</a:t>
            </a:r>
          </a:p>
          <a:p>
            <a:pPr marL="457200" lvl="1" indent="0">
              <a:buNone/>
            </a:pPr>
            <a:r>
              <a:rPr lang="en-US" sz="2000" dirty="0"/>
              <a:t>	</a:t>
            </a:r>
            <a:r>
              <a:rPr lang="en-US" sz="2000" dirty="0" smtClean="0"/>
              <a:t>      The accompanying </a:t>
            </a:r>
            <a:r>
              <a:rPr lang="en-US" sz="2000" dirty="0"/>
              <a:t>DVD covers the same sites referenced on both the </a:t>
            </a:r>
            <a:r>
              <a:rPr lang="en-US" sz="2000" dirty="0" smtClean="0"/>
              <a:t>audio </a:t>
            </a:r>
            <a:r>
              <a:rPr lang="en-US" sz="2000" dirty="0"/>
              <a:t>CD and map</a:t>
            </a:r>
            <a:r>
              <a:rPr lang="en-US" sz="2000" dirty="0" smtClean="0"/>
              <a:t>.</a:t>
            </a:r>
          </a:p>
          <a:p>
            <a:pPr marL="457200" lvl="1" indent="0">
              <a:buNone/>
            </a:pPr>
            <a:r>
              <a:rPr lang="en-US" sz="2000" dirty="0" smtClean="0"/>
              <a:t>655 _7  </a:t>
            </a:r>
            <a:r>
              <a:rPr lang="en-US" sz="2000" dirty="0" smtClean="0">
                <a:solidFill>
                  <a:srgbClr val="FF0000"/>
                </a:solidFill>
              </a:rPr>
              <a:t>$3 CD: </a:t>
            </a:r>
            <a:r>
              <a:rPr lang="en-US" sz="2000" dirty="0"/>
              <a:t>$a Audiobooks. </a:t>
            </a:r>
            <a:r>
              <a:rPr lang="en-US" sz="2000" dirty="0" smtClean="0"/>
              <a:t>$2 </a:t>
            </a:r>
            <a:r>
              <a:rPr lang="en-US" sz="2000" dirty="0" err="1"/>
              <a:t>lcgft</a:t>
            </a:r>
            <a:endParaRPr lang="en-US" sz="2000" dirty="0" smtClean="0"/>
          </a:p>
          <a:p>
            <a:pPr marL="457200" lvl="1" indent="0">
              <a:buNone/>
            </a:pPr>
            <a:r>
              <a:rPr lang="en-US" sz="2000" dirty="0" smtClean="0"/>
              <a:t>655 _7  </a:t>
            </a:r>
            <a:r>
              <a:rPr lang="en-US" sz="2000" dirty="0" smtClean="0">
                <a:solidFill>
                  <a:srgbClr val="FF0000"/>
                </a:solidFill>
              </a:rPr>
              <a:t>$3 CD: </a:t>
            </a:r>
            <a:r>
              <a:rPr lang="en-US" sz="2000" dirty="0" smtClean="0"/>
              <a:t>$a Guidebooks. $2 </a:t>
            </a:r>
            <a:r>
              <a:rPr lang="en-US" sz="2000" dirty="0" err="1" smtClean="0"/>
              <a:t>lcgft</a:t>
            </a:r>
            <a:endParaRPr lang="en-US" sz="2000" dirty="0" smtClean="0"/>
          </a:p>
          <a:p>
            <a:pPr marL="457200" lvl="1" indent="0">
              <a:buNone/>
            </a:pPr>
            <a:r>
              <a:rPr lang="en-US" sz="2000" dirty="0" smtClean="0"/>
              <a:t>655 _7  </a:t>
            </a:r>
            <a:r>
              <a:rPr lang="en-US" sz="2000" dirty="0" smtClean="0">
                <a:solidFill>
                  <a:srgbClr val="FF0000"/>
                </a:solidFill>
              </a:rPr>
              <a:t>$3 Accompanying DVD: </a:t>
            </a:r>
            <a:r>
              <a:rPr lang="en-US" sz="2000" dirty="0" smtClean="0"/>
              <a:t>$a </a:t>
            </a:r>
            <a:r>
              <a:rPr lang="fr-FR" sz="2000" dirty="0" err="1"/>
              <a:t>Travelogues</a:t>
            </a:r>
            <a:r>
              <a:rPr lang="fr-FR" sz="2000" dirty="0"/>
              <a:t> (Motion </a:t>
            </a:r>
            <a:r>
              <a:rPr lang="fr-FR" sz="2000" dirty="0" err="1"/>
              <a:t>pictures</a:t>
            </a:r>
            <a:r>
              <a:rPr lang="fr-FR" sz="2000" dirty="0"/>
              <a:t>) </a:t>
            </a:r>
            <a:r>
              <a:rPr lang="fr-FR" sz="2000" dirty="0" smtClean="0"/>
              <a:t>$2 </a:t>
            </a:r>
            <a:r>
              <a:rPr lang="fr-FR" sz="2000" dirty="0" err="1"/>
              <a:t>lcgft</a:t>
            </a:r>
            <a:endParaRPr lang="en-US" sz="2000" dirty="0" smtClean="0"/>
          </a:p>
          <a:p>
            <a:pPr marL="457200" lvl="1" indent="0">
              <a:buNone/>
            </a:pPr>
            <a:r>
              <a:rPr lang="en-US" sz="2000" dirty="0" smtClean="0"/>
              <a:t>655 _7  </a:t>
            </a:r>
            <a:r>
              <a:rPr lang="en-US" sz="2000" dirty="0" smtClean="0">
                <a:solidFill>
                  <a:srgbClr val="FF0000"/>
                </a:solidFill>
              </a:rPr>
              <a:t>$3 Accompanying DVD: </a:t>
            </a:r>
            <a:r>
              <a:rPr lang="en-US" sz="2000" dirty="0"/>
              <a:t>$a Nonfiction films. </a:t>
            </a:r>
            <a:r>
              <a:rPr lang="en-US" sz="2000" dirty="0" smtClean="0"/>
              <a:t>$2 </a:t>
            </a:r>
            <a:r>
              <a:rPr lang="en-US" sz="2000" dirty="0" err="1"/>
              <a:t>lcgft</a:t>
            </a:r>
            <a:endParaRPr lang="en-US" sz="2000" dirty="0" smtClean="0"/>
          </a:p>
          <a:p>
            <a:pPr marL="457200" lvl="1" indent="0">
              <a:buNone/>
            </a:pPr>
            <a:r>
              <a:rPr lang="en-US" sz="2000" dirty="0" smtClean="0"/>
              <a:t>655 _7  </a:t>
            </a:r>
            <a:r>
              <a:rPr lang="en-US" sz="2000" dirty="0" smtClean="0">
                <a:solidFill>
                  <a:srgbClr val="FF0000"/>
                </a:solidFill>
              </a:rPr>
              <a:t>$3 Accompanying DVD: </a:t>
            </a:r>
            <a:r>
              <a:rPr lang="en-US" sz="2000" dirty="0" smtClean="0"/>
              <a:t>$a Short films. $2 </a:t>
            </a:r>
            <a:r>
              <a:rPr lang="en-US" sz="2000" dirty="0" err="1" smtClean="0"/>
              <a:t>lcgft</a:t>
            </a:r>
            <a:endParaRPr lang="en-US" sz="2000" dirty="0" smtClean="0"/>
          </a:p>
          <a:p>
            <a:pPr marL="457200" lvl="1" indent="0">
              <a:buNone/>
            </a:pPr>
            <a:r>
              <a:rPr lang="en-US" sz="2000" dirty="0" smtClean="0"/>
              <a:t>655 _7  </a:t>
            </a:r>
            <a:r>
              <a:rPr lang="en-US" sz="2000" dirty="0" smtClean="0">
                <a:solidFill>
                  <a:srgbClr val="FF0000"/>
                </a:solidFill>
              </a:rPr>
              <a:t>$3 Accompanying map: </a:t>
            </a:r>
            <a:r>
              <a:rPr lang="en-US" sz="2000" dirty="0" smtClean="0"/>
              <a:t>$a Tourist maps. $2 </a:t>
            </a:r>
            <a:r>
              <a:rPr lang="en-US" sz="2000" dirty="0" err="1" smtClean="0"/>
              <a:t>lcgft</a:t>
            </a:r>
            <a:endParaRPr lang="en-US" sz="2000"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27</a:t>
            </a:fld>
            <a:endParaRPr lang="en-US"/>
          </a:p>
        </p:txBody>
      </p:sp>
    </p:spTree>
    <p:extLst>
      <p:ext uri="{BB962C8B-B14F-4D97-AF65-F5344CB8AC3E}">
        <p14:creationId xmlns:p14="http://schemas.microsoft.com/office/powerpoint/2010/main" val="18541021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r>
              <a:rPr lang="en-US" dirty="0" smtClean="0"/>
              <a:t>General principles</a:t>
            </a:r>
          </a:p>
          <a:p>
            <a:pPr lvl="1"/>
            <a:r>
              <a:rPr lang="en-US" dirty="0" smtClean="0"/>
              <a:t>Specificity applies to genre/form the same as it does to subjects.  Assign LCGFT terms that are specific to the resource being cataloged.  A seemingly broad term like </a:t>
            </a:r>
            <a:r>
              <a:rPr lang="en-US" b="1" dirty="0" smtClean="0"/>
              <a:t>Poetry</a:t>
            </a:r>
            <a:r>
              <a:rPr lang="en-US" dirty="0" smtClean="0"/>
              <a:t> is specific when you’re cataloging a collection of poems in many different forms</a:t>
            </a:r>
          </a:p>
          <a:p>
            <a:pPr lvl="1"/>
            <a:r>
              <a:rPr lang="en-US" dirty="0" smtClean="0"/>
              <a:t>Assign </a:t>
            </a:r>
            <a:r>
              <a:rPr lang="en-US" dirty="0"/>
              <a:t>genre/form terms only as they come readily to mind after a </a:t>
            </a:r>
            <a:r>
              <a:rPr lang="en-US" dirty="0" smtClean="0"/>
              <a:t>superficial review </a:t>
            </a:r>
            <a:r>
              <a:rPr lang="en-US" dirty="0"/>
              <a:t>of the resource being </a:t>
            </a:r>
            <a:r>
              <a:rPr lang="en-US" dirty="0" smtClean="0"/>
              <a:t>cataloged</a:t>
            </a:r>
          </a:p>
          <a:p>
            <a:pPr lvl="1"/>
            <a:r>
              <a:rPr lang="en-US" dirty="0"/>
              <a:t>Assign genre/form terms that correspond to the cataloging treatment of the resource. </a:t>
            </a:r>
            <a:r>
              <a:rPr lang="en-US" dirty="0" smtClean="0"/>
              <a:t> If </a:t>
            </a:r>
            <a:r>
              <a:rPr lang="en-US" dirty="0"/>
              <a:t>cataloging a continuing resource such as a periodical, a monographic series, or a collected </a:t>
            </a:r>
            <a:r>
              <a:rPr lang="en-US" dirty="0" smtClean="0"/>
              <a:t>set</a:t>
            </a:r>
            <a:r>
              <a:rPr lang="en-US" dirty="0"/>
              <a:t>, </a:t>
            </a:r>
            <a:r>
              <a:rPr lang="en-US" dirty="0" smtClean="0"/>
              <a:t>assign terms that characterize the  </a:t>
            </a:r>
            <a:r>
              <a:rPr lang="en-US" dirty="0"/>
              <a:t>resource </a:t>
            </a:r>
            <a:r>
              <a:rPr lang="en-US" dirty="0" smtClean="0"/>
              <a:t>as a </a:t>
            </a:r>
            <a:r>
              <a:rPr lang="en-US" dirty="0"/>
              <a:t>whole. </a:t>
            </a:r>
            <a:r>
              <a:rPr lang="en-US" dirty="0" smtClean="0"/>
              <a:t> If </a:t>
            </a:r>
            <a:r>
              <a:rPr lang="en-US" dirty="0"/>
              <a:t>cataloging a work as an analytic, assign terms that characterize the </a:t>
            </a:r>
            <a:r>
              <a:rPr lang="en-US" dirty="0" smtClean="0"/>
              <a:t>analytic</a:t>
            </a:r>
          </a:p>
        </p:txBody>
      </p:sp>
      <p:sp>
        <p:nvSpPr>
          <p:cNvPr id="4" name="Slide Number Placeholder 3"/>
          <p:cNvSpPr>
            <a:spLocks noGrp="1"/>
          </p:cNvSpPr>
          <p:nvPr>
            <p:ph type="sldNum" sz="quarter" idx="12"/>
          </p:nvPr>
        </p:nvSpPr>
        <p:spPr/>
        <p:txBody>
          <a:bodyPr/>
          <a:lstStyle/>
          <a:p>
            <a:fld id="{A00A331D-2EB0-4CEE-8662-2FAB66802E28}" type="slidenum">
              <a:rPr lang="en-US" smtClean="0"/>
              <a:t>28</a:t>
            </a:fld>
            <a:endParaRPr lang="en-US"/>
          </a:p>
        </p:txBody>
      </p:sp>
    </p:spTree>
    <p:extLst>
      <p:ext uri="{BB962C8B-B14F-4D97-AF65-F5344CB8AC3E}">
        <p14:creationId xmlns:p14="http://schemas.microsoft.com/office/powerpoint/2010/main" val="31693290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r>
              <a:rPr lang="en-US" dirty="0" smtClean="0"/>
              <a:t>General principles</a:t>
            </a:r>
          </a:p>
          <a:p>
            <a:pPr lvl="1"/>
            <a:r>
              <a:rPr lang="en-US" dirty="0" smtClean="0"/>
              <a:t>Assign </a:t>
            </a:r>
            <a:r>
              <a:rPr lang="en-US" dirty="0"/>
              <a:t>terms based on analysis of the resource being cataloged. Genre/form terms do not need to be justified by descriptive cataloging </a:t>
            </a:r>
            <a:r>
              <a:rPr lang="en-US" dirty="0" smtClean="0"/>
              <a:t>elements</a:t>
            </a:r>
          </a:p>
          <a:p>
            <a:pPr lvl="1"/>
            <a:r>
              <a:rPr lang="en-US" dirty="0"/>
              <a:t>Assign to the resource being cataloged genre/form terms that describe the resource as a whole.  Sometimes one term is sufficient, while at other times a complement of terms is necessary</a:t>
            </a:r>
          </a:p>
          <a:p>
            <a:pPr lvl="1"/>
            <a:r>
              <a:rPr lang="en-US" dirty="0"/>
              <a:t>Assign broader or more general terms when it’s not possible to establish a more specific term, when an array of terms is needed (e.g., for an animated science fiction romance film, three terms are needed: </a:t>
            </a:r>
            <a:r>
              <a:rPr lang="en-US" b="1" dirty="0"/>
              <a:t>Animated films</a:t>
            </a:r>
            <a:r>
              <a:rPr lang="en-US" dirty="0"/>
              <a:t>, </a:t>
            </a:r>
            <a:r>
              <a:rPr lang="en-US" b="1" dirty="0"/>
              <a:t>Science fiction films</a:t>
            </a:r>
            <a:r>
              <a:rPr lang="en-US" dirty="0"/>
              <a:t>, </a:t>
            </a:r>
            <a:r>
              <a:rPr lang="en-US" b="1" dirty="0"/>
              <a:t>Romance films</a:t>
            </a:r>
            <a:r>
              <a:rPr lang="en-US" dirty="0"/>
              <a:t>), or when the LCGFT Manual includes special instructions to do this</a:t>
            </a:r>
          </a:p>
          <a:p>
            <a:pPr marL="457200" lvl="1" indent="0">
              <a:buNone/>
            </a:pPr>
            <a:endParaRPr lang="en-US" dirty="0" smtClean="0"/>
          </a:p>
          <a:p>
            <a:pPr lvl="1"/>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29</a:t>
            </a:fld>
            <a:endParaRPr lang="en-US"/>
          </a:p>
        </p:txBody>
      </p:sp>
    </p:spTree>
    <p:extLst>
      <p:ext uri="{BB962C8B-B14F-4D97-AF65-F5344CB8AC3E}">
        <p14:creationId xmlns:p14="http://schemas.microsoft.com/office/powerpoint/2010/main" val="1619132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838200" y="1825625"/>
            <a:ext cx="11211962" cy="4895850"/>
          </a:xfrm>
        </p:spPr>
        <p:txBody>
          <a:bodyPr>
            <a:normAutofit lnSpcReduction="10000"/>
          </a:bodyPr>
          <a:lstStyle/>
          <a:p>
            <a:r>
              <a:rPr lang="en-US" dirty="0" smtClean="0"/>
              <a:t>LCSH for many decades included headings and subdivisions that were used to describe what a resource </a:t>
            </a:r>
            <a:r>
              <a:rPr lang="en-US" i="1" dirty="0" smtClean="0"/>
              <a:t>is</a:t>
            </a:r>
            <a:r>
              <a:rPr lang="en-US" dirty="0" smtClean="0"/>
              <a:t> rather than what it is </a:t>
            </a:r>
            <a:r>
              <a:rPr lang="en-US" i="1" dirty="0" smtClean="0"/>
              <a:t>about</a:t>
            </a:r>
            <a:r>
              <a:rPr lang="en-US" dirty="0" smtClean="0"/>
              <a:t>.  Headings can describe numerous non-subject aspects, including:</a:t>
            </a:r>
          </a:p>
          <a:p>
            <a:pPr lvl="1"/>
            <a:r>
              <a:rPr lang="en-US" dirty="0" smtClean="0">
                <a:solidFill>
                  <a:srgbClr val="FF0000"/>
                </a:solidFill>
              </a:rPr>
              <a:t>Genre/form</a:t>
            </a:r>
            <a:r>
              <a:rPr lang="en-US" dirty="0" smtClean="0"/>
              <a:t>	</a:t>
            </a:r>
            <a:r>
              <a:rPr lang="en-US" dirty="0" smtClean="0">
                <a:solidFill>
                  <a:srgbClr val="FF0000"/>
                </a:solidFill>
              </a:rPr>
              <a:t>Symphonies</a:t>
            </a:r>
            <a:r>
              <a:rPr lang="en-US" dirty="0">
                <a:solidFill>
                  <a:srgbClr val="FF0000"/>
                </a:solidFill>
              </a:rPr>
              <a:t>	World maps	</a:t>
            </a:r>
            <a:r>
              <a:rPr lang="en-US" dirty="0" smtClean="0">
                <a:solidFill>
                  <a:srgbClr val="FF0000"/>
                </a:solidFill>
              </a:rPr>
              <a:t>Comedy </a:t>
            </a:r>
            <a:r>
              <a:rPr lang="en-US" dirty="0">
                <a:solidFill>
                  <a:srgbClr val="FF0000"/>
                </a:solidFill>
              </a:rPr>
              <a:t>films	   </a:t>
            </a:r>
            <a:r>
              <a:rPr lang="en-US" dirty="0" smtClean="0">
                <a:solidFill>
                  <a:srgbClr val="FF0000"/>
                </a:solidFill>
              </a:rPr>
              <a:t>Sports posters</a:t>
            </a:r>
          </a:p>
          <a:p>
            <a:pPr lvl="1"/>
            <a:r>
              <a:rPr lang="en-US" dirty="0">
                <a:solidFill>
                  <a:srgbClr val="0070C0"/>
                </a:solidFill>
              </a:rPr>
              <a:t>Creator info</a:t>
            </a:r>
            <a:r>
              <a:rPr lang="en-US" dirty="0">
                <a:solidFill>
                  <a:srgbClr val="002060"/>
                </a:solidFill>
              </a:rPr>
              <a:t>	</a:t>
            </a:r>
            <a:r>
              <a:rPr lang="en-US" dirty="0">
                <a:solidFill>
                  <a:srgbClr val="0070C0"/>
                </a:solidFill>
              </a:rPr>
              <a:t>Canadian </a:t>
            </a:r>
            <a:r>
              <a:rPr lang="en-US" dirty="0" smtClean="0">
                <a:solidFill>
                  <a:srgbClr val="FF0000"/>
                </a:solidFill>
              </a:rPr>
              <a:t>fiction</a:t>
            </a:r>
            <a:r>
              <a:rPr lang="en-US" dirty="0" smtClean="0">
                <a:solidFill>
                  <a:srgbClr val="0070C0"/>
                </a:solidFill>
              </a:rPr>
              <a:t>     </a:t>
            </a:r>
            <a:r>
              <a:rPr lang="en-US" dirty="0" smtClean="0">
                <a:solidFill>
                  <a:srgbClr val="FF0000"/>
                </a:solidFill>
              </a:rPr>
              <a:t>Film </a:t>
            </a:r>
            <a:r>
              <a:rPr lang="en-US" dirty="0">
                <a:solidFill>
                  <a:srgbClr val="FF0000"/>
                </a:solidFill>
              </a:rPr>
              <a:t>posters, </a:t>
            </a:r>
            <a:r>
              <a:rPr lang="en-US" dirty="0" smtClean="0">
                <a:solidFill>
                  <a:srgbClr val="0070C0"/>
                </a:solidFill>
              </a:rPr>
              <a:t>Swiss     American </a:t>
            </a:r>
            <a:r>
              <a:rPr lang="en-US" dirty="0" smtClean="0">
                <a:solidFill>
                  <a:srgbClr val="FF0000"/>
                </a:solidFill>
              </a:rPr>
              <a:t>poetry</a:t>
            </a:r>
            <a:r>
              <a:rPr lang="en-US" dirty="0" smtClean="0">
                <a:solidFill>
                  <a:srgbClr val="0070C0"/>
                </a:solidFill>
              </a:rPr>
              <a:t>--</a:t>
            </a:r>
          </a:p>
          <a:p>
            <a:pPr marL="457200" lvl="1" indent="0">
              <a:buNone/>
            </a:pPr>
            <a:r>
              <a:rPr lang="en-US" dirty="0" smtClean="0">
                <a:solidFill>
                  <a:srgbClr val="0070C0"/>
                </a:solidFill>
              </a:rPr>
              <a:t>			</a:t>
            </a:r>
            <a:r>
              <a:rPr lang="en-US" dirty="0">
                <a:solidFill>
                  <a:srgbClr val="0070C0"/>
                </a:solidFill>
              </a:rPr>
              <a:t>Women </a:t>
            </a:r>
            <a:r>
              <a:rPr lang="en-US" dirty="0" smtClean="0">
                <a:solidFill>
                  <a:srgbClr val="0070C0"/>
                </a:solidFill>
              </a:rPr>
              <a:t>authors     African </a:t>
            </a:r>
            <a:r>
              <a:rPr lang="en-US" dirty="0">
                <a:solidFill>
                  <a:srgbClr val="0070C0"/>
                </a:solidFill>
              </a:rPr>
              <a:t>American children's </a:t>
            </a:r>
            <a:r>
              <a:rPr lang="en-US" dirty="0" smtClean="0">
                <a:solidFill>
                  <a:srgbClr val="FF0000"/>
                </a:solidFill>
              </a:rPr>
              <a:t>writings</a:t>
            </a:r>
          </a:p>
          <a:p>
            <a:pPr marL="457200" lvl="1" indent="0">
              <a:buNone/>
            </a:pPr>
            <a:r>
              <a:rPr lang="en-US" dirty="0">
                <a:solidFill>
                  <a:srgbClr val="0070C0"/>
                </a:solidFill>
              </a:rPr>
              <a:t>			</a:t>
            </a:r>
            <a:r>
              <a:rPr lang="en-US" dirty="0">
                <a:solidFill>
                  <a:srgbClr val="FF0000"/>
                </a:solidFill>
              </a:rPr>
              <a:t>Music</a:t>
            </a:r>
            <a:r>
              <a:rPr lang="en-US" dirty="0">
                <a:solidFill>
                  <a:srgbClr val="0070C0"/>
                </a:solidFill>
              </a:rPr>
              <a:t> by Jewish composers</a:t>
            </a:r>
            <a:endParaRPr lang="en-US" dirty="0" smtClean="0">
              <a:solidFill>
                <a:srgbClr val="0070C0"/>
              </a:solidFill>
            </a:endParaRPr>
          </a:p>
          <a:p>
            <a:pPr lvl="1"/>
            <a:r>
              <a:rPr lang="en-US" dirty="0" smtClean="0">
                <a:solidFill>
                  <a:schemeClr val="accent6">
                    <a:lumMod val="75000"/>
                  </a:schemeClr>
                </a:solidFill>
              </a:rPr>
              <a:t>Place of origin</a:t>
            </a:r>
            <a:r>
              <a:rPr lang="en-US" dirty="0">
                <a:solidFill>
                  <a:srgbClr val="002060"/>
                </a:solidFill>
              </a:rPr>
              <a:t>	</a:t>
            </a:r>
            <a:r>
              <a:rPr lang="en-US" dirty="0">
                <a:solidFill>
                  <a:srgbClr val="FF0000"/>
                </a:solidFill>
              </a:rPr>
              <a:t>Almanacs,</a:t>
            </a:r>
            <a:r>
              <a:rPr lang="en-US" dirty="0">
                <a:solidFill>
                  <a:schemeClr val="accent2">
                    <a:lumMod val="75000"/>
                  </a:schemeClr>
                </a:solidFill>
              </a:rPr>
              <a:t> </a:t>
            </a:r>
            <a:r>
              <a:rPr lang="en-US" dirty="0" smtClean="0">
                <a:solidFill>
                  <a:schemeClr val="accent6">
                    <a:lumMod val="75000"/>
                  </a:schemeClr>
                </a:solidFill>
              </a:rPr>
              <a:t>Argentinian</a:t>
            </a:r>
            <a:r>
              <a:rPr lang="en-US" dirty="0" smtClean="0">
                <a:solidFill>
                  <a:schemeClr val="accent2">
                    <a:lumMod val="75000"/>
                  </a:schemeClr>
                </a:solidFill>
              </a:rPr>
              <a:t>     </a:t>
            </a:r>
            <a:r>
              <a:rPr lang="en-US" dirty="0" smtClean="0">
                <a:solidFill>
                  <a:srgbClr val="FF0000"/>
                </a:solidFill>
              </a:rPr>
              <a:t>Folk music--</a:t>
            </a:r>
            <a:r>
              <a:rPr lang="en-US" dirty="0" smtClean="0">
                <a:solidFill>
                  <a:schemeClr val="accent6">
                    <a:lumMod val="75000"/>
                  </a:schemeClr>
                </a:solidFill>
              </a:rPr>
              <a:t>Appalachian </a:t>
            </a:r>
            <a:r>
              <a:rPr lang="en-US" dirty="0">
                <a:solidFill>
                  <a:schemeClr val="accent6">
                    <a:lumMod val="75000"/>
                  </a:schemeClr>
                </a:solidFill>
              </a:rPr>
              <a:t>Region</a:t>
            </a:r>
            <a:endParaRPr lang="en-US" dirty="0" smtClean="0">
              <a:solidFill>
                <a:schemeClr val="accent6">
                  <a:lumMod val="75000"/>
                </a:schemeClr>
              </a:solidFill>
            </a:endParaRPr>
          </a:p>
          <a:p>
            <a:pPr lvl="1"/>
            <a:r>
              <a:rPr lang="en-US" dirty="0">
                <a:solidFill>
                  <a:schemeClr val="accent2">
                    <a:lumMod val="50000"/>
                  </a:schemeClr>
                </a:solidFill>
              </a:rPr>
              <a:t>Language</a:t>
            </a:r>
            <a:r>
              <a:rPr lang="en-US" dirty="0">
                <a:solidFill>
                  <a:srgbClr val="002060"/>
                </a:solidFill>
              </a:rPr>
              <a:t>	</a:t>
            </a:r>
            <a:r>
              <a:rPr lang="en-US" dirty="0">
                <a:solidFill>
                  <a:schemeClr val="accent2">
                    <a:lumMod val="50000"/>
                  </a:schemeClr>
                </a:solidFill>
              </a:rPr>
              <a:t>Inuktitut</a:t>
            </a:r>
            <a:r>
              <a:rPr lang="en-US" dirty="0">
                <a:solidFill>
                  <a:schemeClr val="accent2">
                    <a:lumMod val="75000"/>
                  </a:schemeClr>
                </a:solidFill>
              </a:rPr>
              <a:t> </a:t>
            </a:r>
            <a:r>
              <a:rPr lang="en-US" dirty="0" smtClean="0">
                <a:solidFill>
                  <a:srgbClr val="FF0000"/>
                </a:solidFill>
              </a:rPr>
              <a:t>poetry</a:t>
            </a:r>
            <a:r>
              <a:rPr lang="en-US" dirty="0" smtClean="0">
                <a:solidFill>
                  <a:schemeClr val="accent2">
                    <a:lumMod val="75000"/>
                  </a:schemeClr>
                </a:solidFill>
              </a:rPr>
              <a:t>     </a:t>
            </a:r>
            <a:r>
              <a:rPr lang="en-US" dirty="0" smtClean="0">
                <a:solidFill>
                  <a:srgbClr val="FF0000"/>
                </a:solidFill>
              </a:rPr>
              <a:t>Short </a:t>
            </a:r>
            <a:r>
              <a:rPr lang="en-US" dirty="0">
                <a:solidFill>
                  <a:srgbClr val="FF0000"/>
                </a:solidFill>
              </a:rPr>
              <a:t>stories, </a:t>
            </a:r>
            <a:r>
              <a:rPr lang="en-US" dirty="0">
                <a:solidFill>
                  <a:srgbClr val="0070C0"/>
                </a:solidFill>
              </a:rPr>
              <a:t>Zambian</a:t>
            </a:r>
            <a:r>
              <a:rPr lang="en-US" dirty="0">
                <a:solidFill>
                  <a:schemeClr val="accent2">
                    <a:lumMod val="75000"/>
                  </a:schemeClr>
                </a:solidFill>
              </a:rPr>
              <a:t> </a:t>
            </a:r>
            <a:r>
              <a:rPr lang="en-US" dirty="0">
                <a:solidFill>
                  <a:schemeClr val="accent2">
                    <a:lumMod val="50000"/>
                  </a:schemeClr>
                </a:solidFill>
              </a:rPr>
              <a:t>(English)</a:t>
            </a:r>
            <a:endParaRPr lang="en-US" dirty="0" smtClean="0">
              <a:solidFill>
                <a:schemeClr val="accent2">
                  <a:lumMod val="50000"/>
                </a:schemeClr>
              </a:solidFill>
            </a:endParaRPr>
          </a:p>
          <a:p>
            <a:pPr lvl="1"/>
            <a:r>
              <a:rPr lang="en-US" dirty="0" smtClean="0">
                <a:solidFill>
                  <a:srgbClr val="7030A0"/>
                </a:solidFill>
              </a:rPr>
              <a:t>Audience</a:t>
            </a:r>
            <a:r>
              <a:rPr lang="en-US" dirty="0" smtClean="0">
                <a:solidFill>
                  <a:srgbClr val="002060"/>
                </a:solidFill>
              </a:rPr>
              <a:t>	</a:t>
            </a:r>
            <a:r>
              <a:rPr lang="en-US" dirty="0" smtClean="0">
                <a:solidFill>
                  <a:srgbClr val="7030A0"/>
                </a:solidFill>
              </a:rPr>
              <a:t>Young </a:t>
            </a:r>
            <a:r>
              <a:rPr lang="en-US" dirty="0">
                <a:solidFill>
                  <a:srgbClr val="7030A0"/>
                </a:solidFill>
              </a:rPr>
              <a:t>adult </a:t>
            </a:r>
            <a:r>
              <a:rPr lang="en-US" dirty="0">
                <a:solidFill>
                  <a:srgbClr val="FF0000"/>
                </a:solidFill>
              </a:rPr>
              <a:t>fiction</a:t>
            </a:r>
            <a:r>
              <a:rPr lang="en-US" dirty="0">
                <a:solidFill>
                  <a:schemeClr val="accent2">
                    <a:lumMod val="75000"/>
                  </a:schemeClr>
                </a:solidFill>
              </a:rPr>
              <a:t>	</a:t>
            </a:r>
            <a:r>
              <a:rPr lang="en-US" dirty="0">
                <a:solidFill>
                  <a:srgbClr val="7030A0"/>
                </a:solidFill>
              </a:rPr>
              <a:t>Teen</a:t>
            </a:r>
            <a:r>
              <a:rPr lang="en-US" dirty="0">
                <a:solidFill>
                  <a:schemeClr val="accent2">
                    <a:lumMod val="75000"/>
                  </a:schemeClr>
                </a:solidFill>
              </a:rPr>
              <a:t> </a:t>
            </a:r>
            <a:r>
              <a:rPr lang="en-US" dirty="0" smtClean="0">
                <a:solidFill>
                  <a:srgbClr val="FF0000"/>
                </a:solidFill>
              </a:rPr>
              <a:t>films</a:t>
            </a:r>
            <a:r>
              <a:rPr lang="en-US" dirty="0" smtClean="0">
                <a:solidFill>
                  <a:schemeClr val="accent2">
                    <a:lumMod val="75000"/>
                  </a:schemeClr>
                </a:solidFill>
              </a:rPr>
              <a:t>      </a:t>
            </a:r>
            <a:r>
              <a:rPr lang="en-US" dirty="0" smtClean="0">
                <a:solidFill>
                  <a:schemeClr val="tx1">
                    <a:lumMod val="75000"/>
                    <a:lumOff val="25000"/>
                  </a:schemeClr>
                </a:solidFill>
              </a:rPr>
              <a:t>Music--</a:t>
            </a:r>
            <a:r>
              <a:rPr lang="en-US" dirty="0" smtClean="0">
                <a:solidFill>
                  <a:srgbClr val="FF0000"/>
                </a:solidFill>
              </a:rPr>
              <a:t>Dictionaries</a:t>
            </a:r>
            <a:r>
              <a:rPr lang="en-US" dirty="0">
                <a:solidFill>
                  <a:srgbClr val="FF0000"/>
                </a:solidFill>
              </a:rPr>
              <a:t>,</a:t>
            </a:r>
            <a:r>
              <a:rPr lang="en-US" dirty="0">
                <a:solidFill>
                  <a:schemeClr val="accent2">
                    <a:lumMod val="75000"/>
                  </a:schemeClr>
                </a:solidFill>
              </a:rPr>
              <a:t> </a:t>
            </a:r>
            <a:r>
              <a:rPr lang="en-US" dirty="0">
                <a:solidFill>
                  <a:srgbClr val="7030A0"/>
                </a:solidFill>
              </a:rPr>
              <a:t>Juvenile</a:t>
            </a:r>
            <a:endParaRPr lang="en-US" dirty="0" smtClean="0">
              <a:solidFill>
                <a:srgbClr val="7030A0"/>
              </a:solidFill>
            </a:endParaRPr>
          </a:p>
          <a:p>
            <a:pPr lvl="1"/>
            <a:r>
              <a:rPr lang="en-US" dirty="0" smtClean="0">
                <a:solidFill>
                  <a:schemeClr val="bg2">
                    <a:lumMod val="50000"/>
                  </a:schemeClr>
                </a:solidFill>
              </a:rPr>
              <a:t>Time period of creation</a:t>
            </a:r>
            <a:r>
              <a:rPr lang="en-US" dirty="0" smtClean="0">
                <a:solidFill>
                  <a:srgbClr val="FF0000"/>
                </a:solidFill>
              </a:rPr>
              <a:t>	     Rock music--</a:t>
            </a:r>
            <a:r>
              <a:rPr lang="en-US" dirty="0" smtClean="0">
                <a:solidFill>
                  <a:schemeClr val="bg2">
                    <a:lumMod val="50000"/>
                  </a:schemeClr>
                </a:solidFill>
              </a:rPr>
              <a:t>1961-1970</a:t>
            </a:r>
            <a:r>
              <a:rPr lang="en-US" dirty="0">
                <a:solidFill>
                  <a:schemeClr val="accent2">
                    <a:lumMod val="75000"/>
                  </a:schemeClr>
                </a:solidFill>
              </a:rPr>
              <a:t>	</a:t>
            </a:r>
            <a:r>
              <a:rPr lang="en-US" dirty="0">
                <a:solidFill>
                  <a:srgbClr val="FF0000"/>
                </a:solidFill>
              </a:rPr>
              <a:t>Tales,</a:t>
            </a:r>
            <a:r>
              <a:rPr lang="en-US" dirty="0">
                <a:solidFill>
                  <a:schemeClr val="accent2">
                    <a:lumMod val="75000"/>
                  </a:schemeClr>
                </a:solidFill>
              </a:rPr>
              <a:t> </a:t>
            </a:r>
            <a:r>
              <a:rPr lang="en-US" dirty="0">
                <a:solidFill>
                  <a:schemeClr val="bg2">
                    <a:lumMod val="50000"/>
                  </a:schemeClr>
                </a:solidFill>
              </a:rPr>
              <a:t>Medieval</a:t>
            </a:r>
            <a:endParaRPr lang="en-US" dirty="0" smtClean="0">
              <a:solidFill>
                <a:schemeClr val="bg2">
                  <a:lumMod val="50000"/>
                </a:schemeClr>
              </a:solidFill>
            </a:endParaRPr>
          </a:p>
          <a:p>
            <a:pPr lvl="1"/>
            <a:r>
              <a:rPr lang="en-US" dirty="0" smtClean="0">
                <a:solidFill>
                  <a:schemeClr val="accent2"/>
                </a:solidFill>
              </a:rPr>
              <a:t>Music medium of performance</a:t>
            </a:r>
            <a:r>
              <a:rPr lang="en-US" dirty="0">
                <a:solidFill>
                  <a:srgbClr val="002060"/>
                </a:solidFill>
              </a:rPr>
              <a:t>	    </a:t>
            </a:r>
            <a:r>
              <a:rPr lang="en-US" dirty="0">
                <a:solidFill>
                  <a:schemeClr val="accent2"/>
                </a:solidFill>
              </a:rPr>
              <a:t>Piano </a:t>
            </a:r>
            <a:r>
              <a:rPr lang="en-US" dirty="0" smtClean="0">
                <a:solidFill>
                  <a:schemeClr val="accent2"/>
                </a:solidFill>
              </a:rPr>
              <a:t>quintets</a:t>
            </a:r>
            <a:r>
              <a:rPr lang="en-US" dirty="0" smtClean="0">
                <a:solidFill>
                  <a:srgbClr val="002060"/>
                </a:solidFill>
              </a:rPr>
              <a:t>     </a:t>
            </a:r>
            <a:r>
              <a:rPr lang="en-US" dirty="0" smtClean="0">
                <a:solidFill>
                  <a:srgbClr val="FF0000"/>
                </a:solidFill>
              </a:rPr>
              <a:t>Concertos</a:t>
            </a:r>
            <a:r>
              <a:rPr lang="en-US" dirty="0" smtClean="0">
                <a:solidFill>
                  <a:schemeClr val="accent2">
                    <a:lumMod val="75000"/>
                  </a:schemeClr>
                </a:solidFill>
              </a:rPr>
              <a:t> </a:t>
            </a:r>
            <a:r>
              <a:rPr lang="en-US" dirty="0">
                <a:solidFill>
                  <a:schemeClr val="accent2"/>
                </a:solidFill>
              </a:rPr>
              <a:t>(Bassoon, flute, oboe</a:t>
            </a:r>
            <a:r>
              <a:rPr lang="en-US" dirty="0" smtClean="0">
                <a:solidFill>
                  <a:schemeClr val="accent2"/>
                </a:solidFill>
              </a:rPr>
              <a:t>)</a:t>
            </a:r>
          </a:p>
          <a:p>
            <a:pPr marL="457200" lvl="1" indent="0">
              <a:buNone/>
            </a:pPr>
            <a:r>
              <a:rPr lang="en-US" dirty="0"/>
              <a:t>					</a:t>
            </a:r>
            <a:r>
              <a:rPr lang="en-US" dirty="0" smtClean="0"/>
              <a:t>    </a:t>
            </a:r>
            <a:r>
              <a:rPr lang="en-US" dirty="0" smtClean="0">
                <a:solidFill>
                  <a:schemeClr val="accent2"/>
                </a:solidFill>
              </a:rPr>
              <a:t>Flutes </a:t>
            </a:r>
            <a:r>
              <a:rPr lang="en-US" dirty="0">
                <a:solidFill>
                  <a:schemeClr val="accent2"/>
                </a:solidFill>
              </a:rPr>
              <a:t>(3) with orchestra</a:t>
            </a:r>
          </a:p>
        </p:txBody>
      </p:sp>
      <p:sp>
        <p:nvSpPr>
          <p:cNvPr id="4" name="Slide Number Placeholder 3"/>
          <p:cNvSpPr>
            <a:spLocks noGrp="1"/>
          </p:cNvSpPr>
          <p:nvPr>
            <p:ph type="sldNum" sz="quarter" idx="12"/>
          </p:nvPr>
        </p:nvSpPr>
        <p:spPr/>
        <p:txBody>
          <a:bodyPr/>
          <a:lstStyle/>
          <a:p>
            <a:fld id="{A00A331D-2EB0-4CEE-8662-2FAB66802E28}" type="slidenum">
              <a:rPr lang="en-US" smtClean="0"/>
              <a:t>3</a:t>
            </a:fld>
            <a:endParaRPr lang="en-US" dirty="0"/>
          </a:p>
        </p:txBody>
      </p:sp>
    </p:spTree>
    <p:extLst>
      <p:ext uri="{BB962C8B-B14F-4D97-AF65-F5344CB8AC3E}">
        <p14:creationId xmlns:p14="http://schemas.microsoft.com/office/powerpoint/2010/main" val="29032090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r>
              <a:rPr lang="en-US" sz="3000" dirty="0" smtClean="0"/>
              <a:t>General principles</a:t>
            </a:r>
          </a:p>
          <a:p>
            <a:pPr lvl="1"/>
            <a:r>
              <a:rPr lang="en-US" sz="2600" dirty="0" smtClean="0"/>
              <a:t>It </a:t>
            </a:r>
            <a:r>
              <a:rPr lang="en-US" sz="2600" dirty="0"/>
              <a:t>is permissible to assign both a broader and a narrower </a:t>
            </a:r>
            <a:r>
              <a:rPr lang="en-US" sz="2600" dirty="0" smtClean="0"/>
              <a:t>term </a:t>
            </a:r>
            <a:r>
              <a:rPr lang="en-US" sz="2600" dirty="0"/>
              <a:t>(for a compilation </a:t>
            </a:r>
            <a:r>
              <a:rPr lang="en-US" sz="2600" dirty="0" smtClean="0"/>
              <a:t>that consists </a:t>
            </a:r>
            <a:r>
              <a:rPr lang="en-US" sz="2600" dirty="0"/>
              <a:t>of a predominant genre or form but includes </a:t>
            </a:r>
            <a:r>
              <a:rPr lang="en-US" sz="2600" dirty="0" smtClean="0"/>
              <a:t>a “significant proportion” of works </a:t>
            </a:r>
            <a:r>
              <a:rPr lang="en-US" sz="2600" dirty="0"/>
              <a:t>that would be assigned another term in the </a:t>
            </a:r>
            <a:r>
              <a:rPr lang="en-US" sz="2600" dirty="0" smtClean="0"/>
              <a:t>hierarchy)</a:t>
            </a:r>
          </a:p>
          <a:p>
            <a:pPr marL="457200" lvl="1" indent="0">
              <a:buNone/>
            </a:pPr>
            <a:r>
              <a:rPr lang="en-US" dirty="0"/>
              <a:t>	</a:t>
            </a:r>
            <a:r>
              <a:rPr lang="en-US" i="1" dirty="0" smtClean="0"/>
              <a:t>Example: </a:t>
            </a:r>
            <a:r>
              <a:rPr lang="en-US" dirty="0"/>
              <a:t>anthology of oi music that also includes a significant proportion of 	other types of punk rock: assign both </a:t>
            </a:r>
            <a:r>
              <a:rPr lang="en-US" b="1" dirty="0"/>
              <a:t>Oi music </a:t>
            </a:r>
            <a:r>
              <a:rPr lang="en-US" dirty="0"/>
              <a:t>and </a:t>
            </a:r>
            <a:r>
              <a:rPr lang="en-US" b="1" dirty="0"/>
              <a:t>Punk rock music </a:t>
            </a:r>
            <a:r>
              <a:rPr lang="en-US" dirty="0"/>
              <a:t>	</a:t>
            </a:r>
            <a:endParaRPr lang="en-US" b="1" dirty="0" smtClean="0"/>
          </a:p>
          <a:p>
            <a:pPr lvl="1"/>
            <a:r>
              <a:rPr lang="en-US" sz="2600" dirty="0" smtClean="0"/>
              <a:t>If there is a predominant genre/form, assign that term first; if predominant genre/form needs two terms to express it, assign them first</a:t>
            </a:r>
          </a:p>
        </p:txBody>
      </p:sp>
      <p:sp>
        <p:nvSpPr>
          <p:cNvPr id="4" name="Slide Number Placeholder 3"/>
          <p:cNvSpPr>
            <a:spLocks noGrp="1"/>
          </p:cNvSpPr>
          <p:nvPr>
            <p:ph type="sldNum" sz="quarter" idx="12"/>
          </p:nvPr>
        </p:nvSpPr>
        <p:spPr/>
        <p:txBody>
          <a:bodyPr/>
          <a:lstStyle/>
          <a:p>
            <a:fld id="{A00A331D-2EB0-4CEE-8662-2FAB66802E28}" type="slidenum">
              <a:rPr lang="en-US" smtClean="0"/>
              <a:t>30</a:t>
            </a:fld>
            <a:endParaRPr lang="en-US"/>
          </a:p>
        </p:txBody>
      </p:sp>
    </p:spTree>
    <p:extLst>
      <p:ext uri="{BB962C8B-B14F-4D97-AF65-F5344CB8AC3E}">
        <p14:creationId xmlns:p14="http://schemas.microsoft.com/office/powerpoint/2010/main" val="12217542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203570"/>
            <a:ext cx="10515600" cy="5654430"/>
          </a:xfrm>
        </p:spPr>
        <p:txBody>
          <a:bodyPr>
            <a:normAutofit/>
          </a:bodyPr>
          <a:lstStyle/>
          <a:p>
            <a:r>
              <a:rPr lang="en-US" sz="3000" dirty="0" smtClean="0"/>
              <a:t>General principles</a:t>
            </a:r>
          </a:p>
          <a:p>
            <a:pPr lvl="2"/>
            <a:r>
              <a:rPr lang="en-US" sz="2500" dirty="0" smtClean="0"/>
              <a:t>Don’t assign genre/form terms to works that have no discernible genre/form (e.g., a history of U.S. foreign relations in the 20th century)</a:t>
            </a:r>
          </a:p>
          <a:p>
            <a:pPr lvl="2"/>
            <a:r>
              <a:rPr lang="en-US" sz="2500" dirty="0" smtClean="0"/>
              <a:t>For resources with separate parts (e.g., </a:t>
            </a:r>
            <a:r>
              <a:rPr lang="en-US" sz="2500" dirty="0"/>
              <a:t>text plus an extensive bibliography or a section of </a:t>
            </a:r>
            <a:r>
              <a:rPr lang="en-US" sz="2500" dirty="0" smtClean="0"/>
              <a:t>maps; book with accompanying disc) </a:t>
            </a:r>
            <a:r>
              <a:rPr lang="en-US" sz="2500" dirty="0"/>
              <a:t>also assign </a:t>
            </a:r>
            <a:r>
              <a:rPr lang="en-US" sz="2500" dirty="0" smtClean="0"/>
              <a:t>separate terms </a:t>
            </a:r>
            <a:r>
              <a:rPr lang="en-US" sz="2500" dirty="0"/>
              <a:t>for the individual parts or </a:t>
            </a:r>
            <a:r>
              <a:rPr lang="en-US" sz="2500" dirty="0" smtClean="0"/>
              <a:t>materials </a:t>
            </a:r>
            <a:r>
              <a:rPr lang="en-US" sz="2500" dirty="0"/>
              <a:t>if they are judged to be </a:t>
            </a:r>
            <a:r>
              <a:rPr lang="en-US" sz="2500" dirty="0" smtClean="0"/>
              <a:t>significant.  May use $3 to identify the part to which a term applies</a:t>
            </a:r>
            <a:endParaRPr lang="en-US" sz="2500" dirty="0"/>
          </a:p>
          <a:p>
            <a:pPr lvl="2"/>
            <a:endParaRPr lang="en-US" sz="2500"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31</a:t>
            </a:fld>
            <a:endParaRPr lang="en-US"/>
          </a:p>
        </p:txBody>
      </p:sp>
    </p:spTree>
    <p:extLst>
      <p:ext uri="{BB962C8B-B14F-4D97-AF65-F5344CB8AC3E}">
        <p14:creationId xmlns:p14="http://schemas.microsoft.com/office/powerpoint/2010/main" val="40622019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203570"/>
            <a:ext cx="11149361" cy="5654430"/>
          </a:xfrm>
        </p:spPr>
        <p:txBody>
          <a:bodyPr>
            <a:normAutofit/>
          </a:bodyPr>
          <a:lstStyle/>
          <a:p>
            <a:r>
              <a:rPr lang="en-US" sz="3000" dirty="0" smtClean="0"/>
              <a:t>General principles</a:t>
            </a:r>
          </a:p>
          <a:p>
            <a:pPr lvl="1"/>
            <a:r>
              <a:rPr lang="en-US" sz="2600" dirty="0" smtClean="0"/>
              <a:t>Number of terms</a:t>
            </a:r>
          </a:p>
          <a:p>
            <a:pPr lvl="2"/>
            <a:r>
              <a:rPr lang="en-US" sz="2500" dirty="0" smtClean="0"/>
              <a:t>If a resource consists of two or three genres that make up a broader genre, and that broader genre includes no other than those two or three genres within its scope, assign the broader genre instead of the two or three narrower genres</a:t>
            </a:r>
          </a:p>
          <a:p>
            <a:pPr marL="914400" lvl="2" indent="0">
              <a:buNone/>
            </a:pPr>
            <a:endParaRPr lang="en-US" sz="2500" dirty="0" smtClean="0"/>
          </a:p>
          <a:p>
            <a:pPr marL="914400" lvl="2" indent="0">
              <a:buNone/>
            </a:pPr>
            <a:r>
              <a:rPr lang="en-US" sz="2500" i="1" dirty="0" smtClean="0"/>
              <a:t>Title: </a:t>
            </a:r>
            <a:r>
              <a:rPr lang="en-US" sz="2500" dirty="0" smtClean="0"/>
              <a:t>The </a:t>
            </a:r>
            <a:r>
              <a:rPr lang="en-US" sz="2500" dirty="0"/>
              <a:t>best Rosh ha-</a:t>
            </a:r>
            <a:r>
              <a:rPr lang="en-US" sz="2500" dirty="0" err="1"/>
              <a:t>Shanah</a:t>
            </a:r>
            <a:r>
              <a:rPr lang="en-US" sz="2500" dirty="0"/>
              <a:t> and Yom Kippur music: music of </a:t>
            </a:r>
            <a:r>
              <a:rPr lang="en-US" sz="2500" dirty="0" smtClean="0"/>
              <a:t>	the High</a:t>
            </a:r>
          </a:p>
          <a:p>
            <a:pPr marL="914400" lvl="2" indent="0">
              <a:buNone/>
            </a:pPr>
            <a:r>
              <a:rPr lang="en-US" sz="2500" dirty="0"/>
              <a:t> </a:t>
            </a:r>
            <a:r>
              <a:rPr lang="en-US" sz="2500" dirty="0" smtClean="0"/>
              <a:t>         Holidays</a:t>
            </a:r>
          </a:p>
          <a:p>
            <a:pPr marL="914400" lvl="2" indent="0">
              <a:buNone/>
            </a:pPr>
            <a:r>
              <a:rPr lang="en-US" sz="2500" i="1" dirty="0" smtClean="0"/>
              <a:t>Term assigned: </a:t>
            </a:r>
            <a:r>
              <a:rPr lang="en-US" sz="2500" b="1" dirty="0" smtClean="0"/>
              <a:t>High Holiday music </a:t>
            </a:r>
            <a:r>
              <a:rPr lang="en-US" sz="2500" dirty="0" smtClean="0"/>
              <a:t>(rather than </a:t>
            </a:r>
            <a:r>
              <a:rPr lang="en-US" sz="2500" b="1" dirty="0" smtClean="0"/>
              <a:t>Rosh </a:t>
            </a:r>
            <a:r>
              <a:rPr lang="en-US" sz="2500" b="1" dirty="0"/>
              <a:t>ha-</a:t>
            </a:r>
            <a:r>
              <a:rPr lang="en-US" sz="2500" b="1" dirty="0" err="1"/>
              <a:t>Shanah</a:t>
            </a:r>
            <a:r>
              <a:rPr lang="en-US" sz="2500" b="1" dirty="0"/>
              <a:t> </a:t>
            </a:r>
            <a:r>
              <a:rPr lang="en-US" sz="2500" b="1" dirty="0" smtClean="0"/>
              <a:t>music </a:t>
            </a:r>
            <a:r>
              <a:rPr lang="en-US" sz="2500" dirty="0" smtClean="0"/>
              <a:t>and</a:t>
            </a:r>
            <a:r>
              <a:rPr lang="en-US" sz="2500" b="1" dirty="0" smtClean="0"/>
              <a:t> Yom Kippur music</a:t>
            </a:r>
            <a:r>
              <a:rPr lang="en-US" sz="2500" dirty="0" smtClean="0"/>
              <a:t>)</a:t>
            </a:r>
            <a:endParaRPr lang="en-US" sz="2500" dirty="0"/>
          </a:p>
          <a:p>
            <a:pPr lvl="2"/>
            <a:endParaRPr lang="en-US" sz="2500"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32</a:t>
            </a:fld>
            <a:endParaRPr lang="en-US"/>
          </a:p>
        </p:txBody>
      </p:sp>
    </p:spTree>
    <p:extLst>
      <p:ext uri="{BB962C8B-B14F-4D97-AF65-F5344CB8AC3E}">
        <p14:creationId xmlns:p14="http://schemas.microsoft.com/office/powerpoint/2010/main" val="34872990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203570"/>
            <a:ext cx="11149361" cy="5654430"/>
          </a:xfrm>
        </p:spPr>
        <p:txBody>
          <a:bodyPr>
            <a:normAutofit/>
          </a:bodyPr>
          <a:lstStyle/>
          <a:p>
            <a:r>
              <a:rPr lang="en-US" sz="3000" dirty="0" smtClean="0"/>
              <a:t>General principles</a:t>
            </a:r>
          </a:p>
          <a:p>
            <a:pPr lvl="1"/>
            <a:r>
              <a:rPr lang="en-US" sz="2600" dirty="0" smtClean="0"/>
              <a:t>Number of terms - Rule of Three</a:t>
            </a:r>
          </a:p>
          <a:p>
            <a:pPr lvl="2"/>
            <a:r>
              <a:rPr lang="en-US" sz="2500" dirty="0" smtClean="0"/>
              <a:t>If </a:t>
            </a:r>
            <a:r>
              <a:rPr lang="en-US" sz="2500" dirty="0"/>
              <a:t>a genre/form term includes in its scope more than three </a:t>
            </a:r>
            <a:r>
              <a:rPr lang="en-US" sz="2500" dirty="0" smtClean="0"/>
              <a:t>sub-genres </a:t>
            </a:r>
            <a:r>
              <a:rPr lang="en-US" sz="2500" dirty="0"/>
              <a:t>or forms, </a:t>
            </a:r>
            <a:r>
              <a:rPr lang="en-US" sz="2500" dirty="0" smtClean="0"/>
              <a:t>but </a:t>
            </a:r>
            <a:r>
              <a:rPr lang="en-US" sz="2500" dirty="0"/>
              <a:t>the resource being </a:t>
            </a:r>
            <a:r>
              <a:rPr lang="en-US" sz="2500" dirty="0" smtClean="0"/>
              <a:t>cataloged </a:t>
            </a:r>
            <a:r>
              <a:rPr lang="en-US" sz="2500" dirty="0"/>
              <a:t>consists of only two or three of those </a:t>
            </a:r>
            <a:r>
              <a:rPr lang="en-US" sz="2500" dirty="0" smtClean="0"/>
              <a:t>sub-genres </a:t>
            </a:r>
            <a:r>
              <a:rPr lang="en-US" sz="2500" dirty="0"/>
              <a:t>or forms, </a:t>
            </a:r>
            <a:r>
              <a:rPr lang="en-US" sz="2500" dirty="0" smtClean="0"/>
              <a:t>assign </a:t>
            </a:r>
            <a:r>
              <a:rPr lang="en-US" sz="2500" dirty="0"/>
              <a:t>the appropriate two or three terms instead of the broader </a:t>
            </a:r>
            <a:r>
              <a:rPr lang="en-US" sz="2500" dirty="0" smtClean="0"/>
              <a:t>term</a:t>
            </a:r>
          </a:p>
          <a:p>
            <a:pPr lvl="2"/>
            <a:endParaRPr lang="en-US" sz="2500" dirty="0"/>
          </a:p>
          <a:p>
            <a:pPr marL="457200" lvl="1" indent="0">
              <a:buNone/>
            </a:pPr>
            <a:r>
              <a:rPr lang="en-US" sz="2500" i="1" dirty="0" smtClean="0"/>
              <a:t>Title:</a:t>
            </a:r>
            <a:r>
              <a:rPr lang="en-US" sz="2500" dirty="0" smtClean="0"/>
              <a:t> Time </a:t>
            </a:r>
            <a:r>
              <a:rPr lang="en-US" sz="2500" dirty="0"/>
              <a:t>machine: the history of Canadian 60’s garage, punk, and surf, </a:t>
            </a:r>
            <a:r>
              <a:rPr lang="en-US" sz="2500" dirty="0" smtClean="0"/>
              <a:t>1985-95</a:t>
            </a:r>
          </a:p>
          <a:p>
            <a:pPr marL="457200" lvl="1" indent="0">
              <a:buNone/>
            </a:pPr>
            <a:r>
              <a:rPr lang="en-US" sz="2500" i="1" dirty="0" smtClean="0"/>
              <a:t>Terms assigned: </a:t>
            </a:r>
            <a:r>
              <a:rPr lang="en-US" sz="2500" b="1" dirty="0" smtClean="0"/>
              <a:t>Garage </a:t>
            </a:r>
            <a:r>
              <a:rPr lang="en-US" sz="2500" b="1" dirty="0"/>
              <a:t>rock </a:t>
            </a:r>
            <a:r>
              <a:rPr lang="en-US" sz="2500" b="1" dirty="0" smtClean="0"/>
              <a:t>music </a:t>
            </a:r>
          </a:p>
          <a:p>
            <a:pPr marL="457200" lvl="1" indent="0">
              <a:buNone/>
            </a:pPr>
            <a:r>
              <a:rPr lang="en-US" sz="2500" dirty="0"/>
              <a:t>	</a:t>
            </a:r>
            <a:r>
              <a:rPr lang="en-US" sz="2500" dirty="0" smtClean="0"/>
              <a:t>      	           </a:t>
            </a:r>
            <a:r>
              <a:rPr lang="en-US" sz="2500" b="1" dirty="0" smtClean="0"/>
              <a:t>Punk </a:t>
            </a:r>
            <a:r>
              <a:rPr lang="en-US" sz="2500" b="1" dirty="0"/>
              <a:t>rock </a:t>
            </a:r>
            <a:r>
              <a:rPr lang="en-US" sz="2500" b="1" dirty="0" smtClean="0"/>
              <a:t>music </a:t>
            </a:r>
            <a:r>
              <a:rPr lang="en-US" sz="2500" dirty="0" smtClean="0"/>
              <a:t> </a:t>
            </a:r>
          </a:p>
          <a:p>
            <a:pPr marL="457200" lvl="1" indent="0">
              <a:buNone/>
            </a:pPr>
            <a:r>
              <a:rPr lang="en-US" sz="2500" dirty="0"/>
              <a:t> </a:t>
            </a:r>
            <a:r>
              <a:rPr lang="en-US" sz="2500" dirty="0" smtClean="0"/>
              <a:t>           	           </a:t>
            </a:r>
            <a:r>
              <a:rPr lang="en-US" sz="2500" b="1" dirty="0" smtClean="0"/>
              <a:t>Surf music  </a:t>
            </a:r>
            <a:endParaRPr lang="en-US" sz="2500" b="1" dirty="0"/>
          </a:p>
          <a:p>
            <a:pPr marL="457200" lvl="1" indent="0">
              <a:buNone/>
            </a:pPr>
            <a:r>
              <a:rPr lang="en-US" sz="2500" b="1" dirty="0"/>
              <a:t>	</a:t>
            </a:r>
            <a:r>
              <a:rPr lang="en-US" sz="2500" b="1" dirty="0" smtClean="0"/>
              <a:t>	   </a:t>
            </a:r>
            <a:r>
              <a:rPr lang="en-US" sz="2500" dirty="0" smtClean="0"/>
              <a:t> </a:t>
            </a:r>
            <a:r>
              <a:rPr lang="en-US" sz="2500" i="1" dirty="0" smtClean="0"/>
              <a:t>not </a:t>
            </a:r>
            <a:r>
              <a:rPr lang="en-US" b="1" dirty="0"/>
              <a:t>Rock </a:t>
            </a:r>
            <a:r>
              <a:rPr lang="en-US" b="1" dirty="0" smtClean="0"/>
              <a:t>music</a:t>
            </a:r>
            <a:r>
              <a:rPr lang="en-US" dirty="0" smtClean="0"/>
              <a:t>, </a:t>
            </a:r>
            <a:r>
              <a:rPr lang="en-US" dirty="0"/>
              <a:t>the broader term, because it has more than three </a:t>
            </a:r>
            <a:r>
              <a:rPr lang="en-US" dirty="0" smtClean="0"/>
              <a:t>NTs</a:t>
            </a:r>
            <a:endParaRPr lang="en-US" sz="2500" dirty="0" smtClean="0"/>
          </a:p>
          <a:p>
            <a:pPr marL="914400" lvl="2" indent="0">
              <a:buNone/>
            </a:pPr>
            <a:endParaRPr lang="en-US" sz="2500"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33</a:t>
            </a:fld>
            <a:endParaRPr lang="en-US"/>
          </a:p>
        </p:txBody>
      </p:sp>
    </p:spTree>
    <p:extLst>
      <p:ext uri="{BB962C8B-B14F-4D97-AF65-F5344CB8AC3E}">
        <p14:creationId xmlns:p14="http://schemas.microsoft.com/office/powerpoint/2010/main" val="12052730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155"/>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199" y="1203570"/>
            <a:ext cx="11149361" cy="5654430"/>
          </a:xfrm>
        </p:spPr>
        <p:txBody>
          <a:bodyPr>
            <a:normAutofit/>
          </a:bodyPr>
          <a:lstStyle/>
          <a:p>
            <a:r>
              <a:rPr lang="en-US" sz="3000" dirty="0" smtClean="0"/>
              <a:t>General principles</a:t>
            </a:r>
          </a:p>
          <a:p>
            <a:pPr lvl="1"/>
            <a:r>
              <a:rPr lang="en-US" sz="2600" dirty="0" smtClean="0"/>
              <a:t>Number of terms - Rule of Three</a:t>
            </a:r>
          </a:p>
          <a:p>
            <a:pPr lvl="2"/>
            <a:r>
              <a:rPr lang="en-US" sz="2500" dirty="0"/>
              <a:t>If a resource displays more than three of the narrower terms of a single broader term, assign the broader term unless the rule of four </a:t>
            </a:r>
            <a:r>
              <a:rPr lang="en-US" sz="2500" dirty="0" smtClean="0"/>
              <a:t>applies </a:t>
            </a:r>
            <a:endParaRPr lang="en-US" sz="2500" dirty="0"/>
          </a:p>
          <a:p>
            <a:pPr marL="914400" lvl="2" indent="0">
              <a:buNone/>
            </a:pPr>
            <a:endParaRPr lang="en-US" sz="2200" dirty="0" smtClean="0"/>
          </a:p>
          <a:p>
            <a:pPr lvl="1"/>
            <a:r>
              <a:rPr lang="en-US" sz="2600" dirty="0" smtClean="0"/>
              <a:t>Number of terms - Rule of Four</a:t>
            </a:r>
          </a:p>
          <a:p>
            <a:pPr lvl="2"/>
            <a:r>
              <a:rPr lang="en-US" sz="2500" dirty="0" smtClean="0"/>
              <a:t>For resources that display four sub-genres or forms of a broader term, if the four sub-genres or forms comprise only a small portion of the scope of the broader term (i.e., the broader term has many narrower terms in addition to the four in question), assign the four sub-genres or forms instead of the broader term.</a:t>
            </a:r>
          </a:p>
          <a:p>
            <a:pPr lvl="2"/>
            <a:r>
              <a:rPr lang="en-US" sz="2500" i="1" dirty="0" smtClean="0"/>
              <a:t>Example:</a:t>
            </a:r>
            <a:r>
              <a:rPr lang="en-US" sz="2500" dirty="0" smtClean="0"/>
              <a:t> poetry anthology that consists of four Japanese forms: </a:t>
            </a:r>
            <a:r>
              <a:rPr lang="en-US" sz="2500" b="1" dirty="0" smtClean="0"/>
              <a:t>Haiku</a:t>
            </a:r>
            <a:r>
              <a:rPr lang="en-US" sz="2500" dirty="0" smtClean="0"/>
              <a:t>, </a:t>
            </a:r>
            <a:r>
              <a:rPr lang="en-US" sz="2500" b="1" dirty="0" err="1" smtClean="0"/>
              <a:t>Senryu</a:t>
            </a:r>
            <a:r>
              <a:rPr lang="en-US" sz="2500" dirty="0" smtClean="0"/>
              <a:t>, </a:t>
            </a:r>
            <a:r>
              <a:rPr lang="en-US" sz="2500" b="1" dirty="0" smtClean="0"/>
              <a:t>Tanka</a:t>
            </a:r>
            <a:r>
              <a:rPr lang="en-US" sz="2500" dirty="0"/>
              <a:t>, and </a:t>
            </a:r>
            <a:r>
              <a:rPr lang="en-US" sz="2500" b="1" dirty="0" err="1" smtClean="0"/>
              <a:t>Kyo</a:t>
            </a:r>
            <a:r>
              <a:rPr lang="en-US" sz="2500" b="1" dirty="0" err="1"/>
              <a:t>̄</a:t>
            </a:r>
            <a:r>
              <a:rPr lang="en-US" sz="2500" b="1" dirty="0" err="1" smtClean="0"/>
              <a:t>ka</a:t>
            </a:r>
            <a:r>
              <a:rPr lang="en-US" sz="2500" dirty="0" smtClean="0"/>
              <a:t>.  Assign the four specific terms rather than </a:t>
            </a:r>
            <a:r>
              <a:rPr lang="en-US" sz="2500" b="1" dirty="0" smtClean="0"/>
              <a:t>Poetry</a:t>
            </a:r>
          </a:p>
          <a:p>
            <a:pPr lvl="2"/>
            <a:endParaRPr lang="en-US" sz="2500" dirty="0"/>
          </a:p>
        </p:txBody>
      </p:sp>
      <p:sp>
        <p:nvSpPr>
          <p:cNvPr id="4" name="Slide Number Placeholder 3"/>
          <p:cNvSpPr>
            <a:spLocks noGrp="1"/>
          </p:cNvSpPr>
          <p:nvPr>
            <p:ph type="sldNum" sz="quarter" idx="12"/>
          </p:nvPr>
        </p:nvSpPr>
        <p:spPr/>
        <p:txBody>
          <a:bodyPr/>
          <a:lstStyle/>
          <a:p>
            <a:fld id="{A00A331D-2EB0-4CEE-8662-2FAB66802E28}" type="slidenum">
              <a:rPr lang="en-US" smtClean="0"/>
              <a:t>34</a:t>
            </a:fld>
            <a:endParaRPr lang="en-US"/>
          </a:p>
        </p:txBody>
      </p:sp>
    </p:spTree>
    <p:extLst>
      <p:ext uri="{BB962C8B-B14F-4D97-AF65-F5344CB8AC3E}">
        <p14:creationId xmlns:p14="http://schemas.microsoft.com/office/powerpoint/2010/main" val="36044233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6840"/>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331293"/>
            <a:ext cx="11149361" cy="5207619"/>
          </a:xfrm>
        </p:spPr>
        <p:txBody>
          <a:bodyPr>
            <a:normAutofit/>
          </a:bodyPr>
          <a:lstStyle/>
          <a:p>
            <a:r>
              <a:rPr lang="en-US" sz="3000" dirty="0" smtClean="0"/>
              <a:t>General principles</a:t>
            </a:r>
          </a:p>
          <a:p>
            <a:pPr lvl="1"/>
            <a:r>
              <a:rPr lang="en-US" sz="2600" dirty="0"/>
              <a:t>Bring out or account for each genre or form in the title </a:t>
            </a:r>
            <a:r>
              <a:rPr lang="en-US" sz="2600" dirty="0" smtClean="0"/>
              <a:t>and subtitle </a:t>
            </a:r>
            <a:r>
              <a:rPr lang="en-US" sz="2600" dirty="0"/>
              <a:t>if they accurately </a:t>
            </a:r>
            <a:r>
              <a:rPr lang="en-US" sz="2600" dirty="0" smtClean="0"/>
              <a:t>represent </a:t>
            </a:r>
            <a:r>
              <a:rPr lang="en-US" sz="2600" dirty="0"/>
              <a:t>the genre(s) and/or form(s) of the resource and if they </a:t>
            </a:r>
            <a:r>
              <a:rPr lang="en-US" sz="2600" dirty="0" smtClean="0"/>
              <a:t>are useful </a:t>
            </a:r>
            <a:r>
              <a:rPr lang="en-US" sz="2600" dirty="0"/>
              <a:t>for </a:t>
            </a:r>
            <a:r>
              <a:rPr lang="en-US" sz="2600" dirty="0" smtClean="0"/>
              <a:t>retrieval</a:t>
            </a:r>
          </a:p>
          <a:p>
            <a:pPr lvl="2"/>
            <a:r>
              <a:rPr lang="en-US" sz="2500" dirty="0"/>
              <a:t>If the title is general but the work is actually of a more specific genre and/or form, assign terms for the specific genre or form</a:t>
            </a:r>
          </a:p>
          <a:p>
            <a:pPr lvl="2"/>
            <a:r>
              <a:rPr lang="en-US" sz="2400" dirty="0"/>
              <a:t>If many genres and/or forms are listed on the title page in the manner of a table of contents, treat them as a table of contents</a:t>
            </a:r>
            <a:endParaRPr lang="en-US" sz="2200" dirty="0"/>
          </a:p>
          <a:p>
            <a:pPr lvl="1"/>
            <a:r>
              <a:rPr lang="en-US" sz="2600" dirty="0" smtClean="0"/>
              <a:t>Follow additional instructions in the manual for kinds of resources and disciplines (e.g., moving images; radio programs)</a:t>
            </a:r>
            <a:endParaRPr lang="en-US" sz="2500" dirty="0"/>
          </a:p>
        </p:txBody>
      </p:sp>
      <p:sp>
        <p:nvSpPr>
          <p:cNvPr id="4" name="Slide Number Placeholder 3"/>
          <p:cNvSpPr>
            <a:spLocks noGrp="1"/>
          </p:cNvSpPr>
          <p:nvPr>
            <p:ph type="sldNum" sz="quarter" idx="12"/>
          </p:nvPr>
        </p:nvSpPr>
        <p:spPr/>
        <p:txBody>
          <a:bodyPr/>
          <a:lstStyle/>
          <a:p>
            <a:fld id="{A00A331D-2EB0-4CEE-8662-2FAB66802E28}" type="slidenum">
              <a:rPr lang="en-US" smtClean="0"/>
              <a:t>35</a:t>
            </a:fld>
            <a:endParaRPr lang="en-US"/>
          </a:p>
        </p:txBody>
      </p:sp>
    </p:spTree>
    <p:extLst>
      <p:ext uri="{BB962C8B-B14F-4D97-AF65-F5344CB8AC3E}">
        <p14:creationId xmlns:p14="http://schemas.microsoft.com/office/powerpoint/2010/main" val="4174386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01" y="146939"/>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553101" y="1145354"/>
            <a:ext cx="11523670" cy="5712646"/>
          </a:xfrm>
        </p:spPr>
        <p:txBody>
          <a:bodyPr>
            <a:normAutofit fontScale="92500" lnSpcReduction="20000"/>
          </a:bodyPr>
          <a:lstStyle/>
          <a:p>
            <a:r>
              <a:rPr lang="en-US" sz="3200" dirty="0" smtClean="0"/>
              <a:t>General principles</a:t>
            </a:r>
          </a:p>
          <a:p>
            <a:pPr lvl="1"/>
            <a:r>
              <a:rPr lang="en-US" sz="2800" dirty="0" smtClean="0"/>
              <a:t>Objectivity: </a:t>
            </a:r>
            <a:r>
              <a:rPr lang="en-US" sz="2800" dirty="0"/>
              <a:t>Avoid assigning terms that express personal value </a:t>
            </a:r>
            <a:r>
              <a:rPr lang="en-US" sz="2800" dirty="0" smtClean="0"/>
              <a:t>judgments and opinions about resources being cataloged. Consider </a:t>
            </a:r>
            <a:r>
              <a:rPr lang="en-US" sz="2800" dirty="0"/>
              <a:t>the intent of the author or publisher, and if possible assign terms for this orientation without being </a:t>
            </a:r>
            <a:r>
              <a:rPr lang="en-US" sz="2800" dirty="0" smtClean="0"/>
              <a:t>judgmental (e.g., if collection says it’s humorous poetry, assign the appropriate term even if you don’t find the poems funny)</a:t>
            </a:r>
          </a:p>
          <a:p>
            <a:pPr lvl="1"/>
            <a:r>
              <a:rPr lang="en-US" sz="2800" dirty="0" smtClean="0"/>
              <a:t>LCGFT terms are not authorized for any type of subdivision (no $x, $y, $z, or $v)</a:t>
            </a:r>
          </a:p>
          <a:p>
            <a:pPr marL="457200" lvl="1" indent="0">
              <a:buNone/>
            </a:pPr>
            <a:endParaRPr lang="en-US" sz="2600" dirty="0"/>
          </a:p>
          <a:p>
            <a:pPr marL="457200" lvl="1" indent="0">
              <a:buNone/>
            </a:pPr>
            <a:r>
              <a:rPr lang="en-US" sz="2600" i="1" dirty="0" smtClean="0"/>
              <a:t>   Not valid:	</a:t>
            </a:r>
            <a:r>
              <a:rPr lang="en-US" sz="2600" dirty="0" smtClean="0"/>
              <a:t>655 _7  Rock music $z Germany. $2 </a:t>
            </a:r>
            <a:r>
              <a:rPr lang="en-US" sz="2600" dirty="0" err="1" smtClean="0"/>
              <a:t>lcgft</a:t>
            </a:r>
            <a:endParaRPr lang="en-US" sz="2600" dirty="0" smtClean="0"/>
          </a:p>
          <a:p>
            <a:pPr marL="457200" lvl="1" indent="0">
              <a:buNone/>
            </a:pPr>
            <a:endParaRPr lang="en-US" sz="2600" dirty="0" smtClean="0"/>
          </a:p>
          <a:p>
            <a:pPr marL="457200" lvl="1" indent="0">
              <a:buNone/>
            </a:pPr>
            <a:r>
              <a:rPr lang="en-US" sz="2600" dirty="0" smtClean="0"/>
              <a:t>		   	655 _7  Rock music $y 2001-2010. $2 </a:t>
            </a:r>
            <a:r>
              <a:rPr lang="en-US" sz="2600" dirty="0" err="1" smtClean="0"/>
              <a:t>lcgft</a:t>
            </a:r>
            <a:endParaRPr lang="en-US" sz="2600" dirty="0" smtClean="0"/>
          </a:p>
          <a:p>
            <a:pPr marL="457200" lvl="1" indent="0">
              <a:buNone/>
            </a:pPr>
            <a:endParaRPr lang="en-US" sz="2600" dirty="0" smtClean="0"/>
          </a:p>
          <a:p>
            <a:pPr marL="457200" lvl="1" indent="0">
              <a:buNone/>
            </a:pPr>
            <a:r>
              <a:rPr lang="en-US" sz="2600" dirty="0"/>
              <a:t> </a:t>
            </a:r>
            <a:r>
              <a:rPr lang="en-US" sz="2600" dirty="0" smtClean="0"/>
              <a:t>  </a:t>
            </a:r>
            <a:r>
              <a:rPr lang="en-US" sz="2600" i="1" dirty="0" smtClean="0"/>
              <a:t>Valid:</a:t>
            </a:r>
            <a:r>
              <a:rPr lang="en-US" sz="2600" dirty="0" smtClean="0"/>
              <a:t> 	   	655 _7  Rock music. $2 </a:t>
            </a:r>
            <a:r>
              <a:rPr lang="en-US" sz="2600" dirty="0" err="1" smtClean="0"/>
              <a:t>lcgft</a:t>
            </a:r>
            <a:r>
              <a:rPr lang="en-US" sz="2600" dirty="0" smtClean="0"/>
              <a:t>	     </a:t>
            </a:r>
          </a:p>
          <a:p>
            <a:pPr marL="457200" lvl="1" indent="0">
              <a:buNone/>
            </a:pPr>
            <a:r>
              <a:rPr lang="en-US" sz="2600" dirty="0" smtClean="0"/>
              <a:t>	</a:t>
            </a:r>
            <a:endParaRPr lang="en-US" sz="2600" dirty="0"/>
          </a:p>
          <a:p>
            <a:pPr marL="457200" lvl="1" indent="0">
              <a:buNone/>
            </a:pPr>
            <a:r>
              <a:rPr lang="en-US" sz="2600" dirty="0" smtClean="0"/>
              <a:t>		   	655 _4  Rock music $z Germany.</a:t>
            </a:r>
          </a:p>
          <a:p>
            <a:pPr marL="457200" lvl="1" indent="0">
              <a:buNone/>
            </a:pPr>
            <a:endParaRPr lang="en-US" sz="2600" dirty="0"/>
          </a:p>
          <a:p>
            <a:pPr marL="457200" lvl="1" indent="0">
              <a:buNone/>
            </a:pPr>
            <a:r>
              <a:rPr lang="en-US" sz="2600" dirty="0" smtClean="0"/>
              <a:t> 		   	655 _4  Rock music $y 2001-2010.</a:t>
            </a:r>
            <a:endParaRPr lang="en-US" sz="2500" dirty="0"/>
          </a:p>
        </p:txBody>
      </p:sp>
      <p:sp>
        <p:nvSpPr>
          <p:cNvPr id="4" name="Slide Number Placeholder 3"/>
          <p:cNvSpPr>
            <a:spLocks noGrp="1"/>
          </p:cNvSpPr>
          <p:nvPr>
            <p:ph type="sldNum" sz="quarter" idx="12"/>
          </p:nvPr>
        </p:nvSpPr>
        <p:spPr/>
        <p:txBody>
          <a:bodyPr/>
          <a:lstStyle/>
          <a:p>
            <a:fld id="{A00A331D-2EB0-4CEE-8662-2FAB66802E28}" type="slidenum">
              <a:rPr lang="en-US" smtClean="0"/>
              <a:t>36</a:t>
            </a:fld>
            <a:endParaRPr lang="en-US"/>
          </a:p>
        </p:txBody>
      </p:sp>
    </p:spTree>
    <p:extLst>
      <p:ext uri="{BB962C8B-B14F-4D97-AF65-F5344CB8AC3E}">
        <p14:creationId xmlns:p14="http://schemas.microsoft.com/office/powerpoint/2010/main" val="40551968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637" y="75957"/>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483636" y="1119595"/>
            <a:ext cx="11594483" cy="5710974"/>
          </a:xfrm>
        </p:spPr>
        <p:txBody>
          <a:bodyPr>
            <a:normAutofit/>
          </a:bodyPr>
          <a:lstStyle/>
          <a:p>
            <a:r>
              <a:rPr lang="en-US" dirty="0" smtClean="0"/>
              <a:t>General principles</a:t>
            </a:r>
          </a:p>
          <a:p>
            <a:pPr lvl="1"/>
            <a:r>
              <a:rPr lang="en-US" dirty="0" smtClean="0"/>
              <a:t>If the classification number reflects the genre/form of the resource, record that genre/form term first</a:t>
            </a:r>
          </a:p>
          <a:p>
            <a:pPr marL="457200" lvl="1" indent="0">
              <a:buNone/>
            </a:pPr>
            <a:endParaRPr lang="en-US" dirty="0"/>
          </a:p>
          <a:p>
            <a:pPr marL="457200" lvl="1" indent="0">
              <a:spcBef>
                <a:spcPts val="0"/>
              </a:spcBef>
              <a:buNone/>
            </a:pPr>
            <a:r>
              <a:rPr lang="en-US" sz="2200" dirty="0"/>
              <a:t>050 </a:t>
            </a:r>
            <a:r>
              <a:rPr lang="en-US" sz="2200" dirty="0" smtClean="0"/>
              <a:t>_</a:t>
            </a:r>
            <a:r>
              <a:rPr lang="en-US" sz="2200" dirty="0"/>
              <a:t>4 M10 </a:t>
            </a:r>
            <a:r>
              <a:rPr lang="en-US" sz="2200" dirty="0" smtClean="0"/>
              <a:t>$b </a:t>
            </a:r>
            <a:r>
              <a:rPr lang="en-US" sz="2200" dirty="0"/>
              <a:t>.T289 2016</a:t>
            </a:r>
            <a:endParaRPr lang="en-US" sz="2200" dirty="0" smtClean="0"/>
          </a:p>
          <a:p>
            <a:pPr marL="457200" lvl="1" indent="0">
              <a:buNone/>
            </a:pPr>
            <a:r>
              <a:rPr lang="en-US" sz="2200" dirty="0"/>
              <a:t>245 00 Ten preludes and fugues from the 19th and 20th centuries : </a:t>
            </a:r>
            <a:r>
              <a:rPr lang="en-US" sz="2200" dirty="0" smtClean="0"/>
              <a:t>$b </a:t>
            </a:r>
            <a:r>
              <a:rPr lang="en-US" sz="2200" dirty="0"/>
              <a:t>for organ </a:t>
            </a:r>
            <a:r>
              <a:rPr lang="en-US" sz="2200" dirty="0" smtClean="0"/>
              <a:t>/ $c </a:t>
            </a:r>
            <a:r>
              <a:rPr lang="en-US" sz="2200" dirty="0"/>
              <a:t>compiled </a:t>
            </a:r>
            <a:r>
              <a:rPr lang="en-US" sz="2200" dirty="0" smtClean="0"/>
              <a:t>by</a:t>
            </a:r>
          </a:p>
          <a:p>
            <a:pPr marL="457200" lvl="1" indent="0">
              <a:buNone/>
            </a:pPr>
            <a:r>
              <a:rPr lang="en-US" sz="2200" dirty="0"/>
              <a:t>	</a:t>
            </a:r>
            <a:r>
              <a:rPr lang="en-US" sz="2200" dirty="0" smtClean="0"/>
              <a:t>      </a:t>
            </a:r>
            <a:r>
              <a:rPr lang="en-US" sz="2200" dirty="0"/>
              <a:t>Esther </a:t>
            </a:r>
            <a:r>
              <a:rPr lang="en-US" sz="2200" dirty="0" err="1"/>
              <a:t>Criscuola</a:t>
            </a:r>
            <a:r>
              <a:rPr lang="en-US" sz="2200" dirty="0"/>
              <a:t> de </a:t>
            </a:r>
            <a:r>
              <a:rPr lang="en-US" sz="2200" dirty="0" err="1"/>
              <a:t>Laix</a:t>
            </a:r>
            <a:r>
              <a:rPr lang="en-US" sz="2200" dirty="0"/>
              <a:t>.</a:t>
            </a:r>
            <a:endParaRPr lang="en-US" sz="2200" dirty="0" smtClean="0"/>
          </a:p>
          <a:p>
            <a:pPr marL="457200" lvl="1" indent="0">
              <a:buNone/>
            </a:pPr>
            <a:r>
              <a:rPr lang="en-US" sz="2200" dirty="0" smtClean="0">
                <a:solidFill>
                  <a:srgbClr val="FF0000"/>
                </a:solidFill>
              </a:rPr>
              <a:t>655 </a:t>
            </a:r>
            <a:r>
              <a:rPr lang="en-US" sz="2200" dirty="0">
                <a:solidFill>
                  <a:srgbClr val="FF0000"/>
                </a:solidFill>
              </a:rPr>
              <a:t>_7 </a:t>
            </a:r>
            <a:r>
              <a:rPr lang="en-US" sz="2200" dirty="0" smtClean="0">
                <a:solidFill>
                  <a:srgbClr val="FF0000"/>
                </a:solidFill>
              </a:rPr>
              <a:t>Fugues. $2 </a:t>
            </a:r>
            <a:r>
              <a:rPr lang="en-US" sz="2200" dirty="0" err="1">
                <a:solidFill>
                  <a:srgbClr val="FF0000"/>
                </a:solidFill>
              </a:rPr>
              <a:t>lcgft</a:t>
            </a:r>
            <a:r>
              <a:rPr lang="en-US" sz="2200" dirty="0">
                <a:solidFill>
                  <a:srgbClr val="FF0000"/>
                </a:solidFill>
              </a:rPr>
              <a:t> </a:t>
            </a:r>
            <a:endParaRPr lang="en-US" sz="2200" dirty="0" smtClean="0">
              <a:solidFill>
                <a:srgbClr val="FF0000"/>
              </a:solidFill>
            </a:endParaRPr>
          </a:p>
          <a:p>
            <a:pPr marL="457200" lvl="1" indent="0">
              <a:buNone/>
            </a:pPr>
            <a:r>
              <a:rPr lang="en-US" sz="2200" dirty="0" smtClean="0"/>
              <a:t>655 _7 Preludes (Music) $2 </a:t>
            </a:r>
            <a:r>
              <a:rPr lang="en-US" sz="2200" dirty="0" err="1" smtClean="0"/>
              <a:t>lcgft</a:t>
            </a:r>
            <a:endParaRPr lang="en-US" sz="2200" dirty="0" smtClean="0"/>
          </a:p>
          <a:p>
            <a:pPr marL="457200" lvl="1" indent="0">
              <a:buNone/>
            </a:pPr>
            <a:r>
              <a:rPr lang="en-US" sz="2200" dirty="0" smtClean="0"/>
              <a:t>655 _7 Scores. $2 </a:t>
            </a:r>
            <a:r>
              <a:rPr lang="en-US" sz="2200" dirty="0" err="1" smtClean="0"/>
              <a:t>lcgft</a:t>
            </a:r>
            <a:endParaRPr lang="en-US" sz="2200"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37</a:t>
            </a:fld>
            <a:endParaRPr lang="en-US"/>
          </a:p>
        </p:txBody>
      </p:sp>
      <p:pic>
        <p:nvPicPr>
          <p:cNvPr id="7" name="Picture 6"/>
          <p:cNvPicPr>
            <a:picLocks noChangeAspect="1"/>
          </p:cNvPicPr>
          <p:nvPr/>
        </p:nvPicPr>
        <p:blipFill>
          <a:blip r:embed="rId3"/>
          <a:stretch>
            <a:fillRect/>
          </a:stretch>
        </p:blipFill>
        <p:spPr>
          <a:xfrm>
            <a:off x="6241609" y="3612229"/>
            <a:ext cx="5728716" cy="3224403"/>
          </a:xfrm>
          <a:prstGeom prst="rect">
            <a:avLst/>
          </a:prstGeom>
        </p:spPr>
      </p:pic>
      <p:pic>
        <p:nvPicPr>
          <p:cNvPr id="9" name="Picture 8"/>
          <p:cNvPicPr>
            <a:picLocks noChangeAspect="1"/>
          </p:cNvPicPr>
          <p:nvPr/>
        </p:nvPicPr>
        <p:blipFill>
          <a:blip r:embed="rId4"/>
          <a:stretch>
            <a:fillRect/>
          </a:stretch>
        </p:blipFill>
        <p:spPr>
          <a:xfrm>
            <a:off x="5864377" y="4057427"/>
            <a:ext cx="607219" cy="2801303"/>
          </a:xfrm>
          <a:prstGeom prst="rect">
            <a:avLst/>
          </a:prstGeom>
        </p:spPr>
      </p:pic>
    </p:spTree>
    <p:extLst>
      <p:ext uri="{BB962C8B-B14F-4D97-AF65-F5344CB8AC3E}">
        <p14:creationId xmlns:p14="http://schemas.microsoft.com/office/powerpoint/2010/main" val="28867104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957"/>
            <a:ext cx="10515600" cy="861890"/>
          </a:xfrm>
        </p:spPr>
        <p:txBody>
          <a:bodyPr/>
          <a:lstStyle/>
          <a:p>
            <a:r>
              <a:rPr lang="en-US" dirty="0" smtClean="0">
                <a:latin typeface="+mn-lt"/>
              </a:rPr>
              <a:t>LC Genre/Form Terms</a:t>
            </a:r>
            <a:endParaRPr lang="en-US" dirty="0">
              <a:latin typeface="+mn-lt"/>
            </a:endParaRPr>
          </a:p>
        </p:txBody>
      </p:sp>
      <p:sp>
        <p:nvSpPr>
          <p:cNvPr id="3" name="Content Placeholder 2"/>
          <p:cNvSpPr>
            <a:spLocks noGrp="1"/>
          </p:cNvSpPr>
          <p:nvPr>
            <p:ph idx="1"/>
          </p:nvPr>
        </p:nvSpPr>
        <p:spPr>
          <a:xfrm>
            <a:off x="838200" y="1065125"/>
            <a:ext cx="10988710" cy="5792875"/>
          </a:xfrm>
        </p:spPr>
        <p:txBody>
          <a:bodyPr>
            <a:normAutofit lnSpcReduction="10000"/>
          </a:bodyPr>
          <a:lstStyle/>
          <a:p>
            <a:r>
              <a:rPr lang="en-US" dirty="0" smtClean="0"/>
              <a:t>General principles</a:t>
            </a:r>
          </a:p>
          <a:p>
            <a:pPr lvl="1"/>
            <a:r>
              <a:rPr lang="en-US" dirty="0" smtClean="0"/>
              <a:t>If no predominant genre/form and not classified in a number that reflects genre/form, then assign terms in any order considered to be most useful</a:t>
            </a:r>
          </a:p>
          <a:p>
            <a:pPr lvl="1"/>
            <a:r>
              <a:rPr lang="en-US" dirty="0" smtClean="0"/>
              <a:t>If terms are assigned for the whole resource and for parts of the resource, assign terms for the whole before terms for the parts</a:t>
            </a:r>
          </a:p>
          <a:p>
            <a:pPr lvl="1"/>
            <a:endParaRPr lang="en-US" dirty="0"/>
          </a:p>
          <a:p>
            <a:pPr marL="457200" lvl="1" indent="0">
              <a:buNone/>
            </a:pPr>
            <a:r>
              <a:rPr lang="en-US" altLang="ja-JP" dirty="0" smtClean="0"/>
              <a:t>245 10  Orchestral </a:t>
            </a:r>
            <a:r>
              <a:rPr lang="en-US" altLang="ja-JP" dirty="0"/>
              <a:t>works / </a:t>
            </a:r>
            <a:r>
              <a:rPr lang="en-US" altLang="ja-JP" dirty="0" smtClean="0"/>
              <a:t>$c </a:t>
            </a:r>
            <a:r>
              <a:rPr lang="en-US" altLang="ja-JP" dirty="0"/>
              <a:t>Henri </a:t>
            </a:r>
            <a:r>
              <a:rPr lang="en-US" altLang="ja-JP" dirty="0" err="1"/>
              <a:t>Dutilleux</a:t>
            </a:r>
            <a:r>
              <a:rPr lang="en-US" altLang="ja-JP" dirty="0"/>
              <a:t>. </a:t>
            </a:r>
            <a:endParaRPr lang="en-US" altLang="ja-JP" dirty="0" smtClean="0"/>
          </a:p>
          <a:p>
            <a:pPr marL="457200" lvl="1" indent="0">
              <a:buNone/>
            </a:pPr>
            <a:r>
              <a:rPr lang="en-US" altLang="ja-JP" dirty="0"/>
              <a:t>505 0_ </a:t>
            </a:r>
            <a:r>
              <a:rPr lang="en-US" altLang="ja-JP" dirty="0" smtClean="0"/>
              <a:t> Symphony </a:t>
            </a:r>
            <a:r>
              <a:rPr lang="en-US" altLang="ja-JP" dirty="0"/>
              <a:t>no. 1 -- Tout un monde </a:t>
            </a:r>
            <a:r>
              <a:rPr lang="en-US" altLang="ja-JP" dirty="0" err="1"/>
              <a:t>lointain</a:t>
            </a:r>
            <a:r>
              <a:rPr lang="en-US" altLang="ja-JP" dirty="0"/>
              <a:t> </a:t>
            </a:r>
            <a:r>
              <a:rPr lang="en-US" altLang="ja-JP" dirty="0" smtClean="0"/>
              <a:t>-- </a:t>
            </a:r>
            <a:r>
              <a:rPr lang="en-US" altLang="ja-JP" dirty="0"/>
              <a:t>The shadows of time : for </a:t>
            </a:r>
            <a:r>
              <a:rPr lang="en-US" altLang="ja-JP" dirty="0" smtClean="0"/>
              <a:t>3</a:t>
            </a:r>
          </a:p>
          <a:p>
            <a:pPr marL="457200" lvl="1" indent="0">
              <a:buNone/>
            </a:pPr>
            <a:r>
              <a:rPr lang="en-US" altLang="ja-JP" dirty="0"/>
              <a:t>	</a:t>
            </a:r>
            <a:r>
              <a:rPr lang="en-US" altLang="ja-JP" dirty="0" smtClean="0"/>
              <a:t>       children's </a:t>
            </a:r>
            <a:r>
              <a:rPr lang="en-US" altLang="ja-JP" dirty="0"/>
              <a:t>voices and orchestra -- </a:t>
            </a:r>
            <a:r>
              <a:rPr lang="en-US" altLang="ja-JP" dirty="0" err="1"/>
              <a:t>Métaboles</a:t>
            </a:r>
            <a:r>
              <a:rPr lang="en-US" altLang="ja-JP" dirty="0"/>
              <a:t> -- Violin concerto : </a:t>
            </a:r>
            <a:r>
              <a:rPr lang="en-US" altLang="ja-JP" dirty="0" err="1"/>
              <a:t>L'arbre</a:t>
            </a:r>
            <a:r>
              <a:rPr lang="en-US" altLang="ja-JP" dirty="0"/>
              <a:t> </a:t>
            </a:r>
            <a:r>
              <a:rPr lang="en-US" altLang="ja-JP" dirty="0" smtClean="0"/>
              <a:t>des</a:t>
            </a:r>
          </a:p>
          <a:p>
            <a:pPr marL="457200" lvl="1" indent="0">
              <a:buNone/>
            </a:pPr>
            <a:r>
              <a:rPr lang="en-US" altLang="ja-JP" dirty="0"/>
              <a:t> </a:t>
            </a:r>
            <a:r>
              <a:rPr lang="en-US" altLang="ja-JP" dirty="0" smtClean="0"/>
              <a:t>             </a:t>
            </a:r>
            <a:r>
              <a:rPr lang="en-US" altLang="ja-JP" dirty="0" err="1" smtClean="0"/>
              <a:t>songes</a:t>
            </a:r>
            <a:r>
              <a:rPr lang="en-US" altLang="ja-JP" dirty="0" smtClean="0"/>
              <a:t> -- </a:t>
            </a:r>
            <a:r>
              <a:rPr lang="en-US" altLang="ja-JP" dirty="0"/>
              <a:t>Symphony no. 2 : Le double -- Sur le </a:t>
            </a:r>
            <a:r>
              <a:rPr lang="en-US" altLang="ja-JP" dirty="0" err="1"/>
              <a:t>même</a:t>
            </a:r>
            <a:r>
              <a:rPr lang="en-US" altLang="ja-JP" dirty="0"/>
              <a:t> accord : nocturne for </a:t>
            </a:r>
            <a:endParaRPr lang="en-US" altLang="ja-JP" dirty="0" smtClean="0"/>
          </a:p>
          <a:p>
            <a:pPr marL="457200" lvl="1" indent="0">
              <a:buNone/>
            </a:pPr>
            <a:r>
              <a:rPr lang="en-US" altLang="ja-JP" dirty="0"/>
              <a:t> </a:t>
            </a:r>
            <a:r>
              <a:rPr lang="en-US" altLang="ja-JP" dirty="0" smtClean="0"/>
              <a:t>             violin </a:t>
            </a:r>
            <a:r>
              <a:rPr lang="en-US" altLang="ja-JP" dirty="0"/>
              <a:t>and orchestra </a:t>
            </a:r>
            <a:r>
              <a:rPr lang="en-US" altLang="ja-JP" dirty="0" smtClean="0"/>
              <a:t>-- </a:t>
            </a:r>
            <a:r>
              <a:rPr lang="en-US" altLang="ja-JP" dirty="0"/>
              <a:t>Les citations : diptych for oboe, harpsichord, bass </a:t>
            </a:r>
            <a:r>
              <a:rPr lang="en-US" altLang="ja-JP" dirty="0" smtClean="0"/>
              <a:t>and</a:t>
            </a:r>
          </a:p>
          <a:p>
            <a:pPr marL="457200" lvl="1" indent="0">
              <a:buNone/>
            </a:pPr>
            <a:r>
              <a:rPr lang="en-US" altLang="ja-JP" dirty="0"/>
              <a:t> </a:t>
            </a:r>
            <a:r>
              <a:rPr lang="en-US" altLang="ja-JP" dirty="0" smtClean="0"/>
              <a:t>             percussion -- </a:t>
            </a:r>
            <a:r>
              <a:rPr lang="en-US" altLang="ja-JP" dirty="0" err="1"/>
              <a:t>Mystère</a:t>
            </a:r>
            <a:r>
              <a:rPr lang="en-US" altLang="ja-JP" dirty="0"/>
              <a:t> de </a:t>
            </a:r>
            <a:r>
              <a:rPr lang="en-US" altLang="ja-JP" dirty="0" err="1"/>
              <a:t>l'instant</a:t>
            </a:r>
            <a:r>
              <a:rPr lang="en-US" altLang="ja-JP" dirty="0"/>
              <a:t> -- Timbres, </a:t>
            </a:r>
            <a:r>
              <a:rPr lang="en-US" altLang="ja-JP" dirty="0" err="1"/>
              <a:t>espace</a:t>
            </a:r>
            <a:r>
              <a:rPr lang="en-US" altLang="ja-JP" dirty="0"/>
              <a:t>, </a:t>
            </a:r>
            <a:r>
              <a:rPr lang="en-US" altLang="ja-JP" dirty="0" err="1"/>
              <a:t>mouvement</a:t>
            </a:r>
            <a:r>
              <a:rPr lang="en-US" altLang="ja-JP" dirty="0"/>
              <a:t>.</a:t>
            </a:r>
            <a:endParaRPr lang="en-US" altLang="ja-JP" dirty="0" smtClean="0"/>
          </a:p>
          <a:p>
            <a:pPr marL="457200" lvl="1" indent="0">
              <a:buNone/>
            </a:pPr>
            <a:r>
              <a:rPr lang="en-US" dirty="0" smtClean="0">
                <a:solidFill>
                  <a:srgbClr val="FF0000"/>
                </a:solidFill>
              </a:rPr>
              <a:t>655 _7  Art music. $2 </a:t>
            </a:r>
            <a:r>
              <a:rPr lang="en-US" dirty="0" err="1">
                <a:solidFill>
                  <a:srgbClr val="FF0000"/>
                </a:solidFill>
              </a:rPr>
              <a:t>lcgft</a:t>
            </a:r>
            <a:endParaRPr lang="en-US" dirty="0">
              <a:solidFill>
                <a:srgbClr val="FF0000"/>
              </a:solidFill>
            </a:endParaRPr>
          </a:p>
          <a:p>
            <a:pPr marL="457200" lvl="1" indent="0">
              <a:buNone/>
            </a:pPr>
            <a:r>
              <a:rPr lang="en-US" dirty="0"/>
              <a:t>655 </a:t>
            </a:r>
            <a:r>
              <a:rPr lang="en-US" dirty="0" smtClean="0"/>
              <a:t>_7  Symphonies. $2 </a:t>
            </a:r>
            <a:r>
              <a:rPr lang="en-US" dirty="0" err="1"/>
              <a:t>lcgft</a:t>
            </a:r>
            <a:endParaRPr lang="en-US" dirty="0"/>
          </a:p>
          <a:p>
            <a:pPr marL="457200" lvl="1" indent="0">
              <a:buNone/>
            </a:pPr>
            <a:r>
              <a:rPr lang="en-US" dirty="0"/>
              <a:t>655 </a:t>
            </a:r>
            <a:r>
              <a:rPr lang="en-US" dirty="0" smtClean="0"/>
              <a:t>_7  Concertos. $2 </a:t>
            </a:r>
            <a:r>
              <a:rPr lang="en-US" dirty="0" err="1"/>
              <a:t>lcgft</a:t>
            </a:r>
            <a:endParaRPr lang="en-US" dirty="0"/>
          </a:p>
          <a:p>
            <a:pPr marL="457200" lvl="1" indent="0">
              <a:buNone/>
            </a:pPr>
            <a:r>
              <a:rPr lang="en-US" dirty="0"/>
              <a:t>655 </a:t>
            </a:r>
            <a:r>
              <a:rPr lang="en-US" dirty="0" smtClean="0"/>
              <a:t>_7  Chamber music. $2 </a:t>
            </a:r>
            <a:r>
              <a:rPr lang="en-US" dirty="0" err="1"/>
              <a:t>lcgft</a:t>
            </a: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38</a:t>
            </a:fld>
            <a:endParaRPr lang="en-US"/>
          </a:p>
        </p:txBody>
      </p:sp>
    </p:spTree>
    <p:extLst>
      <p:ext uri="{BB962C8B-B14F-4D97-AF65-F5344CB8AC3E}">
        <p14:creationId xmlns:p14="http://schemas.microsoft.com/office/powerpoint/2010/main" val="8173879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4241"/>
          </a:xfrm>
        </p:spPr>
        <p:txBody>
          <a:bodyPr>
            <a:normAutofit fontScale="90000"/>
          </a:bodyPr>
          <a:lstStyle/>
          <a:p>
            <a:r>
              <a:rPr lang="en-US" dirty="0" smtClean="0"/>
              <a:t>LCGFT Exercise 1</a:t>
            </a:r>
            <a:endParaRPr lang="en-US" dirty="0"/>
          </a:p>
        </p:txBody>
      </p:sp>
      <p:sp>
        <p:nvSpPr>
          <p:cNvPr id="3" name="Content Placeholder 2"/>
          <p:cNvSpPr>
            <a:spLocks noGrp="1"/>
          </p:cNvSpPr>
          <p:nvPr>
            <p:ph idx="1"/>
          </p:nvPr>
        </p:nvSpPr>
        <p:spPr>
          <a:xfrm>
            <a:off x="838200" y="1282389"/>
            <a:ext cx="5529146" cy="5256523"/>
          </a:xfrm>
        </p:spPr>
        <p:txBody>
          <a:bodyPr>
            <a:normAutofit/>
          </a:bodyPr>
          <a:lstStyle/>
          <a:p>
            <a:pPr marL="0" indent="0">
              <a:buNone/>
            </a:pPr>
            <a:r>
              <a:rPr lang="en-US" dirty="0" smtClean="0"/>
              <a:t>You </a:t>
            </a:r>
            <a:r>
              <a:rPr lang="en-US" dirty="0"/>
              <a:t>are </a:t>
            </a:r>
            <a:r>
              <a:rPr lang="en-US" dirty="0" smtClean="0"/>
              <a:t>cataloging a DVD compilation containing three feature films, and short animated film.  Title A is a feature fiction car-chase film, Title B is a feature fiction circus film, Title C is a feature documentary about an indigenous Amazonian tribe.  Title D is the short animated film fiction produced using stop-motion technique.  Assign appropriate LCGFT terms in MARC for this compilation.  </a:t>
            </a:r>
            <a:r>
              <a:rPr lang="en-US" i="1" dirty="0" smtClean="0"/>
              <a:t>Hint:</a:t>
            </a:r>
            <a:r>
              <a:rPr lang="en-US" dirty="0" smtClean="0"/>
              <a:t> consider using $3.</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39</a:t>
            </a:fld>
            <a:endParaRPr lang="en-US"/>
          </a:p>
        </p:txBody>
      </p:sp>
      <p:sp>
        <p:nvSpPr>
          <p:cNvPr id="6" name="TextBox 5"/>
          <p:cNvSpPr txBox="1"/>
          <p:nvPr/>
        </p:nvSpPr>
        <p:spPr>
          <a:xfrm>
            <a:off x="6846849" y="365125"/>
            <a:ext cx="5345151" cy="6370975"/>
          </a:xfrm>
          <a:prstGeom prst="rect">
            <a:avLst/>
          </a:prstGeom>
          <a:noFill/>
        </p:spPr>
        <p:txBody>
          <a:bodyPr wrap="square" rtlCol="0">
            <a:spAutoFit/>
          </a:bodyPr>
          <a:lstStyle/>
          <a:p>
            <a:r>
              <a:rPr lang="en-US" sz="2600" dirty="0" smtClean="0"/>
              <a:t>These are all valid LCGFT terms:</a:t>
            </a:r>
          </a:p>
          <a:p>
            <a:endParaRPr lang="en-US" sz="2600" dirty="0" smtClean="0"/>
          </a:p>
          <a:p>
            <a:r>
              <a:rPr lang="en-US" sz="2600" b="1" dirty="0"/>
              <a:t>Animated films  </a:t>
            </a:r>
            <a:r>
              <a:rPr lang="en-US" sz="2600" dirty="0"/>
              <a:t>BT Motion pictures </a:t>
            </a:r>
          </a:p>
          <a:p>
            <a:r>
              <a:rPr lang="en-US" sz="2600" b="1" dirty="0"/>
              <a:t>Car-chase films  </a:t>
            </a:r>
            <a:r>
              <a:rPr lang="en-US" sz="2600" dirty="0"/>
              <a:t>BT Motion pictures </a:t>
            </a:r>
            <a:endParaRPr lang="en-US" sz="2600" dirty="0" smtClean="0"/>
          </a:p>
          <a:p>
            <a:r>
              <a:rPr lang="en-US" sz="2600" b="1" dirty="0"/>
              <a:t>Circus films </a:t>
            </a:r>
            <a:r>
              <a:rPr lang="en-US" sz="2600" b="1" dirty="0" smtClean="0"/>
              <a:t> </a:t>
            </a:r>
            <a:r>
              <a:rPr lang="en-US" sz="2600" dirty="0" smtClean="0"/>
              <a:t>BT </a:t>
            </a:r>
            <a:r>
              <a:rPr lang="en-US" sz="2600" dirty="0"/>
              <a:t>Motion pictures </a:t>
            </a:r>
            <a:endParaRPr lang="en-US" sz="2600" dirty="0" smtClean="0"/>
          </a:p>
          <a:p>
            <a:r>
              <a:rPr lang="en-US" sz="2600" b="1" dirty="0" smtClean="0"/>
              <a:t>Documentary films</a:t>
            </a:r>
            <a:r>
              <a:rPr lang="en-US" sz="2600" dirty="0"/>
              <a:t>  BT </a:t>
            </a:r>
            <a:r>
              <a:rPr lang="en-US" sz="2600" dirty="0" smtClean="0"/>
              <a:t>Nonfiction</a:t>
            </a:r>
          </a:p>
          <a:p>
            <a:r>
              <a:rPr lang="en-US" sz="2600" dirty="0"/>
              <a:t> </a:t>
            </a:r>
            <a:r>
              <a:rPr lang="en-US" sz="2600" dirty="0" smtClean="0"/>
              <a:t>   films </a:t>
            </a:r>
          </a:p>
          <a:p>
            <a:r>
              <a:rPr lang="en-US" sz="2600" b="1" dirty="0"/>
              <a:t>Ethnographic films  </a:t>
            </a:r>
            <a:r>
              <a:rPr lang="en-US" sz="2600" dirty="0"/>
              <a:t>BT </a:t>
            </a:r>
            <a:r>
              <a:rPr lang="en-US" sz="2600" dirty="0" smtClean="0"/>
              <a:t>Documentary</a:t>
            </a:r>
          </a:p>
          <a:p>
            <a:r>
              <a:rPr lang="en-US" sz="2600" dirty="0"/>
              <a:t> </a:t>
            </a:r>
            <a:r>
              <a:rPr lang="en-US" sz="2600" dirty="0" smtClean="0"/>
              <a:t>  films</a:t>
            </a:r>
          </a:p>
          <a:p>
            <a:r>
              <a:rPr lang="en-US" sz="2600" b="1" dirty="0" smtClean="0"/>
              <a:t>Feature films  </a:t>
            </a:r>
            <a:r>
              <a:rPr lang="en-US" sz="2600" dirty="0" smtClean="0"/>
              <a:t>BT Motion pictures</a:t>
            </a:r>
          </a:p>
          <a:p>
            <a:r>
              <a:rPr lang="en-US" sz="2600" b="1" dirty="0" smtClean="0"/>
              <a:t>Fiction films  </a:t>
            </a:r>
            <a:r>
              <a:rPr lang="en-US" sz="2600" dirty="0" smtClean="0"/>
              <a:t>BT Motion pictures</a:t>
            </a:r>
          </a:p>
          <a:p>
            <a:r>
              <a:rPr lang="en-US" sz="2600" b="1" dirty="0" smtClean="0"/>
              <a:t>Nonfiction films  </a:t>
            </a:r>
            <a:r>
              <a:rPr lang="en-US" sz="2600" dirty="0" smtClean="0"/>
              <a:t>BT Motion pictures</a:t>
            </a:r>
          </a:p>
          <a:p>
            <a:r>
              <a:rPr lang="en-US" sz="2600" b="1" dirty="0" smtClean="0"/>
              <a:t>Short films  </a:t>
            </a:r>
            <a:r>
              <a:rPr lang="en-US" sz="2600" dirty="0" smtClean="0"/>
              <a:t>BT Motion pictures</a:t>
            </a:r>
          </a:p>
          <a:p>
            <a:r>
              <a:rPr lang="en-US" sz="2600" b="1" dirty="0" smtClean="0"/>
              <a:t>Stop-motion </a:t>
            </a:r>
            <a:r>
              <a:rPr lang="en-US" sz="2600" b="1" dirty="0"/>
              <a:t>animation films  </a:t>
            </a:r>
            <a:r>
              <a:rPr lang="en-US" sz="2600" dirty="0" smtClean="0"/>
              <a:t>BT</a:t>
            </a:r>
          </a:p>
          <a:p>
            <a:r>
              <a:rPr lang="en-US" sz="2600" dirty="0"/>
              <a:t> </a:t>
            </a:r>
            <a:r>
              <a:rPr lang="en-US" sz="2600" dirty="0" smtClean="0"/>
              <a:t>  </a:t>
            </a:r>
            <a:r>
              <a:rPr lang="en-US" sz="2600" dirty="0"/>
              <a:t>Animated films </a:t>
            </a:r>
            <a:endParaRPr lang="en-US" sz="2600" dirty="0" smtClean="0"/>
          </a:p>
          <a:p>
            <a:endParaRPr lang="en-US" dirty="0"/>
          </a:p>
        </p:txBody>
      </p:sp>
    </p:spTree>
    <p:extLst>
      <p:ext uri="{BB962C8B-B14F-4D97-AF65-F5344CB8AC3E}">
        <p14:creationId xmlns:p14="http://schemas.microsoft.com/office/powerpoint/2010/main" val="4265092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838199" y="1825624"/>
            <a:ext cx="11030893" cy="4810565"/>
          </a:xfrm>
        </p:spPr>
        <p:txBody>
          <a:bodyPr>
            <a:normAutofit fontScale="92500" lnSpcReduction="10000"/>
          </a:bodyPr>
          <a:lstStyle/>
          <a:p>
            <a:r>
              <a:rPr lang="en-US" dirty="0" smtClean="0"/>
              <a:t>Starting with genre/form in 2007, LC has been developing new controlled vocabularies to describe some of these aspects, with the long-term goal of limiting LCSH to describe what a resource is about and using the new vocabularies to describe what it is</a:t>
            </a:r>
          </a:p>
          <a:p>
            <a:pPr lvl="1"/>
            <a:r>
              <a:rPr lang="en-US" sz="2800" dirty="0"/>
              <a:t>LCGFT (</a:t>
            </a:r>
            <a:r>
              <a:rPr lang="en-US" sz="2800" dirty="0" smtClean="0"/>
              <a:t>2007- ): </a:t>
            </a:r>
            <a:r>
              <a:rPr lang="en-US" sz="2800" dirty="0"/>
              <a:t>genre/form</a:t>
            </a:r>
          </a:p>
          <a:p>
            <a:pPr lvl="1"/>
            <a:r>
              <a:rPr lang="en-US" sz="2800" dirty="0"/>
              <a:t>LCMPT (2014- ): music medium of performance</a:t>
            </a:r>
          </a:p>
          <a:p>
            <a:pPr lvl="1"/>
            <a:r>
              <a:rPr lang="en-US" sz="2800" dirty="0"/>
              <a:t>LCDGT (2015- ): demographic groups (audience and </a:t>
            </a:r>
            <a:r>
              <a:rPr lang="en-US" sz="2800" dirty="0" smtClean="0"/>
              <a:t>creator/contributor</a:t>
            </a:r>
          </a:p>
          <a:p>
            <a:pPr marL="457200" lvl="1" indent="0">
              <a:buNone/>
            </a:pPr>
            <a:r>
              <a:rPr lang="en-US" sz="2800" dirty="0" smtClean="0"/>
              <a:t>   </a:t>
            </a:r>
            <a:r>
              <a:rPr lang="en-US" sz="2800" dirty="0"/>
              <a:t>characteristics)</a:t>
            </a:r>
          </a:p>
          <a:p>
            <a:r>
              <a:rPr lang="en-US" dirty="0" smtClean="0"/>
              <a:t>New MARC fields/subfields were created to record form of work (380), medium of performance (382), demographic group characteristics (385, 386), place of origin (370), and time period of creation (046 $k/$l and $o/$p, 388)</a:t>
            </a:r>
          </a:p>
          <a:p>
            <a:r>
              <a:rPr lang="en-US" dirty="0" smtClean="0"/>
              <a:t>Existing MARC fields already existed for genre/form (655), language (008/35-37, 041), and country of production (257)</a:t>
            </a:r>
          </a:p>
          <a:p>
            <a:pPr lvl="1"/>
            <a:endParaRPr lang="en-US" sz="2800"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4</a:t>
            </a:fld>
            <a:endParaRPr lang="en-US"/>
          </a:p>
        </p:txBody>
      </p:sp>
    </p:spTree>
    <p:extLst>
      <p:ext uri="{BB962C8B-B14F-4D97-AF65-F5344CB8AC3E}">
        <p14:creationId xmlns:p14="http://schemas.microsoft.com/office/powerpoint/2010/main" val="22244248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39568"/>
          </a:xfrm>
        </p:spPr>
        <p:txBody>
          <a:bodyPr/>
          <a:lstStyle/>
          <a:p>
            <a:r>
              <a:rPr lang="en-US" dirty="0" smtClean="0"/>
              <a:t>LCGFT Exercise 2</a:t>
            </a:r>
            <a:endParaRPr lang="en-US" dirty="0"/>
          </a:p>
        </p:txBody>
      </p:sp>
      <p:sp>
        <p:nvSpPr>
          <p:cNvPr id="3" name="Content Placeholder 2"/>
          <p:cNvSpPr>
            <a:spLocks noGrp="1"/>
          </p:cNvSpPr>
          <p:nvPr>
            <p:ph idx="1"/>
          </p:nvPr>
        </p:nvSpPr>
        <p:spPr>
          <a:xfrm>
            <a:off x="838200" y="1448149"/>
            <a:ext cx="5529146" cy="4764746"/>
          </a:xfrm>
        </p:spPr>
        <p:txBody>
          <a:bodyPr>
            <a:normAutofit/>
          </a:bodyPr>
          <a:lstStyle/>
          <a:p>
            <a:pPr marL="0" indent="0">
              <a:buNone/>
            </a:pPr>
            <a:r>
              <a:rPr lang="en-US" dirty="0" smtClean="0"/>
              <a:t>You </a:t>
            </a:r>
            <a:r>
              <a:rPr lang="en-US" dirty="0"/>
              <a:t>are </a:t>
            </a:r>
            <a:r>
              <a:rPr lang="en-US" dirty="0" smtClean="0"/>
              <a:t>cataloging the </a:t>
            </a:r>
            <a:r>
              <a:rPr lang="en-US" dirty="0"/>
              <a:t>compilation </a:t>
            </a:r>
            <a:r>
              <a:rPr lang="en-US" b="1" i="1" dirty="0" smtClean="0">
                <a:solidFill>
                  <a:schemeClr val="accent2">
                    <a:lumMod val="75000"/>
                  </a:schemeClr>
                </a:solidFill>
              </a:rPr>
              <a:t>Bred Any Good </a:t>
            </a:r>
            <a:r>
              <a:rPr lang="en-US" b="1" i="1" dirty="0">
                <a:solidFill>
                  <a:schemeClr val="accent2">
                    <a:lumMod val="75000"/>
                  </a:schemeClr>
                </a:solidFill>
              </a:rPr>
              <a:t>Rooks Lately?:  </a:t>
            </a:r>
            <a:r>
              <a:rPr lang="en-US" b="1" i="1" dirty="0" smtClean="0">
                <a:solidFill>
                  <a:schemeClr val="accent2">
                    <a:lumMod val="75000"/>
                  </a:schemeClr>
                </a:solidFill>
              </a:rPr>
              <a:t>A Collection </a:t>
            </a:r>
            <a:r>
              <a:rPr lang="en-US" b="1" i="1" dirty="0">
                <a:solidFill>
                  <a:schemeClr val="accent2">
                    <a:lumMod val="75000"/>
                  </a:schemeClr>
                </a:solidFill>
              </a:rPr>
              <a:t>of </a:t>
            </a:r>
            <a:r>
              <a:rPr lang="en-US" b="1" i="1" dirty="0" smtClean="0">
                <a:solidFill>
                  <a:schemeClr val="accent2">
                    <a:lumMod val="75000"/>
                  </a:schemeClr>
                </a:solidFill>
              </a:rPr>
              <a:t>Puns</a:t>
            </a:r>
            <a:r>
              <a:rPr lang="en-US" b="1" i="1" dirty="0">
                <a:solidFill>
                  <a:schemeClr val="accent2">
                    <a:lumMod val="75000"/>
                  </a:schemeClr>
                </a:solidFill>
              </a:rPr>
              <a:t>, </a:t>
            </a:r>
            <a:r>
              <a:rPr lang="en-US" b="1" i="1" dirty="0" smtClean="0">
                <a:solidFill>
                  <a:schemeClr val="accent2">
                    <a:lumMod val="75000"/>
                  </a:schemeClr>
                </a:solidFill>
              </a:rPr>
              <a:t>Shaggy Dogs</a:t>
            </a:r>
            <a:r>
              <a:rPr lang="en-US" b="1" i="1" dirty="0">
                <a:solidFill>
                  <a:schemeClr val="accent2">
                    <a:lumMod val="75000"/>
                  </a:schemeClr>
                </a:solidFill>
              </a:rPr>
              <a:t>, </a:t>
            </a:r>
            <a:r>
              <a:rPr lang="en-US" b="1" i="1" dirty="0" smtClean="0">
                <a:solidFill>
                  <a:schemeClr val="accent2">
                    <a:lumMod val="75000"/>
                  </a:schemeClr>
                </a:solidFill>
              </a:rPr>
              <a:t>Spoonerisms</a:t>
            </a:r>
            <a:r>
              <a:rPr lang="en-US" b="1" i="1" dirty="0">
                <a:solidFill>
                  <a:schemeClr val="accent2">
                    <a:lumMod val="75000"/>
                  </a:schemeClr>
                </a:solidFill>
              </a:rPr>
              <a:t>, </a:t>
            </a:r>
            <a:r>
              <a:rPr lang="en-US" b="1" i="1" dirty="0" err="1" smtClean="0">
                <a:solidFill>
                  <a:schemeClr val="accent2">
                    <a:lumMod val="75000"/>
                  </a:schemeClr>
                </a:solidFill>
              </a:rPr>
              <a:t>Feghoots</a:t>
            </a:r>
            <a:r>
              <a:rPr lang="en-US" b="1" i="1" dirty="0" smtClean="0">
                <a:solidFill>
                  <a:schemeClr val="accent2">
                    <a:lumMod val="75000"/>
                  </a:schemeClr>
                </a:solidFill>
              </a:rPr>
              <a:t> </a:t>
            </a:r>
            <a:r>
              <a:rPr lang="en-US" b="1" i="1" dirty="0">
                <a:solidFill>
                  <a:schemeClr val="accent2">
                    <a:lumMod val="75000"/>
                  </a:schemeClr>
                </a:solidFill>
              </a:rPr>
              <a:t>&amp; </a:t>
            </a:r>
            <a:r>
              <a:rPr lang="en-US" b="1" i="1" dirty="0" err="1" smtClean="0">
                <a:solidFill>
                  <a:schemeClr val="accent2">
                    <a:lumMod val="75000"/>
                  </a:schemeClr>
                </a:solidFill>
              </a:rPr>
              <a:t>Malappropriate</a:t>
            </a:r>
            <a:r>
              <a:rPr lang="en-US" b="1" i="1" dirty="0" smtClean="0">
                <a:solidFill>
                  <a:schemeClr val="accent2">
                    <a:lumMod val="75000"/>
                  </a:schemeClr>
                </a:solidFill>
              </a:rPr>
              <a:t> Stories</a:t>
            </a:r>
            <a:r>
              <a:rPr lang="en-US" dirty="0" smtClean="0"/>
              <a:t>.  Assign LCGFT for this collection using MARC coding.  Use these screenshots from </a:t>
            </a:r>
            <a:r>
              <a:rPr lang="en-US" i="1" dirty="0" smtClean="0"/>
              <a:t>Classification Web </a:t>
            </a:r>
            <a:r>
              <a:rPr lang="en-US" dirty="0" smtClean="0"/>
              <a:t>to choose the appropriate term(s).  Consider whether the rule of three or rule of four applies.</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40</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946" y="738769"/>
            <a:ext cx="3304032" cy="4974336"/>
          </a:xfrm>
          <a:prstGeom prst="rect">
            <a:avLst/>
          </a:prstGeom>
        </p:spPr>
      </p:pic>
    </p:spTree>
    <p:extLst>
      <p:ext uri="{BB962C8B-B14F-4D97-AF65-F5344CB8AC3E}">
        <p14:creationId xmlns:p14="http://schemas.microsoft.com/office/powerpoint/2010/main" val="37873725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41</a:t>
            </a:fld>
            <a:endParaRPr lang="en-US"/>
          </a:p>
        </p:txBody>
      </p:sp>
      <p:pic>
        <p:nvPicPr>
          <p:cNvPr id="3" name="Picture 2"/>
          <p:cNvPicPr>
            <a:picLocks noChangeAspect="1"/>
          </p:cNvPicPr>
          <p:nvPr/>
        </p:nvPicPr>
        <p:blipFill>
          <a:blip r:embed="rId3"/>
          <a:stretch>
            <a:fillRect/>
          </a:stretch>
        </p:blipFill>
        <p:spPr>
          <a:xfrm>
            <a:off x="448089" y="28289"/>
            <a:ext cx="5040344" cy="6829711"/>
          </a:xfrm>
          <a:prstGeom prst="rect">
            <a:avLst/>
          </a:prstGeom>
        </p:spPr>
      </p:pic>
      <p:pic>
        <p:nvPicPr>
          <p:cNvPr id="4" name="Picture 3"/>
          <p:cNvPicPr>
            <a:picLocks noChangeAspect="1"/>
          </p:cNvPicPr>
          <p:nvPr/>
        </p:nvPicPr>
        <p:blipFill>
          <a:blip r:embed="rId4"/>
          <a:stretch>
            <a:fillRect/>
          </a:stretch>
        </p:blipFill>
        <p:spPr>
          <a:xfrm>
            <a:off x="8047869" y="3259092"/>
            <a:ext cx="3705225" cy="2428875"/>
          </a:xfrm>
          <a:prstGeom prst="rect">
            <a:avLst/>
          </a:prstGeom>
        </p:spPr>
      </p:pic>
      <p:pic>
        <p:nvPicPr>
          <p:cNvPr id="5" name="Picture 4"/>
          <p:cNvPicPr>
            <a:picLocks noChangeAspect="1"/>
          </p:cNvPicPr>
          <p:nvPr/>
        </p:nvPicPr>
        <p:blipFill>
          <a:blip r:embed="rId5"/>
          <a:stretch>
            <a:fillRect/>
          </a:stretch>
        </p:blipFill>
        <p:spPr>
          <a:xfrm>
            <a:off x="4951257" y="2082800"/>
            <a:ext cx="1838325" cy="1514475"/>
          </a:xfrm>
          <a:prstGeom prst="rect">
            <a:avLst/>
          </a:prstGeom>
        </p:spPr>
      </p:pic>
      <p:pic>
        <p:nvPicPr>
          <p:cNvPr id="6" name="Picture 5"/>
          <p:cNvPicPr>
            <a:picLocks noChangeAspect="1"/>
          </p:cNvPicPr>
          <p:nvPr/>
        </p:nvPicPr>
        <p:blipFill>
          <a:blip r:embed="rId6"/>
          <a:stretch>
            <a:fillRect/>
          </a:stretch>
        </p:blipFill>
        <p:spPr>
          <a:xfrm>
            <a:off x="4946379" y="4098925"/>
            <a:ext cx="2219325" cy="2257425"/>
          </a:xfrm>
          <a:prstGeom prst="rect">
            <a:avLst/>
          </a:prstGeom>
        </p:spPr>
      </p:pic>
      <p:pic>
        <p:nvPicPr>
          <p:cNvPr id="7" name="Picture 6"/>
          <p:cNvPicPr>
            <a:picLocks noChangeAspect="1"/>
          </p:cNvPicPr>
          <p:nvPr/>
        </p:nvPicPr>
        <p:blipFill>
          <a:blip r:embed="rId7"/>
          <a:stretch>
            <a:fillRect/>
          </a:stretch>
        </p:blipFill>
        <p:spPr>
          <a:xfrm>
            <a:off x="8090731" y="1323884"/>
            <a:ext cx="3619500" cy="1266825"/>
          </a:xfrm>
          <a:prstGeom prst="rect">
            <a:avLst/>
          </a:prstGeom>
        </p:spPr>
      </p:pic>
      <p:pic>
        <p:nvPicPr>
          <p:cNvPr id="8" name="Picture 7"/>
          <p:cNvPicPr>
            <a:picLocks noChangeAspect="1"/>
          </p:cNvPicPr>
          <p:nvPr/>
        </p:nvPicPr>
        <p:blipFill>
          <a:blip r:embed="rId8"/>
          <a:stretch>
            <a:fillRect/>
          </a:stretch>
        </p:blipFill>
        <p:spPr>
          <a:xfrm>
            <a:off x="4929333" y="914400"/>
            <a:ext cx="2419350" cy="666750"/>
          </a:xfrm>
          <a:prstGeom prst="rect">
            <a:avLst/>
          </a:prstGeom>
        </p:spPr>
      </p:pic>
    </p:spTree>
    <p:extLst>
      <p:ext uri="{BB962C8B-B14F-4D97-AF65-F5344CB8AC3E}">
        <p14:creationId xmlns:p14="http://schemas.microsoft.com/office/powerpoint/2010/main" val="1704562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902" y="86452"/>
            <a:ext cx="10515600" cy="868142"/>
          </a:xfrm>
        </p:spPr>
        <p:txBody>
          <a:bodyPr/>
          <a:lstStyle/>
          <a:p>
            <a:r>
              <a:rPr lang="en-US" dirty="0" smtClean="0">
                <a:latin typeface="+mn-lt"/>
              </a:rPr>
              <a:t>“General” Terms</a:t>
            </a:r>
            <a:endParaRPr lang="en-US" dirty="0">
              <a:latin typeface="+mn-lt"/>
            </a:endParaRPr>
          </a:p>
        </p:txBody>
      </p:sp>
      <p:sp>
        <p:nvSpPr>
          <p:cNvPr id="3" name="Content Placeholder 2"/>
          <p:cNvSpPr>
            <a:spLocks noGrp="1"/>
          </p:cNvSpPr>
          <p:nvPr>
            <p:ph idx="1"/>
          </p:nvPr>
        </p:nvSpPr>
        <p:spPr>
          <a:xfrm>
            <a:off x="637902" y="1065125"/>
            <a:ext cx="11554098" cy="5792875"/>
          </a:xfrm>
        </p:spPr>
        <p:txBody>
          <a:bodyPr>
            <a:normAutofit/>
          </a:bodyPr>
          <a:lstStyle/>
          <a:p>
            <a:r>
              <a:rPr lang="en-US" dirty="0" smtClean="0"/>
              <a:t>Terms which </a:t>
            </a:r>
            <a:r>
              <a:rPr lang="en-US" dirty="0"/>
              <a:t>are not specific to a particular </a:t>
            </a:r>
            <a:r>
              <a:rPr lang="en-US" dirty="0" smtClean="0"/>
              <a:t>discipline</a:t>
            </a:r>
          </a:p>
          <a:p>
            <a:pPr marL="0" indent="0">
              <a:buNone/>
            </a:pPr>
            <a:r>
              <a:rPr lang="en-US" dirty="0" smtClean="0"/>
              <a:t>	</a:t>
            </a:r>
            <a:r>
              <a:rPr lang="en-US" b="1" dirty="0" smtClean="0">
                <a:solidFill>
                  <a:schemeClr val="accent1">
                    <a:lumMod val="75000"/>
                  </a:schemeClr>
                </a:solidFill>
              </a:rPr>
              <a:t>Abridgments	Almanacs		Bibliographies	Blogs</a:t>
            </a:r>
          </a:p>
          <a:p>
            <a:pPr marL="0" indent="0">
              <a:buNone/>
            </a:pPr>
            <a:r>
              <a:rPr lang="en-US" b="1" dirty="0">
                <a:solidFill>
                  <a:schemeClr val="accent1">
                    <a:lumMod val="75000"/>
                  </a:schemeClr>
                </a:solidFill>
              </a:rPr>
              <a:t>	</a:t>
            </a:r>
            <a:r>
              <a:rPr lang="en-US" b="1" dirty="0" smtClean="0">
                <a:solidFill>
                  <a:schemeClr val="accent1">
                    <a:lumMod val="75000"/>
                  </a:schemeClr>
                </a:solidFill>
              </a:rPr>
              <a:t>Conference papers and proceedings	Diaries		Dictionaries</a:t>
            </a:r>
          </a:p>
          <a:p>
            <a:pPr marL="0" indent="0">
              <a:buNone/>
            </a:pPr>
            <a:r>
              <a:rPr lang="en-US" b="1" dirty="0">
                <a:solidFill>
                  <a:schemeClr val="accent1">
                    <a:lumMod val="75000"/>
                  </a:schemeClr>
                </a:solidFill>
              </a:rPr>
              <a:t>	</a:t>
            </a:r>
            <a:r>
              <a:rPr lang="en-US" b="1" dirty="0" smtClean="0">
                <a:solidFill>
                  <a:schemeClr val="accent1">
                    <a:lumMod val="75000"/>
                  </a:schemeClr>
                </a:solidFill>
              </a:rPr>
              <a:t>FAQs			Guidebooks		Newsletters		Picture books</a:t>
            </a:r>
          </a:p>
          <a:p>
            <a:pPr marL="0" indent="0">
              <a:buNone/>
            </a:pPr>
            <a:r>
              <a:rPr lang="en-US" b="1" dirty="0">
                <a:solidFill>
                  <a:schemeClr val="accent1">
                    <a:lumMod val="75000"/>
                  </a:schemeClr>
                </a:solidFill>
              </a:rPr>
              <a:t>	</a:t>
            </a:r>
            <a:r>
              <a:rPr lang="en-US" b="1" dirty="0" smtClean="0">
                <a:solidFill>
                  <a:schemeClr val="accent1">
                    <a:lumMod val="75000"/>
                  </a:schemeClr>
                </a:solidFill>
              </a:rPr>
              <a:t>Sayings		Textbooks		Yearbooks		Zines</a:t>
            </a:r>
            <a:r>
              <a:rPr lang="en-US" dirty="0" smtClean="0"/>
              <a:t>	</a:t>
            </a:r>
            <a:endParaRPr lang="en-US" dirty="0"/>
          </a:p>
          <a:p>
            <a:r>
              <a:rPr lang="en-US" dirty="0"/>
              <a:t>T</a:t>
            </a:r>
            <a:r>
              <a:rPr lang="en-US" dirty="0" smtClean="0"/>
              <a:t>erms for ephemera     </a:t>
            </a:r>
            <a:r>
              <a:rPr lang="en-US" b="1" dirty="0" smtClean="0">
                <a:solidFill>
                  <a:schemeClr val="accent1">
                    <a:lumMod val="75000"/>
                  </a:schemeClr>
                </a:solidFill>
              </a:rPr>
              <a:t>Calendars</a:t>
            </a:r>
            <a:r>
              <a:rPr lang="en-US" dirty="0" smtClean="0"/>
              <a:t>     </a:t>
            </a:r>
            <a:r>
              <a:rPr lang="en-US" b="1" dirty="0" smtClean="0">
                <a:solidFill>
                  <a:schemeClr val="accent1">
                    <a:lumMod val="75000"/>
                  </a:schemeClr>
                </a:solidFill>
              </a:rPr>
              <a:t>Menus</a:t>
            </a:r>
            <a:r>
              <a:rPr lang="en-US" dirty="0" smtClean="0"/>
              <a:t>     </a:t>
            </a:r>
            <a:r>
              <a:rPr lang="en-US" b="1" dirty="0" smtClean="0">
                <a:solidFill>
                  <a:schemeClr val="accent1">
                    <a:lumMod val="75000"/>
                  </a:schemeClr>
                </a:solidFill>
              </a:rPr>
              <a:t>Theater programs</a:t>
            </a:r>
            <a:r>
              <a:rPr lang="en-US" dirty="0" smtClean="0"/>
              <a:t> </a:t>
            </a:r>
          </a:p>
          <a:p>
            <a:r>
              <a:rPr lang="en-US" dirty="0" smtClean="0"/>
              <a:t>Terms for some graphic materials     </a:t>
            </a:r>
            <a:r>
              <a:rPr lang="en-US" b="1" dirty="0" smtClean="0">
                <a:solidFill>
                  <a:srgbClr val="0070C0"/>
                </a:solidFill>
              </a:rPr>
              <a:t>Posters</a:t>
            </a:r>
            <a:r>
              <a:rPr lang="en-US" dirty="0" smtClean="0"/>
              <a:t>     </a:t>
            </a:r>
            <a:r>
              <a:rPr lang="en-US" b="1" dirty="0" smtClean="0">
                <a:solidFill>
                  <a:srgbClr val="0070C0"/>
                </a:solidFill>
              </a:rPr>
              <a:t>Postcards    Paper dolls</a:t>
            </a:r>
          </a:p>
          <a:p>
            <a:r>
              <a:rPr lang="en-US" dirty="0" smtClean="0"/>
              <a:t>Terms for puzzles and games     </a:t>
            </a:r>
            <a:r>
              <a:rPr lang="en-US" b="1" dirty="0" err="1" smtClean="0">
                <a:solidFill>
                  <a:schemeClr val="accent5"/>
                </a:solidFill>
              </a:rPr>
              <a:t>KenKen</a:t>
            </a:r>
            <a:r>
              <a:rPr lang="en-US" b="1" dirty="0" smtClean="0">
                <a:solidFill>
                  <a:schemeClr val="accent5"/>
                </a:solidFill>
              </a:rPr>
              <a:t> puzzles</a:t>
            </a:r>
            <a:r>
              <a:rPr lang="en-US" dirty="0" smtClean="0"/>
              <a:t>     </a:t>
            </a:r>
            <a:r>
              <a:rPr lang="en-US" b="1" dirty="0" smtClean="0">
                <a:solidFill>
                  <a:schemeClr val="accent1">
                    <a:lumMod val="75000"/>
                  </a:schemeClr>
                </a:solidFill>
              </a:rPr>
              <a:t>Sudoku puzzles</a:t>
            </a:r>
            <a:r>
              <a:rPr lang="en-US" dirty="0" smtClean="0"/>
              <a:t> </a:t>
            </a:r>
          </a:p>
          <a:p>
            <a:r>
              <a:rPr lang="en-US" dirty="0" smtClean="0"/>
              <a:t>Terms for types of toy and movable books     </a:t>
            </a:r>
            <a:r>
              <a:rPr lang="en-US" b="1" dirty="0" smtClean="0">
                <a:solidFill>
                  <a:schemeClr val="accent1">
                    <a:lumMod val="75000"/>
                  </a:schemeClr>
                </a:solidFill>
              </a:rPr>
              <a:t>Flip books</a:t>
            </a:r>
            <a:r>
              <a:rPr lang="en-US" dirty="0" smtClean="0"/>
              <a:t> </a:t>
            </a:r>
            <a:r>
              <a:rPr lang="en-US" b="1" dirty="0" smtClean="0">
                <a:solidFill>
                  <a:schemeClr val="accent1">
                    <a:lumMod val="75000"/>
                  </a:schemeClr>
                </a:solidFill>
              </a:rPr>
              <a:t>    Pop-up books</a:t>
            </a:r>
            <a:r>
              <a:rPr lang="en-US" dirty="0" smtClean="0"/>
              <a:t> </a:t>
            </a:r>
            <a:r>
              <a:rPr lang="en-US" dirty="0" smtClean="0">
                <a:solidFill>
                  <a:schemeClr val="accent1">
                    <a:lumMod val="75000"/>
                  </a:schemeClr>
                </a:solidFill>
              </a:rPr>
              <a:t> 	</a:t>
            </a:r>
            <a:endParaRPr lang="en-US" dirty="0" smtClean="0"/>
          </a:p>
          <a:p>
            <a:pPr>
              <a:spcAft>
                <a:spcPts val="600"/>
              </a:spcAft>
            </a:pPr>
            <a:r>
              <a:rPr lang="en-US" dirty="0" smtClean="0"/>
              <a:t>Some nonfiction terms     </a:t>
            </a:r>
            <a:r>
              <a:rPr lang="en-US" b="1" dirty="0" smtClean="0">
                <a:solidFill>
                  <a:schemeClr val="accent1">
                    <a:lumMod val="75000"/>
                  </a:schemeClr>
                </a:solidFill>
              </a:rPr>
              <a:t>Autobiographies</a:t>
            </a:r>
            <a:r>
              <a:rPr lang="en-US" dirty="0" smtClean="0"/>
              <a:t>     </a:t>
            </a:r>
            <a:r>
              <a:rPr lang="en-US" b="1" dirty="0" smtClean="0">
                <a:solidFill>
                  <a:schemeClr val="accent5"/>
                </a:solidFill>
              </a:rPr>
              <a:t>Biographies</a:t>
            </a:r>
            <a:r>
              <a:rPr lang="en-US" dirty="0" smtClean="0"/>
              <a:t>     </a:t>
            </a:r>
            <a:r>
              <a:rPr lang="en-US" b="1" dirty="0" smtClean="0">
                <a:solidFill>
                  <a:schemeClr val="accent1">
                    <a:lumMod val="75000"/>
                  </a:schemeClr>
                </a:solidFill>
              </a:rPr>
              <a:t>Diaries</a:t>
            </a:r>
          </a:p>
          <a:p>
            <a:pPr marL="0" indent="0">
              <a:spcBef>
                <a:spcPts val="0"/>
              </a:spcBef>
              <a:spcAft>
                <a:spcPts val="1200"/>
              </a:spcAft>
              <a:buNone/>
            </a:pPr>
            <a:r>
              <a:rPr lang="en-US" b="1" dirty="0">
                <a:solidFill>
                  <a:schemeClr val="accent1">
                    <a:lumMod val="75000"/>
                  </a:schemeClr>
                </a:solidFill>
              </a:rPr>
              <a:t>	</a:t>
            </a:r>
            <a:r>
              <a:rPr lang="en-US" b="1" dirty="0" smtClean="0">
                <a:solidFill>
                  <a:schemeClr val="accent1">
                    <a:lumMod val="75000"/>
                  </a:schemeClr>
                </a:solidFill>
              </a:rPr>
              <a:t>                                     Essays</a:t>
            </a:r>
            <a:r>
              <a:rPr lang="en-US" dirty="0" smtClean="0"/>
              <a:t>     </a:t>
            </a:r>
            <a:r>
              <a:rPr lang="en-US" b="1" dirty="0" smtClean="0">
                <a:solidFill>
                  <a:schemeClr val="accent1">
                    <a:lumMod val="75000"/>
                  </a:schemeClr>
                </a:solidFill>
              </a:rPr>
              <a:t>Travel writing     True crime stories</a:t>
            </a:r>
            <a:r>
              <a:rPr lang="en-US" dirty="0" smtClean="0"/>
              <a:t>     </a:t>
            </a:r>
          </a:p>
        </p:txBody>
      </p:sp>
      <p:sp>
        <p:nvSpPr>
          <p:cNvPr id="4" name="Slide Number Placeholder 3"/>
          <p:cNvSpPr>
            <a:spLocks noGrp="1"/>
          </p:cNvSpPr>
          <p:nvPr>
            <p:ph type="sldNum" sz="quarter" idx="12"/>
          </p:nvPr>
        </p:nvSpPr>
        <p:spPr/>
        <p:txBody>
          <a:bodyPr/>
          <a:lstStyle/>
          <a:p>
            <a:fld id="{A00A331D-2EB0-4CEE-8662-2FAB66802E28}" type="slidenum">
              <a:rPr lang="en-US" smtClean="0"/>
              <a:t>42</a:t>
            </a:fld>
            <a:endParaRPr lang="en-US"/>
          </a:p>
        </p:txBody>
      </p:sp>
    </p:spTree>
    <p:extLst>
      <p:ext uri="{BB962C8B-B14F-4D97-AF65-F5344CB8AC3E}">
        <p14:creationId xmlns:p14="http://schemas.microsoft.com/office/powerpoint/2010/main" val="20444956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“General” Terms</a:t>
            </a:r>
            <a:endParaRPr lang="en-US" dirty="0">
              <a:latin typeface="+mn-lt"/>
            </a:endParaRPr>
          </a:p>
        </p:txBody>
      </p:sp>
      <p:sp>
        <p:nvSpPr>
          <p:cNvPr id="3" name="Content Placeholder 2"/>
          <p:cNvSpPr>
            <a:spLocks noGrp="1"/>
          </p:cNvSpPr>
          <p:nvPr>
            <p:ph idx="1"/>
          </p:nvPr>
        </p:nvSpPr>
        <p:spPr>
          <a:xfrm>
            <a:off x="838200" y="1690688"/>
            <a:ext cx="10515600" cy="4871266"/>
          </a:xfrm>
        </p:spPr>
        <p:txBody>
          <a:bodyPr>
            <a:normAutofit/>
          </a:bodyPr>
          <a:lstStyle/>
          <a:p>
            <a:pPr>
              <a:spcAft>
                <a:spcPts val="1200"/>
              </a:spcAft>
            </a:pPr>
            <a:r>
              <a:rPr lang="en-US" dirty="0" smtClean="0"/>
              <a:t>Many have corresponding headings or form subdivisions in LCSH, </a:t>
            </a:r>
            <a:r>
              <a:rPr lang="en-US" i="1" dirty="0" smtClean="0"/>
              <a:t>but the LCGFT headings may not be identical</a:t>
            </a:r>
            <a:r>
              <a:rPr lang="en-US" dirty="0" smtClean="0"/>
              <a:t>.  For example:</a:t>
            </a:r>
          </a:p>
          <a:p>
            <a:pPr marL="914400" lvl="2" indent="0">
              <a:buNone/>
            </a:pPr>
            <a:r>
              <a:rPr lang="en-US" dirty="0" smtClean="0"/>
              <a:t>LCSH: $v Biography	</a:t>
            </a:r>
            <a:r>
              <a:rPr lang="en-US" dirty="0"/>
              <a:t>	</a:t>
            </a:r>
            <a:r>
              <a:rPr lang="en-US" dirty="0" smtClean="0"/>
              <a:t>	LCSH: $v Congresses</a:t>
            </a:r>
          </a:p>
          <a:p>
            <a:pPr marL="914400" lvl="2" indent="0">
              <a:buNone/>
            </a:pPr>
            <a:r>
              <a:rPr lang="en-US" dirty="0" smtClean="0"/>
              <a:t>LCGFT: Biographies			LCGFT: Conference papers and proceedings</a:t>
            </a:r>
          </a:p>
          <a:p>
            <a:pPr marL="914400" lvl="2" indent="0">
              <a:buNone/>
            </a:pPr>
            <a:endParaRPr lang="en-US" dirty="0"/>
          </a:p>
          <a:p>
            <a:pPr marL="914400" lvl="2" indent="0">
              <a:buNone/>
            </a:pPr>
            <a:r>
              <a:rPr lang="en-US" dirty="0" smtClean="0"/>
              <a:t>LCSH: $v Handbooks, manuals, etc.		LCSH: Imaginary histories</a:t>
            </a:r>
          </a:p>
          <a:p>
            <a:pPr marL="914400" lvl="2" indent="0">
              <a:buNone/>
            </a:pPr>
            <a:r>
              <a:rPr lang="en-US" dirty="0" smtClean="0"/>
              <a:t>LCGFT: Handbooks and manuals		LCGFT: </a:t>
            </a:r>
            <a:r>
              <a:rPr lang="en-US" dirty="0"/>
              <a:t>Counterfactual </a:t>
            </a:r>
            <a:r>
              <a:rPr lang="en-US" dirty="0" smtClean="0"/>
              <a:t>histories</a:t>
            </a:r>
          </a:p>
          <a:p>
            <a:pPr marL="914400" lvl="2" indent="0">
              <a:buNone/>
            </a:pPr>
            <a:endParaRPr lang="en-US" dirty="0"/>
          </a:p>
          <a:p>
            <a:pPr marL="914400" lvl="2" indent="0">
              <a:buNone/>
            </a:pPr>
            <a:r>
              <a:rPr lang="en-US" dirty="0" smtClean="0"/>
              <a:t>LCSH: Playbills				LCSH: Sound effects books</a:t>
            </a:r>
          </a:p>
          <a:p>
            <a:pPr marL="914400" lvl="2" indent="0">
              <a:buNone/>
            </a:pPr>
            <a:r>
              <a:rPr lang="en-US" dirty="0" smtClean="0"/>
              <a:t>LCGFT: Playbills (Posters)			LCGFT: Sound books</a:t>
            </a:r>
          </a:p>
          <a:p>
            <a:pPr marL="914400" lvl="2" indent="0">
              <a:buNone/>
            </a:pPr>
            <a:endParaRPr lang="en-US" dirty="0"/>
          </a:p>
          <a:p>
            <a:pPr marL="914400" lvl="2" indent="0">
              <a:buNone/>
            </a:pPr>
            <a:r>
              <a:rPr lang="en-US" dirty="0" smtClean="0"/>
              <a:t>LCSH: $</a:t>
            </a:r>
            <a:r>
              <a:rPr lang="en-US" dirty="0"/>
              <a:t>v Tables				LCSH: </a:t>
            </a:r>
            <a:r>
              <a:rPr lang="en-US" dirty="0" smtClean="0"/>
              <a:t>$</a:t>
            </a:r>
            <a:r>
              <a:rPr lang="en-US" dirty="0"/>
              <a:t>v </a:t>
            </a:r>
            <a:r>
              <a:rPr lang="en-US" dirty="0" smtClean="0"/>
              <a:t>Exhibitions</a:t>
            </a:r>
          </a:p>
          <a:p>
            <a:pPr marL="914400" lvl="2" indent="0">
              <a:buNone/>
            </a:pPr>
            <a:r>
              <a:rPr lang="en-US" dirty="0" smtClean="0"/>
              <a:t>LCGFT: Tables (Data)			LCGFT</a:t>
            </a:r>
            <a:r>
              <a:rPr lang="en-US" dirty="0"/>
              <a:t>: Exhibition catalogs</a:t>
            </a:r>
          </a:p>
        </p:txBody>
      </p:sp>
      <p:sp>
        <p:nvSpPr>
          <p:cNvPr id="4" name="Slide Number Placeholder 3"/>
          <p:cNvSpPr>
            <a:spLocks noGrp="1"/>
          </p:cNvSpPr>
          <p:nvPr>
            <p:ph type="sldNum" sz="quarter" idx="12"/>
          </p:nvPr>
        </p:nvSpPr>
        <p:spPr/>
        <p:txBody>
          <a:bodyPr/>
          <a:lstStyle/>
          <a:p>
            <a:fld id="{A00A331D-2EB0-4CEE-8662-2FAB66802E28}" type="slidenum">
              <a:rPr lang="en-US" smtClean="0"/>
              <a:t>43</a:t>
            </a:fld>
            <a:endParaRPr lang="en-US"/>
          </a:p>
        </p:txBody>
      </p:sp>
    </p:spTree>
    <p:extLst>
      <p:ext uri="{BB962C8B-B14F-4D97-AF65-F5344CB8AC3E}">
        <p14:creationId xmlns:p14="http://schemas.microsoft.com/office/powerpoint/2010/main" val="31635559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“General” Terms</a:t>
            </a:r>
            <a:endParaRPr lang="en-US" dirty="0">
              <a:latin typeface="+mn-lt"/>
            </a:endParaRPr>
          </a:p>
        </p:txBody>
      </p:sp>
      <p:sp>
        <p:nvSpPr>
          <p:cNvPr id="3" name="Content Placeholder 2"/>
          <p:cNvSpPr>
            <a:spLocks noGrp="1"/>
          </p:cNvSpPr>
          <p:nvPr>
            <p:ph idx="1"/>
          </p:nvPr>
        </p:nvSpPr>
        <p:spPr>
          <a:xfrm>
            <a:off x="838200" y="1825625"/>
            <a:ext cx="10515600" cy="4635560"/>
          </a:xfrm>
        </p:spPr>
        <p:txBody>
          <a:bodyPr>
            <a:normAutofit/>
          </a:bodyPr>
          <a:lstStyle/>
          <a:p>
            <a:r>
              <a:rPr lang="en-US" dirty="0" smtClean="0"/>
              <a:t>Divided into 10 “top” terms: </a:t>
            </a:r>
            <a:r>
              <a:rPr lang="en-US" b="1" dirty="0" smtClean="0">
                <a:solidFill>
                  <a:schemeClr val="accent1">
                    <a:lumMod val="75000"/>
                  </a:schemeClr>
                </a:solidFill>
              </a:rPr>
              <a:t>Commemorative works</a:t>
            </a:r>
            <a:r>
              <a:rPr lang="en-US" dirty="0" smtClean="0">
                <a:solidFill>
                  <a:schemeClr val="accent1">
                    <a:lumMod val="75000"/>
                  </a:schemeClr>
                </a:solidFill>
              </a:rPr>
              <a:t>;</a:t>
            </a:r>
            <a:r>
              <a:rPr lang="en-US" b="1" dirty="0" smtClean="0">
                <a:solidFill>
                  <a:schemeClr val="accent1">
                    <a:lumMod val="75000"/>
                  </a:schemeClr>
                </a:solidFill>
              </a:rPr>
              <a:t> Creative nonfiction</a:t>
            </a:r>
            <a:r>
              <a:rPr lang="en-US" dirty="0" smtClean="0">
                <a:solidFill>
                  <a:schemeClr val="accent1">
                    <a:lumMod val="75000"/>
                  </a:schemeClr>
                </a:solidFill>
              </a:rPr>
              <a:t>;</a:t>
            </a:r>
            <a:r>
              <a:rPr lang="en-US" b="1" dirty="0" smtClean="0">
                <a:solidFill>
                  <a:schemeClr val="accent1">
                    <a:lumMod val="75000"/>
                  </a:schemeClr>
                </a:solidFill>
              </a:rPr>
              <a:t> Derivative works</a:t>
            </a:r>
            <a:r>
              <a:rPr lang="en-US" dirty="0" smtClean="0">
                <a:solidFill>
                  <a:schemeClr val="accent1">
                    <a:lumMod val="75000"/>
                  </a:schemeClr>
                </a:solidFill>
              </a:rPr>
              <a:t>;</a:t>
            </a:r>
            <a:r>
              <a:rPr lang="en-US" b="1" dirty="0" smtClean="0">
                <a:solidFill>
                  <a:schemeClr val="accent1">
                    <a:lumMod val="75000"/>
                  </a:schemeClr>
                </a:solidFill>
              </a:rPr>
              <a:t> Discursive works</a:t>
            </a:r>
            <a:r>
              <a:rPr lang="en-US" dirty="0" smtClean="0">
                <a:solidFill>
                  <a:schemeClr val="accent1">
                    <a:lumMod val="75000"/>
                  </a:schemeClr>
                </a:solidFill>
              </a:rPr>
              <a:t>;</a:t>
            </a:r>
            <a:r>
              <a:rPr lang="en-US" b="1" dirty="0" smtClean="0">
                <a:solidFill>
                  <a:schemeClr val="accent1">
                    <a:lumMod val="75000"/>
                  </a:schemeClr>
                </a:solidFill>
              </a:rPr>
              <a:t> Ephemera</a:t>
            </a:r>
            <a:r>
              <a:rPr lang="en-US" dirty="0" smtClean="0">
                <a:solidFill>
                  <a:schemeClr val="accent1">
                    <a:lumMod val="75000"/>
                  </a:schemeClr>
                </a:solidFill>
              </a:rPr>
              <a:t>;</a:t>
            </a:r>
            <a:r>
              <a:rPr lang="en-US" b="1" dirty="0" smtClean="0">
                <a:solidFill>
                  <a:schemeClr val="accent1">
                    <a:lumMod val="75000"/>
                  </a:schemeClr>
                </a:solidFill>
              </a:rPr>
              <a:t> Illustrated works</a:t>
            </a:r>
            <a:r>
              <a:rPr lang="en-US" dirty="0" smtClean="0">
                <a:solidFill>
                  <a:schemeClr val="accent1">
                    <a:lumMod val="75000"/>
                  </a:schemeClr>
                </a:solidFill>
              </a:rPr>
              <a:t>;</a:t>
            </a:r>
            <a:r>
              <a:rPr lang="en-US" b="1" dirty="0" smtClean="0">
                <a:solidFill>
                  <a:schemeClr val="accent1">
                    <a:lumMod val="75000"/>
                  </a:schemeClr>
                </a:solidFill>
              </a:rPr>
              <a:t> Informational works</a:t>
            </a:r>
            <a:r>
              <a:rPr lang="en-US" dirty="0" smtClean="0">
                <a:solidFill>
                  <a:schemeClr val="accent1">
                    <a:lumMod val="75000"/>
                  </a:schemeClr>
                </a:solidFill>
              </a:rPr>
              <a:t>;</a:t>
            </a:r>
            <a:r>
              <a:rPr lang="en-US" b="1" dirty="0" smtClean="0">
                <a:solidFill>
                  <a:schemeClr val="accent1">
                    <a:lumMod val="75000"/>
                  </a:schemeClr>
                </a:solidFill>
              </a:rPr>
              <a:t> Instructional and educational works</a:t>
            </a:r>
            <a:r>
              <a:rPr lang="en-US" dirty="0" smtClean="0">
                <a:solidFill>
                  <a:schemeClr val="accent1">
                    <a:lumMod val="75000"/>
                  </a:schemeClr>
                </a:solidFill>
              </a:rPr>
              <a:t>;</a:t>
            </a:r>
            <a:r>
              <a:rPr lang="en-US" b="1" dirty="0" smtClean="0">
                <a:solidFill>
                  <a:schemeClr val="accent1">
                    <a:lumMod val="75000"/>
                  </a:schemeClr>
                </a:solidFill>
              </a:rPr>
              <a:t> Recreational works</a:t>
            </a:r>
            <a:r>
              <a:rPr lang="en-US" dirty="0" smtClean="0">
                <a:solidFill>
                  <a:schemeClr val="accent1">
                    <a:lumMod val="75000"/>
                  </a:schemeClr>
                </a:solidFill>
              </a:rPr>
              <a:t>;</a:t>
            </a:r>
            <a:r>
              <a:rPr lang="en-US" b="1" dirty="0" smtClean="0">
                <a:solidFill>
                  <a:schemeClr val="accent1">
                    <a:lumMod val="75000"/>
                  </a:schemeClr>
                </a:solidFill>
              </a:rPr>
              <a:t> Tactile works</a:t>
            </a:r>
          </a:p>
          <a:p>
            <a:pPr lvl="1"/>
            <a:r>
              <a:rPr lang="en-US" dirty="0" smtClean="0"/>
              <a:t>These are mainly for gathering the general terms into broad categories; they will rarely be assigned in a bibliographic record because more specific terms are available</a:t>
            </a:r>
          </a:p>
          <a:p>
            <a:pPr lvl="1"/>
            <a:r>
              <a:rPr lang="en-US" dirty="0" smtClean="0"/>
              <a:t>Some of the more specific terms may be in the hierarchies of multiple top terms.  For example, </a:t>
            </a:r>
            <a:r>
              <a:rPr lang="en-US" b="1" dirty="0" smtClean="0">
                <a:solidFill>
                  <a:schemeClr val="accent1">
                    <a:lumMod val="75000"/>
                  </a:schemeClr>
                </a:solidFill>
              </a:rPr>
              <a:t>Handbooks and manuals</a:t>
            </a:r>
            <a:r>
              <a:rPr lang="en-US" dirty="0" smtClean="0">
                <a:solidFill>
                  <a:schemeClr val="accent1">
                    <a:lumMod val="75000"/>
                  </a:schemeClr>
                </a:solidFill>
              </a:rPr>
              <a:t> </a:t>
            </a:r>
            <a:r>
              <a:rPr lang="en-US" dirty="0" smtClean="0"/>
              <a:t>has two BTs, </a:t>
            </a:r>
            <a:r>
              <a:rPr lang="en-US" b="1" dirty="0" smtClean="0">
                <a:solidFill>
                  <a:schemeClr val="accent1">
                    <a:lumMod val="75000"/>
                  </a:schemeClr>
                </a:solidFill>
              </a:rPr>
              <a:t>Instructional and educational works</a:t>
            </a:r>
            <a:r>
              <a:rPr lang="en-US" dirty="0" smtClean="0"/>
              <a:t> and </a:t>
            </a:r>
            <a:r>
              <a:rPr lang="en-US" b="1" dirty="0" smtClean="0">
                <a:solidFill>
                  <a:schemeClr val="accent1">
                    <a:lumMod val="75000"/>
                  </a:schemeClr>
                </a:solidFill>
              </a:rPr>
              <a:t>Reference works</a:t>
            </a:r>
            <a:r>
              <a:rPr lang="en-US" dirty="0" smtClean="0"/>
              <a:t>, which is an NT of </a:t>
            </a:r>
            <a:r>
              <a:rPr lang="en-US" b="1" dirty="0" smtClean="0">
                <a:solidFill>
                  <a:schemeClr val="accent1">
                    <a:lumMod val="75000"/>
                  </a:schemeClr>
                </a:solidFill>
              </a:rPr>
              <a:t>Informational works</a:t>
            </a:r>
            <a:r>
              <a:rPr lang="en-US" dirty="0" smtClean="0"/>
              <a:t> </a:t>
            </a:r>
          </a:p>
          <a:p>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44</a:t>
            </a:fld>
            <a:endParaRPr lang="en-US"/>
          </a:p>
        </p:txBody>
      </p:sp>
    </p:spTree>
    <p:extLst>
      <p:ext uri="{BB962C8B-B14F-4D97-AF65-F5344CB8AC3E}">
        <p14:creationId xmlns:p14="http://schemas.microsoft.com/office/powerpoint/2010/main" val="2794590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6739" y="93345"/>
            <a:ext cx="6012180" cy="6621780"/>
          </a:xfrm>
          <a:prstGeom prst="rect">
            <a:avLst/>
          </a:prstGeom>
        </p:spPr>
      </p:pic>
      <p:pic>
        <p:nvPicPr>
          <p:cNvPr id="4" name="Picture 3"/>
          <p:cNvPicPr>
            <a:picLocks noChangeAspect="1"/>
          </p:cNvPicPr>
          <p:nvPr/>
        </p:nvPicPr>
        <p:blipFill>
          <a:blip r:embed="rId4"/>
          <a:stretch>
            <a:fillRect/>
          </a:stretch>
        </p:blipFill>
        <p:spPr>
          <a:xfrm>
            <a:off x="7254914" y="478059"/>
            <a:ext cx="3491103" cy="1180814"/>
          </a:xfrm>
          <a:prstGeom prst="rect">
            <a:avLst/>
          </a:prstGeom>
        </p:spPr>
      </p:pic>
      <p:pic>
        <p:nvPicPr>
          <p:cNvPr id="5" name="Picture 4"/>
          <p:cNvPicPr>
            <a:picLocks noChangeAspect="1"/>
          </p:cNvPicPr>
          <p:nvPr/>
        </p:nvPicPr>
        <p:blipFill>
          <a:blip r:embed="rId5"/>
          <a:stretch>
            <a:fillRect/>
          </a:stretch>
        </p:blipFill>
        <p:spPr>
          <a:xfrm>
            <a:off x="7100895" y="1474850"/>
            <a:ext cx="3645122" cy="5251323"/>
          </a:xfrm>
          <a:prstGeom prst="rect">
            <a:avLst/>
          </a:prstGeom>
        </p:spPr>
      </p:pic>
      <p:sp>
        <p:nvSpPr>
          <p:cNvPr id="3" name="Slide Number Placeholder 2"/>
          <p:cNvSpPr>
            <a:spLocks noGrp="1"/>
          </p:cNvSpPr>
          <p:nvPr>
            <p:ph type="sldNum" sz="quarter" idx="12"/>
          </p:nvPr>
        </p:nvSpPr>
        <p:spPr/>
        <p:txBody>
          <a:bodyPr/>
          <a:lstStyle/>
          <a:p>
            <a:fld id="{A00A331D-2EB0-4CEE-8662-2FAB66802E28}" type="slidenum">
              <a:rPr lang="en-US" smtClean="0"/>
              <a:t>45</a:t>
            </a:fld>
            <a:endParaRPr lang="en-US"/>
          </a:p>
        </p:txBody>
      </p:sp>
    </p:spTree>
    <p:extLst>
      <p:ext uri="{BB962C8B-B14F-4D97-AF65-F5344CB8AC3E}">
        <p14:creationId xmlns:p14="http://schemas.microsoft.com/office/powerpoint/2010/main" val="4353566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951" y="178513"/>
            <a:ext cx="10515600" cy="819863"/>
          </a:xfrm>
        </p:spPr>
        <p:txBody>
          <a:bodyPr/>
          <a:lstStyle/>
          <a:p>
            <a:r>
              <a:rPr lang="en-US" dirty="0" smtClean="0"/>
              <a:t>General Term Examples</a:t>
            </a:r>
            <a:endParaRPr lang="en-US" dirty="0">
              <a:latin typeface="Castellar" panose="020A0402060406010301" pitchFamily="18" charset="0"/>
            </a:endParaRPr>
          </a:p>
        </p:txBody>
      </p:sp>
      <p:sp>
        <p:nvSpPr>
          <p:cNvPr id="3" name="Content Placeholder 2"/>
          <p:cNvSpPr>
            <a:spLocks noGrp="1"/>
          </p:cNvSpPr>
          <p:nvPr>
            <p:ph idx="1"/>
          </p:nvPr>
        </p:nvSpPr>
        <p:spPr>
          <a:xfrm>
            <a:off x="548950" y="1331102"/>
            <a:ext cx="11338249" cy="4801317"/>
          </a:xfrm>
        </p:spPr>
        <p:txBody>
          <a:bodyPr>
            <a:normAutofit/>
          </a:bodyPr>
          <a:lstStyle/>
          <a:p>
            <a:pPr marL="0" indent="0">
              <a:buNone/>
            </a:pPr>
            <a:r>
              <a:rPr lang="en-US" altLang="ja-JP" dirty="0" smtClean="0"/>
              <a:t>245 00 </a:t>
            </a:r>
            <a:r>
              <a:rPr lang="en-US" altLang="ja-JP" dirty="0"/>
              <a:t>FOLDOC : </a:t>
            </a:r>
            <a:r>
              <a:rPr lang="en-US" altLang="ja-JP" dirty="0" smtClean="0"/>
              <a:t>$b </a:t>
            </a:r>
            <a:r>
              <a:rPr lang="en-US" altLang="ja-JP" dirty="0"/>
              <a:t>free on-line dictionary of computing / </a:t>
            </a:r>
            <a:r>
              <a:rPr lang="en-US" altLang="ja-JP" dirty="0" smtClean="0"/>
              <a:t>$c </a:t>
            </a:r>
            <a:r>
              <a:rPr lang="en-US" altLang="ja-JP" dirty="0"/>
              <a:t>editor, </a:t>
            </a:r>
            <a:r>
              <a:rPr lang="en-US" altLang="ja-JP" dirty="0" smtClean="0"/>
              <a:t>Denis</a:t>
            </a:r>
          </a:p>
          <a:p>
            <a:pPr marL="0" indent="0">
              <a:buNone/>
            </a:pPr>
            <a:r>
              <a:rPr lang="en-US" altLang="ja-JP" dirty="0"/>
              <a:t>	</a:t>
            </a:r>
            <a:r>
              <a:rPr lang="en-US" altLang="ja-JP" dirty="0" smtClean="0"/>
              <a:t>  Howe.</a:t>
            </a:r>
            <a:endParaRPr lang="en-US" altLang="ja-JP" dirty="0"/>
          </a:p>
          <a:p>
            <a:pPr marL="0" indent="0">
              <a:buNone/>
            </a:pPr>
            <a:r>
              <a:rPr lang="en-US" altLang="ja-JP" dirty="0"/>
              <a:t>650 </a:t>
            </a:r>
            <a:r>
              <a:rPr lang="en-US" altLang="ja-JP" dirty="0" smtClean="0"/>
              <a:t>_0 Computer </a:t>
            </a:r>
            <a:r>
              <a:rPr lang="en-US" altLang="ja-JP" dirty="0"/>
              <a:t>science </a:t>
            </a:r>
            <a:r>
              <a:rPr lang="en-US" altLang="ja-JP" dirty="0" smtClean="0"/>
              <a:t>$v </a:t>
            </a:r>
            <a:r>
              <a:rPr lang="en-US" altLang="ja-JP" dirty="0"/>
              <a:t>Dictionaries.</a:t>
            </a:r>
          </a:p>
          <a:p>
            <a:pPr marL="0" indent="0">
              <a:buNone/>
            </a:pPr>
            <a:r>
              <a:rPr lang="en-US" altLang="ja-JP" dirty="0"/>
              <a:t>650 </a:t>
            </a:r>
            <a:r>
              <a:rPr lang="en-US" altLang="ja-JP" dirty="0" smtClean="0"/>
              <a:t>_0 Computers $v </a:t>
            </a:r>
            <a:r>
              <a:rPr lang="en-US" altLang="ja-JP" dirty="0"/>
              <a:t>Dictionaries.</a:t>
            </a:r>
          </a:p>
          <a:p>
            <a:pPr marL="0" indent="0">
              <a:buNone/>
            </a:pPr>
            <a:r>
              <a:rPr lang="en-US" altLang="ja-JP" dirty="0"/>
              <a:t>650 </a:t>
            </a:r>
            <a:r>
              <a:rPr lang="en-US" altLang="ja-JP" dirty="0" smtClean="0"/>
              <a:t>_0 Microcomputers $v Dictionaries.</a:t>
            </a:r>
          </a:p>
          <a:p>
            <a:pPr marL="0" indent="0">
              <a:buNone/>
            </a:pPr>
            <a:r>
              <a:rPr lang="en-US" dirty="0" smtClean="0">
                <a:solidFill>
                  <a:srgbClr val="FF0000"/>
                </a:solidFill>
              </a:rPr>
              <a:t>655 _7 Dictionaries. $2 </a:t>
            </a:r>
            <a:r>
              <a:rPr lang="en-US" dirty="0" err="1" smtClean="0">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46</a:t>
            </a:fld>
            <a:endParaRPr lang="en-US"/>
          </a:p>
        </p:txBody>
      </p:sp>
      <p:pic>
        <p:nvPicPr>
          <p:cNvPr id="5" name="Picture 4"/>
          <p:cNvPicPr>
            <a:picLocks noChangeAspect="1"/>
          </p:cNvPicPr>
          <p:nvPr/>
        </p:nvPicPr>
        <p:blipFill>
          <a:blip r:embed="rId3"/>
          <a:stretch>
            <a:fillRect/>
          </a:stretch>
        </p:blipFill>
        <p:spPr>
          <a:xfrm>
            <a:off x="6218074" y="3914212"/>
            <a:ext cx="5568315" cy="2720721"/>
          </a:xfrm>
          <a:prstGeom prst="rect">
            <a:avLst/>
          </a:prstGeom>
        </p:spPr>
      </p:pic>
    </p:spTree>
    <p:extLst>
      <p:ext uri="{BB962C8B-B14F-4D97-AF65-F5344CB8AC3E}">
        <p14:creationId xmlns:p14="http://schemas.microsoft.com/office/powerpoint/2010/main" val="28611167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996" y="160775"/>
            <a:ext cx="10515600" cy="572756"/>
          </a:xfrm>
        </p:spPr>
        <p:txBody>
          <a:bodyPr>
            <a:normAutofit fontScale="90000"/>
          </a:bodyPr>
          <a:lstStyle/>
          <a:p>
            <a:r>
              <a:rPr lang="en-US" dirty="0" smtClean="0"/>
              <a:t>General Term Examples</a:t>
            </a:r>
            <a:endParaRPr lang="en-US" dirty="0"/>
          </a:p>
        </p:txBody>
      </p:sp>
      <p:sp>
        <p:nvSpPr>
          <p:cNvPr id="3" name="Content Placeholder 2"/>
          <p:cNvSpPr>
            <a:spLocks noGrp="1"/>
          </p:cNvSpPr>
          <p:nvPr>
            <p:ph idx="1"/>
          </p:nvPr>
        </p:nvSpPr>
        <p:spPr>
          <a:xfrm>
            <a:off x="1245996" y="1051007"/>
            <a:ext cx="10946004" cy="5670468"/>
          </a:xfrm>
        </p:spPr>
        <p:txBody>
          <a:bodyPr>
            <a:normAutofit/>
          </a:bodyPr>
          <a:lstStyle/>
          <a:p>
            <a:pPr marL="0" indent="0">
              <a:buNone/>
            </a:pPr>
            <a:r>
              <a:rPr lang="en-US" dirty="0" smtClean="0"/>
              <a:t>100 1_ </a:t>
            </a:r>
            <a:r>
              <a:rPr lang="en-US" dirty="0"/>
              <a:t>King, Coretta Scott, </a:t>
            </a:r>
            <a:r>
              <a:rPr lang="en-US" dirty="0" smtClean="0"/>
              <a:t>$d </a:t>
            </a:r>
            <a:r>
              <a:rPr lang="en-US" dirty="0"/>
              <a:t>1927-2006, </a:t>
            </a:r>
            <a:r>
              <a:rPr lang="en-US" dirty="0" smtClean="0"/>
              <a:t>$e </a:t>
            </a:r>
            <a:r>
              <a:rPr lang="en-US" dirty="0"/>
              <a:t>author.</a:t>
            </a:r>
          </a:p>
          <a:p>
            <a:pPr marL="0" indent="0">
              <a:buNone/>
            </a:pPr>
            <a:r>
              <a:rPr lang="en-US" dirty="0" smtClean="0"/>
              <a:t>245 10 My </a:t>
            </a:r>
            <a:r>
              <a:rPr lang="en-US" dirty="0"/>
              <a:t>life, my love, my legacy / </a:t>
            </a:r>
            <a:r>
              <a:rPr lang="en-US" dirty="0" smtClean="0"/>
              <a:t>$c </a:t>
            </a:r>
            <a:r>
              <a:rPr lang="en-US" dirty="0"/>
              <a:t>Coretta Scott King as told to the </a:t>
            </a:r>
            <a:endParaRPr lang="en-US" dirty="0" smtClean="0"/>
          </a:p>
          <a:p>
            <a:pPr marL="0" indent="0">
              <a:buNone/>
            </a:pPr>
            <a:r>
              <a:rPr lang="en-US" dirty="0"/>
              <a:t>	</a:t>
            </a:r>
            <a:r>
              <a:rPr lang="en-US" dirty="0" smtClean="0"/>
              <a:t>  Rev</a:t>
            </a:r>
            <a:r>
              <a:rPr lang="en-US" dirty="0"/>
              <a:t>. Dr</a:t>
            </a:r>
            <a:r>
              <a:rPr lang="en-US" dirty="0" smtClean="0"/>
              <a:t>.  </a:t>
            </a:r>
            <a:r>
              <a:rPr lang="en-US" dirty="0"/>
              <a:t>Barbara Reynolds.</a:t>
            </a:r>
          </a:p>
          <a:p>
            <a:pPr marL="0" indent="0">
              <a:buNone/>
            </a:pPr>
            <a:r>
              <a:rPr lang="en-US" dirty="0"/>
              <a:t>250 </a:t>
            </a:r>
            <a:r>
              <a:rPr lang="en-US" dirty="0" smtClean="0"/>
              <a:t>__ </a:t>
            </a:r>
            <a:r>
              <a:rPr lang="en-US" dirty="0"/>
              <a:t>Unabridged.</a:t>
            </a:r>
          </a:p>
          <a:p>
            <a:pPr marL="0" indent="0">
              <a:buNone/>
            </a:pPr>
            <a:r>
              <a:rPr lang="en-US" dirty="0"/>
              <a:t>300 __ 1 online resource (1 sound file (14 hr., 30 min.)) : </a:t>
            </a:r>
            <a:r>
              <a:rPr lang="en-US" dirty="0" smtClean="0"/>
              <a:t>$b digital</a:t>
            </a:r>
          </a:p>
          <a:p>
            <a:pPr marL="0" indent="0">
              <a:buNone/>
            </a:pPr>
            <a:r>
              <a:rPr lang="en-US" dirty="0" smtClean="0">
                <a:solidFill>
                  <a:srgbClr val="FF0000"/>
                </a:solidFill>
              </a:rPr>
              <a:t>655 _7 Autobiographies.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Audiobooks. $2 </a:t>
            </a:r>
            <a:r>
              <a:rPr lang="en-US" dirty="0" err="1" smtClean="0">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47</a:t>
            </a:fld>
            <a:endParaRPr lang="en-US"/>
          </a:p>
        </p:txBody>
      </p:sp>
      <p:pic>
        <p:nvPicPr>
          <p:cNvPr id="5" name="Picture 4"/>
          <p:cNvPicPr>
            <a:picLocks noChangeAspect="1"/>
          </p:cNvPicPr>
          <p:nvPr/>
        </p:nvPicPr>
        <p:blipFill>
          <a:blip r:embed="rId3"/>
          <a:stretch>
            <a:fillRect/>
          </a:stretch>
        </p:blipFill>
        <p:spPr>
          <a:xfrm>
            <a:off x="7287434" y="3878579"/>
            <a:ext cx="2646331" cy="2660333"/>
          </a:xfrm>
          <a:prstGeom prst="rect">
            <a:avLst/>
          </a:prstGeom>
        </p:spPr>
      </p:pic>
    </p:spTree>
    <p:extLst>
      <p:ext uri="{BB962C8B-B14F-4D97-AF65-F5344CB8AC3E}">
        <p14:creationId xmlns:p14="http://schemas.microsoft.com/office/powerpoint/2010/main" val="12477016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951" y="178513"/>
            <a:ext cx="10515600" cy="819863"/>
          </a:xfrm>
        </p:spPr>
        <p:txBody>
          <a:bodyPr/>
          <a:lstStyle/>
          <a:p>
            <a:r>
              <a:rPr lang="en-US" dirty="0" smtClean="0"/>
              <a:t>General Term Examples</a:t>
            </a:r>
            <a:endParaRPr lang="en-US" dirty="0">
              <a:latin typeface="Castellar" panose="020A0402060406010301" pitchFamily="18" charset="0"/>
            </a:endParaRPr>
          </a:p>
        </p:txBody>
      </p:sp>
      <p:sp>
        <p:nvSpPr>
          <p:cNvPr id="3" name="Content Placeholder 2"/>
          <p:cNvSpPr>
            <a:spLocks noGrp="1"/>
          </p:cNvSpPr>
          <p:nvPr>
            <p:ph idx="1"/>
          </p:nvPr>
        </p:nvSpPr>
        <p:spPr>
          <a:xfrm>
            <a:off x="548950" y="1331102"/>
            <a:ext cx="11388491" cy="4801317"/>
          </a:xfrm>
        </p:spPr>
        <p:txBody>
          <a:bodyPr>
            <a:normAutofit/>
          </a:bodyPr>
          <a:lstStyle/>
          <a:p>
            <a:pPr marL="0" indent="0">
              <a:buNone/>
            </a:pPr>
            <a:r>
              <a:rPr lang="en-US" altLang="ja-JP" dirty="0" smtClean="0"/>
              <a:t>245 00 </a:t>
            </a:r>
            <a:r>
              <a:rPr lang="en-US" altLang="ja-JP" dirty="0" smtClean="0"/>
              <a:t> Stink </a:t>
            </a:r>
            <a:r>
              <a:rPr lang="en-US" altLang="ja-JP" dirty="0"/>
              <a:t>bugs of Oregon.</a:t>
            </a:r>
          </a:p>
          <a:p>
            <a:pPr marL="0" indent="0">
              <a:buNone/>
            </a:pPr>
            <a:r>
              <a:rPr lang="en-US" altLang="ja-JP" dirty="0"/>
              <a:t>264 </a:t>
            </a:r>
            <a:r>
              <a:rPr lang="en-US" altLang="ja-JP" dirty="0" smtClean="0"/>
              <a:t>1_ </a:t>
            </a:r>
            <a:r>
              <a:rPr lang="en-US" altLang="ja-JP" dirty="0" smtClean="0"/>
              <a:t> Salem</a:t>
            </a:r>
            <a:r>
              <a:rPr lang="en-US" altLang="ja-JP" dirty="0"/>
              <a:t>, OR : </a:t>
            </a:r>
            <a:r>
              <a:rPr lang="en-US" altLang="ja-JP" dirty="0" smtClean="0"/>
              <a:t>$b </a:t>
            </a:r>
            <a:r>
              <a:rPr lang="en-US" altLang="ja-JP" dirty="0"/>
              <a:t>Oregon Department of Agriculture, Plant </a:t>
            </a:r>
            <a:r>
              <a:rPr lang="en-US" altLang="ja-JP" dirty="0" smtClean="0"/>
              <a:t>Protection 	  </a:t>
            </a:r>
            <a:r>
              <a:rPr lang="en-US" altLang="ja-JP" dirty="0" smtClean="0"/>
              <a:t>	   and </a:t>
            </a:r>
            <a:r>
              <a:rPr lang="en-US" altLang="ja-JP" dirty="0"/>
              <a:t>Conservation Program, Insect Pest Prevention </a:t>
            </a:r>
            <a:r>
              <a:rPr lang="en-US" altLang="ja-JP" dirty="0" smtClean="0"/>
              <a:t>and </a:t>
            </a:r>
            <a:r>
              <a:rPr lang="en-US" altLang="ja-JP" dirty="0"/>
              <a:t>Management, </a:t>
            </a:r>
            <a:r>
              <a:rPr lang="en-US" altLang="ja-JP" dirty="0" smtClean="0"/>
              <a:t>  	 </a:t>
            </a:r>
            <a:r>
              <a:rPr lang="en-US" altLang="ja-JP" dirty="0" smtClean="0"/>
              <a:t>  $</a:t>
            </a:r>
            <a:r>
              <a:rPr lang="en-US" altLang="ja-JP" dirty="0" smtClean="0"/>
              <a:t>c </a:t>
            </a:r>
            <a:r>
              <a:rPr lang="en-US" altLang="ja-JP" dirty="0"/>
              <a:t>[2017]</a:t>
            </a:r>
          </a:p>
          <a:p>
            <a:pPr marL="0" indent="0">
              <a:buNone/>
            </a:pPr>
            <a:r>
              <a:rPr lang="en-US" altLang="ja-JP" dirty="0" smtClean="0"/>
              <a:t>300 __ </a:t>
            </a:r>
            <a:r>
              <a:rPr lang="en-US" altLang="ja-JP" dirty="0" smtClean="0"/>
              <a:t> 1 </a:t>
            </a:r>
            <a:r>
              <a:rPr lang="en-US" altLang="ja-JP" dirty="0"/>
              <a:t>poster ; </a:t>
            </a:r>
            <a:r>
              <a:rPr lang="en-US" altLang="ja-JP" dirty="0" smtClean="0"/>
              <a:t>$b </a:t>
            </a:r>
            <a:r>
              <a:rPr lang="en-US" altLang="ja-JP" dirty="0"/>
              <a:t>color ; </a:t>
            </a:r>
            <a:r>
              <a:rPr lang="en-US" altLang="ja-JP" dirty="0" smtClean="0"/>
              <a:t>$c </a:t>
            </a:r>
            <a:r>
              <a:rPr lang="en-US" altLang="ja-JP" dirty="0"/>
              <a:t>46 x 31 </a:t>
            </a:r>
            <a:r>
              <a:rPr lang="en-US" altLang="ja-JP" dirty="0" smtClean="0"/>
              <a:t>cm</a:t>
            </a:r>
          </a:p>
          <a:p>
            <a:pPr marL="0" indent="0">
              <a:buNone/>
            </a:pPr>
            <a:r>
              <a:rPr lang="en-US" altLang="ja-JP" dirty="0"/>
              <a:t>650 </a:t>
            </a:r>
            <a:r>
              <a:rPr lang="en-US" altLang="ja-JP" dirty="0" smtClean="0"/>
              <a:t>_0 </a:t>
            </a:r>
            <a:r>
              <a:rPr lang="en-US" altLang="ja-JP" dirty="0" smtClean="0"/>
              <a:t> Stinkbugs </a:t>
            </a:r>
            <a:r>
              <a:rPr lang="en-US" altLang="ja-JP" dirty="0" smtClean="0"/>
              <a:t>$z </a:t>
            </a:r>
            <a:r>
              <a:rPr lang="en-US" altLang="ja-JP" dirty="0"/>
              <a:t>Oregon </a:t>
            </a:r>
            <a:r>
              <a:rPr lang="en-US" altLang="ja-JP" dirty="0" smtClean="0"/>
              <a:t>$v </a:t>
            </a:r>
            <a:r>
              <a:rPr lang="en-US" altLang="ja-JP" dirty="0"/>
              <a:t>Posters.</a:t>
            </a:r>
            <a:endParaRPr lang="en-US" altLang="ja-JP" dirty="0" smtClean="0"/>
          </a:p>
          <a:p>
            <a:pPr marL="0" indent="0">
              <a:buNone/>
            </a:pPr>
            <a:r>
              <a:rPr lang="en-US" dirty="0" smtClean="0">
                <a:solidFill>
                  <a:srgbClr val="FF0000"/>
                </a:solidFill>
              </a:rPr>
              <a:t>655 _7 </a:t>
            </a:r>
            <a:r>
              <a:rPr lang="en-US" dirty="0" smtClean="0">
                <a:solidFill>
                  <a:srgbClr val="FF0000"/>
                </a:solidFill>
              </a:rPr>
              <a:t> Wildlife posters</a:t>
            </a:r>
            <a:r>
              <a:rPr lang="en-US" dirty="0" smtClean="0">
                <a:solidFill>
                  <a:srgbClr val="FF0000"/>
                </a:solidFill>
              </a:rPr>
              <a:t>. $2 </a:t>
            </a:r>
            <a:r>
              <a:rPr lang="en-US" dirty="0" err="1" smtClean="0">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48</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872" y="2871787"/>
            <a:ext cx="2446496" cy="3667125"/>
          </a:xfrm>
          <a:prstGeom prst="rect">
            <a:avLst/>
          </a:prstGeom>
        </p:spPr>
      </p:pic>
    </p:spTree>
    <p:extLst>
      <p:ext uri="{BB962C8B-B14F-4D97-AF65-F5344CB8AC3E}">
        <p14:creationId xmlns:p14="http://schemas.microsoft.com/office/powerpoint/2010/main" val="27425841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4788"/>
            <a:ext cx="10515600" cy="348308"/>
          </a:xfrm>
        </p:spPr>
        <p:txBody>
          <a:bodyPr>
            <a:normAutofit fontScale="90000"/>
          </a:bodyPr>
          <a:lstStyle/>
          <a:p>
            <a:r>
              <a:rPr lang="en-US" dirty="0" smtClean="0"/>
              <a:t>General Term Examples</a:t>
            </a:r>
            <a:endParaRPr lang="en-US" dirty="0"/>
          </a:p>
        </p:txBody>
      </p:sp>
      <p:sp>
        <p:nvSpPr>
          <p:cNvPr id="3" name="Content Placeholder 2"/>
          <p:cNvSpPr>
            <a:spLocks noGrp="1"/>
          </p:cNvSpPr>
          <p:nvPr>
            <p:ph idx="1"/>
          </p:nvPr>
        </p:nvSpPr>
        <p:spPr>
          <a:xfrm>
            <a:off x="838200" y="979061"/>
            <a:ext cx="11353801" cy="5878939"/>
          </a:xfrm>
        </p:spPr>
        <p:txBody>
          <a:bodyPr>
            <a:normAutofit fontScale="77500" lnSpcReduction="20000"/>
          </a:bodyPr>
          <a:lstStyle/>
          <a:p>
            <a:pPr marL="0" indent="0">
              <a:buNone/>
            </a:pPr>
            <a:r>
              <a:rPr lang="en-US" altLang="ko-KR" dirty="0" smtClean="0"/>
              <a:t>245 </a:t>
            </a:r>
            <a:r>
              <a:rPr lang="en-US" altLang="ko-KR" dirty="0"/>
              <a:t>00  Travel writers / </a:t>
            </a:r>
            <a:r>
              <a:rPr lang="en-US" altLang="ko-KR" dirty="0" smtClean="0"/>
              <a:t>$c </a:t>
            </a:r>
            <a:r>
              <a:rPr lang="en-US" altLang="ko-KR" dirty="0"/>
              <a:t>compilation, Steve Cleary</a:t>
            </a:r>
            <a:r>
              <a:rPr lang="en-US" altLang="ko-KR" dirty="0" smtClean="0"/>
              <a:t>.</a:t>
            </a:r>
          </a:p>
          <a:p>
            <a:pPr marL="0" indent="0">
              <a:buNone/>
            </a:pPr>
            <a:r>
              <a:rPr lang="en-US" altLang="ko-KR" dirty="0"/>
              <a:t>300 __  2 audio discs (150 min.) : </a:t>
            </a:r>
            <a:r>
              <a:rPr lang="en-US" altLang="ko-KR" dirty="0" smtClean="0"/>
              <a:t>$b </a:t>
            </a:r>
            <a:r>
              <a:rPr lang="en-US" altLang="ko-KR" dirty="0"/>
              <a:t>digital, CD audio ; </a:t>
            </a:r>
            <a:r>
              <a:rPr lang="en-US" altLang="ko-KR" dirty="0" smtClean="0"/>
              <a:t>$c </a:t>
            </a:r>
            <a:r>
              <a:rPr lang="en-US" altLang="ko-KR" dirty="0"/>
              <a:t>4 3/4 in. + </a:t>
            </a:r>
            <a:r>
              <a:rPr lang="en-US" altLang="ko-KR" dirty="0" smtClean="0"/>
              <a:t>$e 1 </a:t>
            </a:r>
            <a:r>
              <a:rPr lang="en-US" altLang="ko-KR" dirty="0"/>
              <a:t>booklet (13 </a:t>
            </a:r>
            <a:r>
              <a:rPr lang="en-US" altLang="ko-KR" dirty="0" smtClean="0"/>
              <a:t>unnumbered</a:t>
            </a:r>
          </a:p>
          <a:p>
            <a:pPr marL="0" indent="0">
              <a:buNone/>
            </a:pPr>
            <a:r>
              <a:rPr lang="en-US" altLang="ko-KR" dirty="0" smtClean="0"/>
              <a:t>              </a:t>
            </a:r>
            <a:r>
              <a:rPr lang="en-US" altLang="ko-KR" dirty="0"/>
              <a:t>pages </a:t>
            </a:r>
            <a:r>
              <a:rPr lang="en-US" altLang="ko-KR" dirty="0" smtClean="0"/>
              <a:t>: illustrations </a:t>
            </a:r>
            <a:r>
              <a:rPr lang="en-US" altLang="ko-KR" dirty="0"/>
              <a:t>; 12 cm).</a:t>
            </a:r>
            <a:endParaRPr lang="en-US" altLang="ko-KR" dirty="0" smtClean="0"/>
          </a:p>
          <a:p>
            <a:pPr marL="0" indent="0">
              <a:buNone/>
            </a:pPr>
            <a:r>
              <a:rPr lang="en-US" altLang="ko-KR" dirty="0"/>
              <a:t>500 __  "A mixture of radio broadcasts and live talks and readings</a:t>
            </a:r>
            <a:r>
              <a:rPr lang="en-US" altLang="ko-KR" dirty="0" smtClean="0"/>
              <a:t>"--Accompanying </a:t>
            </a:r>
            <a:r>
              <a:rPr lang="en-US" altLang="ko-KR" dirty="0"/>
              <a:t>booklet.</a:t>
            </a:r>
          </a:p>
          <a:p>
            <a:pPr marL="0" indent="0">
              <a:buNone/>
            </a:pPr>
            <a:r>
              <a:rPr lang="en-US" altLang="ko-KR" dirty="0" smtClean="0"/>
              <a:t>505 0_  disc </a:t>
            </a:r>
            <a:r>
              <a:rPr lang="en-US" altLang="ko-KR" dirty="0"/>
              <a:t>1. Marooned on Elephant Island / Leonard D.A. Hussey (3:04</a:t>
            </a:r>
            <a:r>
              <a:rPr lang="en-US" altLang="ko-KR" dirty="0" smtClean="0"/>
              <a:t>). Speaking </a:t>
            </a:r>
            <a:r>
              <a:rPr lang="en-US" altLang="ko-KR" dirty="0"/>
              <a:t>personally </a:t>
            </a:r>
            <a:r>
              <a:rPr lang="en-US" altLang="ko-KR" dirty="0" smtClean="0"/>
              <a:t>/</a:t>
            </a:r>
          </a:p>
          <a:p>
            <a:pPr marL="0" indent="0">
              <a:buNone/>
            </a:pPr>
            <a:r>
              <a:rPr lang="en-US" altLang="ko-KR" dirty="0" smtClean="0"/>
              <a:t>              </a:t>
            </a:r>
            <a:r>
              <a:rPr lang="en-US" altLang="ko-KR" dirty="0"/>
              <a:t>Rosita Forbes (7:48). The philosophy of exploration / </a:t>
            </a:r>
            <a:r>
              <a:rPr lang="en-US" altLang="ko-KR" dirty="0" smtClean="0"/>
              <a:t>Freya </a:t>
            </a:r>
            <a:r>
              <a:rPr lang="en-US" altLang="ko-KR" dirty="0"/>
              <a:t>Stark (17:35). Nuptials of the </a:t>
            </a:r>
            <a:endParaRPr lang="en-US" altLang="ko-KR" dirty="0" smtClean="0"/>
          </a:p>
          <a:p>
            <a:pPr marL="0" indent="0">
              <a:buNone/>
            </a:pPr>
            <a:r>
              <a:rPr lang="en-US" altLang="ko-KR" dirty="0" smtClean="0"/>
              <a:t>              East </a:t>
            </a:r>
            <a:r>
              <a:rPr lang="en-US" altLang="ko-KR" dirty="0"/>
              <a:t>and West / </a:t>
            </a:r>
            <a:r>
              <a:rPr lang="en-US" altLang="ko-KR" dirty="0" err="1"/>
              <a:t>Sacheverell</a:t>
            </a:r>
            <a:r>
              <a:rPr lang="en-US" altLang="ko-KR" dirty="0"/>
              <a:t> </a:t>
            </a:r>
            <a:r>
              <a:rPr lang="en-US" altLang="ko-KR" dirty="0" smtClean="0"/>
              <a:t>Sitwell (</a:t>
            </a:r>
            <a:r>
              <a:rPr lang="en-US" altLang="ko-KR" dirty="0"/>
              <a:t>12:46). Interview at her home in </a:t>
            </a:r>
            <a:r>
              <a:rPr lang="en-US" altLang="ko-KR" dirty="0" err="1"/>
              <a:t>Chandolin</a:t>
            </a:r>
            <a:r>
              <a:rPr lang="en-US" altLang="ko-KR" dirty="0"/>
              <a:t> / </a:t>
            </a:r>
            <a:r>
              <a:rPr lang="en-US" altLang="ko-KR" dirty="0" smtClean="0"/>
              <a:t>Ella</a:t>
            </a:r>
          </a:p>
          <a:p>
            <a:pPr marL="0" indent="0">
              <a:buNone/>
            </a:pPr>
            <a:r>
              <a:rPr lang="en-US" altLang="ko-KR" dirty="0" smtClean="0"/>
              <a:t>              </a:t>
            </a:r>
            <a:r>
              <a:rPr lang="en-US" altLang="ko-KR" dirty="0" err="1"/>
              <a:t>Maillant</a:t>
            </a:r>
            <a:r>
              <a:rPr lang="en-US" altLang="ko-KR" dirty="0"/>
              <a:t> ; interviewer, </a:t>
            </a:r>
            <a:r>
              <a:rPr lang="en-US" altLang="ko-KR" dirty="0" smtClean="0"/>
              <a:t>Bridget </a:t>
            </a:r>
            <a:r>
              <a:rPr lang="en-US" altLang="ko-KR" dirty="0"/>
              <a:t>Carter (17:21). On the Bushmen of the Kalahari / </a:t>
            </a:r>
            <a:r>
              <a:rPr lang="en-US" altLang="ko-KR" dirty="0" smtClean="0"/>
              <a:t>Laurens</a:t>
            </a:r>
          </a:p>
          <a:p>
            <a:pPr marL="0" indent="0">
              <a:buNone/>
            </a:pPr>
            <a:r>
              <a:rPr lang="en-US" altLang="ko-KR" dirty="0" smtClean="0"/>
              <a:t>              </a:t>
            </a:r>
            <a:r>
              <a:rPr lang="en-US" altLang="ko-KR" dirty="0"/>
              <a:t>van der </a:t>
            </a:r>
            <a:r>
              <a:rPr lang="en-US" altLang="ko-KR" dirty="0" smtClean="0"/>
              <a:t>Post </a:t>
            </a:r>
            <a:r>
              <a:rPr lang="en-US" altLang="ko-KR" dirty="0"/>
              <a:t>(19:10) -- disc 2. The time of my life / Peter Fleming (20:49). The </a:t>
            </a:r>
            <a:r>
              <a:rPr lang="en-US" altLang="ko-KR" dirty="0" smtClean="0"/>
              <a:t>empty</a:t>
            </a:r>
          </a:p>
          <a:p>
            <a:pPr marL="0" indent="0">
              <a:buNone/>
            </a:pPr>
            <a:r>
              <a:rPr lang="en-US" altLang="ko-KR" dirty="0"/>
              <a:t> </a:t>
            </a:r>
            <a:r>
              <a:rPr lang="en-US" altLang="ko-KR" dirty="0" smtClean="0"/>
              <a:t>             </a:t>
            </a:r>
            <a:r>
              <a:rPr lang="en-US" altLang="ko-KR" dirty="0"/>
              <a:t>quarter </a:t>
            </a:r>
            <a:r>
              <a:rPr lang="en-US" altLang="ko-KR" dirty="0" smtClean="0"/>
              <a:t>/ Wilfred </a:t>
            </a:r>
            <a:r>
              <a:rPr lang="en-US" altLang="ko-KR" dirty="0" err="1"/>
              <a:t>Thesiger</a:t>
            </a:r>
            <a:r>
              <a:rPr lang="en-US" altLang="ko-KR" dirty="0"/>
              <a:t> (16:02). The last fiesta / Laurie Lee (13:57). Turning points / </a:t>
            </a:r>
            <a:r>
              <a:rPr lang="en-US" altLang="ko-KR" dirty="0" smtClean="0"/>
              <a:t>Eric</a:t>
            </a:r>
          </a:p>
          <a:p>
            <a:pPr marL="0" indent="0">
              <a:buNone/>
            </a:pPr>
            <a:r>
              <a:rPr lang="en-US" altLang="ko-KR" dirty="0"/>
              <a:t> </a:t>
            </a:r>
            <a:r>
              <a:rPr lang="en-US" altLang="ko-KR" dirty="0" smtClean="0"/>
              <a:t>             Newby </a:t>
            </a:r>
            <a:r>
              <a:rPr lang="en-US" altLang="ko-KR" dirty="0"/>
              <a:t>(11.28). Trieste and the meaning of nowhere / Jan Morris (6:02). By camel </a:t>
            </a:r>
            <a:r>
              <a:rPr lang="en-US" altLang="ko-KR" dirty="0" smtClean="0"/>
              <a:t>across</a:t>
            </a:r>
          </a:p>
          <a:p>
            <a:pPr marL="0" indent="0">
              <a:buNone/>
            </a:pPr>
            <a:r>
              <a:rPr lang="en-US" altLang="ko-KR" dirty="0"/>
              <a:t>	</a:t>
            </a:r>
            <a:r>
              <a:rPr lang="en-US" altLang="ko-KR" dirty="0" smtClean="0"/>
              <a:t>Sahara </a:t>
            </a:r>
            <a:r>
              <a:rPr lang="en-US" altLang="ko-KR" dirty="0"/>
              <a:t>/ Geoffrey </a:t>
            </a:r>
            <a:r>
              <a:rPr lang="en-US" altLang="ko-KR" dirty="0" err="1"/>
              <a:t>Moorhouse</a:t>
            </a:r>
            <a:r>
              <a:rPr lang="en-US" altLang="ko-KR" dirty="0"/>
              <a:t> ; interviewer, Robert Williams (4:55)..</a:t>
            </a:r>
          </a:p>
          <a:p>
            <a:pPr marL="0" indent="0">
              <a:buNone/>
            </a:pPr>
            <a:r>
              <a:rPr lang="en-US" dirty="0" smtClean="0">
                <a:solidFill>
                  <a:srgbClr val="FF0000"/>
                </a:solidFill>
              </a:rPr>
              <a:t>655 _7  Travel writing.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a:t>
            </a:r>
            <a:r>
              <a:rPr lang="en-US" dirty="0">
                <a:solidFill>
                  <a:srgbClr val="FF0000"/>
                </a:solidFill>
              </a:rPr>
              <a:t>Literary readings (Radio programs)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Interviews. $2 </a:t>
            </a:r>
            <a:r>
              <a:rPr lang="en-US" dirty="0" err="1" smtClean="0">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49</a:t>
            </a:fld>
            <a:endParaRPr lang="en-US"/>
          </a:p>
        </p:txBody>
      </p:sp>
    </p:spTree>
    <p:extLst>
      <p:ext uri="{BB962C8B-B14F-4D97-AF65-F5344CB8AC3E}">
        <p14:creationId xmlns:p14="http://schemas.microsoft.com/office/powerpoint/2010/main" val="159387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10239"/>
            <a:ext cx="9144000" cy="2387600"/>
          </a:xfrm>
        </p:spPr>
        <p:txBody>
          <a:bodyPr/>
          <a:lstStyle/>
          <a:p>
            <a:r>
              <a:rPr lang="en-US" dirty="0" smtClean="0"/>
              <a:t>LCGFT	</a:t>
            </a:r>
            <a:endParaRPr lang="en-US" dirty="0"/>
          </a:p>
        </p:txBody>
      </p:sp>
      <p:sp>
        <p:nvSpPr>
          <p:cNvPr id="3" name="Subtitle 2"/>
          <p:cNvSpPr>
            <a:spLocks noGrp="1"/>
          </p:cNvSpPr>
          <p:nvPr>
            <p:ph type="subTitle" idx="1"/>
          </p:nvPr>
        </p:nvSpPr>
        <p:spPr>
          <a:xfrm>
            <a:off x="1092821" y="3357340"/>
            <a:ext cx="9868828" cy="1655762"/>
          </a:xfrm>
        </p:spPr>
        <p:txBody>
          <a:bodyPr>
            <a:normAutofit/>
          </a:bodyPr>
          <a:lstStyle/>
          <a:p>
            <a:r>
              <a:rPr lang="en-US" sz="4800" dirty="0" smtClean="0"/>
              <a:t>Library of Congress Genre/Form Terms</a:t>
            </a:r>
            <a:endParaRPr lang="en-US" sz="4800" dirty="0"/>
          </a:p>
        </p:txBody>
      </p:sp>
    </p:spTree>
    <p:extLst>
      <p:ext uri="{BB962C8B-B14F-4D97-AF65-F5344CB8AC3E}">
        <p14:creationId xmlns:p14="http://schemas.microsoft.com/office/powerpoint/2010/main" val="3844466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39" y="161342"/>
            <a:ext cx="10515600" cy="980427"/>
          </a:xfrm>
        </p:spPr>
        <p:txBody>
          <a:bodyPr/>
          <a:lstStyle/>
          <a:p>
            <a:r>
              <a:rPr lang="en-US" dirty="0" smtClean="0"/>
              <a:t>General Term Examples</a:t>
            </a:r>
            <a:endParaRPr lang="en-US" dirty="0"/>
          </a:p>
        </p:txBody>
      </p:sp>
      <p:sp>
        <p:nvSpPr>
          <p:cNvPr id="3" name="Content Placeholder 2"/>
          <p:cNvSpPr>
            <a:spLocks noGrp="1"/>
          </p:cNvSpPr>
          <p:nvPr>
            <p:ph idx="1"/>
          </p:nvPr>
        </p:nvSpPr>
        <p:spPr>
          <a:xfrm>
            <a:off x="394039" y="1278294"/>
            <a:ext cx="11566849" cy="4801317"/>
          </a:xfrm>
        </p:spPr>
        <p:txBody>
          <a:bodyPr>
            <a:normAutofit/>
          </a:bodyPr>
          <a:lstStyle/>
          <a:p>
            <a:pPr marL="0" indent="0">
              <a:buNone/>
            </a:pPr>
            <a:r>
              <a:rPr lang="en-US" altLang="ja-JP" dirty="0"/>
              <a:t>245 00  Volcano : </a:t>
            </a:r>
            <a:r>
              <a:rPr lang="en-US" altLang="ja-JP" dirty="0" smtClean="0"/>
              <a:t>$b </a:t>
            </a:r>
            <a:r>
              <a:rPr lang="en-US" altLang="ja-JP" dirty="0"/>
              <a:t>a board game </a:t>
            </a:r>
            <a:r>
              <a:rPr lang="en-US" altLang="ja-JP" dirty="0" smtClean="0"/>
              <a:t>odyssey </a:t>
            </a:r>
            <a:r>
              <a:rPr lang="en-US" altLang="ja-JP" dirty="0"/>
              <a:t>to the May 18th eruption of </a:t>
            </a:r>
            <a:r>
              <a:rPr lang="en-US" altLang="ja-JP" dirty="0" smtClean="0"/>
              <a:t>Mount</a:t>
            </a:r>
          </a:p>
          <a:p>
            <a:pPr marL="0" indent="0">
              <a:buNone/>
            </a:pPr>
            <a:r>
              <a:rPr lang="en-US" altLang="ja-JP" dirty="0"/>
              <a:t>	</a:t>
            </a:r>
            <a:r>
              <a:rPr lang="en-US" altLang="ja-JP" dirty="0" smtClean="0"/>
              <a:t>   </a:t>
            </a:r>
            <a:r>
              <a:rPr lang="en-US" altLang="ja-JP" dirty="0"/>
              <a:t>St. Helens</a:t>
            </a:r>
            <a:r>
              <a:rPr lang="en-US" altLang="ja-JP" dirty="0" smtClean="0"/>
              <a:t>.</a:t>
            </a:r>
            <a:endParaRPr lang="en-US" altLang="ja-JP" dirty="0"/>
          </a:p>
          <a:p>
            <a:pPr marL="0" indent="0">
              <a:buNone/>
            </a:pPr>
            <a:r>
              <a:rPr lang="en-US" altLang="ja-JP" dirty="0"/>
              <a:t>300 __  1 game (1 board, 1 rules sheet, 6 colored move markers, 1 dice, </a:t>
            </a:r>
            <a:r>
              <a:rPr lang="en-US" altLang="ja-JP" dirty="0" smtClean="0"/>
              <a:t>31</a:t>
            </a:r>
          </a:p>
          <a:p>
            <a:pPr marL="0" indent="0">
              <a:buNone/>
            </a:pPr>
            <a:r>
              <a:rPr lang="en-US" altLang="ja-JP" dirty="0"/>
              <a:t>	</a:t>
            </a:r>
            <a:r>
              <a:rPr lang="en-US" altLang="ja-JP" dirty="0" smtClean="0"/>
              <a:t>   </a:t>
            </a:r>
            <a:r>
              <a:rPr lang="en-US" altLang="ja-JP" dirty="0"/>
              <a:t>blue cards, 37 red cards, and 34 grey cards) : </a:t>
            </a:r>
            <a:r>
              <a:rPr lang="en-US" altLang="ja-JP" dirty="0" smtClean="0"/>
              <a:t>$b </a:t>
            </a:r>
            <a:r>
              <a:rPr lang="en-US" altLang="ja-JP" dirty="0"/>
              <a:t>paper, cardboard, </a:t>
            </a:r>
            <a:r>
              <a:rPr lang="en-US" altLang="ja-JP" dirty="0" smtClean="0"/>
              <a:t>and</a:t>
            </a:r>
          </a:p>
          <a:p>
            <a:pPr marL="0" indent="0">
              <a:buNone/>
            </a:pPr>
            <a:r>
              <a:rPr lang="en-US" altLang="ja-JP" dirty="0"/>
              <a:t>	</a:t>
            </a:r>
            <a:r>
              <a:rPr lang="en-US" altLang="ja-JP" dirty="0" smtClean="0"/>
              <a:t>   </a:t>
            </a:r>
            <a:r>
              <a:rPr lang="en-US" altLang="ja-JP" dirty="0"/>
              <a:t>plastic ; </a:t>
            </a:r>
            <a:r>
              <a:rPr lang="en-US" altLang="ja-JP" dirty="0" smtClean="0"/>
              <a:t>$c </a:t>
            </a:r>
            <a:r>
              <a:rPr lang="en-US" altLang="ja-JP" dirty="0"/>
              <a:t>34 x 30 x 5 cm</a:t>
            </a:r>
            <a:endParaRPr lang="en-US" dirty="0" smtClean="0"/>
          </a:p>
          <a:p>
            <a:pPr marL="0" indent="0">
              <a:buNone/>
            </a:pPr>
            <a:r>
              <a:rPr lang="en-US" dirty="0" smtClean="0">
                <a:solidFill>
                  <a:srgbClr val="FF0000"/>
                </a:solidFill>
              </a:rPr>
              <a:t>655 _7  </a:t>
            </a:r>
            <a:r>
              <a:rPr lang="en-US" dirty="0">
                <a:solidFill>
                  <a:srgbClr val="FF0000"/>
                </a:solidFill>
              </a:rPr>
              <a:t>Board games.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50</a:t>
            </a:fld>
            <a:endParaRPr lang="en-US"/>
          </a:p>
        </p:txBody>
      </p:sp>
      <p:pic>
        <p:nvPicPr>
          <p:cNvPr id="7" name="Picture 6"/>
          <p:cNvPicPr>
            <a:picLocks noChangeAspect="1"/>
          </p:cNvPicPr>
          <p:nvPr/>
        </p:nvPicPr>
        <p:blipFill>
          <a:blip r:embed="rId3"/>
          <a:stretch>
            <a:fillRect/>
          </a:stretch>
        </p:blipFill>
        <p:spPr>
          <a:xfrm>
            <a:off x="6679882" y="3516408"/>
            <a:ext cx="2889695" cy="3205067"/>
          </a:xfrm>
          <a:prstGeom prst="rect">
            <a:avLst/>
          </a:prstGeom>
        </p:spPr>
      </p:pic>
    </p:spTree>
    <p:extLst>
      <p:ext uri="{BB962C8B-B14F-4D97-AF65-F5344CB8AC3E}">
        <p14:creationId xmlns:p14="http://schemas.microsoft.com/office/powerpoint/2010/main" val="1840600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39" y="161343"/>
            <a:ext cx="10515600" cy="753058"/>
          </a:xfrm>
        </p:spPr>
        <p:txBody>
          <a:bodyPr/>
          <a:lstStyle/>
          <a:p>
            <a:r>
              <a:rPr lang="en-US" dirty="0" smtClean="0"/>
              <a:t>General Term Examples</a:t>
            </a:r>
            <a:endParaRPr lang="en-US" dirty="0"/>
          </a:p>
        </p:txBody>
      </p:sp>
      <p:sp>
        <p:nvSpPr>
          <p:cNvPr id="3" name="Content Placeholder 2"/>
          <p:cNvSpPr>
            <a:spLocks noGrp="1"/>
          </p:cNvSpPr>
          <p:nvPr>
            <p:ph idx="1"/>
          </p:nvPr>
        </p:nvSpPr>
        <p:spPr>
          <a:xfrm>
            <a:off x="394039" y="1278294"/>
            <a:ext cx="11262049" cy="4801317"/>
          </a:xfrm>
        </p:spPr>
        <p:txBody>
          <a:bodyPr>
            <a:normAutofit fontScale="92500" lnSpcReduction="20000"/>
          </a:bodyPr>
          <a:lstStyle/>
          <a:p>
            <a:pPr marL="0" indent="0">
              <a:buNone/>
            </a:pPr>
            <a:r>
              <a:rPr lang="en-US" altLang="ja-JP" dirty="0" smtClean="0"/>
              <a:t>100 1_  </a:t>
            </a:r>
            <a:r>
              <a:rPr lang="en-US" altLang="ja-JP" dirty="0" err="1" smtClean="0"/>
              <a:t>Widmer</a:t>
            </a:r>
            <a:r>
              <a:rPr lang="en-US" altLang="ja-JP" dirty="0"/>
              <a:t>, Don, </a:t>
            </a:r>
            <a:r>
              <a:rPr lang="en-US" altLang="ja-JP" dirty="0" smtClean="0"/>
              <a:t>$e </a:t>
            </a:r>
            <a:r>
              <a:rPr lang="en-US" altLang="ja-JP" dirty="0"/>
              <a:t>book artist.</a:t>
            </a:r>
          </a:p>
          <a:p>
            <a:pPr marL="0" indent="0">
              <a:buNone/>
            </a:pPr>
            <a:r>
              <a:rPr lang="en-US" altLang="ja-JP" dirty="0" smtClean="0"/>
              <a:t>245 10  Fanny </a:t>
            </a:r>
            <a:r>
              <a:rPr lang="en-US" altLang="ja-JP" dirty="0"/>
              <a:t>and the doll corpse / </a:t>
            </a:r>
            <a:r>
              <a:rPr lang="en-US" altLang="ja-JP" dirty="0" smtClean="0"/>
              <a:t>$c </a:t>
            </a:r>
            <a:r>
              <a:rPr lang="en-US" altLang="ja-JP" dirty="0"/>
              <a:t>by Don </a:t>
            </a:r>
            <a:r>
              <a:rPr lang="en-US" altLang="ja-JP" dirty="0" err="1" smtClean="0"/>
              <a:t>Widmer</a:t>
            </a:r>
            <a:r>
              <a:rPr lang="en-US" altLang="ja-JP" dirty="0" smtClean="0"/>
              <a:t>.</a:t>
            </a:r>
          </a:p>
          <a:p>
            <a:pPr marL="0" indent="0">
              <a:buNone/>
            </a:pPr>
            <a:r>
              <a:rPr lang="en-US" altLang="ja-JP" dirty="0"/>
              <a:t>300 __ </a:t>
            </a:r>
            <a:r>
              <a:rPr lang="en-US" altLang="ja-JP" dirty="0" smtClean="0"/>
              <a:t> 2 </a:t>
            </a:r>
            <a:r>
              <a:rPr lang="en-US" altLang="ja-JP" dirty="0"/>
              <a:t>volumes : </a:t>
            </a:r>
            <a:r>
              <a:rPr lang="en-US" altLang="ja-JP" dirty="0" smtClean="0"/>
              <a:t>$b </a:t>
            </a:r>
            <a:r>
              <a:rPr lang="en-US" altLang="ja-JP" dirty="0"/>
              <a:t>color illustrations ; </a:t>
            </a:r>
            <a:r>
              <a:rPr lang="en-US" altLang="ja-JP" dirty="0" smtClean="0"/>
              <a:t>$c </a:t>
            </a:r>
            <a:r>
              <a:rPr lang="en-US" altLang="ja-JP" dirty="0"/>
              <a:t>21 x 25 cm, </a:t>
            </a:r>
            <a:endParaRPr lang="en-US" altLang="ja-JP" dirty="0" smtClean="0"/>
          </a:p>
          <a:p>
            <a:pPr marL="0" indent="0">
              <a:buNone/>
            </a:pPr>
            <a:r>
              <a:rPr lang="en-US" altLang="ja-JP" dirty="0"/>
              <a:t>	</a:t>
            </a:r>
            <a:r>
              <a:rPr lang="en-US" altLang="ja-JP" dirty="0" smtClean="0"/>
              <a:t>  in </a:t>
            </a:r>
            <a:r>
              <a:rPr lang="en-US" altLang="ja-JP" dirty="0"/>
              <a:t>box 23 x 26 x 6 cm</a:t>
            </a:r>
          </a:p>
          <a:p>
            <a:pPr marL="0" indent="0">
              <a:buNone/>
            </a:pPr>
            <a:r>
              <a:rPr lang="en-US" altLang="ja-JP" dirty="0" smtClean="0"/>
              <a:t>500 </a:t>
            </a:r>
            <a:r>
              <a:rPr lang="en-US" altLang="ja-JP" dirty="0"/>
              <a:t>__ </a:t>
            </a:r>
            <a:r>
              <a:rPr lang="en-US" altLang="ja-JP" dirty="0" smtClean="0"/>
              <a:t> Consists </a:t>
            </a:r>
            <a:r>
              <a:rPr lang="en-US" altLang="ja-JP" dirty="0"/>
              <a:t>of two artist book structures housed in </a:t>
            </a:r>
            <a:endParaRPr lang="en-US" altLang="ja-JP" dirty="0" smtClean="0"/>
          </a:p>
          <a:p>
            <a:pPr marL="0" indent="0">
              <a:buNone/>
            </a:pPr>
            <a:r>
              <a:rPr lang="en-US" altLang="ja-JP" dirty="0"/>
              <a:t>	</a:t>
            </a:r>
            <a:r>
              <a:rPr lang="en-US" altLang="ja-JP" dirty="0" smtClean="0"/>
              <a:t>  a </a:t>
            </a:r>
            <a:r>
              <a:rPr lang="en-US" altLang="ja-JP" dirty="0"/>
              <a:t>drop-spine </a:t>
            </a:r>
            <a:r>
              <a:rPr lang="en-US" altLang="ja-JP" dirty="0" smtClean="0"/>
              <a:t>box. One is </a:t>
            </a:r>
            <a:r>
              <a:rPr lang="en-US" altLang="ja-JP" dirty="0"/>
              <a:t>in codex format; the other is a tunnel book</a:t>
            </a:r>
            <a:r>
              <a:rPr lang="en-US" altLang="ja-JP" dirty="0" smtClean="0"/>
              <a:t>.</a:t>
            </a:r>
          </a:p>
          <a:p>
            <a:pPr marL="0" indent="0">
              <a:buNone/>
            </a:pPr>
            <a:r>
              <a:rPr lang="en-US" dirty="0" smtClean="0">
                <a:solidFill>
                  <a:srgbClr val="FF0000"/>
                </a:solidFill>
              </a:rPr>
              <a:t>655 _7  Picture books.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Tunnel books.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Historical fiction.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Detective </a:t>
            </a:r>
            <a:r>
              <a:rPr lang="en-US" dirty="0">
                <a:solidFill>
                  <a:srgbClr val="FF0000"/>
                </a:solidFill>
              </a:rPr>
              <a:t>and mystery </a:t>
            </a:r>
            <a:r>
              <a:rPr lang="en-US" dirty="0" smtClean="0">
                <a:solidFill>
                  <a:srgbClr val="FF0000"/>
                </a:solidFill>
              </a:rPr>
              <a:t>fiction.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_0 </a:t>
            </a:r>
            <a:r>
              <a:rPr lang="en-US" dirty="0" smtClean="0">
                <a:solidFill>
                  <a:srgbClr val="FF0000"/>
                </a:solidFill>
              </a:rPr>
              <a:t> Artists</a:t>
            </a:r>
            <a:r>
              <a:rPr lang="en-US" dirty="0">
                <a:solidFill>
                  <a:srgbClr val="FF0000"/>
                </a:solidFill>
              </a:rPr>
              <a:t>' </a:t>
            </a:r>
            <a:r>
              <a:rPr lang="en-US" dirty="0" smtClean="0">
                <a:solidFill>
                  <a:srgbClr val="FF0000"/>
                </a:solidFill>
              </a:rPr>
              <a:t>books.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51</a:t>
            </a:fld>
            <a:endParaRPr lang="en-US"/>
          </a:p>
        </p:txBody>
      </p:sp>
      <p:pic>
        <p:nvPicPr>
          <p:cNvPr id="5" name="Picture 4"/>
          <p:cNvPicPr>
            <a:picLocks noChangeAspect="1"/>
          </p:cNvPicPr>
          <p:nvPr/>
        </p:nvPicPr>
        <p:blipFill>
          <a:blip r:embed="rId3"/>
          <a:stretch>
            <a:fillRect/>
          </a:stretch>
        </p:blipFill>
        <p:spPr>
          <a:xfrm>
            <a:off x="7359305" y="3787056"/>
            <a:ext cx="3268980" cy="2849880"/>
          </a:xfrm>
          <a:prstGeom prst="rect">
            <a:avLst/>
          </a:prstGeom>
        </p:spPr>
      </p:pic>
      <p:pic>
        <p:nvPicPr>
          <p:cNvPr id="6" name="Picture 5"/>
          <p:cNvPicPr>
            <a:picLocks noChangeAspect="1"/>
          </p:cNvPicPr>
          <p:nvPr/>
        </p:nvPicPr>
        <p:blipFill>
          <a:blip r:embed="rId4"/>
          <a:stretch>
            <a:fillRect/>
          </a:stretch>
        </p:blipFill>
        <p:spPr>
          <a:xfrm>
            <a:off x="8449826" y="499905"/>
            <a:ext cx="3299460" cy="2392680"/>
          </a:xfrm>
          <a:prstGeom prst="rect">
            <a:avLst/>
          </a:prstGeom>
        </p:spPr>
      </p:pic>
    </p:spTree>
    <p:extLst>
      <p:ext uri="{BB962C8B-B14F-4D97-AF65-F5344CB8AC3E}">
        <p14:creationId xmlns:p14="http://schemas.microsoft.com/office/powerpoint/2010/main" val="9763325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767826"/>
          </a:xfrm>
        </p:spPr>
        <p:txBody>
          <a:bodyPr/>
          <a:lstStyle/>
          <a:p>
            <a:r>
              <a:rPr lang="en-US" dirty="0" smtClean="0"/>
              <a:t>Moving Image Terms</a:t>
            </a:r>
            <a:endParaRPr lang="en-US" dirty="0"/>
          </a:p>
        </p:txBody>
      </p:sp>
      <p:sp>
        <p:nvSpPr>
          <p:cNvPr id="3" name="Content Placeholder 2"/>
          <p:cNvSpPr>
            <a:spLocks noGrp="1"/>
          </p:cNvSpPr>
          <p:nvPr>
            <p:ph idx="1"/>
          </p:nvPr>
        </p:nvSpPr>
        <p:spPr>
          <a:xfrm>
            <a:off x="416839" y="1487156"/>
            <a:ext cx="11570845" cy="5370844"/>
          </a:xfrm>
        </p:spPr>
        <p:txBody>
          <a:bodyPr>
            <a:normAutofit/>
          </a:bodyPr>
          <a:lstStyle/>
          <a:p>
            <a:r>
              <a:rPr lang="en-US" dirty="0" smtClean="0"/>
              <a:t>Top terms: </a:t>
            </a:r>
            <a:r>
              <a:rPr lang="en-US" b="1" dirty="0" smtClean="0"/>
              <a:t>Motion pictures</a:t>
            </a:r>
            <a:r>
              <a:rPr lang="en-US" dirty="0"/>
              <a:t> and</a:t>
            </a:r>
            <a:r>
              <a:rPr lang="en-US" dirty="0">
                <a:solidFill>
                  <a:schemeClr val="accent1">
                    <a:lumMod val="75000"/>
                  </a:schemeClr>
                </a:solidFill>
              </a:rPr>
              <a:t> </a:t>
            </a:r>
            <a:r>
              <a:rPr lang="en-US" b="1" dirty="0"/>
              <a:t>Television </a:t>
            </a:r>
            <a:r>
              <a:rPr lang="en-US" b="1" dirty="0" smtClean="0"/>
              <a:t>programs</a:t>
            </a:r>
            <a:r>
              <a:rPr lang="en-US" dirty="0" smtClean="0"/>
              <a:t>.  Only used for </a:t>
            </a:r>
            <a:r>
              <a:rPr lang="en-US" i="1" dirty="0"/>
              <a:t>collections composed of multiple genres and/or forms </a:t>
            </a:r>
            <a:endParaRPr lang="en-US" b="1" i="1" dirty="0" smtClean="0"/>
          </a:p>
          <a:p>
            <a:r>
              <a:rPr lang="en-US" dirty="0" smtClean="0"/>
              <a:t>LCGFT Manual Instruction Sheet J 240:</a:t>
            </a:r>
          </a:p>
          <a:p>
            <a:pPr lvl="1"/>
            <a:r>
              <a:rPr lang="en-US" dirty="0" smtClean="0"/>
              <a:t>The </a:t>
            </a:r>
            <a:r>
              <a:rPr lang="en-US" dirty="0"/>
              <a:t>word </a:t>
            </a:r>
            <a:r>
              <a:rPr lang="en-US" i="1" dirty="0" smtClean="0"/>
              <a:t>films</a:t>
            </a:r>
            <a:r>
              <a:rPr lang="en-US" dirty="0" smtClean="0"/>
              <a:t> refers </a:t>
            </a:r>
            <a:r>
              <a:rPr lang="en-US" dirty="0"/>
              <a:t>to </a:t>
            </a:r>
            <a:r>
              <a:rPr lang="en-US" dirty="0" smtClean="0"/>
              <a:t>resources </a:t>
            </a:r>
            <a:r>
              <a:rPr lang="en-US" dirty="0"/>
              <a:t>that </a:t>
            </a:r>
            <a:r>
              <a:rPr lang="en-US" dirty="0" smtClean="0"/>
              <a:t>are originally </a:t>
            </a:r>
            <a:r>
              <a:rPr lang="en-US" dirty="0"/>
              <a:t>recorded and released on motion picture film, on video, or digitally. The phrase </a:t>
            </a:r>
            <a:r>
              <a:rPr lang="en-US" i="1" dirty="0" smtClean="0"/>
              <a:t>television programs </a:t>
            </a:r>
            <a:r>
              <a:rPr lang="en-US" dirty="0" smtClean="0"/>
              <a:t>refers </a:t>
            </a:r>
            <a:r>
              <a:rPr lang="en-US" dirty="0"/>
              <a:t>to those resources that were intended to be telecast</a:t>
            </a:r>
            <a:r>
              <a:rPr lang="en-US" dirty="0" smtClean="0"/>
              <a:t>.</a:t>
            </a:r>
          </a:p>
          <a:p>
            <a:pPr lvl="1"/>
            <a:r>
              <a:rPr lang="en-US" dirty="0" smtClean="0"/>
              <a:t>Assign one of these terms: </a:t>
            </a:r>
            <a:r>
              <a:rPr lang="en-US" b="1" dirty="0" smtClean="0"/>
              <a:t>Fiction films</a:t>
            </a:r>
            <a:r>
              <a:rPr lang="en-US" dirty="0" smtClean="0"/>
              <a:t>; </a:t>
            </a:r>
            <a:r>
              <a:rPr lang="en-US" b="1" dirty="0" smtClean="0"/>
              <a:t>Nonfiction films</a:t>
            </a:r>
            <a:r>
              <a:rPr lang="en-US" dirty="0" smtClean="0"/>
              <a:t>; </a:t>
            </a:r>
            <a:r>
              <a:rPr lang="en-US" b="1" dirty="0" smtClean="0"/>
              <a:t>Fiction </a:t>
            </a:r>
            <a:r>
              <a:rPr lang="en-US" b="1" dirty="0"/>
              <a:t>television </a:t>
            </a:r>
            <a:r>
              <a:rPr lang="en-US" b="1" dirty="0" smtClean="0"/>
              <a:t>programs</a:t>
            </a:r>
            <a:r>
              <a:rPr lang="en-US" dirty="0" smtClean="0"/>
              <a:t>; </a:t>
            </a:r>
            <a:r>
              <a:rPr lang="en-US" b="1" dirty="0" smtClean="0"/>
              <a:t>Nonfiction </a:t>
            </a:r>
            <a:r>
              <a:rPr lang="en-US" b="1" dirty="0"/>
              <a:t>television </a:t>
            </a:r>
            <a:r>
              <a:rPr lang="en-US" b="1" dirty="0" smtClean="0"/>
              <a:t>programs</a:t>
            </a:r>
            <a:endParaRPr lang="en-US" dirty="0"/>
          </a:p>
          <a:p>
            <a:pPr lvl="1"/>
            <a:r>
              <a:rPr lang="en-US" dirty="0"/>
              <a:t>For films, assign </a:t>
            </a:r>
            <a:r>
              <a:rPr lang="en-US" dirty="0" smtClean="0"/>
              <a:t>either </a:t>
            </a:r>
            <a:r>
              <a:rPr lang="en-US" b="1" dirty="0" smtClean="0"/>
              <a:t>Short films</a:t>
            </a:r>
            <a:r>
              <a:rPr lang="en-US" dirty="0" smtClean="0"/>
              <a:t> (&lt; 40 min.) or </a:t>
            </a:r>
            <a:r>
              <a:rPr lang="en-US" b="1" dirty="0" smtClean="0"/>
              <a:t>Feature films</a:t>
            </a:r>
            <a:r>
              <a:rPr lang="en-US" dirty="0" smtClean="0"/>
              <a:t> (40 min. or longer)</a:t>
            </a:r>
            <a:r>
              <a:rPr lang="en-US" b="1" dirty="0" smtClean="0"/>
              <a:t> </a:t>
            </a:r>
            <a:r>
              <a:rPr lang="en-US" dirty="0" smtClean="0"/>
              <a:t>as appropriate</a:t>
            </a:r>
          </a:p>
        </p:txBody>
      </p:sp>
      <p:sp>
        <p:nvSpPr>
          <p:cNvPr id="4" name="Slide Number Placeholder 3"/>
          <p:cNvSpPr>
            <a:spLocks noGrp="1"/>
          </p:cNvSpPr>
          <p:nvPr>
            <p:ph type="sldNum" sz="quarter" idx="12"/>
          </p:nvPr>
        </p:nvSpPr>
        <p:spPr/>
        <p:txBody>
          <a:bodyPr/>
          <a:lstStyle/>
          <a:p>
            <a:fld id="{A00A331D-2EB0-4CEE-8662-2FAB66802E28}" type="slidenum">
              <a:rPr lang="en-US" smtClean="0"/>
              <a:t>52</a:t>
            </a:fld>
            <a:endParaRPr lang="en-US"/>
          </a:p>
        </p:txBody>
      </p:sp>
    </p:spTree>
    <p:extLst>
      <p:ext uri="{BB962C8B-B14F-4D97-AF65-F5344CB8AC3E}">
        <p14:creationId xmlns:p14="http://schemas.microsoft.com/office/powerpoint/2010/main" val="41686414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767826"/>
          </a:xfrm>
        </p:spPr>
        <p:txBody>
          <a:bodyPr/>
          <a:lstStyle/>
          <a:p>
            <a:r>
              <a:rPr lang="en-US" dirty="0" smtClean="0"/>
              <a:t>Moving Image Terms</a:t>
            </a:r>
            <a:endParaRPr lang="en-US" dirty="0"/>
          </a:p>
        </p:txBody>
      </p:sp>
      <p:sp>
        <p:nvSpPr>
          <p:cNvPr id="3" name="Content Placeholder 2"/>
          <p:cNvSpPr>
            <a:spLocks noGrp="1"/>
          </p:cNvSpPr>
          <p:nvPr>
            <p:ph idx="1"/>
          </p:nvPr>
        </p:nvSpPr>
        <p:spPr>
          <a:xfrm>
            <a:off x="416839" y="1487156"/>
            <a:ext cx="11570845" cy="5370844"/>
          </a:xfrm>
        </p:spPr>
        <p:txBody>
          <a:bodyPr>
            <a:normAutofit/>
          </a:bodyPr>
          <a:lstStyle/>
          <a:p>
            <a:r>
              <a:rPr lang="en-US" dirty="0" smtClean="0"/>
              <a:t>LCGFT Manual Instruction Sheet J 240:</a:t>
            </a:r>
          </a:p>
          <a:p>
            <a:pPr lvl="1"/>
            <a:r>
              <a:rPr lang="en-US" dirty="0" smtClean="0"/>
              <a:t>For </a:t>
            </a:r>
            <a:r>
              <a:rPr lang="en-US" dirty="0"/>
              <a:t>moving image resources produced with captions or sign language for viewing by the hearing impaired assign: </a:t>
            </a:r>
            <a:r>
              <a:rPr lang="en-US" b="1" dirty="0"/>
              <a:t>Films for the hearing impaired</a:t>
            </a:r>
            <a:r>
              <a:rPr lang="en-US" dirty="0"/>
              <a:t> or </a:t>
            </a:r>
            <a:r>
              <a:rPr lang="en-US" b="1" dirty="0"/>
              <a:t>Television programs for the hearing </a:t>
            </a:r>
            <a:r>
              <a:rPr lang="en-US" b="1" dirty="0" smtClean="0"/>
              <a:t>impaired</a:t>
            </a:r>
          </a:p>
          <a:p>
            <a:pPr lvl="1"/>
            <a:r>
              <a:rPr lang="en-US" dirty="0" smtClean="0"/>
              <a:t>For </a:t>
            </a:r>
            <a:r>
              <a:rPr lang="en-US" dirty="0"/>
              <a:t>moving image resources with additional audio description provided for people with visual disabilities assign: </a:t>
            </a:r>
            <a:r>
              <a:rPr lang="en-US" b="1" dirty="0"/>
              <a:t>Films for people with visual disabilities </a:t>
            </a:r>
            <a:r>
              <a:rPr lang="en-US" dirty="0"/>
              <a:t>or</a:t>
            </a:r>
            <a:r>
              <a:rPr lang="en-US" b="1" dirty="0"/>
              <a:t> Television programs for people with visual disabilities</a:t>
            </a:r>
            <a:r>
              <a:rPr lang="en-US" dirty="0" smtClean="0"/>
              <a:t>.</a:t>
            </a:r>
          </a:p>
          <a:p>
            <a:pPr lvl="1"/>
            <a:r>
              <a:rPr lang="en-US" i="1" dirty="0"/>
              <a:t>Local policy decision: </a:t>
            </a:r>
            <a:r>
              <a:rPr lang="en-US" dirty="0"/>
              <a:t>instead of or in addition to above, may assign </a:t>
            </a:r>
            <a:r>
              <a:rPr lang="en-US" b="1" dirty="0"/>
              <a:t>Video recordings for the hearing impaired </a:t>
            </a:r>
            <a:r>
              <a:rPr lang="en-US" dirty="0"/>
              <a:t>and/or </a:t>
            </a:r>
            <a:r>
              <a:rPr lang="en-US" b="1" dirty="0"/>
              <a:t>Video recordings for people with visual disabilities</a:t>
            </a:r>
            <a:endParaRPr lang="en-US" b="1" dirty="0">
              <a:solidFill>
                <a:schemeClr val="accent1">
                  <a:lumMod val="75000"/>
                </a:schemeClr>
              </a:solidFill>
            </a:endParaRPr>
          </a:p>
          <a:p>
            <a:pPr lvl="1"/>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53</a:t>
            </a:fld>
            <a:endParaRPr lang="en-US"/>
          </a:p>
        </p:txBody>
      </p:sp>
    </p:spTree>
    <p:extLst>
      <p:ext uri="{BB962C8B-B14F-4D97-AF65-F5344CB8AC3E}">
        <p14:creationId xmlns:p14="http://schemas.microsoft.com/office/powerpoint/2010/main" val="33983929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767826"/>
          </a:xfrm>
        </p:spPr>
        <p:txBody>
          <a:bodyPr/>
          <a:lstStyle/>
          <a:p>
            <a:r>
              <a:rPr lang="en-US" dirty="0" smtClean="0"/>
              <a:t>Moving Image Terms</a:t>
            </a:r>
            <a:endParaRPr lang="en-US" dirty="0"/>
          </a:p>
        </p:txBody>
      </p:sp>
      <p:sp>
        <p:nvSpPr>
          <p:cNvPr id="3" name="Content Placeholder 2"/>
          <p:cNvSpPr>
            <a:spLocks noGrp="1"/>
          </p:cNvSpPr>
          <p:nvPr>
            <p:ph idx="1"/>
          </p:nvPr>
        </p:nvSpPr>
        <p:spPr>
          <a:xfrm>
            <a:off x="416839" y="1487156"/>
            <a:ext cx="11570845" cy="5370844"/>
          </a:xfrm>
        </p:spPr>
        <p:txBody>
          <a:bodyPr>
            <a:normAutofit lnSpcReduction="10000"/>
          </a:bodyPr>
          <a:lstStyle/>
          <a:p>
            <a:r>
              <a:rPr lang="en-US" dirty="0" smtClean="0"/>
              <a:t>OLAC’s </a:t>
            </a:r>
            <a:r>
              <a:rPr lang="en-US" i="1" dirty="0" smtClean="0"/>
              <a:t>Library </a:t>
            </a:r>
            <a:r>
              <a:rPr lang="en-US" i="1" dirty="0"/>
              <a:t>of Congress Genre-Form Thesaurus (LCGFT) for Moving Images: Best Practices </a:t>
            </a:r>
            <a:r>
              <a:rPr lang="en-US" dirty="0"/>
              <a:t>(</a:t>
            </a:r>
            <a:r>
              <a:rPr lang="en-US" dirty="0">
                <a:hlinkClick r:id="rId3"/>
              </a:rPr>
              <a:t>http://</a:t>
            </a:r>
            <a:r>
              <a:rPr lang="en-US" dirty="0" smtClean="0">
                <a:hlinkClick r:id="rId3"/>
              </a:rPr>
              <a:t>www.olacinc.org/sites/capc_files/LCGFTbestpractices.pdf</a:t>
            </a:r>
            <a:r>
              <a:rPr lang="en-US" dirty="0" smtClean="0"/>
              <a:t>)</a:t>
            </a:r>
          </a:p>
          <a:p>
            <a:pPr lvl="1"/>
            <a:r>
              <a:rPr lang="en-US" dirty="0" smtClean="0"/>
              <a:t>Terms may be assigned from different levels of the same</a:t>
            </a:r>
            <a:r>
              <a:rPr lang="en-US" dirty="0"/>
              <a:t> </a:t>
            </a:r>
            <a:r>
              <a:rPr lang="en-US" dirty="0" smtClean="0"/>
              <a:t>hierarchy </a:t>
            </a:r>
            <a:r>
              <a:rPr lang="en-US" dirty="0"/>
              <a:t>if </a:t>
            </a:r>
            <a:r>
              <a:rPr lang="en-US" dirty="0" smtClean="0"/>
              <a:t>desired (e.g</a:t>
            </a:r>
            <a:r>
              <a:rPr lang="en-US" dirty="0"/>
              <a:t>., </a:t>
            </a:r>
            <a:r>
              <a:rPr lang="en-US" b="1" dirty="0"/>
              <a:t>Slasher </a:t>
            </a:r>
            <a:r>
              <a:rPr lang="en-US" b="1" dirty="0" smtClean="0"/>
              <a:t>films</a:t>
            </a:r>
            <a:r>
              <a:rPr lang="en-US" dirty="0" smtClean="0"/>
              <a:t> as well as </a:t>
            </a:r>
            <a:r>
              <a:rPr lang="en-US" b="1" dirty="0" smtClean="0"/>
              <a:t>Horror films</a:t>
            </a:r>
            <a:r>
              <a:rPr lang="en-US" dirty="0"/>
              <a:t>; </a:t>
            </a:r>
            <a:r>
              <a:rPr lang="en-US" b="1" dirty="0"/>
              <a:t>Sex comedy </a:t>
            </a:r>
            <a:r>
              <a:rPr lang="en-US" b="1" dirty="0" smtClean="0"/>
              <a:t>films </a:t>
            </a:r>
            <a:r>
              <a:rPr lang="en-US" dirty="0" smtClean="0"/>
              <a:t>as well as </a:t>
            </a:r>
            <a:r>
              <a:rPr lang="en-US" b="1" dirty="0" smtClean="0"/>
              <a:t>Comedy films</a:t>
            </a:r>
            <a:r>
              <a:rPr lang="en-US" dirty="0" smtClean="0"/>
              <a:t>)</a:t>
            </a:r>
          </a:p>
          <a:p>
            <a:pPr lvl="1"/>
            <a:r>
              <a:rPr lang="en-US" dirty="0" smtClean="0"/>
              <a:t>Fiction vs. nonfiction: useful for limiting/faceting; guidelines for borderline cases</a:t>
            </a:r>
          </a:p>
          <a:p>
            <a:pPr lvl="1"/>
            <a:r>
              <a:rPr lang="en-US" dirty="0" smtClean="0"/>
              <a:t>When to assign </a:t>
            </a:r>
            <a:r>
              <a:rPr lang="en-US" b="1" dirty="0" smtClean="0"/>
              <a:t>Short films</a:t>
            </a:r>
            <a:r>
              <a:rPr lang="en-US" dirty="0" smtClean="0"/>
              <a:t> and </a:t>
            </a:r>
            <a:r>
              <a:rPr lang="en-US" b="1" dirty="0" smtClean="0"/>
              <a:t>Feature films</a:t>
            </a:r>
            <a:r>
              <a:rPr lang="en-US" dirty="0" smtClean="0"/>
              <a:t>: films or videos </a:t>
            </a:r>
            <a:r>
              <a:rPr lang="en-US" dirty="0"/>
              <a:t>that </a:t>
            </a:r>
            <a:r>
              <a:rPr lang="en-US" dirty="0" smtClean="0"/>
              <a:t>have been </a:t>
            </a:r>
            <a:r>
              <a:rPr lang="en-US" dirty="0"/>
              <a:t>or </a:t>
            </a:r>
            <a:r>
              <a:rPr lang="en-US" dirty="0" smtClean="0"/>
              <a:t>are likely to have been originally exhibited theatrically or otherwise shown publicly and for films and videos similar </a:t>
            </a:r>
            <a:r>
              <a:rPr lang="en-US" dirty="0"/>
              <a:t>in structure and style to films shown in theatrical venues where users may find these categories </a:t>
            </a:r>
            <a:r>
              <a:rPr lang="en-US" dirty="0" smtClean="0"/>
              <a:t>useful</a:t>
            </a:r>
          </a:p>
          <a:p>
            <a:pPr lvl="1"/>
            <a:r>
              <a:rPr lang="en-US" dirty="0" smtClean="0"/>
              <a:t>Accessibility terms: base </a:t>
            </a:r>
            <a:r>
              <a:rPr lang="en-US" dirty="0"/>
              <a:t>accessibility form terms on the format in hand, normally video recordings, rather than the original </a:t>
            </a:r>
            <a:r>
              <a:rPr lang="en-US" dirty="0" smtClean="0"/>
              <a:t>format. </a:t>
            </a:r>
            <a:r>
              <a:rPr lang="en-US" b="1" dirty="0"/>
              <a:t>Films for the hearing impaired </a:t>
            </a:r>
            <a:r>
              <a:rPr lang="en-US" dirty="0"/>
              <a:t>and </a:t>
            </a:r>
            <a:r>
              <a:rPr lang="en-US" b="1" dirty="0"/>
              <a:t>Films for people with visual disabilities </a:t>
            </a:r>
            <a:r>
              <a:rPr lang="en-US" dirty="0"/>
              <a:t>should thus only be used when cataloging moving images in film format. </a:t>
            </a:r>
            <a:r>
              <a:rPr lang="en-US" b="1" dirty="0"/>
              <a:t>Television programs for [. . .] </a:t>
            </a:r>
            <a:r>
              <a:rPr lang="en-US" dirty="0"/>
              <a:t>terms would not be used at all</a:t>
            </a:r>
          </a:p>
          <a:p>
            <a:pPr lvl="1"/>
            <a:endParaRPr lang="en-US" dirty="0"/>
          </a:p>
          <a:p>
            <a:pPr lvl="1"/>
            <a:endParaRPr lang="en-US" dirty="0"/>
          </a:p>
          <a:p>
            <a:pPr lvl="1"/>
            <a:endParaRPr lang="en-US" b="1" dirty="0"/>
          </a:p>
          <a:p>
            <a:pPr lvl="1"/>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54</a:t>
            </a:fld>
            <a:endParaRPr lang="en-US"/>
          </a:p>
        </p:txBody>
      </p:sp>
    </p:spTree>
    <p:extLst>
      <p:ext uri="{BB962C8B-B14F-4D97-AF65-F5344CB8AC3E}">
        <p14:creationId xmlns:p14="http://schemas.microsoft.com/office/powerpoint/2010/main" val="1853830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39" y="337492"/>
            <a:ext cx="10515600" cy="767826"/>
          </a:xfrm>
        </p:spPr>
        <p:txBody>
          <a:bodyPr/>
          <a:lstStyle/>
          <a:p>
            <a:r>
              <a:rPr lang="en-US" dirty="0" smtClean="0"/>
              <a:t>Moving Image Terms</a:t>
            </a:r>
            <a:endParaRPr lang="en-US" dirty="0"/>
          </a:p>
        </p:txBody>
      </p:sp>
      <p:sp>
        <p:nvSpPr>
          <p:cNvPr id="3" name="Content Placeholder 2"/>
          <p:cNvSpPr>
            <a:spLocks noGrp="1"/>
          </p:cNvSpPr>
          <p:nvPr>
            <p:ph idx="1"/>
          </p:nvPr>
        </p:nvSpPr>
        <p:spPr>
          <a:xfrm>
            <a:off x="416839" y="1487156"/>
            <a:ext cx="11570845" cy="5370844"/>
          </a:xfrm>
        </p:spPr>
        <p:txBody>
          <a:bodyPr>
            <a:normAutofit/>
          </a:bodyPr>
          <a:lstStyle/>
          <a:p>
            <a:r>
              <a:rPr lang="en-US" dirty="0" smtClean="0"/>
              <a:t>OLAC’s </a:t>
            </a:r>
            <a:r>
              <a:rPr lang="en-US" i="1" dirty="0" smtClean="0"/>
              <a:t>Library </a:t>
            </a:r>
            <a:r>
              <a:rPr lang="en-US" i="1" dirty="0"/>
              <a:t>of Congress Genre-Form Thesaurus (LCGFT) for Moving Images: Best Practices </a:t>
            </a:r>
            <a:r>
              <a:rPr lang="en-US" dirty="0"/>
              <a:t>(</a:t>
            </a:r>
            <a:r>
              <a:rPr lang="en-US" dirty="0">
                <a:hlinkClick r:id="rId3"/>
              </a:rPr>
              <a:t>http://</a:t>
            </a:r>
            <a:r>
              <a:rPr lang="en-US" dirty="0" smtClean="0">
                <a:hlinkClick r:id="rId3"/>
              </a:rPr>
              <a:t>www.olacinc.org/sites/capc_files/LCGFTbestpractices.pdf</a:t>
            </a:r>
            <a:r>
              <a:rPr lang="en-US" dirty="0" smtClean="0"/>
              <a:t>)</a:t>
            </a:r>
          </a:p>
          <a:p>
            <a:pPr lvl="1"/>
            <a:r>
              <a:rPr lang="en-US" dirty="0" smtClean="0"/>
              <a:t>Recommends order of genre/form terms: from specific terms to broader terms, </a:t>
            </a:r>
            <a:r>
              <a:rPr lang="en-US" dirty="0"/>
              <a:t>followed by terms relating to intended audience, technique, derivation, duration, fiction/nonfiction element, form </a:t>
            </a:r>
            <a:r>
              <a:rPr lang="en-US" dirty="0" smtClean="0"/>
              <a:t>of </a:t>
            </a:r>
            <a:r>
              <a:rPr lang="en-US" dirty="0"/>
              <a:t>distribution, and </a:t>
            </a:r>
            <a:r>
              <a:rPr lang="en-US" dirty="0" smtClean="0"/>
              <a:t>accessibility.  Any local terms should follow the authorized LCGFT terms</a:t>
            </a:r>
          </a:p>
          <a:p>
            <a:pPr lvl="1"/>
            <a:r>
              <a:rPr lang="en-US" dirty="0" smtClean="0"/>
              <a:t>Guidance on when to use </a:t>
            </a:r>
            <a:r>
              <a:rPr lang="en-US" b="1" dirty="0"/>
              <a:t>Internet videos</a:t>
            </a:r>
            <a:r>
              <a:rPr lang="en-US" dirty="0"/>
              <a:t>, </a:t>
            </a:r>
            <a:r>
              <a:rPr lang="en-US" b="1" dirty="0"/>
              <a:t>Podcasts</a:t>
            </a:r>
            <a:r>
              <a:rPr lang="en-US" dirty="0"/>
              <a:t>, and </a:t>
            </a:r>
            <a:r>
              <a:rPr lang="en-US" b="1" dirty="0" smtClean="0"/>
              <a:t>Webisodes</a:t>
            </a:r>
          </a:p>
          <a:p>
            <a:pPr lvl="2"/>
            <a:r>
              <a:rPr lang="en-US" b="1" dirty="0"/>
              <a:t>Internet </a:t>
            </a:r>
            <a:r>
              <a:rPr lang="en-US" b="1" dirty="0" smtClean="0"/>
              <a:t>videos</a:t>
            </a:r>
            <a:r>
              <a:rPr lang="en-US" dirty="0" smtClean="0"/>
              <a:t>: </a:t>
            </a:r>
            <a:r>
              <a:rPr lang="en-US" dirty="0"/>
              <a:t>only when the piece in hand is on the </a:t>
            </a:r>
            <a:r>
              <a:rPr lang="en-US" dirty="0" smtClean="0"/>
              <a:t>Internet</a:t>
            </a:r>
          </a:p>
          <a:p>
            <a:pPr lvl="2"/>
            <a:r>
              <a:rPr lang="en-US" b="1" dirty="0" smtClean="0"/>
              <a:t>Podcasts </a:t>
            </a:r>
            <a:r>
              <a:rPr lang="en-US" dirty="0" smtClean="0"/>
              <a:t>and</a:t>
            </a:r>
            <a:r>
              <a:rPr lang="en-US" b="1" dirty="0" smtClean="0"/>
              <a:t> Webisodes</a:t>
            </a:r>
            <a:r>
              <a:rPr lang="en-US" dirty="0" smtClean="0"/>
              <a:t>: for resources in their original format online as well as for DVDs containing them</a:t>
            </a:r>
            <a:endParaRPr lang="en-US" b="1" dirty="0"/>
          </a:p>
          <a:p>
            <a:pPr lvl="1"/>
            <a:endParaRPr lang="en-US" b="1" dirty="0"/>
          </a:p>
          <a:p>
            <a:pPr lvl="1"/>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55</a:t>
            </a:fld>
            <a:endParaRPr lang="en-US"/>
          </a:p>
        </p:txBody>
      </p:sp>
    </p:spTree>
    <p:extLst>
      <p:ext uri="{BB962C8B-B14F-4D97-AF65-F5344CB8AC3E}">
        <p14:creationId xmlns:p14="http://schemas.microsoft.com/office/powerpoint/2010/main" val="33128863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34"/>
            <a:ext cx="10515600" cy="267921"/>
          </a:xfrm>
        </p:spPr>
        <p:txBody>
          <a:bodyPr>
            <a:noAutofit/>
          </a:bodyPr>
          <a:lstStyle/>
          <a:p>
            <a:r>
              <a:rPr lang="en-US" sz="3800" dirty="0" smtClean="0"/>
              <a:t>Moving Image Examples</a:t>
            </a:r>
            <a:endParaRPr lang="en-US" sz="3800" dirty="0"/>
          </a:p>
        </p:txBody>
      </p:sp>
      <p:sp>
        <p:nvSpPr>
          <p:cNvPr id="3" name="Content Placeholder 2"/>
          <p:cNvSpPr>
            <a:spLocks noGrp="1"/>
          </p:cNvSpPr>
          <p:nvPr>
            <p:ph idx="1"/>
          </p:nvPr>
        </p:nvSpPr>
        <p:spPr>
          <a:xfrm>
            <a:off x="838200" y="964641"/>
            <a:ext cx="11239919" cy="6104374"/>
          </a:xfrm>
        </p:spPr>
        <p:txBody>
          <a:bodyPr>
            <a:normAutofit fontScale="62500" lnSpcReduction="20000"/>
          </a:bodyPr>
          <a:lstStyle/>
          <a:p>
            <a:pPr marL="0" indent="0">
              <a:buNone/>
            </a:pPr>
            <a:r>
              <a:rPr lang="en-US" dirty="0"/>
              <a:t>245 00 </a:t>
            </a:r>
            <a:r>
              <a:rPr lang="en-US" dirty="0" smtClean="0"/>
              <a:t> Monsters</a:t>
            </a:r>
            <a:r>
              <a:rPr lang="en-US" dirty="0"/>
              <a:t>, Inc. / </a:t>
            </a:r>
            <a:r>
              <a:rPr lang="en-US" dirty="0" smtClean="0"/>
              <a:t>$c </a:t>
            </a:r>
            <a:r>
              <a:rPr lang="en-US" dirty="0"/>
              <a:t>Walt Disney Pictures presents ; Pixar Animation Studios film ; producer, Darla K</a:t>
            </a:r>
            <a:r>
              <a:rPr lang="en-US" dirty="0" smtClean="0"/>
              <a:t>.</a:t>
            </a:r>
          </a:p>
          <a:p>
            <a:pPr marL="0" indent="0">
              <a:buNone/>
            </a:pPr>
            <a:r>
              <a:rPr lang="en-US" dirty="0" smtClean="0"/>
              <a:t>              </a:t>
            </a:r>
            <a:r>
              <a:rPr lang="en-US" dirty="0"/>
              <a:t>Anderson ; written by Andrew Stanton, Daniel Gerson ; directors, Pete </a:t>
            </a:r>
            <a:r>
              <a:rPr lang="en-US" dirty="0" err="1"/>
              <a:t>Docter</a:t>
            </a:r>
            <a:r>
              <a:rPr lang="en-US" dirty="0"/>
              <a:t>, David Silverman, Lee Unkrich</a:t>
            </a:r>
            <a:r>
              <a:rPr lang="en-US" dirty="0" smtClean="0"/>
              <a:t>.</a:t>
            </a:r>
          </a:p>
          <a:p>
            <a:pPr marL="0" indent="0">
              <a:buNone/>
            </a:pPr>
            <a:r>
              <a:rPr lang="en-US" dirty="0"/>
              <a:t>650 </a:t>
            </a:r>
            <a:r>
              <a:rPr lang="en-US" dirty="0" smtClean="0"/>
              <a:t>_0  Monsters $v </a:t>
            </a:r>
            <a:r>
              <a:rPr lang="en-US" dirty="0"/>
              <a:t>Juvenile drama.</a:t>
            </a:r>
          </a:p>
          <a:p>
            <a:pPr marL="0" indent="0">
              <a:buNone/>
            </a:pPr>
            <a:r>
              <a:rPr lang="en-US" dirty="0"/>
              <a:t>650 </a:t>
            </a:r>
            <a:r>
              <a:rPr lang="en-US" dirty="0" smtClean="0"/>
              <a:t>_0  Factories $v </a:t>
            </a:r>
            <a:r>
              <a:rPr lang="en-US" dirty="0"/>
              <a:t>Juvenile drama.</a:t>
            </a:r>
          </a:p>
          <a:p>
            <a:pPr marL="0" indent="0">
              <a:buNone/>
            </a:pPr>
            <a:r>
              <a:rPr lang="en-US" dirty="0"/>
              <a:t>650 </a:t>
            </a:r>
            <a:r>
              <a:rPr lang="en-US" dirty="0" smtClean="0"/>
              <a:t>_0  Monsters</a:t>
            </a:r>
            <a:r>
              <a:rPr lang="en-US" dirty="0"/>
              <a:t>, Inc. (Imaginary organization) </a:t>
            </a:r>
            <a:r>
              <a:rPr lang="en-US" dirty="0" smtClean="0"/>
              <a:t>$v </a:t>
            </a:r>
            <a:r>
              <a:rPr lang="en-US" dirty="0"/>
              <a:t>Juvenile drama.</a:t>
            </a:r>
          </a:p>
          <a:p>
            <a:pPr marL="0" indent="0">
              <a:buNone/>
            </a:pPr>
            <a:r>
              <a:rPr lang="en-US" dirty="0"/>
              <a:t>650 </a:t>
            </a:r>
            <a:r>
              <a:rPr lang="en-US" dirty="0" smtClean="0"/>
              <a:t>_0  Girls $v </a:t>
            </a:r>
            <a:r>
              <a:rPr lang="en-US" dirty="0"/>
              <a:t>Juvenile drama.</a:t>
            </a:r>
          </a:p>
          <a:p>
            <a:pPr marL="0" indent="0">
              <a:buNone/>
            </a:pPr>
            <a:r>
              <a:rPr lang="en-US" dirty="0"/>
              <a:t>650 </a:t>
            </a:r>
            <a:r>
              <a:rPr lang="en-US" dirty="0" smtClean="0"/>
              <a:t>_0  Toddlers $v </a:t>
            </a:r>
            <a:r>
              <a:rPr lang="en-US" dirty="0"/>
              <a:t>Juvenile drama.</a:t>
            </a:r>
          </a:p>
          <a:p>
            <a:pPr marL="0" indent="0">
              <a:buNone/>
            </a:pPr>
            <a:r>
              <a:rPr lang="en-US" dirty="0"/>
              <a:t>650 </a:t>
            </a:r>
            <a:r>
              <a:rPr lang="en-US" dirty="0" smtClean="0"/>
              <a:t>_0  Male </a:t>
            </a:r>
            <a:r>
              <a:rPr lang="en-US" dirty="0"/>
              <a:t>friendship</a:t>
            </a:r>
            <a:r>
              <a:rPr lang="en-US" dirty="0" smtClean="0"/>
              <a:t> $v </a:t>
            </a:r>
            <a:r>
              <a:rPr lang="en-US" dirty="0"/>
              <a:t>Juvenile drama.</a:t>
            </a:r>
          </a:p>
          <a:p>
            <a:pPr marL="0" indent="0">
              <a:buNone/>
            </a:pPr>
            <a:r>
              <a:rPr lang="en-US" dirty="0"/>
              <a:t>650 </a:t>
            </a:r>
            <a:r>
              <a:rPr lang="en-US" dirty="0" smtClean="0"/>
              <a:t>_0  Nightmares $v </a:t>
            </a:r>
            <a:r>
              <a:rPr lang="en-US" dirty="0"/>
              <a:t>Juvenile drama</a:t>
            </a:r>
            <a:r>
              <a:rPr lang="en-US" dirty="0" smtClean="0"/>
              <a:t>.</a:t>
            </a:r>
          </a:p>
          <a:p>
            <a:pPr marL="0" indent="0">
              <a:buNone/>
            </a:pPr>
            <a:r>
              <a:rPr lang="en-US" dirty="0" smtClean="0">
                <a:solidFill>
                  <a:srgbClr val="FF0000"/>
                </a:solidFill>
              </a:rPr>
              <a:t>655 _7  Comedy films. $2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Monster films.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a:t>
            </a:r>
            <a:r>
              <a:rPr lang="en-US" dirty="0" smtClean="0">
                <a:solidFill>
                  <a:srgbClr val="FF0000"/>
                </a:solidFill>
              </a:rPr>
              <a:t>_7  Children's </a:t>
            </a:r>
            <a:r>
              <a:rPr lang="en-US" dirty="0">
                <a:solidFill>
                  <a:srgbClr val="FF0000"/>
                </a:solidFill>
              </a:rPr>
              <a:t>films.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Computer </a:t>
            </a:r>
            <a:r>
              <a:rPr lang="en-US" dirty="0">
                <a:solidFill>
                  <a:srgbClr val="FF0000"/>
                </a:solidFill>
              </a:rPr>
              <a:t>animation </a:t>
            </a:r>
            <a:r>
              <a:rPr lang="en-US" dirty="0" smtClean="0">
                <a:solidFill>
                  <a:srgbClr val="FF0000"/>
                </a:solidFill>
              </a:rPr>
              <a:t>films.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Animated </a:t>
            </a:r>
            <a:r>
              <a:rPr lang="en-US" dirty="0">
                <a:solidFill>
                  <a:srgbClr val="FF0000"/>
                </a:solidFill>
              </a:rPr>
              <a:t>films.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Feature films.</a:t>
            </a:r>
            <a:r>
              <a:rPr lang="en-US" dirty="0">
                <a:solidFill>
                  <a:srgbClr val="FF0000"/>
                </a:solidFill>
              </a:rPr>
              <a:t>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Fiction films. $2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Video </a:t>
            </a:r>
            <a:r>
              <a:rPr lang="en-US" dirty="0">
                <a:solidFill>
                  <a:srgbClr val="FF0000"/>
                </a:solidFill>
              </a:rPr>
              <a:t>recordings for the hearing impaired.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a:solidFill>
                  <a:srgbClr val="FF0000"/>
                </a:solidFill>
              </a:rPr>
              <a:t>655 _7 </a:t>
            </a:r>
            <a:r>
              <a:rPr lang="en-US" dirty="0" smtClean="0">
                <a:solidFill>
                  <a:srgbClr val="FF0000"/>
                </a:solidFill>
              </a:rPr>
              <a:t> Video </a:t>
            </a:r>
            <a:r>
              <a:rPr lang="en-US" dirty="0">
                <a:solidFill>
                  <a:srgbClr val="FF0000"/>
                </a:solidFill>
              </a:rPr>
              <a:t>recordings for people with visual disabilities.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56</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6547" y="1927225"/>
            <a:ext cx="3135821" cy="4429125"/>
          </a:xfrm>
          <a:prstGeom prst="rect">
            <a:avLst/>
          </a:prstGeom>
        </p:spPr>
      </p:pic>
    </p:spTree>
    <p:extLst>
      <p:ext uri="{BB962C8B-B14F-4D97-AF65-F5344CB8AC3E}">
        <p14:creationId xmlns:p14="http://schemas.microsoft.com/office/powerpoint/2010/main" val="34773874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34"/>
            <a:ext cx="10515600" cy="267921"/>
          </a:xfrm>
        </p:spPr>
        <p:txBody>
          <a:bodyPr>
            <a:noAutofit/>
          </a:bodyPr>
          <a:lstStyle/>
          <a:p>
            <a:r>
              <a:rPr lang="en-US" sz="3800" dirty="0" smtClean="0"/>
              <a:t>Moving Image Examples</a:t>
            </a:r>
            <a:endParaRPr lang="en-US" sz="3800" dirty="0"/>
          </a:p>
        </p:txBody>
      </p:sp>
      <p:sp>
        <p:nvSpPr>
          <p:cNvPr id="3" name="Content Placeholder 2"/>
          <p:cNvSpPr>
            <a:spLocks noGrp="1"/>
          </p:cNvSpPr>
          <p:nvPr>
            <p:ph idx="1"/>
          </p:nvPr>
        </p:nvSpPr>
        <p:spPr>
          <a:xfrm>
            <a:off x="838200" y="874206"/>
            <a:ext cx="11239919" cy="6104374"/>
          </a:xfrm>
        </p:spPr>
        <p:txBody>
          <a:bodyPr>
            <a:normAutofit lnSpcReduction="10000"/>
          </a:bodyPr>
          <a:lstStyle/>
          <a:p>
            <a:pPr marL="0" indent="0">
              <a:buNone/>
            </a:pPr>
            <a:r>
              <a:rPr lang="en-US" sz="2200" dirty="0" smtClean="0"/>
              <a:t>130 0_  Modern </a:t>
            </a:r>
            <a:r>
              <a:rPr lang="en-US" sz="2200" dirty="0"/>
              <a:t>family (Television program). </a:t>
            </a:r>
            <a:r>
              <a:rPr lang="en-US" sz="2200" dirty="0" smtClean="0"/>
              <a:t>$n </a:t>
            </a:r>
            <a:r>
              <a:rPr lang="en-US" sz="2200" dirty="0"/>
              <a:t>Season 6.</a:t>
            </a:r>
          </a:p>
          <a:p>
            <a:pPr marL="0" indent="0">
              <a:buNone/>
            </a:pPr>
            <a:r>
              <a:rPr lang="en-US" sz="2200" dirty="0" smtClean="0"/>
              <a:t>245 10  Modern </a:t>
            </a:r>
            <a:r>
              <a:rPr lang="en-US" sz="2200" dirty="0"/>
              <a:t>family. </a:t>
            </a:r>
            <a:r>
              <a:rPr lang="en-US" sz="2200" dirty="0" smtClean="0"/>
              <a:t>$n </a:t>
            </a:r>
            <a:r>
              <a:rPr lang="en-US" sz="2200" dirty="0"/>
              <a:t>The complete sixth season / </a:t>
            </a:r>
            <a:r>
              <a:rPr lang="en-US" sz="2200" dirty="0" smtClean="0"/>
              <a:t>$c </a:t>
            </a:r>
            <a:r>
              <a:rPr lang="en-US" sz="2200" dirty="0" err="1"/>
              <a:t>Levitan</a:t>
            </a:r>
            <a:r>
              <a:rPr lang="en-US" sz="2200" dirty="0"/>
              <a:t> Lloyd ; </a:t>
            </a:r>
            <a:r>
              <a:rPr lang="en-US" sz="2200" dirty="0" smtClean="0"/>
              <a:t>20th Century Fox</a:t>
            </a:r>
          </a:p>
          <a:p>
            <a:pPr marL="0" indent="0">
              <a:buNone/>
            </a:pPr>
            <a:r>
              <a:rPr lang="en-US" sz="2200" dirty="0"/>
              <a:t> </a:t>
            </a:r>
            <a:r>
              <a:rPr lang="en-US" sz="2200" dirty="0" smtClean="0"/>
              <a:t>             Television </a:t>
            </a:r>
            <a:r>
              <a:rPr lang="en-US" sz="2200" dirty="0"/>
              <a:t>; created by Christopher Lloyd &amp; Steven </a:t>
            </a:r>
            <a:r>
              <a:rPr lang="en-US" sz="2200" dirty="0" err="1"/>
              <a:t>Levitan</a:t>
            </a:r>
            <a:r>
              <a:rPr lang="en-US" sz="2200" dirty="0"/>
              <a:t>. </a:t>
            </a:r>
            <a:endParaRPr lang="en-US" sz="2200" dirty="0" smtClean="0"/>
          </a:p>
          <a:p>
            <a:pPr marL="0" indent="0">
              <a:buNone/>
            </a:pPr>
            <a:r>
              <a:rPr lang="en-US" sz="2200" dirty="0"/>
              <a:t>650 </a:t>
            </a:r>
            <a:r>
              <a:rPr lang="en-US" sz="2200" dirty="0" smtClean="0"/>
              <a:t>_0  Families $z </a:t>
            </a:r>
            <a:r>
              <a:rPr lang="en-US" sz="2200" dirty="0"/>
              <a:t>United States </a:t>
            </a:r>
            <a:r>
              <a:rPr lang="en-US" sz="2200" dirty="0" smtClean="0"/>
              <a:t>$v </a:t>
            </a:r>
            <a:r>
              <a:rPr lang="en-US" sz="2200" dirty="0"/>
              <a:t>Drama.</a:t>
            </a:r>
          </a:p>
          <a:p>
            <a:pPr marL="0" indent="0">
              <a:buNone/>
            </a:pPr>
            <a:r>
              <a:rPr lang="en-US" sz="2200" dirty="0"/>
              <a:t>650 </a:t>
            </a:r>
            <a:r>
              <a:rPr lang="en-US" sz="2200" dirty="0" smtClean="0"/>
              <a:t>_0  Man-woman </a:t>
            </a:r>
            <a:r>
              <a:rPr lang="en-US" sz="2200" dirty="0"/>
              <a:t>relationships </a:t>
            </a:r>
            <a:r>
              <a:rPr lang="en-US" sz="2200" dirty="0" smtClean="0"/>
              <a:t>$z </a:t>
            </a:r>
            <a:r>
              <a:rPr lang="en-US" sz="2200" dirty="0"/>
              <a:t>United States </a:t>
            </a:r>
            <a:r>
              <a:rPr lang="en-US" sz="2200" dirty="0" smtClean="0"/>
              <a:t>$v </a:t>
            </a:r>
            <a:r>
              <a:rPr lang="en-US" sz="2200" dirty="0"/>
              <a:t>Drama.</a:t>
            </a:r>
          </a:p>
          <a:p>
            <a:pPr marL="0" indent="0">
              <a:buNone/>
            </a:pPr>
            <a:r>
              <a:rPr lang="en-US" sz="2200" dirty="0"/>
              <a:t>650 </a:t>
            </a:r>
            <a:r>
              <a:rPr lang="en-US" sz="2200" dirty="0" smtClean="0"/>
              <a:t>_0  Stepfamilies $v </a:t>
            </a:r>
            <a:r>
              <a:rPr lang="en-US" sz="2200" dirty="0"/>
              <a:t>Drama.</a:t>
            </a:r>
          </a:p>
          <a:p>
            <a:pPr marL="0" indent="0">
              <a:buNone/>
            </a:pPr>
            <a:r>
              <a:rPr lang="en-US" sz="2200" dirty="0"/>
              <a:t>650 </a:t>
            </a:r>
            <a:r>
              <a:rPr lang="en-US" sz="2200" dirty="0" smtClean="0"/>
              <a:t>_0  Gay </a:t>
            </a:r>
            <a:r>
              <a:rPr lang="en-US" sz="2200" dirty="0"/>
              <a:t>fathers </a:t>
            </a:r>
            <a:r>
              <a:rPr lang="en-US" sz="2200" dirty="0" smtClean="0"/>
              <a:t>$v </a:t>
            </a:r>
            <a:r>
              <a:rPr lang="en-US" sz="2200" dirty="0"/>
              <a:t>Drama.</a:t>
            </a:r>
          </a:p>
          <a:p>
            <a:pPr marL="0" indent="0">
              <a:buNone/>
            </a:pPr>
            <a:r>
              <a:rPr lang="en-US" sz="2200" dirty="0"/>
              <a:t>650 </a:t>
            </a:r>
            <a:r>
              <a:rPr lang="en-US" sz="2200" dirty="0" smtClean="0"/>
              <a:t>_0  Adopted </a:t>
            </a:r>
            <a:r>
              <a:rPr lang="en-US" sz="2200" dirty="0"/>
              <a:t>children </a:t>
            </a:r>
            <a:r>
              <a:rPr lang="en-US" sz="2200" dirty="0" smtClean="0"/>
              <a:t>$v </a:t>
            </a:r>
            <a:r>
              <a:rPr lang="en-US" sz="2200" dirty="0"/>
              <a:t>Drama.</a:t>
            </a:r>
          </a:p>
          <a:p>
            <a:pPr marL="0" indent="0">
              <a:buNone/>
            </a:pPr>
            <a:r>
              <a:rPr lang="en-US" sz="2200" dirty="0"/>
              <a:t>650 </a:t>
            </a:r>
            <a:r>
              <a:rPr lang="en-US" sz="2200" dirty="0" smtClean="0"/>
              <a:t>_0  Suburban </a:t>
            </a:r>
            <a:r>
              <a:rPr lang="en-US" sz="2200" dirty="0"/>
              <a:t>life </a:t>
            </a:r>
            <a:r>
              <a:rPr lang="en-US" sz="2200" dirty="0" smtClean="0"/>
              <a:t>$v </a:t>
            </a:r>
            <a:r>
              <a:rPr lang="en-US" sz="2200" dirty="0"/>
              <a:t>Drama.</a:t>
            </a:r>
          </a:p>
          <a:p>
            <a:pPr marL="0" indent="0">
              <a:buNone/>
            </a:pPr>
            <a:r>
              <a:rPr lang="en-US" sz="2200" dirty="0"/>
              <a:t>651 </a:t>
            </a:r>
            <a:r>
              <a:rPr lang="en-US" sz="2200" dirty="0" smtClean="0"/>
              <a:t>_0  Los </a:t>
            </a:r>
            <a:r>
              <a:rPr lang="en-US" sz="2200" dirty="0"/>
              <a:t>Angeles (Calif.) </a:t>
            </a:r>
            <a:r>
              <a:rPr lang="en-US" sz="2200" dirty="0" smtClean="0"/>
              <a:t>$v </a:t>
            </a:r>
            <a:r>
              <a:rPr lang="en-US" sz="2200" dirty="0"/>
              <a:t>Drama. </a:t>
            </a:r>
            <a:endParaRPr lang="en-US" sz="2200" dirty="0" smtClean="0"/>
          </a:p>
          <a:p>
            <a:pPr marL="0" indent="0">
              <a:buNone/>
            </a:pPr>
            <a:r>
              <a:rPr lang="en-US" sz="2200" dirty="0" smtClean="0">
                <a:solidFill>
                  <a:srgbClr val="FF0000"/>
                </a:solidFill>
              </a:rPr>
              <a:t>655 _7  Television </a:t>
            </a:r>
            <a:r>
              <a:rPr lang="en-US" sz="2200" dirty="0">
                <a:solidFill>
                  <a:srgbClr val="FF0000"/>
                </a:solidFill>
              </a:rPr>
              <a:t>comedies. </a:t>
            </a:r>
            <a:r>
              <a:rPr lang="en-US" sz="2200" dirty="0" smtClean="0">
                <a:solidFill>
                  <a:srgbClr val="FF0000"/>
                </a:solidFill>
              </a:rPr>
              <a:t>$2 </a:t>
            </a:r>
            <a:r>
              <a:rPr lang="en-US" sz="2200" dirty="0" err="1">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Documentary-style </a:t>
            </a:r>
            <a:r>
              <a:rPr lang="en-US" sz="2200" dirty="0">
                <a:solidFill>
                  <a:srgbClr val="FF0000"/>
                </a:solidFill>
              </a:rPr>
              <a:t>television programs. </a:t>
            </a:r>
            <a:r>
              <a:rPr lang="en-US" sz="2200" dirty="0" smtClean="0">
                <a:solidFill>
                  <a:srgbClr val="FF0000"/>
                </a:solidFill>
              </a:rPr>
              <a:t>$2 </a:t>
            </a:r>
            <a:r>
              <a:rPr lang="en-US" sz="2200" dirty="0" err="1">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Fiction </a:t>
            </a:r>
            <a:r>
              <a:rPr lang="en-US" sz="2200" dirty="0">
                <a:solidFill>
                  <a:srgbClr val="FF0000"/>
                </a:solidFill>
              </a:rPr>
              <a:t>television programs. </a:t>
            </a:r>
            <a:r>
              <a:rPr lang="en-US" sz="2200" dirty="0" smtClean="0">
                <a:solidFill>
                  <a:srgbClr val="FF0000"/>
                </a:solidFill>
              </a:rPr>
              <a:t>$2 </a:t>
            </a:r>
            <a:r>
              <a:rPr lang="en-US" sz="2200" dirty="0" err="1">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Television </a:t>
            </a:r>
            <a:r>
              <a:rPr lang="en-US" sz="2200" dirty="0">
                <a:solidFill>
                  <a:srgbClr val="FF0000"/>
                </a:solidFill>
              </a:rPr>
              <a:t>series. </a:t>
            </a:r>
            <a:r>
              <a:rPr lang="en-US" sz="2200" dirty="0" smtClean="0">
                <a:solidFill>
                  <a:srgbClr val="FF0000"/>
                </a:solidFill>
              </a:rPr>
              <a:t>$2 </a:t>
            </a:r>
            <a:r>
              <a:rPr lang="en-US" sz="2200" dirty="0" err="1">
                <a:solidFill>
                  <a:srgbClr val="FF0000"/>
                </a:solidFill>
              </a:rPr>
              <a:t>lcgft</a:t>
            </a:r>
            <a:endParaRPr lang="en-US" sz="2200" dirty="0">
              <a:solidFill>
                <a:srgbClr val="FF0000"/>
              </a:solidFill>
            </a:endParaRPr>
          </a:p>
          <a:p>
            <a:pPr marL="0" indent="0">
              <a:buNone/>
            </a:pPr>
            <a:r>
              <a:rPr lang="en-US" sz="2200" dirty="0">
                <a:solidFill>
                  <a:srgbClr val="FF0000"/>
                </a:solidFill>
              </a:rPr>
              <a:t>655 </a:t>
            </a:r>
            <a:r>
              <a:rPr lang="en-US" sz="2200" dirty="0" smtClean="0">
                <a:solidFill>
                  <a:srgbClr val="FF0000"/>
                </a:solidFill>
              </a:rPr>
              <a:t>_7  Video </a:t>
            </a:r>
            <a:r>
              <a:rPr lang="en-US" sz="2200" dirty="0">
                <a:solidFill>
                  <a:srgbClr val="FF0000"/>
                </a:solidFill>
              </a:rPr>
              <a:t>recordings for the hearing impaired. </a:t>
            </a:r>
            <a:r>
              <a:rPr lang="en-US" sz="2200" dirty="0" smtClean="0">
                <a:solidFill>
                  <a:srgbClr val="FF0000"/>
                </a:solidFill>
              </a:rPr>
              <a:t>$2 </a:t>
            </a:r>
            <a:r>
              <a:rPr lang="en-US" sz="2200" dirty="0" err="1">
                <a:solidFill>
                  <a:srgbClr val="FF0000"/>
                </a:solidFill>
              </a:rPr>
              <a:t>lcgft</a:t>
            </a:r>
            <a:endParaRPr lang="en-US" sz="2200" dirty="0" smtClean="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57</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44" y="2319425"/>
            <a:ext cx="2963228" cy="3886200"/>
          </a:xfrm>
          <a:prstGeom prst="rect">
            <a:avLst/>
          </a:prstGeom>
        </p:spPr>
      </p:pic>
    </p:spTree>
    <p:extLst>
      <p:ext uri="{BB962C8B-B14F-4D97-AF65-F5344CB8AC3E}">
        <p14:creationId xmlns:p14="http://schemas.microsoft.com/office/powerpoint/2010/main" val="12750435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Music Terms</a:t>
            </a:r>
            <a:endParaRPr lang="en-US" dirty="0"/>
          </a:p>
        </p:txBody>
      </p:sp>
      <p:sp>
        <p:nvSpPr>
          <p:cNvPr id="3" name="Content Placeholder 2"/>
          <p:cNvSpPr>
            <a:spLocks noGrp="1"/>
          </p:cNvSpPr>
          <p:nvPr>
            <p:ph idx="1"/>
          </p:nvPr>
        </p:nvSpPr>
        <p:spPr/>
        <p:txBody>
          <a:bodyPr/>
          <a:lstStyle/>
          <a:p>
            <a:r>
              <a:rPr lang="en-US" dirty="0" smtClean="0"/>
              <a:t>Use for both sound recordings and notated music</a:t>
            </a:r>
          </a:p>
          <a:p>
            <a:r>
              <a:rPr lang="en-US" dirty="0"/>
              <a:t>For notated music, there are additional terms that are assigned to bring out the notated aspect (e.g., </a:t>
            </a:r>
            <a:r>
              <a:rPr lang="en-US" b="1" dirty="0"/>
              <a:t>Chorus scores</a:t>
            </a:r>
            <a:r>
              <a:rPr lang="en-US" dirty="0"/>
              <a:t>; </a:t>
            </a:r>
            <a:r>
              <a:rPr lang="en-US" b="1" dirty="0" err="1"/>
              <a:t>Fakebooks</a:t>
            </a:r>
            <a:r>
              <a:rPr lang="en-US" b="1" dirty="0"/>
              <a:t> (Music)</a:t>
            </a:r>
            <a:r>
              <a:rPr lang="en-US" dirty="0"/>
              <a:t>; </a:t>
            </a:r>
            <a:r>
              <a:rPr lang="en-US" b="1" dirty="0"/>
              <a:t>Musical sketches</a:t>
            </a:r>
            <a:r>
              <a:rPr lang="en-US" dirty="0"/>
              <a:t>; </a:t>
            </a:r>
            <a:r>
              <a:rPr lang="en-US" b="1" dirty="0"/>
              <a:t>Parts (Music)</a:t>
            </a:r>
            <a:r>
              <a:rPr lang="en-US" dirty="0"/>
              <a:t>; </a:t>
            </a:r>
            <a:r>
              <a:rPr lang="en-US" b="1" dirty="0"/>
              <a:t>Piano scores</a:t>
            </a:r>
            <a:r>
              <a:rPr lang="en-US" dirty="0"/>
              <a:t>; </a:t>
            </a:r>
            <a:r>
              <a:rPr lang="en-US" b="1" dirty="0"/>
              <a:t>Scores</a:t>
            </a:r>
            <a:r>
              <a:rPr lang="en-US" dirty="0"/>
              <a:t>; </a:t>
            </a:r>
            <a:r>
              <a:rPr lang="en-US" b="1" dirty="0"/>
              <a:t>Songbooks</a:t>
            </a:r>
            <a:r>
              <a:rPr lang="en-US" dirty="0"/>
              <a:t>; </a:t>
            </a:r>
            <a:r>
              <a:rPr lang="en-US" b="1" dirty="0"/>
              <a:t>Vocal scores</a:t>
            </a:r>
            <a:r>
              <a:rPr lang="en-US" dirty="0" smtClean="0"/>
              <a:t>)</a:t>
            </a:r>
          </a:p>
          <a:p>
            <a:r>
              <a:rPr lang="en-US" dirty="0" smtClean="0"/>
              <a:t>LCGFT Manual J 250 Music – “coming soon”</a:t>
            </a:r>
          </a:p>
          <a:p>
            <a:r>
              <a:rPr lang="en-US" dirty="0" smtClean="0"/>
              <a:t>Until J 250 comes out, use: Music Library Association’s </a:t>
            </a:r>
            <a:r>
              <a:rPr lang="en-US" i="1" dirty="0" smtClean="0"/>
              <a:t>Best </a:t>
            </a:r>
            <a:r>
              <a:rPr lang="en-US" i="1" dirty="0"/>
              <a:t>Practices for Using LCGFT for Music </a:t>
            </a:r>
            <a:r>
              <a:rPr lang="en-US" i="1" dirty="0" smtClean="0"/>
              <a:t>Resources</a:t>
            </a:r>
          </a:p>
        </p:txBody>
      </p:sp>
      <p:sp>
        <p:nvSpPr>
          <p:cNvPr id="4" name="Slide Number Placeholder 3"/>
          <p:cNvSpPr>
            <a:spLocks noGrp="1"/>
          </p:cNvSpPr>
          <p:nvPr>
            <p:ph type="sldNum" sz="quarter" idx="12"/>
          </p:nvPr>
        </p:nvSpPr>
        <p:spPr/>
        <p:txBody>
          <a:bodyPr/>
          <a:lstStyle/>
          <a:p>
            <a:fld id="{A00A331D-2EB0-4CEE-8662-2FAB66802E28}" type="slidenum">
              <a:rPr lang="en-US" smtClean="0"/>
              <a:t>58</a:t>
            </a:fld>
            <a:endParaRPr lang="en-US"/>
          </a:p>
        </p:txBody>
      </p:sp>
    </p:spTree>
    <p:extLst>
      <p:ext uri="{BB962C8B-B14F-4D97-AF65-F5344CB8AC3E}">
        <p14:creationId xmlns:p14="http://schemas.microsoft.com/office/powerpoint/2010/main" val="17277372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99033"/>
          </a:xfrm>
        </p:spPr>
        <p:txBody>
          <a:bodyPr>
            <a:normAutofit fontScale="90000"/>
          </a:bodyPr>
          <a:lstStyle/>
          <a:p>
            <a:r>
              <a:rPr lang="en-US" dirty="0" smtClean="0"/>
              <a:t>Music Terms</a:t>
            </a:r>
            <a:endParaRPr lang="en-US" dirty="0"/>
          </a:p>
        </p:txBody>
      </p:sp>
      <p:sp>
        <p:nvSpPr>
          <p:cNvPr id="3" name="Content Placeholder 2"/>
          <p:cNvSpPr>
            <a:spLocks noGrp="1"/>
          </p:cNvSpPr>
          <p:nvPr>
            <p:ph idx="1"/>
          </p:nvPr>
        </p:nvSpPr>
        <p:spPr>
          <a:xfrm>
            <a:off x="838200" y="1225899"/>
            <a:ext cx="10515600" cy="5495576"/>
          </a:xfrm>
        </p:spPr>
        <p:txBody>
          <a:bodyPr>
            <a:normAutofit/>
          </a:bodyPr>
          <a:lstStyle/>
          <a:p>
            <a:r>
              <a:rPr lang="en-US" dirty="0" smtClean="0"/>
              <a:t>Music Library Association’s </a:t>
            </a:r>
            <a:r>
              <a:rPr lang="en-US" i="1" dirty="0" smtClean="0"/>
              <a:t>Best </a:t>
            </a:r>
            <a:r>
              <a:rPr lang="en-US" i="1" dirty="0"/>
              <a:t>Practices for Using LCGFT for Music Resources (</a:t>
            </a:r>
            <a:r>
              <a:rPr lang="en-US" i="1" dirty="0">
                <a:hlinkClick r:id="rId3"/>
              </a:rPr>
              <a:t>http://</a:t>
            </a:r>
            <a:r>
              <a:rPr lang="en-US" i="1" dirty="0" smtClean="0">
                <a:hlinkClick r:id="rId3"/>
              </a:rPr>
              <a:t>c.ymcdn.com/sites/www.musiclibraryassoc.org/resource/resmgr/BCC_Genre_Form_Task_Force/BestPractices160621.pdf</a:t>
            </a:r>
            <a:r>
              <a:rPr lang="en-US" i="1" dirty="0" smtClean="0"/>
              <a:t>)</a:t>
            </a:r>
          </a:p>
          <a:p>
            <a:pPr lvl="1"/>
            <a:r>
              <a:rPr lang="en-US" dirty="0" smtClean="0"/>
              <a:t>Generally choose </a:t>
            </a:r>
            <a:r>
              <a:rPr lang="en-US" dirty="0"/>
              <a:t>the most specific appropriate term </a:t>
            </a:r>
            <a:r>
              <a:rPr lang="en-US" dirty="0" smtClean="0"/>
              <a:t>available (e.g., </a:t>
            </a:r>
            <a:r>
              <a:rPr lang="en-US" b="1" dirty="0" smtClean="0"/>
              <a:t>Rock music</a:t>
            </a:r>
            <a:r>
              <a:rPr lang="en-US" dirty="0" smtClean="0"/>
              <a:t> instead of </a:t>
            </a:r>
            <a:r>
              <a:rPr lang="en-US" b="1" dirty="0" smtClean="0"/>
              <a:t>Popular music</a:t>
            </a:r>
            <a:r>
              <a:rPr lang="en-US" dirty="0" smtClean="0"/>
              <a:t>)</a:t>
            </a:r>
          </a:p>
          <a:p>
            <a:pPr lvl="1"/>
            <a:r>
              <a:rPr lang="en-US" dirty="0" smtClean="0"/>
              <a:t>If work </a:t>
            </a:r>
            <a:r>
              <a:rPr lang="en-US" dirty="0"/>
              <a:t>combines aspects of two genres/forms that are in different </a:t>
            </a:r>
            <a:r>
              <a:rPr lang="en-US" dirty="0" smtClean="0"/>
              <a:t>hierarchies</a:t>
            </a:r>
            <a:r>
              <a:rPr lang="en-US" dirty="0"/>
              <a:t>, or exemplifies more than one genre/form, give multiple </a:t>
            </a:r>
            <a:r>
              <a:rPr lang="en-US" dirty="0" smtClean="0"/>
              <a:t>terms (e.g., for an art song, assign both </a:t>
            </a:r>
            <a:r>
              <a:rPr lang="en-US" b="1" dirty="0" smtClean="0"/>
              <a:t>Songs</a:t>
            </a:r>
            <a:r>
              <a:rPr lang="en-US" dirty="0" smtClean="0"/>
              <a:t> and </a:t>
            </a:r>
            <a:r>
              <a:rPr lang="en-US" b="1" dirty="0" smtClean="0"/>
              <a:t>Art music</a:t>
            </a:r>
            <a:r>
              <a:rPr lang="en-US" dirty="0" smtClean="0"/>
              <a:t>)</a:t>
            </a:r>
          </a:p>
          <a:p>
            <a:pPr lvl="1"/>
            <a:r>
              <a:rPr lang="en-US" dirty="0" smtClean="0"/>
              <a:t>For notated music</a:t>
            </a:r>
            <a:r>
              <a:rPr lang="en-US" dirty="0"/>
              <a:t>, give </a:t>
            </a:r>
            <a:r>
              <a:rPr lang="en-US" dirty="0" smtClean="0"/>
              <a:t>terms for the notated format in </a:t>
            </a:r>
            <a:r>
              <a:rPr lang="en-US" dirty="0"/>
              <a:t>addition to any genre/form terms describing the musical </a:t>
            </a:r>
            <a:r>
              <a:rPr lang="en-US" dirty="0" smtClean="0"/>
              <a:t>work (e.g., for the score and set of parts for a string quartet, assign </a:t>
            </a:r>
            <a:r>
              <a:rPr lang="en-US" b="1" dirty="0" smtClean="0"/>
              <a:t>Chamber music</a:t>
            </a:r>
            <a:r>
              <a:rPr lang="en-US" dirty="0" smtClean="0"/>
              <a:t>, </a:t>
            </a:r>
            <a:r>
              <a:rPr lang="en-US" b="1" dirty="0" smtClean="0"/>
              <a:t>Scores</a:t>
            </a:r>
            <a:r>
              <a:rPr lang="en-US" dirty="0" smtClean="0"/>
              <a:t>, and </a:t>
            </a:r>
            <a:r>
              <a:rPr lang="en-US" b="1" dirty="0" smtClean="0"/>
              <a:t>Parts (Music)</a:t>
            </a:r>
            <a:r>
              <a:rPr lang="en-US" dirty="0" smtClean="0"/>
              <a:t>)</a:t>
            </a:r>
          </a:p>
        </p:txBody>
      </p:sp>
      <p:sp>
        <p:nvSpPr>
          <p:cNvPr id="4" name="Slide Number Placeholder 3"/>
          <p:cNvSpPr>
            <a:spLocks noGrp="1"/>
          </p:cNvSpPr>
          <p:nvPr>
            <p:ph type="sldNum" sz="quarter" idx="12"/>
          </p:nvPr>
        </p:nvSpPr>
        <p:spPr/>
        <p:txBody>
          <a:bodyPr/>
          <a:lstStyle/>
          <a:p>
            <a:fld id="{A00A331D-2EB0-4CEE-8662-2FAB66802E28}" type="slidenum">
              <a:rPr lang="en-US" smtClean="0"/>
              <a:t>59</a:t>
            </a:fld>
            <a:endParaRPr lang="en-US"/>
          </a:p>
        </p:txBody>
      </p:sp>
    </p:spTree>
    <p:extLst>
      <p:ext uri="{BB962C8B-B14F-4D97-AF65-F5344CB8AC3E}">
        <p14:creationId xmlns:p14="http://schemas.microsoft.com/office/powerpoint/2010/main" val="985984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4589"/>
          </a:xfrm>
        </p:spPr>
        <p:txBody>
          <a:bodyPr>
            <a:normAutofit fontScale="90000"/>
          </a:bodyPr>
          <a:lstStyle/>
          <a:p>
            <a:r>
              <a:rPr lang="en-US" dirty="0" smtClean="0">
                <a:latin typeface="+mn-lt"/>
                <a:cs typeface="Arial" panose="020B0604020202020204" pitchFamily="34" charset="0"/>
              </a:rPr>
              <a:t>LC Genre/Form Terms</a:t>
            </a:r>
            <a:endParaRPr lang="en-US" dirty="0">
              <a:latin typeface="+mn-lt"/>
              <a:cs typeface="Arial" panose="020B0604020202020204" pitchFamily="34" charset="0"/>
            </a:endParaRPr>
          </a:p>
        </p:txBody>
      </p:sp>
      <p:sp>
        <p:nvSpPr>
          <p:cNvPr id="3" name="Content Placeholder 2"/>
          <p:cNvSpPr>
            <a:spLocks noGrp="1"/>
          </p:cNvSpPr>
          <p:nvPr>
            <p:ph idx="1"/>
          </p:nvPr>
        </p:nvSpPr>
        <p:spPr>
          <a:xfrm>
            <a:off x="838200" y="1424409"/>
            <a:ext cx="10913198" cy="5297066"/>
          </a:xfrm>
        </p:spPr>
        <p:txBody>
          <a:bodyPr>
            <a:normAutofit fontScale="92500" lnSpcReduction="10000"/>
          </a:bodyPr>
          <a:lstStyle/>
          <a:p>
            <a:r>
              <a:rPr lang="en-US" dirty="0" smtClean="0"/>
              <a:t>Draft LCGFT </a:t>
            </a:r>
            <a:r>
              <a:rPr lang="en-US" dirty="0"/>
              <a:t>Manual is available at </a:t>
            </a:r>
            <a:r>
              <a:rPr lang="en-US" dirty="0">
                <a:hlinkClick r:id="rId3"/>
              </a:rPr>
              <a:t>http://</a:t>
            </a:r>
            <a:r>
              <a:rPr lang="en-US" dirty="0" smtClean="0">
                <a:hlinkClick r:id="rId3"/>
              </a:rPr>
              <a:t>www.loc.gov/aba/publications/FreeLCGFT/freelcgft.html</a:t>
            </a:r>
            <a:endParaRPr lang="en-US" dirty="0"/>
          </a:p>
          <a:p>
            <a:r>
              <a:rPr lang="en-US" dirty="0" smtClean="0"/>
              <a:t>Terms so far for: </a:t>
            </a:r>
            <a:r>
              <a:rPr lang="en-US" dirty="0"/>
              <a:t>cartographic materials, “general” materials (e.g., dictionaries, encyclopedias), law materials, literature, moving images (films and television programs), music, radio programs and other non-musical sound recordings, and religious materials</a:t>
            </a:r>
          </a:p>
          <a:p>
            <a:r>
              <a:rPr lang="en-US" dirty="0" smtClean="0"/>
              <a:t>SACO proposals for </a:t>
            </a:r>
            <a:r>
              <a:rPr lang="en-US" dirty="0"/>
              <a:t>additional terms and </a:t>
            </a:r>
            <a:r>
              <a:rPr lang="en-US" dirty="0" smtClean="0"/>
              <a:t>revisions to existing terms may be made for all of the areas listed above</a:t>
            </a:r>
            <a:endParaRPr lang="en-US" dirty="0">
              <a:solidFill>
                <a:srgbClr val="7030A0"/>
              </a:solidFill>
            </a:endParaRPr>
          </a:p>
          <a:p>
            <a:r>
              <a:rPr lang="en-US" dirty="0" smtClean="0"/>
              <a:t>Upcoming project: ARLIS/NA Cataloging Advisory Committee is preparing an initial group of art terms (to appear late 2017 or 2018)</a:t>
            </a:r>
          </a:p>
          <a:p>
            <a:r>
              <a:rPr lang="en-US" dirty="0" smtClean="0"/>
              <a:t>Potential addition for video game genres through a vocabulary being developed by ALA Subject Analysis Committee Subcommittee on Genre/Form Implementation Working </a:t>
            </a:r>
            <a:r>
              <a:rPr lang="en-US" dirty="0"/>
              <a:t>Group </a:t>
            </a:r>
            <a:r>
              <a:rPr lang="en-US" dirty="0" smtClean="0"/>
              <a:t>on </a:t>
            </a:r>
            <a:r>
              <a:rPr lang="en-US" dirty="0"/>
              <a:t>Genre/Form of </a:t>
            </a:r>
            <a:r>
              <a:rPr lang="en-US" dirty="0" smtClean="0"/>
              <a:t>Videogames. </a:t>
            </a:r>
            <a:r>
              <a:rPr lang="en-US" dirty="0"/>
              <a:t> </a:t>
            </a:r>
            <a:r>
              <a:rPr lang="en-US" dirty="0" smtClean="0"/>
              <a:t>If not added to LCGFT, OLAC may sponsor it as a stand-alone list of terms. </a:t>
            </a:r>
          </a:p>
          <a:p>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6</a:t>
            </a:fld>
            <a:endParaRPr lang="en-US"/>
          </a:p>
        </p:txBody>
      </p:sp>
    </p:spTree>
    <p:extLst>
      <p:ext uri="{BB962C8B-B14F-4D97-AF65-F5344CB8AC3E}">
        <p14:creationId xmlns:p14="http://schemas.microsoft.com/office/powerpoint/2010/main" val="4202319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99033"/>
          </a:xfrm>
        </p:spPr>
        <p:txBody>
          <a:bodyPr>
            <a:normAutofit fontScale="90000"/>
          </a:bodyPr>
          <a:lstStyle/>
          <a:p>
            <a:r>
              <a:rPr lang="en-US" dirty="0" smtClean="0"/>
              <a:t>Music Terms</a:t>
            </a:r>
            <a:endParaRPr lang="en-US" dirty="0"/>
          </a:p>
        </p:txBody>
      </p:sp>
      <p:sp>
        <p:nvSpPr>
          <p:cNvPr id="3" name="Content Placeholder 2"/>
          <p:cNvSpPr>
            <a:spLocks noGrp="1"/>
          </p:cNvSpPr>
          <p:nvPr>
            <p:ph idx="1"/>
          </p:nvPr>
        </p:nvSpPr>
        <p:spPr>
          <a:xfrm>
            <a:off x="838200" y="1225899"/>
            <a:ext cx="10515600" cy="5495576"/>
          </a:xfrm>
        </p:spPr>
        <p:txBody>
          <a:bodyPr>
            <a:normAutofit/>
          </a:bodyPr>
          <a:lstStyle/>
          <a:p>
            <a:r>
              <a:rPr lang="en-US" dirty="0" smtClean="0"/>
              <a:t>Music Library Association’s </a:t>
            </a:r>
            <a:r>
              <a:rPr lang="en-US" i="1" dirty="0" smtClean="0"/>
              <a:t>Best </a:t>
            </a:r>
            <a:r>
              <a:rPr lang="en-US" i="1" dirty="0"/>
              <a:t>Practices for Using LCGFT for Music Resources </a:t>
            </a:r>
            <a:endParaRPr lang="en-US" i="1" dirty="0" smtClean="0"/>
          </a:p>
          <a:p>
            <a:pPr lvl="1"/>
            <a:r>
              <a:rPr lang="en-US" dirty="0"/>
              <a:t>For sound recordings, do not assign </a:t>
            </a:r>
            <a:r>
              <a:rPr lang="en-US" b="1" dirty="0"/>
              <a:t>Sound recordings</a:t>
            </a:r>
            <a:r>
              <a:rPr lang="en-US" dirty="0"/>
              <a:t>, but assign terms for particular types of sound recordings if appropriate (e.g., </a:t>
            </a:r>
            <a:r>
              <a:rPr lang="en-US" b="1" dirty="0"/>
              <a:t>Film soundtracks</a:t>
            </a:r>
            <a:r>
              <a:rPr lang="en-US" dirty="0"/>
              <a:t>, </a:t>
            </a:r>
            <a:r>
              <a:rPr lang="en-US" b="1" dirty="0"/>
              <a:t>Live sound recordings</a:t>
            </a:r>
            <a:r>
              <a:rPr lang="en-US" dirty="0"/>
              <a:t>, </a:t>
            </a:r>
            <a:r>
              <a:rPr lang="en-US" b="1" dirty="0"/>
              <a:t>Original cast recordings</a:t>
            </a:r>
            <a:r>
              <a:rPr lang="en-US" dirty="0"/>
              <a:t>, </a:t>
            </a:r>
            <a:r>
              <a:rPr lang="en-US" b="1" dirty="0"/>
              <a:t>Remixes (Music)</a:t>
            </a:r>
            <a:r>
              <a:rPr lang="en-US" dirty="0"/>
              <a:t>,</a:t>
            </a:r>
            <a:r>
              <a:rPr lang="en-US" b="1" dirty="0"/>
              <a:t> Visual albums</a:t>
            </a:r>
            <a:r>
              <a:rPr lang="en-US" dirty="0"/>
              <a:t>)</a:t>
            </a:r>
            <a:endParaRPr lang="en-US" i="1" dirty="0"/>
          </a:p>
          <a:p>
            <a:pPr lvl="1"/>
            <a:r>
              <a:rPr lang="en-US" dirty="0" smtClean="0"/>
              <a:t>Guidance on some specific terms (</a:t>
            </a:r>
            <a:r>
              <a:rPr lang="en-US" b="1" dirty="0" smtClean="0"/>
              <a:t>Art music</a:t>
            </a:r>
            <a:r>
              <a:rPr lang="en-US" dirty="0" smtClean="0"/>
              <a:t> and </a:t>
            </a:r>
            <a:r>
              <a:rPr lang="en-US" b="1" dirty="0" smtClean="0"/>
              <a:t>Folk music</a:t>
            </a:r>
            <a:r>
              <a:rPr lang="en-US" dirty="0" smtClean="0"/>
              <a:t>; </a:t>
            </a:r>
            <a:r>
              <a:rPr lang="en-US" b="1" dirty="0" smtClean="0"/>
              <a:t>Chamber music</a:t>
            </a:r>
            <a:r>
              <a:rPr lang="en-US" dirty="0" smtClean="0"/>
              <a:t>; </a:t>
            </a:r>
            <a:r>
              <a:rPr lang="en-US" b="1" dirty="0" smtClean="0"/>
              <a:t>Arrangements (Music)</a:t>
            </a:r>
            <a:r>
              <a:rPr lang="en-US" dirty="0" smtClean="0"/>
              <a:t>; </a:t>
            </a:r>
            <a:r>
              <a:rPr lang="en-US" b="1" dirty="0" smtClean="0"/>
              <a:t>Excerpts</a:t>
            </a:r>
            <a:r>
              <a:rPr lang="en-US" dirty="0" smtClean="0"/>
              <a:t>)</a:t>
            </a:r>
          </a:p>
          <a:p>
            <a:pPr lvl="1"/>
            <a:r>
              <a:rPr lang="en-US" dirty="0"/>
              <a:t>LCGFT terms should be used in conjunction with LCMPT </a:t>
            </a:r>
            <a:r>
              <a:rPr lang="en-US" dirty="0" smtClean="0"/>
              <a:t>terms</a:t>
            </a:r>
          </a:p>
          <a:p>
            <a:pPr lvl="1"/>
            <a:r>
              <a:rPr lang="en-US" dirty="0"/>
              <a:t>F</a:t>
            </a:r>
            <a:r>
              <a:rPr lang="en-US" dirty="0" smtClean="0"/>
              <a:t>or now, continue to use LCSH in field 650 </a:t>
            </a:r>
            <a:r>
              <a:rPr lang="en-US" dirty="0"/>
              <a:t>according to the </a:t>
            </a:r>
            <a:r>
              <a:rPr lang="en-US" dirty="0" smtClean="0"/>
              <a:t>guidelines </a:t>
            </a:r>
            <a:r>
              <a:rPr lang="en-US" dirty="0"/>
              <a:t>in the </a:t>
            </a:r>
            <a:r>
              <a:rPr lang="en-US" dirty="0" smtClean="0"/>
              <a:t>Subject </a:t>
            </a:r>
            <a:r>
              <a:rPr lang="en-US" dirty="0"/>
              <a:t>Headings Manual</a:t>
            </a:r>
          </a:p>
          <a:p>
            <a:pPr lvl="1"/>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60</a:t>
            </a:fld>
            <a:endParaRPr lang="en-US"/>
          </a:p>
        </p:txBody>
      </p:sp>
    </p:spTree>
    <p:extLst>
      <p:ext uri="{BB962C8B-B14F-4D97-AF65-F5344CB8AC3E}">
        <p14:creationId xmlns:p14="http://schemas.microsoft.com/office/powerpoint/2010/main" val="22352683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Music Examples</a:t>
            </a:r>
            <a:endParaRPr lang="en-US" dirty="0"/>
          </a:p>
        </p:txBody>
      </p:sp>
      <p:sp>
        <p:nvSpPr>
          <p:cNvPr id="3" name="Content Placeholder 2"/>
          <p:cNvSpPr>
            <a:spLocks noGrp="1"/>
          </p:cNvSpPr>
          <p:nvPr>
            <p:ph idx="1"/>
          </p:nvPr>
        </p:nvSpPr>
        <p:spPr>
          <a:xfrm>
            <a:off x="838199" y="1825625"/>
            <a:ext cx="11270065" cy="4351338"/>
          </a:xfrm>
        </p:spPr>
        <p:txBody>
          <a:bodyPr/>
          <a:lstStyle/>
          <a:p>
            <a:pPr marL="0" indent="0">
              <a:buNone/>
            </a:pPr>
            <a:r>
              <a:rPr lang="en-US" dirty="0" smtClean="0"/>
              <a:t>100 1_ </a:t>
            </a:r>
            <a:r>
              <a:rPr lang="en-US" dirty="0" smtClean="0"/>
              <a:t> Martin</a:t>
            </a:r>
            <a:r>
              <a:rPr lang="en-US" dirty="0"/>
              <a:t>, Steve, </a:t>
            </a:r>
            <a:r>
              <a:rPr lang="en-US" dirty="0" smtClean="0"/>
              <a:t>$d </a:t>
            </a:r>
            <a:r>
              <a:rPr lang="en-US" dirty="0"/>
              <a:t>1945- </a:t>
            </a:r>
            <a:r>
              <a:rPr lang="en-US" dirty="0" smtClean="0"/>
              <a:t>$e </a:t>
            </a:r>
            <a:r>
              <a:rPr lang="en-US" dirty="0"/>
              <a:t>composer, </a:t>
            </a:r>
            <a:r>
              <a:rPr lang="en-US" dirty="0" smtClean="0"/>
              <a:t>$e librettist.</a:t>
            </a:r>
            <a:endParaRPr lang="en-US" dirty="0"/>
          </a:p>
          <a:p>
            <a:pPr marL="0" indent="0">
              <a:buNone/>
            </a:pPr>
            <a:r>
              <a:rPr lang="en-US" dirty="0" smtClean="0"/>
              <a:t>245 10 </a:t>
            </a:r>
            <a:r>
              <a:rPr lang="en-US" dirty="0" smtClean="0"/>
              <a:t> Bright </a:t>
            </a:r>
            <a:r>
              <a:rPr lang="en-US" dirty="0"/>
              <a:t>star : </a:t>
            </a:r>
            <a:r>
              <a:rPr lang="en-US" dirty="0" smtClean="0"/>
              <a:t>$b </a:t>
            </a:r>
            <a:r>
              <a:rPr lang="en-US" dirty="0"/>
              <a:t>a new musical : original Broadway cast </a:t>
            </a:r>
            <a:r>
              <a:rPr lang="en-US" dirty="0" smtClean="0"/>
              <a:t>recording </a:t>
            </a:r>
            <a:r>
              <a:rPr lang="en-US" dirty="0"/>
              <a:t>/ </a:t>
            </a:r>
            <a:r>
              <a:rPr lang="en-US" dirty="0" smtClean="0"/>
              <a:t>$</a:t>
            </a:r>
            <a:r>
              <a:rPr lang="en-US" dirty="0" smtClean="0"/>
              <a:t>c</a:t>
            </a:r>
          </a:p>
          <a:p>
            <a:pPr marL="0" indent="0">
              <a:buNone/>
            </a:pPr>
            <a:r>
              <a:rPr lang="en-US" dirty="0"/>
              <a:t>	</a:t>
            </a:r>
            <a:r>
              <a:rPr lang="en-US" dirty="0" smtClean="0"/>
              <a:t> </a:t>
            </a:r>
            <a:r>
              <a:rPr lang="en-US" dirty="0" smtClean="0"/>
              <a:t>  music</a:t>
            </a:r>
            <a:r>
              <a:rPr lang="en-US" dirty="0"/>
              <a:t>, book &amp; story by Steve Martin ; music, lyrics &amp; story </a:t>
            </a:r>
            <a:r>
              <a:rPr lang="en-US" dirty="0" smtClean="0"/>
              <a:t>by Edie</a:t>
            </a:r>
            <a:endParaRPr lang="en-US" dirty="0" smtClean="0"/>
          </a:p>
          <a:p>
            <a:pPr marL="0" indent="0">
              <a:buNone/>
            </a:pPr>
            <a:r>
              <a:rPr lang="en-US" dirty="0"/>
              <a:t>	</a:t>
            </a:r>
            <a:r>
              <a:rPr lang="en-US" dirty="0" smtClean="0"/>
              <a:t>  </a:t>
            </a:r>
            <a:r>
              <a:rPr lang="en-US" dirty="0" smtClean="0"/>
              <a:t> Brickell</a:t>
            </a:r>
            <a:r>
              <a:rPr lang="en-US" dirty="0" smtClean="0"/>
              <a:t>.</a:t>
            </a:r>
          </a:p>
          <a:p>
            <a:pPr marL="0" indent="0">
              <a:buNone/>
            </a:pPr>
            <a:r>
              <a:rPr lang="en-US" dirty="0"/>
              <a:t>300 __ </a:t>
            </a:r>
            <a:r>
              <a:rPr lang="en-US" dirty="0" smtClean="0"/>
              <a:t> 1 </a:t>
            </a:r>
            <a:r>
              <a:rPr lang="en-US" dirty="0"/>
              <a:t>audio disc (61 min.) : </a:t>
            </a:r>
            <a:r>
              <a:rPr lang="en-US" dirty="0" smtClean="0"/>
              <a:t>$b </a:t>
            </a:r>
            <a:r>
              <a:rPr lang="en-US" dirty="0"/>
              <a:t>digital ; </a:t>
            </a:r>
            <a:r>
              <a:rPr lang="en-US" dirty="0" smtClean="0"/>
              <a:t>$c </a:t>
            </a:r>
            <a:r>
              <a:rPr lang="en-US" dirty="0"/>
              <a:t>4 3/4 in</a:t>
            </a:r>
            <a:r>
              <a:rPr lang="en-US" dirty="0" smtClean="0"/>
              <a:t>.</a:t>
            </a:r>
          </a:p>
          <a:p>
            <a:pPr marL="0" indent="0">
              <a:buNone/>
            </a:pPr>
            <a:r>
              <a:rPr lang="en-US" dirty="0" smtClean="0"/>
              <a:t>650 _0 </a:t>
            </a:r>
            <a:r>
              <a:rPr lang="en-US" dirty="0" smtClean="0"/>
              <a:t> Musicals</a:t>
            </a:r>
            <a:r>
              <a:rPr lang="en-US" dirty="0" smtClean="0"/>
              <a:t>.</a:t>
            </a:r>
          </a:p>
          <a:p>
            <a:pPr marL="0" indent="0">
              <a:buNone/>
            </a:pPr>
            <a:r>
              <a:rPr lang="en-US" dirty="0">
                <a:solidFill>
                  <a:srgbClr val="FF0000"/>
                </a:solidFill>
              </a:rPr>
              <a:t>655 </a:t>
            </a:r>
            <a:r>
              <a:rPr lang="en-US" dirty="0" smtClean="0">
                <a:solidFill>
                  <a:srgbClr val="FF0000"/>
                </a:solidFill>
              </a:rPr>
              <a:t>_7 </a:t>
            </a:r>
            <a:r>
              <a:rPr lang="en-US" dirty="0" smtClean="0">
                <a:solidFill>
                  <a:srgbClr val="FF0000"/>
                </a:solidFill>
              </a:rPr>
              <a:t> Musicals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a:t>
            </a:r>
            <a:r>
              <a:rPr lang="en-US" dirty="0" smtClean="0">
                <a:solidFill>
                  <a:srgbClr val="FF0000"/>
                </a:solidFill>
              </a:rPr>
              <a:t> Original </a:t>
            </a:r>
            <a:r>
              <a:rPr lang="en-US" dirty="0">
                <a:solidFill>
                  <a:srgbClr val="FF0000"/>
                </a:solidFill>
              </a:rPr>
              <a:t>cast recordings.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61</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7097" y="3648075"/>
            <a:ext cx="2528888" cy="2528888"/>
          </a:xfrm>
          <a:prstGeom prst="rect">
            <a:avLst/>
          </a:prstGeom>
        </p:spPr>
      </p:pic>
    </p:spTree>
    <p:extLst>
      <p:ext uri="{BB962C8B-B14F-4D97-AF65-F5344CB8AC3E}">
        <p14:creationId xmlns:p14="http://schemas.microsoft.com/office/powerpoint/2010/main" val="11704797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9901"/>
            <a:ext cx="10515600" cy="257873"/>
          </a:xfrm>
        </p:spPr>
        <p:txBody>
          <a:bodyPr>
            <a:noAutofit/>
          </a:bodyPr>
          <a:lstStyle/>
          <a:p>
            <a:r>
              <a:rPr lang="en-US" sz="3400" dirty="0" smtClean="0"/>
              <a:t>Music Examples</a:t>
            </a:r>
            <a:endParaRPr lang="en-US" sz="3400" dirty="0"/>
          </a:p>
        </p:txBody>
      </p:sp>
      <p:sp>
        <p:nvSpPr>
          <p:cNvPr id="3" name="Content Placeholder 2"/>
          <p:cNvSpPr>
            <a:spLocks noGrp="1"/>
          </p:cNvSpPr>
          <p:nvPr>
            <p:ph idx="1"/>
          </p:nvPr>
        </p:nvSpPr>
        <p:spPr>
          <a:xfrm>
            <a:off x="838200" y="773724"/>
            <a:ext cx="10827936" cy="6179736"/>
          </a:xfrm>
        </p:spPr>
        <p:txBody>
          <a:bodyPr>
            <a:normAutofit fontScale="70000" lnSpcReduction="20000"/>
          </a:bodyPr>
          <a:lstStyle/>
          <a:p>
            <a:pPr marL="0" indent="0">
              <a:buNone/>
            </a:pPr>
            <a:r>
              <a:rPr lang="en-US" dirty="0" smtClean="0"/>
              <a:t>100 1_  </a:t>
            </a:r>
            <a:r>
              <a:rPr lang="en-US" dirty="0" err="1" smtClean="0"/>
              <a:t>Segall</a:t>
            </a:r>
            <a:r>
              <a:rPr lang="en-US" dirty="0"/>
              <a:t>, Ty, </a:t>
            </a:r>
            <a:r>
              <a:rPr lang="en-US" dirty="0" smtClean="0"/>
              <a:t>$e </a:t>
            </a:r>
            <a:r>
              <a:rPr lang="en-US" dirty="0"/>
              <a:t>composer, </a:t>
            </a:r>
            <a:r>
              <a:rPr lang="en-US" dirty="0" smtClean="0"/>
              <a:t>$e </a:t>
            </a:r>
            <a:r>
              <a:rPr lang="en-US" dirty="0"/>
              <a:t>performer.</a:t>
            </a:r>
          </a:p>
          <a:p>
            <a:pPr marL="0" indent="0">
              <a:buNone/>
            </a:pPr>
            <a:r>
              <a:rPr lang="en-US" dirty="0" smtClean="0"/>
              <a:t>245 10  Ty </a:t>
            </a:r>
            <a:r>
              <a:rPr lang="en-US" dirty="0" err="1"/>
              <a:t>Segall</a:t>
            </a:r>
            <a:r>
              <a:rPr lang="en-US" dirty="0"/>
              <a:t> / </a:t>
            </a:r>
            <a:r>
              <a:rPr lang="en-US" dirty="0" smtClean="0"/>
              <a:t>$c </a:t>
            </a:r>
            <a:r>
              <a:rPr lang="en-US" dirty="0"/>
              <a:t>Ty </a:t>
            </a:r>
            <a:r>
              <a:rPr lang="en-US" dirty="0" err="1"/>
              <a:t>Segall</a:t>
            </a:r>
            <a:r>
              <a:rPr lang="en-US" dirty="0"/>
              <a:t>.</a:t>
            </a:r>
          </a:p>
          <a:p>
            <a:pPr marL="0" indent="0">
              <a:buNone/>
            </a:pPr>
            <a:r>
              <a:rPr lang="en-US" dirty="0"/>
              <a:t>264 </a:t>
            </a:r>
            <a:r>
              <a:rPr lang="en-US" dirty="0" smtClean="0"/>
              <a:t>_1  Chicago</a:t>
            </a:r>
            <a:r>
              <a:rPr lang="en-US" dirty="0"/>
              <a:t>, IL : </a:t>
            </a:r>
            <a:r>
              <a:rPr lang="en-US" dirty="0" smtClean="0"/>
              <a:t>$b </a:t>
            </a:r>
            <a:r>
              <a:rPr lang="en-US" dirty="0"/>
              <a:t>Drag City, </a:t>
            </a:r>
            <a:r>
              <a:rPr lang="en-US" dirty="0" smtClean="0"/>
              <a:t>$c </a:t>
            </a:r>
            <a:r>
              <a:rPr lang="en-US" dirty="0"/>
              <a:t>[2017]</a:t>
            </a:r>
          </a:p>
          <a:p>
            <a:pPr marL="0" indent="0">
              <a:buNone/>
            </a:pPr>
            <a:r>
              <a:rPr lang="en-US" dirty="0"/>
              <a:t>264 </a:t>
            </a:r>
            <a:r>
              <a:rPr lang="en-US" dirty="0" smtClean="0"/>
              <a:t>_4  $c </a:t>
            </a:r>
            <a:r>
              <a:rPr lang="en-US" dirty="0"/>
              <a:t>℗2017</a:t>
            </a:r>
          </a:p>
          <a:p>
            <a:pPr marL="0" indent="0">
              <a:buNone/>
            </a:pPr>
            <a:r>
              <a:rPr lang="en-US" dirty="0"/>
              <a:t>300 </a:t>
            </a:r>
            <a:r>
              <a:rPr lang="en-US" dirty="0" smtClean="0"/>
              <a:t>__  1 </a:t>
            </a:r>
            <a:r>
              <a:rPr lang="en-US" dirty="0"/>
              <a:t>audio disc : </a:t>
            </a:r>
            <a:r>
              <a:rPr lang="en-US" dirty="0" smtClean="0"/>
              <a:t>$b </a:t>
            </a:r>
            <a:r>
              <a:rPr lang="en-US" dirty="0"/>
              <a:t>analog, 33 1/3 rpm, stereo ; </a:t>
            </a:r>
            <a:r>
              <a:rPr lang="en-US" dirty="0" smtClean="0"/>
              <a:t>$c </a:t>
            </a:r>
            <a:r>
              <a:rPr lang="en-US" dirty="0"/>
              <a:t>12 in</a:t>
            </a:r>
            <a:r>
              <a:rPr lang="en-US" dirty="0" smtClean="0"/>
              <a:t>.</a:t>
            </a:r>
          </a:p>
          <a:p>
            <a:pPr marL="0" indent="0">
              <a:buNone/>
            </a:pPr>
            <a:r>
              <a:rPr lang="en-US" dirty="0"/>
              <a:t>340 </a:t>
            </a:r>
            <a:r>
              <a:rPr lang="en-US" dirty="0" smtClean="0"/>
              <a:t>__  </a:t>
            </a:r>
            <a:r>
              <a:rPr lang="en-US" dirty="0"/>
              <a:t>vinyl </a:t>
            </a:r>
            <a:r>
              <a:rPr lang="en-US" dirty="0" smtClean="0"/>
              <a:t>$2 </a:t>
            </a:r>
            <a:r>
              <a:rPr lang="en-US" dirty="0" err="1"/>
              <a:t>rdamat</a:t>
            </a:r>
            <a:endParaRPr lang="en-US" dirty="0"/>
          </a:p>
          <a:p>
            <a:pPr marL="0" indent="0">
              <a:buNone/>
            </a:pPr>
            <a:r>
              <a:rPr lang="en-US" dirty="0"/>
              <a:t>344 </a:t>
            </a:r>
            <a:r>
              <a:rPr lang="en-US" dirty="0" smtClean="0"/>
              <a:t>__  </a:t>
            </a:r>
            <a:r>
              <a:rPr lang="en-US" dirty="0"/>
              <a:t>analog </a:t>
            </a:r>
            <a:r>
              <a:rPr lang="en-US" dirty="0" smtClean="0"/>
              <a:t>$2 </a:t>
            </a:r>
            <a:r>
              <a:rPr lang="en-US" dirty="0" err="1"/>
              <a:t>rdatr</a:t>
            </a:r>
            <a:endParaRPr lang="en-US" dirty="0"/>
          </a:p>
          <a:p>
            <a:pPr marL="0" indent="0">
              <a:buNone/>
            </a:pPr>
            <a:r>
              <a:rPr lang="en-US" dirty="0"/>
              <a:t>344 </a:t>
            </a:r>
            <a:r>
              <a:rPr lang="en-US" dirty="0" smtClean="0"/>
              <a:t>__  $c </a:t>
            </a:r>
            <a:r>
              <a:rPr lang="en-US" dirty="0"/>
              <a:t>33 1/3 rpm</a:t>
            </a:r>
          </a:p>
          <a:p>
            <a:pPr marL="0" indent="0">
              <a:buNone/>
            </a:pPr>
            <a:r>
              <a:rPr lang="en-US" dirty="0"/>
              <a:t>344 </a:t>
            </a:r>
            <a:r>
              <a:rPr lang="en-US" dirty="0" smtClean="0"/>
              <a:t>__  $d </a:t>
            </a:r>
            <a:r>
              <a:rPr lang="en-US" dirty="0"/>
              <a:t>microgroove </a:t>
            </a:r>
            <a:r>
              <a:rPr lang="en-US" dirty="0" smtClean="0"/>
              <a:t>$2 </a:t>
            </a:r>
            <a:r>
              <a:rPr lang="en-US" dirty="0" err="1"/>
              <a:t>rdagw</a:t>
            </a:r>
            <a:endParaRPr lang="en-US" dirty="0"/>
          </a:p>
          <a:p>
            <a:pPr marL="0" indent="0">
              <a:buNone/>
            </a:pPr>
            <a:r>
              <a:rPr lang="en-US" dirty="0"/>
              <a:t>344 </a:t>
            </a:r>
            <a:r>
              <a:rPr lang="en-US" dirty="0" smtClean="0"/>
              <a:t>__  $g </a:t>
            </a:r>
            <a:r>
              <a:rPr lang="en-US" dirty="0"/>
              <a:t>stereo </a:t>
            </a:r>
            <a:r>
              <a:rPr lang="en-US" dirty="0" smtClean="0"/>
              <a:t>$2 </a:t>
            </a:r>
            <a:r>
              <a:rPr lang="en-US" dirty="0" err="1"/>
              <a:t>rdacpc</a:t>
            </a:r>
            <a:endParaRPr lang="en-US" dirty="0"/>
          </a:p>
          <a:p>
            <a:pPr marL="0" indent="0">
              <a:buNone/>
            </a:pPr>
            <a:r>
              <a:rPr lang="en-US" dirty="0" smtClean="0"/>
              <a:t>511 0_  Ty </a:t>
            </a:r>
            <a:r>
              <a:rPr lang="en-US" dirty="0" err="1"/>
              <a:t>Segall</a:t>
            </a:r>
            <a:r>
              <a:rPr lang="en-US" dirty="0"/>
              <a:t>, guitar, vocals ; Emmett Kelly, guitar, vocals ; Mikal Cronin, bass, vocals on "</a:t>
            </a:r>
            <a:r>
              <a:rPr lang="en-US" dirty="0" smtClean="0"/>
              <a:t>Take</a:t>
            </a:r>
          </a:p>
          <a:p>
            <a:pPr marL="0" indent="0">
              <a:buNone/>
            </a:pPr>
            <a:r>
              <a:rPr lang="en-US" dirty="0"/>
              <a:t> </a:t>
            </a:r>
            <a:r>
              <a:rPr lang="en-US" dirty="0" smtClean="0"/>
              <a:t>             care</a:t>
            </a:r>
            <a:r>
              <a:rPr lang="en-US" dirty="0"/>
              <a:t>" ; Charles </a:t>
            </a:r>
            <a:r>
              <a:rPr lang="en-US" dirty="0" err="1"/>
              <a:t>Moothart</a:t>
            </a:r>
            <a:r>
              <a:rPr lang="en-US" dirty="0"/>
              <a:t>, drums, percussion ; Ben </a:t>
            </a:r>
            <a:r>
              <a:rPr lang="en-US" dirty="0" err="1"/>
              <a:t>Boye</a:t>
            </a:r>
            <a:r>
              <a:rPr lang="en-US" dirty="0"/>
              <a:t>, piano, Wurlitzer</a:t>
            </a:r>
            <a:r>
              <a:rPr lang="en-US" dirty="0" smtClean="0"/>
              <a:t>.</a:t>
            </a:r>
          </a:p>
          <a:p>
            <a:pPr marL="0" indent="0">
              <a:buNone/>
            </a:pPr>
            <a:r>
              <a:rPr lang="en-US" dirty="0"/>
              <a:t>650 </a:t>
            </a:r>
            <a:r>
              <a:rPr lang="en-US" dirty="0" smtClean="0"/>
              <a:t>_0  Garage </a:t>
            </a:r>
            <a:r>
              <a:rPr lang="en-US" dirty="0"/>
              <a:t>rock music.</a:t>
            </a:r>
          </a:p>
          <a:p>
            <a:pPr marL="0" indent="0">
              <a:buNone/>
            </a:pPr>
            <a:r>
              <a:rPr lang="en-US" dirty="0"/>
              <a:t>650 </a:t>
            </a:r>
            <a:r>
              <a:rPr lang="en-US" dirty="0" smtClean="0"/>
              <a:t>_0  Alternative </a:t>
            </a:r>
            <a:r>
              <a:rPr lang="en-US" dirty="0"/>
              <a:t>rock music.</a:t>
            </a:r>
          </a:p>
          <a:p>
            <a:pPr marL="0" indent="0">
              <a:buNone/>
            </a:pPr>
            <a:r>
              <a:rPr lang="en-US" dirty="0"/>
              <a:t>650 </a:t>
            </a:r>
            <a:r>
              <a:rPr lang="en-US" dirty="0" smtClean="0"/>
              <a:t>_0  Rock </a:t>
            </a:r>
            <a:r>
              <a:rPr lang="en-US" dirty="0"/>
              <a:t>music </a:t>
            </a:r>
            <a:r>
              <a:rPr lang="en-US" dirty="0" smtClean="0"/>
              <a:t>$y </a:t>
            </a:r>
            <a:r>
              <a:rPr lang="en-US" dirty="0"/>
              <a:t>2011-2020.</a:t>
            </a:r>
          </a:p>
          <a:p>
            <a:pPr marL="0" indent="0">
              <a:buNone/>
            </a:pPr>
            <a:r>
              <a:rPr lang="en-US" dirty="0">
                <a:solidFill>
                  <a:srgbClr val="FF0000"/>
                </a:solidFill>
              </a:rPr>
              <a:t>655 </a:t>
            </a:r>
            <a:r>
              <a:rPr lang="en-US" dirty="0" smtClean="0">
                <a:solidFill>
                  <a:srgbClr val="FF0000"/>
                </a:solidFill>
              </a:rPr>
              <a:t>_7  Garage </a:t>
            </a:r>
            <a:r>
              <a:rPr lang="en-US" dirty="0">
                <a:solidFill>
                  <a:srgbClr val="FF0000"/>
                </a:solidFill>
              </a:rPr>
              <a:t>rock 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Alternative </a:t>
            </a:r>
            <a:r>
              <a:rPr lang="en-US" dirty="0">
                <a:solidFill>
                  <a:srgbClr val="FF0000"/>
                </a:solidFill>
              </a:rPr>
              <a:t>rock music.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a:p>
            <a:pPr marL="0" indent="0">
              <a:buNone/>
            </a:pPr>
            <a:r>
              <a:rPr lang="en-US" dirty="0" smtClean="0">
                <a:solidFill>
                  <a:srgbClr val="FF0000"/>
                </a:solidFill>
              </a:rPr>
              <a:t>655 _7  Songs. $2 </a:t>
            </a:r>
            <a:r>
              <a:rPr lang="en-US" dirty="0" err="1" smtClean="0">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62</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1449" y="348838"/>
            <a:ext cx="3429000" cy="3449003"/>
          </a:xfrm>
          <a:prstGeom prst="rect">
            <a:avLst/>
          </a:prstGeom>
        </p:spPr>
      </p:pic>
    </p:spTree>
    <p:extLst>
      <p:ext uri="{BB962C8B-B14F-4D97-AF65-F5344CB8AC3E}">
        <p14:creationId xmlns:p14="http://schemas.microsoft.com/office/powerpoint/2010/main" val="5062702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901" y="98304"/>
            <a:ext cx="10515600" cy="227728"/>
          </a:xfrm>
        </p:spPr>
        <p:txBody>
          <a:bodyPr>
            <a:noAutofit/>
          </a:bodyPr>
          <a:lstStyle/>
          <a:p>
            <a:r>
              <a:rPr lang="en-US" sz="2500" dirty="0" smtClean="0"/>
              <a:t>Music Examples</a:t>
            </a:r>
            <a:endParaRPr lang="en-US" sz="2500" dirty="0"/>
          </a:p>
        </p:txBody>
      </p:sp>
      <p:sp>
        <p:nvSpPr>
          <p:cNvPr id="3" name="Content Placeholder 2"/>
          <p:cNvSpPr>
            <a:spLocks noGrp="1"/>
          </p:cNvSpPr>
          <p:nvPr>
            <p:ph idx="1"/>
          </p:nvPr>
        </p:nvSpPr>
        <p:spPr>
          <a:xfrm>
            <a:off x="602901" y="398604"/>
            <a:ext cx="11394831" cy="6170560"/>
          </a:xfrm>
        </p:spPr>
        <p:txBody>
          <a:bodyPr>
            <a:noAutofit/>
          </a:bodyPr>
          <a:lstStyle/>
          <a:p>
            <a:pPr marL="0" indent="0">
              <a:buNone/>
            </a:pPr>
            <a:r>
              <a:rPr lang="en-US" sz="1700" b="1" dirty="0" smtClean="0"/>
              <a:t>245 00  Russian </a:t>
            </a:r>
            <a:r>
              <a:rPr lang="en-US" sz="1700" b="1" dirty="0"/>
              <a:t>music from the 1920s. </a:t>
            </a:r>
            <a:endParaRPr lang="en-US" sz="1700" b="1" dirty="0" smtClean="0"/>
          </a:p>
          <a:p>
            <a:pPr marL="0" indent="0">
              <a:buNone/>
            </a:pPr>
            <a:r>
              <a:rPr lang="en-US" sz="1700" b="1" dirty="0" smtClean="0"/>
              <a:t>505 </a:t>
            </a:r>
            <a:r>
              <a:rPr lang="en-US" sz="1700" b="1" dirty="0"/>
              <a:t>0_ </a:t>
            </a:r>
            <a:r>
              <a:rPr lang="en-US" sz="1700" b="1" dirty="0" smtClean="0"/>
              <a:t> Nocturne </a:t>
            </a:r>
            <a:r>
              <a:rPr lang="en-US" sz="1700" b="1" dirty="0"/>
              <a:t>/ Nikolai </a:t>
            </a:r>
            <a:r>
              <a:rPr lang="en-US" sz="1700" b="1" dirty="0" err="1"/>
              <a:t>Roslavets</a:t>
            </a:r>
            <a:r>
              <a:rPr lang="en-US" sz="1700" b="1" dirty="0"/>
              <a:t> (7:18) -- Rails : op. 16 / Vladimir </a:t>
            </a:r>
            <a:r>
              <a:rPr lang="en-US" sz="1700" b="1" dirty="0" err="1"/>
              <a:t>Deshevov</a:t>
            </a:r>
            <a:r>
              <a:rPr lang="en-US" sz="1700" b="1" dirty="0"/>
              <a:t> (1:05) -- Suite for 2 pianos. March ; Waltz ; </a:t>
            </a:r>
            <a:endParaRPr lang="en-US" sz="1700" b="1" dirty="0" smtClean="0"/>
          </a:p>
          <a:p>
            <a:pPr marL="0" indent="0">
              <a:buNone/>
            </a:pPr>
            <a:r>
              <a:rPr lang="en-US" sz="1700" b="1" dirty="0" smtClean="0"/>
              <a:t>              Humoresque / Leonid </a:t>
            </a:r>
            <a:r>
              <a:rPr lang="en-US" sz="1700" b="1" dirty="0" err="1" smtClean="0"/>
              <a:t>Polovinkin</a:t>
            </a:r>
            <a:r>
              <a:rPr lang="en-US" sz="1700" b="1" dirty="0" smtClean="0"/>
              <a:t> </a:t>
            </a:r>
            <a:r>
              <a:rPr lang="en-US" sz="1700" b="1" dirty="0"/>
              <a:t>(9:58) -- Concerto for bassoon and strings / Lev </a:t>
            </a:r>
            <a:r>
              <a:rPr lang="en-US" sz="1700" b="1" dirty="0" err="1"/>
              <a:t>Knipper</a:t>
            </a:r>
            <a:r>
              <a:rPr lang="en-US" sz="1700" b="1" dirty="0"/>
              <a:t> (17:47) -- Fragments : for </a:t>
            </a:r>
            <a:endParaRPr lang="en-US" sz="1700" b="1" dirty="0" smtClean="0"/>
          </a:p>
          <a:p>
            <a:pPr marL="0" indent="0">
              <a:buNone/>
            </a:pPr>
            <a:r>
              <a:rPr lang="en-US" sz="1700" b="1" dirty="0" smtClean="0"/>
              <a:t>              nonet</a:t>
            </a:r>
            <a:r>
              <a:rPr lang="en-US" sz="1700" b="1" dirty="0"/>
              <a:t>, op. 2 / Alexei </a:t>
            </a:r>
            <a:r>
              <a:rPr lang="en-US" sz="1700" b="1" dirty="0" err="1" smtClean="0"/>
              <a:t>Zhivotov</a:t>
            </a:r>
            <a:r>
              <a:rPr lang="en-US" sz="1700" b="1" dirty="0" smtClean="0"/>
              <a:t> </a:t>
            </a:r>
            <a:r>
              <a:rPr lang="en-US" sz="1700" b="1" dirty="0"/>
              <a:t>(7:43) </a:t>
            </a:r>
            <a:r>
              <a:rPr lang="en-US" sz="1700" b="1" dirty="0" smtClean="0"/>
              <a:t>– Chamber </a:t>
            </a:r>
            <a:r>
              <a:rPr lang="en-US" sz="1700" b="1" dirty="0"/>
              <a:t>symphony in C major, op. 2 / Gavril Popov (32:32).</a:t>
            </a:r>
            <a:endParaRPr lang="en-US" sz="1700" b="1" dirty="0" smtClean="0"/>
          </a:p>
          <a:p>
            <a:pPr marL="0" indent="0">
              <a:buNone/>
            </a:pPr>
            <a:r>
              <a:rPr lang="en-US" sz="1700" b="1" dirty="0" smtClean="0"/>
              <a:t>650 _0  Quintets </a:t>
            </a:r>
            <a:r>
              <a:rPr lang="en-US" sz="1700" b="1" dirty="0"/>
              <a:t>(Harp, oboe, violas (2), </a:t>
            </a:r>
            <a:r>
              <a:rPr lang="en-US" sz="1700" b="1" dirty="0" smtClean="0"/>
              <a:t>cello)</a:t>
            </a:r>
          </a:p>
          <a:p>
            <a:pPr marL="0" indent="0">
              <a:buNone/>
            </a:pPr>
            <a:r>
              <a:rPr lang="en-US" sz="1700" b="1" dirty="0" smtClean="0"/>
              <a:t>650 _0  Piano </a:t>
            </a:r>
            <a:r>
              <a:rPr lang="en-US" sz="1700" b="1" dirty="0"/>
              <a:t>music.</a:t>
            </a:r>
          </a:p>
          <a:p>
            <a:pPr marL="0" indent="0">
              <a:buNone/>
            </a:pPr>
            <a:r>
              <a:rPr lang="en-US" sz="1700" b="1" dirty="0"/>
              <a:t>650 </a:t>
            </a:r>
            <a:r>
              <a:rPr lang="en-US" sz="1700" b="1" dirty="0" smtClean="0"/>
              <a:t>_0  Piano </a:t>
            </a:r>
            <a:r>
              <a:rPr lang="en-US" sz="1700" b="1" dirty="0"/>
              <a:t>music (Pianos (2))</a:t>
            </a:r>
          </a:p>
          <a:p>
            <a:pPr marL="0" indent="0">
              <a:buNone/>
            </a:pPr>
            <a:r>
              <a:rPr lang="en-US" sz="1700" b="1" dirty="0"/>
              <a:t>650 </a:t>
            </a:r>
            <a:r>
              <a:rPr lang="en-US" sz="1700" b="1" dirty="0" smtClean="0"/>
              <a:t>_0  Suites </a:t>
            </a:r>
            <a:r>
              <a:rPr lang="en-US" sz="1700" b="1" dirty="0"/>
              <a:t>(Pianos (2))</a:t>
            </a:r>
          </a:p>
          <a:p>
            <a:pPr marL="0" indent="0">
              <a:buNone/>
            </a:pPr>
            <a:r>
              <a:rPr lang="en-US" sz="1700" b="1" dirty="0"/>
              <a:t>650 </a:t>
            </a:r>
            <a:r>
              <a:rPr lang="en-US" sz="1700" b="1" dirty="0" smtClean="0"/>
              <a:t>_0  Concertos </a:t>
            </a:r>
            <a:r>
              <a:rPr lang="en-US" sz="1700" b="1" dirty="0"/>
              <a:t>(Bassoon with string orchestra)</a:t>
            </a:r>
          </a:p>
          <a:p>
            <a:pPr marL="0" indent="0">
              <a:buNone/>
            </a:pPr>
            <a:r>
              <a:rPr lang="en-US" sz="1700" b="1" dirty="0"/>
              <a:t>650 </a:t>
            </a:r>
            <a:r>
              <a:rPr lang="en-US" sz="1700" b="1" dirty="0" smtClean="0"/>
              <a:t>_0  Nonets </a:t>
            </a:r>
            <a:r>
              <a:rPr lang="en-US" sz="1700" b="1" dirty="0"/>
              <a:t>(Piano, bassoon, clarinet, flute, trombone, violins (2), viola, cello)</a:t>
            </a:r>
          </a:p>
          <a:p>
            <a:pPr marL="0" indent="0">
              <a:buNone/>
            </a:pPr>
            <a:r>
              <a:rPr lang="en-US" sz="1700" b="1" dirty="0"/>
              <a:t>650 </a:t>
            </a:r>
            <a:r>
              <a:rPr lang="en-US" sz="1700" b="1" dirty="0" smtClean="0"/>
              <a:t>_0  Symphonies </a:t>
            </a:r>
            <a:r>
              <a:rPr lang="en-US" sz="1700" b="1" dirty="0"/>
              <a:t>(Instrumental ensemble)</a:t>
            </a:r>
          </a:p>
          <a:p>
            <a:pPr marL="0" indent="0">
              <a:buNone/>
            </a:pPr>
            <a:r>
              <a:rPr lang="en-US" sz="1700" b="1" dirty="0"/>
              <a:t>650 </a:t>
            </a:r>
            <a:r>
              <a:rPr lang="en-US" sz="1700" b="1" dirty="0" smtClean="0"/>
              <a:t>_0  Septets </a:t>
            </a:r>
            <a:r>
              <a:rPr lang="en-US" sz="1700" b="1" dirty="0"/>
              <a:t>(Bassoon, clarinet, flute, trumpet, violin, cello, double bass)</a:t>
            </a:r>
          </a:p>
          <a:p>
            <a:pPr marL="0" indent="0">
              <a:buNone/>
            </a:pPr>
            <a:r>
              <a:rPr lang="en-US" sz="1700" b="1" dirty="0"/>
              <a:t>650 </a:t>
            </a:r>
            <a:r>
              <a:rPr lang="en-US" sz="1700" b="1" dirty="0" smtClean="0"/>
              <a:t>_0  Music $z </a:t>
            </a:r>
            <a:r>
              <a:rPr lang="en-US" sz="1700" b="1" dirty="0"/>
              <a:t>Russia </a:t>
            </a:r>
            <a:r>
              <a:rPr lang="en-US" sz="1700" b="1" dirty="0" smtClean="0"/>
              <a:t>$y </a:t>
            </a:r>
            <a:r>
              <a:rPr lang="en-US" sz="1700" b="1" dirty="0"/>
              <a:t>20th century.</a:t>
            </a:r>
          </a:p>
          <a:p>
            <a:pPr marL="0" indent="0">
              <a:buNone/>
            </a:pPr>
            <a:r>
              <a:rPr lang="en-US" sz="1700" b="1" dirty="0">
                <a:solidFill>
                  <a:srgbClr val="FF0000"/>
                </a:solidFill>
              </a:rPr>
              <a:t>655 </a:t>
            </a:r>
            <a:r>
              <a:rPr lang="en-US" sz="1700" b="1" dirty="0" smtClean="0">
                <a:solidFill>
                  <a:srgbClr val="FF0000"/>
                </a:solidFill>
              </a:rPr>
              <a:t>_7  Art </a:t>
            </a:r>
            <a:r>
              <a:rPr lang="en-US" sz="1700" b="1" dirty="0">
                <a:solidFill>
                  <a:srgbClr val="FF0000"/>
                </a:solidFill>
              </a:rPr>
              <a:t>music. </a:t>
            </a:r>
            <a:r>
              <a:rPr lang="en-US" sz="1700" b="1" dirty="0" smtClean="0">
                <a:solidFill>
                  <a:srgbClr val="FF0000"/>
                </a:solidFill>
              </a:rPr>
              <a:t>$2 </a:t>
            </a:r>
            <a:r>
              <a:rPr lang="en-US" sz="1700" b="1" dirty="0" err="1">
                <a:solidFill>
                  <a:srgbClr val="FF0000"/>
                </a:solidFill>
              </a:rPr>
              <a:t>lcgft</a:t>
            </a:r>
            <a:endParaRPr lang="en-US" sz="1700" b="1" dirty="0">
              <a:solidFill>
                <a:srgbClr val="FF0000"/>
              </a:solidFill>
            </a:endParaRPr>
          </a:p>
          <a:p>
            <a:pPr marL="0" indent="0">
              <a:buNone/>
            </a:pPr>
            <a:r>
              <a:rPr lang="en-US" sz="1700" b="1" dirty="0">
                <a:solidFill>
                  <a:srgbClr val="FF0000"/>
                </a:solidFill>
              </a:rPr>
              <a:t>655 </a:t>
            </a:r>
            <a:r>
              <a:rPr lang="en-US" sz="1700" b="1" dirty="0" smtClean="0">
                <a:solidFill>
                  <a:srgbClr val="FF0000"/>
                </a:solidFill>
              </a:rPr>
              <a:t>_7  Chamber </a:t>
            </a:r>
            <a:r>
              <a:rPr lang="en-US" sz="1700" b="1" dirty="0">
                <a:solidFill>
                  <a:srgbClr val="FF0000"/>
                </a:solidFill>
              </a:rPr>
              <a:t>music. </a:t>
            </a:r>
            <a:r>
              <a:rPr lang="en-US" sz="1700" b="1" dirty="0" smtClean="0">
                <a:solidFill>
                  <a:srgbClr val="FF0000"/>
                </a:solidFill>
              </a:rPr>
              <a:t>$2 </a:t>
            </a:r>
            <a:r>
              <a:rPr lang="en-US" sz="1700" b="1" dirty="0" err="1">
                <a:solidFill>
                  <a:srgbClr val="FF0000"/>
                </a:solidFill>
              </a:rPr>
              <a:t>lcgft</a:t>
            </a:r>
            <a:endParaRPr lang="en-US" sz="1700" b="1" dirty="0">
              <a:solidFill>
                <a:srgbClr val="FF0000"/>
              </a:solidFill>
            </a:endParaRPr>
          </a:p>
          <a:p>
            <a:pPr marL="0" indent="0">
              <a:buNone/>
            </a:pPr>
            <a:r>
              <a:rPr lang="en-US" sz="1700" b="1" dirty="0">
                <a:solidFill>
                  <a:srgbClr val="FF0000"/>
                </a:solidFill>
              </a:rPr>
              <a:t>655 </a:t>
            </a:r>
            <a:r>
              <a:rPr lang="en-US" sz="1700" b="1" dirty="0" smtClean="0">
                <a:solidFill>
                  <a:srgbClr val="FF0000"/>
                </a:solidFill>
              </a:rPr>
              <a:t>_7  Suites</a:t>
            </a:r>
            <a:r>
              <a:rPr lang="en-US" sz="1700" b="1" dirty="0">
                <a:solidFill>
                  <a:srgbClr val="FF0000"/>
                </a:solidFill>
              </a:rPr>
              <a:t>. </a:t>
            </a:r>
            <a:r>
              <a:rPr lang="en-US" sz="1700" b="1" dirty="0" smtClean="0">
                <a:solidFill>
                  <a:srgbClr val="FF0000"/>
                </a:solidFill>
              </a:rPr>
              <a:t>$2 </a:t>
            </a:r>
            <a:r>
              <a:rPr lang="en-US" sz="1700" b="1" dirty="0" err="1">
                <a:solidFill>
                  <a:srgbClr val="FF0000"/>
                </a:solidFill>
              </a:rPr>
              <a:t>lcgft</a:t>
            </a:r>
            <a:endParaRPr lang="en-US" sz="1700" b="1" dirty="0">
              <a:solidFill>
                <a:srgbClr val="FF0000"/>
              </a:solidFill>
            </a:endParaRPr>
          </a:p>
          <a:p>
            <a:pPr marL="0" indent="0">
              <a:buNone/>
            </a:pPr>
            <a:r>
              <a:rPr lang="en-US" sz="1700" b="1" dirty="0">
                <a:solidFill>
                  <a:srgbClr val="FF0000"/>
                </a:solidFill>
              </a:rPr>
              <a:t>655 </a:t>
            </a:r>
            <a:r>
              <a:rPr lang="en-US" sz="1700" b="1" dirty="0" smtClean="0">
                <a:solidFill>
                  <a:srgbClr val="FF0000"/>
                </a:solidFill>
              </a:rPr>
              <a:t>_7  Concertos</a:t>
            </a:r>
            <a:r>
              <a:rPr lang="en-US" sz="1700" b="1" dirty="0">
                <a:solidFill>
                  <a:srgbClr val="FF0000"/>
                </a:solidFill>
              </a:rPr>
              <a:t>. </a:t>
            </a:r>
            <a:r>
              <a:rPr lang="en-US" sz="1700" b="1" dirty="0" smtClean="0">
                <a:solidFill>
                  <a:srgbClr val="FF0000"/>
                </a:solidFill>
              </a:rPr>
              <a:t>$2 </a:t>
            </a:r>
            <a:r>
              <a:rPr lang="en-US" sz="1700" b="1" dirty="0" err="1">
                <a:solidFill>
                  <a:srgbClr val="FF0000"/>
                </a:solidFill>
              </a:rPr>
              <a:t>lcgft</a:t>
            </a:r>
            <a:endParaRPr lang="en-US" sz="1700" b="1" dirty="0">
              <a:solidFill>
                <a:srgbClr val="FF0000"/>
              </a:solidFill>
            </a:endParaRPr>
          </a:p>
          <a:p>
            <a:pPr marL="0" indent="0">
              <a:buNone/>
            </a:pPr>
            <a:r>
              <a:rPr lang="en-US" sz="1700" b="1" dirty="0">
                <a:solidFill>
                  <a:srgbClr val="FF0000"/>
                </a:solidFill>
              </a:rPr>
              <a:t>655 </a:t>
            </a:r>
            <a:r>
              <a:rPr lang="en-US" sz="1700" b="1" dirty="0" smtClean="0">
                <a:solidFill>
                  <a:srgbClr val="FF0000"/>
                </a:solidFill>
              </a:rPr>
              <a:t>_7  Symphonies</a:t>
            </a:r>
            <a:r>
              <a:rPr lang="en-US" sz="1700" b="1" dirty="0">
                <a:solidFill>
                  <a:srgbClr val="FF0000"/>
                </a:solidFill>
              </a:rPr>
              <a:t>. </a:t>
            </a:r>
            <a:r>
              <a:rPr lang="en-US" sz="1700" b="1" dirty="0" smtClean="0">
                <a:solidFill>
                  <a:srgbClr val="FF0000"/>
                </a:solidFill>
              </a:rPr>
              <a:t>$2 </a:t>
            </a:r>
            <a:r>
              <a:rPr lang="en-US" sz="1700" b="1" dirty="0" err="1">
                <a:solidFill>
                  <a:srgbClr val="FF0000"/>
                </a:solidFill>
              </a:rPr>
              <a:t>lcgft</a:t>
            </a:r>
            <a:endParaRPr lang="en-US" sz="1700" b="1"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63</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5440" y="2500026"/>
            <a:ext cx="3571875" cy="3507581"/>
          </a:xfrm>
          <a:prstGeom prst="rect">
            <a:avLst/>
          </a:prstGeom>
        </p:spPr>
      </p:pic>
    </p:spTree>
    <p:extLst>
      <p:ext uri="{BB962C8B-B14F-4D97-AF65-F5344CB8AC3E}">
        <p14:creationId xmlns:p14="http://schemas.microsoft.com/office/powerpoint/2010/main" val="24340153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44545"/>
            <a:ext cx="10515600" cy="247825"/>
          </a:xfrm>
        </p:spPr>
        <p:txBody>
          <a:bodyPr>
            <a:noAutofit/>
          </a:bodyPr>
          <a:lstStyle/>
          <a:p>
            <a:r>
              <a:rPr lang="en-US" sz="3600" dirty="0" smtClean="0"/>
              <a:t>Music Examples</a:t>
            </a:r>
            <a:endParaRPr lang="en-US" sz="3600" dirty="0"/>
          </a:p>
        </p:txBody>
      </p:sp>
      <p:sp>
        <p:nvSpPr>
          <p:cNvPr id="3" name="Content Placeholder 2"/>
          <p:cNvSpPr>
            <a:spLocks noGrp="1"/>
          </p:cNvSpPr>
          <p:nvPr>
            <p:ph idx="1"/>
          </p:nvPr>
        </p:nvSpPr>
        <p:spPr>
          <a:xfrm>
            <a:off x="612949" y="813916"/>
            <a:ext cx="11384783" cy="6044084"/>
          </a:xfrm>
        </p:spPr>
        <p:txBody>
          <a:bodyPr>
            <a:normAutofit fontScale="77500" lnSpcReduction="20000"/>
          </a:bodyPr>
          <a:lstStyle/>
          <a:p>
            <a:pPr marL="0" indent="0">
              <a:buNone/>
            </a:pPr>
            <a:r>
              <a:rPr lang="en-US" dirty="0" smtClean="0"/>
              <a:t>100 1_  Lowry</a:t>
            </a:r>
            <a:r>
              <a:rPr lang="en-US" dirty="0"/>
              <a:t>, Todd, </a:t>
            </a:r>
            <a:r>
              <a:rPr lang="en-US" dirty="0" smtClean="0"/>
              <a:t>$e </a:t>
            </a:r>
            <a:r>
              <a:rPr lang="en-US" dirty="0"/>
              <a:t>composer, </a:t>
            </a:r>
            <a:r>
              <a:rPr lang="en-US" dirty="0" smtClean="0"/>
              <a:t>$e </a:t>
            </a:r>
            <a:r>
              <a:rPr lang="en-US" dirty="0"/>
              <a:t>author. </a:t>
            </a:r>
          </a:p>
          <a:p>
            <a:pPr marL="0" indent="0">
              <a:buNone/>
            </a:pPr>
            <a:r>
              <a:rPr lang="en-US" dirty="0" smtClean="0"/>
              <a:t>245 10  New </a:t>
            </a:r>
            <a:r>
              <a:rPr lang="en-US" dirty="0"/>
              <a:t>Orleans piano styles : </a:t>
            </a:r>
            <a:r>
              <a:rPr lang="en-US" dirty="0" smtClean="0"/>
              <a:t>$b </a:t>
            </a:r>
            <a:r>
              <a:rPr lang="en-US" dirty="0"/>
              <a:t>a guide to the keyboard licks of Crescent </a:t>
            </a:r>
            <a:r>
              <a:rPr lang="en-US" dirty="0" smtClean="0"/>
              <a:t>City</a:t>
            </a:r>
          </a:p>
          <a:p>
            <a:pPr marL="0" indent="0">
              <a:buNone/>
            </a:pPr>
            <a:r>
              <a:rPr lang="en-US" dirty="0" smtClean="0"/>
              <a:t>              greats </a:t>
            </a:r>
            <a:r>
              <a:rPr lang="en-US" dirty="0"/>
              <a:t>/ </a:t>
            </a:r>
            <a:r>
              <a:rPr lang="en-US" dirty="0" smtClean="0"/>
              <a:t>$c </a:t>
            </a:r>
            <a:r>
              <a:rPr lang="en-US" dirty="0"/>
              <a:t>by Todd Lowry.</a:t>
            </a:r>
          </a:p>
          <a:p>
            <a:pPr marL="514350" indent="-514350">
              <a:buAutoNum type="arabicPlain" startAt="300"/>
            </a:pPr>
            <a:r>
              <a:rPr lang="en-US" dirty="0" smtClean="0"/>
              <a:t>__  1 </a:t>
            </a:r>
            <a:r>
              <a:rPr lang="en-US" dirty="0"/>
              <a:t>score (77 pages) : </a:t>
            </a:r>
            <a:r>
              <a:rPr lang="en-US" dirty="0" smtClean="0"/>
              <a:t>$b </a:t>
            </a:r>
            <a:r>
              <a:rPr lang="en-US" dirty="0"/>
              <a:t>illustrations ; </a:t>
            </a:r>
            <a:r>
              <a:rPr lang="en-US" dirty="0" smtClean="0"/>
              <a:t>$c </a:t>
            </a:r>
            <a:r>
              <a:rPr lang="en-US" dirty="0"/>
              <a:t>31 cm + </a:t>
            </a:r>
            <a:r>
              <a:rPr lang="en-US" dirty="0" smtClean="0"/>
              <a:t>$e </a:t>
            </a:r>
            <a:r>
              <a:rPr lang="en-US" dirty="0"/>
              <a:t>1 audio disc (4 3/4 in</a:t>
            </a:r>
            <a:r>
              <a:rPr lang="en-US" dirty="0" smtClean="0"/>
              <a:t>.)</a:t>
            </a:r>
            <a:endParaRPr lang="en-US" dirty="0" smtClean="0">
              <a:solidFill>
                <a:srgbClr val="FF0000"/>
              </a:solidFill>
            </a:endParaRPr>
          </a:p>
          <a:p>
            <a:pPr marL="0" indent="0">
              <a:buNone/>
            </a:pPr>
            <a:r>
              <a:rPr lang="en-US" dirty="0"/>
              <a:t>348 </a:t>
            </a:r>
            <a:r>
              <a:rPr lang="en-US" dirty="0" smtClean="0"/>
              <a:t>__  score $2 </a:t>
            </a:r>
            <a:r>
              <a:rPr lang="en-US" dirty="0" err="1" smtClean="0"/>
              <a:t>rdafnm</a:t>
            </a:r>
            <a:endParaRPr lang="en-US" dirty="0" smtClean="0"/>
          </a:p>
          <a:p>
            <a:pPr marL="0" indent="0">
              <a:buNone/>
            </a:pPr>
            <a:r>
              <a:rPr lang="en-US" dirty="0"/>
              <a:t>500 __ </a:t>
            </a:r>
            <a:r>
              <a:rPr lang="en-US" dirty="0" smtClean="0"/>
              <a:t> Accompanying </a:t>
            </a:r>
            <a:r>
              <a:rPr lang="en-US" dirty="0"/>
              <a:t>CD contains demonstrations of all the musical examples in the </a:t>
            </a:r>
            <a:r>
              <a:rPr lang="en-US" dirty="0" smtClean="0"/>
              <a:t>book</a:t>
            </a:r>
          </a:p>
          <a:p>
            <a:pPr marL="0" indent="0">
              <a:buNone/>
            </a:pPr>
            <a:r>
              <a:rPr lang="en-US" dirty="0"/>
              <a:t> </a:t>
            </a:r>
            <a:r>
              <a:rPr lang="en-US" dirty="0" smtClean="0"/>
              <a:t>             as </a:t>
            </a:r>
            <a:r>
              <a:rPr lang="en-US" dirty="0"/>
              <a:t>recorded by Brent Edstrom</a:t>
            </a:r>
            <a:r>
              <a:rPr lang="en-US" dirty="0" smtClean="0"/>
              <a:t>.</a:t>
            </a:r>
          </a:p>
          <a:p>
            <a:pPr marL="0" indent="0">
              <a:buNone/>
            </a:pPr>
            <a:r>
              <a:rPr lang="en-US" dirty="0"/>
              <a:t>500 __ </a:t>
            </a:r>
            <a:r>
              <a:rPr lang="en-US" dirty="0" smtClean="0"/>
              <a:t> "</a:t>
            </a:r>
            <a:r>
              <a:rPr lang="en-US" dirty="0"/>
              <a:t>Learn to play the piano styles of Jelly Roll Morton, James Booker, Fats Domino, </a:t>
            </a:r>
            <a:endParaRPr lang="en-US" dirty="0" smtClean="0"/>
          </a:p>
          <a:p>
            <a:pPr marL="0" indent="0">
              <a:buNone/>
            </a:pPr>
            <a:r>
              <a:rPr lang="en-US" dirty="0"/>
              <a:t> </a:t>
            </a:r>
            <a:r>
              <a:rPr lang="en-US" dirty="0" smtClean="0"/>
              <a:t>             Professor </a:t>
            </a:r>
            <a:r>
              <a:rPr lang="en-US" dirty="0"/>
              <a:t>Longhair, Allen Toussaint, Harry Connick Jr., Dr. John, and more"--Page </a:t>
            </a:r>
            <a:r>
              <a:rPr lang="en-US" dirty="0" smtClean="0"/>
              <a:t>4</a:t>
            </a:r>
          </a:p>
          <a:p>
            <a:pPr marL="0" indent="0">
              <a:buNone/>
            </a:pPr>
            <a:r>
              <a:rPr lang="en-US" dirty="0"/>
              <a:t> </a:t>
            </a:r>
            <a:r>
              <a:rPr lang="en-US" dirty="0" smtClean="0"/>
              <a:t>             </a:t>
            </a:r>
            <a:r>
              <a:rPr lang="en-US" dirty="0"/>
              <a:t>of cover</a:t>
            </a:r>
            <a:r>
              <a:rPr lang="en-US" dirty="0" smtClean="0"/>
              <a:t>.</a:t>
            </a:r>
          </a:p>
          <a:p>
            <a:pPr marL="0" indent="0">
              <a:buNone/>
            </a:pPr>
            <a:r>
              <a:rPr lang="en-US" dirty="0"/>
              <a:t>650 </a:t>
            </a:r>
            <a:r>
              <a:rPr lang="en-US" dirty="0" smtClean="0"/>
              <a:t>_0  Piano $v </a:t>
            </a:r>
            <a:r>
              <a:rPr lang="en-US" dirty="0"/>
              <a:t>Methods (Jazz)</a:t>
            </a:r>
          </a:p>
          <a:p>
            <a:pPr marL="0" indent="0">
              <a:buNone/>
            </a:pPr>
            <a:r>
              <a:rPr lang="en-US" dirty="0"/>
              <a:t>650 </a:t>
            </a:r>
            <a:r>
              <a:rPr lang="en-US" dirty="0" smtClean="0"/>
              <a:t>_0  Piano $v </a:t>
            </a:r>
            <a:r>
              <a:rPr lang="en-US" dirty="0"/>
              <a:t>Methods (Jazz) </a:t>
            </a:r>
            <a:r>
              <a:rPr lang="en-US" dirty="0" smtClean="0"/>
              <a:t>$v </a:t>
            </a:r>
            <a:r>
              <a:rPr lang="en-US" dirty="0"/>
              <a:t>Self-instruction.</a:t>
            </a:r>
          </a:p>
          <a:p>
            <a:pPr marL="0" indent="0">
              <a:buNone/>
            </a:pPr>
            <a:r>
              <a:rPr lang="en-US" dirty="0"/>
              <a:t>650 </a:t>
            </a:r>
            <a:r>
              <a:rPr lang="en-US" dirty="0" smtClean="0"/>
              <a:t>_0  Jazz $z </a:t>
            </a:r>
            <a:r>
              <a:rPr lang="en-US" dirty="0"/>
              <a:t>Louisiana </a:t>
            </a:r>
            <a:r>
              <a:rPr lang="en-US" dirty="0" smtClean="0"/>
              <a:t>$z </a:t>
            </a:r>
            <a:r>
              <a:rPr lang="en-US" dirty="0"/>
              <a:t>New Orleans</a:t>
            </a:r>
            <a:r>
              <a:rPr lang="en-US" dirty="0" smtClean="0"/>
              <a:t>.</a:t>
            </a:r>
          </a:p>
          <a:p>
            <a:pPr marL="0" indent="0">
              <a:buNone/>
            </a:pPr>
            <a:r>
              <a:rPr lang="en-US" dirty="0">
                <a:solidFill>
                  <a:srgbClr val="FF0000"/>
                </a:solidFill>
              </a:rPr>
              <a:t>655 </a:t>
            </a:r>
            <a:r>
              <a:rPr lang="en-US" dirty="0" smtClean="0">
                <a:solidFill>
                  <a:srgbClr val="FF0000"/>
                </a:solidFill>
              </a:rPr>
              <a:t>_7  Jazz</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Methods </a:t>
            </a:r>
            <a:r>
              <a:rPr lang="en-US" dirty="0">
                <a:solidFill>
                  <a:srgbClr val="FF0000"/>
                </a:solidFill>
              </a:rPr>
              <a:t>(Music)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Scores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64</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985" y="4257936"/>
            <a:ext cx="1785938" cy="2376488"/>
          </a:xfrm>
          <a:prstGeom prst="rect">
            <a:avLst/>
          </a:prstGeom>
        </p:spPr>
      </p:pic>
    </p:spTree>
    <p:extLst>
      <p:ext uri="{BB962C8B-B14F-4D97-AF65-F5344CB8AC3E}">
        <p14:creationId xmlns:p14="http://schemas.microsoft.com/office/powerpoint/2010/main" val="34233006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44545"/>
            <a:ext cx="10515600" cy="247825"/>
          </a:xfrm>
        </p:spPr>
        <p:txBody>
          <a:bodyPr>
            <a:noAutofit/>
          </a:bodyPr>
          <a:lstStyle/>
          <a:p>
            <a:r>
              <a:rPr lang="en-US" sz="3600" dirty="0" smtClean="0"/>
              <a:t>Music Examples</a:t>
            </a:r>
            <a:endParaRPr lang="en-US" sz="3600" dirty="0"/>
          </a:p>
        </p:txBody>
      </p:sp>
      <p:sp>
        <p:nvSpPr>
          <p:cNvPr id="3" name="Content Placeholder 2"/>
          <p:cNvSpPr>
            <a:spLocks noGrp="1"/>
          </p:cNvSpPr>
          <p:nvPr>
            <p:ph idx="1"/>
          </p:nvPr>
        </p:nvSpPr>
        <p:spPr>
          <a:xfrm>
            <a:off x="612949" y="743578"/>
            <a:ext cx="11384783" cy="6114422"/>
          </a:xfrm>
        </p:spPr>
        <p:txBody>
          <a:bodyPr>
            <a:normAutofit fontScale="70000" lnSpcReduction="20000"/>
          </a:bodyPr>
          <a:lstStyle/>
          <a:p>
            <a:pPr marL="0" indent="0">
              <a:buNone/>
            </a:pPr>
            <a:r>
              <a:rPr lang="en-US" dirty="0" smtClean="0"/>
              <a:t>100 1_  Fauré</a:t>
            </a:r>
            <a:r>
              <a:rPr lang="en-US" dirty="0"/>
              <a:t>, Gabriel, </a:t>
            </a:r>
            <a:r>
              <a:rPr lang="en-US" dirty="0" smtClean="0"/>
              <a:t>$d </a:t>
            </a:r>
            <a:r>
              <a:rPr lang="en-US" dirty="0"/>
              <a:t>1845-1924, </a:t>
            </a:r>
            <a:r>
              <a:rPr lang="en-US" dirty="0" smtClean="0"/>
              <a:t>$e </a:t>
            </a:r>
            <a:r>
              <a:rPr lang="en-US" dirty="0"/>
              <a:t>composer.</a:t>
            </a:r>
          </a:p>
          <a:p>
            <a:pPr marL="0" indent="0">
              <a:buNone/>
            </a:pPr>
            <a:r>
              <a:rPr lang="en-US" dirty="0" smtClean="0"/>
              <a:t>240 10  Instrumental </a:t>
            </a:r>
            <a:r>
              <a:rPr lang="en-US" dirty="0"/>
              <a:t>music. </a:t>
            </a:r>
            <a:r>
              <a:rPr lang="en-US" dirty="0" smtClean="0"/>
              <a:t>$k </a:t>
            </a:r>
            <a:r>
              <a:rPr lang="en-US" dirty="0"/>
              <a:t>Selections</a:t>
            </a:r>
          </a:p>
          <a:p>
            <a:pPr marL="0" indent="0">
              <a:buNone/>
            </a:pPr>
            <a:r>
              <a:rPr lang="en-US" dirty="0" smtClean="0"/>
              <a:t>245 10  Berceuse </a:t>
            </a:r>
            <a:r>
              <a:rPr lang="en-US" dirty="0"/>
              <a:t>pour </a:t>
            </a:r>
            <a:r>
              <a:rPr lang="en-US" dirty="0" err="1"/>
              <a:t>violon</a:t>
            </a:r>
            <a:r>
              <a:rPr lang="en-US" dirty="0"/>
              <a:t> et </a:t>
            </a:r>
            <a:r>
              <a:rPr lang="en-US" dirty="0" err="1"/>
              <a:t>orchestre</a:t>
            </a:r>
            <a:r>
              <a:rPr lang="en-US" dirty="0"/>
              <a:t>, op. 16, N 50b ; </a:t>
            </a:r>
            <a:r>
              <a:rPr lang="en-US" dirty="0" smtClean="0"/>
              <a:t>$b </a:t>
            </a:r>
            <a:r>
              <a:rPr lang="en-US" dirty="0"/>
              <a:t>Ballade pour piano et </a:t>
            </a:r>
            <a:r>
              <a:rPr lang="en-US" dirty="0" err="1"/>
              <a:t>orchestre</a:t>
            </a:r>
            <a:r>
              <a:rPr lang="en-US" dirty="0"/>
              <a:t>, op. 19, N 56b </a:t>
            </a:r>
            <a:r>
              <a:rPr lang="en-US" dirty="0" smtClean="0"/>
              <a:t>;</a:t>
            </a:r>
          </a:p>
          <a:p>
            <a:pPr marL="0" indent="0">
              <a:buNone/>
            </a:pPr>
            <a:r>
              <a:rPr lang="en-US" dirty="0" smtClean="0"/>
              <a:t>              </a:t>
            </a:r>
            <a:r>
              <a:rPr lang="en-US" dirty="0" err="1" smtClean="0"/>
              <a:t>Élégie</a:t>
            </a:r>
            <a:r>
              <a:rPr lang="en-US" dirty="0" smtClean="0"/>
              <a:t> </a:t>
            </a:r>
            <a:r>
              <a:rPr lang="en-US" dirty="0"/>
              <a:t>pour </a:t>
            </a:r>
            <a:r>
              <a:rPr lang="en-US" dirty="0" err="1"/>
              <a:t>violoncelle</a:t>
            </a:r>
            <a:r>
              <a:rPr lang="en-US" dirty="0"/>
              <a:t> et </a:t>
            </a:r>
            <a:r>
              <a:rPr lang="en-US" dirty="0" err="1"/>
              <a:t>orchestre</a:t>
            </a:r>
            <a:r>
              <a:rPr lang="en-US" dirty="0"/>
              <a:t>, op 24, N 66b ; Romance pour </a:t>
            </a:r>
            <a:r>
              <a:rPr lang="en-US" dirty="0" err="1"/>
              <a:t>violon</a:t>
            </a:r>
            <a:r>
              <a:rPr lang="en-US" dirty="0"/>
              <a:t> et </a:t>
            </a:r>
            <a:r>
              <a:rPr lang="en-US" dirty="0" err="1"/>
              <a:t>orchestre</a:t>
            </a:r>
            <a:r>
              <a:rPr lang="en-US" dirty="0"/>
              <a:t>, op. 28, N 71b </a:t>
            </a:r>
            <a:r>
              <a:rPr lang="en-US" dirty="0" smtClean="0"/>
              <a:t>;</a:t>
            </a:r>
          </a:p>
          <a:p>
            <a:pPr marL="0" indent="0">
              <a:buNone/>
            </a:pPr>
            <a:r>
              <a:rPr lang="en-US" dirty="0"/>
              <a:t> </a:t>
            </a:r>
            <a:r>
              <a:rPr lang="en-US" dirty="0" smtClean="0"/>
              <a:t>             </a:t>
            </a:r>
            <a:r>
              <a:rPr lang="en-US" dirty="0" err="1" smtClean="0"/>
              <a:t>Fantaisie</a:t>
            </a:r>
            <a:r>
              <a:rPr lang="en-US" dirty="0" smtClean="0"/>
              <a:t> </a:t>
            </a:r>
            <a:r>
              <a:rPr lang="en-US" dirty="0"/>
              <a:t>pour piano et </a:t>
            </a:r>
            <a:r>
              <a:rPr lang="en-US" dirty="0" err="1"/>
              <a:t>orchestre</a:t>
            </a:r>
            <a:r>
              <a:rPr lang="en-US" dirty="0"/>
              <a:t>, op. 111, N 184b ; Concerto pour </a:t>
            </a:r>
            <a:r>
              <a:rPr lang="en-US" dirty="0" err="1"/>
              <a:t>violon</a:t>
            </a:r>
            <a:r>
              <a:rPr lang="en-US" dirty="0"/>
              <a:t> et </a:t>
            </a:r>
            <a:r>
              <a:rPr lang="en-US" dirty="0" err="1"/>
              <a:t>orchestre</a:t>
            </a:r>
            <a:r>
              <a:rPr lang="en-US" dirty="0"/>
              <a:t>, op. 14, N 47 </a:t>
            </a:r>
            <a:r>
              <a:rPr lang="en-US" dirty="0" smtClean="0"/>
              <a:t>/</a:t>
            </a:r>
          </a:p>
          <a:p>
            <a:pPr marL="0" indent="0">
              <a:buNone/>
            </a:pPr>
            <a:r>
              <a:rPr lang="en-US" dirty="0"/>
              <a:t> </a:t>
            </a:r>
            <a:r>
              <a:rPr lang="en-US" dirty="0" smtClean="0"/>
              <a:t>             $c </a:t>
            </a:r>
            <a:r>
              <a:rPr lang="en-US" dirty="0"/>
              <a:t>Gabriel Fauré ; </a:t>
            </a:r>
            <a:r>
              <a:rPr lang="en-US" dirty="0" err="1"/>
              <a:t>éditées</a:t>
            </a:r>
            <a:r>
              <a:rPr lang="en-US" dirty="0"/>
              <a:t> par Peter </a:t>
            </a:r>
            <a:r>
              <a:rPr lang="en-US" dirty="0" err="1"/>
              <a:t>Jost</a:t>
            </a:r>
            <a:r>
              <a:rPr lang="en-US" dirty="0" smtClean="0"/>
              <a:t>.</a:t>
            </a:r>
          </a:p>
          <a:p>
            <a:pPr marL="0" indent="0">
              <a:buNone/>
            </a:pPr>
            <a:r>
              <a:rPr lang="fr-FR" dirty="0" smtClean="0"/>
              <a:t>300 __  1 </a:t>
            </a:r>
            <a:r>
              <a:rPr lang="fr-FR" dirty="0"/>
              <a:t>score (lxii, 278 pages) : facsimiles ; </a:t>
            </a:r>
            <a:r>
              <a:rPr lang="fr-FR" dirty="0" smtClean="0"/>
              <a:t>$c </a:t>
            </a:r>
            <a:r>
              <a:rPr lang="fr-FR" dirty="0"/>
              <a:t>33 cm</a:t>
            </a:r>
            <a:r>
              <a:rPr lang="fr-FR" dirty="0" smtClean="0"/>
              <a:t>.</a:t>
            </a:r>
          </a:p>
          <a:p>
            <a:pPr marL="0" indent="0">
              <a:buNone/>
            </a:pPr>
            <a:r>
              <a:rPr lang="fr-FR" dirty="0" smtClean="0"/>
              <a:t>500 __  </a:t>
            </a:r>
            <a:r>
              <a:rPr lang="en-US" dirty="0" smtClean="0"/>
              <a:t>The </a:t>
            </a:r>
            <a:r>
              <a:rPr lang="en-US" dirty="0"/>
              <a:t>1st and 4th works originally for violin and piano; the 3rd work originally for cello and piano</a:t>
            </a:r>
            <a:r>
              <a:rPr lang="en-US" dirty="0" smtClean="0"/>
              <a:t>.</a:t>
            </a:r>
          </a:p>
          <a:p>
            <a:pPr marL="0" indent="0">
              <a:buNone/>
            </a:pPr>
            <a:r>
              <a:rPr lang="en-US" dirty="0"/>
              <a:t>650 </a:t>
            </a:r>
            <a:r>
              <a:rPr lang="en-US" dirty="0" smtClean="0"/>
              <a:t>_0  Violin </a:t>
            </a:r>
            <a:r>
              <a:rPr lang="en-US" dirty="0"/>
              <a:t>with orchestra, Arranged </a:t>
            </a:r>
            <a:r>
              <a:rPr lang="en-US" dirty="0" smtClean="0"/>
              <a:t>$v </a:t>
            </a:r>
            <a:r>
              <a:rPr lang="en-US" dirty="0"/>
              <a:t>Scores.</a:t>
            </a:r>
          </a:p>
          <a:p>
            <a:pPr marL="0" indent="0">
              <a:buNone/>
            </a:pPr>
            <a:r>
              <a:rPr lang="en-US" dirty="0"/>
              <a:t>650 </a:t>
            </a:r>
            <a:r>
              <a:rPr lang="en-US" dirty="0" smtClean="0"/>
              <a:t>_0  Ballades </a:t>
            </a:r>
            <a:r>
              <a:rPr lang="en-US" dirty="0"/>
              <a:t>(Instrumental music) </a:t>
            </a:r>
            <a:r>
              <a:rPr lang="en-US" dirty="0" smtClean="0"/>
              <a:t>$v </a:t>
            </a:r>
            <a:r>
              <a:rPr lang="en-US" dirty="0"/>
              <a:t>Scores.</a:t>
            </a:r>
          </a:p>
          <a:p>
            <a:pPr marL="0" indent="0">
              <a:buNone/>
            </a:pPr>
            <a:r>
              <a:rPr lang="en-US" dirty="0"/>
              <a:t>650 </a:t>
            </a:r>
            <a:r>
              <a:rPr lang="en-US" dirty="0" smtClean="0"/>
              <a:t>_0  Piano </a:t>
            </a:r>
            <a:r>
              <a:rPr lang="en-US" dirty="0"/>
              <a:t>with orchestra </a:t>
            </a:r>
            <a:r>
              <a:rPr lang="en-US" dirty="0" smtClean="0"/>
              <a:t>$v </a:t>
            </a:r>
            <a:r>
              <a:rPr lang="en-US" dirty="0"/>
              <a:t>Scores.</a:t>
            </a:r>
          </a:p>
          <a:p>
            <a:pPr marL="0" indent="0">
              <a:buNone/>
            </a:pPr>
            <a:r>
              <a:rPr lang="en-US" dirty="0"/>
              <a:t>650 </a:t>
            </a:r>
            <a:r>
              <a:rPr lang="en-US" dirty="0" smtClean="0"/>
              <a:t>_0  Cello </a:t>
            </a:r>
            <a:r>
              <a:rPr lang="en-US" dirty="0"/>
              <a:t>with orchestra, Arranged </a:t>
            </a:r>
            <a:r>
              <a:rPr lang="en-US" dirty="0" smtClean="0"/>
              <a:t>$v </a:t>
            </a:r>
            <a:r>
              <a:rPr lang="en-US" dirty="0"/>
              <a:t>Scores.</a:t>
            </a:r>
          </a:p>
          <a:p>
            <a:pPr marL="0" indent="0">
              <a:buNone/>
            </a:pPr>
            <a:r>
              <a:rPr lang="en-US" dirty="0"/>
              <a:t>650 </a:t>
            </a:r>
            <a:r>
              <a:rPr lang="en-US" dirty="0" smtClean="0"/>
              <a:t>_0  Concertos </a:t>
            </a:r>
            <a:r>
              <a:rPr lang="en-US" dirty="0"/>
              <a:t>(Violin) </a:t>
            </a:r>
            <a:r>
              <a:rPr lang="en-US" dirty="0" smtClean="0"/>
              <a:t>$v </a:t>
            </a:r>
            <a:r>
              <a:rPr lang="en-US" dirty="0"/>
              <a:t>Scores.</a:t>
            </a:r>
          </a:p>
          <a:p>
            <a:pPr marL="0" indent="0">
              <a:buNone/>
            </a:pPr>
            <a:r>
              <a:rPr lang="en-US" dirty="0">
                <a:solidFill>
                  <a:srgbClr val="FF0000"/>
                </a:solidFill>
              </a:rPr>
              <a:t>655 </a:t>
            </a:r>
            <a:r>
              <a:rPr lang="en-US" dirty="0" smtClean="0">
                <a:solidFill>
                  <a:srgbClr val="FF0000"/>
                </a:solidFill>
              </a:rPr>
              <a:t>_7  Art </a:t>
            </a:r>
            <a:r>
              <a:rPr lang="en-US" dirty="0">
                <a:solidFill>
                  <a:srgbClr val="FF0000"/>
                </a:solidFill>
              </a:rPr>
              <a:t>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$3 </a:t>
            </a:r>
            <a:r>
              <a:rPr lang="en-US" dirty="0">
                <a:solidFill>
                  <a:srgbClr val="FF0000"/>
                </a:solidFill>
              </a:rPr>
              <a:t>1st, 3rd-4th works: </a:t>
            </a:r>
            <a:r>
              <a:rPr lang="en-US" dirty="0" smtClean="0">
                <a:solidFill>
                  <a:srgbClr val="FF0000"/>
                </a:solidFill>
              </a:rPr>
              <a:t>$a </a:t>
            </a:r>
            <a:r>
              <a:rPr lang="en-US" dirty="0">
                <a:solidFill>
                  <a:srgbClr val="FF0000"/>
                </a:solidFill>
              </a:rPr>
              <a:t>Arrangements (Music)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$3 </a:t>
            </a:r>
            <a:r>
              <a:rPr lang="en-US" dirty="0">
                <a:solidFill>
                  <a:srgbClr val="FF0000"/>
                </a:solidFill>
              </a:rPr>
              <a:t>2nd work: </a:t>
            </a:r>
            <a:r>
              <a:rPr lang="en-US" dirty="0" smtClean="0">
                <a:solidFill>
                  <a:srgbClr val="FF0000"/>
                </a:solidFill>
              </a:rPr>
              <a:t>$a </a:t>
            </a:r>
            <a:r>
              <a:rPr lang="en-US" dirty="0">
                <a:solidFill>
                  <a:srgbClr val="FF0000"/>
                </a:solidFill>
              </a:rPr>
              <a:t>Ballades (Instrumental music)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$3 </a:t>
            </a:r>
            <a:r>
              <a:rPr lang="en-US" dirty="0">
                <a:solidFill>
                  <a:srgbClr val="FF0000"/>
                </a:solidFill>
              </a:rPr>
              <a:t>6th work: </a:t>
            </a:r>
            <a:r>
              <a:rPr lang="en-US" dirty="0" smtClean="0">
                <a:solidFill>
                  <a:srgbClr val="FF0000"/>
                </a:solidFill>
              </a:rPr>
              <a:t>$a </a:t>
            </a:r>
            <a:r>
              <a:rPr lang="en-US" dirty="0">
                <a:solidFill>
                  <a:srgbClr val="FF0000"/>
                </a:solidFill>
              </a:rPr>
              <a:t>Concertos.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Scores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65</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7668" y="3549580"/>
            <a:ext cx="1920240" cy="2880360"/>
          </a:xfrm>
          <a:prstGeom prst="rect">
            <a:avLst/>
          </a:prstGeom>
        </p:spPr>
      </p:pic>
    </p:spTree>
    <p:extLst>
      <p:ext uri="{BB962C8B-B14F-4D97-AF65-F5344CB8AC3E}">
        <p14:creationId xmlns:p14="http://schemas.microsoft.com/office/powerpoint/2010/main" val="27381274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9" y="244545"/>
            <a:ext cx="10515600" cy="247825"/>
          </a:xfrm>
        </p:spPr>
        <p:txBody>
          <a:bodyPr>
            <a:noAutofit/>
          </a:bodyPr>
          <a:lstStyle/>
          <a:p>
            <a:r>
              <a:rPr lang="en-US" sz="3600" dirty="0" smtClean="0"/>
              <a:t>Music Examples</a:t>
            </a:r>
            <a:endParaRPr lang="en-US" sz="3600" dirty="0"/>
          </a:p>
        </p:txBody>
      </p:sp>
      <p:sp>
        <p:nvSpPr>
          <p:cNvPr id="3" name="Content Placeholder 2"/>
          <p:cNvSpPr>
            <a:spLocks noGrp="1"/>
          </p:cNvSpPr>
          <p:nvPr>
            <p:ph idx="1"/>
          </p:nvPr>
        </p:nvSpPr>
        <p:spPr>
          <a:xfrm>
            <a:off x="612949" y="743578"/>
            <a:ext cx="11495315" cy="6114422"/>
          </a:xfrm>
        </p:spPr>
        <p:txBody>
          <a:bodyPr>
            <a:normAutofit/>
          </a:bodyPr>
          <a:lstStyle/>
          <a:p>
            <a:pPr marL="0" indent="0">
              <a:buNone/>
            </a:pPr>
            <a:r>
              <a:rPr lang="en-US" sz="2600" dirty="0" smtClean="0"/>
              <a:t>245 00  Lady </a:t>
            </a:r>
            <a:r>
              <a:rPr lang="en-US" sz="2600" dirty="0"/>
              <a:t>Gaga saga : </a:t>
            </a:r>
            <a:r>
              <a:rPr lang="en-US" sz="2600" dirty="0" smtClean="0"/>
              <a:t>$b </a:t>
            </a:r>
            <a:r>
              <a:rPr lang="en-US" sz="2600" dirty="0"/>
              <a:t>bassoon quartet medley.</a:t>
            </a:r>
          </a:p>
          <a:p>
            <a:pPr marL="0" indent="0">
              <a:buNone/>
            </a:pPr>
            <a:r>
              <a:rPr lang="en-US" sz="2600" dirty="0" smtClean="0"/>
              <a:t>300 __  1 </a:t>
            </a:r>
            <a:r>
              <a:rPr lang="en-US" sz="2600" dirty="0"/>
              <a:t>score (8 pages) + 4 parts ; </a:t>
            </a:r>
            <a:r>
              <a:rPr lang="en-US" sz="2600" dirty="0" smtClean="0"/>
              <a:t>$c </a:t>
            </a:r>
            <a:r>
              <a:rPr lang="en-US" sz="2600" dirty="0"/>
              <a:t>28 </a:t>
            </a:r>
            <a:r>
              <a:rPr lang="en-US" sz="2600" dirty="0" smtClean="0"/>
              <a:t>cm.</a:t>
            </a:r>
          </a:p>
          <a:p>
            <a:pPr marL="0" indent="0">
              <a:buNone/>
            </a:pPr>
            <a:r>
              <a:rPr lang="en-US" sz="2600" dirty="0"/>
              <a:t>348 </a:t>
            </a:r>
            <a:r>
              <a:rPr lang="en-US" sz="2600" dirty="0" smtClean="0"/>
              <a:t>__  score $a </a:t>
            </a:r>
            <a:r>
              <a:rPr lang="en-US" sz="2600" dirty="0"/>
              <a:t>part </a:t>
            </a:r>
            <a:r>
              <a:rPr lang="en-US" sz="2600" dirty="0" smtClean="0"/>
              <a:t>$2 </a:t>
            </a:r>
            <a:r>
              <a:rPr lang="en-US" sz="2600" dirty="0" err="1" smtClean="0"/>
              <a:t>rdafnm</a:t>
            </a:r>
            <a:endParaRPr lang="en-US" sz="2600" dirty="0" smtClean="0"/>
          </a:p>
          <a:p>
            <a:pPr marL="0" indent="0">
              <a:buNone/>
            </a:pPr>
            <a:r>
              <a:rPr lang="en-US" sz="2600" dirty="0"/>
              <a:t>500 __ </a:t>
            </a:r>
            <a:r>
              <a:rPr lang="en-US" sz="2600" dirty="0" smtClean="0"/>
              <a:t> A </a:t>
            </a:r>
            <a:r>
              <a:rPr lang="en-US" sz="2600" dirty="0"/>
              <a:t>medley of songs made famous by Lady Gaga, </a:t>
            </a:r>
            <a:r>
              <a:rPr lang="en-US" sz="2600" dirty="0" smtClean="0"/>
              <a:t>including "Telephone,“</a:t>
            </a:r>
          </a:p>
          <a:p>
            <a:pPr marL="0" indent="0">
              <a:buNone/>
            </a:pPr>
            <a:r>
              <a:rPr lang="en-US" sz="2600" dirty="0"/>
              <a:t>	</a:t>
            </a:r>
            <a:r>
              <a:rPr lang="en-US" sz="2600" dirty="0" smtClean="0"/>
              <a:t>  "</a:t>
            </a:r>
            <a:r>
              <a:rPr lang="en-US" sz="2600" dirty="0"/>
              <a:t>Poker </a:t>
            </a:r>
            <a:r>
              <a:rPr lang="en-US" sz="2600" dirty="0" smtClean="0"/>
              <a:t>face," </a:t>
            </a:r>
            <a:r>
              <a:rPr lang="en-US" sz="2600" dirty="0"/>
              <a:t>and "Bad </a:t>
            </a:r>
            <a:r>
              <a:rPr lang="en-US" sz="2600" dirty="0" smtClean="0"/>
              <a:t>romance," </a:t>
            </a:r>
            <a:r>
              <a:rPr lang="en-US" sz="2600" dirty="0"/>
              <a:t>arranged for </a:t>
            </a:r>
            <a:r>
              <a:rPr lang="en-US" sz="2600" dirty="0" smtClean="0"/>
              <a:t>bassoon quartet</a:t>
            </a:r>
            <a:r>
              <a:rPr lang="en-US" sz="2600" dirty="0"/>
              <a:t>.</a:t>
            </a:r>
          </a:p>
          <a:p>
            <a:pPr marL="0" indent="0">
              <a:buNone/>
            </a:pPr>
            <a:r>
              <a:rPr lang="en-US" sz="2600" dirty="0"/>
              <a:t>650 </a:t>
            </a:r>
            <a:r>
              <a:rPr lang="en-US" sz="2600" dirty="0" smtClean="0"/>
              <a:t>_0  Woodwind </a:t>
            </a:r>
            <a:r>
              <a:rPr lang="en-US" sz="2600" dirty="0"/>
              <a:t>quartets (Bassoons (4)), Arranged </a:t>
            </a:r>
            <a:r>
              <a:rPr lang="en-US" sz="2600" dirty="0" smtClean="0"/>
              <a:t>$v </a:t>
            </a:r>
            <a:r>
              <a:rPr lang="en-US" sz="2600" dirty="0"/>
              <a:t>Scores and parts.</a:t>
            </a:r>
          </a:p>
          <a:p>
            <a:pPr marL="0" indent="0">
              <a:buNone/>
            </a:pPr>
            <a:r>
              <a:rPr lang="en-US" sz="2600" dirty="0">
                <a:solidFill>
                  <a:srgbClr val="FF0000"/>
                </a:solidFill>
              </a:rPr>
              <a:t>655 </a:t>
            </a:r>
            <a:r>
              <a:rPr lang="en-US" sz="2600" dirty="0" smtClean="0">
                <a:solidFill>
                  <a:srgbClr val="FF0000"/>
                </a:solidFill>
              </a:rPr>
              <a:t>_7  Popular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Chamber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smtClean="0">
                <a:solidFill>
                  <a:srgbClr val="FF0000"/>
                </a:solidFill>
              </a:rPr>
              <a:t>655 _7  Medleys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Arrangements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Scores</a:t>
            </a:r>
            <a:r>
              <a:rPr lang="en-US" sz="2600" dirty="0">
                <a:solidFill>
                  <a:srgbClr val="FF0000"/>
                </a:solidFill>
              </a:rPr>
              <a:t>. </a:t>
            </a:r>
            <a:r>
              <a:rPr lang="en-US" sz="2600" dirty="0" smtClean="0">
                <a:solidFill>
                  <a:srgbClr val="FF0000"/>
                </a:solidFill>
              </a:rPr>
              <a:t>$2 </a:t>
            </a:r>
            <a:r>
              <a:rPr lang="en-US" sz="2600" dirty="0" err="1">
                <a:solidFill>
                  <a:srgbClr val="FF0000"/>
                </a:solidFill>
              </a:rPr>
              <a:t>lcgft</a:t>
            </a:r>
            <a:endParaRPr lang="en-US" sz="2600" dirty="0">
              <a:solidFill>
                <a:srgbClr val="FF0000"/>
              </a:solidFill>
            </a:endParaRPr>
          </a:p>
          <a:p>
            <a:pPr marL="0" indent="0">
              <a:buNone/>
            </a:pPr>
            <a:r>
              <a:rPr lang="en-US" sz="2600" dirty="0">
                <a:solidFill>
                  <a:srgbClr val="FF0000"/>
                </a:solidFill>
              </a:rPr>
              <a:t>655 </a:t>
            </a:r>
            <a:r>
              <a:rPr lang="en-US" sz="2600" dirty="0" smtClean="0">
                <a:solidFill>
                  <a:srgbClr val="FF0000"/>
                </a:solidFill>
              </a:rPr>
              <a:t>_7  Parts </a:t>
            </a:r>
            <a:r>
              <a:rPr lang="en-US" sz="2600" dirty="0">
                <a:solidFill>
                  <a:srgbClr val="FF0000"/>
                </a:solidFill>
              </a:rPr>
              <a:t>(Music) </a:t>
            </a:r>
            <a:r>
              <a:rPr lang="en-US" sz="2600" dirty="0" smtClean="0">
                <a:solidFill>
                  <a:srgbClr val="FF0000"/>
                </a:solidFill>
              </a:rPr>
              <a:t>$2 </a:t>
            </a:r>
            <a:r>
              <a:rPr lang="en-US" sz="2600" dirty="0" err="1">
                <a:solidFill>
                  <a:srgbClr val="FF0000"/>
                </a:solidFill>
              </a:rPr>
              <a:t>lcgft</a:t>
            </a:r>
            <a:endParaRPr lang="en-US" sz="2600" dirty="0" smtClean="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66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4516" y="3642970"/>
            <a:ext cx="2468880" cy="3215030"/>
          </a:xfrm>
          <a:prstGeom prst="rect">
            <a:avLst/>
          </a:prstGeom>
        </p:spPr>
      </p:pic>
    </p:spTree>
    <p:extLst>
      <p:ext uri="{BB962C8B-B14F-4D97-AF65-F5344CB8AC3E}">
        <p14:creationId xmlns:p14="http://schemas.microsoft.com/office/powerpoint/2010/main" val="32721558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Cartographic Materials</a:t>
            </a:r>
            <a:endParaRPr lang="en-US" dirty="0"/>
          </a:p>
        </p:txBody>
      </p:sp>
      <p:sp>
        <p:nvSpPr>
          <p:cNvPr id="3" name="Content Placeholder 2"/>
          <p:cNvSpPr>
            <a:spLocks noGrp="1"/>
          </p:cNvSpPr>
          <p:nvPr>
            <p:ph idx="1"/>
          </p:nvPr>
        </p:nvSpPr>
        <p:spPr>
          <a:xfrm>
            <a:off x="838200" y="1825624"/>
            <a:ext cx="10515600" cy="4756045"/>
          </a:xfrm>
        </p:spPr>
        <p:txBody>
          <a:bodyPr>
            <a:normAutofit/>
          </a:bodyPr>
          <a:lstStyle/>
          <a:p>
            <a:r>
              <a:rPr lang="en-US" dirty="0" smtClean="0"/>
              <a:t>LCGFT Manual: No separate instruction sheet for these materials</a:t>
            </a:r>
          </a:p>
          <a:p>
            <a:r>
              <a:rPr lang="en-US" i="1" dirty="0"/>
              <a:t>Cartographic Resources </a:t>
            </a:r>
            <a:r>
              <a:rPr lang="en-US" i="1" dirty="0" smtClean="0"/>
              <a:t>Manual</a:t>
            </a:r>
            <a:r>
              <a:rPr lang="en-US" dirty="0" smtClean="0"/>
              <a:t> (2016) available through Cataloger’s Desktop</a:t>
            </a:r>
          </a:p>
          <a:p>
            <a:pPr lvl="1"/>
            <a:r>
              <a:rPr lang="en-US" dirty="0" smtClean="0"/>
              <a:t>Replaces LC’s </a:t>
            </a:r>
            <a:r>
              <a:rPr lang="en-US" i="1" dirty="0"/>
              <a:t>Map Cataloging </a:t>
            </a:r>
            <a:r>
              <a:rPr lang="en-US" i="1" dirty="0" smtClean="0"/>
              <a:t>Manual</a:t>
            </a:r>
          </a:p>
          <a:p>
            <a:pPr lvl="1"/>
            <a:r>
              <a:rPr lang="en-US" dirty="0" smtClean="0"/>
              <a:t>Chapter 4.</a:t>
            </a:r>
            <a:r>
              <a:rPr lang="en-US" i="1" dirty="0" smtClean="0"/>
              <a:t> </a:t>
            </a:r>
            <a:r>
              <a:rPr lang="en-US" dirty="0"/>
              <a:t>Subject </a:t>
            </a:r>
            <a:r>
              <a:rPr lang="en-US" dirty="0" smtClean="0"/>
              <a:t>Access:</a:t>
            </a:r>
          </a:p>
          <a:p>
            <a:pPr lvl="2"/>
            <a:r>
              <a:rPr lang="en-US" dirty="0"/>
              <a:t>Assign at least one genre form heading for all cartographic materials. Assign a more specific applicable heading or headings in preference to a general one, that is, </a:t>
            </a:r>
            <a:r>
              <a:rPr lang="en-US" b="1" dirty="0"/>
              <a:t>Road maps</a:t>
            </a:r>
            <a:r>
              <a:rPr lang="en-US" dirty="0"/>
              <a:t> rather than </a:t>
            </a:r>
            <a:r>
              <a:rPr lang="en-US" b="1" dirty="0"/>
              <a:t>Maps</a:t>
            </a:r>
            <a:r>
              <a:rPr lang="en-US" i="1" dirty="0" smtClean="0"/>
              <a:t>.</a:t>
            </a:r>
          </a:p>
          <a:p>
            <a:pPr lvl="2"/>
            <a:r>
              <a:rPr lang="en-US" dirty="0"/>
              <a:t>There is no set order for genre form headings for maps. </a:t>
            </a:r>
            <a:endParaRPr lang="en-US" dirty="0" smtClean="0"/>
          </a:p>
          <a:p>
            <a:pPr lvl="2"/>
            <a:r>
              <a:rPr lang="en-US" dirty="0"/>
              <a:t>However, for other cartographic materials, the first heading should be specific to the medium, such as </a:t>
            </a:r>
            <a:r>
              <a:rPr lang="en-US" b="1" dirty="0"/>
              <a:t>Atlases</a:t>
            </a:r>
            <a:r>
              <a:rPr lang="en-US" i="1" dirty="0"/>
              <a:t>, </a:t>
            </a:r>
            <a:r>
              <a:rPr lang="en-US" b="1" dirty="0"/>
              <a:t>World atlases</a:t>
            </a:r>
            <a:r>
              <a:rPr lang="en-US" i="1" dirty="0"/>
              <a:t>, </a:t>
            </a:r>
            <a:r>
              <a:rPr lang="en-US" b="1" dirty="0"/>
              <a:t>Globes</a:t>
            </a:r>
            <a:r>
              <a:rPr lang="en-US" i="1" dirty="0"/>
              <a:t>,</a:t>
            </a:r>
            <a:r>
              <a:rPr lang="en-US" dirty="0"/>
              <a:t> or </a:t>
            </a:r>
            <a:r>
              <a:rPr lang="en-US" b="1" dirty="0"/>
              <a:t>Relief models</a:t>
            </a:r>
            <a:r>
              <a:rPr lang="en-US" dirty="0"/>
              <a:t>. This heading can then be followed, in no set order, by any another headings that apply, such as </a:t>
            </a:r>
            <a:r>
              <a:rPr lang="en-US" b="1" dirty="0"/>
              <a:t>Physical maps </a:t>
            </a:r>
            <a:r>
              <a:rPr lang="en-US" dirty="0"/>
              <a:t>or </a:t>
            </a:r>
            <a:r>
              <a:rPr lang="en-US" b="1" dirty="0"/>
              <a:t>Road maps</a:t>
            </a:r>
            <a:r>
              <a:rPr lang="en-US" dirty="0"/>
              <a:t>. </a:t>
            </a: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67</a:t>
            </a:fld>
            <a:endParaRPr lang="en-US"/>
          </a:p>
        </p:txBody>
      </p:sp>
    </p:spTree>
    <p:extLst>
      <p:ext uri="{BB962C8B-B14F-4D97-AF65-F5344CB8AC3E}">
        <p14:creationId xmlns:p14="http://schemas.microsoft.com/office/powerpoint/2010/main" val="10291109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58840"/>
          </a:xfrm>
        </p:spPr>
        <p:txBody>
          <a:bodyPr>
            <a:normAutofit fontScale="90000"/>
          </a:bodyPr>
          <a:lstStyle/>
          <a:p>
            <a:r>
              <a:rPr lang="en-US" dirty="0" smtClean="0"/>
              <a:t>Cartographic Materials</a:t>
            </a:r>
            <a:endParaRPr lang="en-US" dirty="0"/>
          </a:p>
        </p:txBody>
      </p:sp>
      <p:sp>
        <p:nvSpPr>
          <p:cNvPr id="3" name="Content Placeholder 2"/>
          <p:cNvSpPr>
            <a:spLocks noGrp="1"/>
          </p:cNvSpPr>
          <p:nvPr>
            <p:ph idx="1"/>
          </p:nvPr>
        </p:nvSpPr>
        <p:spPr>
          <a:xfrm>
            <a:off x="838200" y="1045029"/>
            <a:ext cx="10515600" cy="5812971"/>
          </a:xfrm>
        </p:spPr>
        <p:txBody>
          <a:bodyPr>
            <a:normAutofit/>
          </a:bodyPr>
          <a:lstStyle/>
          <a:p>
            <a:r>
              <a:rPr lang="en-US" i="1" dirty="0" smtClean="0"/>
              <a:t>Cartographic </a:t>
            </a:r>
            <a:r>
              <a:rPr lang="en-US" i="1" dirty="0"/>
              <a:t>Resources </a:t>
            </a:r>
            <a:r>
              <a:rPr lang="en-US" i="1" dirty="0" smtClean="0"/>
              <a:t>Manual</a:t>
            </a:r>
            <a:r>
              <a:rPr lang="en-US" dirty="0" smtClean="0"/>
              <a:t> (2016) available through Cataloger’s Desktop</a:t>
            </a:r>
          </a:p>
          <a:p>
            <a:pPr lvl="1"/>
            <a:r>
              <a:rPr lang="en-US" dirty="0" smtClean="0"/>
              <a:t>Chapter 4.</a:t>
            </a:r>
            <a:r>
              <a:rPr lang="en-US" i="1" dirty="0" smtClean="0"/>
              <a:t> </a:t>
            </a:r>
            <a:r>
              <a:rPr lang="en-US" dirty="0"/>
              <a:t>Subject </a:t>
            </a:r>
            <a:r>
              <a:rPr lang="en-US" dirty="0" smtClean="0"/>
              <a:t>Access:</a:t>
            </a:r>
          </a:p>
          <a:p>
            <a:pPr lvl="2"/>
            <a:r>
              <a:rPr lang="en-US" dirty="0"/>
              <a:t>A subsidiary map mentioned in a title, subtitle, or cover, even if not indexed, frequently receives a subject or </a:t>
            </a:r>
            <a:r>
              <a:rPr lang="en-US" dirty="0" smtClean="0"/>
              <a:t>genre/form</a:t>
            </a:r>
            <a:r>
              <a:rPr lang="en-US" dirty="0"/>
              <a:t> tracing depending on prominence, detail, typography, or other factors</a:t>
            </a:r>
            <a:r>
              <a:rPr lang="en-US" dirty="0" smtClean="0"/>
              <a:t>.</a:t>
            </a:r>
          </a:p>
          <a:p>
            <a:pPr lvl="2"/>
            <a:r>
              <a:rPr lang="en-US" dirty="0"/>
              <a:t>Subsidiary maps, especially insets, which portray a specific subject frequently receive subject or </a:t>
            </a:r>
            <a:r>
              <a:rPr lang="en-US" dirty="0" smtClean="0"/>
              <a:t>genre/form </a:t>
            </a:r>
            <a:r>
              <a:rPr lang="en-US" dirty="0"/>
              <a:t>tracings, whether or not they are </a:t>
            </a:r>
            <a:r>
              <a:rPr lang="en-US" dirty="0" smtClean="0"/>
              <a:t>indexed.</a:t>
            </a:r>
          </a:p>
          <a:p>
            <a:pPr lvl="2"/>
            <a:r>
              <a:rPr lang="en-US" dirty="0" smtClean="0"/>
              <a:t>The genre/form </a:t>
            </a:r>
            <a:r>
              <a:rPr lang="en-US" dirty="0"/>
              <a:t>headings </a:t>
            </a:r>
            <a:r>
              <a:rPr lang="en-US" b="1" dirty="0"/>
              <a:t>Maps</a:t>
            </a:r>
            <a:r>
              <a:rPr lang="en-US" dirty="0"/>
              <a:t>, </a:t>
            </a:r>
            <a:r>
              <a:rPr lang="en-US" b="1" dirty="0"/>
              <a:t>Tourist maps</a:t>
            </a:r>
            <a:r>
              <a:rPr lang="en-US" dirty="0"/>
              <a:t>, and </a:t>
            </a:r>
            <a:r>
              <a:rPr lang="en-US" b="1" dirty="0"/>
              <a:t>Road maps</a:t>
            </a:r>
            <a:r>
              <a:rPr lang="en-US" dirty="0"/>
              <a:t> are all considered general headings, and the maps to which they apply are considered general </a:t>
            </a:r>
            <a:r>
              <a:rPr lang="en-US" dirty="0" smtClean="0"/>
              <a:t>maps</a:t>
            </a:r>
            <a:r>
              <a:rPr lang="en-US" dirty="0"/>
              <a:t>. The use of two of the three general headings on the same work should be explained by the title, alternate title, series, or overall publishers’ intent, often clarified by a shows note</a:t>
            </a:r>
            <a:r>
              <a:rPr lang="en-US" dirty="0" smtClean="0"/>
              <a:t>.</a:t>
            </a:r>
          </a:p>
          <a:p>
            <a:pPr marL="0" indent="0">
              <a:buNone/>
            </a:pPr>
            <a:r>
              <a:rPr lang="en-US" dirty="0" smtClean="0"/>
              <a:t>	   </a:t>
            </a:r>
            <a:r>
              <a:rPr lang="en-US" sz="1800" dirty="0" smtClean="0"/>
              <a:t>Title</a:t>
            </a:r>
            <a:r>
              <a:rPr lang="en-US" sz="1800" dirty="0"/>
              <a:t>: Tourist map of Britain</a:t>
            </a:r>
            <a:r>
              <a:rPr lang="en-US" sz="1800" dirty="0" smtClean="0"/>
              <a:t>.		</a:t>
            </a:r>
            <a:r>
              <a:rPr lang="en-US" sz="1800" dirty="0"/>
              <a:t>Title: Tourist road map of Britain.</a:t>
            </a:r>
          </a:p>
          <a:p>
            <a:pPr marL="0" indent="0">
              <a:buNone/>
            </a:pPr>
            <a:r>
              <a:rPr lang="en-US" sz="1800" dirty="0" smtClean="0"/>
              <a:t>	     Subject </a:t>
            </a:r>
            <a:r>
              <a:rPr lang="en-US" sz="1800" dirty="0"/>
              <a:t>heading: Great </a:t>
            </a:r>
            <a:r>
              <a:rPr lang="en-US" sz="1800" dirty="0" smtClean="0"/>
              <a:t>Britain--Maps</a:t>
            </a:r>
            <a:r>
              <a:rPr lang="en-US" sz="1800" dirty="0"/>
              <a:t>. 	Subject headings: Great </a:t>
            </a:r>
            <a:r>
              <a:rPr lang="en-US" sz="1800" dirty="0" smtClean="0"/>
              <a:t>Britain--Maps</a:t>
            </a:r>
            <a:r>
              <a:rPr lang="en-US" sz="1800" dirty="0"/>
              <a:t>.</a:t>
            </a:r>
          </a:p>
          <a:p>
            <a:pPr marL="0" indent="0">
              <a:buNone/>
            </a:pPr>
            <a:r>
              <a:rPr lang="en-US" sz="1800" dirty="0" smtClean="0"/>
              <a:t>	     Genre/form </a:t>
            </a:r>
            <a:r>
              <a:rPr lang="en-US" sz="1800" dirty="0"/>
              <a:t>heading: </a:t>
            </a:r>
            <a:r>
              <a:rPr lang="en-US" sz="1800" b="1" dirty="0"/>
              <a:t>Tourist maps</a:t>
            </a:r>
            <a:r>
              <a:rPr lang="en-US" sz="1800" b="1" dirty="0" smtClean="0"/>
              <a:t>.			               </a:t>
            </a:r>
            <a:r>
              <a:rPr lang="en-US" sz="1800" dirty="0" smtClean="0"/>
              <a:t>Roads--Great Britain--Maps.</a:t>
            </a:r>
          </a:p>
          <a:p>
            <a:pPr marL="0" indent="0">
              <a:buNone/>
            </a:pPr>
            <a:r>
              <a:rPr lang="en-US" sz="1800" dirty="0"/>
              <a:t>	</a:t>
            </a:r>
            <a:r>
              <a:rPr lang="en-US" sz="1800" dirty="0" smtClean="0"/>
              <a:t>					Genre/form </a:t>
            </a:r>
            <a:r>
              <a:rPr lang="en-US" sz="1800" dirty="0"/>
              <a:t>headings: </a:t>
            </a:r>
            <a:r>
              <a:rPr lang="en-US" sz="1800" b="1" dirty="0"/>
              <a:t>Tourist maps</a:t>
            </a:r>
            <a:r>
              <a:rPr lang="en-US" sz="1800" dirty="0"/>
              <a:t>; </a:t>
            </a:r>
            <a:r>
              <a:rPr lang="en-US" sz="1800" b="1" dirty="0"/>
              <a:t>Road maps</a:t>
            </a:r>
          </a:p>
          <a:p>
            <a:pPr marL="914400" lvl="2" indent="0">
              <a:buNone/>
            </a:pPr>
            <a:endParaRPr lang="en-US" dirty="0" smtClean="0"/>
          </a:p>
        </p:txBody>
      </p:sp>
      <p:sp>
        <p:nvSpPr>
          <p:cNvPr id="4" name="Slide Number Placeholder 3"/>
          <p:cNvSpPr>
            <a:spLocks noGrp="1"/>
          </p:cNvSpPr>
          <p:nvPr>
            <p:ph type="sldNum" sz="quarter" idx="12"/>
          </p:nvPr>
        </p:nvSpPr>
        <p:spPr/>
        <p:txBody>
          <a:bodyPr/>
          <a:lstStyle/>
          <a:p>
            <a:fld id="{A00A331D-2EB0-4CEE-8662-2FAB66802E28}" type="slidenum">
              <a:rPr lang="en-US" smtClean="0"/>
              <a:t>68</a:t>
            </a:fld>
            <a:endParaRPr lang="en-US" dirty="0"/>
          </a:p>
        </p:txBody>
      </p:sp>
    </p:spTree>
    <p:extLst>
      <p:ext uri="{BB962C8B-B14F-4D97-AF65-F5344CB8AC3E}">
        <p14:creationId xmlns:p14="http://schemas.microsoft.com/office/powerpoint/2010/main" val="892240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526594"/>
          </a:xfrm>
        </p:spPr>
        <p:txBody>
          <a:bodyPr>
            <a:normAutofit fontScale="92500" lnSpcReduction="20000"/>
          </a:bodyPr>
          <a:lstStyle/>
          <a:p>
            <a:pPr marL="0" indent="0">
              <a:buNone/>
            </a:pPr>
            <a:r>
              <a:rPr lang="en-US" dirty="0" smtClean="0"/>
              <a:t>110 2_  </a:t>
            </a:r>
            <a:r>
              <a:rPr lang="en-US" dirty="0" err="1" smtClean="0"/>
              <a:t>Replogle</a:t>
            </a:r>
            <a:r>
              <a:rPr lang="en-US" dirty="0" smtClean="0"/>
              <a:t> Globes, $e cartographer.</a:t>
            </a:r>
            <a:endParaRPr lang="en-US" dirty="0"/>
          </a:p>
          <a:p>
            <a:pPr marL="0" indent="0">
              <a:buNone/>
            </a:pPr>
            <a:r>
              <a:rPr lang="en-US" dirty="0" smtClean="0"/>
              <a:t>245 10  </a:t>
            </a:r>
            <a:r>
              <a:rPr lang="en-US" dirty="0" err="1" smtClean="0"/>
              <a:t>Replogle</a:t>
            </a:r>
            <a:r>
              <a:rPr lang="en-US" dirty="0" smtClean="0"/>
              <a:t> </a:t>
            </a:r>
            <a:r>
              <a:rPr lang="en-US" dirty="0"/>
              <a:t>world nation series 12 inch diameter globe / </a:t>
            </a:r>
            <a:r>
              <a:rPr lang="en-US" dirty="0" smtClean="0"/>
              <a:t>$c LeRoy</a:t>
            </a:r>
          </a:p>
          <a:p>
            <a:pPr marL="0" indent="0">
              <a:buNone/>
            </a:pPr>
            <a:r>
              <a:rPr lang="en-US" dirty="0"/>
              <a:t>	</a:t>
            </a:r>
            <a:r>
              <a:rPr lang="en-US" dirty="0" smtClean="0"/>
              <a:t>  M</a:t>
            </a:r>
            <a:r>
              <a:rPr lang="en-US" dirty="0"/>
              <a:t>. </a:t>
            </a:r>
            <a:r>
              <a:rPr lang="en-US" dirty="0" err="1"/>
              <a:t>Tolman</a:t>
            </a:r>
            <a:r>
              <a:rPr lang="en-US" dirty="0"/>
              <a:t>, chief cartographer ; Terrence E. Donovan, cartographer.</a:t>
            </a:r>
          </a:p>
          <a:p>
            <a:pPr marL="0" indent="0">
              <a:buNone/>
            </a:pPr>
            <a:r>
              <a:rPr lang="en-US" dirty="0"/>
              <a:t>255 </a:t>
            </a:r>
            <a:r>
              <a:rPr lang="en-US" dirty="0" smtClean="0"/>
              <a:t>__  Scale </a:t>
            </a:r>
            <a:r>
              <a:rPr lang="en-US" dirty="0"/>
              <a:t>1:41,849,600. 660 miles per in. </a:t>
            </a:r>
            <a:r>
              <a:rPr lang="en-US" dirty="0" smtClean="0"/>
              <a:t>$c </a:t>
            </a:r>
            <a:r>
              <a:rPr lang="en-US" dirty="0"/>
              <a:t>(W 180°--E 180°/N 90°--</a:t>
            </a:r>
            <a:r>
              <a:rPr lang="en-US" dirty="0" smtClean="0"/>
              <a:t>S</a:t>
            </a:r>
          </a:p>
          <a:p>
            <a:pPr marL="0" indent="0">
              <a:buNone/>
            </a:pPr>
            <a:r>
              <a:rPr lang="en-US" dirty="0"/>
              <a:t>	</a:t>
            </a:r>
            <a:r>
              <a:rPr lang="en-US" dirty="0" smtClean="0"/>
              <a:t>  90</a:t>
            </a:r>
            <a:r>
              <a:rPr lang="en-US" dirty="0"/>
              <a:t>°).</a:t>
            </a:r>
          </a:p>
          <a:p>
            <a:pPr marL="514350" indent="-514350">
              <a:buAutoNum type="arabicPlain" startAt="300"/>
            </a:pPr>
            <a:r>
              <a:rPr lang="en-US" dirty="0" smtClean="0"/>
              <a:t> __  1 </a:t>
            </a:r>
            <a:r>
              <a:rPr lang="en-US" dirty="0"/>
              <a:t>globe : </a:t>
            </a:r>
            <a:r>
              <a:rPr lang="en-US" dirty="0" smtClean="0"/>
              <a:t>$b </a:t>
            </a:r>
            <a:r>
              <a:rPr lang="en-US" dirty="0"/>
              <a:t>color, plastic coated paper gores over plastic core</a:t>
            </a:r>
            <a:r>
              <a:rPr lang="en-US" dirty="0" smtClean="0"/>
              <a:t>,</a:t>
            </a:r>
          </a:p>
          <a:p>
            <a:pPr marL="0" indent="0">
              <a:buNone/>
            </a:pPr>
            <a:r>
              <a:rPr lang="en-US" dirty="0"/>
              <a:t>	</a:t>
            </a:r>
            <a:r>
              <a:rPr lang="en-US" dirty="0" smtClean="0"/>
              <a:t>  mounted </a:t>
            </a:r>
            <a:r>
              <a:rPr lang="en-US" dirty="0"/>
              <a:t>on spindle crowned by a plastic </a:t>
            </a:r>
            <a:r>
              <a:rPr lang="en-US" dirty="0" err="1"/>
              <a:t>clockface</a:t>
            </a:r>
            <a:r>
              <a:rPr lang="en-US" dirty="0"/>
              <a:t>, in a </a:t>
            </a:r>
            <a:r>
              <a:rPr lang="en-US" dirty="0" smtClean="0"/>
              <a:t>metal</a:t>
            </a:r>
          </a:p>
          <a:p>
            <a:pPr marL="0" indent="0">
              <a:buNone/>
            </a:pPr>
            <a:r>
              <a:rPr lang="en-US" dirty="0"/>
              <a:t>	</a:t>
            </a:r>
            <a:r>
              <a:rPr lang="en-US" dirty="0" smtClean="0"/>
              <a:t>  meridian </a:t>
            </a:r>
            <a:r>
              <a:rPr lang="en-US" dirty="0"/>
              <a:t>half circle, on metal base ; </a:t>
            </a:r>
            <a:r>
              <a:rPr lang="en-US" dirty="0" smtClean="0"/>
              <a:t>$c </a:t>
            </a:r>
            <a:r>
              <a:rPr lang="en-US" dirty="0"/>
              <a:t>31 cm in </a:t>
            </a:r>
            <a:r>
              <a:rPr lang="en-US" dirty="0" smtClean="0"/>
              <a:t>diameter</a:t>
            </a:r>
          </a:p>
          <a:p>
            <a:pPr marL="0" indent="0">
              <a:buNone/>
            </a:pPr>
            <a:r>
              <a:rPr lang="en-US" dirty="0"/>
              <a:t>500 __ </a:t>
            </a:r>
            <a:r>
              <a:rPr lang="en-US" dirty="0" smtClean="0"/>
              <a:t> Raised </a:t>
            </a:r>
            <a:r>
              <a:rPr lang="en-US" dirty="0"/>
              <a:t>relief globe.</a:t>
            </a:r>
            <a:endParaRPr lang="en-US" dirty="0" smtClean="0"/>
          </a:p>
          <a:p>
            <a:pPr marL="0" indent="0">
              <a:buNone/>
            </a:pPr>
            <a:r>
              <a:rPr lang="en-US" dirty="0"/>
              <a:t>651 </a:t>
            </a:r>
            <a:r>
              <a:rPr lang="en-US" dirty="0" smtClean="0"/>
              <a:t>_0  Earth </a:t>
            </a:r>
            <a:r>
              <a:rPr lang="en-US" dirty="0"/>
              <a:t>(Planet) </a:t>
            </a:r>
            <a:r>
              <a:rPr lang="en-US" dirty="0" smtClean="0"/>
              <a:t>$v </a:t>
            </a:r>
            <a:r>
              <a:rPr lang="en-US" dirty="0"/>
              <a:t>Maps.</a:t>
            </a:r>
          </a:p>
          <a:p>
            <a:pPr marL="0" indent="0">
              <a:buNone/>
            </a:pPr>
            <a:r>
              <a:rPr lang="en-US" dirty="0">
                <a:solidFill>
                  <a:srgbClr val="FF0000"/>
                </a:solidFill>
              </a:rPr>
              <a:t>655 </a:t>
            </a:r>
            <a:r>
              <a:rPr lang="en-US" dirty="0" smtClean="0">
                <a:solidFill>
                  <a:srgbClr val="FF0000"/>
                </a:solidFill>
              </a:rPr>
              <a:t>_7  Globes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Relief </a:t>
            </a:r>
            <a:r>
              <a:rPr lang="en-US" dirty="0">
                <a:solidFill>
                  <a:srgbClr val="FF0000"/>
                </a:solidFill>
              </a:rPr>
              <a:t>models.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World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69</a:t>
            </a:fld>
            <a:endParaRPr lang="en-US"/>
          </a:p>
        </p:txBody>
      </p:sp>
      <p:pic>
        <p:nvPicPr>
          <p:cNvPr id="7" name="Picture 6"/>
          <p:cNvPicPr>
            <a:picLocks noChangeAspect="1"/>
          </p:cNvPicPr>
          <p:nvPr/>
        </p:nvPicPr>
        <p:blipFill>
          <a:blip r:embed="rId3"/>
          <a:stretch>
            <a:fillRect/>
          </a:stretch>
        </p:blipFill>
        <p:spPr>
          <a:xfrm>
            <a:off x="9593296" y="4095940"/>
            <a:ext cx="2288858" cy="2762060"/>
          </a:xfrm>
          <a:prstGeom prst="rect">
            <a:avLst/>
          </a:prstGeom>
        </p:spPr>
      </p:pic>
    </p:spTree>
    <p:extLst>
      <p:ext uri="{BB962C8B-B14F-4D97-AF65-F5344CB8AC3E}">
        <p14:creationId xmlns:p14="http://schemas.microsoft.com/office/powerpoint/2010/main" val="3902626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Can You Find LCGFT Terms?</a:t>
            </a:r>
            <a:endParaRPr lang="en-US" dirty="0"/>
          </a:p>
        </p:txBody>
      </p:sp>
      <p:sp>
        <p:nvSpPr>
          <p:cNvPr id="3" name="Content Placeholder 2"/>
          <p:cNvSpPr>
            <a:spLocks noGrp="1"/>
          </p:cNvSpPr>
          <p:nvPr>
            <p:ph idx="1"/>
          </p:nvPr>
        </p:nvSpPr>
        <p:spPr>
          <a:xfrm>
            <a:off x="838199" y="1825625"/>
            <a:ext cx="10787743" cy="4351338"/>
          </a:xfrm>
        </p:spPr>
        <p:txBody>
          <a:bodyPr/>
          <a:lstStyle/>
          <a:p>
            <a:r>
              <a:rPr lang="en-US" dirty="0" smtClean="0"/>
              <a:t>OCLC and </a:t>
            </a:r>
            <a:r>
              <a:rPr lang="en-US" dirty="0" err="1" smtClean="0"/>
              <a:t>SkyRiver</a:t>
            </a:r>
            <a:r>
              <a:rPr lang="en-US" dirty="0" smtClean="0"/>
              <a:t> Authority Records</a:t>
            </a:r>
          </a:p>
          <a:p>
            <a:r>
              <a:rPr lang="en-US" dirty="0" smtClean="0"/>
              <a:t>Classification Web</a:t>
            </a:r>
          </a:p>
          <a:p>
            <a:r>
              <a:rPr lang="en-US" dirty="0" smtClean="0"/>
              <a:t>Catalogers Desktop (if you have a Classification Web subscription too)</a:t>
            </a:r>
          </a:p>
          <a:p>
            <a:r>
              <a:rPr lang="en-US" dirty="0"/>
              <a:t>Library of Congress Genre/Form Terms PDF Files (</a:t>
            </a:r>
            <a:r>
              <a:rPr lang="en-US" dirty="0">
                <a:hlinkClick r:id="rId3"/>
              </a:rPr>
              <a:t>https://</a:t>
            </a:r>
            <a:r>
              <a:rPr lang="en-US" dirty="0" smtClean="0">
                <a:hlinkClick r:id="rId3"/>
              </a:rPr>
              <a:t>www.loc.gov/aba/publications/FreeLCGFT/GENRE.pdf</a:t>
            </a:r>
            <a:r>
              <a:rPr lang="en-US" dirty="0" smtClean="0"/>
              <a:t>)</a:t>
            </a:r>
          </a:p>
          <a:p>
            <a:r>
              <a:rPr lang="en-US" dirty="0" smtClean="0"/>
              <a:t>LC Linked </a:t>
            </a:r>
            <a:r>
              <a:rPr lang="en-US" dirty="0"/>
              <a:t>Data Service (</a:t>
            </a:r>
            <a:r>
              <a:rPr lang="en-US" dirty="0">
                <a:hlinkClick r:id="rId4"/>
              </a:rPr>
              <a:t>http://</a:t>
            </a:r>
            <a:r>
              <a:rPr lang="en-US" dirty="0" smtClean="0">
                <a:hlinkClick r:id="rId4"/>
              </a:rPr>
              <a:t>id.loc.gov/authorities/genreForms.html</a:t>
            </a:r>
            <a:r>
              <a:rPr lang="en-US" dirty="0" smtClean="0"/>
              <a:t>)</a:t>
            </a:r>
          </a:p>
          <a:p>
            <a:r>
              <a:rPr lang="en-US" dirty="0" smtClean="0"/>
              <a:t>Library of </a:t>
            </a:r>
            <a:r>
              <a:rPr lang="en-US" dirty="0"/>
              <a:t>Congress Authorities (</a:t>
            </a:r>
            <a:r>
              <a:rPr lang="en-US" dirty="0">
                <a:hlinkClick r:id="rId5"/>
              </a:rPr>
              <a:t>http://</a:t>
            </a:r>
            <a:r>
              <a:rPr lang="en-US" dirty="0" smtClean="0">
                <a:hlinkClick r:id="rId5"/>
              </a:rPr>
              <a:t>authorities.loc.gov</a:t>
            </a:r>
            <a:r>
              <a:rPr lang="en-US" dirty="0" smtClean="0"/>
              <a:t>)</a:t>
            </a:r>
          </a:p>
          <a:p>
            <a:pPr marL="0" indent="0">
              <a:buNone/>
            </a:pPr>
            <a:endParaRPr lang="en-US" dirty="0"/>
          </a:p>
        </p:txBody>
      </p:sp>
      <p:sp>
        <p:nvSpPr>
          <p:cNvPr id="4" name="Slide Number Placeholder 3"/>
          <p:cNvSpPr>
            <a:spLocks noGrp="1"/>
          </p:cNvSpPr>
          <p:nvPr>
            <p:ph type="sldNum" sz="quarter" idx="12"/>
          </p:nvPr>
        </p:nvSpPr>
        <p:spPr/>
        <p:txBody>
          <a:bodyPr/>
          <a:lstStyle/>
          <a:p>
            <a:fld id="{A00A331D-2EB0-4CEE-8662-2FAB66802E28}" type="slidenum">
              <a:rPr lang="en-US" smtClean="0"/>
              <a:t>7</a:t>
            </a:fld>
            <a:endParaRPr lang="en-US"/>
          </a:p>
        </p:txBody>
      </p:sp>
    </p:spTree>
    <p:extLst>
      <p:ext uri="{BB962C8B-B14F-4D97-AF65-F5344CB8AC3E}">
        <p14:creationId xmlns:p14="http://schemas.microsoft.com/office/powerpoint/2010/main" val="19396515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526594"/>
          </a:xfrm>
        </p:spPr>
        <p:txBody>
          <a:bodyPr>
            <a:normAutofit fontScale="92500" lnSpcReduction="20000"/>
          </a:bodyPr>
          <a:lstStyle/>
          <a:p>
            <a:pPr marL="0" indent="0">
              <a:buNone/>
            </a:pPr>
            <a:r>
              <a:rPr lang="en-US" dirty="0" smtClean="0"/>
              <a:t>110 2_  Real </a:t>
            </a:r>
            <a:r>
              <a:rPr lang="en-US" dirty="0"/>
              <a:t>World Globes, </a:t>
            </a:r>
            <a:r>
              <a:rPr lang="en-US" dirty="0" smtClean="0"/>
              <a:t>$e </a:t>
            </a:r>
            <a:r>
              <a:rPr lang="en-US" dirty="0"/>
              <a:t>cartographer.</a:t>
            </a:r>
          </a:p>
          <a:p>
            <a:pPr marL="0" indent="0">
              <a:buNone/>
            </a:pPr>
            <a:r>
              <a:rPr lang="en-US" dirty="0" smtClean="0"/>
              <a:t>245 10  Geological </a:t>
            </a:r>
            <a:r>
              <a:rPr lang="en-US" dirty="0"/>
              <a:t>globe of the world = </a:t>
            </a:r>
            <a:r>
              <a:rPr lang="en-US" dirty="0" smtClean="0"/>
              <a:t>$b </a:t>
            </a:r>
            <a:r>
              <a:rPr lang="en-US" dirty="0"/>
              <a:t>Globe </a:t>
            </a:r>
            <a:r>
              <a:rPr lang="en-US" dirty="0" err="1"/>
              <a:t>géologique</a:t>
            </a:r>
            <a:r>
              <a:rPr lang="en-US" dirty="0"/>
              <a:t> du monde / </a:t>
            </a:r>
            <a:r>
              <a:rPr lang="en-US" dirty="0" smtClean="0"/>
              <a:t>$c Real</a:t>
            </a:r>
          </a:p>
          <a:p>
            <a:pPr marL="0" indent="0">
              <a:buNone/>
            </a:pPr>
            <a:r>
              <a:rPr lang="en-US" dirty="0"/>
              <a:t>	</a:t>
            </a:r>
            <a:r>
              <a:rPr lang="en-US" dirty="0" smtClean="0"/>
              <a:t>  World </a:t>
            </a:r>
            <a:r>
              <a:rPr lang="en-US" dirty="0"/>
              <a:t>Globes.</a:t>
            </a:r>
          </a:p>
          <a:p>
            <a:pPr marL="0" indent="0">
              <a:buNone/>
            </a:pPr>
            <a:r>
              <a:rPr lang="en-US" dirty="0" smtClean="0"/>
              <a:t>246 31  Globe </a:t>
            </a:r>
            <a:r>
              <a:rPr lang="en-US" dirty="0" err="1"/>
              <a:t>géologique</a:t>
            </a:r>
            <a:r>
              <a:rPr lang="en-US" dirty="0"/>
              <a:t> du monde</a:t>
            </a:r>
          </a:p>
          <a:p>
            <a:pPr marL="0" indent="0">
              <a:buNone/>
            </a:pPr>
            <a:r>
              <a:rPr lang="en-US" dirty="0"/>
              <a:t>255 </a:t>
            </a:r>
            <a:r>
              <a:rPr lang="en-US" dirty="0" smtClean="0"/>
              <a:t>__  Scale </a:t>
            </a:r>
            <a:r>
              <a:rPr lang="en-US" dirty="0"/>
              <a:t>1:27,900,000. 1 cm to 279 km.</a:t>
            </a:r>
          </a:p>
          <a:p>
            <a:pPr marL="0" indent="0">
              <a:buNone/>
            </a:pPr>
            <a:r>
              <a:rPr lang="en-US" dirty="0" smtClean="0"/>
              <a:t>300 __  1 </a:t>
            </a:r>
            <a:r>
              <a:rPr lang="en-US" dirty="0"/>
              <a:t>globe : </a:t>
            </a:r>
            <a:r>
              <a:rPr lang="en-US" dirty="0" smtClean="0"/>
              <a:t>$b </a:t>
            </a:r>
            <a:r>
              <a:rPr lang="en-US" dirty="0"/>
              <a:t>color plastic-coated paper over foam core, mounted </a:t>
            </a:r>
            <a:r>
              <a:rPr lang="en-US" dirty="0" smtClean="0"/>
              <a:t>on</a:t>
            </a:r>
          </a:p>
          <a:p>
            <a:pPr marL="0" indent="0">
              <a:buNone/>
            </a:pPr>
            <a:r>
              <a:rPr lang="en-US" dirty="0"/>
              <a:t>	</a:t>
            </a:r>
            <a:r>
              <a:rPr lang="en-US" dirty="0" smtClean="0"/>
              <a:t>  </a:t>
            </a:r>
            <a:r>
              <a:rPr lang="en-US" dirty="0"/>
              <a:t>separate ring stand ; </a:t>
            </a:r>
            <a:r>
              <a:rPr lang="en-US" dirty="0" smtClean="0"/>
              <a:t>$c </a:t>
            </a:r>
            <a:r>
              <a:rPr lang="en-US" dirty="0"/>
              <a:t>46 cm in diameter + </a:t>
            </a:r>
            <a:r>
              <a:rPr lang="en-US" dirty="0" smtClean="0"/>
              <a:t>$e </a:t>
            </a:r>
            <a:r>
              <a:rPr lang="en-US" dirty="0"/>
              <a:t>legend sheet (31 x 61 cm) </a:t>
            </a:r>
            <a:endParaRPr lang="en-US" dirty="0" smtClean="0"/>
          </a:p>
          <a:p>
            <a:pPr marL="0" indent="0">
              <a:buNone/>
            </a:pPr>
            <a:r>
              <a:rPr lang="en-US" dirty="0"/>
              <a:t>	</a:t>
            </a:r>
            <a:r>
              <a:rPr lang="en-US" dirty="0" smtClean="0"/>
              <a:t>  and </a:t>
            </a:r>
            <a:r>
              <a:rPr lang="en-US" dirty="0"/>
              <a:t>measuring tape </a:t>
            </a:r>
            <a:endParaRPr lang="en-US" dirty="0" smtClean="0"/>
          </a:p>
          <a:p>
            <a:pPr marL="0" indent="0">
              <a:buNone/>
            </a:pPr>
            <a:r>
              <a:rPr lang="en-US" dirty="0" smtClean="0"/>
              <a:t>650 _0  Geology $v </a:t>
            </a:r>
            <a:r>
              <a:rPr lang="en-US" dirty="0"/>
              <a:t>Maps.</a:t>
            </a:r>
          </a:p>
          <a:p>
            <a:pPr marL="0" indent="0">
              <a:buNone/>
            </a:pPr>
            <a:r>
              <a:rPr lang="en-US" dirty="0"/>
              <a:t>651 </a:t>
            </a:r>
            <a:r>
              <a:rPr lang="en-US" dirty="0" smtClean="0"/>
              <a:t>_0  Earth </a:t>
            </a:r>
            <a:r>
              <a:rPr lang="en-US" dirty="0"/>
              <a:t>(Planet) </a:t>
            </a:r>
            <a:r>
              <a:rPr lang="en-US" dirty="0" smtClean="0"/>
              <a:t>$v </a:t>
            </a:r>
            <a:r>
              <a:rPr lang="en-US" dirty="0"/>
              <a:t>Maps.</a:t>
            </a:r>
          </a:p>
          <a:p>
            <a:pPr marL="0" indent="0">
              <a:buNone/>
            </a:pPr>
            <a:r>
              <a:rPr lang="en-US" dirty="0">
                <a:solidFill>
                  <a:srgbClr val="FF0000"/>
                </a:solidFill>
              </a:rPr>
              <a:t>655 </a:t>
            </a:r>
            <a:r>
              <a:rPr lang="en-US" dirty="0" smtClean="0">
                <a:solidFill>
                  <a:srgbClr val="FF0000"/>
                </a:solidFill>
              </a:rPr>
              <a:t>_7  Globes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Geological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World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70</a:t>
            </a:fld>
            <a:endParaRPr lang="en-US"/>
          </a:p>
        </p:txBody>
      </p:sp>
      <p:pic>
        <p:nvPicPr>
          <p:cNvPr id="5" name="Picture 4"/>
          <p:cNvPicPr>
            <a:picLocks noChangeAspect="1"/>
          </p:cNvPicPr>
          <p:nvPr/>
        </p:nvPicPr>
        <p:blipFill>
          <a:blip r:embed="rId3"/>
          <a:stretch>
            <a:fillRect/>
          </a:stretch>
        </p:blipFill>
        <p:spPr>
          <a:xfrm>
            <a:off x="7531930" y="4096461"/>
            <a:ext cx="2358390" cy="2354580"/>
          </a:xfrm>
          <a:prstGeom prst="rect">
            <a:avLst/>
          </a:prstGeom>
        </p:spPr>
      </p:pic>
    </p:spTree>
    <p:extLst>
      <p:ext uri="{BB962C8B-B14F-4D97-AF65-F5344CB8AC3E}">
        <p14:creationId xmlns:p14="http://schemas.microsoft.com/office/powerpoint/2010/main" val="29314398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742634"/>
          </a:xfrm>
        </p:spPr>
        <p:txBody>
          <a:bodyPr>
            <a:normAutofit fontScale="92500" lnSpcReduction="10000"/>
          </a:bodyPr>
          <a:lstStyle/>
          <a:p>
            <a:pPr marL="0" indent="0">
              <a:buNone/>
            </a:pPr>
            <a:r>
              <a:rPr lang="en-US" dirty="0" smtClean="0"/>
              <a:t>110 2_  </a:t>
            </a:r>
            <a:r>
              <a:rPr lang="en-US" dirty="0" err="1" smtClean="0"/>
              <a:t>GeoLand</a:t>
            </a:r>
            <a:r>
              <a:rPr lang="en-US" dirty="0" smtClean="0"/>
              <a:t> </a:t>
            </a:r>
            <a:r>
              <a:rPr lang="en-US" dirty="0"/>
              <a:t>Ltd., </a:t>
            </a:r>
            <a:r>
              <a:rPr lang="en-US" dirty="0" smtClean="0"/>
              <a:t>$e </a:t>
            </a:r>
            <a:r>
              <a:rPr lang="en-US" dirty="0"/>
              <a:t>cartographer.</a:t>
            </a:r>
          </a:p>
          <a:p>
            <a:pPr marL="0" indent="0">
              <a:buNone/>
            </a:pPr>
            <a:r>
              <a:rPr lang="en-US" dirty="0" smtClean="0"/>
              <a:t>245 10  Georgia-</a:t>
            </a:r>
            <a:r>
              <a:rPr lang="en-US" dirty="0"/>
              <a:t>-topographical map 1:50 000 / </a:t>
            </a:r>
            <a:r>
              <a:rPr lang="en-US" dirty="0" smtClean="0"/>
              <a:t>$c </a:t>
            </a:r>
            <a:r>
              <a:rPr lang="en-US" dirty="0" err="1"/>
              <a:t>GeoLand</a:t>
            </a:r>
            <a:r>
              <a:rPr lang="en-US" dirty="0"/>
              <a:t>.</a:t>
            </a:r>
          </a:p>
          <a:p>
            <a:pPr marL="0" indent="0">
              <a:buNone/>
            </a:pPr>
            <a:r>
              <a:rPr lang="en-US" dirty="0" smtClean="0"/>
              <a:t>255 __  Scale </a:t>
            </a:r>
            <a:r>
              <a:rPr lang="en-US" dirty="0"/>
              <a:t>1:50,000 </a:t>
            </a:r>
            <a:r>
              <a:rPr lang="en-US" dirty="0" smtClean="0"/>
              <a:t>$c </a:t>
            </a:r>
            <a:r>
              <a:rPr lang="en-US" dirty="0"/>
              <a:t>(E 39°52ʹ--E 46°45ʹ/N 43°51ʹ--N 41°17ʹ</a:t>
            </a:r>
            <a:r>
              <a:rPr lang="en-US" dirty="0" smtClean="0"/>
              <a:t>).</a:t>
            </a:r>
          </a:p>
          <a:p>
            <a:pPr marL="0" indent="0">
              <a:buNone/>
            </a:pPr>
            <a:r>
              <a:rPr lang="en-US" dirty="0" smtClean="0"/>
              <a:t>300 __  100 </a:t>
            </a:r>
            <a:r>
              <a:rPr lang="en-US" dirty="0"/>
              <a:t>maps : </a:t>
            </a:r>
            <a:r>
              <a:rPr lang="en-US" dirty="0" smtClean="0"/>
              <a:t>$b </a:t>
            </a:r>
            <a:r>
              <a:rPr lang="en-US" dirty="0"/>
              <a:t>color ; </a:t>
            </a:r>
            <a:r>
              <a:rPr lang="en-US" dirty="0" smtClean="0"/>
              <a:t>$c </a:t>
            </a:r>
            <a:r>
              <a:rPr lang="en-US" dirty="0"/>
              <a:t>58 x 69 </a:t>
            </a:r>
            <a:r>
              <a:rPr lang="en-US" dirty="0" smtClean="0"/>
              <a:t>cm</a:t>
            </a:r>
          </a:p>
          <a:p>
            <a:pPr marL="0" indent="0">
              <a:buNone/>
            </a:pPr>
            <a:r>
              <a:rPr lang="en-US" dirty="0"/>
              <a:t>500 </a:t>
            </a:r>
            <a:r>
              <a:rPr lang="en-US" dirty="0" smtClean="0"/>
              <a:t>__  General-content </a:t>
            </a:r>
            <a:r>
              <a:rPr lang="en-US" dirty="0"/>
              <a:t>topographic quadrangle maps of the Republic </a:t>
            </a:r>
            <a:r>
              <a:rPr lang="en-US" dirty="0" smtClean="0"/>
              <a:t>of</a:t>
            </a:r>
          </a:p>
          <a:p>
            <a:pPr marL="0" indent="0">
              <a:buNone/>
            </a:pPr>
            <a:r>
              <a:rPr lang="en-US" dirty="0"/>
              <a:t>	</a:t>
            </a:r>
            <a:r>
              <a:rPr lang="en-US" dirty="0" smtClean="0"/>
              <a:t>  Georgia </a:t>
            </a:r>
            <a:r>
              <a:rPr lang="en-US" dirty="0"/>
              <a:t>also showing points-of-interest and foreign occupation zones.</a:t>
            </a:r>
          </a:p>
          <a:p>
            <a:pPr marL="514350" indent="-514350">
              <a:buAutoNum type="arabicPlain" startAt="500"/>
            </a:pPr>
            <a:r>
              <a:rPr lang="en-US" dirty="0" smtClean="0"/>
              <a:t> __  Relief </a:t>
            </a:r>
            <a:r>
              <a:rPr lang="en-US" dirty="0"/>
              <a:t>shown by contours and spot heights; relief shown by contours</a:t>
            </a:r>
            <a:r>
              <a:rPr lang="en-US" dirty="0" smtClean="0"/>
              <a:t>,</a:t>
            </a:r>
          </a:p>
          <a:p>
            <a:pPr marL="0" indent="0">
              <a:buNone/>
            </a:pPr>
            <a:r>
              <a:rPr lang="en-US" dirty="0"/>
              <a:t>	</a:t>
            </a:r>
            <a:r>
              <a:rPr lang="en-US" dirty="0" smtClean="0"/>
              <a:t>  shading</a:t>
            </a:r>
            <a:r>
              <a:rPr lang="en-US" dirty="0"/>
              <a:t>, spot heights, and rock drawings on some sheets</a:t>
            </a:r>
            <a:r>
              <a:rPr lang="en-US" dirty="0" smtClean="0"/>
              <a:t>.</a:t>
            </a:r>
          </a:p>
          <a:p>
            <a:pPr marL="0" indent="0">
              <a:buNone/>
            </a:pPr>
            <a:r>
              <a:rPr lang="en-US" dirty="0"/>
              <a:t>651 </a:t>
            </a:r>
            <a:r>
              <a:rPr lang="en-US" dirty="0" smtClean="0"/>
              <a:t>_0  Georgia </a:t>
            </a:r>
            <a:r>
              <a:rPr lang="en-US" dirty="0"/>
              <a:t>(Republic) </a:t>
            </a:r>
            <a:r>
              <a:rPr lang="en-US" dirty="0" smtClean="0"/>
              <a:t>$v </a:t>
            </a:r>
            <a:r>
              <a:rPr lang="en-US" dirty="0"/>
              <a:t>Maps.</a:t>
            </a:r>
          </a:p>
          <a:p>
            <a:pPr marL="0" indent="0">
              <a:buNone/>
            </a:pPr>
            <a:r>
              <a:rPr lang="en-US" dirty="0"/>
              <a:t>650 </a:t>
            </a:r>
            <a:r>
              <a:rPr lang="en-US" dirty="0" smtClean="0"/>
              <a:t>_0  Military </a:t>
            </a:r>
            <a:r>
              <a:rPr lang="en-US" dirty="0"/>
              <a:t>occupation </a:t>
            </a:r>
            <a:r>
              <a:rPr lang="en-US" dirty="0" smtClean="0"/>
              <a:t>$v </a:t>
            </a:r>
            <a:r>
              <a:rPr lang="en-US" dirty="0"/>
              <a:t>Maps.</a:t>
            </a:r>
          </a:p>
          <a:p>
            <a:pPr marL="0" indent="0">
              <a:buNone/>
            </a:pPr>
            <a:r>
              <a:rPr lang="en-US" dirty="0">
                <a:solidFill>
                  <a:srgbClr val="FF0000"/>
                </a:solidFill>
              </a:rPr>
              <a:t>655 </a:t>
            </a:r>
            <a:r>
              <a:rPr lang="en-US" dirty="0" smtClean="0">
                <a:solidFill>
                  <a:srgbClr val="FF0000"/>
                </a:solidFill>
              </a:rPr>
              <a:t>_7  Topographic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Quadrangle </a:t>
            </a:r>
            <a:r>
              <a:rPr lang="en-US" dirty="0">
                <a:solidFill>
                  <a:srgbClr val="FF0000"/>
                </a:solidFill>
              </a:rPr>
              <a:t>maps. </a:t>
            </a:r>
            <a:r>
              <a:rPr lang="en-US" dirty="0" smtClean="0">
                <a:solidFill>
                  <a:srgbClr val="FF0000"/>
                </a:solidFill>
              </a:rPr>
              <a:t>$2 </a:t>
            </a:r>
            <a:r>
              <a:rPr lang="en-US" dirty="0" err="1">
                <a:solidFill>
                  <a:srgbClr val="FF0000"/>
                </a:solidFill>
              </a:rPr>
              <a:t>lcgft</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71</a:t>
            </a:fld>
            <a:endParaRPr lang="en-US"/>
          </a:p>
        </p:txBody>
      </p:sp>
      <p:pic>
        <p:nvPicPr>
          <p:cNvPr id="6" name="Picture 5"/>
          <p:cNvPicPr>
            <a:picLocks noChangeAspect="1"/>
          </p:cNvPicPr>
          <p:nvPr/>
        </p:nvPicPr>
        <p:blipFill>
          <a:blip r:embed="rId3"/>
          <a:stretch>
            <a:fillRect/>
          </a:stretch>
        </p:blipFill>
        <p:spPr>
          <a:xfrm>
            <a:off x="7022384" y="4681537"/>
            <a:ext cx="2447925" cy="1857375"/>
          </a:xfrm>
          <a:prstGeom prst="rect">
            <a:avLst/>
          </a:prstGeom>
        </p:spPr>
      </p:pic>
    </p:spTree>
    <p:extLst>
      <p:ext uri="{BB962C8B-B14F-4D97-AF65-F5344CB8AC3E}">
        <p14:creationId xmlns:p14="http://schemas.microsoft.com/office/powerpoint/2010/main" val="7007468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9372"/>
          </a:xfrm>
        </p:spPr>
        <p:txBody>
          <a:bodyPr>
            <a:normAutofit fontScale="90000"/>
          </a:bodyPr>
          <a:lstStyle/>
          <a:p>
            <a:r>
              <a:rPr lang="en-US" dirty="0" smtClean="0"/>
              <a:t>Cartographic Examples</a:t>
            </a:r>
            <a:endParaRPr lang="en-US" dirty="0"/>
          </a:p>
        </p:txBody>
      </p:sp>
      <p:sp>
        <p:nvSpPr>
          <p:cNvPr id="3" name="Content Placeholder 2"/>
          <p:cNvSpPr>
            <a:spLocks noGrp="1"/>
          </p:cNvSpPr>
          <p:nvPr>
            <p:ph idx="1"/>
          </p:nvPr>
        </p:nvSpPr>
        <p:spPr>
          <a:xfrm>
            <a:off x="838200" y="1115366"/>
            <a:ext cx="11353800" cy="5742634"/>
          </a:xfrm>
        </p:spPr>
        <p:txBody>
          <a:bodyPr>
            <a:normAutofit fontScale="92500" lnSpcReduction="10000"/>
          </a:bodyPr>
          <a:lstStyle/>
          <a:p>
            <a:pPr marL="0" indent="0">
              <a:buNone/>
            </a:pPr>
            <a:r>
              <a:rPr lang="en-US" dirty="0" smtClean="0"/>
              <a:t>110 2_  Oxford </a:t>
            </a:r>
            <a:r>
              <a:rPr lang="en-US" dirty="0"/>
              <a:t>University Press. </a:t>
            </a:r>
            <a:r>
              <a:rPr lang="en-US" dirty="0" smtClean="0"/>
              <a:t>$b </a:t>
            </a:r>
            <a:r>
              <a:rPr lang="en-US" dirty="0"/>
              <a:t>Cartographic </a:t>
            </a:r>
            <a:endParaRPr lang="en-US" dirty="0" smtClean="0"/>
          </a:p>
          <a:p>
            <a:pPr marL="0" indent="0">
              <a:buNone/>
            </a:pPr>
            <a:r>
              <a:rPr lang="en-US" dirty="0"/>
              <a:t>	</a:t>
            </a:r>
            <a:r>
              <a:rPr lang="en-US" dirty="0" smtClean="0"/>
              <a:t>  Department</a:t>
            </a:r>
            <a:r>
              <a:rPr lang="en-US" dirty="0"/>
              <a:t>, $</a:t>
            </a:r>
            <a:r>
              <a:rPr lang="en-US" dirty="0" smtClean="0"/>
              <a:t>e cartographer</a:t>
            </a:r>
            <a:r>
              <a:rPr lang="en-US" dirty="0"/>
              <a:t>.</a:t>
            </a:r>
          </a:p>
          <a:p>
            <a:pPr marL="0" indent="0">
              <a:buNone/>
            </a:pPr>
            <a:r>
              <a:rPr lang="en-US" dirty="0" smtClean="0"/>
              <a:t>245 10  Oxford </a:t>
            </a:r>
            <a:r>
              <a:rPr lang="en-US" dirty="0"/>
              <a:t>school atlas for Pakistan / </a:t>
            </a:r>
            <a:r>
              <a:rPr lang="en-US" dirty="0" smtClean="0"/>
              <a:t>$c </a:t>
            </a:r>
            <a:r>
              <a:rPr lang="en-US" dirty="0"/>
              <a:t>all </a:t>
            </a:r>
            <a:r>
              <a:rPr lang="en-US" dirty="0" smtClean="0"/>
              <a:t>maps </a:t>
            </a:r>
          </a:p>
          <a:p>
            <a:pPr marL="0" indent="0">
              <a:buNone/>
            </a:pPr>
            <a:r>
              <a:rPr lang="en-US" dirty="0"/>
              <a:t>	</a:t>
            </a:r>
            <a:r>
              <a:rPr lang="en-US" dirty="0" smtClean="0"/>
              <a:t>  drawn by the Cartographic </a:t>
            </a:r>
            <a:r>
              <a:rPr lang="en-US" dirty="0"/>
              <a:t>Unit, Oxford </a:t>
            </a:r>
            <a:r>
              <a:rPr lang="en-US" dirty="0" smtClean="0"/>
              <a:t>University </a:t>
            </a:r>
          </a:p>
          <a:p>
            <a:pPr marL="0" indent="0">
              <a:buNone/>
            </a:pPr>
            <a:r>
              <a:rPr lang="en-US" dirty="0"/>
              <a:t>	</a:t>
            </a:r>
            <a:r>
              <a:rPr lang="en-US" dirty="0" smtClean="0"/>
              <a:t>  Press, UK ; editorial </a:t>
            </a:r>
            <a:r>
              <a:rPr lang="en-US" dirty="0"/>
              <a:t>advisor, </a:t>
            </a:r>
            <a:r>
              <a:rPr lang="en-US" dirty="0" smtClean="0"/>
              <a:t>Dr. </a:t>
            </a:r>
            <a:r>
              <a:rPr lang="en-US" dirty="0" err="1" smtClean="0"/>
              <a:t>Fazle</a:t>
            </a:r>
            <a:r>
              <a:rPr lang="en-US" dirty="0" smtClean="0"/>
              <a:t> </a:t>
            </a:r>
            <a:r>
              <a:rPr lang="en-US" dirty="0"/>
              <a:t>Karim Khan.</a:t>
            </a:r>
          </a:p>
          <a:p>
            <a:pPr marL="514350" indent="-514350">
              <a:buAutoNum type="arabicPlain" startAt="255"/>
            </a:pPr>
            <a:r>
              <a:rPr lang="en-US" dirty="0" smtClean="0"/>
              <a:t> __  Scales </a:t>
            </a:r>
            <a:r>
              <a:rPr lang="en-US" dirty="0"/>
              <a:t>differ</a:t>
            </a:r>
            <a:r>
              <a:rPr lang="en-US" dirty="0" smtClean="0"/>
              <a:t>.</a:t>
            </a:r>
          </a:p>
          <a:p>
            <a:pPr marL="0" indent="0">
              <a:buNone/>
            </a:pPr>
            <a:r>
              <a:rPr lang="en-US" dirty="0"/>
              <a:t>264 _1 </a:t>
            </a:r>
            <a:r>
              <a:rPr lang="en-US" dirty="0" smtClean="0"/>
              <a:t> Karachi</a:t>
            </a:r>
            <a:r>
              <a:rPr lang="en-US" dirty="0"/>
              <a:t>, Pakistan : </a:t>
            </a:r>
            <a:r>
              <a:rPr lang="en-US" dirty="0" smtClean="0"/>
              <a:t>$b </a:t>
            </a:r>
            <a:r>
              <a:rPr lang="en-US" dirty="0"/>
              <a:t>Oxford University Press, </a:t>
            </a:r>
            <a:r>
              <a:rPr lang="en-US" dirty="0" smtClean="0"/>
              <a:t>$c </a:t>
            </a:r>
            <a:r>
              <a:rPr lang="en-US" dirty="0"/>
              <a:t>[2013]</a:t>
            </a:r>
          </a:p>
          <a:p>
            <a:pPr marL="0" indent="0">
              <a:buNone/>
            </a:pPr>
            <a:r>
              <a:rPr lang="en-US" dirty="0" smtClean="0"/>
              <a:t>300 __  1 </a:t>
            </a:r>
            <a:r>
              <a:rPr lang="en-US" dirty="0"/>
              <a:t>atlas (112 pages) : </a:t>
            </a:r>
            <a:r>
              <a:rPr lang="en-US" dirty="0" smtClean="0"/>
              <a:t>$b </a:t>
            </a:r>
            <a:r>
              <a:rPr lang="en-US" dirty="0"/>
              <a:t>color illustrations, color maps ; </a:t>
            </a:r>
            <a:r>
              <a:rPr lang="en-US" dirty="0" smtClean="0"/>
              <a:t>$c </a:t>
            </a:r>
            <a:r>
              <a:rPr lang="en-US" dirty="0"/>
              <a:t>29 </a:t>
            </a:r>
            <a:r>
              <a:rPr lang="en-US" dirty="0" smtClean="0"/>
              <a:t>cm</a:t>
            </a:r>
          </a:p>
          <a:p>
            <a:pPr marL="0" indent="0">
              <a:buNone/>
            </a:pPr>
            <a:r>
              <a:rPr lang="en-US" dirty="0"/>
              <a:t>651 </a:t>
            </a:r>
            <a:r>
              <a:rPr lang="en-US" dirty="0" smtClean="0"/>
              <a:t>_0  Pakistan $v </a:t>
            </a:r>
            <a:r>
              <a:rPr lang="en-US" dirty="0"/>
              <a:t>Maps.</a:t>
            </a:r>
          </a:p>
          <a:p>
            <a:pPr marL="0" indent="0">
              <a:buNone/>
            </a:pPr>
            <a:r>
              <a:rPr lang="en-US" dirty="0"/>
              <a:t>650 </a:t>
            </a:r>
            <a:r>
              <a:rPr lang="en-US" dirty="0" smtClean="0"/>
              <a:t>_0  Atlases $z </a:t>
            </a:r>
            <a:r>
              <a:rPr lang="en-US" dirty="0"/>
              <a:t>Pakistan</a:t>
            </a:r>
            <a:r>
              <a:rPr lang="en-US" dirty="0" smtClean="0"/>
              <a:t>.</a:t>
            </a:r>
          </a:p>
          <a:p>
            <a:pPr marL="0" indent="0">
              <a:buNone/>
            </a:pPr>
            <a:r>
              <a:rPr lang="en-US" dirty="0">
                <a:solidFill>
                  <a:srgbClr val="FF0000"/>
                </a:solidFill>
              </a:rPr>
              <a:t>655 </a:t>
            </a:r>
            <a:r>
              <a:rPr lang="en-US" dirty="0" smtClean="0">
                <a:solidFill>
                  <a:srgbClr val="FF0000"/>
                </a:solidFill>
              </a:rPr>
              <a:t>_7  Children's </a:t>
            </a:r>
            <a:r>
              <a:rPr lang="en-US" dirty="0">
                <a:solidFill>
                  <a:srgbClr val="FF0000"/>
                </a:solidFill>
              </a:rPr>
              <a:t>atlases. </a:t>
            </a:r>
            <a:r>
              <a:rPr lang="en-US" dirty="0" smtClean="0">
                <a:solidFill>
                  <a:srgbClr val="FF0000"/>
                </a:solidFill>
              </a:rPr>
              <a:t>$2 </a:t>
            </a:r>
            <a:r>
              <a:rPr lang="en-US" dirty="0" err="1">
                <a:solidFill>
                  <a:srgbClr val="FF0000"/>
                </a:solidFill>
              </a:rPr>
              <a:t>lcgft</a:t>
            </a:r>
            <a:endParaRPr lang="en-US" dirty="0">
              <a:solidFill>
                <a:srgbClr val="FF0000"/>
              </a:solidFill>
            </a:endParaRPr>
          </a:p>
          <a:p>
            <a:pPr marL="0" indent="0">
              <a:buNone/>
            </a:pPr>
            <a:r>
              <a:rPr lang="en-US" dirty="0">
                <a:solidFill>
                  <a:srgbClr val="FF0000"/>
                </a:solidFill>
              </a:rPr>
              <a:t>655 </a:t>
            </a:r>
            <a:r>
              <a:rPr lang="en-US" dirty="0" smtClean="0">
                <a:solidFill>
                  <a:srgbClr val="FF0000"/>
                </a:solidFill>
              </a:rPr>
              <a:t>_7  World </a:t>
            </a:r>
            <a:r>
              <a:rPr lang="en-US" dirty="0">
                <a:solidFill>
                  <a:srgbClr val="FF0000"/>
                </a:solidFill>
              </a:rPr>
              <a:t>atlases. </a:t>
            </a:r>
            <a:r>
              <a:rPr lang="en-US" dirty="0" smtClean="0">
                <a:solidFill>
                  <a:srgbClr val="FF0000"/>
                </a:solidFill>
              </a:rPr>
              <a:t>$2 </a:t>
            </a:r>
            <a:r>
              <a:rPr lang="en-US" dirty="0" err="1" smtClean="0">
                <a:solidFill>
                  <a:srgbClr val="FF0000"/>
                </a:solidFill>
              </a:rPr>
              <a:t>lcgft</a:t>
            </a:r>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A00A331D-2EB0-4CEE-8662-2FAB66802E28}" type="slidenum">
              <a:rPr lang="en-US" smtClean="0"/>
              <a:t>72</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537" y="475929"/>
            <a:ext cx="2185988" cy="2833688"/>
          </a:xfrm>
          <a:prstGeom prst="rect">
            <a:avLst/>
          </a:prstGeom>
        </p:spPr>
      </p:pic>
    </p:spTree>
    <p:extLst>
      <p:ext uri="{BB962C8B-B14F-4D97-AF65-F5344CB8AC3E}">
        <p14:creationId xmlns:p14="http://schemas.microsoft.com/office/powerpoint/2010/main" val="27767901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73</a:t>
            </a:fld>
            <a:endParaRPr lang="en-US"/>
          </a:p>
        </p:txBody>
      </p:sp>
      <p:pic>
        <p:nvPicPr>
          <p:cNvPr id="3" name="Picture 2"/>
          <p:cNvPicPr>
            <a:picLocks noChangeAspect="1"/>
          </p:cNvPicPr>
          <p:nvPr/>
        </p:nvPicPr>
        <p:blipFill>
          <a:blip r:embed="rId3"/>
          <a:stretch>
            <a:fillRect/>
          </a:stretch>
        </p:blipFill>
        <p:spPr>
          <a:xfrm>
            <a:off x="247143" y="1210783"/>
            <a:ext cx="7255764" cy="4536948"/>
          </a:xfrm>
          <a:prstGeom prst="rect">
            <a:avLst/>
          </a:prstGeom>
        </p:spPr>
      </p:pic>
      <p:sp>
        <p:nvSpPr>
          <p:cNvPr id="4" name="TextBox 3"/>
          <p:cNvSpPr txBox="1"/>
          <p:nvPr/>
        </p:nvSpPr>
        <p:spPr>
          <a:xfrm>
            <a:off x="7750098" y="265703"/>
            <a:ext cx="4285784" cy="6186309"/>
          </a:xfrm>
          <a:prstGeom prst="rect">
            <a:avLst/>
          </a:prstGeom>
          <a:noFill/>
        </p:spPr>
        <p:txBody>
          <a:bodyPr wrap="square" rtlCol="0">
            <a:spAutoFit/>
          </a:bodyPr>
          <a:lstStyle/>
          <a:p>
            <a:r>
              <a:rPr lang="en-US" dirty="0" smtClean="0"/>
              <a:t>100 1_  </a:t>
            </a:r>
            <a:r>
              <a:rPr lang="en-US" dirty="0" err="1" smtClean="0"/>
              <a:t>Wiedel</a:t>
            </a:r>
            <a:r>
              <a:rPr lang="en-US" dirty="0"/>
              <a:t>, Joseph W., </a:t>
            </a:r>
            <a:r>
              <a:rPr lang="en-US" dirty="0" smtClean="0"/>
              <a:t>$e cartographer</a:t>
            </a:r>
            <a:r>
              <a:rPr lang="en-US" dirty="0"/>
              <a:t>. </a:t>
            </a:r>
          </a:p>
          <a:p>
            <a:r>
              <a:rPr lang="en-US" dirty="0" smtClean="0"/>
              <a:t>245 10  Capitol </a:t>
            </a:r>
            <a:r>
              <a:rPr lang="en-US" dirty="0"/>
              <a:t>Hill and the Mall / </a:t>
            </a:r>
            <a:r>
              <a:rPr lang="en-US" dirty="0" smtClean="0"/>
              <a:t>$c </a:t>
            </a:r>
            <a:r>
              <a:rPr lang="en-US" dirty="0"/>
              <a:t>J.W.  </a:t>
            </a:r>
            <a:endParaRPr lang="en-US" dirty="0" smtClean="0"/>
          </a:p>
          <a:p>
            <a:r>
              <a:rPr lang="en-US" dirty="0"/>
              <a:t> </a:t>
            </a:r>
            <a:r>
              <a:rPr lang="en-US" dirty="0" smtClean="0"/>
              <a:t>    </a:t>
            </a:r>
            <a:r>
              <a:rPr lang="en-US" dirty="0" err="1" smtClean="0"/>
              <a:t>Wiedel</a:t>
            </a:r>
            <a:r>
              <a:rPr lang="en-US" dirty="0"/>
              <a:t>, Univ. of Md. </a:t>
            </a:r>
            <a:r>
              <a:rPr lang="en-US" dirty="0" smtClean="0"/>
              <a:t>; produced </a:t>
            </a:r>
            <a:r>
              <a:rPr lang="en-US" dirty="0"/>
              <a:t>for </a:t>
            </a:r>
            <a:r>
              <a:rPr lang="en-US" dirty="0" smtClean="0"/>
              <a:t>and</a:t>
            </a:r>
          </a:p>
          <a:p>
            <a:r>
              <a:rPr lang="en-US" dirty="0"/>
              <a:t> </a:t>
            </a:r>
            <a:r>
              <a:rPr lang="en-US" dirty="0" smtClean="0"/>
              <a:t>    funded by the United States Department</a:t>
            </a:r>
          </a:p>
          <a:p>
            <a:r>
              <a:rPr lang="en-US" dirty="0"/>
              <a:t> </a:t>
            </a:r>
            <a:r>
              <a:rPr lang="en-US" dirty="0" smtClean="0"/>
              <a:t>    of Education</a:t>
            </a:r>
            <a:r>
              <a:rPr lang="en-US" dirty="0"/>
              <a:t>, Office of </a:t>
            </a:r>
            <a:r>
              <a:rPr lang="en-US" dirty="0" smtClean="0"/>
              <a:t>Special Education</a:t>
            </a:r>
          </a:p>
          <a:p>
            <a:r>
              <a:rPr lang="en-US" dirty="0"/>
              <a:t> </a:t>
            </a:r>
            <a:r>
              <a:rPr lang="en-US" dirty="0" smtClean="0"/>
              <a:t>    </a:t>
            </a:r>
            <a:r>
              <a:rPr lang="en-US" dirty="0"/>
              <a:t>and </a:t>
            </a:r>
            <a:r>
              <a:rPr lang="en-US" dirty="0" smtClean="0"/>
              <a:t>Rehabilitative Services</a:t>
            </a:r>
            <a:r>
              <a:rPr lang="en-US" dirty="0"/>
              <a:t>.</a:t>
            </a:r>
            <a:endParaRPr lang="en-US" dirty="0" smtClean="0"/>
          </a:p>
          <a:p>
            <a:r>
              <a:rPr lang="en-US" dirty="0"/>
              <a:t>500 </a:t>
            </a:r>
            <a:r>
              <a:rPr lang="en-US" dirty="0" smtClean="0"/>
              <a:t>__  Tactile </a:t>
            </a:r>
            <a:r>
              <a:rPr lang="en-US" dirty="0"/>
              <a:t>map for the blind.</a:t>
            </a:r>
          </a:p>
          <a:p>
            <a:r>
              <a:rPr lang="en-US" dirty="0"/>
              <a:t>500 </a:t>
            </a:r>
            <a:r>
              <a:rPr lang="en-US" dirty="0" smtClean="0"/>
              <a:t>__  </a:t>
            </a:r>
            <a:r>
              <a:rPr lang="en-US" dirty="0"/>
              <a:t>Covers the Mall west of </a:t>
            </a:r>
            <a:r>
              <a:rPr lang="en-US" dirty="0" smtClean="0"/>
              <a:t>the</a:t>
            </a:r>
          </a:p>
          <a:p>
            <a:r>
              <a:rPr lang="en-US" dirty="0"/>
              <a:t> </a:t>
            </a:r>
            <a:r>
              <a:rPr lang="en-US" dirty="0" smtClean="0"/>
              <a:t>     </a:t>
            </a:r>
            <a:r>
              <a:rPr lang="en-US" dirty="0"/>
              <a:t>Washington Monument.</a:t>
            </a:r>
          </a:p>
          <a:p>
            <a:r>
              <a:rPr lang="en-US" dirty="0"/>
              <a:t>500 </a:t>
            </a:r>
            <a:r>
              <a:rPr lang="en-US" dirty="0" smtClean="0"/>
              <a:t>__  </a:t>
            </a:r>
            <a:r>
              <a:rPr lang="en-US" dirty="0"/>
              <a:t>Place-names in braille </a:t>
            </a:r>
            <a:r>
              <a:rPr lang="en-US" dirty="0" smtClean="0"/>
              <a:t>and lower-</a:t>
            </a:r>
          </a:p>
          <a:p>
            <a:r>
              <a:rPr lang="en-US" dirty="0"/>
              <a:t> </a:t>
            </a:r>
            <a:r>
              <a:rPr lang="en-US" dirty="0" smtClean="0"/>
              <a:t>     case </a:t>
            </a:r>
            <a:r>
              <a:rPr lang="en-US" dirty="0"/>
              <a:t>type.</a:t>
            </a:r>
          </a:p>
          <a:p>
            <a:r>
              <a:rPr lang="en-US" dirty="0"/>
              <a:t>500 </a:t>
            </a:r>
            <a:r>
              <a:rPr lang="en-US" dirty="0" smtClean="0"/>
              <a:t>__ </a:t>
            </a:r>
            <a:r>
              <a:rPr lang="en-US" dirty="0"/>
              <a:t>Streets and </a:t>
            </a:r>
            <a:r>
              <a:rPr lang="en-US" dirty="0" smtClean="0"/>
              <a:t>government buildings </a:t>
            </a:r>
            <a:r>
              <a:rPr lang="en-US" dirty="0"/>
              <a:t>in </a:t>
            </a:r>
            <a:endParaRPr lang="en-US" dirty="0" smtClean="0"/>
          </a:p>
          <a:p>
            <a:r>
              <a:rPr lang="en-US" dirty="0"/>
              <a:t> </a:t>
            </a:r>
            <a:r>
              <a:rPr lang="en-US" dirty="0" smtClean="0"/>
              <a:t>     raised </a:t>
            </a:r>
            <a:r>
              <a:rPr lang="en-US" dirty="0"/>
              <a:t>relief</a:t>
            </a:r>
            <a:r>
              <a:rPr lang="en-US" dirty="0" smtClean="0"/>
              <a:t>.</a:t>
            </a:r>
          </a:p>
          <a:p>
            <a:r>
              <a:rPr lang="en-US" dirty="0"/>
              <a:t>651 </a:t>
            </a:r>
            <a:r>
              <a:rPr lang="en-US" dirty="0" smtClean="0"/>
              <a:t>_0  Capitol </a:t>
            </a:r>
            <a:r>
              <a:rPr lang="en-US" dirty="0"/>
              <a:t>Hill (Washington, </a:t>
            </a:r>
            <a:r>
              <a:rPr lang="en-US" dirty="0" smtClean="0"/>
              <a:t>D.C.) $v </a:t>
            </a:r>
          </a:p>
          <a:p>
            <a:r>
              <a:rPr lang="en-US" dirty="0"/>
              <a:t> </a:t>
            </a:r>
            <a:r>
              <a:rPr lang="en-US" dirty="0" smtClean="0"/>
              <a:t>     Maps</a:t>
            </a:r>
            <a:r>
              <a:rPr lang="en-US" dirty="0"/>
              <a:t>.</a:t>
            </a:r>
          </a:p>
          <a:p>
            <a:r>
              <a:rPr lang="en-US" dirty="0"/>
              <a:t>651 </a:t>
            </a:r>
            <a:r>
              <a:rPr lang="en-US" dirty="0" smtClean="0"/>
              <a:t>_0  Mall</a:t>
            </a:r>
            <a:r>
              <a:rPr lang="en-US" dirty="0"/>
              <a:t>, The (Washington, D.C.) </a:t>
            </a:r>
            <a:r>
              <a:rPr lang="en-US" dirty="0" smtClean="0"/>
              <a:t>$v </a:t>
            </a:r>
          </a:p>
          <a:p>
            <a:r>
              <a:rPr lang="en-US" dirty="0"/>
              <a:t> </a:t>
            </a:r>
            <a:r>
              <a:rPr lang="en-US" dirty="0" smtClean="0"/>
              <a:t>     Maps</a:t>
            </a:r>
            <a:r>
              <a:rPr lang="en-US" dirty="0"/>
              <a:t>.</a:t>
            </a:r>
          </a:p>
          <a:p>
            <a:r>
              <a:rPr lang="en-US" dirty="0"/>
              <a:t>650 </a:t>
            </a:r>
            <a:r>
              <a:rPr lang="en-US" dirty="0" smtClean="0"/>
              <a:t>_0  Public </a:t>
            </a:r>
            <a:r>
              <a:rPr lang="en-US" dirty="0"/>
              <a:t>buildings </a:t>
            </a:r>
            <a:r>
              <a:rPr lang="en-US" dirty="0" smtClean="0"/>
              <a:t>$z Washington</a:t>
            </a:r>
          </a:p>
          <a:p>
            <a:r>
              <a:rPr lang="en-US" dirty="0"/>
              <a:t> </a:t>
            </a:r>
            <a:r>
              <a:rPr lang="en-US" dirty="0" smtClean="0"/>
              <a:t>     (D.C</a:t>
            </a:r>
            <a:r>
              <a:rPr lang="en-US" dirty="0"/>
              <a:t>.) </a:t>
            </a:r>
            <a:r>
              <a:rPr lang="en-US" dirty="0" smtClean="0"/>
              <a:t>$v </a:t>
            </a:r>
            <a:r>
              <a:rPr lang="en-US" dirty="0"/>
              <a:t>Maps.</a:t>
            </a:r>
          </a:p>
          <a:p>
            <a:r>
              <a:rPr lang="en-US" dirty="0" smtClean="0">
                <a:solidFill>
                  <a:srgbClr val="FF0000"/>
                </a:solidFill>
              </a:rPr>
              <a:t>655 _7  Maps</a:t>
            </a:r>
            <a:r>
              <a:rPr lang="en-US" dirty="0">
                <a:solidFill>
                  <a:srgbClr val="FF0000"/>
                </a:solidFill>
              </a:rPr>
              <a:t>. </a:t>
            </a:r>
            <a:r>
              <a:rPr lang="en-US" dirty="0" smtClean="0">
                <a:solidFill>
                  <a:srgbClr val="FF0000"/>
                </a:solidFill>
              </a:rPr>
              <a:t>$2 </a:t>
            </a:r>
            <a:r>
              <a:rPr lang="en-US" dirty="0" err="1">
                <a:solidFill>
                  <a:srgbClr val="FF0000"/>
                </a:solidFill>
              </a:rPr>
              <a:t>lcgft</a:t>
            </a:r>
            <a:endParaRPr lang="en-US" dirty="0">
              <a:solidFill>
                <a:srgbClr val="FF0000"/>
              </a:solidFill>
            </a:endParaRPr>
          </a:p>
          <a:p>
            <a:r>
              <a:rPr lang="en-US" dirty="0">
                <a:solidFill>
                  <a:srgbClr val="FF0000"/>
                </a:solidFill>
              </a:rPr>
              <a:t>655 </a:t>
            </a:r>
            <a:r>
              <a:rPr lang="en-US" dirty="0" smtClean="0">
                <a:solidFill>
                  <a:srgbClr val="FF0000"/>
                </a:solidFill>
              </a:rPr>
              <a:t>_7  Cartographic </a:t>
            </a:r>
            <a:r>
              <a:rPr lang="en-US" dirty="0">
                <a:solidFill>
                  <a:srgbClr val="FF0000"/>
                </a:solidFill>
              </a:rPr>
              <a:t>materials for </a:t>
            </a:r>
            <a:r>
              <a:rPr lang="en-US" dirty="0" smtClean="0">
                <a:solidFill>
                  <a:srgbClr val="FF0000"/>
                </a:solidFill>
              </a:rPr>
              <a:t>people </a:t>
            </a:r>
          </a:p>
          <a:p>
            <a:r>
              <a:rPr lang="en-US" dirty="0">
                <a:solidFill>
                  <a:srgbClr val="FF0000"/>
                </a:solidFill>
              </a:rPr>
              <a:t> </a:t>
            </a:r>
            <a:r>
              <a:rPr lang="en-US" dirty="0" smtClean="0">
                <a:solidFill>
                  <a:srgbClr val="FF0000"/>
                </a:solidFill>
              </a:rPr>
              <a:t>      with </a:t>
            </a:r>
            <a:r>
              <a:rPr lang="en-US" dirty="0">
                <a:solidFill>
                  <a:srgbClr val="FF0000"/>
                </a:solidFill>
              </a:rPr>
              <a:t>visual disabilities</a:t>
            </a:r>
            <a:r>
              <a:rPr lang="en-US" dirty="0" smtClean="0">
                <a:solidFill>
                  <a:srgbClr val="FF0000"/>
                </a:solidFill>
              </a:rPr>
              <a:t>. $2 </a:t>
            </a:r>
            <a:r>
              <a:rPr lang="en-US" dirty="0" err="1">
                <a:solidFill>
                  <a:srgbClr val="FF0000"/>
                </a:solidFill>
              </a:rPr>
              <a:t>lcgft</a:t>
            </a:r>
            <a:endParaRPr lang="en-US" dirty="0">
              <a:solidFill>
                <a:srgbClr val="FF0000"/>
              </a:solidFill>
            </a:endParaRPr>
          </a:p>
        </p:txBody>
      </p:sp>
      <p:sp>
        <p:nvSpPr>
          <p:cNvPr id="5" name="Title 1"/>
          <p:cNvSpPr txBox="1">
            <a:spLocks/>
          </p:cNvSpPr>
          <p:nvPr/>
        </p:nvSpPr>
        <p:spPr>
          <a:xfrm>
            <a:off x="247143" y="345028"/>
            <a:ext cx="10515600" cy="569372"/>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Cartographic Examples</a:t>
            </a:r>
            <a:endParaRPr lang="en-US" dirty="0"/>
          </a:p>
        </p:txBody>
      </p:sp>
    </p:spTree>
    <p:extLst>
      <p:ext uri="{BB962C8B-B14F-4D97-AF65-F5344CB8AC3E}">
        <p14:creationId xmlns:p14="http://schemas.microsoft.com/office/powerpoint/2010/main" val="325277450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10239"/>
            <a:ext cx="9144000" cy="2387600"/>
          </a:xfrm>
        </p:spPr>
        <p:txBody>
          <a:bodyPr/>
          <a:lstStyle/>
          <a:p>
            <a:r>
              <a:rPr lang="en-US" dirty="0" smtClean="0"/>
              <a:t>LCDGT	</a:t>
            </a:r>
            <a:endParaRPr lang="en-US" dirty="0"/>
          </a:p>
        </p:txBody>
      </p:sp>
      <p:sp>
        <p:nvSpPr>
          <p:cNvPr id="3" name="Subtitle 2"/>
          <p:cNvSpPr>
            <a:spLocks noGrp="1"/>
          </p:cNvSpPr>
          <p:nvPr>
            <p:ph type="subTitle" idx="1"/>
          </p:nvPr>
        </p:nvSpPr>
        <p:spPr>
          <a:xfrm>
            <a:off x="1524000" y="3357340"/>
            <a:ext cx="9144000" cy="1655762"/>
          </a:xfrm>
        </p:spPr>
        <p:txBody>
          <a:bodyPr>
            <a:normAutofit/>
          </a:bodyPr>
          <a:lstStyle/>
          <a:p>
            <a:r>
              <a:rPr lang="en-US" sz="4800" dirty="0" smtClean="0"/>
              <a:t>Library of Congress Demographic Group Terms</a:t>
            </a:r>
            <a:endParaRPr lang="en-US" sz="4800" dirty="0"/>
          </a:p>
        </p:txBody>
      </p:sp>
    </p:spTree>
    <p:extLst>
      <p:ext uri="{BB962C8B-B14F-4D97-AF65-F5344CB8AC3E}">
        <p14:creationId xmlns:p14="http://schemas.microsoft.com/office/powerpoint/2010/main" val="37619804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175" y="332588"/>
            <a:ext cx="11353800" cy="637796"/>
          </a:xfrm>
        </p:spPr>
        <p:txBody>
          <a:bodyPr>
            <a:normAutofit fontScale="90000"/>
          </a:bodyPr>
          <a:lstStyle/>
          <a:p>
            <a:r>
              <a:rPr lang="en-US" dirty="0" smtClean="0"/>
              <a:t>Audience and Creator/Contributor Characteristics</a:t>
            </a:r>
            <a:endParaRPr lang="en-US" dirty="0"/>
          </a:p>
        </p:txBody>
      </p:sp>
      <p:sp>
        <p:nvSpPr>
          <p:cNvPr id="3" name="Content Placeholder 2"/>
          <p:cNvSpPr>
            <a:spLocks noGrp="1"/>
          </p:cNvSpPr>
          <p:nvPr>
            <p:ph idx="1"/>
          </p:nvPr>
        </p:nvSpPr>
        <p:spPr>
          <a:xfrm>
            <a:off x="541175" y="1163211"/>
            <a:ext cx="11420670" cy="5558264"/>
          </a:xfrm>
        </p:spPr>
        <p:txBody>
          <a:bodyPr>
            <a:normAutofit lnSpcReduction="10000"/>
          </a:bodyPr>
          <a:lstStyle/>
          <a:p>
            <a:r>
              <a:rPr lang="en-US" dirty="0" smtClean="0"/>
              <a:t>Explicit indications of </a:t>
            </a:r>
            <a:r>
              <a:rPr lang="en-US" dirty="0" smtClean="0">
                <a:solidFill>
                  <a:srgbClr val="0070C0"/>
                </a:solidFill>
              </a:rPr>
              <a:t>audience</a:t>
            </a:r>
            <a:r>
              <a:rPr lang="en-US" dirty="0" smtClean="0"/>
              <a:t> and </a:t>
            </a:r>
            <a:r>
              <a:rPr lang="en-US" dirty="0" smtClean="0">
                <a:solidFill>
                  <a:srgbClr val="FF0000"/>
                </a:solidFill>
              </a:rPr>
              <a:t>creators/contributors</a:t>
            </a:r>
            <a:r>
              <a:rPr lang="en-US" dirty="0" smtClean="0"/>
              <a:t> of works and expressions are out of scope for LCGFT (although currently there are a few exceptions)</a:t>
            </a:r>
          </a:p>
          <a:p>
            <a:r>
              <a:rPr lang="en-US" dirty="0" smtClean="0"/>
              <a:t>If we stop using LCSH to describe what resources are, this information needs to be retained somewhere</a:t>
            </a:r>
          </a:p>
          <a:p>
            <a:pPr marL="457200" lvl="1" indent="0">
              <a:buNone/>
            </a:pPr>
            <a:endParaRPr lang="en-US" dirty="0"/>
          </a:p>
          <a:p>
            <a:pPr marL="457200" lvl="1" indent="0">
              <a:buNone/>
            </a:pPr>
            <a:r>
              <a:rPr lang="en-US" dirty="0" smtClean="0"/>
              <a:t>LCSH: </a:t>
            </a:r>
            <a:r>
              <a:rPr lang="en-US" dirty="0">
                <a:solidFill>
                  <a:schemeClr val="accent2">
                    <a:lumMod val="50000"/>
                  </a:schemeClr>
                </a:solidFill>
              </a:rPr>
              <a:t>Almanacs,</a:t>
            </a:r>
            <a:r>
              <a:rPr lang="en-US" dirty="0">
                <a:solidFill>
                  <a:srgbClr val="0070C0"/>
                </a:solidFill>
              </a:rPr>
              <a:t> Children's</a:t>
            </a:r>
            <a:r>
              <a:rPr lang="en-US" dirty="0" smtClean="0"/>
              <a:t>		LCSH: </a:t>
            </a:r>
            <a:r>
              <a:rPr lang="en-US" dirty="0" smtClean="0">
                <a:solidFill>
                  <a:srgbClr val="0070C0"/>
                </a:solidFill>
              </a:rPr>
              <a:t>Young adult </a:t>
            </a:r>
            <a:r>
              <a:rPr lang="en-US" dirty="0" smtClean="0">
                <a:solidFill>
                  <a:schemeClr val="accent2">
                    <a:lumMod val="50000"/>
                  </a:schemeClr>
                </a:solidFill>
              </a:rPr>
              <a:t>fiction,</a:t>
            </a:r>
            <a:r>
              <a:rPr lang="en-US" dirty="0" smtClean="0"/>
              <a:t> </a:t>
            </a:r>
            <a:r>
              <a:rPr lang="en-US" dirty="0" smtClean="0">
                <a:solidFill>
                  <a:srgbClr val="FF0000"/>
                </a:solidFill>
              </a:rPr>
              <a:t>Korean</a:t>
            </a:r>
          </a:p>
          <a:p>
            <a:pPr marL="457200" lvl="1" indent="0">
              <a:buNone/>
            </a:pPr>
            <a:r>
              <a:rPr lang="en-US" dirty="0" smtClean="0"/>
              <a:t>LCGFT: </a:t>
            </a:r>
            <a:r>
              <a:rPr lang="en-US" dirty="0" smtClean="0">
                <a:solidFill>
                  <a:schemeClr val="accent2">
                    <a:lumMod val="50000"/>
                  </a:schemeClr>
                </a:solidFill>
              </a:rPr>
              <a:t>Almanacs</a:t>
            </a:r>
            <a:r>
              <a:rPr lang="en-US" dirty="0" smtClean="0"/>
              <a:t>				LCGFT: </a:t>
            </a:r>
            <a:r>
              <a:rPr lang="en-US" dirty="0" smtClean="0">
                <a:solidFill>
                  <a:schemeClr val="accent2">
                    <a:lumMod val="50000"/>
                  </a:schemeClr>
                </a:solidFill>
              </a:rPr>
              <a:t>Fiction</a:t>
            </a:r>
            <a:r>
              <a:rPr lang="en-US" dirty="0" smtClean="0"/>
              <a:t> (or </a:t>
            </a:r>
            <a:r>
              <a:rPr lang="en-US" dirty="0" smtClean="0">
                <a:solidFill>
                  <a:schemeClr val="accent2">
                    <a:lumMod val="50000"/>
                  </a:schemeClr>
                </a:solidFill>
              </a:rPr>
              <a:t>Novels</a:t>
            </a:r>
            <a:r>
              <a:rPr lang="en-US" dirty="0" smtClean="0"/>
              <a:t>, </a:t>
            </a:r>
            <a:r>
              <a:rPr lang="en-US" dirty="0" smtClean="0">
                <a:solidFill>
                  <a:schemeClr val="accent2">
                    <a:lumMod val="50000"/>
                  </a:schemeClr>
                </a:solidFill>
              </a:rPr>
              <a:t>Short stories</a:t>
            </a:r>
            <a:r>
              <a:rPr lang="en-US" dirty="0" smtClean="0"/>
              <a:t>, etc.)</a:t>
            </a:r>
          </a:p>
          <a:p>
            <a:pPr marL="457200" lvl="1" indent="0">
              <a:buNone/>
            </a:pPr>
            <a:endParaRPr lang="en-US" dirty="0"/>
          </a:p>
          <a:p>
            <a:pPr marL="457200" lvl="1" indent="0">
              <a:buNone/>
            </a:pPr>
            <a:r>
              <a:rPr lang="en-US" dirty="0" smtClean="0"/>
              <a:t>LCSH: </a:t>
            </a:r>
            <a:r>
              <a:rPr lang="en-US" dirty="0" smtClean="0">
                <a:solidFill>
                  <a:schemeClr val="accent2">
                    <a:lumMod val="50000"/>
                  </a:schemeClr>
                </a:solidFill>
              </a:rPr>
              <a:t>Jazz</a:t>
            </a:r>
            <a:r>
              <a:rPr lang="en-US" dirty="0" smtClean="0"/>
              <a:t> </a:t>
            </a:r>
            <a:r>
              <a:rPr lang="en-US" dirty="0" smtClean="0">
                <a:solidFill>
                  <a:srgbClr val="FF0000"/>
                </a:solidFill>
              </a:rPr>
              <a:t>$z Lithuania</a:t>
            </a:r>
            <a:r>
              <a:rPr lang="en-US" dirty="0" smtClean="0"/>
              <a:t>		</a:t>
            </a:r>
            <a:r>
              <a:rPr lang="en-US" dirty="0" smtClean="0">
                <a:solidFill>
                  <a:srgbClr val="FF0000"/>
                </a:solidFill>
              </a:rPr>
              <a:t>	</a:t>
            </a:r>
            <a:r>
              <a:rPr lang="en-US" dirty="0" smtClean="0"/>
              <a:t>LCSH: </a:t>
            </a:r>
            <a:r>
              <a:rPr lang="en-US" dirty="0">
                <a:solidFill>
                  <a:schemeClr val="accent2">
                    <a:lumMod val="50000"/>
                  </a:schemeClr>
                </a:solidFill>
              </a:rPr>
              <a:t>Music</a:t>
            </a:r>
            <a:r>
              <a:rPr lang="en-US" dirty="0">
                <a:solidFill>
                  <a:srgbClr val="FF0000"/>
                </a:solidFill>
              </a:rPr>
              <a:t> by African American composers</a:t>
            </a:r>
            <a:endParaRPr lang="en-US" dirty="0" smtClean="0">
              <a:solidFill>
                <a:srgbClr val="FF0000"/>
              </a:solidFill>
            </a:endParaRPr>
          </a:p>
          <a:p>
            <a:pPr marL="457200" lvl="1" indent="0">
              <a:buNone/>
            </a:pPr>
            <a:r>
              <a:rPr lang="en-US" dirty="0" smtClean="0"/>
              <a:t>LCGFT: </a:t>
            </a:r>
            <a:r>
              <a:rPr lang="en-US" dirty="0" smtClean="0">
                <a:solidFill>
                  <a:schemeClr val="accent2">
                    <a:lumMod val="50000"/>
                  </a:schemeClr>
                </a:solidFill>
              </a:rPr>
              <a:t>Jazz</a:t>
            </a:r>
            <a:r>
              <a:rPr lang="en-US" dirty="0" smtClean="0"/>
              <a:t>				LCGFT: </a:t>
            </a:r>
            <a:r>
              <a:rPr lang="en-US" dirty="0" smtClean="0">
                <a:solidFill>
                  <a:schemeClr val="accent2">
                    <a:lumMod val="50000"/>
                  </a:schemeClr>
                </a:solidFill>
              </a:rPr>
              <a:t>Music </a:t>
            </a:r>
            <a:r>
              <a:rPr lang="en-US" dirty="0" smtClean="0"/>
              <a:t>(or more specific terms)</a:t>
            </a:r>
          </a:p>
          <a:p>
            <a:pPr marL="457200" lvl="1" indent="0">
              <a:buNone/>
            </a:pPr>
            <a:endParaRPr lang="en-US" dirty="0">
              <a:solidFill>
                <a:srgbClr val="FF0000"/>
              </a:solidFill>
            </a:endParaRPr>
          </a:p>
          <a:p>
            <a:pPr marL="457200" lvl="1" indent="0">
              <a:buNone/>
            </a:pPr>
            <a:r>
              <a:rPr lang="en-US" dirty="0" smtClean="0"/>
              <a:t>LCSH</a:t>
            </a:r>
            <a:r>
              <a:rPr lang="en-US" dirty="0"/>
              <a:t>: </a:t>
            </a:r>
            <a:r>
              <a:rPr lang="en-US" dirty="0">
                <a:solidFill>
                  <a:schemeClr val="accent2">
                    <a:lumMod val="50000"/>
                  </a:schemeClr>
                </a:solidFill>
              </a:rPr>
              <a:t>Music</a:t>
            </a:r>
            <a:r>
              <a:rPr lang="en-US" dirty="0"/>
              <a:t> </a:t>
            </a:r>
            <a:r>
              <a:rPr lang="en-US" dirty="0">
                <a:solidFill>
                  <a:srgbClr val="0070C0"/>
                </a:solidFill>
              </a:rPr>
              <a:t>for the blind</a:t>
            </a:r>
            <a:r>
              <a:rPr lang="en-US" dirty="0" smtClean="0">
                <a:solidFill>
                  <a:srgbClr val="FF0000"/>
                </a:solidFill>
              </a:rPr>
              <a:t>	  		</a:t>
            </a:r>
            <a:r>
              <a:rPr lang="en-US" dirty="0" smtClean="0"/>
              <a:t>LCSH</a:t>
            </a:r>
            <a:r>
              <a:rPr lang="en-US" dirty="0"/>
              <a:t>:</a:t>
            </a:r>
            <a:r>
              <a:rPr lang="en-US" dirty="0">
                <a:solidFill>
                  <a:srgbClr val="00B050"/>
                </a:solidFill>
              </a:rPr>
              <a:t> </a:t>
            </a:r>
            <a:r>
              <a:rPr lang="en-US" dirty="0">
                <a:solidFill>
                  <a:srgbClr val="FF0000"/>
                </a:solidFill>
              </a:rPr>
              <a:t>Japanese</a:t>
            </a:r>
            <a:r>
              <a:rPr lang="en-US" dirty="0">
                <a:solidFill>
                  <a:srgbClr val="00B050"/>
                </a:solidFill>
              </a:rPr>
              <a:t> </a:t>
            </a:r>
            <a:r>
              <a:rPr lang="en-US" dirty="0" smtClean="0">
                <a:solidFill>
                  <a:schemeClr val="accent2">
                    <a:lumMod val="50000"/>
                  </a:schemeClr>
                </a:solidFill>
              </a:rPr>
              <a:t>essays</a:t>
            </a:r>
            <a:r>
              <a:rPr lang="en-US" dirty="0" smtClean="0"/>
              <a:t> </a:t>
            </a:r>
            <a:r>
              <a:rPr lang="en-US" dirty="0" smtClean="0">
                <a:solidFill>
                  <a:srgbClr val="FF0000"/>
                </a:solidFill>
              </a:rPr>
              <a:t>$x Women authors    </a:t>
            </a:r>
            <a:r>
              <a:rPr lang="en-US" dirty="0" smtClean="0"/>
              <a:t> </a:t>
            </a:r>
            <a:endParaRPr lang="en-US" dirty="0" smtClean="0">
              <a:solidFill>
                <a:srgbClr val="FF0000"/>
              </a:solidFill>
            </a:endParaRPr>
          </a:p>
          <a:p>
            <a:pPr marL="457200" lvl="1" indent="0">
              <a:buNone/>
            </a:pPr>
            <a:r>
              <a:rPr lang="en-US" dirty="0" smtClean="0"/>
              <a:t>LCGFT: </a:t>
            </a:r>
            <a:r>
              <a:rPr lang="en-US" dirty="0" smtClean="0">
                <a:solidFill>
                  <a:schemeClr val="accent2">
                    <a:lumMod val="50000"/>
                  </a:schemeClr>
                </a:solidFill>
              </a:rPr>
              <a:t>Music</a:t>
            </a:r>
            <a:r>
              <a:rPr lang="en-US" dirty="0" smtClean="0"/>
              <a:t> (or more specific terms)	LCGFT: </a:t>
            </a:r>
            <a:r>
              <a:rPr lang="en-US" dirty="0" smtClean="0">
                <a:solidFill>
                  <a:schemeClr val="accent2">
                    <a:lumMod val="50000"/>
                  </a:schemeClr>
                </a:solidFill>
              </a:rPr>
              <a:t>Essays</a:t>
            </a:r>
            <a:r>
              <a:rPr lang="en-US" dirty="0" smtClean="0"/>
              <a:t> </a:t>
            </a:r>
            <a:endParaRPr lang="en-US" dirty="0"/>
          </a:p>
        </p:txBody>
      </p:sp>
      <p:sp>
        <p:nvSpPr>
          <p:cNvPr id="4" name="Slide Number Placeholder 3"/>
          <p:cNvSpPr>
            <a:spLocks noGrp="1"/>
          </p:cNvSpPr>
          <p:nvPr>
            <p:ph type="sldNum" sz="quarter" idx="12"/>
          </p:nvPr>
        </p:nvSpPr>
        <p:spPr/>
        <p:txBody>
          <a:bodyPr/>
          <a:lstStyle/>
          <a:p>
            <a:fld id="{B3796095-66C8-4103-BE03-53F2BACA5387}" type="slidenum">
              <a:rPr lang="en-US" smtClean="0"/>
              <a:t>75</a:t>
            </a:fld>
            <a:endParaRPr lang="en-US"/>
          </a:p>
        </p:txBody>
      </p:sp>
    </p:spTree>
    <p:extLst>
      <p:ext uri="{BB962C8B-B14F-4D97-AF65-F5344CB8AC3E}">
        <p14:creationId xmlns:p14="http://schemas.microsoft.com/office/powerpoint/2010/main" val="994043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175" y="332588"/>
            <a:ext cx="11353800" cy="637796"/>
          </a:xfrm>
        </p:spPr>
        <p:txBody>
          <a:bodyPr>
            <a:normAutofit fontScale="90000"/>
          </a:bodyPr>
          <a:lstStyle/>
          <a:p>
            <a:r>
              <a:rPr lang="en-US" dirty="0" smtClean="0"/>
              <a:t>Audience and Creator/Contributor Characteristics</a:t>
            </a:r>
            <a:endParaRPr lang="en-US" dirty="0"/>
          </a:p>
        </p:txBody>
      </p:sp>
      <p:sp>
        <p:nvSpPr>
          <p:cNvPr id="3" name="Content Placeholder 2"/>
          <p:cNvSpPr>
            <a:spLocks noGrp="1"/>
          </p:cNvSpPr>
          <p:nvPr>
            <p:ph idx="1"/>
          </p:nvPr>
        </p:nvSpPr>
        <p:spPr>
          <a:xfrm>
            <a:off x="541175" y="1416817"/>
            <a:ext cx="11420670" cy="5304657"/>
          </a:xfrm>
        </p:spPr>
        <p:txBody>
          <a:bodyPr>
            <a:normAutofit/>
          </a:bodyPr>
          <a:lstStyle/>
          <a:p>
            <a:r>
              <a:rPr lang="en-US" dirty="0" smtClean="0"/>
              <a:t>MARC fields 385 and 386 were developed to have a place to record audience and creator/contributor characteristics</a:t>
            </a:r>
          </a:p>
          <a:p>
            <a:r>
              <a:rPr lang="en-US" i="1" dirty="0" smtClean="0"/>
              <a:t>Library of Congress Demographic Group Terms </a:t>
            </a:r>
            <a:r>
              <a:rPr lang="en-US" dirty="0" smtClean="0"/>
              <a:t>(LCDGT) is a controlled vocabulary specific to demographic groups and was developed for use in 385 and 386 fields</a:t>
            </a:r>
          </a:p>
          <a:p>
            <a:r>
              <a:rPr lang="en-US" dirty="0" smtClean="0"/>
              <a:t>Initial group of 387 terms </a:t>
            </a:r>
            <a:r>
              <a:rPr lang="en-US" dirty="0"/>
              <a:t>were approved in </a:t>
            </a:r>
            <a:r>
              <a:rPr lang="en-US" dirty="0" smtClean="0"/>
              <a:t>2015, and there were 1,090 </a:t>
            </a:r>
            <a:r>
              <a:rPr lang="en-US" dirty="0"/>
              <a:t>approved </a:t>
            </a:r>
            <a:r>
              <a:rPr lang="en-US" dirty="0" smtClean="0"/>
              <a:t>terms as </a:t>
            </a:r>
            <a:r>
              <a:rPr lang="en-US" dirty="0"/>
              <a:t>of April </a:t>
            </a:r>
            <a:r>
              <a:rPr lang="en-US" dirty="0" smtClean="0"/>
              <a:t>2017</a:t>
            </a:r>
          </a:p>
          <a:p>
            <a:r>
              <a:rPr lang="en-US" dirty="0" smtClean="0"/>
              <a:t>SACO proposals may be made for additional needed terms</a:t>
            </a:r>
          </a:p>
          <a:p>
            <a:r>
              <a:rPr lang="en-US" dirty="0"/>
              <a:t>LCDGT should be used with the </a:t>
            </a:r>
            <a:r>
              <a:rPr lang="en-US" i="1" dirty="0" smtClean="0"/>
              <a:t>Demographic </a:t>
            </a:r>
            <a:r>
              <a:rPr lang="en-US" i="1" dirty="0"/>
              <a:t>Group Terms Manual </a:t>
            </a:r>
            <a:r>
              <a:rPr lang="en-US" dirty="0"/>
              <a:t>(</a:t>
            </a:r>
            <a:r>
              <a:rPr lang="en-US" dirty="0">
                <a:hlinkClick r:id="rId3"/>
              </a:rPr>
              <a:t>https://</a:t>
            </a:r>
            <a:r>
              <a:rPr lang="en-US" dirty="0" smtClean="0">
                <a:hlinkClick r:id="rId3"/>
              </a:rPr>
              <a:t>www.loc.gov/aba/publications/FreeLCDGT/freelcdgt.html</a:t>
            </a:r>
            <a:r>
              <a:rPr lang="en-US" dirty="0" smtClean="0"/>
              <a:t>)</a:t>
            </a:r>
            <a:endParaRPr lang="en-US" dirty="0"/>
          </a:p>
          <a:p>
            <a:endParaRPr lang="en-US" dirty="0"/>
          </a:p>
          <a:p>
            <a:endParaRPr lang="en-US" dirty="0" smtClean="0"/>
          </a:p>
          <a:p>
            <a:pPr marL="457200" lvl="1" indent="0">
              <a:buNone/>
            </a:pPr>
            <a:endParaRPr lang="en-US" dirty="0"/>
          </a:p>
        </p:txBody>
      </p:sp>
      <p:sp>
        <p:nvSpPr>
          <p:cNvPr id="4" name="Slide Number Placeholder 3"/>
          <p:cNvSpPr>
            <a:spLocks noGrp="1"/>
          </p:cNvSpPr>
          <p:nvPr>
            <p:ph type="sldNum" sz="quarter" idx="12"/>
          </p:nvPr>
        </p:nvSpPr>
        <p:spPr/>
        <p:txBody>
          <a:bodyPr/>
          <a:lstStyle/>
          <a:p>
            <a:fld id="{B3796095-66C8-4103-BE03-53F2BACA5387}" type="slidenum">
              <a:rPr lang="en-US" smtClean="0"/>
              <a:t>76</a:t>
            </a:fld>
            <a:endParaRPr lang="en-US"/>
          </a:p>
        </p:txBody>
      </p:sp>
    </p:spTree>
    <p:extLst>
      <p:ext uri="{BB962C8B-B14F-4D97-AF65-F5344CB8AC3E}">
        <p14:creationId xmlns:p14="http://schemas.microsoft.com/office/powerpoint/2010/main" val="27416631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 385 – Audience Characteristics</a:t>
            </a:r>
            <a:endParaRPr lang="en-US" dirty="0"/>
          </a:p>
        </p:txBody>
      </p:sp>
      <p:sp>
        <p:nvSpPr>
          <p:cNvPr id="3" name="Content Placeholder 2"/>
          <p:cNvSpPr>
            <a:spLocks noGrp="1"/>
          </p:cNvSpPr>
          <p:nvPr>
            <p:ph idx="1"/>
          </p:nvPr>
        </p:nvSpPr>
        <p:spPr/>
        <p:txBody>
          <a:bodyPr/>
          <a:lstStyle/>
          <a:p>
            <a:r>
              <a:rPr lang="en-US" dirty="0" smtClean="0"/>
              <a:t>Indicators both blank</a:t>
            </a:r>
          </a:p>
          <a:p>
            <a:r>
              <a:rPr lang="en-US" dirty="0" smtClean="0"/>
              <a:t>Subfields:</a:t>
            </a:r>
          </a:p>
          <a:p>
            <a:pPr marL="342900" lvl="1" indent="0">
              <a:buNone/>
            </a:pPr>
            <a:r>
              <a:rPr lang="en-US" dirty="0" smtClean="0"/>
              <a:t>$a – Audience term (R)</a:t>
            </a:r>
          </a:p>
          <a:p>
            <a:pPr marL="342900" lvl="1" indent="0">
              <a:buNone/>
            </a:pPr>
            <a:r>
              <a:rPr lang="en-US" dirty="0" smtClean="0"/>
              <a:t>$b – Audience code (R)</a:t>
            </a:r>
          </a:p>
          <a:p>
            <a:pPr marL="342900" lvl="1" indent="0">
              <a:buNone/>
            </a:pPr>
            <a:r>
              <a:rPr lang="en-US" dirty="0" smtClean="0"/>
              <a:t>$m – Demographic group term (NR)</a:t>
            </a:r>
          </a:p>
          <a:p>
            <a:pPr marL="342900" lvl="1" indent="0">
              <a:buNone/>
            </a:pPr>
            <a:r>
              <a:rPr lang="en-US" dirty="0" smtClean="0"/>
              <a:t>$n – Demographic group code (NR)</a:t>
            </a:r>
          </a:p>
          <a:p>
            <a:pPr marL="342900" lvl="1" indent="0">
              <a:buNone/>
            </a:pPr>
            <a:r>
              <a:rPr lang="en-US" dirty="0"/>
              <a:t>$0 – Authority record control number or standard number (R)</a:t>
            </a:r>
          </a:p>
          <a:p>
            <a:pPr marL="342900" lvl="1" indent="0">
              <a:buNone/>
            </a:pPr>
            <a:r>
              <a:rPr lang="en-US" dirty="0" smtClean="0"/>
              <a:t>$2 – Source (NR)</a:t>
            </a:r>
          </a:p>
          <a:p>
            <a:pPr marL="342900" lvl="1" indent="0">
              <a:buNone/>
            </a:pPr>
            <a:r>
              <a:rPr lang="en-US" dirty="0" smtClean="0"/>
              <a:t>$3 – Materials specified (NR)</a:t>
            </a:r>
          </a:p>
        </p:txBody>
      </p:sp>
      <p:sp>
        <p:nvSpPr>
          <p:cNvPr id="4" name="Slide Number Placeholder 3"/>
          <p:cNvSpPr>
            <a:spLocks noGrp="1"/>
          </p:cNvSpPr>
          <p:nvPr>
            <p:ph type="sldNum" sz="quarter" idx="12"/>
          </p:nvPr>
        </p:nvSpPr>
        <p:spPr/>
        <p:txBody>
          <a:bodyPr/>
          <a:lstStyle/>
          <a:p>
            <a:fld id="{B3796095-66C8-4103-BE03-53F2BACA5387}" type="slidenum">
              <a:rPr lang="en-US" smtClean="0"/>
              <a:t>77</a:t>
            </a:fld>
            <a:endParaRPr lang="en-US"/>
          </a:p>
        </p:txBody>
      </p:sp>
    </p:spTree>
    <p:extLst>
      <p:ext uri="{BB962C8B-B14F-4D97-AF65-F5344CB8AC3E}">
        <p14:creationId xmlns:p14="http://schemas.microsoft.com/office/powerpoint/2010/main" val="39982794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71475"/>
            <a:ext cx="11287125" cy="994172"/>
          </a:xfrm>
        </p:spPr>
        <p:txBody>
          <a:bodyPr>
            <a:normAutofit/>
          </a:bodyPr>
          <a:lstStyle/>
          <a:p>
            <a:r>
              <a:rPr lang="en-US" dirty="0" smtClean="0"/>
              <a:t>MARC 386 – Creator/Contributor Characteristics</a:t>
            </a:r>
            <a:endParaRPr lang="en-US" dirty="0"/>
          </a:p>
        </p:txBody>
      </p:sp>
      <p:sp>
        <p:nvSpPr>
          <p:cNvPr id="3" name="Content Placeholder 2"/>
          <p:cNvSpPr>
            <a:spLocks noGrp="1"/>
          </p:cNvSpPr>
          <p:nvPr>
            <p:ph idx="1"/>
          </p:nvPr>
        </p:nvSpPr>
        <p:spPr>
          <a:xfrm>
            <a:off x="762000" y="1711324"/>
            <a:ext cx="10515600" cy="4800007"/>
          </a:xfrm>
        </p:spPr>
        <p:txBody>
          <a:bodyPr>
            <a:normAutofit/>
          </a:bodyPr>
          <a:lstStyle/>
          <a:p>
            <a:r>
              <a:rPr lang="en-US" dirty="0" smtClean="0"/>
              <a:t>Indicators both blank</a:t>
            </a:r>
          </a:p>
          <a:p>
            <a:r>
              <a:rPr lang="en-US" dirty="0" smtClean="0"/>
              <a:t>Subfields:</a:t>
            </a:r>
          </a:p>
          <a:p>
            <a:pPr marL="342900" lvl="1" indent="0">
              <a:buNone/>
            </a:pPr>
            <a:r>
              <a:rPr lang="en-US" dirty="0" smtClean="0"/>
              <a:t>$a – </a:t>
            </a:r>
            <a:r>
              <a:rPr lang="en-US" dirty="0"/>
              <a:t>Creator/contributor </a:t>
            </a:r>
            <a:r>
              <a:rPr lang="en-US" dirty="0" smtClean="0"/>
              <a:t>term (R)</a:t>
            </a:r>
          </a:p>
          <a:p>
            <a:pPr marL="342900" lvl="1" indent="0">
              <a:buNone/>
            </a:pPr>
            <a:r>
              <a:rPr lang="en-US" dirty="0" smtClean="0"/>
              <a:t>$b – </a:t>
            </a:r>
            <a:r>
              <a:rPr lang="en-US" dirty="0"/>
              <a:t>Creator/contributor term</a:t>
            </a:r>
            <a:r>
              <a:rPr lang="en-US" dirty="0" smtClean="0"/>
              <a:t> code (R)</a:t>
            </a:r>
          </a:p>
          <a:p>
            <a:pPr marL="342900" lvl="1" indent="0">
              <a:buNone/>
            </a:pPr>
            <a:r>
              <a:rPr lang="en-US" dirty="0"/>
              <a:t>$</a:t>
            </a:r>
            <a:r>
              <a:rPr lang="en-US" dirty="0" err="1"/>
              <a:t>i</a:t>
            </a:r>
            <a:r>
              <a:rPr lang="en-US" dirty="0"/>
              <a:t> –</a:t>
            </a:r>
            <a:r>
              <a:rPr lang="en-US" dirty="0" smtClean="0"/>
              <a:t> </a:t>
            </a:r>
            <a:r>
              <a:rPr lang="en-US" dirty="0"/>
              <a:t>Relationship information (R)</a:t>
            </a:r>
            <a:endParaRPr lang="en-US" dirty="0" smtClean="0"/>
          </a:p>
          <a:p>
            <a:pPr marL="342900" lvl="1" indent="0">
              <a:buNone/>
            </a:pPr>
            <a:r>
              <a:rPr lang="en-US" dirty="0" smtClean="0"/>
              <a:t>$m – Demographic group term (NR)</a:t>
            </a:r>
          </a:p>
          <a:p>
            <a:pPr marL="342900" lvl="1" indent="0">
              <a:buNone/>
            </a:pPr>
            <a:r>
              <a:rPr lang="en-US" dirty="0" smtClean="0"/>
              <a:t>$n – Demographic group code (NR)</a:t>
            </a:r>
          </a:p>
          <a:p>
            <a:pPr marL="342900" lvl="1" indent="0">
              <a:buNone/>
            </a:pPr>
            <a:r>
              <a:rPr lang="en-US" dirty="0"/>
              <a:t>$0 – Authority record control number or standard number (R)</a:t>
            </a:r>
          </a:p>
          <a:p>
            <a:pPr marL="342900" lvl="1" indent="0">
              <a:buNone/>
            </a:pPr>
            <a:r>
              <a:rPr lang="en-US" dirty="0" smtClean="0"/>
              <a:t>$2 – Source (NR)</a:t>
            </a:r>
          </a:p>
          <a:p>
            <a:pPr marL="342900" lvl="1" indent="0">
              <a:buNone/>
            </a:pPr>
            <a:r>
              <a:rPr lang="en-US" dirty="0" smtClean="0"/>
              <a:t>$3 – Materials specified (NR)</a:t>
            </a:r>
          </a:p>
          <a:p>
            <a:pPr marL="342900" lvl="1" indent="0">
              <a:buNone/>
            </a:pPr>
            <a:r>
              <a:rPr lang="en-US" dirty="0" smtClean="0"/>
              <a:t>$4 – Relationship (R)</a:t>
            </a:r>
          </a:p>
          <a:p>
            <a:pPr marL="342900" lvl="1" indent="0">
              <a:buNone/>
            </a:pPr>
            <a:endParaRPr lang="en-US" dirty="0"/>
          </a:p>
        </p:txBody>
      </p:sp>
      <p:sp>
        <p:nvSpPr>
          <p:cNvPr id="4" name="Slide Number Placeholder 3"/>
          <p:cNvSpPr>
            <a:spLocks noGrp="1"/>
          </p:cNvSpPr>
          <p:nvPr>
            <p:ph type="sldNum" sz="quarter" idx="12"/>
          </p:nvPr>
        </p:nvSpPr>
        <p:spPr/>
        <p:txBody>
          <a:bodyPr/>
          <a:lstStyle/>
          <a:p>
            <a:fld id="{B3796095-66C8-4103-BE03-53F2BACA5387}" type="slidenum">
              <a:rPr lang="en-US" smtClean="0"/>
              <a:t>78</a:t>
            </a:fld>
            <a:endParaRPr lang="en-US"/>
          </a:p>
        </p:txBody>
      </p:sp>
    </p:spTree>
    <p:extLst>
      <p:ext uri="{BB962C8B-B14F-4D97-AF65-F5344CB8AC3E}">
        <p14:creationId xmlns:p14="http://schemas.microsoft.com/office/powerpoint/2010/main" val="15547914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776" y="409575"/>
            <a:ext cx="8323621" cy="994172"/>
          </a:xfrm>
        </p:spPr>
        <p:txBody>
          <a:bodyPr/>
          <a:lstStyle/>
          <a:p>
            <a:r>
              <a:rPr lang="en-US" dirty="0" smtClean="0"/>
              <a:t>MARC 385/386 $m and $n</a:t>
            </a:r>
            <a:endParaRPr lang="en-US" dirty="0"/>
          </a:p>
        </p:txBody>
      </p:sp>
      <p:sp>
        <p:nvSpPr>
          <p:cNvPr id="6" name="TextBox 5"/>
          <p:cNvSpPr txBox="1"/>
          <p:nvPr/>
        </p:nvSpPr>
        <p:spPr>
          <a:xfrm>
            <a:off x="1247776" y="1692299"/>
            <a:ext cx="9886950" cy="4893647"/>
          </a:xfrm>
          <a:prstGeom prst="rect">
            <a:avLst/>
          </a:prstGeom>
          <a:noFill/>
        </p:spPr>
        <p:txBody>
          <a:bodyPr wrap="square" rtlCol="0">
            <a:spAutoFit/>
          </a:bodyPr>
          <a:lstStyle/>
          <a:p>
            <a:pPr marL="0" lvl="1"/>
            <a:r>
              <a:rPr lang="en-US" sz="2400" dirty="0"/>
              <a:t>$m – Demographic group term (NR)</a:t>
            </a:r>
          </a:p>
          <a:p>
            <a:pPr marL="0" lvl="1"/>
            <a:r>
              <a:rPr lang="en-US" sz="2400" dirty="0"/>
              <a:t>$n – Demographic group code (NR)</a:t>
            </a:r>
          </a:p>
          <a:p>
            <a:pPr marL="0" lvl="1"/>
            <a:endParaRPr lang="en-US" sz="2400" dirty="0"/>
          </a:p>
          <a:p>
            <a:pPr marL="257175" lvl="1" indent="-257175">
              <a:buFont typeface="Arial" panose="020B0604020202020204" pitchFamily="34" charset="0"/>
              <a:buChar char="•"/>
            </a:pPr>
            <a:r>
              <a:rPr lang="en-US" sz="2400" dirty="0"/>
              <a:t>During the development of the 385 and 386 fields, some commented that many class of persons headings belong to broader group categories that users might want to search or limit by. </a:t>
            </a:r>
            <a:r>
              <a:rPr lang="en-US" sz="2400" dirty="0" smtClean="0"/>
              <a:t>For </a:t>
            </a:r>
            <a:r>
              <a:rPr lang="en-US" sz="2400" dirty="0"/>
              <a:t>example, children, tweens, teenagers, young adults, middle-aged persons, and senior citizens are all examples of </a:t>
            </a:r>
            <a:r>
              <a:rPr lang="en-US" sz="2400" dirty="0">
                <a:solidFill>
                  <a:srgbClr val="FF0000"/>
                </a:solidFill>
              </a:rPr>
              <a:t>age groups</a:t>
            </a:r>
            <a:r>
              <a:rPr lang="en-US" sz="2400" dirty="0"/>
              <a:t>. </a:t>
            </a:r>
            <a:r>
              <a:rPr lang="en-US" sz="2400" dirty="0" smtClean="0"/>
              <a:t>Catholics</a:t>
            </a:r>
            <a:r>
              <a:rPr lang="en-US" sz="2400" dirty="0"/>
              <a:t>, Baptists, Jews, Buddhists, Mormons, Muslims, Hindus, and Wiccans are all examples of </a:t>
            </a:r>
            <a:r>
              <a:rPr lang="en-US" sz="2400" dirty="0">
                <a:solidFill>
                  <a:srgbClr val="FF0000"/>
                </a:solidFill>
              </a:rPr>
              <a:t>religious groups</a:t>
            </a:r>
            <a:r>
              <a:rPr lang="en-US" sz="2400" dirty="0" smtClean="0"/>
              <a:t>.</a:t>
            </a:r>
          </a:p>
          <a:p>
            <a:pPr marL="257175" lvl="1" indent="-257175">
              <a:buFont typeface="Arial" panose="020B0604020202020204" pitchFamily="34" charset="0"/>
              <a:buChar char="•"/>
            </a:pPr>
            <a:endParaRPr lang="en-US" sz="2400" dirty="0"/>
          </a:p>
          <a:p>
            <a:pPr marL="257175" lvl="1" indent="-257175">
              <a:buFont typeface="Arial" panose="020B0604020202020204" pitchFamily="34" charset="0"/>
              <a:buChar char="•"/>
            </a:pPr>
            <a:r>
              <a:rPr lang="en-US" sz="2400" dirty="0"/>
              <a:t>LC PSD maintains the list of group terms and </a:t>
            </a:r>
            <a:r>
              <a:rPr lang="en-US" sz="2400" dirty="0" smtClean="0"/>
              <a:t>codes: </a:t>
            </a:r>
            <a:r>
              <a:rPr lang="en-US" sz="2400" dirty="0">
                <a:solidFill>
                  <a:srgbClr val="7030A0"/>
                </a:solidFill>
              </a:rPr>
              <a:t>http://www.loc.gov/standards/valuelist/lcdgt.html</a:t>
            </a:r>
          </a:p>
          <a:p>
            <a:pPr marL="257175" lvl="1" indent="-257175">
              <a:buFont typeface="Arial" panose="020B0604020202020204" pitchFamily="34" charset="0"/>
              <a:buChar char="•"/>
            </a:pPr>
            <a:endParaRPr lang="en-US" sz="2400" dirty="0"/>
          </a:p>
        </p:txBody>
      </p:sp>
      <p:sp>
        <p:nvSpPr>
          <p:cNvPr id="3" name="Slide Number Placeholder 2"/>
          <p:cNvSpPr>
            <a:spLocks noGrp="1"/>
          </p:cNvSpPr>
          <p:nvPr>
            <p:ph type="sldNum" sz="quarter" idx="12"/>
          </p:nvPr>
        </p:nvSpPr>
        <p:spPr/>
        <p:txBody>
          <a:bodyPr/>
          <a:lstStyle/>
          <a:p>
            <a:fld id="{B3796095-66C8-4103-BE03-53F2BACA5387}" type="slidenum">
              <a:rPr lang="en-US" smtClean="0"/>
              <a:t>79</a:t>
            </a:fld>
            <a:endParaRPr lang="en-US"/>
          </a:p>
        </p:txBody>
      </p:sp>
    </p:spTree>
    <p:extLst>
      <p:ext uri="{BB962C8B-B14F-4D97-AF65-F5344CB8AC3E}">
        <p14:creationId xmlns:p14="http://schemas.microsoft.com/office/powerpoint/2010/main" val="26562063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8</a:t>
            </a:fld>
            <a:endParaRPr lang="en-US"/>
          </a:p>
        </p:txBody>
      </p:sp>
      <p:pic>
        <p:nvPicPr>
          <p:cNvPr id="3" name="Picture 2"/>
          <p:cNvPicPr>
            <a:picLocks noChangeAspect="1"/>
          </p:cNvPicPr>
          <p:nvPr/>
        </p:nvPicPr>
        <p:blipFill>
          <a:blip r:embed="rId3"/>
          <a:stretch>
            <a:fillRect/>
          </a:stretch>
        </p:blipFill>
        <p:spPr>
          <a:xfrm>
            <a:off x="614223" y="18002"/>
            <a:ext cx="11121581" cy="6839998"/>
          </a:xfrm>
          <a:prstGeom prst="rect">
            <a:avLst/>
          </a:prstGeom>
        </p:spPr>
      </p:pic>
    </p:spTree>
    <p:extLst>
      <p:ext uri="{BB962C8B-B14F-4D97-AF65-F5344CB8AC3E}">
        <p14:creationId xmlns:p14="http://schemas.microsoft.com/office/powerpoint/2010/main" val="156151242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429" y="74641"/>
            <a:ext cx="12186571" cy="6689217"/>
          </a:xfrm>
          <a:prstGeom prst="rect">
            <a:avLst/>
          </a:prstGeom>
        </p:spPr>
      </p:pic>
      <p:sp>
        <p:nvSpPr>
          <p:cNvPr id="4" name="TextBox 3"/>
          <p:cNvSpPr txBox="1"/>
          <p:nvPr/>
        </p:nvSpPr>
        <p:spPr>
          <a:xfrm>
            <a:off x="4178153" y="544256"/>
            <a:ext cx="5870722" cy="400110"/>
          </a:xfrm>
          <a:prstGeom prst="rect">
            <a:avLst/>
          </a:prstGeom>
          <a:noFill/>
        </p:spPr>
        <p:txBody>
          <a:bodyPr wrap="square" rtlCol="0">
            <a:spAutoFit/>
          </a:bodyPr>
          <a:lstStyle/>
          <a:p>
            <a:r>
              <a:rPr lang="en-US" sz="2000" b="1" dirty="0">
                <a:solidFill>
                  <a:srgbClr val="7030A0"/>
                </a:solidFill>
              </a:rPr>
              <a:t>http://www.loc.gov/standards/valuelist/lcdgt.html</a:t>
            </a:r>
          </a:p>
        </p:txBody>
      </p:sp>
      <p:sp>
        <p:nvSpPr>
          <p:cNvPr id="2" name="Slide Number Placeholder 1"/>
          <p:cNvSpPr>
            <a:spLocks noGrp="1"/>
          </p:cNvSpPr>
          <p:nvPr>
            <p:ph type="sldNum" sz="quarter" idx="12"/>
          </p:nvPr>
        </p:nvSpPr>
        <p:spPr/>
        <p:txBody>
          <a:bodyPr/>
          <a:lstStyle/>
          <a:p>
            <a:fld id="{A00A331D-2EB0-4CEE-8662-2FAB66802E28}" type="slidenum">
              <a:rPr lang="en-US" smtClean="0"/>
              <a:t>80</a:t>
            </a:fld>
            <a:endParaRPr lang="en-US"/>
          </a:p>
        </p:txBody>
      </p:sp>
    </p:spTree>
    <p:extLst>
      <p:ext uri="{BB962C8B-B14F-4D97-AF65-F5344CB8AC3E}">
        <p14:creationId xmlns:p14="http://schemas.microsoft.com/office/powerpoint/2010/main" val="27063613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313" y="104377"/>
            <a:ext cx="7886700" cy="994172"/>
          </a:xfrm>
        </p:spPr>
        <p:txBody>
          <a:bodyPr/>
          <a:lstStyle/>
          <a:p>
            <a:r>
              <a:rPr lang="en-US" dirty="0" smtClean="0"/>
              <a:t>385/386 Fields</a:t>
            </a:r>
            <a:endParaRPr lang="en-US" dirty="0"/>
          </a:p>
        </p:txBody>
      </p:sp>
      <p:sp>
        <p:nvSpPr>
          <p:cNvPr id="3" name="Content Placeholder 2"/>
          <p:cNvSpPr>
            <a:spLocks noGrp="1"/>
          </p:cNvSpPr>
          <p:nvPr>
            <p:ph idx="1"/>
          </p:nvPr>
        </p:nvSpPr>
        <p:spPr>
          <a:xfrm>
            <a:off x="1259313" y="1281112"/>
            <a:ext cx="9694826" cy="5257800"/>
          </a:xfrm>
        </p:spPr>
        <p:txBody>
          <a:bodyPr>
            <a:normAutofit lnSpcReduction="10000"/>
          </a:bodyPr>
          <a:lstStyle/>
          <a:p>
            <a:r>
              <a:rPr lang="en-US" dirty="0" smtClean="0"/>
              <a:t>$m and $n are optional</a:t>
            </a:r>
          </a:p>
          <a:p>
            <a:r>
              <a:rPr lang="en-US" dirty="0" smtClean="0"/>
              <a:t>$2 is optional, but recommended if terms recorded are from a controlled vocabulary. Use </a:t>
            </a:r>
            <a:r>
              <a:rPr lang="en-US" i="1" dirty="0" err="1" smtClean="0"/>
              <a:t>lcdgt</a:t>
            </a:r>
            <a:r>
              <a:rPr lang="en-US" dirty="0" smtClean="0"/>
              <a:t> for terms from LCDGT</a:t>
            </a:r>
          </a:p>
          <a:p>
            <a:r>
              <a:rPr lang="en-US" dirty="0" smtClean="0"/>
              <a:t>May repeat $a when terms are from the same vocabulary:</a:t>
            </a:r>
            <a:endParaRPr lang="en-US" dirty="0"/>
          </a:p>
          <a:p>
            <a:pPr marL="0" indent="0">
              <a:buNone/>
            </a:pPr>
            <a:r>
              <a:rPr lang="en-US" dirty="0" smtClean="0"/>
              <a:t>	</a:t>
            </a:r>
            <a:r>
              <a:rPr lang="en-US" dirty="0" smtClean="0">
                <a:solidFill>
                  <a:srgbClr val="FF0000"/>
                </a:solidFill>
              </a:rPr>
              <a:t>386 __ Catholics $a Canadians $</a:t>
            </a:r>
            <a:r>
              <a:rPr lang="en-US" dirty="0">
                <a:solidFill>
                  <a:srgbClr val="FF0000"/>
                </a:solidFill>
              </a:rPr>
              <a:t>a </a:t>
            </a:r>
            <a:r>
              <a:rPr lang="en-US" dirty="0" smtClean="0">
                <a:solidFill>
                  <a:srgbClr val="FF0000"/>
                </a:solidFill>
              </a:rPr>
              <a:t>Librarians $2 </a:t>
            </a:r>
            <a:r>
              <a:rPr lang="en-US" dirty="0" err="1" smtClean="0">
                <a:solidFill>
                  <a:srgbClr val="FF0000"/>
                </a:solidFill>
              </a:rPr>
              <a:t>lcdgt</a:t>
            </a:r>
            <a:endParaRPr lang="en-US" dirty="0" smtClean="0">
              <a:solidFill>
                <a:srgbClr val="FF0000"/>
              </a:solidFill>
            </a:endParaRPr>
          </a:p>
          <a:p>
            <a:pPr marL="0" indent="0">
              <a:buNone/>
            </a:pPr>
            <a:r>
              <a:rPr lang="en-US" dirty="0" smtClean="0"/>
              <a:t>	</a:t>
            </a:r>
            <a:r>
              <a:rPr lang="en-US" i="1" dirty="0" smtClean="0">
                <a:solidFill>
                  <a:schemeClr val="accent2">
                    <a:lumMod val="50000"/>
                  </a:schemeClr>
                </a:solidFill>
              </a:rPr>
              <a:t>A work or works created </a:t>
            </a:r>
            <a:r>
              <a:rPr lang="en-US" i="1" dirty="0">
                <a:solidFill>
                  <a:schemeClr val="accent2">
                    <a:lumMod val="50000"/>
                  </a:schemeClr>
                </a:solidFill>
              </a:rPr>
              <a:t>by </a:t>
            </a:r>
            <a:r>
              <a:rPr lang="en-US" i="1" dirty="0" smtClean="0">
                <a:solidFill>
                  <a:schemeClr val="accent2">
                    <a:lumMod val="50000"/>
                  </a:schemeClr>
                </a:solidFill>
              </a:rPr>
              <a:t>Catholic Canadian 	librarians</a:t>
            </a:r>
          </a:p>
          <a:p>
            <a:pPr>
              <a:spcBef>
                <a:spcPts val="600"/>
              </a:spcBef>
            </a:pPr>
            <a:r>
              <a:rPr lang="en-US" dirty="0" smtClean="0"/>
              <a:t>Must repeat the field if $m or $n is used and terms belong to different demographic categories:</a:t>
            </a:r>
          </a:p>
          <a:p>
            <a:pPr marL="0" indent="0">
              <a:buNone/>
            </a:pPr>
            <a:r>
              <a:rPr lang="en-US" dirty="0" smtClean="0"/>
              <a:t>	</a:t>
            </a:r>
            <a:r>
              <a:rPr lang="en-US" dirty="0" smtClean="0">
                <a:solidFill>
                  <a:srgbClr val="FF0000"/>
                </a:solidFill>
              </a:rPr>
              <a:t>386 __ $n </a:t>
            </a:r>
            <a:r>
              <a:rPr lang="en-US" dirty="0" err="1" smtClean="0">
                <a:solidFill>
                  <a:srgbClr val="FF0000"/>
                </a:solidFill>
              </a:rPr>
              <a:t>rel</a:t>
            </a:r>
            <a:r>
              <a:rPr lang="en-US" dirty="0" smtClean="0">
                <a:solidFill>
                  <a:srgbClr val="FF0000"/>
                </a:solidFill>
              </a:rPr>
              <a:t> $a Catholics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	386 __ $n </a:t>
            </a:r>
            <a:r>
              <a:rPr lang="en-US" dirty="0" err="1" smtClean="0">
                <a:solidFill>
                  <a:srgbClr val="FF0000"/>
                </a:solidFill>
              </a:rPr>
              <a:t>nat</a:t>
            </a:r>
            <a:r>
              <a:rPr lang="en-US" dirty="0" smtClean="0">
                <a:solidFill>
                  <a:srgbClr val="FF0000"/>
                </a:solidFill>
              </a:rPr>
              <a:t> $a Canadians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	</a:t>
            </a:r>
            <a:r>
              <a:rPr lang="en-US" dirty="0" smtClean="0">
                <a:solidFill>
                  <a:srgbClr val="FF0000"/>
                </a:solidFill>
              </a:rPr>
              <a:t>386 __ $n </a:t>
            </a:r>
            <a:r>
              <a:rPr lang="en-US" dirty="0" err="1" smtClean="0">
                <a:solidFill>
                  <a:srgbClr val="FF0000"/>
                </a:solidFill>
              </a:rPr>
              <a:t>occ</a:t>
            </a:r>
            <a:r>
              <a:rPr lang="en-US" dirty="0" smtClean="0">
                <a:solidFill>
                  <a:srgbClr val="FF0000"/>
                </a:solidFill>
              </a:rPr>
              <a:t> $a Librarians $2 </a:t>
            </a:r>
            <a:r>
              <a:rPr lang="en-US" dirty="0" err="1" smtClean="0">
                <a:solidFill>
                  <a:srgbClr val="FF0000"/>
                </a:solidFill>
              </a:rPr>
              <a:t>lcdgt</a:t>
            </a:r>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B3796095-66C8-4103-BE03-53F2BACA5387}" type="slidenum">
              <a:rPr lang="en-US" smtClean="0"/>
              <a:t>81</a:t>
            </a:fld>
            <a:endParaRPr lang="en-US"/>
          </a:p>
        </p:txBody>
      </p:sp>
    </p:spTree>
    <p:extLst>
      <p:ext uri="{BB962C8B-B14F-4D97-AF65-F5344CB8AC3E}">
        <p14:creationId xmlns:p14="http://schemas.microsoft.com/office/powerpoint/2010/main" val="19709788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4278" y="152400"/>
            <a:ext cx="7886700" cy="994172"/>
          </a:xfrm>
        </p:spPr>
        <p:txBody>
          <a:bodyPr/>
          <a:lstStyle/>
          <a:p>
            <a:r>
              <a:rPr lang="en-US" dirty="0" smtClean="0"/>
              <a:t>385/386 Fields</a:t>
            </a:r>
            <a:endParaRPr lang="en-US" dirty="0"/>
          </a:p>
        </p:txBody>
      </p:sp>
      <p:sp>
        <p:nvSpPr>
          <p:cNvPr id="3" name="Content Placeholder 2"/>
          <p:cNvSpPr>
            <a:spLocks noGrp="1"/>
          </p:cNvSpPr>
          <p:nvPr>
            <p:ph idx="1"/>
          </p:nvPr>
        </p:nvSpPr>
        <p:spPr>
          <a:xfrm>
            <a:off x="1334278" y="1371600"/>
            <a:ext cx="9703836" cy="4854178"/>
          </a:xfrm>
        </p:spPr>
        <p:txBody>
          <a:bodyPr>
            <a:normAutofit lnSpcReduction="10000"/>
          </a:bodyPr>
          <a:lstStyle/>
          <a:p>
            <a:r>
              <a:rPr lang="en-US" dirty="0" smtClean="0"/>
              <a:t>Must repeat field if terms are from different controlled vocabularies:</a:t>
            </a:r>
          </a:p>
          <a:p>
            <a:pPr marL="0" indent="0">
              <a:buNone/>
            </a:pPr>
            <a:r>
              <a:rPr lang="en-US" dirty="0" smtClean="0"/>
              <a:t>	</a:t>
            </a:r>
            <a:r>
              <a:rPr lang="en-US" dirty="0" smtClean="0">
                <a:solidFill>
                  <a:schemeClr val="accent1">
                    <a:lumMod val="75000"/>
                  </a:schemeClr>
                </a:solidFill>
              </a:rPr>
              <a:t>385 __ Teenagers $2 </a:t>
            </a:r>
            <a:r>
              <a:rPr lang="en-US" dirty="0" err="1" smtClean="0">
                <a:solidFill>
                  <a:schemeClr val="accent1">
                    <a:lumMod val="75000"/>
                  </a:schemeClr>
                </a:solidFill>
              </a:rPr>
              <a:t>lcdgt</a:t>
            </a:r>
            <a:endParaRPr lang="en-US" dirty="0" smtClean="0">
              <a:solidFill>
                <a:schemeClr val="accent1">
                  <a:lumMod val="75000"/>
                </a:schemeClr>
              </a:solidFill>
            </a:endParaRPr>
          </a:p>
          <a:p>
            <a:pPr marL="0" indent="0">
              <a:buNone/>
            </a:pPr>
            <a:r>
              <a:rPr lang="en-US" dirty="0" smtClean="0">
                <a:solidFill>
                  <a:schemeClr val="accent1">
                    <a:lumMod val="75000"/>
                  </a:schemeClr>
                </a:solidFill>
              </a:rPr>
              <a:t>	385 __ Adolescents $2 </a:t>
            </a:r>
            <a:r>
              <a:rPr lang="en-US" dirty="0" err="1" smtClean="0">
                <a:solidFill>
                  <a:schemeClr val="accent1">
                    <a:lumMod val="75000"/>
                  </a:schemeClr>
                </a:solidFill>
              </a:rPr>
              <a:t>ericd</a:t>
            </a:r>
            <a:endParaRPr lang="en-US" dirty="0" smtClean="0">
              <a:solidFill>
                <a:schemeClr val="accent1">
                  <a:lumMod val="75000"/>
                </a:schemeClr>
              </a:solidFill>
            </a:endParaRPr>
          </a:p>
          <a:p>
            <a:pPr marL="0" indent="0">
              <a:buNone/>
            </a:pPr>
            <a:r>
              <a:rPr lang="en-US" dirty="0"/>
              <a:t>	 </a:t>
            </a:r>
            <a:r>
              <a:rPr lang="en-US" dirty="0" smtClean="0"/>
              <a:t>   </a:t>
            </a:r>
            <a:r>
              <a:rPr lang="en-US" i="1" dirty="0" smtClean="0">
                <a:solidFill>
                  <a:schemeClr val="accent2">
                    <a:lumMod val="50000"/>
                  </a:schemeClr>
                </a:solidFill>
              </a:rPr>
              <a:t>A work or works for teenagers</a:t>
            </a:r>
          </a:p>
          <a:p>
            <a:pPr marL="0" indent="0">
              <a:buNone/>
            </a:pPr>
            <a:endParaRPr lang="en-US" i="1" dirty="0">
              <a:solidFill>
                <a:schemeClr val="accent2">
                  <a:lumMod val="50000"/>
                </a:schemeClr>
              </a:solidFill>
            </a:endParaRPr>
          </a:p>
          <a:p>
            <a:pPr marL="0" indent="0">
              <a:buNone/>
            </a:pPr>
            <a:r>
              <a:rPr lang="en-US" i="1" dirty="0" smtClean="0">
                <a:solidFill>
                  <a:schemeClr val="accent2">
                    <a:lumMod val="50000"/>
                  </a:schemeClr>
                </a:solidFill>
              </a:rPr>
              <a:t>	</a:t>
            </a:r>
            <a:r>
              <a:rPr lang="en-US" dirty="0" smtClean="0">
                <a:solidFill>
                  <a:srgbClr val="FF0000"/>
                </a:solidFill>
              </a:rPr>
              <a:t>386 __ Indians</a:t>
            </a:r>
            <a:r>
              <a:rPr lang="en-US" dirty="0">
                <a:solidFill>
                  <a:srgbClr val="FF0000"/>
                </a:solidFill>
              </a:rPr>
              <a:t>, North </a:t>
            </a:r>
            <a:r>
              <a:rPr lang="en-US" dirty="0" smtClean="0">
                <a:solidFill>
                  <a:srgbClr val="FF0000"/>
                </a:solidFill>
              </a:rPr>
              <a:t>American $2 mesh</a:t>
            </a:r>
          </a:p>
          <a:p>
            <a:pPr marL="0" indent="0">
              <a:buNone/>
            </a:pPr>
            <a:r>
              <a:rPr lang="en-US" dirty="0">
                <a:solidFill>
                  <a:srgbClr val="FF0000"/>
                </a:solidFill>
              </a:rPr>
              <a:t>	</a:t>
            </a:r>
            <a:r>
              <a:rPr lang="en-US" dirty="0" smtClean="0">
                <a:solidFill>
                  <a:srgbClr val="FF0000"/>
                </a:solidFill>
              </a:rPr>
              <a:t>386 __ American Indians $2 </a:t>
            </a:r>
            <a:r>
              <a:rPr lang="en-US" dirty="0" err="1" smtClean="0">
                <a:solidFill>
                  <a:srgbClr val="FF0000"/>
                </a:solidFill>
              </a:rPr>
              <a:t>ericd</a:t>
            </a:r>
            <a:endParaRPr lang="en-US" dirty="0" smtClean="0">
              <a:solidFill>
                <a:srgbClr val="FF0000"/>
              </a:solidFill>
            </a:endParaRPr>
          </a:p>
          <a:p>
            <a:pPr marL="0" indent="0">
              <a:buNone/>
            </a:pPr>
            <a:r>
              <a:rPr lang="en-US" dirty="0">
                <a:solidFill>
                  <a:srgbClr val="FF0000"/>
                </a:solidFill>
              </a:rPr>
              <a:t>	386 __ </a:t>
            </a:r>
            <a:r>
              <a:rPr lang="en-US" dirty="0" smtClean="0">
                <a:solidFill>
                  <a:srgbClr val="FF0000"/>
                </a:solidFill>
              </a:rPr>
              <a:t>Indians </a:t>
            </a:r>
            <a:r>
              <a:rPr lang="en-US" dirty="0">
                <a:solidFill>
                  <a:srgbClr val="FF0000"/>
                </a:solidFill>
              </a:rPr>
              <a:t>of North </a:t>
            </a:r>
            <a:r>
              <a:rPr lang="en-US" dirty="0" smtClean="0">
                <a:solidFill>
                  <a:srgbClr val="FF0000"/>
                </a:solidFill>
              </a:rPr>
              <a:t>America $2 </a:t>
            </a:r>
            <a:r>
              <a:rPr lang="en-US" dirty="0" err="1" smtClean="0">
                <a:solidFill>
                  <a:srgbClr val="FF0000"/>
                </a:solidFill>
              </a:rPr>
              <a:t>lcsh</a:t>
            </a:r>
            <a:endParaRPr lang="en-US" dirty="0" smtClean="0">
              <a:solidFill>
                <a:srgbClr val="FF0000"/>
              </a:solidFill>
            </a:endParaRPr>
          </a:p>
          <a:p>
            <a:pPr marL="0" indent="0">
              <a:buNone/>
            </a:pPr>
            <a:r>
              <a:rPr lang="en-US" dirty="0"/>
              <a:t>	 </a:t>
            </a:r>
            <a:r>
              <a:rPr lang="en-US" dirty="0" smtClean="0"/>
              <a:t>   </a:t>
            </a:r>
            <a:r>
              <a:rPr lang="en-US" i="1" dirty="0" smtClean="0">
                <a:solidFill>
                  <a:schemeClr val="accent2">
                    <a:lumMod val="50000"/>
                  </a:schemeClr>
                </a:solidFill>
              </a:rPr>
              <a:t>A work or works created by Native Americans</a:t>
            </a:r>
            <a:endParaRPr lang="en-US" dirty="0"/>
          </a:p>
          <a:p>
            <a:pPr marL="0" indent="0">
              <a:buNone/>
            </a:pPr>
            <a:endParaRPr lang="en-US" dirty="0" smtClean="0"/>
          </a:p>
        </p:txBody>
      </p:sp>
      <p:sp>
        <p:nvSpPr>
          <p:cNvPr id="4" name="Slide Number Placeholder 3"/>
          <p:cNvSpPr>
            <a:spLocks noGrp="1"/>
          </p:cNvSpPr>
          <p:nvPr>
            <p:ph type="sldNum" sz="quarter" idx="12"/>
          </p:nvPr>
        </p:nvSpPr>
        <p:spPr/>
        <p:txBody>
          <a:bodyPr/>
          <a:lstStyle/>
          <a:p>
            <a:fld id="{B3796095-66C8-4103-BE03-53F2BACA5387}" type="slidenum">
              <a:rPr lang="en-US" smtClean="0"/>
              <a:t>82</a:t>
            </a:fld>
            <a:endParaRPr lang="en-US"/>
          </a:p>
        </p:txBody>
      </p:sp>
    </p:spTree>
    <p:extLst>
      <p:ext uri="{BB962C8B-B14F-4D97-AF65-F5344CB8AC3E}">
        <p14:creationId xmlns:p14="http://schemas.microsoft.com/office/powerpoint/2010/main" val="67425942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070" y="129264"/>
            <a:ext cx="7886700" cy="994172"/>
          </a:xfrm>
        </p:spPr>
        <p:txBody>
          <a:bodyPr/>
          <a:lstStyle/>
          <a:p>
            <a:r>
              <a:rPr lang="en-US" dirty="0" smtClean="0"/>
              <a:t>385/386 Fields</a:t>
            </a:r>
            <a:endParaRPr lang="en-US" dirty="0"/>
          </a:p>
        </p:txBody>
      </p:sp>
      <p:sp>
        <p:nvSpPr>
          <p:cNvPr id="3" name="Content Placeholder 2"/>
          <p:cNvSpPr>
            <a:spLocks noGrp="1"/>
          </p:cNvSpPr>
          <p:nvPr>
            <p:ph idx="1"/>
          </p:nvPr>
        </p:nvSpPr>
        <p:spPr>
          <a:xfrm>
            <a:off x="1092070" y="1284685"/>
            <a:ext cx="9880731" cy="5254227"/>
          </a:xfrm>
        </p:spPr>
        <p:txBody>
          <a:bodyPr>
            <a:normAutofit lnSpcReduction="10000"/>
          </a:bodyPr>
          <a:lstStyle/>
          <a:p>
            <a:r>
              <a:rPr lang="en-US" dirty="0" smtClean="0"/>
              <a:t>Generally, break up compound terms into their components. For example:</a:t>
            </a:r>
          </a:p>
          <a:p>
            <a:pPr marL="0" indent="0">
              <a:buNone/>
            </a:pPr>
            <a:r>
              <a:rPr lang="en-US" dirty="0"/>
              <a:t>	</a:t>
            </a:r>
            <a:r>
              <a:rPr lang="en-US" dirty="0">
                <a:solidFill>
                  <a:srgbClr val="FF0000"/>
                </a:solidFill>
              </a:rPr>
              <a:t>386 __ </a:t>
            </a:r>
            <a:r>
              <a:rPr lang="en-US" dirty="0" smtClean="0">
                <a:solidFill>
                  <a:srgbClr val="FF0000"/>
                </a:solidFill>
              </a:rPr>
              <a:t>Japanese American women teachers $2 </a:t>
            </a:r>
            <a:r>
              <a:rPr lang="en-US" dirty="0" err="1" smtClean="0">
                <a:solidFill>
                  <a:srgbClr val="FF0000"/>
                </a:solidFill>
              </a:rPr>
              <a:t>lcsh</a:t>
            </a:r>
            <a:endParaRPr lang="en-US" dirty="0" smtClean="0">
              <a:solidFill>
                <a:srgbClr val="FF0000"/>
              </a:solidFill>
            </a:endParaRPr>
          </a:p>
          <a:p>
            <a:pPr marL="0" indent="0">
              <a:buNone/>
            </a:pPr>
            <a:r>
              <a:rPr lang="en-US" dirty="0"/>
              <a:t>	</a:t>
            </a:r>
            <a:r>
              <a:rPr lang="en-US" i="1" dirty="0" smtClean="0"/>
              <a:t>use instead:</a:t>
            </a:r>
            <a:endParaRPr lang="en-US" i="1" dirty="0"/>
          </a:p>
          <a:p>
            <a:pPr marL="0" indent="0">
              <a:buNone/>
            </a:pPr>
            <a:r>
              <a:rPr lang="en-US" dirty="0" smtClean="0"/>
              <a:t>	</a:t>
            </a:r>
            <a:r>
              <a:rPr lang="en-US" dirty="0" smtClean="0">
                <a:solidFill>
                  <a:srgbClr val="FF0000"/>
                </a:solidFill>
              </a:rPr>
              <a:t>386 __ Japanese Americans $a Women $a Teachers $2 </a:t>
            </a:r>
            <a:r>
              <a:rPr lang="en-US" dirty="0" err="1" smtClean="0">
                <a:solidFill>
                  <a:srgbClr val="FF0000"/>
                </a:solidFill>
              </a:rPr>
              <a:t>lcdgt</a:t>
            </a:r>
            <a:endParaRPr lang="en-US" dirty="0" smtClean="0">
              <a:solidFill>
                <a:srgbClr val="FF0000"/>
              </a:solidFill>
            </a:endParaRPr>
          </a:p>
          <a:p>
            <a:pPr marL="0" indent="0">
              <a:buNone/>
            </a:pPr>
            <a:r>
              <a:rPr lang="en-US" dirty="0"/>
              <a:t>	</a:t>
            </a:r>
            <a:r>
              <a:rPr lang="en-US" dirty="0" smtClean="0"/>
              <a:t>  </a:t>
            </a:r>
            <a:r>
              <a:rPr lang="en-US" i="1" dirty="0" smtClean="0"/>
              <a:t>or</a:t>
            </a:r>
          </a:p>
          <a:p>
            <a:pPr marL="0" indent="0">
              <a:buNone/>
            </a:pPr>
            <a:r>
              <a:rPr lang="en-US" dirty="0"/>
              <a:t>	</a:t>
            </a:r>
            <a:r>
              <a:rPr lang="en-US" dirty="0" smtClean="0">
                <a:solidFill>
                  <a:srgbClr val="FF0000"/>
                </a:solidFill>
              </a:rPr>
              <a:t>386 __ Japanese Americans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	</a:t>
            </a:r>
            <a:r>
              <a:rPr lang="en-US" dirty="0" smtClean="0">
                <a:solidFill>
                  <a:srgbClr val="FF0000"/>
                </a:solidFill>
              </a:rPr>
              <a:t>386 __ Women $2 </a:t>
            </a:r>
            <a:r>
              <a:rPr lang="en-US" dirty="0" err="1" smtClean="0">
                <a:solidFill>
                  <a:srgbClr val="FF0000"/>
                </a:solidFill>
              </a:rPr>
              <a:t>lcdgt</a:t>
            </a:r>
            <a:endParaRPr lang="en-US" dirty="0" smtClean="0">
              <a:solidFill>
                <a:srgbClr val="FF0000"/>
              </a:solidFill>
            </a:endParaRPr>
          </a:p>
          <a:p>
            <a:pPr marL="0" indent="0">
              <a:buNone/>
            </a:pPr>
            <a:r>
              <a:rPr lang="en-US" dirty="0">
                <a:solidFill>
                  <a:srgbClr val="FF0000"/>
                </a:solidFill>
              </a:rPr>
              <a:t>	</a:t>
            </a:r>
            <a:r>
              <a:rPr lang="en-US" dirty="0" smtClean="0">
                <a:solidFill>
                  <a:srgbClr val="FF0000"/>
                </a:solidFill>
              </a:rPr>
              <a:t>386 __ Teachers $2 </a:t>
            </a:r>
            <a:r>
              <a:rPr lang="en-US" dirty="0" err="1" smtClean="0">
                <a:solidFill>
                  <a:srgbClr val="FF0000"/>
                </a:solidFill>
              </a:rPr>
              <a:t>lcdgt</a:t>
            </a:r>
            <a:endParaRPr lang="en-US" dirty="0" smtClean="0">
              <a:solidFill>
                <a:srgbClr val="FF0000"/>
              </a:solidFill>
            </a:endParaRPr>
          </a:p>
          <a:p>
            <a:pPr marL="0" indent="0">
              <a:buNone/>
            </a:pPr>
            <a:r>
              <a:rPr lang="en-US" dirty="0"/>
              <a:t>	</a:t>
            </a:r>
            <a:r>
              <a:rPr lang="en-US" dirty="0" smtClean="0"/>
              <a:t>    </a:t>
            </a:r>
            <a:r>
              <a:rPr lang="en-US" i="1" dirty="0" smtClean="0">
                <a:solidFill>
                  <a:schemeClr val="accent2">
                    <a:lumMod val="50000"/>
                  </a:schemeClr>
                </a:solidFill>
              </a:rPr>
              <a:t>A work or works created by Japanese American women 	    teachers</a:t>
            </a:r>
          </a:p>
        </p:txBody>
      </p:sp>
      <p:cxnSp>
        <p:nvCxnSpPr>
          <p:cNvPr id="5" name="Straight Connector 4"/>
          <p:cNvCxnSpPr/>
          <p:nvPr/>
        </p:nvCxnSpPr>
        <p:spPr>
          <a:xfrm flipV="1">
            <a:off x="3060635" y="2295331"/>
            <a:ext cx="6465920" cy="230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B3796095-66C8-4103-BE03-53F2BACA5387}" type="slidenum">
              <a:rPr lang="en-US" smtClean="0"/>
              <a:t>83</a:t>
            </a:fld>
            <a:endParaRPr lang="en-US"/>
          </a:p>
        </p:txBody>
      </p:sp>
    </p:spTree>
    <p:extLst>
      <p:ext uri="{BB962C8B-B14F-4D97-AF65-F5344CB8AC3E}">
        <p14:creationId xmlns:p14="http://schemas.microsoft.com/office/powerpoint/2010/main" val="17982836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070" y="129264"/>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1092070" y="1123436"/>
            <a:ext cx="10855420" cy="5598039"/>
          </a:xfrm>
        </p:spPr>
        <p:txBody>
          <a:bodyPr>
            <a:normAutofit fontScale="92500" lnSpcReduction="20000"/>
          </a:bodyPr>
          <a:lstStyle/>
          <a:p>
            <a:r>
              <a:rPr lang="en-US" dirty="0" smtClean="0"/>
              <a:t>New $</a:t>
            </a:r>
            <a:r>
              <a:rPr lang="en-US" dirty="0" err="1" smtClean="0"/>
              <a:t>i</a:t>
            </a:r>
            <a:r>
              <a:rPr lang="en-US" dirty="0" smtClean="0"/>
              <a:t> (Relationship information) and $4 (Relationship) can be used to record relationship of the term(s) recorded and the resource described</a:t>
            </a:r>
          </a:p>
          <a:p>
            <a:pPr marL="0" indent="0">
              <a:buNone/>
            </a:pPr>
            <a:endParaRPr lang="en-US" dirty="0"/>
          </a:p>
          <a:p>
            <a:pPr marL="0" indent="0">
              <a:buNone/>
            </a:pPr>
            <a:r>
              <a:rPr lang="it-IT" dirty="0" smtClean="0"/>
              <a:t>100 1_  Messiaen</a:t>
            </a:r>
            <a:r>
              <a:rPr lang="it-IT" dirty="0"/>
              <a:t>, Olivier, </a:t>
            </a:r>
            <a:r>
              <a:rPr lang="it-IT" dirty="0" smtClean="0"/>
              <a:t>$d 1908-1992, $e composer.</a:t>
            </a:r>
            <a:endParaRPr lang="it-IT" dirty="0"/>
          </a:p>
          <a:p>
            <a:pPr marL="0" indent="0">
              <a:buNone/>
            </a:pPr>
            <a:r>
              <a:rPr lang="it-IT" dirty="0" smtClean="0"/>
              <a:t>245 10  Turangal</a:t>
            </a:r>
            <a:r>
              <a:rPr lang="it-IT" dirty="0" smtClean="0">
                <a:cs typeface="Arial" panose="020B0604020202020204" pitchFamily="34" charset="0"/>
              </a:rPr>
              <a:t>î</a:t>
            </a:r>
            <a:r>
              <a:rPr lang="it-IT" dirty="0" smtClean="0"/>
              <a:t>la-symphonie </a:t>
            </a:r>
            <a:r>
              <a:rPr lang="it-IT" dirty="0"/>
              <a:t>/ </a:t>
            </a:r>
            <a:r>
              <a:rPr lang="it-IT" dirty="0" smtClean="0"/>
              <a:t>$c </a:t>
            </a:r>
            <a:r>
              <a:rPr lang="it-IT" dirty="0"/>
              <a:t>Messiaen.</a:t>
            </a:r>
            <a:endParaRPr lang="en-US" dirty="0"/>
          </a:p>
          <a:p>
            <a:pPr marL="0" indent="0">
              <a:buNone/>
            </a:pPr>
            <a:r>
              <a:rPr lang="en-US" dirty="0"/>
              <a:t>511 0_ </a:t>
            </a:r>
            <a:r>
              <a:rPr lang="en-US" dirty="0" smtClean="0"/>
              <a:t> Pierre-Laurent </a:t>
            </a:r>
            <a:r>
              <a:rPr lang="en-US" dirty="0" err="1"/>
              <a:t>Aimard</a:t>
            </a:r>
            <a:r>
              <a:rPr lang="en-US" dirty="0"/>
              <a:t>, piano ; Dominique Kim, </a:t>
            </a:r>
            <a:r>
              <a:rPr lang="en-US" dirty="0" err="1"/>
              <a:t>ondes</a:t>
            </a:r>
            <a:r>
              <a:rPr lang="en-US" dirty="0"/>
              <a:t> </a:t>
            </a:r>
            <a:r>
              <a:rPr lang="en-US" dirty="0" err="1"/>
              <a:t>Martenot</a:t>
            </a:r>
            <a:r>
              <a:rPr lang="en-US" dirty="0"/>
              <a:t> </a:t>
            </a:r>
            <a:r>
              <a:rPr lang="en-US" dirty="0" smtClean="0"/>
              <a:t>;</a:t>
            </a:r>
          </a:p>
          <a:p>
            <a:pPr marL="0" indent="0">
              <a:buNone/>
            </a:pPr>
            <a:r>
              <a:rPr lang="en-US" dirty="0"/>
              <a:t>	</a:t>
            </a:r>
            <a:r>
              <a:rPr lang="en-US" dirty="0" smtClean="0"/>
              <a:t>  Berliner </a:t>
            </a:r>
            <a:r>
              <a:rPr lang="en-US" dirty="0" err="1"/>
              <a:t>Philharmoniker</a:t>
            </a:r>
            <a:r>
              <a:rPr lang="en-US" dirty="0"/>
              <a:t> ; Kent Nagano, conductor</a:t>
            </a:r>
            <a:r>
              <a:rPr lang="en-US" dirty="0" smtClean="0"/>
              <a:t>.</a:t>
            </a:r>
          </a:p>
          <a:p>
            <a:pPr marL="0" indent="0">
              <a:buNone/>
            </a:pPr>
            <a:endParaRPr lang="en-US" dirty="0" smtClean="0"/>
          </a:p>
          <a:p>
            <a:pPr marL="0" indent="0">
              <a:buNone/>
            </a:pPr>
            <a:r>
              <a:rPr lang="en-US" dirty="0" smtClean="0">
                <a:solidFill>
                  <a:srgbClr val="FF0000"/>
                </a:solidFill>
              </a:rPr>
              <a:t>386 __  </a:t>
            </a:r>
            <a:r>
              <a:rPr lang="en-US" dirty="0" smtClean="0">
                <a:solidFill>
                  <a:srgbClr val="7030A0"/>
                </a:solidFill>
              </a:rPr>
              <a:t>$</a:t>
            </a:r>
            <a:r>
              <a:rPr lang="en-US" dirty="0" err="1" smtClean="0">
                <a:solidFill>
                  <a:srgbClr val="7030A0"/>
                </a:solidFill>
              </a:rPr>
              <a:t>i</a:t>
            </a:r>
            <a:r>
              <a:rPr lang="en-US" dirty="0" smtClean="0">
                <a:solidFill>
                  <a:srgbClr val="7030A0"/>
                </a:solidFill>
              </a:rPr>
              <a:t> Composer: </a:t>
            </a:r>
            <a:r>
              <a:rPr lang="en-US" dirty="0" smtClean="0">
                <a:solidFill>
                  <a:srgbClr val="FF0000"/>
                </a:solidFill>
              </a:rPr>
              <a:t>$a French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a:t>
            </a:r>
            <a:r>
              <a:rPr lang="en-US" dirty="0" err="1" smtClean="0">
                <a:solidFill>
                  <a:srgbClr val="7030A0"/>
                </a:solidFill>
              </a:rPr>
              <a:t>i</a:t>
            </a:r>
            <a:r>
              <a:rPr lang="en-US" dirty="0" smtClean="0">
                <a:solidFill>
                  <a:srgbClr val="7030A0"/>
                </a:solidFill>
              </a:rPr>
              <a:t> Instrumentalist (piano): </a:t>
            </a:r>
            <a:r>
              <a:rPr lang="en-US" dirty="0" smtClean="0">
                <a:solidFill>
                  <a:srgbClr val="FF0000"/>
                </a:solidFill>
              </a:rPr>
              <a:t>$a French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a:t>
            </a:r>
            <a:r>
              <a:rPr lang="en-US" dirty="0" err="1" smtClean="0">
                <a:solidFill>
                  <a:srgbClr val="7030A0"/>
                </a:solidFill>
              </a:rPr>
              <a:t>i</a:t>
            </a:r>
            <a:r>
              <a:rPr lang="en-US" dirty="0" smtClean="0">
                <a:solidFill>
                  <a:srgbClr val="7030A0"/>
                </a:solidFill>
              </a:rPr>
              <a:t> Instrumentalist (</a:t>
            </a:r>
            <a:r>
              <a:rPr lang="en-US" dirty="0" err="1" smtClean="0">
                <a:solidFill>
                  <a:srgbClr val="7030A0"/>
                </a:solidFill>
              </a:rPr>
              <a:t>ondes</a:t>
            </a:r>
            <a:r>
              <a:rPr lang="en-US" dirty="0" smtClean="0">
                <a:solidFill>
                  <a:srgbClr val="7030A0"/>
                </a:solidFill>
              </a:rPr>
              <a:t> </a:t>
            </a:r>
            <a:r>
              <a:rPr lang="en-US" dirty="0" err="1" smtClean="0">
                <a:solidFill>
                  <a:srgbClr val="7030A0"/>
                </a:solidFill>
              </a:rPr>
              <a:t>Martenot</a:t>
            </a:r>
            <a:r>
              <a:rPr lang="en-US" dirty="0" smtClean="0">
                <a:solidFill>
                  <a:srgbClr val="7030A0"/>
                </a:solidFill>
              </a:rPr>
              <a:t>): </a:t>
            </a:r>
            <a:r>
              <a:rPr lang="en-US" dirty="0" smtClean="0">
                <a:solidFill>
                  <a:srgbClr val="FF0000"/>
                </a:solidFill>
              </a:rPr>
              <a:t>$a South Koreans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a:t>
            </a:r>
            <a:r>
              <a:rPr lang="en-US" dirty="0" err="1" smtClean="0">
                <a:solidFill>
                  <a:srgbClr val="7030A0"/>
                </a:solidFill>
              </a:rPr>
              <a:t>i</a:t>
            </a:r>
            <a:r>
              <a:rPr lang="en-US" dirty="0" smtClean="0">
                <a:solidFill>
                  <a:srgbClr val="7030A0"/>
                </a:solidFill>
              </a:rPr>
              <a:t> Performer: </a:t>
            </a:r>
            <a:r>
              <a:rPr lang="en-US" dirty="0" smtClean="0">
                <a:solidFill>
                  <a:srgbClr val="FF0000"/>
                </a:solidFill>
              </a:rPr>
              <a:t>$a Germans $2 </a:t>
            </a:r>
            <a:r>
              <a:rPr lang="en-US" dirty="0" err="1" smtClean="0">
                <a:solidFill>
                  <a:srgbClr val="FF0000"/>
                </a:solidFill>
              </a:rPr>
              <a:t>lcdgt</a:t>
            </a:r>
            <a:endParaRPr lang="en-US" dirty="0" smtClean="0">
              <a:solidFill>
                <a:srgbClr val="FF0000"/>
              </a:solidFill>
            </a:endParaRPr>
          </a:p>
          <a:p>
            <a:pPr marL="0" indent="0">
              <a:buNone/>
            </a:pPr>
            <a:r>
              <a:rPr lang="en-US" dirty="0" smtClean="0">
                <a:solidFill>
                  <a:srgbClr val="FF0000"/>
                </a:solidFill>
              </a:rPr>
              <a:t>386 __  </a:t>
            </a:r>
            <a:r>
              <a:rPr lang="en-US" dirty="0" smtClean="0">
                <a:solidFill>
                  <a:srgbClr val="7030A0"/>
                </a:solidFill>
              </a:rPr>
              <a:t>$</a:t>
            </a:r>
            <a:r>
              <a:rPr lang="en-US" dirty="0" err="1" smtClean="0">
                <a:solidFill>
                  <a:srgbClr val="7030A0"/>
                </a:solidFill>
              </a:rPr>
              <a:t>i</a:t>
            </a:r>
            <a:r>
              <a:rPr lang="en-US" dirty="0" smtClean="0">
                <a:solidFill>
                  <a:srgbClr val="7030A0"/>
                </a:solidFill>
              </a:rPr>
              <a:t> Conductor: </a:t>
            </a:r>
            <a:r>
              <a:rPr lang="en-US" dirty="0" smtClean="0">
                <a:solidFill>
                  <a:srgbClr val="FF0000"/>
                </a:solidFill>
              </a:rPr>
              <a:t>$a Americans $a Japanese Americans $a </a:t>
            </a:r>
            <a:r>
              <a:rPr lang="en-US" dirty="0">
                <a:solidFill>
                  <a:srgbClr val="FF0000"/>
                </a:solidFill>
              </a:rPr>
              <a:t>Sanseis</a:t>
            </a:r>
            <a:r>
              <a:rPr lang="en-US" dirty="0" smtClean="0">
                <a:solidFill>
                  <a:srgbClr val="FF0000"/>
                </a:solidFill>
              </a:rPr>
              <a:t> $2 </a:t>
            </a:r>
            <a:r>
              <a:rPr lang="en-US" dirty="0" err="1" smtClean="0">
                <a:solidFill>
                  <a:srgbClr val="FF0000"/>
                </a:solidFill>
              </a:rPr>
              <a:t>lcdgt</a:t>
            </a:r>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B3796095-66C8-4103-BE03-53F2BACA5387}" type="slidenum">
              <a:rPr lang="en-US" smtClean="0"/>
              <a:t>84</a:t>
            </a:fld>
            <a:endParaRPr lang="en-US"/>
          </a:p>
        </p:txBody>
      </p:sp>
    </p:spTree>
    <p:extLst>
      <p:ext uri="{BB962C8B-B14F-4D97-AF65-F5344CB8AC3E}">
        <p14:creationId xmlns:p14="http://schemas.microsoft.com/office/powerpoint/2010/main" val="181174698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070" y="129264"/>
            <a:ext cx="7886700" cy="714798"/>
          </a:xfrm>
        </p:spPr>
        <p:txBody>
          <a:bodyPr/>
          <a:lstStyle/>
          <a:p>
            <a:r>
              <a:rPr lang="en-US" dirty="0" smtClean="0"/>
              <a:t>386 Field</a:t>
            </a:r>
            <a:endParaRPr lang="en-US" dirty="0"/>
          </a:p>
        </p:txBody>
      </p:sp>
      <p:sp>
        <p:nvSpPr>
          <p:cNvPr id="3" name="Content Placeholder 2"/>
          <p:cNvSpPr>
            <a:spLocks noGrp="1"/>
          </p:cNvSpPr>
          <p:nvPr>
            <p:ph idx="1"/>
          </p:nvPr>
        </p:nvSpPr>
        <p:spPr>
          <a:xfrm>
            <a:off x="1092070" y="1059366"/>
            <a:ext cx="11099930" cy="5662109"/>
          </a:xfrm>
        </p:spPr>
        <p:txBody>
          <a:bodyPr>
            <a:normAutofit lnSpcReduction="10000"/>
          </a:bodyPr>
          <a:lstStyle/>
          <a:p>
            <a:pPr>
              <a:spcAft>
                <a:spcPts val="1200"/>
              </a:spcAft>
            </a:pPr>
            <a:r>
              <a:rPr lang="en-US" dirty="0" smtClean="0"/>
              <a:t>New $</a:t>
            </a:r>
            <a:r>
              <a:rPr lang="en-US" dirty="0" err="1" smtClean="0"/>
              <a:t>i</a:t>
            </a:r>
            <a:r>
              <a:rPr lang="en-US" dirty="0" smtClean="0"/>
              <a:t> (Relationship information) and $4 (Relationship) can be used to record relationship of the term(s) recorded and the resource described</a:t>
            </a:r>
          </a:p>
          <a:p>
            <a:pPr marL="0" indent="0">
              <a:buNone/>
            </a:pPr>
            <a:r>
              <a:rPr lang="it-IT" dirty="0" smtClean="0"/>
              <a:t>130 0_  Gravity </a:t>
            </a:r>
            <a:r>
              <a:rPr lang="it-IT" dirty="0"/>
              <a:t>(Motion picture : 2013)</a:t>
            </a:r>
          </a:p>
          <a:p>
            <a:pPr marL="0" indent="0">
              <a:buNone/>
            </a:pPr>
            <a:r>
              <a:rPr lang="it-IT" dirty="0" smtClean="0"/>
              <a:t>245 10  Gravity </a:t>
            </a:r>
            <a:r>
              <a:rPr lang="it-IT" dirty="0"/>
              <a:t>/ </a:t>
            </a:r>
            <a:r>
              <a:rPr lang="it-IT" dirty="0" smtClean="0"/>
              <a:t>$c </a:t>
            </a:r>
            <a:r>
              <a:rPr lang="it-IT" dirty="0"/>
              <a:t>directed by Alfonso Cuarón ; written by </a:t>
            </a:r>
            <a:r>
              <a:rPr lang="it-IT" dirty="0" smtClean="0"/>
              <a:t>Alfonso</a:t>
            </a:r>
          </a:p>
          <a:p>
            <a:pPr marL="0" indent="0">
              <a:buNone/>
            </a:pPr>
            <a:r>
              <a:rPr lang="it-IT" dirty="0"/>
              <a:t>	</a:t>
            </a:r>
            <a:r>
              <a:rPr lang="it-IT" dirty="0" smtClean="0"/>
              <a:t>   Cuarón </a:t>
            </a:r>
            <a:r>
              <a:rPr lang="it-IT" dirty="0"/>
              <a:t>&amp; Jonás Cuarón ; produced by Alfonso Cuarón ; </a:t>
            </a:r>
            <a:r>
              <a:rPr lang="it-IT" dirty="0" smtClean="0"/>
              <a:t>produced</a:t>
            </a:r>
          </a:p>
          <a:p>
            <a:pPr marL="0" indent="0">
              <a:buNone/>
            </a:pPr>
            <a:r>
              <a:rPr lang="it-IT" dirty="0"/>
              <a:t>	</a:t>
            </a:r>
            <a:r>
              <a:rPr lang="it-IT" dirty="0" smtClean="0"/>
              <a:t>   by </a:t>
            </a:r>
            <a:r>
              <a:rPr lang="it-IT" dirty="0"/>
              <a:t>David Heyman ; executive producers, Nikki Penny, </a:t>
            </a:r>
            <a:r>
              <a:rPr lang="it-IT" dirty="0" smtClean="0"/>
              <a:t>Chris</a:t>
            </a:r>
          </a:p>
          <a:p>
            <a:pPr marL="0" indent="0">
              <a:buNone/>
            </a:pPr>
            <a:r>
              <a:rPr lang="it-IT" dirty="0"/>
              <a:t>	</a:t>
            </a:r>
            <a:r>
              <a:rPr lang="it-IT" dirty="0" smtClean="0"/>
              <a:t>   DeFaria</a:t>
            </a:r>
            <a:r>
              <a:rPr lang="it-IT" dirty="0"/>
              <a:t>, Stephen Jones ; a Warner Bros. Pictures presentation ; </a:t>
            </a:r>
            <a:r>
              <a:rPr lang="it-IT" dirty="0" smtClean="0"/>
              <a:t>an</a:t>
            </a:r>
          </a:p>
          <a:p>
            <a:pPr marL="0" indent="0">
              <a:buNone/>
            </a:pPr>
            <a:r>
              <a:rPr lang="it-IT" dirty="0"/>
              <a:t>	</a:t>
            </a:r>
            <a:r>
              <a:rPr lang="it-IT" dirty="0" smtClean="0"/>
              <a:t>   Esperanto </a:t>
            </a:r>
            <a:r>
              <a:rPr lang="it-IT" dirty="0"/>
              <a:t>Filmoj produktado ; a Heyday Films production ; </a:t>
            </a:r>
            <a:r>
              <a:rPr lang="it-IT" dirty="0" smtClean="0"/>
              <a:t>an</a:t>
            </a:r>
          </a:p>
          <a:p>
            <a:pPr marL="0" indent="0">
              <a:buNone/>
            </a:pPr>
            <a:r>
              <a:rPr lang="it-IT" dirty="0"/>
              <a:t>	</a:t>
            </a:r>
            <a:r>
              <a:rPr lang="it-IT" dirty="0" smtClean="0"/>
              <a:t>   Alfonso </a:t>
            </a:r>
            <a:r>
              <a:rPr lang="it-IT" dirty="0"/>
              <a:t>Cuarón film</a:t>
            </a:r>
            <a:r>
              <a:rPr lang="it-IT" dirty="0" smtClean="0"/>
              <a:t>.</a:t>
            </a:r>
          </a:p>
          <a:p>
            <a:pPr marL="0" indent="0">
              <a:buNone/>
            </a:pPr>
            <a:r>
              <a:rPr lang="it-IT" dirty="0" smtClean="0"/>
              <a:t>257 __  </a:t>
            </a:r>
            <a:r>
              <a:rPr lang="en-US" dirty="0" smtClean="0"/>
              <a:t>United </a:t>
            </a:r>
            <a:r>
              <a:rPr lang="en-US" dirty="0"/>
              <a:t>States </a:t>
            </a:r>
            <a:r>
              <a:rPr lang="en-US" dirty="0" smtClean="0"/>
              <a:t>$a </a:t>
            </a:r>
            <a:r>
              <a:rPr lang="en-US" dirty="0"/>
              <a:t>Great Britain </a:t>
            </a:r>
            <a:r>
              <a:rPr lang="en-US" dirty="0" smtClean="0"/>
              <a:t>$2 </a:t>
            </a:r>
            <a:r>
              <a:rPr lang="en-US" dirty="0" err="1"/>
              <a:t>naf</a:t>
            </a:r>
            <a:endParaRPr lang="it-IT" dirty="0" smtClean="0"/>
          </a:p>
          <a:p>
            <a:pPr marL="0" indent="0">
              <a:buNone/>
            </a:pPr>
            <a:r>
              <a:rPr lang="en-US" dirty="0" smtClean="0">
                <a:solidFill>
                  <a:srgbClr val="FF0000"/>
                </a:solidFill>
              </a:rPr>
              <a:t>386 __  </a:t>
            </a:r>
            <a:r>
              <a:rPr lang="en-US" dirty="0" smtClean="0">
                <a:solidFill>
                  <a:schemeClr val="accent6">
                    <a:lumMod val="50000"/>
                  </a:schemeClr>
                </a:solidFill>
              </a:rPr>
              <a:t>$</a:t>
            </a:r>
            <a:r>
              <a:rPr lang="en-US" dirty="0">
                <a:solidFill>
                  <a:schemeClr val="accent6">
                    <a:lumMod val="50000"/>
                  </a:schemeClr>
                </a:solidFill>
              </a:rPr>
              <a:t>4 http://id.loc.gov/vocabulary/relators/fmd </a:t>
            </a:r>
            <a:r>
              <a:rPr lang="en-US" dirty="0" smtClean="0">
                <a:solidFill>
                  <a:srgbClr val="7030A0"/>
                </a:solidFill>
              </a:rPr>
              <a:t>$</a:t>
            </a:r>
            <a:r>
              <a:rPr lang="en-US" dirty="0" err="1" smtClean="0">
                <a:solidFill>
                  <a:srgbClr val="7030A0"/>
                </a:solidFill>
              </a:rPr>
              <a:t>i</a:t>
            </a:r>
            <a:r>
              <a:rPr lang="en-US" dirty="0" smtClean="0">
                <a:solidFill>
                  <a:srgbClr val="7030A0"/>
                </a:solidFill>
              </a:rPr>
              <a:t> Film director: </a:t>
            </a:r>
            <a:r>
              <a:rPr lang="en-US" dirty="0" smtClean="0">
                <a:solidFill>
                  <a:srgbClr val="FF0000"/>
                </a:solidFill>
              </a:rPr>
              <a:t>$a</a:t>
            </a:r>
          </a:p>
          <a:p>
            <a:pPr marL="0" indent="0">
              <a:buNone/>
            </a:pPr>
            <a:r>
              <a:rPr lang="en-US" dirty="0">
                <a:solidFill>
                  <a:srgbClr val="FF0000"/>
                </a:solidFill>
              </a:rPr>
              <a:t>	</a:t>
            </a:r>
            <a:r>
              <a:rPr lang="en-US" dirty="0" smtClean="0">
                <a:solidFill>
                  <a:srgbClr val="FF0000"/>
                </a:solidFill>
              </a:rPr>
              <a:t>   Mexicans $a Men $2 </a:t>
            </a:r>
            <a:r>
              <a:rPr lang="en-US" dirty="0" err="1" smtClean="0">
                <a:solidFill>
                  <a:srgbClr val="FF0000"/>
                </a:solidFill>
              </a:rPr>
              <a:t>lcdgt</a:t>
            </a:r>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B3796095-66C8-4103-BE03-53F2BACA5387}" type="slidenum">
              <a:rPr lang="en-US" smtClean="0"/>
              <a:t>85</a:t>
            </a:fld>
            <a:endParaRPr lang="en-US"/>
          </a:p>
        </p:txBody>
      </p:sp>
    </p:spTree>
    <p:extLst>
      <p:ext uri="{BB962C8B-B14F-4D97-AF65-F5344CB8AC3E}">
        <p14:creationId xmlns:p14="http://schemas.microsoft.com/office/powerpoint/2010/main" val="37336904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Vocabularies to Use?</a:t>
            </a:r>
            <a:endParaRPr lang="en-US" dirty="0"/>
          </a:p>
        </p:txBody>
      </p:sp>
      <p:sp>
        <p:nvSpPr>
          <p:cNvPr id="3" name="Content Placeholder 2"/>
          <p:cNvSpPr>
            <a:spLocks noGrp="1"/>
          </p:cNvSpPr>
          <p:nvPr>
            <p:ph idx="1"/>
          </p:nvPr>
        </p:nvSpPr>
        <p:spPr>
          <a:xfrm>
            <a:off x="1137423" y="1600200"/>
            <a:ext cx="10482147" cy="5257799"/>
          </a:xfrm>
        </p:spPr>
        <p:txBody>
          <a:bodyPr>
            <a:normAutofit lnSpcReduction="10000"/>
          </a:bodyPr>
          <a:lstStyle/>
          <a:p>
            <a:pPr>
              <a:spcAft>
                <a:spcPts val="1200"/>
              </a:spcAft>
            </a:pPr>
            <a:r>
              <a:rPr lang="en-US" dirty="0" smtClean="0"/>
              <a:t>Any vocabularies that are on the </a:t>
            </a:r>
            <a:r>
              <a:rPr lang="en-US" i="1" dirty="0" smtClean="0"/>
              <a:t>Subject Heading and Term Source Codes</a:t>
            </a:r>
            <a:r>
              <a:rPr lang="en-US" dirty="0" smtClean="0"/>
              <a:t> list or other appropriate specialized lists such as </a:t>
            </a:r>
            <a:r>
              <a:rPr lang="en-US" i="1" dirty="0" smtClean="0"/>
              <a:t>Occupation Term Source Codes</a:t>
            </a:r>
            <a:endParaRPr lang="en-US" dirty="0" smtClean="0"/>
          </a:p>
          <a:p>
            <a:pPr marL="0" indent="0">
              <a:buNone/>
            </a:pPr>
            <a:endParaRPr lang="en-US" dirty="0" smtClean="0"/>
          </a:p>
          <a:p>
            <a:pPr>
              <a:spcBef>
                <a:spcPts val="1800"/>
              </a:spcBef>
              <a:spcAft>
                <a:spcPts val="1600"/>
              </a:spcAft>
            </a:pPr>
            <a:r>
              <a:rPr lang="en-US" dirty="0" smtClean="0"/>
              <a:t>LCDGT is being developed as a preferred vocabulary to use in these fields</a:t>
            </a:r>
          </a:p>
          <a:p>
            <a:r>
              <a:rPr lang="en-US" dirty="0"/>
              <a:t>My advice: </a:t>
            </a:r>
          </a:p>
          <a:p>
            <a:pPr marL="0" indent="0">
              <a:buNone/>
            </a:pPr>
            <a:r>
              <a:rPr lang="en-US" dirty="0"/>
              <a:t>	1)  use LCDGT as first choice</a:t>
            </a:r>
          </a:p>
          <a:p>
            <a:pPr marL="0" indent="0">
              <a:buNone/>
            </a:pPr>
            <a:r>
              <a:rPr lang="en-US" dirty="0"/>
              <a:t>	2)  propose needed new terms through SACO whenever possible</a:t>
            </a:r>
          </a:p>
          <a:p>
            <a:pPr marL="0" indent="0">
              <a:buNone/>
            </a:pPr>
            <a:r>
              <a:rPr lang="en-US" dirty="0"/>
              <a:t>	3)  use other vocabularies (LCSH, </a:t>
            </a:r>
            <a:r>
              <a:rPr lang="en-US" dirty="0" err="1"/>
              <a:t>MeSH</a:t>
            </a:r>
            <a:r>
              <a:rPr lang="en-US" dirty="0"/>
              <a:t>, AAT, etc.) as third </a:t>
            </a:r>
            <a:r>
              <a:rPr lang="en-US" dirty="0" smtClean="0"/>
              <a:t>resort</a:t>
            </a:r>
          </a:p>
          <a:p>
            <a:pPr marL="0" indent="0">
              <a:buNone/>
            </a:pPr>
            <a:r>
              <a:rPr lang="en-US" dirty="0"/>
              <a:t>	</a:t>
            </a:r>
            <a:r>
              <a:rPr lang="en-US" dirty="0" smtClean="0"/>
              <a:t>4)  use uncontrolled or locally maintained terms as last resort</a:t>
            </a:r>
            <a:endParaRPr lang="en-US" dirty="0"/>
          </a:p>
          <a:p>
            <a:endParaRPr lang="en-US" dirty="0"/>
          </a:p>
        </p:txBody>
      </p:sp>
      <p:sp>
        <p:nvSpPr>
          <p:cNvPr id="4" name="Slide Number Placeholder 3"/>
          <p:cNvSpPr>
            <a:spLocks noGrp="1"/>
          </p:cNvSpPr>
          <p:nvPr>
            <p:ph type="sldNum" sz="quarter" idx="12"/>
          </p:nvPr>
        </p:nvSpPr>
        <p:spPr/>
        <p:txBody>
          <a:bodyPr/>
          <a:lstStyle/>
          <a:p>
            <a:fld id="{B3796095-66C8-4103-BE03-53F2BACA5387}" type="slidenum">
              <a:rPr lang="en-US" smtClean="0"/>
              <a:t>86</a:t>
            </a:fld>
            <a:endParaRPr lang="en-US"/>
          </a:p>
        </p:txBody>
      </p:sp>
      <p:sp>
        <p:nvSpPr>
          <p:cNvPr id="5" name="TextBox 4"/>
          <p:cNvSpPr txBox="1"/>
          <p:nvPr/>
        </p:nvSpPr>
        <p:spPr>
          <a:xfrm>
            <a:off x="2213454" y="2745132"/>
            <a:ext cx="8330084" cy="769441"/>
          </a:xfrm>
          <a:prstGeom prst="rect">
            <a:avLst/>
          </a:prstGeom>
          <a:noFill/>
        </p:spPr>
        <p:txBody>
          <a:bodyPr wrap="square" rtlCol="0">
            <a:spAutoFit/>
          </a:bodyPr>
          <a:lstStyle/>
          <a:p>
            <a:r>
              <a:rPr lang="en-US" sz="2600" dirty="0">
                <a:hlinkClick r:id="rId3"/>
              </a:rPr>
              <a:t>http://www.loc.gov/standards/sourcelist/subject.html</a:t>
            </a:r>
            <a:endParaRPr lang="en-US" sz="2600" dirty="0"/>
          </a:p>
          <a:p>
            <a:endParaRPr lang="en-US" dirty="0"/>
          </a:p>
        </p:txBody>
      </p:sp>
    </p:spTree>
    <p:extLst>
      <p:ext uri="{BB962C8B-B14F-4D97-AF65-F5344CB8AC3E}">
        <p14:creationId xmlns:p14="http://schemas.microsoft.com/office/powerpoint/2010/main" val="40759917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81" y="278542"/>
            <a:ext cx="8496300" cy="745629"/>
          </a:xfrm>
        </p:spPr>
        <p:txBody>
          <a:bodyPr/>
          <a:lstStyle/>
          <a:p>
            <a:r>
              <a:rPr lang="en-US" sz="4200" dirty="0" smtClean="0"/>
              <a:t>Where Can You Find LCDGT Terms?</a:t>
            </a:r>
            <a:endParaRPr lang="en-US" sz="4200" dirty="0"/>
          </a:p>
        </p:txBody>
      </p:sp>
      <p:sp>
        <p:nvSpPr>
          <p:cNvPr id="3" name="Content Placeholder 2"/>
          <p:cNvSpPr>
            <a:spLocks noGrp="1"/>
          </p:cNvSpPr>
          <p:nvPr>
            <p:ph idx="1"/>
          </p:nvPr>
        </p:nvSpPr>
        <p:spPr>
          <a:xfrm>
            <a:off x="995881" y="1248937"/>
            <a:ext cx="10719303" cy="5472538"/>
          </a:xfrm>
        </p:spPr>
        <p:txBody>
          <a:bodyPr>
            <a:noAutofit/>
          </a:bodyPr>
          <a:lstStyle/>
          <a:p>
            <a:r>
              <a:rPr lang="en-US" sz="2500" dirty="0" smtClean="0"/>
              <a:t>Available </a:t>
            </a:r>
            <a:r>
              <a:rPr lang="en-US" sz="2500" dirty="0"/>
              <a:t>in Classification Web and through LC’s Linked Data Service (id.loc.gov</a:t>
            </a:r>
            <a:r>
              <a:rPr lang="en-US" sz="2500" dirty="0" smtClean="0"/>
              <a:t>)</a:t>
            </a:r>
          </a:p>
          <a:p>
            <a:r>
              <a:rPr lang="en-US" sz="2500" dirty="0" smtClean="0"/>
              <a:t>Now also searchable through Cataloger’s Desktop (if you have a Class Web subscription)</a:t>
            </a:r>
          </a:p>
          <a:p>
            <a:r>
              <a:rPr lang="en-US" sz="2500" dirty="0"/>
              <a:t>Annually created PDF file at </a:t>
            </a:r>
            <a:r>
              <a:rPr lang="en-US" sz="2500" dirty="0">
                <a:hlinkClick r:id="rId3"/>
              </a:rPr>
              <a:t>https://</a:t>
            </a:r>
            <a:r>
              <a:rPr lang="en-US" sz="2500" dirty="0" smtClean="0">
                <a:hlinkClick r:id="rId3"/>
              </a:rPr>
              <a:t>www.loc.gov/aba/publications/FreeLCDGT/DEMOGRAPHIC.pdf</a:t>
            </a:r>
            <a:endParaRPr lang="en-US" sz="2500" dirty="0" smtClean="0"/>
          </a:p>
          <a:p>
            <a:r>
              <a:rPr lang="en-US" sz="2500" dirty="0" err="1"/>
              <a:t>Netanel</a:t>
            </a:r>
            <a:r>
              <a:rPr lang="en-US" sz="2500" dirty="0"/>
              <a:t> </a:t>
            </a:r>
            <a:r>
              <a:rPr lang="en-US" sz="2500" dirty="0" err="1" smtClean="0"/>
              <a:t>Ganin’s</a:t>
            </a:r>
            <a:r>
              <a:rPr lang="en-US" sz="2500" dirty="0"/>
              <a:t> list at </a:t>
            </a:r>
            <a:r>
              <a:rPr lang="en-US" sz="2500" dirty="0">
                <a:hlinkClick r:id="rId4"/>
              </a:rPr>
              <a:t>http://</a:t>
            </a:r>
            <a:r>
              <a:rPr lang="en-US" sz="2500" dirty="0" smtClean="0">
                <a:hlinkClick r:id="rId4"/>
              </a:rPr>
              <a:t>www.netanelganin.com/projects/lcdgt/lcdgt.html</a:t>
            </a:r>
            <a:endParaRPr lang="en-US" sz="2500" dirty="0" smtClean="0"/>
          </a:p>
          <a:p>
            <a:r>
              <a:rPr lang="en-US" sz="2400" dirty="0" smtClean="0"/>
              <a:t>New and changed terms are posted in the monthly lists at </a:t>
            </a:r>
            <a:r>
              <a:rPr lang="en-US" sz="2400" dirty="0" smtClean="0">
                <a:hlinkClick r:id="rId5"/>
              </a:rPr>
              <a:t>http</a:t>
            </a:r>
            <a:r>
              <a:rPr lang="en-US" sz="2400" dirty="0">
                <a:hlinkClick r:id="rId5"/>
              </a:rPr>
              <a:t>://</a:t>
            </a:r>
            <a:r>
              <a:rPr lang="en-US" sz="2400" dirty="0" smtClean="0">
                <a:hlinkClick r:id="rId5"/>
              </a:rPr>
              <a:t>www.loc.gov/aba/cataloging/subject/weeklylists</a:t>
            </a:r>
            <a:r>
              <a:rPr lang="en-US" sz="2400" dirty="0" smtClean="0"/>
              <a:t>; free </a:t>
            </a:r>
            <a:r>
              <a:rPr lang="en-US" sz="2400" dirty="0"/>
              <a:t>subscriptions to the </a:t>
            </a:r>
            <a:r>
              <a:rPr lang="en-US" sz="2400" dirty="0" smtClean="0"/>
              <a:t>monthly lists, </a:t>
            </a:r>
            <a:r>
              <a:rPr lang="en-US" sz="2400" dirty="0"/>
              <a:t>via </a:t>
            </a:r>
            <a:r>
              <a:rPr lang="en-US" sz="2400" dirty="0" smtClean="0"/>
              <a:t>e-mail </a:t>
            </a:r>
            <a:r>
              <a:rPr lang="en-US" sz="2400" dirty="0"/>
              <a:t>or RSS feed, can be arranged </a:t>
            </a:r>
            <a:r>
              <a:rPr lang="en-US" sz="2400" dirty="0" smtClean="0"/>
              <a:t>at </a:t>
            </a:r>
            <a:r>
              <a:rPr lang="en-US" sz="2400" dirty="0" smtClean="0">
                <a:hlinkClick r:id="rId6"/>
              </a:rPr>
              <a:t>http</a:t>
            </a:r>
            <a:r>
              <a:rPr lang="en-US" sz="2400" dirty="0">
                <a:hlinkClick r:id="rId6"/>
              </a:rPr>
              <a:t>://</a:t>
            </a:r>
            <a:r>
              <a:rPr lang="en-US" sz="2400" dirty="0" smtClean="0">
                <a:hlinkClick r:id="rId6"/>
              </a:rPr>
              <a:t>www.loc.gov/rss</a:t>
            </a:r>
            <a:endParaRPr lang="en-US" sz="2400" dirty="0" smtClean="0"/>
          </a:p>
          <a:p>
            <a:r>
              <a:rPr lang="en-US" sz="2400" dirty="0"/>
              <a:t>Full MARC 21 authority records in MARC </a:t>
            </a:r>
            <a:r>
              <a:rPr lang="en-US" sz="2400" dirty="0" smtClean="0"/>
              <a:t>UTF-8 format are free to download from </a:t>
            </a:r>
            <a:r>
              <a:rPr lang="en-US" sz="2400" dirty="0">
                <a:hlinkClick r:id="rId7"/>
              </a:rPr>
              <a:t>http://classificationweb.net/LCDGT</a:t>
            </a:r>
            <a:r>
              <a:rPr lang="en-US" sz="2400" dirty="0" smtClean="0">
                <a:hlinkClick r:id="rId7"/>
              </a:rPr>
              <a:t>/</a:t>
            </a:r>
            <a:r>
              <a:rPr lang="en-US" sz="2400" dirty="0" smtClean="0"/>
              <a:t> and in a variety of formats from the Linked Data Service</a:t>
            </a:r>
            <a:endParaRPr lang="en-US" sz="2500" dirty="0" smtClean="0"/>
          </a:p>
          <a:p>
            <a:r>
              <a:rPr lang="en-US" sz="2500" dirty="0" smtClean="0"/>
              <a:t>Authority records </a:t>
            </a:r>
            <a:r>
              <a:rPr lang="en-US" sz="2500" b="1" i="1" dirty="0" smtClean="0"/>
              <a:t>not</a:t>
            </a:r>
            <a:r>
              <a:rPr lang="en-US" sz="2500" dirty="0" smtClean="0"/>
              <a:t> available in OCLC </a:t>
            </a:r>
            <a:r>
              <a:rPr lang="en-US" sz="2500" dirty="0" err="1" smtClean="0"/>
              <a:t>Connexion</a:t>
            </a:r>
            <a:r>
              <a:rPr lang="en-US" sz="2500" dirty="0" smtClean="0"/>
              <a:t> or </a:t>
            </a:r>
            <a:r>
              <a:rPr lang="en-US" sz="2500" dirty="0" err="1" smtClean="0"/>
              <a:t>SkyRiver</a:t>
            </a:r>
            <a:r>
              <a:rPr lang="en-US" sz="2500" dirty="0" smtClean="0"/>
              <a:t>  </a:t>
            </a:r>
            <a:endParaRPr lang="en-US" sz="2500"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87</a:t>
            </a:fld>
            <a:endParaRPr lang="en-US"/>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86120" y="5991430"/>
            <a:ext cx="469392" cy="469392"/>
          </a:xfrm>
          <a:prstGeom prst="rect">
            <a:avLst/>
          </a:prstGeom>
        </p:spPr>
      </p:pic>
    </p:spTree>
    <p:extLst>
      <p:ext uri="{BB962C8B-B14F-4D97-AF65-F5344CB8AC3E}">
        <p14:creationId xmlns:p14="http://schemas.microsoft.com/office/powerpoint/2010/main" val="135224583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81" y="205192"/>
            <a:ext cx="8496300" cy="745629"/>
          </a:xfrm>
        </p:spPr>
        <p:txBody>
          <a:bodyPr/>
          <a:lstStyle/>
          <a:p>
            <a:r>
              <a:rPr lang="en-US" sz="4200" dirty="0" smtClean="0"/>
              <a:t>LCDGT Authority Record</a:t>
            </a:r>
            <a:endParaRPr lang="en-US" sz="4200" dirty="0"/>
          </a:p>
        </p:txBody>
      </p:sp>
      <p:sp>
        <p:nvSpPr>
          <p:cNvPr id="3" name="Content Placeholder 2"/>
          <p:cNvSpPr>
            <a:spLocks noGrp="1"/>
          </p:cNvSpPr>
          <p:nvPr>
            <p:ph idx="1"/>
          </p:nvPr>
        </p:nvSpPr>
        <p:spPr>
          <a:xfrm>
            <a:off x="995881" y="1048215"/>
            <a:ext cx="10719303" cy="5490697"/>
          </a:xfrm>
        </p:spPr>
        <p:txBody>
          <a:bodyPr>
            <a:noAutofit/>
          </a:bodyPr>
          <a:lstStyle/>
          <a:p>
            <a:r>
              <a:rPr lang="en-US" sz="2500" dirty="0" smtClean="0"/>
              <a:t>Authorized terms are tagged 150 even though they are used in 3XX fields</a:t>
            </a:r>
          </a:p>
          <a:p>
            <a:r>
              <a:rPr lang="en-US" sz="2500" dirty="0" smtClean="0">
                <a:solidFill>
                  <a:srgbClr val="0070C0"/>
                </a:solidFill>
              </a:rPr>
              <a:t>010</a:t>
            </a:r>
            <a:r>
              <a:rPr lang="en-US" sz="2500" dirty="0" smtClean="0"/>
              <a:t> has prefix “</a:t>
            </a:r>
            <a:r>
              <a:rPr lang="en-US" sz="2500" dirty="0" smtClean="0">
                <a:solidFill>
                  <a:srgbClr val="0070C0"/>
                </a:solidFill>
              </a:rPr>
              <a:t>dg</a:t>
            </a:r>
            <a:r>
              <a:rPr lang="en-US" sz="2500" dirty="0" smtClean="0"/>
              <a:t>” and </a:t>
            </a:r>
            <a:r>
              <a:rPr lang="en-US" sz="2500" dirty="0" smtClean="0">
                <a:solidFill>
                  <a:srgbClr val="00B050"/>
                </a:solidFill>
              </a:rPr>
              <a:t>040 $f</a:t>
            </a:r>
            <a:r>
              <a:rPr lang="en-US" sz="2500" dirty="0" smtClean="0"/>
              <a:t> “</a:t>
            </a:r>
            <a:r>
              <a:rPr lang="en-US" sz="2500" dirty="0" err="1" smtClean="0">
                <a:solidFill>
                  <a:srgbClr val="00B050"/>
                </a:solidFill>
              </a:rPr>
              <a:t>lcdgt</a:t>
            </a:r>
            <a:r>
              <a:rPr lang="en-US" sz="2500" dirty="0" smtClean="0"/>
              <a:t>”</a:t>
            </a:r>
          </a:p>
          <a:p>
            <a:r>
              <a:rPr lang="en-US" sz="2500" dirty="0" smtClean="0">
                <a:solidFill>
                  <a:srgbClr val="FF0000"/>
                </a:solidFill>
              </a:rPr>
              <a:t>072</a:t>
            </a:r>
            <a:r>
              <a:rPr lang="en-US" sz="2500" dirty="0" smtClean="0"/>
              <a:t> field contains code(s) for  the </a:t>
            </a:r>
            <a:r>
              <a:rPr lang="en-US" sz="2500" dirty="0"/>
              <a:t>demographic group categories a term falls </a:t>
            </a:r>
            <a:r>
              <a:rPr lang="en-US" sz="2500" dirty="0" smtClean="0"/>
              <a:t>into</a:t>
            </a:r>
          </a:p>
          <a:p>
            <a:endParaRPr lang="en-US" sz="2500" dirty="0"/>
          </a:p>
          <a:p>
            <a:pPr marL="0" indent="0">
              <a:buNone/>
            </a:pPr>
            <a:endParaRPr lang="en-US" sz="2500" dirty="0" smtClean="0"/>
          </a:p>
          <a:p>
            <a:endParaRPr lang="en-US" sz="2500" dirty="0"/>
          </a:p>
          <a:p>
            <a:endParaRPr lang="en-US" sz="2500" dirty="0" smtClean="0"/>
          </a:p>
          <a:p>
            <a:endParaRPr lang="en-US" sz="2500" dirty="0"/>
          </a:p>
          <a:p>
            <a:endParaRPr lang="en-US" sz="2500" dirty="0" smtClean="0"/>
          </a:p>
          <a:p>
            <a:pPr marL="0" indent="0">
              <a:buNone/>
            </a:pPr>
            <a:endParaRPr lang="en-US" sz="2500" dirty="0" smtClean="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88</a:t>
            </a:fld>
            <a:endParaRPr lang="en-US"/>
          </a:p>
        </p:txBody>
      </p:sp>
      <p:pic>
        <p:nvPicPr>
          <p:cNvPr id="8" name="Picture 7"/>
          <p:cNvPicPr>
            <a:picLocks noChangeAspect="1"/>
          </p:cNvPicPr>
          <p:nvPr/>
        </p:nvPicPr>
        <p:blipFill>
          <a:blip r:embed="rId3"/>
          <a:stretch>
            <a:fillRect/>
          </a:stretch>
        </p:blipFill>
        <p:spPr>
          <a:xfrm>
            <a:off x="1196269" y="2904604"/>
            <a:ext cx="10544175" cy="2990850"/>
          </a:xfrm>
          <a:prstGeom prst="rect">
            <a:avLst/>
          </a:prstGeom>
        </p:spPr>
      </p:pic>
      <p:sp>
        <p:nvSpPr>
          <p:cNvPr id="9" name="Rounded Rectangle 8"/>
          <p:cNvSpPr/>
          <p:nvPr/>
        </p:nvSpPr>
        <p:spPr>
          <a:xfrm>
            <a:off x="1171009" y="4400030"/>
            <a:ext cx="1838848" cy="2103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94929" y="4195581"/>
            <a:ext cx="4226407" cy="584775"/>
          </a:xfrm>
          <a:prstGeom prst="rect">
            <a:avLst/>
          </a:prstGeom>
          <a:noFill/>
          <a:ln w="25400">
            <a:solidFill>
              <a:srgbClr val="FF0000"/>
            </a:solidFill>
          </a:ln>
        </p:spPr>
        <p:txBody>
          <a:bodyPr wrap="square" rtlCol="0">
            <a:spAutoFit/>
          </a:bodyPr>
          <a:lstStyle/>
          <a:p>
            <a:r>
              <a:rPr lang="en-US" sz="1600" dirty="0"/>
              <a:t>072 </a:t>
            </a:r>
            <a:r>
              <a:rPr lang="en-US" sz="1600" dirty="0" smtClean="0"/>
              <a:t>code “eth” </a:t>
            </a:r>
            <a:r>
              <a:rPr lang="en-US" sz="1600" dirty="0"/>
              <a:t>indicates that the established term </a:t>
            </a:r>
            <a:r>
              <a:rPr lang="en-US" sz="1600" dirty="0" smtClean="0"/>
              <a:t>Bosnian Swedes </a:t>
            </a:r>
            <a:r>
              <a:rPr lang="en-US" sz="1600" dirty="0"/>
              <a:t>is an </a:t>
            </a:r>
            <a:r>
              <a:rPr lang="en-US" sz="1600" dirty="0" smtClean="0"/>
              <a:t>ethnic/cultural group</a:t>
            </a:r>
            <a:endParaRPr lang="en-US" sz="1600" dirty="0"/>
          </a:p>
        </p:txBody>
      </p:sp>
      <p:cxnSp>
        <p:nvCxnSpPr>
          <p:cNvPr id="6" name="Straight Arrow Connector 5"/>
          <p:cNvCxnSpPr/>
          <p:nvPr/>
        </p:nvCxnSpPr>
        <p:spPr>
          <a:xfrm flipH="1" flipV="1">
            <a:off x="3144644" y="4517136"/>
            <a:ext cx="1516567" cy="348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1884556" y="3984675"/>
            <a:ext cx="245327" cy="241637"/>
          </a:xfrm>
          <a:prstGeom prst="ellipse">
            <a:avLst/>
          </a:prstGeom>
          <a:no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34215" y="4169664"/>
            <a:ext cx="657922" cy="270503"/>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079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735" y="112208"/>
            <a:ext cx="8496300" cy="745629"/>
          </a:xfrm>
        </p:spPr>
        <p:txBody>
          <a:bodyPr/>
          <a:lstStyle/>
          <a:p>
            <a:r>
              <a:rPr lang="en-US" sz="4200" dirty="0" smtClean="0"/>
              <a:t>Why Use LCDGT?</a:t>
            </a:r>
            <a:endParaRPr lang="en-US" sz="4200" dirty="0"/>
          </a:p>
        </p:txBody>
      </p:sp>
      <p:sp>
        <p:nvSpPr>
          <p:cNvPr id="3" name="Content Placeholder 2"/>
          <p:cNvSpPr>
            <a:spLocks noGrp="1"/>
          </p:cNvSpPr>
          <p:nvPr>
            <p:ph idx="1"/>
          </p:nvPr>
        </p:nvSpPr>
        <p:spPr>
          <a:xfrm>
            <a:off x="1197735" y="1066801"/>
            <a:ext cx="9839459" cy="5289549"/>
          </a:xfrm>
        </p:spPr>
        <p:txBody>
          <a:bodyPr>
            <a:noAutofit/>
          </a:bodyPr>
          <a:lstStyle/>
          <a:p>
            <a:r>
              <a:rPr lang="en-US" sz="2500" dirty="0"/>
              <a:t>LCDGT includes many terms that are not in LCSH:</a:t>
            </a:r>
          </a:p>
          <a:p>
            <a:pPr lvl="1"/>
            <a:r>
              <a:rPr lang="en-US" sz="2200" dirty="0"/>
              <a:t>language speakers     </a:t>
            </a:r>
            <a:r>
              <a:rPr lang="en-US" sz="2200" dirty="0" smtClean="0">
                <a:solidFill>
                  <a:srgbClr val="FF0000"/>
                </a:solidFill>
              </a:rPr>
              <a:t>Chinese </a:t>
            </a:r>
            <a:r>
              <a:rPr lang="en-US" sz="2200" dirty="0">
                <a:solidFill>
                  <a:srgbClr val="FF0000"/>
                </a:solidFill>
              </a:rPr>
              <a:t>speakers      </a:t>
            </a:r>
            <a:r>
              <a:rPr lang="en-US" sz="2200" dirty="0" smtClean="0">
                <a:solidFill>
                  <a:srgbClr val="FF0000"/>
                </a:solidFill>
              </a:rPr>
              <a:t>Korean </a:t>
            </a:r>
            <a:r>
              <a:rPr lang="en-US" sz="2200" dirty="0">
                <a:solidFill>
                  <a:srgbClr val="FF0000"/>
                </a:solidFill>
              </a:rPr>
              <a:t>speakers</a:t>
            </a:r>
          </a:p>
          <a:p>
            <a:pPr lvl="1"/>
            <a:r>
              <a:rPr lang="en-US" sz="2200" dirty="0" err="1"/>
              <a:t>demonyms</a:t>
            </a:r>
            <a:r>
              <a:rPr lang="en-US" sz="2200" dirty="0"/>
              <a:t> for persons from states, provinces, regions, etc.</a:t>
            </a:r>
          </a:p>
          <a:p>
            <a:pPr marL="457200" lvl="1" indent="0">
              <a:buNone/>
            </a:pPr>
            <a:r>
              <a:rPr lang="en-US" sz="2200" dirty="0"/>
              <a:t>     </a:t>
            </a:r>
            <a:r>
              <a:rPr lang="en-US" sz="2200" dirty="0">
                <a:solidFill>
                  <a:srgbClr val="FF0000"/>
                </a:solidFill>
              </a:rPr>
              <a:t>Wisconsinites      Newfoundlanders      Tuscans   </a:t>
            </a:r>
            <a:r>
              <a:rPr lang="en-US" sz="2200" dirty="0"/>
              <a:t>	</a:t>
            </a:r>
          </a:p>
          <a:p>
            <a:pPr lvl="1"/>
            <a:r>
              <a:rPr lang="en-US" sz="2200" dirty="0"/>
              <a:t>non-U.S. ethnic groups formed as compound terms</a:t>
            </a:r>
          </a:p>
          <a:p>
            <a:pPr marL="457200" lvl="1" indent="0">
              <a:buNone/>
            </a:pPr>
            <a:r>
              <a:rPr lang="en-US" sz="2200" dirty="0"/>
              <a:t>     </a:t>
            </a:r>
            <a:r>
              <a:rPr lang="en-US" sz="2200" dirty="0" smtClean="0">
                <a:solidFill>
                  <a:srgbClr val="FF0000"/>
                </a:solidFill>
              </a:rPr>
              <a:t>Japanese Canadians      Asian Australians     Bosnian Swedes</a:t>
            </a:r>
            <a:endParaRPr lang="en-US" sz="2200" dirty="0">
              <a:solidFill>
                <a:srgbClr val="FF0000"/>
              </a:solidFill>
            </a:endParaRPr>
          </a:p>
          <a:p>
            <a:pPr lvl="1"/>
            <a:r>
              <a:rPr lang="en-US" sz="2200" dirty="0"/>
              <a:t>members of named religious denominations and political parties</a:t>
            </a:r>
          </a:p>
          <a:p>
            <a:pPr marL="457200" lvl="1" indent="0">
              <a:buNone/>
            </a:pPr>
            <a:r>
              <a:rPr lang="en-US" sz="2200" dirty="0">
                <a:solidFill>
                  <a:srgbClr val="FF0000"/>
                </a:solidFill>
              </a:rPr>
              <a:t>     Church of Scotland members       </a:t>
            </a:r>
            <a:r>
              <a:rPr lang="en-US" sz="2200" dirty="0" err="1">
                <a:solidFill>
                  <a:srgbClr val="FF0000"/>
                </a:solidFill>
              </a:rPr>
              <a:t>Fianna</a:t>
            </a:r>
            <a:r>
              <a:rPr lang="en-US" sz="2200" dirty="0">
                <a:solidFill>
                  <a:srgbClr val="FF0000"/>
                </a:solidFill>
              </a:rPr>
              <a:t> </a:t>
            </a:r>
            <a:r>
              <a:rPr lang="en-US" sz="2200" dirty="0" err="1">
                <a:solidFill>
                  <a:srgbClr val="FF0000"/>
                </a:solidFill>
              </a:rPr>
              <a:t>Fáil</a:t>
            </a:r>
            <a:r>
              <a:rPr lang="en-US" sz="2200" dirty="0">
                <a:solidFill>
                  <a:srgbClr val="FF0000"/>
                </a:solidFill>
              </a:rPr>
              <a:t> members (Ireland)</a:t>
            </a:r>
          </a:p>
          <a:p>
            <a:r>
              <a:rPr lang="en-US" sz="2500" dirty="0"/>
              <a:t>LCDGT terms may be different from LCSH:</a:t>
            </a:r>
          </a:p>
          <a:p>
            <a:pPr lvl="1"/>
            <a:r>
              <a:rPr lang="en-US" sz="2200" dirty="0"/>
              <a:t>phrase headings instead of [Main heading]--[Subdivision] strings </a:t>
            </a:r>
          </a:p>
          <a:p>
            <a:pPr marL="457200" lvl="1" indent="0">
              <a:buNone/>
            </a:pPr>
            <a:r>
              <a:rPr lang="en-US" sz="2200" dirty="0"/>
              <a:t>     </a:t>
            </a:r>
            <a:r>
              <a:rPr lang="en-US" sz="2200" dirty="0">
                <a:solidFill>
                  <a:srgbClr val="FF0000"/>
                </a:solidFill>
              </a:rPr>
              <a:t>Breast cancer </a:t>
            </a:r>
            <a:r>
              <a:rPr lang="en-US" sz="2200" dirty="0" smtClean="0">
                <a:solidFill>
                  <a:srgbClr val="FF0000"/>
                </a:solidFill>
              </a:rPr>
              <a:t>patients        </a:t>
            </a:r>
            <a:r>
              <a:rPr lang="en-US" sz="2200" dirty="0">
                <a:solidFill>
                  <a:srgbClr val="FF0000"/>
                </a:solidFill>
              </a:rPr>
              <a:t>Bookstore employees</a:t>
            </a:r>
          </a:p>
          <a:p>
            <a:pPr lvl="1"/>
            <a:r>
              <a:rPr lang="en-US" sz="2200" dirty="0"/>
              <a:t>Native American tribal groups formed differently</a:t>
            </a:r>
          </a:p>
          <a:p>
            <a:pPr marL="457200" lvl="1" indent="0">
              <a:buNone/>
            </a:pPr>
            <a:r>
              <a:rPr lang="en-US" sz="2200" dirty="0"/>
              <a:t>     </a:t>
            </a:r>
            <a:r>
              <a:rPr lang="en-US" sz="2200" dirty="0">
                <a:solidFill>
                  <a:srgbClr val="FF0000"/>
                </a:solidFill>
              </a:rPr>
              <a:t>Cherokee (North American people)  </a:t>
            </a:r>
            <a:r>
              <a:rPr lang="en-US" sz="2200" dirty="0"/>
              <a:t>vs.</a:t>
            </a:r>
            <a:r>
              <a:rPr lang="en-US" sz="2200" dirty="0">
                <a:solidFill>
                  <a:srgbClr val="FF0000"/>
                </a:solidFill>
              </a:rPr>
              <a:t>  </a:t>
            </a:r>
            <a:r>
              <a:rPr lang="en-US" sz="2200" dirty="0">
                <a:solidFill>
                  <a:srgbClr val="002060"/>
                </a:solidFill>
              </a:rPr>
              <a:t>Cherokee Indians</a:t>
            </a:r>
          </a:p>
          <a:p>
            <a:pPr lvl="1"/>
            <a:r>
              <a:rPr lang="en-US" sz="2200" dirty="0"/>
              <a:t>new authority research might lead to choice of different authorized form</a:t>
            </a:r>
          </a:p>
          <a:p>
            <a:endParaRPr lang="en-US" sz="2300" dirty="0"/>
          </a:p>
          <a:p>
            <a:pPr lvl="1"/>
            <a:endParaRPr lang="en-US" sz="1900" dirty="0"/>
          </a:p>
          <a:p>
            <a:pPr marL="457200" lvl="1" indent="0">
              <a:buNone/>
            </a:pPr>
            <a:endParaRPr lang="en-US" sz="2000" dirty="0"/>
          </a:p>
        </p:txBody>
      </p:sp>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89</a:t>
            </a:fld>
            <a:endParaRPr lang="en-US"/>
          </a:p>
        </p:txBody>
      </p:sp>
    </p:spTree>
    <p:extLst>
      <p:ext uri="{BB962C8B-B14F-4D97-AF65-F5344CB8AC3E}">
        <p14:creationId xmlns:p14="http://schemas.microsoft.com/office/powerpoint/2010/main" val="26897797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9</a:t>
            </a:fld>
            <a:endParaRPr lang="en-US"/>
          </a:p>
        </p:txBody>
      </p:sp>
      <p:pic>
        <p:nvPicPr>
          <p:cNvPr id="3" name="Picture 2"/>
          <p:cNvPicPr>
            <a:picLocks noChangeAspect="1"/>
          </p:cNvPicPr>
          <p:nvPr/>
        </p:nvPicPr>
        <p:blipFill>
          <a:blip r:embed="rId3"/>
          <a:stretch>
            <a:fillRect/>
          </a:stretch>
        </p:blipFill>
        <p:spPr>
          <a:xfrm>
            <a:off x="340605" y="-15526"/>
            <a:ext cx="10817352" cy="6873526"/>
          </a:xfrm>
          <a:prstGeom prst="rect">
            <a:avLst/>
          </a:prstGeom>
        </p:spPr>
      </p:pic>
      <p:sp>
        <p:nvSpPr>
          <p:cNvPr id="4" name="Oval 3"/>
          <p:cNvSpPr/>
          <p:nvPr/>
        </p:nvSpPr>
        <p:spPr>
          <a:xfrm>
            <a:off x="4391130" y="2532186"/>
            <a:ext cx="2863780" cy="532562"/>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1912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2269236" y="1"/>
            <a:ext cx="7653528" cy="6449949"/>
          </a:xfrm>
          <a:prstGeom prst="rect">
            <a:avLst/>
          </a:prstGeom>
        </p:spPr>
      </p:pic>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90</a:t>
            </a:fld>
            <a:endParaRPr lang="en-US"/>
          </a:p>
        </p:txBody>
      </p:sp>
      <p:sp>
        <p:nvSpPr>
          <p:cNvPr id="7" name="Oval 6"/>
          <p:cNvSpPr/>
          <p:nvPr/>
        </p:nvSpPr>
        <p:spPr>
          <a:xfrm>
            <a:off x="3657600" y="2895600"/>
            <a:ext cx="5029200" cy="5334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83456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2D14ABB-2462-47EF-B88D-2EF0C92E33AE}" type="slidenum">
              <a:rPr lang="en-US" smtClean="0"/>
              <a:pPr>
                <a:defRPr/>
              </a:pPr>
              <a:t>91</a:t>
            </a:fld>
            <a:endParaRPr lang="en-US"/>
          </a:p>
        </p:txBody>
      </p:sp>
      <p:pic>
        <p:nvPicPr>
          <p:cNvPr id="6" name="Picture 5"/>
          <p:cNvPicPr>
            <a:picLocks noChangeAspect="1"/>
          </p:cNvPicPr>
          <p:nvPr/>
        </p:nvPicPr>
        <p:blipFill>
          <a:blip r:embed="rId3"/>
          <a:stretch>
            <a:fillRect/>
          </a:stretch>
        </p:blipFill>
        <p:spPr>
          <a:xfrm>
            <a:off x="1795463" y="685800"/>
            <a:ext cx="8601075" cy="2762250"/>
          </a:xfrm>
          <a:prstGeom prst="rect">
            <a:avLst/>
          </a:prstGeom>
        </p:spPr>
      </p:pic>
      <p:sp>
        <p:nvSpPr>
          <p:cNvPr id="7" name="TextBox 6"/>
          <p:cNvSpPr txBox="1"/>
          <p:nvPr/>
        </p:nvSpPr>
        <p:spPr>
          <a:xfrm>
            <a:off x="2781299" y="3733800"/>
            <a:ext cx="66294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Searching by “Subject heading” will result in a </a:t>
            </a:r>
            <a:r>
              <a:rPr lang="en-US" dirty="0" err="1" smtClean="0"/>
              <a:t>browsable</a:t>
            </a:r>
            <a:r>
              <a:rPr lang="en-US" dirty="0" smtClean="0"/>
              <a:t> </a:t>
            </a:r>
            <a:r>
              <a:rPr lang="en-US" dirty="0"/>
              <a:t>list beginning with the term searched</a:t>
            </a:r>
          </a:p>
          <a:p>
            <a:endParaRPr lang="en-US" dirty="0"/>
          </a:p>
          <a:p>
            <a:pPr marL="285750" indent="-285750">
              <a:buFont typeface="Arial" panose="020B0604020202020204" pitchFamily="34" charset="0"/>
              <a:buChar char="•"/>
            </a:pPr>
            <a:r>
              <a:rPr lang="en-US" dirty="0"/>
              <a:t>Use the established demographic group codes in the “Subject category code” search and you will get a list of all of the established terms that are members of that demographic group</a:t>
            </a:r>
          </a:p>
        </p:txBody>
      </p:sp>
    </p:spTree>
    <p:extLst>
      <p:ext uri="{BB962C8B-B14F-4D97-AF65-F5344CB8AC3E}">
        <p14:creationId xmlns:p14="http://schemas.microsoft.com/office/powerpoint/2010/main" val="13463365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17CBC6A-2A8B-4BB7-94B8-F08A2EB4751A}" type="slidenum">
              <a:rPr lang="en-US" smtClean="0"/>
              <a:pPr>
                <a:defRPr/>
              </a:pPr>
              <a:t>92</a:t>
            </a:fld>
            <a:endParaRPr lang="en-US"/>
          </a:p>
        </p:txBody>
      </p:sp>
      <p:pic>
        <p:nvPicPr>
          <p:cNvPr id="13" name="Picture 12"/>
          <p:cNvPicPr>
            <a:picLocks noChangeAspect="1"/>
          </p:cNvPicPr>
          <p:nvPr/>
        </p:nvPicPr>
        <p:blipFill>
          <a:blip r:embed="rId3"/>
          <a:stretch>
            <a:fillRect/>
          </a:stretch>
        </p:blipFill>
        <p:spPr>
          <a:xfrm>
            <a:off x="2897989" y="33209"/>
            <a:ext cx="4937760" cy="6830568"/>
          </a:xfrm>
          <a:prstGeom prst="rect">
            <a:avLst/>
          </a:prstGeom>
        </p:spPr>
      </p:pic>
      <p:cxnSp>
        <p:nvCxnSpPr>
          <p:cNvPr id="14" name="Straight Arrow Connector 13"/>
          <p:cNvCxnSpPr/>
          <p:nvPr/>
        </p:nvCxnSpPr>
        <p:spPr>
          <a:xfrm flipH="1">
            <a:off x="4962625" y="3419856"/>
            <a:ext cx="2304888" cy="583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433510" y="3235190"/>
            <a:ext cx="4038600" cy="369332"/>
          </a:xfrm>
          <a:prstGeom prst="rect">
            <a:avLst/>
          </a:prstGeom>
          <a:noFill/>
          <a:ln w="25400">
            <a:solidFill>
              <a:srgbClr val="FF0000"/>
            </a:solidFill>
          </a:ln>
        </p:spPr>
        <p:txBody>
          <a:bodyPr wrap="square" rtlCol="0">
            <a:spAutoFit/>
          </a:bodyPr>
          <a:lstStyle/>
          <a:p>
            <a:r>
              <a:rPr lang="en-US" dirty="0"/>
              <a:t>Click on bubble to view MARC record</a:t>
            </a:r>
          </a:p>
        </p:txBody>
      </p:sp>
    </p:spTree>
    <p:extLst>
      <p:ext uri="{BB962C8B-B14F-4D97-AF65-F5344CB8AC3E}">
        <p14:creationId xmlns:p14="http://schemas.microsoft.com/office/powerpoint/2010/main" val="425939716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17CBC6A-2A8B-4BB7-94B8-F08A2EB4751A}" type="slidenum">
              <a:rPr lang="en-US" smtClean="0"/>
              <a:pPr>
                <a:defRPr/>
              </a:pPr>
              <a:t>93</a:t>
            </a:fld>
            <a:endParaRPr lang="en-US"/>
          </a:p>
        </p:txBody>
      </p:sp>
      <p:pic>
        <p:nvPicPr>
          <p:cNvPr id="2" name="Picture 1"/>
          <p:cNvPicPr>
            <a:picLocks noChangeAspect="1"/>
          </p:cNvPicPr>
          <p:nvPr/>
        </p:nvPicPr>
        <p:blipFill>
          <a:blip r:embed="rId3"/>
          <a:stretch>
            <a:fillRect/>
          </a:stretch>
        </p:blipFill>
        <p:spPr>
          <a:xfrm>
            <a:off x="204787" y="409575"/>
            <a:ext cx="11782425" cy="6038850"/>
          </a:xfrm>
          <a:prstGeom prst="rect">
            <a:avLst/>
          </a:prstGeom>
        </p:spPr>
      </p:pic>
      <p:sp>
        <p:nvSpPr>
          <p:cNvPr id="8" name="Oval 7"/>
          <p:cNvSpPr/>
          <p:nvPr/>
        </p:nvSpPr>
        <p:spPr>
          <a:xfrm>
            <a:off x="123661" y="3145134"/>
            <a:ext cx="2016637" cy="2838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2221424" y="3145134"/>
            <a:ext cx="1727578" cy="14193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082953" y="2844225"/>
            <a:ext cx="4152900" cy="584775"/>
          </a:xfrm>
          <a:prstGeom prst="rect">
            <a:avLst/>
          </a:prstGeom>
          <a:noFill/>
          <a:ln w="25400">
            <a:solidFill>
              <a:srgbClr val="FF0000"/>
            </a:solidFill>
          </a:ln>
        </p:spPr>
        <p:txBody>
          <a:bodyPr wrap="square" rtlCol="0">
            <a:spAutoFit/>
          </a:bodyPr>
          <a:lstStyle/>
          <a:p>
            <a:r>
              <a:rPr lang="en-US" sz="1600" dirty="0"/>
              <a:t>072 code indicates that the established term </a:t>
            </a:r>
            <a:r>
              <a:rPr lang="en-US" sz="1600" dirty="0" smtClean="0"/>
              <a:t>Academic librarians </a:t>
            </a:r>
            <a:r>
              <a:rPr lang="en-US" sz="1600" dirty="0"/>
              <a:t>is an occupational group</a:t>
            </a:r>
          </a:p>
        </p:txBody>
      </p:sp>
    </p:spTree>
    <p:extLst>
      <p:ext uri="{BB962C8B-B14F-4D97-AF65-F5344CB8AC3E}">
        <p14:creationId xmlns:p14="http://schemas.microsoft.com/office/powerpoint/2010/main" val="384784380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94</a:t>
            </a:fld>
            <a:endParaRPr lang="en-US"/>
          </a:p>
        </p:txBody>
      </p:sp>
      <p:pic>
        <p:nvPicPr>
          <p:cNvPr id="4" name="Picture 3"/>
          <p:cNvPicPr>
            <a:picLocks noChangeAspect="1"/>
          </p:cNvPicPr>
          <p:nvPr/>
        </p:nvPicPr>
        <p:blipFill>
          <a:blip r:embed="rId3"/>
          <a:stretch>
            <a:fillRect/>
          </a:stretch>
        </p:blipFill>
        <p:spPr>
          <a:xfrm>
            <a:off x="180975" y="381000"/>
            <a:ext cx="11830050" cy="6096000"/>
          </a:xfrm>
          <a:prstGeom prst="rect">
            <a:avLst/>
          </a:prstGeom>
        </p:spPr>
      </p:pic>
    </p:spTree>
    <p:extLst>
      <p:ext uri="{BB962C8B-B14F-4D97-AF65-F5344CB8AC3E}">
        <p14:creationId xmlns:p14="http://schemas.microsoft.com/office/powerpoint/2010/main" val="395097259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95</a:t>
            </a:fld>
            <a:endParaRPr lang="en-US"/>
          </a:p>
        </p:txBody>
      </p:sp>
      <p:pic>
        <p:nvPicPr>
          <p:cNvPr id="3" name="Picture 2"/>
          <p:cNvPicPr>
            <a:picLocks noChangeAspect="1"/>
          </p:cNvPicPr>
          <p:nvPr/>
        </p:nvPicPr>
        <p:blipFill>
          <a:blip r:embed="rId3"/>
          <a:stretch>
            <a:fillRect/>
          </a:stretch>
        </p:blipFill>
        <p:spPr>
          <a:xfrm>
            <a:off x="1273111" y="0"/>
            <a:ext cx="9255443" cy="6855047"/>
          </a:xfrm>
          <a:prstGeom prst="rect">
            <a:avLst/>
          </a:prstGeom>
        </p:spPr>
      </p:pic>
      <p:sp>
        <p:nvSpPr>
          <p:cNvPr id="5" name="Oval 4"/>
          <p:cNvSpPr/>
          <p:nvPr/>
        </p:nvSpPr>
        <p:spPr>
          <a:xfrm>
            <a:off x="3818374" y="1245996"/>
            <a:ext cx="904351" cy="442127"/>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58347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0A331D-2EB0-4CEE-8662-2FAB66802E28}" type="slidenum">
              <a:rPr lang="en-US" smtClean="0"/>
              <a:t>96</a:t>
            </a:fld>
            <a:endParaRPr lang="en-US"/>
          </a:p>
        </p:txBody>
      </p:sp>
      <p:pic>
        <p:nvPicPr>
          <p:cNvPr id="3" name="Picture 2"/>
          <p:cNvPicPr>
            <a:picLocks noChangeAspect="1"/>
          </p:cNvPicPr>
          <p:nvPr/>
        </p:nvPicPr>
        <p:blipFill>
          <a:blip r:embed="rId3"/>
          <a:stretch>
            <a:fillRect/>
          </a:stretch>
        </p:blipFill>
        <p:spPr>
          <a:xfrm>
            <a:off x="261937" y="490537"/>
            <a:ext cx="11668125" cy="5876925"/>
          </a:xfrm>
          <a:prstGeom prst="rect">
            <a:avLst/>
          </a:prstGeom>
        </p:spPr>
      </p:pic>
    </p:spTree>
    <p:extLst>
      <p:ext uri="{BB962C8B-B14F-4D97-AF65-F5344CB8AC3E}">
        <p14:creationId xmlns:p14="http://schemas.microsoft.com/office/powerpoint/2010/main" val="157898147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3796095-66C8-4103-BE03-53F2BACA5387}" type="slidenum">
              <a:rPr lang="en-US" smtClean="0"/>
              <a:t>97</a:t>
            </a:fld>
            <a:endParaRPr lang="en-US"/>
          </a:p>
        </p:txBody>
      </p:sp>
      <p:pic>
        <p:nvPicPr>
          <p:cNvPr id="3" name="Picture 2"/>
          <p:cNvPicPr>
            <a:picLocks noChangeAspect="1"/>
          </p:cNvPicPr>
          <p:nvPr/>
        </p:nvPicPr>
        <p:blipFill>
          <a:blip r:embed="rId3"/>
          <a:stretch>
            <a:fillRect/>
          </a:stretch>
        </p:blipFill>
        <p:spPr>
          <a:xfrm>
            <a:off x="601247" y="655955"/>
            <a:ext cx="11064240" cy="6065520"/>
          </a:xfrm>
          <a:prstGeom prst="rect">
            <a:avLst/>
          </a:prstGeom>
        </p:spPr>
      </p:pic>
      <p:sp>
        <p:nvSpPr>
          <p:cNvPr id="4" name="Rectangle 3"/>
          <p:cNvSpPr/>
          <p:nvPr/>
        </p:nvSpPr>
        <p:spPr>
          <a:xfrm>
            <a:off x="1026941" y="5669280"/>
            <a:ext cx="3024553" cy="25321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93080" y="655955"/>
            <a:ext cx="4389120" cy="769441"/>
          </a:xfrm>
          <a:prstGeom prst="rect">
            <a:avLst/>
          </a:prstGeom>
          <a:noFill/>
        </p:spPr>
        <p:txBody>
          <a:bodyPr wrap="square" rtlCol="0">
            <a:spAutoFit/>
          </a:bodyPr>
          <a:lstStyle/>
          <a:p>
            <a:r>
              <a:rPr lang="en-US" sz="4400" dirty="0" smtClean="0"/>
              <a:t>id.loc.gov</a:t>
            </a:r>
            <a:endParaRPr lang="en-US" sz="4400" dirty="0"/>
          </a:p>
        </p:txBody>
      </p:sp>
    </p:spTree>
    <p:extLst>
      <p:ext uri="{BB962C8B-B14F-4D97-AF65-F5344CB8AC3E}">
        <p14:creationId xmlns:p14="http://schemas.microsoft.com/office/powerpoint/2010/main" val="218542698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3796095-66C8-4103-BE03-53F2BACA5387}" type="slidenum">
              <a:rPr lang="en-US" smtClean="0"/>
              <a:t>98</a:t>
            </a:fld>
            <a:endParaRPr lang="en-US"/>
          </a:p>
        </p:txBody>
      </p:sp>
      <p:pic>
        <p:nvPicPr>
          <p:cNvPr id="3" name="Picture 2"/>
          <p:cNvPicPr>
            <a:picLocks noChangeAspect="1"/>
          </p:cNvPicPr>
          <p:nvPr/>
        </p:nvPicPr>
        <p:blipFill>
          <a:blip r:embed="rId3"/>
          <a:stretch>
            <a:fillRect/>
          </a:stretch>
        </p:blipFill>
        <p:spPr>
          <a:xfrm>
            <a:off x="1212606" y="1"/>
            <a:ext cx="9386888" cy="6858000"/>
          </a:xfrm>
          <a:prstGeom prst="rect">
            <a:avLst/>
          </a:prstGeom>
        </p:spPr>
      </p:pic>
      <p:sp>
        <p:nvSpPr>
          <p:cNvPr id="4" name="Oval 3"/>
          <p:cNvSpPr/>
          <p:nvPr/>
        </p:nvSpPr>
        <p:spPr>
          <a:xfrm>
            <a:off x="1336431" y="2954215"/>
            <a:ext cx="2841674" cy="450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54972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3796095-66C8-4103-BE03-53F2BACA5387}" type="slidenum">
              <a:rPr lang="en-US" smtClean="0"/>
              <a:t>99</a:t>
            </a:fld>
            <a:endParaRPr lang="en-US"/>
          </a:p>
        </p:txBody>
      </p:sp>
      <p:pic>
        <p:nvPicPr>
          <p:cNvPr id="3" name="Picture 2"/>
          <p:cNvPicPr>
            <a:picLocks noChangeAspect="1"/>
          </p:cNvPicPr>
          <p:nvPr/>
        </p:nvPicPr>
        <p:blipFill>
          <a:blip r:embed="rId3"/>
          <a:stretch>
            <a:fillRect/>
          </a:stretch>
        </p:blipFill>
        <p:spPr>
          <a:xfrm>
            <a:off x="534058" y="23495"/>
            <a:ext cx="11052810" cy="6697980"/>
          </a:xfrm>
          <a:prstGeom prst="rect">
            <a:avLst/>
          </a:prstGeom>
        </p:spPr>
      </p:pic>
    </p:spTree>
    <p:extLst>
      <p:ext uri="{BB962C8B-B14F-4D97-AF65-F5344CB8AC3E}">
        <p14:creationId xmlns:p14="http://schemas.microsoft.com/office/powerpoint/2010/main" val="2977679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4902</TotalTime>
  <Words>23353</Words>
  <Application>Microsoft Office PowerPoint</Application>
  <PresentationFormat>Widescreen</PresentationFormat>
  <Paragraphs>2753</Paragraphs>
  <Slides>184</Slides>
  <Notes>184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184</vt:i4>
      </vt:variant>
    </vt:vector>
  </HeadingPairs>
  <TitlesOfParts>
    <vt:vector size="191" baseType="lpstr">
      <vt:lpstr>맑은 고딕</vt:lpstr>
      <vt:lpstr>ＭＳ Ｐゴシック</vt:lpstr>
      <vt:lpstr>Arial</vt:lpstr>
      <vt:lpstr>Calibri</vt:lpstr>
      <vt:lpstr>Calibri Light</vt:lpstr>
      <vt:lpstr>Castellar</vt:lpstr>
      <vt:lpstr>Office Theme</vt:lpstr>
      <vt:lpstr>Applying Library of Congress Faceted Vocabularies</vt:lpstr>
      <vt:lpstr>Outline</vt:lpstr>
      <vt:lpstr>Background</vt:lpstr>
      <vt:lpstr>Background</vt:lpstr>
      <vt:lpstr>LCGFT </vt:lpstr>
      <vt:lpstr>LC Genre/Form Terms</vt:lpstr>
      <vt:lpstr>Where Can You Find LCGFT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LC Genre/Form Terms</vt:lpstr>
      <vt:lpstr>LC Genre/Form Terms</vt:lpstr>
      <vt:lpstr>LC Genre/Form Terms</vt:lpstr>
      <vt:lpstr>LC Genre/Form Terms</vt:lpstr>
      <vt:lpstr>LC Genre/Form Terms</vt:lpstr>
      <vt:lpstr>PowerPoint Presentation</vt:lpstr>
      <vt:lpstr>PowerPoint Presentation</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 Genre/Form Terms</vt:lpstr>
      <vt:lpstr>LCGFT Exercise 1</vt:lpstr>
      <vt:lpstr>LCGFT Exercise 2</vt:lpstr>
      <vt:lpstr>PowerPoint Presentation</vt:lpstr>
      <vt:lpstr>“General” Terms</vt:lpstr>
      <vt:lpstr>“General” Terms</vt:lpstr>
      <vt:lpstr>“General” Terms</vt:lpstr>
      <vt:lpstr>PowerPoint Presentation</vt:lpstr>
      <vt:lpstr>General Term Examples</vt:lpstr>
      <vt:lpstr>General Term Examples</vt:lpstr>
      <vt:lpstr>General Term Examples</vt:lpstr>
      <vt:lpstr>General Term Examples</vt:lpstr>
      <vt:lpstr>General Term Examples</vt:lpstr>
      <vt:lpstr>General Term Examples</vt:lpstr>
      <vt:lpstr>Moving Image Terms</vt:lpstr>
      <vt:lpstr>Moving Image Terms</vt:lpstr>
      <vt:lpstr>Moving Image Terms</vt:lpstr>
      <vt:lpstr>Moving Image Terms</vt:lpstr>
      <vt:lpstr>Moving Image Examples</vt:lpstr>
      <vt:lpstr>Moving Image Examples</vt:lpstr>
      <vt:lpstr>Music Terms</vt:lpstr>
      <vt:lpstr>Music Terms</vt:lpstr>
      <vt:lpstr>Music Terms</vt:lpstr>
      <vt:lpstr>Music Examples</vt:lpstr>
      <vt:lpstr>Music Examples</vt:lpstr>
      <vt:lpstr>Music Examples</vt:lpstr>
      <vt:lpstr>Music Examples</vt:lpstr>
      <vt:lpstr>Music Examples</vt:lpstr>
      <vt:lpstr>Music Examples</vt:lpstr>
      <vt:lpstr>Cartographic Materials</vt:lpstr>
      <vt:lpstr>Cartographic Materials</vt:lpstr>
      <vt:lpstr>Cartographic Examples</vt:lpstr>
      <vt:lpstr>Cartographic Examples</vt:lpstr>
      <vt:lpstr>Cartographic Examples</vt:lpstr>
      <vt:lpstr>Cartographic Examples</vt:lpstr>
      <vt:lpstr>PowerPoint Presentation</vt:lpstr>
      <vt:lpstr>LCDGT </vt:lpstr>
      <vt:lpstr>Audience and Creator/Contributor Characteristics</vt:lpstr>
      <vt:lpstr>Audience and Creator/Contributor Characteristics</vt:lpstr>
      <vt:lpstr>MARC 385 – Audience Characteristics</vt:lpstr>
      <vt:lpstr>MARC 386 – Creator/Contributor Characteristics</vt:lpstr>
      <vt:lpstr>MARC 385/386 $m and $n</vt:lpstr>
      <vt:lpstr>PowerPoint Presentation</vt:lpstr>
      <vt:lpstr>385/386 Fields</vt:lpstr>
      <vt:lpstr>385/386 Fields</vt:lpstr>
      <vt:lpstr>385/386 Fields</vt:lpstr>
      <vt:lpstr>386 Field</vt:lpstr>
      <vt:lpstr>386 Field</vt:lpstr>
      <vt:lpstr>Which Vocabularies to Use?</vt:lpstr>
      <vt:lpstr>Where Can You Find LCDGT Terms?</vt:lpstr>
      <vt:lpstr>LCDGT Authority Record</vt:lpstr>
      <vt:lpstr>Why Use LCDGT?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Assigning LCDGT</vt:lpstr>
      <vt:lpstr>Assigning LCDGT - Key Points</vt:lpstr>
      <vt:lpstr>Assigning LCDGT - Key Points</vt:lpstr>
      <vt:lpstr>Assigning LCDGT - Key Points</vt:lpstr>
      <vt:lpstr>PowerPoint Presentation</vt:lpstr>
      <vt:lpstr>Assigning LCDGT - Key Points</vt:lpstr>
      <vt:lpstr>Assigning LCDGT - Key Points</vt:lpstr>
      <vt:lpstr>Assigning LCDGT - Key Points</vt:lpstr>
      <vt:lpstr>Assigning LCDGT - Key Points</vt:lpstr>
      <vt:lpstr>Assigning LCDGT - Key Points</vt:lpstr>
      <vt:lpstr>Assigning LCDGT - Key Points</vt:lpstr>
      <vt:lpstr>Examples - Audience</vt:lpstr>
      <vt:lpstr>Examples - Audience</vt:lpstr>
      <vt:lpstr>Examples - Audience</vt:lpstr>
      <vt:lpstr>Examples - Audience</vt:lpstr>
      <vt:lpstr>Examples - Audience</vt:lpstr>
      <vt:lpstr>Examples - Audience</vt:lpstr>
      <vt:lpstr>Examples – Creator/Contributor Characteristics</vt:lpstr>
      <vt:lpstr>Examples – Creator/Contributor Characteristics</vt:lpstr>
      <vt:lpstr>Examples – Creator/Contributor Characteristics</vt:lpstr>
      <vt:lpstr>Examples – Creator/Contributor Characteristics</vt:lpstr>
      <vt:lpstr>Examples – Creator/Contributor Characteristics</vt:lpstr>
      <vt:lpstr>Examples – Creator/Contributor Characteristics</vt:lpstr>
      <vt:lpstr>Examples – Creator/Contributor Characteristics</vt:lpstr>
      <vt:lpstr>Examples - Creator/Contributor Characteristics</vt:lpstr>
      <vt:lpstr>Examples - Audience and Creator</vt:lpstr>
      <vt:lpstr>Examples – Audience and Creator</vt:lpstr>
      <vt:lpstr>Examples – Audience and Creator</vt:lpstr>
      <vt:lpstr>Examples - Authority Records</vt:lpstr>
      <vt:lpstr>Examples - Authority Records</vt:lpstr>
      <vt:lpstr>Examples - Authority Records</vt:lpstr>
      <vt:lpstr>Examples - Authority Records</vt:lpstr>
      <vt:lpstr>Examples - Authority Records</vt:lpstr>
      <vt:lpstr>Examples - Authority Records</vt:lpstr>
      <vt:lpstr>Examples - Authority Records</vt:lpstr>
      <vt:lpstr>LCDGT in Other Authority Fields</vt:lpstr>
      <vt:lpstr>LCDGT Exercise 1</vt:lpstr>
      <vt:lpstr>LCDGT Exercise 1</vt:lpstr>
      <vt:lpstr>LCDGT Exercise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Facets</vt:lpstr>
      <vt:lpstr>Time Period of Creation</vt:lpstr>
      <vt:lpstr>MARC 046 - Special Coded Dates (R)</vt:lpstr>
      <vt:lpstr>MARC 388 - Time Period of Creation (R)</vt:lpstr>
      <vt:lpstr>What Vocabulary To Use in 388</vt:lpstr>
      <vt:lpstr>Rock music $y 1971-1980</vt:lpstr>
      <vt:lpstr>European drama $y Renaissance, 1450-1600</vt:lpstr>
      <vt:lpstr>Orchestral music $y 18th century Orchestral music $y 19th century</vt:lpstr>
      <vt:lpstr>Language</vt:lpstr>
      <vt:lpstr>Place of Creation</vt:lpstr>
      <vt:lpstr>Country (Area) of Producing Entity</vt:lpstr>
      <vt:lpstr>LCMPT </vt:lpstr>
      <vt:lpstr>Music Medium of Performance</vt:lpstr>
      <vt:lpstr>Music Medium of Performance</vt:lpstr>
      <vt:lpstr>Music Medium of Performance</vt:lpstr>
      <vt:lpstr>Where Can You Find LCMPT Terms?</vt:lpstr>
      <vt:lpstr>LCMPT Example - Bibliographic Record</vt:lpstr>
      <vt:lpstr>LCMPT Example - Authority Record</vt:lpstr>
      <vt:lpstr>Facets and Your Discovery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Finally - What About All Our Old Records?</vt:lpstr>
      <vt:lpstr>A Brave New (Faceted) World</vt:lpstr>
      <vt:lpstr>Thank you!</vt:lpstr>
    </vt:vector>
  </TitlesOfParts>
  <Company>University of Washington Libraries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LCGFT and LCDGT</dc:title>
  <dc:creator>Adam L. Schiff</dc:creator>
  <cp:lastModifiedBy>Adam L. Schiff</cp:lastModifiedBy>
  <cp:revision>595</cp:revision>
  <cp:lastPrinted>2017-10-08T23:40:33Z</cp:lastPrinted>
  <dcterms:created xsi:type="dcterms:W3CDTF">2016-02-21T02:50:11Z</dcterms:created>
  <dcterms:modified xsi:type="dcterms:W3CDTF">2017-11-09T02:38:56Z</dcterms:modified>
</cp:coreProperties>
</file>