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256" r:id="rId2"/>
    <p:sldId id="292" r:id="rId3"/>
    <p:sldId id="291" r:id="rId4"/>
    <p:sldId id="303" r:id="rId5"/>
    <p:sldId id="293" r:id="rId6"/>
    <p:sldId id="294" r:id="rId7"/>
    <p:sldId id="295" r:id="rId8"/>
    <p:sldId id="296" r:id="rId9"/>
    <p:sldId id="297" r:id="rId10"/>
    <p:sldId id="298" r:id="rId11"/>
    <p:sldId id="299" r:id="rId12"/>
    <p:sldId id="300" r:id="rId13"/>
    <p:sldId id="301" r:id="rId14"/>
    <p:sldId id="302" r:id="rId15"/>
    <p:sldId id="304" r:id="rId16"/>
    <p:sldId id="290" r:id="rId17"/>
    <p:sldId id="257" r:id="rId18"/>
    <p:sldId id="258" r:id="rId19"/>
    <p:sldId id="259" r:id="rId20"/>
    <p:sldId id="260" r:id="rId21"/>
    <p:sldId id="261" r:id="rId22"/>
    <p:sldId id="262" r:id="rId23"/>
    <p:sldId id="263" r:id="rId24"/>
    <p:sldId id="264" r:id="rId25"/>
    <p:sldId id="265" r:id="rId26"/>
    <p:sldId id="266" r:id="rId27"/>
    <p:sldId id="267" r:id="rId28"/>
    <p:sldId id="268" r:id="rId29"/>
    <p:sldId id="276" r:id="rId30"/>
    <p:sldId id="270" r:id="rId31"/>
    <p:sldId id="271" r:id="rId32"/>
    <p:sldId id="272" r:id="rId33"/>
    <p:sldId id="273" r:id="rId34"/>
    <p:sldId id="274" r:id="rId35"/>
    <p:sldId id="275" r:id="rId36"/>
    <p:sldId id="277" r:id="rId37"/>
    <p:sldId id="278" r:id="rId38"/>
    <p:sldId id="279" r:id="rId39"/>
    <p:sldId id="281" r:id="rId40"/>
    <p:sldId id="280" r:id="rId41"/>
    <p:sldId id="282" r:id="rId42"/>
    <p:sldId id="283" r:id="rId43"/>
    <p:sldId id="284" r:id="rId44"/>
    <p:sldId id="285" r:id="rId45"/>
    <p:sldId id="286" r:id="rId46"/>
    <p:sldId id="287" r:id="rId47"/>
    <p:sldId id="288" r:id="rId48"/>
    <p:sldId id="289" r:id="rId49"/>
    <p:sldId id="320" r:id="rId50"/>
    <p:sldId id="323" r:id="rId51"/>
    <p:sldId id="322" r:id="rId52"/>
    <p:sldId id="321" r:id="rId53"/>
    <p:sldId id="32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9" r:id="rId68"/>
    <p:sldId id="318" r:id="rId6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B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smtClean="0"/>
              <a:t>OCLC Member Forum, Seattle Public Library</a:t>
            </a:r>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r>
              <a:rPr lang="en-US" smtClean="0"/>
              <a:t>June 3, 2014</a:t>
            </a:r>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Adam L. Schiff, University of Washington Libraries</a:t>
            </a:r>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62C46DC-DC78-417F-8258-55F043E0A39F}" type="slidenum">
              <a:rPr lang="en-US" smtClean="0"/>
              <a:pPr/>
              <a:t>‹#›</a:t>
            </a:fld>
            <a:endParaRPr lang="en-US"/>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r>
              <a:rPr lang="en-US" smtClean="0"/>
              <a:t>OCLC Member Forum, Seattle Public Library</a:t>
            </a: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r>
              <a:rPr lang="en-US" smtClean="0"/>
              <a:t>June 3, 2014</a:t>
            </a:r>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r>
              <a:rPr lang="en-US" smtClean="0"/>
              <a:t>Adam L. Schiff, University of Washington Libraries</a:t>
            </a: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387F34E9-B34F-416C-92C7-A8EF5E9AA9DA}" type="slidenum">
              <a:rPr lang="en-US" smtClean="0"/>
              <a:pPr/>
              <a:t>‹#›</a:t>
            </a:fld>
            <a:endParaRPr lang="en-US"/>
          </a:p>
        </p:txBody>
      </p:sp>
    </p:spTree>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access.rdatoolkit.org/document.php?id=rdagloss&amp;target=rdagloss-1651"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access.rdatoolkit.org/document.php?id=rdachp29&amp;target=rda29-237" TargetMode="External"/><Relationship Id="rId5" Type="http://schemas.openxmlformats.org/officeDocument/2006/relationships/hyperlink" Target="http://access.rdatoolkit.org/document.php?id=rdachp24&amp;target=rda24-243" TargetMode="External"/><Relationship Id="rId4" Type="http://schemas.openxmlformats.org/officeDocument/2006/relationships/hyperlink" Target="http://access.rdatoolkit.org/document.php?id=rdachp18&amp;target=rda18-263"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www.loc.gov/standards/sourcelist/subject.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www.loc.gov/standards/sourcelist/subject.html"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www.loc.gov/standards/sourcelist/target-audience.html"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F34E9-B34F-416C-92C7-A8EF5E9AA9DA}"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Key points of the PCC Guidelines on Relationship Designators</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4A13A7F-6381-496F-8346-A3F5D1A7349F}" type="slidenum">
              <a:rPr lang="en-US" altLang="en-US">
                <a:solidFill>
                  <a:srgbClr val="000000"/>
                </a:solidFill>
                <a:latin typeface="Arial" panose="020B0604020202020204" pitchFamily="34" charset="0"/>
              </a:rPr>
              <a:pPr/>
              <a:t>10</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2543077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Key points of the PCC Guidelines on Relationship Designators</a:t>
            </a:r>
          </a:p>
          <a:p>
            <a:endParaRPr lang="en-US" altLang="en-US" smtClean="0">
              <a:latin typeface="Arial" panose="020B0604020202020204" pitchFamily="34" charset="0"/>
            </a:endParaRPr>
          </a:p>
          <a:p>
            <a:r>
              <a:rPr lang="en-US" altLang="en-US" smtClean="0">
                <a:latin typeface="Arial" panose="020B0604020202020204" pitchFamily="34" charset="0"/>
              </a:rPr>
              <a:t>When MARC subfield $i for a relationship designator is used in a bibliographic record, give it as the first subfield, capitalize the first word in the designator, and end the subfield with a colon.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A8EBEC-8998-4335-8342-D127AE5672DD}"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382672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Key points of the PCC Guidelines on Relationship Designators</a:t>
            </a:r>
          </a:p>
          <a:p>
            <a:endParaRPr lang="en-US" altLang="en-US" dirty="0" smtClean="0">
              <a:latin typeface="Arial" panose="020B0604020202020204" pitchFamily="34" charset="0"/>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429CA8A-E6F7-4886-AB48-B129BA4A7000}" type="slidenum">
              <a:rPr lang="en-US" altLang="en-US">
                <a:solidFill>
                  <a:srgbClr val="000000"/>
                </a:solidFill>
                <a:latin typeface="Arial" panose="020B0604020202020204" pitchFamily="34" charset="0"/>
              </a:rPr>
              <a:pPr/>
              <a:t>12</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89076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solidFill>
                  <a:prstClr val="black"/>
                </a:solidFill>
              </a:rPr>
              <a:pPr/>
              <a:t>13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extLst>
      <p:ext uri="{BB962C8B-B14F-4D97-AF65-F5344CB8AC3E}">
        <p14:creationId xmlns:p14="http://schemas.microsoft.com/office/powerpoint/2010/main" xmlns="" val="150676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resource being described in this record is the graphic novelization</a:t>
            </a:r>
            <a:r>
              <a:rPr lang="en-US" baseline="0" dirty="0" smtClean="0"/>
              <a:t> of Oliver Twist.  The relationship designator in the 700 added entry points to the original work </a:t>
            </a:r>
            <a:r>
              <a:rPr lang="en-US" baseline="0" smtClean="0"/>
              <a:t>by Dickens.</a:t>
            </a:r>
            <a:endParaRPr lang="en-US"/>
          </a:p>
        </p:txBody>
      </p:sp>
      <p:sp>
        <p:nvSpPr>
          <p:cNvPr id="4" name="Slide Number Placeholder 3"/>
          <p:cNvSpPr>
            <a:spLocks noGrp="1"/>
          </p:cNvSpPr>
          <p:nvPr>
            <p:ph type="sldNum" sz="quarter" idx="10"/>
          </p:nvPr>
        </p:nvSpPr>
        <p:spPr/>
        <p:txBody>
          <a:bodyPr/>
          <a:lstStyle/>
          <a:p>
            <a:fld id="{1CF0F7BB-24C3-494B-849A-114F7B0D91AD}" type="slidenum">
              <a:rPr lang="en-US" smtClean="0">
                <a:solidFill>
                  <a:prstClr val="black"/>
                </a:solidFill>
              </a:rPr>
              <a:pPr/>
              <a:t>14</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extLst>
      <p:ext uri="{BB962C8B-B14F-4D97-AF65-F5344CB8AC3E}">
        <p14:creationId xmlns:p14="http://schemas.microsoft.com/office/powerpoint/2010/main" xmlns="" val="3673470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F34E9-B34F-416C-92C7-A8EF5E9AA9DA}"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F34E9-B34F-416C-92C7-A8EF5E9AA9DA}"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a:solidFill>
                  <a:schemeClr val="tx1"/>
                </a:solidFill>
                <a:latin typeface="Verdana" panose="020B0604030504040204" pitchFamily="34" charset="0"/>
                <a:ea typeface="MS PGothic" panose="020B0600070205080204" pitchFamily="34" charset="-128"/>
              </a:defRPr>
            </a:lvl1pPr>
            <a:lvl2pPr marL="742950" indent="-285750" defTabSz="920750" eaLnBrk="0" hangingPunct="0">
              <a:defRPr>
                <a:solidFill>
                  <a:schemeClr val="tx1"/>
                </a:solidFill>
                <a:latin typeface="Verdana" panose="020B0604030504040204" pitchFamily="34" charset="0"/>
                <a:ea typeface="MS PGothic" panose="020B0600070205080204" pitchFamily="34" charset="-128"/>
              </a:defRPr>
            </a:lvl2pPr>
            <a:lvl3pPr marL="1143000" indent="-228600" defTabSz="920750" eaLnBrk="0" hangingPunct="0">
              <a:defRPr>
                <a:solidFill>
                  <a:schemeClr val="tx1"/>
                </a:solidFill>
                <a:latin typeface="Verdana" panose="020B0604030504040204" pitchFamily="34" charset="0"/>
                <a:ea typeface="MS PGothic" panose="020B0600070205080204" pitchFamily="34" charset="-128"/>
              </a:defRPr>
            </a:lvl3pPr>
            <a:lvl4pPr marL="1600200" indent="-228600" defTabSz="920750" eaLnBrk="0" hangingPunct="0">
              <a:defRPr>
                <a:solidFill>
                  <a:schemeClr val="tx1"/>
                </a:solidFill>
                <a:latin typeface="Verdana" panose="020B0604030504040204" pitchFamily="34" charset="0"/>
                <a:ea typeface="MS PGothic" panose="020B0600070205080204" pitchFamily="34" charset="-128"/>
              </a:defRPr>
            </a:lvl4pPr>
            <a:lvl5pPr marL="2057400" indent="-228600" defTabSz="92075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DD7E9E-1A30-4FE6-B486-5B2FC414DE54}" type="slidenum">
              <a:rPr lang="en-US" altLang="en-US">
                <a:solidFill>
                  <a:srgbClr val="000000"/>
                </a:solidFill>
                <a:latin typeface="Arial" panose="020B0604020202020204" pitchFamily="34" charset="0"/>
              </a:rPr>
              <a:pPr/>
              <a:t>17</a:t>
            </a:fld>
            <a:endParaRPr lang="en-US" altLang="en-US">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491647"/>
            <a:ext cx="5029200" cy="42560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dirty="0" smtClean="0"/>
              <a:t>LC-PCC PS for 9.0</a:t>
            </a:r>
            <a:r>
              <a:rPr lang="en-US" dirty="0" smtClean="0"/>
              <a:t> </a:t>
            </a:r>
          </a:p>
          <a:p>
            <a:r>
              <a:rPr lang="en-US" dirty="0" smtClean="0"/>
              <a:t>Create a name authority record for the entity following RDA instructions and NACO guidelines, whether needed as a creator, contributor, etc., under RDA, or needed only for subject access. Do not create a subject proposal for LCSH.</a:t>
            </a:r>
            <a:endParaRPr lang="en-US" altLang="en-US" dirty="0" smtClean="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3983472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a:solidFill>
                  <a:schemeClr val="tx1"/>
                </a:solidFill>
                <a:latin typeface="Verdana" panose="020B0604030504040204" pitchFamily="34" charset="0"/>
                <a:ea typeface="MS PGothic" panose="020B0600070205080204" pitchFamily="34" charset="-128"/>
              </a:defRPr>
            </a:lvl1pPr>
            <a:lvl2pPr marL="742950" indent="-285750" defTabSz="920750" eaLnBrk="0" hangingPunct="0">
              <a:defRPr>
                <a:solidFill>
                  <a:schemeClr val="tx1"/>
                </a:solidFill>
                <a:latin typeface="Verdana" panose="020B0604030504040204" pitchFamily="34" charset="0"/>
                <a:ea typeface="MS PGothic" panose="020B0600070205080204" pitchFamily="34" charset="-128"/>
              </a:defRPr>
            </a:lvl2pPr>
            <a:lvl3pPr marL="1143000" indent="-228600" defTabSz="920750" eaLnBrk="0" hangingPunct="0">
              <a:defRPr>
                <a:solidFill>
                  <a:schemeClr val="tx1"/>
                </a:solidFill>
                <a:latin typeface="Verdana" panose="020B0604030504040204" pitchFamily="34" charset="0"/>
                <a:ea typeface="MS PGothic" panose="020B0600070205080204" pitchFamily="34" charset="-128"/>
              </a:defRPr>
            </a:lvl3pPr>
            <a:lvl4pPr marL="1600200" indent="-228600" defTabSz="920750" eaLnBrk="0" hangingPunct="0">
              <a:defRPr>
                <a:solidFill>
                  <a:schemeClr val="tx1"/>
                </a:solidFill>
                <a:latin typeface="Verdana" panose="020B0604030504040204" pitchFamily="34" charset="0"/>
                <a:ea typeface="MS PGothic" panose="020B0600070205080204" pitchFamily="34" charset="-128"/>
              </a:defRPr>
            </a:lvl4pPr>
            <a:lvl5pPr marL="2057400" indent="-228600" defTabSz="920750" eaLnBrk="0" hangingPunct="0">
              <a:defRPr>
                <a:solidFill>
                  <a:schemeClr val="tx1"/>
                </a:solidFill>
                <a:latin typeface="Verdana" panose="020B0604030504040204" pitchFamily="34" charset="0"/>
                <a:ea typeface="MS PGothic" panose="020B0600070205080204" pitchFamily="34" charset="-128"/>
              </a:defRPr>
            </a:lvl5pPr>
            <a:lvl6pPr marL="25146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2075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BDD7E9E-1A30-4FE6-B486-5B2FC414DE54}" type="slidenum">
              <a:rPr lang="en-US" altLang="en-US">
                <a:solidFill>
                  <a:srgbClr val="000000"/>
                </a:solidFill>
                <a:latin typeface="Arial" panose="020B0604020202020204" pitchFamily="34" charset="0"/>
              </a:rPr>
              <a:pPr/>
              <a:t>18</a:t>
            </a:fld>
            <a:endParaRPr lang="en-US" altLang="en-US">
              <a:solidFill>
                <a:srgbClr val="000000"/>
              </a:solidFill>
              <a:latin typeface="Arial" panose="020B0604020202020204" pitchFamily="34"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914400" y="4491647"/>
            <a:ext cx="5029200" cy="42560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r>
              <a:rPr lang="en-US" b="1" dirty="0" smtClean="0"/>
              <a:t>LC-PCC PS for 9.0</a:t>
            </a:r>
          </a:p>
          <a:p>
            <a:endParaRPr lang="en-US" altLang="en-US" dirty="0" smtClean="0">
              <a:latin typeface="Arial" panose="020B0604020202020204" pitchFamily="34" charset="0"/>
            </a:endParaRPr>
          </a:p>
          <a:p>
            <a:r>
              <a:rPr lang="en-US" b="1" dirty="0" smtClean="0"/>
              <a:t>Fictitious Entities and Real Non-Human Entities</a:t>
            </a:r>
          </a:p>
          <a:p>
            <a:endParaRPr lang="en-US" dirty="0" smtClean="0"/>
          </a:p>
          <a:p>
            <a:r>
              <a:rPr lang="en-US" i="1" dirty="0" smtClean="0"/>
              <a:t>LC practice/PCC practice: </a:t>
            </a:r>
            <a:r>
              <a:rPr lang="en-US" dirty="0" smtClean="0"/>
              <a:t>Apply this chapter to fictitious entities and real non-human entities following the guidelines below:</a:t>
            </a:r>
          </a:p>
          <a:p>
            <a:endParaRPr lang="en-US" dirty="0" smtClean="0"/>
          </a:p>
          <a:p>
            <a:r>
              <a:rPr lang="en-US" b="1" dirty="0" smtClean="0"/>
              <a:t>No LCSH Authority Record Exists</a:t>
            </a:r>
          </a:p>
          <a:p>
            <a:r>
              <a:rPr lang="en-US" dirty="0" smtClean="0"/>
              <a:t>Create a name authority record for the entity following RDA instructions and NACO guidelines, whether needed as a creator, contributor, etc., under RDA, or needed only for subject access. Do not create a subject proposal for LCSH.</a:t>
            </a:r>
          </a:p>
          <a:p>
            <a:endParaRPr lang="en-US" dirty="0" smtClean="0"/>
          </a:p>
          <a:p>
            <a:r>
              <a:rPr lang="en-US" b="1" dirty="0" smtClean="0"/>
              <a:t>LCSH Authority Record Exists</a:t>
            </a:r>
          </a:p>
          <a:p>
            <a:r>
              <a:rPr lang="en-US" dirty="0" smtClean="0"/>
              <a:t>If needed as a creator, contributor, etc., under RDA, create a new name authority record and notify the Policy &amp; Standards Division (policy@loc.gov) to cancel the existing subject authority record.</a:t>
            </a:r>
          </a:p>
          <a:p>
            <a:endParaRPr lang="en-US" dirty="0" smtClean="0"/>
          </a:p>
          <a:p>
            <a:r>
              <a:rPr lang="en-US" dirty="0" smtClean="0"/>
              <a:t>Optionally, a new name authority record may be created for such an entity if needed only for subject access. If a name authority record is created, notify the Policy &amp; Standards Division (policy@loc.gov) to cancel the existing subject authority record.</a:t>
            </a:r>
          </a:p>
          <a:p>
            <a:r>
              <a:rPr lang="en-US" dirty="0" smtClean="0"/>
              <a:t>Future activity: A project to transition all fictitious and real non-human entities from LCSH will be conducted as resources are available.</a:t>
            </a:r>
          </a:p>
          <a:p>
            <a:endParaRPr lang="en-US" altLang="en-US" dirty="0" smtClean="0">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3983472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example of a resource that presents a fictitious character as a creator.</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F34E9-B34F-416C-92C7-A8EF5E9AA9DA}"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her authority record.  Since there is no conflict with any other person with the same name, RDA does not require the addition of the qualifier “(Fictitious</a:t>
            </a:r>
            <a:r>
              <a:rPr lang="en-US" baseline="0" dirty="0" smtClean="0"/>
              <a:t> character)” to the authorized access point.  However, the other designation associated with the person is a core element for fictitious persons, so it is recorded as a separate element in MARC 368 subfield $c.  Note that just like any other persons, other attributes and variant access points may be recorded as well.</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works created or contributed to by another fictitious character.</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is the bibliographic record in OCLC for the book by Miss Piggy.</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 motion picture.  CLICK ON HYPERLINK TO OPEN A NEW WINDOW AND VIEW THE OPENING CREDITS</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a:t>
            </a:r>
            <a:r>
              <a:rPr lang="en-US" baseline="0" dirty="0" smtClean="0"/>
              <a:t> c</a:t>
            </a:r>
            <a:r>
              <a:rPr lang="en-US" dirty="0" smtClean="0"/>
              <a:t>redits for the film include this real</a:t>
            </a:r>
            <a:r>
              <a:rPr lang="en-US" baseline="0" dirty="0" smtClean="0"/>
              <a:t> non-human entity.</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Flash’s name authority record.</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access points have been made for two real non-human persons a</a:t>
            </a:r>
            <a:r>
              <a:rPr lang="en-US" dirty="0" smtClean="0"/>
              <a:t>ssociated with a work, but not considered creators,</a:t>
            </a:r>
            <a:r>
              <a:rPr lang="en-US" baseline="0" dirty="0" smtClean="0"/>
              <a:t> in this case the addressees of correspondence.</a:t>
            </a:r>
            <a:endParaRPr lang="en-US" dirty="0" smtClean="0"/>
          </a:p>
          <a:p>
            <a:endParaRPr lang="en-US" dirty="0" smtClean="0"/>
          </a:p>
          <a:p>
            <a:r>
              <a:rPr lang="en-US" dirty="0" smtClean="0"/>
              <a:t>addressee A person, family, or corporate body to whom a work or part of a work is addressed.</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Authority record for Socks.  You can see from the subfield $z in the 010 that the subject authority record for him was cancelled after the name authority was created</a:t>
            </a:r>
            <a:r>
              <a:rPr lang="en-US" smtClean="0"/>
              <a:t>.  </a:t>
            </a:r>
            <a:r>
              <a:rPr lang="en-US" baseline="0" smtClean="0"/>
              <a:t>LCSH </a:t>
            </a:r>
            <a:r>
              <a:rPr lang="en-US" baseline="0" dirty="0" smtClean="0"/>
              <a:t>subject authority </a:t>
            </a:r>
            <a:r>
              <a:rPr lang="en-US" baseline="0" smtClean="0"/>
              <a:t>record control numbers </a:t>
            </a:r>
            <a:r>
              <a:rPr lang="en-US" baseline="0" dirty="0" smtClean="0"/>
              <a:t>begin with the prefix “</a:t>
            </a:r>
            <a:r>
              <a:rPr lang="en-US" baseline="0" dirty="0" err="1" smtClean="0"/>
              <a:t>sh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87F34E9-B34F-416C-92C7-A8EF5E9AA9DA}"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Fictitious and legendary characters and real non-human entities can also more commonly be the subjects of works, as seen in this and the next two slides.</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32</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“(Fictitious</a:t>
            </a:r>
            <a:r>
              <a:rPr lang="en-US" baseline="0" dirty="0" smtClean="0"/>
              <a:t> character)” was added to the authorized access point in this case because there was another person with the same name already established.</a:t>
            </a:r>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34</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EF4E7EC-148A-49CC-BFBC-DEB817A7EB0F}"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9.6.1.7  For a fictitious or legendary person, record </a:t>
            </a:r>
            <a:r>
              <a:rPr lang="en-US" i="1" dirty="0" smtClean="0"/>
              <a:t>Fictitious character</a:t>
            </a:r>
            <a:r>
              <a:rPr lang="en-US" dirty="0" smtClean="0"/>
              <a:t>, </a:t>
            </a:r>
            <a:r>
              <a:rPr lang="en-US" i="1" dirty="0" smtClean="0"/>
              <a:t>Legendary character</a:t>
            </a:r>
            <a:r>
              <a:rPr lang="en-US" dirty="0" smtClean="0"/>
              <a:t>, or another appropriate designation.</a:t>
            </a:r>
          </a:p>
          <a:p>
            <a:r>
              <a:rPr lang="en-US" dirty="0" smtClean="0"/>
              <a:t>9.6.1.8  For a real non-human entity, record a designation for type, species, or breed.</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Searching for a particular name: </a:t>
            </a:r>
            <a:r>
              <a:rPr lang="en-US" dirty="0" smtClean="0"/>
              <a:t>Here’s a personal name keyword</a:t>
            </a:r>
            <a:r>
              <a:rPr lang="en-US" baseline="0" dirty="0" smtClean="0"/>
              <a:t> search in the name authority file</a:t>
            </a:r>
            <a:r>
              <a:rPr lang="en-US" dirty="0" smtClean="0"/>
              <a:t> for the fictitious</a:t>
            </a:r>
            <a:r>
              <a:rPr lang="en-US" baseline="0" dirty="0" smtClean="0"/>
              <a:t> character from Arthur Conan Doyle, John H. Watson.</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personal name keyword search of the authority</a:t>
            </a:r>
            <a:r>
              <a:rPr lang="en-US" baseline="0" dirty="0" smtClean="0"/>
              <a:t> file for John H. Watson</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Searching for a particular name: </a:t>
            </a:r>
            <a:r>
              <a:rPr lang="en-US" dirty="0" smtClean="0"/>
              <a:t>Here’s a personal name browse</a:t>
            </a:r>
            <a:r>
              <a:rPr lang="en-US" baseline="0" dirty="0" smtClean="0"/>
              <a:t> search in the name authority file</a:t>
            </a:r>
            <a:r>
              <a:rPr lang="en-US" dirty="0" smtClean="0"/>
              <a:t> for </a:t>
            </a:r>
            <a:r>
              <a:rPr lang="en-US" baseline="0" dirty="0" smtClean="0"/>
              <a:t>John H. Watson.</a:t>
            </a:r>
            <a:endParaRPr lang="en-US" dirty="0" smtClean="0"/>
          </a:p>
          <a:p>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fontScale="92500" lnSpcReduction="10000"/>
          </a:bodyPr>
          <a:lstStyle/>
          <a:p>
            <a:r>
              <a:rPr lang="en-US" altLang="en-US" dirty="0" smtClean="0">
                <a:latin typeface="Arial" panose="020B0604020202020204" pitchFamily="34" charset="0"/>
              </a:rPr>
              <a:t>18.1.6 </a:t>
            </a:r>
            <a:r>
              <a:rPr lang="en-US" dirty="0" smtClean="0"/>
              <a:t>The term </a:t>
            </a:r>
            <a:r>
              <a:rPr lang="en-US" dirty="0" smtClean="0">
                <a:hlinkClick r:id="rId3"/>
              </a:rPr>
              <a:t>relationship designator▼</a:t>
            </a:r>
            <a:r>
              <a:rPr lang="en-US" dirty="0" smtClean="0"/>
              <a:t> refers to a designator that indicates the nature of the relationship between a resource and a person, family, or corporate body associated with that resource. </a:t>
            </a:r>
          </a:p>
          <a:p>
            <a:r>
              <a:rPr lang="en-US" dirty="0" smtClean="0"/>
              <a:t>A relationship designator is recorded with the authorized access point and/or identifier representing the associated person, family, or corporate body.</a:t>
            </a:r>
          </a:p>
          <a:p>
            <a:endParaRPr lang="en-US" altLang="en-US" dirty="0" smtClean="0">
              <a:latin typeface="Arial" panose="020B0604020202020204" pitchFamily="34" charset="0"/>
            </a:endParaRPr>
          </a:p>
          <a:p>
            <a:r>
              <a:rPr lang="en-US" altLang="en-US" dirty="0" smtClean="0">
                <a:latin typeface="Arial" panose="020B0604020202020204" pitchFamily="34" charset="0"/>
              </a:rPr>
              <a:t>18.4.1 </a:t>
            </a:r>
            <a:r>
              <a:rPr lang="en-US" dirty="0" smtClean="0"/>
              <a:t>Record a relationship designator to indicate the specific function performed by a person, family, or corporate body in relation to the resource (see </a:t>
            </a:r>
            <a:r>
              <a:rPr lang="en-US" dirty="0" smtClean="0">
                <a:hlinkClick r:id="rId4"/>
              </a:rPr>
              <a:t>18.5</a:t>
            </a:r>
            <a:r>
              <a:rPr lang="en-US" dirty="0" smtClean="0"/>
              <a:t>). </a:t>
            </a:r>
          </a:p>
          <a:p>
            <a:r>
              <a:rPr lang="en-US" dirty="0" smtClean="0"/>
              <a:t>Record the appropriate relationship designator with the identifier and/or the authorized access point representing that person, family, or corporate body.</a:t>
            </a:r>
          </a:p>
          <a:p>
            <a:endParaRPr lang="en-US" altLang="en-US" dirty="0" smtClean="0">
              <a:latin typeface="Arial" panose="020B0604020202020204" pitchFamily="34" charset="0"/>
            </a:endParaRPr>
          </a:p>
          <a:p>
            <a:r>
              <a:rPr lang="en-US" altLang="en-US" dirty="0" smtClean="0">
                <a:latin typeface="Arial" panose="020B0604020202020204" pitchFamily="34" charset="0"/>
              </a:rPr>
              <a:t>24.1.5  </a:t>
            </a:r>
            <a:r>
              <a:rPr lang="en-US" dirty="0" smtClean="0"/>
              <a:t>The term </a:t>
            </a:r>
            <a:r>
              <a:rPr lang="en-US" dirty="0" smtClean="0">
                <a:hlinkClick r:id="rId3"/>
              </a:rPr>
              <a:t>relationship designator▼</a:t>
            </a:r>
            <a:r>
              <a:rPr lang="en-US" dirty="0" smtClean="0"/>
              <a:t> refers to a designator that indicates the nature of the relationship between works, expressions, manifestations, or items. A relationship designator is recorded with the authorized access point, identifier, and/or description representing the related work, expression, manifestation, or item.</a:t>
            </a:r>
          </a:p>
          <a:p>
            <a:endParaRPr lang="en-US" altLang="en-US" dirty="0" smtClean="0">
              <a:latin typeface="Arial" panose="020B0604020202020204" pitchFamily="34" charset="0"/>
            </a:endParaRPr>
          </a:p>
          <a:p>
            <a:r>
              <a:rPr lang="en-US" altLang="en-US" dirty="0" smtClean="0">
                <a:latin typeface="Arial" panose="020B0604020202020204" pitchFamily="34" charset="0"/>
              </a:rPr>
              <a:t>24.4</a:t>
            </a:r>
            <a:r>
              <a:rPr lang="en-US" altLang="en-US" baseline="0" dirty="0" smtClean="0">
                <a:latin typeface="Arial" panose="020B0604020202020204" pitchFamily="34" charset="0"/>
              </a:rPr>
              <a:t>  </a:t>
            </a:r>
            <a:r>
              <a:rPr lang="en-US" dirty="0" smtClean="0"/>
              <a:t>Record an appropriate relationship designator to specify the nature of the relationship (see </a:t>
            </a:r>
            <a:r>
              <a:rPr lang="en-US" dirty="0" smtClean="0">
                <a:hlinkClick r:id="rId5"/>
              </a:rPr>
              <a:t>24.5</a:t>
            </a:r>
            <a:r>
              <a:rPr lang="en-US" dirty="0" smtClean="0"/>
              <a:t>).</a:t>
            </a:r>
          </a:p>
          <a:p>
            <a:endParaRPr lang="en-US" altLang="en-US" dirty="0" smtClean="0">
              <a:latin typeface="Arial" panose="020B0604020202020204" pitchFamily="34" charset="0"/>
            </a:endParaRPr>
          </a:p>
          <a:p>
            <a:r>
              <a:rPr lang="en-US" altLang="en-US" dirty="0" smtClean="0">
                <a:latin typeface="Arial" panose="020B0604020202020204" pitchFamily="34" charset="0"/>
              </a:rPr>
              <a:t>29.1.5  </a:t>
            </a:r>
            <a:r>
              <a:rPr lang="en-US" dirty="0" smtClean="0"/>
              <a:t>The term </a:t>
            </a:r>
            <a:r>
              <a:rPr lang="en-US" dirty="0" smtClean="0">
                <a:hlinkClick r:id="rId3"/>
              </a:rPr>
              <a:t>relationship designator▼</a:t>
            </a:r>
            <a:r>
              <a:rPr lang="en-US" dirty="0" smtClean="0"/>
              <a:t> refers to a designator that indicates the nature of the relationship between persons, families, or corporate bodies. A relationship designator is recorded with the authorized access point and/or identifier representing the related person, family, or corporate body.</a:t>
            </a:r>
          </a:p>
          <a:p>
            <a:endParaRPr lang="en-US" altLang="en-US" dirty="0" smtClean="0">
              <a:latin typeface="Arial" panose="020B0604020202020204" pitchFamily="34" charset="0"/>
            </a:endParaRPr>
          </a:p>
          <a:p>
            <a:r>
              <a:rPr lang="en-US" dirty="0" smtClean="0"/>
              <a:t>29.4  Record an appropriate relationship designator to specify the nature of the relationship (see </a:t>
            </a:r>
            <a:r>
              <a:rPr lang="en-US" dirty="0" smtClean="0">
                <a:hlinkClick r:id="rId6"/>
              </a:rPr>
              <a:t>29.5</a:t>
            </a:r>
            <a:r>
              <a:rPr lang="en-US" dirty="0" smtClean="0"/>
              <a:t>).</a:t>
            </a:r>
            <a:endParaRPr lang="en-US" altLang="en-US" dirty="0" smtClean="0">
              <a:latin typeface="Arial" panose="020B0604020202020204"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F76694-49D2-43CC-9A5D-2DD35C6047AE}" type="slidenum">
              <a:rPr lang="en-US" altLang="en-US">
                <a:solidFill>
                  <a:srgbClr val="000000"/>
                </a:solidFill>
                <a:latin typeface="Arial" panose="020B0604020202020204" pitchFamily="34" charset="0"/>
              </a:rPr>
              <a:pPr/>
              <a:t>4</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948186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his name authority record.</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Searching by entity attributes: </a:t>
            </a:r>
            <a:r>
              <a:rPr lang="en-US" i="0" baseline="0" dirty="0" smtClean="0"/>
              <a:t> Here is a search for the entity attribute that would be recorded in the 368 $c of the name authority record for a fictitious character.  The keyword used here is the LCSH term “Fictitious characters” rather than the singular form that might be added as a qualifier to a name.  The RDA element Other Designation Associated with the Person is a core element for fictitious characters, but it is not automatically included in authorized access points for the person.  Therefore it’s better to search it as an entity attribute rather than as part of the name itself.</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of the keyword</a:t>
            </a:r>
            <a:r>
              <a:rPr lang="en-US" baseline="0" dirty="0" smtClean="0"/>
              <a:t> search “fictitious characters” as an entity attribute.  As can be seen from the first screen of results, not all of the names have the qualifier “(Fictitious character)”.</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one</a:t>
            </a:r>
            <a:r>
              <a:rPr lang="en-US" baseline="0" dirty="0" smtClean="0"/>
              <a:t> of the authority records for a name that doesn’t have a qualifier, showing that records for fictitious characters can still be found by searching for the entity attribute Other Designation Associated with the Person.</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Approved monthly list (April 2014) showing an example of a cancelled subject replaced by a name authority.  The</a:t>
            </a:r>
            <a:r>
              <a:rPr lang="en-US" baseline="0" dirty="0" smtClean="0"/>
              <a:t> authorized access point for the name is not always the same as the LCSH, as can be seen in this example.</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Examples</a:t>
            </a:r>
            <a:r>
              <a:rPr lang="en-US" baseline="0" dirty="0" smtClean="0"/>
              <a:t> of fictitious character headings being cancelled from LCSH.  The first is replaced by an identical RDA name access point, but the RDA form of the authorized access point for the second is different from the LCSH form.</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following the approved monthly lists, catalogers can also look</a:t>
            </a:r>
            <a:r>
              <a:rPr lang="en-US" baseline="0" dirty="0" smtClean="0"/>
              <a:t> at proposed LCSH changes, through monthly tentative lists of new and changed headings.  </a:t>
            </a:r>
            <a:r>
              <a:rPr lang="en-US" dirty="0" smtClean="0"/>
              <a:t>The latest tentative list that is available online is the one for June 2014.</a:t>
            </a:r>
            <a:r>
              <a:rPr lang="en-US" baseline="0" dirty="0" smtClean="0"/>
              <a:t>  This contains proposals for new LCSH, changes to LCSH, and cancellations.  Note that these proposals are NOT YET APPROVED and so the subject authority file in OCLC will not yet reflect any of the proposals.  However, the presence of the cancellation proposals such as the ones shown in this slide indicate that you can already start using the RDA name authorities for these entities as subjects in bibliographic records.</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Additional cancellation proposals on the June 2014 tentative list.</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Date Placeholder 4"/>
          <p:cNvSpPr>
            <a:spLocks noGrp="1"/>
          </p:cNvSpPr>
          <p:nvPr>
            <p:ph type="dt" idx="11"/>
          </p:nvPr>
        </p:nvSpPr>
        <p:spPr/>
        <p:txBody>
          <a:bodyPr/>
          <a:lstStyle/>
          <a:p>
            <a:r>
              <a:rPr lang="en-US" smtClean="0"/>
              <a:t>June 3, 2014</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87F34E9-B34F-416C-92C7-A8EF5E9AA9DA}"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latin typeface="Arial" panose="020B0604020202020204" pitchFamily="34" charset="0"/>
              </a:rPr>
              <a:t>Key points of the PCC Guidelines on Relationship Designators</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F76694-49D2-43CC-9A5D-2DD35C6047AE}" type="slidenum">
              <a:rPr lang="en-US" altLang="en-US">
                <a:solidFill>
                  <a:srgbClr val="000000"/>
                </a:solidFill>
                <a:latin typeface="Arial" panose="020B0604020202020204" pitchFamily="34" charset="0"/>
              </a:rPr>
              <a:pPr/>
              <a:t>5</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9481862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Date Placeholder 4"/>
          <p:cNvSpPr>
            <a:spLocks noGrp="1"/>
          </p:cNvSpPr>
          <p:nvPr>
            <p:ph type="dt" idx="11"/>
          </p:nvPr>
        </p:nvSpPr>
        <p:spPr/>
        <p:txBody>
          <a:bodyPr/>
          <a:lstStyle/>
          <a:p>
            <a:r>
              <a:rPr lang="en-US" smtClean="0"/>
              <a:t>June 3, 2014</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87F34E9-B34F-416C-92C7-A8EF5E9AA9DA}"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Date Placeholder 4"/>
          <p:cNvSpPr>
            <a:spLocks noGrp="1"/>
          </p:cNvSpPr>
          <p:nvPr>
            <p:ph type="dt" idx="11"/>
          </p:nvPr>
        </p:nvSpPr>
        <p:spPr/>
        <p:txBody>
          <a:bodyPr/>
          <a:lstStyle/>
          <a:p>
            <a:r>
              <a:rPr lang="en-US" smtClean="0"/>
              <a:t>June 3, 2014</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87F34E9-B34F-416C-92C7-A8EF5E9AA9DA}"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LCSH, free-floating subdivisions established under Names of Persons are not applicable to individual</a:t>
            </a:r>
            <a:r>
              <a:rPr lang="en-US" baseline="0" dirty="0" smtClean="0"/>
              <a:t> fictitious and legendary characters, individual gods and mythological figures, and individual named animals.  Use the list of free-floating subdivisions of general application in H 1095 instead.</a:t>
            </a:r>
            <a:endParaRPr lang="en-US" dirty="0"/>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Date Placeholder 4"/>
          <p:cNvSpPr>
            <a:spLocks noGrp="1"/>
          </p:cNvSpPr>
          <p:nvPr>
            <p:ph type="dt" idx="11"/>
          </p:nvPr>
        </p:nvSpPr>
        <p:spPr/>
        <p:txBody>
          <a:bodyPr/>
          <a:lstStyle/>
          <a:p>
            <a:r>
              <a:rPr lang="en-US" smtClean="0"/>
              <a:t>June 3, 2014</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87F34E9-B34F-416C-92C7-A8EF5E9AA9DA}"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free-floating general subdivision --Art</a:t>
            </a:r>
            <a:r>
              <a:rPr lang="en-US" baseline="0" dirty="0" smtClean="0"/>
              <a:t> </a:t>
            </a:r>
            <a:r>
              <a:rPr lang="en-US" dirty="0" smtClean="0"/>
              <a:t>may be used under names of individual persons who lived before 1400, names of deities and mythological or legendary figures, individual fictitious characters and groups of fictitious characters, and under headings of the type </a:t>
            </a:r>
            <a:r>
              <a:rPr lang="en-US" b="1" i="0" u="none" strike="noStrike" dirty="0" smtClean="0"/>
              <a:t>[</a:t>
            </a:r>
            <a:r>
              <a:rPr lang="en-US" b="1" i="1" u="none" strike="noStrike" dirty="0" smtClean="0"/>
              <a:t>topic</a:t>
            </a:r>
            <a:r>
              <a:rPr lang="en-US" b="1" i="0" u="none" strike="noStrike" dirty="0" smtClean="0"/>
              <a:t>]</a:t>
            </a:r>
            <a:r>
              <a:rPr lang="en-US" dirty="0" smtClean="0"/>
              <a:t>–</a:t>
            </a:r>
            <a:r>
              <a:rPr lang="en-US" b="1" i="0" u="none" strike="noStrike" dirty="0" smtClean="0"/>
              <a:t>[</a:t>
            </a:r>
            <a:r>
              <a:rPr lang="en-US" b="1" i="1" u="none" strike="noStrike" dirty="0" smtClean="0"/>
              <a:t>subdivision</a:t>
            </a:r>
            <a:r>
              <a:rPr lang="en-US" b="1" i="0" u="none" strike="noStrike" dirty="0" smtClean="0"/>
              <a:t>]</a:t>
            </a:r>
            <a:r>
              <a:rPr lang="en-US" b="0" i="0" u="none" strike="noStrike" dirty="0" smtClean="0"/>
              <a:t>.</a:t>
            </a:r>
          </a:p>
          <a:p>
            <a:endParaRPr lang="en-US" b="0" i="0" u="none" strike="noStrike" dirty="0" smtClean="0"/>
          </a:p>
          <a:p>
            <a:r>
              <a:rPr lang="en-US" b="0" i="0" u="none" strike="noStrike" dirty="0" smtClean="0"/>
              <a:t>The free-floating general subdivision --In art </a:t>
            </a:r>
            <a:r>
              <a:rPr lang="en-US" dirty="0" smtClean="0"/>
              <a:t>may be used under names of countries, cities, etc., and individual corporate bodies, and individual Christian denominations, and under uniform titles, for their representation as physical objects in artistic works. Use as a form subdivision for works consisting of reproductions of artistic works that depict the place, body, etc.  Use as a topical subdivision for works that discuss the place, body, etc., as a theme in art.</a:t>
            </a:r>
            <a:endParaRPr lang="en-US" dirty="0"/>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Date Placeholder 4"/>
          <p:cNvSpPr>
            <a:spLocks noGrp="1"/>
          </p:cNvSpPr>
          <p:nvPr>
            <p:ph type="dt" idx="11"/>
          </p:nvPr>
        </p:nvSpPr>
        <p:spPr/>
        <p:txBody>
          <a:bodyPr/>
          <a:lstStyle/>
          <a:p>
            <a:r>
              <a:rPr lang="en-US" smtClean="0"/>
              <a:t>June 3, 2014</a:t>
            </a:r>
            <a:endParaRPr lang="en-US"/>
          </a:p>
        </p:txBody>
      </p:sp>
      <p:sp>
        <p:nvSpPr>
          <p:cNvPr id="6" name="Footer Placeholder 5"/>
          <p:cNvSpPr>
            <a:spLocks noGrp="1"/>
          </p:cNvSpPr>
          <p:nvPr>
            <p:ph type="ftr" sz="quarter" idx="12"/>
          </p:nvPr>
        </p:nvSpPr>
        <p:spPr/>
        <p:txBody>
          <a:bodyPr/>
          <a:lstStyle/>
          <a:p>
            <a:r>
              <a:rPr lang="en-US" smtClean="0"/>
              <a:t>Adam L. Schiff, University of Washington Libraries</a:t>
            </a:r>
            <a:endParaRPr lang="en-US"/>
          </a:p>
        </p:txBody>
      </p:sp>
      <p:sp>
        <p:nvSpPr>
          <p:cNvPr id="7" name="Slide Number Placeholder 6"/>
          <p:cNvSpPr>
            <a:spLocks noGrp="1"/>
          </p:cNvSpPr>
          <p:nvPr>
            <p:ph type="sldNum" sz="quarter" idx="13"/>
          </p:nvPr>
        </p:nvSpPr>
        <p:spPr/>
        <p:txBody>
          <a:bodyPr/>
          <a:lstStyle/>
          <a:p>
            <a:fld id="{387F34E9-B34F-416C-92C7-A8EF5E9AA9DA}"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slide shows two proposed literature terms to be added to LCGFT.  The literature</a:t>
            </a:r>
            <a:r>
              <a:rPr lang="en-US" baseline="0" dirty="0" smtClean="0"/>
              <a:t> terms have been developed by the ALA ALCTS Subject Analysis Committee Subcommittee on Genre/Form Implementation.</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55</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LC is working</a:t>
            </a:r>
            <a:r>
              <a:rPr lang="en-US" baseline="0" dirty="0" smtClean="0"/>
              <a:t> with the American Theological Library Association on religion terms, with the Music Library Association on music terms, and with the ALA ALCTS Subject Analysis Committee Subcommittee on Genre/Form Implementation on literature and general terms.  New MARC fields have been created or proposed to accommodate aspects/characteristics of works and expressions that are not specifically genre/form but were treated with genre/form in LCSH.</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57</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58</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Field Definition: A group category to which the creator(s) of a work or compilation of works, or the contributor(s) to an expression or compilation of expressions, belongs. </a:t>
            </a:r>
          </a:p>
          <a:p>
            <a:r>
              <a:rPr lang="en-US" dirty="0" smtClean="0"/>
              <a:t>If a demographic group is not specified then multiple creator/contributor group categories from the same source vocabulary or code list may be recorded in the same field in separate occurrences of subfield $a and subfield $b. If a demographic group is specified then the categories in the field must all come from the same group. Terms from different source vocabularies are recorded in separate occurrences of the field.</a:t>
            </a:r>
          </a:p>
          <a:p>
            <a:endParaRPr lang="en-US" dirty="0" smtClean="0"/>
          </a:p>
          <a:p>
            <a:r>
              <a:rPr lang="en-US" dirty="0" smtClean="0"/>
              <a:t>$2</a:t>
            </a:r>
            <a:r>
              <a:rPr lang="en-US" baseline="0" dirty="0" smtClean="0"/>
              <a:t> - Source</a:t>
            </a:r>
            <a:endParaRPr lang="en-US" dirty="0" smtClean="0"/>
          </a:p>
          <a:p>
            <a:r>
              <a:rPr lang="en-US" dirty="0" smtClean="0"/>
              <a:t>MARC code that identifies the source of the term or code used to record the creator/contributor information. </a:t>
            </a:r>
          </a:p>
          <a:p>
            <a:r>
              <a:rPr lang="en-US" dirty="0" smtClean="0"/>
              <a:t>Code from: </a:t>
            </a:r>
            <a:r>
              <a:rPr lang="en-US" i="1" dirty="0" smtClean="0">
                <a:hlinkClick r:id="rId3"/>
              </a:rPr>
              <a:t>Subject Heading and Term Source Codes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387F34E9-B34F-416C-92C7-A8EF5E9AA9DA}"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Key points of the PCC Guidelines on Relationship Designators</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7BB0CCD-7C19-4957-86B8-E71EDFC3C746}" type="slidenum">
              <a:rPr lang="en-US" altLang="en-US">
                <a:solidFill>
                  <a:srgbClr val="000000"/>
                </a:solidFill>
                <a:latin typeface="Arial" panose="020B0604020202020204" pitchFamily="34" charset="0"/>
              </a:rPr>
              <a:pPr/>
              <a:t>6</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27840336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Field Definition: A category of persons for which a resource is intended or a category of persons representing the intellectual level for which the content of a resource is considered appropriate. </a:t>
            </a:r>
          </a:p>
          <a:p>
            <a:r>
              <a:rPr lang="en-US" dirty="0" smtClean="0"/>
              <a:t>If a demographic group is not specified then multiple audience characteristics from the same source vocabulary or code list may be recorded in the same field in separate occurrences of subfield $a and subfield $b. If a demographic group is specified then the characteristics in the field must all come from the same group. Terms from different source vocabularies are recorded in separate occurrences of the field.</a:t>
            </a:r>
          </a:p>
          <a:p>
            <a:endParaRPr lang="en-US" dirty="0" smtClean="0"/>
          </a:p>
          <a:p>
            <a:r>
              <a:rPr lang="en-US" dirty="0" smtClean="0"/>
              <a:t>$2</a:t>
            </a:r>
            <a:r>
              <a:rPr lang="en-US" baseline="0" dirty="0" smtClean="0"/>
              <a:t> </a:t>
            </a:r>
            <a:r>
              <a:rPr lang="en-US" baseline="0" smtClean="0"/>
              <a:t>- Source</a:t>
            </a:r>
            <a:endParaRPr lang="en-US" dirty="0" smtClean="0"/>
          </a:p>
          <a:p>
            <a:r>
              <a:rPr lang="en-US" dirty="0" smtClean="0"/>
              <a:t>MARC code that identifies the source of the term or code used to record intended audience information. </a:t>
            </a:r>
          </a:p>
          <a:p>
            <a:r>
              <a:rPr lang="en-US" dirty="0" smtClean="0"/>
              <a:t>Code from: </a:t>
            </a:r>
            <a:r>
              <a:rPr lang="en-US" i="1" dirty="0" smtClean="0">
                <a:hlinkClick r:id="rId3"/>
              </a:rPr>
              <a:t>Subject Heading and Term Source Codes</a:t>
            </a:r>
            <a:r>
              <a:rPr lang="en-US" dirty="0" smtClean="0"/>
              <a:t> or </a:t>
            </a:r>
            <a:r>
              <a:rPr lang="en-US" i="1" dirty="0" smtClean="0">
                <a:hlinkClick r:id="rId4"/>
              </a:rPr>
              <a:t>Target Audience Code and Term Source Codes</a:t>
            </a:r>
            <a:r>
              <a:rPr lang="en-US" dirty="0" smtClean="0"/>
              <a:t>. </a:t>
            </a:r>
          </a:p>
          <a:p>
            <a:endParaRPr lang="en-US" dirty="0" smtClean="0"/>
          </a:p>
        </p:txBody>
      </p:sp>
      <p:sp>
        <p:nvSpPr>
          <p:cNvPr id="4" name="Slide Number Placeholder 3"/>
          <p:cNvSpPr>
            <a:spLocks noGrp="1"/>
          </p:cNvSpPr>
          <p:nvPr>
            <p:ph type="sldNum" sz="quarter" idx="10"/>
          </p:nvPr>
        </p:nvSpPr>
        <p:spPr/>
        <p:txBody>
          <a:bodyPr/>
          <a:lstStyle/>
          <a:p>
            <a:fld id="{387F34E9-B34F-416C-92C7-A8EF5E9AA9DA}"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fields 385 and 386, subfield $m denotes a particular</a:t>
            </a:r>
            <a:r>
              <a:rPr lang="en-US" baseline="0" dirty="0" smtClean="0"/>
              <a:t> category that the term in subfield $a falls into.  Subfield $n is a code for that category.</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62</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63</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authority records for Women and Americans will include an 072</a:t>
            </a:r>
            <a:r>
              <a:rPr lang="en-US" baseline="0" dirty="0" smtClean="0"/>
              <a:t> code for the demographic group category that the terms fall into, it won’t be necessary to use subfields $m or $n with terms from LCDGT. </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This</a:t>
            </a:r>
            <a:r>
              <a:rPr lang="en-US" baseline="0" dirty="0" smtClean="0"/>
              <a:t> new proposed field will be discussed later this month at the </a:t>
            </a:r>
            <a:r>
              <a:rPr lang="en-US" b="0" dirty="0" smtClean="0"/>
              <a:t>MARC Advisory Committee meetings</a:t>
            </a:r>
            <a:r>
              <a:rPr lang="en-US" b="0" baseline="0" dirty="0" smtClean="0"/>
              <a:t> held during ALA Annual in Las Vegas.  The field would be used to record chronological terms representing the </a:t>
            </a:r>
            <a:r>
              <a:rPr lang="en-US" dirty="0" smtClean="0"/>
              <a:t>time period of creation or origin of works and expressions.</a:t>
            </a:r>
          </a:p>
          <a:p>
            <a:endParaRPr lang="en-US" b="0" dirty="0" smtClean="0"/>
          </a:p>
          <a:p>
            <a:r>
              <a:rPr lang="en-US" b="0" dirty="0" smtClean="0"/>
              <a:t>Field definition:</a:t>
            </a:r>
            <a:r>
              <a:rPr lang="en-US" b="0" baseline="0" dirty="0" smtClean="0"/>
              <a:t> </a:t>
            </a:r>
            <a:r>
              <a:rPr lang="en-US" dirty="0" smtClean="0"/>
              <a:t>The time period of creation or origin of the work or expression (including aggregate works), or of the works or expressions contained in an aggregation. </a:t>
            </a:r>
          </a:p>
          <a:p>
            <a:r>
              <a:rPr lang="en-US" dirty="0" smtClean="0"/>
              <a:t>Coded dates or time periods of creation are recorded in field 046.</a:t>
            </a:r>
          </a:p>
          <a:p>
            <a:endParaRPr lang="en-US" b="0" dirty="0" smtClean="0"/>
          </a:p>
          <a:p>
            <a:r>
              <a:rPr lang="en-US" b="1" dirty="0" smtClean="0"/>
              <a:t>First Indicator</a:t>
            </a:r>
            <a:r>
              <a:rPr lang="en-US" dirty="0" smtClean="0"/>
              <a:t> – </a:t>
            </a:r>
            <a:r>
              <a:rPr lang="en-US" i="1" dirty="0" smtClean="0"/>
              <a:t>Type of time period</a:t>
            </a:r>
            <a:r>
              <a:rPr lang="en-US" dirty="0" smtClean="0"/>
              <a:t/>
            </a:r>
            <a:br>
              <a:rPr lang="en-US" dirty="0" smtClean="0"/>
            </a:br>
            <a:r>
              <a:rPr lang="en-US" dirty="0" smtClean="0"/>
              <a:t># - No information provided</a:t>
            </a:r>
            <a:br>
              <a:rPr lang="en-US" dirty="0" smtClean="0"/>
            </a:br>
            <a:r>
              <a:rPr lang="en-US" dirty="0" smtClean="0"/>
              <a:t>1 – Creation</a:t>
            </a:r>
            <a:br>
              <a:rPr lang="en-US" dirty="0" smtClean="0"/>
            </a:br>
            <a:r>
              <a:rPr lang="en-US" dirty="0" smtClean="0"/>
              <a:t>         The time period of creation or origin of the work/expression, or, of the components of an aggregate work considered collectively.</a:t>
            </a:r>
            <a:br>
              <a:rPr lang="en-US" dirty="0" smtClean="0"/>
            </a:br>
            <a:r>
              <a:rPr lang="en-US" dirty="0" smtClean="0"/>
              <a:t>2 – Creation of aggregation</a:t>
            </a:r>
            <a:br>
              <a:rPr lang="en-US" dirty="0" smtClean="0"/>
            </a:br>
            <a:r>
              <a:rPr lang="en-US" dirty="0" smtClean="0"/>
              <a:t>         The time period of creation or origin of an aggregate work</a:t>
            </a:r>
          </a:p>
          <a:p>
            <a:endParaRPr lang="en-US" b="0" dirty="0" smtClean="0"/>
          </a:p>
          <a:p>
            <a:r>
              <a:rPr lang="en-US" dirty="0" smtClean="0"/>
              <a:t>$2 - Source of term (NR)</a:t>
            </a:r>
            <a:br>
              <a:rPr lang="en-US" dirty="0" smtClean="0"/>
            </a:br>
            <a:r>
              <a:rPr lang="en-US" dirty="0" smtClean="0"/>
              <a:t>         Specifies a code that identifies the source of a controlled vocabulary used in $a.</a:t>
            </a:r>
          </a:p>
          <a:p>
            <a:endParaRPr lang="en-US" b="0" dirty="0" smtClean="0"/>
          </a:p>
          <a:p>
            <a:r>
              <a:rPr lang="en-US" b="0" dirty="0" smtClean="0"/>
              <a:t>LC has not yet indicated if it will be creating a new vocabulary for time period of creation terms.</a:t>
            </a:r>
            <a:endParaRPr lang="en-US" b="0"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OCLC Member Forum, Seattle Public Library</a:t>
            </a:r>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Slide Number Placeholder 5"/>
          <p:cNvSpPr>
            <a:spLocks noGrp="1"/>
          </p:cNvSpPr>
          <p:nvPr>
            <p:ph type="sldNum" sz="quarter" idx="12"/>
          </p:nvPr>
        </p:nvSpPr>
        <p:spPr/>
        <p:txBody>
          <a:bodyPr/>
          <a:lstStyle/>
          <a:p>
            <a:fld id="{387F34E9-B34F-416C-92C7-A8EF5E9AA9DA}" type="slidenum">
              <a:rPr lang="en-US" smtClean="0"/>
              <a:pPr/>
              <a:t>66</a:t>
            </a:fld>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Recording performed by Rachel Burton and the Encore Chamber Orchestra, published in 1997. Individual concertos dates range from 1775 </a:t>
            </a:r>
            <a:r>
              <a:rPr lang="en-US" smtClean="0"/>
              <a:t>to 1899.</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Recording performed by Rachel Burton and the Encore Chamber Orchestra, published in 1997. Individual concertos dates range from 1775 to 1899.</a:t>
            </a:r>
            <a:endParaRPr lang="en-US" dirty="0"/>
          </a:p>
        </p:txBody>
      </p:sp>
      <p:sp>
        <p:nvSpPr>
          <p:cNvPr id="4" name="Slide Number Placeholder 3"/>
          <p:cNvSpPr>
            <a:spLocks noGrp="1"/>
          </p:cNvSpPr>
          <p:nvPr>
            <p:ph type="sldNum" sz="quarter" idx="10"/>
          </p:nvPr>
        </p:nvSpPr>
        <p:spPr/>
        <p:txBody>
          <a:bodyPr/>
          <a:lstStyle/>
          <a:p>
            <a:fld id="{387F34E9-B34F-416C-92C7-A8EF5E9AA9DA}"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2"/>
          </p:nvPr>
        </p:nvSpPr>
        <p:spPr/>
        <p:txBody>
          <a:bodyPr/>
          <a:lstStyle/>
          <a:p>
            <a:r>
              <a:rPr lang="en-US" smtClean="0"/>
              <a:t>OCLC Member Forum, Seattle Public Library</a:t>
            </a:r>
            <a:endParaRPr lang="en-US"/>
          </a:p>
        </p:txBody>
      </p:sp>
      <p:sp>
        <p:nvSpPr>
          <p:cNvPr id="7" name="Date Placeholder 6"/>
          <p:cNvSpPr>
            <a:spLocks noGrp="1"/>
          </p:cNvSpPr>
          <p:nvPr>
            <p:ph type="dt" idx="13"/>
          </p:nvPr>
        </p:nvSpPr>
        <p:spPr/>
        <p:txBody>
          <a:bodyPr/>
          <a:lstStyle/>
          <a:p>
            <a:r>
              <a:rPr lang="en-US" smtClean="0"/>
              <a:t>June 3, 2014</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Key points of the PCC Guidelines on Relationship Designators</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1DFBBB-E487-4618-8B25-D88A5ED2D716}"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3337946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Key points of the PCC Guidelines on Relationship Designators</a:t>
            </a: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EF7482E-6376-4306-A6C1-CE80A0BC54D6}"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2350359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mtClean="0">
                <a:latin typeface="Arial" panose="020B0604020202020204" pitchFamily="34" charset="0"/>
              </a:rPr>
              <a:t>Key points of the PCC Guidelines on Relationship Designators</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878" eaLnBrk="0" hangingPunct="0">
              <a:defRPr>
                <a:solidFill>
                  <a:schemeClr val="tx1"/>
                </a:solidFill>
                <a:latin typeface="Verdana" panose="020B0604030504040204" pitchFamily="34" charset="0"/>
                <a:ea typeface="MS PGothic" panose="020B0600070205080204" pitchFamily="34" charset="-128"/>
              </a:defRPr>
            </a:lvl1pPr>
            <a:lvl2pPr marL="751122" indent="-288893" defTabSz="930878" eaLnBrk="0" hangingPunct="0">
              <a:defRPr>
                <a:solidFill>
                  <a:schemeClr val="tx1"/>
                </a:solidFill>
                <a:latin typeface="Verdana" panose="020B0604030504040204" pitchFamily="34" charset="0"/>
                <a:ea typeface="MS PGothic" panose="020B0600070205080204" pitchFamily="34" charset="-128"/>
              </a:defRPr>
            </a:lvl2pPr>
            <a:lvl3pPr marL="1155573" indent="-231115" defTabSz="930878" eaLnBrk="0" hangingPunct="0">
              <a:defRPr>
                <a:solidFill>
                  <a:schemeClr val="tx1"/>
                </a:solidFill>
                <a:latin typeface="Verdana" panose="020B0604030504040204" pitchFamily="34" charset="0"/>
                <a:ea typeface="MS PGothic" panose="020B0600070205080204" pitchFamily="34" charset="-128"/>
              </a:defRPr>
            </a:lvl3pPr>
            <a:lvl4pPr marL="1617802" indent="-231115" defTabSz="930878" eaLnBrk="0" hangingPunct="0">
              <a:defRPr>
                <a:solidFill>
                  <a:schemeClr val="tx1"/>
                </a:solidFill>
                <a:latin typeface="Verdana" panose="020B0604030504040204" pitchFamily="34" charset="0"/>
                <a:ea typeface="MS PGothic" panose="020B0600070205080204" pitchFamily="34" charset="-128"/>
              </a:defRPr>
            </a:lvl4pPr>
            <a:lvl5pPr marL="2080031" indent="-231115" defTabSz="930878" eaLnBrk="0" hangingPunct="0">
              <a:defRPr>
                <a:solidFill>
                  <a:schemeClr val="tx1"/>
                </a:solidFill>
                <a:latin typeface="Verdana" panose="020B0604030504040204" pitchFamily="34" charset="0"/>
                <a:ea typeface="MS PGothic" panose="020B0600070205080204" pitchFamily="34" charset="-128"/>
              </a:defRPr>
            </a:lvl5pPr>
            <a:lvl6pPr marL="2542261"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3004490"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66719"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928948" indent="-231115" defTabSz="930878"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366826E-7456-48FE-8A75-96D5775673D4}" type="slidenum">
              <a:rPr lang="en-US" altLang="en-US">
                <a:solidFill>
                  <a:srgbClr val="000000"/>
                </a:solidFill>
                <a:latin typeface="Arial" panose="020B0604020202020204" pitchFamily="34" charset="0"/>
              </a:rPr>
              <a:pPr/>
              <a:t>9</a:t>
            </a:fld>
            <a:endParaRPr lang="en-US" altLang="en-US">
              <a:solidFill>
                <a:srgbClr val="000000"/>
              </a:solidFill>
              <a:latin typeface="Arial" panose="020B0604020202020204" pitchFamily="34" charset="0"/>
            </a:endParaRPr>
          </a:p>
        </p:txBody>
      </p:sp>
      <p:sp>
        <p:nvSpPr>
          <p:cNvPr id="5" name="Footer Placeholder 4"/>
          <p:cNvSpPr>
            <a:spLocks noGrp="1"/>
          </p:cNvSpPr>
          <p:nvPr>
            <p:ph type="ftr" sz="quarter" idx="10"/>
          </p:nvPr>
        </p:nvSpPr>
        <p:spPr/>
        <p:txBody>
          <a:bodyPr/>
          <a:lstStyle/>
          <a:p>
            <a:r>
              <a:rPr lang="en-US" smtClean="0"/>
              <a:t>Adam L. Schiff, University of Washington Libraries</a:t>
            </a:r>
            <a:endParaRPr lang="en-US"/>
          </a:p>
        </p:txBody>
      </p:sp>
      <p:sp>
        <p:nvSpPr>
          <p:cNvPr id="6" name="Header Placeholder 5"/>
          <p:cNvSpPr>
            <a:spLocks noGrp="1"/>
          </p:cNvSpPr>
          <p:nvPr>
            <p:ph type="hdr" sz="quarter" idx="11"/>
          </p:nvPr>
        </p:nvSpPr>
        <p:spPr/>
        <p:txBody>
          <a:bodyPr/>
          <a:lstStyle/>
          <a:p>
            <a:r>
              <a:rPr lang="en-US" smtClean="0"/>
              <a:t>OCLC Member Forum, Seattle Public Library</a:t>
            </a:r>
            <a:endParaRPr lang="en-US"/>
          </a:p>
        </p:txBody>
      </p:sp>
      <p:sp>
        <p:nvSpPr>
          <p:cNvPr id="7" name="Date Placeholder 6"/>
          <p:cNvSpPr>
            <a:spLocks noGrp="1"/>
          </p:cNvSpPr>
          <p:nvPr>
            <p:ph type="dt" idx="12"/>
          </p:nvPr>
        </p:nvSpPr>
        <p:spPr/>
        <p:txBody>
          <a:bodyPr/>
          <a:lstStyle/>
          <a:p>
            <a:r>
              <a:rPr lang="en-US" smtClean="0"/>
              <a:t>June 3, 2014</a:t>
            </a:r>
            <a:endParaRPr lang="en-US"/>
          </a:p>
        </p:txBody>
      </p:sp>
    </p:spTree>
    <p:extLst>
      <p:ext uri="{BB962C8B-B14F-4D97-AF65-F5344CB8AC3E}">
        <p14:creationId xmlns:p14="http://schemas.microsoft.com/office/powerpoint/2010/main" xmlns="" val="41939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A8EA0A-AD7D-472A-AF25-07ED64EA91D1}" type="datetime1">
              <a:rPr lang="en-US" smtClean="0"/>
              <a:pPr/>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DD1840-B8E5-4C02-8C0F-1945E93C93A8}" type="datetime1">
              <a:rPr lang="en-US" smtClean="0"/>
              <a:pPr/>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C1745A-EF65-4EC3-9CBD-20366F3E79E9}" type="datetime1">
              <a:rPr lang="en-US" smtClean="0"/>
              <a:pPr/>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4A1EA2-A412-43B6-8C85-C94C1DC26B18}" type="datetime1">
              <a:rPr lang="en-US" smtClean="0"/>
              <a:pPr/>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50DF81-6EC5-498C-B84E-CF67A4955342}" type="datetime1">
              <a:rPr lang="en-US" smtClean="0"/>
              <a:pPr/>
              <a:t>6/4/2014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D89288-3D94-45CA-9DAB-1D3279539A69}" type="datetime1">
              <a:rPr lang="en-US" smtClean="0"/>
              <a:pPr/>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7C390B-9DA5-4330-BE80-47940D7934C0}" type="datetime1">
              <a:rPr lang="en-US" smtClean="0"/>
              <a:pPr/>
              <a:t>6/4/2014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C5266-5968-4557-AA96-D59F08DB96F4}" type="datetime1">
              <a:rPr lang="en-US" smtClean="0"/>
              <a:pPr/>
              <a:t>6/4/2014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62686-118F-473C-94BC-796EC3100D17}" type="datetime1">
              <a:rPr lang="en-US" smtClean="0"/>
              <a:pPr/>
              <a:t>6/4/2014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2296A5-8332-4FF7-A84E-FBF1A949B23E}" type="datetime1">
              <a:rPr lang="en-US" smtClean="0"/>
              <a:pPr/>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BF51F6-9D21-47F1-9F07-2E9E791D04F0}" type="datetime1">
              <a:rPr lang="en-US" smtClean="0"/>
              <a:pPr/>
              <a:t>6/4/2014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14B45F-95F4-4547-87A1-3E0CDC93B7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B7E4D-6970-4C53-91BA-6557EC1D106A}" type="datetime1">
              <a:rPr lang="en-US" smtClean="0"/>
              <a:pPr/>
              <a:t>6/4/2014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4B45F-95F4-4547-87A1-3E0CDC93B7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rchive.org/details/TheFlamingSignal"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classificationweb.net/approved-subject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classificationweb.net/tentative-subjects/" TargetMode="External"/><Relationship Id="rId4" Type="http://schemas.openxmlformats.org/officeDocument/2006/relationships/hyperlink" Target="http://www.loc.gov/aba/cataloging/subject/weeklylist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oc.gov/aba/pcc/rda/PCC%20RDA%20guidelines/Relat-Desig-Guidelines.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1470025"/>
          </a:xfrm>
        </p:spPr>
        <p:txBody>
          <a:bodyPr>
            <a:normAutofit fontScale="90000"/>
          </a:bodyPr>
          <a:lstStyle/>
          <a:p>
            <a:r>
              <a:rPr lang="en-US" dirty="0" smtClean="0"/>
              <a:t>OCLC Member Forum</a:t>
            </a:r>
            <a:br>
              <a:rPr lang="en-US" dirty="0" smtClean="0"/>
            </a:br>
            <a:r>
              <a:rPr lang="en-US" dirty="0" smtClean="0"/>
              <a:t>June 3, 2014</a:t>
            </a:r>
            <a:br>
              <a:rPr lang="en-US" dirty="0" smtClean="0"/>
            </a:br>
            <a:r>
              <a:rPr lang="en-US" dirty="0" smtClean="0"/>
              <a:t>Seattle Public Library</a:t>
            </a:r>
            <a:endParaRPr lang="en-US" dirty="0"/>
          </a:p>
        </p:txBody>
      </p:sp>
      <p:sp>
        <p:nvSpPr>
          <p:cNvPr id="3" name="Subtitle 2"/>
          <p:cNvSpPr>
            <a:spLocks noGrp="1"/>
          </p:cNvSpPr>
          <p:nvPr>
            <p:ph type="subTitle" idx="1"/>
          </p:nvPr>
        </p:nvSpPr>
        <p:spPr>
          <a:xfrm>
            <a:off x="1371600" y="2895600"/>
            <a:ext cx="6400800" cy="3657600"/>
          </a:xfrm>
        </p:spPr>
        <p:txBody>
          <a:bodyPr>
            <a:normAutofit fontScale="92500" lnSpcReduction="10000"/>
          </a:bodyPr>
          <a:lstStyle/>
          <a:p>
            <a:r>
              <a:rPr lang="en-US" dirty="0" smtClean="0"/>
              <a:t>Adam L. Schiff</a:t>
            </a:r>
          </a:p>
          <a:p>
            <a:r>
              <a:rPr lang="en-US" dirty="0" smtClean="0"/>
              <a:t>Principal Cataloger</a:t>
            </a:r>
          </a:p>
          <a:p>
            <a:r>
              <a:rPr lang="en-US" dirty="0" smtClean="0"/>
              <a:t>University of Washington Libraries</a:t>
            </a:r>
          </a:p>
          <a:p>
            <a:r>
              <a:rPr lang="en-US" dirty="0" smtClean="0"/>
              <a:t>aschiff@uw.edu</a:t>
            </a:r>
          </a:p>
          <a:p>
            <a:endParaRPr lang="en-US" dirty="0" smtClean="0"/>
          </a:p>
          <a:p>
            <a:r>
              <a:rPr lang="en-US" dirty="0" smtClean="0">
                <a:solidFill>
                  <a:schemeClr val="tx2">
                    <a:lumMod val="75000"/>
                  </a:schemeClr>
                </a:solidFill>
              </a:rPr>
              <a:t>Presentation available at http://faculty.washington.edu/aschiff/</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E14B45F-95F4-4547-87A1-3E0CDC93B7D5}"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18435" name="Content Placeholder 2"/>
          <p:cNvSpPr>
            <a:spLocks noGrp="1"/>
          </p:cNvSpPr>
          <p:nvPr>
            <p:ph idx="1"/>
          </p:nvPr>
        </p:nvSpPr>
        <p:spPr>
          <a:xfrm>
            <a:off x="304800" y="2133600"/>
            <a:ext cx="8686800" cy="4114800"/>
          </a:xfrm>
        </p:spPr>
        <p:txBody>
          <a:bodyPr>
            <a:normAutofit fontScale="77500" lnSpcReduction="20000"/>
          </a:bodyPr>
          <a:lstStyle/>
          <a:p>
            <a:pPr>
              <a:spcAft>
                <a:spcPts val="1200"/>
              </a:spcAft>
            </a:pPr>
            <a:r>
              <a:rPr lang="en-US" altLang="en-US" sz="3900" dirty="0" smtClean="0"/>
              <a:t>Do not include Appendix I designators in name/title access points tagged MARC 700-711 or 800-811, or in a name/title linking field tagged MARC 76X-78X</a:t>
            </a:r>
          </a:p>
          <a:p>
            <a:endParaRPr lang="en-US" altLang="en-US" sz="1200" dirty="0" smtClean="0"/>
          </a:p>
          <a:p>
            <a:pPr>
              <a:buFont typeface="Wingdings" panose="05000000000000000000" pitchFamily="2" charset="2"/>
              <a:buNone/>
            </a:pPr>
            <a:r>
              <a:rPr lang="en-US" altLang="en-US" dirty="0" smtClean="0"/>
              <a:t>	    </a:t>
            </a:r>
            <a:r>
              <a:rPr lang="en-US" altLang="en-US" sz="2800" dirty="0" smtClean="0"/>
              <a:t>700 </a:t>
            </a:r>
            <a:r>
              <a:rPr lang="en-US" altLang="en-US" sz="2800" dirty="0"/>
              <a:t>02 $</a:t>
            </a:r>
            <a:r>
              <a:rPr lang="en-US" altLang="en-US" sz="2800" dirty="0" err="1"/>
              <a:t>i</a:t>
            </a:r>
            <a:r>
              <a:rPr lang="en-US" altLang="en-US" sz="2800" dirty="0"/>
              <a:t> </a:t>
            </a:r>
            <a:r>
              <a:rPr lang="en-US" altLang="en-US" sz="2800" dirty="0" smtClean="0"/>
              <a:t>Container of </a:t>
            </a:r>
            <a:r>
              <a:rPr lang="en-US" altLang="en-US" sz="2800" dirty="0"/>
              <a:t>(work): $a Aristotle. $t </a:t>
            </a:r>
            <a:r>
              <a:rPr lang="en-US" altLang="en-US" sz="2800" dirty="0" smtClean="0"/>
              <a:t>Metaphysics.</a:t>
            </a:r>
          </a:p>
          <a:p>
            <a:pPr>
              <a:buFont typeface="Wingdings" panose="05000000000000000000" pitchFamily="2" charset="2"/>
              <a:buNone/>
            </a:pPr>
            <a:endParaRPr lang="en-US" altLang="en-US" sz="2600" dirty="0"/>
          </a:p>
          <a:p>
            <a:pPr>
              <a:buFont typeface="Wingdings" panose="05000000000000000000" pitchFamily="2" charset="2"/>
              <a:buNone/>
            </a:pPr>
            <a:r>
              <a:rPr lang="en-US" altLang="en-US" sz="2600" dirty="0"/>
              <a:t>	</a:t>
            </a:r>
            <a:r>
              <a:rPr lang="en-US" altLang="en-US" sz="2600" dirty="0" smtClean="0"/>
              <a:t>     </a:t>
            </a:r>
            <a:r>
              <a:rPr lang="en-US" altLang="en-US" sz="2800" dirty="0" smtClean="0"/>
              <a:t>700 </a:t>
            </a:r>
            <a:r>
              <a:rPr lang="en-US" altLang="en-US" sz="2800" dirty="0"/>
              <a:t>02 $</a:t>
            </a:r>
            <a:r>
              <a:rPr lang="en-US" altLang="en-US" sz="2800" dirty="0" err="1"/>
              <a:t>i</a:t>
            </a:r>
            <a:r>
              <a:rPr lang="en-US" altLang="en-US" sz="2800" dirty="0"/>
              <a:t> </a:t>
            </a:r>
            <a:r>
              <a:rPr lang="en-US" altLang="en-US" sz="2800" dirty="0" smtClean="0"/>
              <a:t>Container of </a:t>
            </a:r>
            <a:r>
              <a:rPr lang="en-US" altLang="en-US" sz="2800" dirty="0"/>
              <a:t>(work): $a Aristotle</a:t>
            </a:r>
            <a:r>
              <a:rPr lang="en-US" altLang="en-US" sz="2800" dirty="0">
                <a:solidFill>
                  <a:srgbClr val="C00000"/>
                </a:solidFill>
              </a:rPr>
              <a:t>, $e </a:t>
            </a:r>
            <a:r>
              <a:rPr lang="en-US" altLang="en-US" sz="2800" dirty="0" smtClean="0">
                <a:solidFill>
                  <a:srgbClr val="C00000"/>
                </a:solidFill>
              </a:rPr>
              <a:t>author</a:t>
            </a:r>
            <a:r>
              <a:rPr lang="en-US" altLang="en-US" sz="2800" dirty="0"/>
              <a:t>. $t Metaphysics</a:t>
            </a:r>
          </a:p>
          <a:p>
            <a:pPr>
              <a:buFont typeface="Wingdings" panose="05000000000000000000" pitchFamily="2" charset="2"/>
              <a:buNone/>
            </a:pPr>
            <a:r>
              <a:rPr lang="en-US" altLang="en-US" sz="2500" i="1" dirty="0"/>
              <a:t>		      </a:t>
            </a:r>
          </a:p>
          <a:p>
            <a:pPr>
              <a:buFont typeface="Wingdings" panose="05000000000000000000" pitchFamily="2" charset="2"/>
              <a:buNone/>
            </a:pPr>
            <a:endParaRPr lang="en-US" altLang="en-US" sz="2500" dirty="0"/>
          </a:p>
          <a:p>
            <a:pPr>
              <a:buFont typeface="Wingdings" panose="05000000000000000000" pitchFamily="2" charset="2"/>
              <a:buNone/>
            </a:pPr>
            <a:endParaRPr lang="en-US" altLang="en-US" sz="2500" dirty="0"/>
          </a:p>
          <a:p>
            <a:pPr>
              <a:buFont typeface="Wingdings" panose="05000000000000000000" pitchFamily="2" charset="2"/>
              <a:buNone/>
            </a:pPr>
            <a:r>
              <a:rPr lang="en-US" altLang="en-US" dirty="0" smtClean="0"/>
              <a:t>	</a:t>
            </a:r>
          </a:p>
          <a:p>
            <a:endParaRPr lang="en-US" altLang="en-US" dirty="0" smtClean="0"/>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2351DC7E-D00F-466D-9ACA-DA2C6F78658D}" type="slidenum">
              <a:rPr lang="en-US" altLang="en-US">
                <a:solidFill>
                  <a:srgbClr val="000000"/>
                </a:solidFill>
              </a:rPr>
              <a:pPr eaLnBrk="1" hangingPunct="1"/>
              <a:t>10</a:t>
            </a:fld>
            <a:endParaRPr lang="en-US" altLang="en-US">
              <a:solidFill>
                <a:srgbClr val="000000"/>
              </a:solidFill>
            </a:endParaRPr>
          </a:p>
        </p:txBody>
      </p:sp>
      <p:sp>
        <p:nvSpPr>
          <p:cNvPr id="18437" name="TextBox 6"/>
          <p:cNvSpPr txBox="1">
            <a:spLocks noChangeArrowheads="1"/>
          </p:cNvSpPr>
          <p:nvPr/>
        </p:nvSpPr>
        <p:spPr bwMode="auto">
          <a:xfrm>
            <a:off x="265176" y="4224528"/>
            <a:ext cx="762000"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2200" i="1" dirty="0">
                <a:solidFill>
                  <a:srgbClr val="000000"/>
                </a:solidFill>
                <a:latin typeface="+mn-lt"/>
              </a:rPr>
              <a:t>not</a:t>
            </a:r>
            <a:endParaRPr lang="en-US" altLang="en-US" sz="2200" dirty="0">
              <a:solidFill>
                <a:srgbClr val="000000"/>
              </a:solidFill>
              <a:latin typeface="+mn-lt"/>
            </a:endParaRPr>
          </a:p>
        </p:txBody>
      </p:sp>
    </p:spTree>
    <p:extLst>
      <p:ext uri="{BB962C8B-B14F-4D97-AF65-F5344CB8AC3E}">
        <p14:creationId xmlns:p14="http://schemas.microsoft.com/office/powerpoint/2010/main" xmlns="" val="4267524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20483" name="Content Placeholder 2"/>
          <p:cNvSpPr>
            <a:spLocks noGrp="1"/>
          </p:cNvSpPr>
          <p:nvPr>
            <p:ph idx="1"/>
          </p:nvPr>
        </p:nvSpPr>
        <p:spPr>
          <a:xfrm>
            <a:off x="685800" y="1828800"/>
            <a:ext cx="8077200" cy="5029200"/>
          </a:xfrm>
        </p:spPr>
        <p:txBody>
          <a:bodyPr>
            <a:normAutofit fontScale="85000" lnSpcReduction="10000"/>
          </a:bodyPr>
          <a:lstStyle/>
          <a:p>
            <a:pPr>
              <a:spcAft>
                <a:spcPts val="1800"/>
              </a:spcAft>
            </a:pPr>
            <a:r>
              <a:rPr lang="en-US" altLang="en-US" dirty="0" smtClean="0"/>
              <a:t>Use of relationship designators from Appendix J for resource-to-resource relationships is encouraged</a:t>
            </a:r>
          </a:p>
          <a:p>
            <a:pPr>
              <a:buFont typeface="Wingdings" panose="05000000000000000000" pitchFamily="2" charset="2"/>
              <a:buNone/>
            </a:pPr>
            <a:r>
              <a:rPr lang="en-US" altLang="en-US" dirty="0" smtClean="0"/>
              <a:t>	</a:t>
            </a:r>
            <a:r>
              <a:rPr lang="en-US" altLang="en-US" sz="2500" dirty="0"/>
              <a:t>700 1_ </a:t>
            </a:r>
            <a:r>
              <a:rPr lang="en-US" altLang="en-US" sz="2500" dirty="0">
                <a:solidFill>
                  <a:srgbClr val="FF0000"/>
                </a:solidFill>
              </a:rPr>
              <a:t>$</a:t>
            </a:r>
            <a:r>
              <a:rPr lang="en-US" altLang="en-US" sz="2500" dirty="0" err="1">
                <a:solidFill>
                  <a:srgbClr val="FF0000"/>
                </a:solidFill>
              </a:rPr>
              <a:t>i</a:t>
            </a:r>
            <a:r>
              <a:rPr lang="en-US" altLang="en-US" sz="2500" dirty="0">
                <a:solidFill>
                  <a:srgbClr val="FF0000"/>
                </a:solidFill>
              </a:rPr>
              <a:t> </a:t>
            </a:r>
            <a:r>
              <a:rPr lang="en-US" altLang="en-US" sz="2500" dirty="0" smtClean="0">
                <a:solidFill>
                  <a:srgbClr val="FF0000"/>
                </a:solidFill>
              </a:rPr>
              <a:t>Sequel to: </a:t>
            </a:r>
            <a:r>
              <a:rPr lang="en-US" altLang="en-US" sz="2500" dirty="0" smtClean="0"/>
              <a:t>$a Rowling, J. K. $t Harry Potter and the Chamber 	   of Secrets.</a:t>
            </a:r>
            <a:endParaRPr lang="en-US" altLang="en-US" sz="2500" dirty="0"/>
          </a:p>
          <a:p>
            <a:pPr>
              <a:buFont typeface="Wingdings" panose="05000000000000000000" pitchFamily="2" charset="2"/>
              <a:buNone/>
            </a:pPr>
            <a:r>
              <a:rPr lang="en-US" altLang="en-US" dirty="0" smtClean="0"/>
              <a:t>	</a:t>
            </a:r>
            <a:r>
              <a:rPr lang="en-US" altLang="en-US" sz="2500" i="1" dirty="0"/>
              <a:t>		      </a:t>
            </a:r>
            <a:endParaRPr lang="en-US" altLang="en-US" sz="2500" i="1" dirty="0" smtClean="0"/>
          </a:p>
          <a:p>
            <a:pPr>
              <a:buFont typeface="Wingdings" panose="05000000000000000000" pitchFamily="2" charset="2"/>
              <a:buNone/>
            </a:pPr>
            <a:r>
              <a:rPr lang="en-US" altLang="en-US" sz="2500" i="1" dirty="0" smtClean="0"/>
              <a:t>	</a:t>
            </a:r>
            <a:r>
              <a:rPr lang="en-US" altLang="en-US" sz="2500" dirty="0" smtClean="0"/>
              <a:t>700 1_ </a:t>
            </a:r>
            <a:r>
              <a:rPr lang="en-US" altLang="en-US" sz="2500" dirty="0" smtClean="0">
                <a:solidFill>
                  <a:srgbClr val="FF0000"/>
                </a:solidFill>
              </a:rPr>
              <a:t>$</a:t>
            </a:r>
            <a:r>
              <a:rPr lang="en-US" altLang="en-US" sz="2500" dirty="0" err="1" smtClean="0">
                <a:solidFill>
                  <a:srgbClr val="FF0000"/>
                </a:solidFill>
              </a:rPr>
              <a:t>i</a:t>
            </a:r>
            <a:r>
              <a:rPr lang="en-US" altLang="en-US" sz="2500" dirty="0" smtClean="0">
                <a:solidFill>
                  <a:srgbClr val="FF0000"/>
                </a:solidFill>
              </a:rPr>
              <a:t> Motion picture adaptation of (work): </a:t>
            </a:r>
            <a:r>
              <a:rPr lang="en-US" altLang="en-US" sz="2500" dirty="0" smtClean="0"/>
              <a:t>$a O'Hara, Mary. $t 	   My friend </a:t>
            </a:r>
            <a:r>
              <a:rPr lang="en-US" altLang="en-US" sz="2500" dirty="0" err="1" smtClean="0"/>
              <a:t>Flicka</a:t>
            </a:r>
            <a:r>
              <a:rPr lang="en-US" altLang="en-US" sz="2500" dirty="0" smtClean="0"/>
              <a:t>.</a:t>
            </a:r>
          </a:p>
          <a:p>
            <a:pPr>
              <a:buFont typeface="Wingdings" panose="05000000000000000000" pitchFamily="2" charset="2"/>
              <a:buNone/>
            </a:pPr>
            <a:endParaRPr lang="en-US" altLang="en-US" sz="2500" i="1" dirty="0" smtClean="0"/>
          </a:p>
          <a:p>
            <a:pPr>
              <a:buFont typeface="Wingdings" panose="05000000000000000000" pitchFamily="2" charset="2"/>
              <a:buNone/>
            </a:pPr>
            <a:r>
              <a:rPr lang="en-US" altLang="en-US" sz="2500" i="1" dirty="0" smtClean="0"/>
              <a:t>	</a:t>
            </a:r>
            <a:r>
              <a:rPr lang="en-US" altLang="en-US" sz="2500" dirty="0" smtClean="0"/>
              <a:t>700 1_ </a:t>
            </a:r>
            <a:r>
              <a:rPr lang="en-US" altLang="en-US" sz="2500" dirty="0" smtClean="0">
                <a:solidFill>
                  <a:srgbClr val="FF0000"/>
                </a:solidFill>
              </a:rPr>
              <a:t>$</a:t>
            </a:r>
            <a:r>
              <a:rPr lang="en-US" altLang="en-US" sz="2500" dirty="0" err="1" smtClean="0">
                <a:solidFill>
                  <a:srgbClr val="FF0000"/>
                </a:solidFill>
              </a:rPr>
              <a:t>i</a:t>
            </a:r>
            <a:r>
              <a:rPr lang="en-US" altLang="en-US" sz="2500" dirty="0" smtClean="0">
                <a:solidFill>
                  <a:srgbClr val="FF0000"/>
                </a:solidFill>
              </a:rPr>
              <a:t> Translation of: </a:t>
            </a:r>
            <a:r>
              <a:rPr lang="en-US" altLang="en-US" sz="2500" dirty="0" smtClean="0"/>
              <a:t>$a Frank, Anne, $d 1929-1945. $t </a:t>
            </a:r>
            <a:r>
              <a:rPr lang="en-US" altLang="en-US" sz="2500" dirty="0" err="1" smtClean="0"/>
              <a:t>Achterhuis</a:t>
            </a:r>
            <a:r>
              <a:rPr lang="en-US" altLang="en-US" sz="2500" dirty="0" smtClean="0"/>
              <a:t>.</a:t>
            </a:r>
            <a:endParaRPr lang="en-US" altLang="en-US" sz="2500" dirty="0"/>
          </a:p>
          <a:p>
            <a:pPr>
              <a:buFont typeface="Wingdings" panose="05000000000000000000" pitchFamily="2" charset="2"/>
              <a:buNone/>
            </a:pPr>
            <a:endParaRPr lang="en-US" altLang="en-US" sz="2500" dirty="0"/>
          </a:p>
          <a:p>
            <a:pPr>
              <a:buFont typeface="Wingdings" panose="05000000000000000000" pitchFamily="2" charset="2"/>
              <a:buNone/>
            </a:pPr>
            <a:endParaRPr lang="en-US" altLang="en-US" sz="2500" dirty="0"/>
          </a:p>
          <a:p>
            <a:pPr>
              <a:buFont typeface="Wingdings" panose="05000000000000000000" pitchFamily="2" charset="2"/>
              <a:buNone/>
            </a:pPr>
            <a:r>
              <a:rPr lang="en-US" altLang="en-US" dirty="0" smtClean="0"/>
              <a:t>	</a:t>
            </a:r>
          </a:p>
          <a:p>
            <a:endParaRPr lang="en-US" altLang="en-US" dirty="0" smtClean="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0CA12F01-678B-4811-939B-04C283B442E2}" type="slidenum">
              <a:rPr lang="en-US" altLang="en-US">
                <a:solidFill>
                  <a:srgbClr val="000000"/>
                </a:solidFill>
              </a:rPr>
              <a:pPr eaLnBrk="1" hangingPunct="1"/>
              <a:t>11</a:t>
            </a:fld>
            <a:endParaRPr lang="en-US" altLang="en-US">
              <a:solidFill>
                <a:srgbClr val="000000"/>
              </a:solidFill>
            </a:endParaRPr>
          </a:p>
        </p:txBody>
      </p:sp>
      <p:sp>
        <p:nvSpPr>
          <p:cNvPr id="20485" name="TextBox 5"/>
          <p:cNvSpPr txBox="1">
            <a:spLocks noChangeArrowheads="1"/>
          </p:cNvSpPr>
          <p:nvPr/>
        </p:nvSpPr>
        <p:spPr bwMode="auto">
          <a:xfrm>
            <a:off x="1752600" y="5791200"/>
            <a:ext cx="6477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sz="1600" b="1" dirty="0">
                <a:solidFill>
                  <a:srgbClr val="000000"/>
                </a:solidFill>
              </a:rPr>
              <a:t>LC-PCC PS for J.1: Give $</a:t>
            </a:r>
            <a:r>
              <a:rPr lang="en-US" altLang="en-US" sz="1600" b="1" dirty="0" err="1">
                <a:solidFill>
                  <a:srgbClr val="000000"/>
                </a:solidFill>
              </a:rPr>
              <a:t>i</a:t>
            </a:r>
            <a:r>
              <a:rPr lang="en-US" altLang="en-US" sz="1600" b="1" dirty="0">
                <a:solidFill>
                  <a:srgbClr val="000000"/>
                </a:solidFill>
              </a:rPr>
              <a:t> as first subfield, capitalize the first word in the designator, and end the subfield with a colon.</a:t>
            </a:r>
            <a:endParaRPr lang="en-US" altLang="en-US" sz="1600" dirty="0">
              <a:solidFill>
                <a:srgbClr val="000000"/>
              </a:solidFill>
            </a:endParaRPr>
          </a:p>
        </p:txBody>
      </p:sp>
    </p:spTree>
    <p:extLst>
      <p:ext uri="{BB962C8B-B14F-4D97-AF65-F5344CB8AC3E}">
        <p14:creationId xmlns:p14="http://schemas.microsoft.com/office/powerpoint/2010/main" xmlns="" val="4027134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21507" name="Content Placeholder 2"/>
          <p:cNvSpPr>
            <a:spLocks noGrp="1"/>
          </p:cNvSpPr>
          <p:nvPr>
            <p:ph idx="1"/>
          </p:nvPr>
        </p:nvSpPr>
        <p:spPr>
          <a:xfrm>
            <a:off x="533400" y="2133600"/>
            <a:ext cx="8229600" cy="4231105"/>
          </a:xfrm>
        </p:spPr>
        <p:txBody>
          <a:bodyPr>
            <a:normAutofit fontScale="77500" lnSpcReduction="20000"/>
          </a:bodyPr>
          <a:lstStyle/>
          <a:p>
            <a:pPr>
              <a:spcAft>
                <a:spcPts val="1800"/>
              </a:spcAft>
            </a:pPr>
            <a:r>
              <a:rPr lang="en-US" altLang="en-US" dirty="0" smtClean="0"/>
              <a:t>If MARC 7XX field being used has the subfield $</a:t>
            </a:r>
            <a:r>
              <a:rPr lang="en-US" altLang="en-US" dirty="0" err="1" smtClean="0"/>
              <a:t>i</a:t>
            </a:r>
            <a:r>
              <a:rPr lang="en-US" altLang="en-US" dirty="0" smtClean="0"/>
              <a:t> defined, provide a relationship designator even if the MARC field coding otherwise already expresses a relationship </a:t>
            </a:r>
          </a:p>
          <a:p>
            <a:pPr>
              <a:spcBef>
                <a:spcPct val="0"/>
              </a:spcBef>
              <a:spcAft>
                <a:spcPts val="600"/>
              </a:spcAft>
              <a:buFont typeface="Wingdings" panose="05000000000000000000" pitchFamily="2" charset="2"/>
              <a:buNone/>
            </a:pPr>
            <a:r>
              <a:rPr lang="en-US" altLang="en-US" dirty="0" smtClean="0"/>
              <a:t>	</a:t>
            </a:r>
            <a:r>
              <a:rPr lang="en-US" altLang="en-US" sz="2600" dirty="0"/>
              <a:t>700 12 </a:t>
            </a:r>
            <a:r>
              <a:rPr lang="en-US" altLang="en-US" sz="2600" dirty="0">
                <a:solidFill>
                  <a:srgbClr val="FF0000"/>
                </a:solidFill>
              </a:rPr>
              <a:t>$</a:t>
            </a:r>
            <a:r>
              <a:rPr lang="en-US" altLang="en-US" sz="2600" dirty="0" err="1">
                <a:solidFill>
                  <a:srgbClr val="FF0000"/>
                </a:solidFill>
              </a:rPr>
              <a:t>i</a:t>
            </a:r>
            <a:r>
              <a:rPr lang="en-US" altLang="en-US" sz="2600" dirty="0">
                <a:solidFill>
                  <a:srgbClr val="FF0000"/>
                </a:solidFill>
              </a:rPr>
              <a:t> </a:t>
            </a:r>
            <a:r>
              <a:rPr lang="en-US" altLang="en-US" sz="2600" dirty="0" smtClean="0">
                <a:solidFill>
                  <a:srgbClr val="FF0000"/>
                </a:solidFill>
              </a:rPr>
              <a:t>Container of </a:t>
            </a:r>
            <a:r>
              <a:rPr lang="en-US" altLang="en-US" sz="2600" dirty="0">
                <a:solidFill>
                  <a:srgbClr val="FF0000"/>
                </a:solidFill>
              </a:rPr>
              <a:t>(work): </a:t>
            </a:r>
            <a:r>
              <a:rPr lang="en-US" altLang="en-US" sz="2600" dirty="0"/>
              <a:t>$a </a:t>
            </a:r>
            <a:r>
              <a:rPr lang="it-IT" altLang="en-US" sz="2600" dirty="0"/>
              <a:t>Diemer, </a:t>
            </a:r>
            <a:r>
              <a:rPr lang="it-IT" altLang="en-US" sz="2600" dirty="0" smtClean="0"/>
              <a:t>Emma </a:t>
            </a:r>
            <a:r>
              <a:rPr lang="it-IT" altLang="en-US" sz="2600" dirty="0"/>
              <a:t>Lou. $t Toccatas, $m </a:t>
            </a:r>
            <a:r>
              <a:rPr lang="it-IT" altLang="en-US" sz="2600" dirty="0" smtClean="0"/>
              <a:t>	   piano</a:t>
            </a:r>
            <a:r>
              <a:rPr lang="it-IT" altLang="en-US" sz="2600" dirty="0"/>
              <a:t>.</a:t>
            </a:r>
          </a:p>
          <a:p>
            <a:pPr>
              <a:spcBef>
                <a:spcPct val="0"/>
              </a:spcBef>
              <a:spcAft>
                <a:spcPts val="600"/>
              </a:spcAft>
              <a:buFont typeface="Wingdings" panose="05000000000000000000" pitchFamily="2" charset="2"/>
              <a:buNone/>
            </a:pPr>
            <a:r>
              <a:rPr lang="it-IT" altLang="en-US" sz="2600" dirty="0"/>
              <a:t>	700 12 </a:t>
            </a:r>
            <a:r>
              <a:rPr lang="it-IT" altLang="en-US" sz="2600" dirty="0">
                <a:solidFill>
                  <a:srgbClr val="FF0000"/>
                </a:solidFill>
              </a:rPr>
              <a:t>$i </a:t>
            </a:r>
            <a:r>
              <a:rPr lang="it-IT" altLang="en-US" sz="2600" dirty="0" smtClean="0">
                <a:solidFill>
                  <a:srgbClr val="FF0000"/>
                </a:solidFill>
              </a:rPr>
              <a:t>Container of (work): </a:t>
            </a:r>
            <a:r>
              <a:rPr lang="it-IT" altLang="en-US" sz="2600" dirty="0"/>
              <a:t>$a </a:t>
            </a:r>
            <a:r>
              <a:rPr lang="de-DE" altLang="en-US" sz="2600" dirty="0"/>
              <a:t>Zwilich, </a:t>
            </a:r>
            <a:r>
              <a:rPr lang="de-DE" altLang="en-US" sz="2600" dirty="0" smtClean="0"/>
              <a:t>Ellen Taaffe</a:t>
            </a:r>
            <a:r>
              <a:rPr lang="de-DE" altLang="en-US" sz="2600" dirty="0"/>
              <a:t>, $d 1939- $t </a:t>
            </a:r>
            <a:r>
              <a:rPr lang="de-DE" altLang="en-US" sz="2600" dirty="0" smtClean="0"/>
              <a:t>Lament</a:t>
            </a:r>
            <a:r>
              <a:rPr lang="de-DE" altLang="en-US" sz="2600" dirty="0"/>
              <a:t>.</a:t>
            </a:r>
            <a:endParaRPr lang="it-IT" altLang="en-US" sz="2600" dirty="0"/>
          </a:p>
          <a:p>
            <a:pPr>
              <a:spcBef>
                <a:spcPct val="0"/>
              </a:spcBef>
              <a:buFont typeface="Wingdings" panose="05000000000000000000" pitchFamily="2" charset="2"/>
              <a:buNone/>
            </a:pPr>
            <a:r>
              <a:rPr lang="it-IT" altLang="en-US" sz="2600" dirty="0"/>
              <a:t>	700 12 </a:t>
            </a:r>
            <a:r>
              <a:rPr lang="it-IT" altLang="en-US" sz="2600" dirty="0">
                <a:solidFill>
                  <a:srgbClr val="FF0000"/>
                </a:solidFill>
              </a:rPr>
              <a:t>$i </a:t>
            </a:r>
            <a:r>
              <a:rPr lang="it-IT" altLang="en-US" sz="2600" dirty="0" smtClean="0">
                <a:solidFill>
                  <a:srgbClr val="FF0000"/>
                </a:solidFill>
              </a:rPr>
              <a:t>Container of </a:t>
            </a:r>
            <a:r>
              <a:rPr lang="it-IT" altLang="en-US" sz="2600" dirty="0">
                <a:solidFill>
                  <a:srgbClr val="FF0000"/>
                </a:solidFill>
              </a:rPr>
              <a:t>(work</a:t>
            </a:r>
            <a:r>
              <a:rPr lang="it-IT" altLang="en-US" sz="2600" dirty="0" smtClean="0">
                <a:solidFill>
                  <a:srgbClr val="FF0000"/>
                </a:solidFill>
              </a:rPr>
              <a:t>): </a:t>
            </a:r>
            <a:r>
              <a:rPr lang="it-IT" altLang="en-US" sz="2600" dirty="0"/>
              <a:t>$a </a:t>
            </a:r>
            <a:r>
              <a:rPr lang="nb-NO" altLang="en-US" sz="2600" dirty="0"/>
              <a:t>Larsen, Libby</a:t>
            </a:r>
            <a:r>
              <a:rPr lang="nb-NO" altLang="en-US" sz="2600" dirty="0" smtClean="0"/>
              <a:t>. $</a:t>
            </a:r>
            <a:r>
              <a:rPr lang="nb-NO" altLang="en-US" sz="2600" dirty="0"/>
              <a:t>t Mephisto rag.</a:t>
            </a:r>
            <a:r>
              <a:rPr lang="en-US" altLang="en-US" dirty="0" smtClean="0"/>
              <a:t>	</a:t>
            </a:r>
            <a:endParaRPr lang="en-US" altLang="en-US" sz="2700" dirty="0"/>
          </a:p>
          <a:p>
            <a:pPr>
              <a:buFont typeface="Wingdings" panose="05000000000000000000" pitchFamily="2" charset="2"/>
              <a:buNone/>
            </a:pPr>
            <a:r>
              <a:rPr lang="en-US" altLang="en-US" dirty="0" smtClean="0"/>
              <a:t>	</a:t>
            </a:r>
            <a:r>
              <a:rPr lang="en-US" altLang="en-US" sz="2500" i="1" dirty="0"/>
              <a:t>		      </a:t>
            </a:r>
          </a:p>
          <a:p>
            <a:pPr>
              <a:buFont typeface="Wingdings" panose="05000000000000000000" pitchFamily="2" charset="2"/>
              <a:buNone/>
            </a:pPr>
            <a:endParaRPr lang="en-US" altLang="en-US" sz="2500" dirty="0"/>
          </a:p>
          <a:p>
            <a:pPr>
              <a:buFont typeface="Wingdings" panose="05000000000000000000" pitchFamily="2" charset="2"/>
              <a:buNone/>
            </a:pPr>
            <a:endParaRPr lang="en-US" altLang="en-US" sz="2500" dirty="0"/>
          </a:p>
          <a:p>
            <a:pPr>
              <a:buFont typeface="Wingdings" panose="05000000000000000000" pitchFamily="2" charset="2"/>
              <a:buNone/>
            </a:pPr>
            <a:r>
              <a:rPr lang="en-US" altLang="en-US" dirty="0" smtClean="0"/>
              <a:t>	</a:t>
            </a:r>
          </a:p>
          <a:p>
            <a:endParaRPr lang="en-US" altLang="en-US" dirty="0" smtClean="0"/>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4FCC88AE-E51E-483C-A357-99651F4E7FDA}" type="slidenum">
              <a:rPr lang="en-US" altLang="en-US">
                <a:solidFill>
                  <a:srgbClr val="000000"/>
                </a:solidFill>
              </a:rPr>
              <a:pPr eaLnBrk="1" hangingPunct="1"/>
              <a:t>12</a:t>
            </a:fld>
            <a:endParaRPr lang="en-US" altLang="en-US">
              <a:solidFill>
                <a:srgbClr val="000000"/>
              </a:solidFill>
            </a:endParaRPr>
          </a:p>
        </p:txBody>
      </p:sp>
    </p:spTree>
    <p:extLst>
      <p:ext uri="{BB962C8B-B14F-4D97-AF65-F5344CB8AC3E}">
        <p14:creationId xmlns:p14="http://schemas.microsoft.com/office/powerpoint/2010/main" xmlns="" val="2217422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direction?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Definitions in Appendix J describe what the designator points to, not what the record describes:</a:t>
            </a:r>
          </a:p>
          <a:p>
            <a:pPr marL="0" indent="0">
              <a:buNone/>
            </a:pPr>
            <a:r>
              <a:rPr lang="en-US" dirty="0" smtClean="0"/>
              <a:t>100  $a  Author’s name, $e screenwriter.</a:t>
            </a:r>
            <a:endParaRPr lang="en-US" dirty="0"/>
          </a:p>
          <a:p>
            <a:pPr marL="0" indent="0">
              <a:buNone/>
            </a:pPr>
            <a:r>
              <a:rPr lang="en-US" dirty="0" smtClean="0"/>
              <a:t>245  $a  Script for a TV show</a:t>
            </a:r>
          </a:p>
          <a:p>
            <a:endParaRPr lang="en-US" sz="800" dirty="0"/>
          </a:p>
          <a:p>
            <a:pPr marL="0" indent="0">
              <a:buNone/>
            </a:pPr>
            <a:r>
              <a:rPr lang="en-US" dirty="0" smtClean="0"/>
              <a:t>730  $</a:t>
            </a:r>
            <a:r>
              <a:rPr lang="en-US" dirty="0" err="1" smtClean="0"/>
              <a:t>i</a:t>
            </a:r>
            <a:r>
              <a:rPr lang="en-US" dirty="0" smtClean="0"/>
              <a:t>   </a:t>
            </a:r>
            <a:r>
              <a:rPr lang="en-US" dirty="0" smtClean="0">
                <a:solidFill>
                  <a:srgbClr val="FF0000"/>
                </a:solidFill>
              </a:rPr>
              <a:t>Screenplay for the television program 		      (work): </a:t>
            </a:r>
            <a:r>
              <a:rPr lang="en-US" dirty="0" smtClean="0"/>
              <a:t>$a TV show</a:t>
            </a:r>
          </a:p>
          <a:p>
            <a:pPr marL="0" indent="0">
              <a:buNone/>
            </a:pPr>
            <a:endParaRPr lang="en-US" sz="1000" dirty="0" smtClean="0"/>
          </a:p>
          <a:p>
            <a:pPr marL="0" indent="0">
              <a:buNone/>
            </a:pPr>
            <a:r>
              <a:rPr lang="en-US" i="1" dirty="0"/>
              <a:t>Definition</a:t>
            </a:r>
            <a:r>
              <a:rPr lang="en-US" dirty="0"/>
              <a:t>: A work that uses the text as a screenplay for a television program.</a:t>
            </a:r>
          </a:p>
        </p:txBody>
      </p:sp>
      <p:sp>
        <p:nvSpPr>
          <p:cNvPr id="4" name="Slide Number Placeholder 3"/>
          <p:cNvSpPr>
            <a:spLocks noGrp="1"/>
          </p:cNvSpPr>
          <p:nvPr>
            <p:ph type="sldNum" sz="quarter" idx="12"/>
          </p:nvPr>
        </p:nvSpPr>
        <p:spPr/>
        <p:txBody>
          <a:bodyPr/>
          <a:lstStyle/>
          <a:p>
            <a:pPr>
              <a:defRPr/>
            </a:pPr>
            <a:fld id="{A2754302-D5F6-4D50-A3DF-D9D3435DFC10}" type="slidenum">
              <a:rPr lang="en-US" altLang="en-US" smtClean="0">
                <a:solidFill>
                  <a:srgbClr val="000000"/>
                </a:solidFill>
              </a:rPr>
              <a:pPr>
                <a:defRPr/>
              </a:pPr>
              <a:t>13</a:t>
            </a:fld>
            <a:endParaRPr lang="en-US" altLang="en-US">
              <a:solidFill>
                <a:srgbClr val="000000"/>
              </a:solidFill>
            </a:endParaRPr>
          </a:p>
        </p:txBody>
      </p:sp>
    </p:spTree>
    <p:extLst>
      <p:ext uri="{BB962C8B-B14F-4D97-AF65-F5344CB8AC3E}">
        <p14:creationId xmlns:p14="http://schemas.microsoft.com/office/powerpoint/2010/main" xmlns="" val="1861768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109728" y="0"/>
            <a:ext cx="8914028" cy="6829654"/>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E14B45F-95F4-4547-87A1-3E0CDC93B7D5}" type="slidenum">
              <a:rPr lang="en-US" smtClean="0"/>
              <a:pPr/>
              <a:t>14</a:t>
            </a:fld>
            <a:endParaRPr lang="en-US"/>
          </a:p>
        </p:txBody>
      </p:sp>
    </p:spTree>
    <p:extLst>
      <p:ext uri="{BB962C8B-B14F-4D97-AF65-F5344CB8AC3E}">
        <p14:creationId xmlns:p14="http://schemas.microsoft.com/office/powerpoint/2010/main" xmlns="" val="2256006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458200" cy="838200"/>
          </a:xfrm>
        </p:spPr>
        <p:txBody>
          <a:bodyPr>
            <a:normAutofit fontScale="90000"/>
          </a:bodyPr>
          <a:lstStyle/>
          <a:p>
            <a:r>
              <a:rPr lang="en-US" dirty="0" smtClean="0"/>
              <a:t>Many designators changed in April 2014 </a:t>
            </a:r>
            <a:endParaRPr lang="en-US" dirty="0"/>
          </a:p>
        </p:txBody>
      </p:sp>
      <p:sp>
        <p:nvSpPr>
          <p:cNvPr id="3" name="Content Placeholder 2"/>
          <p:cNvSpPr>
            <a:spLocks noGrp="1"/>
          </p:cNvSpPr>
          <p:nvPr>
            <p:ph idx="1"/>
          </p:nvPr>
        </p:nvSpPr>
        <p:spPr>
          <a:xfrm>
            <a:off x="457200" y="1143000"/>
            <a:ext cx="8229600" cy="5334000"/>
          </a:xfrm>
        </p:spPr>
        <p:txBody>
          <a:bodyPr>
            <a:normAutofit fontScale="85000" lnSpcReduction="20000"/>
          </a:bodyPr>
          <a:lstStyle/>
          <a:p>
            <a:r>
              <a:rPr lang="en-US" dirty="0" smtClean="0"/>
              <a:t>In the April 2014 update to RDA, numerous changes were made to existing designators, and many new ones were added. Be sure to check the current lists in RDA Appendixes I-K</a:t>
            </a:r>
          </a:p>
          <a:p>
            <a:r>
              <a:rPr lang="en-US" dirty="0" smtClean="0"/>
              <a:t>Change examples:</a:t>
            </a:r>
          </a:p>
          <a:p>
            <a:pPr>
              <a:buNone/>
            </a:pPr>
            <a:r>
              <a:rPr lang="en-US" dirty="0" smtClean="0"/>
              <a:t>	editor of compilation </a:t>
            </a:r>
            <a:r>
              <a:rPr lang="en-US" dirty="0" smtClean="0">
                <a:sym typeface="Wingdings" pitchFamily="2" charset="2"/>
              </a:rPr>
              <a:t> editor</a:t>
            </a:r>
            <a:endParaRPr lang="en-US" dirty="0" smtClean="0"/>
          </a:p>
          <a:p>
            <a:pPr>
              <a:buNone/>
            </a:pPr>
            <a:r>
              <a:rPr lang="en-US" dirty="0" smtClean="0"/>
              <a:t>	contains (work) </a:t>
            </a:r>
            <a:r>
              <a:rPr lang="en-US" dirty="0" smtClean="0">
                <a:sym typeface="Wingdings" pitchFamily="2" charset="2"/>
              </a:rPr>
              <a:t> container of (work)</a:t>
            </a:r>
            <a:endParaRPr lang="en-US" dirty="0" smtClean="0"/>
          </a:p>
          <a:p>
            <a:pPr>
              <a:buNone/>
            </a:pPr>
            <a:r>
              <a:rPr lang="en-US" dirty="0" smtClean="0"/>
              <a:t>	continues (work)  </a:t>
            </a:r>
            <a:r>
              <a:rPr lang="en-US" dirty="0" smtClean="0">
                <a:sym typeface="Wingdings" pitchFamily="2" charset="2"/>
              </a:rPr>
              <a:t>  </a:t>
            </a:r>
            <a:r>
              <a:rPr lang="en-US" dirty="0" smtClean="0"/>
              <a:t>continuation of (work)</a:t>
            </a:r>
          </a:p>
          <a:p>
            <a:pPr>
              <a:buNone/>
            </a:pPr>
            <a:r>
              <a:rPr lang="en-US" dirty="0" smtClean="0"/>
              <a:t>	supersedes (work) </a:t>
            </a:r>
            <a:r>
              <a:rPr lang="en-US" dirty="0" smtClean="0">
                <a:sym typeface="Wingdings" pitchFamily="2" charset="2"/>
              </a:rPr>
              <a:t> replacement of (work)</a:t>
            </a:r>
          </a:p>
          <a:p>
            <a:pPr>
              <a:buNone/>
            </a:pPr>
            <a:r>
              <a:rPr lang="en-US" dirty="0" smtClean="0">
                <a:sym typeface="Wingdings" pitchFamily="2" charset="2"/>
              </a:rPr>
              <a:t>	</a:t>
            </a:r>
            <a:r>
              <a:rPr lang="en-US" dirty="0" smtClean="0"/>
              <a:t>adapted as a motion picture (work) </a:t>
            </a:r>
            <a:r>
              <a:rPr lang="en-US" dirty="0" smtClean="0">
                <a:sym typeface="Wingdings" pitchFamily="2" charset="2"/>
              </a:rPr>
              <a:t> </a:t>
            </a:r>
            <a:r>
              <a:rPr lang="en-US" dirty="0" smtClean="0"/>
              <a:t>adapted as motion picture (work)</a:t>
            </a:r>
            <a:endParaRPr lang="en-US" dirty="0" smtClean="0">
              <a:sym typeface="Wingdings" pitchFamily="2" charset="2"/>
            </a:endParaRPr>
          </a:p>
          <a:p>
            <a:pPr>
              <a:buNone/>
            </a:pPr>
            <a:r>
              <a:rPr lang="en-US" dirty="0" smtClean="0">
                <a:sym typeface="Wingdings" pitchFamily="2" charset="2"/>
              </a:rPr>
              <a:t>	group member  member</a:t>
            </a:r>
          </a:p>
          <a:p>
            <a:pPr>
              <a:buNone/>
            </a:pPr>
            <a:r>
              <a:rPr lang="en-US" dirty="0" smtClean="0">
                <a:sym typeface="Wingdings" pitchFamily="2" charset="2"/>
              </a:rPr>
              <a:t>	group member of  corporate body</a:t>
            </a: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Fictitious Characters</a:t>
            </a:r>
            <a:endParaRPr lang="en-US" dirty="0"/>
          </a:p>
        </p:txBody>
      </p:sp>
      <p:pic>
        <p:nvPicPr>
          <p:cNvPr id="87042" name="Picture 2" descr="http://us.tintin.com/wp-content/uploads/2011/09/tintin-appears1.jpg"/>
          <p:cNvPicPr>
            <a:picLocks noChangeAspect="1" noChangeArrowheads="1"/>
          </p:cNvPicPr>
          <p:nvPr/>
        </p:nvPicPr>
        <p:blipFill>
          <a:blip r:embed="rId3" cstate="print"/>
          <a:srcRect/>
          <a:stretch>
            <a:fillRect/>
          </a:stretch>
        </p:blipFill>
        <p:spPr bwMode="auto">
          <a:xfrm>
            <a:off x="1219200" y="3200400"/>
            <a:ext cx="2086204" cy="2654046"/>
          </a:xfrm>
          <a:prstGeom prst="rect">
            <a:avLst/>
          </a:prstGeom>
          <a:noFill/>
        </p:spPr>
      </p:pic>
      <p:pic>
        <p:nvPicPr>
          <p:cNvPr id="87044" name="Picture 4" descr="Elsa from Disney's Frozen.png"/>
          <p:cNvPicPr>
            <a:picLocks noChangeAspect="1" noChangeArrowheads="1"/>
          </p:cNvPicPr>
          <p:nvPr/>
        </p:nvPicPr>
        <p:blipFill>
          <a:blip r:embed="rId4" cstate="print"/>
          <a:srcRect/>
          <a:stretch>
            <a:fillRect/>
          </a:stretch>
        </p:blipFill>
        <p:spPr bwMode="auto">
          <a:xfrm>
            <a:off x="4114800" y="2743200"/>
            <a:ext cx="1905000" cy="3790950"/>
          </a:xfrm>
          <a:prstGeom prst="rect">
            <a:avLst/>
          </a:prstGeom>
          <a:noFill/>
        </p:spPr>
      </p:pic>
      <p:pic>
        <p:nvPicPr>
          <p:cNvPr id="87046" name="Picture 6" descr="http://static.comicvine.com/uploads/original/11113/111130081/3753478-3427630132-big_b.jpg"/>
          <p:cNvPicPr>
            <a:picLocks noChangeAspect="1" noChangeArrowheads="1"/>
          </p:cNvPicPr>
          <p:nvPr/>
        </p:nvPicPr>
        <p:blipFill>
          <a:blip r:embed="rId5" cstate="print"/>
          <a:srcRect/>
          <a:stretch>
            <a:fillRect/>
          </a:stretch>
        </p:blipFill>
        <p:spPr bwMode="auto">
          <a:xfrm>
            <a:off x="6096000" y="2667000"/>
            <a:ext cx="2514600" cy="3399739"/>
          </a:xfrm>
          <a:prstGeom prst="rect">
            <a:avLst/>
          </a:prstGeom>
          <a:noFill/>
        </p:spPr>
      </p:pic>
      <p:sp>
        <p:nvSpPr>
          <p:cNvPr id="6" name="Slide Number Placeholder 5"/>
          <p:cNvSpPr>
            <a:spLocks noGrp="1"/>
          </p:cNvSpPr>
          <p:nvPr>
            <p:ph type="sldNum" sz="quarter" idx="12"/>
          </p:nvPr>
        </p:nvSpPr>
        <p:spPr/>
        <p:txBody>
          <a:bodyPr/>
          <a:lstStyle/>
          <a:p>
            <a:fld id="{CE14B45F-95F4-4547-87A1-3E0CDC93B7D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642EEB6A-8FE0-45E7-B508-E759EC78F49E}" type="slidenum">
              <a:rPr lang="en-US" altLang="en-US">
                <a:solidFill>
                  <a:srgbClr val="000000"/>
                </a:solidFill>
              </a:rPr>
              <a:pPr eaLnBrk="1" hangingPunct="1"/>
              <a:t>17</a:t>
            </a:fld>
            <a:endParaRPr lang="en-US" altLang="en-US">
              <a:solidFill>
                <a:srgbClr val="000000"/>
              </a:solidFill>
            </a:endParaRPr>
          </a:p>
        </p:txBody>
      </p:sp>
      <p:sp>
        <p:nvSpPr>
          <p:cNvPr id="43011" name="Rectangle 2"/>
          <p:cNvSpPr>
            <a:spLocks noGrp="1" noChangeAspect="1" noChangeArrowheads="1"/>
          </p:cNvSpPr>
          <p:nvPr>
            <p:ph type="title"/>
          </p:nvPr>
        </p:nvSpPr>
        <p:spPr>
          <a:xfrm>
            <a:off x="457200" y="381000"/>
            <a:ext cx="8229600" cy="1143000"/>
          </a:xfrm>
        </p:spPr>
        <p:txBody>
          <a:bodyPr/>
          <a:lstStyle/>
          <a:p>
            <a:pPr eaLnBrk="1" hangingPunct="1"/>
            <a:r>
              <a:rPr lang="en-US" altLang="en-US" sz="3200" b="1" dirty="0" smtClean="0">
                <a:solidFill>
                  <a:srgbClr val="FF0000"/>
                </a:solidFill>
              </a:rPr>
              <a:t>Creators/Contributors </a:t>
            </a:r>
            <a:r>
              <a:rPr lang="en-US" altLang="en-US" sz="3200" b="1" dirty="0" smtClean="0">
                <a:solidFill>
                  <a:srgbClr val="002060"/>
                </a:solidFill>
              </a:rPr>
              <a:t>can be fictitious, legendary, and real or fictitious non-humans!</a:t>
            </a:r>
            <a:r>
              <a:rPr lang="en-US" altLang="en-US" sz="3200" dirty="0" smtClean="0">
                <a:solidFill>
                  <a:srgbClr val="002060"/>
                </a:solidFill>
              </a:rPr>
              <a:t> </a:t>
            </a:r>
            <a:endParaRPr lang="en-US" altLang="en-US" sz="3200" dirty="0">
              <a:solidFill>
                <a:srgbClr val="002060"/>
              </a:solidFill>
            </a:endParaRPr>
          </a:p>
        </p:txBody>
      </p:sp>
      <p:sp>
        <p:nvSpPr>
          <p:cNvPr id="8" name="TextBox 7"/>
          <p:cNvSpPr txBox="1"/>
          <p:nvPr/>
        </p:nvSpPr>
        <p:spPr>
          <a:xfrm>
            <a:off x="762000" y="1981200"/>
            <a:ext cx="7924800" cy="4154984"/>
          </a:xfrm>
          <a:prstGeom prst="rect">
            <a:avLst/>
          </a:prstGeom>
          <a:noFill/>
        </p:spPr>
        <p:txBody>
          <a:bodyPr wrap="square" rtlCol="0">
            <a:spAutoFit/>
          </a:bodyPr>
          <a:lstStyle/>
          <a:p>
            <a:pPr>
              <a:buBlip>
                <a:blip r:embed="rId3"/>
              </a:buBlip>
            </a:pPr>
            <a:r>
              <a:rPr lang="en-US" sz="2400" dirty="0" smtClean="0"/>
              <a:t> RDA 9.0.  Persons include persons named in religious works,</a:t>
            </a:r>
          </a:p>
          <a:p>
            <a:r>
              <a:rPr lang="en-US" sz="2400" dirty="0" smtClean="0"/>
              <a:t>   fictitious and legendary persons, and real or fictitious</a:t>
            </a:r>
          </a:p>
          <a:p>
            <a:r>
              <a:rPr lang="en-US" sz="2400" dirty="0" smtClean="0"/>
              <a:t>   non-human entities.</a:t>
            </a:r>
          </a:p>
          <a:p>
            <a:endParaRPr lang="en-US" sz="2400" dirty="0" smtClean="0"/>
          </a:p>
          <a:p>
            <a:pPr>
              <a:buBlip>
                <a:blip r:embed="rId3"/>
              </a:buBlip>
            </a:pPr>
            <a:r>
              <a:rPr lang="en-US" sz="2400" dirty="0" smtClean="0"/>
              <a:t> If a resource represents itself as having been created or</a:t>
            </a:r>
          </a:p>
          <a:p>
            <a:r>
              <a:rPr lang="en-US" sz="2400" dirty="0" smtClean="0"/>
              <a:t>   contributed to by any of these kinds of persons, then they</a:t>
            </a:r>
          </a:p>
          <a:p>
            <a:r>
              <a:rPr lang="en-US" sz="2400" dirty="0" smtClean="0"/>
              <a:t>   can be given access points (and name authority records). </a:t>
            </a:r>
          </a:p>
          <a:p>
            <a:pPr>
              <a:buBlip>
                <a:blip r:embed="rId3"/>
              </a:buBlip>
            </a:pPr>
            <a:endParaRPr lang="en-US" sz="2400" dirty="0" smtClean="0"/>
          </a:p>
          <a:p>
            <a:pPr>
              <a:buBlip>
                <a:blip r:embed="rId3"/>
              </a:buBlip>
            </a:pPr>
            <a:r>
              <a:rPr lang="en-US" sz="2400" dirty="0" smtClean="0"/>
              <a:t> Name authority records and subject access points may</a:t>
            </a:r>
          </a:p>
          <a:p>
            <a:r>
              <a:rPr lang="en-US" sz="2400" dirty="0" smtClean="0"/>
              <a:t>    </a:t>
            </a:r>
            <a:r>
              <a:rPr lang="en-US" sz="2400" i="1" dirty="0" smtClean="0"/>
              <a:t>also</a:t>
            </a:r>
            <a:r>
              <a:rPr lang="en-US" sz="2400" dirty="0" smtClean="0"/>
              <a:t> be created for persons who are only the </a:t>
            </a:r>
            <a:r>
              <a:rPr lang="en-US" sz="2400" i="1" dirty="0" smtClean="0"/>
              <a:t>subjects</a:t>
            </a:r>
            <a:r>
              <a:rPr lang="en-US" sz="2400" dirty="0" smtClean="0"/>
              <a:t> of</a:t>
            </a:r>
          </a:p>
          <a:p>
            <a:r>
              <a:rPr lang="en-US" sz="2400" dirty="0"/>
              <a:t> </a:t>
            </a:r>
            <a:r>
              <a:rPr lang="en-US" sz="2400" dirty="0" smtClean="0"/>
              <a:t>   works.  (Cf. LC-PCC PS for 9.0)</a:t>
            </a:r>
            <a:endParaRPr lang="en-US" sz="2400" dirty="0"/>
          </a:p>
        </p:txBody>
      </p:sp>
    </p:spTree>
    <p:extLst>
      <p:ext uri="{BB962C8B-B14F-4D97-AF65-F5344CB8AC3E}">
        <p14:creationId xmlns:p14="http://schemas.microsoft.com/office/powerpoint/2010/main" xmlns="" val="38098118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642EEB6A-8FE0-45E7-B508-E759EC78F49E}" type="slidenum">
              <a:rPr lang="en-US" altLang="en-US">
                <a:solidFill>
                  <a:srgbClr val="000000"/>
                </a:solidFill>
              </a:rPr>
              <a:pPr eaLnBrk="1" hangingPunct="1"/>
              <a:t>18</a:t>
            </a:fld>
            <a:endParaRPr lang="en-US" altLang="en-US">
              <a:solidFill>
                <a:srgbClr val="000000"/>
              </a:solidFill>
            </a:endParaRPr>
          </a:p>
        </p:txBody>
      </p:sp>
      <p:sp>
        <p:nvSpPr>
          <p:cNvPr id="43011" name="Rectangle 2"/>
          <p:cNvSpPr>
            <a:spLocks noGrp="1" noChangeAspect="1" noChangeArrowheads="1"/>
          </p:cNvSpPr>
          <p:nvPr>
            <p:ph type="title"/>
          </p:nvPr>
        </p:nvSpPr>
        <p:spPr/>
        <p:txBody>
          <a:bodyPr/>
          <a:lstStyle/>
          <a:p>
            <a:pPr eaLnBrk="1" hangingPunct="1"/>
            <a:r>
              <a:rPr lang="en-US" altLang="en-US" sz="3200" b="1" dirty="0" smtClean="0">
                <a:solidFill>
                  <a:srgbClr val="FF0000"/>
                </a:solidFill>
              </a:rPr>
              <a:t>Creators/Contributors </a:t>
            </a:r>
            <a:r>
              <a:rPr lang="en-US" altLang="en-US" sz="3200" b="1" dirty="0" smtClean="0">
                <a:solidFill>
                  <a:srgbClr val="002060"/>
                </a:solidFill>
              </a:rPr>
              <a:t>can be fictitious, legendary, and real or fictitious non-humans!</a:t>
            </a:r>
            <a:r>
              <a:rPr lang="en-US" altLang="en-US" sz="3200" dirty="0" smtClean="0">
                <a:solidFill>
                  <a:srgbClr val="002060"/>
                </a:solidFill>
              </a:rPr>
              <a:t> </a:t>
            </a:r>
            <a:endParaRPr lang="en-US" altLang="en-US" sz="3200" dirty="0">
              <a:solidFill>
                <a:srgbClr val="002060"/>
              </a:solidFill>
            </a:endParaRPr>
          </a:p>
        </p:txBody>
      </p:sp>
      <p:sp>
        <p:nvSpPr>
          <p:cNvPr id="8" name="TextBox 7"/>
          <p:cNvSpPr txBox="1"/>
          <p:nvPr/>
        </p:nvSpPr>
        <p:spPr>
          <a:xfrm>
            <a:off x="762000" y="1752600"/>
            <a:ext cx="7848600" cy="4524315"/>
          </a:xfrm>
          <a:prstGeom prst="rect">
            <a:avLst/>
          </a:prstGeom>
          <a:noFill/>
        </p:spPr>
        <p:txBody>
          <a:bodyPr wrap="square" rtlCol="0">
            <a:spAutoFit/>
          </a:bodyPr>
          <a:lstStyle/>
          <a:p>
            <a:pPr>
              <a:buBlip>
                <a:blip r:embed="rId3"/>
              </a:buBlip>
            </a:pPr>
            <a:r>
              <a:rPr lang="en-US" sz="2400" dirty="0" smtClean="0"/>
              <a:t> If an LCSH subject heading exists for one of these entities, </a:t>
            </a:r>
          </a:p>
          <a:p>
            <a:r>
              <a:rPr lang="en-US" sz="2400" dirty="0" smtClean="0"/>
              <a:t>    when the name authority is created, the subject is reported </a:t>
            </a:r>
          </a:p>
          <a:p>
            <a:r>
              <a:rPr lang="en-US" sz="2400" dirty="0" smtClean="0"/>
              <a:t>    for cancellation.</a:t>
            </a:r>
          </a:p>
          <a:p>
            <a:endParaRPr lang="en-US" sz="2400" dirty="0" smtClean="0"/>
          </a:p>
          <a:p>
            <a:pPr>
              <a:buBlip>
                <a:blip r:embed="rId3"/>
              </a:buBlip>
            </a:pPr>
            <a:r>
              <a:rPr lang="en-US" sz="2400" dirty="0" smtClean="0"/>
              <a:t> LCSH subject authorities for these persons are tagged 150</a:t>
            </a:r>
          </a:p>
          <a:p>
            <a:r>
              <a:rPr lang="en-US" sz="2400" dirty="0" smtClean="0"/>
              <a:t>    and coded as 650 in bibliographic records.  RDA name</a:t>
            </a:r>
          </a:p>
          <a:p>
            <a:r>
              <a:rPr lang="en-US" sz="2400" dirty="0" smtClean="0"/>
              <a:t>    authorities are tagged as 100 and coded as 600 in</a:t>
            </a:r>
          </a:p>
          <a:p>
            <a:r>
              <a:rPr lang="en-US" sz="2400" dirty="0" smtClean="0"/>
              <a:t>    bibliographic records when used as a subject.</a:t>
            </a:r>
          </a:p>
          <a:p>
            <a:pPr>
              <a:buBlip>
                <a:blip r:embed="rId3"/>
              </a:buBlip>
            </a:pPr>
            <a:endParaRPr lang="en-US" sz="2400" dirty="0" smtClean="0"/>
          </a:p>
          <a:p>
            <a:pPr>
              <a:buBlip>
                <a:blip r:embed="rId3"/>
              </a:buBlip>
            </a:pPr>
            <a:r>
              <a:rPr lang="en-US" sz="2400" dirty="0" smtClean="0"/>
              <a:t> LC will undertake a project to cancel existing LCSH</a:t>
            </a:r>
          </a:p>
          <a:p>
            <a:r>
              <a:rPr lang="en-US" sz="2400" dirty="0" smtClean="0"/>
              <a:t>    authority records for these entities and establish them as</a:t>
            </a:r>
          </a:p>
          <a:p>
            <a:r>
              <a:rPr lang="en-US" sz="2400" dirty="0" smtClean="0"/>
              <a:t>    RDA name authorities, but only as resources permit.</a:t>
            </a:r>
          </a:p>
        </p:txBody>
      </p:sp>
    </p:spTree>
    <p:extLst>
      <p:ext uri="{BB962C8B-B14F-4D97-AF65-F5344CB8AC3E}">
        <p14:creationId xmlns:p14="http://schemas.microsoft.com/office/powerpoint/2010/main" xmlns="" val="3809811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ZMKmsBZ-L._SY344_BO1,204,203,200_.jpg"/>
          <p:cNvPicPr>
            <a:picLocks noChangeAspect="1" noChangeArrowheads="1"/>
          </p:cNvPicPr>
          <p:nvPr/>
        </p:nvPicPr>
        <p:blipFill>
          <a:blip r:embed="rId3" cstate="print"/>
          <a:srcRect/>
          <a:stretch>
            <a:fillRect/>
          </a:stretch>
        </p:blipFill>
        <p:spPr bwMode="auto">
          <a:xfrm>
            <a:off x="1165514" y="446010"/>
            <a:ext cx="2789206" cy="598490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4675922" y="343461"/>
            <a:ext cx="3164681" cy="63531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E14B45F-95F4-4547-87A1-3E0CDC93B7D5}"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Topics</a:t>
            </a:r>
            <a:endParaRPr lang="en-US" dirty="0"/>
          </a:p>
        </p:txBody>
      </p:sp>
      <p:sp>
        <p:nvSpPr>
          <p:cNvPr id="3" name="Content Placeholder 2"/>
          <p:cNvSpPr>
            <a:spLocks noGrp="1"/>
          </p:cNvSpPr>
          <p:nvPr>
            <p:ph idx="1"/>
          </p:nvPr>
        </p:nvSpPr>
        <p:spPr>
          <a:xfrm>
            <a:off x="457200" y="1524000"/>
            <a:ext cx="8229600" cy="4525963"/>
          </a:xfrm>
        </p:spPr>
        <p:txBody>
          <a:bodyPr/>
          <a:lstStyle/>
          <a:p>
            <a:r>
              <a:rPr lang="en-US" dirty="0" smtClean="0"/>
              <a:t>Relationship designators</a:t>
            </a:r>
          </a:p>
          <a:p>
            <a:r>
              <a:rPr lang="en-US" dirty="0" smtClean="0"/>
              <a:t>Fictitious characters (and real non-human ones too!)</a:t>
            </a:r>
          </a:p>
          <a:p>
            <a:r>
              <a:rPr lang="en-US" dirty="0" smtClean="0"/>
              <a:t>Genre/form, LCGFT, and the future</a:t>
            </a:r>
            <a:endParaRPr lang="en-US" dirty="0"/>
          </a:p>
        </p:txBody>
      </p:sp>
      <p:pic>
        <p:nvPicPr>
          <p:cNvPr id="112644" name="Picture 4" descr="http://colorgenetics.info/sites/default/files/Secretariat_0.jpg"/>
          <p:cNvPicPr>
            <a:picLocks noChangeAspect="1" noChangeArrowheads="1"/>
          </p:cNvPicPr>
          <p:nvPr/>
        </p:nvPicPr>
        <p:blipFill>
          <a:blip r:embed="rId3" cstate="print"/>
          <a:srcRect/>
          <a:stretch>
            <a:fillRect/>
          </a:stretch>
        </p:blipFill>
        <p:spPr bwMode="auto">
          <a:xfrm>
            <a:off x="4572000" y="4114800"/>
            <a:ext cx="2667000" cy="1925574"/>
          </a:xfrm>
          <a:prstGeom prst="rect">
            <a:avLst/>
          </a:prstGeom>
          <a:noFill/>
        </p:spPr>
      </p:pic>
      <p:sp>
        <p:nvSpPr>
          <p:cNvPr id="7" name="TextBox 6"/>
          <p:cNvSpPr txBox="1"/>
          <p:nvPr/>
        </p:nvSpPr>
        <p:spPr>
          <a:xfrm>
            <a:off x="4648200" y="6172200"/>
            <a:ext cx="2514600" cy="369332"/>
          </a:xfrm>
          <a:prstGeom prst="rect">
            <a:avLst/>
          </a:prstGeom>
          <a:noFill/>
        </p:spPr>
        <p:txBody>
          <a:bodyPr wrap="square" rtlCol="0">
            <a:spAutoFit/>
          </a:bodyPr>
          <a:lstStyle/>
          <a:p>
            <a:pPr algn="ctr"/>
            <a:r>
              <a:rPr lang="en-US" dirty="0" smtClean="0"/>
              <a:t>Secretariat</a:t>
            </a:r>
            <a:endParaRPr lang="en-US" dirty="0"/>
          </a:p>
        </p:txBody>
      </p:sp>
      <p:pic>
        <p:nvPicPr>
          <p:cNvPr id="112646" name="Picture 6" descr="http://1.bp.blogspot.com/-bByLIkjf3nY/T7KVdXKDc5I/AAAAAAAALTA/BxYrSYZBxG0/s1600/Kermit.jpg"/>
          <p:cNvPicPr>
            <a:picLocks noChangeAspect="1" noChangeArrowheads="1"/>
          </p:cNvPicPr>
          <p:nvPr/>
        </p:nvPicPr>
        <p:blipFill>
          <a:blip r:embed="rId4" cstate="print"/>
          <a:srcRect/>
          <a:stretch>
            <a:fillRect/>
          </a:stretch>
        </p:blipFill>
        <p:spPr bwMode="auto">
          <a:xfrm>
            <a:off x="1600200" y="4114800"/>
            <a:ext cx="1716786" cy="1920240"/>
          </a:xfrm>
          <a:prstGeom prst="rect">
            <a:avLst/>
          </a:prstGeom>
          <a:noFill/>
        </p:spPr>
      </p:pic>
      <p:sp>
        <p:nvSpPr>
          <p:cNvPr id="10" name="TextBox 9"/>
          <p:cNvSpPr txBox="1"/>
          <p:nvPr/>
        </p:nvSpPr>
        <p:spPr>
          <a:xfrm>
            <a:off x="1219200" y="6172200"/>
            <a:ext cx="2514600" cy="369332"/>
          </a:xfrm>
          <a:prstGeom prst="rect">
            <a:avLst/>
          </a:prstGeom>
          <a:noFill/>
        </p:spPr>
        <p:txBody>
          <a:bodyPr wrap="square" rtlCol="0">
            <a:spAutoFit/>
          </a:bodyPr>
          <a:lstStyle/>
          <a:p>
            <a:pPr algn="ctr"/>
            <a:r>
              <a:rPr lang="en-US" dirty="0" smtClean="0"/>
              <a:t>Kermit</a:t>
            </a:r>
            <a:endParaRPr lang="en-US" dirty="0"/>
          </a:p>
        </p:txBody>
      </p:sp>
      <p:sp>
        <p:nvSpPr>
          <p:cNvPr id="8" name="Slide Number Placeholder 7"/>
          <p:cNvSpPr>
            <a:spLocks noGrp="1"/>
          </p:cNvSpPr>
          <p:nvPr>
            <p:ph type="sldNum" sz="quarter" idx="12"/>
          </p:nvPr>
        </p:nvSpPr>
        <p:spPr/>
        <p:txBody>
          <a:bodyPr/>
          <a:lstStyle/>
          <a:p>
            <a:fld id="{CE14B45F-95F4-4547-87A1-3E0CDC93B7D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143000"/>
            <a:ext cx="8294146" cy="4401205"/>
          </a:xfrm>
          <a:prstGeom prst="rect">
            <a:avLst/>
          </a:prstGeom>
          <a:noFill/>
          <a:ln>
            <a:solidFill>
              <a:schemeClr val="tx1"/>
            </a:solidFill>
          </a:ln>
        </p:spPr>
        <p:txBody>
          <a:bodyPr wrap="square" rtlCol="0">
            <a:spAutoFit/>
          </a:bodyPr>
          <a:lstStyle/>
          <a:p>
            <a:r>
              <a:rPr lang="en-US" sz="4000" b="1" dirty="0" smtClean="0">
                <a:solidFill>
                  <a:srgbClr val="FF0000"/>
                </a:solidFill>
                <a:cs typeface="Courier New" pitchFamily="49" charset="0"/>
              </a:rPr>
              <a:t>100 1_ $a Fletcher, Jessica, $e author.</a:t>
            </a:r>
          </a:p>
          <a:p>
            <a:r>
              <a:rPr lang="en-US" sz="4000" b="1" dirty="0" smtClean="0">
                <a:cs typeface="Courier New" pitchFamily="49" charset="0"/>
              </a:rPr>
              <a:t>245 10 $a Skating on thin ice : $b a 	Murder, she wrote mystery / $c a 	novel </a:t>
            </a:r>
            <a:r>
              <a:rPr lang="en-US" sz="4000" b="1" dirty="0" smtClean="0">
                <a:solidFill>
                  <a:srgbClr val="FF0000"/>
                </a:solidFill>
                <a:cs typeface="Courier New" pitchFamily="49" charset="0"/>
              </a:rPr>
              <a:t>by Jessica Fletcher </a:t>
            </a:r>
            <a:r>
              <a:rPr lang="en-US" sz="4000" b="1" dirty="0" smtClean="0">
                <a:cs typeface="Courier New" pitchFamily="49" charset="0"/>
              </a:rPr>
              <a:t>&amp; 	Donald Bain.</a:t>
            </a:r>
          </a:p>
          <a:p>
            <a:r>
              <a:rPr lang="en-US" sz="4000" b="1" dirty="0" smtClean="0">
                <a:cs typeface="Courier New" pitchFamily="49" charset="0"/>
              </a:rPr>
              <a:t>700 1_ $a Bain, Donald, $d 1935- $e 	author.</a:t>
            </a:r>
            <a:endParaRPr lang="en-US" sz="4000" b="1" dirty="0">
              <a:cs typeface="Courier New" pitchFamily="49" charset="0"/>
            </a:endParaRPr>
          </a:p>
        </p:txBody>
      </p:sp>
      <p:sp>
        <p:nvSpPr>
          <p:cNvPr id="3" name="Slide Number Placeholder 2"/>
          <p:cNvSpPr>
            <a:spLocks noGrp="1"/>
          </p:cNvSpPr>
          <p:nvPr>
            <p:ph type="sldNum" sz="quarter" idx="12"/>
          </p:nvPr>
        </p:nvSpPr>
        <p:spPr/>
        <p:txBody>
          <a:bodyPr/>
          <a:lstStyle/>
          <a:p>
            <a:fld id="{CE14B45F-95F4-4547-87A1-3E0CDC93B7D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33400" y="-6858"/>
            <a:ext cx="8099298" cy="6864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6082" name="Picture 2" descr="http://cdn0.spong.com/pack/p/i/pigsinspac187145l/_-Pigs-in-Space-Starring-Miss-Piggy-Atari-2600-VCS-_.jpg"/>
          <p:cNvPicPr>
            <a:picLocks noChangeAspect="1" noChangeArrowheads="1"/>
          </p:cNvPicPr>
          <p:nvPr/>
        </p:nvPicPr>
        <p:blipFill>
          <a:blip r:embed="rId3" cstate="print"/>
          <a:srcRect/>
          <a:stretch>
            <a:fillRect/>
          </a:stretch>
        </p:blipFill>
        <p:spPr bwMode="auto">
          <a:xfrm>
            <a:off x="5100161" y="507999"/>
            <a:ext cx="3289173" cy="5913120"/>
          </a:xfrm>
          <a:prstGeom prst="rect">
            <a:avLst/>
          </a:prstGeom>
          <a:noFill/>
        </p:spPr>
      </p:pic>
      <p:pic>
        <p:nvPicPr>
          <p:cNvPr id="1326084" name="Picture 4"/>
          <p:cNvPicPr preferRelativeResize="0">
            <a:picLocks noChangeAspect="1" noChangeArrowheads="1"/>
          </p:cNvPicPr>
          <p:nvPr/>
        </p:nvPicPr>
        <p:blipFill>
          <a:blip r:embed="rId4" cstate="print"/>
          <a:srcRect/>
          <a:stretch>
            <a:fillRect/>
          </a:stretch>
        </p:blipFill>
        <p:spPr bwMode="auto">
          <a:xfrm>
            <a:off x="896776" y="306069"/>
            <a:ext cx="3198629" cy="5898337"/>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CE14B45F-95F4-4547-87A1-3E0CDC93B7D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3400" y="0"/>
            <a:ext cx="8092440" cy="68511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6083" name="Picture 3">
            <a:hlinkClick r:id="rId3"/>
          </p:cNvPr>
          <p:cNvPicPr>
            <a:picLocks noChangeAspect="1" noChangeArrowheads="1"/>
          </p:cNvPicPr>
          <p:nvPr/>
        </p:nvPicPr>
        <p:blipFill>
          <a:blip r:embed="rId4" cstate="print"/>
          <a:srcRect/>
          <a:stretch>
            <a:fillRect/>
          </a:stretch>
        </p:blipFill>
        <p:spPr bwMode="auto">
          <a:xfrm>
            <a:off x="1826181" y="453709"/>
            <a:ext cx="5750719" cy="5991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E14B45F-95F4-4547-87A1-3E0CDC93B7D5}"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227" name="Picture 3"/>
          <p:cNvPicPr>
            <a:picLocks noChangeAspect="1" noChangeArrowheads="1"/>
          </p:cNvPicPr>
          <p:nvPr/>
        </p:nvPicPr>
        <p:blipFill>
          <a:blip r:embed="rId3" cstate="print"/>
          <a:srcRect/>
          <a:stretch>
            <a:fillRect/>
          </a:stretch>
        </p:blipFill>
        <p:spPr bwMode="auto">
          <a:xfrm>
            <a:off x="1700213" y="623889"/>
            <a:ext cx="5743575" cy="56102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E14B45F-95F4-4547-87A1-3E0CDC93B7D5}"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671559" cy="6232475"/>
          </a:xfrm>
          <a:prstGeom prst="rect">
            <a:avLst/>
          </a:prstGeom>
          <a:noFill/>
          <a:ln>
            <a:solidFill>
              <a:schemeClr val="tx1"/>
            </a:solidFill>
          </a:ln>
        </p:spPr>
        <p:txBody>
          <a:bodyPr wrap="square" rtlCol="0">
            <a:spAutoFit/>
          </a:bodyPr>
          <a:lstStyle/>
          <a:p>
            <a:r>
              <a:rPr lang="en-US" sz="1900" b="1" dirty="0" smtClean="0">
                <a:latin typeface="Courier New" pitchFamily="49" charset="0"/>
                <a:cs typeface="Courier New" pitchFamily="49" charset="0"/>
              </a:rPr>
              <a:t>245 04 $a The flaming signal / $c William M. </a:t>
            </a:r>
            <a:r>
              <a:rPr lang="en-US" sz="1900" b="1" dirty="0" err="1" smtClean="0">
                <a:latin typeface="Courier New" pitchFamily="49" charset="0"/>
                <a:cs typeface="Courier New" pitchFamily="49" charset="0"/>
              </a:rPr>
              <a:t>Pizor</a:t>
            </a:r>
            <a:r>
              <a:rPr lang="en-US" sz="1900" b="1" dirty="0" smtClean="0">
                <a:latin typeface="Courier New" pitchFamily="49" charset="0"/>
                <a:cs typeface="Courier New" pitchFamily="49" charset="0"/>
              </a:rPr>
              <a:t> 	presents ; a Wm. </a:t>
            </a:r>
            <a:r>
              <a:rPr lang="en-US" sz="1900" b="1" dirty="0" err="1" smtClean="0">
                <a:latin typeface="Courier New" pitchFamily="49" charset="0"/>
                <a:cs typeface="Courier New" pitchFamily="49" charset="0"/>
              </a:rPr>
              <a:t>Berke</a:t>
            </a:r>
            <a:r>
              <a:rPr lang="en-US" sz="1900" b="1" dirty="0" smtClean="0">
                <a:latin typeface="Courier New" pitchFamily="49" charset="0"/>
                <a:cs typeface="Courier New" pitchFamily="49" charset="0"/>
              </a:rPr>
              <a:t> production ; directed 	by George </a:t>
            </a:r>
            <a:r>
              <a:rPr lang="en-US" sz="1900" b="1" dirty="0" err="1" smtClean="0">
                <a:latin typeface="Courier New" pitchFamily="49" charset="0"/>
                <a:cs typeface="Courier New" pitchFamily="49" charset="0"/>
              </a:rPr>
              <a:t>Jeske</a:t>
            </a:r>
            <a:r>
              <a:rPr lang="en-US" sz="1900" b="1" dirty="0" smtClean="0">
                <a:latin typeface="Courier New" pitchFamily="49" charset="0"/>
                <a:cs typeface="Courier New" pitchFamily="49" charset="0"/>
              </a:rPr>
              <a:t> and C. Edward Roberts ; screenplay 	and adaptation by C. Edward Roberts.</a:t>
            </a:r>
          </a:p>
          <a:p>
            <a:r>
              <a:rPr lang="en-US" sz="1900" b="1" dirty="0" smtClean="0">
                <a:latin typeface="Courier New" pitchFamily="49" charset="0"/>
                <a:cs typeface="Courier New" pitchFamily="49" charset="0"/>
              </a:rPr>
              <a:t>511 ## $a John David Horsley, Marceline Day, Carmelita 	</a:t>
            </a:r>
            <a:r>
              <a:rPr lang="en-US" sz="1900" b="1" dirty="0" err="1" smtClean="0">
                <a:latin typeface="Courier New" pitchFamily="49" charset="0"/>
                <a:cs typeface="Courier New" pitchFamily="49" charset="0"/>
              </a:rPr>
              <a:t>Geraghty</a:t>
            </a:r>
            <a:r>
              <a:rPr lang="en-US" sz="1900" b="1" dirty="0" smtClean="0">
                <a:latin typeface="Courier New" pitchFamily="49" charset="0"/>
                <a:cs typeface="Courier New" pitchFamily="49" charset="0"/>
              </a:rPr>
              <a:t>, Noah Beery, Henry B. 	Walthall, </a:t>
            </a:r>
            <a:r>
              <a:rPr lang="en-US" sz="1900" b="1" dirty="0" err="1" smtClean="0">
                <a:latin typeface="Courier New" pitchFamily="49" charset="0"/>
                <a:cs typeface="Courier New" pitchFamily="49" charset="0"/>
              </a:rPr>
              <a:t>Mischa</a:t>
            </a:r>
            <a:r>
              <a:rPr lang="en-US" sz="1900" b="1" dirty="0" smtClean="0">
                <a:latin typeface="Courier New" pitchFamily="49" charset="0"/>
                <a:cs typeface="Courier New" pitchFamily="49" charset="0"/>
              </a:rPr>
              <a:t> 	Auer, </a:t>
            </a:r>
            <a:r>
              <a:rPr lang="en-US" sz="1900" b="1" dirty="0" smtClean="0">
                <a:solidFill>
                  <a:srgbClr val="FF0000"/>
                </a:solidFill>
                <a:latin typeface="Courier New" pitchFamily="49" charset="0"/>
                <a:cs typeface="Courier New" pitchFamily="49" charset="0"/>
              </a:rPr>
              <a:t>Flash</a:t>
            </a:r>
            <a:r>
              <a:rPr lang="en-US" sz="1900" b="1" dirty="0" smtClean="0">
                <a:latin typeface="Courier New" pitchFamily="49" charset="0"/>
                <a:cs typeface="Courier New" pitchFamily="49" charset="0"/>
              </a:rPr>
              <a:t>.</a:t>
            </a:r>
          </a:p>
          <a:p>
            <a:r>
              <a:rPr lang="en-US" sz="1900" b="1" dirty="0" smtClean="0">
                <a:latin typeface="Courier New" pitchFamily="49" charset="0"/>
                <a:cs typeface="Courier New" pitchFamily="49" charset="0"/>
              </a:rPr>
              <a:t>700 1_ $a </a:t>
            </a:r>
            <a:r>
              <a:rPr lang="en-US" sz="1900" b="1" dirty="0" err="1" smtClean="0">
                <a:latin typeface="Courier New" pitchFamily="49" charset="0"/>
                <a:cs typeface="Courier New" pitchFamily="49" charset="0"/>
              </a:rPr>
              <a:t>Pizor</a:t>
            </a:r>
            <a:r>
              <a:rPr lang="en-US" sz="1900" b="1" dirty="0" smtClean="0">
                <a:latin typeface="Courier New" pitchFamily="49" charset="0"/>
                <a:cs typeface="Courier New" pitchFamily="49" charset="0"/>
              </a:rPr>
              <a:t>, William M., $e film producer.</a:t>
            </a:r>
          </a:p>
          <a:p>
            <a:r>
              <a:rPr lang="en-US" sz="1900" b="1" dirty="0" smtClean="0">
                <a:latin typeface="Courier New" pitchFamily="49" charset="0"/>
                <a:cs typeface="Courier New" pitchFamily="49" charset="0"/>
              </a:rPr>
              <a:t>700 1_ $a </a:t>
            </a:r>
            <a:r>
              <a:rPr lang="en-US" sz="1900" b="1" dirty="0" err="1" smtClean="0">
                <a:latin typeface="Courier New" pitchFamily="49" charset="0"/>
                <a:cs typeface="Courier New" pitchFamily="49" charset="0"/>
              </a:rPr>
              <a:t>Berke</a:t>
            </a:r>
            <a:r>
              <a:rPr lang="en-US" sz="1900" b="1" dirty="0" smtClean="0">
                <a:latin typeface="Courier New" pitchFamily="49" charset="0"/>
                <a:cs typeface="Courier New" pitchFamily="49" charset="0"/>
              </a:rPr>
              <a:t>, Wm. $q (William), $d 1903-1958, $e 	film producer.</a:t>
            </a:r>
          </a:p>
          <a:p>
            <a:r>
              <a:rPr lang="en-US" sz="1900" b="1" dirty="0" smtClean="0">
                <a:latin typeface="Courier New" pitchFamily="49" charset="0"/>
                <a:cs typeface="Courier New" pitchFamily="49" charset="0"/>
              </a:rPr>
              <a:t>700 1_ $a Roberts, C. Edward $q (Charles Edward), $d 	1894-1951, $e film director, $e screenwriter.</a:t>
            </a:r>
          </a:p>
          <a:p>
            <a:r>
              <a:rPr lang="en-US" sz="1900" b="1" dirty="0" smtClean="0">
                <a:latin typeface="Courier New" pitchFamily="49" charset="0"/>
                <a:cs typeface="Courier New" pitchFamily="49" charset="0"/>
              </a:rPr>
              <a:t>700 1_ $a </a:t>
            </a:r>
            <a:r>
              <a:rPr lang="en-US" sz="1900" b="1" dirty="0" err="1" smtClean="0">
                <a:latin typeface="Courier New" pitchFamily="49" charset="0"/>
                <a:cs typeface="Courier New" pitchFamily="49" charset="0"/>
              </a:rPr>
              <a:t>Jeske</a:t>
            </a:r>
            <a:r>
              <a:rPr lang="en-US" sz="1900" b="1" dirty="0" smtClean="0">
                <a:latin typeface="Courier New" pitchFamily="49" charset="0"/>
                <a:cs typeface="Courier New" pitchFamily="49" charset="0"/>
              </a:rPr>
              <a:t>, George, $d 1891-1951, $e film 	director.</a:t>
            </a:r>
          </a:p>
          <a:p>
            <a:r>
              <a:rPr lang="en-US" sz="1900" b="1" dirty="0" smtClean="0">
                <a:latin typeface="Courier New" pitchFamily="49" charset="0"/>
                <a:cs typeface="Courier New" pitchFamily="49" charset="0"/>
              </a:rPr>
              <a:t>700 1_ $a Horsley, John, $e actor.</a:t>
            </a:r>
          </a:p>
          <a:p>
            <a:r>
              <a:rPr lang="en-US" sz="1900" b="1" dirty="0" smtClean="0">
                <a:latin typeface="Courier New" pitchFamily="49" charset="0"/>
                <a:cs typeface="Courier New" pitchFamily="49" charset="0"/>
              </a:rPr>
              <a:t>700 1_ $a Day, Marceline, $e actor.</a:t>
            </a:r>
          </a:p>
          <a:p>
            <a:r>
              <a:rPr lang="en-US" sz="1900" b="1" dirty="0" smtClean="0">
                <a:latin typeface="Courier New" pitchFamily="49" charset="0"/>
                <a:cs typeface="Courier New" pitchFamily="49" charset="0"/>
              </a:rPr>
              <a:t>700 1_ $a Beery, Noah, $d 1882-1946, $e actor.</a:t>
            </a:r>
          </a:p>
          <a:p>
            <a:r>
              <a:rPr lang="en-US" sz="1900" b="1" dirty="0" smtClean="0">
                <a:latin typeface="Courier New" pitchFamily="49" charset="0"/>
                <a:cs typeface="Courier New" pitchFamily="49" charset="0"/>
              </a:rPr>
              <a:t>700 1_ $a Walthall, Henry B. $q (Henry </a:t>
            </a:r>
            <a:r>
              <a:rPr lang="en-US" sz="1900" b="1" dirty="0" err="1" smtClean="0">
                <a:latin typeface="Courier New" pitchFamily="49" charset="0"/>
                <a:cs typeface="Courier New" pitchFamily="49" charset="0"/>
              </a:rPr>
              <a:t>Brazeale</a:t>
            </a:r>
            <a:r>
              <a:rPr lang="en-US" sz="1900" b="1" dirty="0" smtClean="0">
                <a:latin typeface="Courier New" pitchFamily="49" charset="0"/>
                <a:cs typeface="Courier New" pitchFamily="49" charset="0"/>
              </a:rPr>
              <a:t>), $d 1878-	1936, $e actor.</a:t>
            </a:r>
          </a:p>
          <a:p>
            <a:r>
              <a:rPr lang="en-US" sz="1900" b="1" dirty="0" smtClean="0">
                <a:latin typeface="Courier New" pitchFamily="49" charset="0"/>
                <a:cs typeface="Courier New" pitchFamily="49" charset="0"/>
              </a:rPr>
              <a:t>700 1_ $a Auer, </a:t>
            </a:r>
            <a:r>
              <a:rPr lang="en-US" sz="1900" b="1" dirty="0" err="1" smtClean="0">
                <a:latin typeface="Courier New" pitchFamily="49" charset="0"/>
                <a:cs typeface="Courier New" pitchFamily="49" charset="0"/>
              </a:rPr>
              <a:t>Mischa</a:t>
            </a:r>
            <a:r>
              <a:rPr lang="en-US" sz="1900" b="1" dirty="0" smtClean="0">
                <a:latin typeface="Courier New" pitchFamily="49" charset="0"/>
                <a:cs typeface="Courier New" pitchFamily="49" charset="0"/>
              </a:rPr>
              <a:t>, $d 1905-1967, $e actor.</a:t>
            </a:r>
          </a:p>
          <a:p>
            <a:r>
              <a:rPr lang="en-US" sz="1900" b="1" dirty="0" smtClean="0">
                <a:solidFill>
                  <a:srgbClr val="FF0000"/>
                </a:solidFill>
                <a:latin typeface="Courier New" pitchFamily="49" charset="0"/>
                <a:cs typeface="Courier New" pitchFamily="49" charset="0"/>
              </a:rPr>
              <a:t>700 0_ $a Flash $c (Dog), $e actor.</a:t>
            </a:r>
            <a:endParaRPr lang="en-US" sz="1900" b="1" dirty="0">
              <a:solidFill>
                <a:srgbClr val="FF0000"/>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30225" y="257175"/>
            <a:ext cx="8083550" cy="6343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3730" name="Picture 2" descr="http://i.ebayimg.com/00/$T2eC16N,%21wsE9suw%29kM+BRVo2yhDig%7E%7E_32.JPG?set_id=89040003C1"/>
          <p:cNvPicPr preferRelativeResize="0">
            <a:picLocks noChangeAspect="1" noChangeArrowheads="1"/>
          </p:cNvPicPr>
          <p:nvPr/>
        </p:nvPicPr>
        <p:blipFill>
          <a:blip r:embed="rId3" cstate="print"/>
          <a:srcRect/>
          <a:stretch>
            <a:fillRect/>
          </a:stretch>
        </p:blipFill>
        <p:spPr bwMode="auto">
          <a:xfrm>
            <a:off x="261459" y="1005841"/>
            <a:ext cx="3400420" cy="4511231"/>
          </a:xfrm>
          <a:prstGeom prst="rect">
            <a:avLst/>
          </a:prstGeom>
          <a:noFill/>
        </p:spPr>
      </p:pic>
      <p:sp>
        <p:nvSpPr>
          <p:cNvPr id="3" name="Rectangle 2"/>
          <p:cNvSpPr/>
          <p:nvPr/>
        </p:nvSpPr>
        <p:spPr>
          <a:xfrm>
            <a:off x="3962400" y="685800"/>
            <a:ext cx="4953000" cy="5355312"/>
          </a:xfrm>
          <a:prstGeom prst="rect">
            <a:avLst/>
          </a:prstGeom>
          <a:ln>
            <a:solidFill>
              <a:schemeClr val="accent4">
                <a:lumMod val="50000"/>
              </a:schemeClr>
            </a:solidFill>
          </a:ln>
        </p:spPr>
        <p:txBody>
          <a:bodyPr wrap="square">
            <a:spAutoFit/>
          </a:bodyPr>
          <a:lstStyle/>
          <a:p>
            <a:r>
              <a:rPr lang="en-US" b="1" dirty="0" smtClean="0">
                <a:latin typeface="Courier New" pitchFamily="49" charset="0"/>
                <a:cs typeface="Courier New" pitchFamily="49" charset="0"/>
              </a:rPr>
              <a:t>245 00 $a Dear </a:t>
            </a:r>
            <a:r>
              <a:rPr lang="en-US" b="1" dirty="0" smtClean="0">
                <a:solidFill>
                  <a:srgbClr val="FF0000"/>
                </a:solidFill>
                <a:latin typeface="Courier New" pitchFamily="49" charset="0"/>
                <a:cs typeface="Courier New" pitchFamily="49" charset="0"/>
              </a:rPr>
              <a:t>Socks</a:t>
            </a:r>
            <a:r>
              <a:rPr lang="en-US" b="1" dirty="0" smtClean="0">
                <a:latin typeface="Courier New" pitchFamily="49" charset="0"/>
                <a:cs typeface="Courier New" pitchFamily="49" charset="0"/>
              </a:rPr>
              <a:t>, dear </a:t>
            </a:r>
            <a:r>
              <a:rPr lang="en-US" b="1" dirty="0" smtClean="0">
                <a:solidFill>
                  <a:srgbClr val="FF0000"/>
                </a:solidFill>
                <a:latin typeface="Courier New" pitchFamily="49" charset="0"/>
                <a:cs typeface="Courier New" pitchFamily="49" charset="0"/>
              </a:rPr>
              <a:t>Buddy</a:t>
            </a:r>
            <a:r>
              <a:rPr lang="en-US" b="1" dirty="0" smtClean="0">
                <a:latin typeface="Courier New" pitchFamily="49" charset="0"/>
                <a:cs typeface="Courier New" pitchFamily="49" charset="0"/>
              </a:rPr>
              <a:t> : 	$b kids’ letters to the 	first pets / $c [compiled, 	with a foreword, by] Hillary 	Rodham Clinton.</a:t>
            </a:r>
          </a:p>
          <a:p>
            <a:r>
              <a:rPr lang="en-US" b="1" dirty="0" smtClean="0">
                <a:latin typeface="Courier New" pitchFamily="49" charset="0"/>
                <a:cs typeface="Courier New" pitchFamily="49" charset="0"/>
              </a:rPr>
              <a:t>520 1_ $a Letters written by 	children to the Clintons’ 	White House pets ... Socks, 	a black-and-white cat; and 	Buddy, a Labrador retriever.</a:t>
            </a:r>
          </a:p>
          <a:p>
            <a:r>
              <a:rPr lang="en-US" b="1" dirty="0" smtClean="0">
                <a:latin typeface="Courier New" pitchFamily="49" charset="0"/>
                <a:cs typeface="Courier New" pitchFamily="49" charset="0"/>
              </a:rPr>
              <a:t>700 1_ $a Clinton, Hillary Rodham, 	$e editor, $e writer of 	supplementary textual 	content. </a:t>
            </a:r>
          </a:p>
          <a:p>
            <a:r>
              <a:rPr lang="en-US" b="1" dirty="0" smtClean="0">
                <a:solidFill>
                  <a:srgbClr val="FF0000"/>
                </a:solidFill>
                <a:latin typeface="Courier New" pitchFamily="49" charset="0"/>
                <a:cs typeface="Courier New" pitchFamily="49" charset="0"/>
              </a:rPr>
              <a:t>700 0_ $a Socks $c (Cat), $d 1989-	2009, $e addressee.</a:t>
            </a:r>
          </a:p>
          <a:p>
            <a:r>
              <a:rPr lang="en-US" b="1" dirty="0" smtClean="0">
                <a:solidFill>
                  <a:srgbClr val="FF0000"/>
                </a:solidFill>
                <a:latin typeface="Courier New" pitchFamily="49" charset="0"/>
                <a:cs typeface="Courier New" pitchFamily="49" charset="0"/>
              </a:rPr>
              <a:t>700 0_ $a Buddy $c (Dog), $d 1997-	2002, $e addressee.</a:t>
            </a:r>
          </a:p>
          <a:p>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23875" y="266700"/>
            <a:ext cx="8096250" cy="6324600"/>
          </a:xfrm>
          <a:prstGeom prst="rect">
            <a:avLst/>
          </a:prstGeom>
          <a:noFill/>
          <a:ln w="9525">
            <a:noFill/>
            <a:miter lim="800000"/>
            <a:headEnd/>
            <a:tailEnd/>
          </a:ln>
        </p:spPr>
      </p:pic>
      <p:sp>
        <p:nvSpPr>
          <p:cNvPr id="8" name="Oval 7"/>
          <p:cNvSpPr/>
          <p:nvPr/>
        </p:nvSpPr>
        <p:spPr>
          <a:xfrm>
            <a:off x="2438400" y="838200"/>
            <a:ext cx="914400" cy="391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337560" y="838200"/>
            <a:ext cx="1005840" cy="12192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43400" y="533400"/>
            <a:ext cx="2827020" cy="553998"/>
          </a:xfrm>
          <a:prstGeom prst="rect">
            <a:avLst/>
          </a:prstGeom>
          <a:solidFill>
            <a:schemeClr val="bg1">
              <a:lumMod val="95000"/>
            </a:schemeClr>
          </a:solidFill>
          <a:ln w="22225">
            <a:solidFill>
              <a:srgbClr val="FF0000"/>
            </a:solidFill>
          </a:ln>
        </p:spPr>
        <p:txBody>
          <a:bodyPr wrap="square" rtlCol="0">
            <a:spAutoFit/>
          </a:bodyPr>
          <a:lstStyle/>
          <a:p>
            <a:r>
              <a:rPr lang="en-US" sz="1500" dirty="0" smtClean="0">
                <a:latin typeface="Arial" pitchFamily="34" charset="0"/>
                <a:cs typeface="Arial" pitchFamily="34" charset="0"/>
              </a:rPr>
              <a:t>Cancelled subject authority record number in 010 $z</a:t>
            </a:r>
            <a:endParaRPr lang="en-US" sz="1500" dirty="0">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470025"/>
          </a:xfrm>
        </p:spPr>
        <p:txBody>
          <a:bodyPr/>
          <a:lstStyle/>
          <a:p>
            <a:r>
              <a:rPr lang="en-US" dirty="0" smtClean="0"/>
              <a:t>Relationship Designators</a:t>
            </a:r>
            <a:endParaRPr lang="en-US" dirty="0"/>
          </a:p>
        </p:txBody>
      </p:sp>
      <p:sp>
        <p:nvSpPr>
          <p:cNvPr id="3" name="Subtitle 2"/>
          <p:cNvSpPr>
            <a:spLocks noGrp="1"/>
          </p:cNvSpPr>
          <p:nvPr>
            <p:ph type="subTitle" idx="1"/>
          </p:nvPr>
        </p:nvSpPr>
        <p:spPr>
          <a:xfrm>
            <a:off x="1066800" y="3352800"/>
            <a:ext cx="7467600" cy="2057400"/>
          </a:xfrm>
        </p:spPr>
        <p:txBody>
          <a:bodyPr>
            <a:normAutofit/>
          </a:bodyPr>
          <a:lstStyle/>
          <a:p>
            <a:pPr algn="l"/>
            <a:r>
              <a:rPr lang="en-US" sz="1800" dirty="0" smtClean="0"/>
              <a:t>author        editor        composer        interviewer        film director</a:t>
            </a:r>
          </a:p>
          <a:p>
            <a:pPr algn="l"/>
            <a:r>
              <a:rPr lang="en-US" sz="1800" dirty="0" smtClean="0"/>
              <a:t>      host institution        issuing body        illustrator        actor        conductor</a:t>
            </a:r>
          </a:p>
          <a:p>
            <a:pPr algn="l"/>
            <a:r>
              <a:rPr lang="en-US" sz="1800" dirty="0" smtClean="0"/>
              <a:t>            motion picture adaptation of (work)        novelization (work)   </a:t>
            </a:r>
          </a:p>
          <a:p>
            <a:pPr algn="l"/>
            <a:r>
              <a:rPr lang="en-US" sz="1800" dirty="0" smtClean="0"/>
              <a:t>       musical setting of (work)        container of (work)       music for (work) </a:t>
            </a:r>
          </a:p>
          <a:p>
            <a:pPr algn="l"/>
            <a:r>
              <a:rPr lang="en-US" sz="1800" dirty="0" smtClean="0"/>
              <a:t>translation of        contained in (expression)        continuation of (expression)</a:t>
            </a:r>
          </a:p>
          <a:p>
            <a:pPr algn="l"/>
            <a:r>
              <a:rPr lang="en-US" sz="1800" dirty="0" smtClean="0"/>
              <a:t>    alternate identity        member        founded corporate body        predecessor</a:t>
            </a:r>
            <a:endParaRPr lang="en-US" sz="1800"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cx.images-amazon.com/images/I/512XRkE8xtL.jpg"/>
          <p:cNvPicPr>
            <a:picLocks noChangeAspect="1" noChangeArrowheads="1"/>
          </p:cNvPicPr>
          <p:nvPr/>
        </p:nvPicPr>
        <p:blipFill>
          <a:blip r:embed="rId3" cstate="print"/>
          <a:srcRect/>
          <a:stretch>
            <a:fillRect/>
          </a:stretch>
        </p:blipFill>
        <p:spPr bwMode="auto">
          <a:xfrm>
            <a:off x="533400" y="762000"/>
            <a:ext cx="2336006" cy="4762500"/>
          </a:xfrm>
          <a:prstGeom prst="rect">
            <a:avLst/>
          </a:prstGeom>
          <a:noFill/>
        </p:spPr>
      </p:pic>
      <p:sp>
        <p:nvSpPr>
          <p:cNvPr id="3" name="TextBox 2"/>
          <p:cNvSpPr txBox="1"/>
          <p:nvPr/>
        </p:nvSpPr>
        <p:spPr>
          <a:xfrm>
            <a:off x="3276600" y="990600"/>
            <a:ext cx="5486400" cy="4293483"/>
          </a:xfrm>
          <a:prstGeom prst="rect">
            <a:avLst/>
          </a:prstGeom>
          <a:noFill/>
          <a:ln>
            <a:solidFill>
              <a:schemeClr val="accent1">
                <a:lumMod val="50000"/>
              </a:schemeClr>
            </a:solidFill>
          </a:ln>
        </p:spPr>
        <p:txBody>
          <a:bodyPr wrap="square" rtlCol="0">
            <a:spAutoFit/>
          </a:bodyPr>
          <a:lstStyle/>
          <a:p>
            <a:r>
              <a:rPr lang="en-US" sz="2100" b="1" dirty="0" smtClean="0">
                <a:latin typeface="Courier New" pitchFamily="49" charset="0"/>
                <a:cs typeface="Courier New" pitchFamily="49" charset="0"/>
              </a:rPr>
              <a:t>100 1_ $a </a:t>
            </a:r>
            <a:r>
              <a:rPr lang="en-US" sz="2100" b="1" dirty="0" err="1" smtClean="0">
                <a:latin typeface="Courier New" pitchFamily="49" charset="0"/>
                <a:cs typeface="Courier New" pitchFamily="49" charset="0"/>
              </a:rPr>
              <a:t>Dalby</a:t>
            </a:r>
            <a:r>
              <a:rPr lang="en-US" sz="2100" b="1" dirty="0" smtClean="0">
                <a:latin typeface="Courier New" pitchFamily="49" charset="0"/>
                <a:cs typeface="Courier New" pitchFamily="49" charset="0"/>
              </a:rPr>
              <a:t>, Andrew, $d 	 	 1947- $e author.</a:t>
            </a:r>
          </a:p>
          <a:p>
            <a:r>
              <a:rPr lang="en-US" sz="2100" b="1" dirty="0" smtClean="0">
                <a:latin typeface="Courier New" pitchFamily="49" charset="0"/>
                <a:cs typeface="Courier New" pitchFamily="49" charset="0"/>
              </a:rPr>
              <a:t>245 10 $a Venus : $b a biography 	 / $c Andrew </a:t>
            </a:r>
            <a:r>
              <a:rPr lang="en-US" sz="2100" b="1" dirty="0" err="1" smtClean="0">
                <a:latin typeface="Courier New" pitchFamily="49" charset="0"/>
                <a:cs typeface="Courier New" pitchFamily="49" charset="0"/>
              </a:rPr>
              <a:t>Dalby</a:t>
            </a:r>
            <a:r>
              <a:rPr lang="en-US" sz="2100" b="1" dirty="0" smtClean="0">
                <a:latin typeface="Courier New" pitchFamily="49" charset="0"/>
                <a:cs typeface="Courier New" pitchFamily="49" charset="0"/>
              </a:rPr>
              <a:t>.</a:t>
            </a:r>
          </a:p>
          <a:p>
            <a:r>
              <a:rPr lang="en-US" sz="2100" b="1" dirty="0" smtClean="0">
                <a:latin typeface="Courier New" pitchFamily="49" charset="0"/>
                <a:cs typeface="Courier New" pitchFamily="49" charset="0"/>
              </a:rPr>
              <a:t>505 0_ $a The birth of Venus -- 	 Marriage and adultery -- 	 The children of Venus -- 	 The story of Adonis --    	 The events on Mount Ida -- 	 The fall of Troy and the 	 origin of Rome -- The 	 goddess of love.</a:t>
            </a:r>
          </a:p>
          <a:p>
            <a:r>
              <a:rPr lang="en-US" sz="2100" b="1" dirty="0" smtClean="0">
                <a:solidFill>
                  <a:srgbClr val="FF0000"/>
                </a:solidFill>
                <a:latin typeface="Courier New" pitchFamily="49" charset="0"/>
                <a:cs typeface="Courier New" pitchFamily="49" charset="0"/>
              </a:rPr>
              <a:t>600 00 $a Venus $c (Roman deity)</a:t>
            </a:r>
            <a:endParaRPr lang="en-US" sz="2100" b="1" dirty="0">
              <a:solidFill>
                <a:srgbClr val="FF0000"/>
              </a:solidFill>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CE14B45F-95F4-4547-87A1-3E0CDC93B7D5}"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p:cNvPicPr>
            <a:picLocks noChangeAspect="1" noChangeArrowheads="1"/>
          </p:cNvPicPr>
          <p:nvPr/>
        </p:nvPicPr>
        <p:blipFill>
          <a:blip r:embed="rId3" cstate="print"/>
          <a:srcRect/>
          <a:stretch>
            <a:fillRect/>
          </a:stretch>
        </p:blipFill>
        <p:spPr bwMode="auto">
          <a:xfrm>
            <a:off x="6831330" y="339726"/>
            <a:ext cx="1257300" cy="198755"/>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530225" y="257175"/>
            <a:ext cx="8083550" cy="634365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8610" name="Picture 2" descr="http://ilarge.listal.com/image/597909/936full-oliver-twist-poster.jpg"/>
          <p:cNvPicPr>
            <a:picLocks noChangeAspect="1" noChangeArrowheads="1"/>
          </p:cNvPicPr>
          <p:nvPr/>
        </p:nvPicPr>
        <p:blipFill>
          <a:blip r:embed="rId3" cstate="print"/>
          <a:srcRect/>
          <a:stretch>
            <a:fillRect/>
          </a:stretch>
        </p:blipFill>
        <p:spPr bwMode="auto">
          <a:xfrm>
            <a:off x="390998" y="916621"/>
            <a:ext cx="2781605" cy="5032248"/>
          </a:xfrm>
          <a:prstGeom prst="rect">
            <a:avLst/>
          </a:prstGeom>
          <a:noFill/>
        </p:spPr>
      </p:pic>
      <p:sp>
        <p:nvSpPr>
          <p:cNvPr id="3" name="TextBox 2"/>
          <p:cNvSpPr txBox="1"/>
          <p:nvPr/>
        </p:nvSpPr>
        <p:spPr>
          <a:xfrm>
            <a:off x="3429000" y="152400"/>
            <a:ext cx="5410200" cy="6555641"/>
          </a:xfrm>
          <a:prstGeom prst="rect">
            <a:avLst/>
          </a:prstGeom>
          <a:noFill/>
          <a:ln>
            <a:solidFill>
              <a:schemeClr val="accent1">
                <a:lumMod val="50000"/>
              </a:schemeClr>
            </a:solidFill>
          </a:ln>
        </p:spPr>
        <p:txBody>
          <a:bodyPr wrap="square" rtlCol="0">
            <a:spAutoFit/>
          </a:bodyPr>
          <a:lstStyle/>
          <a:p>
            <a:pPr>
              <a:spcBef>
                <a:spcPts val="1200"/>
              </a:spcBef>
            </a:pPr>
            <a:r>
              <a:rPr lang="en-US" sz="2100" b="1" dirty="0" smtClean="0">
                <a:latin typeface="Courier New" pitchFamily="49" charset="0"/>
                <a:cs typeface="Courier New" pitchFamily="49" charset="0"/>
              </a:rPr>
              <a:t>130 0_ $a Oliver Twist (Motion 	 picture : 2005)</a:t>
            </a:r>
          </a:p>
          <a:p>
            <a:r>
              <a:rPr lang="en-US" sz="2100" b="1" dirty="0" smtClean="0">
                <a:latin typeface="Courier New" pitchFamily="49" charset="0"/>
                <a:cs typeface="Courier New" pitchFamily="49" charset="0"/>
              </a:rPr>
              <a:t>245 10 $a Oliver Twist / $c 	 	 </a:t>
            </a:r>
            <a:r>
              <a:rPr lang="en-US" sz="2100" b="1" dirty="0" err="1" smtClean="0">
                <a:latin typeface="Courier New" pitchFamily="49" charset="0"/>
                <a:cs typeface="Courier New" pitchFamily="49" charset="0"/>
              </a:rPr>
              <a:t>Tristar</a:t>
            </a:r>
            <a:r>
              <a:rPr lang="en-US" sz="2100" b="1" dirty="0" smtClean="0">
                <a:latin typeface="Courier New" pitchFamily="49" charset="0"/>
                <a:cs typeface="Courier New" pitchFamily="49" charset="0"/>
              </a:rPr>
              <a:t> Pictures and R.P. 	 Productions present ; 	 Oliver Twist Productions, 	 LLP ; a Roman Polanski 	 film ; screenplay, Ronald 	 Harwood ; produced by 	 Robert </a:t>
            </a:r>
            <a:r>
              <a:rPr lang="en-US" sz="2100" b="1" dirty="0" err="1" smtClean="0">
                <a:latin typeface="Courier New" pitchFamily="49" charset="0"/>
                <a:cs typeface="Courier New" pitchFamily="49" charset="0"/>
              </a:rPr>
              <a:t>Benmussa</a:t>
            </a:r>
            <a:r>
              <a:rPr lang="en-US" sz="2100" b="1" dirty="0" smtClean="0">
                <a:latin typeface="Courier New" pitchFamily="49" charset="0"/>
                <a:cs typeface="Courier New" pitchFamily="49" charset="0"/>
              </a:rPr>
              <a:t>, Alain 	 </a:t>
            </a:r>
            <a:r>
              <a:rPr lang="en-US" sz="2100" b="1" dirty="0" err="1" smtClean="0">
                <a:latin typeface="Courier New" pitchFamily="49" charset="0"/>
                <a:cs typeface="Courier New" pitchFamily="49" charset="0"/>
              </a:rPr>
              <a:t>Sarde</a:t>
            </a:r>
            <a:r>
              <a:rPr lang="en-US" sz="2100" b="1" dirty="0" smtClean="0">
                <a:latin typeface="Courier New" pitchFamily="49" charset="0"/>
                <a:cs typeface="Courier New" pitchFamily="49" charset="0"/>
              </a:rPr>
              <a:t>, Roman Polanski ;  	 directed by Roman 	 	 Polanski.</a:t>
            </a:r>
          </a:p>
          <a:p>
            <a:r>
              <a:rPr lang="en-US" sz="2100" b="1" dirty="0" smtClean="0">
                <a:solidFill>
                  <a:srgbClr val="FF0000"/>
                </a:solidFill>
                <a:latin typeface="Courier New" pitchFamily="49" charset="0"/>
                <a:cs typeface="Courier New" pitchFamily="49" charset="0"/>
              </a:rPr>
              <a:t>600 10 $a Twist, Oliver $c 	 	 (Fictitious character) $v 	 Drama.</a:t>
            </a:r>
          </a:p>
          <a:p>
            <a:r>
              <a:rPr lang="en-US" sz="2100" b="1" dirty="0" smtClean="0">
                <a:latin typeface="Courier New" pitchFamily="49" charset="0"/>
                <a:cs typeface="Courier New" pitchFamily="49" charset="0"/>
              </a:rPr>
              <a:t>700 1_ $</a:t>
            </a:r>
            <a:r>
              <a:rPr lang="en-US" sz="2100" b="1" dirty="0" err="1" smtClean="0">
                <a:latin typeface="Courier New" pitchFamily="49" charset="0"/>
                <a:cs typeface="Courier New" pitchFamily="49" charset="0"/>
              </a:rPr>
              <a:t>i</a:t>
            </a:r>
            <a:r>
              <a:rPr lang="en-US" sz="2100" b="1" dirty="0" smtClean="0">
                <a:latin typeface="Courier New" pitchFamily="49" charset="0"/>
                <a:cs typeface="Courier New" pitchFamily="49" charset="0"/>
              </a:rPr>
              <a:t> Motion picture 	adaptation of (work): $a 	Dickens, Charles, $d 1812-	1870. $t Oliver Twist.</a:t>
            </a:r>
            <a:endParaRPr lang="en-US" sz="2100" b="1"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fld id="{CE14B45F-95F4-4547-87A1-3E0CDC93B7D5}"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546100" y="266700"/>
            <a:ext cx="8051800" cy="63246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52800" y="304800"/>
            <a:ext cx="5638800" cy="6217087"/>
          </a:xfrm>
          <a:prstGeom prst="rect">
            <a:avLst/>
          </a:prstGeom>
          <a:noFill/>
          <a:ln>
            <a:solidFill>
              <a:schemeClr val="accent1">
                <a:lumMod val="50000"/>
              </a:schemeClr>
            </a:solidFill>
          </a:ln>
        </p:spPr>
        <p:txBody>
          <a:bodyPr wrap="square" rtlCol="0">
            <a:spAutoFit/>
          </a:bodyPr>
          <a:lstStyle/>
          <a:p>
            <a:pPr>
              <a:spcBef>
                <a:spcPts val="1200"/>
              </a:spcBef>
            </a:pPr>
            <a:r>
              <a:rPr lang="en-US" sz="2100" b="1" dirty="0" smtClean="0">
                <a:latin typeface="Courier New" pitchFamily="49" charset="0"/>
                <a:cs typeface="Courier New" pitchFamily="49" charset="0"/>
              </a:rPr>
              <a:t>245 00 $a Keiko : $b the 	                	untold story / $c Joshua 	Records, LLC presents a 	film by Theresa Demarest ; 	produced and directed by 	Theresa </a:t>
            </a:r>
            <a:r>
              <a:rPr lang="en-US" sz="2100" b="1" dirty="0" err="1" smtClean="0">
                <a:latin typeface="Courier New" pitchFamily="49" charset="0"/>
                <a:cs typeface="Courier New" pitchFamily="49" charset="0"/>
              </a:rPr>
              <a:t>Demerest</a:t>
            </a:r>
            <a:r>
              <a:rPr lang="en-US" sz="2100" b="1" dirty="0" smtClean="0">
                <a:latin typeface="Courier New" pitchFamily="49" charset="0"/>
                <a:cs typeface="Courier New" pitchFamily="49" charset="0"/>
              </a:rPr>
              <a:t>.</a:t>
            </a:r>
          </a:p>
          <a:p>
            <a:pPr>
              <a:spcBef>
                <a:spcPts val="1200"/>
              </a:spcBef>
            </a:pPr>
            <a:r>
              <a:rPr lang="en-US" sz="2100" b="1" dirty="0" smtClean="0">
                <a:latin typeface="Courier New" pitchFamily="49" charset="0"/>
                <a:cs typeface="Courier New" pitchFamily="49" charset="0"/>
              </a:rPr>
              <a:t>520    $a Keiko (star of the 	film "Free Willy") journeys 	from captivity to release in 	his home waters of the North 	Atlantic. Footage	 includes 	his life in the wild with 	day-to-day accounts by his 	last two caretakers, Colin 	Baird and </a:t>
            </a:r>
            <a:r>
              <a:rPr lang="en-US" sz="2100" b="1" dirty="0" err="1" smtClean="0">
                <a:latin typeface="Courier New" pitchFamily="49" charset="0"/>
                <a:cs typeface="Courier New" pitchFamily="49" charset="0"/>
              </a:rPr>
              <a:t>Thorbjorg</a:t>
            </a:r>
            <a:r>
              <a:rPr lang="en-US" sz="2100" b="1" dirty="0" smtClean="0">
                <a:latin typeface="Courier New" pitchFamily="49" charset="0"/>
                <a:cs typeface="Courier New" pitchFamily="49" charset="0"/>
              </a:rPr>
              <a:t> (</a:t>
            </a:r>
            <a:r>
              <a:rPr lang="en-US" sz="2100" b="1" dirty="0" err="1" smtClean="0">
                <a:latin typeface="Courier New" pitchFamily="49" charset="0"/>
                <a:cs typeface="Courier New" pitchFamily="49" charset="0"/>
              </a:rPr>
              <a:t>Tobba</a:t>
            </a:r>
            <a:r>
              <a:rPr lang="en-US" sz="2100" b="1" dirty="0" smtClean="0">
                <a:latin typeface="Courier New" pitchFamily="49" charset="0"/>
                <a:cs typeface="Courier New" pitchFamily="49" charset="0"/>
              </a:rPr>
              <a:t>) 	</a:t>
            </a:r>
            <a:r>
              <a:rPr lang="en-US" sz="2100" b="1" dirty="0" err="1" smtClean="0">
                <a:latin typeface="Courier New" pitchFamily="49" charset="0"/>
                <a:cs typeface="Courier New" pitchFamily="49" charset="0"/>
              </a:rPr>
              <a:t>Valdis</a:t>
            </a:r>
            <a:r>
              <a:rPr lang="en-US" sz="2100" b="1" dirty="0" smtClean="0">
                <a:latin typeface="Courier New" pitchFamily="49" charset="0"/>
                <a:cs typeface="Courier New" pitchFamily="49" charset="0"/>
              </a:rPr>
              <a:t> </a:t>
            </a:r>
            <a:r>
              <a:rPr lang="en-US" sz="2100" b="1" dirty="0" err="1" smtClean="0">
                <a:latin typeface="Courier New" pitchFamily="49" charset="0"/>
                <a:cs typeface="Courier New" pitchFamily="49" charset="0"/>
              </a:rPr>
              <a:t>Kristjansdottir</a:t>
            </a:r>
            <a:r>
              <a:rPr lang="en-US" sz="2100" b="1" dirty="0" smtClean="0">
                <a:latin typeface="Courier New" pitchFamily="49" charset="0"/>
                <a:cs typeface="Courier New" pitchFamily="49" charset="0"/>
              </a:rPr>
              <a:t>.</a:t>
            </a:r>
          </a:p>
          <a:p>
            <a:pPr>
              <a:spcBef>
                <a:spcPts val="1200"/>
              </a:spcBef>
            </a:pPr>
            <a:r>
              <a:rPr lang="en-US" sz="2100" b="1" dirty="0" smtClean="0">
                <a:solidFill>
                  <a:srgbClr val="FF0000"/>
                </a:solidFill>
                <a:latin typeface="Courier New" pitchFamily="49" charset="0"/>
                <a:cs typeface="Courier New" pitchFamily="49" charset="0"/>
              </a:rPr>
              <a:t>600 00 $a Keiko, $d approximately 	1976-2003.</a:t>
            </a:r>
          </a:p>
        </p:txBody>
      </p:sp>
      <p:pic>
        <p:nvPicPr>
          <p:cNvPr id="1351684" name="Picture 4" descr="http://upload.wikimedia.org/wikipedia/en/1/1d/Keiko_The_Untold_Story.jpg"/>
          <p:cNvPicPr>
            <a:picLocks noChangeAspect="1" noChangeArrowheads="1"/>
          </p:cNvPicPr>
          <p:nvPr/>
        </p:nvPicPr>
        <p:blipFill>
          <a:blip r:embed="rId3" cstate="print"/>
          <a:srcRect/>
          <a:stretch>
            <a:fillRect/>
          </a:stretch>
        </p:blipFill>
        <p:spPr bwMode="auto">
          <a:xfrm>
            <a:off x="228600" y="685800"/>
            <a:ext cx="2937968" cy="54864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23875" y="257175"/>
            <a:ext cx="8096250" cy="634365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solidFill>
                  <a:schemeClr val="tx2"/>
                </a:solidFill>
              </a:rPr>
              <a:t>How can you tell if an NAR exists for a fictitious character, real non-human entity, etc.?</a:t>
            </a:r>
            <a:endParaRPr lang="en-US" sz="3200" dirty="0">
              <a:solidFill>
                <a:schemeClr val="tx2"/>
              </a:solidFill>
            </a:endParaRPr>
          </a:p>
        </p:txBody>
      </p:sp>
      <p:sp>
        <p:nvSpPr>
          <p:cNvPr id="3" name="Content Placeholder 2"/>
          <p:cNvSpPr>
            <a:spLocks noGrp="1"/>
          </p:cNvSpPr>
          <p:nvPr>
            <p:ph idx="1"/>
          </p:nvPr>
        </p:nvSpPr>
        <p:spPr>
          <a:xfrm>
            <a:off x="304800" y="1600200"/>
            <a:ext cx="8610600" cy="5105400"/>
          </a:xfrm>
        </p:spPr>
        <p:txBody>
          <a:bodyPr>
            <a:normAutofit fontScale="92500" lnSpcReduction="10000"/>
          </a:bodyPr>
          <a:lstStyle/>
          <a:p>
            <a:pPr>
              <a:buNone/>
            </a:pPr>
            <a:r>
              <a:rPr lang="en-US" dirty="0" smtClean="0"/>
              <a:t>Search OCLC name authority records</a:t>
            </a:r>
          </a:p>
          <a:p>
            <a:pPr lvl="1"/>
            <a:r>
              <a:rPr lang="en-US" dirty="0" smtClean="0"/>
              <a:t>Search for the name as a personal name (rather than as a subject)</a:t>
            </a:r>
          </a:p>
          <a:p>
            <a:pPr lvl="1"/>
            <a:r>
              <a:rPr lang="en-US" dirty="0" smtClean="0"/>
              <a:t>Search by entity attribute for the type of entity (RDA 9.6 Other Designation Associated with the Person)</a:t>
            </a:r>
          </a:p>
          <a:p>
            <a:pPr lvl="2"/>
            <a:r>
              <a:rPr lang="en-US" dirty="0" smtClean="0"/>
              <a:t>9.6.1.7: “For a fictitious or legendary person, record </a:t>
            </a:r>
            <a:r>
              <a:rPr lang="en-US" i="1" dirty="0" smtClean="0"/>
              <a:t>Fictitious character</a:t>
            </a:r>
            <a:r>
              <a:rPr lang="en-US" dirty="0" smtClean="0"/>
              <a:t>, </a:t>
            </a:r>
            <a:r>
              <a:rPr lang="en-US" i="1" dirty="0" smtClean="0"/>
              <a:t>Legendary character</a:t>
            </a:r>
            <a:r>
              <a:rPr lang="en-US" dirty="0" smtClean="0"/>
              <a:t>, or another appropriate designation.”    </a:t>
            </a:r>
            <a:r>
              <a:rPr lang="en-US" dirty="0" smtClean="0">
                <a:solidFill>
                  <a:schemeClr val="accent2">
                    <a:lumMod val="50000"/>
                  </a:schemeClr>
                </a:solidFill>
              </a:rPr>
              <a:t>Greek deity    Mythological character   Vampire</a:t>
            </a:r>
          </a:p>
          <a:p>
            <a:pPr lvl="2"/>
            <a:r>
              <a:rPr lang="en-US" dirty="0" smtClean="0"/>
              <a:t>9.6.1.8: For a real non-human entity, record a designation for type, species, or breed.   </a:t>
            </a:r>
            <a:r>
              <a:rPr lang="en-US" dirty="0" smtClean="0">
                <a:solidFill>
                  <a:schemeClr val="accent6">
                    <a:lumMod val="50000"/>
                  </a:schemeClr>
                </a:solidFill>
              </a:rPr>
              <a:t>Horses  Cats  Dogs  Labrador retriever </a:t>
            </a:r>
          </a:p>
          <a:p>
            <a:pPr lvl="2"/>
            <a:r>
              <a:rPr lang="en-US" dirty="0" smtClean="0"/>
              <a:t>Remember that PCC policy is to prefer controlled vocabulary when this attribute is recorded. LCSH is the most commonly used controlled vocabulary for these terms.  Search by both singular and plural forms for best results.</a:t>
            </a:r>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638175" y="12700"/>
            <a:ext cx="7867650" cy="6832600"/>
          </a:xfrm>
          <a:prstGeom prst="rect">
            <a:avLst/>
          </a:prstGeom>
          <a:noFill/>
          <a:ln w="9525">
            <a:noFill/>
            <a:miter lim="800000"/>
            <a:headEnd/>
            <a:tailEnd/>
          </a:ln>
        </p:spPr>
      </p:pic>
      <p:sp>
        <p:nvSpPr>
          <p:cNvPr id="5" name="Oval 4"/>
          <p:cNvSpPr/>
          <p:nvPr/>
        </p:nvSpPr>
        <p:spPr>
          <a:xfrm>
            <a:off x="2895600" y="2743200"/>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19200" y="914400"/>
            <a:ext cx="3581400" cy="646331"/>
          </a:xfrm>
          <a:prstGeom prst="rect">
            <a:avLst/>
          </a:prstGeom>
          <a:solidFill>
            <a:srgbClr val="EBEBB1"/>
          </a:solidFill>
          <a:ln w="15875">
            <a:solidFill>
              <a:schemeClr val="tx2">
                <a:lumMod val="75000"/>
              </a:schemeClr>
            </a:solidFill>
          </a:ln>
        </p:spPr>
        <p:txBody>
          <a:bodyPr wrap="square" rtlCol="0">
            <a:spAutoFit/>
          </a:bodyPr>
          <a:lstStyle/>
          <a:p>
            <a:r>
              <a:rPr lang="en-US" dirty="0" smtClean="0"/>
              <a:t>Method 1:  Keyword search of the authority file</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cstate="print"/>
          <a:srcRect/>
          <a:stretch>
            <a:fillRect/>
          </a:stretch>
        </p:blipFill>
        <p:spPr bwMode="auto">
          <a:xfrm>
            <a:off x="-21336" y="2209800"/>
            <a:ext cx="9165336" cy="2446553"/>
          </a:xfrm>
          <a:prstGeom prst="rect">
            <a:avLst/>
          </a:prstGeom>
          <a:noFill/>
          <a:ln w="9525">
            <a:noFill/>
            <a:miter lim="800000"/>
            <a:headEnd/>
            <a:tailEnd/>
          </a:ln>
        </p:spPr>
      </p:pic>
      <p:sp>
        <p:nvSpPr>
          <p:cNvPr id="9" name="TextBox 8"/>
          <p:cNvSpPr txBox="1"/>
          <p:nvPr/>
        </p:nvSpPr>
        <p:spPr>
          <a:xfrm>
            <a:off x="1371600" y="609600"/>
            <a:ext cx="6400800" cy="954107"/>
          </a:xfrm>
          <a:prstGeom prst="rect">
            <a:avLst/>
          </a:prstGeom>
          <a:noFill/>
        </p:spPr>
        <p:txBody>
          <a:bodyPr wrap="square" rtlCol="0">
            <a:spAutoFit/>
          </a:bodyPr>
          <a:lstStyle/>
          <a:p>
            <a:pPr algn="ctr"/>
            <a:r>
              <a:rPr lang="en-US" sz="2800" dirty="0" smtClean="0"/>
              <a:t>Results of personal name keyword search of the authority file for </a:t>
            </a:r>
            <a:r>
              <a:rPr lang="en-US" sz="2800" dirty="0" smtClean="0">
                <a:solidFill>
                  <a:srgbClr val="FF0000"/>
                </a:solidFill>
              </a:rPr>
              <a:t>John H. Watson</a:t>
            </a:r>
            <a:endParaRPr lang="en-US" sz="2800" dirty="0">
              <a:solidFill>
                <a:srgbClr val="FF0000"/>
              </a:solidFill>
            </a:endParaRPr>
          </a:p>
        </p:txBody>
      </p:sp>
      <p:sp>
        <p:nvSpPr>
          <p:cNvPr id="11" name="Rectangle 10"/>
          <p:cNvSpPr/>
          <p:nvPr/>
        </p:nvSpPr>
        <p:spPr>
          <a:xfrm>
            <a:off x="152400" y="4288536"/>
            <a:ext cx="4297680" cy="3566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676400" y="5486400"/>
            <a:ext cx="6019800" cy="646331"/>
          </a:xfrm>
          <a:prstGeom prst="rect">
            <a:avLst/>
          </a:prstGeom>
          <a:noFill/>
          <a:ln w="19050">
            <a:solidFill>
              <a:schemeClr val="tx2">
                <a:lumMod val="75000"/>
              </a:schemeClr>
            </a:solidFill>
          </a:ln>
        </p:spPr>
        <p:txBody>
          <a:bodyPr wrap="square" rtlCol="0">
            <a:spAutoFit/>
          </a:bodyPr>
          <a:lstStyle/>
          <a:p>
            <a:r>
              <a:rPr lang="en-US" i="1" dirty="0" smtClean="0"/>
              <a:t>Reminder: </a:t>
            </a:r>
            <a:r>
              <a:rPr lang="en-US" dirty="0" smtClean="0"/>
              <a:t>If there is no conflict with another person with the same name, there may not be a qualifier added to the name.</a:t>
            </a:r>
            <a:endParaRPr lang="en-US" dirty="0"/>
          </a:p>
        </p:txBody>
      </p:sp>
      <p:sp>
        <p:nvSpPr>
          <p:cNvPr id="6" name="Slide Number Placeholder 5"/>
          <p:cNvSpPr>
            <a:spLocks noGrp="1"/>
          </p:cNvSpPr>
          <p:nvPr>
            <p:ph type="sldNum" sz="quarter" idx="12"/>
          </p:nvPr>
        </p:nvSpPr>
        <p:spPr/>
        <p:txBody>
          <a:bodyPr/>
          <a:lstStyle/>
          <a:p>
            <a:fld id="{CE14B45F-95F4-4547-87A1-3E0CDC93B7D5}" type="slidenum">
              <a:rPr lang="en-US" smtClean="0"/>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644525" y="22225"/>
            <a:ext cx="7854950" cy="6813550"/>
          </a:xfrm>
          <a:prstGeom prst="rect">
            <a:avLst/>
          </a:prstGeom>
          <a:noFill/>
          <a:ln w="9525">
            <a:noFill/>
            <a:miter lim="800000"/>
            <a:headEnd/>
            <a:tailEnd/>
          </a:ln>
        </p:spPr>
      </p:pic>
      <p:sp>
        <p:nvSpPr>
          <p:cNvPr id="3" name="TextBox 2"/>
          <p:cNvSpPr txBox="1"/>
          <p:nvPr/>
        </p:nvSpPr>
        <p:spPr>
          <a:xfrm>
            <a:off x="1524000" y="762000"/>
            <a:ext cx="3581400" cy="646331"/>
          </a:xfrm>
          <a:prstGeom prst="rect">
            <a:avLst/>
          </a:prstGeom>
          <a:solidFill>
            <a:srgbClr val="EBEBB1"/>
          </a:solidFill>
          <a:ln w="15875">
            <a:solidFill>
              <a:schemeClr val="tx2">
                <a:lumMod val="75000"/>
              </a:schemeClr>
            </a:solidFill>
          </a:ln>
        </p:spPr>
        <p:txBody>
          <a:bodyPr wrap="square" rtlCol="0">
            <a:spAutoFit/>
          </a:bodyPr>
          <a:lstStyle/>
          <a:p>
            <a:r>
              <a:rPr lang="en-US" dirty="0" smtClean="0"/>
              <a:t>Method 2:  Browse search of the authority file</a:t>
            </a:r>
            <a:endParaRPr lang="en-US" dirty="0"/>
          </a:p>
        </p:txBody>
      </p:sp>
      <p:sp>
        <p:nvSpPr>
          <p:cNvPr id="4" name="Rectangle 3"/>
          <p:cNvSpPr/>
          <p:nvPr/>
        </p:nvSpPr>
        <p:spPr>
          <a:xfrm>
            <a:off x="676656" y="4764024"/>
            <a:ext cx="2743200" cy="2743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E14B45F-95F4-4547-87A1-3E0CDC93B7D5}" type="slidenum">
              <a:rPr lang="en-US" smtClean="0"/>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r>
              <a:rPr lang="en-US" altLang="en-US" dirty="0" smtClean="0">
                <a:solidFill>
                  <a:schemeClr val="tx1"/>
                </a:solidFill>
              </a:rPr>
              <a:t>Relationship Designators in RDA</a:t>
            </a:r>
          </a:p>
        </p:txBody>
      </p:sp>
      <p:sp>
        <p:nvSpPr>
          <p:cNvPr id="13315" name="Content Placeholder 2"/>
          <p:cNvSpPr>
            <a:spLocks noGrp="1"/>
          </p:cNvSpPr>
          <p:nvPr>
            <p:ph idx="1"/>
          </p:nvPr>
        </p:nvSpPr>
        <p:spPr>
          <a:xfrm>
            <a:off x="1066800" y="1524000"/>
            <a:ext cx="7315200" cy="5105400"/>
          </a:xfrm>
        </p:spPr>
        <p:txBody>
          <a:bodyPr>
            <a:normAutofit fontScale="77500" lnSpcReduction="20000"/>
          </a:bodyPr>
          <a:lstStyle/>
          <a:p>
            <a:r>
              <a:rPr lang="en-US" dirty="0" smtClean="0"/>
              <a:t>A designator that indicates the nature of the relationship between entities represented by authorized access points, descriptions, and/or identifiers</a:t>
            </a:r>
          </a:p>
          <a:p>
            <a:r>
              <a:rPr lang="en-US" altLang="en-US" dirty="0" smtClean="0"/>
              <a:t>RDA 18.1.6, 18.4.1, 18.5, Appendix I (relationships between works, expressions, manifestations, and items and persons, families, and corporate bodies)</a:t>
            </a:r>
          </a:p>
          <a:p>
            <a:r>
              <a:rPr lang="en-US" altLang="en-US" dirty="0" smtClean="0"/>
              <a:t>RDA 24.1.5, 24.4, 24.5, Appendix J (relationships between works, expressions, manifestations, and items)</a:t>
            </a:r>
          </a:p>
          <a:p>
            <a:r>
              <a:rPr lang="en-US" altLang="en-US" dirty="0" smtClean="0"/>
              <a:t>RDA 29.1.5, 29.4, 29.5, Appendix K (relationships between persons, families, and corporate bodies)</a:t>
            </a:r>
          </a:p>
          <a:p>
            <a:r>
              <a:rPr lang="en-US" altLang="en-US" dirty="0" smtClean="0"/>
              <a:t>Not core in RDA, but PCC has developed best practice guidelines for bibs and authorities, and has made its use mandatory in some cases</a:t>
            </a:r>
          </a:p>
          <a:p>
            <a:pPr>
              <a:buFont typeface="Wingdings" panose="05000000000000000000" pitchFamily="2" charset="2"/>
              <a:buNone/>
            </a:pPr>
            <a:endParaRPr lang="en-US" alt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C4CA484C-8C84-4966-A32F-5BA070ABB9C9}" type="slidenum">
              <a:rPr lang="en-US" altLang="en-US">
                <a:solidFill>
                  <a:srgbClr val="000000"/>
                </a:solidFill>
              </a:rPr>
              <a:pPr eaLnBrk="1" hangingPunct="1"/>
              <a:t>4</a:t>
            </a:fld>
            <a:endParaRPr lang="en-US" altLang="en-US">
              <a:solidFill>
                <a:srgbClr val="000000"/>
              </a:solidFill>
            </a:endParaRPr>
          </a:p>
        </p:txBody>
      </p:sp>
    </p:spTree>
    <p:extLst>
      <p:ext uri="{BB962C8B-B14F-4D97-AF65-F5344CB8AC3E}">
        <p14:creationId xmlns:p14="http://schemas.microsoft.com/office/powerpoint/2010/main" xmlns="" val="14959441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714375" y="342900"/>
            <a:ext cx="7715250" cy="61722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E14B45F-95F4-4547-87A1-3E0CDC93B7D5}"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688975" y="22225"/>
            <a:ext cx="7766050" cy="6813550"/>
          </a:xfrm>
          <a:prstGeom prst="rect">
            <a:avLst/>
          </a:prstGeom>
          <a:noFill/>
          <a:ln w="9525">
            <a:noFill/>
            <a:miter lim="800000"/>
            <a:headEnd/>
            <a:tailEnd/>
          </a:ln>
        </p:spPr>
      </p:pic>
      <p:sp>
        <p:nvSpPr>
          <p:cNvPr id="8" name="TextBox 7"/>
          <p:cNvSpPr txBox="1"/>
          <p:nvPr/>
        </p:nvSpPr>
        <p:spPr>
          <a:xfrm>
            <a:off x="381000" y="838200"/>
            <a:ext cx="3581400" cy="646331"/>
          </a:xfrm>
          <a:prstGeom prst="rect">
            <a:avLst/>
          </a:prstGeom>
          <a:solidFill>
            <a:srgbClr val="EBEBB1"/>
          </a:solidFill>
          <a:ln w="15875">
            <a:solidFill>
              <a:schemeClr val="tx2">
                <a:lumMod val="75000"/>
              </a:schemeClr>
            </a:solidFill>
          </a:ln>
        </p:spPr>
        <p:txBody>
          <a:bodyPr wrap="square" rtlCol="0">
            <a:spAutoFit/>
          </a:bodyPr>
          <a:lstStyle/>
          <a:p>
            <a:r>
              <a:rPr lang="en-US" dirty="0" smtClean="0"/>
              <a:t>Method 3:  Keyword search of entity attributes</a:t>
            </a:r>
            <a:endParaRPr lang="en-US" dirty="0"/>
          </a:p>
        </p:txBody>
      </p:sp>
      <p:sp>
        <p:nvSpPr>
          <p:cNvPr id="9" name="Oval 8"/>
          <p:cNvSpPr/>
          <p:nvPr/>
        </p:nvSpPr>
        <p:spPr>
          <a:xfrm>
            <a:off x="2971800" y="2743200"/>
            <a:ext cx="1524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E14B45F-95F4-4547-87A1-3E0CDC93B7D5}"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685800" y="12700"/>
            <a:ext cx="7772400" cy="68326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CE14B45F-95F4-4547-87A1-3E0CDC93B7D5}"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742950" y="346075"/>
            <a:ext cx="7658100" cy="6165850"/>
          </a:xfrm>
          <a:prstGeom prst="rect">
            <a:avLst/>
          </a:prstGeom>
          <a:noFill/>
          <a:ln w="9525">
            <a:noFill/>
            <a:miter lim="800000"/>
            <a:headEnd/>
            <a:tailEnd/>
          </a:ln>
        </p:spPr>
      </p:pic>
      <p:sp>
        <p:nvSpPr>
          <p:cNvPr id="5" name="Rounded Rectangle 4"/>
          <p:cNvSpPr/>
          <p:nvPr/>
        </p:nvSpPr>
        <p:spPr>
          <a:xfrm>
            <a:off x="914400" y="3657600"/>
            <a:ext cx="28194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E14B45F-95F4-4547-87A1-3E0CDC93B7D5}"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solidFill>
                  <a:schemeClr val="tx2"/>
                </a:solidFill>
              </a:rPr>
              <a:t>How can you tell if an NAR exists for a fictitious character, real non-human entity, etc.?</a:t>
            </a:r>
            <a:endParaRPr lang="en-US" sz="3200" dirty="0">
              <a:solidFill>
                <a:schemeClr val="tx2"/>
              </a:solidFill>
            </a:endParaRPr>
          </a:p>
        </p:txBody>
      </p:sp>
      <p:sp>
        <p:nvSpPr>
          <p:cNvPr id="3" name="Content Placeholder 2"/>
          <p:cNvSpPr>
            <a:spLocks noGrp="1"/>
          </p:cNvSpPr>
          <p:nvPr>
            <p:ph idx="1"/>
          </p:nvPr>
        </p:nvSpPr>
        <p:spPr>
          <a:xfrm>
            <a:off x="457200" y="1676400"/>
            <a:ext cx="8305800" cy="4876800"/>
          </a:xfrm>
        </p:spPr>
        <p:txBody>
          <a:bodyPr>
            <a:normAutofit/>
          </a:bodyPr>
          <a:lstStyle/>
          <a:p>
            <a:pPr>
              <a:buNone/>
            </a:pPr>
            <a:r>
              <a:rPr lang="en-US" dirty="0" smtClean="0"/>
              <a:t>Follow LCSH Monthly Lists for Cancellations</a:t>
            </a:r>
          </a:p>
          <a:p>
            <a:pPr lvl="1"/>
            <a:r>
              <a:rPr lang="en-US" dirty="0" smtClean="0"/>
              <a:t>Approved Monthly Lists</a:t>
            </a:r>
          </a:p>
          <a:p>
            <a:pPr lvl="2"/>
            <a:r>
              <a:rPr lang="en-US" dirty="0" smtClean="0">
                <a:hlinkClick r:id="rId3"/>
              </a:rPr>
              <a:t>http://classificationweb.net/approved-subjects/</a:t>
            </a:r>
            <a:endParaRPr lang="en-US" dirty="0" smtClean="0"/>
          </a:p>
          <a:p>
            <a:pPr lvl="2"/>
            <a:r>
              <a:rPr lang="en-US" dirty="0" smtClean="0">
                <a:hlinkClick r:id="rId4"/>
              </a:rPr>
              <a:t>http://www.loc.gov/aba/cataloging/subject/weeklylists/</a:t>
            </a:r>
            <a:endParaRPr lang="en-US" dirty="0" smtClean="0"/>
          </a:p>
          <a:p>
            <a:pPr lvl="1"/>
            <a:r>
              <a:rPr lang="en-US" dirty="0" smtClean="0"/>
              <a:t>Tentative Monthly Lists </a:t>
            </a:r>
          </a:p>
          <a:p>
            <a:pPr lvl="2"/>
            <a:r>
              <a:rPr lang="en-US" dirty="0" smtClean="0">
                <a:hlinkClick r:id="rId5"/>
              </a:rPr>
              <a:t>http://classificationweb.net/tentative-subjects/</a:t>
            </a:r>
            <a:endParaRPr lang="en-US" dirty="0" smtClean="0"/>
          </a:p>
          <a:p>
            <a:pPr lvl="2"/>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p:cNvPicPr>
            <a:picLocks noChangeAspect="1" noChangeArrowheads="1"/>
          </p:cNvPicPr>
          <p:nvPr/>
        </p:nvPicPr>
        <p:blipFill>
          <a:blip r:embed="rId3" cstate="print"/>
          <a:srcRect/>
          <a:stretch>
            <a:fillRect/>
          </a:stretch>
        </p:blipFill>
        <p:spPr bwMode="auto">
          <a:xfrm>
            <a:off x="-25400" y="3175"/>
            <a:ext cx="9194800" cy="6851650"/>
          </a:xfrm>
          <a:prstGeom prst="rect">
            <a:avLst/>
          </a:prstGeom>
          <a:noFill/>
          <a:ln w="9525">
            <a:noFill/>
            <a:miter lim="800000"/>
            <a:headEnd/>
            <a:tailEnd/>
          </a:ln>
        </p:spPr>
      </p:pic>
      <p:sp>
        <p:nvSpPr>
          <p:cNvPr id="10" name="Oval 9"/>
          <p:cNvSpPr/>
          <p:nvPr/>
        </p:nvSpPr>
        <p:spPr>
          <a:xfrm>
            <a:off x="228600" y="3429000"/>
            <a:ext cx="79248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E14B45F-95F4-4547-87A1-3E0CDC93B7D5}"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9526"/>
            <a:ext cx="9213964" cy="6848474"/>
          </a:xfrm>
          <a:prstGeom prst="rect">
            <a:avLst/>
          </a:prstGeom>
          <a:noFill/>
          <a:ln w="9525">
            <a:noFill/>
            <a:miter lim="800000"/>
            <a:headEnd/>
            <a:tailEnd/>
          </a:ln>
        </p:spPr>
      </p:pic>
      <p:sp>
        <p:nvSpPr>
          <p:cNvPr id="3" name="Oval 2"/>
          <p:cNvSpPr/>
          <p:nvPr/>
        </p:nvSpPr>
        <p:spPr>
          <a:xfrm>
            <a:off x="381000" y="1609344"/>
            <a:ext cx="7239000" cy="62179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81000" y="2651760"/>
            <a:ext cx="7620000" cy="603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CE14B45F-95F4-4547-87A1-3E0CDC93B7D5}"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22225"/>
            <a:ext cx="9188450" cy="6813550"/>
          </a:xfrm>
          <a:prstGeom prst="rect">
            <a:avLst/>
          </a:prstGeom>
          <a:noFill/>
          <a:ln w="9525">
            <a:noFill/>
            <a:miter lim="800000"/>
            <a:headEnd/>
            <a:tailEnd/>
          </a:ln>
        </p:spPr>
      </p:pic>
      <p:sp>
        <p:nvSpPr>
          <p:cNvPr id="4" name="Rounded Rectangle 3"/>
          <p:cNvSpPr/>
          <p:nvPr/>
        </p:nvSpPr>
        <p:spPr>
          <a:xfrm>
            <a:off x="457200" y="2971800"/>
            <a:ext cx="8077200" cy="1143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24200" y="1066800"/>
            <a:ext cx="804672"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CE14B45F-95F4-4547-87A1-3E0CDC93B7D5}"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a:stretch>
            <a:fillRect/>
          </a:stretch>
        </p:blipFill>
        <p:spPr bwMode="auto">
          <a:xfrm>
            <a:off x="0" y="19050"/>
            <a:ext cx="9207500" cy="6819900"/>
          </a:xfrm>
          <a:prstGeom prst="rect">
            <a:avLst/>
          </a:prstGeom>
          <a:noFill/>
          <a:ln w="9525">
            <a:noFill/>
            <a:miter lim="800000"/>
            <a:headEnd/>
            <a:tailEnd/>
          </a:ln>
        </p:spPr>
      </p:pic>
      <p:sp>
        <p:nvSpPr>
          <p:cNvPr id="3" name="Rounded Rectangle 2"/>
          <p:cNvSpPr/>
          <p:nvPr/>
        </p:nvSpPr>
        <p:spPr>
          <a:xfrm>
            <a:off x="304800" y="1447800"/>
            <a:ext cx="8382000" cy="396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CE14B45F-95F4-4547-87A1-3E0CDC93B7D5}"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and reminders</a:t>
            </a:r>
            <a:endParaRPr lang="en-US" dirty="0"/>
          </a:p>
        </p:txBody>
      </p:sp>
      <p:sp>
        <p:nvSpPr>
          <p:cNvPr id="3" name="Content Placeholder 2"/>
          <p:cNvSpPr>
            <a:spLocks noGrp="1"/>
          </p:cNvSpPr>
          <p:nvPr>
            <p:ph idx="1"/>
          </p:nvPr>
        </p:nvSpPr>
        <p:spPr/>
        <p:txBody>
          <a:bodyPr>
            <a:normAutofit/>
          </a:bodyPr>
          <a:lstStyle/>
          <a:p>
            <a:r>
              <a:rPr lang="en-US" dirty="0" smtClean="0"/>
              <a:t>Control LCSH headings in OCLC so when a subject is cancelled and replaced by an RDA name authority the heading in the OCLC record will flip to the new form</a:t>
            </a:r>
          </a:p>
        </p:txBody>
      </p:sp>
      <p:sp>
        <p:nvSpPr>
          <p:cNvPr id="4" name="Slide Number Placeholder 3"/>
          <p:cNvSpPr>
            <a:spLocks noGrp="1"/>
          </p:cNvSpPr>
          <p:nvPr>
            <p:ph type="sldNum" sz="quarter" idx="12"/>
          </p:nvPr>
        </p:nvSpPr>
        <p:spPr/>
        <p:txBody>
          <a:bodyPr/>
          <a:lstStyle/>
          <a:p>
            <a:fld id="{CE14B45F-95F4-4547-87A1-3E0CDC93B7D5}"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altLang="en-US" dirty="0" smtClean="0">
                <a:solidFill>
                  <a:schemeClr val="tx1"/>
                </a:solidFill>
              </a:rPr>
              <a:t>PCC Guidelines on Relationship Designators in Bib Records</a:t>
            </a:r>
          </a:p>
        </p:txBody>
      </p:sp>
      <p:sp>
        <p:nvSpPr>
          <p:cNvPr id="13315" name="Content Placeholder 2"/>
          <p:cNvSpPr>
            <a:spLocks noGrp="1"/>
          </p:cNvSpPr>
          <p:nvPr>
            <p:ph idx="1"/>
          </p:nvPr>
        </p:nvSpPr>
        <p:spPr>
          <a:xfrm>
            <a:off x="1066800" y="1828800"/>
            <a:ext cx="7277100" cy="4572000"/>
          </a:xfrm>
        </p:spPr>
        <p:txBody>
          <a:bodyPr>
            <a:normAutofit fontScale="85000" lnSpcReduction="10000"/>
          </a:bodyPr>
          <a:lstStyle/>
          <a:p>
            <a:pPr>
              <a:buNone/>
            </a:pPr>
            <a:r>
              <a:rPr lang="en-US" altLang="en-US" dirty="0" smtClean="0">
                <a:hlinkClick r:id="rId3"/>
              </a:rPr>
              <a:t>http://www.loc.gov/aba/pcc/rda/PCC%20RDA%20guidelines/Relat-Desig-Guidelines.docx</a:t>
            </a:r>
            <a:endParaRPr lang="en-US" altLang="en-US" dirty="0" smtClean="0"/>
          </a:p>
          <a:p>
            <a:pPr>
              <a:buNone/>
            </a:pPr>
            <a:endParaRPr lang="en-US" altLang="en-US" dirty="0" smtClean="0"/>
          </a:p>
          <a:p>
            <a:r>
              <a:rPr lang="en-US" altLang="en-US" dirty="0" smtClean="0"/>
              <a:t>Include a relationship designator for all creators (whether 1XX or 7XX)</a:t>
            </a:r>
          </a:p>
          <a:p>
            <a:r>
              <a:rPr lang="en-US" altLang="en-US" dirty="0" smtClean="0"/>
              <a:t>Highly encouraged to include Appendix I relationship designators for all access points whenever it is clear what the relationship is</a:t>
            </a:r>
          </a:p>
          <a:p>
            <a:r>
              <a:rPr lang="en-US" altLang="en-US" dirty="0" smtClean="0"/>
              <a:t>Prefer terms from RDA appendices; propose new terms when needed; however, terms from other lists may also be used</a:t>
            </a:r>
          </a:p>
          <a:p>
            <a:pPr>
              <a:buFont typeface="Wingdings" panose="05000000000000000000" pitchFamily="2" charset="2"/>
              <a:buNone/>
            </a:pPr>
            <a:endParaRPr lang="en-US" altLang="en-US"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C4CA484C-8C84-4966-A32F-5BA070ABB9C9}" type="slidenum">
              <a:rPr lang="en-US" altLang="en-US">
                <a:solidFill>
                  <a:srgbClr val="000000"/>
                </a:solidFill>
              </a:rPr>
              <a:pPr eaLnBrk="1" hangingPunct="1"/>
              <a:t>5</a:t>
            </a:fld>
            <a:endParaRPr lang="en-US" altLang="en-US">
              <a:solidFill>
                <a:srgbClr val="000000"/>
              </a:solidFill>
            </a:endParaRPr>
          </a:p>
        </p:txBody>
      </p:sp>
    </p:spTree>
    <p:extLst>
      <p:ext uri="{BB962C8B-B14F-4D97-AF65-F5344CB8AC3E}">
        <p14:creationId xmlns:p14="http://schemas.microsoft.com/office/powerpoint/2010/main" xmlns="" val="14959441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14B45F-95F4-4547-87A1-3E0CDC93B7D5}" type="slidenum">
              <a:rPr lang="en-US" smtClean="0"/>
              <a:pPr/>
              <a:t>50</a:t>
            </a:fld>
            <a:endParaRPr lang="en-US"/>
          </a:p>
        </p:txBody>
      </p:sp>
      <p:pic>
        <p:nvPicPr>
          <p:cNvPr id="2050" name="Picture 2"/>
          <p:cNvPicPr>
            <a:picLocks noChangeAspect="1" noChangeArrowheads="1"/>
          </p:cNvPicPr>
          <p:nvPr/>
        </p:nvPicPr>
        <p:blipFill>
          <a:blip r:embed="rId3" cstate="print"/>
          <a:srcRect/>
          <a:stretch>
            <a:fillRect/>
          </a:stretch>
        </p:blipFill>
        <p:spPr bwMode="auto">
          <a:xfrm>
            <a:off x="228600" y="0"/>
            <a:ext cx="8780983" cy="6896176"/>
          </a:xfrm>
          <a:prstGeom prst="rect">
            <a:avLst/>
          </a:prstGeom>
          <a:noFill/>
          <a:ln w="9525">
            <a:noFill/>
            <a:miter lim="800000"/>
            <a:headEnd/>
            <a:tailEnd/>
          </a:ln>
        </p:spPr>
      </p:pic>
      <p:sp>
        <p:nvSpPr>
          <p:cNvPr id="4" name="Oval 3"/>
          <p:cNvSpPr/>
          <p:nvPr/>
        </p:nvSpPr>
        <p:spPr>
          <a:xfrm>
            <a:off x="2286000" y="2819400"/>
            <a:ext cx="12192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4800" y="3733800"/>
            <a:ext cx="3810000" cy="2031325"/>
          </a:xfrm>
          <a:prstGeom prst="rect">
            <a:avLst/>
          </a:prstGeom>
          <a:solidFill>
            <a:schemeClr val="bg1"/>
          </a:solidFill>
          <a:ln w="28575">
            <a:solidFill>
              <a:srgbClr val="FF0000"/>
            </a:solidFill>
          </a:ln>
        </p:spPr>
        <p:txBody>
          <a:bodyPr wrap="square" rtlCol="0">
            <a:spAutoFit/>
          </a:bodyPr>
          <a:lstStyle/>
          <a:p>
            <a:r>
              <a:rPr lang="en-US" dirty="0" smtClean="0"/>
              <a:t>When an LCSH heading is cancelled, the cancelled LCCN of that subject authority record is added to the RDA name authority.  Controlled subjects in OCLC bib records will automatically be flipped to the correct RDA form and tagging.</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tips and reminders</a:t>
            </a:r>
            <a:endParaRPr lang="en-US" dirty="0"/>
          </a:p>
        </p:txBody>
      </p:sp>
      <p:sp>
        <p:nvSpPr>
          <p:cNvPr id="3" name="Content Placeholder 2"/>
          <p:cNvSpPr>
            <a:spLocks noGrp="1"/>
          </p:cNvSpPr>
          <p:nvPr>
            <p:ph idx="1"/>
          </p:nvPr>
        </p:nvSpPr>
        <p:spPr>
          <a:xfrm>
            <a:off x="457200" y="1600200"/>
            <a:ext cx="8229600" cy="4648200"/>
          </a:xfrm>
        </p:spPr>
        <p:txBody>
          <a:bodyPr>
            <a:normAutofit lnSpcReduction="10000"/>
          </a:bodyPr>
          <a:lstStyle/>
          <a:p>
            <a:r>
              <a:rPr lang="en-US" dirty="0" smtClean="0"/>
              <a:t>Free-floating subdivisions under names of persons (SHM H 1110) do not apply to names of fictitious, legendary, and mythological characters nor names of deities. Use free-floating subdivisions listed in H 1095 (form and topical subdivisions of general application) instead.</a:t>
            </a:r>
          </a:p>
          <a:p>
            <a:r>
              <a:rPr lang="en-US" dirty="0" smtClean="0"/>
              <a:t>Check scope notes for the free-floating subdivisions to be sure what categories they can be used with.</a:t>
            </a:r>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14B45F-95F4-4547-87A1-3E0CDC93B7D5}" type="slidenum">
              <a:rPr lang="en-US" smtClean="0"/>
              <a:pPr/>
              <a:t>52</a:t>
            </a:fld>
            <a:endParaRPr lang="en-US"/>
          </a:p>
        </p:txBody>
      </p:sp>
      <p:pic>
        <p:nvPicPr>
          <p:cNvPr id="1026" name="Picture 2"/>
          <p:cNvPicPr>
            <a:picLocks noChangeAspect="1" noChangeArrowheads="1"/>
          </p:cNvPicPr>
          <p:nvPr/>
        </p:nvPicPr>
        <p:blipFill>
          <a:blip r:embed="rId3" cstate="print"/>
          <a:srcRect/>
          <a:stretch>
            <a:fillRect/>
          </a:stretch>
        </p:blipFill>
        <p:spPr bwMode="auto">
          <a:xfrm>
            <a:off x="0" y="168275"/>
            <a:ext cx="9188450" cy="6521450"/>
          </a:xfrm>
          <a:prstGeom prst="rect">
            <a:avLst/>
          </a:prstGeom>
          <a:noFill/>
          <a:ln w="9525">
            <a:noFill/>
            <a:miter lim="800000"/>
            <a:headEnd/>
            <a:tailEnd/>
          </a:ln>
        </p:spPr>
      </p:pic>
      <p:sp>
        <p:nvSpPr>
          <p:cNvPr id="4" name="Rectangle 3"/>
          <p:cNvSpPr/>
          <p:nvPr/>
        </p:nvSpPr>
        <p:spPr>
          <a:xfrm>
            <a:off x="2438400" y="4038600"/>
            <a:ext cx="6477000" cy="6309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382000" cy="4525963"/>
          </a:xfrm>
        </p:spPr>
        <p:txBody>
          <a:bodyPr/>
          <a:lstStyle/>
          <a:p>
            <a:pPr>
              <a:buNone/>
            </a:pPr>
            <a:r>
              <a:rPr lang="en-US" dirty="0" smtClean="0"/>
              <a:t>LCSH:</a:t>
            </a:r>
          </a:p>
          <a:p>
            <a:pPr>
              <a:buNone/>
            </a:pPr>
            <a:r>
              <a:rPr lang="en-US" dirty="0" smtClean="0"/>
              <a:t>	</a:t>
            </a:r>
            <a:r>
              <a:rPr lang="en-US" dirty="0" smtClean="0">
                <a:solidFill>
                  <a:srgbClr val="7030A0"/>
                </a:solidFill>
              </a:rPr>
              <a:t>650 _0 $a Bond, James (Fictitious character) in art.</a:t>
            </a:r>
          </a:p>
          <a:p>
            <a:pPr>
              <a:buNone/>
            </a:pPr>
            <a:r>
              <a:rPr lang="en-US" dirty="0" smtClean="0"/>
              <a:t>After RDA name authority established:</a:t>
            </a:r>
          </a:p>
          <a:p>
            <a:pPr>
              <a:buNone/>
            </a:pPr>
            <a:r>
              <a:rPr lang="en-US" dirty="0" smtClean="0"/>
              <a:t>	</a:t>
            </a:r>
            <a:r>
              <a:rPr lang="en-US" dirty="0" smtClean="0">
                <a:solidFill>
                  <a:srgbClr val="7030A0"/>
                </a:solidFill>
              </a:rPr>
              <a:t>600 10 $a Bond, James $c (Fictitious character) $x Art.</a:t>
            </a:r>
          </a:p>
          <a:p>
            <a:pPr>
              <a:buNone/>
            </a:pPr>
            <a:r>
              <a:rPr lang="en-US" dirty="0" smtClean="0"/>
              <a:t>	</a:t>
            </a:r>
            <a:r>
              <a:rPr lang="en-US" dirty="0" smtClean="0">
                <a:solidFill>
                  <a:schemeClr val="tx2">
                    <a:lumMod val="75000"/>
                  </a:schemeClr>
                </a:solidFill>
              </a:rPr>
              <a:t>600 10 $a Bond, James $c (Fictitious character) $x In art.</a:t>
            </a:r>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CE14B45F-95F4-4547-87A1-3E0CDC93B7D5}" type="slidenum">
              <a:rPr lang="en-US" smtClean="0"/>
              <a:pPr/>
              <a:t>53</a:t>
            </a:fld>
            <a:endParaRPr lang="en-US"/>
          </a:p>
        </p:txBody>
      </p:sp>
      <p:sp>
        <p:nvSpPr>
          <p:cNvPr id="6" name="TextBox 5"/>
          <p:cNvSpPr txBox="1"/>
          <p:nvPr/>
        </p:nvSpPr>
        <p:spPr>
          <a:xfrm>
            <a:off x="54864" y="4224528"/>
            <a:ext cx="762000" cy="584775"/>
          </a:xfrm>
          <a:prstGeom prst="rect">
            <a:avLst/>
          </a:prstGeom>
          <a:noFill/>
        </p:spPr>
        <p:txBody>
          <a:bodyPr wrap="square" rtlCol="0">
            <a:spAutoFit/>
          </a:bodyPr>
          <a:lstStyle/>
          <a:p>
            <a:r>
              <a:rPr lang="en-US" sz="3200" i="1" dirty="0" smtClean="0">
                <a:solidFill>
                  <a:srgbClr val="FF0000"/>
                </a:solidFill>
              </a:rPr>
              <a:t>not</a:t>
            </a:r>
            <a:endParaRPr lang="en-US" sz="3200" i="1" dirty="0">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lstStyle/>
          <a:p>
            <a:r>
              <a:rPr lang="en-US" dirty="0" smtClean="0"/>
              <a:t>Genre/Form Developments</a:t>
            </a:r>
            <a:endParaRPr lang="en-US" dirty="0"/>
          </a:p>
        </p:txBody>
      </p:sp>
      <p:pic>
        <p:nvPicPr>
          <p:cNvPr id="22533" name="Picture 5"/>
          <p:cNvPicPr>
            <a:picLocks noChangeAspect="1" noChangeArrowheads="1"/>
          </p:cNvPicPr>
          <p:nvPr/>
        </p:nvPicPr>
        <p:blipFill>
          <a:blip r:embed="rId3" cstate="print"/>
          <a:srcRect/>
          <a:stretch>
            <a:fillRect/>
          </a:stretch>
        </p:blipFill>
        <p:spPr bwMode="auto">
          <a:xfrm>
            <a:off x="990600" y="2362200"/>
            <a:ext cx="7275576" cy="1802130"/>
          </a:xfrm>
          <a:prstGeom prst="rect">
            <a:avLst/>
          </a:prstGeom>
          <a:noFill/>
          <a:ln w="9525">
            <a:noFill/>
            <a:miter lim="800000"/>
            <a:headEnd/>
            <a:tailEnd/>
          </a:ln>
        </p:spPr>
      </p:pic>
      <p:pic>
        <p:nvPicPr>
          <p:cNvPr id="22534" name="Picture 6"/>
          <p:cNvPicPr>
            <a:picLocks noChangeAspect="1" noChangeArrowheads="1"/>
          </p:cNvPicPr>
          <p:nvPr/>
        </p:nvPicPr>
        <p:blipFill>
          <a:blip r:embed="rId4" cstate="print"/>
          <a:srcRect/>
          <a:stretch>
            <a:fillRect/>
          </a:stretch>
        </p:blipFill>
        <p:spPr bwMode="auto">
          <a:xfrm>
            <a:off x="969264" y="4495800"/>
            <a:ext cx="7166610" cy="178536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CE14B45F-95F4-4547-87A1-3E0CDC93B7D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a:t>
            </a:r>
            <a:endParaRPr lang="en-US" dirty="0"/>
          </a:p>
        </p:txBody>
      </p:sp>
      <p:sp>
        <p:nvSpPr>
          <p:cNvPr id="3" name="Content Placeholder 2"/>
          <p:cNvSpPr>
            <a:spLocks noGrp="1"/>
          </p:cNvSpPr>
          <p:nvPr>
            <p:ph idx="1"/>
          </p:nvPr>
        </p:nvSpPr>
        <p:spPr/>
        <p:txBody>
          <a:bodyPr/>
          <a:lstStyle/>
          <a:p>
            <a:r>
              <a:rPr lang="en-US" dirty="0" smtClean="0"/>
              <a:t>Library of Congress Genre/Form Terms for Library and Archival Materials </a:t>
            </a:r>
          </a:p>
          <a:p>
            <a:r>
              <a:rPr lang="en-US" dirty="0" smtClean="0"/>
              <a:t>Projects already “completed”</a:t>
            </a:r>
          </a:p>
          <a:p>
            <a:pPr lvl="1"/>
            <a:r>
              <a:rPr lang="en-US" dirty="0" smtClean="0"/>
              <a:t>Moving images (film and television)</a:t>
            </a:r>
          </a:p>
          <a:p>
            <a:pPr lvl="1"/>
            <a:r>
              <a:rPr lang="en-US" dirty="0" smtClean="0"/>
              <a:t>Radio programs</a:t>
            </a:r>
          </a:p>
          <a:p>
            <a:pPr lvl="1"/>
            <a:r>
              <a:rPr lang="en-US" dirty="0" smtClean="0"/>
              <a:t>Cartographic resources</a:t>
            </a:r>
          </a:p>
          <a:p>
            <a:pPr lvl="1"/>
            <a:r>
              <a:rPr lang="en-US" dirty="0" smtClean="0"/>
              <a:t>Law</a:t>
            </a:r>
          </a:p>
          <a:p>
            <a:pPr lvl="1"/>
            <a:r>
              <a:rPr lang="en-US" dirty="0" smtClean="0"/>
              <a:t>Cookbooks</a:t>
            </a:r>
            <a:endParaRPr lang="en-US" dirty="0"/>
          </a:p>
        </p:txBody>
      </p:sp>
      <p:sp>
        <p:nvSpPr>
          <p:cNvPr id="4" name="Slide Number Placeholder 3"/>
          <p:cNvSpPr>
            <a:spLocks noGrp="1"/>
          </p:cNvSpPr>
          <p:nvPr>
            <p:ph type="sldNum" sz="quarter" idx="12"/>
          </p:nvPr>
        </p:nvSpPr>
        <p:spPr/>
        <p:txBody>
          <a:bodyPr/>
          <a:lstStyle/>
          <a:p>
            <a:fld id="{CE14B45F-95F4-4547-87A1-3E0CDC93B7D5}"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a:t>
            </a:r>
            <a:endParaRPr lang="en-US"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Projects underway</a:t>
            </a:r>
          </a:p>
          <a:p>
            <a:pPr lvl="1"/>
            <a:r>
              <a:rPr lang="en-US" dirty="0" smtClean="0"/>
              <a:t>Religion</a:t>
            </a:r>
          </a:p>
          <a:p>
            <a:pPr lvl="1"/>
            <a:r>
              <a:rPr lang="en-US" dirty="0" smtClean="0"/>
              <a:t>Literature (Comics, Drama, Fiction, Poetry, etc.)</a:t>
            </a:r>
          </a:p>
          <a:p>
            <a:pPr lvl="1"/>
            <a:r>
              <a:rPr lang="en-US" dirty="0" smtClean="0"/>
              <a:t>Music</a:t>
            </a:r>
          </a:p>
          <a:p>
            <a:pPr lvl="1"/>
            <a:r>
              <a:rPr lang="en-US" dirty="0" smtClean="0"/>
              <a:t>General terms (e.g., Dictionaries, Diaries, Exhibition catalogs, Obituaries, Periodicals, Pop-up books, Sayings, Teachers’ guides)</a:t>
            </a:r>
          </a:p>
          <a:p>
            <a:r>
              <a:rPr lang="en-US" dirty="0" smtClean="0"/>
              <a:t>Terms for above areas should be available by end of 2014 or early in 2015</a:t>
            </a:r>
          </a:p>
          <a:p>
            <a:r>
              <a:rPr lang="en-US" dirty="0" smtClean="0"/>
              <a:t>New MARC fields 382, 385, 386, 388 will be used in conjunction with genre/form terms in field 655</a:t>
            </a:r>
          </a:p>
          <a:p>
            <a:pPr lvl="1">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CE14B45F-95F4-4547-87A1-3E0CDC93B7D5}"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LCSH form headings will no longer be assigned to works of </a:t>
            </a:r>
            <a:r>
              <a:rPr lang="en-US" dirty="0" smtClean="0"/>
              <a:t>literature </a:t>
            </a:r>
            <a:r>
              <a:rPr lang="en-US" smtClean="0"/>
              <a:t>and music </a:t>
            </a:r>
            <a:r>
              <a:rPr lang="en-US" dirty="0" smtClean="0"/>
              <a:t>when LCGFT terms for literature and music are implemented. Aspects found in LCSH strings that are not strictly genre/form will be coded in the new MARC fields 382, 385, 386, 388</a:t>
            </a:r>
          </a:p>
          <a:p>
            <a:r>
              <a:rPr lang="en-US" dirty="0" smtClean="0"/>
              <a:t>382 - Medium of performance</a:t>
            </a:r>
          </a:p>
          <a:p>
            <a:r>
              <a:rPr lang="en-US" dirty="0" smtClean="0"/>
              <a:t>385 - Audience characteristics</a:t>
            </a:r>
          </a:p>
          <a:p>
            <a:r>
              <a:rPr lang="en-US" dirty="0" smtClean="0"/>
              <a:t>386 - Creator/contributor characteristics</a:t>
            </a:r>
          </a:p>
          <a:p>
            <a:r>
              <a:rPr lang="en-US" dirty="0" smtClean="0"/>
              <a:t>388 - Time period of creation term</a:t>
            </a:r>
          </a:p>
          <a:p>
            <a:pPr lvl="1">
              <a:buNone/>
            </a:pPr>
            <a:endParaRPr lang="en-US" dirty="0" smtClean="0"/>
          </a:p>
          <a:p>
            <a:pPr lvl="1">
              <a:buNone/>
            </a:pPr>
            <a:endParaRPr lang="en-US" dirty="0" smtClean="0"/>
          </a:p>
        </p:txBody>
      </p:sp>
      <p:sp>
        <p:nvSpPr>
          <p:cNvPr id="4" name="TextBox 3"/>
          <p:cNvSpPr txBox="1"/>
          <p:nvPr/>
        </p:nvSpPr>
        <p:spPr>
          <a:xfrm>
            <a:off x="6400800" y="5715000"/>
            <a:ext cx="2438400" cy="646331"/>
          </a:xfrm>
          <a:prstGeom prst="rect">
            <a:avLst/>
          </a:prstGeom>
          <a:noFill/>
        </p:spPr>
        <p:txBody>
          <a:bodyPr wrap="square" rtlCol="0">
            <a:spAutoFit/>
          </a:bodyPr>
          <a:lstStyle/>
          <a:p>
            <a:r>
              <a:rPr lang="en-US" i="1" dirty="0" smtClean="0">
                <a:solidFill>
                  <a:srgbClr val="FF0000"/>
                </a:solidFill>
                <a:latin typeface="Comic Sans MS" pitchFamily="66" charset="0"/>
              </a:rPr>
              <a:t>proposal at ALA Annual 2014</a:t>
            </a:r>
            <a:endParaRPr lang="en-US" i="1" dirty="0">
              <a:solidFill>
                <a:srgbClr val="FF0000"/>
              </a:solidFill>
              <a:latin typeface="Comic Sans MS" pitchFamily="66" charset="0"/>
            </a:endParaRPr>
          </a:p>
        </p:txBody>
      </p:sp>
      <p:sp>
        <p:nvSpPr>
          <p:cNvPr id="5" name="Slide Number Placeholder 4"/>
          <p:cNvSpPr>
            <a:spLocks noGrp="1"/>
          </p:cNvSpPr>
          <p:nvPr>
            <p:ph type="sldNum" sz="quarter" idx="12"/>
          </p:nvPr>
        </p:nvSpPr>
        <p:spPr/>
        <p:txBody>
          <a:bodyPr/>
          <a:lstStyle/>
          <a:p>
            <a:fld id="{CE14B45F-95F4-4547-87A1-3E0CDC93B7D5}"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a:t>
            </a:r>
            <a:endParaRPr lang="en-US" dirty="0"/>
          </a:p>
        </p:txBody>
      </p:sp>
      <p:sp>
        <p:nvSpPr>
          <p:cNvPr id="3" name="Content Placeholder 2"/>
          <p:cNvSpPr>
            <a:spLocks noGrp="1"/>
          </p:cNvSpPr>
          <p:nvPr>
            <p:ph idx="1"/>
          </p:nvPr>
        </p:nvSpPr>
        <p:spPr/>
        <p:txBody>
          <a:bodyPr>
            <a:normAutofit lnSpcReduction="10000"/>
          </a:bodyPr>
          <a:lstStyle/>
          <a:p>
            <a:pPr marL="411163" lvl="1" indent="0">
              <a:buNone/>
            </a:pPr>
            <a:r>
              <a:rPr lang="en-US" dirty="0" smtClean="0"/>
              <a:t>Example: Anthology of poetry for children by American women.</a:t>
            </a:r>
          </a:p>
          <a:p>
            <a:pPr marL="411163" lvl="1" indent="0">
              <a:buNone/>
            </a:pPr>
            <a:endParaRPr lang="en-US" dirty="0" smtClean="0">
              <a:solidFill>
                <a:srgbClr val="7030A0"/>
              </a:solidFill>
            </a:endParaRPr>
          </a:p>
          <a:p>
            <a:pPr marL="411163" lvl="1" indent="0">
              <a:buNone/>
            </a:pPr>
            <a:r>
              <a:rPr lang="en-US" dirty="0" smtClean="0">
                <a:solidFill>
                  <a:srgbClr val="7030A0"/>
                </a:solidFill>
              </a:rPr>
              <a:t>LCSH:  Children’s poetry, American.</a:t>
            </a:r>
          </a:p>
          <a:p>
            <a:pPr marL="411163" lvl="1" indent="0">
              <a:buNone/>
            </a:pPr>
            <a:r>
              <a:rPr lang="en-US" dirty="0" smtClean="0">
                <a:solidFill>
                  <a:srgbClr val="7030A0"/>
                </a:solidFill>
              </a:rPr>
              <a:t>	      American poetry—Women authors.</a:t>
            </a:r>
          </a:p>
          <a:p>
            <a:pPr marL="411163" lvl="1" indent="0">
              <a:buNone/>
            </a:pPr>
            <a:r>
              <a:rPr lang="en-US" dirty="0" smtClean="0">
                <a:solidFill>
                  <a:srgbClr val="7030A0"/>
                </a:solidFill>
              </a:rPr>
              <a:t>LCGFT:  Poetry.</a:t>
            </a:r>
          </a:p>
          <a:p>
            <a:pPr marL="411163" lvl="1" indent="0">
              <a:buNone/>
            </a:pPr>
            <a:endParaRPr lang="en-US" dirty="0" smtClean="0">
              <a:solidFill>
                <a:srgbClr val="7030A0"/>
              </a:solidFill>
            </a:endParaRPr>
          </a:p>
          <a:p>
            <a:pPr marL="411163" lvl="1" indent="0">
              <a:buNone/>
            </a:pPr>
            <a:r>
              <a:rPr lang="en-US" dirty="0" smtClean="0"/>
              <a:t>Where will we record the information about the audience (</a:t>
            </a:r>
            <a:r>
              <a:rPr lang="en-US" dirty="0" smtClean="0">
                <a:solidFill>
                  <a:schemeClr val="accent4">
                    <a:lumMod val="75000"/>
                  </a:schemeClr>
                </a:solidFill>
              </a:rPr>
              <a:t>children</a:t>
            </a:r>
            <a:r>
              <a:rPr lang="en-US" dirty="0" smtClean="0"/>
              <a:t>) and the creators of the poetry (</a:t>
            </a:r>
            <a:r>
              <a:rPr lang="en-US" dirty="0" smtClean="0">
                <a:solidFill>
                  <a:schemeClr val="accent4">
                    <a:lumMod val="75000"/>
                  </a:schemeClr>
                </a:solidFill>
              </a:rPr>
              <a:t>American women</a:t>
            </a:r>
            <a:r>
              <a:rPr lang="en-US" dirty="0" smtClean="0"/>
              <a:t>)?</a:t>
            </a:r>
          </a:p>
          <a:p>
            <a:pPr lvl="1">
              <a:buNone/>
            </a:pPr>
            <a:endParaRPr lang="en-US" dirty="0" smtClean="0"/>
          </a:p>
          <a:p>
            <a:pPr lvl="1">
              <a:buNone/>
            </a:pPr>
            <a:endParaRPr lang="en-US" dirty="0" smtClean="0"/>
          </a:p>
        </p:txBody>
      </p:sp>
      <p:sp>
        <p:nvSpPr>
          <p:cNvPr id="4" name="Slide Number Placeholder 3"/>
          <p:cNvSpPr>
            <a:spLocks noGrp="1"/>
          </p:cNvSpPr>
          <p:nvPr>
            <p:ph type="sldNum" sz="quarter" idx="12"/>
          </p:nvPr>
        </p:nvSpPr>
        <p:spPr/>
        <p:txBody>
          <a:bodyPr/>
          <a:lstStyle/>
          <a:p>
            <a:fld id="{CE14B45F-95F4-4547-87A1-3E0CDC93B7D5}"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t>MARC 385 - Audience Characteristics (R)</a:t>
            </a:r>
            <a:endParaRPr lang="en-US" dirty="0"/>
          </a:p>
        </p:txBody>
      </p:sp>
      <p:sp>
        <p:nvSpPr>
          <p:cNvPr id="4" name="Content Placeholder 3"/>
          <p:cNvSpPr>
            <a:spLocks noGrp="1"/>
          </p:cNvSpPr>
          <p:nvPr>
            <p:ph idx="1"/>
          </p:nvPr>
        </p:nvSpPr>
        <p:spPr/>
        <p:txBody>
          <a:bodyPr/>
          <a:lstStyle/>
          <a:p>
            <a:r>
              <a:rPr lang="en-US" dirty="0" smtClean="0"/>
              <a:t>Indicators both blank</a:t>
            </a:r>
          </a:p>
          <a:p>
            <a:r>
              <a:rPr lang="en-US" dirty="0" smtClean="0"/>
              <a:t>Subfields</a:t>
            </a:r>
          </a:p>
          <a:p>
            <a:pPr>
              <a:buNone/>
            </a:pPr>
            <a:r>
              <a:rPr lang="en-US" dirty="0" smtClean="0"/>
              <a:t>	$a - Audience term (R) </a:t>
            </a:r>
          </a:p>
          <a:p>
            <a:pPr>
              <a:buNone/>
            </a:pPr>
            <a:r>
              <a:rPr lang="en-US" dirty="0" smtClean="0"/>
              <a:t>	$b - Audience code (R) </a:t>
            </a:r>
          </a:p>
          <a:p>
            <a:pPr>
              <a:buNone/>
            </a:pPr>
            <a:r>
              <a:rPr lang="en-US" dirty="0" smtClean="0"/>
              <a:t>	$m - Demographic group term (NR) </a:t>
            </a:r>
          </a:p>
          <a:p>
            <a:pPr>
              <a:buNone/>
            </a:pPr>
            <a:r>
              <a:rPr lang="en-US" dirty="0" smtClean="0"/>
              <a:t>	$n - Demographic group code (NR)</a:t>
            </a:r>
          </a:p>
          <a:p>
            <a:pPr>
              <a:buNone/>
            </a:pPr>
            <a:r>
              <a:rPr lang="en-US" dirty="0" smtClean="0"/>
              <a:t>	$2 - Source (NR)</a:t>
            </a:r>
            <a:endParaRPr lang="en-US" dirty="0"/>
          </a:p>
        </p:txBody>
      </p:sp>
      <p:sp>
        <p:nvSpPr>
          <p:cNvPr id="5" name="Slide Number Placeholder 4"/>
          <p:cNvSpPr>
            <a:spLocks noGrp="1"/>
          </p:cNvSpPr>
          <p:nvPr>
            <p:ph type="sldNum" sz="quarter" idx="12"/>
          </p:nvPr>
        </p:nvSpPr>
        <p:spPr/>
        <p:txBody>
          <a:bodyPr/>
          <a:lstStyle/>
          <a:p>
            <a:fld id="{CE14B45F-95F4-4547-87A1-3E0CDC93B7D5}"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3" name="Content Placeholder 2"/>
          <p:cNvSpPr>
            <a:spLocks noGrp="1"/>
          </p:cNvSpPr>
          <p:nvPr>
            <p:ph idx="1"/>
          </p:nvPr>
        </p:nvSpPr>
        <p:spPr>
          <a:xfrm>
            <a:off x="1143000" y="1981200"/>
            <a:ext cx="7162800" cy="4114800"/>
          </a:xfrm>
        </p:spPr>
        <p:txBody>
          <a:bodyPr>
            <a:normAutofit fontScale="85000" lnSpcReduction="10000"/>
          </a:bodyPr>
          <a:lstStyle/>
          <a:p>
            <a:pPr>
              <a:defRPr/>
            </a:pPr>
            <a:r>
              <a:rPr lang="en-US" dirty="0" smtClean="0"/>
              <a:t>Prefer a specific term to a more general one (e.g., </a:t>
            </a:r>
            <a:r>
              <a:rPr lang="en-US" i="1" dirty="0" smtClean="0"/>
              <a:t>librettist</a:t>
            </a:r>
            <a:r>
              <a:rPr lang="en-US" dirty="0" smtClean="0"/>
              <a:t> instead of </a:t>
            </a:r>
            <a:r>
              <a:rPr lang="en-US" i="1" dirty="0" smtClean="0"/>
              <a:t>author </a:t>
            </a:r>
            <a:r>
              <a:rPr lang="en-US" dirty="0" smtClean="0"/>
              <a:t>for the creator of a libretto)</a:t>
            </a:r>
          </a:p>
          <a:p>
            <a:pPr>
              <a:defRPr/>
            </a:pPr>
            <a:r>
              <a:rPr lang="en-US" dirty="0" smtClean="0"/>
              <a:t>May use RDA element name as a relationship designator if nothing else more specific expresses the relationship, e.g.</a:t>
            </a:r>
          </a:p>
          <a:p>
            <a:pPr lvl="1">
              <a:defRPr/>
            </a:pPr>
            <a:r>
              <a:rPr lang="en-US" dirty="0" smtClean="0"/>
              <a:t>c</a:t>
            </a:r>
            <a:r>
              <a:rPr lang="en-US" dirty="0" smtClean="0">
                <a:ea typeface="+mn-ea"/>
              </a:rPr>
              <a:t>reator</a:t>
            </a:r>
          </a:p>
          <a:p>
            <a:pPr lvl="1">
              <a:defRPr/>
            </a:pPr>
            <a:r>
              <a:rPr lang="en-US" dirty="0" smtClean="0"/>
              <a:t>contributor</a:t>
            </a:r>
            <a:endParaRPr lang="en-US" dirty="0" smtClean="0">
              <a:ea typeface="+mn-ea"/>
            </a:endParaRPr>
          </a:p>
          <a:p>
            <a:pPr lvl="1">
              <a:defRPr/>
            </a:pPr>
            <a:r>
              <a:rPr lang="en-US" dirty="0" smtClean="0">
                <a:ea typeface="+mn-ea"/>
              </a:rPr>
              <a:t>publisher</a:t>
            </a:r>
          </a:p>
          <a:p>
            <a:pPr lvl="1">
              <a:defRPr/>
            </a:pPr>
            <a:r>
              <a:rPr lang="en-US" dirty="0" smtClean="0">
                <a:ea typeface="+mn-ea"/>
              </a:rPr>
              <a:t>distributor</a:t>
            </a:r>
          </a:p>
          <a:p>
            <a:pPr>
              <a:buFont typeface="Wingdings" panose="05000000000000000000" pitchFamily="2" charset="2"/>
              <a:buNone/>
              <a:defRPr/>
            </a:pPr>
            <a:endParaRPr lang="en-US" dirty="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6369093B-4CE9-44A2-8D13-54FE8CEFD62C}" type="slidenum">
              <a:rPr lang="en-US" altLang="en-US">
                <a:solidFill>
                  <a:srgbClr val="000000"/>
                </a:solidFill>
              </a:rPr>
              <a:pPr eaLnBrk="1" hangingPunct="1"/>
              <a:t>6</a:t>
            </a:fld>
            <a:endParaRPr lang="en-US" altLang="en-US">
              <a:solidFill>
                <a:srgbClr val="000000"/>
              </a:solidFill>
            </a:endParaRPr>
          </a:p>
        </p:txBody>
      </p:sp>
    </p:spTree>
    <p:extLst>
      <p:ext uri="{BB962C8B-B14F-4D97-AF65-F5344CB8AC3E}">
        <p14:creationId xmlns:p14="http://schemas.microsoft.com/office/powerpoint/2010/main" xmlns="" val="19630033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MARC 386 - Creator/Contributor Characteristics (R)</a:t>
            </a:r>
            <a:endParaRPr lang="en-US" dirty="0"/>
          </a:p>
        </p:txBody>
      </p:sp>
      <p:sp>
        <p:nvSpPr>
          <p:cNvPr id="4" name="Content Placeholder 3"/>
          <p:cNvSpPr>
            <a:spLocks noGrp="1"/>
          </p:cNvSpPr>
          <p:nvPr>
            <p:ph idx="1"/>
          </p:nvPr>
        </p:nvSpPr>
        <p:spPr/>
        <p:txBody>
          <a:bodyPr/>
          <a:lstStyle/>
          <a:p>
            <a:r>
              <a:rPr lang="en-US" dirty="0" smtClean="0"/>
              <a:t>Indicators both blank</a:t>
            </a:r>
          </a:p>
          <a:p>
            <a:r>
              <a:rPr lang="en-US" dirty="0" smtClean="0"/>
              <a:t>Subfields</a:t>
            </a:r>
          </a:p>
          <a:p>
            <a:pPr>
              <a:buNone/>
            </a:pPr>
            <a:r>
              <a:rPr lang="en-US" dirty="0" smtClean="0"/>
              <a:t>	$a - Creator/contributor term (R) </a:t>
            </a:r>
          </a:p>
          <a:p>
            <a:pPr>
              <a:buNone/>
            </a:pPr>
            <a:r>
              <a:rPr lang="en-US" dirty="0" smtClean="0"/>
              <a:t>	$b - Creator/contributor code (R) </a:t>
            </a:r>
          </a:p>
          <a:p>
            <a:pPr>
              <a:buNone/>
            </a:pPr>
            <a:r>
              <a:rPr lang="en-US" dirty="0" smtClean="0"/>
              <a:t>	$m - Demographic group term (NR) </a:t>
            </a:r>
          </a:p>
          <a:p>
            <a:pPr>
              <a:buNone/>
            </a:pPr>
            <a:r>
              <a:rPr lang="en-US" dirty="0" smtClean="0"/>
              <a:t>	$n - Demographic group code (NR)</a:t>
            </a:r>
          </a:p>
          <a:p>
            <a:pPr>
              <a:buNone/>
            </a:pPr>
            <a:r>
              <a:rPr lang="en-US" dirty="0" smtClean="0"/>
              <a:t>	$2 - Source (NR)</a:t>
            </a:r>
            <a:endParaRPr lang="en-US" dirty="0"/>
          </a:p>
        </p:txBody>
      </p:sp>
      <p:sp>
        <p:nvSpPr>
          <p:cNvPr id="5" name="Slide Number Placeholder 4"/>
          <p:cNvSpPr>
            <a:spLocks noGrp="1"/>
          </p:cNvSpPr>
          <p:nvPr>
            <p:ph type="sldNum" sz="quarter" idx="12"/>
          </p:nvPr>
        </p:nvSpPr>
        <p:spPr/>
        <p:txBody>
          <a:bodyPr/>
          <a:lstStyle/>
          <a:p>
            <a:fld id="{CE14B45F-95F4-4547-87A1-3E0CDC93B7D5}"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vs. New Coding</a:t>
            </a:r>
            <a:endParaRPr lang="en-US" dirty="0"/>
          </a:p>
        </p:txBody>
      </p:sp>
      <p:sp>
        <p:nvSpPr>
          <p:cNvPr id="3" name="Content Placeholder 2"/>
          <p:cNvSpPr>
            <a:spLocks noGrp="1"/>
          </p:cNvSpPr>
          <p:nvPr>
            <p:ph idx="1"/>
          </p:nvPr>
        </p:nvSpPr>
        <p:spPr>
          <a:xfrm>
            <a:off x="152400" y="1600200"/>
            <a:ext cx="8686800" cy="4876800"/>
          </a:xfrm>
        </p:spPr>
        <p:txBody>
          <a:bodyPr>
            <a:normAutofit fontScale="92500" lnSpcReduction="10000"/>
          </a:bodyPr>
          <a:lstStyle/>
          <a:p>
            <a:pPr marL="411163" lvl="1" indent="0">
              <a:buNone/>
            </a:pPr>
            <a:r>
              <a:rPr lang="en-US" dirty="0" smtClean="0"/>
              <a:t>Example: Anthology of poetry for children by American women.</a:t>
            </a:r>
          </a:p>
          <a:p>
            <a:pPr marL="411163" lvl="1" indent="0">
              <a:buNone/>
            </a:pPr>
            <a:endParaRPr lang="en-US" dirty="0" smtClean="0">
              <a:solidFill>
                <a:srgbClr val="7030A0"/>
              </a:solidFill>
            </a:endParaRPr>
          </a:p>
          <a:p>
            <a:pPr marL="411163" lvl="1" indent="0">
              <a:buNone/>
            </a:pPr>
            <a:r>
              <a:rPr lang="en-US" dirty="0" smtClean="0">
                <a:solidFill>
                  <a:srgbClr val="7030A0"/>
                </a:solidFill>
              </a:rPr>
              <a:t>650 _0 $a Children’s poetry, American.</a:t>
            </a:r>
          </a:p>
          <a:p>
            <a:pPr marL="411163" lvl="1" indent="0">
              <a:buNone/>
            </a:pPr>
            <a:r>
              <a:rPr lang="en-US" dirty="0" smtClean="0">
                <a:solidFill>
                  <a:srgbClr val="7030A0"/>
                </a:solidFill>
              </a:rPr>
              <a:t>650 _0 $a American poetry $x Women authors.</a:t>
            </a:r>
          </a:p>
          <a:p>
            <a:pPr marL="411163" lvl="1" indent="0">
              <a:buNone/>
            </a:pPr>
            <a:endParaRPr lang="en-US" dirty="0" smtClean="0">
              <a:solidFill>
                <a:srgbClr val="7030A0"/>
              </a:solidFill>
            </a:endParaRPr>
          </a:p>
          <a:p>
            <a:pPr marL="411163" lvl="1" indent="0">
              <a:buNone/>
            </a:pPr>
            <a:r>
              <a:rPr lang="en-US" dirty="0" smtClean="0">
                <a:solidFill>
                  <a:srgbClr val="C00000"/>
                </a:solidFill>
              </a:rPr>
              <a:t>385 __ $m age group $n age $a Children $2 [source code]</a:t>
            </a:r>
          </a:p>
          <a:p>
            <a:pPr marL="411163" lvl="1" indent="0">
              <a:buNone/>
            </a:pPr>
            <a:r>
              <a:rPr lang="en-US" dirty="0" smtClean="0">
                <a:solidFill>
                  <a:srgbClr val="C00000"/>
                </a:solidFill>
              </a:rPr>
              <a:t>386 __ $m gender group $n </a:t>
            </a:r>
            <a:r>
              <a:rPr lang="en-US" dirty="0" err="1" smtClean="0">
                <a:solidFill>
                  <a:srgbClr val="C00000"/>
                </a:solidFill>
              </a:rPr>
              <a:t>gdr</a:t>
            </a:r>
            <a:r>
              <a:rPr lang="en-US" dirty="0" smtClean="0">
                <a:solidFill>
                  <a:srgbClr val="C00000"/>
                </a:solidFill>
              </a:rPr>
              <a:t> $a Women $2 [source code]</a:t>
            </a:r>
          </a:p>
          <a:p>
            <a:pPr marL="411163" lvl="1" indent="0">
              <a:buNone/>
            </a:pPr>
            <a:r>
              <a:rPr lang="en-US" dirty="0" smtClean="0">
                <a:solidFill>
                  <a:srgbClr val="C00000"/>
                </a:solidFill>
              </a:rPr>
              <a:t>386 __ $m nationality group $n </a:t>
            </a:r>
            <a:r>
              <a:rPr lang="en-US" dirty="0" err="1" smtClean="0">
                <a:solidFill>
                  <a:srgbClr val="C00000"/>
                </a:solidFill>
              </a:rPr>
              <a:t>nat</a:t>
            </a:r>
            <a:r>
              <a:rPr lang="en-US" dirty="0" smtClean="0">
                <a:solidFill>
                  <a:srgbClr val="C00000"/>
                </a:solidFill>
              </a:rPr>
              <a:t> $a Americans $2 		      [source code]</a:t>
            </a:r>
          </a:p>
          <a:p>
            <a:pPr marL="411163" lvl="1" indent="0">
              <a:buNone/>
            </a:pPr>
            <a:r>
              <a:rPr lang="en-US" dirty="0" smtClean="0">
                <a:solidFill>
                  <a:srgbClr val="C00000"/>
                </a:solidFill>
              </a:rPr>
              <a:t>655 _7 $a Poetry. $2 </a:t>
            </a:r>
            <a:r>
              <a:rPr lang="en-US" dirty="0" err="1" smtClean="0">
                <a:solidFill>
                  <a:srgbClr val="C00000"/>
                </a:solidFill>
              </a:rPr>
              <a:t>lcgft</a:t>
            </a:r>
            <a:endParaRPr lang="en-US" dirty="0" smtClean="0">
              <a:solidFill>
                <a:srgbClr val="C00000"/>
              </a:solidFill>
            </a:endParaRPr>
          </a:p>
          <a:p>
            <a:pPr lvl="1">
              <a:buNone/>
            </a:pPr>
            <a:endParaRPr lang="en-US" dirty="0" smtClean="0"/>
          </a:p>
        </p:txBody>
      </p:sp>
      <p:sp>
        <p:nvSpPr>
          <p:cNvPr id="4" name="TextBox 3"/>
          <p:cNvSpPr txBox="1"/>
          <p:nvPr/>
        </p:nvSpPr>
        <p:spPr>
          <a:xfrm>
            <a:off x="152400" y="2514600"/>
            <a:ext cx="577402" cy="369332"/>
          </a:xfrm>
          <a:prstGeom prst="rect">
            <a:avLst/>
          </a:prstGeom>
          <a:noFill/>
        </p:spPr>
        <p:txBody>
          <a:bodyPr wrap="none" rtlCol="0">
            <a:spAutoFit/>
          </a:bodyPr>
          <a:lstStyle/>
          <a:p>
            <a:r>
              <a:rPr lang="en-US" i="1" dirty="0" smtClean="0"/>
              <a:t>OLD</a:t>
            </a:r>
            <a:endParaRPr lang="en-US" i="1" dirty="0"/>
          </a:p>
        </p:txBody>
      </p:sp>
      <p:sp>
        <p:nvSpPr>
          <p:cNvPr id="5" name="TextBox 4"/>
          <p:cNvSpPr txBox="1"/>
          <p:nvPr/>
        </p:nvSpPr>
        <p:spPr>
          <a:xfrm>
            <a:off x="152400" y="3810000"/>
            <a:ext cx="651140" cy="369332"/>
          </a:xfrm>
          <a:prstGeom prst="rect">
            <a:avLst/>
          </a:prstGeom>
          <a:noFill/>
        </p:spPr>
        <p:txBody>
          <a:bodyPr wrap="none" rtlCol="0">
            <a:spAutoFit/>
          </a:bodyPr>
          <a:lstStyle/>
          <a:p>
            <a:r>
              <a:rPr lang="en-US" i="1" dirty="0" smtClean="0"/>
              <a:t>NEW</a:t>
            </a:r>
            <a:endParaRPr lang="en-US" i="1" dirty="0"/>
          </a:p>
        </p:txBody>
      </p:sp>
      <p:sp>
        <p:nvSpPr>
          <p:cNvPr id="6" name="Slide Number Placeholder 5"/>
          <p:cNvSpPr>
            <a:spLocks noGrp="1"/>
          </p:cNvSpPr>
          <p:nvPr>
            <p:ph type="sldNum" sz="quarter" idx="12"/>
          </p:nvPr>
        </p:nvSpPr>
        <p:spPr/>
        <p:txBody>
          <a:bodyPr/>
          <a:lstStyle/>
          <a:p>
            <a:fld id="{CE14B45F-95F4-4547-87A1-3E0CDC93B7D5}"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LCDGT</a:t>
            </a:r>
            <a:endParaRPr lang="en-US" dirty="0"/>
          </a:p>
        </p:txBody>
      </p:sp>
      <p:sp>
        <p:nvSpPr>
          <p:cNvPr id="4" name="Content Placeholder 3"/>
          <p:cNvSpPr>
            <a:spLocks noGrp="1"/>
          </p:cNvSpPr>
          <p:nvPr>
            <p:ph idx="1"/>
          </p:nvPr>
        </p:nvSpPr>
        <p:spPr>
          <a:xfrm>
            <a:off x="457200" y="1447800"/>
            <a:ext cx="8229600" cy="5105400"/>
          </a:xfrm>
        </p:spPr>
        <p:txBody>
          <a:bodyPr>
            <a:normAutofit fontScale="77500" lnSpcReduction="20000"/>
          </a:bodyPr>
          <a:lstStyle/>
          <a:p>
            <a:r>
              <a:rPr lang="en-US" dirty="0" smtClean="0"/>
              <a:t>LC is developing a new controlled vocabulary to use in 385 and 386 fields: LCDGT: Library of Congress Demographic Group Terms</a:t>
            </a:r>
          </a:p>
          <a:p>
            <a:r>
              <a:rPr lang="en-US" dirty="0" smtClean="0"/>
              <a:t>One element per term: </a:t>
            </a:r>
            <a:r>
              <a:rPr lang="en-US" dirty="0" smtClean="0">
                <a:solidFill>
                  <a:srgbClr val="C00000"/>
                </a:solidFill>
              </a:rPr>
              <a:t>Women</a:t>
            </a:r>
            <a:r>
              <a:rPr lang="en-US" dirty="0" smtClean="0"/>
              <a:t> and </a:t>
            </a:r>
            <a:r>
              <a:rPr lang="en-US" dirty="0" smtClean="0">
                <a:solidFill>
                  <a:srgbClr val="C00000"/>
                </a:solidFill>
              </a:rPr>
              <a:t>Physicians</a:t>
            </a:r>
            <a:r>
              <a:rPr lang="en-US" dirty="0" smtClean="0"/>
              <a:t> rather than </a:t>
            </a:r>
            <a:r>
              <a:rPr lang="en-US" dirty="0" smtClean="0">
                <a:solidFill>
                  <a:srgbClr val="C00000"/>
                </a:solidFill>
              </a:rPr>
              <a:t>Women physicians</a:t>
            </a:r>
          </a:p>
          <a:p>
            <a:r>
              <a:rPr lang="en-US" dirty="0" smtClean="0"/>
              <a:t>Limited hierarchy will be provided (</a:t>
            </a:r>
            <a:r>
              <a:rPr lang="en-US" dirty="0" smtClean="0">
                <a:solidFill>
                  <a:srgbClr val="C00000"/>
                </a:solidFill>
              </a:rPr>
              <a:t>Physicians</a:t>
            </a:r>
            <a:r>
              <a:rPr lang="en-US" dirty="0" smtClean="0"/>
              <a:t> is a narrower term to </a:t>
            </a:r>
            <a:r>
              <a:rPr lang="en-US" dirty="0" smtClean="0">
                <a:solidFill>
                  <a:srgbClr val="C00000"/>
                </a:solidFill>
              </a:rPr>
              <a:t>Medical personnel</a:t>
            </a:r>
            <a:r>
              <a:rPr lang="en-US" dirty="0" smtClean="0"/>
              <a:t>)</a:t>
            </a:r>
          </a:p>
          <a:p>
            <a:r>
              <a:rPr lang="en-US" dirty="0" smtClean="0"/>
              <a:t>Each term will have a category code in its authority record (in field 072) to specify the demographic group the term belongs to (e.g., age group; ethnic/cultural group; gender group; nationality/regional group; occupational/field of activity group; religious group)</a:t>
            </a:r>
          </a:p>
          <a:p>
            <a:r>
              <a:rPr lang="en-US" dirty="0" smtClean="0"/>
              <a:t>Terms will be available through Classification Web. Other distribution means (e.g., authorities available in OCLC; free on the LC website) are still being discussed</a:t>
            </a:r>
            <a:endParaRPr lang="en-US" dirty="0"/>
          </a:p>
        </p:txBody>
      </p:sp>
      <p:sp>
        <p:nvSpPr>
          <p:cNvPr id="5" name="Slide Number Placeholder 4"/>
          <p:cNvSpPr>
            <a:spLocks noGrp="1"/>
          </p:cNvSpPr>
          <p:nvPr>
            <p:ph type="sldNum" sz="quarter" idx="12"/>
          </p:nvPr>
        </p:nvSpPr>
        <p:spPr/>
        <p:txBody>
          <a:bodyPr/>
          <a:lstStyle/>
          <a:p>
            <a:fld id="{CE14B45F-95F4-4547-87A1-3E0CDC93B7D5}"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LCDGT</a:t>
            </a:r>
            <a:endParaRPr lang="en-US" dirty="0"/>
          </a:p>
        </p:txBody>
      </p:sp>
      <p:sp>
        <p:nvSpPr>
          <p:cNvPr id="4" name="Content Placeholder 3"/>
          <p:cNvSpPr>
            <a:spLocks noGrp="1"/>
          </p:cNvSpPr>
          <p:nvPr>
            <p:ph idx="1"/>
          </p:nvPr>
        </p:nvSpPr>
        <p:spPr>
          <a:xfrm>
            <a:off x="457200" y="1447800"/>
            <a:ext cx="8229600" cy="5105400"/>
          </a:xfrm>
        </p:spPr>
        <p:txBody>
          <a:bodyPr>
            <a:normAutofit/>
          </a:bodyPr>
          <a:lstStyle/>
          <a:p>
            <a:r>
              <a:rPr lang="en-US" dirty="0" smtClean="0"/>
              <a:t>Sample authority record</a:t>
            </a:r>
          </a:p>
          <a:p>
            <a:pPr>
              <a:buNone/>
            </a:pPr>
            <a:endParaRPr lang="en-US" dirty="0" smtClean="0"/>
          </a:p>
          <a:p>
            <a:pPr>
              <a:buNone/>
            </a:pPr>
            <a:r>
              <a:rPr lang="en-US" dirty="0" smtClean="0"/>
              <a:t>	010 __ $a dg2014000100</a:t>
            </a:r>
          </a:p>
          <a:p>
            <a:pPr>
              <a:buNone/>
            </a:pPr>
            <a:r>
              <a:rPr lang="en-US" dirty="0" smtClean="0"/>
              <a:t>	040 __ $a DLC $b eng $c DLC $e </a:t>
            </a:r>
            <a:r>
              <a:rPr lang="en-US" dirty="0" err="1" smtClean="0"/>
              <a:t>lcdgt</a:t>
            </a:r>
            <a:endParaRPr lang="en-US" dirty="0" smtClean="0"/>
          </a:p>
          <a:p>
            <a:pPr>
              <a:buNone/>
            </a:pPr>
            <a:r>
              <a:rPr lang="en-US" dirty="0" smtClean="0"/>
              <a:t>	072 _7 $a </a:t>
            </a:r>
            <a:r>
              <a:rPr lang="en-US" dirty="0" err="1" smtClean="0"/>
              <a:t>gdr</a:t>
            </a:r>
            <a:r>
              <a:rPr lang="en-US" dirty="0" smtClean="0"/>
              <a:t> $2 </a:t>
            </a:r>
            <a:r>
              <a:rPr lang="en-US" dirty="0" err="1" smtClean="0"/>
              <a:t>lcdgt</a:t>
            </a:r>
            <a:endParaRPr lang="en-US" dirty="0" smtClean="0"/>
          </a:p>
          <a:p>
            <a:pPr>
              <a:buNone/>
            </a:pPr>
            <a:r>
              <a:rPr lang="en-US" dirty="0" smtClean="0"/>
              <a:t>	150 __ $a Women</a:t>
            </a:r>
          </a:p>
          <a:p>
            <a:pPr>
              <a:buNone/>
            </a:pPr>
            <a:r>
              <a:rPr lang="en-US" dirty="0" smtClean="0"/>
              <a:t>	450 __ $a Females</a:t>
            </a:r>
          </a:p>
        </p:txBody>
      </p:sp>
      <p:sp>
        <p:nvSpPr>
          <p:cNvPr id="5" name="Slide Number Placeholder 4"/>
          <p:cNvSpPr>
            <a:spLocks noGrp="1"/>
          </p:cNvSpPr>
          <p:nvPr>
            <p:ph type="sldNum" sz="quarter" idx="12"/>
          </p:nvPr>
        </p:nvSpPr>
        <p:spPr/>
        <p:txBody>
          <a:bodyPr/>
          <a:lstStyle/>
          <a:p>
            <a:fld id="{CE14B45F-95F4-4547-87A1-3E0CDC93B7D5}"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LCDGT and LCGFT used together </a:t>
            </a:r>
            <a:endParaRPr lang="en-US" dirty="0"/>
          </a:p>
        </p:txBody>
      </p:sp>
      <p:sp>
        <p:nvSpPr>
          <p:cNvPr id="4" name="Content Placeholder 3"/>
          <p:cNvSpPr>
            <a:spLocks noGrp="1"/>
          </p:cNvSpPr>
          <p:nvPr>
            <p:ph idx="1"/>
          </p:nvPr>
        </p:nvSpPr>
        <p:spPr>
          <a:xfrm>
            <a:off x="457200" y="1447800"/>
            <a:ext cx="8229600" cy="5105400"/>
          </a:xfrm>
        </p:spPr>
        <p:txBody>
          <a:bodyPr>
            <a:normAutofit/>
          </a:bodyPr>
          <a:lstStyle/>
          <a:p>
            <a:r>
              <a:rPr lang="en-US" dirty="0" smtClean="0"/>
              <a:t>Bibliographic record</a:t>
            </a:r>
          </a:p>
          <a:p>
            <a:pPr marL="411163" lvl="1" indent="0">
              <a:buNone/>
            </a:pPr>
            <a:endParaRPr lang="en-US" sz="800" dirty="0" smtClean="0"/>
          </a:p>
          <a:p>
            <a:pPr marL="411163" lvl="1" indent="0">
              <a:buNone/>
            </a:pPr>
            <a:r>
              <a:rPr lang="en-US" dirty="0" smtClean="0"/>
              <a:t>Currently:</a:t>
            </a:r>
          </a:p>
          <a:p>
            <a:pPr marL="411163" lvl="1" indent="0">
              <a:buNone/>
            </a:pPr>
            <a:r>
              <a:rPr lang="en-US" dirty="0" smtClean="0">
                <a:solidFill>
                  <a:srgbClr val="7030A0"/>
                </a:solidFill>
              </a:rPr>
              <a:t>650 _0 $a Children’s poetry, American.</a:t>
            </a:r>
          </a:p>
          <a:p>
            <a:pPr marL="411163" lvl="1" indent="0">
              <a:buNone/>
            </a:pPr>
            <a:r>
              <a:rPr lang="en-US" dirty="0" smtClean="0">
                <a:solidFill>
                  <a:srgbClr val="7030A0"/>
                </a:solidFill>
              </a:rPr>
              <a:t>650 _0 $a American poetry $x Women authors.</a:t>
            </a:r>
          </a:p>
          <a:p>
            <a:pPr marL="411163" lvl="1" indent="0">
              <a:buNone/>
            </a:pPr>
            <a:endParaRPr lang="en-US" sz="900" dirty="0" smtClean="0">
              <a:solidFill>
                <a:srgbClr val="FFC000"/>
              </a:solidFill>
            </a:endParaRPr>
          </a:p>
          <a:p>
            <a:pPr marL="411163" lvl="1" indent="0">
              <a:buNone/>
            </a:pPr>
            <a:r>
              <a:rPr lang="en-US" dirty="0" smtClean="0"/>
              <a:t>After implementation:</a:t>
            </a:r>
          </a:p>
          <a:p>
            <a:pPr marL="411163" lvl="1" indent="0">
              <a:buNone/>
            </a:pPr>
            <a:r>
              <a:rPr lang="en-US" dirty="0" smtClean="0">
                <a:solidFill>
                  <a:srgbClr val="C00000"/>
                </a:solidFill>
              </a:rPr>
              <a:t>385 __ $a Children $2 </a:t>
            </a:r>
            <a:r>
              <a:rPr lang="en-US" dirty="0" err="1" smtClean="0">
                <a:solidFill>
                  <a:srgbClr val="C00000"/>
                </a:solidFill>
              </a:rPr>
              <a:t>lcdgt</a:t>
            </a:r>
            <a:endParaRPr lang="en-US" dirty="0" smtClean="0">
              <a:solidFill>
                <a:srgbClr val="C00000"/>
              </a:solidFill>
            </a:endParaRPr>
          </a:p>
          <a:p>
            <a:pPr marL="411163" lvl="1" indent="0">
              <a:buNone/>
            </a:pPr>
            <a:r>
              <a:rPr lang="en-US" dirty="0" smtClean="0">
                <a:solidFill>
                  <a:srgbClr val="C00000"/>
                </a:solidFill>
              </a:rPr>
              <a:t>386 __ $a Women $a Americans $2 </a:t>
            </a:r>
            <a:r>
              <a:rPr lang="en-US" dirty="0" err="1" smtClean="0">
                <a:solidFill>
                  <a:srgbClr val="C00000"/>
                </a:solidFill>
              </a:rPr>
              <a:t>lcdgt</a:t>
            </a:r>
            <a:endParaRPr lang="en-US" dirty="0" smtClean="0">
              <a:solidFill>
                <a:srgbClr val="C00000"/>
              </a:solidFill>
            </a:endParaRPr>
          </a:p>
          <a:p>
            <a:pPr marL="411163" lvl="1" indent="0">
              <a:buNone/>
            </a:pPr>
            <a:r>
              <a:rPr lang="en-US" dirty="0" smtClean="0">
                <a:solidFill>
                  <a:srgbClr val="C00000"/>
                </a:solidFill>
              </a:rPr>
              <a:t>655 _7 $a Poetry. $2 </a:t>
            </a:r>
            <a:r>
              <a:rPr lang="en-US" dirty="0" err="1" smtClean="0">
                <a:solidFill>
                  <a:srgbClr val="C00000"/>
                </a:solidFill>
              </a:rPr>
              <a:t>lcgft</a:t>
            </a:r>
            <a:endParaRPr lang="en-US" dirty="0">
              <a:solidFill>
                <a:srgbClr val="C00000"/>
              </a:solidFill>
            </a:endParaRPr>
          </a:p>
        </p:txBody>
      </p:sp>
      <p:sp>
        <p:nvSpPr>
          <p:cNvPr id="5" name="Slide Number Placeholder 4"/>
          <p:cNvSpPr>
            <a:spLocks noGrp="1"/>
          </p:cNvSpPr>
          <p:nvPr>
            <p:ph type="sldNum" sz="quarter" idx="12"/>
          </p:nvPr>
        </p:nvSpPr>
        <p:spPr/>
        <p:txBody>
          <a:bodyPr/>
          <a:lstStyle/>
          <a:p>
            <a:fld id="{CE14B45F-95F4-4547-87A1-3E0CDC93B7D5}"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MARC 388 - Time Period of Creation (R)</a:t>
            </a:r>
            <a:endParaRPr lang="en-US" dirty="0"/>
          </a:p>
        </p:txBody>
      </p:sp>
      <p:sp>
        <p:nvSpPr>
          <p:cNvPr id="4" name="Content Placeholder 3"/>
          <p:cNvSpPr>
            <a:spLocks noGrp="1"/>
          </p:cNvSpPr>
          <p:nvPr>
            <p:ph idx="1"/>
          </p:nvPr>
        </p:nvSpPr>
        <p:spPr/>
        <p:txBody>
          <a:bodyPr>
            <a:normAutofit lnSpcReduction="10000"/>
          </a:bodyPr>
          <a:lstStyle/>
          <a:p>
            <a:r>
              <a:rPr lang="en-US" dirty="0" smtClean="0"/>
              <a:t>First indicator - </a:t>
            </a:r>
            <a:r>
              <a:rPr lang="en-US" i="1" dirty="0" smtClean="0"/>
              <a:t>Type of time period</a:t>
            </a:r>
          </a:p>
          <a:p>
            <a:pPr>
              <a:buNone/>
            </a:pPr>
            <a:r>
              <a:rPr lang="en-US" i="1" dirty="0" smtClean="0"/>
              <a:t>	</a:t>
            </a:r>
            <a:r>
              <a:rPr lang="en-US" dirty="0" smtClean="0"/>
              <a:t># - No information provided</a:t>
            </a:r>
          </a:p>
          <a:p>
            <a:pPr>
              <a:buNone/>
            </a:pPr>
            <a:r>
              <a:rPr lang="en-US" dirty="0" smtClean="0"/>
              <a:t>	1 - Creation</a:t>
            </a:r>
          </a:p>
          <a:p>
            <a:pPr>
              <a:buNone/>
            </a:pPr>
            <a:r>
              <a:rPr lang="en-US" dirty="0" smtClean="0"/>
              <a:t>	2 - Creation of aggregation</a:t>
            </a:r>
          </a:p>
          <a:p>
            <a:r>
              <a:rPr lang="en-US" dirty="0" smtClean="0"/>
              <a:t>Second indicator not defined</a:t>
            </a:r>
          </a:p>
          <a:p>
            <a:r>
              <a:rPr lang="en-US" dirty="0" smtClean="0"/>
              <a:t>Subfields</a:t>
            </a:r>
          </a:p>
          <a:p>
            <a:pPr>
              <a:buNone/>
            </a:pPr>
            <a:r>
              <a:rPr lang="en-US" dirty="0" smtClean="0"/>
              <a:t>	$a - Time period of creation term (R)</a:t>
            </a:r>
          </a:p>
          <a:p>
            <a:pPr>
              <a:buNone/>
            </a:pPr>
            <a:r>
              <a:rPr lang="en-US" dirty="0" smtClean="0"/>
              <a:t>	$2 - Source of term (NR)</a:t>
            </a:r>
            <a:endParaRPr lang="en-US" dirty="0"/>
          </a:p>
        </p:txBody>
      </p:sp>
      <p:sp>
        <p:nvSpPr>
          <p:cNvPr id="5" name="Slide Number Placeholder 4"/>
          <p:cNvSpPr>
            <a:spLocks noGrp="1"/>
          </p:cNvSpPr>
          <p:nvPr>
            <p:ph type="sldNum" sz="quarter" idx="12"/>
          </p:nvPr>
        </p:nvSpPr>
        <p:spPr/>
        <p:txBody>
          <a:bodyPr/>
          <a:lstStyle/>
          <a:p>
            <a:fld id="{CE14B45F-95F4-4547-87A1-3E0CDC93B7D5}"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LCGFT</a:t>
            </a:r>
            <a:endParaRPr lang="en-US" dirty="0"/>
          </a:p>
        </p:txBody>
      </p:sp>
      <p:sp>
        <p:nvSpPr>
          <p:cNvPr id="4" name="Content Placeholder 3"/>
          <p:cNvSpPr>
            <a:spLocks noGrp="1"/>
          </p:cNvSpPr>
          <p:nvPr>
            <p:ph idx="1"/>
          </p:nvPr>
        </p:nvSpPr>
        <p:spPr>
          <a:xfrm>
            <a:off x="457200" y="1447800"/>
            <a:ext cx="8229600" cy="5105400"/>
          </a:xfrm>
        </p:spPr>
        <p:txBody>
          <a:bodyPr>
            <a:normAutofit fontScale="92500" lnSpcReduction="10000"/>
          </a:bodyPr>
          <a:lstStyle/>
          <a:p>
            <a:r>
              <a:rPr lang="en-US" dirty="0" smtClean="0"/>
              <a:t>LCSH terms that include chronological aspects will not be valid in LCGFT</a:t>
            </a:r>
          </a:p>
          <a:p>
            <a:r>
              <a:rPr lang="en-US" dirty="0" smtClean="0"/>
              <a:t>Examples: </a:t>
            </a:r>
          </a:p>
          <a:p>
            <a:pPr lvl="1"/>
            <a:r>
              <a:rPr lang="en-US" dirty="0" smtClean="0"/>
              <a:t>Operas $y 18th century</a:t>
            </a:r>
          </a:p>
          <a:p>
            <a:pPr lvl="1"/>
            <a:r>
              <a:rPr lang="en-US" dirty="0" smtClean="0"/>
              <a:t>English drama $y 19th century</a:t>
            </a:r>
          </a:p>
          <a:p>
            <a:pPr lvl="1"/>
            <a:r>
              <a:rPr lang="en-US" dirty="0" smtClean="0"/>
              <a:t>Rock music $y 2011-2020</a:t>
            </a:r>
          </a:p>
          <a:p>
            <a:pPr lvl="1"/>
            <a:r>
              <a:rPr lang="en-US" dirty="0" smtClean="0"/>
              <a:t>Literature, Medieval</a:t>
            </a:r>
          </a:p>
          <a:p>
            <a:r>
              <a:rPr lang="en-US" dirty="0" smtClean="0"/>
              <a:t>When LCGFT for literature and music is implemented, the chronological aspect will be recorded in coded form in field 046 and/or with a controlled term in field 388</a:t>
            </a:r>
          </a:p>
          <a:p>
            <a:pPr lvl="1">
              <a:buNone/>
            </a:pPr>
            <a:endParaRPr lang="en-US" dirty="0" smtClean="0"/>
          </a:p>
          <a:p>
            <a:pPr lvl="1"/>
            <a:endParaRPr lang="en-US" dirty="0" smtClean="0"/>
          </a:p>
        </p:txBody>
      </p:sp>
      <p:sp>
        <p:nvSpPr>
          <p:cNvPr id="5" name="Slide Number Placeholder 4"/>
          <p:cNvSpPr>
            <a:spLocks noGrp="1"/>
          </p:cNvSpPr>
          <p:nvPr>
            <p:ph type="sldNum" sz="quarter" idx="12"/>
          </p:nvPr>
        </p:nvSpPr>
        <p:spPr/>
        <p:txBody>
          <a:bodyPr/>
          <a:lstStyle/>
          <a:p>
            <a:fld id="{CE14B45F-95F4-4547-87A1-3E0CDC93B7D5}"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3800" dirty="0" smtClean="0"/>
              <a:t>LCGFT in conjunction with LCDGT, 388, etc.</a:t>
            </a:r>
            <a:endParaRPr lang="en-US" sz="3800" dirty="0"/>
          </a:p>
        </p:txBody>
      </p:sp>
      <p:sp>
        <p:nvSpPr>
          <p:cNvPr id="4" name="Content Placeholder 3"/>
          <p:cNvSpPr>
            <a:spLocks noGrp="1"/>
          </p:cNvSpPr>
          <p:nvPr>
            <p:ph idx="1"/>
          </p:nvPr>
        </p:nvSpPr>
        <p:spPr>
          <a:xfrm>
            <a:off x="457200" y="1447800"/>
            <a:ext cx="8229600" cy="5105400"/>
          </a:xfrm>
        </p:spPr>
        <p:txBody>
          <a:bodyPr>
            <a:normAutofit/>
          </a:bodyPr>
          <a:lstStyle/>
          <a:p>
            <a:r>
              <a:rPr lang="en-US" dirty="0" smtClean="0"/>
              <a:t>Bibliographic record</a:t>
            </a:r>
          </a:p>
          <a:p>
            <a:pPr lvl="1">
              <a:buNone/>
            </a:pPr>
            <a:r>
              <a:rPr lang="en-US" dirty="0" smtClean="0"/>
              <a:t>Currently:</a:t>
            </a:r>
          </a:p>
          <a:p>
            <a:pPr lvl="1">
              <a:buNone/>
            </a:pPr>
            <a:r>
              <a:rPr lang="en-US" dirty="0" smtClean="0"/>
              <a:t>245 00 $a Violin concertos by Black composers of the 18th &amp; 19th centuries.</a:t>
            </a:r>
          </a:p>
          <a:p>
            <a:pPr lvl="1">
              <a:buNone/>
            </a:pPr>
            <a:r>
              <a:rPr lang="en-US" dirty="0" smtClean="0">
                <a:solidFill>
                  <a:srgbClr val="7030A0"/>
                </a:solidFill>
              </a:rPr>
              <a:t>650 _0 $a Concertos (Violin)</a:t>
            </a:r>
          </a:p>
          <a:p>
            <a:pPr lvl="1">
              <a:buNone/>
            </a:pPr>
            <a:r>
              <a:rPr lang="en-US" dirty="0" smtClean="0">
                <a:solidFill>
                  <a:srgbClr val="7030A0"/>
                </a:solidFill>
              </a:rPr>
              <a:t>650 _0 $a Concertos (Violin with string orchestra)</a:t>
            </a:r>
          </a:p>
          <a:p>
            <a:pPr lvl="1">
              <a:buNone/>
            </a:pPr>
            <a:r>
              <a:rPr lang="en-US" dirty="0" smtClean="0">
                <a:solidFill>
                  <a:srgbClr val="7030A0"/>
                </a:solidFill>
              </a:rPr>
              <a:t>650 _0 $a Violin with orchestra.</a:t>
            </a:r>
          </a:p>
          <a:p>
            <a:pPr lvl="1">
              <a:buNone/>
            </a:pPr>
            <a:r>
              <a:rPr lang="en-US" dirty="0" smtClean="0">
                <a:solidFill>
                  <a:srgbClr val="7030A0"/>
                </a:solidFill>
              </a:rPr>
              <a:t>650 _0 $a Composers, Black.</a:t>
            </a:r>
          </a:p>
          <a:p>
            <a:pPr lvl="1">
              <a:buNone/>
            </a:pPr>
            <a:r>
              <a:rPr lang="en-US" dirty="0" smtClean="0">
                <a:solidFill>
                  <a:srgbClr val="7030A0"/>
                </a:solidFill>
              </a:rPr>
              <a:t>650 _0 $a Orchestral music $y 18th century.</a:t>
            </a:r>
          </a:p>
          <a:p>
            <a:pPr lvl="1">
              <a:buNone/>
            </a:pPr>
            <a:r>
              <a:rPr lang="en-US" dirty="0" smtClean="0">
                <a:solidFill>
                  <a:srgbClr val="7030A0"/>
                </a:solidFill>
              </a:rPr>
              <a:t>650 _0 $a Orchestral music $y 19th century.</a:t>
            </a:r>
          </a:p>
        </p:txBody>
      </p:sp>
      <p:sp>
        <p:nvSpPr>
          <p:cNvPr id="5" name="Slide Number Placeholder 4"/>
          <p:cNvSpPr>
            <a:spLocks noGrp="1"/>
          </p:cNvSpPr>
          <p:nvPr>
            <p:ph type="sldNum" sz="quarter" idx="12"/>
          </p:nvPr>
        </p:nvSpPr>
        <p:spPr/>
        <p:txBody>
          <a:bodyPr/>
          <a:lstStyle/>
          <a:p>
            <a:fld id="{CE14B45F-95F4-4547-87A1-3E0CDC93B7D5}"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sz="3800" dirty="0" smtClean="0"/>
              <a:t>LCGFT in conjunction with LCDGT, 388, etc.</a:t>
            </a:r>
            <a:endParaRPr lang="en-US" sz="3800" dirty="0"/>
          </a:p>
        </p:txBody>
      </p:sp>
      <p:sp>
        <p:nvSpPr>
          <p:cNvPr id="4" name="Content Placeholder 3"/>
          <p:cNvSpPr>
            <a:spLocks noGrp="1"/>
          </p:cNvSpPr>
          <p:nvPr>
            <p:ph idx="1"/>
          </p:nvPr>
        </p:nvSpPr>
        <p:spPr>
          <a:xfrm>
            <a:off x="457200" y="1447800"/>
            <a:ext cx="8229600" cy="5105400"/>
          </a:xfrm>
        </p:spPr>
        <p:txBody>
          <a:bodyPr>
            <a:normAutofit lnSpcReduction="10000"/>
          </a:bodyPr>
          <a:lstStyle/>
          <a:p>
            <a:r>
              <a:rPr lang="en-US" dirty="0" smtClean="0"/>
              <a:t>Bibliographic record</a:t>
            </a:r>
          </a:p>
          <a:p>
            <a:pPr lvl="1">
              <a:buNone/>
            </a:pPr>
            <a:r>
              <a:rPr lang="en-US" dirty="0" smtClean="0"/>
              <a:t>After implementation:</a:t>
            </a:r>
          </a:p>
          <a:p>
            <a:pPr lvl="1">
              <a:buNone/>
            </a:pPr>
            <a:r>
              <a:rPr lang="en-US" dirty="0" smtClean="0">
                <a:solidFill>
                  <a:srgbClr val="C00000"/>
                </a:solidFill>
              </a:rPr>
              <a:t>046 __ $k 1997 $o 1775 $p 1899</a:t>
            </a:r>
          </a:p>
          <a:p>
            <a:pPr lvl="1">
              <a:buNone/>
            </a:pPr>
            <a:r>
              <a:rPr lang="en-US" dirty="0" smtClean="0"/>
              <a:t>245 00 $a Violin concertos by Black composers of the 18th &amp; 19th centuries.</a:t>
            </a:r>
          </a:p>
          <a:p>
            <a:pPr lvl="1">
              <a:buNone/>
            </a:pPr>
            <a:r>
              <a:rPr lang="en-US" dirty="0" smtClean="0">
                <a:solidFill>
                  <a:srgbClr val="C00000"/>
                </a:solidFill>
              </a:rPr>
              <a:t>382 0_ $b violin $a orchestra $2 </a:t>
            </a:r>
            <a:r>
              <a:rPr lang="en-US" dirty="0" err="1" smtClean="0">
                <a:solidFill>
                  <a:srgbClr val="C00000"/>
                </a:solidFill>
              </a:rPr>
              <a:t>lcmpt</a:t>
            </a:r>
            <a:endParaRPr lang="en-US" dirty="0" smtClean="0">
              <a:solidFill>
                <a:srgbClr val="C00000"/>
              </a:solidFill>
            </a:endParaRPr>
          </a:p>
          <a:p>
            <a:pPr lvl="1">
              <a:buNone/>
            </a:pPr>
            <a:r>
              <a:rPr lang="en-US" dirty="0" smtClean="0">
                <a:solidFill>
                  <a:srgbClr val="C00000"/>
                </a:solidFill>
              </a:rPr>
              <a:t>382 0_ $b violin $a string orchestra $2 </a:t>
            </a:r>
            <a:r>
              <a:rPr lang="en-US" dirty="0" err="1" smtClean="0">
                <a:solidFill>
                  <a:srgbClr val="C00000"/>
                </a:solidFill>
              </a:rPr>
              <a:t>lcmpt</a:t>
            </a:r>
            <a:endParaRPr lang="en-US" dirty="0" smtClean="0">
              <a:solidFill>
                <a:srgbClr val="C00000"/>
              </a:solidFill>
            </a:endParaRPr>
          </a:p>
          <a:p>
            <a:pPr lvl="1">
              <a:buNone/>
            </a:pPr>
            <a:r>
              <a:rPr lang="en-US" dirty="0" smtClean="0">
                <a:solidFill>
                  <a:srgbClr val="C00000"/>
                </a:solidFill>
              </a:rPr>
              <a:t>386 __ $a Composers $a Blacks $2 </a:t>
            </a:r>
            <a:r>
              <a:rPr lang="en-US" dirty="0" err="1" smtClean="0">
                <a:solidFill>
                  <a:srgbClr val="C00000"/>
                </a:solidFill>
              </a:rPr>
              <a:t>lcdgt</a:t>
            </a:r>
            <a:endParaRPr lang="en-US" dirty="0" smtClean="0">
              <a:solidFill>
                <a:srgbClr val="C00000"/>
              </a:solidFill>
            </a:endParaRPr>
          </a:p>
          <a:p>
            <a:pPr lvl="1">
              <a:buNone/>
            </a:pPr>
            <a:r>
              <a:rPr lang="en-US" dirty="0" smtClean="0">
                <a:solidFill>
                  <a:srgbClr val="C00000"/>
                </a:solidFill>
              </a:rPr>
              <a:t>388 1_ $a 18th century $a 19th century $2 [source code for controlled vocabulary]</a:t>
            </a:r>
          </a:p>
          <a:p>
            <a:pPr lvl="1">
              <a:buNone/>
            </a:pPr>
            <a:r>
              <a:rPr lang="en-US" dirty="0" smtClean="0">
                <a:solidFill>
                  <a:srgbClr val="C00000"/>
                </a:solidFill>
              </a:rPr>
              <a:t>655 _7 $a Concertos. $2 </a:t>
            </a:r>
            <a:r>
              <a:rPr lang="en-US" dirty="0" err="1" smtClean="0">
                <a:solidFill>
                  <a:srgbClr val="C00000"/>
                </a:solidFill>
              </a:rPr>
              <a:t>lcgft</a:t>
            </a:r>
            <a:endParaRPr lang="en-US" dirty="0" smtClean="0">
              <a:solidFill>
                <a:srgbClr val="C00000"/>
              </a:solidFill>
            </a:endParaRPr>
          </a:p>
          <a:p>
            <a:pPr lvl="1"/>
            <a:endParaRPr lang="en-US" dirty="0" smtClean="0"/>
          </a:p>
        </p:txBody>
      </p:sp>
      <p:sp>
        <p:nvSpPr>
          <p:cNvPr id="5" name="Slide Number Placeholder 4"/>
          <p:cNvSpPr>
            <a:spLocks noGrp="1"/>
          </p:cNvSpPr>
          <p:nvPr>
            <p:ph type="sldNum" sz="quarter" idx="12"/>
          </p:nvPr>
        </p:nvSpPr>
        <p:spPr/>
        <p:txBody>
          <a:bodyPr/>
          <a:lstStyle/>
          <a:p>
            <a:fld id="{CE14B45F-95F4-4547-87A1-3E0CDC93B7D5}" type="slidenum">
              <a:rPr lang="en-US" smtClean="0"/>
              <a:pPr/>
              <a:t>68</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3" name="Content Placeholder 2"/>
          <p:cNvSpPr>
            <a:spLocks noGrp="1"/>
          </p:cNvSpPr>
          <p:nvPr>
            <p:ph idx="1"/>
          </p:nvPr>
        </p:nvSpPr>
        <p:spPr>
          <a:xfrm>
            <a:off x="1219200" y="1981200"/>
            <a:ext cx="6858000" cy="4114800"/>
          </a:xfrm>
        </p:spPr>
        <p:txBody>
          <a:bodyPr>
            <a:normAutofit fontScale="92500" lnSpcReduction="10000"/>
          </a:bodyPr>
          <a:lstStyle/>
          <a:p>
            <a:pPr>
              <a:defRPr/>
            </a:pPr>
            <a:r>
              <a:rPr lang="en-US" dirty="0" smtClean="0"/>
              <a:t>If nature of relationship cannot be ascertained even at a general level, don’t use a designator</a:t>
            </a:r>
          </a:p>
          <a:p>
            <a:pPr>
              <a:defRPr/>
            </a:pPr>
            <a:r>
              <a:rPr lang="en-US" dirty="0" smtClean="0"/>
              <a:t>Follow the definitions and FRBR level used in RDA for designators, e.g.</a:t>
            </a:r>
          </a:p>
          <a:p>
            <a:pPr lvl="1">
              <a:defRPr/>
            </a:pPr>
            <a:r>
              <a:rPr lang="en-US" i="1" dirty="0" smtClean="0"/>
              <a:t>artist</a:t>
            </a:r>
            <a:r>
              <a:rPr lang="en-US" dirty="0" smtClean="0"/>
              <a:t> (work level designator for a creator)</a:t>
            </a:r>
          </a:p>
          <a:p>
            <a:pPr lvl="1">
              <a:buFont typeface="Wingdings" panose="05000000000000000000" pitchFamily="2" charset="2"/>
              <a:buNone/>
              <a:defRPr/>
            </a:pPr>
            <a:r>
              <a:rPr lang="en-US" dirty="0" smtClean="0"/>
              <a:t>   vs.</a:t>
            </a:r>
          </a:p>
          <a:p>
            <a:pPr lvl="1">
              <a:defRPr/>
            </a:pPr>
            <a:r>
              <a:rPr lang="en-US" i="1" dirty="0" smtClean="0"/>
              <a:t>illustrator </a:t>
            </a:r>
            <a:r>
              <a:rPr lang="en-US" dirty="0" smtClean="0"/>
              <a:t>(expression level designator for a contributor)</a:t>
            </a:r>
            <a:endParaRPr lang="en-US" dirty="0" smtClean="0">
              <a:ea typeface="+mn-ea"/>
            </a:endParaRPr>
          </a:p>
          <a:p>
            <a:pPr>
              <a:buFont typeface="Wingdings" panose="05000000000000000000" pitchFamily="2" charset="2"/>
              <a:buNone/>
              <a:defRPr/>
            </a:pPr>
            <a:endParaRPr lang="en-US" dirty="0"/>
          </a:p>
        </p:txBody>
      </p:sp>
      <p:sp>
        <p:nvSpPr>
          <p:cNvPr id="15364"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FCA01F6E-E10F-414A-8A51-1D4D3A32FDBC}" type="slidenum">
              <a:rPr lang="en-US" altLang="en-US">
                <a:solidFill>
                  <a:srgbClr val="000000"/>
                </a:solidFill>
              </a:rPr>
              <a:pPr eaLnBrk="1" hangingPunct="1"/>
              <a:t>7</a:t>
            </a:fld>
            <a:endParaRPr lang="en-US" altLang="en-US">
              <a:solidFill>
                <a:srgbClr val="000000"/>
              </a:solidFill>
            </a:endParaRPr>
          </a:p>
        </p:txBody>
      </p:sp>
    </p:spTree>
    <p:extLst>
      <p:ext uri="{BB962C8B-B14F-4D97-AF65-F5344CB8AC3E}">
        <p14:creationId xmlns:p14="http://schemas.microsoft.com/office/powerpoint/2010/main" xmlns="" val="74985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3" name="Content Placeholder 2"/>
          <p:cNvSpPr>
            <a:spLocks noGrp="1"/>
          </p:cNvSpPr>
          <p:nvPr>
            <p:ph idx="1"/>
          </p:nvPr>
        </p:nvSpPr>
        <p:spPr>
          <a:xfrm>
            <a:off x="1066800" y="1752600"/>
            <a:ext cx="7315200" cy="4114800"/>
          </a:xfrm>
        </p:spPr>
        <p:txBody>
          <a:bodyPr>
            <a:normAutofit/>
          </a:bodyPr>
          <a:lstStyle/>
          <a:p>
            <a:pPr>
              <a:spcAft>
                <a:spcPts val="1200"/>
              </a:spcAft>
              <a:defRPr/>
            </a:pPr>
            <a:r>
              <a:rPr lang="en-US" sz="3000" dirty="0" smtClean="0"/>
              <a:t>Preferably, use repeatable $e (or $j in 111/711) when entity has multiple roles; add the designators in WEMI order</a:t>
            </a:r>
          </a:p>
          <a:p>
            <a:pPr lvl="1">
              <a:buFont typeface="Wingdings" panose="05000000000000000000" pitchFamily="2" charset="2"/>
              <a:buNone/>
              <a:defRPr/>
            </a:pPr>
            <a:r>
              <a:rPr lang="en-US" dirty="0" smtClean="0"/>
              <a:t>	</a:t>
            </a:r>
            <a:r>
              <a:rPr lang="en-US" sz="2300" dirty="0"/>
              <a:t>100 1_ </a:t>
            </a:r>
            <a:r>
              <a:rPr lang="en-US" sz="2300" dirty="0" err="1"/>
              <a:t>Sendak</a:t>
            </a:r>
            <a:r>
              <a:rPr lang="en-US" sz="2300" dirty="0"/>
              <a:t>, Maurice, </a:t>
            </a:r>
            <a:r>
              <a:rPr lang="en-US" sz="2300" b="1" dirty="0">
                <a:solidFill>
                  <a:srgbClr val="C00000"/>
                </a:solidFill>
              </a:rPr>
              <a:t>$e author, $</a:t>
            </a:r>
            <a:r>
              <a:rPr lang="en-US" sz="2300" b="1" dirty="0" smtClean="0">
                <a:solidFill>
                  <a:srgbClr val="C00000"/>
                </a:solidFill>
              </a:rPr>
              <a:t>e </a:t>
            </a:r>
            <a:r>
              <a:rPr lang="en-US" sz="2300" b="1" dirty="0">
                <a:solidFill>
                  <a:srgbClr val="C00000"/>
                </a:solidFill>
              </a:rPr>
              <a:t>illustrator.</a:t>
            </a:r>
          </a:p>
          <a:p>
            <a:pPr lvl="1">
              <a:spcBef>
                <a:spcPts val="0"/>
              </a:spcBef>
              <a:buFont typeface="Wingdings" panose="05000000000000000000" pitchFamily="2" charset="2"/>
              <a:buNone/>
              <a:defRPr/>
            </a:pPr>
            <a:endParaRPr lang="en-US" sz="2300" b="1" dirty="0">
              <a:solidFill>
                <a:srgbClr val="C00000"/>
              </a:solidFill>
            </a:endParaRPr>
          </a:p>
          <a:p>
            <a:pPr lvl="1">
              <a:buFont typeface="Wingdings" panose="05000000000000000000" pitchFamily="2" charset="2"/>
              <a:buNone/>
              <a:defRPr/>
            </a:pPr>
            <a:r>
              <a:rPr lang="en-US" sz="2300" b="1" dirty="0">
                <a:solidFill>
                  <a:srgbClr val="C00000"/>
                </a:solidFill>
              </a:rPr>
              <a:t>	</a:t>
            </a:r>
            <a:r>
              <a:rPr lang="en-US" sz="2300" dirty="0"/>
              <a:t>700 1_ Allen, Woody, $d 1935- </a:t>
            </a:r>
            <a:r>
              <a:rPr lang="en-US" sz="2300" b="1" dirty="0">
                <a:solidFill>
                  <a:srgbClr val="C00000"/>
                </a:solidFill>
              </a:rPr>
              <a:t>$e </a:t>
            </a:r>
            <a:r>
              <a:rPr lang="en-US" sz="2400" b="1" dirty="0" smtClean="0">
                <a:solidFill>
                  <a:srgbClr val="C00000"/>
                </a:solidFill>
              </a:rPr>
              <a:t>screenwriter, $</a:t>
            </a:r>
            <a:r>
              <a:rPr lang="en-US" sz="2400" b="1" dirty="0">
                <a:solidFill>
                  <a:srgbClr val="C00000"/>
                </a:solidFill>
              </a:rPr>
              <a:t>e </a:t>
            </a:r>
            <a:r>
              <a:rPr lang="en-US" sz="2400" b="1" dirty="0" smtClean="0">
                <a:solidFill>
                  <a:srgbClr val="C00000"/>
                </a:solidFill>
              </a:rPr>
              <a:t>	          film </a:t>
            </a:r>
            <a:r>
              <a:rPr lang="en-US" sz="2400" b="1" dirty="0">
                <a:solidFill>
                  <a:srgbClr val="C00000"/>
                </a:solidFill>
              </a:rPr>
              <a:t>director, $e </a:t>
            </a:r>
            <a:r>
              <a:rPr lang="en-US" sz="2400" b="1" dirty="0" smtClean="0">
                <a:solidFill>
                  <a:srgbClr val="C00000"/>
                </a:solidFill>
              </a:rPr>
              <a:t>actor</a:t>
            </a:r>
            <a:r>
              <a:rPr lang="en-US" sz="2400" b="1" dirty="0">
                <a:solidFill>
                  <a:srgbClr val="C00000"/>
                </a:solidFill>
              </a:rPr>
              <a:t>, $e composer </a:t>
            </a:r>
            <a:r>
              <a:rPr lang="en-US" sz="2400" b="1" dirty="0" smtClean="0">
                <a:solidFill>
                  <a:srgbClr val="C00000"/>
                </a:solidFill>
              </a:rPr>
              <a:t>		          (</a:t>
            </a:r>
            <a:r>
              <a:rPr lang="en-US" sz="2400" b="1" dirty="0">
                <a:solidFill>
                  <a:srgbClr val="C00000"/>
                </a:solidFill>
              </a:rPr>
              <a:t>expression)</a:t>
            </a:r>
            <a:endParaRPr lang="en-US" sz="2300" b="1" dirty="0">
              <a:solidFill>
                <a:srgbClr val="C00000"/>
              </a:solidFill>
            </a:endParaRPr>
          </a:p>
          <a:p>
            <a:pPr lvl="1">
              <a:defRPr/>
            </a:pPr>
            <a:endParaRPr lang="en-US" dirty="0" smtClean="0">
              <a:ea typeface="+mn-ea"/>
            </a:endParaRPr>
          </a:p>
          <a:p>
            <a:pPr>
              <a:defRPr/>
            </a:pPr>
            <a:endParaRPr lang="en-US" dirty="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AA82D75C-DF53-4566-88A1-3ACF226843E3}" type="slidenum">
              <a:rPr lang="en-US" altLang="en-US">
                <a:solidFill>
                  <a:srgbClr val="000000"/>
                </a:solidFill>
              </a:rPr>
              <a:pPr eaLnBrk="1" hangingPunct="1"/>
              <a:t>8</a:t>
            </a:fld>
            <a:endParaRPr lang="en-US" altLang="en-US">
              <a:solidFill>
                <a:srgbClr val="000000"/>
              </a:solidFill>
            </a:endParaRPr>
          </a:p>
        </p:txBody>
      </p:sp>
      <p:sp>
        <p:nvSpPr>
          <p:cNvPr id="16389" name="TextBox 4"/>
          <p:cNvSpPr txBox="1">
            <a:spLocks noChangeArrowheads="1"/>
          </p:cNvSpPr>
          <p:nvPr/>
        </p:nvSpPr>
        <p:spPr bwMode="auto">
          <a:xfrm>
            <a:off x="1905000" y="5715000"/>
            <a:ext cx="586740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b="1" i="1" dirty="0">
                <a:solidFill>
                  <a:srgbClr val="000000"/>
                </a:solidFill>
              </a:rPr>
              <a:t>Note: no comma used </a:t>
            </a:r>
            <a:r>
              <a:rPr lang="en-US" altLang="en-US" b="1" i="1" dirty="0" smtClean="0">
                <a:solidFill>
                  <a:srgbClr val="000000"/>
                </a:solidFill>
              </a:rPr>
              <a:t>after the access point when </a:t>
            </a:r>
            <a:r>
              <a:rPr lang="en-US" altLang="en-US" b="1" i="1" dirty="0">
                <a:solidFill>
                  <a:srgbClr val="000000"/>
                </a:solidFill>
              </a:rPr>
              <a:t>$</a:t>
            </a:r>
            <a:r>
              <a:rPr lang="en-US" altLang="en-US" b="1" i="1" dirty="0" smtClean="0">
                <a:solidFill>
                  <a:srgbClr val="000000"/>
                </a:solidFill>
              </a:rPr>
              <a:t>e follows </a:t>
            </a:r>
            <a:r>
              <a:rPr lang="en-US" altLang="en-US" b="1" i="1" dirty="0">
                <a:solidFill>
                  <a:srgbClr val="000000"/>
                </a:solidFill>
              </a:rPr>
              <a:t>a hyphen</a:t>
            </a:r>
          </a:p>
        </p:txBody>
      </p:sp>
    </p:spTree>
    <p:extLst>
      <p:ext uri="{BB962C8B-B14F-4D97-AF65-F5344CB8AC3E}">
        <p14:creationId xmlns:p14="http://schemas.microsoft.com/office/powerpoint/2010/main" xmlns="" val="192959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smtClean="0">
                <a:solidFill>
                  <a:schemeClr val="tx1"/>
                </a:solidFill>
              </a:rPr>
              <a:t>PCC Guidelines on Relationship Designators in Bib Records</a:t>
            </a:r>
          </a:p>
        </p:txBody>
      </p:sp>
      <p:sp>
        <p:nvSpPr>
          <p:cNvPr id="17411" name="Content Placeholder 2"/>
          <p:cNvSpPr>
            <a:spLocks noGrp="1"/>
          </p:cNvSpPr>
          <p:nvPr>
            <p:ph idx="1"/>
          </p:nvPr>
        </p:nvSpPr>
        <p:spPr>
          <a:xfrm>
            <a:off x="1295400" y="1752600"/>
            <a:ext cx="7239000" cy="4114800"/>
          </a:xfrm>
        </p:spPr>
        <p:txBody>
          <a:bodyPr>
            <a:normAutofit fontScale="92500"/>
          </a:bodyPr>
          <a:lstStyle/>
          <a:p>
            <a:r>
              <a:rPr lang="en-US" altLang="en-US" dirty="0" smtClean="0"/>
              <a:t>If necessary, multiple fields with same access point may be used instead</a:t>
            </a:r>
          </a:p>
          <a:p>
            <a:endParaRPr lang="en-US" altLang="en-US" dirty="0" smtClean="0"/>
          </a:p>
          <a:p>
            <a:pPr>
              <a:buFont typeface="Wingdings" panose="05000000000000000000" pitchFamily="2" charset="2"/>
              <a:buNone/>
            </a:pPr>
            <a:r>
              <a:rPr lang="en-US" altLang="en-US" dirty="0" smtClean="0"/>
              <a:t>	</a:t>
            </a:r>
            <a:r>
              <a:rPr lang="en-US" altLang="en-US" sz="2600" dirty="0"/>
              <a:t>100 1_ Roethke, Theodore, $d 1908-1963</a:t>
            </a:r>
            <a:r>
              <a:rPr lang="en-US" altLang="en-US" sz="2600" dirty="0" smtClean="0"/>
              <a:t>, </a:t>
            </a:r>
            <a:r>
              <a:rPr lang="en-US" altLang="en-US" sz="2600" b="1" dirty="0" smtClean="0">
                <a:solidFill>
                  <a:srgbClr val="C00000"/>
                </a:solidFill>
              </a:rPr>
              <a:t>$</a:t>
            </a:r>
            <a:r>
              <a:rPr lang="en-US" altLang="en-US" sz="2600" b="1" dirty="0">
                <a:solidFill>
                  <a:srgbClr val="C00000"/>
                </a:solidFill>
              </a:rPr>
              <a:t>e author.</a:t>
            </a:r>
            <a:endParaRPr lang="en-US" altLang="en-US" sz="2600" dirty="0">
              <a:solidFill>
                <a:srgbClr val="C00000"/>
              </a:solidFill>
            </a:endParaRPr>
          </a:p>
          <a:p>
            <a:pPr>
              <a:buFont typeface="Wingdings" panose="05000000000000000000" pitchFamily="2" charset="2"/>
              <a:buNone/>
            </a:pPr>
            <a:r>
              <a:rPr lang="en-US" altLang="en-US" sz="2600" dirty="0"/>
              <a:t>	700 1_ Roethke, Theodore, $d 1908-1963, </a:t>
            </a:r>
            <a:r>
              <a:rPr lang="en-US" altLang="en-US" sz="2600" b="1" dirty="0" smtClean="0">
                <a:solidFill>
                  <a:srgbClr val="C00000"/>
                </a:solidFill>
              </a:rPr>
              <a:t>$</a:t>
            </a:r>
            <a:r>
              <a:rPr lang="en-US" altLang="en-US" sz="2600" b="1" dirty="0">
                <a:solidFill>
                  <a:srgbClr val="C00000"/>
                </a:solidFill>
              </a:rPr>
              <a:t>e former </a:t>
            </a:r>
            <a:r>
              <a:rPr lang="en-US" altLang="en-US" sz="2600" b="1" dirty="0" smtClean="0">
                <a:solidFill>
                  <a:srgbClr val="C00000"/>
                </a:solidFill>
              </a:rPr>
              <a:t>	     owner</a:t>
            </a:r>
            <a:r>
              <a:rPr lang="en-US" altLang="en-US" sz="2600" b="1" dirty="0">
                <a:solidFill>
                  <a:srgbClr val="C00000"/>
                </a:solidFill>
              </a:rPr>
              <a:t>.  $5 </a:t>
            </a:r>
            <a:r>
              <a:rPr lang="en-US" altLang="en-US" sz="2600" b="1" dirty="0" err="1">
                <a:solidFill>
                  <a:srgbClr val="C00000"/>
                </a:solidFill>
              </a:rPr>
              <a:t>WaU</a:t>
            </a:r>
            <a:endParaRPr lang="en-US" altLang="en-US" sz="2600" dirty="0">
              <a:solidFill>
                <a:srgbClr val="C00000"/>
              </a:solidFill>
            </a:endParaRPr>
          </a:p>
          <a:p>
            <a:pPr>
              <a:buFont typeface="Wingdings" panose="05000000000000000000" pitchFamily="2" charset="2"/>
              <a:buNone/>
            </a:pPr>
            <a:endParaRPr lang="en-US" altLang="en-US" dirty="0" smtClean="0"/>
          </a:p>
          <a:p>
            <a:pPr>
              <a:buFont typeface="Wingdings" panose="05000000000000000000" pitchFamily="2" charset="2"/>
              <a:buNone/>
            </a:pPr>
            <a:r>
              <a:rPr lang="en-US" altLang="en-US" dirty="0" smtClean="0"/>
              <a:t>	</a:t>
            </a:r>
          </a:p>
          <a:p>
            <a:endParaRPr lang="en-US" altLang="en-US" dirty="0" smtClean="0"/>
          </a:p>
        </p:txBody>
      </p:sp>
      <p:sp>
        <p:nvSpPr>
          <p:cNvPr id="17412"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hangingPunct="1"/>
            <a:fld id="{2D26E61A-AEA8-4AE5-ACDA-ACBDFF2D349B}" type="slidenum">
              <a:rPr lang="en-US" altLang="en-US">
                <a:solidFill>
                  <a:srgbClr val="000000"/>
                </a:solidFill>
              </a:rPr>
              <a:pPr eaLnBrk="1" hangingPunct="1"/>
              <a:t>9</a:t>
            </a:fld>
            <a:endParaRPr lang="en-US" altLang="en-US">
              <a:solidFill>
                <a:srgbClr val="000000"/>
              </a:solidFill>
            </a:endParaRPr>
          </a:p>
        </p:txBody>
      </p:sp>
      <p:sp>
        <p:nvSpPr>
          <p:cNvPr id="17413" name="TextBox 5"/>
          <p:cNvSpPr txBox="1">
            <a:spLocks noChangeArrowheads="1"/>
          </p:cNvSpPr>
          <p:nvPr/>
        </p:nvSpPr>
        <p:spPr bwMode="auto">
          <a:xfrm>
            <a:off x="1981200" y="5257800"/>
            <a:ext cx="6019800"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ea typeface="MS PGothic" panose="020B0600070205080204" pitchFamily="34" charset="-128"/>
              </a:defRPr>
            </a:lvl1pPr>
            <a:lvl2pPr marL="742950" indent="-285750" eaLnBrk="0" hangingPunct="0">
              <a:defRPr>
                <a:solidFill>
                  <a:schemeClr val="tx1"/>
                </a:solidFill>
                <a:latin typeface="Verdana" panose="020B0604030504040204" pitchFamily="34" charset="0"/>
                <a:ea typeface="MS PGothic" panose="020B0600070205080204" pitchFamily="34" charset="-128"/>
              </a:defRPr>
            </a:lvl2pPr>
            <a:lvl3pPr marL="1143000" indent="-228600" eaLnBrk="0" hangingPunct="0">
              <a:defRPr>
                <a:solidFill>
                  <a:schemeClr val="tx1"/>
                </a:solidFill>
                <a:latin typeface="Verdana" panose="020B0604030504040204" pitchFamily="34" charset="0"/>
                <a:ea typeface="MS PGothic" panose="020B0600070205080204" pitchFamily="34" charset="-128"/>
              </a:defRPr>
            </a:lvl3pPr>
            <a:lvl4pPr marL="1600200" indent="-228600" eaLnBrk="0" hangingPunct="0">
              <a:defRPr>
                <a:solidFill>
                  <a:schemeClr val="tx1"/>
                </a:solidFill>
                <a:latin typeface="Verdana" panose="020B0604030504040204" pitchFamily="34" charset="0"/>
                <a:ea typeface="MS PGothic" panose="020B0600070205080204" pitchFamily="34" charset="-128"/>
              </a:defRPr>
            </a:lvl4pPr>
            <a:lvl5pPr marL="2057400" indent="-228600" eaLnBrk="0" hangingPunct="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eaLnBrk="1" fontAlgn="base" hangingPunct="1">
              <a:spcBef>
                <a:spcPct val="0"/>
              </a:spcBef>
              <a:spcAft>
                <a:spcPct val="0"/>
              </a:spcAft>
            </a:pPr>
            <a:r>
              <a:rPr lang="en-US" altLang="en-US" b="1" i="1" dirty="0">
                <a:solidFill>
                  <a:srgbClr val="000000"/>
                </a:solidFill>
              </a:rPr>
              <a:t>Relationship of </a:t>
            </a:r>
            <a:r>
              <a:rPr lang="en-US" altLang="en-US" b="1" dirty="0">
                <a:solidFill>
                  <a:srgbClr val="C00000"/>
                </a:solidFill>
              </a:rPr>
              <a:t>author</a:t>
            </a:r>
            <a:r>
              <a:rPr lang="en-US" altLang="en-US" b="1" i="1" dirty="0">
                <a:solidFill>
                  <a:srgbClr val="000000"/>
                </a:solidFill>
              </a:rPr>
              <a:t> applicable universally; relationship of </a:t>
            </a:r>
            <a:r>
              <a:rPr lang="en-US" altLang="en-US" b="1" dirty="0">
                <a:solidFill>
                  <a:srgbClr val="C00000"/>
                </a:solidFill>
              </a:rPr>
              <a:t>former owner </a:t>
            </a:r>
            <a:r>
              <a:rPr lang="en-US" altLang="en-US" b="1" i="1" dirty="0">
                <a:solidFill>
                  <a:srgbClr val="000000"/>
                </a:solidFill>
              </a:rPr>
              <a:t>only applicable to an item owned by UW Libraries</a:t>
            </a:r>
          </a:p>
        </p:txBody>
      </p:sp>
    </p:spTree>
    <p:extLst>
      <p:ext uri="{BB962C8B-B14F-4D97-AF65-F5344CB8AC3E}">
        <p14:creationId xmlns:p14="http://schemas.microsoft.com/office/powerpoint/2010/main" xmlns="" val="1935149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TotalTime>
  <Words>5630</Words>
  <Application>Microsoft Office PowerPoint</Application>
  <PresentationFormat>On-screen Show (4:3)</PresentationFormat>
  <Paragraphs>747</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OCLC Member Forum June 3, 2014 Seattle Public Library</vt:lpstr>
      <vt:lpstr>Three Topics</vt:lpstr>
      <vt:lpstr>Relationship Designators</vt:lpstr>
      <vt:lpstr>Relationship Designators in RDA</vt:lpstr>
      <vt:lpstr>PCC Guidelines on Relationship Designators in Bib Records</vt:lpstr>
      <vt:lpstr>PCC Guidelines on Relationship Designators in Bib Records</vt:lpstr>
      <vt:lpstr>PCC Guidelines on Relationship Designators in Bib Records</vt:lpstr>
      <vt:lpstr>PCC Guidelines on Relationship Designators in Bib Records</vt:lpstr>
      <vt:lpstr>PCC Guidelines on Relationship Designators in Bib Records</vt:lpstr>
      <vt:lpstr>PCC Guidelines on Relationship Designators in Bib Records</vt:lpstr>
      <vt:lpstr>PCC Guidelines on Relationship Designators in Bib Records</vt:lpstr>
      <vt:lpstr>PCC Guidelines on Relationship Designators in Bib Records</vt:lpstr>
      <vt:lpstr>Which direction?</vt:lpstr>
      <vt:lpstr>Slide 14</vt:lpstr>
      <vt:lpstr>Many designators changed in April 2014 </vt:lpstr>
      <vt:lpstr>Fictitious Characters</vt:lpstr>
      <vt:lpstr>Creators/Contributors can be fictitious, legendary, and real or fictitious non-humans! </vt:lpstr>
      <vt:lpstr>Creators/Contributors can be fictitious, legendary, and real or fictitious non-humans!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How can you tell if an NAR exists for a fictitious character, real non-human entity, etc.?</vt:lpstr>
      <vt:lpstr>Slide 37</vt:lpstr>
      <vt:lpstr>Slide 38</vt:lpstr>
      <vt:lpstr>Slide 39</vt:lpstr>
      <vt:lpstr>Slide 40</vt:lpstr>
      <vt:lpstr>Slide 41</vt:lpstr>
      <vt:lpstr>Slide 42</vt:lpstr>
      <vt:lpstr>Slide 43</vt:lpstr>
      <vt:lpstr>How can you tell if an NAR exists for a fictitious character, real non-human entity, etc.?</vt:lpstr>
      <vt:lpstr>Slide 45</vt:lpstr>
      <vt:lpstr>Slide 46</vt:lpstr>
      <vt:lpstr>Slide 47</vt:lpstr>
      <vt:lpstr>Slide 48</vt:lpstr>
      <vt:lpstr>Some tips and reminders</vt:lpstr>
      <vt:lpstr>Slide 50</vt:lpstr>
      <vt:lpstr>Some tips and reminders</vt:lpstr>
      <vt:lpstr>Slide 52</vt:lpstr>
      <vt:lpstr>Slide 53</vt:lpstr>
      <vt:lpstr>Genre/Form Developments</vt:lpstr>
      <vt:lpstr>LCGFT</vt:lpstr>
      <vt:lpstr>LCGFT</vt:lpstr>
      <vt:lpstr>LCGFT</vt:lpstr>
      <vt:lpstr>LCGFT</vt:lpstr>
      <vt:lpstr>MARC 385 - Audience Characteristics (R)</vt:lpstr>
      <vt:lpstr>MARC 386 - Creator/Contributor Characteristics (R)</vt:lpstr>
      <vt:lpstr>Old vs. New Coding</vt:lpstr>
      <vt:lpstr>LCDGT</vt:lpstr>
      <vt:lpstr>LCDGT</vt:lpstr>
      <vt:lpstr>LCDGT and LCGFT used together </vt:lpstr>
      <vt:lpstr>MARC 388 - Time Period of Creation (R)</vt:lpstr>
      <vt:lpstr>LCGFT</vt:lpstr>
      <vt:lpstr>LCGFT in conjunction with LCDGT, 388, etc.</vt:lpstr>
      <vt:lpstr>LCGFT in conjunction with LCDGT, 388, etc.</vt:lpstr>
    </vt:vector>
  </TitlesOfParts>
  <Company>University of Washington Libraries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UW Library User</dc:creator>
  <cp:lastModifiedBy>UW Library User</cp:lastModifiedBy>
  <cp:revision>107</cp:revision>
  <dcterms:created xsi:type="dcterms:W3CDTF">2014-05-29T23:07:30Z</dcterms:created>
  <dcterms:modified xsi:type="dcterms:W3CDTF">2014-06-04T15:18:01Z</dcterms:modified>
</cp:coreProperties>
</file>