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82" r:id="rId1"/>
  </p:sldMasterIdLst>
  <p:notesMasterIdLst>
    <p:notesMasterId r:id="rId46"/>
  </p:notesMasterIdLst>
  <p:handoutMasterIdLst>
    <p:handoutMasterId r:id="rId47"/>
  </p:handoutMasterIdLst>
  <p:sldIdLst>
    <p:sldId id="256" r:id="rId2"/>
    <p:sldId id="305" r:id="rId3"/>
    <p:sldId id="485" r:id="rId4"/>
    <p:sldId id="410" r:id="rId5"/>
    <p:sldId id="423" r:id="rId6"/>
    <p:sldId id="411" r:id="rId7"/>
    <p:sldId id="507" r:id="rId8"/>
    <p:sldId id="415" r:id="rId9"/>
    <p:sldId id="482" r:id="rId10"/>
    <p:sldId id="483" r:id="rId11"/>
    <p:sldId id="509" r:id="rId12"/>
    <p:sldId id="508" r:id="rId13"/>
    <p:sldId id="510" r:id="rId14"/>
    <p:sldId id="481" r:id="rId15"/>
    <p:sldId id="487" r:id="rId16"/>
    <p:sldId id="480" r:id="rId17"/>
    <p:sldId id="494" r:id="rId18"/>
    <p:sldId id="498" r:id="rId19"/>
    <p:sldId id="511" r:id="rId20"/>
    <p:sldId id="491" r:id="rId21"/>
    <p:sldId id="492" r:id="rId22"/>
    <p:sldId id="496" r:id="rId23"/>
    <p:sldId id="435" r:id="rId24"/>
    <p:sldId id="512" r:id="rId25"/>
    <p:sldId id="514" r:id="rId26"/>
    <p:sldId id="488" r:id="rId27"/>
    <p:sldId id="500" r:id="rId28"/>
    <p:sldId id="515" r:id="rId29"/>
    <p:sldId id="501" r:id="rId30"/>
    <p:sldId id="502" r:id="rId31"/>
    <p:sldId id="504" r:id="rId32"/>
    <p:sldId id="503" r:id="rId33"/>
    <p:sldId id="489" r:id="rId34"/>
    <p:sldId id="506" r:id="rId35"/>
    <p:sldId id="317" r:id="rId36"/>
    <p:sldId id="486" r:id="rId37"/>
    <p:sldId id="382" r:id="rId38"/>
    <p:sldId id="414" r:id="rId39"/>
    <p:sldId id="413" r:id="rId40"/>
    <p:sldId id="495" r:id="rId41"/>
    <p:sldId id="463" r:id="rId42"/>
    <p:sldId id="387" r:id="rId43"/>
    <p:sldId id="493" r:id="rId44"/>
    <p:sldId id="497" r:id="rId45"/>
  </p:sldIdLst>
  <p:sldSz cx="10080625" cy="7559675"/>
  <p:notesSz cx="9601200" cy="7315200"/>
  <p:defaultTextStyle>
    <a:defPPr>
      <a:defRPr lang="en-GB"/>
    </a:defPPr>
    <a:lvl1pPr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873" indent="-285721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2881" indent="-228576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034" indent="-228576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187" indent="-228576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916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221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09" autoAdjust="0"/>
    <p:restoredTop sz="93037" autoAdjust="0"/>
  </p:normalViewPr>
  <p:slideViewPr>
    <p:cSldViewPr>
      <p:cViewPr varScale="1">
        <p:scale>
          <a:sx n="77" d="100"/>
          <a:sy n="77" d="100"/>
        </p:scale>
        <p:origin x="-108" y="-192"/>
      </p:cViewPr>
      <p:guideLst>
        <p:guide orient="horz" pos="2161"/>
        <p:guide pos="2880"/>
      </p:guideLst>
    </p:cSldViewPr>
  </p:slideViewPr>
  <p:outlineViewPr>
    <p:cViewPr varScale="1">
      <p:scale>
        <a:sx n="50" d="100"/>
        <a:sy n="50" d="100"/>
      </p:scale>
      <p:origin x="0" y="24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416" y="282"/>
      </p:cViewPr>
      <p:guideLst>
        <p:guide orient="horz" pos="2094"/>
        <p:guide pos="26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542BC7-C945-4DBB-A620-256868A8707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46754B-787E-4C06-A532-B99D420BEE1B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Data</a:t>
          </a:r>
          <a:endParaRPr lang="en-US" dirty="0">
            <a:latin typeface="+mj-lt"/>
          </a:endParaRPr>
        </a:p>
      </dgm:t>
    </dgm:pt>
    <dgm:pt modelId="{58A2A5A4-CAFB-4FDE-B62E-6AD58302ED12}" type="parTrans" cxnId="{2A3A87EE-B8E9-4134-A4C9-708E655A38E7}">
      <dgm:prSet/>
      <dgm:spPr/>
      <dgm:t>
        <a:bodyPr/>
        <a:lstStyle/>
        <a:p>
          <a:endParaRPr lang="en-US"/>
        </a:p>
      </dgm:t>
    </dgm:pt>
    <dgm:pt modelId="{30C28A4B-84EB-46B5-8937-266EB576E84D}" type="sibTrans" cxnId="{2A3A87EE-B8E9-4134-A4C9-708E655A38E7}">
      <dgm:prSet/>
      <dgm:spPr/>
      <dgm:t>
        <a:bodyPr/>
        <a:lstStyle/>
        <a:p>
          <a:endParaRPr lang="en-US"/>
        </a:p>
      </dgm:t>
    </dgm:pt>
    <dgm:pt modelId="{A29A8F2A-AF6C-475C-B3FC-FBE4166616A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+mj-lt"/>
            </a:rPr>
            <a:t>Spatial DB</a:t>
          </a:r>
          <a:endParaRPr lang="en-US" sz="2000" b="1" dirty="0">
            <a:solidFill>
              <a:schemeClr val="bg1"/>
            </a:solidFill>
            <a:latin typeface="+mj-lt"/>
          </a:endParaRPr>
        </a:p>
      </dgm:t>
    </dgm:pt>
    <dgm:pt modelId="{1C650413-87BF-489D-B91B-8CCD3555013D}" type="parTrans" cxnId="{5EBBA659-4220-43B3-978B-B838C40FB621}">
      <dgm:prSet/>
      <dgm:spPr/>
      <dgm:t>
        <a:bodyPr/>
        <a:lstStyle/>
        <a:p>
          <a:endParaRPr lang="en-US"/>
        </a:p>
      </dgm:t>
    </dgm:pt>
    <dgm:pt modelId="{8CF9278A-3785-465A-AD10-B8AE121C0049}" type="sibTrans" cxnId="{5EBBA659-4220-43B3-978B-B838C40FB621}">
      <dgm:prSet/>
      <dgm:spPr/>
      <dgm:t>
        <a:bodyPr/>
        <a:lstStyle/>
        <a:p>
          <a:endParaRPr lang="en-US"/>
        </a:p>
      </dgm:t>
    </dgm:pt>
    <dgm:pt modelId="{1C5ED69E-9330-436D-8C05-C008BB7C922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+mj-lt"/>
            </a:rPr>
            <a:t>rDBMS</a:t>
          </a:r>
          <a:endParaRPr lang="en-US" sz="2000" b="1" dirty="0">
            <a:solidFill>
              <a:schemeClr val="bg1"/>
            </a:solidFill>
            <a:latin typeface="+mj-lt"/>
          </a:endParaRPr>
        </a:p>
      </dgm:t>
    </dgm:pt>
    <dgm:pt modelId="{992CDCB1-6615-4DBB-8BA4-55A0161409E8}" type="parTrans" cxnId="{541F5872-846F-41B6-AC00-D73FA2B4E0EE}">
      <dgm:prSet/>
      <dgm:spPr/>
      <dgm:t>
        <a:bodyPr/>
        <a:lstStyle/>
        <a:p>
          <a:endParaRPr lang="en-US"/>
        </a:p>
      </dgm:t>
    </dgm:pt>
    <dgm:pt modelId="{33FBBA24-94D0-4BC2-BCA5-A43328F0EB95}" type="sibTrans" cxnId="{541F5872-846F-41B6-AC00-D73FA2B4E0EE}">
      <dgm:prSet/>
      <dgm:spPr/>
      <dgm:t>
        <a:bodyPr/>
        <a:lstStyle/>
        <a:p>
          <a:endParaRPr lang="en-US"/>
        </a:p>
      </dgm:t>
    </dgm:pt>
    <dgm:pt modelId="{606FCE93-7FC1-4E15-B648-B3D00C593E4A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Business</a:t>
          </a:r>
          <a:endParaRPr lang="en-US" dirty="0">
            <a:latin typeface="+mj-lt"/>
          </a:endParaRPr>
        </a:p>
      </dgm:t>
    </dgm:pt>
    <dgm:pt modelId="{F25E7F7C-1A37-403C-BC15-B9A2CC538BC8}" type="parTrans" cxnId="{2FB1E60E-CF88-4F61-8DB6-3D829B0C51E8}">
      <dgm:prSet/>
      <dgm:spPr/>
      <dgm:t>
        <a:bodyPr/>
        <a:lstStyle/>
        <a:p>
          <a:endParaRPr lang="en-US"/>
        </a:p>
      </dgm:t>
    </dgm:pt>
    <dgm:pt modelId="{1909FFB9-6EEB-47AC-AD46-94594B6AFB4B}" type="sibTrans" cxnId="{2FB1E60E-CF88-4F61-8DB6-3D829B0C51E8}">
      <dgm:prSet/>
      <dgm:spPr/>
      <dgm:t>
        <a:bodyPr/>
        <a:lstStyle/>
        <a:p>
          <a:endParaRPr lang="en-US"/>
        </a:p>
      </dgm:t>
    </dgm:pt>
    <dgm:pt modelId="{8EEB0BE2-5D62-4F12-8633-6B2215975436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+mj-lt"/>
            </a:rPr>
            <a:t>Services</a:t>
          </a:r>
          <a:endParaRPr lang="en-US" sz="2000" b="1" dirty="0">
            <a:solidFill>
              <a:schemeClr val="bg1"/>
            </a:solidFill>
            <a:latin typeface="+mj-lt"/>
          </a:endParaRPr>
        </a:p>
      </dgm:t>
    </dgm:pt>
    <dgm:pt modelId="{510C9942-402E-4F15-9070-927DBE9E70EB}" type="parTrans" cxnId="{2988300C-8B33-4A0A-B5B0-DF517C2F73DF}">
      <dgm:prSet/>
      <dgm:spPr/>
      <dgm:t>
        <a:bodyPr/>
        <a:lstStyle/>
        <a:p>
          <a:endParaRPr lang="en-US"/>
        </a:p>
      </dgm:t>
    </dgm:pt>
    <dgm:pt modelId="{18738B82-6D59-4EEA-80F0-C01302969894}" type="sibTrans" cxnId="{2988300C-8B33-4A0A-B5B0-DF517C2F73DF}">
      <dgm:prSet/>
      <dgm:spPr/>
      <dgm:t>
        <a:bodyPr/>
        <a:lstStyle/>
        <a:p>
          <a:endParaRPr lang="en-US"/>
        </a:p>
      </dgm:t>
    </dgm:pt>
    <dgm:pt modelId="{E78F5643-18F2-42E6-8596-E01164C3E39F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Logging</a:t>
          </a:r>
          <a:endParaRPr lang="en-US" dirty="0">
            <a:latin typeface="+mj-lt"/>
          </a:endParaRPr>
        </a:p>
      </dgm:t>
    </dgm:pt>
    <dgm:pt modelId="{C8A7B324-0DD9-4991-93D6-1063BC94AB76}" type="parTrans" cxnId="{C43B51BE-FC46-4856-BDA6-A6237676AA1B}">
      <dgm:prSet/>
      <dgm:spPr/>
      <dgm:t>
        <a:bodyPr/>
        <a:lstStyle/>
        <a:p>
          <a:endParaRPr lang="en-US"/>
        </a:p>
      </dgm:t>
    </dgm:pt>
    <dgm:pt modelId="{93B14F67-704A-4BA0-BCEF-3701935D015F}" type="sibTrans" cxnId="{C43B51BE-FC46-4856-BDA6-A6237676AA1B}">
      <dgm:prSet/>
      <dgm:spPr/>
      <dgm:t>
        <a:bodyPr/>
        <a:lstStyle/>
        <a:p>
          <a:endParaRPr lang="en-US"/>
        </a:p>
      </dgm:t>
    </dgm:pt>
    <dgm:pt modelId="{0859C42A-B62A-4717-9475-F07E6289A96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b="1" dirty="0" smtClean="0">
              <a:latin typeface="+mj-lt"/>
            </a:rPr>
            <a:t>Tracking DB</a:t>
          </a:r>
          <a:endParaRPr lang="en-US" sz="2000" b="1" dirty="0">
            <a:latin typeface="+mj-lt"/>
          </a:endParaRPr>
        </a:p>
      </dgm:t>
    </dgm:pt>
    <dgm:pt modelId="{869F9AC0-816C-4AB5-B3AA-0319E7EAC5BA}" type="parTrans" cxnId="{58C4935A-9358-4223-9676-4C2C09FBF401}">
      <dgm:prSet/>
      <dgm:spPr/>
      <dgm:t>
        <a:bodyPr/>
        <a:lstStyle/>
        <a:p>
          <a:endParaRPr lang="en-US"/>
        </a:p>
      </dgm:t>
    </dgm:pt>
    <dgm:pt modelId="{D89C0CD1-837E-477A-9DD9-B1C61B6879B1}" type="sibTrans" cxnId="{58C4935A-9358-4223-9676-4C2C09FBF401}">
      <dgm:prSet/>
      <dgm:spPr/>
      <dgm:t>
        <a:bodyPr/>
        <a:lstStyle/>
        <a:p>
          <a:endParaRPr lang="en-US"/>
        </a:p>
      </dgm:t>
    </dgm:pt>
    <dgm:pt modelId="{8A129667-54AE-4B06-A707-A3750B23DB6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+mj-lt"/>
            </a:rPr>
            <a:t>DODB / NOSQL</a:t>
          </a:r>
          <a:endParaRPr lang="en-US" sz="2000" b="1" dirty="0">
            <a:solidFill>
              <a:schemeClr val="bg1"/>
            </a:solidFill>
            <a:latin typeface="+mj-lt"/>
          </a:endParaRPr>
        </a:p>
      </dgm:t>
    </dgm:pt>
    <dgm:pt modelId="{3A61E784-E3AD-4C25-91A2-7FE5E86B7760}" type="parTrans" cxnId="{CC955487-AB02-4C20-A2E7-ED32B958AA24}">
      <dgm:prSet/>
      <dgm:spPr/>
      <dgm:t>
        <a:bodyPr/>
        <a:lstStyle/>
        <a:p>
          <a:endParaRPr lang="en-US"/>
        </a:p>
      </dgm:t>
    </dgm:pt>
    <dgm:pt modelId="{9A0D5399-5118-4D14-9503-21C922A3BD12}" type="sibTrans" cxnId="{CC955487-AB02-4C20-A2E7-ED32B958AA24}">
      <dgm:prSet/>
      <dgm:spPr/>
      <dgm:t>
        <a:bodyPr/>
        <a:lstStyle/>
        <a:p>
          <a:endParaRPr lang="en-US"/>
        </a:p>
      </dgm:t>
    </dgm:pt>
    <dgm:pt modelId="{125DBD19-FFE3-4EC3-A06E-2686724F00E2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App Server</a:t>
          </a:r>
          <a:endParaRPr lang="en-US" dirty="0">
            <a:latin typeface="+mj-lt"/>
          </a:endParaRPr>
        </a:p>
      </dgm:t>
    </dgm:pt>
    <dgm:pt modelId="{D910FB3D-BBFE-45D0-9A9B-8B95F2052F11}" type="parTrans" cxnId="{6DAC2526-3989-4F9E-BBF1-4305CF49565B}">
      <dgm:prSet/>
      <dgm:spPr/>
      <dgm:t>
        <a:bodyPr/>
        <a:lstStyle/>
        <a:p>
          <a:endParaRPr lang="en-US"/>
        </a:p>
      </dgm:t>
    </dgm:pt>
    <dgm:pt modelId="{E541C117-C1BD-42F3-9AFE-7E5246808D66}" type="sibTrans" cxnId="{6DAC2526-3989-4F9E-BBF1-4305CF49565B}">
      <dgm:prSet/>
      <dgm:spPr/>
      <dgm:t>
        <a:bodyPr/>
        <a:lstStyle/>
        <a:p>
          <a:endParaRPr lang="en-US"/>
        </a:p>
      </dgm:t>
    </dgm:pt>
    <dgm:pt modelId="{40177B53-AE18-4725-A961-78067DE488C4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b="1" dirty="0" smtClean="0">
              <a:latin typeface="+mj-lt"/>
            </a:rPr>
            <a:t>Apache Tomcat</a:t>
          </a:r>
          <a:endParaRPr lang="en-US" sz="2000" b="1" dirty="0">
            <a:latin typeface="+mj-lt"/>
          </a:endParaRPr>
        </a:p>
      </dgm:t>
    </dgm:pt>
    <dgm:pt modelId="{5462D3C0-F677-4AA7-9E19-5068D9ADDB7D}" type="parTrans" cxnId="{873643E0-0720-4740-BA86-4E56025824D6}">
      <dgm:prSet/>
      <dgm:spPr/>
      <dgm:t>
        <a:bodyPr/>
        <a:lstStyle/>
        <a:p>
          <a:endParaRPr lang="en-US"/>
        </a:p>
      </dgm:t>
    </dgm:pt>
    <dgm:pt modelId="{B44CE93B-C22F-4C09-8BC7-36DCABDBACC5}" type="sibTrans" cxnId="{873643E0-0720-4740-BA86-4E56025824D6}">
      <dgm:prSet/>
      <dgm:spPr/>
      <dgm:t>
        <a:bodyPr/>
        <a:lstStyle/>
        <a:p>
          <a:endParaRPr lang="en-US"/>
        </a:p>
      </dgm:t>
    </dgm:pt>
    <dgm:pt modelId="{960526AC-EDE3-443A-BA01-3807E0AD9BF0}">
      <dgm:prSet custT="1"/>
      <dgm:spPr>
        <a:solidFill>
          <a:schemeClr val="accent2"/>
        </a:solidFill>
      </dgm:spPr>
      <dgm:t>
        <a:bodyPr/>
        <a:lstStyle/>
        <a:p>
          <a:r>
            <a:rPr lang="en-US" sz="2000" b="1" dirty="0" smtClean="0">
              <a:latin typeface="+mj-lt"/>
            </a:rPr>
            <a:t>Services</a:t>
          </a:r>
          <a:endParaRPr lang="en-US" sz="2000" b="1" dirty="0">
            <a:latin typeface="+mj-lt"/>
          </a:endParaRPr>
        </a:p>
      </dgm:t>
    </dgm:pt>
    <dgm:pt modelId="{0B298259-2BD2-45EC-A7E9-A04D4E634D19}" type="parTrans" cxnId="{0AB2F433-DE9E-44F8-A5B7-507B71524787}">
      <dgm:prSet/>
      <dgm:spPr/>
      <dgm:t>
        <a:bodyPr/>
        <a:lstStyle/>
        <a:p>
          <a:endParaRPr lang="en-US"/>
        </a:p>
      </dgm:t>
    </dgm:pt>
    <dgm:pt modelId="{1257BB66-4548-497F-91C0-9667E239A225}" type="sibTrans" cxnId="{0AB2F433-DE9E-44F8-A5B7-507B71524787}">
      <dgm:prSet/>
      <dgm:spPr/>
      <dgm:t>
        <a:bodyPr/>
        <a:lstStyle/>
        <a:p>
          <a:endParaRPr lang="en-US"/>
        </a:p>
      </dgm:t>
    </dgm:pt>
    <dgm:pt modelId="{FE585B2C-CCF0-433E-9637-376182D76232}">
      <dgm:prSet custT="1"/>
      <dgm:spPr>
        <a:solidFill>
          <a:schemeClr val="accent2"/>
        </a:solidFill>
      </dgm:spPr>
      <dgm:t>
        <a:bodyPr/>
        <a:lstStyle/>
        <a:p>
          <a:r>
            <a:rPr lang="en-US" sz="2000" b="1" dirty="0" smtClean="0">
              <a:latin typeface="+mj-lt"/>
            </a:rPr>
            <a:t>Services</a:t>
          </a:r>
          <a:endParaRPr lang="en-US" sz="2000" b="1" dirty="0">
            <a:latin typeface="+mj-lt"/>
          </a:endParaRPr>
        </a:p>
      </dgm:t>
    </dgm:pt>
    <dgm:pt modelId="{3F70DE6C-8C5C-48D7-9D9A-11497FE1F7AA}" type="parTrans" cxnId="{9EBCD0A9-979F-45C6-9B82-277A2768095D}">
      <dgm:prSet/>
      <dgm:spPr/>
      <dgm:t>
        <a:bodyPr/>
        <a:lstStyle/>
        <a:p>
          <a:endParaRPr lang="en-US"/>
        </a:p>
      </dgm:t>
    </dgm:pt>
    <dgm:pt modelId="{55150DF7-816E-43CF-A294-922B197841E8}" type="sibTrans" cxnId="{9EBCD0A9-979F-45C6-9B82-277A2768095D}">
      <dgm:prSet/>
      <dgm:spPr/>
      <dgm:t>
        <a:bodyPr/>
        <a:lstStyle/>
        <a:p>
          <a:endParaRPr lang="en-US"/>
        </a:p>
      </dgm:t>
    </dgm:pt>
    <dgm:pt modelId="{F6AF5FED-B36B-4C1C-A6D7-CC4E61E33D1E}" type="pres">
      <dgm:prSet presAssocID="{BC542BC7-C945-4DBB-A620-256868A8707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82689C-BC06-4B7F-8368-BEEF6E5355A2}" type="pres">
      <dgm:prSet presAssocID="{C646754B-787E-4C06-A532-B99D420BEE1B}" presName="compNode" presStyleCnt="0"/>
      <dgm:spPr/>
    </dgm:pt>
    <dgm:pt modelId="{B11EF7DB-7A45-4603-AABC-C427388B59E9}" type="pres">
      <dgm:prSet presAssocID="{C646754B-787E-4C06-A532-B99D420BEE1B}" presName="aNode" presStyleLbl="bgShp" presStyleIdx="0" presStyleCnt="4" custLinFactNeighborY="2047"/>
      <dgm:spPr/>
      <dgm:t>
        <a:bodyPr/>
        <a:lstStyle/>
        <a:p>
          <a:endParaRPr lang="en-US"/>
        </a:p>
      </dgm:t>
    </dgm:pt>
    <dgm:pt modelId="{E163C6A1-C760-4351-969C-42E4FC456197}" type="pres">
      <dgm:prSet presAssocID="{C646754B-787E-4C06-A532-B99D420BEE1B}" presName="textNode" presStyleLbl="bgShp" presStyleIdx="0" presStyleCnt="4"/>
      <dgm:spPr/>
      <dgm:t>
        <a:bodyPr/>
        <a:lstStyle/>
        <a:p>
          <a:endParaRPr lang="en-US"/>
        </a:p>
      </dgm:t>
    </dgm:pt>
    <dgm:pt modelId="{622929E4-FF57-4004-B7CF-F171DEB8EB39}" type="pres">
      <dgm:prSet presAssocID="{C646754B-787E-4C06-A532-B99D420BEE1B}" presName="compChildNode" presStyleCnt="0"/>
      <dgm:spPr/>
    </dgm:pt>
    <dgm:pt modelId="{D3D23268-A699-4C16-A584-5A655C078653}" type="pres">
      <dgm:prSet presAssocID="{C646754B-787E-4C06-A532-B99D420BEE1B}" presName="theInnerList" presStyleCnt="0"/>
      <dgm:spPr/>
    </dgm:pt>
    <dgm:pt modelId="{5B6138BB-482F-433D-B9E8-D9D0EE78AF06}" type="pres">
      <dgm:prSet presAssocID="{A29A8F2A-AF6C-475C-B3FC-FBE4166616AE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6B370-A2C8-484E-826D-7050E8BCB36A}" type="pres">
      <dgm:prSet presAssocID="{A29A8F2A-AF6C-475C-B3FC-FBE4166616AE}" presName="aSpace2" presStyleCnt="0"/>
      <dgm:spPr/>
    </dgm:pt>
    <dgm:pt modelId="{9271FB4B-D482-4B86-B595-7F23922809E2}" type="pres">
      <dgm:prSet presAssocID="{1C5ED69E-9330-436D-8C05-C008BB7C922B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3CD3F9-5494-4217-B08C-384440F6E6DF}" type="pres">
      <dgm:prSet presAssocID="{1C5ED69E-9330-436D-8C05-C008BB7C922B}" presName="aSpace2" presStyleCnt="0"/>
      <dgm:spPr/>
    </dgm:pt>
    <dgm:pt modelId="{1477E50B-5F9D-4B6B-9D0E-D0DAF0573F90}" type="pres">
      <dgm:prSet presAssocID="{8A129667-54AE-4B06-A707-A3750B23DB62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35FF4-6D75-430D-929E-6EF809E98DB4}" type="pres">
      <dgm:prSet presAssocID="{C646754B-787E-4C06-A532-B99D420BEE1B}" presName="aSpace" presStyleCnt="0"/>
      <dgm:spPr/>
    </dgm:pt>
    <dgm:pt modelId="{2A3A32BB-6512-4041-A2DF-2BE4453AB762}" type="pres">
      <dgm:prSet presAssocID="{606FCE93-7FC1-4E15-B648-B3D00C593E4A}" presName="compNode" presStyleCnt="0"/>
      <dgm:spPr/>
    </dgm:pt>
    <dgm:pt modelId="{8D84C6AA-124C-48A5-9DE7-801204F0A607}" type="pres">
      <dgm:prSet presAssocID="{606FCE93-7FC1-4E15-B648-B3D00C593E4A}" presName="aNode" presStyleLbl="bgShp" presStyleIdx="1" presStyleCnt="4"/>
      <dgm:spPr/>
      <dgm:t>
        <a:bodyPr/>
        <a:lstStyle/>
        <a:p>
          <a:endParaRPr lang="en-US"/>
        </a:p>
      </dgm:t>
    </dgm:pt>
    <dgm:pt modelId="{93D0CE68-9BDE-46C3-B702-51FC8E91772D}" type="pres">
      <dgm:prSet presAssocID="{606FCE93-7FC1-4E15-B648-B3D00C593E4A}" presName="textNode" presStyleLbl="bgShp" presStyleIdx="1" presStyleCnt="4"/>
      <dgm:spPr/>
      <dgm:t>
        <a:bodyPr/>
        <a:lstStyle/>
        <a:p>
          <a:endParaRPr lang="en-US"/>
        </a:p>
      </dgm:t>
    </dgm:pt>
    <dgm:pt modelId="{62D494EF-4430-4745-AAAA-0993300E647F}" type="pres">
      <dgm:prSet presAssocID="{606FCE93-7FC1-4E15-B648-B3D00C593E4A}" presName="compChildNode" presStyleCnt="0"/>
      <dgm:spPr/>
    </dgm:pt>
    <dgm:pt modelId="{475A21D1-D267-4E91-BA67-F3D004748CB6}" type="pres">
      <dgm:prSet presAssocID="{606FCE93-7FC1-4E15-B648-B3D00C593E4A}" presName="theInnerList" presStyleCnt="0"/>
      <dgm:spPr/>
    </dgm:pt>
    <dgm:pt modelId="{90A09FD5-84EE-4301-9EFA-529D66A773DE}" type="pres">
      <dgm:prSet presAssocID="{8EEB0BE2-5D62-4F12-8633-6B2215975436}" presName="childNode" presStyleLbl="node1" presStyleIdx="3" presStyleCnt="8" custScaleY="22124" custLinFactY="788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551DB-DCC2-4216-91D5-AC7B3E8042ED}" type="pres">
      <dgm:prSet presAssocID="{8EEB0BE2-5D62-4F12-8633-6B2215975436}" presName="aSpace2" presStyleCnt="0"/>
      <dgm:spPr/>
    </dgm:pt>
    <dgm:pt modelId="{0E0522C3-44A9-4914-8543-0AFE6E7C70FF}" type="pres">
      <dgm:prSet presAssocID="{960526AC-EDE3-443A-BA01-3807E0AD9BF0}" presName="childNode" presStyleLbl="node1" presStyleIdx="4" presStyleCnt="8" custScaleY="22349" custLinFactNeighborY="70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520B40-0704-42BF-B4D8-65932580803F}" type="pres">
      <dgm:prSet presAssocID="{960526AC-EDE3-443A-BA01-3807E0AD9BF0}" presName="aSpace2" presStyleCnt="0"/>
      <dgm:spPr/>
    </dgm:pt>
    <dgm:pt modelId="{9406E56C-EEF1-4050-BDFC-0A3E0351B349}" type="pres">
      <dgm:prSet presAssocID="{FE585B2C-CCF0-433E-9637-376182D76232}" presName="childNode" presStyleLbl="node1" presStyleIdx="5" presStyleCnt="8" custScaleY="202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6092B7-1BF8-41F2-B6ED-8407AD427BA5}" type="pres">
      <dgm:prSet presAssocID="{606FCE93-7FC1-4E15-B648-B3D00C593E4A}" presName="aSpace" presStyleCnt="0"/>
      <dgm:spPr/>
    </dgm:pt>
    <dgm:pt modelId="{82D57564-F084-457F-B18D-894AB9E3284D}" type="pres">
      <dgm:prSet presAssocID="{E78F5643-18F2-42E6-8596-E01164C3E39F}" presName="compNode" presStyleCnt="0"/>
      <dgm:spPr/>
    </dgm:pt>
    <dgm:pt modelId="{5CB683FC-3A1E-4807-AF4C-AD62C23FE93B}" type="pres">
      <dgm:prSet presAssocID="{E78F5643-18F2-42E6-8596-E01164C3E39F}" presName="aNode" presStyleLbl="bgShp" presStyleIdx="2" presStyleCnt="4"/>
      <dgm:spPr/>
      <dgm:t>
        <a:bodyPr/>
        <a:lstStyle/>
        <a:p>
          <a:endParaRPr lang="en-US"/>
        </a:p>
      </dgm:t>
    </dgm:pt>
    <dgm:pt modelId="{23CC1D7A-F71F-4238-8567-3262864CBCF3}" type="pres">
      <dgm:prSet presAssocID="{E78F5643-18F2-42E6-8596-E01164C3E39F}" presName="textNode" presStyleLbl="bgShp" presStyleIdx="2" presStyleCnt="4"/>
      <dgm:spPr/>
      <dgm:t>
        <a:bodyPr/>
        <a:lstStyle/>
        <a:p>
          <a:endParaRPr lang="en-US"/>
        </a:p>
      </dgm:t>
    </dgm:pt>
    <dgm:pt modelId="{A7C02E48-8B06-49E7-9F11-121AD0BB4DC0}" type="pres">
      <dgm:prSet presAssocID="{E78F5643-18F2-42E6-8596-E01164C3E39F}" presName="compChildNode" presStyleCnt="0"/>
      <dgm:spPr/>
    </dgm:pt>
    <dgm:pt modelId="{2C847E09-6E03-4919-B281-6DED84E1952F}" type="pres">
      <dgm:prSet presAssocID="{E78F5643-18F2-42E6-8596-E01164C3E39F}" presName="theInnerList" presStyleCnt="0"/>
      <dgm:spPr/>
    </dgm:pt>
    <dgm:pt modelId="{D0CD18BB-DBB4-4F55-A71F-AB5FB328437A}" type="pres">
      <dgm:prSet presAssocID="{0859C42A-B62A-4717-9475-F07E6289A96E}" presName="childNode" presStyleLbl="node1" presStyleIdx="6" presStyleCnt="8" custScaleY="2000000" custLinFactNeighborX="32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06149A-F5B5-4620-BE86-D4D018C5F3C9}" type="pres">
      <dgm:prSet presAssocID="{E78F5643-18F2-42E6-8596-E01164C3E39F}" presName="aSpace" presStyleCnt="0"/>
      <dgm:spPr/>
    </dgm:pt>
    <dgm:pt modelId="{486118FE-A9F8-4981-A40F-71CA709DE4DE}" type="pres">
      <dgm:prSet presAssocID="{125DBD19-FFE3-4EC3-A06E-2686724F00E2}" presName="compNode" presStyleCnt="0"/>
      <dgm:spPr/>
    </dgm:pt>
    <dgm:pt modelId="{1DBB0FB2-A651-4147-BFB4-7F9098CA7784}" type="pres">
      <dgm:prSet presAssocID="{125DBD19-FFE3-4EC3-A06E-2686724F00E2}" presName="aNode" presStyleLbl="bgShp" presStyleIdx="3" presStyleCnt="4" custLinFactNeighborX="102" custLinFactNeighborY="-1024"/>
      <dgm:spPr/>
      <dgm:t>
        <a:bodyPr/>
        <a:lstStyle/>
        <a:p>
          <a:endParaRPr lang="en-US"/>
        </a:p>
      </dgm:t>
    </dgm:pt>
    <dgm:pt modelId="{399FEEB5-3309-4CB7-BF18-E1C34C78BBF2}" type="pres">
      <dgm:prSet presAssocID="{125DBD19-FFE3-4EC3-A06E-2686724F00E2}" presName="textNode" presStyleLbl="bgShp" presStyleIdx="3" presStyleCnt="4"/>
      <dgm:spPr/>
      <dgm:t>
        <a:bodyPr/>
        <a:lstStyle/>
        <a:p>
          <a:endParaRPr lang="en-US"/>
        </a:p>
      </dgm:t>
    </dgm:pt>
    <dgm:pt modelId="{FBB59489-1CCC-402D-BC83-C1C49B795651}" type="pres">
      <dgm:prSet presAssocID="{125DBD19-FFE3-4EC3-A06E-2686724F00E2}" presName="compChildNode" presStyleCnt="0"/>
      <dgm:spPr/>
    </dgm:pt>
    <dgm:pt modelId="{CAAC5079-9A3C-4C31-B2C0-8A5123B6741D}" type="pres">
      <dgm:prSet presAssocID="{125DBD19-FFE3-4EC3-A06E-2686724F00E2}" presName="theInnerList" presStyleCnt="0"/>
      <dgm:spPr/>
    </dgm:pt>
    <dgm:pt modelId="{BF094F96-0521-4371-BE47-AE055BC89E2E}" type="pres">
      <dgm:prSet presAssocID="{40177B53-AE18-4725-A961-78067DE488C4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B1E60E-CF88-4F61-8DB6-3D829B0C51E8}" srcId="{BC542BC7-C945-4DBB-A620-256868A87076}" destId="{606FCE93-7FC1-4E15-B648-B3D00C593E4A}" srcOrd="1" destOrd="0" parTransId="{F25E7F7C-1A37-403C-BC15-B9A2CC538BC8}" sibTransId="{1909FFB9-6EEB-47AC-AD46-94594B6AFB4B}"/>
    <dgm:cxn modelId="{30D658E9-9246-4F8C-858B-D0CDEAFEE356}" type="presOf" srcId="{8A129667-54AE-4B06-A707-A3750B23DB62}" destId="{1477E50B-5F9D-4B6B-9D0E-D0DAF0573F90}" srcOrd="0" destOrd="0" presId="urn:microsoft.com/office/officeart/2005/8/layout/lProcess2"/>
    <dgm:cxn modelId="{3FA68EFB-749C-43E4-A2A9-DC8A82114DA4}" type="presOf" srcId="{E78F5643-18F2-42E6-8596-E01164C3E39F}" destId="{5CB683FC-3A1E-4807-AF4C-AD62C23FE93B}" srcOrd="0" destOrd="0" presId="urn:microsoft.com/office/officeart/2005/8/layout/lProcess2"/>
    <dgm:cxn modelId="{E72D5638-A23B-4A43-99A3-06A472EF5D41}" type="presOf" srcId="{1C5ED69E-9330-436D-8C05-C008BB7C922B}" destId="{9271FB4B-D482-4B86-B595-7F23922809E2}" srcOrd="0" destOrd="0" presId="urn:microsoft.com/office/officeart/2005/8/layout/lProcess2"/>
    <dgm:cxn modelId="{B17C97C7-AFC0-4457-B7DB-AF27E07E8FE8}" type="presOf" srcId="{606FCE93-7FC1-4E15-B648-B3D00C593E4A}" destId="{8D84C6AA-124C-48A5-9DE7-801204F0A607}" srcOrd="0" destOrd="0" presId="urn:microsoft.com/office/officeart/2005/8/layout/lProcess2"/>
    <dgm:cxn modelId="{DE5C0756-FA76-455B-ABC4-CED8EB1C01EF}" type="presOf" srcId="{E78F5643-18F2-42E6-8596-E01164C3E39F}" destId="{23CC1D7A-F71F-4238-8567-3262864CBCF3}" srcOrd="1" destOrd="0" presId="urn:microsoft.com/office/officeart/2005/8/layout/lProcess2"/>
    <dgm:cxn modelId="{0AB2F433-DE9E-44F8-A5B7-507B71524787}" srcId="{606FCE93-7FC1-4E15-B648-B3D00C593E4A}" destId="{960526AC-EDE3-443A-BA01-3807E0AD9BF0}" srcOrd="1" destOrd="0" parTransId="{0B298259-2BD2-45EC-A7E9-A04D4E634D19}" sibTransId="{1257BB66-4548-497F-91C0-9667E239A225}"/>
    <dgm:cxn modelId="{5EBBA659-4220-43B3-978B-B838C40FB621}" srcId="{C646754B-787E-4C06-A532-B99D420BEE1B}" destId="{A29A8F2A-AF6C-475C-B3FC-FBE4166616AE}" srcOrd="0" destOrd="0" parTransId="{1C650413-87BF-489D-B91B-8CCD3555013D}" sibTransId="{8CF9278A-3785-465A-AD10-B8AE121C0049}"/>
    <dgm:cxn modelId="{2AE187FB-345D-4C07-9D0A-17B4B93C044C}" type="presOf" srcId="{125DBD19-FFE3-4EC3-A06E-2686724F00E2}" destId="{1DBB0FB2-A651-4147-BFB4-7F9098CA7784}" srcOrd="0" destOrd="0" presId="urn:microsoft.com/office/officeart/2005/8/layout/lProcess2"/>
    <dgm:cxn modelId="{DC859AAF-9ACC-464C-8F8C-C19BF7A41674}" type="presOf" srcId="{606FCE93-7FC1-4E15-B648-B3D00C593E4A}" destId="{93D0CE68-9BDE-46C3-B702-51FC8E91772D}" srcOrd="1" destOrd="0" presId="urn:microsoft.com/office/officeart/2005/8/layout/lProcess2"/>
    <dgm:cxn modelId="{58C4935A-9358-4223-9676-4C2C09FBF401}" srcId="{E78F5643-18F2-42E6-8596-E01164C3E39F}" destId="{0859C42A-B62A-4717-9475-F07E6289A96E}" srcOrd="0" destOrd="0" parTransId="{869F9AC0-816C-4AB5-B3AA-0319E7EAC5BA}" sibTransId="{D89C0CD1-837E-477A-9DD9-B1C61B6879B1}"/>
    <dgm:cxn modelId="{A57F9327-90D1-4508-807A-547F5C636D44}" type="presOf" srcId="{A29A8F2A-AF6C-475C-B3FC-FBE4166616AE}" destId="{5B6138BB-482F-433D-B9E8-D9D0EE78AF06}" srcOrd="0" destOrd="0" presId="urn:microsoft.com/office/officeart/2005/8/layout/lProcess2"/>
    <dgm:cxn modelId="{7D4AC17E-EF1A-424B-8D7F-039DB937F19A}" type="presOf" srcId="{8EEB0BE2-5D62-4F12-8633-6B2215975436}" destId="{90A09FD5-84EE-4301-9EFA-529D66A773DE}" srcOrd="0" destOrd="0" presId="urn:microsoft.com/office/officeart/2005/8/layout/lProcess2"/>
    <dgm:cxn modelId="{074CA840-EAFF-4C0A-B447-A20F044C844E}" type="presOf" srcId="{40177B53-AE18-4725-A961-78067DE488C4}" destId="{BF094F96-0521-4371-BE47-AE055BC89E2E}" srcOrd="0" destOrd="0" presId="urn:microsoft.com/office/officeart/2005/8/layout/lProcess2"/>
    <dgm:cxn modelId="{D889A526-228A-45CF-A915-9B57B79A86B2}" type="presOf" srcId="{125DBD19-FFE3-4EC3-A06E-2686724F00E2}" destId="{399FEEB5-3309-4CB7-BF18-E1C34C78BBF2}" srcOrd="1" destOrd="0" presId="urn:microsoft.com/office/officeart/2005/8/layout/lProcess2"/>
    <dgm:cxn modelId="{DFEB033C-58D3-4D1F-A2BD-AA6BD1813BB6}" type="presOf" srcId="{0859C42A-B62A-4717-9475-F07E6289A96E}" destId="{D0CD18BB-DBB4-4F55-A71F-AB5FB328437A}" srcOrd="0" destOrd="0" presId="urn:microsoft.com/office/officeart/2005/8/layout/lProcess2"/>
    <dgm:cxn modelId="{9EBCD0A9-979F-45C6-9B82-277A2768095D}" srcId="{606FCE93-7FC1-4E15-B648-B3D00C593E4A}" destId="{FE585B2C-CCF0-433E-9637-376182D76232}" srcOrd="2" destOrd="0" parTransId="{3F70DE6C-8C5C-48D7-9D9A-11497FE1F7AA}" sibTransId="{55150DF7-816E-43CF-A294-922B197841E8}"/>
    <dgm:cxn modelId="{873643E0-0720-4740-BA86-4E56025824D6}" srcId="{125DBD19-FFE3-4EC3-A06E-2686724F00E2}" destId="{40177B53-AE18-4725-A961-78067DE488C4}" srcOrd="0" destOrd="0" parTransId="{5462D3C0-F677-4AA7-9E19-5068D9ADDB7D}" sibTransId="{B44CE93B-C22F-4C09-8BC7-36DCABDBACC5}"/>
    <dgm:cxn modelId="{37B0C507-1A9B-4AC0-8EED-1B7F6E49C1C1}" type="presOf" srcId="{C646754B-787E-4C06-A532-B99D420BEE1B}" destId="{B11EF7DB-7A45-4603-AABC-C427388B59E9}" srcOrd="0" destOrd="0" presId="urn:microsoft.com/office/officeart/2005/8/layout/lProcess2"/>
    <dgm:cxn modelId="{541F5872-846F-41B6-AC00-D73FA2B4E0EE}" srcId="{C646754B-787E-4C06-A532-B99D420BEE1B}" destId="{1C5ED69E-9330-436D-8C05-C008BB7C922B}" srcOrd="1" destOrd="0" parTransId="{992CDCB1-6615-4DBB-8BA4-55A0161409E8}" sibTransId="{33FBBA24-94D0-4BC2-BCA5-A43328F0EB95}"/>
    <dgm:cxn modelId="{F0899E7B-3FC5-45D5-B0CF-60A8A555C559}" type="presOf" srcId="{BC542BC7-C945-4DBB-A620-256868A87076}" destId="{F6AF5FED-B36B-4C1C-A6D7-CC4E61E33D1E}" srcOrd="0" destOrd="0" presId="urn:microsoft.com/office/officeart/2005/8/layout/lProcess2"/>
    <dgm:cxn modelId="{2988300C-8B33-4A0A-B5B0-DF517C2F73DF}" srcId="{606FCE93-7FC1-4E15-B648-B3D00C593E4A}" destId="{8EEB0BE2-5D62-4F12-8633-6B2215975436}" srcOrd="0" destOrd="0" parTransId="{510C9942-402E-4F15-9070-927DBE9E70EB}" sibTransId="{18738B82-6D59-4EEA-80F0-C01302969894}"/>
    <dgm:cxn modelId="{6DB91482-41C8-4E08-B8FE-6843A9A2D7E6}" type="presOf" srcId="{960526AC-EDE3-443A-BA01-3807E0AD9BF0}" destId="{0E0522C3-44A9-4914-8543-0AFE6E7C70FF}" srcOrd="0" destOrd="0" presId="urn:microsoft.com/office/officeart/2005/8/layout/lProcess2"/>
    <dgm:cxn modelId="{D8258992-CA2C-4E26-A226-A3E876BEA482}" type="presOf" srcId="{C646754B-787E-4C06-A532-B99D420BEE1B}" destId="{E163C6A1-C760-4351-969C-42E4FC456197}" srcOrd="1" destOrd="0" presId="urn:microsoft.com/office/officeart/2005/8/layout/lProcess2"/>
    <dgm:cxn modelId="{ABA98A36-166F-4AA9-8776-2139E85816E1}" type="presOf" srcId="{FE585B2C-CCF0-433E-9637-376182D76232}" destId="{9406E56C-EEF1-4050-BDFC-0A3E0351B349}" srcOrd="0" destOrd="0" presId="urn:microsoft.com/office/officeart/2005/8/layout/lProcess2"/>
    <dgm:cxn modelId="{2A3A87EE-B8E9-4134-A4C9-708E655A38E7}" srcId="{BC542BC7-C945-4DBB-A620-256868A87076}" destId="{C646754B-787E-4C06-A532-B99D420BEE1B}" srcOrd="0" destOrd="0" parTransId="{58A2A5A4-CAFB-4FDE-B62E-6AD58302ED12}" sibTransId="{30C28A4B-84EB-46B5-8937-266EB576E84D}"/>
    <dgm:cxn modelId="{6DAC2526-3989-4F9E-BBF1-4305CF49565B}" srcId="{BC542BC7-C945-4DBB-A620-256868A87076}" destId="{125DBD19-FFE3-4EC3-A06E-2686724F00E2}" srcOrd="3" destOrd="0" parTransId="{D910FB3D-BBFE-45D0-9A9B-8B95F2052F11}" sibTransId="{E541C117-C1BD-42F3-9AFE-7E5246808D66}"/>
    <dgm:cxn modelId="{CC955487-AB02-4C20-A2E7-ED32B958AA24}" srcId="{C646754B-787E-4C06-A532-B99D420BEE1B}" destId="{8A129667-54AE-4B06-A707-A3750B23DB62}" srcOrd="2" destOrd="0" parTransId="{3A61E784-E3AD-4C25-91A2-7FE5E86B7760}" sibTransId="{9A0D5399-5118-4D14-9503-21C922A3BD12}"/>
    <dgm:cxn modelId="{C43B51BE-FC46-4856-BDA6-A6237676AA1B}" srcId="{BC542BC7-C945-4DBB-A620-256868A87076}" destId="{E78F5643-18F2-42E6-8596-E01164C3E39F}" srcOrd="2" destOrd="0" parTransId="{C8A7B324-0DD9-4991-93D6-1063BC94AB76}" sibTransId="{93B14F67-704A-4BA0-BCEF-3701935D015F}"/>
    <dgm:cxn modelId="{0B8E90E5-557E-469B-AE04-A0115FE8C0A2}" type="presParOf" srcId="{F6AF5FED-B36B-4C1C-A6D7-CC4E61E33D1E}" destId="{B782689C-BC06-4B7F-8368-BEEF6E5355A2}" srcOrd="0" destOrd="0" presId="urn:microsoft.com/office/officeart/2005/8/layout/lProcess2"/>
    <dgm:cxn modelId="{B0B1454C-109C-4DEE-B940-B1360D8484D6}" type="presParOf" srcId="{B782689C-BC06-4B7F-8368-BEEF6E5355A2}" destId="{B11EF7DB-7A45-4603-AABC-C427388B59E9}" srcOrd="0" destOrd="0" presId="urn:microsoft.com/office/officeart/2005/8/layout/lProcess2"/>
    <dgm:cxn modelId="{8A8C6088-3F9A-4732-B0F2-4EA41D00B3BF}" type="presParOf" srcId="{B782689C-BC06-4B7F-8368-BEEF6E5355A2}" destId="{E163C6A1-C760-4351-969C-42E4FC456197}" srcOrd="1" destOrd="0" presId="urn:microsoft.com/office/officeart/2005/8/layout/lProcess2"/>
    <dgm:cxn modelId="{44732907-AD24-4117-A446-05309862FD85}" type="presParOf" srcId="{B782689C-BC06-4B7F-8368-BEEF6E5355A2}" destId="{622929E4-FF57-4004-B7CF-F171DEB8EB39}" srcOrd="2" destOrd="0" presId="urn:microsoft.com/office/officeart/2005/8/layout/lProcess2"/>
    <dgm:cxn modelId="{D5F81AAD-5644-4946-9652-7D51F677FA25}" type="presParOf" srcId="{622929E4-FF57-4004-B7CF-F171DEB8EB39}" destId="{D3D23268-A699-4C16-A584-5A655C078653}" srcOrd="0" destOrd="0" presId="urn:microsoft.com/office/officeart/2005/8/layout/lProcess2"/>
    <dgm:cxn modelId="{4E2195B7-BB83-4102-AAAF-48EBA8B0B97F}" type="presParOf" srcId="{D3D23268-A699-4C16-A584-5A655C078653}" destId="{5B6138BB-482F-433D-B9E8-D9D0EE78AF06}" srcOrd="0" destOrd="0" presId="urn:microsoft.com/office/officeart/2005/8/layout/lProcess2"/>
    <dgm:cxn modelId="{32B9D754-5826-4362-B6B1-C6BBA820BE78}" type="presParOf" srcId="{D3D23268-A699-4C16-A584-5A655C078653}" destId="{0CD6B370-A2C8-484E-826D-7050E8BCB36A}" srcOrd="1" destOrd="0" presId="urn:microsoft.com/office/officeart/2005/8/layout/lProcess2"/>
    <dgm:cxn modelId="{BE938F0F-88D6-4F67-84F8-42C9631B08B9}" type="presParOf" srcId="{D3D23268-A699-4C16-A584-5A655C078653}" destId="{9271FB4B-D482-4B86-B595-7F23922809E2}" srcOrd="2" destOrd="0" presId="urn:microsoft.com/office/officeart/2005/8/layout/lProcess2"/>
    <dgm:cxn modelId="{63DD982B-F0F7-45F1-96F3-999BB91327FA}" type="presParOf" srcId="{D3D23268-A699-4C16-A584-5A655C078653}" destId="{1F3CD3F9-5494-4217-B08C-384440F6E6DF}" srcOrd="3" destOrd="0" presId="urn:microsoft.com/office/officeart/2005/8/layout/lProcess2"/>
    <dgm:cxn modelId="{62BEB03D-4160-40E1-B50A-C6DE50860634}" type="presParOf" srcId="{D3D23268-A699-4C16-A584-5A655C078653}" destId="{1477E50B-5F9D-4B6B-9D0E-D0DAF0573F90}" srcOrd="4" destOrd="0" presId="urn:microsoft.com/office/officeart/2005/8/layout/lProcess2"/>
    <dgm:cxn modelId="{0AD2E7EE-7725-4DA2-815A-30B70DBFEDFA}" type="presParOf" srcId="{F6AF5FED-B36B-4C1C-A6D7-CC4E61E33D1E}" destId="{AB835FF4-6D75-430D-929E-6EF809E98DB4}" srcOrd="1" destOrd="0" presId="urn:microsoft.com/office/officeart/2005/8/layout/lProcess2"/>
    <dgm:cxn modelId="{1A3A8527-4E8B-40CC-80A3-67B7099CFBE7}" type="presParOf" srcId="{F6AF5FED-B36B-4C1C-A6D7-CC4E61E33D1E}" destId="{2A3A32BB-6512-4041-A2DF-2BE4453AB762}" srcOrd="2" destOrd="0" presId="urn:microsoft.com/office/officeart/2005/8/layout/lProcess2"/>
    <dgm:cxn modelId="{6247A82F-78D8-4FD8-85AA-9C0ABA42DE0D}" type="presParOf" srcId="{2A3A32BB-6512-4041-A2DF-2BE4453AB762}" destId="{8D84C6AA-124C-48A5-9DE7-801204F0A607}" srcOrd="0" destOrd="0" presId="urn:microsoft.com/office/officeart/2005/8/layout/lProcess2"/>
    <dgm:cxn modelId="{ADC0BF25-D720-4885-80CE-40368A70F495}" type="presParOf" srcId="{2A3A32BB-6512-4041-A2DF-2BE4453AB762}" destId="{93D0CE68-9BDE-46C3-B702-51FC8E91772D}" srcOrd="1" destOrd="0" presId="urn:microsoft.com/office/officeart/2005/8/layout/lProcess2"/>
    <dgm:cxn modelId="{443388A9-DBB9-424F-8C18-33DF01A0D921}" type="presParOf" srcId="{2A3A32BB-6512-4041-A2DF-2BE4453AB762}" destId="{62D494EF-4430-4745-AAAA-0993300E647F}" srcOrd="2" destOrd="0" presId="urn:microsoft.com/office/officeart/2005/8/layout/lProcess2"/>
    <dgm:cxn modelId="{C3D7F388-226C-4D28-8FEA-23791597B956}" type="presParOf" srcId="{62D494EF-4430-4745-AAAA-0993300E647F}" destId="{475A21D1-D267-4E91-BA67-F3D004748CB6}" srcOrd="0" destOrd="0" presId="urn:microsoft.com/office/officeart/2005/8/layout/lProcess2"/>
    <dgm:cxn modelId="{B1DCF62F-AFB2-4348-BFBD-085ADC4620FD}" type="presParOf" srcId="{475A21D1-D267-4E91-BA67-F3D004748CB6}" destId="{90A09FD5-84EE-4301-9EFA-529D66A773DE}" srcOrd="0" destOrd="0" presId="urn:microsoft.com/office/officeart/2005/8/layout/lProcess2"/>
    <dgm:cxn modelId="{2E263730-E9AA-495E-8276-CFF913399A8A}" type="presParOf" srcId="{475A21D1-D267-4E91-BA67-F3D004748CB6}" destId="{079551DB-DCC2-4216-91D5-AC7B3E8042ED}" srcOrd="1" destOrd="0" presId="urn:microsoft.com/office/officeart/2005/8/layout/lProcess2"/>
    <dgm:cxn modelId="{9927F2F4-76BC-4BF0-B3E9-B0B82AAD56D9}" type="presParOf" srcId="{475A21D1-D267-4E91-BA67-F3D004748CB6}" destId="{0E0522C3-44A9-4914-8543-0AFE6E7C70FF}" srcOrd="2" destOrd="0" presId="urn:microsoft.com/office/officeart/2005/8/layout/lProcess2"/>
    <dgm:cxn modelId="{A81580F9-A2C9-479F-8E8B-85C98CB9EEB1}" type="presParOf" srcId="{475A21D1-D267-4E91-BA67-F3D004748CB6}" destId="{37520B40-0704-42BF-B4D8-65932580803F}" srcOrd="3" destOrd="0" presId="urn:microsoft.com/office/officeart/2005/8/layout/lProcess2"/>
    <dgm:cxn modelId="{4EE4719A-B42A-4249-B8D0-F231ABEDF469}" type="presParOf" srcId="{475A21D1-D267-4E91-BA67-F3D004748CB6}" destId="{9406E56C-EEF1-4050-BDFC-0A3E0351B349}" srcOrd="4" destOrd="0" presId="urn:microsoft.com/office/officeart/2005/8/layout/lProcess2"/>
    <dgm:cxn modelId="{682E85AB-AB95-492A-88D5-5A25BEDFC3E1}" type="presParOf" srcId="{F6AF5FED-B36B-4C1C-A6D7-CC4E61E33D1E}" destId="{046092B7-1BF8-41F2-B6ED-8407AD427BA5}" srcOrd="3" destOrd="0" presId="urn:microsoft.com/office/officeart/2005/8/layout/lProcess2"/>
    <dgm:cxn modelId="{926002EA-118D-47E0-83B1-7129F0061614}" type="presParOf" srcId="{F6AF5FED-B36B-4C1C-A6D7-CC4E61E33D1E}" destId="{82D57564-F084-457F-B18D-894AB9E3284D}" srcOrd="4" destOrd="0" presId="urn:microsoft.com/office/officeart/2005/8/layout/lProcess2"/>
    <dgm:cxn modelId="{6D3D7C97-DF5B-495B-94FF-4FF6FBC33C78}" type="presParOf" srcId="{82D57564-F084-457F-B18D-894AB9E3284D}" destId="{5CB683FC-3A1E-4807-AF4C-AD62C23FE93B}" srcOrd="0" destOrd="0" presId="urn:microsoft.com/office/officeart/2005/8/layout/lProcess2"/>
    <dgm:cxn modelId="{D3168264-9314-48EF-AF04-2EF6A2FE650D}" type="presParOf" srcId="{82D57564-F084-457F-B18D-894AB9E3284D}" destId="{23CC1D7A-F71F-4238-8567-3262864CBCF3}" srcOrd="1" destOrd="0" presId="urn:microsoft.com/office/officeart/2005/8/layout/lProcess2"/>
    <dgm:cxn modelId="{9C3930D0-A6E7-48C6-8668-44A8243B2257}" type="presParOf" srcId="{82D57564-F084-457F-B18D-894AB9E3284D}" destId="{A7C02E48-8B06-49E7-9F11-121AD0BB4DC0}" srcOrd="2" destOrd="0" presId="urn:microsoft.com/office/officeart/2005/8/layout/lProcess2"/>
    <dgm:cxn modelId="{20825F84-E4A2-4801-A286-9C17D3B46EB3}" type="presParOf" srcId="{A7C02E48-8B06-49E7-9F11-121AD0BB4DC0}" destId="{2C847E09-6E03-4919-B281-6DED84E1952F}" srcOrd="0" destOrd="0" presId="urn:microsoft.com/office/officeart/2005/8/layout/lProcess2"/>
    <dgm:cxn modelId="{3D0B83E9-C726-4883-89B6-EAF736514A03}" type="presParOf" srcId="{2C847E09-6E03-4919-B281-6DED84E1952F}" destId="{D0CD18BB-DBB4-4F55-A71F-AB5FB328437A}" srcOrd="0" destOrd="0" presId="urn:microsoft.com/office/officeart/2005/8/layout/lProcess2"/>
    <dgm:cxn modelId="{D6186DC3-37D4-4832-BA67-21960E1DCA52}" type="presParOf" srcId="{F6AF5FED-B36B-4C1C-A6D7-CC4E61E33D1E}" destId="{FB06149A-F5B5-4620-BE86-D4D018C5F3C9}" srcOrd="5" destOrd="0" presId="urn:microsoft.com/office/officeart/2005/8/layout/lProcess2"/>
    <dgm:cxn modelId="{89FEEFBF-324D-4200-B45A-C4078BF638E2}" type="presParOf" srcId="{F6AF5FED-B36B-4C1C-A6D7-CC4E61E33D1E}" destId="{486118FE-A9F8-4981-A40F-71CA709DE4DE}" srcOrd="6" destOrd="0" presId="urn:microsoft.com/office/officeart/2005/8/layout/lProcess2"/>
    <dgm:cxn modelId="{17FD077B-ACD3-4A04-82F8-E719E7263955}" type="presParOf" srcId="{486118FE-A9F8-4981-A40F-71CA709DE4DE}" destId="{1DBB0FB2-A651-4147-BFB4-7F9098CA7784}" srcOrd="0" destOrd="0" presId="urn:microsoft.com/office/officeart/2005/8/layout/lProcess2"/>
    <dgm:cxn modelId="{B0E4599C-BB47-4EFB-BDCC-7F177CA95364}" type="presParOf" srcId="{486118FE-A9F8-4981-A40F-71CA709DE4DE}" destId="{399FEEB5-3309-4CB7-BF18-E1C34C78BBF2}" srcOrd="1" destOrd="0" presId="urn:microsoft.com/office/officeart/2005/8/layout/lProcess2"/>
    <dgm:cxn modelId="{EC0B7374-9900-437D-9219-F711DCF6423C}" type="presParOf" srcId="{486118FE-A9F8-4981-A40F-71CA709DE4DE}" destId="{FBB59489-1CCC-402D-BC83-C1C49B795651}" srcOrd="2" destOrd="0" presId="urn:microsoft.com/office/officeart/2005/8/layout/lProcess2"/>
    <dgm:cxn modelId="{4B71B0C8-28A4-406A-B312-4C9171179228}" type="presParOf" srcId="{FBB59489-1CCC-402D-BC83-C1C49B795651}" destId="{CAAC5079-9A3C-4C31-B2C0-8A5123B6741D}" srcOrd="0" destOrd="0" presId="urn:microsoft.com/office/officeart/2005/8/layout/lProcess2"/>
    <dgm:cxn modelId="{D0458FDC-0793-4875-8096-06F095F7D909}" type="presParOf" srcId="{CAAC5079-9A3C-4C31-B2C0-8A5123B6741D}" destId="{BF094F96-0521-4371-BE47-AE055BC89E2E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CCB3B6-AF41-4864-AF7B-03943C5BF6D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76D633-D25C-46EC-BDF5-EBA48BD6649C}">
      <dgm:prSet phldrT="[Text]"/>
      <dgm:spPr/>
      <dgm:t>
        <a:bodyPr/>
        <a:lstStyle/>
        <a:p>
          <a:r>
            <a:rPr lang="en-US" dirty="0" smtClean="0"/>
            <a:t>App Server</a:t>
          </a:r>
          <a:endParaRPr lang="en-US" dirty="0"/>
        </a:p>
      </dgm:t>
    </dgm:pt>
    <dgm:pt modelId="{3B4F46BA-68CF-4171-BC35-78F88E9CF0C7}" type="parTrans" cxnId="{E6CC3C8C-9EA2-4D62-BB01-63AF36C07985}">
      <dgm:prSet/>
      <dgm:spPr/>
      <dgm:t>
        <a:bodyPr/>
        <a:lstStyle/>
        <a:p>
          <a:endParaRPr lang="en-US"/>
        </a:p>
      </dgm:t>
    </dgm:pt>
    <dgm:pt modelId="{D6046932-0292-4C12-B83E-6A0ED1E47252}" type="sibTrans" cxnId="{E6CC3C8C-9EA2-4D62-BB01-63AF36C07985}">
      <dgm:prSet/>
      <dgm:spPr/>
      <dgm:t>
        <a:bodyPr/>
        <a:lstStyle/>
        <a:p>
          <a:endParaRPr lang="en-US"/>
        </a:p>
      </dgm:t>
    </dgm:pt>
    <dgm:pt modelId="{1E396FCA-292C-4DA3-9515-C748C02459E8}">
      <dgm:prSet phldrT="[Text]"/>
      <dgm:spPr>
        <a:solidFill>
          <a:schemeClr val="accent6">
            <a:lumMod val="75000"/>
          </a:schemeClr>
        </a:solidFill>
      </dgm:spPr>
      <dgm:t>
        <a:bodyPr tIns="274320" anchor="t" anchorCtr="0"/>
        <a:lstStyle/>
        <a:p>
          <a:r>
            <a:rPr lang="en-US" b="1" dirty="0" smtClean="0"/>
            <a:t>Apache Tomcat</a:t>
          </a:r>
          <a:endParaRPr lang="en-US" b="1" dirty="0"/>
        </a:p>
      </dgm:t>
    </dgm:pt>
    <dgm:pt modelId="{06CD374C-4A34-4AB0-A02F-150AEB13DD16}" type="parTrans" cxnId="{EBDD0A22-816C-44B6-A5F7-1036546145AD}">
      <dgm:prSet/>
      <dgm:spPr/>
      <dgm:t>
        <a:bodyPr/>
        <a:lstStyle/>
        <a:p>
          <a:endParaRPr lang="en-US"/>
        </a:p>
      </dgm:t>
    </dgm:pt>
    <dgm:pt modelId="{0ABE3B54-4E8A-4330-A2D2-E76BC9F0C477}" type="sibTrans" cxnId="{EBDD0A22-816C-44B6-A5F7-1036546145AD}">
      <dgm:prSet/>
      <dgm:spPr/>
      <dgm:t>
        <a:bodyPr/>
        <a:lstStyle/>
        <a:p>
          <a:endParaRPr lang="en-US"/>
        </a:p>
      </dgm:t>
    </dgm:pt>
    <dgm:pt modelId="{FA1046A6-16C8-4BB6-B1F7-78067CD4DDEE}">
      <dgm:prSet phldrT="[Text]"/>
      <dgm:spPr/>
      <dgm:t>
        <a:bodyPr/>
        <a:lstStyle/>
        <a:p>
          <a:r>
            <a:rPr lang="en-US" dirty="0" smtClean="0"/>
            <a:t>Geospatial </a:t>
          </a:r>
          <a:r>
            <a:rPr lang="en-US" dirty="0" err="1" smtClean="0"/>
            <a:t>rDBMS</a:t>
          </a:r>
          <a:endParaRPr lang="en-US" dirty="0"/>
        </a:p>
      </dgm:t>
    </dgm:pt>
    <dgm:pt modelId="{DC556E7B-481F-46D5-B1B7-54D87F65B93B}" type="parTrans" cxnId="{62E8E93E-3BD0-4CC1-90FC-18AC27AA53F1}">
      <dgm:prSet/>
      <dgm:spPr/>
      <dgm:t>
        <a:bodyPr/>
        <a:lstStyle/>
        <a:p>
          <a:endParaRPr lang="en-US"/>
        </a:p>
      </dgm:t>
    </dgm:pt>
    <dgm:pt modelId="{B8B815DD-D7E4-4011-A2F4-4081D8022101}" type="sibTrans" cxnId="{62E8E93E-3BD0-4CC1-90FC-18AC27AA53F1}">
      <dgm:prSet/>
      <dgm:spPr/>
      <dgm:t>
        <a:bodyPr/>
        <a:lstStyle/>
        <a:p>
          <a:endParaRPr lang="en-US"/>
        </a:p>
      </dgm:t>
    </dgm:pt>
    <dgm:pt modelId="{5023A08D-9EF8-4FEA-BA83-C4BB225D690C}">
      <dgm:prSet phldrT="[Text]"/>
      <dgm:spPr/>
      <dgm:t>
        <a:bodyPr/>
        <a:lstStyle/>
        <a:p>
          <a:r>
            <a:rPr lang="en-US" dirty="0" smtClean="0"/>
            <a:t>File Server</a:t>
          </a:r>
          <a:endParaRPr lang="en-US" dirty="0"/>
        </a:p>
      </dgm:t>
    </dgm:pt>
    <dgm:pt modelId="{F4676B4B-4B66-4856-AC72-A9C1958D3F46}" type="parTrans" cxnId="{0A74E409-A5F1-4EC2-BE63-260F042FF663}">
      <dgm:prSet/>
      <dgm:spPr/>
      <dgm:t>
        <a:bodyPr/>
        <a:lstStyle/>
        <a:p>
          <a:endParaRPr lang="en-US"/>
        </a:p>
      </dgm:t>
    </dgm:pt>
    <dgm:pt modelId="{1D93E433-FE18-43B8-A8A8-37B15A63A6AE}" type="sibTrans" cxnId="{0A74E409-A5F1-4EC2-BE63-260F042FF663}">
      <dgm:prSet/>
      <dgm:spPr/>
      <dgm:t>
        <a:bodyPr/>
        <a:lstStyle/>
        <a:p>
          <a:endParaRPr lang="en-US"/>
        </a:p>
      </dgm:t>
    </dgm:pt>
    <dgm:pt modelId="{206F967D-862E-4397-B1D7-A47DCEB3695D}">
      <dgm:prSet phldrT="[Text]"/>
      <dgm:spPr>
        <a:solidFill>
          <a:schemeClr val="accent6">
            <a:lumMod val="75000"/>
          </a:schemeClr>
        </a:solidFill>
      </dgm:spPr>
      <dgm:t>
        <a:bodyPr tIns="36576" anchor="ctr" anchorCtr="1"/>
        <a:lstStyle/>
        <a:p>
          <a:r>
            <a:rPr lang="en-US" b="1" dirty="0" err="1" smtClean="0"/>
            <a:t>nginx</a:t>
          </a:r>
          <a:endParaRPr lang="en-US" b="1" dirty="0"/>
        </a:p>
      </dgm:t>
    </dgm:pt>
    <dgm:pt modelId="{263A2A61-1540-4C04-8E22-82CBC27E2C3C}" type="parTrans" cxnId="{9DD03D9C-6715-4064-8E89-D542D019072A}">
      <dgm:prSet/>
      <dgm:spPr/>
      <dgm:t>
        <a:bodyPr/>
        <a:lstStyle/>
        <a:p>
          <a:endParaRPr lang="en-US"/>
        </a:p>
      </dgm:t>
    </dgm:pt>
    <dgm:pt modelId="{F7EE5449-CE6B-4DF3-ACD8-02E6A8EF959D}" type="sibTrans" cxnId="{9DD03D9C-6715-4064-8E89-D542D019072A}">
      <dgm:prSet/>
      <dgm:spPr/>
      <dgm:t>
        <a:bodyPr/>
        <a:lstStyle/>
        <a:p>
          <a:endParaRPr lang="en-US"/>
        </a:p>
      </dgm:t>
    </dgm:pt>
    <dgm:pt modelId="{47243DEB-62C1-4057-BB41-5580A9BC6BFF}">
      <dgm:prSet phldrT="[Text]"/>
      <dgm:spPr/>
      <dgm:t>
        <a:bodyPr/>
        <a:lstStyle/>
        <a:p>
          <a:r>
            <a:rPr lang="en-US" dirty="0" smtClean="0"/>
            <a:t>Logging</a:t>
          </a:r>
          <a:endParaRPr lang="en-US" dirty="0"/>
        </a:p>
      </dgm:t>
    </dgm:pt>
    <dgm:pt modelId="{2AAD3955-E7E6-4188-9B6B-E834EF3B4888}" type="parTrans" cxnId="{89AD555B-D219-4B3B-AAAE-DADA7626F73E}">
      <dgm:prSet/>
      <dgm:spPr/>
      <dgm:t>
        <a:bodyPr/>
        <a:lstStyle/>
        <a:p>
          <a:endParaRPr lang="en-US"/>
        </a:p>
      </dgm:t>
    </dgm:pt>
    <dgm:pt modelId="{1BFE6075-49F3-4A4B-B475-4BECBDC6300D}" type="sibTrans" cxnId="{89AD555B-D219-4B3B-AAAE-DADA7626F73E}">
      <dgm:prSet/>
      <dgm:spPr/>
      <dgm:t>
        <a:bodyPr/>
        <a:lstStyle/>
        <a:p>
          <a:endParaRPr lang="en-US"/>
        </a:p>
      </dgm:t>
    </dgm:pt>
    <dgm:pt modelId="{1E98F9F4-27E0-4A57-AD81-3F5D8B762F9F}">
      <dgm:prSet phldrT="[Text]"/>
      <dgm:spPr>
        <a:solidFill>
          <a:schemeClr val="accent6">
            <a:lumMod val="75000"/>
          </a:schemeClr>
        </a:solidFill>
      </dgm:spPr>
      <dgm:t>
        <a:bodyPr lIns="0" tIns="36576" rIns="0" anchor="ctr" anchorCtr="1"/>
        <a:lstStyle/>
        <a:p>
          <a:r>
            <a:rPr lang="en-US" b="1" dirty="0" err="1" smtClean="0"/>
            <a:t>Codebeamer</a:t>
          </a:r>
          <a:endParaRPr lang="en-US" b="1" dirty="0"/>
        </a:p>
      </dgm:t>
    </dgm:pt>
    <dgm:pt modelId="{9349A482-1B02-4946-8AC7-B8D5FA084BC1}" type="parTrans" cxnId="{49E2537F-2C4C-4856-B7E3-80CA87AE6801}">
      <dgm:prSet/>
      <dgm:spPr/>
      <dgm:t>
        <a:bodyPr/>
        <a:lstStyle/>
        <a:p>
          <a:endParaRPr lang="en-US"/>
        </a:p>
      </dgm:t>
    </dgm:pt>
    <dgm:pt modelId="{7F4EAA06-6A00-4662-BE3B-80524C3BCE37}" type="sibTrans" cxnId="{49E2537F-2C4C-4856-B7E3-80CA87AE6801}">
      <dgm:prSet/>
      <dgm:spPr/>
      <dgm:t>
        <a:bodyPr/>
        <a:lstStyle/>
        <a:p>
          <a:endParaRPr lang="en-US"/>
        </a:p>
      </dgm:t>
    </dgm:pt>
    <dgm:pt modelId="{8E4AEB60-4893-4C89-8D6C-16393BCFFA63}" type="pres">
      <dgm:prSet presAssocID="{6FCCB3B6-AF41-4864-AF7B-03943C5BF6D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6C7A46-6C15-4562-BC9A-FD64EB9BA877}" type="pres">
      <dgm:prSet presAssocID="{9976D633-D25C-46EC-BDF5-EBA48BD6649C}" presName="compNode" presStyleCnt="0"/>
      <dgm:spPr/>
    </dgm:pt>
    <dgm:pt modelId="{056885FA-97C7-4680-A816-85E44D826772}" type="pres">
      <dgm:prSet presAssocID="{9976D633-D25C-46EC-BDF5-EBA48BD6649C}" presName="aNode" presStyleLbl="bgShp" presStyleIdx="0" presStyleCnt="4" custScaleY="69254" custLinFactNeighborY="9675"/>
      <dgm:spPr/>
      <dgm:t>
        <a:bodyPr/>
        <a:lstStyle/>
        <a:p>
          <a:endParaRPr lang="en-US"/>
        </a:p>
      </dgm:t>
    </dgm:pt>
    <dgm:pt modelId="{DC5166D7-8284-4023-859C-4B4FB0F1AFD1}" type="pres">
      <dgm:prSet presAssocID="{9976D633-D25C-46EC-BDF5-EBA48BD6649C}" presName="textNode" presStyleLbl="bgShp" presStyleIdx="0" presStyleCnt="4"/>
      <dgm:spPr/>
      <dgm:t>
        <a:bodyPr/>
        <a:lstStyle/>
        <a:p>
          <a:endParaRPr lang="en-US"/>
        </a:p>
      </dgm:t>
    </dgm:pt>
    <dgm:pt modelId="{02375DC6-B7C8-4C39-97B4-28A5D1C24C7D}" type="pres">
      <dgm:prSet presAssocID="{9976D633-D25C-46EC-BDF5-EBA48BD6649C}" presName="compChildNode" presStyleCnt="0"/>
      <dgm:spPr/>
    </dgm:pt>
    <dgm:pt modelId="{45B8A36C-E45E-4FD2-84D6-8146651CB8D4}" type="pres">
      <dgm:prSet presAssocID="{9976D633-D25C-46EC-BDF5-EBA48BD6649C}" presName="theInnerList" presStyleCnt="0"/>
      <dgm:spPr/>
    </dgm:pt>
    <dgm:pt modelId="{AAC8AAEC-D9E4-4CF3-A2EE-98D9C505AB9B}" type="pres">
      <dgm:prSet presAssocID="{1E396FCA-292C-4DA3-9515-C748C02459E8}" presName="childNode" presStyleLbl="node1" presStyleIdx="0" presStyleCnt="3" custScaleY="77633" custLinFactNeighborY="70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725760-5A9A-4872-BFC8-98F8F856FC7A}" type="pres">
      <dgm:prSet presAssocID="{9976D633-D25C-46EC-BDF5-EBA48BD6649C}" presName="aSpace" presStyleCnt="0"/>
      <dgm:spPr/>
    </dgm:pt>
    <dgm:pt modelId="{26B536C3-330E-43D2-B64D-30817B88FE6C}" type="pres">
      <dgm:prSet presAssocID="{FA1046A6-16C8-4BB6-B1F7-78067CD4DDEE}" presName="compNode" presStyleCnt="0"/>
      <dgm:spPr/>
    </dgm:pt>
    <dgm:pt modelId="{D56F1971-1FB5-455A-BC2A-3FC73625777C}" type="pres">
      <dgm:prSet presAssocID="{FA1046A6-16C8-4BB6-B1F7-78067CD4DDEE}" presName="aNode" presStyleLbl="bgShp" presStyleIdx="1" presStyleCnt="4" custScaleY="68237" custLinFactNeighborY="8148"/>
      <dgm:spPr/>
      <dgm:t>
        <a:bodyPr/>
        <a:lstStyle/>
        <a:p>
          <a:endParaRPr lang="en-US"/>
        </a:p>
      </dgm:t>
    </dgm:pt>
    <dgm:pt modelId="{BB56FBC5-2C3A-4A88-96A9-ED42E5B66C41}" type="pres">
      <dgm:prSet presAssocID="{FA1046A6-16C8-4BB6-B1F7-78067CD4DDEE}" presName="textNode" presStyleLbl="bgShp" presStyleIdx="1" presStyleCnt="4"/>
      <dgm:spPr/>
      <dgm:t>
        <a:bodyPr/>
        <a:lstStyle/>
        <a:p>
          <a:endParaRPr lang="en-US"/>
        </a:p>
      </dgm:t>
    </dgm:pt>
    <dgm:pt modelId="{7F64AEB8-F495-4D40-B3D2-D3DCB6BC6C0A}" type="pres">
      <dgm:prSet presAssocID="{FA1046A6-16C8-4BB6-B1F7-78067CD4DDEE}" presName="compChildNode" presStyleCnt="0"/>
      <dgm:spPr/>
    </dgm:pt>
    <dgm:pt modelId="{9B37A2AE-F0C6-425F-A1A5-37D492886864}" type="pres">
      <dgm:prSet presAssocID="{FA1046A6-16C8-4BB6-B1F7-78067CD4DDEE}" presName="theInnerList" presStyleCnt="0"/>
      <dgm:spPr/>
    </dgm:pt>
    <dgm:pt modelId="{EDF1175F-0A6A-489D-950B-269AB632C5F9}" type="pres">
      <dgm:prSet presAssocID="{FA1046A6-16C8-4BB6-B1F7-78067CD4DDEE}" presName="aSpace" presStyleCnt="0"/>
      <dgm:spPr/>
    </dgm:pt>
    <dgm:pt modelId="{73C5F0A4-F7DD-424A-A698-512BC17DCBB2}" type="pres">
      <dgm:prSet presAssocID="{5023A08D-9EF8-4FEA-BA83-C4BB225D690C}" presName="compNode" presStyleCnt="0"/>
      <dgm:spPr/>
    </dgm:pt>
    <dgm:pt modelId="{7C2F524E-F0BB-4B48-9B68-C3287609F934}" type="pres">
      <dgm:prSet presAssocID="{5023A08D-9EF8-4FEA-BA83-C4BB225D690C}" presName="aNode" presStyleLbl="bgShp" presStyleIdx="2" presStyleCnt="4" custScaleY="68237" custLinFactNeighborY="8148"/>
      <dgm:spPr/>
      <dgm:t>
        <a:bodyPr/>
        <a:lstStyle/>
        <a:p>
          <a:endParaRPr lang="en-US"/>
        </a:p>
      </dgm:t>
    </dgm:pt>
    <dgm:pt modelId="{A6617244-67C7-41C9-9044-4A0FD2FAC92D}" type="pres">
      <dgm:prSet presAssocID="{5023A08D-9EF8-4FEA-BA83-C4BB225D690C}" presName="textNode" presStyleLbl="bgShp" presStyleIdx="2" presStyleCnt="4"/>
      <dgm:spPr/>
      <dgm:t>
        <a:bodyPr/>
        <a:lstStyle/>
        <a:p>
          <a:endParaRPr lang="en-US"/>
        </a:p>
      </dgm:t>
    </dgm:pt>
    <dgm:pt modelId="{679E65E9-87E4-4CE0-9AA3-B8BA38A8CCCB}" type="pres">
      <dgm:prSet presAssocID="{5023A08D-9EF8-4FEA-BA83-C4BB225D690C}" presName="compChildNode" presStyleCnt="0"/>
      <dgm:spPr/>
    </dgm:pt>
    <dgm:pt modelId="{9B5AE74C-269E-414F-9F0A-C9FDD85ED155}" type="pres">
      <dgm:prSet presAssocID="{5023A08D-9EF8-4FEA-BA83-C4BB225D690C}" presName="theInnerList" presStyleCnt="0"/>
      <dgm:spPr/>
    </dgm:pt>
    <dgm:pt modelId="{F9739CD8-4054-4C5D-9A40-8FD6B57EA5FD}" type="pres">
      <dgm:prSet presAssocID="{206F967D-862E-4397-B1D7-A47DCEB3695D}" presName="childNode" presStyleLbl="node1" presStyleIdx="1" presStyleCnt="3" custScaleY="35328" custLinFactNeighborY="18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F65FF-C61E-47C9-9D4B-C4248CB087C0}" type="pres">
      <dgm:prSet presAssocID="{5023A08D-9EF8-4FEA-BA83-C4BB225D690C}" presName="aSpace" presStyleCnt="0"/>
      <dgm:spPr/>
    </dgm:pt>
    <dgm:pt modelId="{AD0F2B85-164A-468F-AC2D-4C7CCF81F3A8}" type="pres">
      <dgm:prSet presAssocID="{47243DEB-62C1-4057-BB41-5580A9BC6BFF}" presName="compNode" presStyleCnt="0"/>
      <dgm:spPr/>
    </dgm:pt>
    <dgm:pt modelId="{C6B4E43A-810F-4E70-9E99-CB729C2F71F8}" type="pres">
      <dgm:prSet presAssocID="{47243DEB-62C1-4057-BB41-5580A9BC6BFF}" presName="aNode" presStyleLbl="bgShp" presStyleIdx="3" presStyleCnt="4" custScaleY="68237" custLinFactNeighborY="8148"/>
      <dgm:spPr/>
      <dgm:t>
        <a:bodyPr/>
        <a:lstStyle/>
        <a:p>
          <a:endParaRPr lang="en-US"/>
        </a:p>
      </dgm:t>
    </dgm:pt>
    <dgm:pt modelId="{F59A3BB2-6CF5-4494-8862-732FD5D628B2}" type="pres">
      <dgm:prSet presAssocID="{47243DEB-62C1-4057-BB41-5580A9BC6BFF}" presName="textNode" presStyleLbl="bgShp" presStyleIdx="3" presStyleCnt="4"/>
      <dgm:spPr/>
      <dgm:t>
        <a:bodyPr/>
        <a:lstStyle/>
        <a:p>
          <a:endParaRPr lang="en-US"/>
        </a:p>
      </dgm:t>
    </dgm:pt>
    <dgm:pt modelId="{FF47F3D4-F52A-4E5B-B007-1C4C56BC7464}" type="pres">
      <dgm:prSet presAssocID="{47243DEB-62C1-4057-BB41-5580A9BC6BFF}" presName="compChildNode" presStyleCnt="0"/>
      <dgm:spPr/>
    </dgm:pt>
    <dgm:pt modelId="{35CEA18A-14D8-4AD7-8F0F-C3B1F1EFE4BF}" type="pres">
      <dgm:prSet presAssocID="{47243DEB-62C1-4057-BB41-5580A9BC6BFF}" presName="theInnerList" presStyleCnt="0"/>
      <dgm:spPr/>
    </dgm:pt>
    <dgm:pt modelId="{49D9EB85-6219-4CB6-BD43-B443EF9A6138}" type="pres">
      <dgm:prSet presAssocID="{1E98F9F4-27E0-4A57-AD81-3F5D8B762F9F}" presName="childNode" presStyleLbl="node1" presStyleIdx="2" presStyleCnt="3" custScaleY="35328" custLinFactNeighborY="18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E8E93E-3BD0-4CC1-90FC-18AC27AA53F1}" srcId="{6FCCB3B6-AF41-4864-AF7B-03943C5BF6D3}" destId="{FA1046A6-16C8-4BB6-B1F7-78067CD4DDEE}" srcOrd="1" destOrd="0" parTransId="{DC556E7B-481F-46D5-B1B7-54D87F65B93B}" sibTransId="{B8B815DD-D7E4-4011-A2F4-4081D8022101}"/>
    <dgm:cxn modelId="{D4FE085C-D0FF-45F6-AD41-96F3C0CBA070}" type="presOf" srcId="{6FCCB3B6-AF41-4864-AF7B-03943C5BF6D3}" destId="{8E4AEB60-4893-4C89-8D6C-16393BCFFA63}" srcOrd="0" destOrd="0" presId="urn:microsoft.com/office/officeart/2005/8/layout/lProcess2"/>
    <dgm:cxn modelId="{ECDA9B9A-7DF1-4B5F-8314-333DFDAC596E}" type="presOf" srcId="{9976D633-D25C-46EC-BDF5-EBA48BD6649C}" destId="{DC5166D7-8284-4023-859C-4B4FB0F1AFD1}" srcOrd="1" destOrd="0" presId="urn:microsoft.com/office/officeart/2005/8/layout/lProcess2"/>
    <dgm:cxn modelId="{0C0B3B19-2A2A-4AA8-9266-FE6EEADFC52B}" type="presOf" srcId="{1E396FCA-292C-4DA3-9515-C748C02459E8}" destId="{AAC8AAEC-D9E4-4CF3-A2EE-98D9C505AB9B}" srcOrd="0" destOrd="0" presId="urn:microsoft.com/office/officeart/2005/8/layout/lProcess2"/>
    <dgm:cxn modelId="{D18A860B-240B-456D-B2B0-29FD5B42C158}" type="presOf" srcId="{5023A08D-9EF8-4FEA-BA83-C4BB225D690C}" destId="{7C2F524E-F0BB-4B48-9B68-C3287609F934}" srcOrd="0" destOrd="0" presId="urn:microsoft.com/office/officeart/2005/8/layout/lProcess2"/>
    <dgm:cxn modelId="{E6CC3C8C-9EA2-4D62-BB01-63AF36C07985}" srcId="{6FCCB3B6-AF41-4864-AF7B-03943C5BF6D3}" destId="{9976D633-D25C-46EC-BDF5-EBA48BD6649C}" srcOrd="0" destOrd="0" parTransId="{3B4F46BA-68CF-4171-BC35-78F88E9CF0C7}" sibTransId="{D6046932-0292-4C12-B83E-6A0ED1E47252}"/>
    <dgm:cxn modelId="{C107B237-D90C-407E-AB2C-DB76F867A5C9}" type="presOf" srcId="{FA1046A6-16C8-4BB6-B1F7-78067CD4DDEE}" destId="{BB56FBC5-2C3A-4A88-96A9-ED42E5B66C41}" srcOrd="1" destOrd="0" presId="urn:microsoft.com/office/officeart/2005/8/layout/lProcess2"/>
    <dgm:cxn modelId="{2FC5F2B0-386C-482A-A5F6-CEAC41AD0465}" type="presOf" srcId="{5023A08D-9EF8-4FEA-BA83-C4BB225D690C}" destId="{A6617244-67C7-41C9-9044-4A0FD2FAC92D}" srcOrd="1" destOrd="0" presId="urn:microsoft.com/office/officeart/2005/8/layout/lProcess2"/>
    <dgm:cxn modelId="{89AD555B-D219-4B3B-AAAE-DADA7626F73E}" srcId="{6FCCB3B6-AF41-4864-AF7B-03943C5BF6D3}" destId="{47243DEB-62C1-4057-BB41-5580A9BC6BFF}" srcOrd="3" destOrd="0" parTransId="{2AAD3955-E7E6-4188-9B6B-E834EF3B4888}" sibTransId="{1BFE6075-49F3-4A4B-B475-4BECBDC6300D}"/>
    <dgm:cxn modelId="{31BB2842-8EB8-4196-A8CB-5A449A4742A1}" type="presOf" srcId="{1E98F9F4-27E0-4A57-AD81-3F5D8B762F9F}" destId="{49D9EB85-6219-4CB6-BD43-B443EF9A6138}" srcOrd="0" destOrd="0" presId="urn:microsoft.com/office/officeart/2005/8/layout/lProcess2"/>
    <dgm:cxn modelId="{7D7177B0-7035-43EE-BEFE-6C04DC07B426}" type="presOf" srcId="{FA1046A6-16C8-4BB6-B1F7-78067CD4DDEE}" destId="{D56F1971-1FB5-455A-BC2A-3FC73625777C}" srcOrd="0" destOrd="0" presId="urn:microsoft.com/office/officeart/2005/8/layout/lProcess2"/>
    <dgm:cxn modelId="{9DD03D9C-6715-4064-8E89-D542D019072A}" srcId="{5023A08D-9EF8-4FEA-BA83-C4BB225D690C}" destId="{206F967D-862E-4397-B1D7-A47DCEB3695D}" srcOrd="0" destOrd="0" parTransId="{263A2A61-1540-4C04-8E22-82CBC27E2C3C}" sibTransId="{F7EE5449-CE6B-4DF3-ACD8-02E6A8EF959D}"/>
    <dgm:cxn modelId="{EBDD0A22-816C-44B6-A5F7-1036546145AD}" srcId="{9976D633-D25C-46EC-BDF5-EBA48BD6649C}" destId="{1E396FCA-292C-4DA3-9515-C748C02459E8}" srcOrd="0" destOrd="0" parTransId="{06CD374C-4A34-4AB0-A02F-150AEB13DD16}" sibTransId="{0ABE3B54-4E8A-4330-A2D2-E76BC9F0C477}"/>
    <dgm:cxn modelId="{49E2537F-2C4C-4856-B7E3-80CA87AE6801}" srcId="{47243DEB-62C1-4057-BB41-5580A9BC6BFF}" destId="{1E98F9F4-27E0-4A57-AD81-3F5D8B762F9F}" srcOrd="0" destOrd="0" parTransId="{9349A482-1B02-4946-8AC7-B8D5FA084BC1}" sibTransId="{7F4EAA06-6A00-4662-BE3B-80524C3BCE37}"/>
    <dgm:cxn modelId="{0A74E409-A5F1-4EC2-BE63-260F042FF663}" srcId="{6FCCB3B6-AF41-4864-AF7B-03943C5BF6D3}" destId="{5023A08D-9EF8-4FEA-BA83-C4BB225D690C}" srcOrd="2" destOrd="0" parTransId="{F4676B4B-4B66-4856-AC72-A9C1958D3F46}" sibTransId="{1D93E433-FE18-43B8-A8A8-37B15A63A6AE}"/>
    <dgm:cxn modelId="{2C9A753A-34F0-4EF9-B4E2-F5AEF9A22856}" type="presOf" srcId="{47243DEB-62C1-4057-BB41-5580A9BC6BFF}" destId="{C6B4E43A-810F-4E70-9E99-CB729C2F71F8}" srcOrd="0" destOrd="0" presId="urn:microsoft.com/office/officeart/2005/8/layout/lProcess2"/>
    <dgm:cxn modelId="{FE23C966-5E1C-489D-8D42-8E8C574C12EC}" type="presOf" srcId="{206F967D-862E-4397-B1D7-A47DCEB3695D}" destId="{F9739CD8-4054-4C5D-9A40-8FD6B57EA5FD}" srcOrd="0" destOrd="0" presId="urn:microsoft.com/office/officeart/2005/8/layout/lProcess2"/>
    <dgm:cxn modelId="{E3429376-8EC0-4E07-B1F3-97DCF026177A}" type="presOf" srcId="{9976D633-D25C-46EC-BDF5-EBA48BD6649C}" destId="{056885FA-97C7-4680-A816-85E44D826772}" srcOrd="0" destOrd="0" presId="urn:microsoft.com/office/officeart/2005/8/layout/lProcess2"/>
    <dgm:cxn modelId="{029644DF-C56B-429E-B595-8E9916D31695}" type="presOf" srcId="{47243DEB-62C1-4057-BB41-5580A9BC6BFF}" destId="{F59A3BB2-6CF5-4494-8862-732FD5D628B2}" srcOrd="1" destOrd="0" presId="urn:microsoft.com/office/officeart/2005/8/layout/lProcess2"/>
    <dgm:cxn modelId="{6D5B187F-F262-4232-99E9-147259066D91}" type="presParOf" srcId="{8E4AEB60-4893-4C89-8D6C-16393BCFFA63}" destId="{006C7A46-6C15-4562-BC9A-FD64EB9BA877}" srcOrd="0" destOrd="0" presId="urn:microsoft.com/office/officeart/2005/8/layout/lProcess2"/>
    <dgm:cxn modelId="{E43913BA-4B7D-402A-A5D2-83517C15249B}" type="presParOf" srcId="{006C7A46-6C15-4562-BC9A-FD64EB9BA877}" destId="{056885FA-97C7-4680-A816-85E44D826772}" srcOrd="0" destOrd="0" presId="urn:microsoft.com/office/officeart/2005/8/layout/lProcess2"/>
    <dgm:cxn modelId="{3D352F05-5ECF-4B54-8691-F89441098F21}" type="presParOf" srcId="{006C7A46-6C15-4562-BC9A-FD64EB9BA877}" destId="{DC5166D7-8284-4023-859C-4B4FB0F1AFD1}" srcOrd="1" destOrd="0" presId="urn:microsoft.com/office/officeart/2005/8/layout/lProcess2"/>
    <dgm:cxn modelId="{FF7BD6A5-92EC-4753-97A5-E7212A38531F}" type="presParOf" srcId="{006C7A46-6C15-4562-BC9A-FD64EB9BA877}" destId="{02375DC6-B7C8-4C39-97B4-28A5D1C24C7D}" srcOrd="2" destOrd="0" presId="urn:microsoft.com/office/officeart/2005/8/layout/lProcess2"/>
    <dgm:cxn modelId="{60AF66CF-A124-4542-A788-21A93A252FE3}" type="presParOf" srcId="{02375DC6-B7C8-4C39-97B4-28A5D1C24C7D}" destId="{45B8A36C-E45E-4FD2-84D6-8146651CB8D4}" srcOrd="0" destOrd="0" presId="urn:microsoft.com/office/officeart/2005/8/layout/lProcess2"/>
    <dgm:cxn modelId="{88771343-7FDE-416C-B094-ED1B9E7BAC61}" type="presParOf" srcId="{45B8A36C-E45E-4FD2-84D6-8146651CB8D4}" destId="{AAC8AAEC-D9E4-4CF3-A2EE-98D9C505AB9B}" srcOrd="0" destOrd="0" presId="urn:microsoft.com/office/officeart/2005/8/layout/lProcess2"/>
    <dgm:cxn modelId="{2C7E9932-E68C-45BF-B4A3-C4A8C0F785F9}" type="presParOf" srcId="{8E4AEB60-4893-4C89-8D6C-16393BCFFA63}" destId="{06725760-5A9A-4872-BFC8-98F8F856FC7A}" srcOrd="1" destOrd="0" presId="urn:microsoft.com/office/officeart/2005/8/layout/lProcess2"/>
    <dgm:cxn modelId="{8722B413-AB23-4FEA-B96A-CAEC3F550EDF}" type="presParOf" srcId="{8E4AEB60-4893-4C89-8D6C-16393BCFFA63}" destId="{26B536C3-330E-43D2-B64D-30817B88FE6C}" srcOrd="2" destOrd="0" presId="urn:microsoft.com/office/officeart/2005/8/layout/lProcess2"/>
    <dgm:cxn modelId="{3CA3D108-975D-46CB-A6A5-A056BD58F265}" type="presParOf" srcId="{26B536C3-330E-43D2-B64D-30817B88FE6C}" destId="{D56F1971-1FB5-455A-BC2A-3FC73625777C}" srcOrd="0" destOrd="0" presId="urn:microsoft.com/office/officeart/2005/8/layout/lProcess2"/>
    <dgm:cxn modelId="{0754D2AA-56FC-49F0-8FEA-11781974D048}" type="presParOf" srcId="{26B536C3-330E-43D2-B64D-30817B88FE6C}" destId="{BB56FBC5-2C3A-4A88-96A9-ED42E5B66C41}" srcOrd="1" destOrd="0" presId="urn:microsoft.com/office/officeart/2005/8/layout/lProcess2"/>
    <dgm:cxn modelId="{3F3A0BA2-0046-4FD3-A115-FB6192816460}" type="presParOf" srcId="{26B536C3-330E-43D2-B64D-30817B88FE6C}" destId="{7F64AEB8-F495-4D40-B3D2-D3DCB6BC6C0A}" srcOrd="2" destOrd="0" presId="urn:microsoft.com/office/officeart/2005/8/layout/lProcess2"/>
    <dgm:cxn modelId="{C79E1D7F-D561-4AD6-9FE3-9E458EEE8779}" type="presParOf" srcId="{7F64AEB8-F495-4D40-B3D2-D3DCB6BC6C0A}" destId="{9B37A2AE-F0C6-425F-A1A5-37D492886864}" srcOrd="0" destOrd="0" presId="urn:microsoft.com/office/officeart/2005/8/layout/lProcess2"/>
    <dgm:cxn modelId="{44ED17E9-7084-469B-82B8-D0343BBA48C4}" type="presParOf" srcId="{8E4AEB60-4893-4C89-8D6C-16393BCFFA63}" destId="{EDF1175F-0A6A-489D-950B-269AB632C5F9}" srcOrd="3" destOrd="0" presId="urn:microsoft.com/office/officeart/2005/8/layout/lProcess2"/>
    <dgm:cxn modelId="{8B07A2A3-C034-48AF-9E3E-7EAE94FA4EE2}" type="presParOf" srcId="{8E4AEB60-4893-4C89-8D6C-16393BCFFA63}" destId="{73C5F0A4-F7DD-424A-A698-512BC17DCBB2}" srcOrd="4" destOrd="0" presId="urn:microsoft.com/office/officeart/2005/8/layout/lProcess2"/>
    <dgm:cxn modelId="{D9F402A6-99FE-42F5-B2AF-8D12FEF394D9}" type="presParOf" srcId="{73C5F0A4-F7DD-424A-A698-512BC17DCBB2}" destId="{7C2F524E-F0BB-4B48-9B68-C3287609F934}" srcOrd="0" destOrd="0" presId="urn:microsoft.com/office/officeart/2005/8/layout/lProcess2"/>
    <dgm:cxn modelId="{C575FF9B-0D2A-4A55-925D-1C190210CCD3}" type="presParOf" srcId="{73C5F0A4-F7DD-424A-A698-512BC17DCBB2}" destId="{A6617244-67C7-41C9-9044-4A0FD2FAC92D}" srcOrd="1" destOrd="0" presId="urn:microsoft.com/office/officeart/2005/8/layout/lProcess2"/>
    <dgm:cxn modelId="{EF4C03E3-2618-4B8E-8BC0-9634A615C729}" type="presParOf" srcId="{73C5F0A4-F7DD-424A-A698-512BC17DCBB2}" destId="{679E65E9-87E4-4CE0-9AA3-B8BA38A8CCCB}" srcOrd="2" destOrd="0" presId="urn:microsoft.com/office/officeart/2005/8/layout/lProcess2"/>
    <dgm:cxn modelId="{C549B210-6BE3-4C19-A08F-AE9114D0CDD2}" type="presParOf" srcId="{679E65E9-87E4-4CE0-9AA3-B8BA38A8CCCB}" destId="{9B5AE74C-269E-414F-9F0A-C9FDD85ED155}" srcOrd="0" destOrd="0" presId="urn:microsoft.com/office/officeart/2005/8/layout/lProcess2"/>
    <dgm:cxn modelId="{23DE7186-BB6C-4EA7-A83C-BE15AD25F68E}" type="presParOf" srcId="{9B5AE74C-269E-414F-9F0A-C9FDD85ED155}" destId="{F9739CD8-4054-4C5D-9A40-8FD6B57EA5FD}" srcOrd="0" destOrd="0" presId="urn:microsoft.com/office/officeart/2005/8/layout/lProcess2"/>
    <dgm:cxn modelId="{D2D0B9AF-AD9C-408B-9744-3FA778C0A9D5}" type="presParOf" srcId="{8E4AEB60-4893-4C89-8D6C-16393BCFFA63}" destId="{2EFF65FF-C61E-47C9-9D4B-C4248CB087C0}" srcOrd="5" destOrd="0" presId="urn:microsoft.com/office/officeart/2005/8/layout/lProcess2"/>
    <dgm:cxn modelId="{B6B06C01-8CAE-4CF6-BA3F-F3E51FE5FCE2}" type="presParOf" srcId="{8E4AEB60-4893-4C89-8D6C-16393BCFFA63}" destId="{AD0F2B85-164A-468F-AC2D-4C7CCF81F3A8}" srcOrd="6" destOrd="0" presId="urn:microsoft.com/office/officeart/2005/8/layout/lProcess2"/>
    <dgm:cxn modelId="{0B612EBE-DD09-40F3-8E4C-71254A234DAA}" type="presParOf" srcId="{AD0F2B85-164A-468F-AC2D-4C7CCF81F3A8}" destId="{C6B4E43A-810F-4E70-9E99-CB729C2F71F8}" srcOrd="0" destOrd="0" presId="urn:microsoft.com/office/officeart/2005/8/layout/lProcess2"/>
    <dgm:cxn modelId="{D978CDA4-DA66-4D8A-805B-0984520541FB}" type="presParOf" srcId="{AD0F2B85-164A-468F-AC2D-4C7CCF81F3A8}" destId="{F59A3BB2-6CF5-4494-8862-732FD5D628B2}" srcOrd="1" destOrd="0" presId="urn:microsoft.com/office/officeart/2005/8/layout/lProcess2"/>
    <dgm:cxn modelId="{DD782271-2167-4AF3-8B58-AF36C0D2F48C}" type="presParOf" srcId="{AD0F2B85-164A-468F-AC2D-4C7CCF81F3A8}" destId="{FF47F3D4-F52A-4E5B-B007-1C4C56BC7464}" srcOrd="2" destOrd="0" presId="urn:microsoft.com/office/officeart/2005/8/layout/lProcess2"/>
    <dgm:cxn modelId="{C90F595E-4DB4-4CD6-80FB-374C6CC7CF43}" type="presParOf" srcId="{FF47F3D4-F52A-4E5B-B007-1C4C56BC7464}" destId="{35CEA18A-14D8-4AD7-8F0F-C3B1F1EFE4BF}" srcOrd="0" destOrd="0" presId="urn:microsoft.com/office/officeart/2005/8/layout/lProcess2"/>
    <dgm:cxn modelId="{CDD72637-10CA-4CC7-A5A9-71523F3392B4}" type="presParOf" srcId="{35CEA18A-14D8-4AD7-8F0F-C3B1F1EFE4BF}" destId="{49D9EB85-6219-4CB6-BD43-B443EF9A613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1EF7DB-7A45-4603-AABC-C427388B59E9}">
      <dsp:nvSpPr>
        <dsp:cNvPr id="0" name=""/>
        <dsp:cNvSpPr/>
      </dsp:nvSpPr>
      <dsp:spPr>
        <a:xfrm>
          <a:off x="1620" y="0"/>
          <a:ext cx="1589864" cy="44802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+mj-lt"/>
            </a:rPr>
            <a:t>Data</a:t>
          </a:r>
          <a:endParaRPr lang="en-US" sz="3000" kern="1200" dirty="0">
            <a:latin typeface="+mj-lt"/>
          </a:endParaRPr>
        </a:p>
      </dsp:txBody>
      <dsp:txXfrm>
        <a:off x="1620" y="0"/>
        <a:ext cx="1589864" cy="1344083"/>
      </dsp:txXfrm>
    </dsp:sp>
    <dsp:sp modelId="{5B6138BB-482F-433D-B9E8-D9D0EE78AF06}">
      <dsp:nvSpPr>
        <dsp:cNvPr id="0" name=""/>
        <dsp:cNvSpPr/>
      </dsp:nvSpPr>
      <dsp:spPr>
        <a:xfrm>
          <a:off x="160606" y="1344466"/>
          <a:ext cx="1271891" cy="880195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+mj-lt"/>
            </a:rPr>
            <a:t>Spatial DB</a:t>
          </a:r>
          <a:endParaRPr lang="en-US" sz="2000" b="1" kern="1200" dirty="0">
            <a:solidFill>
              <a:schemeClr val="bg1"/>
            </a:solidFill>
            <a:latin typeface="+mj-lt"/>
          </a:endParaRPr>
        </a:p>
      </dsp:txBody>
      <dsp:txXfrm>
        <a:off x="160606" y="1344466"/>
        <a:ext cx="1271891" cy="880195"/>
      </dsp:txXfrm>
    </dsp:sp>
    <dsp:sp modelId="{9271FB4B-D482-4B86-B595-7F23922809E2}">
      <dsp:nvSpPr>
        <dsp:cNvPr id="0" name=""/>
        <dsp:cNvSpPr/>
      </dsp:nvSpPr>
      <dsp:spPr>
        <a:xfrm>
          <a:off x="160606" y="2360076"/>
          <a:ext cx="1271891" cy="880195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+mj-lt"/>
            </a:rPr>
            <a:t>rDBMS</a:t>
          </a:r>
          <a:endParaRPr lang="en-US" sz="2000" b="1" kern="1200" dirty="0">
            <a:solidFill>
              <a:schemeClr val="bg1"/>
            </a:solidFill>
            <a:latin typeface="+mj-lt"/>
          </a:endParaRPr>
        </a:p>
      </dsp:txBody>
      <dsp:txXfrm>
        <a:off x="160606" y="2360076"/>
        <a:ext cx="1271891" cy="880195"/>
      </dsp:txXfrm>
    </dsp:sp>
    <dsp:sp modelId="{1477E50B-5F9D-4B6B-9D0E-D0DAF0573F90}">
      <dsp:nvSpPr>
        <dsp:cNvPr id="0" name=""/>
        <dsp:cNvSpPr/>
      </dsp:nvSpPr>
      <dsp:spPr>
        <a:xfrm>
          <a:off x="160606" y="3375686"/>
          <a:ext cx="1271891" cy="880195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+mj-lt"/>
            </a:rPr>
            <a:t>DODB / NOSQL</a:t>
          </a:r>
          <a:endParaRPr lang="en-US" sz="2000" b="1" kern="1200" dirty="0">
            <a:solidFill>
              <a:schemeClr val="bg1"/>
            </a:solidFill>
            <a:latin typeface="+mj-lt"/>
          </a:endParaRPr>
        </a:p>
      </dsp:txBody>
      <dsp:txXfrm>
        <a:off x="160606" y="3375686"/>
        <a:ext cx="1271891" cy="880195"/>
      </dsp:txXfrm>
    </dsp:sp>
    <dsp:sp modelId="{8D84C6AA-124C-48A5-9DE7-801204F0A607}">
      <dsp:nvSpPr>
        <dsp:cNvPr id="0" name=""/>
        <dsp:cNvSpPr/>
      </dsp:nvSpPr>
      <dsp:spPr>
        <a:xfrm>
          <a:off x="1710724" y="0"/>
          <a:ext cx="1589864" cy="44802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+mj-lt"/>
            </a:rPr>
            <a:t>Business</a:t>
          </a:r>
          <a:endParaRPr lang="en-US" sz="3000" kern="1200" dirty="0">
            <a:latin typeface="+mj-lt"/>
          </a:endParaRPr>
        </a:p>
      </dsp:txBody>
      <dsp:txXfrm>
        <a:off x="1710724" y="0"/>
        <a:ext cx="1589864" cy="1344083"/>
      </dsp:txXfrm>
    </dsp:sp>
    <dsp:sp modelId="{90A09FD5-84EE-4301-9EFA-529D66A773DE}">
      <dsp:nvSpPr>
        <dsp:cNvPr id="0" name=""/>
        <dsp:cNvSpPr/>
      </dsp:nvSpPr>
      <dsp:spPr>
        <a:xfrm>
          <a:off x="1869710" y="2087752"/>
          <a:ext cx="1271891" cy="644290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+mj-lt"/>
            </a:rPr>
            <a:t>Services</a:t>
          </a:r>
          <a:endParaRPr lang="en-US" sz="2000" b="1" kern="1200" dirty="0">
            <a:solidFill>
              <a:schemeClr val="bg1"/>
            </a:solidFill>
            <a:latin typeface="+mj-lt"/>
          </a:endParaRPr>
        </a:p>
      </dsp:txBody>
      <dsp:txXfrm>
        <a:off x="1869710" y="2087752"/>
        <a:ext cx="1271891" cy="644290"/>
      </dsp:txXfrm>
    </dsp:sp>
    <dsp:sp modelId="{0E0522C3-44A9-4914-8543-0AFE6E7C70FF}">
      <dsp:nvSpPr>
        <dsp:cNvPr id="0" name=""/>
        <dsp:cNvSpPr/>
      </dsp:nvSpPr>
      <dsp:spPr>
        <a:xfrm>
          <a:off x="1869710" y="2818691"/>
          <a:ext cx="1271891" cy="65084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j-lt"/>
            </a:rPr>
            <a:t>Services</a:t>
          </a:r>
          <a:endParaRPr lang="en-US" sz="2000" b="1" kern="1200" dirty="0">
            <a:latin typeface="+mj-lt"/>
          </a:endParaRPr>
        </a:p>
      </dsp:txBody>
      <dsp:txXfrm>
        <a:off x="1869710" y="2818691"/>
        <a:ext cx="1271891" cy="650843"/>
      </dsp:txXfrm>
    </dsp:sp>
    <dsp:sp modelId="{9406E56C-EEF1-4050-BDFC-0A3E0351B349}">
      <dsp:nvSpPr>
        <dsp:cNvPr id="0" name=""/>
        <dsp:cNvSpPr/>
      </dsp:nvSpPr>
      <dsp:spPr>
        <a:xfrm>
          <a:off x="1869710" y="3601318"/>
          <a:ext cx="1271891" cy="58890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j-lt"/>
            </a:rPr>
            <a:t>Services</a:t>
          </a:r>
          <a:endParaRPr lang="en-US" sz="2000" b="1" kern="1200" dirty="0">
            <a:latin typeface="+mj-lt"/>
          </a:endParaRPr>
        </a:p>
      </dsp:txBody>
      <dsp:txXfrm>
        <a:off x="1869710" y="3601318"/>
        <a:ext cx="1271891" cy="588901"/>
      </dsp:txXfrm>
    </dsp:sp>
    <dsp:sp modelId="{5CB683FC-3A1E-4807-AF4C-AD62C23FE93B}">
      <dsp:nvSpPr>
        <dsp:cNvPr id="0" name=""/>
        <dsp:cNvSpPr/>
      </dsp:nvSpPr>
      <dsp:spPr>
        <a:xfrm>
          <a:off x="3419828" y="0"/>
          <a:ext cx="1589864" cy="44802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+mj-lt"/>
            </a:rPr>
            <a:t>Logging</a:t>
          </a:r>
          <a:endParaRPr lang="en-US" sz="3000" kern="1200" dirty="0">
            <a:latin typeface="+mj-lt"/>
          </a:endParaRPr>
        </a:p>
      </dsp:txBody>
      <dsp:txXfrm>
        <a:off x="3419828" y="0"/>
        <a:ext cx="1589864" cy="1344083"/>
      </dsp:txXfrm>
    </dsp:sp>
    <dsp:sp modelId="{D0CD18BB-DBB4-4F55-A71F-AB5FB328437A}">
      <dsp:nvSpPr>
        <dsp:cNvPr id="0" name=""/>
        <dsp:cNvSpPr/>
      </dsp:nvSpPr>
      <dsp:spPr>
        <a:xfrm>
          <a:off x="3619731" y="1344438"/>
          <a:ext cx="1271891" cy="291146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j-lt"/>
            </a:rPr>
            <a:t>Tracking DB</a:t>
          </a:r>
          <a:endParaRPr lang="en-US" sz="2000" b="1" kern="1200" dirty="0">
            <a:latin typeface="+mj-lt"/>
          </a:endParaRPr>
        </a:p>
      </dsp:txBody>
      <dsp:txXfrm>
        <a:off x="3619731" y="1344438"/>
        <a:ext cx="1271891" cy="2911469"/>
      </dsp:txXfrm>
    </dsp:sp>
    <dsp:sp modelId="{1DBB0FB2-A651-4147-BFB4-7F9098CA7784}">
      <dsp:nvSpPr>
        <dsp:cNvPr id="0" name=""/>
        <dsp:cNvSpPr/>
      </dsp:nvSpPr>
      <dsp:spPr>
        <a:xfrm>
          <a:off x="5130552" y="0"/>
          <a:ext cx="1589864" cy="44802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+mj-lt"/>
            </a:rPr>
            <a:t>App Server</a:t>
          </a:r>
          <a:endParaRPr lang="en-US" sz="3000" kern="1200" dirty="0">
            <a:latin typeface="+mj-lt"/>
          </a:endParaRPr>
        </a:p>
      </dsp:txBody>
      <dsp:txXfrm>
        <a:off x="5130552" y="0"/>
        <a:ext cx="1589864" cy="1344083"/>
      </dsp:txXfrm>
    </dsp:sp>
    <dsp:sp modelId="{BF094F96-0521-4371-BE47-AE055BC89E2E}">
      <dsp:nvSpPr>
        <dsp:cNvPr id="0" name=""/>
        <dsp:cNvSpPr/>
      </dsp:nvSpPr>
      <dsp:spPr>
        <a:xfrm>
          <a:off x="5287918" y="1344083"/>
          <a:ext cx="1271891" cy="2912180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j-lt"/>
            </a:rPr>
            <a:t>Apache Tomcat</a:t>
          </a:r>
          <a:endParaRPr lang="en-US" sz="2000" b="1" kern="1200" dirty="0">
            <a:latin typeface="+mj-lt"/>
          </a:endParaRPr>
        </a:p>
      </dsp:txBody>
      <dsp:txXfrm>
        <a:off x="5287918" y="1344083"/>
        <a:ext cx="1271891" cy="29121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6885FA-97C7-4680-A816-85E44D826772}">
      <dsp:nvSpPr>
        <dsp:cNvPr id="0" name=""/>
        <dsp:cNvSpPr/>
      </dsp:nvSpPr>
      <dsp:spPr>
        <a:xfrm>
          <a:off x="2186" y="1171969"/>
          <a:ext cx="2145565" cy="34543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App Server</a:t>
          </a:r>
          <a:endParaRPr lang="en-US" sz="2800" kern="1200" dirty="0"/>
        </a:p>
      </dsp:txBody>
      <dsp:txXfrm>
        <a:off x="2186" y="1171969"/>
        <a:ext cx="2145565" cy="1036301"/>
      </dsp:txXfrm>
    </dsp:sp>
    <dsp:sp modelId="{AAC8AAEC-D9E4-4CF3-A2EE-98D9C505AB9B}">
      <dsp:nvSpPr>
        <dsp:cNvPr id="0" name=""/>
        <dsp:cNvSpPr/>
      </dsp:nvSpPr>
      <dsp:spPr>
        <a:xfrm>
          <a:off x="216743" y="2011361"/>
          <a:ext cx="1716452" cy="251697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74320" rIns="53340" bIns="40005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Apache Tomcat</a:t>
          </a:r>
          <a:endParaRPr lang="en-US" sz="2100" b="1" kern="1200" dirty="0"/>
        </a:p>
      </dsp:txBody>
      <dsp:txXfrm>
        <a:off x="216743" y="2011361"/>
        <a:ext cx="1716452" cy="2516979"/>
      </dsp:txXfrm>
    </dsp:sp>
    <dsp:sp modelId="{D56F1971-1FB5-455A-BC2A-3FC73625777C}">
      <dsp:nvSpPr>
        <dsp:cNvPr id="0" name=""/>
        <dsp:cNvSpPr/>
      </dsp:nvSpPr>
      <dsp:spPr>
        <a:xfrm>
          <a:off x="2308669" y="1198573"/>
          <a:ext cx="2145565" cy="34036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Geospatial </a:t>
          </a:r>
          <a:r>
            <a:rPr lang="en-US" sz="2800" kern="1200" dirty="0" err="1" smtClean="0"/>
            <a:t>rDBMS</a:t>
          </a:r>
          <a:endParaRPr lang="en-US" sz="2800" kern="1200" dirty="0"/>
        </a:p>
      </dsp:txBody>
      <dsp:txXfrm>
        <a:off x="2308669" y="1198573"/>
        <a:ext cx="2145565" cy="1021083"/>
      </dsp:txXfrm>
    </dsp:sp>
    <dsp:sp modelId="{7C2F524E-F0BB-4B48-9B68-C3287609F934}">
      <dsp:nvSpPr>
        <dsp:cNvPr id="0" name=""/>
        <dsp:cNvSpPr/>
      </dsp:nvSpPr>
      <dsp:spPr>
        <a:xfrm>
          <a:off x="4615152" y="1198573"/>
          <a:ext cx="2145565" cy="34036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File Server</a:t>
          </a:r>
          <a:endParaRPr lang="en-US" sz="2800" kern="1200" dirty="0"/>
        </a:p>
      </dsp:txBody>
      <dsp:txXfrm>
        <a:off x="4615152" y="1198573"/>
        <a:ext cx="2145565" cy="1021083"/>
      </dsp:txXfrm>
    </dsp:sp>
    <dsp:sp modelId="{F9739CD8-4054-4C5D-9A40-8FD6B57EA5FD}">
      <dsp:nvSpPr>
        <dsp:cNvPr id="0" name=""/>
        <dsp:cNvSpPr/>
      </dsp:nvSpPr>
      <dsp:spPr>
        <a:xfrm>
          <a:off x="4829708" y="3151982"/>
          <a:ext cx="1716452" cy="114538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6576" rIns="53340" bIns="40005" numCol="1" spcCol="1270" anchor="ctr" anchorCtr="1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/>
            <a:t>nginx</a:t>
          </a:r>
          <a:endParaRPr lang="en-US" sz="2100" b="1" kern="1200" dirty="0"/>
        </a:p>
      </dsp:txBody>
      <dsp:txXfrm>
        <a:off x="4829708" y="3151982"/>
        <a:ext cx="1716452" cy="1145387"/>
      </dsp:txXfrm>
    </dsp:sp>
    <dsp:sp modelId="{C6B4E43A-810F-4E70-9E99-CB729C2F71F8}">
      <dsp:nvSpPr>
        <dsp:cNvPr id="0" name=""/>
        <dsp:cNvSpPr/>
      </dsp:nvSpPr>
      <dsp:spPr>
        <a:xfrm>
          <a:off x="6921635" y="1198573"/>
          <a:ext cx="2145565" cy="34036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Logging</a:t>
          </a:r>
          <a:endParaRPr lang="en-US" sz="2800" kern="1200" dirty="0"/>
        </a:p>
      </dsp:txBody>
      <dsp:txXfrm>
        <a:off x="6921635" y="1198573"/>
        <a:ext cx="2145565" cy="1021083"/>
      </dsp:txXfrm>
    </dsp:sp>
    <dsp:sp modelId="{49D9EB85-6219-4CB6-BD43-B443EF9A6138}">
      <dsp:nvSpPr>
        <dsp:cNvPr id="0" name=""/>
        <dsp:cNvSpPr/>
      </dsp:nvSpPr>
      <dsp:spPr>
        <a:xfrm>
          <a:off x="7136191" y="3151982"/>
          <a:ext cx="1716452" cy="114538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576" rIns="0" bIns="40005" numCol="1" spcCol="1270" anchor="ctr" anchorCtr="1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/>
            <a:t>Codebeamer</a:t>
          </a:r>
          <a:endParaRPr lang="en-US" sz="2100" b="1" kern="1200" dirty="0"/>
        </a:p>
      </dsp:txBody>
      <dsp:txXfrm>
        <a:off x="7136191" y="3151982"/>
        <a:ext cx="1716452" cy="1145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1305" cy="365992"/>
          </a:xfrm>
          <a:prstGeom prst="rect">
            <a:avLst/>
          </a:prstGeom>
        </p:spPr>
        <p:txBody>
          <a:bodyPr vert="horz" lIns="86749" tIns="43375" rIns="86749" bIns="43375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7936" y="0"/>
            <a:ext cx="4161305" cy="365992"/>
          </a:xfrm>
          <a:prstGeom prst="rect">
            <a:avLst/>
          </a:prstGeom>
        </p:spPr>
        <p:txBody>
          <a:bodyPr vert="horz" lIns="86749" tIns="43375" rIns="86749" bIns="43375" rtlCol="0"/>
          <a:lstStyle>
            <a:lvl1pPr algn="r">
              <a:defRPr sz="1100"/>
            </a:lvl1pPr>
          </a:lstStyle>
          <a:p>
            <a:fld id="{05889459-C80D-428D-847A-5C55552452C5}" type="datetimeFigureOut">
              <a:rPr lang="en-US" smtClean="0"/>
              <a:pPr/>
              <a:t>11/2/2012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054"/>
            <a:ext cx="4161305" cy="365992"/>
          </a:xfrm>
          <a:prstGeom prst="rect">
            <a:avLst/>
          </a:prstGeom>
        </p:spPr>
        <p:txBody>
          <a:bodyPr vert="horz" lIns="86749" tIns="43375" rIns="86749" bIns="43375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7936" y="6948054"/>
            <a:ext cx="4161305" cy="365992"/>
          </a:xfrm>
          <a:prstGeom prst="rect">
            <a:avLst/>
          </a:prstGeom>
        </p:spPr>
        <p:txBody>
          <a:bodyPr vert="horz" lIns="86749" tIns="43375" rIns="86749" bIns="43375" rtlCol="0" anchor="b"/>
          <a:lstStyle>
            <a:lvl1pPr algn="r">
              <a:defRPr sz="1100"/>
            </a:lvl1pPr>
          </a:lstStyle>
          <a:p>
            <a:fld id="{A42FD207-453E-4247-8CD4-D7AB7DDF74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1800" y="555625"/>
            <a:ext cx="3656013" cy="2741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60905" y="3474028"/>
            <a:ext cx="7679392" cy="32904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4165227" cy="364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686764" algn="l"/>
                <a:tab pos="1373528" algn="l"/>
                <a:tab pos="2060292" algn="l"/>
                <a:tab pos="274705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434012" y="0"/>
            <a:ext cx="4165227" cy="364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686764" algn="l"/>
                <a:tab pos="1373528" algn="l"/>
                <a:tab pos="2060292" algn="l"/>
                <a:tab pos="274705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6949209"/>
            <a:ext cx="4165227" cy="364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686764" algn="l"/>
                <a:tab pos="1373528" algn="l"/>
                <a:tab pos="2060292" algn="l"/>
                <a:tab pos="274705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5434012" y="6949209"/>
            <a:ext cx="4165227" cy="364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686764" algn="l"/>
                <a:tab pos="1373528" algn="l"/>
                <a:tab pos="2060292" algn="l"/>
                <a:tab pos="274705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4DA94BC9-55D1-4AC8-9C6D-D9ECCBF985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873" indent="-285721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2881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034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187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F48D13B-A5D9-451A-A8A3-9545348E33D0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1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55625"/>
            <a:ext cx="3657600" cy="27432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60906" y="3474028"/>
            <a:ext cx="7681352" cy="3291608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DA94BC9-55D1-4AC8-9C6D-D9ECCBF9853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A308DBE-8DCB-4774-A4E6-2866F2503496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20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55625"/>
            <a:ext cx="3659188" cy="27432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60905" y="3474029"/>
            <a:ext cx="7681352" cy="322580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BA3975C-4AF7-4E16-865B-AC57E1447D60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22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55625"/>
            <a:ext cx="3659188" cy="27432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60905" y="3474029"/>
            <a:ext cx="7681352" cy="3225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88036" y="1511935"/>
            <a:ext cx="8655897" cy="2015913"/>
          </a:xfrm>
          <a:ln>
            <a:noFill/>
          </a:ln>
        </p:spPr>
        <p:txBody>
          <a:bodyPr vert="horz" tIns="0" rIns="2015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200" b="1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88036" y="3558863"/>
            <a:ext cx="8659257" cy="1931917"/>
          </a:xfrm>
        </p:spPr>
        <p:txBody>
          <a:bodyPr lIns="0" rIns="20159"/>
          <a:lstStyle>
            <a:lvl1pPr marL="0" marR="50397" indent="0" algn="r">
              <a:buNone/>
              <a:defRPr>
                <a:solidFill>
                  <a:schemeClr val="tx1"/>
                </a:solidFill>
                <a:latin typeface="+mj-lt"/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CC5507-CD16-4610-8343-F79B8E9E19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759FA-2DB5-41F9-A9C9-755E7335D3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1007958"/>
            <a:ext cx="2268141" cy="574500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1007958"/>
            <a:ext cx="6636411" cy="574500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38B4F-C44C-4AB6-967E-1ED1090ADD0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-85036"/>
            <a:ext cx="9072563" cy="2036073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latin typeface="+mj-lt"/>
              </a:defRPr>
            </a:lvl1pPr>
            <a:lvl2pPr>
              <a:defRPr sz="32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9231312" y="7111154"/>
            <a:ext cx="342456" cy="402483"/>
          </a:xfrm>
        </p:spPr>
        <p:txBody>
          <a:bodyPr anchor="ctr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9D3052C-48B8-49A1-BD91-C0F7EF444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392112" y="7111154"/>
            <a:ext cx="8915400" cy="402483"/>
          </a:xfrm>
          <a:prstGeom prst="rect">
            <a:avLst/>
          </a:prstGeom>
        </p:spPr>
        <p:txBody>
          <a:bodyPr vert="horz" lIns="0" tIns="0" rIns="0" bIns="0" anchor="ctr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marL="0" marR="0" lvl="0" indent="0" algn="l" defTabSz="457152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Nov 6, 2012  IEEE/ACM UCC 2012        </a:t>
            </a:r>
            <a:r>
              <a:rPr lang="en-US" sz="950" b="0" dirty="0" smtClean="0"/>
              <a:t>Performance Modeling to Support Multi-Tier Application Deployment to Infrastructure-as-a-Service Clouds</a:t>
            </a:r>
            <a:endParaRPr kumimoji="0" lang="en-US" sz="9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676" y="1451458"/>
            <a:ext cx="8568531" cy="1501855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200" b="1" cap="none" baseline="0" dirty="0">
                <a:ln w="635"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676" y="2981391"/>
            <a:ext cx="8568531" cy="1664178"/>
          </a:xfrm>
        </p:spPr>
        <p:txBody>
          <a:bodyPr lIns="50397" rIns="50397" anchor="t"/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C8C1D-9BC2-4D53-B327-E2F15A38D8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2116538"/>
            <a:ext cx="4452276" cy="488859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2116538"/>
            <a:ext cx="4452276" cy="488859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00D27-B176-4B57-B574-1A9B3C0DC4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 tIns="50397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2045068"/>
            <a:ext cx="4454027" cy="726813"/>
          </a:xfrm>
        </p:spPr>
        <p:txBody>
          <a:bodyPr lIns="50397" tIns="0" rIns="50397" bIns="0" anchor="ctr">
            <a:noAutofit/>
          </a:bodyPr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20818" y="2050038"/>
            <a:ext cx="4455776" cy="721843"/>
          </a:xfrm>
        </p:spPr>
        <p:txBody>
          <a:bodyPr lIns="50397" tIns="0" rIns="50397" bIns="0" anchor="ctr"/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4031" y="2771881"/>
            <a:ext cx="4454027" cy="423919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771881"/>
            <a:ext cx="4455776" cy="423919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9ED75-A712-44AB-963A-DD78B11134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503237"/>
            <a:ext cx="9156568" cy="1259946"/>
          </a:xfrm>
        </p:spPr>
        <p:txBody>
          <a:bodyPr vert="horz" tIns="5039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5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44184" y="7111154"/>
            <a:ext cx="3529584" cy="402483"/>
          </a:xfrm>
        </p:spPr>
        <p:txBody>
          <a:bodyPr anchor="ctr"/>
          <a:lstStyle/>
          <a:p>
            <a:pPr>
              <a:defRPr/>
            </a:pPr>
            <a:fld id="{A02B5C2E-8007-47CB-AA34-FD748F8B57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Slide Number Placeholder 7"/>
          <p:cNvSpPr txBox="1">
            <a:spLocks/>
          </p:cNvSpPr>
          <p:nvPr userDrawn="1"/>
        </p:nvSpPr>
        <p:spPr>
          <a:xfrm>
            <a:off x="392112" y="7111154"/>
            <a:ext cx="8915400" cy="402483"/>
          </a:xfrm>
          <a:prstGeom prst="rect">
            <a:avLst/>
          </a:prstGeom>
        </p:spPr>
        <p:txBody>
          <a:bodyPr vert="horz" lIns="0" tIns="0" rIns="0" bIns="0" anchor="ctr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marL="0" marR="0" lvl="0" indent="0" algn="l" defTabSz="457152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Nov 6, 2012  IEEE/ACM UCC 2012        </a:t>
            </a:r>
            <a:r>
              <a:rPr lang="en-US" sz="950" b="0" dirty="0" smtClean="0"/>
              <a:t>Performance Modeling to Support Multi-Tier Application Deployment to Infrastructure-as-a-Service Clouds</a:t>
            </a:r>
            <a:endParaRPr kumimoji="0" lang="en-US" sz="9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44184" y="7006699"/>
            <a:ext cx="3529584" cy="402483"/>
          </a:xfrm>
        </p:spPr>
        <p:txBody>
          <a:bodyPr/>
          <a:lstStyle/>
          <a:p>
            <a:pPr>
              <a:defRPr/>
            </a:pPr>
            <a:fld id="{3A005B6A-0BF1-45E1-BFC4-97E3012F28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47" y="566978"/>
            <a:ext cx="3024188" cy="1280945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56047" y="1847921"/>
            <a:ext cx="3024188" cy="5039783"/>
          </a:xfrm>
        </p:spPr>
        <p:txBody>
          <a:bodyPr lIns="20159" rIns="20159"/>
          <a:lstStyle>
            <a:lvl1pPr marL="0" indent="0" algn="l">
              <a:buNone/>
              <a:defRPr sz="15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41245" y="1847921"/>
            <a:ext cx="5635349" cy="5039783"/>
          </a:xfrm>
        </p:spPr>
        <p:txBody>
          <a:bodyPr tIns="0"/>
          <a:lstStyle>
            <a:lvl1pPr>
              <a:defRPr sz="3100"/>
            </a:lvl1pPr>
            <a:lvl2pPr>
              <a:defRPr sz="2900"/>
            </a:lvl2pPr>
            <a:lvl3pPr>
              <a:defRPr sz="26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424FF-7756-4B60-883C-5157E9812E5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490023" y="1221450"/>
            <a:ext cx="5796359" cy="453580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824002" y="5908153"/>
            <a:ext cx="171371" cy="171353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2" y="1297420"/>
            <a:ext cx="2439511" cy="1744547"/>
          </a:xfrm>
        </p:spPr>
        <p:txBody>
          <a:bodyPr vert="horz" lIns="50397" tIns="50397" rIns="50397" bIns="50397" anchor="b"/>
          <a:lstStyle>
            <a:lvl1pPr algn="l"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042" y="3118211"/>
            <a:ext cx="2436151" cy="2402297"/>
          </a:xfrm>
        </p:spPr>
        <p:txBody>
          <a:bodyPr lIns="70556" rIns="50397" bIns="50397" anchor="t"/>
          <a:lstStyle>
            <a:lvl1pPr marL="0" indent="0" algn="l">
              <a:spcBef>
                <a:spcPts val="276"/>
              </a:spcBef>
              <a:buFontTx/>
              <a:buNone/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04552" y="7006699"/>
            <a:ext cx="672042" cy="402483"/>
          </a:xfrm>
        </p:spPr>
        <p:txBody>
          <a:bodyPr/>
          <a:lstStyle/>
          <a:p>
            <a:pPr>
              <a:defRPr/>
            </a:pPr>
            <a:fld id="{EC86CF18-7B56-438A-B812-D441835033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842845" y="1322245"/>
            <a:ext cx="5090716" cy="433421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830299" y="6856206"/>
            <a:ext cx="5250326" cy="70347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04031" y="0"/>
            <a:ext cx="9072563" cy="2036073"/>
          </a:xfrm>
          <a:prstGeom prst="rect">
            <a:avLst/>
          </a:prstGeom>
        </p:spPr>
        <p:txBody>
          <a:bodyPr vert="horz" lIns="0" tIns="50397" rIns="0" bIns="0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04031" y="2133508"/>
            <a:ext cx="9072563" cy="4838192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044184" y="7006699"/>
            <a:ext cx="3529584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9D3052C-48B8-49A1-BD91-C0F7EF444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5500" b="1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02383" indent="-30238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705560" indent="-27214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007943" indent="-27214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800" kern="1200">
          <a:solidFill>
            <a:schemeClr val="tx1"/>
          </a:solidFill>
          <a:latin typeface="+mj-lt"/>
          <a:ea typeface="+mn-ea"/>
          <a:cs typeface="+mn-cs"/>
        </a:defRPr>
      </a:lvl3pPr>
      <a:lvl4pPr marL="1310326" indent="-231827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4pPr>
      <a:lvl5pPr marL="1612709" indent="-231827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j-lt"/>
          <a:ea typeface="+mn-ea"/>
          <a:cs typeface="+mn-cs"/>
        </a:defRPr>
      </a:lvl5pPr>
      <a:lvl6pPr marL="1915092" indent="-23182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16681" indent="-201589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19063" indent="-201589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21446" indent="-201589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7.wm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2.gif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88036" y="1341438"/>
            <a:ext cx="8655897" cy="2015913"/>
          </a:xfrm>
        </p:spPr>
        <p:txBody>
          <a:bodyPr tIns="31748">
            <a:noAutofit/>
          </a:bodyPr>
          <a:lstStyle/>
          <a:p>
            <a:pPr algn="ctr"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4050" dirty="0" smtClean="0"/>
              <a:t>Performance Modeling to Support Multi-Tier Application Deployment to </a:t>
            </a:r>
            <a:br>
              <a:rPr lang="en-US" sz="4050" dirty="0" smtClean="0"/>
            </a:br>
            <a:r>
              <a:rPr lang="en-US" sz="4050" dirty="0" smtClean="0"/>
              <a:t>Infrastructure-as-a-Service Clouds</a:t>
            </a:r>
            <a:endParaRPr lang="en-US" sz="4050" b="1" dirty="0" smtClean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88036" y="3787463"/>
            <a:ext cx="8659257" cy="3649974"/>
          </a:xfrm>
        </p:spPr>
        <p:txBody>
          <a:bodyPr anchor="ctr">
            <a:normAutofit fontScale="62500" lnSpcReduction="20000"/>
          </a:bodyPr>
          <a:lstStyle/>
          <a:p>
            <a:pPr algn="ctr">
              <a:spcAft>
                <a:spcPct val="0"/>
              </a:spcAft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sz="3000" dirty="0" smtClean="0">
              <a:solidFill>
                <a:schemeClr val="tx2">
                  <a:lumMod val="90000"/>
                </a:schemeClr>
              </a:solidFill>
              <a:latin typeface="+mj-lt"/>
            </a:endParaRPr>
          </a:p>
          <a:p>
            <a:pPr algn="ctr">
              <a:spcAft>
                <a:spcPct val="0"/>
              </a:spcAft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 smtClean="0">
              <a:latin typeface="+mj-lt"/>
            </a:endParaRPr>
          </a:p>
          <a:p>
            <a:pPr algn="ctr">
              <a:spcAft>
                <a:spcPct val="0"/>
              </a:spcAft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4100" dirty="0" smtClean="0"/>
              <a:t>Wes Lloyd, </a:t>
            </a:r>
            <a:r>
              <a:rPr lang="en-US" sz="4100" dirty="0" err="1" smtClean="0"/>
              <a:t>Shrideep</a:t>
            </a:r>
            <a:r>
              <a:rPr lang="en-US" sz="4100" dirty="0" smtClean="0"/>
              <a:t> </a:t>
            </a:r>
            <a:r>
              <a:rPr lang="en-US" sz="4100" dirty="0" err="1" smtClean="0"/>
              <a:t>Pallickara</a:t>
            </a:r>
            <a:r>
              <a:rPr lang="en-US" sz="4100" dirty="0" smtClean="0"/>
              <a:t>, Olaf David, </a:t>
            </a:r>
          </a:p>
          <a:p>
            <a:pPr algn="ctr">
              <a:spcAft>
                <a:spcPct val="0"/>
              </a:spcAft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4100" dirty="0" smtClean="0"/>
              <a:t>James Lyon, </a:t>
            </a:r>
            <a:r>
              <a:rPr lang="en-US" sz="4100" dirty="0" err="1" smtClean="0"/>
              <a:t>Mazdak</a:t>
            </a:r>
            <a:r>
              <a:rPr lang="en-US" sz="4100" dirty="0" smtClean="0"/>
              <a:t> </a:t>
            </a:r>
            <a:r>
              <a:rPr lang="en-US" sz="4100" dirty="0" err="1" smtClean="0"/>
              <a:t>Arabi</a:t>
            </a:r>
            <a:r>
              <a:rPr lang="en-US" sz="4100" dirty="0" smtClean="0"/>
              <a:t>, Ken Rojas</a:t>
            </a:r>
          </a:p>
          <a:p>
            <a:pPr algn="ctr">
              <a:spcAft>
                <a:spcPct val="0"/>
              </a:spcAft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sz="4100" dirty="0" smtClean="0"/>
          </a:p>
          <a:p>
            <a:pPr algn="ctr">
              <a:spcAft>
                <a:spcPct val="0"/>
              </a:spcAft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4100" dirty="0" smtClean="0">
                <a:latin typeface="+mj-lt"/>
              </a:rPr>
              <a:t>November </a:t>
            </a:r>
            <a:r>
              <a:rPr lang="en-US" sz="4100" dirty="0" smtClean="0"/>
              <a:t>6</a:t>
            </a:r>
            <a:r>
              <a:rPr lang="en-US" sz="4100" dirty="0" smtClean="0">
                <a:latin typeface="+mj-lt"/>
              </a:rPr>
              <a:t>, 2012</a:t>
            </a:r>
          </a:p>
          <a:p>
            <a:pPr algn="ctr">
              <a:spcAft>
                <a:spcPct val="0"/>
              </a:spcAft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 smtClean="0">
              <a:latin typeface="+mj-lt"/>
            </a:endParaRPr>
          </a:p>
          <a:p>
            <a:pPr algn="ctr">
              <a:spcAft>
                <a:spcPct val="0"/>
              </a:spcAft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>
                <a:latin typeface="+mj-lt"/>
              </a:rPr>
              <a:t>Colorado State University, Fort Collins, Colorado USA</a:t>
            </a:r>
          </a:p>
          <a:p>
            <a:pPr algn="ctr">
              <a:spcAft>
                <a:spcPct val="0"/>
              </a:spcAft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3200" dirty="0" smtClean="0"/>
              <a:t>UCC 2012: 5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IEEE/ACM International Conference on Utility and Cloud Computing</a:t>
            </a:r>
          </a:p>
        </p:txBody>
      </p:sp>
      <p:pic>
        <p:nvPicPr>
          <p:cNvPr id="4" name="Picture 3" descr="usd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5874" y="590100"/>
            <a:ext cx="866775" cy="628650"/>
          </a:xfrm>
          <a:prstGeom prst="rect">
            <a:avLst/>
          </a:prstGeom>
        </p:spPr>
      </p:pic>
      <p:pic>
        <p:nvPicPr>
          <p:cNvPr id="5" name="Picture 4" descr="nrc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09633" y="694875"/>
            <a:ext cx="1266825" cy="419100"/>
          </a:xfrm>
          <a:prstGeom prst="rect">
            <a:avLst/>
          </a:prstGeom>
        </p:spPr>
      </p:pic>
      <p:pic>
        <p:nvPicPr>
          <p:cNvPr id="6" name="Picture 5" descr="a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83442" y="675825"/>
            <a:ext cx="1676400" cy="457200"/>
          </a:xfrm>
          <a:prstGeom prst="rect">
            <a:avLst/>
          </a:prstGeom>
        </p:spPr>
      </p:pic>
      <p:pic>
        <p:nvPicPr>
          <p:cNvPr id="7" name="Picture 6" descr="csu.jpeg"/>
          <p:cNvPicPr>
            <a:picLocks noChangeAspect="1"/>
          </p:cNvPicPr>
          <p:nvPr/>
        </p:nvPicPr>
        <p:blipFill>
          <a:blip r:embed="rId6" cstate="print"/>
          <a:srcRect t="23041" b="23041"/>
          <a:stretch>
            <a:fillRect/>
          </a:stretch>
        </p:blipFill>
        <p:spPr>
          <a:xfrm>
            <a:off x="6866826" y="503237"/>
            <a:ext cx="1831086" cy="80237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1798637"/>
            <a:ext cx="9072563" cy="5334000"/>
          </a:xfrm>
        </p:spPr>
        <p:txBody>
          <a:bodyPr>
            <a:normAutofit fontScale="92500"/>
          </a:bodyPr>
          <a:lstStyle/>
          <a:p>
            <a:r>
              <a:rPr lang="en-US" sz="4300" dirty="0" smtClean="0"/>
              <a:t>How should application components be deployed to ?</a:t>
            </a:r>
          </a:p>
          <a:p>
            <a:pPr lvl="1">
              <a:buNone/>
            </a:pPr>
            <a:endParaRPr lang="en-US" sz="1300" dirty="0" smtClean="0">
              <a:sym typeface="Wingdings" pitchFamily="2" charset="2"/>
            </a:endParaRPr>
          </a:p>
          <a:p>
            <a:pPr lvl="1">
              <a:buNone/>
            </a:pPr>
            <a:r>
              <a:rPr lang="en-US" sz="3900" dirty="0" smtClean="0">
                <a:sym typeface="Wingdings" pitchFamily="2" charset="2"/>
              </a:rPr>
              <a:t></a:t>
            </a:r>
            <a:r>
              <a:rPr lang="en-US" sz="3900" dirty="0" smtClean="0"/>
              <a:t> Provide high throughput (requests/sec)</a:t>
            </a:r>
          </a:p>
          <a:p>
            <a:pPr lvl="1">
              <a:buNone/>
            </a:pPr>
            <a:r>
              <a:rPr lang="en-US" sz="1300" dirty="0" smtClean="0"/>
              <a:t>  </a:t>
            </a:r>
          </a:p>
          <a:p>
            <a:pPr lvl="1">
              <a:buNone/>
            </a:pPr>
            <a:r>
              <a:rPr lang="en-US" sz="3900" dirty="0" smtClean="0">
                <a:sym typeface="Wingdings" pitchFamily="2" charset="2"/>
              </a:rPr>
              <a:t>	With low </a:t>
            </a:r>
            <a:r>
              <a:rPr lang="en-US" sz="3900" dirty="0" smtClean="0"/>
              <a:t>resource costs (# of VMs)</a:t>
            </a:r>
          </a:p>
          <a:p>
            <a:pPr lvl="1">
              <a:buNone/>
            </a:pPr>
            <a:r>
              <a:rPr lang="en-US" sz="1300" dirty="0" smtClean="0"/>
              <a:t> </a:t>
            </a:r>
          </a:p>
          <a:p>
            <a:pPr lvl="1"/>
            <a:r>
              <a:rPr lang="en-US" sz="3500" dirty="0" smtClean="0"/>
              <a:t>To guide VM image composition</a:t>
            </a:r>
          </a:p>
          <a:p>
            <a:pPr lvl="1"/>
            <a:r>
              <a:rPr lang="en-US" sz="3500" dirty="0" smtClean="0"/>
              <a:t>Avoid resource contention from interfering components</a:t>
            </a:r>
          </a:p>
          <a:p>
            <a:pPr lvl="1"/>
            <a:endParaRPr lang="en-US" sz="35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				     </a:t>
            </a:r>
            <a:fld id="{09D3052C-48B8-49A1-BD91-C0F7EF44493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D3052C-48B8-49A1-BD91-C0F7EF44493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86" name="Group 85"/>
          <p:cNvGrpSpPr/>
          <p:nvPr/>
        </p:nvGrpSpPr>
        <p:grpSpPr>
          <a:xfrm>
            <a:off x="1839912" y="4237037"/>
            <a:ext cx="6629400" cy="2209800"/>
            <a:chOff x="1839912" y="4237037"/>
            <a:chExt cx="6629400" cy="2209800"/>
          </a:xfrm>
        </p:grpSpPr>
        <p:grpSp>
          <p:nvGrpSpPr>
            <p:cNvPr id="85" name="Group 84"/>
            <p:cNvGrpSpPr/>
            <p:nvPr/>
          </p:nvGrpSpPr>
          <p:grpSpPr>
            <a:xfrm>
              <a:off x="1839912" y="4237037"/>
              <a:ext cx="2209800" cy="2209800"/>
              <a:chOff x="1839912" y="4237037"/>
              <a:chExt cx="2209800" cy="2209800"/>
            </a:xfrm>
          </p:grpSpPr>
          <p:sp>
            <p:nvSpPr>
              <p:cNvPr id="21" name="Rounded Rectangle 20"/>
              <p:cNvSpPr/>
              <p:nvPr/>
            </p:nvSpPr>
            <p:spPr bwMode="auto">
              <a:xfrm>
                <a:off x="1839912" y="4237037"/>
                <a:ext cx="2209800" cy="2209800"/>
              </a:xfrm>
              <a:prstGeom prst="roundRect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b="1" dirty="0" smtClean="0">
                    <a:solidFill>
                      <a:schemeClr val="bg1"/>
                    </a:solidFill>
                    <a:latin typeface="Monotype Corsiva" pitchFamily="66" charset="0"/>
                  </a:rPr>
                  <a:t>VM</a:t>
                </a: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1992312" y="5532437"/>
                <a:ext cx="1219199" cy="537209"/>
                <a:chOff x="3592512" y="4922837"/>
                <a:chExt cx="1219199" cy="537209"/>
              </a:xfrm>
            </p:grpSpPr>
            <p:pic>
              <p:nvPicPr>
                <p:cNvPr id="23" name="Picture 22" descr="memory.gif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3592512" y="4922837"/>
                  <a:ext cx="685799" cy="537209"/>
                </a:xfrm>
                <a:prstGeom prst="rect">
                  <a:avLst/>
                </a:prstGeom>
              </p:spPr>
            </p:pic>
            <p:pic>
              <p:nvPicPr>
                <p:cNvPr id="22" name="Picture 21" descr="memory.gif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3821112" y="4922837"/>
                  <a:ext cx="685799" cy="537209"/>
                </a:xfrm>
                <a:prstGeom prst="rect">
                  <a:avLst/>
                </a:prstGeom>
              </p:spPr>
            </p:pic>
            <p:pic>
              <p:nvPicPr>
                <p:cNvPr id="24" name="Picture 23" descr="memory.gif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4125912" y="4922837"/>
                  <a:ext cx="685799" cy="53720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7" name="Group 26"/>
            <p:cNvGrpSpPr/>
            <p:nvPr/>
          </p:nvGrpSpPr>
          <p:grpSpPr>
            <a:xfrm>
              <a:off x="4049712" y="4237037"/>
              <a:ext cx="2209800" cy="2209800"/>
              <a:chOff x="3363912" y="4313237"/>
              <a:chExt cx="2209800" cy="2209800"/>
            </a:xfrm>
          </p:grpSpPr>
          <p:sp>
            <p:nvSpPr>
              <p:cNvPr id="28" name="Rounded Rectangle 27"/>
              <p:cNvSpPr/>
              <p:nvPr/>
            </p:nvSpPr>
            <p:spPr bwMode="auto">
              <a:xfrm>
                <a:off x="3363912" y="4313237"/>
                <a:ext cx="2209800" cy="2209800"/>
              </a:xfrm>
              <a:prstGeom prst="roundRect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b="1" dirty="0" smtClean="0">
                    <a:solidFill>
                      <a:schemeClr val="bg1"/>
                    </a:solidFill>
                    <a:latin typeface="Monotype Corsiva" pitchFamily="66" charset="0"/>
                  </a:rPr>
                  <a:t>VM</a:t>
                </a:r>
              </a:p>
            </p:txBody>
          </p:sp>
          <p:grpSp>
            <p:nvGrpSpPr>
              <p:cNvPr id="29" name="Group 24"/>
              <p:cNvGrpSpPr/>
              <p:nvPr/>
            </p:nvGrpSpPr>
            <p:grpSpPr>
              <a:xfrm>
                <a:off x="3516312" y="5608637"/>
                <a:ext cx="1219199" cy="537209"/>
                <a:chOff x="3592512" y="4922837"/>
                <a:chExt cx="1219199" cy="537209"/>
              </a:xfrm>
            </p:grpSpPr>
            <p:pic>
              <p:nvPicPr>
                <p:cNvPr id="30" name="Picture 29" descr="memory.gif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3592512" y="4922837"/>
                  <a:ext cx="685799" cy="537209"/>
                </a:xfrm>
                <a:prstGeom prst="rect">
                  <a:avLst/>
                </a:prstGeom>
              </p:spPr>
            </p:pic>
            <p:pic>
              <p:nvPicPr>
                <p:cNvPr id="31" name="Picture 30" descr="memory.gif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3821112" y="4922837"/>
                  <a:ext cx="685799" cy="537209"/>
                </a:xfrm>
                <a:prstGeom prst="rect">
                  <a:avLst/>
                </a:prstGeom>
              </p:spPr>
            </p:pic>
            <p:pic>
              <p:nvPicPr>
                <p:cNvPr id="32" name="Picture 31" descr="memory.gif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4125912" y="4922837"/>
                  <a:ext cx="685799" cy="53720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3" name="Group 32"/>
            <p:cNvGrpSpPr/>
            <p:nvPr/>
          </p:nvGrpSpPr>
          <p:grpSpPr>
            <a:xfrm>
              <a:off x="6259512" y="4237037"/>
              <a:ext cx="2209800" cy="2209800"/>
              <a:chOff x="3363912" y="4313237"/>
              <a:chExt cx="2209800" cy="2209800"/>
            </a:xfrm>
          </p:grpSpPr>
          <p:sp>
            <p:nvSpPr>
              <p:cNvPr id="34" name="Rounded Rectangle 33"/>
              <p:cNvSpPr/>
              <p:nvPr/>
            </p:nvSpPr>
            <p:spPr bwMode="auto">
              <a:xfrm>
                <a:off x="3363912" y="4313237"/>
                <a:ext cx="2209800" cy="2209800"/>
              </a:xfrm>
              <a:prstGeom prst="roundRect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b="1" dirty="0" smtClean="0">
                    <a:solidFill>
                      <a:schemeClr val="bg1"/>
                    </a:solidFill>
                    <a:latin typeface="Monotype Corsiva" pitchFamily="66" charset="0"/>
                  </a:rPr>
                  <a:t>VM</a:t>
                </a:r>
              </a:p>
            </p:txBody>
          </p:sp>
          <p:grpSp>
            <p:nvGrpSpPr>
              <p:cNvPr id="35" name="Group 24"/>
              <p:cNvGrpSpPr/>
              <p:nvPr/>
            </p:nvGrpSpPr>
            <p:grpSpPr>
              <a:xfrm>
                <a:off x="3516312" y="5608637"/>
                <a:ext cx="1219199" cy="537209"/>
                <a:chOff x="3592512" y="4922837"/>
                <a:chExt cx="1219199" cy="537209"/>
              </a:xfrm>
            </p:grpSpPr>
            <p:pic>
              <p:nvPicPr>
                <p:cNvPr id="36" name="Picture 35" descr="memory.gif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3592512" y="4922837"/>
                  <a:ext cx="685799" cy="537209"/>
                </a:xfrm>
                <a:prstGeom prst="rect">
                  <a:avLst/>
                </a:prstGeom>
              </p:spPr>
            </p:pic>
            <p:pic>
              <p:nvPicPr>
                <p:cNvPr id="37" name="Picture 36" descr="memory.gif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3821112" y="4922837"/>
                  <a:ext cx="685799" cy="537209"/>
                </a:xfrm>
                <a:prstGeom prst="rect">
                  <a:avLst/>
                </a:prstGeom>
              </p:spPr>
            </p:pic>
            <p:pic>
              <p:nvPicPr>
                <p:cNvPr id="38" name="Picture 37" descr="memory.gif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4125912" y="4922837"/>
                  <a:ext cx="685799" cy="537209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84" name="Group 83"/>
          <p:cNvGrpSpPr/>
          <p:nvPr/>
        </p:nvGrpSpPr>
        <p:grpSpPr>
          <a:xfrm>
            <a:off x="392112" y="46037"/>
            <a:ext cx="9448800" cy="3124200"/>
            <a:chOff x="392112" y="46037"/>
            <a:chExt cx="9448800" cy="31242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392112" y="46037"/>
              <a:ext cx="9448800" cy="31242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1" compatLnSpc="1">
              <a:prstTxWarp prst="textNoShape">
                <a:avLst/>
              </a:prstTxWarp>
            </a:bodyPr>
            <a:lstStyle/>
            <a:p>
              <a:r>
                <a:rPr lang="en-US" sz="2800" b="1" dirty="0" smtClean="0">
                  <a:latin typeface="+mj-lt"/>
                </a:rPr>
                <a:t>Physical Machine (PM) Resources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068512" y="646112"/>
              <a:ext cx="3347086" cy="2143125"/>
              <a:chOff x="849312" y="2093912"/>
              <a:chExt cx="3347086" cy="2143125"/>
            </a:xfrm>
          </p:grpSpPr>
          <p:pic>
            <p:nvPicPr>
              <p:cNvPr id="9" name="Picture 8" descr="cpu.jpeg"/>
              <p:cNvPicPr>
                <a:picLocks noChangeAspect="1"/>
              </p:cNvPicPr>
              <p:nvPr/>
            </p:nvPicPr>
            <p:blipFill>
              <a:blip r:embed="rId3" cstate="print"/>
              <a:srcRect l="8533" t="8533" r="8533" b="8533"/>
              <a:stretch>
                <a:fillRect/>
              </a:stretch>
            </p:blipFill>
            <p:spPr>
              <a:xfrm>
                <a:off x="849312" y="2246312"/>
                <a:ext cx="1777379" cy="1777379"/>
              </a:xfrm>
              <a:prstGeom prst="rect">
                <a:avLst/>
              </a:prstGeom>
            </p:spPr>
          </p:pic>
          <p:pic>
            <p:nvPicPr>
              <p:cNvPr id="10" name="Picture 9" descr="hdd.jpeg"/>
              <p:cNvPicPr>
                <a:picLocks noChangeAspect="1"/>
              </p:cNvPicPr>
              <p:nvPr/>
            </p:nvPicPr>
            <p:blipFill>
              <a:blip r:embed="rId4" cstate="print"/>
              <a:srcRect l="12800" r="12800"/>
              <a:stretch>
                <a:fillRect/>
              </a:stretch>
            </p:blipFill>
            <p:spPr>
              <a:xfrm>
                <a:off x="2601912" y="2093912"/>
                <a:ext cx="1594486" cy="2143125"/>
              </a:xfrm>
              <a:prstGeom prst="rect">
                <a:avLst/>
              </a:prstGeom>
            </p:spPr>
          </p:pic>
        </p:grpSp>
        <p:grpSp>
          <p:nvGrpSpPr>
            <p:cNvPr id="59" name="Group 58"/>
            <p:cNvGrpSpPr/>
            <p:nvPr/>
          </p:nvGrpSpPr>
          <p:grpSpPr>
            <a:xfrm>
              <a:off x="544512" y="731837"/>
              <a:ext cx="1219199" cy="537209"/>
              <a:chOff x="3592512" y="4922837"/>
              <a:chExt cx="1219199" cy="537209"/>
            </a:xfrm>
          </p:grpSpPr>
          <p:pic>
            <p:nvPicPr>
              <p:cNvPr id="60" name="Picture 59" descr="memory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592512" y="4922837"/>
                <a:ext cx="685799" cy="537209"/>
              </a:xfrm>
              <a:prstGeom prst="rect">
                <a:avLst/>
              </a:prstGeom>
            </p:spPr>
          </p:pic>
          <p:pic>
            <p:nvPicPr>
              <p:cNvPr id="61" name="Picture 60" descr="memory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821112" y="4922837"/>
                <a:ext cx="685799" cy="537209"/>
              </a:xfrm>
              <a:prstGeom prst="rect">
                <a:avLst/>
              </a:prstGeom>
            </p:spPr>
          </p:pic>
          <p:pic>
            <p:nvPicPr>
              <p:cNvPr id="62" name="Picture 61" descr="memory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125912" y="4922837"/>
                <a:ext cx="685799" cy="537209"/>
              </a:xfrm>
              <a:prstGeom prst="rect">
                <a:avLst/>
              </a:prstGeom>
            </p:spPr>
          </p:pic>
        </p:grpSp>
        <p:grpSp>
          <p:nvGrpSpPr>
            <p:cNvPr id="63" name="Group 62"/>
            <p:cNvGrpSpPr/>
            <p:nvPr/>
          </p:nvGrpSpPr>
          <p:grpSpPr>
            <a:xfrm>
              <a:off x="544512" y="1341437"/>
              <a:ext cx="1219199" cy="537209"/>
              <a:chOff x="3592512" y="4922837"/>
              <a:chExt cx="1219199" cy="537209"/>
            </a:xfrm>
          </p:grpSpPr>
          <p:pic>
            <p:nvPicPr>
              <p:cNvPr id="64" name="Picture 63" descr="memory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592512" y="4922837"/>
                <a:ext cx="685799" cy="537209"/>
              </a:xfrm>
              <a:prstGeom prst="rect">
                <a:avLst/>
              </a:prstGeom>
            </p:spPr>
          </p:pic>
          <p:pic>
            <p:nvPicPr>
              <p:cNvPr id="65" name="Picture 64" descr="memory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821112" y="4922837"/>
                <a:ext cx="685799" cy="537209"/>
              </a:xfrm>
              <a:prstGeom prst="rect">
                <a:avLst/>
              </a:prstGeom>
            </p:spPr>
          </p:pic>
          <p:pic>
            <p:nvPicPr>
              <p:cNvPr id="66" name="Picture 65" descr="memory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125912" y="4922837"/>
                <a:ext cx="685799" cy="537209"/>
              </a:xfrm>
              <a:prstGeom prst="rect">
                <a:avLst/>
              </a:prstGeom>
            </p:spPr>
          </p:pic>
        </p:grpSp>
        <p:grpSp>
          <p:nvGrpSpPr>
            <p:cNvPr id="67" name="Group 66"/>
            <p:cNvGrpSpPr/>
            <p:nvPr/>
          </p:nvGrpSpPr>
          <p:grpSpPr>
            <a:xfrm>
              <a:off x="544512" y="1951037"/>
              <a:ext cx="1219199" cy="537209"/>
              <a:chOff x="3592512" y="4922837"/>
              <a:chExt cx="1219199" cy="537209"/>
            </a:xfrm>
          </p:grpSpPr>
          <p:pic>
            <p:nvPicPr>
              <p:cNvPr id="68" name="Picture 67" descr="memory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592512" y="4922837"/>
                <a:ext cx="685799" cy="537209"/>
              </a:xfrm>
              <a:prstGeom prst="rect">
                <a:avLst/>
              </a:prstGeom>
            </p:spPr>
          </p:pic>
          <p:pic>
            <p:nvPicPr>
              <p:cNvPr id="69" name="Picture 68" descr="memory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821112" y="4922837"/>
                <a:ext cx="685799" cy="537209"/>
              </a:xfrm>
              <a:prstGeom prst="rect">
                <a:avLst/>
              </a:prstGeom>
            </p:spPr>
          </p:pic>
          <p:pic>
            <p:nvPicPr>
              <p:cNvPr id="70" name="Picture 69" descr="memory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125912" y="4922837"/>
                <a:ext cx="685799" cy="537209"/>
              </a:xfrm>
              <a:prstGeom prst="rect">
                <a:avLst/>
              </a:prstGeom>
            </p:spPr>
          </p:pic>
        </p:grpSp>
      </p:grpSp>
      <p:grpSp>
        <p:nvGrpSpPr>
          <p:cNvPr id="83" name="Group 82"/>
          <p:cNvGrpSpPr/>
          <p:nvPr/>
        </p:nvGrpSpPr>
        <p:grpSpPr>
          <a:xfrm>
            <a:off x="8469312" y="731837"/>
            <a:ext cx="1295399" cy="1756409"/>
            <a:chOff x="8469312" y="731837"/>
            <a:chExt cx="1295399" cy="1756409"/>
          </a:xfrm>
        </p:grpSpPr>
        <p:grpSp>
          <p:nvGrpSpPr>
            <p:cNvPr id="71" name="Group 70"/>
            <p:cNvGrpSpPr/>
            <p:nvPr/>
          </p:nvGrpSpPr>
          <p:grpSpPr>
            <a:xfrm>
              <a:off x="8469313" y="731837"/>
              <a:ext cx="1219199" cy="537209"/>
              <a:chOff x="3592512" y="4922837"/>
              <a:chExt cx="1219199" cy="537209"/>
            </a:xfrm>
          </p:grpSpPr>
          <p:pic>
            <p:nvPicPr>
              <p:cNvPr id="72" name="Picture 71" descr="memory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592512" y="4922837"/>
                <a:ext cx="685799" cy="537209"/>
              </a:xfrm>
              <a:prstGeom prst="rect">
                <a:avLst/>
              </a:prstGeom>
            </p:spPr>
          </p:pic>
          <p:pic>
            <p:nvPicPr>
              <p:cNvPr id="73" name="Picture 72" descr="memory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821112" y="4922837"/>
                <a:ext cx="685799" cy="537209"/>
              </a:xfrm>
              <a:prstGeom prst="rect">
                <a:avLst/>
              </a:prstGeom>
            </p:spPr>
          </p:pic>
          <p:pic>
            <p:nvPicPr>
              <p:cNvPr id="74" name="Picture 73" descr="memory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125912" y="4922837"/>
                <a:ext cx="685799" cy="537209"/>
              </a:xfrm>
              <a:prstGeom prst="rect">
                <a:avLst/>
              </a:prstGeom>
            </p:spPr>
          </p:pic>
        </p:grpSp>
        <p:grpSp>
          <p:nvGrpSpPr>
            <p:cNvPr id="75" name="Group 74"/>
            <p:cNvGrpSpPr/>
            <p:nvPr/>
          </p:nvGrpSpPr>
          <p:grpSpPr>
            <a:xfrm>
              <a:off x="8469312" y="1341437"/>
              <a:ext cx="1219199" cy="537209"/>
              <a:chOff x="3592512" y="4922837"/>
              <a:chExt cx="1219199" cy="537209"/>
            </a:xfrm>
          </p:grpSpPr>
          <p:pic>
            <p:nvPicPr>
              <p:cNvPr id="76" name="Picture 75" descr="memory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592512" y="4922837"/>
                <a:ext cx="685799" cy="537209"/>
              </a:xfrm>
              <a:prstGeom prst="rect">
                <a:avLst/>
              </a:prstGeom>
            </p:spPr>
          </p:pic>
          <p:pic>
            <p:nvPicPr>
              <p:cNvPr id="77" name="Picture 76" descr="memory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821112" y="4922837"/>
                <a:ext cx="685799" cy="537209"/>
              </a:xfrm>
              <a:prstGeom prst="rect">
                <a:avLst/>
              </a:prstGeom>
            </p:spPr>
          </p:pic>
          <p:pic>
            <p:nvPicPr>
              <p:cNvPr id="78" name="Picture 77" descr="memory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125912" y="4922837"/>
                <a:ext cx="685799" cy="537209"/>
              </a:xfrm>
              <a:prstGeom prst="rect">
                <a:avLst/>
              </a:prstGeom>
            </p:spPr>
          </p:pic>
        </p:grpSp>
        <p:grpSp>
          <p:nvGrpSpPr>
            <p:cNvPr id="79" name="Group 78"/>
            <p:cNvGrpSpPr/>
            <p:nvPr/>
          </p:nvGrpSpPr>
          <p:grpSpPr>
            <a:xfrm>
              <a:off x="8545512" y="1951037"/>
              <a:ext cx="1219199" cy="537209"/>
              <a:chOff x="3592512" y="4922837"/>
              <a:chExt cx="1219199" cy="537209"/>
            </a:xfrm>
          </p:grpSpPr>
          <p:pic>
            <p:nvPicPr>
              <p:cNvPr id="80" name="Picture 79" descr="memory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592512" y="4922837"/>
                <a:ext cx="685799" cy="537209"/>
              </a:xfrm>
              <a:prstGeom prst="rect">
                <a:avLst/>
              </a:prstGeom>
            </p:spPr>
          </p:pic>
          <p:pic>
            <p:nvPicPr>
              <p:cNvPr id="81" name="Picture 80" descr="memory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821112" y="4922837"/>
                <a:ext cx="685799" cy="537209"/>
              </a:xfrm>
              <a:prstGeom prst="rect">
                <a:avLst/>
              </a:prstGeom>
            </p:spPr>
          </p:pic>
          <p:pic>
            <p:nvPicPr>
              <p:cNvPr id="82" name="Picture 81" descr="memory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125912" y="4922837"/>
                <a:ext cx="685799" cy="537209"/>
              </a:xfrm>
              <a:prstGeom prst="rect">
                <a:avLst/>
              </a:prstGeom>
            </p:spPr>
          </p:pic>
        </p:grpSp>
      </p:grpSp>
      <p:grpSp>
        <p:nvGrpSpPr>
          <p:cNvPr id="106" name="Group 105"/>
          <p:cNvGrpSpPr/>
          <p:nvPr/>
        </p:nvGrpSpPr>
        <p:grpSpPr>
          <a:xfrm>
            <a:off x="1839912" y="4237037"/>
            <a:ext cx="6629400" cy="2209800"/>
            <a:chOff x="1839912" y="4999037"/>
            <a:chExt cx="6629400" cy="2209800"/>
          </a:xfrm>
        </p:grpSpPr>
        <p:sp>
          <p:nvSpPr>
            <p:cNvPr id="101" name="Rounded Rectangle 100"/>
            <p:cNvSpPr/>
            <p:nvPr/>
          </p:nvSpPr>
          <p:spPr bwMode="auto">
            <a:xfrm>
              <a:off x="1839912" y="4999037"/>
              <a:ext cx="2209800" cy="22098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800" b="1" dirty="0" smtClean="0">
                  <a:solidFill>
                    <a:schemeClr val="bg1"/>
                  </a:solidFill>
                  <a:latin typeface="Monotype Corsiva" pitchFamily="66" charset="0"/>
                </a:rPr>
                <a:t>VM</a:t>
              </a:r>
            </a:p>
          </p:txBody>
        </p:sp>
        <p:sp>
          <p:nvSpPr>
            <p:cNvPr id="96" name="Rounded Rectangle 95"/>
            <p:cNvSpPr/>
            <p:nvPr/>
          </p:nvSpPr>
          <p:spPr bwMode="auto">
            <a:xfrm>
              <a:off x="4049712" y="4999037"/>
              <a:ext cx="2209800" cy="22098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800" b="1" dirty="0" smtClean="0">
                  <a:solidFill>
                    <a:schemeClr val="bg1"/>
                  </a:solidFill>
                  <a:latin typeface="Monotype Corsiva" pitchFamily="66" charset="0"/>
                </a:rPr>
                <a:t>VM</a:t>
              </a:r>
            </a:p>
          </p:txBody>
        </p:sp>
        <p:sp>
          <p:nvSpPr>
            <p:cNvPr id="91" name="Rounded Rectangle 90"/>
            <p:cNvSpPr/>
            <p:nvPr/>
          </p:nvSpPr>
          <p:spPr bwMode="auto">
            <a:xfrm>
              <a:off x="6259512" y="4999037"/>
              <a:ext cx="2209800" cy="22098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800" b="1" dirty="0" smtClean="0">
                  <a:solidFill>
                    <a:schemeClr val="bg1"/>
                  </a:solidFill>
                  <a:latin typeface="Monotype Corsiva" pitchFamily="66" charset="0"/>
                </a:rPr>
                <a:t>VM</a:t>
              </a:r>
            </a:p>
          </p:txBody>
        </p:sp>
      </p:grpSp>
      <p:pic>
        <p:nvPicPr>
          <p:cNvPr id="14" name="Content Placeholder 13" descr="networkswitch.jpe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l="8324"/>
          <a:stretch>
            <a:fillRect/>
          </a:stretch>
        </p:blipFill>
        <p:spPr>
          <a:xfrm>
            <a:off x="5345112" y="884237"/>
            <a:ext cx="3021336" cy="1390650"/>
          </a:xfrm>
        </p:spPr>
      </p:pic>
      <p:grpSp>
        <p:nvGrpSpPr>
          <p:cNvPr id="40" name="Group 39"/>
          <p:cNvGrpSpPr/>
          <p:nvPr/>
        </p:nvGrpSpPr>
        <p:grpSpPr>
          <a:xfrm>
            <a:off x="1839912" y="1798637"/>
            <a:ext cx="6629400" cy="2209800"/>
            <a:chOff x="2068512" y="2636837"/>
            <a:chExt cx="6629400" cy="2209800"/>
          </a:xfrm>
        </p:grpSpPr>
        <p:grpSp>
          <p:nvGrpSpPr>
            <p:cNvPr id="41" name="Group 25"/>
            <p:cNvGrpSpPr/>
            <p:nvPr/>
          </p:nvGrpSpPr>
          <p:grpSpPr>
            <a:xfrm>
              <a:off x="2068512" y="2636837"/>
              <a:ext cx="2209800" cy="2209800"/>
              <a:chOff x="3363912" y="4313237"/>
              <a:chExt cx="2209800" cy="2209800"/>
            </a:xfrm>
          </p:grpSpPr>
          <p:sp>
            <p:nvSpPr>
              <p:cNvPr id="54" name="Rounded Rectangle 53"/>
              <p:cNvSpPr/>
              <p:nvPr/>
            </p:nvSpPr>
            <p:spPr bwMode="auto">
              <a:xfrm>
                <a:off x="3363912" y="4313237"/>
                <a:ext cx="2209800" cy="2209800"/>
              </a:xfrm>
              <a:prstGeom prst="roundRect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b="1" dirty="0" smtClean="0">
                    <a:solidFill>
                      <a:schemeClr val="bg1"/>
                    </a:solidFill>
                    <a:latin typeface="Monotype Corsiva" pitchFamily="66" charset="0"/>
                  </a:rPr>
                  <a:t>VM</a:t>
                </a:r>
              </a:p>
            </p:txBody>
          </p:sp>
          <p:grpSp>
            <p:nvGrpSpPr>
              <p:cNvPr id="55" name="Group 24"/>
              <p:cNvGrpSpPr/>
              <p:nvPr/>
            </p:nvGrpSpPr>
            <p:grpSpPr>
              <a:xfrm>
                <a:off x="3516312" y="5608637"/>
                <a:ext cx="1219199" cy="537209"/>
                <a:chOff x="3592512" y="4922837"/>
                <a:chExt cx="1219199" cy="537209"/>
              </a:xfrm>
            </p:grpSpPr>
            <p:pic>
              <p:nvPicPr>
                <p:cNvPr id="56" name="Picture 55" descr="memory.gif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3592512" y="4922837"/>
                  <a:ext cx="685799" cy="537209"/>
                </a:xfrm>
                <a:prstGeom prst="rect">
                  <a:avLst/>
                </a:prstGeom>
              </p:spPr>
            </p:pic>
            <p:pic>
              <p:nvPicPr>
                <p:cNvPr id="57" name="Picture 56" descr="memory.gif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3821112" y="4922837"/>
                  <a:ext cx="685799" cy="537209"/>
                </a:xfrm>
                <a:prstGeom prst="rect">
                  <a:avLst/>
                </a:prstGeom>
              </p:spPr>
            </p:pic>
            <p:pic>
              <p:nvPicPr>
                <p:cNvPr id="58" name="Picture 57" descr="memory.gif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4125912" y="4922837"/>
                  <a:ext cx="685799" cy="53720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2" name="Group 26"/>
            <p:cNvGrpSpPr/>
            <p:nvPr/>
          </p:nvGrpSpPr>
          <p:grpSpPr>
            <a:xfrm>
              <a:off x="4278312" y="2636837"/>
              <a:ext cx="2209800" cy="2209800"/>
              <a:chOff x="3363912" y="4313237"/>
              <a:chExt cx="2209800" cy="2209800"/>
            </a:xfrm>
          </p:grpSpPr>
          <p:sp>
            <p:nvSpPr>
              <p:cNvPr id="49" name="Rounded Rectangle 48"/>
              <p:cNvSpPr/>
              <p:nvPr/>
            </p:nvSpPr>
            <p:spPr bwMode="auto">
              <a:xfrm>
                <a:off x="3363912" y="4313237"/>
                <a:ext cx="2209800" cy="2209800"/>
              </a:xfrm>
              <a:prstGeom prst="roundRect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b="1" dirty="0" smtClean="0">
                    <a:solidFill>
                      <a:schemeClr val="bg1"/>
                    </a:solidFill>
                    <a:latin typeface="Monotype Corsiva" pitchFamily="66" charset="0"/>
                  </a:rPr>
                  <a:t>VM</a:t>
                </a:r>
              </a:p>
            </p:txBody>
          </p:sp>
          <p:grpSp>
            <p:nvGrpSpPr>
              <p:cNvPr id="50" name="Group 24"/>
              <p:cNvGrpSpPr/>
              <p:nvPr/>
            </p:nvGrpSpPr>
            <p:grpSpPr>
              <a:xfrm>
                <a:off x="3516312" y="5608637"/>
                <a:ext cx="1219199" cy="537209"/>
                <a:chOff x="3592512" y="4922837"/>
                <a:chExt cx="1219199" cy="537209"/>
              </a:xfrm>
            </p:grpSpPr>
            <p:pic>
              <p:nvPicPr>
                <p:cNvPr id="51" name="Picture 50" descr="memory.gif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3592512" y="4922837"/>
                  <a:ext cx="685799" cy="537209"/>
                </a:xfrm>
                <a:prstGeom prst="rect">
                  <a:avLst/>
                </a:prstGeom>
              </p:spPr>
            </p:pic>
            <p:pic>
              <p:nvPicPr>
                <p:cNvPr id="52" name="Picture 51" descr="memory.gif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3821112" y="4922837"/>
                  <a:ext cx="685799" cy="537209"/>
                </a:xfrm>
                <a:prstGeom prst="rect">
                  <a:avLst/>
                </a:prstGeom>
              </p:spPr>
            </p:pic>
            <p:pic>
              <p:nvPicPr>
                <p:cNvPr id="53" name="Picture 52" descr="memory.gif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4125912" y="4922837"/>
                  <a:ext cx="685799" cy="53720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3" name="Group 32"/>
            <p:cNvGrpSpPr/>
            <p:nvPr/>
          </p:nvGrpSpPr>
          <p:grpSpPr>
            <a:xfrm>
              <a:off x="6488112" y="2636837"/>
              <a:ext cx="2209800" cy="2209800"/>
              <a:chOff x="3363912" y="4313237"/>
              <a:chExt cx="2209800" cy="2209800"/>
            </a:xfrm>
          </p:grpSpPr>
          <p:sp>
            <p:nvSpPr>
              <p:cNvPr id="44" name="Rounded Rectangle 43"/>
              <p:cNvSpPr/>
              <p:nvPr/>
            </p:nvSpPr>
            <p:spPr bwMode="auto">
              <a:xfrm>
                <a:off x="3363912" y="4313237"/>
                <a:ext cx="2209800" cy="2209800"/>
              </a:xfrm>
              <a:prstGeom prst="roundRect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b="1" dirty="0" smtClean="0">
                    <a:solidFill>
                      <a:schemeClr val="bg1"/>
                    </a:solidFill>
                    <a:latin typeface="Monotype Corsiva" pitchFamily="66" charset="0"/>
                  </a:rPr>
                  <a:t>VM</a:t>
                </a:r>
              </a:p>
            </p:txBody>
          </p:sp>
          <p:grpSp>
            <p:nvGrpSpPr>
              <p:cNvPr id="45" name="Group 24"/>
              <p:cNvGrpSpPr/>
              <p:nvPr/>
            </p:nvGrpSpPr>
            <p:grpSpPr>
              <a:xfrm>
                <a:off x="3516312" y="5608637"/>
                <a:ext cx="1219199" cy="537209"/>
                <a:chOff x="3592512" y="4922837"/>
                <a:chExt cx="1219199" cy="537209"/>
              </a:xfrm>
            </p:grpSpPr>
            <p:pic>
              <p:nvPicPr>
                <p:cNvPr id="46" name="Picture 45" descr="memory.gif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3592512" y="4922837"/>
                  <a:ext cx="685799" cy="537209"/>
                </a:xfrm>
                <a:prstGeom prst="rect">
                  <a:avLst/>
                </a:prstGeom>
              </p:spPr>
            </p:pic>
            <p:pic>
              <p:nvPicPr>
                <p:cNvPr id="47" name="Picture 46" descr="memory.gif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3821112" y="4922837"/>
                  <a:ext cx="685799" cy="537209"/>
                </a:xfrm>
                <a:prstGeom prst="rect">
                  <a:avLst/>
                </a:prstGeom>
              </p:spPr>
            </p:pic>
            <p:pic>
              <p:nvPicPr>
                <p:cNvPr id="48" name="Picture 47" descr="memory.gif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4125912" y="4922837"/>
                  <a:ext cx="685799" cy="537209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107" name="Picture 106" descr="loadbalance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7712" y="4389437"/>
            <a:ext cx="4000500" cy="2583656"/>
          </a:xfrm>
          <a:prstGeom prst="rect">
            <a:avLst/>
          </a:prstGeom>
        </p:spPr>
      </p:pic>
      <p:pic>
        <p:nvPicPr>
          <p:cNvPr id="108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08842" y="4851400"/>
            <a:ext cx="1139825" cy="1824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9" name="TextBox 108"/>
          <p:cNvSpPr txBox="1"/>
          <p:nvPr/>
        </p:nvSpPr>
        <p:spPr>
          <a:xfrm>
            <a:off x="3870642" y="5765799"/>
            <a:ext cx="2846070" cy="439367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2400" b="1" dirty="0" smtClean="0">
                <a:latin typeface="Arial Black" pitchFamily="34" charset="0"/>
              </a:rPr>
              <a:t>PERFORMANCE</a:t>
            </a:r>
            <a:endParaRPr lang="en-US" sz="2400" b="1" dirty="0">
              <a:latin typeface="Arial Black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75028" y="5227637"/>
            <a:ext cx="2084481" cy="1008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Resource</a:t>
            </a:r>
          </a:p>
          <a:p>
            <a:pPr algn="ctr"/>
            <a:r>
              <a:rPr lang="en-US" sz="3200" b="1" dirty="0" smtClean="0">
                <a:latin typeface="+mj-lt"/>
              </a:rPr>
              <a:t>Contention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705799" y="5227637"/>
            <a:ext cx="1738938" cy="1008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Resource</a:t>
            </a:r>
          </a:p>
          <a:p>
            <a:pPr algn="ctr"/>
            <a:r>
              <a:rPr lang="en-US" sz="3200" b="1" dirty="0" smtClean="0">
                <a:latin typeface="+mj-lt"/>
              </a:rPr>
              <a:t>Surplus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09" grpId="1"/>
      <p:bldP spid="110" grpId="0"/>
      <p:bldP spid="1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Utilization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D3052C-48B8-49A1-BD91-C0F7EF44493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15912" y="1798637"/>
            <a:ext cx="4800600" cy="373380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b="1" u="sng" dirty="0" smtClean="0">
                <a:latin typeface="+mj-lt"/>
              </a:rPr>
              <a:t>CPU</a:t>
            </a:r>
          </a:p>
          <a:p>
            <a:r>
              <a:rPr lang="en-US" sz="2400" dirty="0" smtClean="0">
                <a:latin typeface="+mj-lt"/>
              </a:rPr>
              <a:t>- CPU time</a:t>
            </a:r>
          </a:p>
          <a:p>
            <a:r>
              <a:rPr lang="en-US" sz="2400" dirty="0" smtClean="0">
                <a:latin typeface="+mj-lt"/>
              </a:rPr>
              <a:t>- CPU time in user mode</a:t>
            </a:r>
          </a:p>
          <a:p>
            <a:r>
              <a:rPr lang="en-US" sz="2400" dirty="0" smtClean="0">
                <a:latin typeface="+mj-lt"/>
              </a:rPr>
              <a:t>- CPU time in kernel mode</a:t>
            </a:r>
          </a:p>
          <a:p>
            <a:r>
              <a:rPr lang="en-US" sz="2400" dirty="0" smtClean="0">
                <a:latin typeface="+mj-lt"/>
              </a:rPr>
              <a:t>- CPU idle time</a:t>
            </a:r>
          </a:p>
          <a:p>
            <a:r>
              <a:rPr lang="en-US" sz="2400" dirty="0" smtClean="0">
                <a:latin typeface="+mj-lt"/>
              </a:rPr>
              <a:t>- # of context switches</a:t>
            </a:r>
          </a:p>
          <a:p>
            <a:r>
              <a:rPr lang="en-US" sz="2400" dirty="0" smtClean="0">
                <a:latin typeface="+mj-lt"/>
              </a:rPr>
              <a:t>- CPU time waiting for I/O</a:t>
            </a:r>
          </a:p>
          <a:p>
            <a:r>
              <a:rPr lang="en-US" sz="2400" dirty="0" smtClean="0">
                <a:latin typeface="+mj-lt"/>
              </a:rPr>
              <a:t>- CPU time serving soft interrupts</a:t>
            </a:r>
          </a:p>
          <a:p>
            <a:r>
              <a:rPr lang="en-US" sz="2400" dirty="0" smtClean="0">
                <a:latin typeface="+mj-lt"/>
              </a:rPr>
              <a:t>- Load average (# proc / 60 </a:t>
            </a:r>
            <a:r>
              <a:rPr lang="en-US" sz="2400" dirty="0" err="1" smtClean="0">
                <a:latin typeface="+mj-lt"/>
              </a:rPr>
              <a:t>secs</a:t>
            </a:r>
            <a:r>
              <a:rPr lang="en-US" sz="2400" dirty="0" smtClean="0">
                <a:latin typeface="+mj-lt"/>
              </a:rPr>
              <a:t>)</a:t>
            </a:r>
          </a:p>
          <a:p>
            <a:endParaRPr lang="en-US" sz="2800" dirty="0"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92712" y="1798637"/>
            <a:ext cx="4419600" cy="3733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b="1" u="sng" dirty="0" smtClean="0">
                <a:latin typeface="+mj-lt"/>
              </a:rPr>
              <a:t>Disk</a:t>
            </a:r>
          </a:p>
          <a:p>
            <a:r>
              <a:rPr lang="en-US" sz="2400" dirty="0" smtClean="0">
                <a:latin typeface="+mj-lt"/>
              </a:rPr>
              <a:t>- Disk sector reads</a:t>
            </a:r>
          </a:p>
          <a:p>
            <a:r>
              <a:rPr lang="en-US" sz="2400" dirty="0" smtClean="0">
                <a:latin typeface="+mj-lt"/>
              </a:rPr>
              <a:t>- Disk sector reads completed</a:t>
            </a:r>
          </a:p>
          <a:p>
            <a:r>
              <a:rPr lang="en-US" sz="2400" dirty="0" smtClean="0">
                <a:latin typeface="+mj-lt"/>
              </a:rPr>
              <a:t>- Merged adjacent disk reads</a:t>
            </a:r>
          </a:p>
          <a:p>
            <a:r>
              <a:rPr lang="en-US" sz="2400" dirty="0" smtClean="0">
                <a:latin typeface="+mj-lt"/>
              </a:rPr>
              <a:t>- Time spent reading from disk</a:t>
            </a:r>
          </a:p>
          <a:p>
            <a:r>
              <a:rPr lang="en-US" sz="2400" dirty="0" smtClean="0">
                <a:latin typeface="+mj-lt"/>
              </a:rPr>
              <a:t>- Disk sector writes</a:t>
            </a:r>
          </a:p>
          <a:p>
            <a:r>
              <a:rPr lang="en-US" sz="2400" dirty="0" smtClean="0">
                <a:latin typeface="+mj-lt"/>
              </a:rPr>
              <a:t>- Disk sector writes completed</a:t>
            </a:r>
          </a:p>
          <a:p>
            <a:r>
              <a:rPr lang="en-US" sz="2400" dirty="0" smtClean="0">
                <a:latin typeface="+mj-lt"/>
              </a:rPr>
              <a:t>- Merged adjacent disk writes</a:t>
            </a:r>
          </a:p>
          <a:p>
            <a:r>
              <a:rPr lang="en-US" sz="2400" dirty="0" smtClean="0">
                <a:latin typeface="+mj-lt"/>
              </a:rPr>
              <a:t>- Time spent writing to disk</a:t>
            </a:r>
            <a:endParaRPr lang="en-US" sz="240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2112" y="5608637"/>
            <a:ext cx="4724400" cy="14478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b="1" u="sng" dirty="0" smtClean="0">
                <a:latin typeface="+mj-lt"/>
              </a:rPr>
              <a:t>Network</a:t>
            </a:r>
          </a:p>
          <a:p>
            <a:r>
              <a:rPr lang="en-US" sz="2400" dirty="0" smtClean="0">
                <a:latin typeface="+mj-lt"/>
              </a:rPr>
              <a:t>- Network bytes sent</a:t>
            </a:r>
          </a:p>
          <a:p>
            <a:r>
              <a:rPr lang="en-US" sz="2400" dirty="0" smtClean="0">
                <a:latin typeface="+mj-lt"/>
              </a:rPr>
              <a:t>- Network bytes received</a:t>
            </a:r>
            <a:endParaRPr lang="en-US" sz="2400" dirty="0"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649912" y="5608637"/>
            <a:ext cx="1676400" cy="15240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1" compatLnSpc="1">
            <a:prstTxWarp prst="textNoShape">
              <a:avLst/>
            </a:prstTxWarp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PM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6564312" y="6463969"/>
            <a:ext cx="558800" cy="486734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chemeClr val="bg1"/>
                </a:solidFill>
                <a:latin typeface="Monotype Corsiva" pitchFamily="66" charset="0"/>
              </a:rPr>
              <a:t>VM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5954712" y="6463969"/>
            <a:ext cx="558800" cy="486734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chemeClr val="bg1"/>
                </a:solidFill>
                <a:latin typeface="Monotype Corsiva" pitchFamily="66" charset="0"/>
              </a:rPr>
              <a:t>VM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7478712" y="5608637"/>
            <a:ext cx="1676400" cy="15240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1" compatLnSpc="1">
            <a:prstTxWarp prst="textNoShape">
              <a:avLst/>
            </a:prstTxWarp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PM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8393112" y="5960103"/>
            <a:ext cx="558800" cy="486734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chemeClr val="bg1"/>
                </a:solidFill>
                <a:latin typeface="Monotype Corsiva" pitchFamily="66" charset="0"/>
              </a:rPr>
              <a:t>VM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7783512" y="6493503"/>
            <a:ext cx="558800" cy="486734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chemeClr val="bg1"/>
                </a:solidFill>
                <a:latin typeface="Monotype Corsiva" pitchFamily="66" charset="0"/>
              </a:rPr>
              <a:t>VM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8393112" y="6493503"/>
            <a:ext cx="558800" cy="486734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chemeClr val="bg1"/>
                </a:solidFill>
                <a:latin typeface="Monotype Corsiva" pitchFamily="66" charset="0"/>
              </a:rPr>
              <a:t>VM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sta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3688" y="2103437"/>
            <a:ext cx="2857500" cy="222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100" dirty="0" smtClean="0"/>
              <a:t>Can Resource Utilization Statistics</a:t>
            </a:r>
            <a:br>
              <a:rPr lang="en-US" sz="5100" dirty="0" smtClean="0"/>
            </a:br>
            <a:endParaRPr lang="en-US" sz="5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D3052C-48B8-49A1-BD91-C0F7EF44493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8" name="Group 18"/>
          <p:cNvGrpSpPr/>
          <p:nvPr/>
        </p:nvGrpSpPr>
        <p:grpSpPr>
          <a:xfrm>
            <a:off x="4049712" y="2560637"/>
            <a:ext cx="3347086" cy="2143125"/>
            <a:chOff x="849312" y="2093912"/>
            <a:chExt cx="3347086" cy="2143125"/>
          </a:xfrm>
        </p:grpSpPr>
        <p:pic>
          <p:nvPicPr>
            <p:cNvPr id="21" name="Picture 20" descr="cpu.jpeg"/>
            <p:cNvPicPr>
              <a:picLocks noChangeAspect="1"/>
            </p:cNvPicPr>
            <p:nvPr/>
          </p:nvPicPr>
          <p:blipFill>
            <a:blip r:embed="rId3" cstate="print"/>
            <a:srcRect l="8533" t="8533" r="8533" b="8533"/>
            <a:stretch>
              <a:fillRect/>
            </a:stretch>
          </p:blipFill>
          <p:spPr>
            <a:xfrm>
              <a:off x="849312" y="2246312"/>
              <a:ext cx="1777379" cy="1777379"/>
            </a:xfrm>
            <a:prstGeom prst="rect">
              <a:avLst/>
            </a:prstGeom>
          </p:spPr>
        </p:pic>
        <p:pic>
          <p:nvPicPr>
            <p:cNvPr id="22" name="Picture 21" descr="hdd.jpeg"/>
            <p:cNvPicPr>
              <a:picLocks noChangeAspect="1"/>
            </p:cNvPicPr>
            <p:nvPr/>
          </p:nvPicPr>
          <p:blipFill>
            <a:blip r:embed="rId4" cstate="print"/>
            <a:srcRect l="12800" r="12800"/>
            <a:stretch>
              <a:fillRect/>
            </a:stretch>
          </p:blipFill>
          <p:spPr>
            <a:xfrm>
              <a:off x="2601912" y="2093912"/>
              <a:ext cx="1594486" cy="2143125"/>
            </a:xfrm>
            <a:prstGeom prst="rect">
              <a:avLst/>
            </a:prstGeom>
          </p:spPr>
        </p:pic>
      </p:grpSp>
      <p:grpSp>
        <p:nvGrpSpPr>
          <p:cNvPr id="9" name="Group 58"/>
          <p:cNvGrpSpPr/>
          <p:nvPr/>
        </p:nvGrpSpPr>
        <p:grpSpPr>
          <a:xfrm>
            <a:off x="2525712" y="2646362"/>
            <a:ext cx="1219199" cy="537209"/>
            <a:chOff x="3592512" y="4922837"/>
            <a:chExt cx="1219199" cy="537209"/>
          </a:xfrm>
        </p:grpSpPr>
        <p:pic>
          <p:nvPicPr>
            <p:cNvPr id="18" name="Picture 17" descr="memory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92512" y="4922837"/>
              <a:ext cx="685799" cy="537209"/>
            </a:xfrm>
            <a:prstGeom prst="rect">
              <a:avLst/>
            </a:prstGeom>
          </p:spPr>
        </p:pic>
        <p:pic>
          <p:nvPicPr>
            <p:cNvPr id="19" name="Picture 18" descr="memory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21112" y="4922837"/>
              <a:ext cx="685799" cy="537209"/>
            </a:xfrm>
            <a:prstGeom prst="rect">
              <a:avLst/>
            </a:prstGeom>
          </p:spPr>
        </p:pic>
        <p:pic>
          <p:nvPicPr>
            <p:cNvPr id="20" name="Picture 19" descr="memory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25912" y="4922837"/>
              <a:ext cx="685799" cy="537209"/>
            </a:xfrm>
            <a:prstGeom prst="rect">
              <a:avLst/>
            </a:prstGeom>
          </p:spPr>
        </p:pic>
      </p:grpSp>
      <p:grpSp>
        <p:nvGrpSpPr>
          <p:cNvPr id="10" name="Group 62"/>
          <p:cNvGrpSpPr/>
          <p:nvPr/>
        </p:nvGrpSpPr>
        <p:grpSpPr>
          <a:xfrm>
            <a:off x="2525712" y="3255962"/>
            <a:ext cx="1219199" cy="537209"/>
            <a:chOff x="3592512" y="4922837"/>
            <a:chExt cx="1219199" cy="537209"/>
          </a:xfrm>
        </p:grpSpPr>
        <p:pic>
          <p:nvPicPr>
            <p:cNvPr id="15" name="Picture 14" descr="memory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92512" y="4922837"/>
              <a:ext cx="685799" cy="537209"/>
            </a:xfrm>
            <a:prstGeom prst="rect">
              <a:avLst/>
            </a:prstGeom>
          </p:spPr>
        </p:pic>
        <p:pic>
          <p:nvPicPr>
            <p:cNvPr id="16" name="Picture 15" descr="memory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21112" y="4922837"/>
              <a:ext cx="685799" cy="537209"/>
            </a:xfrm>
            <a:prstGeom prst="rect">
              <a:avLst/>
            </a:prstGeom>
          </p:spPr>
        </p:pic>
        <p:pic>
          <p:nvPicPr>
            <p:cNvPr id="17" name="Picture 16" descr="memory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25912" y="4922837"/>
              <a:ext cx="685799" cy="537209"/>
            </a:xfrm>
            <a:prstGeom prst="rect">
              <a:avLst/>
            </a:prstGeom>
          </p:spPr>
        </p:pic>
      </p:grpSp>
      <p:grpSp>
        <p:nvGrpSpPr>
          <p:cNvPr id="11" name="Group 66"/>
          <p:cNvGrpSpPr/>
          <p:nvPr/>
        </p:nvGrpSpPr>
        <p:grpSpPr>
          <a:xfrm>
            <a:off x="2525712" y="3865562"/>
            <a:ext cx="1219199" cy="537209"/>
            <a:chOff x="3592512" y="4922837"/>
            <a:chExt cx="1219199" cy="537209"/>
          </a:xfrm>
        </p:grpSpPr>
        <p:pic>
          <p:nvPicPr>
            <p:cNvPr id="12" name="Picture 11" descr="memory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92512" y="4922837"/>
              <a:ext cx="685799" cy="537209"/>
            </a:xfrm>
            <a:prstGeom prst="rect">
              <a:avLst/>
            </a:prstGeom>
          </p:spPr>
        </p:pic>
        <p:pic>
          <p:nvPicPr>
            <p:cNvPr id="13" name="Picture 12" descr="memory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21112" y="4922837"/>
              <a:ext cx="685799" cy="537209"/>
            </a:xfrm>
            <a:prstGeom prst="rect">
              <a:avLst/>
            </a:prstGeom>
          </p:spPr>
        </p:pic>
        <p:pic>
          <p:nvPicPr>
            <p:cNvPr id="14" name="Picture 13" descr="memory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25912" y="4922837"/>
              <a:ext cx="685799" cy="537209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954712" y="4766628"/>
            <a:ext cx="1295399" cy="1756409"/>
            <a:chOff x="8469312" y="731837"/>
            <a:chExt cx="1295399" cy="1756409"/>
          </a:xfrm>
        </p:grpSpPr>
        <p:grpSp>
          <p:nvGrpSpPr>
            <p:cNvPr id="24" name="Group 70"/>
            <p:cNvGrpSpPr/>
            <p:nvPr/>
          </p:nvGrpSpPr>
          <p:grpSpPr>
            <a:xfrm>
              <a:off x="8469313" y="731837"/>
              <a:ext cx="1219199" cy="537209"/>
              <a:chOff x="3592512" y="4922837"/>
              <a:chExt cx="1219199" cy="537209"/>
            </a:xfrm>
          </p:grpSpPr>
          <p:pic>
            <p:nvPicPr>
              <p:cNvPr id="33" name="Picture 32" descr="memory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592512" y="4922837"/>
                <a:ext cx="685799" cy="537209"/>
              </a:xfrm>
              <a:prstGeom prst="rect">
                <a:avLst/>
              </a:prstGeom>
            </p:spPr>
          </p:pic>
          <p:pic>
            <p:nvPicPr>
              <p:cNvPr id="34" name="Picture 33" descr="memory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821112" y="4922837"/>
                <a:ext cx="685799" cy="537209"/>
              </a:xfrm>
              <a:prstGeom prst="rect">
                <a:avLst/>
              </a:prstGeom>
            </p:spPr>
          </p:pic>
          <p:pic>
            <p:nvPicPr>
              <p:cNvPr id="35" name="Picture 34" descr="memory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125912" y="4922837"/>
                <a:ext cx="685799" cy="537209"/>
              </a:xfrm>
              <a:prstGeom prst="rect">
                <a:avLst/>
              </a:prstGeom>
            </p:spPr>
          </p:pic>
        </p:grpSp>
        <p:grpSp>
          <p:nvGrpSpPr>
            <p:cNvPr id="25" name="Group 74"/>
            <p:cNvGrpSpPr/>
            <p:nvPr/>
          </p:nvGrpSpPr>
          <p:grpSpPr>
            <a:xfrm>
              <a:off x="8469312" y="1341437"/>
              <a:ext cx="1219199" cy="537209"/>
              <a:chOff x="3592512" y="4922837"/>
              <a:chExt cx="1219199" cy="537209"/>
            </a:xfrm>
          </p:grpSpPr>
          <p:pic>
            <p:nvPicPr>
              <p:cNvPr id="30" name="Picture 29" descr="memory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592512" y="4922837"/>
                <a:ext cx="685799" cy="537209"/>
              </a:xfrm>
              <a:prstGeom prst="rect">
                <a:avLst/>
              </a:prstGeom>
            </p:spPr>
          </p:pic>
          <p:pic>
            <p:nvPicPr>
              <p:cNvPr id="31" name="Picture 30" descr="memory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821112" y="4922837"/>
                <a:ext cx="685799" cy="537209"/>
              </a:xfrm>
              <a:prstGeom prst="rect">
                <a:avLst/>
              </a:prstGeom>
            </p:spPr>
          </p:pic>
          <p:pic>
            <p:nvPicPr>
              <p:cNvPr id="32" name="Picture 31" descr="memory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125912" y="4922837"/>
                <a:ext cx="685799" cy="537209"/>
              </a:xfrm>
              <a:prstGeom prst="rect">
                <a:avLst/>
              </a:prstGeom>
            </p:spPr>
          </p:pic>
        </p:grpSp>
        <p:grpSp>
          <p:nvGrpSpPr>
            <p:cNvPr id="26" name="Group 78"/>
            <p:cNvGrpSpPr/>
            <p:nvPr/>
          </p:nvGrpSpPr>
          <p:grpSpPr>
            <a:xfrm>
              <a:off x="8545512" y="1951037"/>
              <a:ext cx="1219199" cy="537209"/>
              <a:chOff x="3592512" y="4922837"/>
              <a:chExt cx="1219199" cy="537209"/>
            </a:xfrm>
          </p:grpSpPr>
          <p:pic>
            <p:nvPicPr>
              <p:cNvPr id="27" name="Picture 26" descr="memory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592512" y="4922837"/>
                <a:ext cx="685799" cy="537209"/>
              </a:xfrm>
              <a:prstGeom prst="rect">
                <a:avLst/>
              </a:prstGeom>
            </p:spPr>
          </p:pic>
          <p:pic>
            <p:nvPicPr>
              <p:cNvPr id="28" name="Picture 27" descr="memory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821112" y="4922837"/>
                <a:ext cx="685799" cy="537209"/>
              </a:xfrm>
              <a:prstGeom prst="rect">
                <a:avLst/>
              </a:prstGeom>
            </p:spPr>
          </p:pic>
          <p:pic>
            <p:nvPicPr>
              <p:cNvPr id="29" name="Picture 28" descr="memory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125912" y="4922837"/>
                <a:ext cx="685799" cy="537209"/>
              </a:xfrm>
              <a:prstGeom prst="rect">
                <a:avLst/>
              </a:prstGeom>
            </p:spPr>
          </p:pic>
        </p:grpSp>
      </p:grpSp>
      <p:pic>
        <p:nvPicPr>
          <p:cNvPr id="36" name="Content Placeholder 13" descr="networkswitch.jpeg"/>
          <p:cNvPicPr>
            <a:picLocks noChangeAspect="1"/>
          </p:cNvPicPr>
          <p:nvPr/>
        </p:nvPicPr>
        <p:blipFill>
          <a:blip r:embed="rId6" cstate="print"/>
          <a:srcRect l="8324"/>
          <a:stretch>
            <a:fillRect/>
          </a:stretch>
        </p:blipFill>
        <p:spPr>
          <a:xfrm>
            <a:off x="2830512" y="4694237"/>
            <a:ext cx="3021336" cy="1390650"/>
          </a:xfrm>
          <a:prstGeom prst="rect">
            <a:avLst/>
          </a:prstGeom>
        </p:spPr>
      </p:pic>
      <p:pic>
        <p:nvPicPr>
          <p:cNvPr id="5" name="Content Placeholder 4" descr="model.jpe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2525712" y="2134655"/>
            <a:ext cx="4876800" cy="4769382"/>
          </a:xfrm>
        </p:spPr>
      </p:pic>
      <p:sp>
        <p:nvSpPr>
          <p:cNvPr id="39" name="Title 1"/>
          <p:cNvSpPr txBox="1">
            <a:spLocks/>
          </p:cNvSpPr>
          <p:nvPr/>
        </p:nvSpPr>
        <p:spPr>
          <a:xfrm>
            <a:off x="539749" y="-85036"/>
            <a:ext cx="9072563" cy="2036073"/>
          </a:xfrm>
          <a:prstGeom prst="rect">
            <a:avLst/>
          </a:prstGeom>
        </p:spPr>
        <p:txBody>
          <a:bodyPr vert="horz" lIns="0" tIns="50397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 Application Performance? </a:t>
            </a:r>
            <a:endParaRPr kumimoji="0" lang="en-US" sz="5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C8C1D-9BC2-4D53-B327-E2F15A38D83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949" y="2133507"/>
            <a:ext cx="9072563" cy="5426167"/>
          </a:xfrm>
        </p:spPr>
        <p:txBody>
          <a:bodyPr>
            <a:normAutofit/>
          </a:bodyPr>
          <a:lstStyle/>
          <a:p>
            <a:pPr marL="457200" indent="0">
              <a:lnSpc>
                <a:spcPts val="3800"/>
              </a:lnSpc>
              <a:spcBef>
                <a:spcPts val="0"/>
              </a:spcBef>
              <a:buNone/>
            </a:pPr>
            <a:r>
              <a:rPr lang="en-US" dirty="0" smtClean="0"/>
              <a:t>Which resource utilization statistics are the best predictors?</a:t>
            </a:r>
          </a:p>
          <a:p>
            <a:pPr marL="457200" indent="0">
              <a:lnSpc>
                <a:spcPts val="38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457200" indent="0">
              <a:lnSpc>
                <a:spcPts val="3800"/>
              </a:lnSpc>
              <a:spcBef>
                <a:spcPts val="0"/>
              </a:spcBef>
              <a:buNone/>
            </a:pPr>
            <a:r>
              <a:rPr lang="en-US" dirty="0" smtClean="0"/>
              <a:t>How should resource utilization data be treated for use in models?  </a:t>
            </a:r>
          </a:p>
          <a:p>
            <a:pPr marL="457200" indent="0">
              <a:lnSpc>
                <a:spcPts val="3800"/>
              </a:lnSpc>
              <a:spcBef>
                <a:spcPts val="0"/>
              </a:spcBef>
              <a:buNone/>
            </a:pPr>
            <a:endParaRPr lang="en-US" i="1" dirty="0" smtClean="0"/>
          </a:p>
          <a:p>
            <a:pPr marL="457200" indent="0">
              <a:lnSpc>
                <a:spcPts val="3800"/>
              </a:lnSpc>
              <a:spcBef>
                <a:spcPts val="0"/>
              </a:spcBef>
              <a:buNone/>
            </a:pPr>
            <a:r>
              <a:rPr lang="en-US" dirty="0" smtClean="0"/>
              <a:t>Which modeling techniques are best for predicting application performance and ranking performance of service compositions?</a:t>
            </a:r>
          </a:p>
          <a:p>
            <a:pPr marL="45720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D3052C-48B8-49A1-BD91-C0F7EF44493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4949" y="2103437"/>
            <a:ext cx="9072563" cy="5426167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RQ1)</a:t>
            </a: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US" sz="3200" dirty="0" smtClean="0">
              <a:latin typeface="+mj-lt"/>
            </a:endParaRP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3200" dirty="0" smtClean="0">
                <a:latin typeface="+mj-lt"/>
              </a:rPr>
              <a:t>RQ2)</a:t>
            </a: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US" sz="3200" dirty="0" smtClean="0">
              <a:latin typeface="+mj-lt"/>
            </a:endParaRP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3200" dirty="0" smtClean="0">
                <a:latin typeface="+mj-lt"/>
              </a:rPr>
              <a:t>RQ3)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C8C1D-9BC2-4D53-B327-E2F15A38D83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rosion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3313" y="4713294"/>
            <a:ext cx="3810000" cy="2724149"/>
          </a:xfrm>
          <a:prstGeom prst="rect">
            <a:avLst/>
          </a:prstGeom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b="1" dirty="0" smtClean="0"/>
              <a:t>RUSLE2 Model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03238" y="1763719"/>
            <a:ext cx="9069388" cy="4987925"/>
          </a:xfrm>
        </p:spPr>
        <p:txBody>
          <a:bodyPr>
            <a:normAutofit fontScale="92500" lnSpcReduction="10000"/>
          </a:bodyPr>
          <a:lstStyle/>
          <a:p>
            <a:pPr marL="431532" indent="-323650">
              <a:buSzPct val="45000"/>
              <a:buFont typeface="Wingdings" pitchFamily="2" charset="2"/>
              <a:buChar char=""/>
              <a:tabLst>
                <a:tab pos="723451" algn="l"/>
                <a:tab pos="1446896" algn="l"/>
                <a:tab pos="2170350" algn="l"/>
                <a:tab pos="2893799" algn="l"/>
                <a:tab pos="3617248" algn="l"/>
                <a:tab pos="4340700" algn="l"/>
                <a:tab pos="5064149" algn="l"/>
                <a:tab pos="5787599" algn="l"/>
                <a:tab pos="6511048" algn="l"/>
                <a:tab pos="7234499" algn="l"/>
                <a:tab pos="7957949" algn="l"/>
                <a:tab pos="8681398" algn="l"/>
              </a:tabLst>
            </a:pPr>
            <a:r>
              <a:rPr lang="en-US" dirty="0" smtClean="0"/>
              <a:t>“Revised Universal Soil Loss Equation”</a:t>
            </a:r>
          </a:p>
          <a:p>
            <a:pPr marL="431532" indent="-323650">
              <a:buSzPct val="45000"/>
              <a:buFont typeface="Wingdings" pitchFamily="2" charset="2"/>
              <a:buChar char=""/>
              <a:tabLst>
                <a:tab pos="723451" algn="l"/>
                <a:tab pos="1446896" algn="l"/>
                <a:tab pos="2170350" algn="l"/>
                <a:tab pos="2893799" algn="l"/>
                <a:tab pos="3617248" algn="l"/>
                <a:tab pos="4340700" algn="l"/>
                <a:tab pos="5064149" algn="l"/>
                <a:tab pos="5787599" algn="l"/>
                <a:tab pos="6511048" algn="l"/>
                <a:tab pos="7234499" algn="l"/>
                <a:tab pos="7957949" algn="l"/>
                <a:tab pos="8681398" algn="l"/>
              </a:tabLst>
            </a:pPr>
            <a:r>
              <a:rPr lang="en-US" dirty="0" smtClean="0"/>
              <a:t>Combines empirical and process-based science</a:t>
            </a:r>
          </a:p>
          <a:p>
            <a:pPr marL="431532" indent="-323650">
              <a:buSzPct val="45000"/>
              <a:buFont typeface="Wingdings" pitchFamily="2" charset="2"/>
              <a:buChar char=""/>
              <a:tabLst>
                <a:tab pos="723451" algn="l"/>
                <a:tab pos="1446896" algn="l"/>
                <a:tab pos="2170350" algn="l"/>
                <a:tab pos="2893799" algn="l"/>
                <a:tab pos="3617248" algn="l"/>
                <a:tab pos="4340700" algn="l"/>
                <a:tab pos="5064149" algn="l"/>
                <a:tab pos="5787599" algn="l"/>
                <a:tab pos="6511048" algn="l"/>
                <a:tab pos="7234499" algn="l"/>
                <a:tab pos="7957949" algn="l"/>
                <a:tab pos="8681398" algn="l"/>
              </a:tabLst>
            </a:pPr>
            <a:r>
              <a:rPr lang="en-US" dirty="0" smtClean="0"/>
              <a:t>Prediction of rill and </a:t>
            </a:r>
            <a:r>
              <a:rPr lang="en-US" dirty="0" err="1" smtClean="0"/>
              <a:t>interrill</a:t>
            </a:r>
            <a:r>
              <a:rPr lang="en-US" dirty="0" smtClean="0"/>
              <a:t> soil erosion resulting from rainfall and runoff</a:t>
            </a:r>
          </a:p>
          <a:p>
            <a:pPr marL="431532" indent="-323650">
              <a:buSzPct val="45000"/>
              <a:buFont typeface="Wingdings" pitchFamily="2" charset="2"/>
              <a:buChar char=""/>
              <a:tabLst>
                <a:tab pos="723451" algn="l"/>
                <a:tab pos="1446896" algn="l"/>
                <a:tab pos="2170350" algn="l"/>
                <a:tab pos="2893799" algn="l"/>
                <a:tab pos="3617248" algn="l"/>
                <a:tab pos="4340700" algn="l"/>
                <a:tab pos="5064149" algn="l"/>
                <a:tab pos="5787599" algn="l"/>
                <a:tab pos="6511048" algn="l"/>
                <a:tab pos="7234499" algn="l"/>
                <a:tab pos="7957949" algn="l"/>
                <a:tab pos="8681398" algn="l"/>
              </a:tabLst>
            </a:pPr>
            <a:r>
              <a:rPr lang="en-US" dirty="0" smtClean="0"/>
              <a:t>USDA-NRCS agency standard model</a:t>
            </a:r>
          </a:p>
          <a:p>
            <a:pPr marL="831334" lvl="1" indent="-323650">
              <a:buSzPct val="45000"/>
              <a:buFont typeface="Wingdings" pitchFamily="2" charset="2"/>
              <a:buChar char=""/>
              <a:tabLst>
                <a:tab pos="723451" algn="l"/>
                <a:tab pos="1446896" algn="l"/>
                <a:tab pos="2170350" algn="l"/>
                <a:tab pos="2893799" algn="l"/>
                <a:tab pos="3617248" algn="l"/>
                <a:tab pos="4340700" algn="l"/>
                <a:tab pos="5064149" algn="l"/>
                <a:tab pos="5787599" algn="l"/>
                <a:tab pos="6511048" algn="l"/>
                <a:tab pos="7234499" algn="l"/>
                <a:tab pos="7957949" algn="l"/>
                <a:tab pos="8681398" algn="l"/>
              </a:tabLst>
            </a:pPr>
            <a:r>
              <a:rPr lang="en-US" dirty="0" smtClean="0"/>
              <a:t>Used by 3,000+ field offices</a:t>
            </a:r>
          </a:p>
          <a:p>
            <a:pPr marL="831334" lvl="1" indent="-323650">
              <a:buSzPct val="45000"/>
              <a:buFont typeface="Wingdings" pitchFamily="2" charset="2"/>
              <a:buChar char=""/>
              <a:tabLst>
                <a:tab pos="723451" algn="l"/>
                <a:tab pos="1446896" algn="l"/>
                <a:tab pos="2170350" algn="l"/>
                <a:tab pos="2893799" algn="l"/>
                <a:tab pos="3617248" algn="l"/>
                <a:tab pos="4340700" algn="l"/>
                <a:tab pos="5064149" algn="l"/>
                <a:tab pos="5787599" algn="l"/>
                <a:tab pos="6511048" algn="l"/>
                <a:tab pos="7234499" algn="l"/>
                <a:tab pos="7957949" algn="l"/>
                <a:tab pos="8681398" algn="l"/>
              </a:tabLst>
            </a:pPr>
            <a:r>
              <a:rPr lang="en-US" dirty="0" smtClean="0"/>
              <a:t>Helps inventory erosion rates</a:t>
            </a:r>
          </a:p>
          <a:p>
            <a:pPr marL="831334" lvl="1" indent="-323650">
              <a:buSzPct val="45000"/>
              <a:buFont typeface="Wingdings" pitchFamily="2" charset="2"/>
              <a:buChar char=""/>
              <a:tabLst>
                <a:tab pos="723451" algn="l"/>
                <a:tab pos="1446896" algn="l"/>
                <a:tab pos="2170350" algn="l"/>
                <a:tab pos="2893799" algn="l"/>
                <a:tab pos="3617248" algn="l"/>
                <a:tab pos="4340700" algn="l"/>
                <a:tab pos="5064149" algn="l"/>
                <a:tab pos="5787599" algn="l"/>
                <a:tab pos="6511048" algn="l"/>
                <a:tab pos="7234499" algn="l"/>
                <a:tab pos="7957949" algn="l"/>
                <a:tab pos="8681398" algn="l"/>
              </a:tabLst>
            </a:pPr>
            <a:r>
              <a:rPr lang="en-US" dirty="0" smtClean="0"/>
              <a:t>Sediment delivery estimation</a:t>
            </a:r>
          </a:p>
          <a:p>
            <a:pPr marL="831334" lvl="1" indent="-323650">
              <a:buSzPct val="45000"/>
              <a:buFont typeface="Wingdings" pitchFamily="2" charset="2"/>
              <a:buChar char=""/>
              <a:tabLst>
                <a:tab pos="723451" algn="l"/>
                <a:tab pos="1446896" algn="l"/>
                <a:tab pos="2170350" algn="l"/>
                <a:tab pos="2893799" algn="l"/>
                <a:tab pos="3617248" algn="l"/>
                <a:tab pos="4340700" algn="l"/>
                <a:tab pos="5064149" algn="l"/>
                <a:tab pos="5787599" algn="l"/>
                <a:tab pos="6511048" algn="l"/>
                <a:tab pos="7234499" algn="l"/>
                <a:tab pos="7957949" algn="l"/>
                <a:tab pos="8681398" algn="l"/>
              </a:tabLst>
            </a:pPr>
            <a:r>
              <a:rPr lang="en-US" dirty="0" smtClean="0"/>
              <a:t>Conservation planning tool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20420" y="7006706"/>
            <a:ext cx="2856177" cy="384980"/>
          </a:xfrm>
          <a:prstGeom prst="rect">
            <a:avLst/>
          </a:prstGeom>
        </p:spPr>
        <p:txBody>
          <a:bodyPr lIns="100794" tIns="50397" rIns="100794" bIns="50397"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RUSLE2 Web Service</a:t>
            </a:r>
            <a:endParaRPr lang="en-US" b="1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504031" y="1989645"/>
            <a:ext cx="9072563" cy="483819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Multi-tier  client/server  application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RESTful</a:t>
            </a:r>
            <a:r>
              <a:rPr lang="en-US" dirty="0" smtClean="0"/>
              <a:t>, JAX-RS/Java using JSON objects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Surrogate for common architectures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8736542" y="7006699"/>
            <a:ext cx="840052" cy="4024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14" name="Content Placeholder 3"/>
          <p:cNvGraphicFramePr>
            <a:graphicFrameLocks/>
          </p:cNvGraphicFramePr>
          <p:nvPr/>
        </p:nvGraphicFramePr>
        <p:xfrm>
          <a:off x="503238" y="2636837"/>
          <a:ext cx="9069387" cy="4987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14"/>
          <p:cNvGrpSpPr/>
          <p:nvPr/>
        </p:nvGrpSpPr>
        <p:grpSpPr>
          <a:xfrm>
            <a:off x="849312" y="5151437"/>
            <a:ext cx="3886200" cy="1981200"/>
            <a:chOff x="849312" y="4922837"/>
            <a:chExt cx="3886200" cy="1981200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849312" y="5456237"/>
              <a:ext cx="1447800" cy="1295400"/>
            </a:xfrm>
            <a:prstGeom prst="roundRect">
              <a:avLst/>
            </a:prstGeom>
            <a:solidFill>
              <a:schemeClr val="accent4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OMS3</a:t>
              </a: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1001712" y="5989637"/>
              <a:ext cx="1143000" cy="5334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RUSLE2</a:t>
              </a:r>
            </a:p>
          </p:txBody>
        </p:sp>
        <p:sp>
          <p:nvSpPr>
            <p:cNvPr id="18" name="Can 17"/>
            <p:cNvSpPr/>
            <p:nvPr/>
          </p:nvSpPr>
          <p:spPr bwMode="auto">
            <a:xfrm>
              <a:off x="2982912" y="4922837"/>
              <a:ext cx="1752600" cy="1981200"/>
            </a:xfrm>
            <a:prstGeom prst="can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POSTGRESQL</a:t>
              </a: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3135312" y="6065837"/>
              <a:ext cx="1371600" cy="609600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POSTGIS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830512" y="4830131"/>
            <a:ext cx="2074607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1.7+ million shapes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090315" y="4830131"/>
            <a:ext cx="2235997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57k XML files, 305Mb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lade.jpg"/>
          <p:cNvPicPr>
            <a:picLocks noChangeAspect="1"/>
          </p:cNvPicPr>
          <p:nvPr/>
        </p:nvPicPr>
        <p:blipFill>
          <a:blip r:embed="rId2" cstate="print"/>
          <a:srcRect b="4972"/>
          <a:stretch>
            <a:fillRect/>
          </a:stretch>
        </p:blipFill>
        <p:spPr bwMode="auto">
          <a:xfrm>
            <a:off x="6488112" y="1656383"/>
            <a:ext cx="3423920" cy="34950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b="1" dirty="0" smtClean="0"/>
              <a:t>Eucalyptus 2.0 Private Cloud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68312" y="2133508"/>
            <a:ext cx="9072563" cy="4838192"/>
          </a:xfrm>
        </p:spPr>
        <p:txBody>
          <a:bodyPr>
            <a:normAutofit lnSpcReduction="10000"/>
          </a:bodyPr>
          <a:lstStyle/>
          <a:p>
            <a:pPr eaLnBrk="1">
              <a:buFont typeface="Arial" charset="0"/>
              <a:buChar char="•"/>
            </a:pPr>
            <a:r>
              <a:rPr lang="en-US" sz="3800" dirty="0" smtClean="0"/>
              <a:t>(9) Sun X6270 blade servers</a:t>
            </a:r>
          </a:p>
          <a:p>
            <a:pPr lvl="1" eaLnBrk="1">
              <a:buFont typeface="Arial" charset="0"/>
              <a:buChar char="•"/>
            </a:pPr>
            <a:r>
              <a:rPr lang="en-US" sz="2600" dirty="0" smtClean="0"/>
              <a:t>Dual Intel Xeon 4-core 2.8 GHz CPUs</a:t>
            </a:r>
          </a:p>
          <a:p>
            <a:pPr lvl="1" eaLnBrk="1">
              <a:buFont typeface="Arial" charset="0"/>
              <a:buChar char="•"/>
            </a:pPr>
            <a:r>
              <a:rPr lang="en-US" sz="2600" dirty="0" smtClean="0"/>
              <a:t>24 GB ram, 146 GB 15k rpm HDDs</a:t>
            </a:r>
          </a:p>
          <a:p>
            <a:pPr lvl="1" eaLnBrk="1">
              <a:buFont typeface="Arial" charset="0"/>
              <a:buChar char="•"/>
            </a:pPr>
            <a:r>
              <a:rPr lang="en-US" sz="2600" dirty="0" err="1" smtClean="0"/>
              <a:t>CentOS</a:t>
            </a:r>
            <a:r>
              <a:rPr lang="en-US" sz="2600" dirty="0" smtClean="0"/>
              <a:t> 5.6 x86_64 (host OS)</a:t>
            </a:r>
          </a:p>
          <a:p>
            <a:pPr lvl="1" eaLnBrk="1">
              <a:buFont typeface="Arial" charset="0"/>
              <a:buChar char="•"/>
            </a:pPr>
            <a:r>
              <a:rPr lang="en-US" sz="2600" dirty="0" err="1" smtClean="0"/>
              <a:t>Ubuntu</a:t>
            </a:r>
            <a:r>
              <a:rPr lang="en-US" sz="2600" dirty="0" smtClean="0"/>
              <a:t> 9.10 x86_64 (guest OS)</a:t>
            </a:r>
          </a:p>
          <a:p>
            <a:pPr eaLnBrk="1">
              <a:buFont typeface="Arial" charset="0"/>
              <a:buChar char="•"/>
            </a:pPr>
            <a:r>
              <a:rPr lang="en-US" sz="3800" dirty="0" err="1" smtClean="0"/>
              <a:t>Eucalytpus</a:t>
            </a:r>
            <a:r>
              <a:rPr lang="en-US" sz="3800" dirty="0" smtClean="0"/>
              <a:t> 2.0</a:t>
            </a:r>
          </a:p>
          <a:p>
            <a:pPr lvl="1" eaLnBrk="1">
              <a:buFont typeface="Arial" charset="0"/>
              <a:buChar char="•"/>
            </a:pPr>
            <a:r>
              <a:rPr lang="en-US" sz="2700" dirty="0" smtClean="0"/>
              <a:t>Amazon EC2 API support</a:t>
            </a:r>
          </a:p>
          <a:p>
            <a:pPr lvl="1" eaLnBrk="1">
              <a:buFont typeface="Arial" charset="0"/>
              <a:buChar char="•"/>
            </a:pPr>
            <a:r>
              <a:rPr lang="en-US" sz="2700" dirty="0" smtClean="0"/>
              <a:t>8 Nodes (NC), 1 Cloud Controller (CLC, CC, SC)</a:t>
            </a:r>
          </a:p>
          <a:p>
            <a:pPr lvl="1" eaLnBrk="1">
              <a:buFont typeface="Arial" charset="0"/>
              <a:buChar char="•"/>
            </a:pPr>
            <a:r>
              <a:rPr lang="en-US" sz="2700" dirty="0" smtClean="0"/>
              <a:t>Managed mode networking with private VLANs</a:t>
            </a:r>
          </a:p>
          <a:p>
            <a:pPr lvl="1" eaLnBrk="1">
              <a:buFont typeface="Arial" charset="0"/>
              <a:buChar char="•"/>
            </a:pPr>
            <a:r>
              <a:rPr lang="en-US" sz="2700" dirty="0" smtClean="0"/>
              <a:t>XEN hypervisor v 3.4.3, </a:t>
            </a:r>
            <a:r>
              <a:rPr lang="en-US" sz="2700" dirty="0" err="1" smtClean="0"/>
              <a:t>paravirtualization</a:t>
            </a:r>
            <a:endParaRPr lang="en-US" sz="27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36542" y="7006699"/>
            <a:ext cx="840052" cy="4024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Research Problem</a:t>
            </a:r>
          </a:p>
          <a:p>
            <a:r>
              <a:rPr lang="en-US" dirty="0" smtClean="0"/>
              <a:t>Research Questions</a:t>
            </a:r>
          </a:p>
          <a:p>
            <a:r>
              <a:rPr lang="en-US" dirty="0" smtClean="0"/>
              <a:t>Experimental Setup</a:t>
            </a:r>
          </a:p>
          <a:p>
            <a:r>
              <a:rPr lang="en-US" dirty="0" smtClean="0"/>
              <a:t>Experimental Results</a:t>
            </a:r>
          </a:p>
          <a:p>
            <a:r>
              <a:rPr lang="en-US" dirty="0" smtClean="0"/>
              <a:t>Conclusions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4E1745-456E-4F5A-A0FA-8C7961EC258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43" y="251989"/>
            <a:ext cx="9070975" cy="1171575"/>
          </a:xfrm>
        </p:spPr>
        <p:txBody>
          <a:bodyPr tIns="38767">
            <a:normAutofit/>
          </a:bodyPr>
          <a:lstStyle/>
          <a:p>
            <a:pPr>
              <a:tabLst>
                <a:tab pos="723151" algn="l"/>
                <a:tab pos="1446296" algn="l"/>
                <a:tab pos="2169448" algn="l"/>
                <a:tab pos="2892599" algn="l"/>
                <a:tab pos="3615747" algn="l"/>
                <a:tab pos="4338901" algn="l"/>
                <a:tab pos="5062049" algn="l"/>
                <a:tab pos="5785200" algn="l"/>
                <a:tab pos="6508348" algn="l"/>
                <a:tab pos="7231499" algn="l"/>
                <a:tab pos="7954650" algn="l"/>
                <a:tab pos="8677798" algn="l"/>
              </a:tabLst>
            </a:pPr>
            <a:r>
              <a:rPr lang="en-US" sz="6100" dirty="0" smtClean="0"/>
              <a:t>RUSLE2 Components</a:t>
            </a:r>
          </a:p>
        </p:txBody>
      </p:sp>
      <p:graphicFrame>
        <p:nvGraphicFramePr>
          <p:cNvPr id="11267" name="Group 3"/>
          <p:cNvGraphicFramePr>
            <a:graphicFrameLocks noGrp="1"/>
          </p:cNvGraphicFramePr>
          <p:nvPr/>
        </p:nvGraphicFramePr>
        <p:xfrm>
          <a:off x="711200" y="1600201"/>
          <a:ext cx="8891588" cy="5551490"/>
        </p:xfrm>
        <a:graphic>
          <a:graphicData uri="http://schemas.openxmlformats.org/drawingml/2006/table">
            <a:tbl>
              <a:tblPr/>
              <a:tblGrid>
                <a:gridCol w="1004888"/>
                <a:gridCol w="1641475"/>
                <a:gridCol w="6245225"/>
              </a:tblGrid>
              <a:tr h="411163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Virtual Machine</a:t>
                      </a:r>
                    </a:p>
                  </a:txBody>
                  <a:tcPr marL="90000" marR="90000" marT="6267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Description</a:t>
                      </a:r>
                    </a:p>
                  </a:txBody>
                  <a:tcPr marL="90000" marR="90000" marT="6267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0477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onotype Corsiva" pitchFamily="66" charset="0"/>
                          <a:ea typeface="DejaVu Sans" charset="0"/>
                          <a:cs typeface="DejaVu Sans" charset="0"/>
                        </a:rPr>
                        <a:t>M</a:t>
                      </a:r>
                    </a:p>
                  </a:txBody>
                  <a:tcPr marL="90000" marR="90000" marT="6267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Model</a:t>
                      </a:r>
                    </a:p>
                  </a:txBody>
                  <a:tcPr marL="90000" marR="90000" marT="6267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Apache Tomcat 6.0.20, Wine 1.0.1, RUSLE2 Model, Object Modeling System (OMS 3.0)</a:t>
                      </a:r>
                    </a:p>
                  </a:txBody>
                  <a:tcPr marL="90000" marR="90000" marT="6267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99548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ea typeface="DejaVu Sans" charset="0"/>
                          <a:cs typeface="DejaVu Sans" charset="0"/>
                        </a:rPr>
                        <a:t>D</a:t>
                      </a:r>
                    </a:p>
                  </a:txBody>
                  <a:tcPr marL="90000" marR="90000" marT="6267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Database</a:t>
                      </a:r>
                    </a:p>
                  </a:txBody>
                  <a:tcPr marL="90000" marR="90000" marT="6267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Postgresql-8.4, and PostGIS 1.4.0-2.  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soil data: 1.7 million shapes, 167 million points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management data: 98 shapes, 489k points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climate data: 31k shapes, 3 million points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4.6 GB for the state of TN</a:t>
                      </a:r>
                    </a:p>
                  </a:txBody>
                  <a:tcPr marL="90000" marR="90000" marT="6267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477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onotype Corsiva" pitchFamily="66" charset="0"/>
                          <a:ea typeface="DejaVu Sans" charset="0"/>
                          <a:cs typeface="DejaVu Sans" charset="0"/>
                        </a:rPr>
                        <a:t>F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onotype Corsiva" pitchFamily="66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67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File Server</a:t>
                      </a:r>
                    </a:p>
                  </a:txBody>
                  <a:tcPr marL="90000" marR="90000" marT="6267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nginx http server 0.7.62 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57,185 XML files consisting of 305MB.</a:t>
                      </a:r>
                    </a:p>
                  </a:txBody>
                  <a:tcPr marL="90000" marR="90000" marT="6267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0493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ea typeface="DejaVu Sans" charset="0"/>
                          <a:cs typeface="DejaVu Sans" charset="0"/>
                        </a:rPr>
                        <a:t>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67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Logger</a:t>
                      </a:r>
                    </a:p>
                  </a:txBody>
                  <a:tcPr marL="90000" marR="90000" marT="6267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Codebeamer 5.5 running 32-bit ApacheTomcat 6.0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Custom REST/JSON logging service as wrapper.  </a:t>
                      </a:r>
                    </a:p>
                  </a:txBody>
                  <a:tcPr marL="90000" marR="90000" marT="6267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720420" y="7052457"/>
            <a:ext cx="2856177" cy="384980"/>
          </a:xfrm>
          <a:prstGeom prst="rect">
            <a:avLst/>
          </a:prstGeom>
        </p:spPr>
        <p:txBody>
          <a:bodyPr lIns="100794" tIns="50397" rIns="100794" bIns="50397"/>
          <a:lstStyle/>
          <a:p>
            <a:fld id="{C410CB6E-4D3A-4FEF-B910-97395AA523C5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35113" y="503239"/>
            <a:ext cx="2133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rtlCol="0" anchor="t" anchorCtr="0"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SC2</a:t>
            </a:r>
          </a:p>
        </p:txBody>
      </p:sp>
      <p:sp>
        <p:nvSpPr>
          <p:cNvPr id="94" name="Rounded Rectangle 93"/>
          <p:cNvSpPr/>
          <p:nvPr/>
        </p:nvSpPr>
        <p:spPr bwMode="auto">
          <a:xfrm>
            <a:off x="1611312" y="808041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95" name="Rounded Rectangle 94"/>
          <p:cNvSpPr/>
          <p:nvPr/>
        </p:nvSpPr>
        <p:spPr bwMode="auto">
          <a:xfrm>
            <a:off x="1739650" y="927420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M D</a:t>
            </a:r>
          </a:p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F </a:t>
            </a:r>
          </a:p>
        </p:txBody>
      </p:sp>
      <p:sp>
        <p:nvSpPr>
          <p:cNvPr id="97" name="Rounded Rectangle 96"/>
          <p:cNvSpPr/>
          <p:nvPr/>
        </p:nvSpPr>
        <p:spPr bwMode="auto">
          <a:xfrm>
            <a:off x="2601912" y="808041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98" name="Rounded Rectangle 97"/>
          <p:cNvSpPr/>
          <p:nvPr/>
        </p:nvSpPr>
        <p:spPr bwMode="auto">
          <a:xfrm>
            <a:off x="2730250" y="927420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L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954713" y="503239"/>
            <a:ext cx="3124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rtlCol="0" anchor="t" anchorCtr="0"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SC4</a:t>
            </a:r>
          </a:p>
        </p:txBody>
      </p:sp>
      <p:sp>
        <p:nvSpPr>
          <p:cNvPr id="103" name="Rounded Rectangle 102"/>
          <p:cNvSpPr/>
          <p:nvPr/>
        </p:nvSpPr>
        <p:spPr bwMode="auto">
          <a:xfrm>
            <a:off x="6030912" y="808041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04" name="Rounded Rectangle 103"/>
          <p:cNvSpPr/>
          <p:nvPr/>
        </p:nvSpPr>
        <p:spPr bwMode="auto">
          <a:xfrm>
            <a:off x="6159250" y="927420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M D</a:t>
            </a:r>
          </a:p>
          <a:p>
            <a:pPr algn="ctr" defTabSz="456678"/>
            <a:endParaRPr lang="en-US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06" name="Rounded Rectangle 105"/>
          <p:cNvSpPr/>
          <p:nvPr/>
        </p:nvSpPr>
        <p:spPr bwMode="auto">
          <a:xfrm>
            <a:off x="7021512" y="808041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07" name="Rounded Rectangle 106"/>
          <p:cNvSpPr/>
          <p:nvPr/>
        </p:nvSpPr>
        <p:spPr bwMode="auto">
          <a:xfrm>
            <a:off x="7149850" y="927420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F</a:t>
            </a:r>
          </a:p>
        </p:txBody>
      </p:sp>
      <p:sp>
        <p:nvSpPr>
          <p:cNvPr id="109" name="Rounded Rectangle 108"/>
          <p:cNvSpPr/>
          <p:nvPr/>
        </p:nvSpPr>
        <p:spPr bwMode="auto">
          <a:xfrm>
            <a:off x="8012112" y="808041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10" name="Rounded Rectangle 109"/>
          <p:cNvSpPr/>
          <p:nvPr/>
        </p:nvSpPr>
        <p:spPr bwMode="auto">
          <a:xfrm>
            <a:off x="8140450" y="927420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L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5726113" y="1874837"/>
            <a:ext cx="4038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rtlCol="0" anchor="t" anchorCtr="0"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SC7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8725987" y="2179637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8854327" y="2299018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L</a:t>
            </a:r>
          </a:p>
        </p:txBody>
      </p:sp>
      <p:sp>
        <p:nvSpPr>
          <p:cNvPr id="112" name="Rounded Rectangle 111"/>
          <p:cNvSpPr/>
          <p:nvPr/>
        </p:nvSpPr>
        <p:spPr bwMode="auto">
          <a:xfrm>
            <a:off x="5754187" y="2179637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13" name="Rounded Rectangle 112"/>
          <p:cNvSpPr/>
          <p:nvPr/>
        </p:nvSpPr>
        <p:spPr bwMode="auto">
          <a:xfrm>
            <a:off x="5882523" y="2299009"/>
            <a:ext cx="705853" cy="718828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M</a:t>
            </a:r>
          </a:p>
        </p:txBody>
      </p:sp>
      <p:sp>
        <p:nvSpPr>
          <p:cNvPr id="114" name="Rounded Rectangle 113"/>
          <p:cNvSpPr/>
          <p:nvPr/>
        </p:nvSpPr>
        <p:spPr bwMode="auto">
          <a:xfrm>
            <a:off x="6744787" y="2179637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15" name="Rounded Rectangle 114"/>
          <p:cNvSpPr/>
          <p:nvPr/>
        </p:nvSpPr>
        <p:spPr bwMode="auto">
          <a:xfrm>
            <a:off x="6873123" y="2299009"/>
            <a:ext cx="705853" cy="718828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D</a:t>
            </a:r>
          </a:p>
          <a:p>
            <a:pPr algn="ctr" defTabSz="456678"/>
            <a:endParaRPr lang="en-US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16" name="Rounded Rectangle 115"/>
          <p:cNvSpPr/>
          <p:nvPr/>
        </p:nvSpPr>
        <p:spPr bwMode="auto">
          <a:xfrm>
            <a:off x="7735387" y="2179637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17" name="Rounded Rectangle 116"/>
          <p:cNvSpPr/>
          <p:nvPr/>
        </p:nvSpPr>
        <p:spPr bwMode="auto">
          <a:xfrm>
            <a:off x="7863723" y="2299009"/>
            <a:ext cx="705853" cy="718828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F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3744913" y="503239"/>
            <a:ext cx="2133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rtlCol="0" anchor="t" anchorCtr="0"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SC3</a:t>
            </a:r>
          </a:p>
        </p:txBody>
      </p:sp>
      <p:sp>
        <p:nvSpPr>
          <p:cNvPr id="132" name="Rounded Rectangle 131"/>
          <p:cNvSpPr/>
          <p:nvPr/>
        </p:nvSpPr>
        <p:spPr bwMode="auto">
          <a:xfrm>
            <a:off x="3821112" y="808041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33" name="Rounded Rectangle 132"/>
          <p:cNvSpPr/>
          <p:nvPr/>
        </p:nvSpPr>
        <p:spPr bwMode="auto">
          <a:xfrm>
            <a:off x="3949450" y="927420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M D</a:t>
            </a:r>
          </a:p>
          <a:p>
            <a:pPr algn="ctr" defTabSz="456678"/>
            <a:endParaRPr lang="en-US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30" name="Rounded Rectangle 129"/>
          <p:cNvSpPr/>
          <p:nvPr/>
        </p:nvSpPr>
        <p:spPr bwMode="auto">
          <a:xfrm>
            <a:off x="4811712" y="808041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31" name="Rounded Rectangle 130"/>
          <p:cNvSpPr/>
          <p:nvPr/>
        </p:nvSpPr>
        <p:spPr bwMode="auto">
          <a:xfrm>
            <a:off x="4940050" y="927420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F L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315913" y="1874837"/>
            <a:ext cx="2133600" cy="1295400"/>
            <a:chOff x="315913" y="1874837"/>
            <a:chExt cx="2133600" cy="1295400"/>
          </a:xfrm>
        </p:grpSpPr>
        <p:sp>
          <p:nvSpPr>
            <p:cNvPr id="135" name="Rectangle 134"/>
            <p:cNvSpPr/>
            <p:nvPr/>
          </p:nvSpPr>
          <p:spPr>
            <a:xfrm>
              <a:off x="315913" y="1874837"/>
              <a:ext cx="21336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706" tIns="50355" rIns="100706" bIns="50355" rtlCol="0" anchor="t" anchorCtr="0"/>
            <a:lstStyle/>
            <a:p>
              <a:r>
                <a:rPr lang="en-US" b="1" dirty="0">
                  <a:latin typeface="Arial" pitchFamily="34" charset="0"/>
                  <a:cs typeface="Arial" pitchFamily="34" charset="0"/>
                </a:rPr>
                <a:t>SC5</a:t>
              </a:r>
            </a:p>
          </p:txBody>
        </p:sp>
        <p:sp>
          <p:nvSpPr>
            <p:cNvPr id="140" name="Rounded Rectangle 139"/>
            <p:cNvSpPr/>
            <p:nvPr/>
          </p:nvSpPr>
          <p:spPr bwMode="auto">
            <a:xfrm>
              <a:off x="392112" y="2179637"/>
              <a:ext cx="962526" cy="95217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defTabSz="456678"/>
              <a:endParaRPr lang="en-US" sz="1700" b="1" dirty="0"/>
            </a:p>
          </p:txBody>
        </p:sp>
        <p:sp>
          <p:nvSpPr>
            <p:cNvPr id="141" name="Rounded Rectangle 140"/>
            <p:cNvSpPr/>
            <p:nvPr/>
          </p:nvSpPr>
          <p:spPr bwMode="auto">
            <a:xfrm>
              <a:off x="520450" y="2299018"/>
              <a:ext cx="705852" cy="718827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56678"/>
              <a:r>
                <a:rPr lang="en-US" sz="2400" b="1" dirty="0">
                  <a:solidFill>
                    <a:schemeClr val="bg1"/>
                  </a:solidFill>
                  <a:latin typeface="Monotype Corsiva" pitchFamily="66" charset="0"/>
                </a:rPr>
                <a:t>M</a:t>
              </a:r>
            </a:p>
          </p:txBody>
        </p:sp>
        <p:sp>
          <p:nvSpPr>
            <p:cNvPr id="138" name="Rounded Rectangle 137"/>
            <p:cNvSpPr/>
            <p:nvPr/>
          </p:nvSpPr>
          <p:spPr bwMode="auto">
            <a:xfrm>
              <a:off x="1382712" y="2179637"/>
              <a:ext cx="962526" cy="95217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defTabSz="456678"/>
              <a:endParaRPr lang="en-US" sz="1700" b="1" dirty="0"/>
            </a:p>
          </p:txBody>
        </p:sp>
        <p:sp>
          <p:nvSpPr>
            <p:cNvPr id="139" name="Rounded Rectangle 138"/>
            <p:cNvSpPr/>
            <p:nvPr/>
          </p:nvSpPr>
          <p:spPr bwMode="auto">
            <a:xfrm>
              <a:off x="1511050" y="2299018"/>
              <a:ext cx="705852" cy="718827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56678"/>
              <a:r>
                <a:rPr lang="en-US" sz="2400" b="1" dirty="0">
                  <a:solidFill>
                    <a:schemeClr val="bg1"/>
                  </a:solidFill>
                  <a:latin typeface="Monotype Corsiva" pitchFamily="66" charset="0"/>
                </a:rPr>
                <a:t>D</a:t>
              </a:r>
            </a:p>
            <a:p>
              <a:pPr algn="ctr" defTabSz="456678"/>
              <a:r>
                <a:rPr lang="en-US" sz="2400" b="1" dirty="0">
                  <a:solidFill>
                    <a:schemeClr val="bg1"/>
                  </a:solidFill>
                  <a:latin typeface="Monotype Corsiva" pitchFamily="66" charset="0"/>
                </a:rPr>
                <a:t>F L</a:t>
              </a:r>
            </a:p>
          </p:txBody>
        </p:sp>
      </p:grpSp>
      <p:sp>
        <p:nvSpPr>
          <p:cNvPr id="143" name="Rectangle 142"/>
          <p:cNvSpPr/>
          <p:nvPr/>
        </p:nvSpPr>
        <p:spPr>
          <a:xfrm>
            <a:off x="2525713" y="1874837"/>
            <a:ext cx="3124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rtlCol="0" anchor="t" anchorCtr="0"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SC6</a:t>
            </a:r>
            <a:endParaRPr lang="en-US" b="1" baseline="-2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Rounded Rectangle 150"/>
          <p:cNvSpPr/>
          <p:nvPr/>
        </p:nvSpPr>
        <p:spPr bwMode="auto">
          <a:xfrm>
            <a:off x="2601912" y="2179637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52" name="Rounded Rectangle 151"/>
          <p:cNvSpPr/>
          <p:nvPr/>
        </p:nvSpPr>
        <p:spPr bwMode="auto">
          <a:xfrm>
            <a:off x="2730250" y="2299018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M</a:t>
            </a:r>
          </a:p>
        </p:txBody>
      </p:sp>
      <p:sp>
        <p:nvSpPr>
          <p:cNvPr id="149" name="Rounded Rectangle 148"/>
          <p:cNvSpPr/>
          <p:nvPr/>
        </p:nvSpPr>
        <p:spPr bwMode="auto">
          <a:xfrm>
            <a:off x="3592512" y="2179637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50" name="Rounded Rectangle 149"/>
          <p:cNvSpPr/>
          <p:nvPr/>
        </p:nvSpPr>
        <p:spPr bwMode="auto">
          <a:xfrm>
            <a:off x="3720850" y="2299018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D F</a:t>
            </a:r>
          </a:p>
        </p:txBody>
      </p:sp>
      <p:sp>
        <p:nvSpPr>
          <p:cNvPr id="147" name="Rounded Rectangle 146"/>
          <p:cNvSpPr/>
          <p:nvPr/>
        </p:nvSpPr>
        <p:spPr bwMode="auto">
          <a:xfrm>
            <a:off x="4583112" y="2179637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48" name="Rounded Rectangle 147"/>
          <p:cNvSpPr/>
          <p:nvPr/>
        </p:nvSpPr>
        <p:spPr bwMode="auto">
          <a:xfrm>
            <a:off x="4711450" y="2299018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L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315913" y="3246442"/>
            <a:ext cx="3124200" cy="1295400"/>
            <a:chOff x="315913" y="3246442"/>
            <a:chExt cx="3124200" cy="1295400"/>
          </a:xfrm>
        </p:grpSpPr>
        <p:sp>
          <p:nvSpPr>
            <p:cNvPr id="154" name="Rectangle 153"/>
            <p:cNvSpPr/>
            <p:nvPr/>
          </p:nvSpPr>
          <p:spPr>
            <a:xfrm>
              <a:off x="315913" y="3246442"/>
              <a:ext cx="31242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706" tIns="50355" rIns="100706" bIns="50355" rtlCol="0" anchor="t" anchorCtr="0"/>
            <a:lstStyle/>
            <a:p>
              <a:r>
                <a:rPr lang="en-US" b="1" dirty="0">
                  <a:latin typeface="Arial" pitchFamily="34" charset="0"/>
                  <a:cs typeface="Arial" pitchFamily="34" charset="0"/>
                </a:rPr>
                <a:t>SC8</a:t>
              </a:r>
              <a:endParaRPr lang="en-US" b="1" baseline="-20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" name="Rounded Rectangle 161"/>
            <p:cNvSpPr/>
            <p:nvPr/>
          </p:nvSpPr>
          <p:spPr bwMode="auto">
            <a:xfrm>
              <a:off x="392112" y="3551244"/>
              <a:ext cx="962526" cy="95217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defTabSz="456678"/>
              <a:endParaRPr lang="en-US" sz="1700" b="1" dirty="0"/>
            </a:p>
          </p:txBody>
        </p:sp>
        <p:sp>
          <p:nvSpPr>
            <p:cNvPr id="163" name="Rounded Rectangle 162"/>
            <p:cNvSpPr/>
            <p:nvPr/>
          </p:nvSpPr>
          <p:spPr bwMode="auto">
            <a:xfrm>
              <a:off x="520450" y="3670621"/>
              <a:ext cx="705852" cy="718827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56678"/>
              <a:r>
                <a:rPr lang="en-US" sz="2400" b="1" dirty="0">
                  <a:solidFill>
                    <a:schemeClr val="bg1"/>
                  </a:solidFill>
                  <a:latin typeface="Monotype Corsiva" pitchFamily="66" charset="0"/>
                </a:rPr>
                <a:t>M</a:t>
              </a:r>
            </a:p>
          </p:txBody>
        </p:sp>
        <p:sp>
          <p:nvSpPr>
            <p:cNvPr id="160" name="Rounded Rectangle 159"/>
            <p:cNvSpPr/>
            <p:nvPr/>
          </p:nvSpPr>
          <p:spPr bwMode="auto">
            <a:xfrm>
              <a:off x="1382712" y="3551244"/>
              <a:ext cx="962526" cy="95217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defTabSz="456678"/>
              <a:endParaRPr lang="en-US" sz="1700" b="1" dirty="0"/>
            </a:p>
          </p:txBody>
        </p:sp>
        <p:sp>
          <p:nvSpPr>
            <p:cNvPr id="161" name="Rounded Rectangle 160"/>
            <p:cNvSpPr/>
            <p:nvPr/>
          </p:nvSpPr>
          <p:spPr bwMode="auto">
            <a:xfrm>
              <a:off x="1511050" y="3670621"/>
              <a:ext cx="705852" cy="718827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56678"/>
              <a:r>
                <a:rPr lang="en-US" sz="2400" b="1" dirty="0">
                  <a:solidFill>
                    <a:schemeClr val="bg1"/>
                  </a:solidFill>
                  <a:latin typeface="Monotype Corsiva" pitchFamily="66" charset="0"/>
                </a:rPr>
                <a:t>D</a:t>
              </a:r>
            </a:p>
            <a:p>
              <a:pPr algn="ctr" defTabSz="456678"/>
              <a:endParaRPr lang="en-US" sz="2400" b="1" dirty="0">
                <a:solidFill>
                  <a:schemeClr val="bg1"/>
                </a:solidFill>
                <a:latin typeface="Monotype Corsiva" pitchFamily="66" charset="0"/>
              </a:endParaRPr>
            </a:p>
          </p:txBody>
        </p:sp>
        <p:sp>
          <p:nvSpPr>
            <p:cNvPr id="158" name="Rounded Rectangle 157"/>
            <p:cNvSpPr/>
            <p:nvPr/>
          </p:nvSpPr>
          <p:spPr bwMode="auto">
            <a:xfrm>
              <a:off x="2373312" y="3551244"/>
              <a:ext cx="962526" cy="95217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defTabSz="456678"/>
              <a:endParaRPr lang="en-US" sz="1700" b="1" dirty="0"/>
            </a:p>
          </p:txBody>
        </p:sp>
        <p:sp>
          <p:nvSpPr>
            <p:cNvPr id="159" name="Rounded Rectangle 158"/>
            <p:cNvSpPr/>
            <p:nvPr/>
          </p:nvSpPr>
          <p:spPr bwMode="auto">
            <a:xfrm>
              <a:off x="2501650" y="3670621"/>
              <a:ext cx="705852" cy="718827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56678"/>
              <a:r>
                <a:rPr lang="en-US" sz="2400" b="1" dirty="0">
                  <a:solidFill>
                    <a:schemeClr val="bg1"/>
                  </a:solidFill>
                  <a:latin typeface="Monotype Corsiva" pitchFamily="66" charset="0"/>
                </a:rPr>
                <a:t>F L</a:t>
              </a:r>
            </a:p>
          </p:txBody>
        </p:sp>
      </p:grpSp>
      <p:sp>
        <p:nvSpPr>
          <p:cNvPr id="165" name="Rectangle 164"/>
          <p:cNvSpPr/>
          <p:nvPr/>
        </p:nvSpPr>
        <p:spPr>
          <a:xfrm>
            <a:off x="3516313" y="3246442"/>
            <a:ext cx="3124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rtlCol="0" anchor="t" anchorCtr="0"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SC9</a:t>
            </a:r>
          </a:p>
        </p:txBody>
      </p:sp>
      <p:sp>
        <p:nvSpPr>
          <p:cNvPr id="173" name="Rounded Rectangle 172"/>
          <p:cNvSpPr/>
          <p:nvPr/>
        </p:nvSpPr>
        <p:spPr bwMode="auto">
          <a:xfrm>
            <a:off x="3592512" y="3551244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74" name="Rounded Rectangle 173"/>
          <p:cNvSpPr/>
          <p:nvPr/>
        </p:nvSpPr>
        <p:spPr bwMode="auto">
          <a:xfrm>
            <a:off x="3720850" y="3670621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M</a:t>
            </a:r>
          </a:p>
        </p:txBody>
      </p:sp>
      <p:sp>
        <p:nvSpPr>
          <p:cNvPr id="171" name="Rounded Rectangle 170"/>
          <p:cNvSpPr/>
          <p:nvPr/>
        </p:nvSpPr>
        <p:spPr bwMode="auto">
          <a:xfrm>
            <a:off x="4583112" y="3551244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72" name="Rounded Rectangle 171"/>
          <p:cNvSpPr/>
          <p:nvPr/>
        </p:nvSpPr>
        <p:spPr bwMode="auto">
          <a:xfrm>
            <a:off x="4711450" y="3670621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D L</a:t>
            </a:r>
          </a:p>
        </p:txBody>
      </p:sp>
      <p:sp>
        <p:nvSpPr>
          <p:cNvPr id="169" name="Rounded Rectangle 168"/>
          <p:cNvSpPr/>
          <p:nvPr/>
        </p:nvSpPr>
        <p:spPr bwMode="auto">
          <a:xfrm>
            <a:off x="5573712" y="3551244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70" name="Rounded Rectangle 169"/>
          <p:cNvSpPr/>
          <p:nvPr/>
        </p:nvSpPr>
        <p:spPr bwMode="auto">
          <a:xfrm>
            <a:off x="5702050" y="3670621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F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6716713" y="3246442"/>
            <a:ext cx="2133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rtlCol="0" anchor="t" anchorCtr="0"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SC10</a:t>
            </a:r>
          </a:p>
        </p:txBody>
      </p:sp>
      <p:sp>
        <p:nvSpPr>
          <p:cNvPr id="181" name="Rounded Rectangle 180"/>
          <p:cNvSpPr/>
          <p:nvPr/>
        </p:nvSpPr>
        <p:spPr bwMode="auto">
          <a:xfrm>
            <a:off x="6792912" y="3551244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82" name="Rounded Rectangle 181"/>
          <p:cNvSpPr/>
          <p:nvPr/>
        </p:nvSpPr>
        <p:spPr bwMode="auto">
          <a:xfrm>
            <a:off x="6921250" y="3670621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M F</a:t>
            </a:r>
          </a:p>
        </p:txBody>
      </p:sp>
      <p:sp>
        <p:nvSpPr>
          <p:cNvPr id="179" name="Rounded Rectangle 178"/>
          <p:cNvSpPr/>
          <p:nvPr/>
        </p:nvSpPr>
        <p:spPr bwMode="auto">
          <a:xfrm>
            <a:off x="7783512" y="3551244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80" name="Rounded Rectangle 179"/>
          <p:cNvSpPr/>
          <p:nvPr/>
        </p:nvSpPr>
        <p:spPr bwMode="auto">
          <a:xfrm>
            <a:off x="7911850" y="3670621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D L</a:t>
            </a:r>
          </a:p>
        </p:txBody>
      </p:sp>
      <p:grpSp>
        <p:nvGrpSpPr>
          <p:cNvPr id="101" name="Group 100"/>
          <p:cNvGrpSpPr/>
          <p:nvPr/>
        </p:nvGrpSpPr>
        <p:grpSpPr>
          <a:xfrm>
            <a:off x="315913" y="4618038"/>
            <a:ext cx="3124200" cy="1295400"/>
            <a:chOff x="315913" y="4618038"/>
            <a:chExt cx="3124200" cy="1295400"/>
          </a:xfrm>
        </p:grpSpPr>
        <p:sp>
          <p:nvSpPr>
            <p:cNvPr id="184" name="Rectangle 183"/>
            <p:cNvSpPr/>
            <p:nvPr/>
          </p:nvSpPr>
          <p:spPr>
            <a:xfrm>
              <a:off x="315913" y="4618038"/>
              <a:ext cx="31242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706" tIns="50355" rIns="100706" bIns="50355" rtlCol="0" anchor="t" anchorCtr="0"/>
            <a:lstStyle/>
            <a:p>
              <a:r>
                <a:rPr lang="en-US" b="1" dirty="0">
                  <a:latin typeface="Arial" pitchFamily="34" charset="0"/>
                  <a:cs typeface="Arial" pitchFamily="34" charset="0"/>
                </a:rPr>
                <a:t>SC11</a:t>
              </a:r>
            </a:p>
          </p:txBody>
        </p:sp>
        <p:sp>
          <p:nvSpPr>
            <p:cNvPr id="192" name="Rounded Rectangle 191"/>
            <p:cNvSpPr/>
            <p:nvPr/>
          </p:nvSpPr>
          <p:spPr bwMode="auto">
            <a:xfrm>
              <a:off x="392112" y="4922840"/>
              <a:ext cx="962526" cy="95217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defTabSz="456678"/>
              <a:endParaRPr lang="en-US" sz="1700" b="1" dirty="0"/>
            </a:p>
          </p:txBody>
        </p:sp>
        <p:sp>
          <p:nvSpPr>
            <p:cNvPr id="193" name="Rounded Rectangle 192"/>
            <p:cNvSpPr/>
            <p:nvPr/>
          </p:nvSpPr>
          <p:spPr bwMode="auto">
            <a:xfrm>
              <a:off x="520450" y="5042219"/>
              <a:ext cx="705852" cy="718827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56678"/>
              <a:r>
                <a:rPr lang="en-US" sz="2400" b="1" dirty="0">
                  <a:solidFill>
                    <a:schemeClr val="bg1"/>
                  </a:solidFill>
                  <a:latin typeface="Monotype Corsiva" pitchFamily="66" charset="0"/>
                </a:rPr>
                <a:t>M F</a:t>
              </a:r>
            </a:p>
          </p:txBody>
        </p:sp>
        <p:sp>
          <p:nvSpPr>
            <p:cNvPr id="190" name="Rounded Rectangle 189"/>
            <p:cNvSpPr/>
            <p:nvPr/>
          </p:nvSpPr>
          <p:spPr bwMode="auto">
            <a:xfrm>
              <a:off x="1382712" y="4922840"/>
              <a:ext cx="962526" cy="95217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defTabSz="456678"/>
              <a:endParaRPr lang="en-US" sz="1700" b="1" dirty="0"/>
            </a:p>
          </p:txBody>
        </p:sp>
        <p:sp>
          <p:nvSpPr>
            <p:cNvPr id="191" name="Rounded Rectangle 190"/>
            <p:cNvSpPr/>
            <p:nvPr/>
          </p:nvSpPr>
          <p:spPr bwMode="auto">
            <a:xfrm>
              <a:off x="1511050" y="5042219"/>
              <a:ext cx="705852" cy="718827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56678"/>
              <a:r>
                <a:rPr lang="en-US" sz="2400" b="1" dirty="0">
                  <a:solidFill>
                    <a:schemeClr val="bg1"/>
                  </a:solidFill>
                  <a:latin typeface="Monotype Corsiva" pitchFamily="66" charset="0"/>
                </a:rPr>
                <a:t>D</a:t>
              </a:r>
            </a:p>
          </p:txBody>
        </p:sp>
        <p:sp>
          <p:nvSpPr>
            <p:cNvPr id="188" name="Rounded Rectangle 187"/>
            <p:cNvSpPr/>
            <p:nvPr/>
          </p:nvSpPr>
          <p:spPr bwMode="auto">
            <a:xfrm>
              <a:off x="2373312" y="4922840"/>
              <a:ext cx="962526" cy="95217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defTabSz="456678"/>
              <a:endParaRPr lang="en-US" sz="1700" b="1" dirty="0"/>
            </a:p>
          </p:txBody>
        </p:sp>
        <p:sp>
          <p:nvSpPr>
            <p:cNvPr id="189" name="Rounded Rectangle 188"/>
            <p:cNvSpPr/>
            <p:nvPr/>
          </p:nvSpPr>
          <p:spPr bwMode="auto">
            <a:xfrm>
              <a:off x="2501650" y="5042219"/>
              <a:ext cx="705852" cy="718827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56678"/>
              <a:r>
                <a:rPr lang="en-US" sz="2400" b="1" dirty="0">
                  <a:solidFill>
                    <a:schemeClr val="bg1"/>
                  </a:solidFill>
                  <a:latin typeface="Monotype Corsiva" pitchFamily="66" charset="0"/>
                </a:rPr>
                <a:t>L</a:t>
              </a:r>
            </a:p>
          </p:txBody>
        </p:sp>
      </p:grpSp>
      <p:sp>
        <p:nvSpPr>
          <p:cNvPr id="195" name="Rectangle 194"/>
          <p:cNvSpPr/>
          <p:nvPr/>
        </p:nvSpPr>
        <p:spPr>
          <a:xfrm>
            <a:off x="3516313" y="4618038"/>
            <a:ext cx="2133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rtlCol="0" anchor="t" anchorCtr="0"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SC12</a:t>
            </a:r>
          </a:p>
        </p:txBody>
      </p:sp>
      <p:sp>
        <p:nvSpPr>
          <p:cNvPr id="200" name="Rounded Rectangle 199"/>
          <p:cNvSpPr/>
          <p:nvPr/>
        </p:nvSpPr>
        <p:spPr bwMode="auto">
          <a:xfrm>
            <a:off x="3592512" y="4922840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201" name="Rounded Rectangle 200"/>
          <p:cNvSpPr/>
          <p:nvPr/>
        </p:nvSpPr>
        <p:spPr bwMode="auto">
          <a:xfrm>
            <a:off x="3720850" y="5042219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M L</a:t>
            </a:r>
          </a:p>
        </p:txBody>
      </p:sp>
      <p:sp>
        <p:nvSpPr>
          <p:cNvPr id="198" name="Rounded Rectangle 197"/>
          <p:cNvSpPr/>
          <p:nvPr/>
        </p:nvSpPr>
        <p:spPr bwMode="auto">
          <a:xfrm>
            <a:off x="4583112" y="4922840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99" name="Rounded Rectangle 198"/>
          <p:cNvSpPr/>
          <p:nvPr/>
        </p:nvSpPr>
        <p:spPr bwMode="auto">
          <a:xfrm>
            <a:off x="4711450" y="5042219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D F</a:t>
            </a:r>
          </a:p>
        </p:txBody>
      </p:sp>
      <p:sp>
        <p:nvSpPr>
          <p:cNvPr id="203" name="Rectangle 202"/>
          <p:cNvSpPr/>
          <p:nvPr/>
        </p:nvSpPr>
        <p:spPr>
          <a:xfrm>
            <a:off x="5726113" y="4618038"/>
            <a:ext cx="3124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rtlCol="0" anchor="t" anchorCtr="0"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SC13</a:t>
            </a:r>
          </a:p>
        </p:txBody>
      </p:sp>
      <p:sp>
        <p:nvSpPr>
          <p:cNvPr id="211" name="Rounded Rectangle 210"/>
          <p:cNvSpPr/>
          <p:nvPr/>
        </p:nvSpPr>
        <p:spPr bwMode="auto">
          <a:xfrm>
            <a:off x="5802312" y="4922840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212" name="Rounded Rectangle 211"/>
          <p:cNvSpPr/>
          <p:nvPr/>
        </p:nvSpPr>
        <p:spPr bwMode="auto">
          <a:xfrm>
            <a:off x="5930650" y="5042219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M L</a:t>
            </a:r>
          </a:p>
        </p:txBody>
      </p:sp>
      <p:sp>
        <p:nvSpPr>
          <p:cNvPr id="209" name="Rounded Rectangle 208"/>
          <p:cNvSpPr/>
          <p:nvPr/>
        </p:nvSpPr>
        <p:spPr bwMode="auto">
          <a:xfrm>
            <a:off x="6792912" y="4922840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210" name="Rounded Rectangle 209"/>
          <p:cNvSpPr/>
          <p:nvPr/>
        </p:nvSpPr>
        <p:spPr bwMode="auto">
          <a:xfrm>
            <a:off x="6921250" y="5042219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D</a:t>
            </a:r>
          </a:p>
        </p:txBody>
      </p:sp>
      <p:sp>
        <p:nvSpPr>
          <p:cNvPr id="207" name="Rounded Rectangle 206"/>
          <p:cNvSpPr/>
          <p:nvPr/>
        </p:nvSpPr>
        <p:spPr bwMode="auto">
          <a:xfrm>
            <a:off x="7783512" y="4922840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208" name="Rounded Rectangle 207"/>
          <p:cNvSpPr/>
          <p:nvPr/>
        </p:nvSpPr>
        <p:spPr bwMode="auto">
          <a:xfrm>
            <a:off x="7911850" y="5042219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F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315913" y="5989637"/>
            <a:ext cx="2133600" cy="1295400"/>
            <a:chOff x="315913" y="5989637"/>
            <a:chExt cx="2133600" cy="1295400"/>
          </a:xfrm>
        </p:grpSpPr>
        <p:sp>
          <p:nvSpPr>
            <p:cNvPr id="214" name="Rectangle 213"/>
            <p:cNvSpPr/>
            <p:nvPr/>
          </p:nvSpPr>
          <p:spPr>
            <a:xfrm>
              <a:off x="315913" y="5989637"/>
              <a:ext cx="21336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706" tIns="50355" rIns="100706" bIns="50355" rtlCol="0" anchor="t" anchorCtr="0"/>
            <a:lstStyle/>
            <a:p>
              <a:r>
                <a:rPr lang="en-US" b="1" dirty="0">
                  <a:latin typeface="Arial" pitchFamily="34" charset="0"/>
                  <a:cs typeface="Arial" pitchFamily="34" charset="0"/>
                </a:rPr>
                <a:t>SC14</a:t>
              </a:r>
            </a:p>
          </p:txBody>
        </p:sp>
        <p:sp>
          <p:nvSpPr>
            <p:cNvPr id="219" name="Rounded Rectangle 218"/>
            <p:cNvSpPr/>
            <p:nvPr/>
          </p:nvSpPr>
          <p:spPr bwMode="auto">
            <a:xfrm>
              <a:off x="392112" y="6294437"/>
              <a:ext cx="962526" cy="95217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defTabSz="456678"/>
              <a:endParaRPr lang="en-US" sz="1700" b="1" dirty="0"/>
            </a:p>
          </p:txBody>
        </p:sp>
        <p:sp>
          <p:nvSpPr>
            <p:cNvPr id="220" name="Rounded Rectangle 219"/>
            <p:cNvSpPr/>
            <p:nvPr/>
          </p:nvSpPr>
          <p:spPr bwMode="auto">
            <a:xfrm>
              <a:off x="520450" y="6413818"/>
              <a:ext cx="705852" cy="718827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56678"/>
              <a:r>
                <a:rPr lang="en-US" sz="2400" b="1" dirty="0">
                  <a:solidFill>
                    <a:schemeClr val="bg1"/>
                  </a:solidFill>
                  <a:latin typeface="Monotype Corsiva" pitchFamily="66" charset="0"/>
                </a:rPr>
                <a:t>M D</a:t>
              </a:r>
            </a:p>
            <a:p>
              <a:pPr algn="ctr" defTabSz="456678"/>
              <a:r>
                <a:rPr lang="en-US" sz="2400" b="1" dirty="0">
                  <a:solidFill>
                    <a:schemeClr val="bg1"/>
                  </a:solidFill>
                  <a:latin typeface="Monotype Corsiva" pitchFamily="66" charset="0"/>
                </a:rPr>
                <a:t>L</a:t>
              </a:r>
            </a:p>
          </p:txBody>
        </p:sp>
        <p:sp>
          <p:nvSpPr>
            <p:cNvPr id="217" name="Rounded Rectangle 216"/>
            <p:cNvSpPr/>
            <p:nvPr/>
          </p:nvSpPr>
          <p:spPr bwMode="auto">
            <a:xfrm>
              <a:off x="1382712" y="6294437"/>
              <a:ext cx="962526" cy="95217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defTabSz="456678"/>
              <a:endParaRPr lang="en-US" sz="1700" b="1" dirty="0"/>
            </a:p>
          </p:txBody>
        </p:sp>
        <p:sp>
          <p:nvSpPr>
            <p:cNvPr id="218" name="Rounded Rectangle 217"/>
            <p:cNvSpPr/>
            <p:nvPr/>
          </p:nvSpPr>
          <p:spPr bwMode="auto">
            <a:xfrm>
              <a:off x="1511050" y="6413818"/>
              <a:ext cx="705852" cy="718827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56678"/>
              <a:r>
                <a:rPr lang="en-US" sz="2400" b="1" dirty="0">
                  <a:solidFill>
                    <a:schemeClr val="bg1"/>
                  </a:solidFill>
                  <a:latin typeface="Monotype Corsiva" pitchFamily="66" charset="0"/>
                </a:rPr>
                <a:t>F</a:t>
              </a:r>
            </a:p>
          </p:txBody>
        </p:sp>
      </p:grpSp>
      <p:sp>
        <p:nvSpPr>
          <p:cNvPr id="222" name="Rectangle 221"/>
          <p:cNvSpPr/>
          <p:nvPr/>
        </p:nvSpPr>
        <p:spPr>
          <a:xfrm>
            <a:off x="2525713" y="5989637"/>
            <a:ext cx="2133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rtlCol="0" anchor="t" anchorCtr="0"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SC15</a:t>
            </a:r>
          </a:p>
        </p:txBody>
      </p:sp>
      <p:sp>
        <p:nvSpPr>
          <p:cNvPr id="227" name="Rounded Rectangle 226"/>
          <p:cNvSpPr/>
          <p:nvPr/>
        </p:nvSpPr>
        <p:spPr bwMode="auto">
          <a:xfrm>
            <a:off x="2601912" y="6294437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228" name="Rounded Rectangle 227"/>
          <p:cNvSpPr/>
          <p:nvPr/>
        </p:nvSpPr>
        <p:spPr bwMode="auto">
          <a:xfrm>
            <a:off x="2730250" y="6413818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M L</a:t>
            </a:r>
          </a:p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F</a:t>
            </a:r>
          </a:p>
        </p:txBody>
      </p:sp>
      <p:sp>
        <p:nvSpPr>
          <p:cNvPr id="225" name="Rounded Rectangle 224"/>
          <p:cNvSpPr/>
          <p:nvPr/>
        </p:nvSpPr>
        <p:spPr bwMode="auto">
          <a:xfrm>
            <a:off x="3592512" y="6294437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226" name="Rounded Rectangle 225"/>
          <p:cNvSpPr/>
          <p:nvPr/>
        </p:nvSpPr>
        <p:spPr bwMode="auto">
          <a:xfrm>
            <a:off x="3720850" y="6413818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D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315913" y="503239"/>
            <a:ext cx="1143000" cy="1295400"/>
            <a:chOff x="315913" y="503239"/>
            <a:chExt cx="1143000" cy="1295400"/>
          </a:xfrm>
        </p:grpSpPr>
        <p:sp>
          <p:nvSpPr>
            <p:cNvPr id="6" name="Rectangle 5"/>
            <p:cNvSpPr/>
            <p:nvPr/>
          </p:nvSpPr>
          <p:spPr>
            <a:xfrm>
              <a:off x="315913" y="503239"/>
              <a:ext cx="1143000" cy="1295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706" tIns="50355" rIns="100706" bIns="50355" rtlCol="0" anchor="t" anchorCtr="0"/>
            <a:lstStyle/>
            <a:p>
              <a:r>
                <a:rPr lang="en-US" b="1" dirty="0">
                  <a:latin typeface="Arial" pitchFamily="34" charset="0"/>
                  <a:cs typeface="Arial" pitchFamily="34" charset="0"/>
                </a:rPr>
                <a:t>SC1</a:t>
              </a:r>
            </a:p>
          </p:txBody>
        </p:sp>
        <p:sp>
          <p:nvSpPr>
            <p:cNvPr id="229" name="Rounded Rectangle 228"/>
            <p:cNvSpPr/>
            <p:nvPr/>
          </p:nvSpPr>
          <p:spPr bwMode="auto">
            <a:xfrm>
              <a:off x="392112" y="808041"/>
              <a:ext cx="962526" cy="95217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defTabSz="456678"/>
              <a:endParaRPr lang="en-US" sz="1700" b="1" dirty="0"/>
            </a:p>
          </p:txBody>
        </p:sp>
        <p:sp>
          <p:nvSpPr>
            <p:cNvPr id="119" name="Rounded Rectangle 118"/>
            <p:cNvSpPr/>
            <p:nvPr/>
          </p:nvSpPr>
          <p:spPr bwMode="auto">
            <a:xfrm>
              <a:off x="508419" y="927412"/>
              <a:ext cx="705853" cy="718828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56678"/>
              <a:r>
                <a:rPr lang="en-US" sz="2400" b="1" dirty="0">
                  <a:solidFill>
                    <a:schemeClr val="bg1"/>
                  </a:solidFill>
                  <a:latin typeface="Monotype Corsiva" pitchFamily="66" charset="0"/>
                </a:rPr>
                <a:t>M D</a:t>
              </a:r>
            </a:p>
            <a:p>
              <a:pPr algn="ctr" defTabSz="456678"/>
              <a:r>
                <a:rPr lang="en-US" sz="2400" b="1" dirty="0">
                  <a:solidFill>
                    <a:schemeClr val="bg1"/>
                  </a:solidFill>
                  <a:latin typeface="Monotype Corsiva" pitchFamily="66" charset="0"/>
                </a:rPr>
                <a:t>F L</a:t>
              </a:r>
            </a:p>
          </p:txBody>
        </p:sp>
      </p:grpSp>
      <p:sp>
        <p:nvSpPr>
          <p:cNvPr id="99" name="Slide Number Placeholder 98"/>
          <p:cNvSpPr>
            <a:spLocks noGrp="1"/>
          </p:cNvSpPr>
          <p:nvPr>
            <p:ph type="sldNum" sz="quarter" idx="4294967295"/>
          </p:nvPr>
        </p:nvSpPr>
        <p:spPr>
          <a:xfrm>
            <a:off x="6720420" y="7006706"/>
            <a:ext cx="2856177" cy="384980"/>
          </a:xfrm>
          <a:prstGeom prst="rect">
            <a:avLst/>
          </a:prstGeom>
        </p:spPr>
        <p:txBody>
          <a:bodyPr lIns="100794" tIns="50397" rIns="100794" bIns="50397"/>
          <a:lstStyle/>
          <a:p>
            <a:fld id="{C410CB6E-4D3A-4FEF-B910-97395AA523C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2" name="Rounded Rectangle 91"/>
          <p:cNvSpPr/>
          <p:nvPr/>
        </p:nvSpPr>
        <p:spPr>
          <a:xfrm>
            <a:off x="392112" y="2255837"/>
            <a:ext cx="9372600" cy="2895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+mj-lt"/>
              </a:rPr>
              <a:t>(15) Tested Component Deployments</a:t>
            </a:r>
          </a:p>
          <a:p>
            <a:pPr lvl="1"/>
            <a:endParaRPr lang="en-US" sz="2800" b="1" dirty="0" smtClean="0">
              <a:solidFill>
                <a:schemeClr val="tx1"/>
              </a:solidFill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Each VM deployed to separate physical machine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All components installed on composite image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Script enabled/disabled components to achieve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</a:rPr>
              <a:t>configs</a:t>
            </a:r>
            <a:endParaRPr lang="en-US" sz="2800" dirty="0" smtClean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42" y="346075"/>
            <a:ext cx="9070975" cy="1171575"/>
          </a:xfrm>
        </p:spPr>
        <p:txBody>
          <a:bodyPr tIns="38791">
            <a:normAutofit/>
          </a:bodyPr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b="1" dirty="0" smtClean="0"/>
              <a:t>RUSLE2 Application Variants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20420" y="7204857"/>
            <a:ext cx="2856177" cy="384980"/>
          </a:xfrm>
          <a:prstGeom prst="rect">
            <a:avLst/>
          </a:prstGeom>
        </p:spPr>
        <p:txBody>
          <a:bodyPr lIns="100794" tIns="50397" rIns="100794" bIns="50397"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097713" y="1493837"/>
            <a:ext cx="2982912" cy="572985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01" tIns="45701" rIns="45701" bIns="45701" rtlCol="0" anchor="ctr"/>
          <a:lstStyle/>
          <a:p>
            <a:pPr algn="ctr"/>
            <a:r>
              <a:rPr lang="en-US" sz="3200" b="1" u="sng" dirty="0" smtClean="0">
                <a:latin typeface="+mj-lt"/>
                <a:ea typeface="Arial Unicode MS" pitchFamily="34" charset="-128"/>
                <a:cs typeface="Lucida Sans" pitchFamily="34" charset="0"/>
              </a:rPr>
              <a:t>D-bound</a:t>
            </a:r>
          </a:p>
          <a:p>
            <a:pPr>
              <a:buClr>
                <a:schemeClr val="bg1"/>
              </a:buClr>
              <a:buSzPct val="50000"/>
              <a:buFont typeface="Courier New" pitchFamily="49" charset="0"/>
              <a:buChar char="o"/>
            </a:pPr>
            <a:r>
              <a:rPr lang="en-US" sz="2800" dirty="0" smtClean="0">
                <a:ea typeface="Arial Unicode MS" pitchFamily="34" charset="-128"/>
                <a:cs typeface="Lucida Sans" pitchFamily="34" charset="0"/>
              </a:rPr>
              <a:t> </a:t>
            </a:r>
            <a:r>
              <a:rPr lang="en-US" sz="2800" dirty="0" smtClean="0">
                <a:latin typeface="+mj-lt"/>
                <a:ea typeface="Arial Unicode MS" pitchFamily="34" charset="-128"/>
                <a:cs typeface="Lucida Sans" pitchFamily="34" charset="0"/>
              </a:rPr>
              <a:t>Model 		21%</a:t>
            </a:r>
          </a:p>
          <a:p>
            <a:pPr>
              <a:buClr>
                <a:schemeClr val="bg1"/>
              </a:buClr>
              <a:buSzPct val="50000"/>
              <a:buFont typeface="Courier New" pitchFamily="49" charset="0"/>
              <a:buChar char="o"/>
            </a:pPr>
            <a:r>
              <a:rPr lang="en-US" sz="2800" dirty="0" smtClean="0">
                <a:latin typeface="+mj-lt"/>
                <a:ea typeface="Arial Unicode MS" pitchFamily="34" charset="-128"/>
                <a:cs typeface="Lucida Sans" pitchFamily="34" charset="0"/>
              </a:rPr>
              <a:t> Database 	77%</a:t>
            </a:r>
          </a:p>
          <a:p>
            <a:pPr>
              <a:buClr>
                <a:schemeClr val="bg1"/>
              </a:buClr>
              <a:buSzPct val="50000"/>
              <a:buFont typeface="Courier New" pitchFamily="49" charset="0"/>
              <a:buChar char="o"/>
            </a:pPr>
            <a:r>
              <a:rPr lang="en-US" sz="2800" dirty="0" smtClean="0">
                <a:latin typeface="+mj-lt"/>
                <a:ea typeface="Arial Unicode MS" pitchFamily="34" charset="-128"/>
                <a:cs typeface="Lucida Sans" pitchFamily="34" charset="0"/>
              </a:rPr>
              <a:t> File I/O 		.75%</a:t>
            </a:r>
          </a:p>
          <a:p>
            <a:pPr>
              <a:buClr>
                <a:schemeClr val="bg1"/>
              </a:buClr>
              <a:buSzPct val="50000"/>
              <a:buFont typeface="Courier New" pitchFamily="49" charset="0"/>
              <a:buChar char="o"/>
            </a:pPr>
            <a:r>
              <a:rPr lang="en-US" sz="2800" dirty="0" smtClean="0">
                <a:latin typeface="+mj-lt"/>
                <a:ea typeface="Arial Unicode MS" pitchFamily="34" charset="-128"/>
                <a:cs typeface="Lucida Sans" pitchFamily="34" charset="0"/>
              </a:rPr>
              <a:t> Overhead	1% </a:t>
            </a:r>
          </a:p>
          <a:p>
            <a:pPr>
              <a:buClr>
                <a:schemeClr val="bg1"/>
              </a:buClr>
              <a:buSzPct val="50000"/>
              <a:buFont typeface="Courier New" pitchFamily="49" charset="0"/>
              <a:buChar char="o"/>
            </a:pPr>
            <a:r>
              <a:rPr lang="en-US" sz="2800" dirty="0" smtClean="0">
                <a:latin typeface="+mj-lt"/>
                <a:ea typeface="Arial Unicode MS" pitchFamily="34" charset="-128"/>
                <a:cs typeface="Lucida Sans" pitchFamily="34" charset="0"/>
              </a:rPr>
              <a:t> Logging 	.1%</a:t>
            </a:r>
          </a:p>
          <a:p>
            <a:endParaRPr lang="en-US" sz="2800" dirty="0" smtClean="0">
              <a:latin typeface="+mj-lt"/>
              <a:ea typeface="Arial Unicode MS" pitchFamily="34" charset="-128"/>
              <a:cs typeface="Lucida Sans" pitchFamily="34" charset="0"/>
            </a:endParaRPr>
          </a:p>
          <a:p>
            <a:pPr algn="ctr"/>
            <a:r>
              <a:rPr lang="en-US" sz="3200" b="1" u="sng" dirty="0" smtClean="0">
                <a:latin typeface="+mj-lt"/>
                <a:ea typeface="Arial Unicode MS" pitchFamily="34" charset="-128"/>
                <a:cs typeface="Lucida Sans" pitchFamily="34" charset="0"/>
              </a:rPr>
              <a:t>M-bound</a:t>
            </a:r>
          </a:p>
          <a:p>
            <a:pPr>
              <a:buClr>
                <a:schemeClr val="bg1"/>
              </a:buClr>
              <a:buSzPct val="50000"/>
              <a:buFont typeface="Courier New" pitchFamily="49" charset="0"/>
              <a:buChar char="o"/>
            </a:pPr>
            <a:r>
              <a:rPr lang="en-US" sz="2800" dirty="0" smtClean="0">
                <a:latin typeface="+mj-lt"/>
                <a:ea typeface="Arial Unicode MS" pitchFamily="34" charset="-128"/>
                <a:cs typeface="Lucida Sans" pitchFamily="34" charset="0"/>
              </a:rPr>
              <a:t> Model 		73%</a:t>
            </a:r>
          </a:p>
          <a:p>
            <a:pPr>
              <a:buClr>
                <a:schemeClr val="bg1"/>
              </a:buClr>
              <a:buSzPct val="50000"/>
              <a:buFont typeface="Courier New" pitchFamily="49" charset="0"/>
              <a:buChar char="o"/>
            </a:pPr>
            <a:r>
              <a:rPr lang="en-US" sz="2800" dirty="0" smtClean="0">
                <a:latin typeface="+mj-lt"/>
                <a:ea typeface="Arial Unicode MS" pitchFamily="34" charset="-128"/>
                <a:cs typeface="Lucida Sans" pitchFamily="34" charset="0"/>
              </a:rPr>
              <a:t> Database 	1%</a:t>
            </a:r>
          </a:p>
          <a:p>
            <a:pPr>
              <a:buClr>
                <a:schemeClr val="bg1"/>
              </a:buClr>
              <a:buSzPct val="50000"/>
              <a:buFont typeface="Courier New" pitchFamily="49" charset="0"/>
              <a:buChar char="o"/>
            </a:pPr>
            <a:r>
              <a:rPr lang="en-US" sz="2800" dirty="0" smtClean="0">
                <a:latin typeface="+mj-lt"/>
                <a:ea typeface="Arial Unicode MS" pitchFamily="34" charset="-128"/>
                <a:cs typeface="Lucida Sans" pitchFamily="34" charset="0"/>
              </a:rPr>
              <a:t> File I/O 		18%</a:t>
            </a:r>
          </a:p>
          <a:p>
            <a:pPr>
              <a:buClr>
                <a:schemeClr val="bg1"/>
              </a:buClr>
              <a:buSzPct val="50000"/>
              <a:buFont typeface="Courier New" pitchFamily="49" charset="0"/>
              <a:buChar char="o"/>
            </a:pPr>
            <a:r>
              <a:rPr lang="en-US" sz="2800" dirty="0" smtClean="0">
                <a:latin typeface="+mj-lt"/>
                <a:ea typeface="Arial Unicode MS" pitchFamily="34" charset="-128"/>
                <a:cs typeface="Lucida Sans" pitchFamily="34" charset="0"/>
              </a:rPr>
              <a:t> Overhead	 8%</a:t>
            </a:r>
          </a:p>
          <a:p>
            <a:pPr>
              <a:buClr>
                <a:schemeClr val="bg1"/>
              </a:buClr>
              <a:buSzPct val="50000"/>
              <a:buFont typeface="Courier New" pitchFamily="49" charset="0"/>
              <a:buChar char="o"/>
            </a:pPr>
            <a:r>
              <a:rPr lang="en-US" sz="2800" dirty="0" smtClean="0">
                <a:latin typeface="+mj-lt"/>
                <a:ea typeface="Arial Unicode MS" pitchFamily="34" charset="-128"/>
                <a:cs typeface="Lucida Sans" pitchFamily="34" charset="0"/>
              </a:rPr>
              <a:t> Logging 	1%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6202" y="1722437"/>
            <a:ext cx="6978647" cy="3810000"/>
            <a:chOff x="76202" y="1646237"/>
            <a:chExt cx="6978647" cy="3810000"/>
          </a:xfrm>
        </p:grpSpPr>
        <p:pic>
          <p:nvPicPr>
            <p:cNvPr id="3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82912" y="1801812"/>
              <a:ext cx="4071937" cy="3425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13492" r="13492"/>
            <a:stretch>
              <a:fillRect/>
            </a:stretch>
          </p:blipFill>
          <p:spPr bwMode="auto">
            <a:xfrm>
              <a:off x="163512" y="1819274"/>
              <a:ext cx="2969683" cy="3408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Rounded Rectangle 12"/>
            <p:cNvSpPr/>
            <p:nvPr/>
          </p:nvSpPr>
          <p:spPr>
            <a:xfrm>
              <a:off x="76202" y="1646237"/>
              <a:ext cx="6945313" cy="3810000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1" tIns="45701" rIns="91401" bIns="45701"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20712" y="5913437"/>
            <a:ext cx="5785558" cy="8938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D-bound:	join w/ a nested query</a:t>
            </a:r>
          </a:p>
          <a:p>
            <a:r>
              <a:rPr lang="en-US" sz="2800" b="1" dirty="0" smtClean="0"/>
              <a:t>M-bound:	standard model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 				   </a:t>
            </a:r>
            <a:fld id="{3A005B6A-0BF1-45E1-BFC4-97E3012F284F}" type="slidenum">
              <a:rPr lang="en-US" b="1" smtClean="0"/>
              <a:pPr>
                <a:defRPr/>
              </a:pPr>
              <a:t>23</a:t>
            </a:fld>
            <a:endParaRPr lang="en-US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87312" y="274637"/>
            <a:ext cx="10080625" cy="6980237"/>
            <a:chOff x="0" y="0"/>
            <a:chExt cx="10080625" cy="6980237"/>
          </a:xfrm>
        </p:grpSpPr>
        <p:pic>
          <p:nvPicPr>
            <p:cNvPr id="7" name="Picture 6" descr="SCProfileVariations.jpg"/>
            <p:cNvPicPr>
              <a:picLocks noChangeAspect="1"/>
            </p:cNvPicPr>
            <p:nvPr/>
          </p:nvPicPr>
          <p:blipFill>
            <a:blip r:embed="rId2" cstate="print"/>
            <a:srcRect r="6365" b="11445"/>
            <a:stretch>
              <a:fillRect/>
            </a:stretch>
          </p:blipFill>
          <p:spPr>
            <a:xfrm>
              <a:off x="0" y="0"/>
              <a:ext cx="9276068" cy="670836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204943" y="2179637"/>
              <a:ext cx="559769" cy="3204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50" b="1" dirty="0" smtClean="0">
                  <a:latin typeface="+mj-lt"/>
                </a:rPr>
                <a:t>SC15</a:t>
              </a:r>
            </a:p>
            <a:p>
              <a:pPr algn="ctr"/>
              <a:r>
                <a:rPr lang="en-US" sz="1450" b="1" dirty="0" smtClean="0">
                  <a:latin typeface="+mj-lt"/>
                </a:rPr>
                <a:t>SC14</a:t>
              </a:r>
            </a:p>
            <a:p>
              <a:pPr algn="ctr"/>
              <a:r>
                <a:rPr lang="en-US" sz="1450" b="1" dirty="0" smtClean="0">
                  <a:latin typeface="+mj-lt"/>
                </a:rPr>
                <a:t>SC13</a:t>
              </a:r>
            </a:p>
            <a:p>
              <a:pPr algn="ctr"/>
              <a:r>
                <a:rPr lang="en-US" sz="1450" b="1" dirty="0" smtClean="0">
                  <a:latin typeface="+mj-lt"/>
                </a:rPr>
                <a:t>SC12</a:t>
              </a:r>
            </a:p>
            <a:p>
              <a:pPr algn="ctr"/>
              <a:r>
                <a:rPr lang="en-US" sz="1450" b="1" dirty="0" smtClean="0">
                  <a:latin typeface="+mj-lt"/>
                </a:rPr>
                <a:t>SC11</a:t>
              </a:r>
            </a:p>
            <a:p>
              <a:pPr algn="ctr"/>
              <a:r>
                <a:rPr lang="en-US" sz="1450" b="1" dirty="0" smtClean="0">
                  <a:latin typeface="+mj-lt"/>
                </a:rPr>
                <a:t>SC10</a:t>
              </a:r>
            </a:p>
            <a:p>
              <a:pPr algn="ctr"/>
              <a:r>
                <a:rPr lang="en-US" sz="1450" b="1" dirty="0" smtClean="0">
                  <a:latin typeface="+mj-lt"/>
                </a:rPr>
                <a:t>SC9</a:t>
              </a:r>
            </a:p>
            <a:p>
              <a:pPr algn="ctr"/>
              <a:r>
                <a:rPr lang="en-US" sz="1450" b="1" dirty="0" smtClean="0">
                  <a:latin typeface="+mj-lt"/>
                </a:rPr>
                <a:t>SC8</a:t>
              </a:r>
            </a:p>
            <a:p>
              <a:pPr algn="ctr"/>
              <a:r>
                <a:rPr lang="en-US" sz="1450" b="1" dirty="0" smtClean="0">
                  <a:latin typeface="+mj-lt"/>
                </a:rPr>
                <a:t>SC7</a:t>
              </a:r>
            </a:p>
            <a:p>
              <a:pPr algn="ctr"/>
              <a:r>
                <a:rPr lang="en-US" sz="1450" b="1" dirty="0" smtClean="0">
                  <a:latin typeface="+mj-lt"/>
                </a:rPr>
                <a:t>SC6</a:t>
              </a:r>
            </a:p>
            <a:p>
              <a:pPr algn="ctr"/>
              <a:r>
                <a:rPr lang="en-US" sz="1450" b="1" dirty="0" smtClean="0">
                  <a:latin typeface="+mj-lt"/>
                </a:rPr>
                <a:t>SC5</a:t>
              </a:r>
            </a:p>
            <a:p>
              <a:pPr algn="ctr"/>
              <a:r>
                <a:rPr lang="en-US" sz="1450" b="1" dirty="0" smtClean="0">
                  <a:latin typeface="+mj-lt"/>
                </a:rPr>
                <a:t>SC4</a:t>
              </a:r>
            </a:p>
            <a:p>
              <a:pPr algn="ctr"/>
              <a:r>
                <a:rPr lang="en-US" sz="1450" b="1" dirty="0" smtClean="0">
                  <a:latin typeface="+mj-lt"/>
                </a:rPr>
                <a:t>SC3</a:t>
              </a:r>
            </a:p>
            <a:p>
              <a:pPr algn="ctr"/>
              <a:r>
                <a:rPr lang="en-US" sz="1450" b="1" dirty="0" smtClean="0">
                  <a:latin typeface="+mj-lt"/>
                </a:rPr>
                <a:t>SC2</a:t>
              </a:r>
            </a:p>
            <a:p>
              <a:pPr algn="ctr"/>
              <a:r>
                <a:rPr lang="en-US" sz="1450" b="1" dirty="0" smtClean="0">
                  <a:latin typeface="+mj-lt"/>
                </a:rPr>
                <a:t>SC1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6644632"/>
              <a:ext cx="10080625" cy="335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 smtClean="0">
                  <a:latin typeface="+mj-lt"/>
                </a:rPr>
                <a:t>                           CPU time        disk sector reads   disk sector writes  net bytes </a:t>
              </a:r>
              <a:r>
                <a:rPr lang="en-US" sz="1700" b="1" dirty="0" err="1" smtClean="0">
                  <a:latin typeface="+mj-lt"/>
                </a:rPr>
                <a:t>rcv’d</a:t>
              </a:r>
              <a:r>
                <a:rPr lang="en-US" sz="1700" b="1" dirty="0" smtClean="0">
                  <a:latin typeface="+mj-lt"/>
                </a:rPr>
                <a:t>    net bytes sent</a:t>
              </a: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1230312" y="2636837"/>
            <a:ext cx="7543800" cy="20954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 anchorCtr="1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Resource Utilization Variance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for Component Deployments</a:t>
            </a:r>
          </a:p>
          <a:p>
            <a:pPr algn="ctr"/>
            <a:endParaRPr lang="en-US" sz="2800" b="1" dirty="0" smtClean="0">
              <a:solidFill>
                <a:schemeClr val="tx1"/>
              </a:solidFill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+mj-lt"/>
              </a:rPr>
              <a:t>Boxes represent absolute deviation from mean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+mj-lt"/>
              </a:rPr>
              <a:t>Magnitude of variance for deployments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-334963"/>
            <a:ext cx="9072563" cy="2036073"/>
          </a:xfrm>
        </p:spPr>
        <p:txBody>
          <a:bodyPr>
            <a:normAutofit/>
          </a:bodyPr>
          <a:lstStyle/>
          <a:p>
            <a:r>
              <a:rPr lang="en-US" sz="4650" dirty="0" smtClean="0"/>
              <a:t>Tested Resource Utilization Variables</a:t>
            </a:r>
            <a:endParaRPr lang="en-US" sz="46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D3052C-48B8-49A1-BD91-C0F7EF44493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15912" y="4922837"/>
            <a:ext cx="3733800" cy="1295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z="2800" b="1" u="sng" dirty="0" smtClean="0">
                <a:latin typeface="+mj-lt"/>
              </a:rPr>
              <a:t>Network</a:t>
            </a:r>
          </a:p>
          <a:p>
            <a:r>
              <a:rPr lang="en-US" sz="2200" dirty="0" smtClean="0">
                <a:latin typeface="+mj-lt"/>
              </a:rPr>
              <a:t>- Network bytes sent (</a:t>
            </a:r>
            <a:r>
              <a:rPr lang="en-US" sz="2200" dirty="0" err="1" smtClean="0">
                <a:latin typeface="+mj-lt"/>
              </a:rPr>
              <a:t>nbr</a:t>
            </a:r>
            <a:r>
              <a:rPr lang="en-US" sz="2200" dirty="0" smtClean="0">
                <a:latin typeface="+mj-lt"/>
              </a:rPr>
              <a:t>)</a:t>
            </a:r>
          </a:p>
          <a:p>
            <a:r>
              <a:rPr lang="en-US" sz="2200" dirty="0" smtClean="0">
                <a:latin typeface="+mj-lt"/>
              </a:rPr>
              <a:t>- Network bytes received (</a:t>
            </a:r>
            <a:r>
              <a:rPr lang="en-US" sz="2200" dirty="0" err="1" smtClean="0">
                <a:latin typeface="+mj-lt"/>
              </a:rPr>
              <a:t>nbs</a:t>
            </a:r>
            <a:r>
              <a:rPr lang="en-US" sz="2200" dirty="0" smtClean="0">
                <a:latin typeface="+mj-lt"/>
              </a:rPr>
              <a:t>)</a:t>
            </a:r>
            <a:endParaRPr lang="en-US" sz="2200" dirty="0"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" y="1189037"/>
            <a:ext cx="6107112" cy="304800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45720" rtlCol="0" anchor="t"/>
          <a:lstStyle/>
          <a:p>
            <a:r>
              <a:rPr lang="en-US" sz="2800" b="1" u="sng" dirty="0" smtClean="0">
                <a:latin typeface="+mj-lt"/>
              </a:rPr>
              <a:t>CPU</a:t>
            </a:r>
          </a:p>
          <a:p>
            <a:r>
              <a:rPr lang="en-US" sz="2200" dirty="0" smtClean="0">
                <a:latin typeface="+mj-lt"/>
              </a:rPr>
              <a:t>- CPU time</a:t>
            </a:r>
          </a:p>
          <a:p>
            <a:r>
              <a:rPr lang="en-US" sz="2200" dirty="0" smtClean="0">
                <a:latin typeface="+mj-lt"/>
              </a:rPr>
              <a:t>- CPU time in user mode (</a:t>
            </a:r>
            <a:r>
              <a:rPr lang="en-US" sz="2200" dirty="0" err="1" smtClean="0">
                <a:latin typeface="+mj-lt"/>
              </a:rPr>
              <a:t>cpu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usr</a:t>
            </a:r>
            <a:r>
              <a:rPr lang="en-US" sz="2200" dirty="0" smtClean="0">
                <a:latin typeface="+mj-lt"/>
              </a:rPr>
              <a:t>)</a:t>
            </a:r>
          </a:p>
          <a:p>
            <a:r>
              <a:rPr lang="en-US" sz="2200" dirty="0" smtClean="0">
                <a:latin typeface="+mj-lt"/>
              </a:rPr>
              <a:t>- CPU time in kernel mode (</a:t>
            </a:r>
            <a:r>
              <a:rPr lang="en-US" sz="2200" dirty="0" err="1" smtClean="0">
                <a:latin typeface="+mj-lt"/>
              </a:rPr>
              <a:t>cpu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krn</a:t>
            </a:r>
            <a:r>
              <a:rPr lang="en-US" sz="2200" dirty="0" smtClean="0">
                <a:latin typeface="+mj-lt"/>
              </a:rPr>
              <a:t>)</a:t>
            </a:r>
          </a:p>
          <a:p>
            <a:r>
              <a:rPr lang="en-US" sz="2200" dirty="0" smtClean="0">
                <a:latin typeface="+mj-lt"/>
              </a:rPr>
              <a:t>- CPU idle time (</a:t>
            </a:r>
            <a:r>
              <a:rPr lang="en-US" sz="2200" dirty="0" err="1" smtClean="0">
                <a:latin typeface="+mj-lt"/>
              </a:rPr>
              <a:t>cpu_idle</a:t>
            </a:r>
            <a:r>
              <a:rPr lang="en-US" sz="2200" dirty="0" smtClean="0">
                <a:latin typeface="+mj-lt"/>
              </a:rPr>
              <a:t>)</a:t>
            </a:r>
          </a:p>
          <a:p>
            <a:r>
              <a:rPr lang="en-US" sz="2200" dirty="0" smtClean="0">
                <a:latin typeface="+mj-lt"/>
              </a:rPr>
              <a:t>- # of context switches (</a:t>
            </a:r>
            <a:r>
              <a:rPr lang="en-US" sz="2200" dirty="0" err="1" smtClean="0">
                <a:latin typeface="+mj-lt"/>
              </a:rPr>
              <a:t>contextsw</a:t>
            </a:r>
            <a:r>
              <a:rPr lang="en-US" sz="2200" dirty="0" smtClean="0">
                <a:latin typeface="+mj-lt"/>
              </a:rPr>
              <a:t>)</a:t>
            </a:r>
          </a:p>
          <a:p>
            <a:r>
              <a:rPr lang="en-US" sz="2200" dirty="0" smtClean="0">
                <a:latin typeface="+mj-lt"/>
              </a:rPr>
              <a:t>- CPU time waiting for I/O (</a:t>
            </a:r>
            <a:r>
              <a:rPr lang="en-US" sz="2200" dirty="0" err="1" smtClean="0">
                <a:latin typeface="+mj-lt"/>
              </a:rPr>
              <a:t>cpu_io_wait</a:t>
            </a:r>
            <a:r>
              <a:rPr lang="en-US" sz="2200" dirty="0" smtClean="0">
                <a:latin typeface="+mj-lt"/>
              </a:rPr>
              <a:t>)</a:t>
            </a:r>
          </a:p>
          <a:p>
            <a:r>
              <a:rPr lang="en-US" sz="2200" dirty="0" smtClean="0">
                <a:latin typeface="+mj-lt"/>
              </a:rPr>
              <a:t>- CPU time serving soft interrupts (</a:t>
            </a:r>
            <a:r>
              <a:rPr lang="en-US" sz="2200" dirty="0" err="1" smtClean="0">
                <a:latin typeface="+mj-lt"/>
              </a:rPr>
              <a:t>cpu_sint_time</a:t>
            </a:r>
            <a:r>
              <a:rPr lang="en-US" sz="2200" dirty="0" smtClean="0">
                <a:latin typeface="+mj-lt"/>
              </a:rPr>
              <a:t>)</a:t>
            </a:r>
          </a:p>
          <a:p>
            <a:r>
              <a:rPr lang="en-US" sz="2200" dirty="0" smtClean="0">
                <a:latin typeface="+mj-lt"/>
              </a:rPr>
              <a:t>- </a:t>
            </a:r>
            <a:r>
              <a:rPr lang="en-US" sz="2200" dirty="0" smtClean="0">
                <a:latin typeface="+mj-lt"/>
              </a:rPr>
              <a:t>(</a:t>
            </a:r>
            <a:r>
              <a:rPr lang="en-US" sz="2200" dirty="0" err="1" smtClean="0">
                <a:latin typeface="+mj-lt"/>
              </a:rPr>
              <a:t>loadavg</a:t>
            </a:r>
            <a:r>
              <a:rPr lang="en-US" sz="2200" dirty="0" smtClean="0">
                <a:latin typeface="+mj-lt"/>
              </a:rPr>
              <a:t>) </a:t>
            </a:r>
            <a:r>
              <a:rPr lang="en-US" sz="2200" dirty="0" smtClean="0">
                <a:latin typeface="+mj-lt"/>
              </a:rPr>
              <a:t>(# proc / 60 </a:t>
            </a:r>
            <a:r>
              <a:rPr lang="en-US" sz="2200" dirty="0" err="1" smtClean="0">
                <a:latin typeface="+mj-lt"/>
              </a:rPr>
              <a:t>secs</a:t>
            </a:r>
            <a:r>
              <a:rPr lang="en-US" sz="2200" dirty="0" smtClean="0">
                <a:latin typeface="+mj-lt"/>
              </a:rPr>
              <a:t>)</a:t>
            </a:r>
            <a:endParaRPr lang="en-US" sz="2200" dirty="0" smtClean="0">
              <a:latin typeface="+mj-lt"/>
            </a:endParaRPr>
          </a:p>
          <a:p>
            <a:endParaRPr lang="en-US" sz="2800" dirty="0"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02112" y="4084637"/>
            <a:ext cx="5715000" cy="30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45720" rtlCol="0" anchor="t"/>
          <a:lstStyle/>
          <a:p>
            <a:r>
              <a:rPr lang="en-US" sz="2800" b="1" u="sng" dirty="0" smtClean="0">
                <a:latin typeface="+mj-lt"/>
              </a:rPr>
              <a:t>Disk</a:t>
            </a:r>
          </a:p>
          <a:p>
            <a:r>
              <a:rPr lang="en-US" sz="2200" dirty="0" smtClean="0">
                <a:latin typeface="+mj-lt"/>
              </a:rPr>
              <a:t>- Disk sector reads (</a:t>
            </a:r>
            <a:r>
              <a:rPr lang="en-US" sz="2200" dirty="0" err="1" smtClean="0">
                <a:latin typeface="+mj-lt"/>
              </a:rPr>
              <a:t>dsr</a:t>
            </a:r>
            <a:r>
              <a:rPr lang="en-US" sz="2200" dirty="0" smtClean="0">
                <a:latin typeface="+mj-lt"/>
              </a:rPr>
              <a:t>)</a:t>
            </a:r>
          </a:p>
          <a:p>
            <a:r>
              <a:rPr lang="en-US" sz="2200" dirty="0" smtClean="0">
                <a:latin typeface="+mj-lt"/>
              </a:rPr>
              <a:t>- Disk sector reads completed (</a:t>
            </a:r>
            <a:r>
              <a:rPr lang="en-US" sz="2200" dirty="0" err="1" smtClean="0">
                <a:latin typeface="+mj-lt"/>
              </a:rPr>
              <a:t>dsreads</a:t>
            </a:r>
            <a:r>
              <a:rPr lang="en-US" sz="2200" dirty="0" smtClean="0">
                <a:latin typeface="+mj-lt"/>
              </a:rPr>
              <a:t>)</a:t>
            </a:r>
          </a:p>
          <a:p>
            <a:r>
              <a:rPr lang="en-US" sz="2200" dirty="0" smtClean="0">
                <a:latin typeface="+mj-lt"/>
              </a:rPr>
              <a:t>- Merged adjacent disk reads (</a:t>
            </a:r>
            <a:r>
              <a:rPr lang="en-US" sz="2200" dirty="0" err="1" smtClean="0">
                <a:latin typeface="+mj-lt"/>
              </a:rPr>
              <a:t>drm</a:t>
            </a:r>
            <a:r>
              <a:rPr lang="en-US" sz="2200" dirty="0" smtClean="0">
                <a:latin typeface="+mj-lt"/>
              </a:rPr>
              <a:t>)</a:t>
            </a:r>
          </a:p>
          <a:p>
            <a:r>
              <a:rPr lang="en-US" sz="2200" dirty="0" smtClean="0">
                <a:latin typeface="+mj-lt"/>
              </a:rPr>
              <a:t>- Time spent reading from disk (</a:t>
            </a:r>
            <a:r>
              <a:rPr lang="en-US" sz="2200" dirty="0" err="1" smtClean="0">
                <a:latin typeface="+mj-lt"/>
              </a:rPr>
              <a:t>readtime</a:t>
            </a:r>
            <a:r>
              <a:rPr lang="en-US" sz="2200" dirty="0" smtClean="0">
                <a:latin typeface="+mj-lt"/>
              </a:rPr>
              <a:t>)</a:t>
            </a:r>
          </a:p>
          <a:p>
            <a:r>
              <a:rPr lang="en-US" sz="2200" dirty="0" smtClean="0">
                <a:latin typeface="+mj-lt"/>
              </a:rPr>
              <a:t>- Disk sector writes (</a:t>
            </a:r>
            <a:r>
              <a:rPr lang="en-US" sz="2200" dirty="0" err="1" smtClean="0">
                <a:latin typeface="+mj-lt"/>
              </a:rPr>
              <a:t>dsw</a:t>
            </a:r>
            <a:r>
              <a:rPr lang="en-US" sz="2200" dirty="0" smtClean="0">
                <a:latin typeface="+mj-lt"/>
              </a:rPr>
              <a:t>)</a:t>
            </a:r>
          </a:p>
          <a:p>
            <a:r>
              <a:rPr lang="en-US" sz="2200" dirty="0" smtClean="0">
                <a:latin typeface="+mj-lt"/>
              </a:rPr>
              <a:t>- Disk sector writes completed (</a:t>
            </a:r>
            <a:r>
              <a:rPr lang="en-US" sz="2200" dirty="0" err="1" smtClean="0">
                <a:latin typeface="+mj-lt"/>
              </a:rPr>
              <a:t>dswrites</a:t>
            </a:r>
            <a:r>
              <a:rPr lang="en-US" sz="2200" dirty="0" smtClean="0">
                <a:latin typeface="+mj-lt"/>
              </a:rPr>
              <a:t>)</a:t>
            </a:r>
          </a:p>
          <a:p>
            <a:r>
              <a:rPr lang="en-US" sz="2200" dirty="0" smtClean="0">
                <a:latin typeface="+mj-lt"/>
              </a:rPr>
              <a:t>- Merged adjacent disk writes (</a:t>
            </a:r>
            <a:r>
              <a:rPr lang="en-US" sz="2200" dirty="0" err="1" smtClean="0">
                <a:latin typeface="+mj-lt"/>
              </a:rPr>
              <a:t>dwm</a:t>
            </a:r>
            <a:r>
              <a:rPr lang="en-US" sz="2200" dirty="0" smtClean="0">
                <a:latin typeface="+mj-lt"/>
              </a:rPr>
              <a:t>)</a:t>
            </a:r>
          </a:p>
          <a:p>
            <a:r>
              <a:rPr lang="en-US" sz="2200" dirty="0" smtClean="0">
                <a:latin typeface="+mj-lt"/>
              </a:rPr>
              <a:t>- Time spent writing to disk (</a:t>
            </a:r>
            <a:r>
              <a:rPr lang="en-US" sz="2200" dirty="0" err="1" smtClean="0">
                <a:latin typeface="+mj-lt"/>
              </a:rPr>
              <a:t>writetime</a:t>
            </a:r>
            <a:r>
              <a:rPr lang="en-US" sz="2200" dirty="0" smtClean="0">
                <a:latin typeface="+mj-lt"/>
              </a:rPr>
              <a:t>)</a:t>
            </a:r>
            <a:endParaRPr lang="en-US" sz="2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D3052C-48B8-49A1-BD91-C0F7EF44493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pSp>
        <p:nvGrpSpPr>
          <p:cNvPr id="67" name="Group 66"/>
          <p:cNvGrpSpPr/>
          <p:nvPr/>
        </p:nvGrpSpPr>
        <p:grpSpPr>
          <a:xfrm>
            <a:off x="239712" y="1722437"/>
            <a:ext cx="2698175" cy="4741279"/>
            <a:chOff x="239712" y="2255837"/>
            <a:chExt cx="2698175" cy="4741279"/>
          </a:xfrm>
        </p:grpSpPr>
        <p:sp>
          <p:nvSpPr>
            <p:cNvPr id="43" name="Rounded Rectangle 42"/>
            <p:cNvSpPr/>
            <p:nvPr/>
          </p:nvSpPr>
          <p:spPr>
            <a:xfrm>
              <a:off x="315912" y="2941637"/>
              <a:ext cx="2590800" cy="381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2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100 random runs</a:t>
              </a:r>
              <a:endParaRPr lang="en-US" sz="2200" b="1" dirty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92112" y="6446837"/>
              <a:ext cx="2222083" cy="5502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+mj-lt"/>
                </a:rPr>
                <a:t>JSON object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9712" y="2255837"/>
              <a:ext cx="2698175" cy="5502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+mj-lt"/>
                </a:rPr>
                <a:t>20x Ensembles</a:t>
              </a: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15912" y="3322637"/>
              <a:ext cx="2590800" cy="381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2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100 random runs</a:t>
              </a:r>
              <a:endParaRPr lang="en-US" sz="2200" b="1" dirty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15912" y="3703637"/>
              <a:ext cx="2590800" cy="381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2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100 random runs</a:t>
              </a:r>
              <a:endParaRPr lang="en-US" sz="2200" b="1" dirty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15912" y="4084637"/>
              <a:ext cx="2590800" cy="381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2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100 random runs</a:t>
              </a:r>
              <a:endParaRPr lang="en-US" sz="2200" b="1" dirty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315912" y="4465637"/>
              <a:ext cx="2590800" cy="381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2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100 random runs</a:t>
              </a:r>
              <a:endParaRPr lang="en-US" sz="2200" b="1" dirty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315912" y="4846637"/>
              <a:ext cx="2590800" cy="381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2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100 random runs</a:t>
              </a:r>
              <a:endParaRPr lang="en-US" sz="2200" b="1" dirty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15912" y="5227637"/>
              <a:ext cx="2590800" cy="381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2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100 random runs</a:t>
              </a:r>
              <a:endParaRPr lang="en-US" sz="2200" b="1" dirty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315912" y="5608637"/>
              <a:ext cx="2590800" cy="381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2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100 random runs</a:t>
              </a:r>
              <a:endParaRPr lang="en-US" sz="2200" b="1" dirty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15912" y="5989637"/>
              <a:ext cx="2590800" cy="381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2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100 random runs</a:t>
              </a:r>
              <a:endParaRPr lang="en-US" sz="2200" b="1" dirty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592512" y="274637"/>
            <a:ext cx="3276600" cy="6858000"/>
            <a:chOff x="3592512" y="274637"/>
            <a:chExt cx="3276600" cy="6858000"/>
          </a:xfrm>
        </p:grpSpPr>
        <p:sp>
          <p:nvSpPr>
            <p:cNvPr id="62" name="Rounded Rectangle 61"/>
            <p:cNvSpPr/>
            <p:nvPr/>
          </p:nvSpPr>
          <p:spPr>
            <a:xfrm>
              <a:off x="3592512" y="1341437"/>
              <a:ext cx="3276600" cy="57912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821112" y="2636837"/>
              <a:ext cx="1981200" cy="1066800"/>
              <a:chOff x="315913" y="1874837"/>
              <a:chExt cx="2133600" cy="12954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15913" y="1874837"/>
                <a:ext cx="2133600" cy="1295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0706" tIns="50355" rIns="100706" bIns="50355" rtlCol="0" anchor="t" anchorCtr="0"/>
              <a:lstStyle/>
              <a:p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SC5</a:t>
                </a:r>
              </a:p>
            </p:txBody>
          </p:sp>
          <p:sp>
            <p:nvSpPr>
              <p:cNvPr id="12" name="Rounded Rectangle 11"/>
              <p:cNvSpPr/>
              <p:nvPr/>
            </p:nvSpPr>
            <p:spPr bwMode="auto">
              <a:xfrm>
                <a:off x="392112" y="2179637"/>
                <a:ext cx="962526" cy="952177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b" anchorCtr="1" compatLnSpc="1">
                <a:prstTxWarp prst="textNoShape">
                  <a:avLst/>
                </a:prstTxWarp>
              </a:bodyPr>
              <a:lstStyle/>
              <a:p>
                <a:pPr defTabSz="456678"/>
                <a:endParaRPr lang="en-US" sz="1700" b="1" dirty="0"/>
              </a:p>
            </p:txBody>
          </p:sp>
          <p:sp>
            <p:nvSpPr>
              <p:cNvPr id="13" name="Rounded Rectangle 12"/>
              <p:cNvSpPr/>
              <p:nvPr/>
            </p:nvSpPr>
            <p:spPr bwMode="auto">
              <a:xfrm>
                <a:off x="520450" y="2299018"/>
                <a:ext cx="705852" cy="718827"/>
              </a:xfrm>
              <a:prstGeom prst="round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6678"/>
                <a:r>
                  <a:rPr lang="en-US" sz="2400" b="1" dirty="0">
                    <a:solidFill>
                      <a:schemeClr val="bg1"/>
                    </a:solidFill>
                    <a:latin typeface="Monotype Corsiva" pitchFamily="66" charset="0"/>
                  </a:rPr>
                  <a:t>M</a:t>
                </a:r>
              </a:p>
            </p:txBody>
          </p:sp>
          <p:sp>
            <p:nvSpPr>
              <p:cNvPr id="14" name="Rounded Rectangle 13"/>
              <p:cNvSpPr/>
              <p:nvPr/>
            </p:nvSpPr>
            <p:spPr bwMode="auto">
              <a:xfrm>
                <a:off x="1382712" y="2179637"/>
                <a:ext cx="962526" cy="952177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b" anchorCtr="1" compatLnSpc="1">
                <a:prstTxWarp prst="textNoShape">
                  <a:avLst/>
                </a:prstTxWarp>
              </a:bodyPr>
              <a:lstStyle/>
              <a:p>
                <a:pPr defTabSz="456678"/>
                <a:endParaRPr lang="en-US" sz="1700" b="1" dirty="0"/>
              </a:p>
            </p:txBody>
          </p:sp>
          <p:sp>
            <p:nvSpPr>
              <p:cNvPr id="15" name="Rounded Rectangle 14"/>
              <p:cNvSpPr/>
              <p:nvPr/>
            </p:nvSpPr>
            <p:spPr bwMode="auto">
              <a:xfrm>
                <a:off x="1511050" y="2299018"/>
                <a:ext cx="705852" cy="718827"/>
              </a:xfrm>
              <a:prstGeom prst="round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6678"/>
                <a:r>
                  <a:rPr lang="en-US" sz="2400" b="1" dirty="0">
                    <a:solidFill>
                      <a:schemeClr val="bg1"/>
                    </a:solidFill>
                    <a:latin typeface="Monotype Corsiva" pitchFamily="66" charset="0"/>
                  </a:rPr>
                  <a:t>D</a:t>
                </a:r>
              </a:p>
              <a:p>
                <a:pPr algn="ctr" defTabSz="456678"/>
                <a:r>
                  <a:rPr lang="en-US" sz="2400" b="1" dirty="0">
                    <a:solidFill>
                      <a:schemeClr val="bg1"/>
                    </a:solidFill>
                    <a:latin typeface="Monotype Corsiva" pitchFamily="66" charset="0"/>
                  </a:rPr>
                  <a:t>F L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821112" y="3703637"/>
              <a:ext cx="2901043" cy="1066800"/>
              <a:chOff x="315913" y="3246442"/>
              <a:chExt cx="3124200" cy="12954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15913" y="3246442"/>
                <a:ext cx="3124200" cy="1295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0706" tIns="50355" rIns="100706" bIns="50355" rtlCol="0" anchor="t" anchorCtr="0"/>
              <a:lstStyle/>
              <a:p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SC8</a:t>
                </a:r>
                <a:endParaRPr lang="en-US" b="1" baseline="-20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 bwMode="auto">
              <a:xfrm>
                <a:off x="392112" y="3551244"/>
                <a:ext cx="962526" cy="952177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b" anchorCtr="1" compatLnSpc="1">
                <a:prstTxWarp prst="textNoShape">
                  <a:avLst/>
                </a:prstTxWarp>
              </a:bodyPr>
              <a:lstStyle/>
              <a:p>
                <a:pPr defTabSz="456678"/>
                <a:endParaRPr lang="en-US" sz="1700" b="1" dirty="0"/>
              </a:p>
            </p:txBody>
          </p:sp>
          <p:sp>
            <p:nvSpPr>
              <p:cNvPr id="19" name="Rounded Rectangle 18"/>
              <p:cNvSpPr/>
              <p:nvPr/>
            </p:nvSpPr>
            <p:spPr bwMode="auto">
              <a:xfrm>
                <a:off x="520450" y="3670621"/>
                <a:ext cx="705852" cy="718827"/>
              </a:xfrm>
              <a:prstGeom prst="round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6678"/>
                <a:r>
                  <a:rPr lang="en-US" sz="2400" b="1" dirty="0">
                    <a:solidFill>
                      <a:schemeClr val="bg1"/>
                    </a:solidFill>
                    <a:latin typeface="Monotype Corsiva" pitchFamily="66" charset="0"/>
                  </a:rPr>
                  <a:t>M</a:t>
                </a:r>
              </a:p>
            </p:txBody>
          </p:sp>
          <p:sp>
            <p:nvSpPr>
              <p:cNvPr id="20" name="Rounded Rectangle 19"/>
              <p:cNvSpPr/>
              <p:nvPr/>
            </p:nvSpPr>
            <p:spPr bwMode="auto">
              <a:xfrm>
                <a:off x="1382712" y="3551244"/>
                <a:ext cx="962526" cy="952177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b" anchorCtr="1" compatLnSpc="1">
                <a:prstTxWarp prst="textNoShape">
                  <a:avLst/>
                </a:prstTxWarp>
              </a:bodyPr>
              <a:lstStyle/>
              <a:p>
                <a:pPr defTabSz="456678"/>
                <a:endParaRPr lang="en-US" sz="1700" b="1" dirty="0"/>
              </a:p>
            </p:txBody>
          </p:sp>
          <p:sp>
            <p:nvSpPr>
              <p:cNvPr id="21" name="Rounded Rectangle 20"/>
              <p:cNvSpPr/>
              <p:nvPr/>
            </p:nvSpPr>
            <p:spPr bwMode="auto">
              <a:xfrm>
                <a:off x="1511050" y="3670621"/>
                <a:ext cx="705852" cy="718827"/>
              </a:xfrm>
              <a:prstGeom prst="round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6678"/>
                <a:r>
                  <a:rPr lang="en-US" sz="2400" b="1" dirty="0">
                    <a:solidFill>
                      <a:schemeClr val="bg1"/>
                    </a:solidFill>
                    <a:latin typeface="Monotype Corsiva" pitchFamily="66" charset="0"/>
                  </a:rPr>
                  <a:t>D</a:t>
                </a:r>
              </a:p>
              <a:p>
                <a:pPr algn="ctr" defTabSz="456678"/>
                <a:endParaRPr lang="en-US" sz="2400" b="1" dirty="0">
                  <a:solidFill>
                    <a:schemeClr val="bg1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 bwMode="auto">
              <a:xfrm>
                <a:off x="2373312" y="3551244"/>
                <a:ext cx="962526" cy="952177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b" anchorCtr="1" compatLnSpc="1">
                <a:prstTxWarp prst="textNoShape">
                  <a:avLst/>
                </a:prstTxWarp>
              </a:bodyPr>
              <a:lstStyle/>
              <a:p>
                <a:pPr defTabSz="456678"/>
                <a:endParaRPr lang="en-US" sz="1700" b="1" dirty="0"/>
              </a:p>
            </p:txBody>
          </p:sp>
          <p:sp>
            <p:nvSpPr>
              <p:cNvPr id="23" name="Rounded Rectangle 22"/>
              <p:cNvSpPr/>
              <p:nvPr/>
            </p:nvSpPr>
            <p:spPr bwMode="auto">
              <a:xfrm>
                <a:off x="2501650" y="3670621"/>
                <a:ext cx="705852" cy="718827"/>
              </a:xfrm>
              <a:prstGeom prst="round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6678"/>
                <a:r>
                  <a:rPr lang="en-US" sz="2400" b="1" dirty="0">
                    <a:solidFill>
                      <a:schemeClr val="bg1"/>
                    </a:solidFill>
                    <a:latin typeface="Monotype Corsiva" pitchFamily="66" charset="0"/>
                  </a:rPr>
                  <a:t>F L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821112" y="4770437"/>
              <a:ext cx="2901043" cy="1066800"/>
              <a:chOff x="315913" y="4618038"/>
              <a:chExt cx="3124200" cy="12954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315913" y="4618038"/>
                <a:ext cx="3124200" cy="1295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0706" tIns="50355" rIns="100706" bIns="50355" rtlCol="0" anchor="t" anchorCtr="0"/>
              <a:lstStyle/>
              <a:p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SC11</a:t>
                </a:r>
              </a:p>
            </p:txBody>
          </p:sp>
          <p:sp>
            <p:nvSpPr>
              <p:cNvPr id="26" name="Rounded Rectangle 25"/>
              <p:cNvSpPr/>
              <p:nvPr/>
            </p:nvSpPr>
            <p:spPr bwMode="auto">
              <a:xfrm>
                <a:off x="392112" y="4922840"/>
                <a:ext cx="962526" cy="952177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b" anchorCtr="1" compatLnSpc="1">
                <a:prstTxWarp prst="textNoShape">
                  <a:avLst/>
                </a:prstTxWarp>
              </a:bodyPr>
              <a:lstStyle/>
              <a:p>
                <a:pPr defTabSz="456678"/>
                <a:endParaRPr lang="en-US" sz="1700" b="1" dirty="0"/>
              </a:p>
            </p:txBody>
          </p:sp>
          <p:sp>
            <p:nvSpPr>
              <p:cNvPr id="27" name="Rounded Rectangle 26"/>
              <p:cNvSpPr/>
              <p:nvPr/>
            </p:nvSpPr>
            <p:spPr bwMode="auto">
              <a:xfrm>
                <a:off x="520450" y="5042219"/>
                <a:ext cx="705852" cy="718827"/>
              </a:xfrm>
              <a:prstGeom prst="round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6678"/>
                <a:r>
                  <a:rPr lang="en-US" sz="2400" b="1" dirty="0">
                    <a:solidFill>
                      <a:schemeClr val="bg1"/>
                    </a:solidFill>
                    <a:latin typeface="Monotype Corsiva" pitchFamily="66" charset="0"/>
                  </a:rPr>
                  <a:t>M F</a:t>
                </a:r>
              </a:p>
            </p:txBody>
          </p:sp>
          <p:sp>
            <p:nvSpPr>
              <p:cNvPr id="28" name="Rounded Rectangle 27"/>
              <p:cNvSpPr/>
              <p:nvPr/>
            </p:nvSpPr>
            <p:spPr bwMode="auto">
              <a:xfrm>
                <a:off x="1382712" y="4922840"/>
                <a:ext cx="962526" cy="952177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b" anchorCtr="1" compatLnSpc="1">
                <a:prstTxWarp prst="textNoShape">
                  <a:avLst/>
                </a:prstTxWarp>
              </a:bodyPr>
              <a:lstStyle/>
              <a:p>
                <a:pPr defTabSz="456678"/>
                <a:endParaRPr lang="en-US" sz="1700" b="1" dirty="0"/>
              </a:p>
            </p:txBody>
          </p:sp>
          <p:sp>
            <p:nvSpPr>
              <p:cNvPr id="29" name="Rounded Rectangle 28"/>
              <p:cNvSpPr/>
              <p:nvPr/>
            </p:nvSpPr>
            <p:spPr bwMode="auto">
              <a:xfrm>
                <a:off x="1511050" y="5042219"/>
                <a:ext cx="705852" cy="718827"/>
              </a:xfrm>
              <a:prstGeom prst="round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6678"/>
                <a:r>
                  <a:rPr lang="en-US" sz="2400" b="1" dirty="0">
                    <a:solidFill>
                      <a:schemeClr val="bg1"/>
                    </a:solidFill>
                    <a:latin typeface="Monotype Corsiva" pitchFamily="66" charset="0"/>
                  </a:rPr>
                  <a:t>D</a:t>
                </a:r>
              </a:p>
            </p:txBody>
          </p:sp>
          <p:sp>
            <p:nvSpPr>
              <p:cNvPr id="30" name="Rounded Rectangle 29"/>
              <p:cNvSpPr/>
              <p:nvPr/>
            </p:nvSpPr>
            <p:spPr bwMode="auto">
              <a:xfrm>
                <a:off x="2373312" y="4922840"/>
                <a:ext cx="962526" cy="952177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b" anchorCtr="1" compatLnSpc="1">
                <a:prstTxWarp prst="textNoShape">
                  <a:avLst/>
                </a:prstTxWarp>
              </a:bodyPr>
              <a:lstStyle/>
              <a:p>
                <a:pPr defTabSz="456678"/>
                <a:endParaRPr lang="en-US" sz="1700" b="1" dirty="0"/>
              </a:p>
            </p:txBody>
          </p:sp>
          <p:sp>
            <p:nvSpPr>
              <p:cNvPr id="31" name="Rounded Rectangle 30"/>
              <p:cNvSpPr/>
              <p:nvPr/>
            </p:nvSpPr>
            <p:spPr bwMode="auto">
              <a:xfrm>
                <a:off x="2501650" y="5042219"/>
                <a:ext cx="705852" cy="718827"/>
              </a:xfrm>
              <a:prstGeom prst="round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6678"/>
                <a:r>
                  <a:rPr lang="en-US" sz="2400" b="1" dirty="0">
                    <a:solidFill>
                      <a:schemeClr val="bg1"/>
                    </a:solidFill>
                    <a:latin typeface="Monotype Corsiva" pitchFamily="66" charset="0"/>
                  </a:rPr>
                  <a:t>L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821112" y="5837237"/>
              <a:ext cx="1981200" cy="1066800"/>
              <a:chOff x="315913" y="5989637"/>
              <a:chExt cx="2133600" cy="12954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315913" y="5989637"/>
                <a:ext cx="2133600" cy="1295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0706" tIns="50355" rIns="100706" bIns="50355" rtlCol="0" anchor="t" anchorCtr="0"/>
              <a:lstStyle/>
              <a:p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SC14</a:t>
                </a:r>
              </a:p>
            </p:txBody>
          </p:sp>
          <p:sp>
            <p:nvSpPr>
              <p:cNvPr id="34" name="Rounded Rectangle 33"/>
              <p:cNvSpPr/>
              <p:nvPr/>
            </p:nvSpPr>
            <p:spPr bwMode="auto">
              <a:xfrm>
                <a:off x="392112" y="6294437"/>
                <a:ext cx="962526" cy="952177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b" anchorCtr="1" compatLnSpc="1">
                <a:prstTxWarp prst="textNoShape">
                  <a:avLst/>
                </a:prstTxWarp>
              </a:bodyPr>
              <a:lstStyle/>
              <a:p>
                <a:pPr defTabSz="456678"/>
                <a:endParaRPr lang="en-US" sz="1700" b="1" dirty="0"/>
              </a:p>
            </p:txBody>
          </p:sp>
          <p:sp>
            <p:nvSpPr>
              <p:cNvPr id="35" name="Rounded Rectangle 34"/>
              <p:cNvSpPr/>
              <p:nvPr/>
            </p:nvSpPr>
            <p:spPr bwMode="auto">
              <a:xfrm>
                <a:off x="520450" y="6413818"/>
                <a:ext cx="705852" cy="718827"/>
              </a:xfrm>
              <a:prstGeom prst="round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6678"/>
                <a:r>
                  <a:rPr lang="en-US" sz="2400" b="1" dirty="0">
                    <a:solidFill>
                      <a:schemeClr val="bg1"/>
                    </a:solidFill>
                    <a:latin typeface="Monotype Corsiva" pitchFamily="66" charset="0"/>
                  </a:rPr>
                  <a:t>M D</a:t>
                </a:r>
              </a:p>
              <a:p>
                <a:pPr algn="ctr" defTabSz="456678"/>
                <a:r>
                  <a:rPr lang="en-US" sz="2400" b="1" dirty="0">
                    <a:solidFill>
                      <a:schemeClr val="bg1"/>
                    </a:solidFill>
                    <a:latin typeface="Monotype Corsiva" pitchFamily="66" charset="0"/>
                  </a:rPr>
                  <a:t>L</a:t>
                </a:r>
              </a:p>
            </p:txBody>
          </p:sp>
          <p:sp>
            <p:nvSpPr>
              <p:cNvPr id="36" name="Rounded Rectangle 35"/>
              <p:cNvSpPr/>
              <p:nvPr/>
            </p:nvSpPr>
            <p:spPr bwMode="auto">
              <a:xfrm>
                <a:off x="1382712" y="6294437"/>
                <a:ext cx="962526" cy="952177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b" anchorCtr="1" compatLnSpc="1">
                <a:prstTxWarp prst="textNoShape">
                  <a:avLst/>
                </a:prstTxWarp>
              </a:bodyPr>
              <a:lstStyle/>
              <a:p>
                <a:pPr defTabSz="456678"/>
                <a:endParaRPr lang="en-US" sz="1700" b="1" dirty="0"/>
              </a:p>
            </p:txBody>
          </p:sp>
          <p:sp>
            <p:nvSpPr>
              <p:cNvPr id="37" name="Rounded Rectangle 36"/>
              <p:cNvSpPr/>
              <p:nvPr/>
            </p:nvSpPr>
            <p:spPr bwMode="auto">
              <a:xfrm>
                <a:off x="1511050" y="6413818"/>
                <a:ext cx="705852" cy="718827"/>
              </a:xfrm>
              <a:prstGeom prst="round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6678"/>
                <a:r>
                  <a:rPr lang="en-US" sz="2400" b="1" dirty="0">
                    <a:solidFill>
                      <a:schemeClr val="bg1"/>
                    </a:solidFill>
                    <a:latin typeface="Monotype Corsiva" pitchFamily="66" charset="0"/>
                  </a:rPr>
                  <a:t>F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3821112" y="1570037"/>
              <a:ext cx="1061357" cy="1066800"/>
              <a:chOff x="315913" y="503236"/>
              <a:chExt cx="1143000" cy="12954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315913" y="503236"/>
                <a:ext cx="1143000" cy="1295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0706" tIns="50355" rIns="100706" bIns="50355" rtlCol="0" anchor="t" anchorCtr="0"/>
              <a:lstStyle/>
              <a:p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SC1</a:t>
                </a:r>
              </a:p>
            </p:txBody>
          </p:sp>
          <p:sp>
            <p:nvSpPr>
              <p:cNvPr id="40" name="Rounded Rectangle 39"/>
              <p:cNvSpPr/>
              <p:nvPr/>
            </p:nvSpPr>
            <p:spPr bwMode="auto">
              <a:xfrm>
                <a:off x="392112" y="808041"/>
                <a:ext cx="962526" cy="952177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b" anchorCtr="1" compatLnSpc="1">
                <a:prstTxWarp prst="textNoShape">
                  <a:avLst/>
                </a:prstTxWarp>
              </a:bodyPr>
              <a:lstStyle/>
              <a:p>
                <a:pPr defTabSz="456678"/>
                <a:endParaRPr lang="en-US" sz="1700" b="1" dirty="0"/>
              </a:p>
            </p:txBody>
          </p:sp>
          <p:sp>
            <p:nvSpPr>
              <p:cNvPr id="41" name="Rounded Rectangle 40"/>
              <p:cNvSpPr/>
              <p:nvPr/>
            </p:nvSpPr>
            <p:spPr bwMode="auto">
              <a:xfrm>
                <a:off x="508419" y="927412"/>
                <a:ext cx="705853" cy="718828"/>
              </a:xfrm>
              <a:prstGeom prst="round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6678"/>
                <a:r>
                  <a:rPr lang="en-US" sz="2400" b="1" dirty="0">
                    <a:solidFill>
                      <a:schemeClr val="bg1"/>
                    </a:solidFill>
                    <a:latin typeface="Monotype Corsiva" pitchFamily="66" charset="0"/>
                  </a:rPr>
                  <a:t>M D</a:t>
                </a:r>
              </a:p>
              <a:p>
                <a:pPr algn="ctr" defTabSz="456678"/>
                <a:r>
                  <a:rPr lang="en-US" sz="2400" b="1" dirty="0">
                    <a:solidFill>
                      <a:schemeClr val="bg1"/>
                    </a:solidFill>
                    <a:latin typeface="Monotype Corsiva" pitchFamily="66" charset="0"/>
                  </a:rPr>
                  <a:t>F L</a:t>
                </a: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3973512" y="274637"/>
              <a:ext cx="2406621" cy="1008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+mj-lt"/>
                </a:rPr>
                <a:t>(15) RUSLE2</a:t>
              </a:r>
            </a:p>
            <a:p>
              <a:pPr algn="ctr"/>
              <a:r>
                <a:rPr lang="en-US" sz="3200" b="1" dirty="0" smtClean="0">
                  <a:latin typeface="+mj-lt"/>
                </a:rPr>
                <a:t>deployments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030912" y="603004"/>
            <a:ext cx="3971925" cy="3329233"/>
            <a:chOff x="5802312" y="350837"/>
            <a:chExt cx="3971925" cy="3329233"/>
          </a:xfrm>
        </p:grpSpPr>
        <p:pic>
          <p:nvPicPr>
            <p:cNvPr id="59" name="Picture 58" descr="database.jpe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31112" y="350837"/>
              <a:ext cx="2143125" cy="2143125"/>
            </a:xfrm>
            <a:prstGeom prst="rect">
              <a:avLst/>
            </a:prstGeom>
          </p:spPr>
        </p:pic>
        <p:pic>
          <p:nvPicPr>
            <p:cNvPr id="56" name="Picture 55" descr="script.jpe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02312" y="2255837"/>
              <a:ext cx="1143000" cy="1424233"/>
            </a:xfrm>
            <a:prstGeom prst="rect">
              <a:avLst/>
            </a:prstGeom>
          </p:spPr>
        </p:pic>
        <p:sp>
          <p:nvSpPr>
            <p:cNvPr id="57" name="Right Arrow 56"/>
            <p:cNvSpPr/>
            <p:nvPr/>
          </p:nvSpPr>
          <p:spPr>
            <a:xfrm>
              <a:off x="6792912" y="2003670"/>
              <a:ext cx="914400" cy="609600"/>
            </a:xfrm>
            <a:prstGeom prst="rightArrow">
              <a:avLst/>
            </a:prstGeom>
            <a:scene3d>
              <a:camera prst="orthographicFront">
                <a:rot lat="0" lon="0" rev="1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31112" y="860670"/>
              <a:ext cx="2133600" cy="1552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Resource </a:t>
              </a:r>
            </a:p>
            <a:p>
              <a:pPr algn="ctr"/>
              <a:r>
                <a:rPr lang="en-US" sz="34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Utilization</a:t>
              </a:r>
            </a:p>
            <a:p>
              <a:pPr algn="ctr"/>
              <a:r>
                <a:rPr lang="en-US" sz="34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Data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946897" y="2560637"/>
              <a:ext cx="998415" cy="664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latin typeface="+mj-lt"/>
                </a:rPr>
                <a:t>script </a:t>
              </a:r>
            </a:p>
            <a:p>
              <a:pPr algn="ctr"/>
              <a:r>
                <a:rPr lang="en-US" sz="2000" b="1" dirty="0" smtClean="0">
                  <a:latin typeface="+mj-lt"/>
                </a:rPr>
                <a:t>capture</a:t>
              </a:r>
            </a:p>
          </p:txBody>
        </p:sp>
      </p:grpSp>
      <p:sp>
        <p:nvSpPr>
          <p:cNvPr id="66" name="Rounded Rectangle 65"/>
          <p:cNvSpPr/>
          <p:nvPr/>
        </p:nvSpPr>
        <p:spPr>
          <a:xfrm>
            <a:off x="3821112" y="4618037"/>
            <a:ext cx="6019800" cy="20954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Experimental Data Collection</a:t>
            </a:r>
          </a:p>
          <a:p>
            <a:endParaRPr lang="en-US" sz="3600" b="1" dirty="0" smtClean="0">
              <a:solidFill>
                <a:schemeClr val="tx1"/>
              </a:solidFill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sz="3200" baseline="30000" dirty="0" smtClean="0">
                <a:solidFill>
                  <a:schemeClr val="tx1"/>
                </a:solidFill>
                <a:latin typeface="+mj-lt"/>
              </a:rPr>
              <a:t>st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 run </a:t>
            </a:r>
            <a:r>
              <a:rPr lang="en-US" sz="3200" dirty="0" smtClean="0">
                <a:solidFill>
                  <a:schemeClr val="tx1"/>
                </a:solidFill>
                <a:latin typeface="+mj-lt"/>
                <a:sym typeface="Wingdings" pitchFamily="2" charset="2"/>
              </a:rPr>
              <a:t> training dataset</a:t>
            </a:r>
            <a:endParaRPr lang="en-US" sz="3200" dirty="0" smtClean="0">
              <a:solidFill>
                <a:schemeClr val="tx1"/>
              </a:solidFill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sz="3200" baseline="30000" dirty="0" smtClean="0">
                <a:solidFill>
                  <a:schemeClr val="tx1"/>
                </a:solidFill>
                <a:latin typeface="+mj-lt"/>
              </a:rPr>
              <a:t>nd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 run </a:t>
            </a:r>
            <a:r>
              <a:rPr lang="en-US" sz="3200" dirty="0" smtClean="0">
                <a:solidFill>
                  <a:schemeClr val="tx1"/>
                </a:solidFill>
                <a:latin typeface="+mj-lt"/>
                <a:sym typeface="Wingdings" pitchFamily="2" charset="2"/>
              </a:rPr>
              <a:t> test dataset</a:t>
            </a:r>
            <a:endParaRPr lang="en-US" sz="3200" dirty="0" smtClean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2982912" y="2865437"/>
            <a:ext cx="533400" cy="2743200"/>
            <a:chOff x="2982912" y="3398837"/>
            <a:chExt cx="533400" cy="2743200"/>
          </a:xfrm>
        </p:grpSpPr>
        <p:sp>
          <p:nvSpPr>
            <p:cNvPr id="44" name="Right Arrow 43"/>
            <p:cNvSpPr/>
            <p:nvPr/>
          </p:nvSpPr>
          <p:spPr>
            <a:xfrm>
              <a:off x="2982912" y="4084637"/>
              <a:ext cx="533400" cy="685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ight Arrow 68"/>
            <p:cNvSpPr/>
            <p:nvPr/>
          </p:nvSpPr>
          <p:spPr>
            <a:xfrm>
              <a:off x="2982912" y="4770437"/>
              <a:ext cx="533400" cy="685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ight Arrow 69"/>
            <p:cNvSpPr/>
            <p:nvPr/>
          </p:nvSpPr>
          <p:spPr>
            <a:xfrm>
              <a:off x="2982912" y="5456237"/>
              <a:ext cx="533400" cy="685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ight Arrow 70"/>
            <p:cNvSpPr/>
            <p:nvPr/>
          </p:nvSpPr>
          <p:spPr>
            <a:xfrm>
              <a:off x="2982912" y="3398837"/>
              <a:ext cx="533400" cy="685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C8C1D-9BC2-4D53-B327-E2F15A38D83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b="3402"/>
          <a:stretch>
            <a:fillRect/>
          </a:stretch>
        </p:blipFill>
        <p:spPr bwMode="auto">
          <a:xfrm>
            <a:off x="2655887" y="1417637"/>
            <a:ext cx="68040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4031" y="-161236"/>
            <a:ext cx="9072563" cy="2036073"/>
          </a:xfrm>
        </p:spPr>
        <p:txBody>
          <a:bodyPr>
            <a:normAutofit/>
          </a:bodyPr>
          <a:lstStyle/>
          <a:p>
            <a:r>
              <a:rPr lang="en-US" sz="4600" dirty="0" smtClean="0"/>
              <a:t>RQ1 – Which are the best predictors?  VM Variables</a:t>
            </a:r>
            <a:endParaRPr lang="en-US" sz="46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071009" y="2027237"/>
            <a:ext cx="845103" cy="838200"/>
            <a:chOff x="1071009" y="2103437"/>
            <a:chExt cx="845103" cy="838200"/>
          </a:xfrm>
        </p:grpSpPr>
        <p:sp>
          <p:nvSpPr>
            <p:cNvPr id="10" name="TextBox 9"/>
            <p:cNvSpPr txBox="1"/>
            <p:nvPr/>
          </p:nvSpPr>
          <p:spPr>
            <a:xfrm>
              <a:off x="1071009" y="2103437"/>
              <a:ext cx="845103" cy="521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b="1" dirty="0" smtClean="0">
                  <a:latin typeface="+mj-lt"/>
                </a:rPr>
                <a:t>CPU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1230312" y="2636837"/>
              <a:ext cx="609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3112" y="4237037"/>
            <a:ext cx="1473480" cy="762000"/>
            <a:chOff x="823632" y="4008437"/>
            <a:chExt cx="1473480" cy="762000"/>
          </a:xfrm>
        </p:grpSpPr>
        <p:sp>
          <p:nvSpPr>
            <p:cNvPr id="11" name="TextBox 10"/>
            <p:cNvSpPr txBox="1"/>
            <p:nvPr/>
          </p:nvSpPr>
          <p:spPr>
            <a:xfrm>
              <a:off x="823632" y="4008437"/>
              <a:ext cx="1473480" cy="521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b="1" dirty="0" smtClean="0">
                  <a:latin typeface="+mj-lt"/>
                </a:rPr>
                <a:t>Disk I/O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1230312" y="4465637"/>
              <a:ext cx="609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90718" y="5684837"/>
            <a:ext cx="2187394" cy="762000"/>
            <a:chOff x="490718" y="6218237"/>
            <a:chExt cx="2187394" cy="762000"/>
          </a:xfrm>
        </p:grpSpPr>
        <p:sp>
          <p:nvSpPr>
            <p:cNvPr id="12" name="TextBox 11"/>
            <p:cNvSpPr txBox="1"/>
            <p:nvPr/>
          </p:nvSpPr>
          <p:spPr>
            <a:xfrm>
              <a:off x="490718" y="6218237"/>
              <a:ext cx="2187394" cy="521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b="1" dirty="0" smtClean="0">
                  <a:latin typeface="+mj-lt"/>
                </a:rPr>
                <a:t>Network I/O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1230312" y="6675437"/>
              <a:ext cx="609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2C8C1D-9BC2-4D53-B327-E2F15A38D83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RQ1 – Which are the best predictors? PM Variables</a:t>
            </a:r>
            <a:endParaRPr lang="en-US" sz="4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D3052C-48B8-49A1-BD91-C0F7EF44493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4275" y="2332037"/>
            <a:ext cx="7158037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5"/>
          <p:cNvGrpSpPr/>
          <p:nvPr/>
        </p:nvGrpSpPr>
        <p:grpSpPr>
          <a:xfrm>
            <a:off x="1071009" y="3246437"/>
            <a:ext cx="845103" cy="838200"/>
            <a:chOff x="1071009" y="2103437"/>
            <a:chExt cx="845103" cy="838200"/>
          </a:xfrm>
        </p:grpSpPr>
        <p:sp>
          <p:nvSpPr>
            <p:cNvPr id="7" name="TextBox 6"/>
            <p:cNvSpPr txBox="1"/>
            <p:nvPr/>
          </p:nvSpPr>
          <p:spPr>
            <a:xfrm>
              <a:off x="1071009" y="2103437"/>
              <a:ext cx="845103" cy="521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b="1" dirty="0" smtClean="0">
                  <a:latin typeface="+mj-lt"/>
                </a:rPr>
                <a:t>CPU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1230312" y="2636837"/>
              <a:ext cx="609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90718" y="5303837"/>
            <a:ext cx="2187394" cy="762000"/>
            <a:chOff x="490718" y="6218237"/>
            <a:chExt cx="2187394" cy="762000"/>
          </a:xfrm>
        </p:grpSpPr>
        <p:sp>
          <p:nvSpPr>
            <p:cNvPr id="10" name="TextBox 9"/>
            <p:cNvSpPr txBox="1"/>
            <p:nvPr/>
          </p:nvSpPr>
          <p:spPr>
            <a:xfrm>
              <a:off x="490718" y="6218237"/>
              <a:ext cx="2187394" cy="521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b="1" dirty="0" smtClean="0">
                  <a:latin typeface="+mj-lt"/>
                </a:rPr>
                <a:t>Network I/O</a:t>
              </a: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1230312" y="6675437"/>
              <a:ext cx="609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-8836"/>
            <a:ext cx="9072563" cy="2036073"/>
          </a:xfrm>
        </p:spPr>
        <p:txBody>
          <a:bodyPr>
            <a:noAutofit/>
          </a:bodyPr>
          <a:lstStyle/>
          <a:p>
            <a:r>
              <a:rPr lang="en-US" sz="4600" dirty="0" smtClean="0"/>
              <a:t>RQ2 – How should VM resource utilization data be used by performance models?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2484437"/>
            <a:ext cx="9072563" cy="4800600"/>
          </a:xfrm>
        </p:spPr>
        <p:txBody>
          <a:bodyPr/>
          <a:lstStyle/>
          <a:p>
            <a:r>
              <a:rPr lang="en-US" sz="4000" dirty="0" smtClean="0"/>
              <a:t>Combination: </a:t>
            </a:r>
          </a:p>
          <a:p>
            <a:pPr lvl="1" algn="ctr">
              <a:buNone/>
            </a:pPr>
            <a:r>
              <a:rPr lang="en-US" dirty="0" err="1" smtClean="0"/>
              <a:t>RU</a:t>
            </a:r>
            <a:r>
              <a:rPr lang="en-US" baseline="-25000" dirty="0" err="1" smtClean="0"/>
              <a:t>data</a:t>
            </a:r>
            <a:r>
              <a:rPr lang="en-US" dirty="0" smtClean="0"/>
              <a:t>=RU</a:t>
            </a:r>
            <a:r>
              <a:rPr lang="en-US" baseline="-25000" dirty="0" smtClean="0">
                <a:latin typeface="Monotype Corsiva" pitchFamily="66" charset="0"/>
              </a:rPr>
              <a:t>M</a:t>
            </a:r>
            <a:r>
              <a:rPr lang="en-US" dirty="0" smtClean="0"/>
              <a:t>+RU</a:t>
            </a:r>
            <a:r>
              <a:rPr lang="en-US" baseline="-25000" dirty="0" smtClean="0">
                <a:latin typeface="Monotype Corsiva" pitchFamily="66" charset="0"/>
              </a:rPr>
              <a:t>D</a:t>
            </a:r>
            <a:r>
              <a:rPr lang="en-US" dirty="0" smtClean="0"/>
              <a:t>+RU</a:t>
            </a:r>
            <a:r>
              <a:rPr lang="en-US" baseline="-25000" dirty="0" smtClean="0">
                <a:latin typeface="Monotype Corsiva" pitchFamily="66" charset="0"/>
              </a:rPr>
              <a:t>F</a:t>
            </a:r>
            <a:r>
              <a:rPr lang="en-US" dirty="0" smtClean="0"/>
              <a:t>+RU</a:t>
            </a:r>
            <a:r>
              <a:rPr lang="en-US" baseline="-25000" dirty="0" smtClean="0">
                <a:latin typeface="Monotype Corsiva" pitchFamily="66" charset="0"/>
              </a:rPr>
              <a:t>L</a:t>
            </a:r>
          </a:p>
          <a:p>
            <a:pPr lvl="1" algn="ctr">
              <a:buNone/>
            </a:pPr>
            <a:endParaRPr lang="en-US" baseline="-25000" dirty="0" smtClean="0">
              <a:latin typeface="Monotype Corsiva" pitchFamily="66" charset="0"/>
            </a:endParaRPr>
          </a:p>
          <a:p>
            <a:r>
              <a:rPr lang="en-US" sz="4000" dirty="0" smtClean="0"/>
              <a:t>Used Individually:</a:t>
            </a:r>
          </a:p>
          <a:p>
            <a:pPr lvl="1" algn="ctr">
              <a:buNone/>
            </a:pPr>
            <a:r>
              <a:rPr lang="en-US" dirty="0" smtClean="0"/>
              <a:t> </a:t>
            </a:r>
            <a:r>
              <a:rPr lang="en-US" dirty="0" err="1" smtClean="0"/>
              <a:t>RU</a:t>
            </a:r>
            <a:r>
              <a:rPr lang="en-US" baseline="-25000" dirty="0" err="1" smtClean="0"/>
              <a:t>data</a:t>
            </a:r>
            <a:r>
              <a:rPr lang="en-US" dirty="0" smtClean="0"/>
              <a:t>={RU</a:t>
            </a:r>
            <a:r>
              <a:rPr lang="en-US" baseline="-25000" dirty="0" smtClean="0">
                <a:latin typeface="Monotype Corsiva" pitchFamily="66" charset="0"/>
              </a:rPr>
              <a:t>M</a:t>
            </a:r>
            <a:r>
              <a:rPr lang="en-US" dirty="0" smtClean="0"/>
              <a:t>; RU</a:t>
            </a:r>
            <a:r>
              <a:rPr lang="en-US" baseline="-25000" dirty="0" smtClean="0">
                <a:latin typeface="Monotype Corsiva" pitchFamily="66" charset="0"/>
              </a:rPr>
              <a:t>D</a:t>
            </a:r>
            <a:r>
              <a:rPr lang="en-US" dirty="0" smtClean="0"/>
              <a:t>; RU</a:t>
            </a:r>
            <a:r>
              <a:rPr lang="en-US" baseline="-25000" dirty="0" smtClean="0">
                <a:latin typeface="Monotype Corsiva" pitchFamily="66" charset="0"/>
              </a:rPr>
              <a:t>F</a:t>
            </a:r>
            <a:r>
              <a:rPr lang="en-US" dirty="0" smtClean="0"/>
              <a:t>;  RU</a:t>
            </a:r>
            <a:r>
              <a:rPr lang="en-US" baseline="-25000" dirty="0" smtClean="0">
                <a:latin typeface="Monotype Corsiva" pitchFamily="66" charset="0"/>
              </a:rPr>
              <a:t>L</a:t>
            </a:r>
            <a:r>
              <a:rPr lang="en-US" dirty="0" smtClean="0"/>
              <a:t>;}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D3052C-48B8-49A1-BD91-C0F7EF44493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C8C1D-9BC2-4D53-B327-E2F15A38D83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0462" y="2103437"/>
            <a:ext cx="741045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-8836"/>
            <a:ext cx="9072563" cy="2036073"/>
          </a:xfrm>
        </p:spPr>
        <p:txBody>
          <a:bodyPr>
            <a:noAutofit/>
          </a:bodyPr>
          <a:lstStyle/>
          <a:p>
            <a:r>
              <a:rPr lang="en-US" sz="4600" dirty="0" smtClean="0"/>
              <a:t>RQ2 – How should VM resource utilization data be used by performance models?</a:t>
            </a:r>
            <a:endParaRPr lang="en-US" sz="4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D3052C-48B8-49A1-BD91-C0F7EF44493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449512" y="2560637"/>
            <a:ext cx="7391400" cy="1752600"/>
          </a:xfrm>
          <a:prstGeom prst="roundRect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449512" y="4313237"/>
            <a:ext cx="7391400" cy="457200"/>
          </a:xfrm>
          <a:prstGeom prst="roundRect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449512" y="4770437"/>
            <a:ext cx="7391400" cy="1752600"/>
          </a:xfrm>
          <a:prstGeom prst="roundRect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449512" y="6523037"/>
            <a:ext cx="7391400" cy="457200"/>
          </a:xfrm>
          <a:prstGeom prst="roundRect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96188" y="2789237"/>
            <a:ext cx="2281907" cy="762000"/>
            <a:chOff x="443465" y="6218237"/>
            <a:chExt cx="2281907" cy="762000"/>
          </a:xfrm>
        </p:grpSpPr>
        <p:sp>
          <p:nvSpPr>
            <p:cNvPr id="16" name="TextBox 15"/>
            <p:cNvSpPr txBox="1"/>
            <p:nvPr/>
          </p:nvSpPr>
          <p:spPr>
            <a:xfrm>
              <a:off x="443465" y="6218237"/>
              <a:ext cx="2281907" cy="40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D-bound separate</a:t>
              </a: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1230312" y="6675437"/>
              <a:ext cx="609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7312" y="3932237"/>
            <a:ext cx="2430730" cy="762000"/>
            <a:chOff x="334589" y="6218237"/>
            <a:chExt cx="2430730" cy="762000"/>
          </a:xfrm>
        </p:grpSpPr>
        <p:sp>
          <p:nvSpPr>
            <p:cNvPr id="19" name="TextBox 18"/>
            <p:cNvSpPr txBox="1"/>
            <p:nvPr/>
          </p:nvSpPr>
          <p:spPr>
            <a:xfrm>
              <a:off x="334589" y="6218237"/>
              <a:ext cx="2430730" cy="40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D-bound combined</a:t>
              </a: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1230312" y="6675437"/>
              <a:ext cx="609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1724" y="4999037"/>
            <a:ext cx="2350836" cy="762000"/>
            <a:chOff x="409001" y="6218237"/>
            <a:chExt cx="2350836" cy="762000"/>
          </a:xfrm>
        </p:grpSpPr>
        <p:sp>
          <p:nvSpPr>
            <p:cNvPr id="22" name="TextBox 21"/>
            <p:cNvSpPr txBox="1"/>
            <p:nvPr/>
          </p:nvSpPr>
          <p:spPr>
            <a:xfrm>
              <a:off x="409001" y="6218237"/>
              <a:ext cx="2350836" cy="40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M-bound separate</a:t>
              </a: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1230312" y="6675437"/>
              <a:ext cx="609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1112" y="6142037"/>
            <a:ext cx="2499659" cy="762000"/>
            <a:chOff x="258389" y="6218237"/>
            <a:chExt cx="2499659" cy="762000"/>
          </a:xfrm>
        </p:grpSpPr>
        <p:sp>
          <p:nvSpPr>
            <p:cNvPr id="25" name="TextBox 24"/>
            <p:cNvSpPr txBox="1"/>
            <p:nvPr/>
          </p:nvSpPr>
          <p:spPr>
            <a:xfrm>
              <a:off x="258389" y="6218237"/>
              <a:ext cx="2499659" cy="40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M-bound combined</a:t>
              </a:r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1230312" y="6675437"/>
              <a:ext cx="609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3211512" y="4999037"/>
            <a:ext cx="6019800" cy="1295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Treating VM data separately 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for D-bound was better !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211512" y="3170237"/>
            <a:ext cx="6019800" cy="1295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RU</a:t>
            </a:r>
            <a:r>
              <a:rPr lang="en-US" sz="3600" b="1" baseline="-25000" dirty="0" smtClean="0">
                <a:solidFill>
                  <a:schemeClr val="tx1"/>
                </a:solidFill>
                <a:latin typeface="+mj-lt"/>
              </a:rPr>
              <a:t>M</a:t>
            </a: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 or RU</a:t>
            </a:r>
            <a:r>
              <a:rPr lang="en-US" sz="3600" b="1" baseline="-25000" dirty="0" smtClean="0">
                <a:solidFill>
                  <a:schemeClr val="tx1"/>
                </a:solidFill>
                <a:latin typeface="+mj-lt"/>
              </a:rPr>
              <a:t>MDFL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for M-bound was better !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211512" y="4999037"/>
            <a:ext cx="6019800" cy="1295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Note the larger RMSE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for D-bound RU</a:t>
            </a:r>
            <a:r>
              <a:rPr lang="en-US" sz="3600" b="1" baseline="-25000" dirty="0" smtClean="0">
                <a:solidFill>
                  <a:schemeClr val="tx1"/>
                </a:solidFill>
                <a:latin typeface="+mj-lt"/>
              </a:rPr>
              <a:t>MDFL</a:t>
            </a: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29" grpId="1" animBg="1"/>
      <p:bldP spid="29" grpId="2" animBg="1"/>
      <p:bldP spid="30" grpId="1" animBg="1"/>
      <p:bldP spid="31" grpId="2" animBg="1"/>
      <p:bldP spid="31" grpId="3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RQ3 – Which modeling techniques were best?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Multiple Linear Regression (MLR)</a:t>
            </a:r>
          </a:p>
          <a:p>
            <a:r>
              <a:rPr lang="en-US" sz="3400" dirty="0" smtClean="0"/>
              <a:t>Stepwise Multiple Linear Regression (MLR-step)</a:t>
            </a:r>
          </a:p>
          <a:p>
            <a:r>
              <a:rPr lang="en-US" sz="3400" dirty="0" smtClean="0"/>
              <a:t>Multivariate Adaptive Regression </a:t>
            </a:r>
            <a:r>
              <a:rPr lang="en-US" sz="3400" dirty="0" err="1" smtClean="0"/>
              <a:t>Splines</a:t>
            </a:r>
            <a:r>
              <a:rPr lang="en-US" sz="3400" dirty="0" smtClean="0"/>
              <a:t> (MARS)</a:t>
            </a:r>
          </a:p>
          <a:p>
            <a:r>
              <a:rPr lang="en-US" sz="3400" dirty="0" smtClean="0"/>
              <a:t>Artificial Neural Network (ANNs)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D3052C-48B8-49A1-BD91-C0F7EF44493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9912" y="2103437"/>
            <a:ext cx="77533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RQ3 – Which modeling techniques were best?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D3052C-48B8-49A1-BD91-C0F7EF44493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839912" y="2636837"/>
            <a:ext cx="7772400" cy="86868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839912" y="3520757"/>
            <a:ext cx="7772400" cy="86868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839912" y="4389437"/>
            <a:ext cx="7772400" cy="86868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839912" y="5273357"/>
            <a:ext cx="7772400" cy="86868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103" y="1798637"/>
            <a:ext cx="1451809" cy="1371600"/>
            <a:chOff x="921186" y="5608637"/>
            <a:chExt cx="1451809" cy="1371600"/>
          </a:xfrm>
        </p:grpSpPr>
        <p:sp>
          <p:nvSpPr>
            <p:cNvPr id="13" name="TextBox 12"/>
            <p:cNvSpPr txBox="1"/>
            <p:nvPr/>
          </p:nvSpPr>
          <p:spPr>
            <a:xfrm>
              <a:off x="921186" y="5608637"/>
              <a:ext cx="1451809" cy="1036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Multiple</a:t>
              </a:r>
            </a:p>
            <a:p>
              <a:pPr algn="ctr"/>
              <a:r>
                <a:rPr lang="en-US" sz="2200" b="1" dirty="0" smtClean="0">
                  <a:latin typeface="+mj-lt"/>
                </a:rPr>
                <a:t>Linear</a:t>
              </a:r>
            </a:p>
            <a:p>
              <a:pPr algn="ctr"/>
              <a:r>
                <a:rPr lang="en-US" sz="2200" b="1" dirty="0" smtClean="0">
                  <a:latin typeface="+mj-lt"/>
                </a:rPr>
                <a:t>Regression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1230312" y="6675437"/>
              <a:ext cx="609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4874" y="3017837"/>
            <a:ext cx="1237838" cy="1066800"/>
            <a:chOff x="1058957" y="5913437"/>
            <a:chExt cx="1237838" cy="1066800"/>
          </a:xfrm>
        </p:grpSpPr>
        <p:sp>
          <p:nvSpPr>
            <p:cNvPr id="16" name="TextBox 15"/>
            <p:cNvSpPr txBox="1"/>
            <p:nvPr/>
          </p:nvSpPr>
          <p:spPr>
            <a:xfrm>
              <a:off x="1058957" y="5913437"/>
              <a:ext cx="1237838" cy="721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Stepwise</a:t>
              </a:r>
            </a:p>
            <a:p>
              <a:pPr algn="ctr"/>
              <a:r>
                <a:rPr lang="en-US" sz="2200" b="1" dirty="0" smtClean="0">
                  <a:latin typeface="+mj-lt"/>
                </a:rPr>
                <a:t>MLR</a:t>
              </a: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1230312" y="6675437"/>
              <a:ext cx="609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18685" y="3170237"/>
            <a:ext cx="1629997" cy="1752600"/>
            <a:chOff x="895398" y="5227637"/>
            <a:chExt cx="1629997" cy="1752600"/>
          </a:xfrm>
        </p:grpSpPr>
        <p:sp>
          <p:nvSpPr>
            <p:cNvPr id="19" name="TextBox 18"/>
            <p:cNvSpPr txBox="1"/>
            <p:nvPr/>
          </p:nvSpPr>
          <p:spPr>
            <a:xfrm>
              <a:off x="895398" y="5227637"/>
              <a:ext cx="1629997" cy="1351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Multivariate</a:t>
              </a:r>
            </a:p>
            <a:p>
              <a:pPr algn="ctr"/>
              <a:r>
                <a:rPr lang="en-US" sz="2200" b="1" dirty="0" smtClean="0">
                  <a:latin typeface="+mj-lt"/>
                </a:rPr>
                <a:t>Adaptive</a:t>
              </a:r>
            </a:p>
            <a:p>
              <a:pPr algn="ctr"/>
              <a:r>
                <a:rPr lang="en-US" sz="2200" b="1" dirty="0" err="1" smtClean="0">
                  <a:latin typeface="+mj-lt"/>
                </a:rPr>
                <a:t>Regresion</a:t>
              </a:r>
              <a:endParaRPr lang="en-US" sz="2200" b="1" dirty="0" smtClean="0">
                <a:latin typeface="+mj-lt"/>
              </a:endParaRPr>
            </a:p>
            <a:p>
              <a:pPr algn="ctr"/>
              <a:r>
                <a:rPr lang="en-US" sz="2200" b="1" dirty="0" err="1" smtClean="0">
                  <a:latin typeface="+mj-lt"/>
                </a:rPr>
                <a:t>Splines</a:t>
              </a:r>
              <a:endParaRPr lang="en-US" sz="2200" b="1" dirty="0" smtClean="0">
                <a:latin typeface="+mj-lt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1230312" y="6675437"/>
              <a:ext cx="609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78022" y="4465637"/>
            <a:ext cx="1204690" cy="1371600"/>
            <a:chOff x="1092105" y="5608637"/>
            <a:chExt cx="1204690" cy="1371600"/>
          </a:xfrm>
        </p:grpSpPr>
        <p:sp>
          <p:nvSpPr>
            <p:cNvPr id="22" name="TextBox 21"/>
            <p:cNvSpPr txBox="1"/>
            <p:nvPr/>
          </p:nvSpPr>
          <p:spPr>
            <a:xfrm>
              <a:off x="1092105" y="5608637"/>
              <a:ext cx="1204690" cy="1036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 err="1" smtClean="0">
                  <a:latin typeface="+mj-lt"/>
                </a:rPr>
                <a:t>Artifical</a:t>
              </a:r>
              <a:endParaRPr lang="en-US" sz="2200" b="1" dirty="0" smtClean="0">
                <a:latin typeface="+mj-lt"/>
              </a:endParaRPr>
            </a:p>
            <a:p>
              <a:pPr algn="ctr"/>
              <a:r>
                <a:rPr lang="en-US" sz="2200" b="1" dirty="0" smtClean="0">
                  <a:latin typeface="+mj-lt"/>
                </a:rPr>
                <a:t>Neural</a:t>
              </a:r>
            </a:p>
            <a:p>
              <a:pPr algn="ctr"/>
              <a:r>
                <a:rPr lang="en-US" sz="2200" b="1" dirty="0" smtClean="0">
                  <a:latin typeface="+mj-lt"/>
                </a:rPr>
                <a:t>Network</a:t>
              </a: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1230312" y="6675437"/>
              <a:ext cx="609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2754312" y="4084637"/>
            <a:ext cx="6096000" cy="2667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RU</a:t>
            </a:r>
            <a:r>
              <a:rPr lang="en-US" sz="3600" b="1" baseline="-25000" dirty="0" smtClean="0">
                <a:solidFill>
                  <a:schemeClr val="tx1"/>
                </a:solidFill>
                <a:latin typeface="+mj-lt"/>
              </a:rPr>
              <a:t>MDFL </a:t>
            </a: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data used to</a:t>
            </a:r>
            <a:endParaRPr lang="en-US" sz="3600" b="1" baseline="-25000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compare models.</a:t>
            </a:r>
          </a:p>
          <a:p>
            <a:pPr algn="ctr"/>
            <a:endParaRPr lang="en-US" sz="4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4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4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4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Had high </a:t>
            </a:r>
            <a:r>
              <a:rPr lang="en-US" sz="3200" b="1" dirty="0" err="1" smtClean="0">
                <a:solidFill>
                  <a:schemeClr val="tx1"/>
                </a:solidFill>
                <a:latin typeface="+mj-lt"/>
              </a:rPr>
              <a:t>RMSE</a:t>
            </a:r>
            <a:r>
              <a:rPr lang="en-US" sz="3200" b="1" baseline="-25000" dirty="0" err="1" smtClean="0">
                <a:solidFill>
                  <a:schemeClr val="tx1"/>
                </a:solidFill>
                <a:latin typeface="+mj-lt"/>
              </a:rPr>
              <a:t>test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 error 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for D-Bound (32% </a:t>
            </a:r>
            <a:r>
              <a:rPr lang="en-US" sz="3200" b="1" dirty="0" err="1" smtClean="0">
                <a:solidFill>
                  <a:schemeClr val="tx1"/>
                </a:solidFill>
                <a:latin typeface="+mj-lt"/>
              </a:rPr>
              <a:t>avg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)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154112" y="1608137"/>
            <a:ext cx="7772400" cy="434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Model performance did not vary much</a:t>
            </a:r>
          </a:p>
          <a:p>
            <a:pPr algn="ctr"/>
            <a:endParaRPr lang="en-US" sz="12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Best vs. Worst</a:t>
            </a:r>
          </a:p>
          <a:p>
            <a:pPr algn="ctr"/>
            <a:endParaRPr lang="en-US" sz="12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3600" b="1" u="sng" dirty="0" smtClean="0">
                <a:solidFill>
                  <a:schemeClr val="tx1"/>
                </a:solidFill>
                <a:latin typeface="+mj-lt"/>
              </a:rPr>
              <a:t>D-Bound</a:t>
            </a: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						</a:t>
            </a:r>
            <a:r>
              <a:rPr lang="en-US" sz="3600" b="1" u="sng" dirty="0" smtClean="0">
                <a:solidFill>
                  <a:schemeClr val="tx1"/>
                </a:solidFill>
                <a:latin typeface="+mj-lt"/>
              </a:rPr>
              <a:t>M-Bound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		  .11%		  </a:t>
            </a:r>
            <a:r>
              <a:rPr lang="en-US" sz="3600" b="1" dirty="0" err="1" smtClean="0">
                <a:solidFill>
                  <a:schemeClr val="tx1"/>
                </a:solidFill>
                <a:latin typeface="+mj-lt"/>
              </a:rPr>
              <a:t>RMSE</a:t>
            </a:r>
            <a:r>
              <a:rPr lang="en-US" sz="3600" b="1" baseline="-25000" dirty="0" err="1" smtClean="0">
                <a:solidFill>
                  <a:schemeClr val="tx1"/>
                </a:solidFill>
                <a:latin typeface="+mj-lt"/>
              </a:rPr>
              <a:t>train</a:t>
            </a: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		.08%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		  .89%		  </a:t>
            </a:r>
            <a:r>
              <a:rPr lang="en-US" sz="3600" b="1" dirty="0" err="1" smtClean="0">
                <a:solidFill>
                  <a:schemeClr val="tx1"/>
                </a:solidFill>
                <a:latin typeface="+mj-lt"/>
              </a:rPr>
              <a:t>RMSE</a:t>
            </a:r>
            <a:r>
              <a:rPr lang="en-US" sz="3600" b="1" baseline="-25000" dirty="0" err="1" smtClean="0">
                <a:solidFill>
                  <a:schemeClr val="tx1"/>
                </a:solidFill>
                <a:latin typeface="+mj-lt"/>
              </a:rPr>
              <a:t>test</a:t>
            </a:r>
            <a:r>
              <a:rPr lang="en-US" sz="3600" b="1" baseline="-25000" dirty="0" smtClean="0">
                <a:solidFill>
                  <a:schemeClr val="tx1"/>
                </a:solidFill>
                <a:latin typeface="+mj-lt"/>
              </a:rPr>
              <a:t>	</a:t>
            </a: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		.08%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		  .40			  rank err			.66</a:t>
            </a:r>
          </a:p>
          <a:p>
            <a:pPr algn="ctr"/>
            <a:endParaRPr lang="en-US" sz="4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4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4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400" b="1" dirty="0" smtClean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28" grpId="0" animBg="1"/>
      <p:bldP spid="28" grpId="1" animBg="1"/>
      <p:bldP spid="29" grpId="0" animBg="1"/>
      <p:bldP spid="29" grpId="1" animBg="1"/>
      <p:bldP spid="29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C8C1D-9BC2-4D53-B327-E2F15A38D83B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-182563"/>
            <a:ext cx="9072563" cy="2036073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949" y="1570037"/>
            <a:ext cx="9072563" cy="5426167"/>
          </a:xfrm>
        </p:spPr>
        <p:txBody>
          <a:bodyPr>
            <a:normAutofit/>
          </a:bodyPr>
          <a:lstStyle/>
          <a:p>
            <a:pPr marL="457200" indent="0">
              <a:lnSpc>
                <a:spcPts val="3800"/>
              </a:lnSpc>
              <a:spcBef>
                <a:spcPts val="0"/>
              </a:spcBef>
              <a:buNone/>
            </a:pPr>
            <a:r>
              <a:rPr lang="en-US" dirty="0" smtClean="0"/>
              <a:t>CPU statistics were the best predictors</a:t>
            </a:r>
          </a:p>
          <a:p>
            <a:pPr marL="457200" indent="0">
              <a:lnSpc>
                <a:spcPts val="38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457200" indent="0">
              <a:lnSpc>
                <a:spcPts val="3800"/>
              </a:lnSpc>
              <a:spcBef>
                <a:spcPts val="0"/>
              </a:spcBef>
              <a:buNone/>
            </a:pPr>
            <a:r>
              <a:rPr lang="en-US" dirty="0" smtClean="0"/>
              <a:t>The best treatment of resource utilization statistics was model specific.  </a:t>
            </a:r>
          </a:p>
          <a:p>
            <a:pPr marL="457200" indent="0">
              <a:lnSpc>
                <a:spcPts val="3800"/>
              </a:lnSpc>
              <a:spcBef>
                <a:spcPts val="0"/>
              </a:spcBef>
              <a:buNone/>
            </a:pPr>
            <a:r>
              <a:rPr lang="en-US" sz="2800" dirty="0" smtClean="0"/>
              <a:t>	 -  (RU</a:t>
            </a:r>
            <a:r>
              <a:rPr lang="en-US" sz="2800" baseline="-25000" dirty="0" smtClean="0">
                <a:latin typeface="Monotype Corsiva" pitchFamily="66" charset="0"/>
              </a:rPr>
              <a:t>MDFL</a:t>
            </a:r>
            <a:r>
              <a:rPr lang="en-US" sz="2800" dirty="0" smtClean="0"/>
              <a:t>) best for M-Bound RUSLE2 (more I/O)</a:t>
            </a:r>
          </a:p>
          <a:p>
            <a:pPr marL="457200" indent="0">
              <a:lnSpc>
                <a:spcPts val="3800"/>
              </a:lnSpc>
              <a:spcBef>
                <a:spcPts val="0"/>
              </a:spcBef>
              <a:buNone/>
            </a:pPr>
            <a:r>
              <a:rPr lang="en-US" sz="2800" dirty="0" smtClean="0"/>
              <a:t>	 -  Individual VM stats (e.g. RU</a:t>
            </a:r>
            <a:r>
              <a:rPr lang="en-US" sz="2800" baseline="-25000" dirty="0" smtClean="0">
                <a:latin typeface="Monotype Corsiva" pitchFamily="66" charset="0"/>
              </a:rPr>
              <a:t>M</a:t>
            </a:r>
            <a:r>
              <a:rPr lang="en-US" sz="2800" dirty="0" smtClean="0"/>
              <a:t>) best for D-Bound 	    	    RUSLE2 (more CPU)</a:t>
            </a:r>
          </a:p>
          <a:p>
            <a:pPr marL="457200" indent="0">
              <a:lnSpc>
                <a:spcPts val="3800"/>
              </a:lnSpc>
              <a:spcBef>
                <a:spcPts val="0"/>
              </a:spcBef>
              <a:buNone/>
            </a:pPr>
            <a:endParaRPr lang="en-US" sz="1200" dirty="0" smtClean="0"/>
          </a:p>
          <a:p>
            <a:pPr marL="457200" indent="0">
              <a:lnSpc>
                <a:spcPts val="3800"/>
              </a:lnSpc>
              <a:spcBef>
                <a:spcPts val="0"/>
              </a:spcBef>
              <a:buNone/>
            </a:pPr>
            <a:r>
              <a:rPr lang="en-US" dirty="0" smtClean="0"/>
              <a:t>ANN and MARS provided lower </a:t>
            </a:r>
            <a:r>
              <a:rPr lang="en-US" dirty="0" err="1" smtClean="0"/>
              <a:t>RMS</a:t>
            </a:r>
            <a:r>
              <a:rPr lang="en-US" baseline="-25000" dirty="0" err="1" smtClean="0"/>
              <a:t>error</a:t>
            </a:r>
            <a:r>
              <a:rPr lang="en-US" dirty="0" smtClean="0"/>
              <a:t>. </a:t>
            </a:r>
          </a:p>
          <a:p>
            <a:pPr marL="457200" indent="0">
              <a:lnSpc>
                <a:spcPts val="3800"/>
              </a:lnSpc>
              <a:spcBef>
                <a:spcPts val="0"/>
              </a:spcBef>
              <a:buNone/>
            </a:pPr>
            <a:r>
              <a:rPr lang="en-US" dirty="0" smtClean="0"/>
              <a:t>All models adequately predicted performance and ranks</a:t>
            </a:r>
          </a:p>
          <a:p>
            <a:pPr marL="45720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D3052C-48B8-49A1-BD91-C0F7EF44493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4949" y="1493837"/>
            <a:ext cx="9072563" cy="5426167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RQ1)</a:t>
            </a: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US" sz="3200" dirty="0" smtClean="0">
              <a:latin typeface="+mj-lt"/>
            </a:endParaRP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3200" dirty="0" smtClean="0">
                <a:latin typeface="+mj-lt"/>
              </a:rPr>
              <a:t>RQ2)</a:t>
            </a: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US" sz="3200" dirty="0" smtClean="0">
              <a:latin typeface="+mj-lt"/>
            </a:endParaRP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US" sz="3200" dirty="0" smtClean="0">
              <a:latin typeface="+mj-lt"/>
            </a:endParaRP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US" sz="3200" dirty="0" smtClean="0">
              <a:latin typeface="+mj-lt"/>
            </a:endParaRP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US" sz="1200" dirty="0" smtClean="0">
              <a:latin typeface="+mj-lt"/>
            </a:endParaRP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3200" dirty="0" smtClean="0">
                <a:latin typeface="+mj-lt"/>
              </a:rPr>
              <a:t>RQ3)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Questions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7" name="Picture 23" descr="MCBD00028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8677" y="3194052"/>
            <a:ext cx="2799436" cy="2745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C8C1D-9BC2-4D53-B327-E2F15A38D83B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Gaps in Related 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1730974"/>
            <a:ext cx="9072563" cy="51730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Existing approaches do not consider</a:t>
            </a:r>
          </a:p>
          <a:p>
            <a:pPr lvl="1"/>
            <a:r>
              <a:rPr lang="en-US" dirty="0" smtClean="0"/>
              <a:t>VM image composition</a:t>
            </a:r>
          </a:p>
          <a:p>
            <a:pPr lvl="1"/>
            <a:r>
              <a:rPr lang="en-US" dirty="0" smtClean="0"/>
              <a:t>Complementary component placements</a:t>
            </a:r>
          </a:p>
          <a:p>
            <a:pPr lvl="1"/>
            <a:r>
              <a:rPr lang="en-US" dirty="0" smtClean="0"/>
              <a:t>Interference among components</a:t>
            </a:r>
          </a:p>
          <a:p>
            <a:pPr lvl="1"/>
            <a:r>
              <a:rPr lang="en-US" dirty="0" smtClean="0"/>
              <a:t>Minimization of resources (# VMs)</a:t>
            </a:r>
          </a:p>
          <a:p>
            <a:pPr lvl="1"/>
            <a:r>
              <a:rPr lang="en-US" dirty="0" smtClean="0"/>
              <a:t>Load balancing of physical resources</a:t>
            </a:r>
          </a:p>
          <a:p>
            <a:r>
              <a:rPr lang="en-US" dirty="0" smtClean="0"/>
              <a:t>Performance models ignore</a:t>
            </a:r>
          </a:p>
          <a:p>
            <a:pPr lvl="1"/>
            <a:r>
              <a:rPr lang="en-US" dirty="0" smtClean="0"/>
              <a:t>Disk I/O </a:t>
            </a:r>
          </a:p>
          <a:p>
            <a:pPr lvl="1"/>
            <a:r>
              <a:rPr lang="en-US" dirty="0" smtClean="0"/>
              <a:t>Network I/O</a:t>
            </a:r>
          </a:p>
          <a:p>
            <a:pPr lvl="1"/>
            <a:r>
              <a:rPr lang="en-US" dirty="0" smtClean="0"/>
              <a:t>VM and component location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044184" y="7006699"/>
            <a:ext cx="3529584" cy="40248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Approaches &amp; Gaps				   </a:t>
            </a:r>
            <a:fld id="{137BAA2B-477D-4A42-ADB1-2085E37C0D0C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5" name="Picture 4" descr="ga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7789" y="4770437"/>
            <a:ext cx="3326423" cy="2162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1382712" y="1646237"/>
            <a:ext cx="8382000" cy="5562600"/>
            <a:chOff x="773112" y="1826892"/>
            <a:chExt cx="8382000" cy="5562600"/>
          </a:xfrm>
        </p:grpSpPr>
        <p:sp>
          <p:nvSpPr>
            <p:cNvPr id="4" name="Cloud 3"/>
            <p:cNvSpPr/>
            <p:nvPr/>
          </p:nvSpPr>
          <p:spPr bwMode="auto">
            <a:xfrm>
              <a:off x="773112" y="2588892"/>
              <a:ext cx="8382000" cy="4800600"/>
            </a:xfrm>
            <a:prstGeom prst="cloud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700" dirty="0"/>
                <a:t>	</a:t>
              </a:r>
              <a:r>
                <a:rPr lang="en-US" sz="1700" dirty="0" smtClean="0"/>
                <a:t>	</a:t>
              </a:r>
              <a:r>
                <a:rPr lang="en-US" sz="1500" dirty="0" smtClean="0"/>
                <a:t>Application</a:t>
              </a:r>
            </a:p>
            <a:p>
              <a:r>
                <a:rPr lang="en-US" sz="1500" dirty="0" smtClean="0"/>
                <a:t>		Servers</a:t>
              </a: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2373312" y="4722492"/>
              <a:ext cx="1828800" cy="381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1" dirty="0" smtClean="0"/>
                <a:t>Load Balancer</a:t>
              </a:r>
            </a:p>
          </p:txBody>
        </p:sp>
        <p:grpSp>
          <p:nvGrpSpPr>
            <p:cNvPr id="3" name="Group 14"/>
            <p:cNvGrpSpPr/>
            <p:nvPr/>
          </p:nvGrpSpPr>
          <p:grpSpPr>
            <a:xfrm>
              <a:off x="1611312" y="5179692"/>
              <a:ext cx="3276600" cy="1295400"/>
              <a:chOff x="3897312" y="4160837"/>
              <a:chExt cx="3276600" cy="1295400"/>
            </a:xfrm>
          </p:grpSpPr>
          <p:sp>
            <p:nvSpPr>
              <p:cNvPr id="5" name="computr3"/>
              <p:cNvSpPr>
                <a:spLocks noEditPoints="1" noChangeArrowheads="1"/>
              </p:cNvSpPr>
              <p:nvPr/>
            </p:nvSpPr>
            <p:spPr bwMode="auto">
              <a:xfrm>
                <a:off x="4049712" y="4618037"/>
                <a:ext cx="762000" cy="609600"/>
              </a:xfrm>
              <a:custGeom>
                <a:avLst/>
                <a:gdLst>
                  <a:gd name="T0" fmla="*/ 0 w 21600"/>
                  <a:gd name="T1" fmla="*/ 10800 h 21600"/>
                  <a:gd name="T2" fmla="*/ 10800 w 21600"/>
                  <a:gd name="T3" fmla="*/ 0 h 21600"/>
                  <a:gd name="T4" fmla="*/ 10800 w 21600"/>
                  <a:gd name="T5" fmla="*/ 21600 h 21600"/>
                  <a:gd name="T6" fmla="*/ 18135 w 21600"/>
                  <a:gd name="T7" fmla="*/ 10800 h 21600"/>
                  <a:gd name="T8" fmla="*/ 7811 w 21600"/>
                  <a:gd name="T9" fmla="*/ 2584 h 21600"/>
                  <a:gd name="T10" fmla="*/ 16359 w 21600"/>
                  <a:gd name="T11" fmla="*/ 117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8250" y="17743"/>
                    </a:moveTo>
                    <a:lnTo>
                      <a:pt x="17557" y="16971"/>
                    </a:lnTo>
                    <a:lnTo>
                      <a:pt x="5429" y="16971"/>
                    </a:lnTo>
                    <a:lnTo>
                      <a:pt x="4736" y="17743"/>
                    </a:lnTo>
                    <a:lnTo>
                      <a:pt x="18250" y="17743"/>
                    </a:lnTo>
                    <a:close/>
                  </a:path>
                  <a:path w="21600" h="21600" extrusionOk="0">
                    <a:moveTo>
                      <a:pt x="18250" y="17743"/>
                    </a:moveTo>
                    <a:moveTo>
                      <a:pt x="19405" y="19131"/>
                    </a:moveTo>
                    <a:lnTo>
                      <a:pt x="18712" y="18360"/>
                    </a:lnTo>
                    <a:lnTo>
                      <a:pt x="4274" y="18360"/>
                    </a:lnTo>
                    <a:lnTo>
                      <a:pt x="3581" y="19131"/>
                    </a:lnTo>
                    <a:lnTo>
                      <a:pt x="19405" y="19131"/>
                    </a:lnTo>
                    <a:close/>
                  </a:path>
                  <a:path w="21600" h="21600" extrusionOk="0">
                    <a:moveTo>
                      <a:pt x="19405" y="19131"/>
                    </a:moveTo>
                    <a:moveTo>
                      <a:pt x="20560" y="20520"/>
                    </a:moveTo>
                    <a:lnTo>
                      <a:pt x="19867" y="19749"/>
                    </a:lnTo>
                    <a:lnTo>
                      <a:pt x="3119" y="19749"/>
                    </a:lnTo>
                    <a:lnTo>
                      <a:pt x="2426" y="20520"/>
                    </a:lnTo>
                    <a:lnTo>
                      <a:pt x="20560" y="20520"/>
                    </a:lnTo>
                    <a:close/>
                  </a:path>
                  <a:path w="21600" h="21600" extrusionOk="0">
                    <a:moveTo>
                      <a:pt x="20560" y="20520"/>
                    </a:moveTo>
                    <a:moveTo>
                      <a:pt x="4620" y="16971"/>
                    </a:moveTo>
                    <a:lnTo>
                      <a:pt x="5313" y="16200"/>
                    </a:lnTo>
                    <a:lnTo>
                      <a:pt x="7624" y="16200"/>
                    </a:lnTo>
                    <a:lnTo>
                      <a:pt x="7624" y="14194"/>
                    </a:lnTo>
                    <a:lnTo>
                      <a:pt x="5891" y="14194"/>
                    </a:lnTo>
                    <a:lnTo>
                      <a:pt x="5891" y="0"/>
                    </a:lnTo>
                    <a:lnTo>
                      <a:pt x="12013" y="0"/>
                    </a:lnTo>
                    <a:lnTo>
                      <a:pt x="18135" y="0"/>
                    </a:lnTo>
                    <a:lnTo>
                      <a:pt x="18135" y="10800"/>
                    </a:lnTo>
                    <a:lnTo>
                      <a:pt x="18135" y="14194"/>
                    </a:ln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17788" y="16200"/>
                    </a:lnTo>
                    <a:lnTo>
                      <a:pt x="19059" y="17743"/>
                    </a:lnTo>
                    <a:lnTo>
                      <a:pt x="21022" y="19903"/>
                    </a:lnTo>
                    <a:lnTo>
                      <a:pt x="21253" y="20057"/>
                    </a:lnTo>
                    <a:lnTo>
                      <a:pt x="21369" y="20366"/>
                    </a:lnTo>
                    <a:lnTo>
                      <a:pt x="21600" y="20674"/>
                    </a:lnTo>
                    <a:lnTo>
                      <a:pt x="21600" y="20829"/>
                    </a:lnTo>
                    <a:lnTo>
                      <a:pt x="21600" y="20983"/>
                    </a:lnTo>
                    <a:lnTo>
                      <a:pt x="21600" y="21137"/>
                    </a:lnTo>
                    <a:lnTo>
                      <a:pt x="21600" y="21291"/>
                    </a:lnTo>
                    <a:lnTo>
                      <a:pt x="21484" y="21446"/>
                    </a:lnTo>
                    <a:lnTo>
                      <a:pt x="21369" y="21446"/>
                    </a:lnTo>
                    <a:lnTo>
                      <a:pt x="21138" y="21600"/>
                    </a:lnTo>
                    <a:lnTo>
                      <a:pt x="21022" y="21600"/>
                    </a:lnTo>
                    <a:lnTo>
                      <a:pt x="10973" y="21600"/>
                    </a:lnTo>
                    <a:lnTo>
                      <a:pt x="2079" y="21600"/>
                    </a:lnTo>
                    <a:lnTo>
                      <a:pt x="1848" y="21600"/>
                    </a:lnTo>
                    <a:lnTo>
                      <a:pt x="1733" y="21446"/>
                    </a:lnTo>
                    <a:lnTo>
                      <a:pt x="1617" y="21446"/>
                    </a:lnTo>
                    <a:lnTo>
                      <a:pt x="1502" y="21291"/>
                    </a:lnTo>
                    <a:lnTo>
                      <a:pt x="1386" y="21291"/>
                    </a:lnTo>
                    <a:lnTo>
                      <a:pt x="1386" y="21137"/>
                    </a:lnTo>
                    <a:lnTo>
                      <a:pt x="1386" y="20983"/>
                    </a:lnTo>
                    <a:lnTo>
                      <a:pt x="1386" y="20829"/>
                    </a:lnTo>
                    <a:lnTo>
                      <a:pt x="1502" y="20674"/>
                    </a:lnTo>
                    <a:lnTo>
                      <a:pt x="1617" y="20366"/>
                    </a:lnTo>
                    <a:lnTo>
                      <a:pt x="1733" y="20057"/>
                    </a:lnTo>
                    <a:lnTo>
                      <a:pt x="1964" y="19903"/>
                    </a:lnTo>
                    <a:lnTo>
                      <a:pt x="0" y="19903"/>
                    </a:lnTo>
                    <a:lnTo>
                      <a:pt x="0" y="10800"/>
                    </a:lnTo>
                    <a:lnTo>
                      <a:pt x="0" y="2777"/>
                    </a:lnTo>
                    <a:lnTo>
                      <a:pt x="4620" y="2777"/>
                    </a:lnTo>
                    <a:lnTo>
                      <a:pt x="4620" y="16971"/>
                    </a:lnTo>
                    <a:moveTo>
                      <a:pt x="4620" y="16971"/>
                    </a:moveTo>
                    <a:moveTo>
                      <a:pt x="4620" y="16971"/>
                    </a:moveTo>
                    <a:lnTo>
                      <a:pt x="4158" y="17434"/>
                    </a:lnTo>
                    <a:lnTo>
                      <a:pt x="2541" y="19286"/>
                    </a:lnTo>
                    <a:lnTo>
                      <a:pt x="1964" y="19903"/>
                    </a:lnTo>
                    <a:lnTo>
                      <a:pt x="4620" y="16971"/>
                    </a:lnTo>
                    <a:close/>
                  </a:path>
                  <a:path w="21600" h="21600" extrusionOk="0">
                    <a:moveTo>
                      <a:pt x="7624" y="2314"/>
                    </a:moveTo>
                    <a:moveTo>
                      <a:pt x="16402" y="2314"/>
                    </a:moveTo>
                    <a:lnTo>
                      <a:pt x="16402" y="11880"/>
                    </a:lnTo>
                    <a:lnTo>
                      <a:pt x="7624" y="11880"/>
                    </a:lnTo>
                    <a:lnTo>
                      <a:pt x="7624" y="2314"/>
                    </a:lnTo>
                    <a:close/>
                  </a:path>
                  <a:path w="21600" h="21600" extrusionOk="0">
                    <a:moveTo>
                      <a:pt x="578" y="4011"/>
                    </a:moveTo>
                    <a:moveTo>
                      <a:pt x="4043" y="4011"/>
                    </a:moveTo>
                    <a:lnTo>
                      <a:pt x="4043" y="4320"/>
                    </a:lnTo>
                    <a:lnTo>
                      <a:pt x="578" y="4320"/>
                    </a:lnTo>
                    <a:lnTo>
                      <a:pt x="578" y="4011"/>
                    </a:lnTo>
                    <a:close/>
                    <a:moveTo>
                      <a:pt x="7624" y="14194"/>
                    </a:move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7624" y="16200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" name="Flowchart: Magnetic Disk 8"/>
              <p:cNvSpPr/>
              <p:nvPr/>
            </p:nvSpPr>
            <p:spPr bwMode="auto">
              <a:xfrm>
                <a:off x="3897312" y="4160837"/>
                <a:ext cx="3276600" cy="1295400"/>
              </a:xfrm>
              <a:prstGeom prst="flowChartMagneticDisk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 smtClean="0"/>
              </a:p>
            </p:txBody>
          </p:sp>
          <p:sp>
            <p:nvSpPr>
              <p:cNvPr id="12" name="computr3"/>
              <p:cNvSpPr>
                <a:spLocks noEditPoints="1" noChangeArrowheads="1"/>
              </p:cNvSpPr>
              <p:nvPr/>
            </p:nvSpPr>
            <p:spPr bwMode="auto">
              <a:xfrm>
                <a:off x="4811712" y="4618037"/>
                <a:ext cx="762000" cy="609600"/>
              </a:xfrm>
              <a:custGeom>
                <a:avLst/>
                <a:gdLst>
                  <a:gd name="T0" fmla="*/ 0 w 21600"/>
                  <a:gd name="T1" fmla="*/ 10800 h 21600"/>
                  <a:gd name="T2" fmla="*/ 10800 w 21600"/>
                  <a:gd name="T3" fmla="*/ 0 h 21600"/>
                  <a:gd name="T4" fmla="*/ 10800 w 21600"/>
                  <a:gd name="T5" fmla="*/ 21600 h 21600"/>
                  <a:gd name="T6" fmla="*/ 18135 w 21600"/>
                  <a:gd name="T7" fmla="*/ 10800 h 21600"/>
                  <a:gd name="T8" fmla="*/ 7811 w 21600"/>
                  <a:gd name="T9" fmla="*/ 2584 h 21600"/>
                  <a:gd name="T10" fmla="*/ 16359 w 21600"/>
                  <a:gd name="T11" fmla="*/ 117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8250" y="17743"/>
                    </a:moveTo>
                    <a:lnTo>
                      <a:pt x="17557" y="16971"/>
                    </a:lnTo>
                    <a:lnTo>
                      <a:pt x="5429" y="16971"/>
                    </a:lnTo>
                    <a:lnTo>
                      <a:pt x="4736" y="17743"/>
                    </a:lnTo>
                    <a:lnTo>
                      <a:pt x="18250" y="17743"/>
                    </a:lnTo>
                    <a:close/>
                  </a:path>
                  <a:path w="21600" h="21600" extrusionOk="0">
                    <a:moveTo>
                      <a:pt x="18250" y="17743"/>
                    </a:moveTo>
                    <a:moveTo>
                      <a:pt x="19405" y="19131"/>
                    </a:moveTo>
                    <a:lnTo>
                      <a:pt x="18712" y="18360"/>
                    </a:lnTo>
                    <a:lnTo>
                      <a:pt x="4274" y="18360"/>
                    </a:lnTo>
                    <a:lnTo>
                      <a:pt x="3581" y="19131"/>
                    </a:lnTo>
                    <a:lnTo>
                      <a:pt x="19405" y="19131"/>
                    </a:lnTo>
                    <a:close/>
                  </a:path>
                  <a:path w="21600" h="21600" extrusionOk="0">
                    <a:moveTo>
                      <a:pt x="19405" y="19131"/>
                    </a:moveTo>
                    <a:moveTo>
                      <a:pt x="20560" y="20520"/>
                    </a:moveTo>
                    <a:lnTo>
                      <a:pt x="19867" y="19749"/>
                    </a:lnTo>
                    <a:lnTo>
                      <a:pt x="3119" y="19749"/>
                    </a:lnTo>
                    <a:lnTo>
                      <a:pt x="2426" y="20520"/>
                    </a:lnTo>
                    <a:lnTo>
                      <a:pt x="20560" y="20520"/>
                    </a:lnTo>
                    <a:close/>
                  </a:path>
                  <a:path w="21600" h="21600" extrusionOk="0">
                    <a:moveTo>
                      <a:pt x="20560" y="20520"/>
                    </a:moveTo>
                    <a:moveTo>
                      <a:pt x="4620" y="16971"/>
                    </a:moveTo>
                    <a:lnTo>
                      <a:pt x="5313" y="16200"/>
                    </a:lnTo>
                    <a:lnTo>
                      <a:pt x="7624" y="16200"/>
                    </a:lnTo>
                    <a:lnTo>
                      <a:pt x="7624" y="14194"/>
                    </a:lnTo>
                    <a:lnTo>
                      <a:pt x="5891" y="14194"/>
                    </a:lnTo>
                    <a:lnTo>
                      <a:pt x="5891" y="0"/>
                    </a:lnTo>
                    <a:lnTo>
                      <a:pt x="12013" y="0"/>
                    </a:lnTo>
                    <a:lnTo>
                      <a:pt x="18135" y="0"/>
                    </a:lnTo>
                    <a:lnTo>
                      <a:pt x="18135" y="10800"/>
                    </a:lnTo>
                    <a:lnTo>
                      <a:pt x="18135" y="14194"/>
                    </a:ln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17788" y="16200"/>
                    </a:lnTo>
                    <a:lnTo>
                      <a:pt x="19059" y="17743"/>
                    </a:lnTo>
                    <a:lnTo>
                      <a:pt x="21022" y="19903"/>
                    </a:lnTo>
                    <a:lnTo>
                      <a:pt x="21253" y="20057"/>
                    </a:lnTo>
                    <a:lnTo>
                      <a:pt x="21369" y="20366"/>
                    </a:lnTo>
                    <a:lnTo>
                      <a:pt x="21600" y="20674"/>
                    </a:lnTo>
                    <a:lnTo>
                      <a:pt x="21600" y="20829"/>
                    </a:lnTo>
                    <a:lnTo>
                      <a:pt x="21600" y="20983"/>
                    </a:lnTo>
                    <a:lnTo>
                      <a:pt x="21600" y="21137"/>
                    </a:lnTo>
                    <a:lnTo>
                      <a:pt x="21600" y="21291"/>
                    </a:lnTo>
                    <a:lnTo>
                      <a:pt x="21484" y="21446"/>
                    </a:lnTo>
                    <a:lnTo>
                      <a:pt x="21369" y="21446"/>
                    </a:lnTo>
                    <a:lnTo>
                      <a:pt x="21138" y="21600"/>
                    </a:lnTo>
                    <a:lnTo>
                      <a:pt x="21022" y="21600"/>
                    </a:lnTo>
                    <a:lnTo>
                      <a:pt x="10973" y="21600"/>
                    </a:lnTo>
                    <a:lnTo>
                      <a:pt x="2079" y="21600"/>
                    </a:lnTo>
                    <a:lnTo>
                      <a:pt x="1848" y="21600"/>
                    </a:lnTo>
                    <a:lnTo>
                      <a:pt x="1733" y="21446"/>
                    </a:lnTo>
                    <a:lnTo>
                      <a:pt x="1617" y="21446"/>
                    </a:lnTo>
                    <a:lnTo>
                      <a:pt x="1502" y="21291"/>
                    </a:lnTo>
                    <a:lnTo>
                      <a:pt x="1386" y="21291"/>
                    </a:lnTo>
                    <a:lnTo>
                      <a:pt x="1386" y="21137"/>
                    </a:lnTo>
                    <a:lnTo>
                      <a:pt x="1386" y="20983"/>
                    </a:lnTo>
                    <a:lnTo>
                      <a:pt x="1386" y="20829"/>
                    </a:lnTo>
                    <a:lnTo>
                      <a:pt x="1502" y="20674"/>
                    </a:lnTo>
                    <a:lnTo>
                      <a:pt x="1617" y="20366"/>
                    </a:lnTo>
                    <a:lnTo>
                      <a:pt x="1733" y="20057"/>
                    </a:lnTo>
                    <a:lnTo>
                      <a:pt x="1964" y="19903"/>
                    </a:lnTo>
                    <a:lnTo>
                      <a:pt x="0" y="19903"/>
                    </a:lnTo>
                    <a:lnTo>
                      <a:pt x="0" y="10800"/>
                    </a:lnTo>
                    <a:lnTo>
                      <a:pt x="0" y="2777"/>
                    </a:lnTo>
                    <a:lnTo>
                      <a:pt x="4620" y="2777"/>
                    </a:lnTo>
                    <a:lnTo>
                      <a:pt x="4620" y="16971"/>
                    </a:lnTo>
                    <a:moveTo>
                      <a:pt x="4620" y="16971"/>
                    </a:moveTo>
                    <a:moveTo>
                      <a:pt x="4620" y="16971"/>
                    </a:moveTo>
                    <a:lnTo>
                      <a:pt x="4158" y="17434"/>
                    </a:lnTo>
                    <a:lnTo>
                      <a:pt x="2541" y="19286"/>
                    </a:lnTo>
                    <a:lnTo>
                      <a:pt x="1964" y="19903"/>
                    </a:lnTo>
                    <a:lnTo>
                      <a:pt x="4620" y="16971"/>
                    </a:lnTo>
                    <a:close/>
                  </a:path>
                  <a:path w="21600" h="21600" extrusionOk="0">
                    <a:moveTo>
                      <a:pt x="7624" y="2314"/>
                    </a:moveTo>
                    <a:moveTo>
                      <a:pt x="16402" y="2314"/>
                    </a:moveTo>
                    <a:lnTo>
                      <a:pt x="16402" y="11880"/>
                    </a:lnTo>
                    <a:lnTo>
                      <a:pt x="7624" y="11880"/>
                    </a:lnTo>
                    <a:lnTo>
                      <a:pt x="7624" y="2314"/>
                    </a:lnTo>
                    <a:close/>
                  </a:path>
                  <a:path w="21600" h="21600" extrusionOk="0">
                    <a:moveTo>
                      <a:pt x="578" y="4011"/>
                    </a:moveTo>
                    <a:moveTo>
                      <a:pt x="4043" y="4011"/>
                    </a:moveTo>
                    <a:lnTo>
                      <a:pt x="4043" y="4320"/>
                    </a:lnTo>
                    <a:lnTo>
                      <a:pt x="578" y="4320"/>
                    </a:lnTo>
                    <a:lnTo>
                      <a:pt x="578" y="4011"/>
                    </a:lnTo>
                    <a:close/>
                    <a:moveTo>
                      <a:pt x="7624" y="14194"/>
                    </a:move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7624" y="16200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computr3"/>
              <p:cNvSpPr>
                <a:spLocks noEditPoints="1" noChangeArrowheads="1"/>
              </p:cNvSpPr>
              <p:nvPr/>
            </p:nvSpPr>
            <p:spPr bwMode="auto">
              <a:xfrm>
                <a:off x="5573712" y="4618037"/>
                <a:ext cx="762000" cy="609600"/>
              </a:xfrm>
              <a:custGeom>
                <a:avLst/>
                <a:gdLst>
                  <a:gd name="T0" fmla="*/ 0 w 21600"/>
                  <a:gd name="T1" fmla="*/ 10800 h 21600"/>
                  <a:gd name="T2" fmla="*/ 10800 w 21600"/>
                  <a:gd name="T3" fmla="*/ 0 h 21600"/>
                  <a:gd name="T4" fmla="*/ 10800 w 21600"/>
                  <a:gd name="T5" fmla="*/ 21600 h 21600"/>
                  <a:gd name="T6" fmla="*/ 18135 w 21600"/>
                  <a:gd name="T7" fmla="*/ 10800 h 21600"/>
                  <a:gd name="T8" fmla="*/ 7811 w 21600"/>
                  <a:gd name="T9" fmla="*/ 2584 h 21600"/>
                  <a:gd name="T10" fmla="*/ 16359 w 21600"/>
                  <a:gd name="T11" fmla="*/ 117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8250" y="17743"/>
                    </a:moveTo>
                    <a:lnTo>
                      <a:pt x="17557" y="16971"/>
                    </a:lnTo>
                    <a:lnTo>
                      <a:pt x="5429" y="16971"/>
                    </a:lnTo>
                    <a:lnTo>
                      <a:pt x="4736" y="17743"/>
                    </a:lnTo>
                    <a:lnTo>
                      <a:pt x="18250" y="17743"/>
                    </a:lnTo>
                    <a:close/>
                  </a:path>
                  <a:path w="21600" h="21600" extrusionOk="0">
                    <a:moveTo>
                      <a:pt x="18250" y="17743"/>
                    </a:moveTo>
                    <a:moveTo>
                      <a:pt x="19405" y="19131"/>
                    </a:moveTo>
                    <a:lnTo>
                      <a:pt x="18712" y="18360"/>
                    </a:lnTo>
                    <a:lnTo>
                      <a:pt x="4274" y="18360"/>
                    </a:lnTo>
                    <a:lnTo>
                      <a:pt x="3581" y="19131"/>
                    </a:lnTo>
                    <a:lnTo>
                      <a:pt x="19405" y="19131"/>
                    </a:lnTo>
                    <a:close/>
                  </a:path>
                  <a:path w="21600" h="21600" extrusionOk="0">
                    <a:moveTo>
                      <a:pt x="19405" y="19131"/>
                    </a:moveTo>
                    <a:moveTo>
                      <a:pt x="20560" y="20520"/>
                    </a:moveTo>
                    <a:lnTo>
                      <a:pt x="19867" y="19749"/>
                    </a:lnTo>
                    <a:lnTo>
                      <a:pt x="3119" y="19749"/>
                    </a:lnTo>
                    <a:lnTo>
                      <a:pt x="2426" y="20520"/>
                    </a:lnTo>
                    <a:lnTo>
                      <a:pt x="20560" y="20520"/>
                    </a:lnTo>
                    <a:close/>
                  </a:path>
                  <a:path w="21600" h="21600" extrusionOk="0">
                    <a:moveTo>
                      <a:pt x="20560" y="20520"/>
                    </a:moveTo>
                    <a:moveTo>
                      <a:pt x="4620" y="16971"/>
                    </a:moveTo>
                    <a:lnTo>
                      <a:pt x="5313" y="16200"/>
                    </a:lnTo>
                    <a:lnTo>
                      <a:pt x="7624" y="16200"/>
                    </a:lnTo>
                    <a:lnTo>
                      <a:pt x="7624" y="14194"/>
                    </a:lnTo>
                    <a:lnTo>
                      <a:pt x="5891" y="14194"/>
                    </a:lnTo>
                    <a:lnTo>
                      <a:pt x="5891" y="0"/>
                    </a:lnTo>
                    <a:lnTo>
                      <a:pt x="12013" y="0"/>
                    </a:lnTo>
                    <a:lnTo>
                      <a:pt x="18135" y="0"/>
                    </a:lnTo>
                    <a:lnTo>
                      <a:pt x="18135" y="10800"/>
                    </a:lnTo>
                    <a:lnTo>
                      <a:pt x="18135" y="14194"/>
                    </a:ln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17788" y="16200"/>
                    </a:lnTo>
                    <a:lnTo>
                      <a:pt x="19059" y="17743"/>
                    </a:lnTo>
                    <a:lnTo>
                      <a:pt x="21022" y="19903"/>
                    </a:lnTo>
                    <a:lnTo>
                      <a:pt x="21253" y="20057"/>
                    </a:lnTo>
                    <a:lnTo>
                      <a:pt x="21369" y="20366"/>
                    </a:lnTo>
                    <a:lnTo>
                      <a:pt x="21600" y="20674"/>
                    </a:lnTo>
                    <a:lnTo>
                      <a:pt x="21600" y="20829"/>
                    </a:lnTo>
                    <a:lnTo>
                      <a:pt x="21600" y="20983"/>
                    </a:lnTo>
                    <a:lnTo>
                      <a:pt x="21600" y="21137"/>
                    </a:lnTo>
                    <a:lnTo>
                      <a:pt x="21600" y="21291"/>
                    </a:lnTo>
                    <a:lnTo>
                      <a:pt x="21484" y="21446"/>
                    </a:lnTo>
                    <a:lnTo>
                      <a:pt x="21369" y="21446"/>
                    </a:lnTo>
                    <a:lnTo>
                      <a:pt x="21138" y="21600"/>
                    </a:lnTo>
                    <a:lnTo>
                      <a:pt x="21022" y="21600"/>
                    </a:lnTo>
                    <a:lnTo>
                      <a:pt x="10973" y="21600"/>
                    </a:lnTo>
                    <a:lnTo>
                      <a:pt x="2079" y="21600"/>
                    </a:lnTo>
                    <a:lnTo>
                      <a:pt x="1848" y="21600"/>
                    </a:lnTo>
                    <a:lnTo>
                      <a:pt x="1733" y="21446"/>
                    </a:lnTo>
                    <a:lnTo>
                      <a:pt x="1617" y="21446"/>
                    </a:lnTo>
                    <a:lnTo>
                      <a:pt x="1502" y="21291"/>
                    </a:lnTo>
                    <a:lnTo>
                      <a:pt x="1386" y="21291"/>
                    </a:lnTo>
                    <a:lnTo>
                      <a:pt x="1386" y="21137"/>
                    </a:lnTo>
                    <a:lnTo>
                      <a:pt x="1386" y="20983"/>
                    </a:lnTo>
                    <a:lnTo>
                      <a:pt x="1386" y="20829"/>
                    </a:lnTo>
                    <a:lnTo>
                      <a:pt x="1502" y="20674"/>
                    </a:lnTo>
                    <a:lnTo>
                      <a:pt x="1617" y="20366"/>
                    </a:lnTo>
                    <a:lnTo>
                      <a:pt x="1733" y="20057"/>
                    </a:lnTo>
                    <a:lnTo>
                      <a:pt x="1964" y="19903"/>
                    </a:lnTo>
                    <a:lnTo>
                      <a:pt x="0" y="19903"/>
                    </a:lnTo>
                    <a:lnTo>
                      <a:pt x="0" y="10800"/>
                    </a:lnTo>
                    <a:lnTo>
                      <a:pt x="0" y="2777"/>
                    </a:lnTo>
                    <a:lnTo>
                      <a:pt x="4620" y="2777"/>
                    </a:lnTo>
                    <a:lnTo>
                      <a:pt x="4620" y="16971"/>
                    </a:lnTo>
                    <a:moveTo>
                      <a:pt x="4620" y="16971"/>
                    </a:moveTo>
                    <a:moveTo>
                      <a:pt x="4620" y="16971"/>
                    </a:moveTo>
                    <a:lnTo>
                      <a:pt x="4158" y="17434"/>
                    </a:lnTo>
                    <a:lnTo>
                      <a:pt x="2541" y="19286"/>
                    </a:lnTo>
                    <a:lnTo>
                      <a:pt x="1964" y="19903"/>
                    </a:lnTo>
                    <a:lnTo>
                      <a:pt x="4620" y="16971"/>
                    </a:lnTo>
                    <a:close/>
                  </a:path>
                  <a:path w="21600" h="21600" extrusionOk="0">
                    <a:moveTo>
                      <a:pt x="7624" y="2314"/>
                    </a:moveTo>
                    <a:moveTo>
                      <a:pt x="16402" y="2314"/>
                    </a:moveTo>
                    <a:lnTo>
                      <a:pt x="16402" y="11880"/>
                    </a:lnTo>
                    <a:lnTo>
                      <a:pt x="7624" y="11880"/>
                    </a:lnTo>
                    <a:lnTo>
                      <a:pt x="7624" y="2314"/>
                    </a:lnTo>
                    <a:close/>
                  </a:path>
                  <a:path w="21600" h="21600" extrusionOk="0">
                    <a:moveTo>
                      <a:pt x="578" y="4011"/>
                    </a:moveTo>
                    <a:moveTo>
                      <a:pt x="4043" y="4011"/>
                    </a:moveTo>
                    <a:lnTo>
                      <a:pt x="4043" y="4320"/>
                    </a:lnTo>
                    <a:lnTo>
                      <a:pt x="578" y="4320"/>
                    </a:lnTo>
                    <a:lnTo>
                      <a:pt x="578" y="4011"/>
                    </a:lnTo>
                    <a:close/>
                    <a:moveTo>
                      <a:pt x="7624" y="14194"/>
                    </a:move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7624" y="16200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computr3"/>
              <p:cNvSpPr>
                <a:spLocks noEditPoints="1" noChangeArrowheads="1"/>
              </p:cNvSpPr>
              <p:nvPr/>
            </p:nvSpPr>
            <p:spPr bwMode="auto">
              <a:xfrm>
                <a:off x="6335712" y="4618037"/>
                <a:ext cx="762000" cy="609600"/>
              </a:xfrm>
              <a:custGeom>
                <a:avLst/>
                <a:gdLst>
                  <a:gd name="T0" fmla="*/ 0 w 21600"/>
                  <a:gd name="T1" fmla="*/ 10800 h 21600"/>
                  <a:gd name="T2" fmla="*/ 10800 w 21600"/>
                  <a:gd name="T3" fmla="*/ 0 h 21600"/>
                  <a:gd name="T4" fmla="*/ 10800 w 21600"/>
                  <a:gd name="T5" fmla="*/ 21600 h 21600"/>
                  <a:gd name="T6" fmla="*/ 18135 w 21600"/>
                  <a:gd name="T7" fmla="*/ 10800 h 21600"/>
                  <a:gd name="T8" fmla="*/ 7811 w 21600"/>
                  <a:gd name="T9" fmla="*/ 2584 h 21600"/>
                  <a:gd name="T10" fmla="*/ 16359 w 21600"/>
                  <a:gd name="T11" fmla="*/ 117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8250" y="17743"/>
                    </a:moveTo>
                    <a:lnTo>
                      <a:pt x="17557" y="16971"/>
                    </a:lnTo>
                    <a:lnTo>
                      <a:pt x="5429" y="16971"/>
                    </a:lnTo>
                    <a:lnTo>
                      <a:pt x="4736" y="17743"/>
                    </a:lnTo>
                    <a:lnTo>
                      <a:pt x="18250" y="17743"/>
                    </a:lnTo>
                    <a:close/>
                  </a:path>
                  <a:path w="21600" h="21600" extrusionOk="0">
                    <a:moveTo>
                      <a:pt x="18250" y="17743"/>
                    </a:moveTo>
                    <a:moveTo>
                      <a:pt x="19405" y="19131"/>
                    </a:moveTo>
                    <a:lnTo>
                      <a:pt x="18712" y="18360"/>
                    </a:lnTo>
                    <a:lnTo>
                      <a:pt x="4274" y="18360"/>
                    </a:lnTo>
                    <a:lnTo>
                      <a:pt x="3581" y="19131"/>
                    </a:lnTo>
                    <a:lnTo>
                      <a:pt x="19405" y="19131"/>
                    </a:lnTo>
                    <a:close/>
                  </a:path>
                  <a:path w="21600" h="21600" extrusionOk="0">
                    <a:moveTo>
                      <a:pt x="19405" y="19131"/>
                    </a:moveTo>
                    <a:moveTo>
                      <a:pt x="20560" y="20520"/>
                    </a:moveTo>
                    <a:lnTo>
                      <a:pt x="19867" y="19749"/>
                    </a:lnTo>
                    <a:lnTo>
                      <a:pt x="3119" y="19749"/>
                    </a:lnTo>
                    <a:lnTo>
                      <a:pt x="2426" y="20520"/>
                    </a:lnTo>
                    <a:lnTo>
                      <a:pt x="20560" y="20520"/>
                    </a:lnTo>
                    <a:close/>
                  </a:path>
                  <a:path w="21600" h="21600" extrusionOk="0">
                    <a:moveTo>
                      <a:pt x="20560" y="20520"/>
                    </a:moveTo>
                    <a:moveTo>
                      <a:pt x="4620" y="16971"/>
                    </a:moveTo>
                    <a:lnTo>
                      <a:pt x="5313" y="16200"/>
                    </a:lnTo>
                    <a:lnTo>
                      <a:pt x="7624" y="16200"/>
                    </a:lnTo>
                    <a:lnTo>
                      <a:pt x="7624" y="14194"/>
                    </a:lnTo>
                    <a:lnTo>
                      <a:pt x="5891" y="14194"/>
                    </a:lnTo>
                    <a:lnTo>
                      <a:pt x="5891" y="0"/>
                    </a:lnTo>
                    <a:lnTo>
                      <a:pt x="12013" y="0"/>
                    </a:lnTo>
                    <a:lnTo>
                      <a:pt x="18135" y="0"/>
                    </a:lnTo>
                    <a:lnTo>
                      <a:pt x="18135" y="10800"/>
                    </a:lnTo>
                    <a:lnTo>
                      <a:pt x="18135" y="14194"/>
                    </a:ln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17788" y="16200"/>
                    </a:lnTo>
                    <a:lnTo>
                      <a:pt x="19059" y="17743"/>
                    </a:lnTo>
                    <a:lnTo>
                      <a:pt x="21022" y="19903"/>
                    </a:lnTo>
                    <a:lnTo>
                      <a:pt x="21253" y="20057"/>
                    </a:lnTo>
                    <a:lnTo>
                      <a:pt x="21369" y="20366"/>
                    </a:lnTo>
                    <a:lnTo>
                      <a:pt x="21600" y="20674"/>
                    </a:lnTo>
                    <a:lnTo>
                      <a:pt x="21600" y="20829"/>
                    </a:lnTo>
                    <a:lnTo>
                      <a:pt x="21600" y="20983"/>
                    </a:lnTo>
                    <a:lnTo>
                      <a:pt x="21600" y="21137"/>
                    </a:lnTo>
                    <a:lnTo>
                      <a:pt x="21600" y="21291"/>
                    </a:lnTo>
                    <a:lnTo>
                      <a:pt x="21484" y="21446"/>
                    </a:lnTo>
                    <a:lnTo>
                      <a:pt x="21369" y="21446"/>
                    </a:lnTo>
                    <a:lnTo>
                      <a:pt x="21138" y="21600"/>
                    </a:lnTo>
                    <a:lnTo>
                      <a:pt x="21022" y="21600"/>
                    </a:lnTo>
                    <a:lnTo>
                      <a:pt x="10973" y="21600"/>
                    </a:lnTo>
                    <a:lnTo>
                      <a:pt x="2079" y="21600"/>
                    </a:lnTo>
                    <a:lnTo>
                      <a:pt x="1848" y="21600"/>
                    </a:lnTo>
                    <a:lnTo>
                      <a:pt x="1733" y="21446"/>
                    </a:lnTo>
                    <a:lnTo>
                      <a:pt x="1617" y="21446"/>
                    </a:lnTo>
                    <a:lnTo>
                      <a:pt x="1502" y="21291"/>
                    </a:lnTo>
                    <a:lnTo>
                      <a:pt x="1386" y="21291"/>
                    </a:lnTo>
                    <a:lnTo>
                      <a:pt x="1386" y="21137"/>
                    </a:lnTo>
                    <a:lnTo>
                      <a:pt x="1386" y="20983"/>
                    </a:lnTo>
                    <a:lnTo>
                      <a:pt x="1386" y="20829"/>
                    </a:lnTo>
                    <a:lnTo>
                      <a:pt x="1502" y="20674"/>
                    </a:lnTo>
                    <a:lnTo>
                      <a:pt x="1617" y="20366"/>
                    </a:lnTo>
                    <a:lnTo>
                      <a:pt x="1733" y="20057"/>
                    </a:lnTo>
                    <a:lnTo>
                      <a:pt x="1964" y="19903"/>
                    </a:lnTo>
                    <a:lnTo>
                      <a:pt x="0" y="19903"/>
                    </a:lnTo>
                    <a:lnTo>
                      <a:pt x="0" y="10800"/>
                    </a:lnTo>
                    <a:lnTo>
                      <a:pt x="0" y="2777"/>
                    </a:lnTo>
                    <a:lnTo>
                      <a:pt x="4620" y="2777"/>
                    </a:lnTo>
                    <a:lnTo>
                      <a:pt x="4620" y="16971"/>
                    </a:lnTo>
                    <a:moveTo>
                      <a:pt x="4620" y="16971"/>
                    </a:moveTo>
                    <a:moveTo>
                      <a:pt x="4620" y="16971"/>
                    </a:moveTo>
                    <a:lnTo>
                      <a:pt x="4158" y="17434"/>
                    </a:lnTo>
                    <a:lnTo>
                      <a:pt x="2541" y="19286"/>
                    </a:lnTo>
                    <a:lnTo>
                      <a:pt x="1964" y="19903"/>
                    </a:lnTo>
                    <a:lnTo>
                      <a:pt x="4620" y="16971"/>
                    </a:lnTo>
                    <a:close/>
                  </a:path>
                  <a:path w="21600" h="21600" extrusionOk="0">
                    <a:moveTo>
                      <a:pt x="7624" y="2314"/>
                    </a:moveTo>
                    <a:moveTo>
                      <a:pt x="16402" y="2314"/>
                    </a:moveTo>
                    <a:lnTo>
                      <a:pt x="16402" y="11880"/>
                    </a:lnTo>
                    <a:lnTo>
                      <a:pt x="7624" y="11880"/>
                    </a:lnTo>
                    <a:lnTo>
                      <a:pt x="7624" y="2314"/>
                    </a:lnTo>
                    <a:close/>
                  </a:path>
                  <a:path w="21600" h="21600" extrusionOk="0">
                    <a:moveTo>
                      <a:pt x="578" y="4011"/>
                    </a:moveTo>
                    <a:moveTo>
                      <a:pt x="4043" y="4011"/>
                    </a:moveTo>
                    <a:lnTo>
                      <a:pt x="4043" y="4320"/>
                    </a:lnTo>
                    <a:lnTo>
                      <a:pt x="578" y="4320"/>
                    </a:lnTo>
                    <a:lnTo>
                      <a:pt x="578" y="4011"/>
                    </a:lnTo>
                    <a:close/>
                    <a:moveTo>
                      <a:pt x="7624" y="14194"/>
                    </a:move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7624" y="16200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" name="Group 24"/>
            <p:cNvGrpSpPr/>
            <p:nvPr/>
          </p:nvGrpSpPr>
          <p:grpSpPr>
            <a:xfrm>
              <a:off x="3897312" y="3427092"/>
              <a:ext cx="2590800" cy="914400"/>
              <a:chOff x="3973512" y="2484437"/>
              <a:chExt cx="2590800" cy="914400"/>
            </a:xfrm>
          </p:grpSpPr>
          <p:sp>
            <p:nvSpPr>
              <p:cNvPr id="16" name="computr3"/>
              <p:cNvSpPr>
                <a:spLocks noEditPoints="1" noChangeArrowheads="1"/>
              </p:cNvSpPr>
              <p:nvPr/>
            </p:nvSpPr>
            <p:spPr bwMode="auto">
              <a:xfrm>
                <a:off x="4125912" y="2636837"/>
                <a:ext cx="762000" cy="609600"/>
              </a:xfrm>
              <a:custGeom>
                <a:avLst/>
                <a:gdLst>
                  <a:gd name="T0" fmla="*/ 0 w 21600"/>
                  <a:gd name="T1" fmla="*/ 10800 h 21600"/>
                  <a:gd name="T2" fmla="*/ 10800 w 21600"/>
                  <a:gd name="T3" fmla="*/ 0 h 21600"/>
                  <a:gd name="T4" fmla="*/ 10800 w 21600"/>
                  <a:gd name="T5" fmla="*/ 21600 h 21600"/>
                  <a:gd name="T6" fmla="*/ 18135 w 21600"/>
                  <a:gd name="T7" fmla="*/ 10800 h 21600"/>
                  <a:gd name="T8" fmla="*/ 7811 w 21600"/>
                  <a:gd name="T9" fmla="*/ 2584 h 21600"/>
                  <a:gd name="T10" fmla="*/ 16359 w 21600"/>
                  <a:gd name="T11" fmla="*/ 117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8250" y="17743"/>
                    </a:moveTo>
                    <a:lnTo>
                      <a:pt x="17557" y="16971"/>
                    </a:lnTo>
                    <a:lnTo>
                      <a:pt x="5429" y="16971"/>
                    </a:lnTo>
                    <a:lnTo>
                      <a:pt x="4736" y="17743"/>
                    </a:lnTo>
                    <a:lnTo>
                      <a:pt x="18250" y="17743"/>
                    </a:lnTo>
                    <a:close/>
                  </a:path>
                  <a:path w="21600" h="21600" extrusionOk="0">
                    <a:moveTo>
                      <a:pt x="18250" y="17743"/>
                    </a:moveTo>
                    <a:moveTo>
                      <a:pt x="19405" y="19131"/>
                    </a:moveTo>
                    <a:lnTo>
                      <a:pt x="18712" y="18360"/>
                    </a:lnTo>
                    <a:lnTo>
                      <a:pt x="4274" y="18360"/>
                    </a:lnTo>
                    <a:lnTo>
                      <a:pt x="3581" y="19131"/>
                    </a:lnTo>
                    <a:lnTo>
                      <a:pt x="19405" y="19131"/>
                    </a:lnTo>
                    <a:close/>
                  </a:path>
                  <a:path w="21600" h="21600" extrusionOk="0">
                    <a:moveTo>
                      <a:pt x="19405" y="19131"/>
                    </a:moveTo>
                    <a:moveTo>
                      <a:pt x="20560" y="20520"/>
                    </a:moveTo>
                    <a:lnTo>
                      <a:pt x="19867" y="19749"/>
                    </a:lnTo>
                    <a:lnTo>
                      <a:pt x="3119" y="19749"/>
                    </a:lnTo>
                    <a:lnTo>
                      <a:pt x="2426" y="20520"/>
                    </a:lnTo>
                    <a:lnTo>
                      <a:pt x="20560" y="20520"/>
                    </a:lnTo>
                    <a:close/>
                  </a:path>
                  <a:path w="21600" h="21600" extrusionOk="0">
                    <a:moveTo>
                      <a:pt x="20560" y="20520"/>
                    </a:moveTo>
                    <a:moveTo>
                      <a:pt x="4620" y="16971"/>
                    </a:moveTo>
                    <a:lnTo>
                      <a:pt x="5313" y="16200"/>
                    </a:lnTo>
                    <a:lnTo>
                      <a:pt x="7624" y="16200"/>
                    </a:lnTo>
                    <a:lnTo>
                      <a:pt x="7624" y="14194"/>
                    </a:lnTo>
                    <a:lnTo>
                      <a:pt x="5891" y="14194"/>
                    </a:lnTo>
                    <a:lnTo>
                      <a:pt x="5891" y="0"/>
                    </a:lnTo>
                    <a:lnTo>
                      <a:pt x="12013" y="0"/>
                    </a:lnTo>
                    <a:lnTo>
                      <a:pt x="18135" y="0"/>
                    </a:lnTo>
                    <a:lnTo>
                      <a:pt x="18135" y="10800"/>
                    </a:lnTo>
                    <a:lnTo>
                      <a:pt x="18135" y="14194"/>
                    </a:ln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17788" y="16200"/>
                    </a:lnTo>
                    <a:lnTo>
                      <a:pt x="19059" y="17743"/>
                    </a:lnTo>
                    <a:lnTo>
                      <a:pt x="21022" y="19903"/>
                    </a:lnTo>
                    <a:lnTo>
                      <a:pt x="21253" y="20057"/>
                    </a:lnTo>
                    <a:lnTo>
                      <a:pt x="21369" y="20366"/>
                    </a:lnTo>
                    <a:lnTo>
                      <a:pt x="21600" y="20674"/>
                    </a:lnTo>
                    <a:lnTo>
                      <a:pt x="21600" y="20829"/>
                    </a:lnTo>
                    <a:lnTo>
                      <a:pt x="21600" y="20983"/>
                    </a:lnTo>
                    <a:lnTo>
                      <a:pt x="21600" y="21137"/>
                    </a:lnTo>
                    <a:lnTo>
                      <a:pt x="21600" y="21291"/>
                    </a:lnTo>
                    <a:lnTo>
                      <a:pt x="21484" y="21446"/>
                    </a:lnTo>
                    <a:lnTo>
                      <a:pt x="21369" y="21446"/>
                    </a:lnTo>
                    <a:lnTo>
                      <a:pt x="21138" y="21600"/>
                    </a:lnTo>
                    <a:lnTo>
                      <a:pt x="21022" y="21600"/>
                    </a:lnTo>
                    <a:lnTo>
                      <a:pt x="10973" y="21600"/>
                    </a:lnTo>
                    <a:lnTo>
                      <a:pt x="2079" y="21600"/>
                    </a:lnTo>
                    <a:lnTo>
                      <a:pt x="1848" y="21600"/>
                    </a:lnTo>
                    <a:lnTo>
                      <a:pt x="1733" y="21446"/>
                    </a:lnTo>
                    <a:lnTo>
                      <a:pt x="1617" y="21446"/>
                    </a:lnTo>
                    <a:lnTo>
                      <a:pt x="1502" y="21291"/>
                    </a:lnTo>
                    <a:lnTo>
                      <a:pt x="1386" y="21291"/>
                    </a:lnTo>
                    <a:lnTo>
                      <a:pt x="1386" y="21137"/>
                    </a:lnTo>
                    <a:lnTo>
                      <a:pt x="1386" y="20983"/>
                    </a:lnTo>
                    <a:lnTo>
                      <a:pt x="1386" y="20829"/>
                    </a:lnTo>
                    <a:lnTo>
                      <a:pt x="1502" y="20674"/>
                    </a:lnTo>
                    <a:lnTo>
                      <a:pt x="1617" y="20366"/>
                    </a:lnTo>
                    <a:lnTo>
                      <a:pt x="1733" y="20057"/>
                    </a:lnTo>
                    <a:lnTo>
                      <a:pt x="1964" y="19903"/>
                    </a:lnTo>
                    <a:lnTo>
                      <a:pt x="0" y="19903"/>
                    </a:lnTo>
                    <a:lnTo>
                      <a:pt x="0" y="10800"/>
                    </a:lnTo>
                    <a:lnTo>
                      <a:pt x="0" y="2777"/>
                    </a:lnTo>
                    <a:lnTo>
                      <a:pt x="4620" y="2777"/>
                    </a:lnTo>
                    <a:lnTo>
                      <a:pt x="4620" y="16971"/>
                    </a:lnTo>
                    <a:moveTo>
                      <a:pt x="4620" y="16971"/>
                    </a:moveTo>
                    <a:moveTo>
                      <a:pt x="4620" y="16971"/>
                    </a:moveTo>
                    <a:lnTo>
                      <a:pt x="4158" y="17434"/>
                    </a:lnTo>
                    <a:lnTo>
                      <a:pt x="2541" y="19286"/>
                    </a:lnTo>
                    <a:lnTo>
                      <a:pt x="1964" y="19903"/>
                    </a:lnTo>
                    <a:lnTo>
                      <a:pt x="4620" y="16971"/>
                    </a:lnTo>
                    <a:close/>
                  </a:path>
                  <a:path w="21600" h="21600" extrusionOk="0">
                    <a:moveTo>
                      <a:pt x="7624" y="2314"/>
                    </a:moveTo>
                    <a:moveTo>
                      <a:pt x="16402" y="2314"/>
                    </a:moveTo>
                    <a:lnTo>
                      <a:pt x="16402" y="11880"/>
                    </a:lnTo>
                    <a:lnTo>
                      <a:pt x="7624" y="11880"/>
                    </a:lnTo>
                    <a:lnTo>
                      <a:pt x="7624" y="2314"/>
                    </a:lnTo>
                    <a:close/>
                  </a:path>
                  <a:path w="21600" h="21600" extrusionOk="0">
                    <a:moveTo>
                      <a:pt x="578" y="4011"/>
                    </a:moveTo>
                    <a:moveTo>
                      <a:pt x="4043" y="4011"/>
                    </a:moveTo>
                    <a:lnTo>
                      <a:pt x="4043" y="4320"/>
                    </a:lnTo>
                    <a:lnTo>
                      <a:pt x="578" y="4320"/>
                    </a:lnTo>
                    <a:lnTo>
                      <a:pt x="578" y="4011"/>
                    </a:lnTo>
                    <a:close/>
                    <a:moveTo>
                      <a:pt x="7624" y="14194"/>
                    </a:move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7624" y="16200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Rounded Rectangle 16"/>
              <p:cNvSpPr/>
              <p:nvPr/>
            </p:nvSpPr>
            <p:spPr bwMode="auto">
              <a:xfrm>
                <a:off x="3973512" y="2484437"/>
                <a:ext cx="2590800" cy="91440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 smtClean="0"/>
              </a:p>
            </p:txBody>
          </p:sp>
          <p:sp>
            <p:nvSpPr>
              <p:cNvPr id="18" name="computr3"/>
              <p:cNvSpPr>
                <a:spLocks noEditPoints="1" noChangeArrowheads="1"/>
              </p:cNvSpPr>
              <p:nvPr/>
            </p:nvSpPr>
            <p:spPr bwMode="auto">
              <a:xfrm>
                <a:off x="4887912" y="2636837"/>
                <a:ext cx="762000" cy="609600"/>
              </a:xfrm>
              <a:custGeom>
                <a:avLst/>
                <a:gdLst>
                  <a:gd name="T0" fmla="*/ 0 w 21600"/>
                  <a:gd name="T1" fmla="*/ 10800 h 21600"/>
                  <a:gd name="T2" fmla="*/ 10800 w 21600"/>
                  <a:gd name="T3" fmla="*/ 0 h 21600"/>
                  <a:gd name="T4" fmla="*/ 10800 w 21600"/>
                  <a:gd name="T5" fmla="*/ 21600 h 21600"/>
                  <a:gd name="T6" fmla="*/ 18135 w 21600"/>
                  <a:gd name="T7" fmla="*/ 10800 h 21600"/>
                  <a:gd name="T8" fmla="*/ 7811 w 21600"/>
                  <a:gd name="T9" fmla="*/ 2584 h 21600"/>
                  <a:gd name="T10" fmla="*/ 16359 w 21600"/>
                  <a:gd name="T11" fmla="*/ 117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8250" y="17743"/>
                    </a:moveTo>
                    <a:lnTo>
                      <a:pt x="17557" y="16971"/>
                    </a:lnTo>
                    <a:lnTo>
                      <a:pt x="5429" y="16971"/>
                    </a:lnTo>
                    <a:lnTo>
                      <a:pt x="4736" y="17743"/>
                    </a:lnTo>
                    <a:lnTo>
                      <a:pt x="18250" y="17743"/>
                    </a:lnTo>
                    <a:close/>
                  </a:path>
                  <a:path w="21600" h="21600" extrusionOk="0">
                    <a:moveTo>
                      <a:pt x="18250" y="17743"/>
                    </a:moveTo>
                    <a:moveTo>
                      <a:pt x="19405" y="19131"/>
                    </a:moveTo>
                    <a:lnTo>
                      <a:pt x="18712" y="18360"/>
                    </a:lnTo>
                    <a:lnTo>
                      <a:pt x="4274" y="18360"/>
                    </a:lnTo>
                    <a:lnTo>
                      <a:pt x="3581" y="19131"/>
                    </a:lnTo>
                    <a:lnTo>
                      <a:pt x="19405" y="19131"/>
                    </a:lnTo>
                    <a:close/>
                  </a:path>
                  <a:path w="21600" h="21600" extrusionOk="0">
                    <a:moveTo>
                      <a:pt x="19405" y="19131"/>
                    </a:moveTo>
                    <a:moveTo>
                      <a:pt x="20560" y="20520"/>
                    </a:moveTo>
                    <a:lnTo>
                      <a:pt x="19867" y="19749"/>
                    </a:lnTo>
                    <a:lnTo>
                      <a:pt x="3119" y="19749"/>
                    </a:lnTo>
                    <a:lnTo>
                      <a:pt x="2426" y="20520"/>
                    </a:lnTo>
                    <a:lnTo>
                      <a:pt x="20560" y="20520"/>
                    </a:lnTo>
                    <a:close/>
                  </a:path>
                  <a:path w="21600" h="21600" extrusionOk="0">
                    <a:moveTo>
                      <a:pt x="20560" y="20520"/>
                    </a:moveTo>
                    <a:moveTo>
                      <a:pt x="4620" y="16971"/>
                    </a:moveTo>
                    <a:lnTo>
                      <a:pt x="5313" y="16200"/>
                    </a:lnTo>
                    <a:lnTo>
                      <a:pt x="7624" y="16200"/>
                    </a:lnTo>
                    <a:lnTo>
                      <a:pt x="7624" y="14194"/>
                    </a:lnTo>
                    <a:lnTo>
                      <a:pt x="5891" y="14194"/>
                    </a:lnTo>
                    <a:lnTo>
                      <a:pt x="5891" y="0"/>
                    </a:lnTo>
                    <a:lnTo>
                      <a:pt x="12013" y="0"/>
                    </a:lnTo>
                    <a:lnTo>
                      <a:pt x="18135" y="0"/>
                    </a:lnTo>
                    <a:lnTo>
                      <a:pt x="18135" y="10800"/>
                    </a:lnTo>
                    <a:lnTo>
                      <a:pt x="18135" y="14194"/>
                    </a:ln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17788" y="16200"/>
                    </a:lnTo>
                    <a:lnTo>
                      <a:pt x="19059" y="17743"/>
                    </a:lnTo>
                    <a:lnTo>
                      <a:pt x="21022" y="19903"/>
                    </a:lnTo>
                    <a:lnTo>
                      <a:pt x="21253" y="20057"/>
                    </a:lnTo>
                    <a:lnTo>
                      <a:pt x="21369" y="20366"/>
                    </a:lnTo>
                    <a:lnTo>
                      <a:pt x="21600" y="20674"/>
                    </a:lnTo>
                    <a:lnTo>
                      <a:pt x="21600" y="20829"/>
                    </a:lnTo>
                    <a:lnTo>
                      <a:pt x="21600" y="20983"/>
                    </a:lnTo>
                    <a:lnTo>
                      <a:pt x="21600" y="21137"/>
                    </a:lnTo>
                    <a:lnTo>
                      <a:pt x="21600" y="21291"/>
                    </a:lnTo>
                    <a:lnTo>
                      <a:pt x="21484" y="21446"/>
                    </a:lnTo>
                    <a:lnTo>
                      <a:pt x="21369" y="21446"/>
                    </a:lnTo>
                    <a:lnTo>
                      <a:pt x="21138" y="21600"/>
                    </a:lnTo>
                    <a:lnTo>
                      <a:pt x="21022" y="21600"/>
                    </a:lnTo>
                    <a:lnTo>
                      <a:pt x="10973" y="21600"/>
                    </a:lnTo>
                    <a:lnTo>
                      <a:pt x="2079" y="21600"/>
                    </a:lnTo>
                    <a:lnTo>
                      <a:pt x="1848" y="21600"/>
                    </a:lnTo>
                    <a:lnTo>
                      <a:pt x="1733" y="21446"/>
                    </a:lnTo>
                    <a:lnTo>
                      <a:pt x="1617" y="21446"/>
                    </a:lnTo>
                    <a:lnTo>
                      <a:pt x="1502" y="21291"/>
                    </a:lnTo>
                    <a:lnTo>
                      <a:pt x="1386" y="21291"/>
                    </a:lnTo>
                    <a:lnTo>
                      <a:pt x="1386" y="21137"/>
                    </a:lnTo>
                    <a:lnTo>
                      <a:pt x="1386" y="20983"/>
                    </a:lnTo>
                    <a:lnTo>
                      <a:pt x="1386" y="20829"/>
                    </a:lnTo>
                    <a:lnTo>
                      <a:pt x="1502" y="20674"/>
                    </a:lnTo>
                    <a:lnTo>
                      <a:pt x="1617" y="20366"/>
                    </a:lnTo>
                    <a:lnTo>
                      <a:pt x="1733" y="20057"/>
                    </a:lnTo>
                    <a:lnTo>
                      <a:pt x="1964" y="19903"/>
                    </a:lnTo>
                    <a:lnTo>
                      <a:pt x="0" y="19903"/>
                    </a:lnTo>
                    <a:lnTo>
                      <a:pt x="0" y="10800"/>
                    </a:lnTo>
                    <a:lnTo>
                      <a:pt x="0" y="2777"/>
                    </a:lnTo>
                    <a:lnTo>
                      <a:pt x="4620" y="2777"/>
                    </a:lnTo>
                    <a:lnTo>
                      <a:pt x="4620" y="16971"/>
                    </a:lnTo>
                    <a:moveTo>
                      <a:pt x="4620" y="16971"/>
                    </a:moveTo>
                    <a:moveTo>
                      <a:pt x="4620" y="16971"/>
                    </a:moveTo>
                    <a:lnTo>
                      <a:pt x="4158" y="17434"/>
                    </a:lnTo>
                    <a:lnTo>
                      <a:pt x="2541" y="19286"/>
                    </a:lnTo>
                    <a:lnTo>
                      <a:pt x="1964" y="19903"/>
                    </a:lnTo>
                    <a:lnTo>
                      <a:pt x="4620" y="16971"/>
                    </a:lnTo>
                    <a:close/>
                  </a:path>
                  <a:path w="21600" h="21600" extrusionOk="0">
                    <a:moveTo>
                      <a:pt x="7624" y="2314"/>
                    </a:moveTo>
                    <a:moveTo>
                      <a:pt x="16402" y="2314"/>
                    </a:moveTo>
                    <a:lnTo>
                      <a:pt x="16402" y="11880"/>
                    </a:lnTo>
                    <a:lnTo>
                      <a:pt x="7624" y="11880"/>
                    </a:lnTo>
                    <a:lnTo>
                      <a:pt x="7624" y="2314"/>
                    </a:lnTo>
                    <a:close/>
                  </a:path>
                  <a:path w="21600" h="21600" extrusionOk="0">
                    <a:moveTo>
                      <a:pt x="578" y="4011"/>
                    </a:moveTo>
                    <a:moveTo>
                      <a:pt x="4043" y="4011"/>
                    </a:moveTo>
                    <a:lnTo>
                      <a:pt x="4043" y="4320"/>
                    </a:lnTo>
                    <a:lnTo>
                      <a:pt x="578" y="4320"/>
                    </a:lnTo>
                    <a:lnTo>
                      <a:pt x="578" y="4011"/>
                    </a:lnTo>
                    <a:close/>
                    <a:moveTo>
                      <a:pt x="7624" y="14194"/>
                    </a:move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7624" y="16200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computr3"/>
              <p:cNvSpPr>
                <a:spLocks noEditPoints="1" noChangeArrowheads="1"/>
              </p:cNvSpPr>
              <p:nvPr/>
            </p:nvSpPr>
            <p:spPr bwMode="auto">
              <a:xfrm>
                <a:off x="5649912" y="2636837"/>
                <a:ext cx="762000" cy="609600"/>
              </a:xfrm>
              <a:custGeom>
                <a:avLst/>
                <a:gdLst>
                  <a:gd name="T0" fmla="*/ 0 w 21600"/>
                  <a:gd name="T1" fmla="*/ 10800 h 21600"/>
                  <a:gd name="T2" fmla="*/ 10800 w 21600"/>
                  <a:gd name="T3" fmla="*/ 0 h 21600"/>
                  <a:gd name="T4" fmla="*/ 10800 w 21600"/>
                  <a:gd name="T5" fmla="*/ 21600 h 21600"/>
                  <a:gd name="T6" fmla="*/ 18135 w 21600"/>
                  <a:gd name="T7" fmla="*/ 10800 h 21600"/>
                  <a:gd name="T8" fmla="*/ 7811 w 21600"/>
                  <a:gd name="T9" fmla="*/ 2584 h 21600"/>
                  <a:gd name="T10" fmla="*/ 16359 w 21600"/>
                  <a:gd name="T11" fmla="*/ 117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8250" y="17743"/>
                    </a:moveTo>
                    <a:lnTo>
                      <a:pt x="17557" y="16971"/>
                    </a:lnTo>
                    <a:lnTo>
                      <a:pt x="5429" y="16971"/>
                    </a:lnTo>
                    <a:lnTo>
                      <a:pt x="4736" y="17743"/>
                    </a:lnTo>
                    <a:lnTo>
                      <a:pt x="18250" y="17743"/>
                    </a:lnTo>
                    <a:close/>
                  </a:path>
                  <a:path w="21600" h="21600" extrusionOk="0">
                    <a:moveTo>
                      <a:pt x="18250" y="17743"/>
                    </a:moveTo>
                    <a:moveTo>
                      <a:pt x="19405" y="19131"/>
                    </a:moveTo>
                    <a:lnTo>
                      <a:pt x="18712" y="18360"/>
                    </a:lnTo>
                    <a:lnTo>
                      <a:pt x="4274" y="18360"/>
                    </a:lnTo>
                    <a:lnTo>
                      <a:pt x="3581" y="19131"/>
                    </a:lnTo>
                    <a:lnTo>
                      <a:pt x="19405" y="19131"/>
                    </a:lnTo>
                    <a:close/>
                  </a:path>
                  <a:path w="21600" h="21600" extrusionOk="0">
                    <a:moveTo>
                      <a:pt x="19405" y="19131"/>
                    </a:moveTo>
                    <a:moveTo>
                      <a:pt x="20560" y="20520"/>
                    </a:moveTo>
                    <a:lnTo>
                      <a:pt x="19867" y="19749"/>
                    </a:lnTo>
                    <a:lnTo>
                      <a:pt x="3119" y="19749"/>
                    </a:lnTo>
                    <a:lnTo>
                      <a:pt x="2426" y="20520"/>
                    </a:lnTo>
                    <a:lnTo>
                      <a:pt x="20560" y="20520"/>
                    </a:lnTo>
                    <a:close/>
                  </a:path>
                  <a:path w="21600" h="21600" extrusionOk="0">
                    <a:moveTo>
                      <a:pt x="20560" y="20520"/>
                    </a:moveTo>
                    <a:moveTo>
                      <a:pt x="4620" y="16971"/>
                    </a:moveTo>
                    <a:lnTo>
                      <a:pt x="5313" y="16200"/>
                    </a:lnTo>
                    <a:lnTo>
                      <a:pt x="7624" y="16200"/>
                    </a:lnTo>
                    <a:lnTo>
                      <a:pt x="7624" y="14194"/>
                    </a:lnTo>
                    <a:lnTo>
                      <a:pt x="5891" y="14194"/>
                    </a:lnTo>
                    <a:lnTo>
                      <a:pt x="5891" y="0"/>
                    </a:lnTo>
                    <a:lnTo>
                      <a:pt x="12013" y="0"/>
                    </a:lnTo>
                    <a:lnTo>
                      <a:pt x="18135" y="0"/>
                    </a:lnTo>
                    <a:lnTo>
                      <a:pt x="18135" y="10800"/>
                    </a:lnTo>
                    <a:lnTo>
                      <a:pt x="18135" y="14194"/>
                    </a:ln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17788" y="16200"/>
                    </a:lnTo>
                    <a:lnTo>
                      <a:pt x="19059" y="17743"/>
                    </a:lnTo>
                    <a:lnTo>
                      <a:pt x="21022" y="19903"/>
                    </a:lnTo>
                    <a:lnTo>
                      <a:pt x="21253" y="20057"/>
                    </a:lnTo>
                    <a:lnTo>
                      <a:pt x="21369" y="20366"/>
                    </a:lnTo>
                    <a:lnTo>
                      <a:pt x="21600" y="20674"/>
                    </a:lnTo>
                    <a:lnTo>
                      <a:pt x="21600" y="20829"/>
                    </a:lnTo>
                    <a:lnTo>
                      <a:pt x="21600" y="20983"/>
                    </a:lnTo>
                    <a:lnTo>
                      <a:pt x="21600" y="21137"/>
                    </a:lnTo>
                    <a:lnTo>
                      <a:pt x="21600" y="21291"/>
                    </a:lnTo>
                    <a:lnTo>
                      <a:pt x="21484" y="21446"/>
                    </a:lnTo>
                    <a:lnTo>
                      <a:pt x="21369" y="21446"/>
                    </a:lnTo>
                    <a:lnTo>
                      <a:pt x="21138" y="21600"/>
                    </a:lnTo>
                    <a:lnTo>
                      <a:pt x="21022" y="21600"/>
                    </a:lnTo>
                    <a:lnTo>
                      <a:pt x="10973" y="21600"/>
                    </a:lnTo>
                    <a:lnTo>
                      <a:pt x="2079" y="21600"/>
                    </a:lnTo>
                    <a:lnTo>
                      <a:pt x="1848" y="21600"/>
                    </a:lnTo>
                    <a:lnTo>
                      <a:pt x="1733" y="21446"/>
                    </a:lnTo>
                    <a:lnTo>
                      <a:pt x="1617" y="21446"/>
                    </a:lnTo>
                    <a:lnTo>
                      <a:pt x="1502" y="21291"/>
                    </a:lnTo>
                    <a:lnTo>
                      <a:pt x="1386" y="21291"/>
                    </a:lnTo>
                    <a:lnTo>
                      <a:pt x="1386" y="21137"/>
                    </a:lnTo>
                    <a:lnTo>
                      <a:pt x="1386" y="20983"/>
                    </a:lnTo>
                    <a:lnTo>
                      <a:pt x="1386" y="20829"/>
                    </a:lnTo>
                    <a:lnTo>
                      <a:pt x="1502" y="20674"/>
                    </a:lnTo>
                    <a:lnTo>
                      <a:pt x="1617" y="20366"/>
                    </a:lnTo>
                    <a:lnTo>
                      <a:pt x="1733" y="20057"/>
                    </a:lnTo>
                    <a:lnTo>
                      <a:pt x="1964" y="19903"/>
                    </a:lnTo>
                    <a:lnTo>
                      <a:pt x="0" y="19903"/>
                    </a:lnTo>
                    <a:lnTo>
                      <a:pt x="0" y="10800"/>
                    </a:lnTo>
                    <a:lnTo>
                      <a:pt x="0" y="2777"/>
                    </a:lnTo>
                    <a:lnTo>
                      <a:pt x="4620" y="2777"/>
                    </a:lnTo>
                    <a:lnTo>
                      <a:pt x="4620" y="16971"/>
                    </a:lnTo>
                    <a:moveTo>
                      <a:pt x="4620" y="16971"/>
                    </a:moveTo>
                    <a:moveTo>
                      <a:pt x="4620" y="16971"/>
                    </a:moveTo>
                    <a:lnTo>
                      <a:pt x="4158" y="17434"/>
                    </a:lnTo>
                    <a:lnTo>
                      <a:pt x="2541" y="19286"/>
                    </a:lnTo>
                    <a:lnTo>
                      <a:pt x="1964" y="19903"/>
                    </a:lnTo>
                    <a:lnTo>
                      <a:pt x="4620" y="16971"/>
                    </a:lnTo>
                    <a:close/>
                  </a:path>
                  <a:path w="21600" h="21600" extrusionOk="0">
                    <a:moveTo>
                      <a:pt x="7624" y="2314"/>
                    </a:moveTo>
                    <a:moveTo>
                      <a:pt x="16402" y="2314"/>
                    </a:moveTo>
                    <a:lnTo>
                      <a:pt x="16402" y="11880"/>
                    </a:lnTo>
                    <a:lnTo>
                      <a:pt x="7624" y="11880"/>
                    </a:lnTo>
                    <a:lnTo>
                      <a:pt x="7624" y="2314"/>
                    </a:lnTo>
                    <a:close/>
                  </a:path>
                  <a:path w="21600" h="21600" extrusionOk="0">
                    <a:moveTo>
                      <a:pt x="578" y="4011"/>
                    </a:moveTo>
                    <a:moveTo>
                      <a:pt x="4043" y="4011"/>
                    </a:moveTo>
                    <a:lnTo>
                      <a:pt x="4043" y="4320"/>
                    </a:lnTo>
                    <a:lnTo>
                      <a:pt x="578" y="4320"/>
                    </a:lnTo>
                    <a:lnTo>
                      <a:pt x="578" y="4011"/>
                    </a:lnTo>
                    <a:close/>
                    <a:moveTo>
                      <a:pt x="7624" y="14194"/>
                    </a:move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7624" y="16200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7" name="Group 22"/>
            <p:cNvGrpSpPr/>
            <p:nvPr/>
          </p:nvGrpSpPr>
          <p:grpSpPr>
            <a:xfrm>
              <a:off x="5878512" y="5027292"/>
              <a:ext cx="1143000" cy="1066800"/>
              <a:chOff x="5345112" y="3932237"/>
              <a:chExt cx="1143000" cy="1066800"/>
            </a:xfrm>
          </p:grpSpPr>
          <p:sp>
            <p:nvSpPr>
              <p:cNvPr id="21" name="computr3"/>
              <p:cNvSpPr>
                <a:spLocks noEditPoints="1" noChangeArrowheads="1"/>
              </p:cNvSpPr>
              <p:nvPr/>
            </p:nvSpPr>
            <p:spPr bwMode="auto">
              <a:xfrm>
                <a:off x="5497512" y="4313237"/>
                <a:ext cx="762000" cy="609600"/>
              </a:xfrm>
              <a:custGeom>
                <a:avLst/>
                <a:gdLst>
                  <a:gd name="T0" fmla="*/ 0 w 21600"/>
                  <a:gd name="T1" fmla="*/ 10800 h 21600"/>
                  <a:gd name="T2" fmla="*/ 10800 w 21600"/>
                  <a:gd name="T3" fmla="*/ 0 h 21600"/>
                  <a:gd name="T4" fmla="*/ 10800 w 21600"/>
                  <a:gd name="T5" fmla="*/ 21600 h 21600"/>
                  <a:gd name="T6" fmla="*/ 18135 w 21600"/>
                  <a:gd name="T7" fmla="*/ 10800 h 21600"/>
                  <a:gd name="T8" fmla="*/ 7811 w 21600"/>
                  <a:gd name="T9" fmla="*/ 2584 h 21600"/>
                  <a:gd name="T10" fmla="*/ 16359 w 21600"/>
                  <a:gd name="T11" fmla="*/ 117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8250" y="17743"/>
                    </a:moveTo>
                    <a:lnTo>
                      <a:pt x="17557" y="16971"/>
                    </a:lnTo>
                    <a:lnTo>
                      <a:pt x="5429" y="16971"/>
                    </a:lnTo>
                    <a:lnTo>
                      <a:pt x="4736" y="17743"/>
                    </a:lnTo>
                    <a:lnTo>
                      <a:pt x="18250" y="17743"/>
                    </a:lnTo>
                    <a:close/>
                  </a:path>
                  <a:path w="21600" h="21600" extrusionOk="0">
                    <a:moveTo>
                      <a:pt x="18250" y="17743"/>
                    </a:moveTo>
                    <a:moveTo>
                      <a:pt x="19405" y="19131"/>
                    </a:moveTo>
                    <a:lnTo>
                      <a:pt x="18712" y="18360"/>
                    </a:lnTo>
                    <a:lnTo>
                      <a:pt x="4274" y="18360"/>
                    </a:lnTo>
                    <a:lnTo>
                      <a:pt x="3581" y="19131"/>
                    </a:lnTo>
                    <a:lnTo>
                      <a:pt x="19405" y="19131"/>
                    </a:lnTo>
                    <a:close/>
                  </a:path>
                  <a:path w="21600" h="21600" extrusionOk="0">
                    <a:moveTo>
                      <a:pt x="19405" y="19131"/>
                    </a:moveTo>
                    <a:moveTo>
                      <a:pt x="20560" y="20520"/>
                    </a:moveTo>
                    <a:lnTo>
                      <a:pt x="19867" y="19749"/>
                    </a:lnTo>
                    <a:lnTo>
                      <a:pt x="3119" y="19749"/>
                    </a:lnTo>
                    <a:lnTo>
                      <a:pt x="2426" y="20520"/>
                    </a:lnTo>
                    <a:lnTo>
                      <a:pt x="20560" y="20520"/>
                    </a:lnTo>
                    <a:close/>
                  </a:path>
                  <a:path w="21600" h="21600" extrusionOk="0">
                    <a:moveTo>
                      <a:pt x="20560" y="20520"/>
                    </a:moveTo>
                    <a:moveTo>
                      <a:pt x="4620" y="16971"/>
                    </a:moveTo>
                    <a:lnTo>
                      <a:pt x="5313" y="16200"/>
                    </a:lnTo>
                    <a:lnTo>
                      <a:pt x="7624" y="16200"/>
                    </a:lnTo>
                    <a:lnTo>
                      <a:pt x="7624" y="14194"/>
                    </a:lnTo>
                    <a:lnTo>
                      <a:pt x="5891" y="14194"/>
                    </a:lnTo>
                    <a:lnTo>
                      <a:pt x="5891" y="0"/>
                    </a:lnTo>
                    <a:lnTo>
                      <a:pt x="12013" y="0"/>
                    </a:lnTo>
                    <a:lnTo>
                      <a:pt x="18135" y="0"/>
                    </a:lnTo>
                    <a:lnTo>
                      <a:pt x="18135" y="10800"/>
                    </a:lnTo>
                    <a:lnTo>
                      <a:pt x="18135" y="14194"/>
                    </a:ln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17788" y="16200"/>
                    </a:lnTo>
                    <a:lnTo>
                      <a:pt x="19059" y="17743"/>
                    </a:lnTo>
                    <a:lnTo>
                      <a:pt x="21022" y="19903"/>
                    </a:lnTo>
                    <a:lnTo>
                      <a:pt x="21253" y="20057"/>
                    </a:lnTo>
                    <a:lnTo>
                      <a:pt x="21369" y="20366"/>
                    </a:lnTo>
                    <a:lnTo>
                      <a:pt x="21600" y="20674"/>
                    </a:lnTo>
                    <a:lnTo>
                      <a:pt x="21600" y="20829"/>
                    </a:lnTo>
                    <a:lnTo>
                      <a:pt x="21600" y="20983"/>
                    </a:lnTo>
                    <a:lnTo>
                      <a:pt x="21600" y="21137"/>
                    </a:lnTo>
                    <a:lnTo>
                      <a:pt x="21600" y="21291"/>
                    </a:lnTo>
                    <a:lnTo>
                      <a:pt x="21484" y="21446"/>
                    </a:lnTo>
                    <a:lnTo>
                      <a:pt x="21369" y="21446"/>
                    </a:lnTo>
                    <a:lnTo>
                      <a:pt x="21138" y="21600"/>
                    </a:lnTo>
                    <a:lnTo>
                      <a:pt x="21022" y="21600"/>
                    </a:lnTo>
                    <a:lnTo>
                      <a:pt x="10973" y="21600"/>
                    </a:lnTo>
                    <a:lnTo>
                      <a:pt x="2079" y="21600"/>
                    </a:lnTo>
                    <a:lnTo>
                      <a:pt x="1848" y="21600"/>
                    </a:lnTo>
                    <a:lnTo>
                      <a:pt x="1733" y="21446"/>
                    </a:lnTo>
                    <a:lnTo>
                      <a:pt x="1617" y="21446"/>
                    </a:lnTo>
                    <a:lnTo>
                      <a:pt x="1502" y="21291"/>
                    </a:lnTo>
                    <a:lnTo>
                      <a:pt x="1386" y="21291"/>
                    </a:lnTo>
                    <a:lnTo>
                      <a:pt x="1386" y="21137"/>
                    </a:lnTo>
                    <a:lnTo>
                      <a:pt x="1386" y="20983"/>
                    </a:lnTo>
                    <a:lnTo>
                      <a:pt x="1386" y="20829"/>
                    </a:lnTo>
                    <a:lnTo>
                      <a:pt x="1502" y="20674"/>
                    </a:lnTo>
                    <a:lnTo>
                      <a:pt x="1617" y="20366"/>
                    </a:lnTo>
                    <a:lnTo>
                      <a:pt x="1733" y="20057"/>
                    </a:lnTo>
                    <a:lnTo>
                      <a:pt x="1964" y="19903"/>
                    </a:lnTo>
                    <a:lnTo>
                      <a:pt x="0" y="19903"/>
                    </a:lnTo>
                    <a:lnTo>
                      <a:pt x="0" y="10800"/>
                    </a:lnTo>
                    <a:lnTo>
                      <a:pt x="0" y="2777"/>
                    </a:lnTo>
                    <a:lnTo>
                      <a:pt x="4620" y="2777"/>
                    </a:lnTo>
                    <a:lnTo>
                      <a:pt x="4620" y="16971"/>
                    </a:lnTo>
                    <a:moveTo>
                      <a:pt x="4620" y="16971"/>
                    </a:moveTo>
                    <a:moveTo>
                      <a:pt x="4620" y="16971"/>
                    </a:moveTo>
                    <a:lnTo>
                      <a:pt x="4158" y="17434"/>
                    </a:lnTo>
                    <a:lnTo>
                      <a:pt x="2541" y="19286"/>
                    </a:lnTo>
                    <a:lnTo>
                      <a:pt x="1964" y="19903"/>
                    </a:lnTo>
                    <a:lnTo>
                      <a:pt x="4620" y="16971"/>
                    </a:lnTo>
                    <a:close/>
                  </a:path>
                  <a:path w="21600" h="21600" extrusionOk="0">
                    <a:moveTo>
                      <a:pt x="7624" y="2314"/>
                    </a:moveTo>
                    <a:moveTo>
                      <a:pt x="16402" y="2314"/>
                    </a:moveTo>
                    <a:lnTo>
                      <a:pt x="16402" y="11880"/>
                    </a:lnTo>
                    <a:lnTo>
                      <a:pt x="7624" y="11880"/>
                    </a:lnTo>
                    <a:lnTo>
                      <a:pt x="7624" y="2314"/>
                    </a:lnTo>
                    <a:close/>
                  </a:path>
                  <a:path w="21600" h="21600" extrusionOk="0">
                    <a:moveTo>
                      <a:pt x="578" y="4011"/>
                    </a:moveTo>
                    <a:moveTo>
                      <a:pt x="4043" y="4011"/>
                    </a:moveTo>
                    <a:lnTo>
                      <a:pt x="4043" y="4320"/>
                    </a:lnTo>
                    <a:lnTo>
                      <a:pt x="578" y="4320"/>
                    </a:lnTo>
                    <a:lnTo>
                      <a:pt x="578" y="4011"/>
                    </a:lnTo>
                    <a:close/>
                    <a:moveTo>
                      <a:pt x="7624" y="14194"/>
                    </a:move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7624" y="16200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lowchart: Magnetic Disk 21"/>
              <p:cNvSpPr/>
              <p:nvPr/>
            </p:nvSpPr>
            <p:spPr bwMode="auto">
              <a:xfrm>
                <a:off x="5345112" y="3932237"/>
                <a:ext cx="1143000" cy="1066800"/>
              </a:xfrm>
              <a:prstGeom prst="flowChartMagneticDisk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 smtClean="0"/>
              </a:p>
            </p:txBody>
          </p:sp>
        </p:grpSp>
        <p:sp>
          <p:nvSpPr>
            <p:cNvPr id="24" name="Rounded Rectangle 23"/>
            <p:cNvSpPr/>
            <p:nvPr/>
          </p:nvSpPr>
          <p:spPr bwMode="auto">
            <a:xfrm>
              <a:off x="4354512" y="2817492"/>
              <a:ext cx="1828800" cy="381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1" dirty="0" smtClean="0"/>
                <a:t>Load Balancer</a:t>
              </a:r>
            </a:p>
          </p:txBody>
        </p:sp>
        <p:cxnSp>
          <p:nvCxnSpPr>
            <p:cNvPr id="35" name="Straight Connector 34"/>
            <p:cNvCxnSpPr>
              <a:stCxn id="8" idx="2"/>
            </p:cNvCxnSpPr>
            <p:nvPr/>
          </p:nvCxnSpPr>
          <p:spPr bwMode="auto">
            <a:xfrm rot="5400000">
              <a:off x="2449512" y="4798692"/>
              <a:ext cx="533400" cy="11430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>
              <a:stCxn id="8" idx="2"/>
            </p:cNvCxnSpPr>
            <p:nvPr/>
          </p:nvCxnSpPr>
          <p:spPr bwMode="auto">
            <a:xfrm rot="5400000">
              <a:off x="2830512" y="5179692"/>
              <a:ext cx="533400" cy="3810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>
              <a:stCxn id="8" idx="2"/>
            </p:cNvCxnSpPr>
            <p:nvPr/>
          </p:nvCxnSpPr>
          <p:spPr bwMode="auto">
            <a:xfrm rot="16200000" flipH="1">
              <a:off x="3211512" y="5179692"/>
              <a:ext cx="533400" cy="3810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>
              <a:stCxn id="8" idx="2"/>
            </p:cNvCxnSpPr>
            <p:nvPr/>
          </p:nvCxnSpPr>
          <p:spPr bwMode="auto">
            <a:xfrm rot="16200000" flipH="1">
              <a:off x="3592512" y="4798692"/>
              <a:ext cx="533400" cy="11430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 rot="5400000">
              <a:off x="4431506" y="2359498"/>
              <a:ext cx="914400" cy="158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 bwMode="auto">
            <a:xfrm rot="5400000">
              <a:off x="4660106" y="2359498"/>
              <a:ext cx="914400" cy="158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9" name="Straight Arrow Connector 58"/>
            <p:cNvCxnSpPr/>
            <p:nvPr/>
          </p:nvCxnSpPr>
          <p:spPr bwMode="auto">
            <a:xfrm rot="5400000">
              <a:off x="4887118" y="2359498"/>
              <a:ext cx="914400" cy="158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0" name="Straight Arrow Connector 59"/>
            <p:cNvCxnSpPr/>
            <p:nvPr/>
          </p:nvCxnSpPr>
          <p:spPr bwMode="auto">
            <a:xfrm rot="5400000">
              <a:off x="5115718" y="2359498"/>
              <a:ext cx="914400" cy="158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1" name="Straight Arrow Connector 60"/>
            <p:cNvCxnSpPr/>
            <p:nvPr/>
          </p:nvCxnSpPr>
          <p:spPr bwMode="auto">
            <a:xfrm rot="5400000">
              <a:off x="5344318" y="2359498"/>
              <a:ext cx="914400" cy="158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 rot="5400000">
              <a:off x="4202906" y="2359498"/>
              <a:ext cx="914400" cy="158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 bwMode="auto">
            <a:xfrm rot="5400000">
              <a:off x="3974306" y="2359498"/>
              <a:ext cx="914400" cy="158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4" name="Straight Arrow Connector 63"/>
            <p:cNvCxnSpPr/>
            <p:nvPr/>
          </p:nvCxnSpPr>
          <p:spPr bwMode="auto">
            <a:xfrm rot="5400000">
              <a:off x="5572918" y="2359498"/>
              <a:ext cx="914400" cy="158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7" name="Straight Connector 66"/>
            <p:cNvCxnSpPr>
              <a:stCxn id="24" idx="2"/>
            </p:cNvCxnSpPr>
            <p:nvPr/>
          </p:nvCxnSpPr>
          <p:spPr bwMode="auto">
            <a:xfrm rot="5400000">
              <a:off x="4659312" y="2969892"/>
              <a:ext cx="381000" cy="8382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>
              <a:stCxn id="24" idx="2"/>
            </p:cNvCxnSpPr>
            <p:nvPr/>
          </p:nvCxnSpPr>
          <p:spPr bwMode="auto">
            <a:xfrm rot="16200000" flipH="1">
              <a:off x="5421312" y="3046092"/>
              <a:ext cx="381000" cy="6858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>
              <a:stCxn id="24" idx="2"/>
            </p:cNvCxnSpPr>
            <p:nvPr/>
          </p:nvCxnSpPr>
          <p:spPr bwMode="auto">
            <a:xfrm rot="5400000">
              <a:off x="5040312" y="3350892"/>
              <a:ext cx="381000" cy="762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2" name="Rounded Rectangle 71"/>
            <p:cNvSpPr/>
            <p:nvPr/>
          </p:nvSpPr>
          <p:spPr bwMode="auto">
            <a:xfrm>
              <a:off x="4125912" y="1826892"/>
              <a:ext cx="2209800" cy="4572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Service Requests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573712" y="6170292"/>
              <a:ext cx="2000804" cy="3356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/>
                <a:t>noSQL data stores</a:t>
              </a:r>
              <a:endParaRPr lang="en-US" sz="17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740253" y="6506125"/>
              <a:ext cx="887489" cy="33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/>
                <a:t>rDBMS</a:t>
              </a:r>
              <a:endParaRPr lang="en-US" sz="1700" dirty="0"/>
            </a:p>
          </p:txBody>
        </p:sp>
        <p:cxnSp>
          <p:nvCxnSpPr>
            <p:cNvPr id="79" name="Straight Arrow Connector 78"/>
            <p:cNvCxnSpPr/>
            <p:nvPr/>
          </p:nvCxnSpPr>
          <p:spPr bwMode="auto">
            <a:xfrm>
              <a:off x="6488112" y="3884292"/>
              <a:ext cx="914400" cy="4572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1" name="Straight Arrow Connector 80"/>
            <p:cNvCxnSpPr/>
            <p:nvPr/>
          </p:nvCxnSpPr>
          <p:spPr bwMode="auto">
            <a:xfrm>
              <a:off x="5954712" y="4189092"/>
              <a:ext cx="152400" cy="8382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86" name="Straight Arrow Connector 85"/>
            <p:cNvCxnSpPr>
              <a:stCxn id="8" idx="0"/>
            </p:cNvCxnSpPr>
            <p:nvPr/>
          </p:nvCxnSpPr>
          <p:spPr bwMode="auto">
            <a:xfrm rot="5400000" flipH="1" flipV="1">
              <a:off x="3592512" y="3884292"/>
              <a:ext cx="533400" cy="11430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88" name="Straight Arrow Connector 87"/>
            <p:cNvCxnSpPr>
              <a:stCxn id="8" idx="0"/>
            </p:cNvCxnSpPr>
            <p:nvPr/>
          </p:nvCxnSpPr>
          <p:spPr bwMode="auto">
            <a:xfrm rot="5400000" flipH="1" flipV="1">
              <a:off x="3973512" y="3503292"/>
              <a:ext cx="533400" cy="19050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0" name="Straight Arrow Connector 89"/>
            <p:cNvCxnSpPr>
              <a:stCxn id="8" idx="0"/>
            </p:cNvCxnSpPr>
            <p:nvPr/>
          </p:nvCxnSpPr>
          <p:spPr bwMode="auto">
            <a:xfrm rot="5400000" flipH="1" flipV="1">
              <a:off x="4354512" y="3122292"/>
              <a:ext cx="533400" cy="26670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3" name="Straight Arrow Connector 92"/>
            <p:cNvCxnSpPr/>
            <p:nvPr/>
          </p:nvCxnSpPr>
          <p:spPr bwMode="auto">
            <a:xfrm>
              <a:off x="5192712" y="4189092"/>
              <a:ext cx="762000" cy="9144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5" name="Straight Arrow Connector 94"/>
            <p:cNvCxnSpPr/>
            <p:nvPr/>
          </p:nvCxnSpPr>
          <p:spPr bwMode="auto">
            <a:xfrm>
              <a:off x="4430712" y="4189092"/>
              <a:ext cx="1447800" cy="10668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7097712" y="4782527"/>
              <a:ext cx="1537600" cy="292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distributed cache</a:t>
              </a:r>
              <a:endParaRPr lang="en-US" sz="1400" dirty="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7402512" y="3398837"/>
              <a:ext cx="914400" cy="1371600"/>
              <a:chOff x="7173912" y="2103437"/>
              <a:chExt cx="914400" cy="1371600"/>
            </a:xfrm>
          </p:grpSpPr>
          <p:sp>
            <p:nvSpPr>
              <p:cNvPr id="51" name="Rounded Rectangle 50"/>
              <p:cNvSpPr/>
              <p:nvPr/>
            </p:nvSpPr>
            <p:spPr bwMode="auto">
              <a:xfrm>
                <a:off x="7173912" y="2103437"/>
                <a:ext cx="914400" cy="137160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 smtClean="0"/>
              </a:p>
            </p:txBody>
          </p:sp>
          <p:sp>
            <p:nvSpPr>
              <p:cNvPr id="52" name="computr3"/>
              <p:cNvSpPr>
                <a:spLocks noEditPoints="1" noChangeArrowheads="1"/>
              </p:cNvSpPr>
              <p:nvPr/>
            </p:nvSpPr>
            <p:spPr bwMode="auto">
              <a:xfrm>
                <a:off x="7250112" y="2179637"/>
                <a:ext cx="762000" cy="609600"/>
              </a:xfrm>
              <a:custGeom>
                <a:avLst/>
                <a:gdLst>
                  <a:gd name="T0" fmla="*/ 0 w 21600"/>
                  <a:gd name="T1" fmla="*/ 10800 h 21600"/>
                  <a:gd name="T2" fmla="*/ 10800 w 21600"/>
                  <a:gd name="T3" fmla="*/ 0 h 21600"/>
                  <a:gd name="T4" fmla="*/ 10800 w 21600"/>
                  <a:gd name="T5" fmla="*/ 21600 h 21600"/>
                  <a:gd name="T6" fmla="*/ 18135 w 21600"/>
                  <a:gd name="T7" fmla="*/ 10800 h 21600"/>
                  <a:gd name="T8" fmla="*/ 7811 w 21600"/>
                  <a:gd name="T9" fmla="*/ 2584 h 21600"/>
                  <a:gd name="T10" fmla="*/ 16359 w 21600"/>
                  <a:gd name="T11" fmla="*/ 117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8250" y="17743"/>
                    </a:moveTo>
                    <a:lnTo>
                      <a:pt x="17557" y="16971"/>
                    </a:lnTo>
                    <a:lnTo>
                      <a:pt x="5429" y="16971"/>
                    </a:lnTo>
                    <a:lnTo>
                      <a:pt x="4736" y="17743"/>
                    </a:lnTo>
                    <a:lnTo>
                      <a:pt x="18250" y="17743"/>
                    </a:lnTo>
                    <a:close/>
                  </a:path>
                  <a:path w="21600" h="21600" extrusionOk="0">
                    <a:moveTo>
                      <a:pt x="18250" y="17743"/>
                    </a:moveTo>
                    <a:moveTo>
                      <a:pt x="19405" y="19131"/>
                    </a:moveTo>
                    <a:lnTo>
                      <a:pt x="18712" y="18360"/>
                    </a:lnTo>
                    <a:lnTo>
                      <a:pt x="4274" y="18360"/>
                    </a:lnTo>
                    <a:lnTo>
                      <a:pt x="3581" y="19131"/>
                    </a:lnTo>
                    <a:lnTo>
                      <a:pt x="19405" y="19131"/>
                    </a:lnTo>
                    <a:close/>
                  </a:path>
                  <a:path w="21600" h="21600" extrusionOk="0">
                    <a:moveTo>
                      <a:pt x="19405" y="19131"/>
                    </a:moveTo>
                    <a:moveTo>
                      <a:pt x="20560" y="20520"/>
                    </a:moveTo>
                    <a:lnTo>
                      <a:pt x="19867" y="19749"/>
                    </a:lnTo>
                    <a:lnTo>
                      <a:pt x="3119" y="19749"/>
                    </a:lnTo>
                    <a:lnTo>
                      <a:pt x="2426" y="20520"/>
                    </a:lnTo>
                    <a:lnTo>
                      <a:pt x="20560" y="20520"/>
                    </a:lnTo>
                    <a:close/>
                  </a:path>
                  <a:path w="21600" h="21600" extrusionOk="0">
                    <a:moveTo>
                      <a:pt x="20560" y="20520"/>
                    </a:moveTo>
                    <a:moveTo>
                      <a:pt x="4620" y="16971"/>
                    </a:moveTo>
                    <a:lnTo>
                      <a:pt x="5313" y="16200"/>
                    </a:lnTo>
                    <a:lnTo>
                      <a:pt x="7624" y="16200"/>
                    </a:lnTo>
                    <a:lnTo>
                      <a:pt x="7624" y="14194"/>
                    </a:lnTo>
                    <a:lnTo>
                      <a:pt x="5891" y="14194"/>
                    </a:lnTo>
                    <a:lnTo>
                      <a:pt x="5891" y="0"/>
                    </a:lnTo>
                    <a:lnTo>
                      <a:pt x="12013" y="0"/>
                    </a:lnTo>
                    <a:lnTo>
                      <a:pt x="18135" y="0"/>
                    </a:lnTo>
                    <a:lnTo>
                      <a:pt x="18135" y="10800"/>
                    </a:lnTo>
                    <a:lnTo>
                      <a:pt x="18135" y="14194"/>
                    </a:ln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17788" y="16200"/>
                    </a:lnTo>
                    <a:lnTo>
                      <a:pt x="19059" y="17743"/>
                    </a:lnTo>
                    <a:lnTo>
                      <a:pt x="21022" y="19903"/>
                    </a:lnTo>
                    <a:lnTo>
                      <a:pt x="21253" y="20057"/>
                    </a:lnTo>
                    <a:lnTo>
                      <a:pt x="21369" y="20366"/>
                    </a:lnTo>
                    <a:lnTo>
                      <a:pt x="21600" y="20674"/>
                    </a:lnTo>
                    <a:lnTo>
                      <a:pt x="21600" y="20829"/>
                    </a:lnTo>
                    <a:lnTo>
                      <a:pt x="21600" y="20983"/>
                    </a:lnTo>
                    <a:lnTo>
                      <a:pt x="21600" y="21137"/>
                    </a:lnTo>
                    <a:lnTo>
                      <a:pt x="21600" y="21291"/>
                    </a:lnTo>
                    <a:lnTo>
                      <a:pt x="21484" y="21446"/>
                    </a:lnTo>
                    <a:lnTo>
                      <a:pt x="21369" y="21446"/>
                    </a:lnTo>
                    <a:lnTo>
                      <a:pt x="21138" y="21600"/>
                    </a:lnTo>
                    <a:lnTo>
                      <a:pt x="21022" y="21600"/>
                    </a:lnTo>
                    <a:lnTo>
                      <a:pt x="10973" y="21600"/>
                    </a:lnTo>
                    <a:lnTo>
                      <a:pt x="2079" y="21600"/>
                    </a:lnTo>
                    <a:lnTo>
                      <a:pt x="1848" y="21600"/>
                    </a:lnTo>
                    <a:lnTo>
                      <a:pt x="1733" y="21446"/>
                    </a:lnTo>
                    <a:lnTo>
                      <a:pt x="1617" y="21446"/>
                    </a:lnTo>
                    <a:lnTo>
                      <a:pt x="1502" y="21291"/>
                    </a:lnTo>
                    <a:lnTo>
                      <a:pt x="1386" y="21291"/>
                    </a:lnTo>
                    <a:lnTo>
                      <a:pt x="1386" y="21137"/>
                    </a:lnTo>
                    <a:lnTo>
                      <a:pt x="1386" y="20983"/>
                    </a:lnTo>
                    <a:lnTo>
                      <a:pt x="1386" y="20829"/>
                    </a:lnTo>
                    <a:lnTo>
                      <a:pt x="1502" y="20674"/>
                    </a:lnTo>
                    <a:lnTo>
                      <a:pt x="1617" y="20366"/>
                    </a:lnTo>
                    <a:lnTo>
                      <a:pt x="1733" y="20057"/>
                    </a:lnTo>
                    <a:lnTo>
                      <a:pt x="1964" y="19903"/>
                    </a:lnTo>
                    <a:lnTo>
                      <a:pt x="0" y="19903"/>
                    </a:lnTo>
                    <a:lnTo>
                      <a:pt x="0" y="10800"/>
                    </a:lnTo>
                    <a:lnTo>
                      <a:pt x="0" y="2777"/>
                    </a:lnTo>
                    <a:lnTo>
                      <a:pt x="4620" y="2777"/>
                    </a:lnTo>
                    <a:lnTo>
                      <a:pt x="4620" y="16971"/>
                    </a:lnTo>
                    <a:moveTo>
                      <a:pt x="4620" y="16971"/>
                    </a:moveTo>
                    <a:moveTo>
                      <a:pt x="4620" y="16971"/>
                    </a:moveTo>
                    <a:lnTo>
                      <a:pt x="4158" y="17434"/>
                    </a:lnTo>
                    <a:lnTo>
                      <a:pt x="2541" y="19286"/>
                    </a:lnTo>
                    <a:lnTo>
                      <a:pt x="1964" y="19903"/>
                    </a:lnTo>
                    <a:lnTo>
                      <a:pt x="4620" y="16971"/>
                    </a:lnTo>
                    <a:close/>
                  </a:path>
                  <a:path w="21600" h="21600" extrusionOk="0">
                    <a:moveTo>
                      <a:pt x="7624" y="2314"/>
                    </a:moveTo>
                    <a:moveTo>
                      <a:pt x="16402" y="2314"/>
                    </a:moveTo>
                    <a:lnTo>
                      <a:pt x="16402" y="11880"/>
                    </a:lnTo>
                    <a:lnTo>
                      <a:pt x="7624" y="11880"/>
                    </a:lnTo>
                    <a:lnTo>
                      <a:pt x="7624" y="2314"/>
                    </a:lnTo>
                    <a:close/>
                  </a:path>
                  <a:path w="21600" h="21600" extrusionOk="0">
                    <a:moveTo>
                      <a:pt x="578" y="4011"/>
                    </a:moveTo>
                    <a:moveTo>
                      <a:pt x="4043" y="4011"/>
                    </a:moveTo>
                    <a:lnTo>
                      <a:pt x="4043" y="4320"/>
                    </a:lnTo>
                    <a:lnTo>
                      <a:pt x="578" y="4320"/>
                    </a:lnTo>
                    <a:lnTo>
                      <a:pt x="578" y="4011"/>
                    </a:lnTo>
                    <a:close/>
                    <a:moveTo>
                      <a:pt x="7624" y="14194"/>
                    </a:move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7624" y="16200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computr3"/>
              <p:cNvSpPr>
                <a:spLocks noEditPoints="1" noChangeArrowheads="1"/>
              </p:cNvSpPr>
              <p:nvPr/>
            </p:nvSpPr>
            <p:spPr bwMode="auto">
              <a:xfrm>
                <a:off x="7250112" y="2789237"/>
                <a:ext cx="762000" cy="609600"/>
              </a:xfrm>
              <a:custGeom>
                <a:avLst/>
                <a:gdLst>
                  <a:gd name="T0" fmla="*/ 0 w 21600"/>
                  <a:gd name="T1" fmla="*/ 10800 h 21600"/>
                  <a:gd name="T2" fmla="*/ 10800 w 21600"/>
                  <a:gd name="T3" fmla="*/ 0 h 21600"/>
                  <a:gd name="T4" fmla="*/ 10800 w 21600"/>
                  <a:gd name="T5" fmla="*/ 21600 h 21600"/>
                  <a:gd name="T6" fmla="*/ 18135 w 21600"/>
                  <a:gd name="T7" fmla="*/ 10800 h 21600"/>
                  <a:gd name="T8" fmla="*/ 7811 w 21600"/>
                  <a:gd name="T9" fmla="*/ 2584 h 21600"/>
                  <a:gd name="T10" fmla="*/ 16359 w 21600"/>
                  <a:gd name="T11" fmla="*/ 117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8250" y="17743"/>
                    </a:moveTo>
                    <a:lnTo>
                      <a:pt x="17557" y="16971"/>
                    </a:lnTo>
                    <a:lnTo>
                      <a:pt x="5429" y="16971"/>
                    </a:lnTo>
                    <a:lnTo>
                      <a:pt x="4736" y="17743"/>
                    </a:lnTo>
                    <a:lnTo>
                      <a:pt x="18250" y="17743"/>
                    </a:lnTo>
                    <a:close/>
                  </a:path>
                  <a:path w="21600" h="21600" extrusionOk="0">
                    <a:moveTo>
                      <a:pt x="18250" y="17743"/>
                    </a:moveTo>
                    <a:moveTo>
                      <a:pt x="19405" y="19131"/>
                    </a:moveTo>
                    <a:lnTo>
                      <a:pt x="18712" y="18360"/>
                    </a:lnTo>
                    <a:lnTo>
                      <a:pt x="4274" y="18360"/>
                    </a:lnTo>
                    <a:lnTo>
                      <a:pt x="3581" y="19131"/>
                    </a:lnTo>
                    <a:lnTo>
                      <a:pt x="19405" y="19131"/>
                    </a:lnTo>
                    <a:close/>
                  </a:path>
                  <a:path w="21600" h="21600" extrusionOk="0">
                    <a:moveTo>
                      <a:pt x="19405" y="19131"/>
                    </a:moveTo>
                    <a:moveTo>
                      <a:pt x="20560" y="20520"/>
                    </a:moveTo>
                    <a:lnTo>
                      <a:pt x="19867" y="19749"/>
                    </a:lnTo>
                    <a:lnTo>
                      <a:pt x="3119" y="19749"/>
                    </a:lnTo>
                    <a:lnTo>
                      <a:pt x="2426" y="20520"/>
                    </a:lnTo>
                    <a:lnTo>
                      <a:pt x="20560" y="20520"/>
                    </a:lnTo>
                    <a:close/>
                  </a:path>
                  <a:path w="21600" h="21600" extrusionOk="0">
                    <a:moveTo>
                      <a:pt x="20560" y="20520"/>
                    </a:moveTo>
                    <a:moveTo>
                      <a:pt x="4620" y="16971"/>
                    </a:moveTo>
                    <a:lnTo>
                      <a:pt x="5313" y="16200"/>
                    </a:lnTo>
                    <a:lnTo>
                      <a:pt x="7624" y="16200"/>
                    </a:lnTo>
                    <a:lnTo>
                      <a:pt x="7624" y="14194"/>
                    </a:lnTo>
                    <a:lnTo>
                      <a:pt x="5891" y="14194"/>
                    </a:lnTo>
                    <a:lnTo>
                      <a:pt x="5891" y="0"/>
                    </a:lnTo>
                    <a:lnTo>
                      <a:pt x="12013" y="0"/>
                    </a:lnTo>
                    <a:lnTo>
                      <a:pt x="18135" y="0"/>
                    </a:lnTo>
                    <a:lnTo>
                      <a:pt x="18135" y="10800"/>
                    </a:lnTo>
                    <a:lnTo>
                      <a:pt x="18135" y="14194"/>
                    </a:ln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17788" y="16200"/>
                    </a:lnTo>
                    <a:lnTo>
                      <a:pt x="19059" y="17743"/>
                    </a:lnTo>
                    <a:lnTo>
                      <a:pt x="21022" y="19903"/>
                    </a:lnTo>
                    <a:lnTo>
                      <a:pt x="21253" y="20057"/>
                    </a:lnTo>
                    <a:lnTo>
                      <a:pt x="21369" y="20366"/>
                    </a:lnTo>
                    <a:lnTo>
                      <a:pt x="21600" y="20674"/>
                    </a:lnTo>
                    <a:lnTo>
                      <a:pt x="21600" y="20829"/>
                    </a:lnTo>
                    <a:lnTo>
                      <a:pt x="21600" y="20983"/>
                    </a:lnTo>
                    <a:lnTo>
                      <a:pt x="21600" y="21137"/>
                    </a:lnTo>
                    <a:lnTo>
                      <a:pt x="21600" y="21291"/>
                    </a:lnTo>
                    <a:lnTo>
                      <a:pt x="21484" y="21446"/>
                    </a:lnTo>
                    <a:lnTo>
                      <a:pt x="21369" y="21446"/>
                    </a:lnTo>
                    <a:lnTo>
                      <a:pt x="21138" y="21600"/>
                    </a:lnTo>
                    <a:lnTo>
                      <a:pt x="21022" y="21600"/>
                    </a:lnTo>
                    <a:lnTo>
                      <a:pt x="10973" y="21600"/>
                    </a:lnTo>
                    <a:lnTo>
                      <a:pt x="2079" y="21600"/>
                    </a:lnTo>
                    <a:lnTo>
                      <a:pt x="1848" y="21600"/>
                    </a:lnTo>
                    <a:lnTo>
                      <a:pt x="1733" y="21446"/>
                    </a:lnTo>
                    <a:lnTo>
                      <a:pt x="1617" y="21446"/>
                    </a:lnTo>
                    <a:lnTo>
                      <a:pt x="1502" y="21291"/>
                    </a:lnTo>
                    <a:lnTo>
                      <a:pt x="1386" y="21291"/>
                    </a:lnTo>
                    <a:lnTo>
                      <a:pt x="1386" y="21137"/>
                    </a:lnTo>
                    <a:lnTo>
                      <a:pt x="1386" y="20983"/>
                    </a:lnTo>
                    <a:lnTo>
                      <a:pt x="1386" y="20829"/>
                    </a:lnTo>
                    <a:lnTo>
                      <a:pt x="1502" y="20674"/>
                    </a:lnTo>
                    <a:lnTo>
                      <a:pt x="1617" y="20366"/>
                    </a:lnTo>
                    <a:lnTo>
                      <a:pt x="1733" y="20057"/>
                    </a:lnTo>
                    <a:lnTo>
                      <a:pt x="1964" y="19903"/>
                    </a:lnTo>
                    <a:lnTo>
                      <a:pt x="0" y="19903"/>
                    </a:lnTo>
                    <a:lnTo>
                      <a:pt x="0" y="10800"/>
                    </a:lnTo>
                    <a:lnTo>
                      <a:pt x="0" y="2777"/>
                    </a:lnTo>
                    <a:lnTo>
                      <a:pt x="4620" y="2777"/>
                    </a:lnTo>
                    <a:lnTo>
                      <a:pt x="4620" y="16971"/>
                    </a:lnTo>
                    <a:moveTo>
                      <a:pt x="4620" y="16971"/>
                    </a:moveTo>
                    <a:moveTo>
                      <a:pt x="4620" y="16971"/>
                    </a:moveTo>
                    <a:lnTo>
                      <a:pt x="4158" y="17434"/>
                    </a:lnTo>
                    <a:lnTo>
                      <a:pt x="2541" y="19286"/>
                    </a:lnTo>
                    <a:lnTo>
                      <a:pt x="1964" y="19903"/>
                    </a:lnTo>
                    <a:lnTo>
                      <a:pt x="4620" y="16971"/>
                    </a:lnTo>
                    <a:close/>
                  </a:path>
                  <a:path w="21600" h="21600" extrusionOk="0">
                    <a:moveTo>
                      <a:pt x="7624" y="2314"/>
                    </a:moveTo>
                    <a:moveTo>
                      <a:pt x="16402" y="2314"/>
                    </a:moveTo>
                    <a:lnTo>
                      <a:pt x="16402" y="11880"/>
                    </a:lnTo>
                    <a:lnTo>
                      <a:pt x="7624" y="11880"/>
                    </a:lnTo>
                    <a:lnTo>
                      <a:pt x="7624" y="2314"/>
                    </a:lnTo>
                    <a:close/>
                  </a:path>
                  <a:path w="21600" h="21600" extrusionOk="0">
                    <a:moveTo>
                      <a:pt x="578" y="4011"/>
                    </a:moveTo>
                    <a:moveTo>
                      <a:pt x="4043" y="4011"/>
                    </a:moveTo>
                    <a:lnTo>
                      <a:pt x="4043" y="4320"/>
                    </a:lnTo>
                    <a:lnTo>
                      <a:pt x="578" y="4320"/>
                    </a:lnTo>
                    <a:lnTo>
                      <a:pt x="578" y="4011"/>
                    </a:lnTo>
                    <a:close/>
                    <a:moveTo>
                      <a:pt x="7624" y="14194"/>
                    </a:move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7624" y="16200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Infrastructure Management</a:t>
            </a:r>
            <a:endParaRPr lang="en-US" b="1" dirty="0"/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1"/>
          </p:nvPr>
        </p:nvSpPr>
        <p:spPr>
          <a:xfrm>
            <a:off x="6044184" y="7006699"/>
            <a:ext cx="3483864" cy="40248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Problems &amp; Challenges			  </a:t>
            </a:r>
            <a:fld id="{137BAA2B-477D-4A42-ADB1-2085E37C0D0C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5" name="Rounded Rectangle 54"/>
          <p:cNvSpPr/>
          <p:nvPr/>
        </p:nvSpPr>
        <p:spPr>
          <a:xfrm>
            <a:off x="304800" y="1874837"/>
            <a:ext cx="2982913" cy="2057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6" rIns="0" bIns="45716" rtlCol="0" anchor="ctr"/>
          <a:lstStyle/>
          <a:p>
            <a:pPr marL="283434"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Scale Services</a:t>
            </a:r>
          </a:p>
          <a:p>
            <a:pPr marL="283434" lvl="1">
              <a:buFont typeface="Arial" pitchFamily="34" charset="0"/>
              <a:buChar char="•"/>
            </a:pPr>
            <a:endParaRPr lang="en-US" sz="1200" b="1" dirty="0" smtClean="0">
              <a:solidFill>
                <a:schemeClr val="tx1"/>
              </a:solidFill>
              <a:latin typeface="+mj-lt"/>
            </a:endParaRPr>
          </a:p>
          <a:p>
            <a:pPr marL="283434"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Tune Application Parameters</a:t>
            </a:r>
          </a:p>
          <a:p>
            <a:pPr marL="283434" lvl="1">
              <a:buFont typeface="Arial" pitchFamily="34" charset="0"/>
              <a:buChar char="•"/>
            </a:pPr>
            <a:endParaRPr lang="en-US" sz="1200" b="1" dirty="0" smtClean="0">
              <a:solidFill>
                <a:schemeClr val="tx1"/>
              </a:solidFill>
              <a:latin typeface="+mj-lt"/>
            </a:endParaRPr>
          </a:p>
          <a:p>
            <a:pPr marL="283434"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Tune Virtualization           Parameters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Provisioning Variation</a:t>
            </a:r>
            <a:endParaRPr lang="en-US" b="1" dirty="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1"/>
          </p:nvPr>
        </p:nvSpPr>
        <p:spPr>
          <a:xfrm>
            <a:off x="6044184" y="7006699"/>
            <a:ext cx="3529584" cy="40248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Problems &amp; Challenges			     </a:t>
            </a:r>
            <a:fld id="{137BAA2B-477D-4A42-ADB1-2085E37C0D0C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696913" y="2484437"/>
            <a:ext cx="838200" cy="8382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6" name="Cloud 5"/>
          <p:cNvSpPr/>
          <p:nvPr/>
        </p:nvSpPr>
        <p:spPr bwMode="auto">
          <a:xfrm>
            <a:off x="4049713" y="1874837"/>
            <a:ext cx="5943600" cy="5029200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6564313" y="2713037"/>
            <a:ext cx="1524000" cy="14478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r>
              <a:rPr lang="en-US" sz="1700" b="1" dirty="0" smtClean="0">
                <a:solidFill>
                  <a:schemeClr val="bg1"/>
                </a:solidFill>
              </a:rPr>
              <a:t>Physical Host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4583113" y="4237037"/>
            <a:ext cx="1524000" cy="14478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r>
              <a:rPr lang="en-US" sz="1700" b="1" dirty="0" smtClean="0">
                <a:solidFill>
                  <a:schemeClr val="bg1"/>
                </a:solidFill>
              </a:rPr>
              <a:t>Physical Host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6183313" y="4237037"/>
            <a:ext cx="1524000" cy="14478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r>
              <a:rPr lang="en-US" sz="1700" b="1" dirty="0" smtClean="0">
                <a:solidFill>
                  <a:schemeClr val="bg1"/>
                </a:solidFill>
              </a:rPr>
              <a:t>Physical Host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7783513" y="4237037"/>
            <a:ext cx="1524000" cy="14478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r>
              <a:rPr lang="en-US" sz="1700" b="1" dirty="0" smtClean="0">
                <a:solidFill>
                  <a:schemeClr val="bg1"/>
                </a:solidFill>
              </a:rPr>
              <a:t>Physical Host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8164513" y="2713037"/>
            <a:ext cx="1524000" cy="14478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r>
              <a:rPr lang="en-US" sz="1700" b="1" dirty="0" smtClean="0">
                <a:solidFill>
                  <a:schemeClr val="bg1"/>
                </a:solidFill>
              </a:rPr>
              <a:t>Physical Host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4964113" y="2713037"/>
            <a:ext cx="1524000" cy="14478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r>
              <a:rPr lang="en-US" sz="1700" b="1" dirty="0" smtClean="0">
                <a:solidFill>
                  <a:schemeClr val="bg1"/>
                </a:solidFill>
              </a:rPr>
              <a:t>Physical Host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696913" y="3398837"/>
            <a:ext cx="381000" cy="8382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1154112" y="3398837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1154112" y="3856037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20" name="Chevron 19"/>
          <p:cNvSpPr/>
          <p:nvPr/>
        </p:nvSpPr>
        <p:spPr bwMode="auto">
          <a:xfrm>
            <a:off x="1916113" y="2941638"/>
            <a:ext cx="2209800" cy="68580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Ambiguous</a:t>
            </a:r>
          </a:p>
          <a:p>
            <a:pPr algn="ctr"/>
            <a:r>
              <a:rPr lang="en-US" b="1" dirty="0" smtClean="0"/>
              <a:t>Mapping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5040313" y="2789237"/>
            <a:ext cx="8382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5040313" y="3246437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497513" y="3246437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6640513" y="2789237"/>
            <a:ext cx="838200" cy="8382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6716713" y="4313236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6259513" y="4770437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38" name="Rounded Rectangle 37"/>
          <p:cNvSpPr/>
          <p:nvPr/>
        </p:nvSpPr>
        <p:spPr bwMode="auto">
          <a:xfrm>
            <a:off x="8697913" y="2789237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41" name="Rounded Rectangle 40"/>
          <p:cNvSpPr/>
          <p:nvPr/>
        </p:nvSpPr>
        <p:spPr bwMode="auto">
          <a:xfrm>
            <a:off x="7859713" y="4313237"/>
            <a:ext cx="838200" cy="8382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45" name="Rounded Rectangle 44"/>
          <p:cNvSpPr/>
          <p:nvPr/>
        </p:nvSpPr>
        <p:spPr bwMode="auto">
          <a:xfrm>
            <a:off x="5954713" y="2789237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47" name="Rounded Rectangle 46"/>
          <p:cNvSpPr/>
          <p:nvPr/>
        </p:nvSpPr>
        <p:spPr bwMode="auto">
          <a:xfrm>
            <a:off x="7554913" y="2789237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49" name="Rounded Rectangle 48"/>
          <p:cNvSpPr/>
          <p:nvPr/>
        </p:nvSpPr>
        <p:spPr bwMode="auto">
          <a:xfrm>
            <a:off x="5573713" y="4313236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52" name="Rounded Rectangle 51"/>
          <p:cNvSpPr/>
          <p:nvPr/>
        </p:nvSpPr>
        <p:spPr bwMode="auto">
          <a:xfrm>
            <a:off x="7173913" y="4313237"/>
            <a:ext cx="381000" cy="8382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53" name="Rounded Rectangle 52"/>
          <p:cNvSpPr/>
          <p:nvPr/>
        </p:nvSpPr>
        <p:spPr bwMode="auto">
          <a:xfrm>
            <a:off x="8774113" y="4313237"/>
            <a:ext cx="381000" cy="8382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55" name="Rounded Rectangle 54"/>
          <p:cNvSpPr/>
          <p:nvPr/>
        </p:nvSpPr>
        <p:spPr bwMode="auto">
          <a:xfrm>
            <a:off x="9155113" y="2789237"/>
            <a:ext cx="381000" cy="8382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92113" y="1722437"/>
            <a:ext cx="1723529" cy="607594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b="1" dirty="0" smtClean="0"/>
              <a:t>Request(s) to </a:t>
            </a:r>
          </a:p>
          <a:p>
            <a:r>
              <a:rPr lang="en-US" b="1" dirty="0" smtClean="0"/>
              <a:t>launch VMs</a:t>
            </a:r>
            <a:endParaRPr lang="en-US" b="1" dirty="0"/>
          </a:p>
        </p:txBody>
      </p:sp>
      <p:sp>
        <p:nvSpPr>
          <p:cNvPr id="61" name="Rounded Rectangle 60"/>
          <p:cNvSpPr/>
          <p:nvPr/>
        </p:nvSpPr>
        <p:spPr bwMode="auto">
          <a:xfrm>
            <a:off x="6030912" y="5913437"/>
            <a:ext cx="2362199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VMs Reserve</a:t>
            </a:r>
          </a:p>
          <a:p>
            <a:pPr algn="ctr"/>
            <a:r>
              <a:rPr lang="en-US" b="1" dirty="0" smtClean="0"/>
              <a:t>PM Memory Blocks</a:t>
            </a:r>
          </a:p>
        </p:txBody>
      </p:sp>
      <p:sp>
        <p:nvSpPr>
          <p:cNvPr id="62" name="Rounded Rectangle 61"/>
          <p:cNvSpPr/>
          <p:nvPr/>
        </p:nvSpPr>
        <p:spPr bwMode="auto">
          <a:xfrm>
            <a:off x="6030913" y="1874837"/>
            <a:ext cx="25146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VMs Share PM</a:t>
            </a:r>
          </a:p>
          <a:p>
            <a:pPr algn="ctr"/>
            <a:r>
              <a:rPr lang="en-US" b="1" dirty="0" smtClean="0"/>
              <a:t>CPU / Disk / Network</a:t>
            </a:r>
          </a:p>
        </p:txBody>
      </p:sp>
      <p:pic>
        <p:nvPicPr>
          <p:cNvPr id="63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2115" y="5156201"/>
            <a:ext cx="1139825" cy="1824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4" name="TextBox 63"/>
          <p:cNvSpPr txBox="1"/>
          <p:nvPr/>
        </p:nvSpPr>
        <p:spPr>
          <a:xfrm>
            <a:off x="1613915" y="6070600"/>
            <a:ext cx="2846070" cy="439367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2400" b="1" dirty="0" smtClean="0">
                <a:latin typeface="Arial Black" pitchFamily="34" charset="0"/>
              </a:rPr>
              <a:t>PERFORMANCE</a:t>
            </a:r>
            <a:endParaRPr lang="en-US" sz="24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/>
          <p:nvPr/>
        </p:nvSpPr>
        <p:spPr bwMode="auto">
          <a:xfrm>
            <a:off x="773113" y="1493837"/>
            <a:ext cx="9079992" cy="5562600"/>
          </a:xfrm>
          <a:prstGeom prst="homePlate">
            <a:avLst/>
          </a:prstGeom>
          <a:solidFill>
            <a:schemeClr val="bg2">
              <a:alpha val="57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Traditional Application Deployment</a:t>
            </a:r>
            <a:endParaRPr lang="en-US" sz="4800" b="1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4E1745-456E-4F5A-A0FA-8C7961EC258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3059112" y="1890359"/>
          <a:ext cx="6720417" cy="4480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ounded Rectangle 10"/>
          <p:cNvSpPr/>
          <p:nvPr/>
        </p:nvSpPr>
        <p:spPr bwMode="auto">
          <a:xfrm>
            <a:off x="6792913" y="5227637"/>
            <a:ext cx="1066800" cy="7620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Object Store</a:t>
            </a:r>
          </a:p>
        </p:txBody>
      </p:sp>
      <p:sp>
        <p:nvSpPr>
          <p:cNvPr id="82947" name="computr3"/>
          <p:cNvSpPr>
            <a:spLocks noEditPoints="1" noChangeArrowheads="1"/>
          </p:cNvSpPr>
          <p:nvPr/>
        </p:nvSpPr>
        <p:spPr bwMode="auto">
          <a:xfrm>
            <a:off x="87313" y="2941638"/>
            <a:ext cx="2362200" cy="2133600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10800 w 21600"/>
              <a:gd name="T5" fmla="*/ 21600 h 21600"/>
              <a:gd name="T6" fmla="*/ 18135 w 21600"/>
              <a:gd name="T7" fmla="*/ 10800 h 21600"/>
              <a:gd name="T8" fmla="*/ 7811 w 21600"/>
              <a:gd name="T9" fmla="*/ 2584 h 21600"/>
              <a:gd name="T10" fmla="*/ 16359 w 21600"/>
              <a:gd name="T11" fmla="*/ 117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8313" y="5411069"/>
            <a:ext cx="1659408" cy="349960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b="1" dirty="0" smtClean="0"/>
              <a:t>Single Server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Application Profiling Variables</a:t>
            </a:r>
            <a:br>
              <a:rPr lang="en-US" sz="4400" dirty="0" smtClean="0"/>
            </a:br>
            <a:r>
              <a:rPr lang="en-US" sz="4400" dirty="0" smtClean="0"/>
              <a:t>Predictive Power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20420" y="7006706"/>
            <a:ext cx="2856177" cy="384980"/>
          </a:xfrm>
          <a:prstGeom prst="rect">
            <a:avLst/>
          </a:prstGeom>
        </p:spPr>
        <p:txBody>
          <a:bodyPr lIns="100794" tIns="50397" rIns="100794" bIns="50397"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r="40000"/>
          <a:stretch>
            <a:fillRect/>
          </a:stretch>
        </p:blipFill>
        <p:spPr bwMode="auto">
          <a:xfrm>
            <a:off x="1611313" y="2384146"/>
            <a:ext cx="7086600" cy="467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Application Deployment Challenges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VM image composition</a:t>
            </a:r>
          </a:p>
          <a:p>
            <a:r>
              <a:rPr lang="en-US" sz="3800" dirty="0" smtClean="0"/>
              <a:t>Service isolation vs. scalability</a:t>
            </a:r>
          </a:p>
          <a:p>
            <a:r>
              <a:rPr lang="en-US" sz="3800" dirty="0" smtClean="0"/>
              <a:t>Resource contention among components</a:t>
            </a:r>
          </a:p>
          <a:p>
            <a:r>
              <a:rPr lang="en-US" sz="3800" dirty="0" smtClean="0"/>
              <a:t>Provisioning variation </a:t>
            </a:r>
          </a:p>
          <a:p>
            <a:pPr lvl="1"/>
            <a:r>
              <a:rPr lang="en-US" sz="3400" dirty="0" smtClean="0"/>
              <a:t>Across physical hardware</a:t>
            </a:r>
          </a:p>
          <a:p>
            <a:endParaRPr lang="en-US" sz="3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wrap="none"/>
          <a:lstStyle/>
          <a:p>
            <a:pPr>
              <a:defRPr/>
            </a:pPr>
            <a:r>
              <a:rPr lang="en-US" dirty="0" smtClean="0"/>
              <a:t>		     			     </a:t>
            </a:r>
            <a:fld id="{09D3052C-48B8-49A1-BD91-C0F7EF44493E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9" name="Picture 8" descr="multi-core-cp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45437" y="4922837"/>
            <a:ext cx="1666875" cy="1905000"/>
          </a:xfrm>
          <a:prstGeom prst="rect">
            <a:avLst/>
          </a:prstGeom>
        </p:spPr>
      </p:pic>
      <p:pic>
        <p:nvPicPr>
          <p:cNvPr id="10" name="Picture 9" descr="multi-core-cp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7112" y="4922837"/>
            <a:ext cx="1666875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Resource Utilization Statistics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VMs </a:t>
            </a:r>
          </a:p>
          <a:p>
            <a:pPr lvl="1"/>
            <a:r>
              <a:rPr lang="en-US" dirty="0" smtClean="0"/>
              <a:t>Reserve PM memory</a:t>
            </a:r>
          </a:p>
          <a:p>
            <a:pPr lvl="1"/>
            <a:r>
              <a:rPr lang="en-US" dirty="0" smtClean="0"/>
              <a:t>Share CPU, disk, and network I/O resources</a:t>
            </a:r>
          </a:p>
          <a:p>
            <a:r>
              <a:rPr lang="en-US" dirty="0" smtClean="0"/>
              <a:t>VM application performance  </a:t>
            </a:r>
          </a:p>
          <a:p>
            <a:pPr lvl="1"/>
            <a:r>
              <a:rPr lang="en-US" dirty="0" smtClean="0"/>
              <a:t>Reflects quality of load balancing of shared resources</a:t>
            </a:r>
          </a:p>
          <a:p>
            <a:pPr lvl="2"/>
            <a:r>
              <a:rPr lang="en-US" dirty="0" smtClean="0"/>
              <a:t>Resource contention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performance degradation</a:t>
            </a:r>
          </a:p>
          <a:p>
            <a:pPr lvl="2"/>
            <a:r>
              <a:rPr lang="en-US" dirty="0" smtClean="0"/>
              <a:t>Resource surplus </a:t>
            </a:r>
            <a:r>
              <a:rPr lang="en-US" dirty="0" smtClean="0">
                <a:sym typeface="Wingdings" pitchFamily="2" charset="2"/>
              </a:rPr>
              <a:t> good performance, higher costs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044184" y="7006699"/>
            <a:ext cx="3529584" cy="40248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	   </a:t>
            </a:r>
            <a:fld id="{137BAA2B-477D-4A42-ADB1-2085E37C0D0C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1026" name="Picture 2" descr="C:\Documents and Settings\wlloyd\Local Settings\Temporary Internet Files\Content.IE5\K14HS6V9\MC9003111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5257" y="5485498"/>
            <a:ext cx="1813255" cy="1570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419982"/>
            <a:ext cx="9072563" cy="1259946"/>
          </a:xfrm>
        </p:spPr>
        <p:txBody>
          <a:bodyPr/>
          <a:lstStyle/>
          <a:p>
            <a:r>
              <a:rPr lang="en-US" b="1" dirty="0" smtClean="0"/>
              <a:t>Resource Utilization Variables</a:t>
            </a: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260078" y="1847929"/>
          <a:ext cx="7980495" cy="5242560"/>
        </p:xfrm>
        <a:graphic>
          <a:graphicData uri="http://schemas.openxmlformats.org/drawingml/2006/table">
            <a:tbl>
              <a:tblPr/>
              <a:tblGrid>
                <a:gridCol w="636152"/>
                <a:gridCol w="1570249"/>
                <a:gridCol w="5774094"/>
              </a:tblGrid>
              <a:tr h="3048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j-lt"/>
                          <a:ea typeface="SimSun"/>
                          <a:cs typeface="Times New Roman"/>
                        </a:rPr>
                        <a:t>Statistic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j-lt"/>
                          <a:ea typeface="SimSun"/>
                          <a:cs typeface="Times New Roman"/>
                        </a:rPr>
                        <a:t>Description 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P/V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CPU time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CPU time in ms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P/V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cpu usr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CPU time in user mode in ms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P/V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cpu krn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CPU time in kernel mode in ms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P/V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cpu_idle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CPU idle time in ms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P/V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contextsw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Number of context switches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P/V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cpu_io_wait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CPU time waiting for I/O to complete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P/V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cpu_sint_time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CPU time servicing soft interrupts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dsr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Disk sector reads (1 sector = 512 bytes)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dsreads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Number of completed disk reads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drm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Number of adjacent disk reads merged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readtime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Time in ms spent reading from disk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dsw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Disk sector writes (1 sector = 512 bytes)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dswrites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Number of completed disk writes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dwm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Number of adjacent disk writes merged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writetime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Time in ms spent writing to disk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P/V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nbr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Network bytes sent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P/V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nbs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Network bytes received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P/V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loadavg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Avg # of running processes in last 60 sec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720420" y="7052457"/>
            <a:ext cx="2856177" cy="384980"/>
          </a:xfrm>
          <a:prstGeom prst="rect">
            <a:avLst/>
          </a:prstGeom>
        </p:spPr>
        <p:txBody>
          <a:bodyPr lIns="100794" tIns="50397" rIns="100794" bIns="50397"/>
          <a:lstStyle/>
          <a:p>
            <a:fld id="{C410CB6E-4D3A-4FEF-B910-97395AA523C5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Experimental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1874837"/>
            <a:ext cx="9072563" cy="5426167"/>
          </a:xfrm>
        </p:spPr>
        <p:txBody>
          <a:bodyPr>
            <a:noAutofit/>
          </a:bodyPr>
          <a:lstStyle/>
          <a:p>
            <a:r>
              <a:rPr lang="en-US" dirty="0" smtClean="0"/>
              <a:t>Script captured resource utilization stats</a:t>
            </a:r>
          </a:p>
          <a:p>
            <a:pPr lvl="1"/>
            <a:r>
              <a:rPr lang="en-US" dirty="0" smtClean="0"/>
              <a:t>Virtual machines</a:t>
            </a:r>
          </a:p>
          <a:p>
            <a:pPr lvl="1"/>
            <a:r>
              <a:rPr lang="en-US" dirty="0" smtClean="0"/>
              <a:t>Physical Machines</a:t>
            </a:r>
          </a:p>
          <a:p>
            <a:r>
              <a:rPr lang="en-US" dirty="0" smtClean="0"/>
              <a:t>Training data: first complete run</a:t>
            </a:r>
          </a:p>
          <a:p>
            <a:pPr lvl="1"/>
            <a:r>
              <a:rPr lang="en-US" dirty="0" smtClean="0"/>
              <a:t>20 different ensembles of 100 model runs </a:t>
            </a:r>
          </a:p>
          <a:p>
            <a:pPr lvl="1"/>
            <a:r>
              <a:rPr lang="en-US" dirty="0" smtClean="0"/>
              <a:t>15 component configurations</a:t>
            </a:r>
          </a:p>
          <a:p>
            <a:pPr lvl="1"/>
            <a:r>
              <a:rPr lang="en-US" dirty="0" smtClean="0"/>
              <a:t>30,000 model runs </a:t>
            </a:r>
          </a:p>
          <a:p>
            <a:r>
              <a:rPr lang="en-US" dirty="0" smtClean="0"/>
              <a:t>Test data: second complete run</a:t>
            </a:r>
          </a:p>
          <a:p>
            <a:pPr lvl="1"/>
            <a:r>
              <a:rPr lang="en-US" dirty="0" smtClean="0"/>
              <a:t>30,000 model runs</a:t>
            </a:r>
            <a:endParaRPr lang="en-US" sz="3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20420" y="7006706"/>
            <a:ext cx="2856177" cy="384980"/>
          </a:xfrm>
          <a:prstGeom prst="rect">
            <a:avLst/>
          </a:prstGeom>
        </p:spPr>
        <p:txBody>
          <a:bodyPr lIns="100794" tIns="50397" rIns="100794" bIns="50397"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 rot="796923">
            <a:off x="2903776" y="1758591"/>
            <a:ext cx="1066800" cy="762000"/>
          </a:xfrm>
          <a:prstGeom prst="roundRect">
            <a:avLst/>
          </a:prstGeom>
          <a:solidFill>
            <a:schemeClr val="accent2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Object Store</a:t>
            </a:r>
          </a:p>
        </p:txBody>
      </p:sp>
      <p:grpSp>
        <p:nvGrpSpPr>
          <p:cNvPr id="6" name="Group 5"/>
          <p:cNvGrpSpPr/>
          <p:nvPr/>
        </p:nvGrpSpPr>
        <p:grpSpPr>
          <a:xfrm rot="386506">
            <a:off x="513672" y="343207"/>
            <a:ext cx="1271891" cy="880195"/>
            <a:chOff x="160606" y="1344466"/>
            <a:chExt cx="1271891" cy="880195"/>
          </a:xfrm>
        </p:grpSpPr>
        <p:sp>
          <p:nvSpPr>
            <p:cNvPr id="28" name="Rounded Rectangle 27"/>
            <p:cNvSpPr/>
            <p:nvPr/>
          </p:nvSpPr>
          <p:spPr>
            <a:xfrm>
              <a:off x="160606" y="1344466"/>
              <a:ext cx="1271891" cy="880195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4"/>
            <p:cNvSpPr/>
            <p:nvPr/>
          </p:nvSpPr>
          <p:spPr>
            <a:xfrm>
              <a:off x="186386" y="1370246"/>
              <a:ext cx="1220331" cy="8286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38100" rIns="50800" bIns="38100" numCol="1" spcCol="1270" anchor="ctr" anchorCtr="0">
              <a:noAutofit/>
            </a:bodyPr>
            <a:lstStyle/>
            <a:p>
              <a:pPr algn="ctr" defTabSz="888908">
                <a:lnSpc>
                  <a:spcPct val="90000"/>
                </a:lnSpc>
                <a:spcAft>
                  <a:spcPct val="35000"/>
                </a:spcAft>
              </a:pPr>
              <a:r>
                <a:rPr lang="en-US" sz="1900" b="1" dirty="0" smtClean="0">
                  <a:solidFill>
                    <a:schemeClr val="bg1"/>
                  </a:solidFill>
                  <a:latin typeface="+mj-lt"/>
                </a:rPr>
                <a:t>Geospatial DB</a:t>
              </a:r>
              <a:endParaRPr lang="en-US" sz="19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0163780">
            <a:off x="2497177" y="220172"/>
            <a:ext cx="1271891" cy="880195"/>
            <a:chOff x="160606" y="2360076"/>
            <a:chExt cx="1271891" cy="880195"/>
          </a:xfrm>
        </p:grpSpPr>
        <p:sp>
          <p:nvSpPr>
            <p:cNvPr id="26" name="Rounded Rectangle 25"/>
            <p:cNvSpPr/>
            <p:nvPr/>
          </p:nvSpPr>
          <p:spPr>
            <a:xfrm>
              <a:off x="160606" y="2360076"/>
              <a:ext cx="1271891" cy="880195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6"/>
            <p:cNvSpPr/>
            <p:nvPr/>
          </p:nvSpPr>
          <p:spPr>
            <a:xfrm>
              <a:off x="186386" y="2385856"/>
              <a:ext cx="1220331" cy="8286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38100" rIns="50800" bIns="38100" numCol="1" spcCol="1270" anchor="ctr" anchorCtr="0">
              <a:noAutofit/>
            </a:bodyPr>
            <a:lstStyle/>
            <a:p>
              <a:pPr algn="ctr" defTabSz="888908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1" dirty="0" smtClean="0">
                  <a:solidFill>
                    <a:schemeClr val="bg1"/>
                  </a:solidFill>
                  <a:latin typeface="+mj-lt"/>
                </a:rPr>
                <a:t>rDBMS</a:t>
              </a:r>
              <a:endParaRPr lang="en-US" sz="20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 rot="20964016">
            <a:off x="7244016" y="3432109"/>
            <a:ext cx="1271891" cy="880195"/>
            <a:chOff x="160606" y="3375686"/>
            <a:chExt cx="1271891" cy="880195"/>
          </a:xfrm>
        </p:grpSpPr>
        <p:sp>
          <p:nvSpPr>
            <p:cNvPr id="24" name="Rounded Rectangle 23"/>
            <p:cNvSpPr/>
            <p:nvPr/>
          </p:nvSpPr>
          <p:spPr>
            <a:xfrm>
              <a:off x="160606" y="3375686"/>
              <a:ext cx="1271891" cy="880195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8"/>
            <p:cNvSpPr/>
            <p:nvPr/>
          </p:nvSpPr>
          <p:spPr>
            <a:xfrm>
              <a:off x="186386" y="3401466"/>
              <a:ext cx="1220331" cy="8286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38100" rIns="50800" bIns="38100" numCol="1" spcCol="1270" anchor="ctr" anchorCtr="0">
              <a:noAutofit/>
            </a:bodyPr>
            <a:lstStyle/>
            <a:p>
              <a:pPr algn="ctr" defTabSz="888908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1" dirty="0" smtClean="0">
                  <a:solidFill>
                    <a:schemeClr val="bg1"/>
                  </a:solidFill>
                  <a:latin typeface="+mj-lt"/>
                </a:rPr>
                <a:t>NOSQL DB</a:t>
              </a:r>
              <a:endParaRPr lang="en-US" sz="20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 rot="20842180">
            <a:off x="5857363" y="863098"/>
            <a:ext cx="1271891" cy="644290"/>
            <a:chOff x="1869710" y="2087752"/>
            <a:chExt cx="1271891" cy="644290"/>
          </a:xfrm>
        </p:grpSpPr>
        <p:sp>
          <p:nvSpPr>
            <p:cNvPr id="22" name="Rounded Rectangle 21"/>
            <p:cNvSpPr/>
            <p:nvPr/>
          </p:nvSpPr>
          <p:spPr>
            <a:xfrm>
              <a:off x="1869710" y="2087752"/>
              <a:ext cx="1271891" cy="644290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10"/>
            <p:cNvSpPr/>
            <p:nvPr/>
          </p:nvSpPr>
          <p:spPr>
            <a:xfrm>
              <a:off x="1888581" y="2106623"/>
              <a:ext cx="1234149" cy="6065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32385" rIns="43180" bIns="32385" numCol="1" spcCol="1270" anchor="ctr" anchorCtr="0">
              <a:noAutofit/>
            </a:bodyPr>
            <a:lstStyle/>
            <a:p>
              <a:pPr algn="ctr" defTabSz="755572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1" dirty="0" smtClean="0">
                  <a:solidFill>
                    <a:schemeClr val="bg1"/>
                  </a:solidFill>
                  <a:latin typeface="+mj-lt"/>
                </a:rPr>
                <a:t>File Server</a:t>
              </a:r>
              <a:endParaRPr lang="en-US" sz="20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 rot="21202909">
            <a:off x="4235379" y="421963"/>
            <a:ext cx="1271891" cy="650843"/>
            <a:chOff x="1869710" y="2818691"/>
            <a:chExt cx="1271891" cy="650843"/>
          </a:xfrm>
        </p:grpSpPr>
        <p:sp>
          <p:nvSpPr>
            <p:cNvPr id="20" name="Rounded Rectangle 19"/>
            <p:cNvSpPr/>
            <p:nvPr/>
          </p:nvSpPr>
          <p:spPr>
            <a:xfrm>
              <a:off x="1869710" y="2818691"/>
              <a:ext cx="1271891" cy="650843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12"/>
            <p:cNvSpPr/>
            <p:nvPr/>
          </p:nvSpPr>
          <p:spPr>
            <a:xfrm>
              <a:off x="1888773" y="2837754"/>
              <a:ext cx="1233765" cy="6127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32385" rIns="43180" bIns="32385" numCol="1" spcCol="1270" anchor="ctr" anchorCtr="0">
              <a:noAutofit/>
            </a:bodyPr>
            <a:lstStyle/>
            <a:p>
              <a:pPr algn="ctr" defTabSz="755572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1" dirty="0" smtClean="0">
                  <a:latin typeface="+mj-lt"/>
                </a:rPr>
                <a:t>Services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1111602">
            <a:off x="4796116" y="1985447"/>
            <a:ext cx="1271891" cy="588901"/>
            <a:chOff x="1869710" y="3601318"/>
            <a:chExt cx="1271891" cy="588901"/>
          </a:xfrm>
        </p:grpSpPr>
        <p:sp>
          <p:nvSpPr>
            <p:cNvPr id="18" name="Rounded Rectangle 17"/>
            <p:cNvSpPr/>
            <p:nvPr/>
          </p:nvSpPr>
          <p:spPr>
            <a:xfrm>
              <a:off x="1869710" y="3601318"/>
              <a:ext cx="1271891" cy="588901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14"/>
            <p:cNvSpPr/>
            <p:nvPr/>
          </p:nvSpPr>
          <p:spPr>
            <a:xfrm>
              <a:off x="1886957" y="3618566"/>
              <a:ext cx="1237395" cy="5544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32385" rIns="43180" bIns="32385" numCol="1" spcCol="1270" anchor="ctr" anchorCtr="0">
              <a:noAutofit/>
            </a:bodyPr>
            <a:lstStyle/>
            <a:p>
              <a:pPr algn="ctr" defTabSz="755572">
                <a:lnSpc>
                  <a:spcPct val="90000"/>
                </a:lnSpc>
                <a:spcAft>
                  <a:spcPct val="35000"/>
                </a:spcAft>
              </a:pPr>
              <a:r>
                <a:rPr lang="en-US" b="1" dirty="0" smtClean="0">
                  <a:latin typeface="+mj-lt"/>
                </a:rPr>
                <a:t>Distributed</a:t>
              </a:r>
            </a:p>
            <a:p>
              <a:pPr algn="ctr" defTabSz="755572">
                <a:lnSpc>
                  <a:spcPct val="90000"/>
                </a:lnSpc>
                <a:spcAft>
                  <a:spcPct val="35000"/>
                </a:spcAft>
              </a:pPr>
              <a:r>
                <a:rPr lang="en-US" b="1" dirty="0" smtClean="0">
                  <a:latin typeface="+mj-lt"/>
                </a:rPr>
                <a:t>Cache</a:t>
              </a:r>
              <a:endParaRPr lang="en-US" b="1" dirty="0">
                <a:latin typeface="+mj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 rot="696929">
            <a:off x="7911190" y="98231"/>
            <a:ext cx="1271891" cy="2911469"/>
            <a:chOff x="3619731" y="1344438"/>
            <a:chExt cx="1271891" cy="2911469"/>
          </a:xfrm>
        </p:grpSpPr>
        <p:sp>
          <p:nvSpPr>
            <p:cNvPr id="16" name="Rounded Rectangle 15"/>
            <p:cNvSpPr/>
            <p:nvPr/>
          </p:nvSpPr>
          <p:spPr>
            <a:xfrm>
              <a:off x="3619731" y="1344438"/>
              <a:ext cx="1271891" cy="2911469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16"/>
            <p:cNvSpPr/>
            <p:nvPr/>
          </p:nvSpPr>
          <p:spPr>
            <a:xfrm rot="21553346">
              <a:off x="3656983" y="1381690"/>
              <a:ext cx="1197387" cy="28369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38100" rIns="50800" bIns="38100" numCol="1" spcCol="1270" anchor="ctr" anchorCtr="0">
              <a:noAutofit/>
            </a:bodyPr>
            <a:lstStyle/>
            <a:p>
              <a:pPr algn="ctr" defTabSz="888908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1" dirty="0" smtClean="0">
                  <a:latin typeface="+mj-lt"/>
                </a:rPr>
                <a:t>Logging </a:t>
              </a:r>
            </a:p>
            <a:p>
              <a:pPr algn="ctr" defTabSz="888908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1" dirty="0" smtClean="0">
                  <a:latin typeface="+mj-lt"/>
                </a:rPr>
                <a:t>Server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 rot="20701259">
            <a:off x="746852" y="1608730"/>
            <a:ext cx="1271891" cy="2912180"/>
            <a:chOff x="5287918" y="1344083"/>
            <a:chExt cx="1271891" cy="2912180"/>
          </a:xfrm>
        </p:grpSpPr>
        <p:sp>
          <p:nvSpPr>
            <p:cNvPr id="14" name="Rounded Rectangle 13"/>
            <p:cNvSpPr/>
            <p:nvPr/>
          </p:nvSpPr>
          <p:spPr>
            <a:xfrm>
              <a:off x="5287918" y="1344083"/>
              <a:ext cx="1271891" cy="2912180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18"/>
            <p:cNvSpPr/>
            <p:nvPr/>
          </p:nvSpPr>
          <p:spPr>
            <a:xfrm>
              <a:off x="5325170" y="1381335"/>
              <a:ext cx="1197387" cy="28376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38100" rIns="50800" bIns="38100" numCol="1" spcCol="1270" anchor="ctr" anchorCtr="0">
              <a:noAutofit/>
            </a:bodyPr>
            <a:lstStyle/>
            <a:p>
              <a:pPr algn="ctr" defTabSz="888908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1" dirty="0" smtClean="0">
                  <a:latin typeface="+mj-lt"/>
                </a:rPr>
                <a:t>Apache Tomcat</a:t>
              </a:r>
              <a:endParaRPr lang="en-US" sz="2000" b="1" dirty="0">
                <a:latin typeface="+mj-lt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872951" y="3818233"/>
            <a:ext cx="8109892" cy="163800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lIns="91430" tIns="45716" rIns="91430" bIns="45716">
            <a:spAutoFit/>
          </a:bodyPr>
          <a:lstStyle/>
          <a:p>
            <a:pPr algn="ctr"/>
            <a:r>
              <a:rPr lang="en-US" sz="5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IaaS</a:t>
            </a:r>
            <a:r>
              <a:rPr lang="en-U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cloud</a:t>
            </a:r>
          </a:p>
          <a:p>
            <a:pPr algn="ctr"/>
            <a:r>
              <a:rPr lang="en-U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Application Deployment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05B6A-0BF1-45E1-BFC4-97E3012F284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loud 26"/>
          <p:cNvSpPr/>
          <p:nvPr/>
        </p:nvSpPr>
        <p:spPr>
          <a:xfrm>
            <a:off x="4811712" y="1341436"/>
            <a:ext cx="5268913" cy="5715000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46037"/>
            <a:ext cx="9156568" cy="1259946"/>
          </a:xfrm>
        </p:spPr>
        <p:txBody>
          <a:bodyPr>
            <a:noAutofit/>
          </a:bodyPr>
          <a:lstStyle/>
          <a:p>
            <a:r>
              <a:rPr lang="en-US" sz="4650" b="1" dirty="0" smtClean="0"/>
              <a:t>Application Component Deployment</a:t>
            </a:r>
            <a:endParaRPr lang="en-US" sz="4650" b="1" dirty="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			     </a:t>
            </a:r>
            <a:fld id="{137BAA2B-477D-4A42-ADB1-2085E37C0D0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392113" y="2789237"/>
            <a:ext cx="1524000" cy="3048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App Server</a:t>
            </a:r>
          </a:p>
        </p:txBody>
      </p:sp>
      <p:sp>
        <p:nvSpPr>
          <p:cNvPr id="20" name="Chevron 19"/>
          <p:cNvSpPr/>
          <p:nvPr/>
        </p:nvSpPr>
        <p:spPr bwMode="auto">
          <a:xfrm>
            <a:off x="2373313" y="3322637"/>
            <a:ext cx="2209800" cy="68580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Component</a:t>
            </a:r>
          </a:p>
          <a:p>
            <a:pPr algn="ctr"/>
            <a:r>
              <a:rPr lang="en-US" b="1" dirty="0" smtClean="0"/>
              <a:t>Deployment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15178" y="1722437"/>
            <a:ext cx="1595288" cy="607594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pPr algn="ctr"/>
            <a:r>
              <a:rPr lang="en-US" b="1" dirty="0" smtClean="0"/>
              <a:t>Application</a:t>
            </a:r>
          </a:p>
          <a:p>
            <a:pPr algn="ctr"/>
            <a:r>
              <a:rPr lang="en-US" b="1" dirty="0" smtClean="0"/>
              <a:t>Components</a:t>
            </a:r>
            <a:endParaRPr lang="en-US" b="1" dirty="0"/>
          </a:p>
        </p:txBody>
      </p:sp>
      <p:sp>
        <p:nvSpPr>
          <p:cNvPr id="61" name="Rounded Rectangle 60"/>
          <p:cNvSpPr/>
          <p:nvPr/>
        </p:nvSpPr>
        <p:spPr bwMode="auto">
          <a:xfrm>
            <a:off x="87313" y="5532436"/>
            <a:ext cx="22860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Application “Stack”</a:t>
            </a:r>
          </a:p>
        </p:txBody>
      </p:sp>
      <p:sp>
        <p:nvSpPr>
          <p:cNvPr id="62" name="Rounded Rectangle 61"/>
          <p:cNvSpPr/>
          <p:nvPr/>
        </p:nvSpPr>
        <p:spPr bwMode="auto">
          <a:xfrm>
            <a:off x="6107112" y="2255837"/>
            <a:ext cx="25908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Virtual Machine (VM) Images</a:t>
            </a:r>
          </a:p>
        </p:txBody>
      </p:sp>
      <p:pic>
        <p:nvPicPr>
          <p:cNvPr id="63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2513" y="5384801"/>
            <a:ext cx="1139825" cy="1824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4" name="TextBox 63"/>
          <p:cNvSpPr txBox="1"/>
          <p:nvPr/>
        </p:nvSpPr>
        <p:spPr>
          <a:xfrm>
            <a:off x="2754313" y="6299200"/>
            <a:ext cx="2846070" cy="439367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2400" b="1" dirty="0" smtClean="0">
                <a:latin typeface="Arial Black" pitchFamily="34" charset="0"/>
              </a:rPr>
              <a:t>PERFORMANCE</a:t>
            </a:r>
            <a:endParaRPr lang="en-US" sz="2400" b="1" dirty="0">
              <a:latin typeface="Arial Black" pitchFamily="34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392113" y="3170238"/>
            <a:ext cx="1524000" cy="3048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rDBMS r/o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392113" y="3551238"/>
            <a:ext cx="1524000" cy="3048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File Server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392113" y="3932237"/>
            <a:ext cx="1524000" cy="3048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Log Server</a:t>
            </a:r>
          </a:p>
        </p:txBody>
      </p:sp>
      <p:sp>
        <p:nvSpPr>
          <p:cNvPr id="42" name="Rounded Rectangle 41"/>
          <p:cNvSpPr/>
          <p:nvPr/>
        </p:nvSpPr>
        <p:spPr bwMode="auto">
          <a:xfrm>
            <a:off x="392113" y="4313237"/>
            <a:ext cx="1524000" cy="3048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Load Balancer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7415213" y="2941637"/>
            <a:ext cx="1816100" cy="1447800"/>
            <a:chOff x="7567612" y="2713037"/>
            <a:chExt cx="1816100" cy="1447800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7567612" y="2713037"/>
              <a:ext cx="1816100" cy="1447800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r>
                <a:rPr lang="en-US" sz="1700" b="1" dirty="0" smtClean="0"/>
                <a:t>Image 2</a:t>
              </a: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7707312" y="2865437"/>
              <a:ext cx="1524000" cy="3048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700" b="1" dirty="0" smtClean="0">
                  <a:solidFill>
                    <a:schemeClr val="bg1"/>
                  </a:solidFill>
                </a:rPr>
                <a:t>rDBMS write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411912" y="5420354"/>
            <a:ext cx="681598" cy="493084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2800" b="1" dirty="0" smtClean="0"/>
              <a:t>. . .</a:t>
            </a:r>
            <a:endParaRPr lang="en-US" sz="2800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5345113" y="2941637"/>
            <a:ext cx="1981200" cy="1447800"/>
            <a:chOff x="5497512" y="2713037"/>
            <a:chExt cx="1981200" cy="14478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5497512" y="2713037"/>
              <a:ext cx="1981200" cy="1447800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r>
                <a:rPr lang="en-US" sz="1700" b="1" dirty="0" smtClean="0"/>
                <a:t>Image 1</a:t>
              </a:r>
            </a:p>
          </p:txBody>
        </p:sp>
        <p:sp>
          <p:nvSpPr>
            <p:cNvPr id="46" name="Rounded Rectangle 45"/>
            <p:cNvSpPr/>
            <p:nvPr/>
          </p:nvSpPr>
          <p:spPr bwMode="auto">
            <a:xfrm>
              <a:off x="5726112" y="2789237"/>
              <a:ext cx="1524000" cy="3048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700" b="1" dirty="0" smtClean="0">
                  <a:solidFill>
                    <a:schemeClr val="bg1"/>
                  </a:solidFill>
                </a:rPr>
                <a:t>App Server</a:t>
              </a:r>
            </a:p>
          </p:txBody>
        </p:sp>
        <p:sp>
          <p:nvSpPr>
            <p:cNvPr id="48" name="Rounded Rectangle 47"/>
            <p:cNvSpPr/>
            <p:nvPr/>
          </p:nvSpPr>
          <p:spPr bwMode="auto">
            <a:xfrm>
              <a:off x="5726112" y="3170237"/>
              <a:ext cx="1524000" cy="3048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700" b="1" dirty="0" smtClean="0">
                  <a:solidFill>
                    <a:schemeClr val="bg1"/>
                  </a:solidFill>
                </a:rPr>
                <a:t>File Server</a:t>
              </a:r>
            </a:p>
          </p:txBody>
        </p:sp>
        <p:sp>
          <p:nvSpPr>
            <p:cNvPr id="50" name="Rounded Rectangle 49"/>
            <p:cNvSpPr/>
            <p:nvPr/>
          </p:nvSpPr>
          <p:spPr bwMode="auto">
            <a:xfrm>
              <a:off x="5726112" y="3551237"/>
              <a:ext cx="1524000" cy="3048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700" b="1" dirty="0" smtClean="0">
                  <a:solidFill>
                    <a:schemeClr val="bg1"/>
                  </a:solidFill>
                </a:rPr>
                <a:t>Log Server</a:t>
              </a:r>
            </a:p>
          </p:txBody>
        </p:sp>
      </p:grpSp>
      <p:sp>
        <p:nvSpPr>
          <p:cNvPr id="51" name="Rounded Rectangle 50"/>
          <p:cNvSpPr/>
          <p:nvPr/>
        </p:nvSpPr>
        <p:spPr bwMode="auto">
          <a:xfrm>
            <a:off x="392113" y="4694238"/>
            <a:ext cx="1524000" cy="3048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rDBMS write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7402513" y="4465637"/>
            <a:ext cx="1828800" cy="1447800"/>
            <a:chOff x="7554912" y="4237037"/>
            <a:chExt cx="1828800" cy="1447800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7554912" y="4237037"/>
              <a:ext cx="1828800" cy="1447800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r>
                <a:rPr lang="en-US" sz="1700" b="1" dirty="0" smtClean="0"/>
                <a:t>Image n</a:t>
              </a:r>
            </a:p>
          </p:txBody>
        </p:sp>
        <p:sp>
          <p:nvSpPr>
            <p:cNvPr id="54" name="Rounded Rectangle 53"/>
            <p:cNvSpPr/>
            <p:nvPr/>
          </p:nvSpPr>
          <p:spPr bwMode="auto">
            <a:xfrm>
              <a:off x="7707312" y="4313237"/>
              <a:ext cx="1524000" cy="3048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700" b="1" dirty="0" smtClean="0">
                  <a:solidFill>
                    <a:schemeClr val="bg1"/>
                  </a:solidFill>
                </a:rPr>
                <a:t>rDBMS r/o</a:t>
              </a:r>
            </a:p>
          </p:txBody>
        </p:sp>
        <p:sp>
          <p:nvSpPr>
            <p:cNvPr id="56" name="Rounded Rectangle 55"/>
            <p:cNvSpPr/>
            <p:nvPr/>
          </p:nvSpPr>
          <p:spPr bwMode="auto">
            <a:xfrm>
              <a:off x="7707312" y="4694237"/>
              <a:ext cx="1524000" cy="3048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700" b="1" dirty="0" smtClean="0">
                  <a:solidFill>
                    <a:schemeClr val="bg1"/>
                  </a:solidFill>
                </a:rPr>
                <a:t>Load Balancer</a:t>
              </a:r>
            </a:p>
          </p:txBody>
        </p:sp>
      </p:grpSp>
      <p:sp>
        <p:nvSpPr>
          <p:cNvPr id="26" name="Rounded Rectangle 25"/>
          <p:cNvSpPr/>
          <p:nvPr/>
        </p:nvSpPr>
        <p:spPr bwMode="auto">
          <a:xfrm>
            <a:off x="392113" y="5075238"/>
            <a:ext cx="1524000" cy="3048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Dist. cache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4294967295"/>
          </p:nvPr>
        </p:nvSpPr>
        <p:spPr>
          <a:xfrm>
            <a:off x="504031" y="1798637"/>
            <a:ext cx="9072563" cy="48381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n=# components; k=# components per set</a:t>
            </a:r>
          </a:p>
          <a:p>
            <a:endParaRPr lang="en-US" dirty="0" smtClean="0"/>
          </a:p>
          <a:p>
            <a:r>
              <a:rPr lang="en-US" dirty="0" smtClean="0"/>
              <a:t>Permutations</a:t>
            </a:r>
          </a:p>
          <a:p>
            <a:endParaRPr lang="en-US" dirty="0" smtClean="0"/>
          </a:p>
          <a:p>
            <a:r>
              <a:rPr lang="en-US" dirty="0" smtClean="0"/>
              <a:t>Combinations</a:t>
            </a:r>
          </a:p>
          <a:p>
            <a:endParaRPr lang="en-US" dirty="0" smtClean="0"/>
          </a:p>
          <a:p>
            <a:r>
              <a:rPr lang="en-US" dirty="0" smtClean="0"/>
              <a:t>But neither describes partitions of a set!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Deployments</a:t>
            </a:r>
            <a:endParaRPr lang="en-US" dirty="0"/>
          </a:p>
        </p:txBody>
      </p:sp>
      <p:pic>
        <p:nvPicPr>
          <p:cNvPr id="5" name="Content Placeholder 4" descr="permutation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73812" y="3094037"/>
            <a:ext cx="1409700" cy="8763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2B5C2E-8007-47CB-AA34-FD748F8B572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5" descr="combinations.png"/>
          <p:cNvPicPr>
            <a:picLocks noChangeAspect="1"/>
          </p:cNvPicPr>
          <p:nvPr/>
        </p:nvPicPr>
        <p:blipFill>
          <a:blip r:embed="rId3" cstate="print"/>
          <a:srcRect l="37161"/>
          <a:stretch>
            <a:fillRect/>
          </a:stretch>
        </p:blipFill>
        <p:spPr>
          <a:xfrm>
            <a:off x="6030912" y="4465637"/>
            <a:ext cx="1855478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loud 41"/>
          <p:cNvSpPr/>
          <p:nvPr/>
        </p:nvSpPr>
        <p:spPr>
          <a:xfrm>
            <a:off x="4659312" y="1722438"/>
            <a:ext cx="5268913" cy="5181599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pic>
        <p:nvPicPr>
          <p:cNvPr id="65" name="Picture 64" descr="explosion-m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0912" y="5151437"/>
            <a:ext cx="2499490" cy="19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46037"/>
            <a:ext cx="9156568" cy="1259946"/>
          </a:xfrm>
        </p:spPr>
        <p:txBody>
          <a:bodyPr>
            <a:noAutofit/>
          </a:bodyPr>
          <a:lstStyle/>
          <a:p>
            <a:r>
              <a:rPr lang="en-US" b="1" dirty="0" smtClean="0"/>
              <a:t>Bell’s Number</a:t>
            </a:r>
            <a:endParaRPr lang="en-US" b="1" dirty="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			     </a:t>
            </a:r>
            <a:fld id="{137BAA2B-477D-4A42-ADB1-2085E37C0D0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392113" y="3398837"/>
            <a:ext cx="1524000" cy="3048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Monotype Corsiva" pitchFamily="66" charset="0"/>
              </a:rPr>
              <a:t>M</a:t>
            </a:r>
            <a:r>
              <a:rPr lang="en-US" sz="1700" b="1" dirty="0" smtClean="0">
                <a:solidFill>
                  <a:schemeClr val="bg1"/>
                </a:solidFill>
              </a:rPr>
              <a:t>odel</a:t>
            </a:r>
            <a:endParaRPr lang="en-US" sz="1700" b="1" u="sng" dirty="0" smtClean="0">
              <a:solidFill>
                <a:schemeClr val="bg1"/>
              </a:solidFill>
            </a:endParaRPr>
          </a:p>
        </p:txBody>
      </p:sp>
      <p:sp>
        <p:nvSpPr>
          <p:cNvPr id="20" name="Chevron 19"/>
          <p:cNvSpPr/>
          <p:nvPr/>
        </p:nvSpPr>
        <p:spPr bwMode="auto">
          <a:xfrm>
            <a:off x="2384222" y="3856038"/>
            <a:ext cx="2209800" cy="68580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Component</a:t>
            </a:r>
          </a:p>
          <a:p>
            <a:pPr algn="ctr"/>
            <a:r>
              <a:rPr lang="en-US" b="1" dirty="0" smtClean="0"/>
              <a:t>Deployment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77912" y="2484437"/>
            <a:ext cx="2242616" cy="349960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en-US" b="1" dirty="0" smtClean="0"/>
              <a:t>n = #components</a:t>
            </a:r>
            <a:endParaRPr lang="en-US" b="1" dirty="0"/>
          </a:p>
        </p:txBody>
      </p:sp>
      <p:sp>
        <p:nvSpPr>
          <p:cNvPr id="61" name="Rounded Rectangle 60"/>
          <p:cNvSpPr/>
          <p:nvPr/>
        </p:nvSpPr>
        <p:spPr bwMode="auto">
          <a:xfrm>
            <a:off x="87313" y="4999037"/>
            <a:ext cx="22860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Application “Stack”</a:t>
            </a:r>
          </a:p>
        </p:txBody>
      </p:sp>
      <p:sp>
        <p:nvSpPr>
          <p:cNvPr id="62" name="Rounded Rectangle 61"/>
          <p:cNvSpPr/>
          <p:nvPr/>
        </p:nvSpPr>
        <p:spPr bwMode="auto">
          <a:xfrm>
            <a:off x="5878513" y="2600954"/>
            <a:ext cx="2286000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VM deployments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763712" y="6065837"/>
            <a:ext cx="3397320" cy="435817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2400" b="1" dirty="0" smtClean="0">
                <a:latin typeface="Arial Black" pitchFamily="34" charset="0"/>
              </a:rPr>
              <a:t># of Configurations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392113" y="3779838"/>
            <a:ext cx="1524000" cy="3048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Monotype Corsiva" pitchFamily="66" charset="0"/>
              </a:rPr>
              <a:t>D</a:t>
            </a:r>
            <a:r>
              <a:rPr lang="en-US" sz="1700" b="1" dirty="0" smtClean="0">
                <a:solidFill>
                  <a:schemeClr val="bg1"/>
                </a:solidFill>
              </a:rPr>
              <a:t>atabase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392113" y="4160838"/>
            <a:ext cx="1524000" cy="3048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Monotype Corsiva" pitchFamily="66" charset="0"/>
              </a:rPr>
              <a:t>F</a:t>
            </a:r>
            <a:r>
              <a:rPr lang="en-US" sz="1700" b="1" dirty="0" smtClean="0">
                <a:solidFill>
                  <a:schemeClr val="bg1"/>
                </a:solidFill>
              </a:rPr>
              <a:t>ile Server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392113" y="4541837"/>
            <a:ext cx="1524000" cy="3048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Monotype Corsiva" pitchFamily="66" charset="0"/>
              </a:rPr>
              <a:t>L</a:t>
            </a:r>
            <a:r>
              <a:rPr lang="en-US" sz="1700" b="1" dirty="0" smtClean="0">
                <a:solidFill>
                  <a:schemeClr val="bg1"/>
                </a:solidFill>
              </a:rPr>
              <a:t>og Server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77915" y="5191753"/>
            <a:ext cx="681598" cy="493084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2800" b="1" dirty="0" smtClean="0"/>
              <a:t>. . .</a:t>
            </a:r>
            <a:endParaRPr lang="en-US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564312" y="5761037"/>
            <a:ext cx="1460637" cy="349960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pPr algn="ctr"/>
            <a:r>
              <a:rPr lang="en-US" b="1" dirty="0" smtClean="0"/>
              <a:t>k= #</a:t>
            </a:r>
            <a:r>
              <a:rPr lang="en-US" b="1" dirty="0" err="1" smtClean="0"/>
              <a:t>configs</a:t>
            </a:r>
            <a:endParaRPr lang="en-US" b="1" dirty="0"/>
          </a:p>
        </p:txBody>
      </p:sp>
      <p:grpSp>
        <p:nvGrpSpPr>
          <p:cNvPr id="66" name="Group 4"/>
          <p:cNvGrpSpPr/>
          <p:nvPr/>
        </p:nvGrpSpPr>
        <p:grpSpPr>
          <a:xfrm>
            <a:off x="5249862" y="3058154"/>
            <a:ext cx="1085850" cy="1234679"/>
            <a:chOff x="4735512" y="2103437"/>
            <a:chExt cx="1447800" cy="1646238"/>
          </a:xfrm>
        </p:grpSpPr>
        <p:sp>
          <p:nvSpPr>
            <p:cNvPr id="67" name="Rectangle 66"/>
            <p:cNvSpPr/>
            <p:nvPr/>
          </p:nvSpPr>
          <p:spPr>
            <a:xfrm>
              <a:off x="4735512" y="2103437"/>
              <a:ext cx="1447800" cy="16462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t" anchorCtr="0"/>
            <a:lstStyle/>
            <a:p>
              <a:r>
                <a:rPr lang="en-US" b="1" dirty="0" smtClean="0">
                  <a:latin typeface="+mj-lt"/>
                </a:rPr>
                <a:t>config 1</a:t>
              </a:r>
              <a:endParaRPr lang="en-US" b="1" dirty="0">
                <a:latin typeface="+mj-lt"/>
              </a:endParaRPr>
            </a:p>
          </p:txBody>
        </p:sp>
        <p:sp>
          <p:nvSpPr>
            <p:cNvPr id="68" name="Rounded Rectangle 67"/>
            <p:cNvSpPr/>
            <p:nvPr/>
          </p:nvSpPr>
          <p:spPr bwMode="auto">
            <a:xfrm>
              <a:off x="4887912" y="2494145"/>
              <a:ext cx="1143000" cy="1133292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endParaRPr lang="en-US" sz="1700" b="1" dirty="0" smtClean="0"/>
            </a:p>
          </p:txBody>
        </p:sp>
        <p:sp>
          <p:nvSpPr>
            <p:cNvPr id="69" name="Rounded Rectangle 68"/>
            <p:cNvSpPr/>
            <p:nvPr/>
          </p:nvSpPr>
          <p:spPr bwMode="auto">
            <a:xfrm>
              <a:off x="5040312" y="2606675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1" dirty="0" smtClean="0">
                  <a:solidFill>
                    <a:schemeClr val="bg1"/>
                  </a:solidFill>
                  <a:latin typeface="Monotype Corsiva" pitchFamily="66" charset="0"/>
                </a:rPr>
                <a:t>M</a:t>
              </a:r>
            </a:p>
          </p:txBody>
        </p:sp>
        <p:sp>
          <p:nvSpPr>
            <p:cNvPr id="70" name="Rounded Rectangle 69"/>
            <p:cNvSpPr/>
            <p:nvPr/>
          </p:nvSpPr>
          <p:spPr bwMode="auto">
            <a:xfrm>
              <a:off x="5497512" y="2606675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1" dirty="0" smtClean="0">
                  <a:solidFill>
                    <a:schemeClr val="bg1"/>
                  </a:solidFill>
                  <a:latin typeface="Monotype Corsiva" pitchFamily="66" charset="0"/>
                </a:rPr>
                <a:t>D</a:t>
              </a:r>
            </a:p>
          </p:txBody>
        </p:sp>
        <p:sp>
          <p:nvSpPr>
            <p:cNvPr id="71" name="Rounded Rectangle 70"/>
            <p:cNvSpPr/>
            <p:nvPr/>
          </p:nvSpPr>
          <p:spPr bwMode="auto">
            <a:xfrm>
              <a:off x="5040312" y="3063875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1" dirty="0" smtClean="0">
                  <a:solidFill>
                    <a:schemeClr val="bg1"/>
                  </a:solidFill>
                  <a:latin typeface="Monotype Corsiva" pitchFamily="66" charset="0"/>
                </a:rPr>
                <a:t>F</a:t>
              </a:r>
              <a:endParaRPr lang="en-US" sz="2400" b="1" dirty="0" smtClean="0">
                <a:solidFill>
                  <a:schemeClr val="bg1"/>
                </a:solidFill>
                <a:latin typeface="Monotype Corsiva" pitchFamily="66" charset="0"/>
              </a:endParaRPr>
            </a:p>
          </p:txBody>
        </p:sp>
        <p:sp>
          <p:nvSpPr>
            <p:cNvPr id="72" name="Rounded Rectangle 71"/>
            <p:cNvSpPr/>
            <p:nvPr/>
          </p:nvSpPr>
          <p:spPr bwMode="auto">
            <a:xfrm>
              <a:off x="5497512" y="3063875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1" dirty="0" smtClean="0">
                  <a:solidFill>
                    <a:schemeClr val="bg1"/>
                  </a:solidFill>
                  <a:latin typeface="Monotype Corsiva" pitchFamily="66" charset="0"/>
                </a:rPr>
                <a:t>L</a:t>
              </a:r>
            </a:p>
          </p:txBody>
        </p:sp>
      </p:grpSp>
      <p:sp>
        <p:nvSpPr>
          <p:cNvPr id="74" name="Rectangle 73"/>
          <p:cNvSpPr/>
          <p:nvPr/>
        </p:nvSpPr>
        <p:spPr>
          <a:xfrm>
            <a:off x="6469063" y="3058154"/>
            <a:ext cx="2000250" cy="1234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t" anchorCtr="0"/>
          <a:lstStyle/>
          <a:p>
            <a:r>
              <a:rPr lang="en-US" b="1" dirty="0" smtClean="0">
                <a:latin typeface="+mj-lt"/>
              </a:rPr>
              <a:t>config 2</a:t>
            </a:r>
            <a:endParaRPr lang="en-US" b="1" dirty="0">
              <a:latin typeface="+mj-lt"/>
            </a:endParaRPr>
          </a:p>
        </p:txBody>
      </p:sp>
      <p:sp>
        <p:nvSpPr>
          <p:cNvPr id="75" name="Rounded Rectangle 74"/>
          <p:cNvSpPr/>
          <p:nvPr/>
        </p:nvSpPr>
        <p:spPr bwMode="auto">
          <a:xfrm>
            <a:off x="6583363" y="3351185"/>
            <a:ext cx="857250" cy="849969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endParaRPr lang="en-US" sz="1700" b="1" dirty="0" smtClean="0"/>
          </a:p>
        </p:txBody>
      </p:sp>
      <p:sp>
        <p:nvSpPr>
          <p:cNvPr id="76" name="Rounded Rectangle 75"/>
          <p:cNvSpPr/>
          <p:nvPr/>
        </p:nvSpPr>
        <p:spPr bwMode="auto">
          <a:xfrm>
            <a:off x="6697663" y="3435583"/>
            <a:ext cx="285750" cy="28575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chemeClr val="bg1"/>
                </a:solidFill>
                <a:latin typeface="Monotype Corsiva" pitchFamily="66" charset="0"/>
              </a:rPr>
              <a:t>M</a:t>
            </a:r>
          </a:p>
        </p:txBody>
      </p:sp>
      <p:sp>
        <p:nvSpPr>
          <p:cNvPr id="77" name="Rounded Rectangle 76"/>
          <p:cNvSpPr/>
          <p:nvPr/>
        </p:nvSpPr>
        <p:spPr bwMode="auto">
          <a:xfrm>
            <a:off x="7497763" y="3351185"/>
            <a:ext cx="857250" cy="849969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endParaRPr lang="en-US" sz="1700" b="1" dirty="0" smtClean="0"/>
          </a:p>
        </p:txBody>
      </p:sp>
      <p:sp>
        <p:nvSpPr>
          <p:cNvPr id="79" name="Rounded Rectangle 78"/>
          <p:cNvSpPr/>
          <p:nvPr/>
        </p:nvSpPr>
        <p:spPr bwMode="auto">
          <a:xfrm>
            <a:off x="7954962" y="3436937"/>
            <a:ext cx="285750" cy="28575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chemeClr val="bg1"/>
                </a:solidFill>
                <a:latin typeface="Monotype Corsiva" pitchFamily="66" charset="0"/>
              </a:rPr>
              <a:t>F</a:t>
            </a:r>
          </a:p>
        </p:txBody>
      </p:sp>
      <p:sp>
        <p:nvSpPr>
          <p:cNvPr id="80" name="Rounded Rectangle 79"/>
          <p:cNvSpPr/>
          <p:nvPr/>
        </p:nvSpPr>
        <p:spPr bwMode="auto">
          <a:xfrm>
            <a:off x="7650161" y="3798887"/>
            <a:ext cx="285750" cy="28575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chemeClr val="bg1"/>
                </a:solidFill>
                <a:latin typeface="Monotype Corsiva" pitchFamily="66" charset="0"/>
              </a:rPr>
              <a:t>L</a:t>
            </a:r>
          </a:p>
        </p:txBody>
      </p:sp>
      <p:sp>
        <p:nvSpPr>
          <p:cNvPr id="82" name="Rectangle 81"/>
          <p:cNvSpPr/>
          <p:nvPr/>
        </p:nvSpPr>
        <p:spPr>
          <a:xfrm>
            <a:off x="6469063" y="4369032"/>
            <a:ext cx="2000250" cy="1234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t" anchorCtr="0"/>
          <a:lstStyle/>
          <a:p>
            <a:r>
              <a:rPr lang="en-US" b="1" dirty="0" smtClean="0">
                <a:latin typeface="+mj-lt"/>
              </a:rPr>
              <a:t>config n</a:t>
            </a:r>
            <a:endParaRPr lang="en-US" b="1" dirty="0">
              <a:latin typeface="+mj-lt"/>
            </a:endParaRPr>
          </a:p>
        </p:txBody>
      </p:sp>
      <p:sp>
        <p:nvSpPr>
          <p:cNvPr id="83" name="Rounded Rectangle 82"/>
          <p:cNvSpPr/>
          <p:nvPr/>
        </p:nvSpPr>
        <p:spPr bwMode="auto">
          <a:xfrm>
            <a:off x="6583363" y="4662063"/>
            <a:ext cx="857250" cy="849969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endParaRPr lang="en-US" sz="1700" b="1" dirty="0" smtClean="0"/>
          </a:p>
        </p:txBody>
      </p:sp>
      <p:sp>
        <p:nvSpPr>
          <p:cNvPr id="84" name="Rounded Rectangle 83"/>
          <p:cNvSpPr/>
          <p:nvPr/>
        </p:nvSpPr>
        <p:spPr bwMode="auto">
          <a:xfrm>
            <a:off x="6697663" y="4746461"/>
            <a:ext cx="285750" cy="28575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chemeClr val="bg1"/>
                </a:solidFill>
                <a:latin typeface="Monotype Corsiva" pitchFamily="66" charset="0"/>
              </a:rPr>
              <a:t>M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</a:endParaRPr>
          </a:p>
        </p:txBody>
      </p:sp>
      <p:sp>
        <p:nvSpPr>
          <p:cNvPr id="85" name="Rounded Rectangle 84"/>
          <p:cNvSpPr/>
          <p:nvPr/>
        </p:nvSpPr>
        <p:spPr bwMode="auto">
          <a:xfrm>
            <a:off x="7040563" y="4746461"/>
            <a:ext cx="285750" cy="28575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chemeClr val="bg1"/>
                </a:solidFill>
                <a:latin typeface="Monotype Corsiva" pitchFamily="66" charset="0"/>
              </a:rPr>
              <a:t>L</a:t>
            </a:r>
          </a:p>
        </p:txBody>
      </p:sp>
      <p:sp>
        <p:nvSpPr>
          <p:cNvPr id="86" name="Rounded Rectangle 85"/>
          <p:cNvSpPr/>
          <p:nvPr/>
        </p:nvSpPr>
        <p:spPr bwMode="auto">
          <a:xfrm>
            <a:off x="6697663" y="5089361"/>
            <a:ext cx="285750" cy="28575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chemeClr val="bg1"/>
                </a:solidFill>
                <a:latin typeface="Monotype Corsiva" pitchFamily="66" charset="0"/>
              </a:rPr>
              <a:t>F</a:t>
            </a:r>
          </a:p>
        </p:txBody>
      </p:sp>
      <p:sp>
        <p:nvSpPr>
          <p:cNvPr id="87" name="Rounded Rectangle 86"/>
          <p:cNvSpPr/>
          <p:nvPr/>
        </p:nvSpPr>
        <p:spPr bwMode="auto">
          <a:xfrm>
            <a:off x="7497763" y="4654782"/>
            <a:ext cx="857250" cy="849969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endParaRPr lang="en-US" sz="1700" b="1" dirty="0" smtClean="0"/>
          </a:p>
        </p:txBody>
      </p:sp>
      <p:sp>
        <p:nvSpPr>
          <p:cNvPr id="88" name="Rounded Rectangle 87"/>
          <p:cNvSpPr/>
          <p:nvPr/>
        </p:nvSpPr>
        <p:spPr bwMode="auto">
          <a:xfrm>
            <a:off x="7612063" y="4739180"/>
            <a:ext cx="285750" cy="28575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chemeClr val="bg1"/>
                </a:solidFill>
                <a:latin typeface="Monotype Corsiva" pitchFamily="66" charset="0"/>
              </a:rPr>
              <a:t>D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950132" y="3506070"/>
            <a:ext cx="2762274" cy="349960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pPr algn="ctr"/>
            <a:r>
              <a:rPr lang="en-US" b="1" dirty="0" smtClean="0"/>
              <a:t>1 VM : 1..n components</a:t>
            </a:r>
            <a:endParaRPr lang="en-US" b="1" dirty="0"/>
          </a:p>
        </p:txBody>
      </p:sp>
      <p:graphicFrame>
        <p:nvGraphicFramePr>
          <p:cNvPr id="94" name="Table 93"/>
          <p:cNvGraphicFramePr>
            <a:graphicFrameLocks noGrp="1"/>
          </p:cNvGraphicFramePr>
          <p:nvPr/>
        </p:nvGraphicFramePr>
        <p:xfrm>
          <a:off x="8621713" y="2332037"/>
          <a:ext cx="1170432" cy="3875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472"/>
                <a:gridCol w="822960"/>
              </a:tblGrid>
              <a:tr h="46225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n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k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</a:tr>
              <a:tr h="46225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4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15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</a:tr>
              <a:tr h="46225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5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52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</a:tr>
              <a:tr h="46225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6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203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</a:tr>
              <a:tr h="46225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7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877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</a:tr>
              <a:tr h="46225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8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4,140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9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21,147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</a:tr>
              <a:tr h="46225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n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. . .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" name="Rounded Rectangle 45"/>
          <p:cNvSpPr/>
          <p:nvPr/>
        </p:nvSpPr>
        <p:spPr bwMode="auto">
          <a:xfrm>
            <a:off x="7631111" y="3436937"/>
            <a:ext cx="285750" cy="28575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chemeClr val="bg1"/>
                </a:solidFill>
                <a:latin typeface="Monotype Corsiva" pitchFamily="66" charset="0"/>
              </a:rPr>
              <a:t>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13091" y="1343880"/>
            <a:ext cx="9780221" cy="378557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pPr algn="ctr"/>
            <a:r>
              <a:rPr lang="en-US" sz="2000" b="1" dirty="0" smtClean="0"/>
              <a:t>Number of ways a set of n elements can be partitioned into non-empty subsets</a:t>
            </a:r>
            <a:endParaRPr lang="en-US" sz="2000" b="1" dirty="0"/>
          </a:p>
        </p:txBody>
      </p:sp>
      <p:pic>
        <p:nvPicPr>
          <p:cNvPr id="43" name="Picture 42" descr="bellsnumb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1512" y="427037"/>
            <a:ext cx="19050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C8C1D-9BC2-4D53-B327-E2F15A38D83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02485C"/>
      </a:dk2>
      <a:lt2>
        <a:srgbClr val="DBF5F9"/>
      </a:lt2>
      <a:accent1>
        <a:srgbClr val="0F6FC6"/>
      </a:accent1>
      <a:accent2>
        <a:srgbClr val="009DD9"/>
      </a:accent2>
      <a:accent3>
        <a:srgbClr val="000066"/>
      </a:accent3>
      <a:accent4>
        <a:srgbClr val="10CF9B"/>
      </a:accent4>
      <a:accent5>
        <a:srgbClr val="7CCA62"/>
      </a:accent5>
      <a:accent6>
        <a:srgbClr val="2A581C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32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6555</TotalTime>
  <Words>1754</Words>
  <Application>Microsoft Office PowerPoint</Application>
  <PresentationFormat>Custom</PresentationFormat>
  <Paragraphs>690</Paragraphs>
  <Slides>44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Flow</vt:lpstr>
      <vt:lpstr>Performance Modeling to Support Multi-Tier Application Deployment to  Infrastructure-as-a-Service Clouds</vt:lpstr>
      <vt:lpstr>Outline</vt:lpstr>
      <vt:lpstr>Background</vt:lpstr>
      <vt:lpstr>Traditional Application Deployment</vt:lpstr>
      <vt:lpstr>Slide 5</vt:lpstr>
      <vt:lpstr>Application Component Deployment</vt:lpstr>
      <vt:lpstr>Application Deployments</vt:lpstr>
      <vt:lpstr>Bell’s Number</vt:lpstr>
      <vt:lpstr>Research Problem</vt:lpstr>
      <vt:lpstr>Problem Statement</vt:lpstr>
      <vt:lpstr>Slide 11</vt:lpstr>
      <vt:lpstr>Resource Utilization Statistics</vt:lpstr>
      <vt:lpstr>Can Resource Utilization Statistics </vt:lpstr>
      <vt:lpstr>Research Questions</vt:lpstr>
      <vt:lpstr>Research Questions</vt:lpstr>
      <vt:lpstr>Experimental Setup</vt:lpstr>
      <vt:lpstr>RUSLE2 Model</vt:lpstr>
      <vt:lpstr>RUSLE2 Web Service</vt:lpstr>
      <vt:lpstr>Eucalyptus 2.0 Private Cloud</vt:lpstr>
      <vt:lpstr>RUSLE2 Components</vt:lpstr>
      <vt:lpstr>Slide 21</vt:lpstr>
      <vt:lpstr>RUSLE2 Application Variants</vt:lpstr>
      <vt:lpstr>Slide 23</vt:lpstr>
      <vt:lpstr>Tested Resource Utilization Variables</vt:lpstr>
      <vt:lpstr>Slide 25</vt:lpstr>
      <vt:lpstr>Experimental Results</vt:lpstr>
      <vt:lpstr>RQ1 – Which are the best predictors?  VM Variables</vt:lpstr>
      <vt:lpstr>RQ1 – Which are the best predictors? PM Variables</vt:lpstr>
      <vt:lpstr>RQ2 – How should VM resource utilization data be used by performance models?</vt:lpstr>
      <vt:lpstr>RQ2 – How should VM resource utilization data be used by performance models?</vt:lpstr>
      <vt:lpstr>RQ3 – Which modeling techniques were best?</vt:lpstr>
      <vt:lpstr>RQ3 – Which modeling techniques were best?</vt:lpstr>
      <vt:lpstr>Conclusions</vt:lpstr>
      <vt:lpstr>Conclusions</vt:lpstr>
      <vt:lpstr>Questions</vt:lpstr>
      <vt:lpstr>Extra Slides</vt:lpstr>
      <vt:lpstr>Gaps in Related Work</vt:lpstr>
      <vt:lpstr>Infrastructure Management</vt:lpstr>
      <vt:lpstr>Provisioning Variation</vt:lpstr>
      <vt:lpstr>Application Profiling Variables Predictive Power</vt:lpstr>
      <vt:lpstr>Application Deployment Challenges</vt:lpstr>
      <vt:lpstr>Resource Utilization Statistics</vt:lpstr>
      <vt:lpstr>Resource Utilization Variables</vt:lpstr>
      <vt:lpstr>Experimental Data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Services Innovation Platform (CSIP)</dc:title>
  <dc:creator>Wes Lloyd</dc:creator>
  <cp:lastModifiedBy>Wes Lloyd</cp:lastModifiedBy>
  <cp:revision>804</cp:revision>
  <cp:lastPrinted>1601-01-01T00:00:00Z</cp:lastPrinted>
  <dcterms:created xsi:type="dcterms:W3CDTF">2011-05-16T23:19:36Z</dcterms:created>
  <dcterms:modified xsi:type="dcterms:W3CDTF">2012-11-02T09:37:21Z</dcterms:modified>
</cp:coreProperties>
</file>