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61" r:id="rId1"/>
  </p:sldMasterIdLst>
  <p:notesMasterIdLst>
    <p:notesMasterId r:id="rId56"/>
  </p:notesMasterIdLst>
  <p:handoutMasterIdLst>
    <p:handoutMasterId r:id="rId57"/>
  </p:handoutMasterIdLst>
  <p:sldIdLst>
    <p:sldId id="256" r:id="rId2"/>
    <p:sldId id="305" r:id="rId3"/>
    <p:sldId id="300" r:id="rId4"/>
    <p:sldId id="304" r:id="rId5"/>
    <p:sldId id="302" r:id="rId6"/>
    <p:sldId id="303" r:id="rId7"/>
    <p:sldId id="329" r:id="rId8"/>
    <p:sldId id="331" r:id="rId9"/>
    <p:sldId id="288" r:id="rId10"/>
    <p:sldId id="301" r:id="rId11"/>
    <p:sldId id="290" r:id="rId12"/>
    <p:sldId id="291" r:id="rId13"/>
    <p:sldId id="330" r:id="rId14"/>
    <p:sldId id="319" r:id="rId15"/>
    <p:sldId id="270" r:id="rId16"/>
    <p:sldId id="316" r:id="rId17"/>
    <p:sldId id="271" r:id="rId18"/>
    <p:sldId id="272" r:id="rId19"/>
    <p:sldId id="273" r:id="rId20"/>
    <p:sldId id="274" r:id="rId21"/>
    <p:sldId id="276" r:id="rId22"/>
    <p:sldId id="275" r:id="rId23"/>
    <p:sldId id="323" r:id="rId24"/>
    <p:sldId id="278" r:id="rId25"/>
    <p:sldId id="279" r:id="rId26"/>
    <p:sldId id="280" r:id="rId27"/>
    <p:sldId id="281" r:id="rId28"/>
    <p:sldId id="282" r:id="rId29"/>
    <p:sldId id="321" r:id="rId30"/>
    <p:sldId id="334" r:id="rId31"/>
    <p:sldId id="320" r:id="rId32"/>
    <p:sldId id="293" r:id="rId33"/>
    <p:sldId id="294" r:id="rId34"/>
    <p:sldId id="333" r:id="rId35"/>
    <p:sldId id="318" r:id="rId36"/>
    <p:sldId id="324" r:id="rId37"/>
    <p:sldId id="299" r:id="rId38"/>
    <p:sldId id="258" r:id="rId39"/>
    <p:sldId id="287" r:id="rId40"/>
    <p:sldId id="259" r:id="rId41"/>
    <p:sldId id="263" r:id="rId42"/>
    <p:sldId id="289" r:id="rId43"/>
    <p:sldId id="264" r:id="rId44"/>
    <p:sldId id="266" r:id="rId45"/>
    <p:sldId id="265" r:id="rId46"/>
    <p:sldId id="277" r:id="rId47"/>
    <p:sldId id="284" r:id="rId48"/>
    <p:sldId id="286" r:id="rId49"/>
    <p:sldId id="283" r:id="rId50"/>
    <p:sldId id="285" r:id="rId51"/>
    <p:sldId id="267" r:id="rId52"/>
    <p:sldId id="268" r:id="rId53"/>
    <p:sldId id="269" r:id="rId54"/>
    <p:sldId id="317" r:id="rId55"/>
  </p:sldIdLst>
  <p:sldSz cx="10080625" cy="7559675"/>
  <p:notesSz cx="7315200" cy="9601200"/>
  <p:defaultTextStyle>
    <a:defPPr>
      <a:defRPr lang="en-GB"/>
    </a:defPPr>
    <a:lvl1pPr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42950" indent="-28575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1430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6002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0574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99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3" autoAdjust="0"/>
    <p:restoredTop sz="94670" autoAdjust="0"/>
  </p:normalViewPr>
  <p:slideViewPr>
    <p:cSldViewPr>
      <p:cViewPr varScale="1">
        <p:scale>
          <a:sx n="64" d="100"/>
          <a:sy n="64" d="100"/>
        </p:scale>
        <p:origin x="-1362" y="-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42" y="359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749"/>
        <p:guide pos="2033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542BC7-C945-4DBB-A620-256868A87076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646754B-787E-4C06-A532-B99D420BEE1B}">
      <dgm:prSet phldrT="[Text]"/>
      <dgm:spPr/>
      <dgm:t>
        <a:bodyPr/>
        <a:lstStyle/>
        <a:p>
          <a:r>
            <a:rPr lang="en-US" dirty="0" smtClean="0"/>
            <a:t>Data</a:t>
          </a:r>
          <a:endParaRPr lang="en-US" dirty="0"/>
        </a:p>
      </dgm:t>
    </dgm:pt>
    <dgm:pt modelId="{58A2A5A4-CAFB-4FDE-B62E-6AD58302ED12}" type="parTrans" cxnId="{2A3A87EE-B8E9-4134-A4C9-708E655A38E7}">
      <dgm:prSet/>
      <dgm:spPr/>
      <dgm:t>
        <a:bodyPr/>
        <a:lstStyle/>
        <a:p>
          <a:endParaRPr lang="en-US"/>
        </a:p>
      </dgm:t>
    </dgm:pt>
    <dgm:pt modelId="{30C28A4B-84EB-46B5-8937-266EB576E84D}" type="sibTrans" cxnId="{2A3A87EE-B8E9-4134-A4C9-708E655A38E7}">
      <dgm:prSet/>
      <dgm:spPr/>
      <dgm:t>
        <a:bodyPr/>
        <a:lstStyle/>
        <a:p>
          <a:endParaRPr lang="en-US"/>
        </a:p>
      </dgm:t>
    </dgm:pt>
    <dgm:pt modelId="{A29A8F2A-AF6C-475C-B3FC-FBE4166616AE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1800" b="1" dirty="0" smtClean="0">
              <a:solidFill>
                <a:schemeClr val="bg1"/>
              </a:solidFill>
            </a:rPr>
            <a:t>Spatial DB</a:t>
          </a:r>
          <a:endParaRPr lang="en-US" sz="1800" b="1" dirty="0">
            <a:solidFill>
              <a:schemeClr val="bg1"/>
            </a:solidFill>
          </a:endParaRPr>
        </a:p>
      </dgm:t>
    </dgm:pt>
    <dgm:pt modelId="{1C650413-87BF-489D-B91B-8CCD3555013D}" type="parTrans" cxnId="{5EBBA659-4220-43B3-978B-B838C40FB621}">
      <dgm:prSet/>
      <dgm:spPr/>
      <dgm:t>
        <a:bodyPr/>
        <a:lstStyle/>
        <a:p>
          <a:endParaRPr lang="en-US"/>
        </a:p>
      </dgm:t>
    </dgm:pt>
    <dgm:pt modelId="{8CF9278A-3785-465A-AD10-B8AE121C0049}" type="sibTrans" cxnId="{5EBBA659-4220-43B3-978B-B838C40FB621}">
      <dgm:prSet/>
      <dgm:spPr/>
      <dgm:t>
        <a:bodyPr/>
        <a:lstStyle/>
        <a:p>
          <a:endParaRPr lang="en-US"/>
        </a:p>
      </dgm:t>
    </dgm:pt>
    <dgm:pt modelId="{1C5ED69E-9330-436D-8C05-C008BB7C922B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1800" b="1" dirty="0" err="1" smtClean="0">
              <a:solidFill>
                <a:schemeClr val="bg1"/>
              </a:solidFill>
            </a:rPr>
            <a:t>rDBMS</a:t>
          </a:r>
          <a:endParaRPr lang="en-US" sz="1800" b="1" dirty="0">
            <a:solidFill>
              <a:schemeClr val="bg1"/>
            </a:solidFill>
          </a:endParaRPr>
        </a:p>
      </dgm:t>
    </dgm:pt>
    <dgm:pt modelId="{992CDCB1-6615-4DBB-8BA4-55A0161409E8}" type="parTrans" cxnId="{541F5872-846F-41B6-AC00-D73FA2B4E0EE}">
      <dgm:prSet/>
      <dgm:spPr/>
      <dgm:t>
        <a:bodyPr/>
        <a:lstStyle/>
        <a:p>
          <a:endParaRPr lang="en-US"/>
        </a:p>
      </dgm:t>
    </dgm:pt>
    <dgm:pt modelId="{33FBBA24-94D0-4BC2-BCA5-A43328F0EB95}" type="sibTrans" cxnId="{541F5872-846F-41B6-AC00-D73FA2B4E0EE}">
      <dgm:prSet/>
      <dgm:spPr/>
      <dgm:t>
        <a:bodyPr/>
        <a:lstStyle/>
        <a:p>
          <a:endParaRPr lang="en-US"/>
        </a:p>
      </dgm:t>
    </dgm:pt>
    <dgm:pt modelId="{606FCE93-7FC1-4E15-B648-B3D00C593E4A}">
      <dgm:prSet phldrT="[Text]"/>
      <dgm:spPr/>
      <dgm:t>
        <a:bodyPr/>
        <a:lstStyle/>
        <a:p>
          <a:r>
            <a:rPr lang="en-US" dirty="0" smtClean="0"/>
            <a:t>Business</a:t>
          </a:r>
          <a:endParaRPr lang="en-US" dirty="0"/>
        </a:p>
      </dgm:t>
    </dgm:pt>
    <dgm:pt modelId="{F25E7F7C-1A37-403C-BC15-B9A2CC538BC8}" type="parTrans" cxnId="{2FB1E60E-CF88-4F61-8DB6-3D829B0C51E8}">
      <dgm:prSet/>
      <dgm:spPr/>
      <dgm:t>
        <a:bodyPr/>
        <a:lstStyle/>
        <a:p>
          <a:endParaRPr lang="en-US"/>
        </a:p>
      </dgm:t>
    </dgm:pt>
    <dgm:pt modelId="{1909FFB9-6EEB-47AC-AD46-94594B6AFB4B}" type="sibTrans" cxnId="{2FB1E60E-CF88-4F61-8DB6-3D829B0C51E8}">
      <dgm:prSet/>
      <dgm:spPr/>
      <dgm:t>
        <a:bodyPr/>
        <a:lstStyle/>
        <a:p>
          <a:endParaRPr lang="en-US"/>
        </a:p>
      </dgm:t>
    </dgm:pt>
    <dgm:pt modelId="{8EEB0BE2-5D62-4F12-8633-6B2215975436}">
      <dgm:prSet phldrT="[Text]"/>
      <dgm:spPr>
        <a:solidFill>
          <a:schemeClr val="accent2"/>
        </a:solidFill>
      </dgm:spPr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Components</a:t>
          </a:r>
          <a:endParaRPr lang="en-US" b="1" dirty="0">
            <a:solidFill>
              <a:schemeClr val="bg1"/>
            </a:solidFill>
          </a:endParaRPr>
        </a:p>
      </dgm:t>
    </dgm:pt>
    <dgm:pt modelId="{510C9942-402E-4F15-9070-927DBE9E70EB}" type="parTrans" cxnId="{2988300C-8B33-4A0A-B5B0-DF517C2F73DF}">
      <dgm:prSet/>
      <dgm:spPr/>
      <dgm:t>
        <a:bodyPr/>
        <a:lstStyle/>
        <a:p>
          <a:endParaRPr lang="en-US"/>
        </a:p>
      </dgm:t>
    </dgm:pt>
    <dgm:pt modelId="{18738B82-6D59-4EEA-80F0-C01302969894}" type="sibTrans" cxnId="{2988300C-8B33-4A0A-B5B0-DF517C2F73DF}">
      <dgm:prSet/>
      <dgm:spPr/>
      <dgm:t>
        <a:bodyPr/>
        <a:lstStyle/>
        <a:p>
          <a:endParaRPr lang="en-US"/>
        </a:p>
      </dgm:t>
    </dgm:pt>
    <dgm:pt modelId="{E78F5643-18F2-42E6-8596-E01164C3E39F}">
      <dgm:prSet phldrT="[Text]"/>
      <dgm:spPr/>
      <dgm:t>
        <a:bodyPr/>
        <a:lstStyle/>
        <a:p>
          <a:r>
            <a:rPr lang="en-US" dirty="0" smtClean="0"/>
            <a:t>Logging</a:t>
          </a:r>
          <a:endParaRPr lang="en-US" dirty="0"/>
        </a:p>
      </dgm:t>
    </dgm:pt>
    <dgm:pt modelId="{C8A7B324-0DD9-4991-93D6-1063BC94AB76}" type="parTrans" cxnId="{C43B51BE-FC46-4856-BDA6-A6237676AA1B}">
      <dgm:prSet/>
      <dgm:spPr/>
      <dgm:t>
        <a:bodyPr/>
        <a:lstStyle/>
        <a:p>
          <a:endParaRPr lang="en-US"/>
        </a:p>
      </dgm:t>
    </dgm:pt>
    <dgm:pt modelId="{93B14F67-704A-4BA0-BCEF-3701935D015F}" type="sibTrans" cxnId="{C43B51BE-FC46-4856-BDA6-A6237676AA1B}">
      <dgm:prSet/>
      <dgm:spPr/>
      <dgm:t>
        <a:bodyPr/>
        <a:lstStyle/>
        <a:p>
          <a:endParaRPr lang="en-US"/>
        </a:p>
      </dgm:t>
    </dgm:pt>
    <dgm:pt modelId="{0859C42A-B62A-4717-9475-F07E6289A96E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1800" b="1" dirty="0" smtClean="0"/>
            <a:t>Tracking DB</a:t>
          </a:r>
          <a:endParaRPr lang="en-US" sz="1800" b="1" dirty="0"/>
        </a:p>
      </dgm:t>
    </dgm:pt>
    <dgm:pt modelId="{869F9AC0-816C-4AB5-B3AA-0319E7EAC5BA}" type="parTrans" cxnId="{58C4935A-9358-4223-9676-4C2C09FBF401}">
      <dgm:prSet/>
      <dgm:spPr/>
      <dgm:t>
        <a:bodyPr/>
        <a:lstStyle/>
        <a:p>
          <a:endParaRPr lang="en-US"/>
        </a:p>
      </dgm:t>
    </dgm:pt>
    <dgm:pt modelId="{D89C0CD1-837E-477A-9DD9-B1C61B6879B1}" type="sibTrans" cxnId="{58C4935A-9358-4223-9676-4C2C09FBF401}">
      <dgm:prSet/>
      <dgm:spPr/>
      <dgm:t>
        <a:bodyPr/>
        <a:lstStyle/>
        <a:p>
          <a:endParaRPr lang="en-US"/>
        </a:p>
      </dgm:t>
    </dgm:pt>
    <dgm:pt modelId="{8A129667-54AE-4B06-A707-A3750B23DB62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1800" b="1" dirty="0" smtClean="0">
              <a:solidFill>
                <a:schemeClr val="bg1"/>
              </a:solidFill>
            </a:rPr>
            <a:t>DODB / NOSQL</a:t>
          </a:r>
          <a:endParaRPr lang="en-US" sz="1800" b="1" dirty="0">
            <a:solidFill>
              <a:schemeClr val="bg1"/>
            </a:solidFill>
          </a:endParaRPr>
        </a:p>
      </dgm:t>
    </dgm:pt>
    <dgm:pt modelId="{3A61E784-E3AD-4C25-91A2-7FE5E86B7760}" type="parTrans" cxnId="{CC955487-AB02-4C20-A2E7-ED32B958AA24}">
      <dgm:prSet/>
      <dgm:spPr/>
      <dgm:t>
        <a:bodyPr/>
        <a:lstStyle/>
        <a:p>
          <a:endParaRPr lang="en-US"/>
        </a:p>
      </dgm:t>
    </dgm:pt>
    <dgm:pt modelId="{9A0D5399-5118-4D14-9503-21C922A3BD12}" type="sibTrans" cxnId="{CC955487-AB02-4C20-A2E7-ED32B958AA24}">
      <dgm:prSet/>
      <dgm:spPr/>
      <dgm:t>
        <a:bodyPr/>
        <a:lstStyle/>
        <a:p>
          <a:endParaRPr lang="en-US"/>
        </a:p>
      </dgm:t>
    </dgm:pt>
    <dgm:pt modelId="{125DBD19-FFE3-4EC3-A06E-2686724F00E2}">
      <dgm:prSet phldrT="[Text]"/>
      <dgm:spPr/>
      <dgm:t>
        <a:bodyPr/>
        <a:lstStyle/>
        <a:p>
          <a:r>
            <a:rPr lang="en-US" dirty="0" smtClean="0"/>
            <a:t>App Server</a:t>
          </a:r>
          <a:endParaRPr lang="en-US" dirty="0"/>
        </a:p>
      </dgm:t>
    </dgm:pt>
    <dgm:pt modelId="{D910FB3D-BBFE-45D0-9A9B-8B95F2052F11}" type="parTrans" cxnId="{6DAC2526-3989-4F9E-BBF1-4305CF49565B}">
      <dgm:prSet/>
      <dgm:spPr/>
      <dgm:t>
        <a:bodyPr/>
        <a:lstStyle/>
        <a:p>
          <a:endParaRPr lang="en-US"/>
        </a:p>
      </dgm:t>
    </dgm:pt>
    <dgm:pt modelId="{E541C117-C1BD-42F3-9AFE-7E5246808D66}" type="sibTrans" cxnId="{6DAC2526-3989-4F9E-BBF1-4305CF49565B}">
      <dgm:prSet/>
      <dgm:spPr/>
      <dgm:t>
        <a:bodyPr/>
        <a:lstStyle/>
        <a:p>
          <a:endParaRPr lang="en-US"/>
        </a:p>
      </dgm:t>
    </dgm:pt>
    <dgm:pt modelId="{40177B53-AE18-4725-A961-78067DE488C4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2000" b="1" dirty="0" smtClean="0"/>
            <a:t>Apache Tomcat</a:t>
          </a:r>
          <a:endParaRPr lang="en-US" sz="2000" b="1" dirty="0"/>
        </a:p>
      </dgm:t>
    </dgm:pt>
    <dgm:pt modelId="{5462D3C0-F677-4AA7-9E19-5068D9ADDB7D}" type="parTrans" cxnId="{873643E0-0720-4740-BA86-4E56025824D6}">
      <dgm:prSet/>
      <dgm:spPr/>
      <dgm:t>
        <a:bodyPr/>
        <a:lstStyle/>
        <a:p>
          <a:endParaRPr lang="en-US"/>
        </a:p>
      </dgm:t>
    </dgm:pt>
    <dgm:pt modelId="{B44CE93B-C22F-4C09-8BC7-36DCABDBACC5}" type="sibTrans" cxnId="{873643E0-0720-4740-BA86-4E56025824D6}">
      <dgm:prSet/>
      <dgm:spPr/>
      <dgm:t>
        <a:bodyPr/>
        <a:lstStyle/>
        <a:p>
          <a:endParaRPr lang="en-US"/>
        </a:p>
      </dgm:t>
    </dgm:pt>
    <dgm:pt modelId="{960526AC-EDE3-443A-BA01-3807E0AD9BF0}">
      <dgm:prSet/>
      <dgm:spPr>
        <a:solidFill>
          <a:schemeClr val="accent2"/>
        </a:solidFill>
      </dgm:spPr>
      <dgm:t>
        <a:bodyPr/>
        <a:lstStyle/>
        <a:p>
          <a:r>
            <a:rPr lang="en-US" b="1" dirty="0" smtClean="0"/>
            <a:t>Components</a:t>
          </a:r>
          <a:endParaRPr lang="en-US" b="1" dirty="0"/>
        </a:p>
      </dgm:t>
    </dgm:pt>
    <dgm:pt modelId="{0B298259-2BD2-45EC-A7E9-A04D4E634D19}" type="parTrans" cxnId="{0AB2F433-DE9E-44F8-A5B7-507B71524787}">
      <dgm:prSet/>
      <dgm:spPr/>
      <dgm:t>
        <a:bodyPr/>
        <a:lstStyle/>
        <a:p>
          <a:endParaRPr lang="en-US"/>
        </a:p>
      </dgm:t>
    </dgm:pt>
    <dgm:pt modelId="{1257BB66-4548-497F-91C0-9667E239A225}" type="sibTrans" cxnId="{0AB2F433-DE9E-44F8-A5B7-507B71524787}">
      <dgm:prSet/>
      <dgm:spPr/>
      <dgm:t>
        <a:bodyPr/>
        <a:lstStyle/>
        <a:p>
          <a:endParaRPr lang="en-US"/>
        </a:p>
      </dgm:t>
    </dgm:pt>
    <dgm:pt modelId="{FE585B2C-CCF0-433E-9637-376182D76232}">
      <dgm:prSet/>
      <dgm:spPr>
        <a:solidFill>
          <a:schemeClr val="accent2"/>
        </a:solidFill>
      </dgm:spPr>
      <dgm:t>
        <a:bodyPr/>
        <a:lstStyle/>
        <a:p>
          <a:r>
            <a:rPr lang="en-US" b="1" dirty="0" smtClean="0"/>
            <a:t>Components</a:t>
          </a:r>
          <a:endParaRPr lang="en-US" b="1" dirty="0"/>
        </a:p>
      </dgm:t>
    </dgm:pt>
    <dgm:pt modelId="{3F70DE6C-8C5C-48D7-9D9A-11497FE1F7AA}" type="parTrans" cxnId="{9EBCD0A9-979F-45C6-9B82-277A2768095D}">
      <dgm:prSet/>
      <dgm:spPr/>
      <dgm:t>
        <a:bodyPr/>
        <a:lstStyle/>
        <a:p>
          <a:endParaRPr lang="en-US"/>
        </a:p>
      </dgm:t>
    </dgm:pt>
    <dgm:pt modelId="{55150DF7-816E-43CF-A294-922B197841E8}" type="sibTrans" cxnId="{9EBCD0A9-979F-45C6-9B82-277A2768095D}">
      <dgm:prSet/>
      <dgm:spPr/>
      <dgm:t>
        <a:bodyPr/>
        <a:lstStyle/>
        <a:p>
          <a:endParaRPr lang="en-US"/>
        </a:p>
      </dgm:t>
    </dgm:pt>
    <dgm:pt modelId="{F6AF5FED-B36B-4C1C-A6D7-CC4E61E33D1E}" type="pres">
      <dgm:prSet presAssocID="{BC542BC7-C945-4DBB-A620-256868A87076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782689C-BC06-4B7F-8368-BEEF6E5355A2}" type="pres">
      <dgm:prSet presAssocID="{C646754B-787E-4C06-A532-B99D420BEE1B}" presName="compNode" presStyleCnt="0"/>
      <dgm:spPr/>
    </dgm:pt>
    <dgm:pt modelId="{B11EF7DB-7A45-4603-AABC-C427388B59E9}" type="pres">
      <dgm:prSet presAssocID="{C646754B-787E-4C06-A532-B99D420BEE1B}" presName="aNode" presStyleLbl="bgShp" presStyleIdx="0" presStyleCnt="4" custLinFactNeighborY="2047"/>
      <dgm:spPr/>
      <dgm:t>
        <a:bodyPr/>
        <a:lstStyle/>
        <a:p>
          <a:endParaRPr lang="en-US"/>
        </a:p>
      </dgm:t>
    </dgm:pt>
    <dgm:pt modelId="{E163C6A1-C760-4351-969C-42E4FC456197}" type="pres">
      <dgm:prSet presAssocID="{C646754B-787E-4C06-A532-B99D420BEE1B}" presName="textNode" presStyleLbl="bgShp" presStyleIdx="0" presStyleCnt="4"/>
      <dgm:spPr/>
      <dgm:t>
        <a:bodyPr/>
        <a:lstStyle/>
        <a:p>
          <a:endParaRPr lang="en-US"/>
        </a:p>
      </dgm:t>
    </dgm:pt>
    <dgm:pt modelId="{622929E4-FF57-4004-B7CF-F171DEB8EB39}" type="pres">
      <dgm:prSet presAssocID="{C646754B-787E-4C06-A532-B99D420BEE1B}" presName="compChildNode" presStyleCnt="0"/>
      <dgm:spPr/>
    </dgm:pt>
    <dgm:pt modelId="{D3D23268-A699-4C16-A584-5A655C078653}" type="pres">
      <dgm:prSet presAssocID="{C646754B-787E-4C06-A532-B99D420BEE1B}" presName="theInnerList" presStyleCnt="0"/>
      <dgm:spPr/>
    </dgm:pt>
    <dgm:pt modelId="{5B6138BB-482F-433D-B9E8-D9D0EE78AF06}" type="pres">
      <dgm:prSet presAssocID="{A29A8F2A-AF6C-475C-B3FC-FBE4166616AE}" presName="child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D6B370-A2C8-484E-826D-7050E8BCB36A}" type="pres">
      <dgm:prSet presAssocID="{A29A8F2A-AF6C-475C-B3FC-FBE4166616AE}" presName="aSpace2" presStyleCnt="0"/>
      <dgm:spPr/>
    </dgm:pt>
    <dgm:pt modelId="{9271FB4B-D482-4B86-B595-7F23922809E2}" type="pres">
      <dgm:prSet presAssocID="{1C5ED69E-9330-436D-8C05-C008BB7C922B}" presName="child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3CD3F9-5494-4217-B08C-384440F6E6DF}" type="pres">
      <dgm:prSet presAssocID="{1C5ED69E-9330-436D-8C05-C008BB7C922B}" presName="aSpace2" presStyleCnt="0"/>
      <dgm:spPr/>
    </dgm:pt>
    <dgm:pt modelId="{1477E50B-5F9D-4B6B-9D0E-D0DAF0573F90}" type="pres">
      <dgm:prSet presAssocID="{8A129667-54AE-4B06-A707-A3750B23DB62}" presName="child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835FF4-6D75-430D-929E-6EF809E98DB4}" type="pres">
      <dgm:prSet presAssocID="{C646754B-787E-4C06-A532-B99D420BEE1B}" presName="aSpace" presStyleCnt="0"/>
      <dgm:spPr/>
    </dgm:pt>
    <dgm:pt modelId="{2A3A32BB-6512-4041-A2DF-2BE4453AB762}" type="pres">
      <dgm:prSet presAssocID="{606FCE93-7FC1-4E15-B648-B3D00C593E4A}" presName="compNode" presStyleCnt="0"/>
      <dgm:spPr/>
    </dgm:pt>
    <dgm:pt modelId="{8D84C6AA-124C-48A5-9DE7-801204F0A607}" type="pres">
      <dgm:prSet presAssocID="{606FCE93-7FC1-4E15-B648-B3D00C593E4A}" presName="aNode" presStyleLbl="bgShp" presStyleIdx="1" presStyleCnt="4"/>
      <dgm:spPr/>
      <dgm:t>
        <a:bodyPr/>
        <a:lstStyle/>
        <a:p>
          <a:endParaRPr lang="en-US"/>
        </a:p>
      </dgm:t>
    </dgm:pt>
    <dgm:pt modelId="{93D0CE68-9BDE-46C3-B702-51FC8E91772D}" type="pres">
      <dgm:prSet presAssocID="{606FCE93-7FC1-4E15-B648-B3D00C593E4A}" presName="textNode" presStyleLbl="bgShp" presStyleIdx="1" presStyleCnt="4"/>
      <dgm:spPr/>
      <dgm:t>
        <a:bodyPr/>
        <a:lstStyle/>
        <a:p>
          <a:endParaRPr lang="en-US"/>
        </a:p>
      </dgm:t>
    </dgm:pt>
    <dgm:pt modelId="{62D494EF-4430-4745-AAAA-0993300E647F}" type="pres">
      <dgm:prSet presAssocID="{606FCE93-7FC1-4E15-B648-B3D00C593E4A}" presName="compChildNode" presStyleCnt="0"/>
      <dgm:spPr/>
    </dgm:pt>
    <dgm:pt modelId="{475A21D1-D267-4E91-BA67-F3D004748CB6}" type="pres">
      <dgm:prSet presAssocID="{606FCE93-7FC1-4E15-B648-B3D00C593E4A}" presName="theInnerList" presStyleCnt="0"/>
      <dgm:spPr/>
    </dgm:pt>
    <dgm:pt modelId="{90A09FD5-84EE-4301-9EFA-529D66A773DE}" type="pres">
      <dgm:prSet presAssocID="{8EEB0BE2-5D62-4F12-8633-6B2215975436}" presName="childNode" presStyleLbl="node1" presStyleIdx="3" presStyleCnt="8" custScaleY="22124" custLinFactY="7884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9551DB-DCC2-4216-91D5-AC7B3E8042ED}" type="pres">
      <dgm:prSet presAssocID="{8EEB0BE2-5D62-4F12-8633-6B2215975436}" presName="aSpace2" presStyleCnt="0"/>
      <dgm:spPr/>
    </dgm:pt>
    <dgm:pt modelId="{0E0522C3-44A9-4914-8543-0AFE6E7C70FF}" type="pres">
      <dgm:prSet presAssocID="{960526AC-EDE3-443A-BA01-3807E0AD9BF0}" presName="childNode" presStyleLbl="node1" presStyleIdx="4" presStyleCnt="8" custScaleY="22349" custLinFactNeighborY="705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520B40-0704-42BF-B4D8-65932580803F}" type="pres">
      <dgm:prSet presAssocID="{960526AC-EDE3-443A-BA01-3807E0AD9BF0}" presName="aSpace2" presStyleCnt="0"/>
      <dgm:spPr/>
    </dgm:pt>
    <dgm:pt modelId="{9406E56C-EEF1-4050-BDFC-0A3E0351B349}" type="pres">
      <dgm:prSet presAssocID="{FE585B2C-CCF0-433E-9637-376182D76232}" presName="childNode" presStyleLbl="node1" presStyleIdx="5" presStyleCnt="8" custScaleY="202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6092B7-1BF8-41F2-B6ED-8407AD427BA5}" type="pres">
      <dgm:prSet presAssocID="{606FCE93-7FC1-4E15-B648-B3D00C593E4A}" presName="aSpace" presStyleCnt="0"/>
      <dgm:spPr/>
    </dgm:pt>
    <dgm:pt modelId="{82D57564-F084-457F-B18D-894AB9E3284D}" type="pres">
      <dgm:prSet presAssocID="{E78F5643-18F2-42E6-8596-E01164C3E39F}" presName="compNode" presStyleCnt="0"/>
      <dgm:spPr/>
    </dgm:pt>
    <dgm:pt modelId="{5CB683FC-3A1E-4807-AF4C-AD62C23FE93B}" type="pres">
      <dgm:prSet presAssocID="{E78F5643-18F2-42E6-8596-E01164C3E39F}" presName="aNode" presStyleLbl="bgShp" presStyleIdx="2" presStyleCnt="4"/>
      <dgm:spPr/>
      <dgm:t>
        <a:bodyPr/>
        <a:lstStyle/>
        <a:p>
          <a:endParaRPr lang="en-US"/>
        </a:p>
      </dgm:t>
    </dgm:pt>
    <dgm:pt modelId="{23CC1D7A-F71F-4238-8567-3262864CBCF3}" type="pres">
      <dgm:prSet presAssocID="{E78F5643-18F2-42E6-8596-E01164C3E39F}" presName="textNode" presStyleLbl="bgShp" presStyleIdx="2" presStyleCnt="4"/>
      <dgm:spPr/>
      <dgm:t>
        <a:bodyPr/>
        <a:lstStyle/>
        <a:p>
          <a:endParaRPr lang="en-US"/>
        </a:p>
      </dgm:t>
    </dgm:pt>
    <dgm:pt modelId="{A7C02E48-8B06-49E7-9F11-121AD0BB4DC0}" type="pres">
      <dgm:prSet presAssocID="{E78F5643-18F2-42E6-8596-E01164C3E39F}" presName="compChildNode" presStyleCnt="0"/>
      <dgm:spPr/>
    </dgm:pt>
    <dgm:pt modelId="{2C847E09-6E03-4919-B281-6DED84E1952F}" type="pres">
      <dgm:prSet presAssocID="{E78F5643-18F2-42E6-8596-E01164C3E39F}" presName="theInnerList" presStyleCnt="0"/>
      <dgm:spPr/>
    </dgm:pt>
    <dgm:pt modelId="{D0CD18BB-DBB4-4F55-A71F-AB5FB328437A}" type="pres">
      <dgm:prSet presAssocID="{0859C42A-B62A-4717-9475-F07E6289A96E}" presName="childNode" presStyleLbl="node1" presStyleIdx="6" presStyleCnt="8" custScaleY="2000000" custLinFactNeighborX="32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06149A-F5B5-4620-BE86-D4D018C5F3C9}" type="pres">
      <dgm:prSet presAssocID="{E78F5643-18F2-42E6-8596-E01164C3E39F}" presName="aSpace" presStyleCnt="0"/>
      <dgm:spPr/>
    </dgm:pt>
    <dgm:pt modelId="{486118FE-A9F8-4981-A40F-71CA709DE4DE}" type="pres">
      <dgm:prSet presAssocID="{125DBD19-FFE3-4EC3-A06E-2686724F00E2}" presName="compNode" presStyleCnt="0"/>
      <dgm:spPr/>
    </dgm:pt>
    <dgm:pt modelId="{1DBB0FB2-A651-4147-BFB4-7F9098CA7784}" type="pres">
      <dgm:prSet presAssocID="{125DBD19-FFE3-4EC3-A06E-2686724F00E2}" presName="aNode" presStyleLbl="bgShp" presStyleIdx="3" presStyleCnt="4" custLinFactNeighborX="102" custLinFactNeighborY="-1024"/>
      <dgm:spPr/>
      <dgm:t>
        <a:bodyPr/>
        <a:lstStyle/>
        <a:p>
          <a:endParaRPr lang="en-US"/>
        </a:p>
      </dgm:t>
    </dgm:pt>
    <dgm:pt modelId="{399FEEB5-3309-4CB7-BF18-E1C34C78BBF2}" type="pres">
      <dgm:prSet presAssocID="{125DBD19-FFE3-4EC3-A06E-2686724F00E2}" presName="textNode" presStyleLbl="bgShp" presStyleIdx="3" presStyleCnt="4"/>
      <dgm:spPr/>
      <dgm:t>
        <a:bodyPr/>
        <a:lstStyle/>
        <a:p>
          <a:endParaRPr lang="en-US"/>
        </a:p>
      </dgm:t>
    </dgm:pt>
    <dgm:pt modelId="{FBB59489-1CCC-402D-BC83-C1C49B795651}" type="pres">
      <dgm:prSet presAssocID="{125DBD19-FFE3-4EC3-A06E-2686724F00E2}" presName="compChildNode" presStyleCnt="0"/>
      <dgm:spPr/>
    </dgm:pt>
    <dgm:pt modelId="{CAAC5079-9A3C-4C31-B2C0-8A5123B6741D}" type="pres">
      <dgm:prSet presAssocID="{125DBD19-FFE3-4EC3-A06E-2686724F00E2}" presName="theInnerList" presStyleCnt="0"/>
      <dgm:spPr/>
    </dgm:pt>
    <dgm:pt modelId="{BF094F96-0521-4371-BE47-AE055BC89E2E}" type="pres">
      <dgm:prSet presAssocID="{40177B53-AE18-4725-A961-78067DE488C4}" presName="child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1063A33-0F65-4B5C-BD2A-5C401A95DE79}" type="presOf" srcId="{8A129667-54AE-4B06-A707-A3750B23DB62}" destId="{1477E50B-5F9D-4B6B-9D0E-D0DAF0573F90}" srcOrd="0" destOrd="0" presId="urn:microsoft.com/office/officeart/2005/8/layout/lProcess2"/>
    <dgm:cxn modelId="{99D60A43-7D47-4CB0-A52A-36C141F8AD67}" type="presOf" srcId="{125DBD19-FFE3-4EC3-A06E-2686724F00E2}" destId="{399FEEB5-3309-4CB7-BF18-E1C34C78BBF2}" srcOrd="1" destOrd="0" presId="urn:microsoft.com/office/officeart/2005/8/layout/lProcess2"/>
    <dgm:cxn modelId="{6DAC2526-3989-4F9E-BBF1-4305CF49565B}" srcId="{BC542BC7-C945-4DBB-A620-256868A87076}" destId="{125DBD19-FFE3-4EC3-A06E-2686724F00E2}" srcOrd="3" destOrd="0" parTransId="{D910FB3D-BBFE-45D0-9A9B-8B95F2052F11}" sibTransId="{E541C117-C1BD-42F3-9AFE-7E5246808D66}"/>
    <dgm:cxn modelId="{2A3A87EE-B8E9-4134-A4C9-708E655A38E7}" srcId="{BC542BC7-C945-4DBB-A620-256868A87076}" destId="{C646754B-787E-4C06-A532-B99D420BEE1B}" srcOrd="0" destOrd="0" parTransId="{58A2A5A4-CAFB-4FDE-B62E-6AD58302ED12}" sibTransId="{30C28A4B-84EB-46B5-8937-266EB576E84D}"/>
    <dgm:cxn modelId="{A5707A10-AF61-42D0-8747-5932FDA5F487}" type="presOf" srcId="{40177B53-AE18-4725-A961-78067DE488C4}" destId="{BF094F96-0521-4371-BE47-AE055BC89E2E}" srcOrd="0" destOrd="0" presId="urn:microsoft.com/office/officeart/2005/8/layout/lProcess2"/>
    <dgm:cxn modelId="{329E530A-21D1-4B3C-89D4-98CCA12C64B1}" type="presOf" srcId="{606FCE93-7FC1-4E15-B648-B3D00C593E4A}" destId="{93D0CE68-9BDE-46C3-B702-51FC8E91772D}" srcOrd="1" destOrd="0" presId="urn:microsoft.com/office/officeart/2005/8/layout/lProcess2"/>
    <dgm:cxn modelId="{B518B242-5C73-48B5-A21A-0FB0DAFDBB76}" type="presOf" srcId="{FE585B2C-CCF0-433E-9637-376182D76232}" destId="{9406E56C-EEF1-4050-BDFC-0A3E0351B349}" srcOrd="0" destOrd="0" presId="urn:microsoft.com/office/officeart/2005/8/layout/lProcess2"/>
    <dgm:cxn modelId="{9EBCD0A9-979F-45C6-9B82-277A2768095D}" srcId="{606FCE93-7FC1-4E15-B648-B3D00C593E4A}" destId="{FE585B2C-CCF0-433E-9637-376182D76232}" srcOrd="2" destOrd="0" parTransId="{3F70DE6C-8C5C-48D7-9D9A-11497FE1F7AA}" sibTransId="{55150DF7-816E-43CF-A294-922B197841E8}"/>
    <dgm:cxn modelId="{7C1FD4D1-B399-4B07-BFC5-34ACB40FA86C}" type="presOf" srcId="{E78F5643-18F2-42E6-8596-E01164C3E39F}" destId="{5CB683FC-3A1E-4807-AF4C-AD62C23FE93B}" srcOrd="0" destOrd="0" presId="urn:microsoft.com/office/officeart/2005/8/layout/lProcess2"/>
    <dgm:cxn modelId="{4A1F3B32-3250-47CC-9DFD-2A532B679926}" type="presOf" srcId="{125DBD19-FFE3-4EC3-A06E-2686724F00E2}" destId="{1DBB0FB2-A651-4147-BFB4-7F9098CA7784}" srcOrd="0" destOrd="0" presId="urn:microsoft.com/office/officeart/2005/8/layout/lProcess2"/>
    <dgm:cxn modelId="{541F5872-846F-41B6-AC00-D73FA2B4E0EE}" srcId="{C646754B-787E-4C06-A532-B99D420BEE1B}" destId="{1C5ED69E-9330-436D-8C05-C008BB7C922B}" srcOrd="1" destOrd="0" parTransId="{992CDCB1-6615-4DBB-8BA4-55A0161409E8}" sibTransId="{33FBBA24-94D0-4BC2-BCA5-A43328F0EB95}"/>
    <dgm:cxn modelId="{1DEC4B57-C9E0-46B1-914B-927C4C7AEC97}" type="presOf" srcId="{C646754B-787E-4C06-A532-B99D420BEE1B}" destId="{E163C6A1-C760-4351-969C-42E4FC456197}" srcOrd="1" destOrd="0" presId="urn:microsoft.com/office/officeart/2005/8/layout/lProcess2"/>
    <dgm:cxn modelId="{99E43011-8E79-4D9F-B78A-574AE11C1AA3}" type="presOf" srcId="{8EEB0BE2-5D62-4F12-8633-6B2215975436}" destId="{90A09FD5-84EE-4301-9EFA-529D66A773DE}" srcOrd="0" destOrd="0" presId="urn:microsoft.com/office/officeart/2005/8/layout/lProcess2"/>
    <dgm:cxn modelId="{58C4935A-9358-4223-9676-4C2C09FBF401}" srcId="{E78F5643-18F2-42E6-8596-E01164C3E39F}" destId="{0859C42A-B62A-4717-9475-F07E6289A96E}" srcOrd="0" destOrd="0" parTransId="{869F9AC0-816C-4AB5-B3AA-0319E7EAC5BA}" sibTransId="{D89C0CD1-837E-477A-9DD9-B1C61B6879B1}"/>
    <dgm:cxn modelId="{0AE8F023-364F-46FA-A3AA-766DBB267761}" type="presOf" srcId="{0859C42A-B62A-4717-9475-F07E6289A96E}" destId="{D0CD18BB-DBB4-4F55-A71F-AB5FB328437A}" srcOrd="0" destOrd="0" presId="urn:microsoft.com/office/officeart/2005/8/layout/lProcess2"/>
    <dgm:cxn modelId="{B44FFE21-69E8-4F33-AFEA-66D1FF8770AC}" type="presOf" srcId="{E78F5643-18F2-42E6-8596-E01164C3E39F}" destId="{23CC1D7A-F71F-4238-8567-3262864CBCF3}" srcOrd="1" destOrd="0" presId="urn:microsoft.com/office/officeart/2005/8/layout/lProcess2"/>
    <dgm:cxn modelId="{CC955487-AB02-4C20-A2E7-ED32B958AA24}" srcId="{C646754B-787E-4C06-A532-B99D420BEE1B}" destId="{8A129667-54AE-4B06-A707-A3750B23DB62}" srcOrd="2" destOrd="0" parTransId="{3A61E784-E3AD-4C25-91A2-7FE5E86B7760}" sibTransId="{9A0D5399-5118-4D14-9503-21C922A3BD12}"/>
    <dgm:cxn modelId="{C43B51BE-FC46-4856-BDA6-A6237676AA1B}" srcId="{BC542BC7-C945-4DBB-A620-256868A87076}" destId="{E78F5643-18F2-42E6-8596-E01164C3E39F}" srcOrd="2" destOrd="0" parTransId="{C8A7B324-0DD9-4991-93D6-1063BC94AB76}" sibTransId="{93B14F67-704A-4BA0-BCEF-3701935D015F}"/>
    <dgm:cxn modelId="{94002E4B-08A9-457B-A251-066B979013CD}" type="presOf" srcId="{C646754B-787E-4C06-A532-B99D420BEE1B}" destId="{B11EF7DB-7A45-4603-AABC-C427388B59E9}" srcOrd="0" destOrd="0" presId="urn:microsoft.com/office/officeart/2005/8/layout/lProcess2"/>
    <dgm:cxn modelId="{873643E0-0720-4740-BA86-4E56025824D6}" srcId="{125DBD19-FFE3-4EC3-A06E-2686724F00E2}" destId="{40177B53-AE18-4725-A961-78067DE488C4}" srcOrd="0" destOrd="0" parTransId="{5462D3C0-F677-4AA7-9E19-5068D9ADDB7D}" sibTransId="{B44CE93B-C22F-4C09-8BC7-36DCABDBACC5}"/>
    <dgm:cxn modelId="{8670B5FF-8250-46E7-B017-55D32820E6EB}" type="presOf" srcId="{1C5ED69E-9330-436D-8C05-C008BB7C922B}" destId="{9271FB4B-D482-4B86-B595-7F23922809E2}" srcOrd="0" destOrd="0" presId="urn:microsoft.com/office/officeart/2005/8/layout/lProcess2"/>
    <dgm:cxn modelId="{A1856744-FDF0-4AAD-9CBA-CBB1A8986A47}" type="presOf" srcId="{BC542BC7-C945-4DBB-A620-256868A87076}" destId="{F6AF5FED-B36B-4C1C-A6D7-CC4E61E33D1E}" srcOrd="0" destOrd="0" presId="urn:microsoft.com/office/officeart/2005/8/layout/lProcess2"/>
    <dgm:cxn modelId="{823831B1-D99F-4C86-B936-44E2056E0CA7}" type="presOf" srcId="{960526AC-EDE3-443A-BA01-3807E0AD9BF0}" destId="{0E0522C3-44A9-4914-8543-0AFE6E7C70FF}" srcOrd="0" destOrd="0" presId="urn:microsoft.com/office/officeart/2005/8/layout/lProcess2"/>
    <dgm:cxn modelId="{8E63976A-C541-4570-9F4B-A203545BF158}" type="presOf" srcId="{A29A8F2A-AF6C-475C-B3FC-FBE4166616AE}" destId="{5B6138BB-482F-433D-B9E8-D9D0EE78AF06}" srcOrd="0" destOrd="0" presId="urn:microsoft.com/office/officeart/2005/8/layout/lProcess2"/>
    <dgm:cxn modelId="{2988300C-8B33-4A0A-B5B0-DF517C2F73DF}" srcId="{606FCE93-7FC1-4E15-B648-B3D00C593E4A}" destId="{8EEB0BE2-5D62-4F12-8633-6B2215975436}" srcOrd="0" destOrd="0" parTransId="{510C9942-402E-4F15-9070-927DBE9E70EB}" sibTransId="{18738B82-6D59-4EEA-80F0-C01302969894}"/>
    <dgm:cxn modelId="{5EBBA659-4220-43B3-978B-B838C40FB621}" srcId="{C646754B-787E-4C06-A532-B99D420BEE1B}" destId="{A29A8F2A-AF6C-475C-B3FC-FBE4166616AE}" srcOrd="0" destOrd="0" parTransId="{1C650413-87BF-489D-B91B-8CCD3555013D}" sibTransId="{8CF9278A-3785-465A-AD10-B8AE121C0049}"/>
    <dgm:cxn modelId="{9A283D8B-28AC-4F53-B1E7-1F1E34EBA6C6}" type="presOf" srcId="{606FCE93-7FC1-4E15-B648-B3D00C593E4A}" destId="{8D84C6AA-124C-48A5-9DE7-801204F0A607}" srcOrd="0" destOrd="0" presId="urn:microsoft.com/office/officeart/2005/8/layout/lProcess2"/>
    <dgm:cxn modelId="{0AB2F433-DE9E-44F8-A5B7-507B71524787}" srcId="{606FCE93-7FC1-4E15-B648-B3D00C593E4A}" destId="{960526AC-EDE3-443A-BA01-3807E0AD9BF0}" srcOrd="1" destOrd="0" parTransId="{0B298259-2BD2-45EC-A7E9-A04D4E634D19}" sibTransId="{1257BB66-4548-497F-91C0-9667E239A225}"/>
    <dgm:cxn modelId="{2FB1E60E-CF88-4F61-8DB6-3D829B0C51E8}" srcId="{BC542BC7-C945-4DBB-A620-256868A87076}" destId="{606FCE93-7FC1-4E15-B648-B3D00C593E4A}" srcOrd="1" destOrd="0" parTransId="{F25E7F7C-1A37-403C-BC15-B9A2CC538BC8}" sibTransId="{1909FFB9-6EEB-47AC-AD46-94594B6AFB4B}"/>
    <dgm:cxn modelId="{AB66AB9C-E9F8-40FC-BE2A-58A00A8339F2}" type="presParOf" srcId="{F6AF5FED-B36B-4C1C-A6D7-CC4E61E33D1E}" destId="{B782689C-BC06-4B7F-8368-BEEF6E5355A2}" srcOrd="0" destOrd="0" presId="urn:microsoft.com/office/officeart/2005/8/layout/lProcess2"/>
    <dgm:cxn modelId="{7BCF0435-258E-4F0A-BFC8-C442E9943C4A}" type="presParOf" srcId="{B782689C-BC06-4B7F-8368-BEEF6E5355A2}" destId="{B11EF7DB-7A45-4603-AABC-C427388B59E9}" srcOrd="0" destOrd="0" presId="urn:microsoft.com/office/officeart/2005/8/layout/lProcess2"/>
    <dgm:cxn modelId="{49FC667D-6C1D-4AFD-AEBD-1CB8453739FB}" type="presParOf" srcId="{B782689C-BC06-4B7F-8368-BEEF6E5355A2}" destId="{E163C6A1-C760-4351-969C-42E4FC456197}" srcOrd="1" destOrd="0" presId="urn:microsoft.com/office/officeart/2005/8/layout/lProcess2"/>
    <dgm:cxn modelId="{FFA8EB11-66F4-4033-A218-D91F40850391}" type="presParOf" srcId="{B782689C-BC06-4B7F-8368-BEEF6E5355A2}" destId="{622929E4-FF57-4004-B7CF-F171DEB8EB39}" srcOrd="2" destOrd="0" presId="urn:microsoft.com/office/officeart/2005/8/layout/lProcess2"/>
    <dgm:cxn modelId="{3CBA1D2C-37AC-46BC-B3CA-A543E852A559}" type="presParOf" srcId="{622929E4-FF57-4004-B7CF-F171DEB8EB39}" destId="{D3D23268-A699-4C16-A584-5A655C078653}" srcOrd="0" destOrd="0" presId="urn:microsoft.com/office/officeart/2005/8/layout/lProcess2"/>
    <dgm:cxn modelId="{E0C66807-C76D-4159-B4CD-F857B5D49CB9}" type="presParOf" srcId="{D3D23268-A699-4C16-A584-5A655C078653}" destId="{5B6138BB-482F-433D-B9E8-D9D0EE78AF06}" srcOrd="0" destOrd="0" presId="urn:microsoft.com/office/officeart/2005/8/layout/lProcess2"/>
    <dgm:cxn modelId="{B52ABBD1-4A0A-4B68-819D-C198F1825028}" type="presParOf" srcId="{D3D23268-A699-4C16-A584-5A655C078653}" destId="{0CD6B370-A2C8-484E-826D-7050E8BCB36A}" srcOrd="1" destOrd="0" presId="urn:microsoft.com/office/officeart/2005/8/layout/lProcess2"/>
    <dgm:cxn modelId="{833E3391-88F5-4695-B1AE-5F7DC729094F}" type="presParOf" srcId="{D3D23268-A699-4C16-A584-5A655C078653}" destId="{9271FB4B-D482-4B86-B595-7F23922809E2}" srcOrd="2" destOrd="0" presId="urn:microsoft.com/office/officeart/2005/8/layout/lProcess2"/>
    <dgm:cxn modelId="{0432B387-092A-46EE-A35D-8F732190BB52}" type="presParOf" srcId="{D3D23268-A699-4C16-A584-5A655C078653}" destId="{1F3CD3F9-5494-4217-B08C-384440F6E6DF}" srcOrd="3" destOrd="0" presId="urn:microsoft.com/office/officeart/2005/8/layout/lProcess2"/>
    <dgm:cxn modelId="{7AC3B396-956D-4CC7-9852-D40AA93DB678}" type="presParOf" srcId="{D3D23268-A699-4C16-A584-5A655C078653}" destId="{1477E50B-5F9D-4B6B-9D0E-D0DAF0573F90}" srcOrd="4" destOrd="0" presId="urn:microsoft.com/office/officeart/2005/8/layout/lProcess2"/>
    <dgm:cxn modelId="{4A2B2946-A042-4353-A5A6-73016F30B129}" type="presParOf" srcId="{F6AF5FED-B36B-4C1C-A6D7-CC4E61E33D1E}" destId="{AB835FF4-6D75-430D-929E-6EF809E98DB4}" srcOrd="1" destOrd="0" presId="urn:microsoft.com/office/officeart/2005/8/layout/lProcess2"/>
    <dgm:cxn modelId="{012BE8EC-AFD6-444F-BDAC-776D2CDF3988}" type="presParOf" srcId="{F6AF5FED-B36B-4C1C-A6D7-CC4E61E33D1E}" destId="{2A3A32BB-6512-4041-A2DF-2BE4453AB762}" srcOrd="2" destOrd="0" presId="urn:microsoft.com/office/officeart/2005/8/layout/lProcess2"/>
    <dgm:cxn modelId="{6A4FAD31-D6DC-4764-A57E-371036963DA6}" type="presParOf" srcId="{2A3A32BB-6512-4041-A2DF-2BE4453AB762}" destId="{8D84C6AA-124C-48A5-9DE7-801204F0A607}" srcOrd="0" destOrd="0" presId="urn:microsoft.com/office/officeart/2005/8/layout/lProcess2"/>
    <dgm:cxn modelId="{FE2B7EFA-63B8-4744-8FBD-EAC499E3F333}" type="presParOf" srcId="{2A3A32BB-6512-4041-A2DF-2BE4453AB762}" destId="{93D0CE68-9BDE-46C3-B702-51FC8E91772D}" srcOrd="1" destOrd="0" presId="urn:microsoft.com/office/officeart/2005/8/layout/lProcess2"/>
    <dgm:cxn modelId="{A4092DDF-20B1-4594-B87B-167BFE08B114}" type="presParOf" srcId="{2A3A32BB-6512-4041-A2DF-2BE4453AB762}" destId="{62D494EF-4430-4745-AAAA-0993300E647F}" srcOrd="2" destOrd="0" presId="urn:microsoft.com/office/officeart/2005/8/layout/lProcess2"/>
    <dgm:cxn modelId="{C69094D8-0F28-497F-BCC7-506F820F171C}" type="presParOf" srcId="{62D494EF-4430-4745-AAAA-0993300E647F}" destId="{475A21D1-D267-4E91-BA67-F3D004748CB6}" srcOrd="0" destOrd="0" presId="urn:microsoft.com/office/officeart/2005/8/layout/lProcess2"/>
    <dgm:cxn modelId="{66ED5842-F260-42F0-B3A6-F22F3D9A7552}" type="presParOf" srcId="{475A21D1-D267-4E91-BA67-F3D004748CB6}" destId="{90A09FD5-84EE-4301-9EFA-529D66A773DE}" srcOrd="0" destOrd="0" presId="urn:microsoft.com/office/officeart/2005/8/layout/lProcess2"/>
    <dgm:cxn modelId="{DDEFB64E-BC85-4092-9130-6A89C7973CDF}" type="presParOf" srcId="{475A21D1-D267-4E91-BA67-F3D004748CB6}" destId="{079551DB-DCC2-4216-91D5-AC7B3E8042ED}" srcOrd="1" destOrd="0" presId="urn:microsoft.com/office/officeart/2005/8/layout/lProcess2"/>
    <dgm:cxn modelId="{6019A234-4166-4C51-8940-183017B53C9B}" type="presParOf" srcId="{475A21D1-D267-4E91-BA67-F3D004748CB6}" destId="{0E0522C3-44A9-4914-8543-0AFE6E7C70FF}" srcOrd="2" destOrd="0" presId="urn:microsoft.com/office/officeart/2005/8/layout/lProcess2"/>
    <dgm:cxn modelId="{E3AE4915-148D-4701-949F-9785B22F9797}" type="presParOf" srcId="{475A21D1-D267-4E91-BA67-F3D004748CB6}" destId="{37520B40-0704-42BF-B4D8-65932580803F}" srcOrd="3" destOrd="0" presId="urn:microsoft.com/office/officeart/2005/8/layout/lProcess2"/>
    <dgm:cxn modelId="{B6CAC6A5-DE25-4F96-9CF8-EAB3B74BF91D}" type="presParOf" srcId="{475A21D1-D267-4E91-BA67-F3D004748CB6}" destId="{9406E56C-EEF1-4050-BDFC-0A3E0351B349}" srcOrd="4" destOrd="0" presId="urn:microsoft.com/office/officeart/2005/8/layout/lProcess2"/>
    <dgm:cxn modelId="{BCEB3F63-41E6-48D6-B304-38025FEB3384}" type="presParOf" srcId="{F6AF5FED-B36B-4C1C-A6D7-CC4E61E33D1E}" destId="{046092B7-1BF8-41F2-B6ED-8407AD427BA5}" srcOrd="3" destOrd="0" presId="urn:microsoft.com/office/officeart/2005/8/layout/lProcess2"/>
    <dgm:cxn modelId="{3EF8BABA-616D-4EF5-B82B-BFB4B5EB04BC}" type="presParOf" srcId="{F6AF5FED-B36B-4C1C-A6D7-CC4E61E33D1E}" destId="{82D57564-F084-457F-B18D-894AB9E3284D}" srcOrd="4" destOrd="0" presId="urn:microsoft.com/office/officeart/2005/8/layout/lProcess2"/>
    <dgm:cxn modelId="{801B0026-FA67-4C52-B3BE-6BAE12DCA97B}" type="presParOf" srcId="{82D57564-F084-457F-B18D-894AB9E3284D}" destId="{5CB683FC-3A1E-4807-AF4C-AD62C23FE93B}" srcOrd="0" destOrd="0" presId="urn:microsoft.com/office/officeart/2005/8/layout/lProcess2"/>
    <dgm:cxn modelId="{F224180B-CCB4-45D3-8554-DBFAFA3DA212}" type="presParOf" srcId="{82D57564-F084-457F-B18D-894AB9E3284D}" destId="{23CC1D7A-F71F-4238-8567-3262864CBCF3}" srcOrd="1" destOrd="0" presId="urn:microsoft.com/office/officeart/2005/8/layout/lProcess2"/>
    <dgm:cxn modelId="{1750EF67-EF8D-4019-84FE-3E93F2FAD25B}" type="presParOf" srcId="{82D57564-F084-457F-B18D-894AB9E3284D}" destId="{A7C02E48-8B06-49E7-9F11-121AD0BB4DC0}" srcOrd="2" destOrd="0" presId="urn:microsoft.com/office/officeart/2005/8/layout/lProcess2"/>
    <dgm:cxn modelId="{D63D0545-7C7E-41BE-9FFB-2036220C5ECC}" type="presParOf" srcId="{A7C02E48-8B06-49E7-9F11-121AD0BB4DC0}" destId="{2C847E09-6E03-4919-B281-6DED84E1952F}" srcOrd="0" destOrd="0" presId="urn:microsoft.com/office/officeart/2005/8/layout/lProcess2"/>
    <dgm:cxn modelId="{81FACBEE-5BBF-4A35-8D1C-D93C7CC3CDE4}" type="presParOf" srcId="{2C847E09-6E03-4919-B281-6DED84E1952F}" destId="{D0CD18BB-DBB4-4F55-A71F-AB5FB328437A}" srcOrd="0" destOrd="0" presId="urn:microsoft.com/office/officeart/2005/8/layout/lProcess2"/>
    <dgm:cxn modelId="{25A5E08B-A45C-49D5-B737-7DE81C451B1A}" type="presParOf" srcId="{F6AF5FED-B36B-4C1C-A6D7-CC4E61E33D1E}" destId="{FB06149A-F5B5-4620-BE86-D4D018C5F3C9}" srcOrd="5" destOrd="0" presId="urn:microsoft.com/office/officeart/2005/8/layout/lProcess2"/>
    <dgm:cxn modelId="{4783C11E-3C84-4E3E-98EB-BFE472FE1B40}" type="presParOf" srcId="{F6AF5FED-B36B-4C1C-A6D7-CC4E61E33D1E}" destId="{486118FE-A9F8-4981-A40F-71CA709DE4DE}" srcOrd="6" destOrd="0" presId="urn:microsoft.com/office/officeart/2005/8/layout/lProcess2"/>
    <dgm:cxn modelId="{490BACA7-FC7B-493A-B527-27569F4A190F}" type="presParOf" srcId="{486118FE-A9F8-4981-A40F-71CA709DE4DE}" destId="{1DBB0FB2-A651-4147-BFB4-7F9098CA7784}" srcOrd="0" destOrd="0" presId="urn:microsoft.com/office/officeart/2005/8/layout/lProcess2"/>
    <dgm:cxn modelId="{A3C666FF-B79D-4463-A774-CC1C23339C0F}" type="presParOf" srcId="{486118FE-A9F8-4981-A40F-71CA709DE4DE}" destId="{399FEEB5-3309-4CB7-BF18-E1C34C78BBF2}" srcOrd="1" destOrd="0" presId="urn:microsoft.com/office/officeart/2005/8/layout/lProcess2"/>
    <dgm:cxn modelId="{20400BA5-E047-4DFE-AB6D-D37A9BE1C7AD}" type="presParOf" srcId="{486118FE-A9F8-4981-A40F-71CA709DE4DE}" destId="{FBB59489-1CCC-402D-BC83-C1C49B795651}" srcOrd="2" destOrd="0" presId="urn:microsoft.com/office/officeart/2005/8/layout/lProcess2"/>
    <dgm:cxn modelId="{A5C97B78-F444-4C57-BD9C-9B735BEF3BBB}" type="presParOf" srcId="{FBB59489-1CCC-402D-BC83-C1C49B795651}" destId="{CAAC5079-9A3C-4C31-B2C0-8A5123B6741D}" srcOrd="0" destOrd="0" presId="urn:microsoft.com/office/officeart/2005/8/layout/lProcess2"/>
    <dgm:cxn modelId="{0F40D587-0B1C-4168-99FA-F8520F989CF3}" type="presParOf" srcId="{CAAC5079-9A3C-4C31-B2C0-8A5123B6741D}" destId="{BF094F96-0521-4371-BE47-AE055BC89E2E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FCCB3B6-AF41-4864-AF7B-03943C5BF6D3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976D633-D25C-46EC-BDF5-EBA48BD6649C}">
      <dgm:prSet phldrT="[Text]"/>
      <dgm:spPr/>
      <dgm:t>
        <a:bodyPr/>
        <a:lstStyle/>
        <a:p>
          <a:r>
            <a:rPr lang="en-US" dirty="0" smtClean="0"/>
            <a:t>App Server</a:t>
          </a:r>
          <a:endParaRPr lang="en-US" dirty="0"/>
        </a:p>
      </dgm:t>
    </dgm:pt>
    <dgm:pt modelId="{3B4F46BA-68CF-4171-BC35-78F88E9CF0C7}" type="parTrans" cxnId="{E6CC3C8C-9EA2-4D62-BB01-63AF36C07985}">
      <dgm:prSet/>
      <dgm:spPr/>
      <dgm:t>
        <a:bodyPr/>
        <a:lstStyle/>
        <a:p>
          <a:endParaRPr lang="en-US"/>
        </a:p>
      </dgm:t>
    </dgm:pt>
    <dgm:pt modelId="{D6046932-0292-4C12-B83E-6A0ED1E47252}" type="sibTrans" cxnId="{E6CC3C8C-9EA2-4D62-BB01-63AF36C07985}">
      <dgm:prSet/>
      <dgm:spPr/>
      <dgm:t>
        <a:bodyPr/>
        <a:lstStyle/>
        <a:p>
          <a:endParaRPr lang="en-US"/>
        </a:p>
      </dgm:t>
    </dgm:pt>
    <dgm:pt modelId="{1E396FCA-292C-4DA3-9515-C748C02459E8}">
      <dgm:prSet phldrT="[Text]"/>
      <dgm:spPr>
        <a:solidFill>
          <a:schemeClr val="accent6">
            <a:lumMod val="75000"/>
          </a:schemeClr>
        </a:solidFill>
      </dgm:spPr>
      <dgm:t>
        <a:bodyPr tIns="274320" anchor="t" anchorCtr="0"/>
        <a:lstStyle/>
        <a:p>
          <a:r>
            <a:rPr lang="en-US" b="1" dirty="0" smtClean="0"/>
            <a:t>Apache Tomcat</a:t>
          </a:r>
          <a:endParaRPr lang="en-US" b="1" dirty="0"/>
        </a:p>
      </dgm:t>
    </dgm:pt>
    <dgm:pt modelId="{06CD374C-4A34-4AB0-A02F-150AEB13DD16}" type="parTrans" cxnId="{EBDD0A22-816C-44B6-A5F7-1036546145AD}">
      <dgm:prSet/>
      <dgm:spPr/>
      <dgm:t>
        <a:bodyPr/>
        <a:lstStyle/>
        <a:p>
          <a:endParaRPr lang="en-US"/>
        </a:p>
      </dgm:t>
    </dgm:pt>
    <dgm:pt modelId="{0ABE3B54-4E8A-4330-A2D2-E76BC9F0C477}" type="sibTrans" cxnId="{EBDD0A22-816C-44B6-A5F7-1036546145AD}">
      <dgm:prSet/>
      <dgm:spPr/>
      <dgm:t>
        <a:bodyPr/>
        <a:lstStyle/>
        <a:p>
          <a:endParaRPr lang="en-US"/>
        </a:p>
      </dgm:t>
    </dgm:pt>
    <dgm:pt modelId="{FA1046A6-16C8-4BB6-B1F7-78067CD4DDEE}">
      <dgm:prSet phldrT="[Text]"/>
      <dgm:spPr/>
      <dgm:t>
        <a:bodyPr/>
        <a:lstStyle/>
        <a:p>
          <a:r>
            <a:rPr lang="en-US" dirty="0" smtClean="0"/>
            <a:t>Geospatial </a:t>
          </a:r>
          <a:r>
            <a:rPr lang="en-US" dirty="0" err="1" smtClean="0"/>
            <a:t>rDBMS</a:t>
          </a:r>
          <a:endParaRPr lang="en-US" dirty="0"/>
        </a:p>
      </dgm:t>
    </dgm:pt>
    <dgm:pt modelId="{DC556E7B-481F-46D5-B1B7-54D87F65B93B}" type="parTrans" cxnId="{62E8E93E-3BD0-4CC1-90FC-18AC27AA53F1}">
      <dgm:prSet/>
      <dgm:spPr/>
      <dgm:t>
        <a:bodyPr/>
        <a:lstStyle/>
        <a:p>
          <a:endParaRPr lang="en-US"/>
        </a:p>
      </dgm:t>
    </dgm:pt>
    <dgm:pt modelId="{B8B815DD-D7E4-4011-A2F4-4081D8022101}" type="sibTrans" cxnId="{62E8E93E-3BD0-4CC1-90FC-18AC27AA53F1}">
      <dgm:prSet/>
      <dgm:spPr/>
      <dgm:t>
        <a:bodyPr/>
        <a:lstStyle/>
        <a:p>
          <a:endParaRPr lang="en-US"/>
        </a:p>
      </dgm:t>
    </dgm:pt>
    <dgm:pt modelId="{5023A08D-9EF8-4FEA-BA83-C4BB225D690C}">
      <dgm:prSet phldrT="[Text]"/>
      <dgm:spPr/>
      <dgm:t>
        <a:bodyPr/>
        <a:lstStyle/>
        <a:p>
          <a:r>
            <a:rPr lang="en-US" dirty="0" smtClean="0"/>
            <a:t>File Server</a:t>
          </a:r>
          <a:endParaRPr lang="en-US" dirty="0"/>
        </a:p>
      </dgm:t>
    </dgm:pt>
    <dgm:pt modelId="{F4676B4B-4B66-4856-AC72-A9C1958D3F46}" type="parTrans" cxnId="{0A74E409-A5F1-4EC2-BE63-260F042FF663}">
      <dgm:prSet/>
      <dgm:spPr/>
      <dgm:t>
        <a:bodyPr/>
        <a:lstStyle/>
        <a:p>
          <a:endParaRPr lang="en-US"/>
        </a:p>
      </dgm:t>
    </dgm:pt>
    <dgm:pt modelId="{1D93E433-FE18-43B8-A8A8-37B15A63A6AE}" type="sibTrans" cxnId="{0A74E409-A5F1-4EC2-BE63-260F042FF663}">
      <dgm:prSet/>
      <dgm:spPr/>
      <dgm:t>
        <a:bodyPr/>
        <a:lstStyle/>
        <a:p>
          <a:endParaRPr lang="en-US"/>
        </a:p>
      </dgm:t>
    </dgm:pt>
    <dgm:pt modelId="{206F967D-862E-4397-B1D7-A47DCEB3695D}">
      <dgm:prSet phldrT="[Text]"/>
      <dgm:spPr>
        <a:solidFill>
          <a:schemeClr val="accent6">
            <a:lumMod val="75000"/>
          </a:schemeClr>
        </a:solidFill>
      </dgm:spPr>
      <dgm:t>
        <a:bodyPr tIns="36576" anchor="ctr" anchorCtr="1"/>
        <a:lstStyle/>
        <a:p>
          <a:r>
            <a:rPr lang="en-US" b="1" dirty="0" err="1" smtClean="0"/>
            <a:t>nginx</a:t>
          </a:r>
          <a:endParaRPr lang="en-US" b="1" dirty="0"/>
        </a:p>
      </dgm:t>
    </dgm:pt>
    <dgm:pt modelId="{263A2A61-1540-4C04-8E22-82CBC27E2C3C}" type="parTrans" cxnId="{9DD03D9C-6715-4064-8E89-D542D019072A}">
      <dgm:prSet/>
      <dgm:spPr/>
      <dgm:t>
        <a:bodyPr/>
        <a:lstStyle/>
        <a:p>
          <a:endParaRPr lang="en-US"/>
        </a:p>
      </dgm:t>
    </dgm:pt>
    <dgm:pt modelId="{F7EE5449-CE6B-4DF3-ACD8-02E6A8EF959D}" type="sibTrans" cxnId="{9DD03D9C-6715-4064-8E89-D542D019072A}">
      <dgm:prSet/>
      <dgm:spPr/>
      <dgm:t>
        <a:bodyPr/>
        <a:lstStyle/>
        <a:p>
          <a:endParaRPr lang="en-US"/>
        </a:p>
      </dgm:t>
    </dgm:pt>
    <dgm:pt modelId="{47243DEB-62C1-4057-BB41-5580A9BC6BFF}">
      <dgm:prSet phldrT="[Text]"/>
      <dgm:spPr/>
      <dgm:t>
        <a:bodyPr/>
        <a:lstStyle/>
        <a:p>
          <a:r>
            <a:rPr lang="en-US" dirty="0" smtClean="0"/>
            <a:t>Logging</a:t>
          </a:r>
          <a:endParaRPr lang="en-US" dirty="0"/>
        </a:p>
      </dgm:t>
    </dgm:pt>
    <dgm:pt modelId="{2AAD3955-E7E6-4188-9B6B-E834EF3B4888}" type="parTrans" cxnId="{89AD555B-D219-4B3B-AAAE-DADA7626F73E}">
      <dgm:prSet/>
      <dgm:spPr/>
      <dgm:t>
        <a:bodyPr/>
        <a:lstStyle/>
        <a:p>
          <a:endParaRPr lang="en-US"/>
        </a:p>
      </dgm:t>
    </dgm:pt>
    <dgm:pt modelId="{1BFE6075-49F3-4A4B-B475-4BECBDC6300D}" type="sibTrans" cxnId="{89AD555B-D219-4B3B-AAAE-DADA7626F73E}">
      <dgm:prSet/>
      <dgm:spPr/>
      <dgm:t>
        <a:bodyPr/>
        <a:lstStyle/>
        <a:p>
          <a:endParaRPr lang="en-US"/>
        </a:p>
      </dgm:t>
    </dgm:pt>
    <dgm:pt modelId="{1E98F9F4-27E0-4A57-AD81-3F5D8B762F9F}">
      <dgm:prSet phldrT="[Text]"/>
      <dgm:spPr>
        <a:solidFill>
          <a:schemeClr val="accent6">
            <a:lumMod val="75000"/>
          </a:schemeClr>
        </a:solidFill>
      </dgm:spPr>
      <dgm:t>
        <a:bodyPr lIns="0" tIns="36576" rIns="0" anchor="ctr" anchorCtr="1"/>
        <a:lstStyle/>
        <a:p>
          <a:r>
            <a:rPr lang="en-US" b="1" dirty="0" err="1" smtClean="0"/>
            <a:t>Codebeamer</a:t>
          </a:r>
          <a:endParaRPr lang="en-US" b="1" dirty="0"/>
        </a:p>
      </dgm:t>
    </dgm:pt>
    <dgm:pt modelId="{9349A482-1B02-4946-8AC7-B8D5FA084BC1}" type="parTrans" cxnId="{49E2537F-2C4C-4856-B7E3-80CA87AE6801}">
      <dgm:prSet/>
      <dgm:spPr/>
      <dgm:t>
        <a:bodyPr/>
        <a:lstStyle/>
        <a:p>
          <a:endParaRPr lang="en-US"/>
        </a:p>
      </dgm:t>
    </dgm:pt>
    <dgm:pt modelId="{7F4EAA06-6A00-4662-BE3B-80524C3BCE37}" type="sibTrans" cxnId="{49E2537F-2C4C-4856-B7E3-80CA87AE6801}">
      <dgm:prSet/>
      <dgm:spPr/>
      <dgm:t>
        <a:bodyPr/>
        <a:lstStyle/>
        <a:p>
          <a:endParaRPr lang="en-US"/>
        </a:p>
      </dgm:t>
    </dgm:pt>
    <dgm:pt modelId="{8E4AEB60-4893-4C89-8D6C-16393BCFFA63}" type="pres">
      <dgm:prSet presAssocID="{6FCCB3B6-AF41-4864-AF7B-03943C5BF6D3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06C7A46-6C15-4562-BC9A-FD64EB9BA877}" type="pres">
      <dgm:prSet presAssocID="{9976D633-D25C-46EC-BDF5-EBA48BD6649C}" presName="compNode" presStyleCnt="0"/>
      <dgm:spPr/>
    </dgm:pt>
    <dgm:pt modelId="{056885FA-97C7-4680-A816-85E44D826772}" type="pres">
      <dgm:prSet presAssocID="{9976D633-D25C-46EC-BDF5-EBA48BD6649C}" presName="aNode" presStyleLbl="bgShp" presStyleIdx="0" presStyleCnt="4" custScaleY="69254" custLinFactNeighborY="9675"/>
      <dgm:spPr/>
      <dgm:t>
        <a:bodyPr/>
        <a:lstStyle/>
        <a:p>
          <a:endParaRPr lang="en-US"/>
        </a:p>
      </dgm:t>
    </dgm:pt>
    <dgm:pt modelId="{DC5166D7-8284-4023-859C-4B4FB0F1AFD1}" type="pres">
      <dgm:prSet presAssocID="{9976D633-D25C-46EC-BDF5-EBA48BD6649C}" presName="textNode" presStyleLbl="bgShp" presStyleIdx="0" presStyleCnt="4"/>
      <dgm:spPr/>
      <dgm:t>
        <a:bodyPr/>
        <a:lstStyle/>
        <a:p>
          <a:endParaRPr lang="en-US"/>
        </a:p>
      </dgm:t>
    </dgm:pt>
    <dgm:pt modelId="{02375DC6-B7C8-4C39-97B4-28A5D1C24C7D}" type="pres">
      <dgm:prSet presAssocID="{9976D633-D25C-46EC-BDF5-EBA48BD6649C}" presName="compChildNode" presStyleCnt="0"/>
      <dgm:spPr/>
    </dgm:pt>
    <dgm:pt modelId="{45B8A36C-E45E-4FD2-84D6-8146651CB8D4}" type="pres">
      <dgm:prSet presAssocID="{9976D633-D25C-46EC-BDF5-EBA48BD6649C}" presName="theInnerList" presStyleCnt="0"/>
      <dgm:spPr/>
    </dgm:pt>
    <dgm:pt modelId="{AAC8AAEC-D9E4-4CF3-A2EE-98D9C505AB9B}" type="pres">
      <dgm:prSet presAssocID="{1E396FCA-292C-4DA3-9515-C748C02459E8}" presName="childNode" presStyleLbl="node1" presStyleIdx="0" presStyleCnt="3" custScaleY="77633" custLinFactNeighborY="70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725760-5A9A-4872-BFC8-98F8F856FC7A}" type="pres">
      <dgm:prSet presAssocID="{9976D633-D25C-46EC-BDF5-EBA48BD6649C}" presName="aSpace" presStyleCnt="0"/>
      <dgm:spPr/>
    </dgm:pt>
    <dgm:pt modelId="{26B536C3-330E-43D2-B64D-30817B88FE6C}" type="pres">
      <dgm:prSet presAssocID="{FA1046A6-16C8-4BB6-B1F7-78067CD4DDEE}" presName="compNode" presStyleCnt="0"/>
      <dgm:spPr/>
    </dgm:pt>
    <dgm:pt modelId="{D56F1971-1FB5-455A-BC2A-3FC73625777C}" type="pres">
      <dgm:prSet presAssocID="{FA1046A6-16C8-4BB6-B1F7-78067CD4DDEE}" presName="aNode" presStyleLbl="bgShp" presStyleIdx="1" presStyleCnt="4" custScaleY="68237" custLinFactNeighborY="8148"/>
      <dgm:spPr/>
      <dgm:t>
        <a:bodyPr/>
        <a:lstStyle/>
        <a:p>
          <a:endParaRPr lang="en-US"/>
        </a:p>
      </dgm:t>
    </dgm:pt>
    <dgm:pt modelId="{BB56FBC5-2C3A-4A88-96A9-ED42E5B66C41}" type="pres">
      <dgm:prSet presAssocID="{FA1046A6-16C8-4BB6-B1F7-78067CD4DDEE}" presName="textNode" presStyleLbl="bgShp" presStyleIdx="1" presStyleCnt="4"/>
      <dgm:spPr/>
      <dgm:t>
        <a:bodyPr/>
        <a:lstStyle/>
        <a:p>
          <a:endParaRPr lang="en-US"/>
        </a:p>
      </dgm:t>
    </dgm:pt>
    <dgm:pt modelId="{7F64AEB8-F495-4D40-B3D2-D3DCB6BC6C0A}" type="pres">
      <dgm:prSet presAssocID="{FA1046A6-16C8-4BB6-B1F7-78067CD4DDEE}" presName="compChildNode" presStyleCnt="0"/>
      <dgm:spPr/>
    </dgm:pt>
    <dgm:pt modelId="{9B37A2AE-F0C6-425F-A1A5-37D492886864}" type="pres">
      <dgm:prSet presAssocID="{FA1046A6-16C8-4BB6-B1F7-78067CD4DDEE}" presName="theInnerList" presStyleCnt="0"/>
      <dgm:spPr/>
    </dgm:pt>
    <dgm:pt modelId="{EDF1175F-0A6A-489D-950B-269AB632C5F9}" type="pres">
      <dgm:prSet presAssocID="{FA1046A6-16C8-4BB6-B1F7-78067CD4DDEE}" presName="aSpace" presStyleCnt="0"/>
      <dgm:spPr/>
    </dgm:pt>
    <dgm:pt modelId="{73C5F0A4-F7DD-424A-A698-512BC17DCBB2}" type="pres">
      <dgm:prSet presAssocID="{5023A08D-9EF8-4FEA-BA83-C4BB225D690C}" presName="compNode" presStyleCnt="0"/>
      <dgm:spPr/>
    </dgm:pt>
    <dgm:pt modelId="{7C2F524E-F0BB-4B48-9B68-C3287609F934}" type="pres">
      <dgm:prSet presAssocID="{5023A08D-9EF8-4FEA-BA83-C4BB225D690C}" presName="aNode" presStyleLbl="bgShp" presStyleIdx="2" presStyleCnt="4" custScaleY="68237" custLinFactNeighborY="8148"/>
      <dgm:spPr/>
      <dgm:t>
        <a:bodyPr/>
        <a:lstStyle/>
        <a:p>
          <a:endParaRPr lang="en-US"/>
        </a:p>
      </dgm:t>
    </dgm:pt>
    <dgm:pt modelId="{A6617244-67C7-41C9-9044-4A0FD2FAC92D}" type="pres">
      <dgm:prSet presAssocID="{5023A08D-9EF8-4FEA-BA83-C4BB225D690C}" presName="textNode" presStyleLbl="bgShp" presStyleIdx="2" presStyleCnt="4"/>
      <dgm:spPr/>
      <dgm:t>
        <a:bodyPr/>
        <a:lstStyle/>
        <a:p>
          <a:endParaRPr lang="en-US"/>
        </a:p>
      </dgm:t>
    </dgm:pt>
    <dgm:pt modelId="{679E65E9-87E4-4CE0-9AA3-B8BA38A8CCCB}" type="pres">
      <dgm:prSet presAssocID="{5023A08D-9EF8-4FEA-BA83-C4BB225D690C}" presName="compChildNode" presStyleCnt="0"/>
      <dgm:spPr/>
    </dgm:pt>
    <dgm:pt modelId="{9B5AE74C-269E-414F-9F0A-C9FDD85ED155}" type="pres">
      <dgm:prSet presAssocID="{5023A08D-9EF8-4FEA-BA83-C4BB225D690C}" presName="theInnerList" presStyleCnt="0"/>
      <dgm:spPr/>
    </dgm:pt>
    <dgm:pt modelId="{F9739CD8-4054-4C5D-9A40-8FD6B57EA5FD}" type="pres">
      <dgm:prSet presAssocID="{206F967D-862E-4397-B1D7-A47DCEB3695D}" presName="childNode" presStyleLbl="node1" presStyleIdx="1" presStyleCnt="3" custScaleY="35328" custLinFactNeighborY="187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FF65FF-C61E-47C9-9D4B-C4248CB087C0}" type="pres">
      <dgm:prSet presAssocID="{5023A08D-9EF8-4FEA-BA83-C4BB225D690C}" presName="aSpace" presStyleCnt="0"/>
      <dgm:spPr/>
    </dgm:pt>
    <dgm:pt modelId="{AD0F2B85-164A-468F-AC2D-4C7CCF81F3A8}" type="pres">
      <dgm:prSet presAssocID="{47243DEB-62C1-4057-BB41-5580A9BC6BFF}" presName="compNode" presStyleCnt="0"/>
      <dgm:spPr/>
    </dgm:pt>
    <dgm:pt modelId="{C6B4E43A-810F-4E70-9E99-CB729C2F71F8}" type="pres">
      <dgm:prSet presAssocID="{47243DEB-62C1-4057-BB41-5580A9BC6BFF}" presName="aNode" presStyleLbl="bgShp" presStyleIdx="3" presStyleCnt="4" custScaleY="68237" custLinFactNeighborY="8148"/>
      <dgm:spPr/>
      <dgm:t>
        <a:bodyPr/>
        <a:lstStyle/>
        <a:p>
          <a:endParaRPr lang="en-US"/>
        </a:p>
      </dgm:t>
    </dgm:pt>
    <dgm:pt modelId="{F59A3BB2-6CF5-4494-8862-732FD5D628B2}" type="pres">
      <dgm:prSet presAssocID="{47243DEB-62C1-4057-BB41-5580A9BC6BFF}" presName="textNode" presStyleLbl="bgShp" presStyleIdx="3" presStyleCnt="4"/>
      <dgm:spPr/>
      <dgm:t>
        <a:bodyPr/>
        <a:lstStyle/>
        <a:p>
          <a:endParaRPr lang="en-US"/>
        </a:p>
      </dgm:t>
    </dgm:pt>
    <dgm:pt modelId="{FF47F3D4-F52A-4E5B-B007-1C4C56BC7464}" type="pres">
      <dgm:prSet presAssocID="{47243DEB-62C1-4057-BB41-5580A9BC6BFF}" presName="compChildNode" presStyleCnt="0"/>
      <dgm:spPr/>
    </dgm:pt>
    <dgm:pt modelId="{35CEA18A-14D8-4AD7-8F0F-C3B1F1EFE4BF}" type="pres">
      <dgm:prSet presAssocID="{47243DEB-62C1-4057-BB41-5580A9BC6BFF}" presName="theInnerList" presStyleCnt="0"/>
      <dgm:spPr/>
    </dgm:pt>
    <dgm:pt modelId="{49D9EB85-6219-4CB6-BD43-B443EF9A6138}" type="pres">
      <dgm:prSet presAssocID="{1E98F9F4-27E0-4A57-AD81-3F5D8B762F9F}" presName="childNode" presStyleLbl="node1" presStyleIdx="2" presStyleCnt="3" custScaleY="35328" custLinFactNeighborY="187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2E8E93E-3BD0-4CC1-90FC-18AC27AA53F1}" srcId="{6FCCB3B6-AF41-4864-AF7B-03943C5BF6D3}" destId="{FA1046A6-16C8-4BB6-B1F7-78067CD4DDEE}" srcOrd="1" destOrd="0" parTransId="{DC556E7B-481F-46D5-B1B7-54D87F65B93B}" sibTransId="{B8B815DD-D7E4-4011-A2F4-4081D8022101}"/>
    <dgm:cxn modelId="{FDE51B88-8C66-4C6D-AA66-31A95CF52AE5}" type="presOf" srcId="{5023A08D-9EF8-4FEA-BA83-C4BB225D690C}" destId="{7C2F524E-F0BB-4B48-9B68-C3287609F934}" srcOrd="0" destOrd="0" presId="urn:microsoft.com/office/officeart/2005/8/layout/lProcess2"/>
    <dgm:cxn modelId="{1E03BAE8-3DD8-4191-94E8-DC379A83BA2A}" type="presOf" srcId="{47243DEB-62C1-4057-BB41-5580A9BC6BFF}" destId="{F59A3BB2-6CF5-4494-8862-732FD5D628B2}" srcOrd="1" destOrd="0" presId="urn:microsoft.com/office/officeart/2005/8/layout/lProcess2"/>
    <dgm:cxn modelId="{97DE0AF0-B73E-44DA-8480-AD5E579D70C0}" type="presOf" srcId="{9976D633-D25C-46EC-BDF5-EBA48BD6649C}" destId="{056885FA-97C7-4680-A816-85E44D826772}" srcOrd="0" destOrd="0" presId="urn:microsoft.com/office/officeart/2005/8/layout/lProcess2"/>
    <dgm:cxn modelId="{B11A2D27-BCE0-400E-9B11-7F62E46CDF71}" type="presOf" srcId="{FA1046A6-16C8-4BB6-B1F7-78067CD4DDEE}" destId="{BB56FBC5-2C3A-4A88-96A9-ED42E5B66C41}" srcOrd="1" destOrd="0" presId="urn:microsoft.com/office/officeart/2005/8/layout/lProcess2"/>
    <dgm:cxn modelId="{E6CC3C8C-9EA2-4D62-BB01-63AF36C07985}" srcId="{6FCCB3B6-AF41-4864-AF7B-03943C5BF6D3}" destId="{9976D633-D25C-46EC-BDF5-EBA48BD6649C}" srcOrd="0" destOrd="0" parTransId="{3B4F46BA-68CF-4171-BC35-78F88E9CF0C7}" sibTransId="{D6046932-0292-4C12-B83E-6A0ED1E47252}"/>
    <dgm:cxn modelId="{54DC37C0-08D5-4D6D-BA36-025DE6F33876}" type="presOf" srcId="{1E396FCA-292C-4DA3-9515-C748C02459E8}" destId="{AAC8AAEC-D9E4-4CF3-A2EE-98D9C505AB9B}" srcOrd="0" destOrd="0" presId="urn:microsoft.com/office/officeart/2005/8/layout/lProcess2"/>
    <dgm:cxn modelId="{FC7CAD59-C59E-4188-8E57-92233FB35A98}" type="presOf" srcId="{47243DEB-62C1-4057-BB41-5580A9BC6BFF}" destId="{C6B4E43A-810F-4E70-9E99-CB729C2F71F8}" srcOrd="0" destOrd="0" presId="urn:microsoft.com/office/officeart/2005/8/layout/lProcess2"/>
    <dgm:cxn modelId="{89EBE24B-4BF5-4E5A-B732-C94501CED98C}" type="presOf" srcId="{206F967D-862E-4397-B1D7-A47DCEB3695D}" destId="{F9739CD8-4054-4C5D-9A40-8FD6B57EA5FD}" srcOrd="0" destOrd="0" presId="urn:microsoft.com/office/officeart/2005/8/layout/lProcess2"/>
    <dgm:cxn modelId="{E9BCA2A0-2A63-43DC-B79D-2615B95408B5}" type="presOf" srcId="{6FCCB3B6-AF41-4864-AF7B-03943C5BF6D3}" destId="{8E4AEB60-4893-4C89-8D6C-16393BCFFA63}" srcOrd="0" destOrd="0" presId="urn:microsoft.com/office/officeart/2005/8/layout/lProcess2"/>
    <dgm:cxn modelId="{89AD555B-D219-4B3B-AAAE-DADA7626F73E}" srcId="{6FCCB3B6-AF41-4864-AF7B-03943C5BF6D3}" destId="{47243DEB-62C1-4057-BB41-5580A9BC6BFF}" srcOrd="3" destOrd="0" parTransId="{2AAD3955-E7E6-4188-9B6B-E834EF3B4888}" sibTransId="{1BFE6075-49F3-4A4B-B475-4BECBDC6300D}"/>
    <dgm:cxn modelId="{DF8151FA-A06E-4FD3-8D4E-A738F0C59F6B}" type="presOf" srcId="{1E98F9F4-27E0-4A57-AD81-3F5D8B762F9F}" destId="{49D9EB85-6219-4CB6-BD43-B443EF9A6138}" srcOrd="0" destOrd="0" presId="urn:microsoft.com/office/officeart/2005/8/layout/lProcess2"/>
    <dgm:cxn modelId="{9BBD21F1-66DC-42A4-AFF1-833C06D95BA5}" type="presOf" srcId="{9976D633-D25C-46EC-BDF5-EBA48BD6649C}" destId="{DC5166D7-8284-4023-859C-4B4FB0F1AFD1}" srcOrd="1" destOrd="0" presId="urn:microsoft.com/office/officeart/2005/8/layout/lProcess2"/>
    <dgm:cxn modelId="{9DD03D9C-6715-4064-8E89-D542D019072A}" srcId="{5023A08D-9EF8-4FEA-BA83-C4BB225D690C}" destId="{206F967D-862E-4397-B1D7-A47DCEB3695D}" srcOrd="0" destOrd="0" parTransId="{263A2A61-1540-4C04-8E22-82CBC27E2C3C}" sibTransId="{F7EE5449-CE6B-4DF3-ACD8-02E6A8EF959D}"/>
    <dgm:cxn modelId="{EBDD0A22-816C-44B6-A5F7-1036546145AD}" srcId="{9976D633-D25C-46EC-BDF5-EBA48BD6649C}" destId="{1E396FCA-292C-4DA3-9515-C748C02459E8}" srcOrd="0" destOrd="0" parTransId="{06CD374C-4A34-4AB0-A02F-150AEB13DD16}" sibTransId="{0ABE3B54-4E8A-4330-A2D2-E76BC9F0C477}"/>
    <dgm:cxn modelId="{49E2537F-2C4C-4856-B7E3-80CA87AE6801}" srcId="{47243DEB-62C1-4057-BB41-5580A9BC6BFF}" destId="{1E98F9F4-27E0-4A57-AD81-3F5D8B762F9F}" srcOrd="0" destOrd="0" parTransId="{9349A482-1B02-4946-8AC7-B8D5FA084BC1}" sibTransId="{7F4EAA06-6A00-4662-BE3B-80524C3BCE37}"/>
    <dgm:cxn modelId="{0A74E409-A5F1-4EC2-BE63-260F042FF663}" srcId="{6FCCB3B6-AF41-4864-AF7B-03943C5BF6D3}" destId="{5023A08D-9EF8-4FEA-BA83-C4BB225D690C}" srcOrd="2" destOrd="0" parTransId="{F4676B4B-4B66-4856-AC72-A9C1958D3F46}" sibTransId="{1D93E433-FE18-43B8-A8A8-37B15A63A6AE}"/>
    <dgm:cxn modelId="{6CD87405-D4A7-426D-AEA4-824CA5CACE27}" type="presOf" srcId="{FA1046A6-16C8-4BB6-B1F7-78067CD4DDEE}" destId="{D56F1971-1FB5-455A-BC2A-3FC73625777C}" srcOrd="0" destOrd="0" presId="urn:microsoft.com/office/officeart/2005/8/layout/lProcess2"/>
    <dgm:cxn modelId="{6CE83F60-AB2D-4090-A802-C9F8B21B78C2}" type="presOf" srcId="{5023A08D-9EF8-4FEA-BA83-C4BB225D690C}" destId="{A6617244-67C7-41C9-9044-4A0FD2FAC92D}" srcOrd="1" destOrd="0" presId="urn:microsoft.com/office/officeart/2005/8/layout/lProcess2"/>
    <dgm:cxn modelId="{83E668AA-37A6-48D5-9DB6-90310F2D7D6A}" type="presParOf" srcId="{8E4AEB60-4893-4C89-8D6C-16393BCFFA63}" destId="{006C7A46-6C15-4562-BC9A-FD64EB9BA877}" srcOrd="0" destOrd="0" presId="urn:microsoft.com/office/officeart/2005/8/layout/lProcess2"/>
    <dgm:cxn modelId="{1C21F394-5ADB-4427-83FF-D1A2C909848D}" type="presParOf" srcId="{006C7A46-6C15-4562-BC9A-FD64EB9BA877}" destId="{056885FA-97C7-4680-A816-85E44D826772}" srcOrd="0" destOrd="0" presId="urn:microsoft.com/office/officeart/2005/8/layout/lProcess2"/>
    <dgm:cxn modelId="{1EA55749-8EDA-4AB1-B0AC-CAD33F7CE66A}" type="presParOf" srcId="{006C7A46-6C15-4562-BC9A-FD64EB9BA877}" destId="{DC5166D7-8284-4023-859C-4B4FB0F1AFD1}" srcOrd="1" destOrd="0" presId="urn:microsoft.com/office/officeart/2005/8/layout/lProcess2"/>
    <dgm:cxn modelId="{0F4EBB47-73A3-4BC0-848D-915BAF6387BB}" type="presParOf" srcId="{006C7A46-6C15-4562-BC9A-FD64EB9BA877}" destId="{02375DC6-B7C8-4C39-97B4-28A5D1C24C7D}" srcOrd="2" destOrd="0" presId="urn:microsoft.com/office/officeart/2005/8/layout/lProcess2"/>
    <dgm:cxn modelId="{6EFF132F-6CB9-440D-B1BD-F76710837BD8}" type="presParOf" srcId="{02375DC6-B7C8-4C39-97B4-28A5D1C24C7D}" destId="{45B8A36C-E45E-4FD2-84D6-8146651CB8D4}" srcOrd="0" destOrd="0" presId="urn:microsoft.com/office/officeart/2005/8/layout/lProcess2"/>
    <dgm:cxn modelId="{4E5D2CDD-8BA1-4539-A5FD-BC48C97504C2}" type="presParOf" srcId="{45B8A36C-E45E-4FD2-84D6-8146651CB8D4}" destId="{AAC8AAEC-D9E4-4CF3-A2EE-98D9C505AB9B}" srcOrd="0" destOrd="0" presId="urn:microsoft.com/office/officeart/2005/8/layout/lProcess2"/>
    <dgm:cxn modelId="{69C280B6-8361-425C-9F0E-291C0367ACAF}" type="presParOf" srcId="{8E4AEB60-4893-4C89-8D6C-16393BCFFA63}" destId="{06725760-5A9A-4872-BFC8-98F8F856FC7A}" srcOrd="1" destOrd="0" presId="urn:microsoft.com/office/officeart/2005/8/layout/lProcess2"/>
    <dgm:cxn modelId="{3D59AC07-7CD6-4D3E-836E-B64DE284D0CE}" type="presParOf" srcId="{8E4AEB60-4893-4C89-8D6C-16393BCFFA63}" destId="{26B536C3-330E-43D2-B64D-30817B88FE6C}" srcOrd="2" destOrd="0" presId="urn:microsoft.com/office/officeart/2005/8/layout/lProcess2"/>
    <dgm:cxn modelId="{0B8D6728-ACE3-4520-A764-66F86AB099C7}" type="presParOf" srcId="{26B536C3-330E-43D2-B64D-30817B88FE6C}" destId="{D56F1971-1FB5-455A-BC2A-3FC73625777C}" srcOrd="0" destOrd="0" presId="urn:microsoft.com/office/officeart/2005/8/layout/lProcess2"/>
    <dgm:cxn modelId="{782289BE-B287-4CB8-9EC0-12851DBC3E24}" type="presParOf" srcId="{26B536C3-330E-43D2-B64D-30817B88FE6C}" destId="{BB56FBC5-2C3A-4A88-96A9-ED42E5B66C41}" srcOrd="1" destOrd="0" presId="urn:microsoft.com/office/officeart/2005/8/layout/lProcess2"/>
    <dgm:cxn modelId="{790CDE3F-1ADE-45E7-9F7B-16E711F9F265}" type="presParOf" srcId="{26B536C3-330E-43D2-B64D-30817B88FE6C}" destId="{7F64AEB8-F495-4D40-B3D2-D3DCB6BC6C0A}" srcOrd="2" destOrd="0" presId="urn:microsoft.com/office/officeart/2005/8/layout/lProcess2"/>
    <dgm:cxn modelId="{2D9A5E76-5502-4617-9C70-C56824616922}" type="presParOf" srcId="{7F64AEB8-F495-4D40-B3D2-D3DCB6BC6C0A}" destId="{9B37A2AE-F0C6-425F-A1A5-37D492886864}" srcOrd="0" destOrd="0" presId="urn:microsoft.com/office/officeart/2005/8/layout/lProcess2"/>
    <dgm:cxn modelId="{7E0058CF-08EB-4AC3-86C3-CE0A1DA5D829}" type="presParOf" srcId="{8E4AEB60-4893-4C89-8D6C-16393BCFFA63}" destId="{EDF1175F-0A6A-489D-950B-269AB632C5F9}" srcOrd="3" destOrd="0" presId="urn:microsoft.com/office/officeart/2005/8/layout/lProcess2"/>
    <dgm:cxn modelId="{E58D30F7-8DF7-4649-961F-BA1886E3B580}" type="presParOf" srcId="{8E4AEB60-4893-4C89-8D6C-16393BCFFA63}" destId="{73C5F0A4-F7DD-424A-A698-512BC17DCBB2}" srcOrd="4" destOrd="0" presId="urn:microsoft.com/office/officeart/2005/8/layout/lProcess2"/>
    <dgm:cxn modelId="{DC41B634-0B4C-4789-BC92-1D70AC71132C}" type="presParOf" srcId="{73C5F0A4-F7DD-424A-A698-512BC17DCBB2}" destId="{7C2F524E-F0BB-4B48-9B68-C3287609F934}" srcOrd="0" destOrd="0" presId="urn:microsoft.com/office/officeart/2005/8/layout/lProcess2"/>
    <dgm:cxn modelId="{17C5C9C6-378C-4D64-9480-BA7C7FA6B884}" type="presParOf" srcId="{73C5F0A4-F7DD-424A-A698-512BC17DCBB2}" destId="{A6617244-67C7-41C9-9044-4A0FD2FAC92D}" srcOrd="1" destOrd="0" presId="urn:microsoft.com/office/officeart/2005/8/layout/lProcess2"/>
    <dgm:cxn modelId="{867DDF00-41FF-459D-8DFB-1876D8904607}" type="presParOf" srcId="{73C5F0A4-F7DD-424A-A698-512BC17DCBB2}" destId="{679E65E9-87E4-4CE0-9AA3-B8BA38A8CCCB}" srcOrd="2" destOrd="0" presId="urn:microsoft.com/office/officeart/2005/8/layout/lProcess2"/>
    <dgm:cxn modelId="{D2F2345A-1CAE-4CEE-A748-647713492FA2}" type="presParOf" srcId="{679E65E9-87E4-4CE0-9AA3-B8BA38A8CCCB}" destId="{9B5AE74C-269E-414F-9F0A-C9FDD85ED155}" srcOrd="0" destOrd="0" presId="urn:microsoft.com/office/officeart/2005/8/layout/lProcess2"/>
    <dgm:cxn modelId="{A05B919F-61DB-4F2C-B607-B8AB0D74743B}" type="presParOf" srcId="{9B5AE74C-269E-414F-9F0A-C9FDD85ED155}" destId="{F9739CD8-4054-4C5D-9A40-8FD6B57EA5FD}" srcOrd="0" destOrd="0" presId="urn:microsoft.com/office/officeart/2005/8/layout/lProcess2"/>
    <dgm:cxn modelId="{4B030926-0CBF-4678-BE7E-5151AC2F0D67}" type="presParOf" srcId="{8E4AEB60-4893-4C89-8D6C-16393BCFFA63}" destId="{2EFF65FF-C61E-47C9-9D4B-C4248CB087C0}" srcOrd="5" destOrd="0" presId="urn:microsoft.com/office/officeart/2005/8/layout/lProcess2"/>
    <dgm:cxn modelId="{AA9AAF4D-D37A-492A-8DFC-1680F0ADA3E6}" type="presParOf" srcId="{8E4AEB60-4893-4C89-8D6C-16393BCFFA63}" destId="{AD0F2B85-164A-468F-AC2D-4C7CCF81F3A8}" srcOrd="6" destOrd="0" presId="urn:microsoft.com/office/officeart/2005/8/layout/lProcess2"/>
    <dgm:cxn modelId="{EA5C142B-23C3-4337-89B8-8F65A177FA2A}" type="presParOf" srcId="{AD0F2B85-164A-468F-AC2D-4C7CCF81F3A8}" destId="{C6B4E43A-810F-4E70-9E99-CB729C2F71F8}" srcOrd="0" destOrd="0" presId="urn:microsoft.com/office/officeart/2005/8/layout/lProcess2"/>
    <dgm:cxn modelId="{A8F50325-5843-4C70-91E7-C8D9CE9D24AF}" type="presParOf" srcId="{AD0F2B85-164A-468F-AC2D-4C7CCF81F3A8}" destId="{F59A3BB2-6CF5-4494-8862-732FD5D628B2}" srcOrd="1" destOrd="0" presId="urn:microsoft.com/office/officeart/2005/8/layout/lProcess2"/>
    <dgm:cxn modelId="{1D276580-DA20-4AB1-A91D-F9459A7C9970}" type="presParOf" srcId="{AD0F2B85-164A-468F-AC2D-4C7CCF81F3A8}" destId="{FF47F3D4-F52A-4E5B-B007-1C4C56BC7464}" srcOrd="2" destOrd="0" presId="urn:microsoft.com/office/officeart/2005/8/layout/lProcess2"/>
    <dgm:cxn modelId="{4377FE3B-915C-46EC-B8B7-3011A92CD928}" type="presParOf" srcId="{FF47F3D4-F52A-4E5B-B007-1C4C56BC7464}" destId="{35CEA18A-14D8-4AD7-8F0F-C3B1F1EFE4BF}" srcOrd="0" destOrd="0" presId="urn:microsoft.com/office/officeart/2005/8/layout/lProcess2"/>
    <dgm:cxn modelId="{0B75043E-6583-48A8-9CB1-583040ED96BB}" type="presParOf" srcId="{35CEA18A-14D8-4AD7-8F0F-C3B1F1EFE4BF}" destId="{49D9EB85-6219-4CB6-BD43-B443EF9A6138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11EF7DB-7A45-4603-AABC-C427388B59E9}">
      <dsp:nvSpPr>
        <dsp:cNvPr id="0" name=""/>
        <dsp:cNvSpPr/>
      </dsp:nvSpPr>
      <dsp:spPr>
        <a:xfrm>
          <a:off x="1620" y="0"/>
          <a:ext cx="1589864" cy="448027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Data</a:t>
          </a:r>
          <a:endParaRPr lang="en-US" sz="2800" kern="1200" dirty="0"/>
        </a:p>
      </dsp:txBody>
      <dsp:txXfrm>
        <a:off x="1620" y="0"/>
        <a:ext cx="1589864" cy="1344083"/>
      </dsp:txXfrm>
    </dsp:sp>
    <dsp:sp modelId="{5B6138BB-482F-433D-B9E8-D9D0EE78AF06}">
      <dsp:nvSpPr>
        <dsp:cNvPr id="0" name=""/>
        <dsp:cNvSpPr/>
      </dsp:nvSpPr>
      <dsp:spPr>
        <a:xfrm>
          <a:off x="160606" y="1344466"/>
          <a:ext cx="1271891" cy="880195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bg1"/>
              </a:solidFill>
            </a:rPr>
            <a:t>Spatial DB</a:t>
          </a:r>
          <a:endParaRPr lang="en-US" sz="1800" b="1" kern="1200" dirty="0">
            <a:solidFill>
              <a:schemeClr val="bg1"/>
            </a:solidFill>
          </a:endParaRPr>
        </a:p>
      </dsp:txBody>
      <dsp:txXfrm>
        <a:off x="160606" y="1344466"/>
        <a:ext cx="1271891" cy="880195"/>
      </dsp:txXfrm>
    </dsp:sp>
    <dsp:sp modelId="{9271FB4B-D482-4B86-B595-7F23922809E2}">
      <dsp:nvSpPr>
        <dsp:cNvPr id="0" name=""/>
        <dsp:cNvSpPr/>
      </dsp:nvSpPr>
      <dsp:spPr>
        <a:xfrm>
          <a:off x="160606" y="2360076"/>
          <a:ext cx="1271891" cy="880195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>
              <a:solidFill>
                <a:schemeClr val="bg1"/>
              </a:solidFill>
            </a:rPr>
            <a:t>rDBMS</a:t>
          </a:r>
          <a:endParaRPr lang="en-US" sz="1800" b="1" kern="1200" dirty="0">
            <a:solidFill>
              <a:schemeClr val="bg1"/>
            </a:solidFill>
          </a:endParaRPr>
        </a:p>
      </dsp:txBody>
      <dsp:txXfrm>
        <a:off x="160606" y="2360076"/>
        <a:ext cx="1271891" cy="880195"/>
      </dsp:txXfrm>
    </dsp:sp>
    <dsp:sp modelId="{1477E50B-5F9D-4B6B-9D0E-D0DAF0573F90}">
      <dsp:nvSpPr>
        <dsp:cNvPr id="0" name=""/>
        <dsp:cNvSpPr/>
      </dsp:nvSpPr>
      <dsp:spPr>
        <a:xfrm>
          <a:off x="160606" y="3375686"/>
          <a:ext cx="1271891" cy="880195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bg1"/>
              </a:solidFill>
            </a:rPr>
            <a:t>DODB / NOSQL</a:t>
          </a:r>
          <a:endParaRPr lang="en-US" sz="1800" b="1" kern="1200" dirty="0">
            <a:solidFill>
              <a:schemeClr val="bg1"/>
            </a:solidFill>
          </a:endParaRPr>
        </a:p>
      </dsp:txBody>
      <dsp:txXfrm>
        <a:off x="160606" y="3375686"/>
        <a:ext cx="1271891" cy="880195"/>
      </dsp:txXfrm>
    </dsp:sp>
    <dsp:sp modelId="{8D84C6AA-124C-48A5-9DE7-801204F0A607}">
      <dsp:nvSpPr>
        <dsp:cNvPr id="0" name=""/>
        <dsp:cNvSpPr/>
      </dsp:nvSpPr>
      <dsp:spPr>
        <a:xfrm>
          <a:off x="1710724" y="0"/>
          <a:ext cx="1589864" cy="448027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Business</a:t>
          </a:r>
          <a:endParaRPr lang="en-US" sz="2800" kern="1200" dirty="0"/>
        </a:p>
      </dsp:txBody>
      <dsp:txXfrm>
        <a:off x="1710724" y="0"/>
        <a:ext cx="1589864" cy="1344083"/>
      </dsp:txXfrm>
    </dsp:sp>
    <dsp:sp modelId="{90A09FD5-84EE-4301-9EFA-529D66A773DE}">
      <dsp:nvSpPr>
        <dsp:cNvPr id="0" name=""/>
        <dsp:cNvSpPr/>
      </dsp:nvSpPr>
      <dsp:spPr>
        <a:xfrm>
          <a:off x="1869710" y="2087752"/>
          <a:ext cx="1271891" cy="644290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bg1"/>
              </a:solidFill>
            </a:rPr>
            <a:t>Components</a:t>
          </a:r>
          <a:endParaRPr lang="en-US" sz="1400" b="1" kern="1200" dirty="0">
            <a:solidFill>
              <a:schemeClr val="bg1"/>
            </a:solidFill>
          </a:endParaRPr>
        </a:p>
      </dsp:txBody>
      <dsp:txXfrm>
        <a:off x="1869710" y="2087752"/>
        <a:ext cx="1271891" cy="644290"/>
      </dsp:txXfrm>
    </dsp:sp>
    <dsp:sp modelId="{0E0522C3-44A9-4914-8543-0AFE6E7C70FF}">
      <dsp:nvSpPr>
        <dsp:cNvPr id="0" name=""/>
        <dsp:cNvSpPr/>
      </dsp:nvSpPr>
      <dsp:spPr>
        <a:xfrm>
          <a:off x="1869710" y="2818691"/>
          <a:ext cx="1271891" cy="650843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Components</a:t>
          </a:r>
          <a:endParaRPr lang="en-US" sz="1400" b="1" kern="1200" dirty="0"/>
        </a:p>
      </dsp:txBody>
      <dsp:txXfrm>
        <a:off x="1869710" y="2818691"/>
        <a:ext cx="1271891" cy="650843"/>
      </dsp:txXfrm>
    </dsp:sp>
    <dsp:sp modelId="{9406E56C-EEF1-4050-BDFC-0A3E0351B349}">
      <dsp:nvSpPr>
        <dsp:cNvPr id="0" name=""/>
        <dsp:cNvSpPr/>
      </dsp:nvSpPr>
      <dsp:spPr>
        <a:xfrm>
          <a:off x="1869710" y="3601318"/>
          <a:ext cx="1271891" cy="588901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Components</a:t>
          </a:r>
          <a:endParaRPr lang="en-US" sz="1400" b="1" kern="1200" dirty="0"/>
        </a:p>
      </dsp:txBody>
      <dsp:txXfrm>
        <a:off x="1869710" y="3601318"/>
        <a:ext cx="1271891" cy="588901"/>
      </dsp:txXfrm>
    </dsp:sp>
    <dsp:sp modelId="{5CB683FC-3A1E-4807-AF4C-AD62C23FE93B}">
      <dsp:nvSpPr>
        <dsp:cNvPr id="0" name=""/>
        <dsp:cNvSpPr/>
      </dsp:nvSpPr>
      <dsp:spPr>
        <a:xfrm>
          <a:off x="3419828" y="0"/>
          <a:ext cx="1589864" cy="448027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Logging</a:t>
          </a:r>
          <a:endParaRPr lang="en-US" sz="2800" kern="1200" dirty="0"/>
        </a:p>
      </dsp:txBody>
      <dsp:txXfrm>
        <a:off x="3419828" y="0"/>
        <a:ext cx="1589864" cy="1344083"/>
      </dsp:txXfrm>
    </dsp:sp>
    <dsp:sp modelId="{D0CD18BB-DBB4-4F55-A71F-AB5FB328437A}">
      <dsp:nvSpPr>
        <dsp:cNvPr id="0" name=""/>
        <dsp:cNvSpPr/>
      </dsp:nvSpPr>
      <dsp:spPr>
        <a:xfrm>
          <a:off x="3619731" y="1344438"/>
          <a:ext cx="1271891" cy="2911469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Tracking DB</a:t>
          </a:r>
          <a:endParaRPr lang="en-US" sz="1800" b="1" kern="1200" dirty="0"/>
        </a:p>
      </dsp:txBody>
      <dsp:txXfrm>
        <a:off x="3619731" y="1344438"/>
        <a:ext cx="1271891" cy="2911469"/>
      </dsp:txXfrm>
    </dsp:sp>
    <dsp:sp modelId="{1DBB0FB2-A651-4147-BFB4-7F9098CA7784}">
      <dsp:nvSpPr>
        <dsp:cNvPr id="0" name=""/>
        <dsp:cNvSpPr/>
      </dsp:nvSpPr>
      <dsp:spPr>
        <a:xfrm>
          <a:off x="5130552" y="0"/>
          <a:ext cx="1589864" cy="448027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App Server</a:t>
          </a:r>
          <a:endParaRPr lang="en-US" sz="2800" kern="1200" dirty="0"/>
        </a:p>
      </dsp:txBody>
      <dsp:txXfrm>
        <a:off x="5130552" y="0"/>
        <a:ext cx="1589864" cy="1344083"/>
      </dsp:txXfrm>
    </dsp:sp>
    <dsp:sp modelId="{BF094F96-0521-4371-BE47-AE055BC89E2E}">
      <dsp:nvSpPr>
        <dsp:cNvPr id="0" name=""/>
        <dsp:cNvSpPr/>
      </dsp:nvSpPr>
      <dsp:spPr>
        <a:xfrm>
          <a:off x="5287918" y="1344083"/>
          <a:ext cx="1271891" cy="2912180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Apache Tomcat</a:t>
          </a:r>
          <a:endParaRPr lang="en-US" sz="2000" b="1" kern="1200" dirty="0"/>
        </a:p>
      </dsp:txBody>
      <dsp:txXfrm>
        <a:off x="5287918" y="1344083"/>
        <a:ext cx="1271891" cy="291218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56885FA-97C7-4680-A816-85E44D826772}">
      <dsp:nvSpPr>
        <dsp:cNvPr id="0" name=""/>
        <dsp:cNvSpPr/>
      </dsp:nvSpPr>
      <dsp:spPr>
        <a:xfrm>
          <a:off x="2186" y="1171969"/>
          <a:ext cx="2145565" cy="345433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App Server</a:t>
          </a:r>
          <a:endParaRPr lang="en-US" sz="2800" kern="1200" dirty="0"/>
        </a:p>
      </dsp:txBody>
      <dsp:txXfrm>
        <a:off x="2186" y="1171969"/>
        <a:ext cx="2145565" cy="1036301"/>
      </dsp:txXfrm>
    </dsp:sp>
    <dsp:sp modelId="{AAC8AAEC-D9E4-4CF3-A2EE-98D9C505AB9B}">
      <dsp:nvSpPr>
        <dsp:cNvPr id="0" name=""/>
        <dsp:cNvSpPr/>
      </dsp:nvSpPr>
      <dsp:spPr>
        <a:xfrm>
          <a:off x="216743" y="2011361"/>
          <a:ext cx="1716452" cy="2516979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74320" rIns="53340" bIns="40005" numCol="1" spcCol="1270" anchor="t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/>
            <a:t>Apache Tomcat</a:t>
          </a:r>
          <a:endParaRPr lang="en-US" sz="2100" b="1" kern="1200" dirty="0"/>
        </a:p>
      </dsp:txBody>
      <dsp:txXfrm>
        <a:off x="216743" y="2011361"/>
        <a:ext cx="1716452" cy="2516979"/>
      </dsp:txXfrm>
    </dsp:sp>
    <dsp:sp modelId="{D56F1971-1FB5-455A-BC2A-3FC73625777C}">
      <dsp:nvSpPr>
        <dsp:cNvPr id="0" name=""/>
        <dsp:cNvSpPr/>
      </dsp:nvSpPr>
      <dsp:spPr>
        <a:xfrm>
          <a:off x="2308669" y="1198573"/>
          <a:ext cx="2145565" cy="340361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Geospatial </a:t>
          </a:r>
          <a:r>
            <a:rPr lang="en-US" sz="2800" kern="1200" dirty="0" err="1" smtClean="0"/>
            <a:t>rDBMS</a:t>
          </a:r>
          <a:endParaRPr lang="en-US" sz="2800" kern="1200" dirty="0"/>
        </a:p>
      </dsp:txBody>
      <dsp:txXfrm>
        <a:off x="2308669" y="1198573"/>
        <a:ext cx="2145565" cy="1021083"/>
      </dsp:txXfrm>
    </dsp:sp>
    <dsp:sp modelId="{7C2F524E-F0BB-4B48-9B68-C3287609F934}">
      <dsp:nvSpPr>
        <dsp:cNvPr id="0" name=""/>
        <dsp:cNvSpPr/>
      </dsp:nvSpPr>
      <dsp:spPr>
        <a:xfrm>
          <a:off x="4615152" y="1198573"/>
          <a:ext cx="2145565" cy="340361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File Server</a:t>
          </a:r>
          <a:endParaRPr lang="en-US" sz="2800" kern="1200" dirty="0"/>
        </a:p>
      </dsp:txBody>
      <dsp:txXfrm>
        <a:off x="4615152" y="1198573"/>
        <a:ext cx="2145565" cy="1021083"/>
      </dsp:txXfrm>
    </dsp:sp>
    <dsp:sp modelId="{F9739CD8-4054-4C5D-9A40-8FD6B57EA5FD}">
      <dsp:nvSpPr>
        <dsp:cNvPr id="0" name=""/>
        <dsp:cNvSpPr/>
      </dsp:nvSpPr>
      <dsp:spPr>
        <a:xfrm>
          <a:off x="4829708" y="3151982"/>
          <a:ext cx="1716452" cy="1145387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6576" rIns="53340" bIns="40005" numCol="1" spcCol="1270" anchor="ctr" anchorCtr="1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err="1" smtClean="0"/>
            <a:t>nginx</a:t>
          </a:r>
          <a:endParaRPr lang="en-US" sz="2100" b="1" kern="1200" dirty="0"/>
        </a:p>
      </dsp:txBody>
      <dsp:txXfrm>
        <a:off x="4829708" y="3151982"/>
        <a:ext cx="1716452" cy="1145387"/>
      </dsp:txXfrm>
    </dsp:sp>
    <dsp:sp modelId="{C6B4E43A-810F-4E70-9E99-CB729C2F71F8}">
      <dsp:nvSpPr>
        <dsp:cNvPr id="0" name=""/>
        <dsp:cNvSpPr/>
      </dsp:nvSpPr>
      <dsp:spPr>
        <a:xfrm>
          <a:off x="6921635" y="1198573"/>
          <a:ext cx="2145565" cy="340361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Logging</a:t>
          </a:r>
          <a:endParaRPr lang="en-US" sz="2800" kern="1200" dirty="0"/>
        </a:p>
      </dsp:txBody>
      <dsp:txXfrm>
        <a:off x="6921635" y="1198573"/>
        <a:ext cx="2145565" cy="1021083"/>
      </dsp:txXfrm>
    </dsp:sp>
    <dsp:sp modelId="{49D9EB85-6219-4CB6-BD43-B443EF9A6138}">
      <dsp:nvSpPr>
        <dsp:cNvPr id="0" name=""/>
        <dsp:cNvSpPr/>
      </dsp:nvSpPr>
      <dsp:spPr>
        <a:xfrm>
          <a:off x="7136191" y="3151982"/>
          <a:ext cx="1716452" cy="1145387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6576" rIns="0" bIns="40005" numCol="1" spcCol="1270" anchor="ctr" anchorCtr="1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err="1" smtClean="0"/>
            <a:t>Codebeamer</a:t>
          </a:r>
          <a:endParaRPr lang="en-US" sz="2100" b="1" kern="1200" dirty="0"/>
        </a:p>
      </dsp:txBody>
      <dsp:txXfrm>
        <a:off x="7136191" y="3151982"/>
        <a:ext cx="1716452" cy="11453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518" cy="480364"/>
          </a:xfrm>
          <a:prstGeom prst="rect">
            <a:avLst/>
          </a:prstGeom>
        </p:spPr>
        <p:txBody>
          <a:bodyPr vert="horz" lIns="86749" tIns="43375" rIns="86749" bIns="43375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189" y="0"/>
            <a:ext cx="3170518" cy="480364"/>
          </a:xfrm>
          <a:prstGeom prst="rect">
            <a:avLst/>
          </a:prstGeom>
        </p:spPr>
        <p:txBody>
          <a:bodyPr vert="horz" lIns="86749" tIns="43375" rIns="86749" bIns="43375" rtlCol="0"/>
          <a:lstStyle>
            <a:lvl1pPr algn="r">
              <a:defRPr sz="1100"/>
            </a:lvl1pPr>
          </a:lstStyle>
          <a:p>
            <a:fld id="{05889459-C80D-428D-847A-5C55552452C5}" type="datetimeFigureOut">
              <a:rPr lang="en-US" smtClean="0"/>
              <a:pPr/>
              <a:t>9/23/2011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321"/>
            <a:ext cx="3170518" cy="480364"/>
          </a:xfrm>
          <a:prstGeom prst="rect">
            <a:avLst/>
          </a:prstGeom>
        </p:spPr>
        <p:txBody>
          <a:bodyPr vert="horz" lIns="86749" tIns="43375" rIns="86749" bIns="43375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189" y="9119321"/>
            <a:ext cx="3170518" cy="480364"/>
          </a:xfrm>
          <a:prstGeom prst="rect">
            <a:avLst/>
          </a:prstGeom>
        </p:spPr>
        <p:txBody>
          <a:bodyPr vert="horz" lIns="86749" tIns="43375" rIns="86749" bIns="43375" rtlCol="0" anchor="b"/>
          <a:lstStyle>
            <a:lvl1pPr algn="r">
              <a:defRPr sz="1100"/>
            </a:lvl1pPr>
          </a:lstStyle>
          <a:p>
            <a:fld id="{A42FD207-453E-4247-8CD4-D7AB7DDF741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8888" y="728663"/>
            <a:ext cx="4795837" cy="35988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32118" y="4559662"/>
            <a:ext cx="5850965" cy="431872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173506" cy="47884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Font typeface="Times New Roman" pitchFamily="16" charset="0"/>
              <a:buNone/>
              <a:tabLst>
                <a:tab pos="686764" algn="l"/>
                <a:tab pos="1373528" algn="l"/>
                <a:tab pos="2060292" algn="l"/>
                <a:tab pos="2747056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140200" y="0"/>
            <a:ext cx="3173506" cy="47884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buFont typeface="Times New Roman" pitchFamily="16" charset="0"/>
              <a:buNone/>
              <a:tabLst>
                <a:tab pos="686764" algn="l"/>
                <a:tab pos="1373528" algn="l"/>
                <a:tab pos="2060292" algn="l"/>
                <a:tab pos="2747056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9120837"/>
            <a:ext cx="3173506" cy="47884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buFont typeface="Times New Roman" pitchFamily="16" charset="0"/>
              <a:buNone/>
              <a:tabLst>
                <a:tab pos="686764" algn="l"/>
                <a:tab pos="1373528" algn="l"/>
                <a:tab pos="2060292" algn="l"/>
                <a:tab pos="2747056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140200" y="9120837"/>
            <a:ext cx="3173506" cy="47884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buFont typeface="Times New Roman" pitchFamily="16" charset="0"/>
              <a:buNone/>
              <a:tabLst>
                <a:tab pos="686764" algn="l"/>
                <a:tab pos="1373528" algn="l"/>
                <a:tab pos="2060292" algn="l"/>
                <a:tab pos="2747056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4DA94BC9-55D1-4AC8-9C6D-D9ECCBF985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1F48D13B-A5D9-451A-A8A3-9545348E33D0}" type="slidenum">
              <a:rPr lang="en-US" smtClean="0">
                <a:latin typeface="Times New Roman" pitchFamily="18" charset="0"/>
              </a:rPr>
              <a:pPr>
                <a:buFont typeface="Times New Roman" pitchFamily="18" charset="0"/>
                <a:buNone/>
              </a:pPr>
              <a:t>1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419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8663"/>
            <a:ext cx="4800600" cy="36004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19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2118" y="4559662"/>
            <a:ext cx="5852459" cy="4320236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13DC9CF6-95F1-4841-91CD-C2FE9F6B1F79}" type="slidenum">
              <a:rPr lang="en-US" smtClean="0">
                <a:latin typeface="Times New Roman" pitchFamily="18" charset="0"/>
              </a:rPr>
              <a:pPr>
                <a:buFont typeface="Times New Roman" pitchFamily="18" charset="0"/>
                <a:buNone/>
              </a:pPr>
              <a:t>24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583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8663"/>
            <a:ext cx="4800600" cy="36004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83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2118" y="4559662"/>
            <a:ext cx="5852459" cy="4233863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CCBD6780-C0FB-4DDE-9E26-90B747CCF81E}" type="slidenum">
              <a:rPr lang="en-US" smtClean="0">
                <a:latin typeface="Times New Roman" pitchFamily="18" charset="0"/>
              </a:rPr>
              <a:pPr>
                <a:buFont typeface="Times New Roman" pitchFamily="18" charset="0"/>
                <a:buNone/>
              </a:pPr>
              <a:t>25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593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8663"/>
            <a:ext cx="4800600" cy="36004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93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2118" y="4559662"/>
            <a:ext cx="5852459" cy="4233863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47B24613-9E94-40EA-A232-CA0A62D113BF}" type="slidenum">
              <a:rPr lang="en-US" smtClean="0">
                <a:latin typeface="Times New Roman" pitchFamily="18" charset="0"/>
              </a:rPr>
              <a:pPr>
                <a:buFont typeface="Times New Roman" pitchFamily="18" charset="0"/>
                <a:buNone/>
              </a:pPr>
              <a:t>26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604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8663"/>
            <a:ext cx="4800600" cy="36004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04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2118" y="4559662"/>
            <a:ext cx="5852459" cy="4233863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ED14F97A-F872-4C04-8617-8C9F5EE77C84}" type="slidenum">
              <a:rPr lang="en-US" smtClean="0">
                <a:latin typeface="Times New Roman" pitchFamily="18" charset="0"/>
              </a:rPr>
              <a:pPr>
                <a:buFont typeface="Times New Roman" pitchFamily="18" charset="0"/>
                <a:buNone/>
              </a:pPr>
              <a:t>27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8663"/>
            <a:ext cx="4800600" cy="36004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2118" y="4559662"/>
            <a:ext cx="5852459" cy="4233863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873B7204-6F06-4CB6-915D-79D05FFC405F}" type="slidenum">
              <a:rPr lang="en-US" smtClean="0">
                <a:latin typeface="Times New Roman" pitchFamily="18" charset="0"/>
              </a:rPr>
              <a:pPr>
                <a:buFont typeface="Times New Roman" pitchFamily="18" charset="0"/>
                <a:buNone/>
              </a:pPr>
              <a:t>28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624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8663"/>
            <a:ext cx="4800600" cy="36004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24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2118" y="4559662"/>
            <a:ext cx="5852459" cy="4233863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4AD1A11B-7AA3-4452-BDB0-87B5A8FE720A}" type="slidenum">
              <a:rPr lang="en-US" smtClean="0">
                <a:latin typeface="Times New Roman" pitchFamily="18" charset="0"/>
              </a:rPr>
              <a:pPr>
                <a:buFont typeface="Times New Roman" pitchFamily="18" charset="0"/>
                <a:buNone/>
              </a:pPr>
              <a:t>30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655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8663"/>
            <a:ext cx="4800600" cy="36004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55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2118" y="4559662"/>
            <a:ext cx="5852459" cy="4233863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7BE13C08-9409-4B99-BA41-2416C3B82F1F}" type="slidenum">
              <a:rPr lang="en-US" smtClean="0">
                <a:latin typeface="Times New Roman" pitchFamily="18" charset="0"/>
              </a:rPr>
              <a:pPr>
                <a:buFont typeface="Times New Roman" pitchFamily="18" charset="0"/>
                <a:buNone/>
              </a:pPr>
              <a:t>38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430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8663"/>
            <a:ext cx="4800600" cy="36004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30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2118" y="4559662"/>
            <a:ext cx="5852459" cy="4233863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2AE9C81D-826C-4E7F-A608-DFC54960222C}" type="slidenum">
              <a:rPr lang="en-US" smtClean="0">
                <a:latin typeface="Times New Roman" pitchFamily="18" charset="0"/>
              </a:rPr>
              <a:pPr>
                <a:buFont typeface="Times New Roman" pitchFamily="18" charset="0"/>
                <a:buNone/>
              </a:pPr>
              <a:t>40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440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8663"/>
            <a:ext cx="4800600" cy="36004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40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2118" y="4559662"/>
            <a:ext cx="5852459" cy="4233863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AD2A8687-ADA2-45AF-849B-946F105EDBFC}" type="slidenum">
              <a:rPr lang="en-US" smtClean="0">
                <a:latin typeface="Times New Roman" pitchFamily="18" charset="0"/>
              </a:rPr>
              <a:pPr>
                <a:buFont typeface="Times New Roman" pitchFamily="18" charset="0"/>
                <a:buNone/>
              </a:pPr>
              <a:t>41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460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8663"/>
            <a:ext cx="4800600" cy="36004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60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2118" y="4559662"/>
            <a:ext cx="5852459" cy="4233863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BA308DBE-8DCB-4774-A4E6-2866F2503496}" type="slidenum">
              <a:rPr lang="en-US" smtClean="0">
                <a:latin typeface="Times New Roman" pitchFamily="18" charset="0"/>
              </a:rPr>
              <a:pPr>
                <a:buFont typeface="Times New Roman" pitchFamily="18" charset="0"/>
                <a:buNone/>
              </a:pPr>
              <a:t>43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471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8663"/>
            <a:ext cx="4800600" cy="36004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71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2118" y="4559662"/>
            <a:ext cx="5852459" cy="4233863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CD63DFB0-8EC6-4F9B-8ACF-86DA5AF4D6CF}" type="slidenum">
              <a:rPr lang="en-US" smtClean="0">
                <a:latin typeface="Times New Roman" pitchFamily="18" charset="0"/>
              </a:rPr>
              <a:pPr>
                <a:buFont typeface="Times New Roman" pitchFamily="18" charset="0"/>
                <a:buNone/>
              </a:pPr>
              <a:t>7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450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8663"/>
            <a:ext cx="4800600" cy="36004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50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2118" y="4559662"/>
            <a:ext cx="5852459" cy="4233863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C22D9D78-45C6-4E5D-AB76-73C9143DBFFC}" type="slidenum">
              <a:rPr lang="en-US" smtClean="0">
                <a:latin typeface="Times New Roman" pitchFamily="18" charset="0"/>
              </a:rPr>
              <a:pPr>
                <a:buFont typeface="Times New Roman" pitchFamily="18" charset="0"/>
                <a:buNone/>
              </a:pPr>
              <a:t>44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481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8663"/>
            <a:ext cx="4800600" cy="36004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81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2118" y="4559662"/>
            <a:ext cx="5852459" cy="4233863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4813D3B7-9E40-432B-AC1F-933AB866FEAB}" type="slidenum">
              <a:rPr lang="en-US" smtClean="0">
                <a:latin typeface="Times New Roman" pitchFamily="18" charset="0"/>
              </a:rPr>
              <a:pPr>
                <a:buFont typeface="Times New Roman" pitchFamily="18" charset="0"/>
                <a:buNone/>
              </a:pPr>
              <a:t>45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491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8663"/>
            <a:ext cx="4800600" cy="36004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91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2118" y="4559662"/>
            <a:ext cx="5852459" cy="4233863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2BC3A4DD-407C-4ABE-9EEF-52F3BB90879E}" type="slidenum">
              <a:rPr lang="en-US" smtClean="0">
                <a:latin typeface="Times New Roman" pitchFamily="18" charset="0"/>
              </a:rPr>
              <a:pPr>
                <a:buFont typeface="Times New Roman" pitchFamily="18" charset="0"/>
                <a:buNone/>
              </a:pPr>
              <a:t>46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573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8663"/>
            <a:ext cx="4800600" cy="36004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73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2118" y="4559662"/>
            <a:ext cx="5852459" cy="4233863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0797C23F-0B0F-4B6F-B060-CCBFEF349C3D}" type="slidenum">
              <a:rPr lang="en-US" smtClean="0">
                <a:latin typeface="Times New Roman" pitchFamily="18" charset="0"/>
              </a:rPr>
              <a:pPr>
                <a:buFont typeface="Times New Roman" pitchFamily="18" charset="0"/>
                <a:buNone/>
              </a:pPr>
              <a:t>47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645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8663"/>
            <a:ext cx="4800600" cy="36004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45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2118" y="4559662"/>
            <a:ext cx="5852459" cy="4233863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FFD5C5A8-9FC0-4A5F-B584-EF57F56910E8}" type="slidenum">
              <a:rPr lang="en-US" smtClean="0">
                <a:latin typeface="Times New Roman" pitchFamily="18" charset="0"/>
              </a:rPr>
              <a:pPr>
                <a:buFont typeface="Times New Roman" pitchFamily="18" charset="0"/>
                <a:buNone/>
              </a:pPr>
              <a:t>48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665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8663"/>
            <a:ext cx="4800600" cy="36004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65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2118" y="4559662"/>
            <a:ext cx="5852459" cy="4233863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2CF5ACCE-25A0-490D-BD5E-F09206D92DD7}" type="slidenum">
              <a:rPr lang="en-US" smtClean="0">
                <a:latin typeface="Times New Roman" pitchFamily="18" charset="0"/>
              </a:rPr>
              <a:pPr>
                <a:buFont typeface="Times New Roman" pitchFamily="18" charset="0"/>
                <a:buNone/>
              </a:pPr>
              <a:t>49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634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8663"/>
            <a:ext cx="4800600" cy="36004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34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2118" y="4559662"/>
            <a:ext cx="5852459" cy="4233863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4AD1A11B-7AA3-4452-BDB0-87B5A8FE720A}" type="slidenum">
              <a:rPr lang="en-US" smtClean="0">
                <a:latin typeface="Times New Roman" pitchFamily="18" charset="0"/>
              </a:rPr>
              <a:pPr>
                <a:buFont typeface="Times New Roman" pitchFamily="18" charset="0"/>
                <a:buNone/>
              </a:pPr>
              <a:t>50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655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8663"/>
            <a:ext cx="4800600" cy="36004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55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2118" y="4559662"/>
            <a:ext cx="5852459" cy="4233863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3B84642E-0DF7-4D22-BB90-2E9A0DBF6CD7}" type="slidenum">
              <a:rPr lang="en-US" smtClean="0">
                <a:latin typeface="Times New Roman" pitchFamily="18" charset="0"/>
              </a:rPr>
              <a:pPr>
                <a:buFont typeface="Times New Roman" pitchFamily="18" charset="0"/>
                <a:buNone/>
              </a:pPr>
              <a:t>51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675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8663"/>
            <a:ext cx="4800600" cy="36004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75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2118" y="4559662"/>
            <a:ext cx="5852459" cy="4233863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1FB817D4-702D-47FE-ACCE-73ACA4FFF3B4}" type="slidenum">
              <a:rPr lang="en-US" smtClean="0">
                <a:latin typeface="Times New Roman" pitchFamily="18" charset="0"/>
              </a:rPr>
              <a:pPr>
                <a:buFont typeface="Times New Roman" pitchFamily="18" charset="0"/>
                <a:buNone/>
              </a:pPr>
              <a:t>52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686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8663"/>
            <a:ext cx="4800600" cy="36004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86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2118" y="4559662"/>
            <a:ext cx="5852459" cy="4233863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29B9FAF9-B6BB-4C6C-AE17-F2757779E79F}" type="slidenum">
              <a:rPr lang="en-US" smtClean="0">
                <a:latin typeface="Times New Roman" pitchFamily="18" charset="0"/>
              </a:rPr>
              <a:pPr>
                <a:buFont typeface="Times New Roman" pitchFamily="18" charset="0"/>
                <a:buNone/>
              </a:pPr>
              <a:t>53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696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8663"/>
            <a:ext cx="4800600" cy="36004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96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2118" y="4559662"/>
            <a:ext cx="5852459" cy="4233863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6BA23451-0569-472C-AFE0-DFEC94DD863F}" type="slidenum">
              <a:rPr lang="en-US" smtClean="0">
                <a:latin typeface="Times New Roman" pitchFamily="18" charset="0"/>
              </a:rPr>
              <a:pPr>
                <a:buFont typeface="Times New Roman" pitchFamily="18" charset="0"/>
                <a:buNone/>
              </a:pPr>
              <a:t>15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501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8663"/>
            <a:ext cx="4800600" cy="36004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01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2118" y="4559662"/>
            <a:ext cx="5852459" cy="4233863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FBA3975C-4AF7-4E16-865B-AC57E1447D60}" type="slidenum">
              <a:rPr lang="en-US" smtClean="0">
                <a:latin typeface="Times New Roman" pitchFamily="18" charset="0"/>
              </a:rPr>
              <a:pPr>
                <a:buFont typeface="Times New Roman" pitchFamily="18" charset="0"/>
                <a:buNone/>
              </a:pPr>
              <a:t>17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512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8663"/>
            <a:ext cx="4800600" cy="36004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12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2118" y="4559662"/>
            <a:ext cx="5852459" cy="4233863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38ACBC93-EDAD-4146-99DF-93649BB0B546}" type="slidenum">
              <a:rPr lang="en-US" smtClean="0">
                <a:latin typeface="Times New Roman" pitchFamily="18" charset="0"/>
              </a:rPr>
              <a:pPr>
                <a:buFont typeface="Times New Roman" pitchFamily="18" charset="0"/>
                <a:buNone/>
              </a:pPr>
              <a:t>18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522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8663"/>
            <a:ext cx="4800600" cy="36004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22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2118" y="4559662"/>
            <a:ext cx="5852459" cy="4233863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2B851158-12C1-4488-92B1-F72E7CD0C846}" type="slidenum">
              <a:rPr lang="en-US" smtClean="0">
                <a:latin typeface="Times New Roman" pitchFamily="18" charset="0"/>
              </a:rPr>
              <a:pPr>
                <a:buFont typeface="Times New Roman" pitchFamily="18" charset="0"/>
                <a:buNone/>
              </a:pPr>
              <a:t>19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532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8663"/>
            <a:ext cx="4800600" cy="36004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32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2118" y="4559662"/>
            <a:ext cx="5852459" cy="4233863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B818C9F7-4946-4DA2-BFA8-D8FE391B0368}" type="slidenum">
              <a:rPr lang="en-US" smtClean="0">
                <a:latin typeface="Times New Roman" pitchFamily="18" charset="0"/>
              </a:rPr>
              <a:pPr>
                <a:buFont typeface="Times New Roman" pitchFamily="18" charset="0"/>
                <a:buNone/>
              </a:pPr>
              <a:t>20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542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8663"/>
            <a:ext cx="4800600" cy="36004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42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2118" y="4559662"/>
            <a:ext cx="5852459" cy="4233863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9B8EBEDE-1DB2-44CE-8994-AE260EFA3D0B}" type="slidenum">
              <a:rPr lang="en-US" smtClean="0">
                <a:latin typeface="Times New Roman" pitchFamily="18" charset="0"/>
              </a:rPr>
              <a:pPr>
                <a:buFont typeface="Times New Roman" pitchFamily="18" charset="0"/>
                <a:buNone/>
              </a:pPr>
              <a:t>21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563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8663"/>
            <a:ext cx="4800600" cy="36004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63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2118" y="4559662"/>
            <a:ext cx="5852459" cy="4233863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016BC1C2-64CD-4F76-96D3-D0AE598B7AD9}" type="slidenum">
              <a:rPr lang="en-US" smtClean="0">
                <a:latin typeface="Times New Roman" pitchFamily="18" charset="0"/>
              </a:rPr>
              <a:pPr>
                <a:buFont typeface="Times New Roman" pitchFamily="18" charset="0"/>
                <a:buNone/>
              </a:pPr>
              <a:t>22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552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8663"/>
            <a:ext cx="4800600" cy="36004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53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2118" y="4559662"/>
            <a:ext cx="5852459" cy="4233863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88036" y="1511935"/>
            <a:ext cx="8655897" cy="2015913"/>
          </a:xfrm>
          <a:ln>
            <a:noFill/>
          </a:ln>
        </p:spPr>
        <p:txBody>
          <a:bodyPr vert="horz" tIns="0" rIns="20159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62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88036" y="3558863"/>
            <a:ext cx="8659257" cy="1931917"/>
          </a:xfrm>
        </p:spPr>
        <p:txBody>
          <a:bodyPr lIns="0" rIns="20159"/>
          <a:lstStyle>
            <a:lvl1pPr marL="0" marR="50397" indent="0" algn="r">
              <a:buNone/>
              <a:defRPr>
                <a:solidFill>
                  <a:schemeClr val="tx1"/>
                </a:solidFill>
              </a:defRPr>
            </a:lvl1pPr>
            <a:lvl2pPr marL="503972" indent="0" algn="ctr">
              <a:buNone/>
            </a:lvl2pPr>
            <a:lvl3pPr marL="1007943" indent="0" algn="ctr">
              <a:buNone/>
            </a:lvl3pPr>
            <a:lvl4pPr marL="1511915" indent="0" algn="ctr">
              <a:buNone/>
            </a:lvl4pPr>
            <a:lvl5pPr marL="2015886" indent="0" algn="ctr">
              <a:buNone/>
            </a:lvl5pPr>
            <a:lvl6pPr marL="2519858" indent="0" algn="ctr">
              <a:buNone/>
            </a:lvl6pPr>
            <a:lvl7pPr marL="3023829" indent="0" algn="ctr">
              <a:buNone/>
            </a:lvl7pPr>
            <a:lvl8pPr marL="3527801" indent="0" algn="ctr">
              <a:buNone/>
            </a:lvl8pPr>
            <a:lvl9pPr marL="4031772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CC5507-CD16-4610-8343-F79B8E9E19D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A759FA-2DB5-41F9-A9C9-755E7335D31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8453" y="1007958"/>
            <a:ext cx="2268141" cy="5745004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031" y="1007958"/>
            <a:ext cx="6636411" cy="574500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638B4F-C44C-4AB6-967E-1ED1090ADD0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9387" cy="1260475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4E1745-456E-4F5A-A0FA-8C7961EC25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400">
                <a:latin typeface="+mn-lt"/>
                <a:cs typeface="Estrangelo Edessa" pitchFamily="66"/>
              </a:defRPr>
            </a:lvl1pPr>
            <a:lvl2pPr>
              <a:defRPr sz="3000">
                <a:latin typeface="+mn-lt"/>
                <a:cs typeface="Estrangelo Edessa" pitchFamily="66"/>
              </a:defRPr>
            </a:lvl2pPr>
            <a:lvl3pPr>
              <a:defRPr sz="2600">
                <a:latin typeface="+mn-lt"/>
                <a:cs typeface="Estrangelo Edessa" pitchFamily="66"/>
              </a:defRPr>
            </a:lvl3pPr>
            <a:lvl4pPr>
              <a:defRPr sz="2200">
                <a:latin typeface="+mn-lt"/>
                <a:cs typeface="Estrangelo Edessa" pitchFamily="66"/>
              </a:defRPr>
            </a:lvl4pPr>
            <a:lvl5pPr>
              <a:defRPr sz="2000">
                <a:latin typeface="+mn-lt"/>
                <a:cs typeface="Estrangelo Edessa" pitchFamily="66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5883" y="7006699"/>
            <a:ext cx="3696229" cy="402483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7BAA2B-477D-4A42-ADB1-2085E37C0D0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676" y="1451458"/>
            <a:ext cx="8568531" cy="1501855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62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676" y="2981391"/>
            <a:ext cx="8568531" cy="1664178"/>
          </a:xfrm>
        </p:spPr>
        <p:txBody>
          <a:bodyPr lIns="50397" rIns="50397" anchor="t"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2C8C1D-9BC2-4D53-B327-E2F15A38D83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776127"/>
            <a:ext cx="9072563" cy="1259946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031" y="2116538"/>
            <a:ext cx="4452276" cy="4888590"/>
          </a:xfrm>
        </p:spPr>
        <p:txBody>
          <a:bodyPr/>
          <a:lstStyle>
            <a:lvl1pPr>
              <a:defRPr sz="29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4318" y="2116538"/>
            <a:ext cx="4452276" cy="4888590"/>
          </a:xfrm>
        </p:spPr>
        <p:txBody>
          <a:bodyPr/>
          <a:lstStyle>
            <a:lvl1pPr>
              <a:defRPr sz="29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100D27-B176-4B57-B574-1A9B3C0DC47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776127"/>
            <a:ext cx="9072563" cy="1259946"/>
          </a:xfrm>
        </p:spPr>
        <p:txBody>
          <a:bodyPr tIns="50397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31" y="2045068"/>
            <a:ext cx="4454027" cy="726813"/>
          </a:xfrm>
        </p:spPr>
        <p:txBody>
          <a:bodyPr lIns="50397" tIns="0" rIns="50397" bIns="0" anchor="ctr">
            <a:noAutofit/>
          </a:bodyPr>
          <a:lstStyle>
            <a:lvl1pPr marL="0" indent="0">
              <a:buNone/>
              <a:defRPr sz="26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120818" y="2050038"/>
            <a:ext cx="4455776" cy="721843"/>
          </a:xfrm>
        </p:spPr>
        <p:txBody>
          <a:bodyPr lIns="50397" tIns="0" rIns="50397" bIns="0" anchor="ctr"/>
          <a:lstStyle>
            <a:lvl1pPr marL="0" indent="0">
              <a:buNone/>
              <a:defRPr sz="26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504031" y="2771881"/>
            <a:ext cx="4454027" cy="4239194"/>
          </a:xfrm>
        </p:spPr>
        <p:txBody>
          <a:bodyPr tIns="0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0818" y="2771881"/>
            <a:ext cx="4455776" cy="4239194"/>
          </a:xfrm>
        </p:spPr>
        <p:txBody>
          <a:bodyPr tIns="0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C9ED75-A712-44AB-963A-DD78B11134E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776127"/>
            <a:ext cx="9156568" cy="1259946"/>
          </a:xfrm>
        </p:spPr>
        <p:txBody>
          <a:bodyPr vert="horz" tIns="50397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5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2B5C2E-8007-47CB-AA34-FD748F8B572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005B6A-0BF1-45E1-BFC4-97E3012F284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047" y="566978"/>
            <a:ext cx="3024188" cy="1280945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9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56047" y="1847921"/>
            <a:ext cx="3024188" cy="5039783"/>
          </a:xfrm>
        </p:spPr>
        <p:txBody>
          <a:bodyPr lIns="20159" rIns="20159"/>
          <a:lstStyle>
            <a:lvl1pPr marL="0" indent="0" algn="l">
              <a:buNone/>
              <a:defRPr sz="1500"/>
            </a:lvl1pPr>
            <a:lvl2pPr indent="0" algn="l">
              <a:buNone/>
              <a:defRPr sz="1300"/>
            </a:lvl2pPr>
            <a:lvl3pPr indent="0" algn="l">
              <a:buNone/>
              <a:defRPr sz="1100"/>
            </a:lvl3pPr>
            <a:lvl4pPr indent="0" algn="l">
              <a:buNone/>
              <a:defRPr sz="1000"/>
            </a:lvl4pPr>
            <a:lvl5pPr indent="0" algn="l">
              <a:buNone/>
              <a:defRPr sz="10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941245" y="1847921"/>
            <a:ext cx="5635349" cy="5039783"/>
          </a:xfrm>
        </p:spPr>
        <p:txBody>
          <a:bodyPr tIns="0"/>
          <a:lstStyle>
            <a:lvl1pPr>
              <a:defRPr sz="3100"/>
            </a:lvl1pPr>
            <a:lvl2pPr>
              <a:defRPr sz="2900"/>
            </a:lvl2pPr>
            <a:lvl3pPr>
              <a:defRPr sz="2600"/>
            </a:lvl3pPr>
            <a:lvl4pPr>
              <a:defRPr sz="22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5424FF-7756-4B60-883C-5157E9812E5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490023" y="1221450"/>
            <a:ext cx="5796359" cy="4535805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824002" y="5908153"/>
            <a:ext cx="171371" cy="171353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042" y="1297420"/>
            <a:ext cx="2439511" cy="1744547"/>
          </a:xfrm>
        </p:spPr>
        <p:txBody>
          <a:bodyPr vert="horz" lIns="50397" tIns="50397" rIns="50397" bIns="50397" anchor="b"/>
          <a:lstStyle>
            <a:lvl1pPr algn="l">
              <a:buNone/>
              <a:defRPr sz="22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2042" y="3118211"/>
            <a:ext cx="2436151" cy="2402297"/>
          </a:xfrm>
        </p:spPr>
        <p:txBody>
          <a:bodyPr lIns="70556" rIns="50397" bIns="50397" anchor="t"/>
          <a:lstStyle>
            <a:lvl1pPr marL="0" indent="0" algn="l">
              <a:spcBef>
                <a:spcPts val="276"/>
              </a:spcBef>
              <a:buFontTx/>
              <a:buNone/>
              <a:defRPr sz="14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904552" y="7006699"/>
            <a:ext cx="672042" cy="402483"/>
          </a:xfrm>
        </p:spPr>
        <p:txBody>
          <a:bodyPr/>
          <a:lstStyle/>
          <a:p>
            <a:pPr>
              <a:defRPr/>
            </a:pPr>
            <a:fld id="{EC86CF18-7B56-438A-B812-D4418350336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842845" y="1322245"/>
            <a:ext cx="5090716" cy="4334214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5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0501" y="6411724"/>
            <a:ext cx="10101626" cy="114795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830299" y="6856206"/>
            <a:ext cx="5250326" cy="70347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0501" y="-7875"/>
            <a:ext cx="10101626" cy="114795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830299" y="-7875"/>
            <a:ext cx="5250326" cy="70347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504031" y="776127"/>
            <a:ext cx="9072563" cy="1259946"/>
          </a:xfrm>
          <a:prstGeom prst="rect">
            <a:avLst/>
          </a:prstGeom>
        </p:spPr>
        <p:txBody>
          <a:bodyPr vert="horz" lIns="0" tIns="50397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504031" y="2133508"/>
            <a:ext cx="9072563" cy="4838192"/>
          </a:xfrm>
          <a:prstGeom prst="rect">
            <a:avLst/>
          </a:prstGeom>
        </p:spPr>
        <p:txBody>
          <a:bodyPr vert="horz" lIns="100794" tIns="50397" rIns="100794" bIns="50397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504031" y="7006699"/>
            <a:ext cx="2352146" cy="402483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3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940182" y="7006699"/>
            <a:ext cx="3696229" cy="402483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3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736542" y="7006699"/>
            <a:ext cx="840052" cy="402483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3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09D3052C-48B8-49A1-BD91-C0F7EF44493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20965" y="223117"/>
            <a:ext cx="10120917" cy="715649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5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02383" indent="-302383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05560" indent="-272145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indent="-272145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10326" indent="-231827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612709" indent="-231827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1915092" indent="-231827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16681" indent="-201589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19063" indent="-201589" algn="l" rtl="0" eaLnBrk="1" latinLnBrk="0" hangingPunct="1">
        <a:spcBef>
          <a:spcPct val="20000"/>
        </a:spcBef>
        <a:buClr>
          <a:schemeClr val="tx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721446" indent="-201589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ctrTitle"/>
          </p:nvPr>
        </p:nvSpPr>
        <p:spPr>
          <a:xfrm>
            <a:off x="588036" y="1664335"/>
            <a:ext cx="8655897" cy="2015913"/>
          </a:xfrm>
        </p:spPr>
        <p:txBody>
          <a:bodyPr tIns="31752">
            <a:normAutofit/>
          </a:bodyPr>
          <a:lstStyle/>
          <a:p>
            <a:pPr algn="ctr"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4000" b="1" dirty="0" smtClean="0">
                <a:solidFill>
                  <a:schemeClr val="tx1"/>
                </a:solidFill>
              </a:rPr>
              <a:t>Migration of Multi-tier Applications to</a:t>
            </a:r>
            <a:br>
              <a:rPr lang="en-US" sz="4000" b="1" dirty="0" smtClean="0">
                <a:solidFill>
                  <a:schemeClr val="tx1"/>
                </a:solidFill>
              </a:rPr>
            </a:br>
            <a:r>
              <a:rPr lang="en-US" sz="4000" b="1" dirty="0" smtClean="0">
                <a:solidFill>
                  <a:schemeClr val="tx1"/>
                </a:solidFill>
              </a:rPr>
              <a:t> Infrastructure-as-a-Service Clouds: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588036" y="3711263"/>
            <a:ext cx="8659257" cy="3649974"/>
          </a:xfrm>
        </p:spPr>
        <p:txBody>
          <a:bodyPr anchor="ctr">
            <a:normAutofit fontScale="85000" lnSpcReduction="20000"/>
          </a:bodyPr>
          <a:lstStyle/>
          <a:p>
            <a:pPr marL="0" indent="0" algn="ctr" eaLnBrk="1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3000" dirty="0" smtClean="0">
                <a:solidFill>
                  <a:schemeClr val="tx2">
                    <a:lumMod val="90000"/>
                  </a:schemeClr>
                </a:solidFill>
              </a:rPr>
              <a:t>An Investigation Using </a:t>
            </a:r>
          </a:p>
          <a:p>
            <a:pPr marL="0" indent="0" algn="ctr" eaLnBrk="1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3000" dirty="0" smtClean="0">
                <a:solidFill>
                  <a:schemeClr val="tx2">
                    <a:lumMod val="90000"/>
                  </a:schemeClr>
                </a:solidFill>
              </a:rPr>
              <a:t>Kernel-based Virtual Machines</a:t>
            </a:r>
          </a:p>
          <a:p>
            <a:pPr marL="0" indent="0" algn="ctr" eaLnBrk="1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dirty="0" smtClean="0"/>
          </a:p>
          <a:p>
            <a:pPr marL="0" indent="0" algn="ctr" eaLnBrk="1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dirty="0" smtClean="0"/>
          </a:p>
          <a:p>
            <a:pPr marL="0" indent="0" algn="ctr" eaLnBrk="1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200" dirty="0" smtClean="0"/>
              <a:t>Wes Lloyd, </a:t>
            </a:r>
            <a:r>
              <a:rPr lang="en-US" sz="2200" dirty="0" err="1" smtClean="0"/>
              <a:t>Shrideep</a:t>
            </a:r>
            <a:r>
              <a:rPr lang="en-US" sz="2200" dirty="0" smtClean="0"/>
              <a:t> </a:t>
            </a:r>
            <a:r>
              <a:rPr lang="en-US" sz="2200" dirty="0" err="1" smtClean="0"/>
              <a:t>Pallickara</a:t>
            </a:r>
            <a:r>
              <a:rPr lang="en-US" sz="2200" dirty="0" smtClean="0"/>
              <a:t>, Olaf David, </a:t>
            </a:r>
          </a:p>
          <a:p>
            <a:pPr marL="0" indent="0" algn="ctr" eaLnBrk="1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200" dirty="0" smtClean="0"/>
              <a:t>James Lyon, </a:t>
            </a:r>
            <a:r>
              <a:rPr lang="en-US" sz="2200" dirty="0" err="1" smtClean="0"/>
              <a:t>Mazdak</a:t>
            </a:r>
            <a:r>
              <a:rPr lang="en-US" sz="2200" dirty="0" smtClean="0"/>
              <a:t> </a:t>
            </a:r>
            <a:r>
              <a:rPr lang="en-US" sz="2200" dirty="0" err="1" smtClean="0"/>
              <a:t>Arabi</a:t>
            </a:r>
            <a:r>
              <a:rPr lang="en-US" sz="2200" dirty="0" smtClean="0"/>
              <a:t>, Ken </a:t>
            </a:r>
            <a:r>
              <a:rPr lang="en-US" sz="2200" dirty="0" smtClean="0"/>
              <a:t>Rojas</a:t>
            </a:r>
          </a:p>
          <a:p>
            <a:pPr marL="0" indent="0" algn="ctr" eaLnBrk="1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200" dirty="0" smtClean="0"/>
          </a:p>
          <a:p>
            <a:pPr marL="0" indent="0" algn="ctr" eaLnBrk="1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200" dirty="0" smtClean="0"/>
              <a:t>September 23, 2011</a:t>
            </a:r>
            <a:endParaRPr lang="en-US" sz="2200" dirty="0" smtClean="0"/>
          </a:p>
          <a:p>
            <a:pPr marL="0" indent="0" algn="ctr" eaLnBrk="1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200" dirty="0" smtClean="0"/>
          </a:p>
          <a:p>
            <a:pPr marL="0" indent="0" algn="ctr" eaLnBrk="1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200" dirty="0" smtClean="0"/>
              <a:t>Colorado State University, Fort Collins, Colorado USA</a:t>
            </a:r>
          </a:p>
          <a:p>
            <a:pPr algn="ctr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200" dirty="0" smtClean="0"/>
              <a:t>Grid 2011: 12</a:t>
            </a:r>
            <a:r>
              <a:rPr lang="en-US" sz="2200" baseline="30000" dirty="0" smtClean="0"/>
              <a:t>th</a:t>
            </a:r>
            <a:r>
              <a:rPr lang="en-US" sz="2200" dirty="0" smtClean="0"/>
              <a:t> IEEE/ACM International Conference on Grid Computing</a:t>
            </a:r>
          </a:p>
          <a:p>
            <a:pPr marL="0" indent="0" algn="ctr" eaLnBrk="1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200" dirty="0" smtClean="0"/>
          </a:p>
        </p:txBody>
      </p:sp>
      <p:pic>
        <p:nvPicPr>
          <p:cNvPr id="5" name="Picture 4" descr="usd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35874" y="1159324"/>
            <a:ext cx="866775" cy="628650"/>
          </a:xfrm>
          <a:prstGeom prst="rect">
            <a:avLst/>
          </a:prstGeom>
        </p:spPr>
      </p:pic>
      <p:pic>
        <p:nvPicPr>
          <p:cNvPr id="6" name="Picture 5" descr="nrcs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09633" y="1264099"/>
            <a:ext cx="1266825" cy="419100"/>
          </a:xfrm>
          <a:prstGeom prst="rect">
            <a:avLst/>
          </a:prstGeom>
        </p:spPr>
      </p:pic>
      <p:pic>
        <p:nvPicPr>
          <p:cNvPr id="7" name="Picture 6" descr="ar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83442" y="1245049"/>
            <a:ext cx="1676400" cy="457200"/>
          </a:xfrm>
          <a:prstGeom prst="rect">
            <a:avLst/>
          </a:prstGeom>
        </p:spPr>
      </p:pic>
      <p:pic>
        <p:nvPicPr>
          <p:cNvPr id="8" name="Picture 7" descr="csu.jpeg"/>
          <p:cNvPicPr>
            <a:picLocks noChangeAspect="1"/>
          </p:cNvPicPr>
          <p:nvPr/>
        </p:nvPicPr>
        <p:blipFill>
          <a:blip r:embed="rId6" cstate="print"/>
          <a:srcRect t="23041" b="23041"/>
          <a:stretch>
            <a:fillRect/>
          </a:stretch>
        </p:blipFill>
        <p:spPr>
          <a:xfrm>
            <a:off x="6866826" y="1072461"/>
            <a:ext cx="1831086" cy="802376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RUSLE2 Web Service</a:t>
            </a:r>
            <a:endParaRPr lang="en-US" b="1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504031" y="1989645"/>
            <a:ext cx="9072563" cy="4838192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Multi-tier  client/server  application</a:t>
            </a:r>
          </a:p>
          <a:p>
            <a:pPr lvl="1">
              <a:buFont typeface="Arial" pitchFamily="34" charset="0"/>
              <a:buChar char="•"/>
            </a:pPr>
            <a:r>
              <a:rPr lang="en-US" dirty="0" err="1" smtClean="0"/>
              <a:t>RESTful</a:t>
            </a:r>
            <a:r>
              <a:rPr lang="en-US" dirty="0" smtClean="0"/>
              <a:t>, JAX-RS/Java using JSON objects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Surrogate for common architectures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7BAA2B-477D-4A42-ADB1-2085E37C0D0C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graphicFrame>
        <p:nvGraphicFramePr>
          <p:cNvPr id="14" name="Content Placeholder 3"/>
          <p:cNvGraphicFramePr>
            <a:graphicFrameLocks/>
          </p:cNvGraphicFramePr>
          <p:nvPr/>
        </p:nvGraphicFramePr>
        <p:xfrm>
          <a:off x="503238" y="2636837"/>
          <a:ext cx="9069387" cy="4987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5" name="Group 14"/>
          <p:cNvGrpSpPr/>
          <p:nvPr/>
        </p:nvGrpSpPr>
        <p:grpSpPr>
          <a:xfrm>
            <a:off x="849312" y="5151437"/>
            <a:ext cx="3886200" cy="1981200"/>
            <a:chOff x="849312" y="4922837"/>
            <a:chExt cx="3886200" cy="1981200"/>
          </a:xfrm>
        </p:grpSpPr>
        <p:sp>
          <p:nvSpPr>
            <p:cNvPr id="16" name="Rounded Rectangle 15"/>
            <p:cNvSpPr/>
            <p:nvPr/>
          </p:nvSpPr>
          <p:spPr bwMode="auto">
            <a:xfrm>
              <a:off x="849312" y="5456237"/>
              <a:ext cx="1447800" cy="1295400"/>
            </a:xfrm>
            <a:prstGeom prst="roundRect">
              <a:avLst/>
            </a:prstGeom>
            <a:solidFill>
              <a:schemeClr val="accent4">
                <a:lumMod val="50000"/>
                <a:lumOff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effectLst/>
                  <a:latin typeface="Arial" charset="0"/>
                </a:rPr>
                <a:t>OMS3</a:t>
              </a:r>
            </a:p>
          </p:txBody>
        </p:sp>
        <p:sp>
          <p:nvSpPr>
            <p:cNvPr id="17" name="Rounded Rectangle 16"/>
            <p:cNvSpPr/>
            <p:nvPr/>
          </p:nvSpPr>
          <p:spPr bwMode="auto">
            <a:xfrm>
              <a:off x="1001712" y="5989637"/>
              <a:ext cx="1143000" cy="533400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effectLst/>
                  <a:latin typeface="Arial" charset="0"/>
                </a:rPr>
                <a:t>RUSLE2</a:t>
              </a:r>
            </a:p>
          </p:txBody>
        </p:sp>
        <p:sp>
          <p:nvSpPr>
            <p:cNvPr id="18" name="Can 17"/>
            <p:cNvSpPr/>
            <p:nvPr/>
          </p:nvSpPr>
          <p:spPr bwMode="auto">
            <a:xfrm>
              <a:off x="2982912" y="4922837"/>
              <a:ext cx="1752600" cy="1981200"/>
            </a:xfrm>
            <a:prstGeom prst="can">
              <a:avLst/>
            </a:prstGeom>
            <a:solidFill>
              <a:schemeClr val="accent6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18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endParaRPr>
            </a:p>
            <a:p>
              <a:pPr marL="0" marR="0" indent="0" algn="ctr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POSTGRESQL</a:t>
              </a:r>
            </a:p>
          </p:txBody>
        </p:sp>
        <p:sp>
          <p:nvSpPr>
            <p:cNvPr id="19" name="Rounded Rectangle 18"/>
            <p:cNvSpPr/>
            <p:nvPr/>
          </p:nvSpPr>
          <p:spPr bwMode="auto">
            <a:xfrm>
              <a:off x="3135312" y="6065837"/>
              <a:ext cx="1371600" cy="609600"/>
            </a:xfrm>
            <a:prstGeom prst="round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effectLst/>
                  <a:latin typeface="Arial" charset="0"/>
                </a:rPr>
                <a:t>POSTGIS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830512" y="4830131"/>
            <a:ext cx="2074607" cy="3213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1.7+ million shapes</a:t>
            </a:r>
            <a:endParaRPr lang="en-US" sz="16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5090315" y="4830131"/>
            <a:ext cx="2235997" cy="3213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57k XML files, 305Mb</a:t>
            </a:r>
            <a:endParaRPr 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lade.jpg"/>
          <p:cNvPicPr>
            <a:picLocks noChangeAspect="1"/>
          </p:cNvPicPr>
          <p:nvPr/>
        </p:nvPicPr>
        <p:blipFill>
          <a:blip r:embed="rId2" cstate="print"/>
          <a:srcRect b="4972"/>
          <a:stretch>
            <a:fillRect/>
          </a:stretch>
        </p:blipFill>
        <p:spPr bwMode="auto">
          <a:xfrm>
            <a:off x="6416992" y="1656383"/>
            <a:ext cx="3423920" cy="349505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b="1" dirty="0" smtClean="0"/>
              <a:t>Eucalyptus 2.0 Private Cloud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>
              <a:buFont typeface="Arial" charset="0"/>
              <a:buChar char="•"/>
            </a:pPr>
            <a:r>
              <a:rPr lang="en-US" dirty="0" smtClean="0"/>
              <a:t>(9) Sun X6270 blade servers</a:t>
            </a:r>
          </a:p>
          <a:p>
            <a:pPr lvl="1" eaLnBrk="1">
              <a:buFont typeface="Arial" charset="0"/>
              <a:buChar char="•"/>
            </a:pPr>
            <a:r>
              <a:rPr lang="en-US" sz="2400" dirty="0" smtClean="0"/>
              <a:t>Dual Intel Xeon 4-core 2.8 GHz CPUs</a:t>
            </a:r>
          </a:p>
          <a:p>
            <a:pPr lvl="1" eaLnBrk="1">
              <a:buFont typeface="Arial" charset="0"/>
              <a:buChar char="•"/>
            </a:pPr>
            <a:r>
              <a:rPr lang="en-US" sz="2400" dirty="0" smtClean="0"/>
              <a:t>24 GB ram, 146 GB 15k rpm HDDs</a:t>
            </a:r>
          </a:p>
          <a:p>
            <a:pPr lvl="1" eaLnBrk="1">
              <a:buFont typeface="Arial" charset="0"/>
              <a:buChar char="•"/>
            </a:pPr>
            <a:r>
              <a:rPr lang="en-US" sz="2400" dirty="0" err="1" smtClean="0"/>
              <a:t>Ubuntu</a:t>
            </a:r>
            <a:r>
              <a:rPr lang="en-US" sz="2400" dirty="0" smtClean="0"/>
              <a:t> 10.10 x86_64 (host)</a:t>
            </a:r>
          </a:p>
          <a:p>
            <a:pPr lvl="1" eaLnBrk="1">
              <a:buFont typeface="Arial" charset="0"/>
              <a:buChar char="•"/>
            </a:pPr>
            <a:r>
              <a:rPr lang="en-US" sz="2400" dirty="0" err="1" smtClean="0"/>
              <a:t>Ubuntu</a:t>
            </a:r>
            <a:r>
              <a:rPr lang="en-US" sz="2400" dirty="0" smtClean="0"/>
              <a:t> 9.10 x86_64 &amp; i386 (guests)</a:t>
            </a:r>
          </a:p>
          <a:p>
            <a:pPr eaLnBrk="1">
              <a:buFont typeface="Arial" charset="0"/>
              <a:buChar char="•"/>
            </a:pPr>
            <a:r>
              <a:rPr lang="en-US" dirty="0" err="1" smtClean="0"/>
              <a:t>Eucalytpus</a:t>
            </a:r>
            <a:r>
              <a:rPr lang="en-US" dirty="0" smtClean="0"/>
              <a:t> 2.0</a:t>
            </a:r>
          </a:p>
          <a:p>
            <a:pPr lvl="1" eaLnBrk="1">
              <a:buFont typeface="Arial" charset="0"/>
              <a:buChar char="•"/>
            </a:pPr>
            <a:r>
              <a:rPr lang="en-US" sz="2400" dirty="0" smtClean="0"/>
              <a:t>Amazon EC2 API support</a:t>
            </a:r>
          </a:p>
          <a:p>
            <a:pPr lvl="1" eaLnBrk="1">
              <a:buFont typeface="Arial" charset="0"/>
              <a:buChar char="•"/>
            </a:pPr>
            <a:r>
              <a:rPr lang="en-US" sz="2400" dirty="0" smtClean="0"/>
              <a:t>8 Nodes (NC), 1 Cloud Controller (CLC, CC, SC)</a:t>
            </a:r>
          </a:p>
          <a:p>
            <a:pPr lvl="1" eaLnBrk="1">
              <a:buFont typeface="Arial" charset="0"/>
              <a:buChar char="•"/>
            </a:pPr>
            <a:r>
              <a:rPr lang="en-US" sz="2400" dirty="0" smtClean="0"/>
              <a:t>Managed mode networking with private VLANs</a:t>
            </a:r>
          </a:p>
          <a:p>
            <a:pPr lvl="1" eaLnBrk="1">
              <a:buFont typeface="Arial" charset="0"/>
              <a:buChar char="•"/>
            </a:pPr>
            <a:r>
              <a:rPr lang="en-US" sz="2400" dirty="0" smtClean="0"/>
              <a:t>Kernel Based Virtual Machines, f</a:t>
            </a:r>
            <a:r>
              <a:rPr lang="en-US" sz="2600" dirty="0" smtClean="0"/>
              <a:t>ull virtualization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7BAA2B-477D-4A42-ADB1-2085E37C0D0C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b="1" dirty="0" smtClean="0"/>
              <a:t>Experimental Setup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>
              <a:buFont typeface="Arial" charset="0"/>
              <a:buChar char="•"/>
            </a:pPr>
            <a:r>
              <a:rPr lang="en-US" sz="2800" dirty="0" smtClean="0"/>
              <a:t>RUSLE2 modeling engine</a:t>
            </a:r>
          </a:p>
          <a:p>
            <a:pPr lvl="1" eaLnBrk="1">
              <a:buFont typeface="Arial" charset="0"/>
              <a:buChar char="•"/>
            </a:pPr>
            <a:r>
              <a:rPr lang="en-US" sz="2400" dirty="0" smtClean="0"/>
              <a:t>Configurable number of worker threads, </a:t>
            </a:r>
          </a:p>
          <a:p>
            <a:pPr lvl="1" eaLnBrk="1">
              <a:buFont typeface="Arial" charset="0"/>
              <a:buChar char="•"/>
            </a:pPr>
            <a:r>
              <a:rPr lang="en-US" sz="2400" dirty="0" smtClean="0"/>
              <a:t>1 engine per VM</a:t>
            </a:r>
          </a:p>
          <a:p>
            <a:pPr lvl="1">
              <a:buFont typeface="Arial" charset="0"/>
              <a:buChar char="•"/>
            </a:pPr>
            <a:r>
              <a:rPr lang="en-US" sz="2400" dirty="0" err="1" smtClean="0"/>
              <a:t>HAProxy</a:t>
            </a:r>
            <a:r>
              <a:rPr lang="en-US" sz="2400" dirty="0" smtClean="0"/>
              <a:t> round-robin load balancing</a:t>
            </a:r>
          </a:p>
          <a:p>
            <a:pPr eaLnBrk="1">
              <a:buFont typeface="Arial" charset="0"/>
              <a:buChar char="•"/>
            </a:pPr>
            <a:r>
              <a:rPr lang="en-US" sz="2800" dirty="0" smtClean="0"/>
              <a:t>Model requests</a:t>
            </a:r>
          </a:p>
          <a:p>
            <a:pPr lvl="1">
              <a:buFont typeface="Arial" charset="0"/>
              <a:buChar char="•"/>
            </a:pPr>
            <a:r>
              <a:rPr lang="en-US" sz="2400" dirty="0" smtClean="0"/>
              <a:t>JSON object representation</a:t>
            </a:r>
          </a:p>
          <a:p>
            <a:pPr lvl="1">
              <a:buFont typeface="Arial" charset="0"/>
              <a:buChar char="•"/>
            </a:pPr>
            <a:r>
              <a:rPr lang="en-US" sz="2400" dirty="0" smtClean="0"/>
              <a:t>Model inputs: soil, climate, management data</a:t>
            </a:r>
          </a:p>
          <a:p>
            <a:pPr eaLnBrk="1">
              <a:buFont typeface="Arial" charset="0"/>
              <a:buChar char="•"/>
            </a:pPr>
            <a:r>
              <a:rPr lang="en-US" sz="2800" dirty="0" smtClean="0"/>
              <a:t>Randomized ensemble tests</a:t>
            </a:r>
          </a:p>
          <a:p>
            <a:pPr lvl="1">
              <a:buFont typeface="Arial" charset="0"/>
              <a:buChar char="•"/>
            </a:pPr>
            <a:r>
              <a:rPr lang="en-US" sz="2400" dirty="0" smtClean="0"/>
              <a:t>Package of 25/100/1000 model requests (JSON object)</a:t>
            </a:r>
          </a:p>
          <a:p>
            <a:pPr lvl="1" eaLnBrk="1">
              <a:buFont typeface="Arial" charset="0"/>
              <a:buChar char="•"/>
            </a:pPr>
            <a:r>
              <a:rPr lang="en-US" sz="2400" dirty="0" smtClean="0"/>
              <a:t>Decomposed and resent to modeling engine (map)</a:t>
            </a:r>
          </a:p>
          <a:p>
            <a:pPr lvl="1" eaLnBrk="1">
              <a:buFont typeface="Arial" charset="0"/>
              <a:buChar char="•"/>
            </a:pPr>
            <a:r>
              <a:rPr lang="en-US" sz="2400" dirty="0" smtClean="0"/>
              <a:t>Results combined (reduce)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7BAA2B-477D-4A42-ADB1-2085E37C0D0C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RUSLE2 Component Provisioning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7BAA2B-477D-4A42-ADB1-2085E37C0D0C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grpSp>
        <p:nvGrpSpPr>
          <p:cNvPr id="3" name="Group 22"/>
          <p:cNvGrpSpPr/>
          <p:nvPr/>
        </p:nvGrpSpPr>
        <p:grpSpPr>
          <a:xfrm>
            <a:off x="3059112" y="1676399"/>
            <a:ext cx="1905000" cy="1874838"/>
            <a:chOff x="2982912" y="1722437"/>
            <a:chExt cx="1905000" cy="1981200"/>
          </a:xfrm>
        </p:grpSpPr>
        <p:sp>
          <p:nvSpPr>
            <p:cNvPr id="21" name="Rectangle 20"/>
            <p:cNvSpPr/>
            <p:nvPr/>
          </p:nvSpPr>
          <p:spPr>
            <a:xfrm>
              <a:off x="2982912" y="1722437"/>
              <a:ext cx="1905000" cy="1981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rIns="91440" rtlCol="0" anchor="t" anchorCtr="0"/>
            <a:lstStyle/>
            <a:p>
              <a:r>
                <a:rPr lang="en-US" b="1" dirty="0" smtClean="0"/>
                <a:t>P1/V1</a:t>
              </a:r>
              <a:endParaRPr lang="en-US" b="1" dirty="0"/>
            </a:p>
          </p:txBody>
        </p:sp>
        <p:sp>
          <p:nvSpPr>
            <p:cNvPr id="5" name="Rounded Rectangle 4"/>
            <p:cNvSpPr/>
            <p:nvPr/>
          </p:nvSpPr>
          <p:spPr bwMode="auto">
            <a:xfrm>
              <a:off x="3135312" y="2103437"/>
              <a:ext cx="1524000" cy="1447800"/>
            </a:xfrm>
            <a:prstGeom prst="round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b" anchorCtr="1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effectLst/>
                  <a:latin typeface="Arial" charset="0"/>
                </a:rPr>
                <a:t>Physical Host</a:t>
              </a:r>
            </a:p>
          </p:txBody>
        </p:sp>
      </p:grpSp>
      <p:sp>
        <p:nvSpPr>
          <p:cNvPr id="6" name="Rounded Rectangle 5"/>
          <p:cNvSpPr/>
          <p:nvPr/>
        </p:nvSpPr>
        <p:spPr bwMode="auto">
          <a:xfrm>
            <a:off x="239712" y="3551237"/>
            <a:ext cx="381000" cy="381000"/>
          </a:xfrm>
          <a:prstGeom prst="roundRect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</a:rPr>
              <a:t>M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239712" y="4008437"/>
            <a:ext cx="381000" cy="381000"/>
          </a:xfrm>
          <a:prstGeom prst="roundRect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</a:rPr>
              <a:t>D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239712" y="4465637"/>
            <a:ext cx="381000" cy="381000"/>
          </a:xfrm>
          <a:prstGeom prst="roundRect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</a:rPr>
              <a:t>F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239712" y="4922837"/>
            <a:ext cx="381000" cy="381000"/>
          </a:xfrm>
          <a:prstGeom prst="roundRect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</a:rPr>
              <a:t>L</a:t>
            </a:r>
          </a:p>
        </p:txBody>
      </p:sp>
      <p:grpSp>
        <p:nvGrpSpPr>
          <p:cNvPr id="7" name="Group 29"/>
          <p:cNvGrpSpPr/>
          <p:nvPr/>
        </p:nvGrpSpPr>
        <p:grpSpPr>
          <a:xfrm>
            <a:off x="3059111" y="3657599"/>
            <a:ext cx="6858001" cy="1874838"/>
            <a:chOff x="2982911" y="3779837"/>
            <a:chExt cx="6858001" cy="1981200"/>
          </a:xfrm>
        </p:grpSpPr>
        <p:sp>
          <p:nvSpPr>
            <p:cNvPr id="28" name="Rectangle 27"/>
            <p:cNvSpPr/>
            <p:nvPr/>
          </p:nvSpPr>
          <p:spPr>
            <a:xfrm>
              <a:off x="2982911" y="3779837"/>
              <a:ext cx="6858001" cy="1981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rIns="91440" rtlCol="0" anchor="t" anchorCtr="0"/>
            <a:lstStyle/>
            <a:p>
              <a:r>
                <a:rPr lang="en-US" b="1" dirty="0" smtClean="0"/>
                <a:t>P3/V3</a:t>
              </a:r>
              <a:endParaRPr lang="en-US" b="1" dirty="0"/>
            </a:p>
          </p:txBody>
        </p:sp>
        <p:sp>
          <p:nvSpPr>
            <p:cNvPr id="15" name="Rounded Rectangle 14"/>
            <p:cNvSpPr/>
            <p:nvPr/>
          </p:nvSpPr>
          <p:spPr bwMode="auto">
            <a:xfrm>
              <a:off x="3135312" y="4160837"/>
              <a:ext cx="1524000" cy="1447800"/>
            </a:xfrm>
            <a:prstGeom prst="round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b" anchorCtr="1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effectLst/>
                  <a:latin typeface="Arial" charset="0"/>
                </a:rPr>
                <a:t>Physical Host</a:t>
              </a:r>
            </a:p>
          </p:txBody>
        </p:sp>
        <p:sp>
          <p:nvSpPr>
            <p:cNvPr id="16" name="Rounded Rectangle 15"/>
            <p:cNvSpPr/>
            <p:nvPr/>
          </p:nvSpPr>
          <p:spPr bwMode="auto">
            <a:xfrm>
              <a:off x="4811712" y="4160837"/>
              <a:ext cx="1524000" cy="1447800"/>
            </a:xfrm>
            <a:prstGeom prst="round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b" anchorCtr="1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effectLst/>
                  <a:latin typeface="Arial" charset="0"/>
                </a:rPr>
                <a:t>Physical Host</a:t>
              </a:r>
            </a:p>
          </p:txBody>
        </p:sp>
        <p:sp>
          <p:nvSpPr>
            <p:cNvPr id="17" name="Rounded Rectangle 16"/>
            <p:cNvSpPr/>
            <p:nvPr/>
          </p:nvSpPr>
          <p:spPr bwMode="auto">
            <a:xfrm>
              <a:off x="6488112" y="4160837"/>
              <a:ext cx="1524000" cy="1447800"/>
            </a:xfrm>
            <a:prstGeom prst="round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b" anchorCtr="1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effectLst/>
                  <a:latin typeface="Arial" charset="0"/>
                </a:rPr>
                <a:t>Physical Host</a:t>
              </a:r>
            </a:p>
          </p:txBody>
        </p:sp>
        <p:sp>
          <p:nvSpPr>
            <p:cNvPr id="18" name="Rounded Rectangle 17"/>
            <p:cNvSpPr/>
            <p:nvPr/>
          </p:nvSpPr>
          <p:spPr bwMode="auto">
            <a:xfrm>
              <a:off x="8164512" y="4160837"/>
              <a:ext cx="1524000" cy="1447800"/>
            </a:xfrm>
            <a:prstGeom prst="round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b" anchorCtr="1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effectLst/>
                  <a:latin typeface="Arial" charset="0"/>
                </a:rPr>
                <a:t>Physical Host</a:t>
              </a:r>
            </a:p>
          </p:txBody>
        </p:sp>
      </p:grpSp>
      <p:grpSp>
        <p:nvGrpSpPr>
          <p:cNvPr id="10" name="Group 28"/>
          <p:cNvGrpSpPr/>
          <p:nvPr/>
        </p:nvGrpSpPr>
        <p:grpSpPr>
          <a:xfrm>
            <a:off x="5116512" y="1676399"/>
            <a:ext cx="3581400" cy="1874838"/>
            <a:chOff x="5116512" y="1646237"/>
            <a:chExt cx="3581400" cy="1981200"/>
          </a:xfrm>
        </p:grpSpPr>
        <p:sp>
          <p:nvSpPr>
            <p:cNvPr id="25" name="Rectangle 24"/>
            <p:cNvSpPr/>
            <p:nvPr/>
          </p:nvSpPr>
          <p:spPr>
            <a:xfrm>
              <a:off x="5116512" y="1646237"/>
              <a:ext cx="3581400" cy="1981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rIns="91440" rtlCol="0" anchor="t" anchorCtr="0"/>
            <a:lstStyle/>
            <a:p>
              <a:r>
                <a:rPr lang="en-US" b="1" dirty="0" smtClean="0"/>
                <a:t>P2/V2</a:t>
              </a:r>
              <a:endParaRPr lang="en-US" b="1" dirty="0"/>
            </a:p>
          </p:txBody>
        </p:sp>
        <p:sp>
          <p:nvSpPr>
            <p:cNvPr id="14" name="Rounded Rectangle 13"/>
            <p:cNvSpPr/>
            <p:nvPr/>
          </p:nvSpPr>
          <p:spPr bwMode="auto">
            <a:xfrm>
              <a:off x="5268912" y="2027237"/>
              <a:ext cx="1524000" cy="1447800"/>
            </a:xfrm>
            <a:prstGeom prst="round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b" anchorCtr="1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effectLst/>
                  <a:latin typeface="Arial" charset="0"/>
                </a:rPr>
                <a:t>Physical Host</a:t>
              </a:r>
            </a:p>
          </p:txBody>
        </p:sp>
        <p:sp>
          <p:nvSpPr>
            <p:cNvPr id="27" name="Rounded Rectangle 26"/>
            <p:cNvSpPr/>
            <p:nvPr/>
          </p:nvSpPr>
          <p:spPr bwMode="auto">
            <a:xfrm>
              <a:off x="6945312" y="2027237"/>
              <a:ext cx="1524000" cy="1447800"/>
            </a:xfrm>
            <a:prstGeom prst="round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b" anchorCtr="1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effectLst/>
                  <a:latin typeface="Arial" charset="0"/>
                </a:rPr>
                <a:t>Physical Host</a:t>
              </a:r>
            </a:p>
          </p:txBody>
        </p:sp>
      </p:grpSp>
      <p:grpSp>
        <p:nvGrpSpPr>
          <p:cNvPr id="12" name="Group 31"/>
          <p:cNvGrpSpPr/>
          <p:nvPr/>
        </p:nvGrpSpPr>
        <p:grpSpPr>
          <a:xfrm>
            <a:off x="3059112" y="5608637"/>
            <a:ext cx="3581400" cy="1874838"/>
            <a:chOff x="5116512" y="1646237"/>
            <a:chExt cx="3581400" cy="1981200"/>
          </a:xfrm>
        </p:grpSpPr>
        <p:sp>
          <p:nvSpPr>
            <p:cNvPr id="33" name="Rectangle 32"/>
            <p:cNvSpPr/>
            <p:nvPr/>
          </p:nvSpPr>
          <p:spPr>
            <a:xfrm>
              <a:off x="5116512" y="1646237"/>
              <a:ext cx="3581400" cy="1981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rIns="91440" rtlCol="0" anchor="t" anchorCtr="0"/>
            <a:lstStyle/>
            <a:p>
              <a:r>
                <a:rPr lang="en-US" b="1" dirty="0" smtClean="0"/>
                <a:t>P4/V4</a:t>
              </a:r>
              <a:endParaRPr lang="en-US" b="1" dirty="0"/>
            </a:p>
          </p:txBody>
        </p:sp>
        <p:sp>
          <p:nvSpPr>
            <p:cNvPr id="34" name="Rounded Rectangle 33"/>
            <p:cNvSpPr/>
            <p:nvPr/>
          </p:nvSpPr>
          <p:spPr bwMode="auto">
            <a:xfrm>
              <a:off x="5268912" y="2027237"/>
              <a:ext cx="1524000" cy="1447800"/>
            </a:xfrm>
            <a:prstGeom prst="round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b" anchorCtr="1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effectLst/>
                  <a:latin typeface="Arial" charset="0"/>
                </a:rPr>
                <a:t>Physical Host</a:t>
              </a:r>
            </a:p>
          </p:txBody>
        </p:sp>
        <p:sp>
          <p:nvSpPr>
            <p:cNvPr id="35" name="Rounded Rectangle 34"/>
            <p:cNvSpPr/>
            <p:nvPr/>
          </p:nvSpPr>
          <p:spPr bwMode="auto">
            <a:xfrm>
              <a:off x="6945312" y="2027237"/>
              <a:ext cx="1524000" cy="1447800"/>
            </a:xfrm>
            <a:prstGeom prst="round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b" anchorCtr="1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effectLst/>
                  <a:latin typeface="Arial" charset="0"/>
                </a:rPr>
                <a:t>Physical Host</a:t>
              </a: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773112" y="3475037"/>
            <a:ext cx="1845185" cy="19241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+mj-lt"/>
                <a:cs typeface="Estrangelo Edessa" pitchFamily="66"/>
              </a:rPr>
              <a:t>Model</a:t>
            </a:r>
          </a:p>
          <a:p>
            <a:r>
              <a:rPr lang="en-US" sz="3200" b="1" dirty="0" smtClean="0">
                <a:latin typeface="+mj-lt"/>
                <a:cs typeface="Estrangelo Edessa" pitchFamily="66"/>
              </a:rPr>
              <a:t>Database</a:t>
            </a:r>
          </a:p>
          <a:p>
            <a:r>
              <a:rPr lang="en-US" sz="3200" b="1" dirty="0" smtClean="0">
                <a:latin typeface="+mj-lt"/>
                <a:cs typeface="Estrangelo Edessa" pitchFamily="66"/>
              </a:rPr>
              <a:t>Fileserver</a:t>
            </a:r>
          </a:p>
          <a:p>
            <a:r>
              <a:rPr lang="en-US" sz="3200" b="1" dirty="0" smtClean="0">
                <a:latin typeface="+mj-lt"/>
                <a:cs typeface="Estrangelo Edessa" pitchFamily="66"/>
              </a:rPr>
              <a:t>Logger</a:t>
            </a:r>
            <a:endParaRPr lang="en-US" sz="3200" b="1" dirty="0">
              <a:latin typeface="+mj-lt"/>
              <a:cs typeface="Estrangelo Edessa" pitchFamily="66"/>
            </a:endParaRPr>
          </a:p>
        </p:txBody>
      </p:sp>
      <p:sp>
        <p:nvSpPr>
          <p:cNvPr id="26" name="Rounded Rectangle 25"/>
          <p:cNvSpPr/>
          <p:nvPr/>
        </p:nvSpPr>
        <p:spPr bwMode="auto">
          <a:xfrm>
            <a:off x="3363912" y="2179637"/>
            <a:ext cx="381000" cy="381000"/>
          </a:xfrm>
          <a:prstGeom prst="roundRect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</a:rPr>
              <a:t>M</a:t>
            </a:r>
          </a:p>
        </p:txBody>
      </p:sp>
      <p:sp>
        <p:nvSpPr>
          <p:cNvPr id="29" name="Rounded Rectangle 28"/>
          <p:cNvSpPr/>
          <p:nvPr/>
        </p:nvSpPr>
        <p:spPr bwMode="auto">
          <a:xfrm>
            <a:off x="5421312" y="2179637"/>
            <a:ext cx="381000" cy="381000"/>
          </a:xfrm>
          <a:prstGeom prst="roundRect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</a:rPr>
              <a:t>M</a:t>
            </a:r>
          </a:p>
        </p:txBody>
      </p:sp>
      <p:sp>
        <p:nvSpPr>
          <p:cNvPr id="30" name="Rounded Rectangle 29"/>
          <p:cNvSpPr/>
          <p:nvPr/>
        </p:nvSpPr>
        <p:spPr bwMode="auto">
          <a:xfrm>
            <a:off x="3363912" y="4160837"/>
            <a:ext cx="381000" cy="381000"/>
          </a:xfrm>
          <a:prstGeom prst="roundRect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</a:rPr>
              <a:t>M</a:t>
            </a:r>
          </a:p>
        </p:txBody>
      </p:sp>
      <p:sp>
        <p:nvSpPr>
          <p:cNvPr id="31" name="Rounded Rectangle 30"/>
          <p:cNvSpPr/>
          <p:nvPr/>
        </p:nvSpPr>
        <p:spPr bwMode="auto">
          <a:xfrm>
            <a:off x="3363912" y="6142037"/>
            <a:ext cx="381000" cy="381000"/>
          </a:xfrm>
          <a:prstGeom prst="roundRect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</a:rPr>
              <a:t>M</a:t>
            </a:r>
          </a:p>
        </p:txBody>
      </p:sp>
      <p:sp>
        <p:nvSpPr>
          <p:cNvPr id="32" name="Rounded Rectangle 31"/>
          <p:cNvSpPr/>
          <p:nvPr/>
        </p:nvSpPr>
        <p:spPr bwMode="auto">
          <a:xfrm>
            <a:off x="3821112" y="2179637"/>
            <a:ext cx="381000" cy="381000"/>
          </a:xfrm>
          <a:prstGeom prst="roundRect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</a:rPr>
              <a:t>D</a:t>
            </a:r>
          </a:p>
        </p:txBody>
      </p:sp>
      <p:sp>
        <p:nvSpPr>
          <p:cNvPr id="37" name="Rounded Rectangle 36"/>
          <p:cNvSpPr/>
          <p:nvPr/>
        </p:nvSpPr>
        <p:spPr bwMode="auto">
          <a:xfrm>
            <a:off x="7097712" y="2179637"/>
            <a:ext cx="381000" cy="381000"/>
          </a:xfrm>
          <a:prstGeom prst="roundRect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</a:rPr>
              <a:t>D</a:t>
            </a:r>
          </a:p>
        </p:txBody>
      </p:sp>
      <p:sp>
        <p:nvSpPr>
          <p:cNvPr id="38" name="Rounded Rectangle 37"/>
          <p:cNvSpPr/>
          <p:nvPr/>
        </p:nvSpPr>
        <p:spPr bwMode="auto">
          <a:xfrm>
            <a:off x="5040312" y="4160837"/>
            <a:ext cx="381000" cy="381000"/>
          </a:xfrm>
          <a:prstGeom prst="roundRect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</a:rPr>
              <a:t>D</a:t>
            </a:r>
          </a:p>
        </p:txBody>
      </p:sp>
      <p:sp>
        <p:nvSpPr>
          <p:cNvPr id="39" name="Rounded Rectangle 38"/>
          <p:cNvSpPr/>
          <p:nvPr/>
        </p:nvSpPr>
        <p:spPr bwMode="auto">
          <a:xfrm>
            <a:off x="5040312" y="6142037"/>
            <a:ext cx="381000" cy="381000"/>
          </a:xfrm>
          <a:prstGeom prst="roundRect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</a:rPr>
              <a:t>D</a:t>
            </a:r>
          </a:p>
        </p:txBody>
      </p:sp>
      <p:sp>
        <p:nvSpPr>
          <p:cNvPr id="40" name="Rounded Rectangle 39"/>
          <p:cNvSpPr/>
          <p:nvPr/>
        </p:nvSpPr>
        <p:spPr bwMode="auto">
          <a:xfrm>
            <a:off x="3363912" y="2636837"/>
            <a:ext cx="381000" cy="381000"/>
          </a:xfrm>
          <a:prstGeom prst="roundRect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</a:rPr>
              <a:t>F</a:t>
            </a:r>
          </a:p>
        </p:txBody>
      </p:sp>
      <p:sp>
        <p:nvSpPr>
          <p:cNvPr id="41" name="Rounded Rectangle 40"/>
          <p:cNvSpPr/>
          <p:nvPr/>
        </p:nvSpPr>
        <p:spPr bwMode="auto">
          <a:xfrm>
            <a:off x="7554912" y="2179637"/>
            <a:ext cx="381000" cy="381000"/>
          </a:xfrm>
          <a:prstGeom prst="roundRect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</a:rPr>
              <a:t>F</a:t>
            </a:r>
          </a:p>
        </p:txBody>
      </p:sp>
      <p:sp>
        <p:nvSpPr>
          <p:cNvPr id="42" name="Rounded Rectangle 41"/>
          <p:cNvSpPr/>
          <p:nvPr/>
        </p:nvSpPr>
        <p:spPr bwMode="auto">
          <a:xfrm>
            <a:off x="6716712" y="4160837"/>
            <a:ext cx="381000" cy="381000"/>
          </a:xfrm>
          <a:prstGeom prst="roundRect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</a:rPr>
              <a:t>F</a:t>
            </a:r>
          </a:p>
        </p:txBody>
      </p:sp>
      <p:sp>
        <p:nvSpPr>
          <p:cNvPr id="43" name="Rounded Rectangle 42"/>
          <p:cNvSpPr/>
          <p:nvPr/>
        </p:nvSpPr>
        <p:spPr bwMode="auto">
          <a:xfrm>
            <a:off x="3821112" y="6142037"/>
            <a:ext cx="381000" cy="381000"/>
          </a:xfrm>
          <a:prstGeom prst="roundRect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</a:rPr>
              <a:t>F</a:t>
            </a:r>
          </a:p>
        </p:txBody>
      </p:sp>
      <p:sp>
        <p:nvSpPr>
          <p:cNvPr id="44" name="Rounded Rectangle 43"/>
          <p:cNvSpPr/>
          <p:nvPr/>
        </p:nvSpPr>
        <p:spPr bwMode="auto">
          <a:xfrm>
            <a:off x="3821112" y="2636837"/>
            <a:ext cx="381000" cy="381000"/>
          </a:xfrm>
          <a:prstGeom prst="roundRect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</a:rPr>
              <a:t>L</a:t>
            </a:r>
          </a:p>
        </p:txBody>
      </p:sp>
      <p:sp>
        <p:nvSpPr>
          <p:cNvPr id="45" name="Rounded Rectangle 44"/>
          <p:cNvSpPr/>
          <p:nvPr/>
        </p:nvSpPr>
        <p:spPr bwMode="auto">
          <a:xfrm>
            <a:off x="7097712" y="2636837"/>
            <a:ext cx="381000" cy="381000"/>
          </a:xfrm>
          <a:prstGeom prst="roundRect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</a:rPr>
              <a:t>L</a:t>
            </a:r>
          </a:p>
        </p:txBody>
      </p:sp>
      <p:sp>
        <p:nvSpPr>
          <p:cNvPr id="46" name="Rounded Rectangle 45"/>
          <p:cNvSpPr/>
          <p:nvPr/>
        </p:nvSpPr>
        <p:spPr bwMode="auto">
          <a:xfrm>
            <a:off x="8393112" y="4160837"/>
            <a:ext cx="381000" cy="381000"/>
          </a:xfrm>
          <a:prstGeom prst="roundRect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</a:rPr>
              <a:t>L</a:t>
            </a:r>
          </a:p>
        </p:txBody>
      </p:sp>
      <p:sp>
        <p:nvSpPr>
          <p:cNvPr id="47" name="Rounded Rectangle 46"/>
          <p:cNvSpPr/>
          <p:nvPr/>
        </p:nvSpPr>
        <p:spPr bwMode="auto">
          <a:xfrm>
            <a:off x="3363912" y="6599237"/>
            <a:ext cx="381000" cy="381000"/>
          </a:xfrm>
          <a:prstGeom prst="roundRect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</a:rPr>
              <a:t>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9" grpId="0" animBg="1"/>
      <p:bldP spid="30" grpId="0" animBg="1"/>
      <p:bldP spid="31" grpId="0" animBg="1"/>
      <p:bldP spid="32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/>
          <p:cNvGrpSpPr/>
          <p:nvPr/>
        </p:nvGrpSpPr>
        <p:grpSpPr>
          <a:xfrm>
            <a:off x="4735512" y="2103437"/>
            <a:ext cx="1447800" cy="1646238"/>
            <a:chOff x="4735512" y="2103437"/>
            <a:chExt cx="1447800" cy="1646238"/>
          </a:xfrm>
        </p:grpSpPr>
        <p:sp>
          <p:nvSpPr>
            <p:cNvPr id="7" name="Rectangle 6"/>
            <p:cNvSpPr/>
            <p:nvPr/>
          </p:nvSpPr>
          <p:spPr>
            <a:xfrm>
              <a:off x="4735512" y="2103437"/>
              <a:ext cx="1447800" cy="164623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rIns="91440" rtlCol="0" anchor="t" anchorCtr="0"/>
            <a:lstStyle/>
            <a:p>
              <a:r>
                <a:rPr lang="en-US" b="1" dirty="0" smtClean="0"/>
                <a:t>P1/V1</a:t>
              </a:r>
              <a:endParaRPr lang="en-US" b="1" dirty="0"/>
            </a:p>
          </p:txBody>
        </p:sp>
        <p:sp>
          <p:nvSpPr>
            <p:cNvPr id="8" name="Rounded Rectangle 7"/>
            <p:cNvSpPr/>
            <p:nvPr/>
          </p:nvSpPr>
          <p:spPr bwMode="auto">
            <a:xfrm>
              <a:off x="4887912" y="2463983"/>
              <a:ext cx="1143000" cy="1133292"/>
            </a:xfrm>
            <a:prstGeom prst="round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b" anchorCtr="1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16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23" name="Rounded Rectangle 22"/>
            <p:cNvSpPr/>
            <p:nvPr/>
          </p:nvSpPr>
          <p:spPr bwMode="auto">
            <a:xfrm>
              <a:off x="5040312" y="2606675"/>
              <a:ext cx="381000" cy="381000"/>
            </a:xfrm>
            <a:prstGeom prst="roundRect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Monotype Corsiva" pitchFamily="66" charset="0"/>
                </a:rPr>
                <a:t>M</a:t>
              </a:r>
            </a:p>
          </p:txBody>
        </p:sp>
        <p:sp>
          <p:nvSpPr>
            <p:cNvPr id="27" name="Rounded Rectangle 26"/>
            <p:cNvSpPr/>
            <p:nvPr/>
          </p:nvSpPr>
          <p:spPr bwMode="auto">
            <a:xfrm>
              <a:off x="5497512" y="2606675"/>
              <a:ext cx="381000" cy="381000"/>
            </a:xfrm>
            <a:prstGeom prst="roundRect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Monotype Corsiva" pitchFamily="66" charset="0"/>
                </a:rPr>
                <a:t>D</a:t>
              </a:r>
            </a:p>
          </p:txBody>
        </p:sp>
        <p:sp>
          <p:nvSpPr>
            <p:cNvPr id="31" name="Rounded Rectangle 30"/>
            <p:cNvSpPr/>
            <p:nvPr/>
          </p:nvSpPr>
          <p:spPr bwMode="auto">
            <a:xfrm>
              <a:off x="5040312" y="3063875"/>
              <a:ext cx="381000" cy="381000"/>
            </a:xfrm>
            <a:prstGeom prst="roundRect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Monotype Corsiva" pitchFamily="66" charset="0"/>
                </a:rPr>
                <a:t>F</a:t>
              </a:r>
            </a:p>
          </p:txBody>
        </p:sp>
        <p:sp>
          <p:nvSpPr>
            <p:cNvPr id="35" name="Rounded Rectangle 34"/>
            <p:cNvSpPr/>
            <p:nvPr/>
          </p:nvSpPr>
          <p:spPr bwMode="auto">
            <a:xfrm>
              <a:off x="5497512" y="3063875"/>
              <a:ext cx="381000" cy="381000"/>
            </a:xfrm>
            <a:prstGeom prst="roundRect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Monotype Corsiva" pitchFamily="66" charset="0"/>
                </a:rPr>
                <a:t>L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RUSLE2 Test Models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7BAA2B-477D-4A42-ADB1-2085E37C0D0C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8736542" y="7006699"/>
            <a:ext cx="840052" cy="402483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r" defTabSz="457200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fld id="{137BAA2B-477D-4A42-ADB1-2085E37C0D0C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t>14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6335712" y="2103437"/>
            <a:ext cx="2667000" cy="1646238"/>
            <a:chOff x="6335712" y="2103437"/>
            <a:chExt cx="2667000" cy="1646238"/>
          </a:xfrm>
        </p:grpSpPr>
        <p:sp>
          <p:nvSpPr>
            <p:cNvPr id="39" name="Rectangle 38"/>
            <p:cNvSpPr/>
            <p:nvPr/>
          </p:nvSpPr>
          <p:spPr>
            <a:xfrm>
              <a:off x="6335712" y="2103437"/>
              <a:ext cx="2667000" cy="164623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rIns="91440" rtlCol="0" anchor="t" anchorCtr="0"/>
            <a:lstStyle/>
            <a:p>
              <a:r>
                <a:rPr lang="en-US" b="1" dirty="0" smtClean="0"/>
                <a:t>P2/V2</a:t>
              </a:r>
              <a:endParaRPr lang="en-US" b="1" dirty="0"/>
            </a:p>
          </p:txBody>
        </p:sp>
        <p:sp>
          <p:nvSpPr>
            <p:cNvPr id="40" name="Rounded Rectangle 39"/>
            <p:cNvSpPr/>
            <p:nvPr/>
          </p:nvSpPr>
          <p:spPr bwMode="auto">
            <a:xfrm>
              <a:off x="6488112" y="2463983"/>
              <a:ext cx="1143000" cy="1133292"/>
            </a:xfrm>
            <a:prstGeom prst="round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b" anchorCtr="1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16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41" name="Rounded Rectangle 40"/>
            <p:cNvSpPr/>
            <p:nvPr/>
          </p:nvSpPr>
          <p:spPr bwMode="auto">
            <a:xfrm>
              <a:off x="6640512" y="2606675"/>
              <a:ext cx="381000" cy="381000"/>
            </a:xfrm>
            <a:prstGeom prst="roundRect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Monotype Corsiva" pitchFamily="66" charset="0"/>
                </a:rPr>
                <a:t>M</a:t>
              </a:r>
            </a:p>
          </p:txBody>
        </p:sp>
        <p:sp>
          <p:nvSpPr>
            <p:cNvPr id="45" name="Rounded Rectangle 44"/>
            <p:cNvSpPr/>
            <p:nvPr/>
          </p:nvSpPr>
          <p:spPr bwMode="auto">
            <a:xfrm>
              <a:off x="7707312" y="2463983"/>
              <a:ext cx="1143000" cy="1133292"/>
            </a:xfrm>
            <a:prstGeom prst="round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b" anchorCtr="1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16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47" name="Rounded Rectangle 46"/>
            <p:cNvSpPr/>
            <p:nvPr/>
          </p:nvSpPr>
          <p:spPr bwMode="auto">
            <a:xfrm>
              <a:off x="7859712" y="2606675"/>
              <a:ext cx="381000" cy="381000"/>
            </a:xfrm>
            <a:prstGeom prst="roundRect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Monotype Corsiva" pitchFamily="66" charset="0"/>
                </a:rPr>
                <a:t>D</a:t>
              </a:r>
            </a:p>
          </p:txBody>
        </p:sp>
        <p:sp>
          <p:nvSpPr>
            <p:cNvPr id="48" name="Rounded Rectangle 47"/>
            <p:cNvSpPr/>
            <p:nvPr/>
          </p:nvSpPr>
          <p:spPr bwMode="auto">
            <a:xfrm>
              <a:off x="8316912" y="2606675"/>
              <a:ext cx="381000" cy="381000"/>
            </a:xfrm>
            <a:prstGeom prst="roundRect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Monotype Corsiva" pitchFamily="66" charset="0"/>
                </a:rPr>
                <a:t>F</a:t>
              </a:r>
            </a:p>
          </p:txBody>
        </p:sp>
        <p:sp>
          <p:nvSpPr>
            <p:cNvPr id="49" name="Rounded Rectangle 48"/>
            <p:cNvSpPr/>
            <p:nvPr/>
          </p:nvSpPr>
          <p:spPr bwMode="auto">
            <a:xfrm>
              <a:off x="7859712" y="3063875"/>
              <a:ext cx="381000" cy="381000"/>
            </a:xfrm>
            <a:prstGeom prst="roundRect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Monotype Corsiva" pitchFamily="66" charset="0"/>
                </a:rPr>
                <a:t>L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4735512" y="3886199"/>
            <a:ext cx="5105400" cy="1646238"/>
            <a:chOff x="4735512" y="3886199"/>
            <a:chExt cx="5105400" cy="1646238"/>
          </a:xfrm>
        </p:grpSpPr>
        <p:sp>
          <p:nvSpPr>
            <p:cNvPr id="50" name="Rectangle 49"/>
            <p:cNvSpPr/>
            <p:nvPr/>
          </p:nvSpPr>
          <p:spPr>
            <a:xfrm>
              <a:off x="4735512" y="3886199"/>
              <a:ext cx="5105400" cy="164623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rIns="91440" rtlCol="0" anchor="t" anchorCtr="0"/>
            <a:lstStyle/>
            <a:p>
              <a:r>
                <a:rPr lang="en-US" b="1" dirty="0" smtClean="0"/>
                <a:t>P3/V3</a:t>
              </a:r>
              <a:endParaRPr lang="en-US" b="1" dirty="0"/>
            </a:p>
          </p:txBody>
        </p:sp>
        <p:sp>
          <p:nvSpPr>
            <p:cNvPr id="51" name="Rounded Rectangle 50"/>
            <p:cNvSpPr/>
            <p:nvPr/>
          </p:nvSpPr>
          <p:spPr bwMode="auto">
            <a:xfrm>
              <a:off x="4887912" y="4237037"/>
              <a:ext cx="1143000" cy="1133292"/>
            </a:xfrm>
            <a:prstGeom prst="round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b" anchorCtr="1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16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52" name="Rounded Rectangle 51"/>
            <p:cNvSpPr/>
            <p:nvPr/>
          </p:nvSpPr>
          <p:spPr bwMode="auto">
            <a:xfrm>
              <a:off x="5040312" y="4379729"/>
              <a:ext cx="381000" cy="381000"/>
            </a:xfrm>
            <a:prstGeom prst="roundRect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Monotype Corsiva" pitchFamily="66" charset="0"/>
                </a:rPr>
                <a:t>M</a:t>
              </a:r>
            </a:p>
          </p:txBody>
        </p:sp>
        <p:sp>
          <p:nvSpPr>
            <p:cNvPr id="62" name="Rounded Rectangle 61"/>
            <p:cNvSpPr/>
            <p:nvPr/>
          </p:nvSpPr>
          <p:spPr bwMode="auto">
            <a:xfrm>
              <a:off x="6107112" y="4237037"/>
              <a:ext cx="1143000" cy="1133292"/>
            </a:xfrm>
            <a:prstGeom prst="round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b" anchorCtr="1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16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63" name="Rounded Rectangle 62"/>
            <p:cNvSpPr/>
            <p:nvPr/>
          </p:nvSpPr>
          <p:spPr bwMode="auto">
            <a:xfrm>
              <a:off x="6259512" y="4379729"/>
              <a:ext cx="381000" cy="381000"/>
            </a:xfrm>
            <a:prstGeom prst="roundRect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lang="en-US" sz="2400" b="1" dirty="0" smtClean="0">
                  <a:solidFill>
                    <a:schemeClr val="bg1"/>
                  </a:solidFill>
                  <a:latin typeface="Monotype Corsiva" pitchFamily="66" charset="0"/>
                </a:rPr>
                <a:t>D</a:t>
              </a:r>
              <a:endPara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</a:endParaRPr>
            </a:p>
          </p:txBody>
        </p:sp>
        <p:sp>
          <p:nvSpPr>
            <p:cNvPr id="67" name="Rounded Rectangle 66"/>
            <p:cNvSpPr/>
            <p:nvPr/>
          </p:nvSpPr>
          <p:spPr bwMode="auto">
            <a:xfrm>
              <a:off x="7326312" y="4237037"/>
              <a:ext cx="1143000" cy="1133292"/>
            </a:xfrm>
            <a:prstGeom prst="round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b" anchorCtr="1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16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68" name="Rounded Rectangle 67"/>
            <p:cNvSpPr/>
            <p:nvPr/>
          </p:nvSpPr>
          <p:spPr bwMode="auto">
            <a:xfrm>
              <a:off x="7478712" y="4379729"/>
              <a:ext cx="381000" cy="381000"/>
            </a:xfrm>
            <a:prstGeom prst="roundRect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lang="en-US" sz="2400" b="1" dirty="0" smtClean="0">
                  <a:solidFill>
                    <a:schemeClr val="bg1"/>
                  </a:solidFill>
                  <a:latin typeface="Monotype Corsiva" pitchFamily="66" charset="0"/>
                </a:rPr>
                <a:t>F</a:t>
              </a:r>
              <a:endPara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</a:endParaRPr>
            </a:p>
          </p:txBody>
        </p:sp>
        <p:sp>
          <p:nvSpPr>
            <p:cNvPr id="72" name="Rounded Rectangle 71"/>
            <p:cNvSpPr/>
            <p:nvPr/>
          </p:nvSpPr>
          <p:spPr bwMode="auto">
            <a:xfrm>
              <a:off x="8545512" y="4237037"/>
              <a:ext cx="1143000" cy="1133292"/>
            </a:xfrm>
            <a:prstGeom prst="round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b" anchorCtr="1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16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73" name="Rounded Rectangle 72"/>
            <p:cNvSpPr/>
            <p:nvPr/>
          </p:nvSpPr>
          <p:spPr bwMode="auto">
            <a:xfrm>
              <a:off x="8697912" y="4379729"/>
              <a:ext cx="381000" cy="381000"/>
            </a:xfrm>
            <a:prstGeom prst="roundRect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lang="en-US" sz="2400" b="1" dirty="0" smtClean="0">
                  <a:solidFill>
                    <a:schemeClr val="bg1"/>
                  </a:solidFill>
                  <a:latin typeface="Monotype Corsiva" pitchFamily="66" charset="0"/>
                </a:rPr>
                <a:t>L</a:t>
              </a:r>
              <a:endPara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4735512" y="5638799"/>
            <a:ext cx="2667000" cy="1646238"/>
            <a:chOff x="4735512" y="5638799"/>
            <a:chExt cx="2667000" cy="1646238"/>
          </a:xfrm>
        </p:grpSpPr>
        <p:sp>
          <p:nvSpPr>
            <p:cNvPr id="56" name="Rectangle 55"/>
            <p:cNvSpPr/>
            <p:nvPr/>
          </p:nvSpPr>
          <p:spPr>
            <a:xfrm>
              <a:off x="4735512" y="5638799"/>
              <a:ext cx="2667000" cy="164623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rIns="91440" rtlCol="0" anchor="t" anchorCtr="0"/>
            <a:lstStyle/>
            <a:p>
              <a:r>
                <a:rPr lang="en-US" b="1" dirty="0" smtClean="0"/>
                <a:t>P4/V4</a:t>
              </a:r>
              <a:endParaRPr lang="en-US" b="1" dirty="0"/>
            </a:p>
          </p:txBody>
        </p:sp>
        <p:sp>
          <p:nvSpPr>
            <p:cNvPr id="57" name="Rounded Rectangle 56"/>
            <p:cNvSpPr/>
            <p:nvPr/>
          </p:nvSpPr>
          <p:spPr bwMode="auto">
            <a:xfrm>
              <a:off x="4887912" y="5999345"/>
              <a:ext cx="1143000" cy="1133292"/>
            </a:xfrm>
            <a:prstGeom prst="round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b" anchorCtr="1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16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58" name="Rounded Rectangle 57"/>
            <p:cNvSpPr/>
            <p:nvPr/>
          </p:nvSpPr>
          <p:spPr bwMode="auto">
            <a:xfrm>
              <a:off x="5040312" y="6142037"/>
              <a:ext cx="381000" cy="381000"/>
            </a:xfrm>
            <a:prstGeom prst="roundRect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Monotype Corsiva" pitchFamily="66" charset="0"/>
                </a:rPr>
                <a:t>M</a:t>
              </a:r>
            </a:p>
          </p:txBody>
        </p:sp>
        <p:sp>
          <p:nvSpPr>
            <p:cNvPr id="59" name="Rounded Rectangle 58"/>
            <p:cNvSpPr/>
            <p:nvPr/>
          </p:nvSpPr>
          <p:spPr bwMode="auto">
            <a:xfrm>
              <a:off x="5497512" y="6142037"/>
              <a:ext cx="381000" cy="381000"/>
            </a:xfrm>
            <a:prstGeom prst="roundRect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Monotype Corsiva" pitchFamily="66" charset="0"/>
                </a:rPr>
                <a:t>L</a:t>
              </a:r>
            </a:p>
          </p:txBody>
        </p:sp>
        <p:sp>
          <p:nvSpPr>
            <p:cNvPr id="60" name="Rounded Rectangle 59"/>
            <p:cNvSpPr/>
            <p:nvPr/>
          </p:nvSpPr>
          <p:spPr bwMode="auto">
            <a:xfrm>
              <a:off x="5040312" y="6599237"/>
              <a:ext cx="381000" cy="381000"/>
            </a:xfrm>
            <a:prstGeom prst="roundRect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Monotype Corsiva" pitchFamily="66" charset="0"/>
                </a:rPr>
                <a:t>F</a:t>
              </a:r>
            </a:p>
          </p:txBody>
        </p:sp>
        <p:sp>
          <p:nvSpPr>
            <p:cNvPr id="77" name="Rounded Rectangle 76"/>
            <p:cNvSpPr/>
            <p:nvPr/>
          </p:nvSpPr>
          <p:spPr bwMode="auto">
            <a:xfrm>
              <a:off x="6107112" y="5989637"/>
              <a:ext cx="1143000" cy="1133292"/>
            </a:xfrm>
            <a:prstGeom prst="round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b" anchorCtr="1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16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78" name="Rounded Rectangle 77"/>
            <p:cNvSpPr/>
            <p:nvPr/>
          </p:nvSpPr>
          <p:spPr bwMode="auto">
            <a:xfrm>
              <a:off x="6259512" y="6132329"/>
              <a:ext cx="381000" cy="381000"/>
            </a:xfrm>
            <a:prstGeom prst="roundRect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Monotype Corsiva" pitchFamily="66" charset="0"/>
                </a:rPr>
                <a:t>D</a:t>
              </a:r>
            </a:p>
          </p:txBody>
        </p:sp>
      </p:grpSp>
      <p:sp>
        <p:nvSpPr>
          <p:cNvPr id="83" name="Rounded Rectangle 82"/>
          <p:cNvSpPr/>
          <p:nvPr/>
        </p:nvSpPr>
        <p:spPr>
          <a:xfrm>
            <a:off x="315912" y="2103437"/>
            <a:ext cx="4114800" cy="2209800"/>
          </a:xfrm>
          <a:prstGeom prst="round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endParaRPr lang="en-US" sz="21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sz="21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100" dirty="0" smtClean="0">
                <a:solidFill>
                  <a:schemeClr val="tx1"/>
                </a:solidFill>
              </a:rPr>
              <a:t>  Database bound  </a:t>
            </a:r>
          </a:p>
          <a:p>
            <a:pPr>
              <a:buFont typeface="Arial" pitchFamily="34" charset="0"/>
              <a:buChar char="•"/>
            </a:pPr>
            <a:r>
              <a:rPr lang="en-US" sz="2100" dirty="0" smtClean="0">
                <a:solidFill>
                  <a:schemeClr val="tx1"/>
                </a:solidFill>
              </a:rPr>
              <a:t>  Join on nested query</a:t>
            </a:r>
          </a:p>
          <a:p>
            <a:pPr>
              <a:buFont typeface="Arial" pitchFamily="34" charset="0"/>
              <a:buChar char="•"/>
            </a:pPr>
            <a:r>
              <a:rPr lang="en-US" sz="2100" dirty="0" smtClean="0">
                <a:solidFill>
                  <a:schemeClr val="tx1"/>
                </a:solidFill>
              </a:rPr>
              <a:t>  Much greater complexity</a:t>
            </a:r>
          </a:p>
          <a:p>
            <a:pPr>
              <a:buFont typeface="Arial" pitchFamily="34" charset="0"/>
              <a:buChar char="•"/>
            </a:pPr>
            <a:r>
              <a:rPr lang="en-US" sz="2100" dirty="0" smtClean="0">
                <a:solidFill>
                  <a:schemeClr val="tx1"/>
                </a:solidFill>
              </a:rPr>
              <a:t>  CPU bound</a:t>
            </a:r>
            <a:endParaRPr lang="en-US" sz="2100" dirty="0">
              <a:solidFill>
                <a:schemeClr val="tx1"/>
              </a:solidFill>
            </a:endParaRPr>
          </a:p>
        </p:txBody>
      </p:sp>
      <p:sp>
        <p:nvSpPr>
          <p:cNvPr id="85" name="Rounded Rectangle 84"/>
          <p:cNvSpPr/>
          <p:nvPr/>
        </p:nvSpPr>
        <p:spPr>
          <a:xfrm>
            <a:off x="315912" y="4770437"/>
            <a:ext cx="4114800" cy="2209800"/>
          </a:xfrm>
          <a:prstGeom prst="round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100" dirty="0" smtClean="0">
                <a:solidFill>
                  <a:schemeClr val="tx1"/>
                </a:solidFill>
              </a:rPr>
              <a:t>  </a:t>
            </a:r>
          </a:p>
          <a:p>
            <a:pPr>
              <a:buFont typeface="Arial" pitchFamily="34" charset="0"/>
              <a:buChar char="•"/>
            </a:pPr>
            <a:endParaRPr lang="en-US" sz="21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100" dirty="0" smtClean="0">
                <a:solidFill>
                  <a:schemeClr val="tx1"/>
                </a:solidFill>
              </a:rPr>
              <a:t>  Model bound  </a:t>
            </a:r>
          </a:p>
          <a:p>
            <a:pPr>
              <a:buFont typeface="Arial" pitchFamily="34" charset="0"/>
              <a:buChar char="•"/>
            </a:pPr>
            <a:r>
              <a:rPr lang="en-US" sz="2100" dirty="0" smtClean="0">
                <a:solidFill>
                  <a:schemeClr val="tx1"/>
                </a:solidFill>
              </a:rPr>
              <a:t>  Standard RUSLE2 model</a:t>
            </a:r>
          </a:p>
          <a:p>
            <a:pPr>
              <a:buFont typeface="Arial" pitchFamily="34" charset="0"/>
              <a:buChar char="•"/>
            </a:pPr>
            <a:r>
              <a:rPr lang="en-US" sz="2100" dirty="0" smtClean="0">
                <a:solidFill>
                  <a:schemeClr val="tx1"/>
                </a:solidFill>
              </a:rPr>
              <a:t>  primarily I/O bound</a:t>
            </a:r>
            <a:endParaRPr lang="en-US" sz="2100" dirty="0">
              <a:solidFill>
                <a:schemeClr val="tx1"/>
              </a:solidFill>
            </a:endParaRPr>
          </a:p>
        </p:txBody>
      </p:sp>
      <p:sp>
        <p:nvSpPr>
          <p:cNvPr id="86" name="Rounded Rectangle 85"/>
          <p:cNvSpPr/>
          <p:nvPr/>
        </p:nvSpPr>
        <p:spPr>
          <a:xfrm>
            <a:off x="468312" y="1722437"/>
            <a:ext cx="2438400" cy="762000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d-bound</a:t>
            </a:r>
            <a:endParaRPr lang="en-US" sz="3600" b="1" dirty="0"/>
          </a:p>
        </p:txBody>
      </p:sp>
      <p:sp>
        <p:nvSpPr>
          <p:cNvPr id="87" name="Rounded Rectangle 86"/>
          <p:cNvSpPr/>
          <p:nvPr/>
        </p:nvSpPr>
        <p:spPr>
          <a:xfrm>
            <a:off x="468312" y="4465637"/>
            <a:ext cx="2438400" cy="762000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m-bound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70975" cy="1171575"/>
          </a:xfrm>
        </p:spPr>
        <p:txBody>
          <a:bodyPr tIns="38808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b="1" dirty="0" smtClean="0"/>
              <a:t>Timing Data</a:t>
            </a:r>
          </a:p>
        </p:txBody>
      </p:sp>
      <p:sp>
        <p:nvSpPr>
          <p:cNvPr id="15363" name="Rectangle 2"/>
          <p:cNvSpPr>
            <a:spLocks noGrp="1" noChangeArrowheads="1"/>
          </p:cNvSpPr>
          <p:nvPr>
            <p:ph idx="1"/>
          </p:nvPr>
        </p:nvSpPr>
        <p:spPr>
          <a:xfrm>
            <a:off x="503238" y="1768475"/>
            <a:ext cx="9070975" cy="4989513"/>
          </a:xfrm>
        </p:spPr>
        <p:txBody>
          <a:bodyPr/>
          <a:lstStyle/>
          <a:p>
            <a:pPr marL="431800" indent="-323850" eaLnBrk="1">
              <a:buSzPct val="4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All times are wall clock time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7BAA2B-477D-4A42-ADB1-2085E37C0D0C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graphicFrame>
        <p:nvGraphicFramePr>
          <p:cNvPr id="6" name="Group 3"/>
          <p:cNvGraphicFramePr>
            <a:graphicFrameLocks noGrp="1"/>
          </p:cNvGraphicFramePr>
          <p:nvPr/>
        </p:nvGraphicFramePr>
        <p:xfrm>
          <a:off x="711200" y="2505075"/>
          <a:ext cx="8891588" cy="4145597"/>
        </p:xfrm>
        <a:graphic>
          <a:graphicData uri="http://schemas.openxmlformats.org/drawingml/2006/table">
            <a:tbl>
              <a:tblPr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646363"/>
                <a:gridCol w="6245225"/>
              </a:tblGrid>
              <a:tr h="41116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Time</a:t>
                      </a: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Description</a:t>
                      </a: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</a:tr>
              <a:tr h="625474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FileIO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DejaVu Sans" charset="0"/>
                        <a:cs typeface="DejaVu Sans" charset="0"/>
                      </a:endParaRPr>
                    </a:p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DejaVu Sans" charset="0"/>
                        <a:cs typeface="DejaVu Sans" charset="0"/>
                      </a:endParaRP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XML parameterization file reads</a:t>
                      </a:r>
                    </a:p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Subset of model time</a:t>
                      </a: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62179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Model</a:t>
                      </a: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RUSLE2 model execution</a:t>
                      </a: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2179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climate/soil query</a:t>
                      </a: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Spatial query execution</a:t>
                      </a: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62179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logging</a:t>
                      </a: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Logging requests to queue</a:t>
                      </a: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2179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overhead</a:t>
                      </a: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Calculated unaccounted for time</a:t>
                      </a: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62179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total</a:t>
                      </a: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Complete model run</a:t>
                      </a: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Experimental Results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7BAA2B-477D-4A42-ADB1-2085E37C0D0C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70975" cy="1171575"/>
          </a:xfrm>
        </p:spPr>
        <p:txBody>
          <a:bodyPr tIns="38808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b="1" dirty="0" smtClean="0"/>
              <a:t>RUSLE2 Application Profile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7BAA2B-477D-4A42-ADB1-2085E37C0D0C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7097712" y="1493837"/>
            <a:ext cx="2819400" cy="55626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45720" rIns="45720" rtlCol="0" anchor="ctr"/>
          <a:lstStyle/>
          <a:p>
            <a:pPr algn="ctr"/>
            <a:r>
              <a:rPr lang="en-US" sz="3200" b="1" u="sng" dirty="0" smtClean="0">
                <a:latin typeface="+mj-lt"/>
                <a:ea typeface="Arial Unicode MS" pitchFamily="34" charset="-128"/>
                <a:cs typeface="Lucida Sans" pitchFamily="34" charset="0"/>
              </a:rPr>
              <a:t>D-bound</a:t>
            </a:r>
          </a:p>
          <a:p>
            <a:pPr>
              <a:buClr>
                <a:schemeClr val="bg1"/>
              </a:buClr>
              <a:buSzPct val="50000"/>
              <a:buFont typeface="Courier New" pitchFamily="49" charset="0"/>
              <a:buChar char="o"/>
            </a:pPr>
            <a:r>
              <a:rPr lang="en-US" sz="2800" dirty="0" smtClean="0">
                <a:latin typeface="+mj-lt"/>
                <a:ea typeface="Arial Unicode MS" pitchFamily="34" charset="-128"/>
                <a:cs typeface="Lucida Sans" pitchFamily="34" charset="0"/>
              </a:rPr>
              <a:t> Database 	77%</a:t>
            </a:r>
          </a:p>
          <a:p>
            <a:pPr>
              <a:buClr>
                <a:schemeClr val="bg1"/>
              </a:buClr>
              <a:buSzPct val="50000"/>
              <a:buFont typeface="Courier New" pitchFamily="49" charset="0"/>
              <a:buChar char="o"/>
            </a:pPr>
            <a:r>
              <a:rPr lang="en-US" sz="2800" dirty="0" smtClean="0">
                <a:latin typeface="+mj-lt"/>
                <a:ea typeface="Arial Unicode MS" pitchFamily="34" charset="-128"/>
                <a:cs typeface="Lucida Sans" pitchFamily="34" charset="0"/>
              </a:rPr>
              <a:t> Model 		21%</a:t>
            </a:r>
          </a:p>
          <a:p>
            <a:pPr>
              <a:buClr>
                <a:schemeClr val="bg1"/>
              </a:buClr>
              <a:buSzPct val="50000"/>
              <a:buFont typeface="Courier New" pitchFamily="49" charset="0"/>
              <a:buChar char="o"/>
            </a:pPr>
            <a:r>
              <a:rPr lang="en-US" sz="2800" dirty="0" smtClean="0">
                <a:latin typeface="+mj-lt"/>
                <a:ea typeface="Arial Unicode MS" pitchFamily="34" charset="-128"/>
                <a:cs typeface="Lucida Sans" pitchFamily="34" charset="0"/>
              </a:rPr>
              <a:t> Overhead	1% </a:t>
            </a:r>
          </a:p>
          <a:p>
            <a:pPr>
              <a:buClr>
                <a:schemeClr val="bg1"/>
              </a:buClr>
              <a:buSzPct val="50000"/>
              <a:buFont typeface="Courier New" pitchFamily="49" charset="0"/>
              <a:buChar char="o"/>
            </a:pPr>
            <a:r>
              <a:rPr lang="en-US" sz="2800" dirty="0" smtClean="0">
                <a:latin typeface="+mj-lt"/>
                <a:ea typeface="Arial Unicode MS" pitchFamily="34" charset="-128"/>
                <a:cs typeface="Lucida Sans" pitchFamily="34" charset="0"/>
              </a:rPr>
              <a:t>File I/O 		.75%</a:t>
            </a:r>
          </a:p>
          <a:p>
            <a:pPr>
              <a:buClr>
                <a:schemeClr val="bg1"/>
              </a:buClr>
              <a:buSzPct val="50000"/>
              <a:buFont typeface="Courier New" pitchFamily="49" charset="0"/>
              <a:buChar char="o"/>
            </a:pPr>
            <a:r>
              <a:rPr lang="en-US" sz="2800" dirty="0" smtClean="0">
                <a:latin typeface="+mj-lt"/>
                <a:ea typeface="Arial Unicode MS" pitchFamily="34" charset="-128"/>
                <a:cs typeface="Lucida Sans" pitchFamily="34" charset="0"/>
              </a:rPr>
              <a:t> Logging 	.1%</a:t>
            </a:r>
          </a:p>
          <a:p>
            <a:endParaRPr lang="en-US" sz="2800" dirty="0" smtClean="0">
              <a:latin typeface="+mj-lt"/>
              <a:ea typeface="Arial Unicode MS" pitchFamily="34" charset="-128"/>
              <a:cs typeface="Lucida Sans" pitchFamily="34" charset="0"/>
            </a:endParaRPr>
          </a:p>
          <a:p>
            <a:pPr algn="ctr"/>
            <a:r>
              <a:rPr lang="en-US" sz="3200" b="1" u="sng" dirty="0" smtClean="0">
                <a:latin typeface="+mj-lt"/>
                <a:ea typeface="Arial Unicode MS" pitchFamily="34" charset="-128"/>
                <a:cs typeface="Lucida Sans" pitchFamily="34" charset="0"/>
              </a:rPr>
              <a:t>M-bound</a:t>
            </a:r>
          </a:p>
          <a:p>
            <a:pPr>
              <a:buClr>
                <a:schemeClr val="bg1"/>
              </a:buClr>
              <a:buSzPct val="50000"/>
              <a:buFont typeface="Courier New" pitchFamily="49" charset="0"/>
              <a:buChar char="o"/>
            </a:pPr>
            <a:r>
              <a:rPr lang="en-US" sz="2800" dirty="0" smtClean="0">
                <a:latin typeface="+mj-lt"/>
                <a:ea typeface="Arial Unicode MS" pitchFamily="34" charset="-128"/>
                <a:cs typeface="Lucida Sans" pitchFamily="34" charset="0"/>
              </a:rPr>
              <a:t> Model 		73%</a:t>
            </a:r>
          </a:p>
          <a:p>
            <a:pPr>
              <a:buClr>
                <a:schemeClr val="bg1"/>
              </a:buClr>
              <a:buSzPct val="50000"/>
              <a:buFont typeface="Courier New" pitchFamily="49" charset="0"/>
              <a:buChar char="o"/>
            </a:pPr>
            <a:r>
              <a:rPr lang="en-US" sz="2800" dirty="0" smtClean="0">
                <a:latin typeface="+mj-lt"/>
                <a:ea typeface="Arial Unicode MS" pitchFamily="34" charset="-128"/>
                <a:cs typeface="Lucida Sans" pitchFamily="34" charset="0"/>
              </a:rPr>
              <a:t> File I/O 		18%</a:t>
            </a:r>
          </a:p>
          <a:p>
            <a:pPr>
              <a:buClr>
                <a:schemeClr val="bg1"/>
              </a:buClr>
              <a:buSzPct val="50000"/>
              <a:buFont typeface="Courier New" pitchFamily="49" charset="0"/>
              <a:buChar char="o"/>
            </a:pPr>
            <a:r>
              <a:rPr lang="en-US" sz="2800" dirty="0" smtClean="0">
                <a:latin typeface="+mj-lt"/>
                <a:ea typeface="Arial Unicode MS" pitchFamily="34" charset="-128"/>
                <a:cs typeface="Lucida Sans" pitchFamily="34" charset="0"/>
              </a:rPr>
              <a:t> Overhead	 8%</a:t>
            </a:r>
          </a:p>
          <a:p>
            <a:pPr>
              <a:buClr>
                <a:schemeClr val="bg1"/>
              </a:buClr>
              <a:buSzPct val="50000"/>
              <a:buFont typeface="Courier New" pitchFamily="49" charset="0"/>
              <a:buChar char="o"/>
            </a:pPr>
            <a:r>
              <a:rPr lang="en-US" sz="2800" dirty="0" smtClean="0">
                <a:latin typeface="+mj-lt"/>
                <a:ea typeface="Arial Unicode MS" pitchFamily="34" charset="-128"/>
                <a:cs typeface="Lucida Sans" pitchFamily="34" charset="0"/>
              </a:rPr>
              <a:t> Logging 	1%</a:t>
            </a:r>
          </a:p>
          <a:p>
            <a:pPr>
              <a:buClr>
                <a:schemeClr val="bg1"/>
              </a:buClr>
              <a:buSzPct val="50000"/>
              <a:buFont typeface="Courier New" pitchFamily="49" charset="0"/>
              <a:buChar char="o"/>
            </a:pPr>
            <a:r>
              <a:rPr lang="en-US" sz="2800" dirty="0" smtClean="0">
                <a:latin typeface="+mj-lt"/>
                <a:ea typeface="Arial Unicode MS" pitchFamily="34" charset="-128"/>
                <a:cs typeface="Lucida Sans" pitchFamily="34" charset="0"/>
              </a:rPr>
              <a:t> Database 	1%</a:t>
            </a:r>
            <a:endParaRPr lang="en-US" sz="2800" dirty="0">
              <a:latin typeface="+mj-lt"/>
              <a:ea typeface="Arial Unicode MS" pitchFamily="34" charset="-128"/>
              <a:cs typeface="Lucida Sans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 l="13492" r="13492"/>
          <a:stretch>
            <a:fillRect/>
          </a:stretch>
        </p:blipFill>
        <p:spPr bwMode="auto">
          <a:xfrm>
            <a:off x="89437" y="2189162"/>
            <a:ext cx="2969111" cy="3407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2912" y="2179637"/>
            <a:ext cx="4072481" cy="342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ounded Rectangle 12"/>
          <p:cNvSpPr/>
          <p:nvPr/>
        </p:nvSpPr>
        <p:spPr>
          <a:xfrm>
            <a:off x="76200" y="2027237"/>
            <a:ext cx="6945312" cy="3810000"/>
          </a:xfrm>
          <a:prstGeom prst="round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38808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>
                <a:solidFill>
                  <a:schemeClr val="tx1"/>
                </a:solidFill>
              </a:rPr>
              <a:t>Scaling RUSLE2:</a:t>
            </a: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anchor="ctr">
            <a:normAutofit/>
          </a:bodyPr>
          <a:lstStyle/>
          <a:p>
            <a:pPr marL="0" indent="0" algn="ctr" eaLnBrk="1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800" b="1" dirty="0" smtClean="0"/>
              <a:t>Single Component Provisioning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4E1745-456E-4F5A-A0FA-8C7961EC258B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5497512" y="5532437"/>
            <a:ext cx="4191000" cy="15240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45720" rIns="45720" rtlCol="0" anchor="ctr"/>
          <a:lstStyle/>
          <a:p>
            <a:pPr>
              <a:buClr>
                <a:schemeClr val="bg1"/>
              </a:buClr>
              <a:buSzPct val="50000"/>
            </a:pPr>
            <a:r>
              <a:rPr lang="en-US" sz="2800" dirty="0" smtClean="0">
                <a:latin typeface="Corbel" pitchFamily="34" charset="0"/>
                <a:ea typeface="Arial Unicode MS" pitchFamily="34" charset="-128"/>
                <a:cs typeface="Lucida Sans" pitchFamily="34" charset="0"/>
              </a:rPr>
              <a:t> </a:t>
            </a:r>
          </a:p>
          <a:p>
            <a:pPr>
              <a:buClr>
                <a:schemeClr val="bg1"/>
              </a:buClr>
              <a:buSzPct val="50000"/>
              <a:buFont typeface="Courier New" pitchFamily="49" charset="0"/>
              <a:buChar char="o"/>
            </a:pPr>
            <a:r>
              <a:rPr lang="en-US" sz="2800" dirty="0" smtClean="0">
                <a:latin typeface="Corbel" pitchFamily="34" charset="0"/>
                <a:ea typeface="Arial Unicode MS" pitchFamily="34" charset="-128"/>
                <a:cs typeface="Lucida Sans" pitchFamily="34" charset="0"/>
              </a:rPr>
              <a:t> V1 Stack</a:t>
            </a:r>
          </a:p>
          <a:p>
            <a:pPr>
              <a:buClr>
                <a:schemeClr val="bg1"/>
              </a:buClr>
              <a:buSzPct val="50000"/>
              <a:buFont typeface="Courier New" pitchFamily="49" charset="0"/>
              <a:buChar char="o"/>
            </a:pPr>
            <a:r>
              <a:rPr lang="en-US" sz="2800" dirty="0" smtClean="0">
                <a:latin typeface="Corbel" pitchFamily="34" charset="0"/>
                <a:ea typeface="Arial Unicode MS" pitchFamily="34" charset="-128"/>
                <a:cs typeface="Lucida Sans" pitchFamily="34" charset="0"/>
              </a:rPr>
              <a:t> 100 model run ensemble</a:t>
            </a:r>
          </a:p>
          <a:p>
            <a:endParaRPr lang="en-US" sz="2800" dirty="0" smtClean="0">
              <a:latin typeface="Corbel" pitchFamily="34" charset="0"/>
              <a:ea typeface="Arial Unicode MS" pitchFamily="34" charset="-128"/>
              <a:cs typeface="Lucida Sans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7BAA2B-477D-4A42-ADB1-2085E37C0D0C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1843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06513" y="1858962"/>
            <a:ext cx="7543800" cy="51212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18434" name="Rectangle 1"/>
          <p:cNvSpPr>
            <a:spLocks noGrp="1" noChangeArrowheads="1"/>
          </p:cNvSpPr>
          <p:nvPr>
            <p:ph type="title"/>
          </p:nvPr>
        </p:nvSpPr>
        <p:spPr>
          <a:xfrm>
            <a:off x="504031" y="310896"/>
            <a:ext cx="9072563" cy="1259946"/>
          </a:xfrm>
        </p:spPr>
        <p:txBody>
          <a:bodyPr>
            <a:noAutofit/>
          </a:bodyPr>
          <a:lstStyle/>
          <a:p>
            <a:pPr eaLnBrk="1"/>
            <a:r>
              <a:rPr lang="en-US" sz="4000" b="1" dirty="0" smtClean="0">
                <a:solidFill>
                  <a:schemeClr val="accent3"/>
                </a:solidFill>
              </a:rPr>
              <a:t>Impact of varying shared DB connections on average model execution time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(figure  2)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Outline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Cloud Computing Challenges</a:t>
            </a:r>
          </a:p>
          <a:p>
            <a:r>
              <a:rPr lang="en-US" dirty="0" smtClean="0"/>
              <a:t>Research Questions</a:t>
            </a:r>
          </a:p>
          <a:p>
            <a:r>
              <a:rPr lang="en-US" dirty="0" smtClean="0"/>
              <a:t>RUSLE2 Model</a:t>
            </a:r>
          </a:p>
          <a:p>
            <a:r>
              <a:rPr lang="en-US" dirty="0" smtClean="0"/>
              <a:t>Experimental Setup</a:t>
            </a:r>
          </a:p>
          <a:p>
            <a:r>
              <a:rPr lang="en-US" dirty="0" smtClean="0"/>
              <a:t>Experimental Results</a:t>
            </a:r>
          </a:p>
          <a:p>
            <a:r>
              <a:rPr lang="en-US" dirty="0" smtClean="0"/>
              <a:t>Conclusions</a:t>
            </a:r>
          </a:p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4E1745-456E-4F5A-A0FA-8C7961EC258B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7BAA2B-477D-4A42-ADB1-2085E37C0D0C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1945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5112" y="2103437"/>
            <a:ext cx="7086600" cy="4800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6" name="Rounded Rectangle 5"/>
          <p:cNvSpPr/>
          <p:nvPr/>
        </p:nvSpPr>
        <p:spPr>
          <a:xfrm>
            <a:off x="7097712" y="1493837"/>
            <a:ext cx="2438400" cy="762000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d-bound</a:t>
            </a:r>
            <a:endParaRPr lang="en-US" sz="3600" b="1" dirty="0"/>
          </a:p>
        </p:txBody>
      </p:sp>
      <p:sp>
        <p:nvSpPr>
          <p:cNvPr id="19458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6388"/>
            <a:ext cx="9070975" cy="1250950"/>
          </a:xfrm>
        </p:spPr>
        <p:txBody>
          <a:bodyPr tIns="38808">
            <a:noAutofit/>
          </a:bodyPr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4000" b="1" dirty="0" smtClean="0">
                <a:solidFill>
                  <a:schemeClr val="accent3"/>
                </a:solidFill>
              </a:rPr>
              <a:t>Impact of varying </a:t>
            </a:r>
            <a:r>
              <a:rPr lang="en-US" sz="4000" b="1" dirty="0" smtClean="0">
                <a:solidFill>
                  <a:schemeClr val="accent3"/>
                </a:solidFill>
                <a:latin typeface="Monotype Corsiva" pitchFamily="66" charset="0"/>
              </a:rPr>
              <a:t>D</a:t>
            </a:r>
            <a:r>
              <a:rPr lang="en-US" sz="4000" b="1" dirty="0" smtClean="0">
                <a:solidFill>
                  <a:schemeClr val="accent3"/>
                </a:solidFill>
              </a:rPr>
              <a:t> VM virtual cores </a:t>
            </a:r>
            <a:br>
              <a:rPr lang="en-US" sz="4000" b="1" dirty="0" smtClean="0">
                <a:solidFill>
                  <a:schemeClr val="accent3"/>
                </a:solidFill>
              </a:rPr>
            </a:br>
            <a:r>
              <a:rPr lang="en-US" sz="4000" b="1" dirty="0" smtClean="0">
                <a:solidFill>
                  <a:schemeClr val="accent3"/>
                </a:solidFill>
              </a:rPr>
              <a:t>on average model execution time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(figure 3)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70975" cy="1171575"/>
          </a:xfrm>
        </p:spPr>
        <p:txBody>
          <a:bodyPr tIns="28224">
            <a:noAutofit/>
          </a:bodyPr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4000" b="1" dirty="0" smtClean="0">
                <a:solidFill>
                  <a:schemeClr val="accent3"/>
                </a:solidFill>
              </a:rPr>
              <a:t>Impact of varying </a:t>
            </a:r>
            <a:r>
              <a:rPr lang="en-US" sz="4000" b="1" dirty="0" smtClean="0">
                <a:solidFill>
                  <a:schemeClr val="accent3"/>
                </a:solidFill>
                <a:latin typeface="Monotype Corsiva" pitchFamily="66" charset="0"/>
              </a:rPr>
              <a:t>M</a:t>
            </a:r>
            <a:r>
              <a:rPr lang="en-US" sz="4000" b="1" dirty="0" smtClean="0">
                <a:solidFill>
                  <a:schemeClr val="accent3"/>
                </a:solidFill>
              </a:rPr>
              <a:t> VM virtual cores </a:t>
            </a:r>
            <a:br>
              <a:rPr lang="en-US" sz="4000" b="1" dirty="0" smtClean="0">
                <a:solidFill>
                  <a:schemeClr val="accent3"/>
                </a:solidFill>
              </a:rPr>
            </a:br>
            <a:r>
              <a:rPr lang="en-US" sz="4000" b="1" dirty="0" smtClean="0">
                <a:solidFill>
                  <a:schemeClr val="accent3"/>
                </a:solidFill>
              </a:rPr>
              <a:t>on average model execution time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7BAA2B-477D-4A42-ADB1-2085E37C0D0C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2150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7913" y="1646238"/>
            <a:ext cx="8001000" cy="53498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(figure 4)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70975" cy="1171575"/>
          </a:xfrm>
        </p:spPr>
        <p:txBody>
          <a:bodyPr tIns="35280">
            <a:noAutofit/>
          </a:bodyPr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4000" b="1" dirty="0" smtClean="0">
                <a:solidFill>
                  <a:schemeClr val="accent3"/>
                </a:solidFill>
              </a:rPr>
              <a:t>Impact of varying worker threads </a:t>
            </a:r>
            <a:br>
              <a:rPr lang="en-US" sz="4000" b="1" dirty="0" smtClean="0">
                <a:solidFill>
                  <a:schemeClr val="accent3"/>
                </a:solidFill>
              </a:rPr>
            </a:br>
            <a:r>
              <a:rPr lang="en-US" sz="4000" b="1" dirty="0" smtClean="0">
                <a:solidFill>
                  <a:schemeClr val="accent3"/>
                </a:solidFill>
              </a:rPr>
              <a:t>on ensemble execution time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7BAA2B-477D-4A42-ADB1-2085E37C0D0C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2048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4113" y="1646238"/>
            <a:ext cx="8001000" cy="51212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(figure 5)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RUSLE2 V1 Stack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7BAA2B-477D-4A42-ADB1-2085E37C0D0C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315912" y="2103437"/>
            <a:ext cx="4572000" cy="5029200"/>
          </a:xfrm>
          <a:prstGeom prst="round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endParaRPr lang="en-US" sz="21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sz="2100" dirty="0" smtClean="0">
              <a:solidFill>
                <a:schemeClr val="tx1"/>
              </a:solidFill>
            </a:endParaRPr>
          </a:p>
          <a:p>
            <a:endParaRPr lang="en-US" sz="21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040312" y="2103437"/>
            <a:ext cx="4572000" cy="5029200"/>
          </a:xfrm>
          <a:prstGeom prst="round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100" dirty="0" smtClean="0">
                <a:solidFill>
                  <a:schemeClr val="tx1"/>
                </a:solidFill>
              </a:rPr>
              <a:t> 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68312" y="1722437"/>
            <a:ext cx="2438400" cy="762000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d-bound</a:t>
            </a:r>
            <a:endParaRPr lang="en-US" sz="36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5192712" y="1798637"/>
            <a:ext cx="2438400" cy="762000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m-bound</a:t>
            </a:r>
            <a:endParaRPr lang="en-US" sz="3600" b="1" dirty="0"/>
          </a:p>
        </p:txBody>
      </p:sp>
      <p:sp>
        <p:nvSpPr>
          <p:cNvPr id="9" name="Folded Corner 8"/>
          <p:cNvSpPr/>
          <p:nvPr/>
        </p:nvSpPr>
        <p:spPr>
          <a:xfrm>
            <a:off x="620712" y="2636837"/>
            <a:ext cx="3962400" cy="1066800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7432" rIns="45720" bIns="27432" rtlCol="0" anchor="t" anchorCtr="0"/>
          <a:lstStyle/>
          <a:p>
            <a:r>
              <a:rPr lang="en-US" sz="2400" b="1" dirty="0" smtClean="0">
                <a:latin typeface="+mj-lt"/>
              </a:rPr>
              <a:t>100 model runs</a:t>
            </a:r>
            <a:endParaRPr lang="en-US" sz="2400" b="1" dirty="0">
              <a:latin typeface="+mj-lt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363912" y="2789237"/>
            <a:ext cx="990600" cy="8382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+mj-lt"/>
              </a:rPr>
              <a:t>3.75x</a:t>
            </a:r>
            <a:endParaRPr lang="en-US" sz="28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925512" y="3017837"/>
            <a:ext cx="1447800" cy="533400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+mj-lt"/>
              </a:rPr>
              <a:t>120 sec</a:t>
            </a:r>
            <a:endParaRPr lang="en-US" sz="2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Folded Corner 12"/>
          <p:cNvSpPr/>
          <p:nvPr/>
        </p:nvSpPr>
        <p:spPr>
          <a:xfrm>
            <a:off x="5345112" y="2636837"/>
            <a:ext cx="3962400" cy="1066800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7432" rIns="45720" bIns="27432" rtlCol="0" anchor="t" anchorCtr="0"/>
          <a:lstStyle/>
          <a:p>
            <a:r>
              <a:rPr lang="en-US" sz="2400" b="1" dirty="0" smtClean="0">
                <a:latin typeface="+mj-lt"/>
              </a:rPr>
              <a:t>100 model runs</a:t>
            </a:r>
            <a:endParaRPr lang="en-US" sz="2400" b="1" dirty="0">
              <a:latin typeface="+mj-lt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649912" y="3017837"/>
            <a:ext cx="1447800" cy="533400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+mj-lt"/>
              </a:rPr>
              <a:t>32 sec</a:t>
            </a:r>
            <a:endParaRPr lang="en-US" sz="2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20712" y="3779837"/>
            <a:ext cx="1905000" cy="609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45720" rIns="45720"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+mj-lt"/>
              </a:rPr>
              <a:t>6 workers</a:t>
            </a:r>
            <a:endParaRPr lang="en-US" sz="2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78112" y="3779837"/>
            <a:ext cx="1905000" cy="609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45720" rIns="45720"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+mj-lt"/>
              </a:rPr>
              <a:t>5 </a:t>
            </a:r>
            <a:r>
              <a:rPr lang="en-US" sz="2400" b="1" dirty="0" err="1" smtClean="0">
                <a:solidFill>
                  <a:schemeClr val="tx1"/>
                </a:solidFill>
                <a:latin typeface="+mj-lt"/>
              </a:rPr>
              <a:t>dbconn</a:t>
            </a:r>
            <a:r>
              <a:rPr lang="en-US" sz="2400" b="1" dirty="0" smtClean="0">
                <a:solidFill>
                  <a:schemeClr val="tx1"/>
                </a:solidFill>
                <a:latin typeface="+mj-lt"/>
              </a:rPr>
              <a:t> /</a:t>
            </a:r>
            <a:r>
              <a:rPr lang="en-US" sz="2400" b="1" dirty="0" smtClean="0">
                <a:solidFill>
                  <a:schemeClr val="tx1"/>
                </a:solidFill>
                <a:latin typeface="Monotype Corsiva" pitchFamily="66" charset="0"/>
              </a:rPr>
              <a:t>M</a:t>
            </a:r>
            <a:endParaRPr lang="en-US" sz="24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345112" y="3779837"/>
            <a:ext cx="1905000" cy="609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45720" rIns="45720"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+mj-lt"/>
              </a:rPr>
              <a:t>8 workers</a:t>
            </a:r>
            <a:endParaRPr lang="en-US" sz="2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7402512" y="3779837"/>
            <a:ext cx="1905000" cy="609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45720" rIns="45720"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+mj-lt"/>
              </a:rPr>
              <a:t>8 </a:t>
            </a:r>
            <a:r>
              <a:rPr lang="en-US" sz="2400" b="1" dirty="0" err="1" smtClean="0">
                <a:solidFill>
                  <a:schemeClr val="tx1"/>
                </a:solidFill>
                <a:latin typeface="+mj-lt"/>
              </a:rPr>
              <a:t>dbconn</a:t>
            </a:r>
            <a:r>
              <a:rPr lang="en-US" sz="2400" b="1" dirty="0" smtClean="0">
                <a:solidFill>
                  <a:schemeClr val="tx1"/>
                </a:solidFill>
                <a:latin typeface="+mj-lt"/>
              </a:rPr>
              <a:t> /</a:t>
            </a:r>
            <a:r>
              <a:rPr lang="en-US" sz="2400" b="1" dirty="0" smtClean="0">
                <a:solidFill>
                  <a:schemeClr val="tx1"/>
                </a:solidFill>
                <a:latin typeface="Monotype Corsiva" pitchFamily="66" charset="0"/>
              </a:rPr>
              <a:t>M</a:t>
            </a:r>
            <a:endParaRPr lang="en-US" sz="24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20712" y="4465637"/>
            <a:ext cx="3962400" cy="76200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r"/>
            <a:r>
              <a:rPr lang="en-US" b="1" u="sng" dirty="0" smtClean="0">
                <a:latin typeface="+mj-lt"/>
              </a:rPr>
              <a:t>6 cores:</a:t>
            </a:r>
            <a:endParaRPr lang="en-US" b="1" u="sng" dirty="0">
              <a:latin typeface="+mj-lt"/>
            </a:endParaRPr>
          </a:p>
        </p:txBody>
      </p:sp>
      <p:sp>
        <p:nvSpPr>
          <p:cNvPr id="21" name="Rounded Rectangle 20"/>
          <p:cNvSpPr/>
          <p:nvPr/>
        </p:nvSpPr>
        <p:spPr bwMode="auto">
          <a:xfrm>
            <a:off x="696912" y="4541837"/>
            <a:ext cx="381000" cy="381000"/>
          </a:xfrm>
          <a:prstGeom prst="roundRect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</a:rPr>
              <a:t>D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620712" y="5303837"/>
            <a:ext cx="3962400" cy="762000"/>
          </a:xfrm>
          <a:prstGeom prst="roundRect">
            <a:avLst/>
          </a:prstGeom>
          <a:solidFill>
            <a:schemeClr val="tx2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r"/>
            <a:r>
              <a:rPr lang="en-US" b="1" u="sng" dirty="0" smtClean="0">
                <a:latin typeface="+mj-lt"/>
              </a:rPr>
              <a:t>5 cores:</a:t>
            </a:r>
            <a:endParaRPr lang="en-US" b="1" u="sng" dirty="0">
              <a:latin typeface="+mj-lt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5345112" y="4465637"/>
            <a:ext cx="3962400" cy="76200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r"/>
            <a:r>
              <a:rPr lang="en-US" b="1" u="sng" dirty="0" smtClean="0">
                <a:latin typeface="+mj-lt"/>
              </a:rPr>
              <a:t>8 cores:</a:t>
            </a:r>
            <a:endParaRPr lang="en-US" b="1" u="sng" dirty="0">
              <a:latin typeface="+mj-lt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5345112" y="5303837"/>
            <a:ext cx="3962400" cy="76200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r"/>
            <a:r>
              <a:rPr lang="en-US" b="1" u="sng" dirty="0" smtClean="0">
                <a:latin typeface="+mj-lt"/>
              </a:rPr>
              <a:t>6 cores:</a:t>
            </a:r>
            <a:endParaRPr lang="en-US" b="1" u="sng" dirty="0">
              <a:latin typeface="+mj-lt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5345112" y="6142037"/>
            <a:ext cx="3962400" cy="762000"/>
          </a:xfrm>
          <a:prstGeom prst="roundRect">
            <a:avLst/>
          </a:prstGeom>
          <a:solidFill>
            <a:schemeClr val="tx2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r"/>
            <a:r>
              <a:rPr lang="en-US" b="1" u="sng" dirty="0" smtClean="0">
                <a:latin typeface="+mj-lt"/>
              </a:rPr>
              <a:t>5 cores:</a:t>
            </a:r>
            <a:endParaRPr lang="en-US" b="1" u="sng" dirty="0">
              <a:latin typeface="+mj-lt"/>
            </a:endParaRPr>
          </a:p>
        </p:txBody>
      </p:sp>
      <p:sp>
        <p:nvSpPr>
          <p:cNvPr id="40" name="Rounded Rectangle 39"/>
          <p:cNvSpPr/>
          <p:nvPr/>
        </p:nvSpPr>
        <p:spPr bwMode="auto">
          <a:xfrm>
            <a:off x="696912" y="5380037"/>
            <a:ext cx="381000" cy="381000"/>
          </a:xfrm>
          <a:prstGeom prst="roundRect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</a:rPr>
              <a:t>M</a:t>
            </a:r>
          </a:p>
        </p:txBody>
      </p:sp>
      <p:sp>
        <p:nvSpPr>
          <p:cNvPr id="41" name="Rounded Rectangle 40"/>
          <p:cNvSpPr/>
          <p:nvPr/>
        </p:nvSpPr>
        <p:spPr bwMode="auto">
          <a:xfrm>
            <a:off x="1154112" y="5380037"/>
            <a:ext cx="381000" cy="381000"/>
          </a:xfrm>
          <a:prstGeom prst="roundRect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</a:rPr>
              <a:t>F</a:t>
            </a:r>
          </a:p>
        </p:txBody>
      </p:sp>
      <p:sp>
        <p:nvSpPr>
          <p:cNvPr id="42" name="Rounded Rectangle 41"/>
          <p:cNvSpPr/>
          <p:nvPr/>
        </p:nvSpPr>
        <p:spPr bwMode="auto">
          <a:xfrm>
            <a:off x="1611312" y="5380037"/>
            <a:ext cx="381000" cy="381000"/>
          </a:xfrm>
          <a:prstGeom prst="roundRect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</a:rPr>
              <a:t>L</a:t>
            </a:r>
          </a:p>
        </p:txBody>
      </p:sp>
      <p:sp>
        <p:nvSpPr>
          <p:cNvPr id="53" name="Rounded Rectangle 52"/>
          <p:cNvSpPr/>
          <p:nvPr/>
        </p:nvSpPr>
        <p:spPr bwMode="auto">
          <a:xfrm>
            <a:off x="5421312" y="4541837"/>
            <a:ext cx="381000" cy="381000"/>
          </a:xfrm>
          <a:prstGeom prst="roundRect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</a:rPr>
              <a:t>M</a:t>
            </a:r>
          </a:p>
        </p:txBody>
      </p:sp>
      <p:sp>
        <p:nvSpPr>
          <p:cNvPr id="78" name="Rounded Rectangle 77"/>
          <p:cNvSpPr/>
          <p:nvPr/>
        </p:nvSpPr>
        <p:spPr bwMode="auto">
          <a:xfrm>
            <a:off x="5421312" y="5380037"/>
            <a:ext cx="381000" cy="381000"/>
          </a:xfrm>
          <a:prstGeom prst="roundRect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</a:rPr>
              <a:t>D</a:t>
            </a:r>
          </a:p>
        </p:txBody>
      </p:sp>
      <p:sp>
        <p:nvSpPr>
          <p:cNvPr id="79" name="Rounded Rectangle 78"/>
          <p:cNvSpPr/>
          <p:nvPr/>
        </p:nvSpPr>
        <p:spPr bwMode="auto">
          <a:xfrm>
            <a:off x="5421312" y="6218237"/>
            <a:ext cx="381000" cy="381000"/>
          </a:xfrm>
          <a:prstGeom prst="roundRect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</a:rPr>
              <a:t>F</a:t>
            </a:r>
          </a:p>
        </p:txBody>
      </p:sp>
      <p:sp>
        <p:nvSpPr>
          <p:cNvPr id="80" name="Rounded Rectangle 79"/>
          <p:cNvSpPr/>
          <p:nvPr/>
        </p:nvSpPr>
        <p:spPr bwMode="auto">
          <a:xfrm>
            <a:off x="5878512" y="6218237"/>
            <a:ext cx="381000" cy="381000"/>
          </a:xfrm>
          <a:prstGeom prst="roundRect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</a:rPr>
              <a:t>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38808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>
                <a:solidFill>
                  <a:schemeClr val="tx1"/>
                </a:solidFill>
              </a:rPr>
              <a:t>Scaling RUSLE2:</a:t>
            </a: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anchor="ctr">
            <a:normAutofit/>
          </a:bodyPr>
          <a:lstStyle/>
          <a:p>
            <a:pPr marL="0" indent="0" algn="ctr" eaLnBrk="1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800" b="1" dirty="0" smtClean="0"/>
              <a:t>Multiple Component Provisioning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4E1745-456E-4F5A-A0FA-8C7961EC258B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5497512" y="5532437"/>
            <a:ext cx="4191000" cy="15240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45720" rIns="45720" rtlCol="0" anchor="ctr"/>
          <a:lstStyle/>
          <a:p>
            <a:pPr>
              <a:buClr>
                <a:schemeClr val="bg1"/>
              </a:buClr>
              <a:buSzPct val="50000"/>
            </a:pPr>
            <a:r>
              <a:rPr lang="en-US" sz="2800" dirty="0" smtClean="0">
                <a:latin typeface="Corbel" pitchFamily="34" charset="0"/>
                <a:ea typeface="Arial Unicode MS" pitchFamily="34" charset="-128"/>
                <a:cs typeface="Lucida Sans" pitchFamily="34" charset="0"/>
              </a:rPr>
              <a:t> </a:t>
            </a:r>
          </a:p>
          <a:p>
            <a:pPr>
              <a:buClr>
                <a:schemeClr val="bg1"/>
              </a:buClr>
              <a:buSzPct val="50000"/>
              <a:buFont typeface="Courier New" pitchFamily="49" charset="0"/>
              <a:buChar char="o"/>
            </a:pPr>
            <a:r>
              <a:rPr lang="en-US" sz="2800" dirty="0" smtClean="0">
                <a:latin typeface="Corbel" pitchFamily="34" charset="0"/>
                <a:ea typeface="Arial Unicode MS" pitchFamily="34" charset="-128"/>
                <a:cs typeface="Lucida Sans" pitchFamily="34" charset="0"/>
              </a:rPr>
              <a:t> 100 model run ensemble</a:t>
            </a:r>
          </a:p>
          <a:p>
            <a:endParaRPr lang="en-US" sz="2800" dirty="0" smtClean="0">
              <a:latin typeface="Corbel" pitchFamily="34" charset="0"/>
              <a:ea typeface="Arial Unicode MS" pitchFamily="34" charset="-128"/>
              <a:cs typeface="Lucida Sans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70975" cy="1171575"/>
          </a:xfrm>
        </p:spPr>
        <p:txBody>
          <a:bodyPr tIns="38808">
            <a:noAutofit/>
          </a:bodyPr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4000" b="1" dirty="0" smtClean="0">
                <a:solidFill>
                  <a:schemeClr val="accent3"/>
                </a:solidFill>
              </a:rPr>
              <a:t>Impact of increasing </a:t>
            </a:r>
            <a:r>
              <a:rPr lang="en-US" sz="4000" b="1" dirty="0" smtClean="0">
                <a:solidFill>
                  <a:schemeClr val="accent3"/>
                </a:solidFill>
                <a:latin typeface="Monotype Corsiva" pitchFamily="66" charset="0"/>
              </a:rPr>
              <a:t>D</a:t>
            </a:r>
            <a:r>
              <a:rPr lang="en-US" sz="4000" b="1" dirty="0" smtClean="0">
                <a:solidFill>
                  <a:schemeClr val="accent3"/>
                </a:solidFill>
              </a:rPr>
              <a:t> VMs and db connections on ensemble execution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7BAA2B-477D-4A42-ADB1-2085E37C0D0C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pic>
        <p:nvPicPr>
          <p:cNvPr id="2457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58912" y="2255837"/>
            <a:ext cx="7315200" cy="5029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6" name="Rounded Rectangle 5"/>
          <p:cNvSpPr/>
          <p:nvPr/>
        </p:nvSpPr>
        <p:spPr>
          <a:xfrm>
            <a:off x="7173912" y="1570037"/>
            <a:ext cx="2438400" cy="762000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d-bound</a:t>
            </a:r>
            <a:endParaRPr lang="en-US" sz="3600" b="1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(figure 6)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70975" cy="1171575"/>
          </a:xfrm>
        </p:spPr>
        <p:txBody>
          <a:bodyPr tIns="38808">
            <a:noAutofit/>
          </a:bodyPr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4400" b="1" dirty="0" smtClean="0">
                <a:solidFill>
                  <a:schemeClr val="accent3"/>
                </a:solidFill>
              </a:rPr>
              <a:t>Impact of varying worker threads </a:t>
            </a:r>
            <a:br>
              <a:rPr lang="en-US" sz="4400" b="1" dirty="0" smtClean="0">
                <a:solidFill>
                  <a:schemeClr val="accent3"/>
                </a:solidFill>
              </a:rPr>
            </a:br>
            <a:r>
              <a:rPr lang="en-US" sz="4400" b="1" dirty="0" smtClean="0">
                <a:solidFill>
                  <a:schemeClr val="accent3"/>
                </a:solidFill>
              </a:rPr>
              <a:t>on ensemble execution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7BAA2B-477D-4A42-ADB1-2085E37C0D0C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pic>
        <p:nvPicPr>
          <p:cNvPr id="2560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82713" y="1874838"/>
            <a:ext cx="7315200" cy="5029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(figure 7)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70975" cy="1171575"/>
          </a:xfrm>
        </p:spPr>
        <p:txBody>
          <a:bodyPr tIns="38808">
            <a:noAutofit/>
          </a:bodyPr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4400" b="1" dirty="0" smtClean="0">
                <a:solidFill>
                  <a:schemeClr val="accent3"/>
                </a:solidFill>
              </a:rPr>
              <a:t>Impact of varying </a:t>
            </a:r>
            <a:r>
              <a:rPr lang="en-US" sz="4400" b="1" dirty="0" smtClean="0">
                <a:solidFill>
                  <a:schemeClr val="accent3"/>
                </a:solidFill>
                <a:latin typeface="Monotype Corsiva" pitchFamily="66" charset="0"/>
              </a:rPr>
              <a:t>M</a:t>
            </a:r>
            <a:r>
              <a:rPr lang="en-US" sz="4400" b="1" dirty="0" smtClean="0">
                <a:solidFill>
                  <a:schemeClr val="accent3"/>
                </a:solidFill>
              </a:rPr>
              <a:t> VMs </a:t>
            </a:r>
            <a:br>
              <a:rPr lang="en-US" sz="4400" b="1" dirty="0" smtClean="0">
                <a:solidFill>
                  <a:schemeClr val="accent3"/>
                </a:solidFill>
              </a:rPr>
            </a:br>
            <a:r>
              <a:rPr lang="en-US" sz="4400" b="1" dirty="0" smtClean="0">
                <a:solidFill>
                  <a:schemeClr val="accent3"/>
                </a:solidFill>
              </a:rPr>
              <a:t>on ensemble execution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7BAA2B-477D-4A42-ADB1-2085E37C0D0C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pic>
        <p:nvPicPr>
          <p:cNvPr id="2662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5113" y="1722438"/>
            <a:ext cx="7315200" cy="5486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(figure 8)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70975" cy="1171575"/>
          </a:xfrm>
        </p:spPr>
        <p:txBody>
          <a:bodyPr tIns="28224">
            <a:noAutofit/>
          </a:bodyPr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4000" b="1" dirty="0" smtClean="0">
                <a:solidFill>
                  <a:schemeClr val="accent3"/>
                </a:solidFill>
              </a:rPr>
              <a:t>Impact of varying </a:t>
            </a:r>
            <a:r>
              <a:rPr lang="en-US" sz="4000" b="1" dirty="0" smtClean="0">
                <a:solidFill>
                  <a:schemeClr val="accent3"/>
                </a:solidFill>
                <a:latin typeface="Monotype Corsiva" pitchFamily="66" charset="0"/>
              </a:rPr>
              <a:t>M</a:t>
            </a:r>
            <a:r>
              <a:rPr lang="en-US" sz="4000" b="1" dirty="0" smtClean="0">
                <a:solidFill>
                  <a:schemeClr val="accent3"/>
                </a:solidFill>
              </a:rPr>
              <a:t> VMs and worker threads on ensemble execution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7BAA2B-477D-4A42-ADB1-2085E37C0D0C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pic>
        <p:nvPicPr>
          <p:cNvPr id="27651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9312" y="2239962"/>
            <a:ext cx="8229600" cy="51212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6" name="Rounded Rectangle 5"/>
          <p:cNvSpPr/>
          <p:nvPr/>
        </p:nvSpPr>
        <p:spPr>
          <a:xfrm>
            <a:off x="7402512" y="1570037"/>
            <a:ext cx="2438400" cy="762000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m-bound</a:t>
            </a:r>
            <a:endParaRPr lang="en-US" sz="3600" b="1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(figure 9)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RUSLE2 Scaled Up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7BAA2B-477D-4A42-ADB1-2085E37C0D0C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315912" y="2103437"/>
            <a:ext cx="4572000" cy="5029200"/>
          </a:xfrm>
          <a:prstGeom prst="round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endParaRPr lang="en-US" sz="21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sz="2100" dirty="0" smtClean="0">
              <a:solidFill>
                <a:schemeClr val="tx1"/>
              </a:solidFill>
            </a:endParaRPr>
          </a:p>
          <a:p>
            <a:endParaRPr lang="en-US" sz="21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040312" y="2103437"/>
            <a:ext cx="4572000" cy="5029200"/>
          </a:xfrm>
          <a:prstGeom prst="round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100" dirty="0" smtClean="0">
                <a:solidFill>
                  <a:schemeClr val="tx1"/>
                </a:solidFill>
              </a:rPr>
              <a:t> 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68312" y="1722437"/>
            <a:ext cx="2438400" cy="762000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d-bound</a:t>
            </a:r>
            <a:endParaRPr lang="en-US" sz="36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5192712" y="1798637"/>
            <a:ext cx="2438400" cy="762000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m-bound</a:t>
            </a:r>
            <a:endParaRPr lang="en-US" sz="3600" b="1" dirty="0"/>
          </a:p>
        </p:txBody>
      </p:sp>
      <p:sp>
        <p:nvSpPr>
          <p:cNvPr id="9" name="Folded Corner 8"/>
          <p:cNvSpPr/>
          <p:nvPr/>
        </p:nvSpPr>
        <p:spPr>
          <a:xfrm>
            <a:off x="620712" y="2636837"/>
            <a:ext cx="3962400" cy="1066800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7432" rIns="45720" bIns="27432" rtlCol="0" anchor="t" anchorCtr="0"/>
          <a:lstStyle/>
          <a:p>
            <a:r>
              <a:rPr lang="en-US" sz="2400" b="1" dirty="0" smtClean="0">
                <a:latin typeface="+mj-lt"/>
              </a:rPr>
              <a:t>100 model runs</a:t>
            </a:r>
            <a:endParaRPr lang="en-US" sz="2400" b="1" dirty="0">
              <a:latin typeface="+mj-lt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516312" y="2789237"/>
            <a:ext cx="838200" cy="8382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+mj-lt"/>
              </a:rPr>
              <a:t>5.5x</a:t>
            </a:r>
            <a:endParaRPr lang="en-US" sz="28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925512" y="3017837"/>
            <a:ext cx="1447800" cy="533400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+mj-lt"/>
              </a:rPr>
              <a:t>21.8 sec</a:t>
            </a:r>
            <a:endParaRPr lang="en-US" sz="2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Folded Corner 12"/>
          <p:cNvSpPr/>
          <p:nvPr/>
        </p:nvSpPr>
        <p:spPr>
          <a:xfrm>
            <a:off x="5345112" y="2636837"/>
            <a:ext cx="3962400" cy="1066800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7432" rIns="45720" bIns="27432" rtlCol="0" anchor="t" anchorCtr="0"/>
          <a:lstStyle/>
          <a:p>
            <a:r>
              <a:rPr lang="en-US" sz="2400" b="1" dirty="0" smtClean="0">
                <a:latin typeface="+mj-lt"/>
              </a:rPr>
              <a:t>100 model runs</a:t>
            </a:r>
            <a:endParaRPr lang="en-US" sz="2400" b="1" dirty="0">
              <a:latin typeface="+mj-lt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8240712" y="2789237"/>
            <a:ext cx="838200" cy="8382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+mj-lt"/>
              </a:rPr>
              <a:t>4.8x</a:t>
            </a:r>
            <a:endParaRPr lang="en-US" sz="28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649912" y="3017837"/>
            <a:ext cx="1447800" cy="533400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+mj-lt"/>
              </a:rPr>
              <a:t>6.7 sec</a:t>
            </a:r>
            <a:endParaRPr lang="en-US" sz="2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20712" y="3779837"/>
            <a:ext cx="1905000" cy="609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45720" rIns="45720"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+mj-lt"/>
              </a:rPr>
              <a:t>24 workers</a:t>
            </a:r>
            <a:endParaRPr lang="en-US" sz="2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78112" y="3779837"/>
            <a:ext cx="1905000" cy="609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45720" rIns="45720"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+mj-lt"/>
              </a:rPr>
              <a:t>40 </a:t>
            </a:r>
            <a:r>
              <a:rPr lang="en-US" sz="2400" b="1" dirty="0" err="1" smtClean="0">
                <a:solidFill>
                  <a:schemeClr val="tx1"/>
                </a:solidFill>
                <a:latin typeface="+mj-lt"/>
              </a:rPr>
              <a:t>dbconn</a:t>
            </a:r>
            <a:r>
              <a:rPr lang="en-US" sz="2400" b="1" dirty="0" smtClean="0">
                <a:solidFill>
                  <a:schemeClr val="tx1"/>
                </a:solidFill>
                <a:latin typeface="+mj-lt"/>
              </a:rPr>
              <a:t> /</a:t>
            </a:r>
            <a:r>
              <a:rPr lang="en-US" sz="2400" b="1" dirty="0" smtClean="0">
                <a:solidFill>
                  <a:schemeClr val="tx1"/>
                </a:solidFill>
                <a:latin typeface="Monotype Corsiva" pitchFamily="66" charset="0"/>
              </a:rPr>
              <a:t>M</a:t>
            </a:r>
            <a:endParaRPr lang="en-US" sz="24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345112" y="3779837"/>
            <a:ext cx="1905000" cy="609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45720" rIns="45720"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+mj-lt"/>
              </a:rPr>
              <a:t>48 workers</a:t>
            </a:r>
            <a:endParaRPr lang="en-US" sz="2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7402512" y="3779837"/>
            <a:ext cx="1905000" cy="609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45720" rIns="45720"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+mj-lt"/>
              </a:rPr>
              <a:t>8 </a:t>
            </a:r>
            <a:r>
              <a:rPr lang="en-US" sz="2400" b="1" dirty="0" err="1" smtClean="0">
                <a:solidFill>
                  <a:schemeClr val="tx1"/>
                </a:solidFill>
                <a:latin typeface="+mj-lt"/>
              </a:rPr>
              <a:t>dbconn</a:t>
            </a:r>
            <a:r>
              <a:rPr lang="en-US" sz="2400" b="1" dirty="0" smtClean="0">
                <a:solidFill>
                  <a:schemeClr val="tx1"/>
                </a:solidFill>
                <a:latin typeface="+mj-lt"/>
              </a:rPr>
              <a:t> /</a:t>
            </a:r>
            <a:r>
              <a:rPr lang="en-US" sz="2400" b="1" dirty="0" smtClean="0">
                <a:solidFill>
                  <a:schemeClr val="tx1"/>
                </a:solidFill>
                <a:latin typeface="Monotype Corsiva" pitchFamily="66" charset="0"/>
              </a:rPr>
              <a:t>M</a:t>
            </a:r>
            <a:endParaRPr lang="en-US" sz="24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20712" y="4465637"/>
            <a:ext cx="3962400" cy="76200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r"/>
            <a:r>
              <a:rPr lang="en-US" b="1" u="sng" dirty="0" smtClean="0">
                <a:solidFill>
                  <a:schemeClr val="bg1"/>
                </a:solidFill>
                <a:latin typeface="+mj-lt"/>
              </a:rPr>
              <a:t>6 cores:</a:t>
            </a:r>
            <a:endParaRPr lang="en-US" b="1" u="sng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1" name="Rounded Rectangle 20"/>
          <p:cNvSpPr/>
          <p:nvPr/>
        </p:nvSpPr>
        <p:spPr bwMode="auto">
          <a:xfrm>
            <a:off x="696912" y="4541837"/>
            <a:ext cx="381000" cy="381000"/>
          </a:xfrm>
          <a:prstGeom prst="roundRect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</a:rPr>
              <a:t>D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1154112" y="4541837"/>
            <a:ext cx="381000" cy="381000"/>
          </a:xfrm>
          <a:prstGeom prst="roundRect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</a:rPr>
              <a:t>D</a:t>
            </a:r>
          </a:p>
        </p:txBody>
      </p:sp>
      <p:sp>
        <p:nvSpPr>
          <p:cNvPr id="25" name="Rounded Rectangle 24"/>
          <p:cNvSpPr/>
          <p:nvPr/>
        </p:nvSpPr>
        <p:spPr bwMode="auto">
          <a:xfrm>
            <a:off x="1611312" y="4541837"/>
            <a:ext cx="381000" cy="381000"/>
          </a:xfrm>
          <a:prstGeom prst="roundRect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</a:rPr>
              <a:t>D</a:t>
            </a:r>
          </a:p>
        </p:txBody>
      </p:sp>
      <p:sp>
        <p:nvSpPr>
          <p:cNvPr id="26" name="Rounded Rectangle 25"/>
          <p:cNvSpPr/>
          <p:nvPr/>
        </p:nvSpPr>
        <p:spPr bwMode="auto">
          <a:xfrm>
            <a:off x="2068512" y="4541837"/>
            <a:ext cx="381000" cy="381000"/>
          </a:xfrm>
          <a:prstGeom prst="roundRect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</a:rPr>
              <a:t>D</a:t>
            </a:r>
          </a:p>
        </p:txBody>
      </p:sp>
      <p:sp>
        <p:nvSpPr>
          <p:cNvPr id="27" name="Rounded Rectangle 26"/>
          <p:cNvSpPr/>
          <p:nvPr/>
        </p:nvSpPr>
        <p:spPr bwMode="auto">
          <a:xfrm>
            <a:off x="2525712" y="4541837"/>
            <a:ext cx="381000" cy="381000"/>
          </a:xfrm>
          <a:prstGeom prst="roundRect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</a:rPr>
              <a:t>D</a:t>
            </a:r>
          </a:p>
        </p:txBody>
      </p:sp>
      <p:sp>
        <p:nvSpPr>
          <p:cNvPr id="28" name="Rounded Rectangle 27"/>
          <p:cNvSpPr/>
          <p:nvPr/>
        </p:nvSpPr>
        <p:spPr bwMode="auto">
          <a:xfrm>
            <a:off x="2982912" y="4541837"/>
            <a:ext cx="381000" cy="381000"/>
          </a:xfrm>
          <a:prstGeom prst="roundRect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</a:rPr>
              <a:t>D</a:t>
            </a:r>
          </a:p>
        </p:txBody>
      </p:sp>
      <p:sp>
        <p:nvSpPr>
          <p:cNvPr id="29" name="Rounded Rectangle 28"/>
          <p:cNvSpPr/>
          <p:nvPr/>
        </p:nvSpPr>
        <p:spPr bwMode="auto">
          <a:xfrm>
            <a:off x="3440112" y="4541837"/>
            <a:ext cx="381000" cy="381000"/>
          </a:xfrm>
          <a:prstGeom prst="roundRect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</a:rPr>
              <a:t>D</a:t>
            </a:r>
          </a:p>
        </p:txBody>
      </p:sp>
      <p:sp>
        <p:nvSpPr>
          <p:cNvPr id="30" name="Rounded Rectangle 29"/>
          <p:cNvSpPr/>
          <p:nvPr/>
        </p:nvSpPr>
        <p:spPr bwMode="auto">
          <a:xfrm>
            <a:off x="3897312" y="4541837"/>
            <a:ext cx="381000" cy="381000"/>
          </a:xfrm>
          <a:prstGeom prst="roundRect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</a:rPr>
              <a:t>D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620712" y="5303837"/>
            <a:ext cx="3962400" cy="762000"/>
          </a:xfrm>
          <a:prstGeom prst="roundRect">
            <a:avLst/>
          </a:prstGeom>
          <a:solidFill>
            <a:schemeClr val="tx2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r"/>
            <a:r>
              <a:rPr lang="en-US" b="1" u="sng" dirty="0" smtClean="0">
                <a:latin typeface="+mj-lt"/>
              </a:rPr>
              <a:t>5 cores:</a:t>
            </a:r>
            <a:endParaRPr lang="en-US" b="1" u="sng" dirty="0">
              <a:latin typeface="+mj-lt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5345112" y="4465637"/>
            <a:ext cx="3962400" cy="76200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r"/>
            <a:r>
              <a:rPr lang="en-US" b="1" u="sng" dirty="0" smtClean="0">
                <a:latin typeface="+mj-lt"/>
              </a:rPr>
              <a:t>8 cores:</a:t>
            </a:r>
            <a:endParaRPr lang="en-US" b="1" u="sng" dirty="0">
              <a:latin typeface="+mj-lt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5345112" y="5303837"/>
            <a:ext cx="3962400" cy="76200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r"/>
            <a:r>
              <a:rPr lang="en-US" b="1" u="sng" dirty="0" smtClean="0">
                <a:latin typeface="+mj-lt"/>
              </a:rPr>
              <a:t>6 cores:</a:t>
            </a:r>
            <a:endParaRPr lang="en-US" b="1" u="sng" dirty="0">
              <a:latin typeface="+mj-lt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5345112" y="6142037"/>
            <a:ext cx="3962400" cy="762000"/>
          </a:xfrm>
          <a:prstGeom prst="roundRect">
            <a:avLst/>
          </a:prstGeom>
          <a:solidFill>
            <a:schemeClr val="tx2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r"/>
            <a:r>
              <a:rPr lang="en-US" b="1" u="sng" dirty="0" smtClean="0">
                <a:latin typeface="+mj-lt"/>
              </a:rPr>
              <a:t>5 cores:</a:t>
            </a:r>
            <a:endParaRPr lang="en-US" b="1" u="sng" dirty="0">
              <a:latin typeface="+mj-lt"/>
            </a:endParaRPr>
          </a:p>
        </p:txBody>
      </p:sp>
      <p:sp>
        <p:nvSpPr>
          <p:cNvPr id="35" name="Rounded Rectangle 34"/>
          <p:cNvSpPr/>
          <p:nvPr/>
        </p:nvSpPr>
        <p:spPr bwMode="auto">
          <a:xfrm>
            <a:off x="696912" y="5380037"/>
            <a:ext cx="381000" cy="381000"/>
          </a:xfrm>
          <a:prstGeom prst="roundRect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</a:rPr>
              <a:t>M</a:t>
            </a:r>
          </a:p>
        </p:txBody>
      </p:sp>
      <p:sp>
        <p:nvSpPr>
          <p:cNvPr id="36" name="Rounded Rectangle 35"/>
          <p:cNvSpPr/>
          <p:nvPr/>
        </p:nvSpPr>
        <p:spPr bwMode="auto">
          <a:xfrm>
            <a:off x="1154112" y="5380037"/>
            <a:ext cx="381000" cy="381000"/>
          </a:xfrm>
          <a:prstGeom prst="roundRect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</a:rPr>
              <a:t>M</a:t>
            </a:r>
          </a:p>
        </p:txBody>
      </p:sp>
      <p:sp>
        <p:nvSpPr>
          <p:cNvPr id="37" name="Rounded Rectangle 36"/>
          <p:cNvSpPr/>
          <p:nvPr/>
        </p:nvSpPr>
        <p:spPr bwMode="auto">
          <a:xfrm>
            <a:off x="1611312" y="5380037"/>
            <a:ext cx="381000" cy="381000"/>
          </a:xfrm>
          <a:prstGeom prst="roundRect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</a:rPr>
              <a:t>M</a:t>
            </a:r>
          </a:p>
        </p:txBody>
      </p:sp>
      <p:sp>
        <p:nvSpPr>
          <p:cNvPr id="38" name="Rounded Rectangle 37"/>
          <p:cNvSpPr/>
          <p:nvPr/>
        </p:nvSpPr>
        <p:spPr bwMode="auto">
          <a:xfrm>
            <a:off x="2068512" y="5380037"/>
            <a:ext cx="381000" cy="381000"/>
          </a:xfrm>
          <a:prstGeom prst="roundRect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</a:rPr>
              <a:t>M</a:t>
            </a:r>
          </a:p>
        </p:txBody>
      </p:sp>
      <p:sp>
        <p:nvSpPr>
          <p:cNvPr id="39" name="Rounded Rectangle 38"/>
          <p:cNvSpPr/>
          <p:nvPr/>
        </p:nvSpPr>
        <p:spPr bwMode="auto">
          <a:xfrm>
            <a:off x="2525712" y="5380037"/>
            <a:ext cx="381000" cy="381000"/>
          </a:xfrm>
          <a:prstGeom prst="roundRect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</a:rPr>
              <a:t>M</a:t>
            </a:r>
          </a:p>
        </p:txBody>
      </p:sp>
      <p:sp>
        <p:nvSpPr>
          <p:cNvPr id="40" name="Rounded Rectangle 39"/>
          <p:cNvSpPr/>
          <p:nvPr/>
        </p:nvSpPr>
        <p:spPr bwMode="auto">
          <a:xfrm>
            <a:off x="2982912" y="5380037"/>
            <a:ext cx="381000" cy="381000"/>
          </a:xfrm>
          <a:prstGeom prst="roundRect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</a:rPr>
              <a:t>M</a:t>
            </a:r>
          </a:p>
        </p:txBody>
      </p:sp>
      <p:sp>
        <p:nvSpPr>
          <p:cNvPr id="41" name="Rounded Rectangle 40"/>
          <p:cNvSpPr/>
          <p:nvPr/>
        </p:nvSpPr>
        <p:spPr bwMode="auto">
          <a:xfrm>
            <a:off x="3440112" y="5380037"/>
            <a:ext cx="381000" cy="381000"/>
          </a:xfrm>
          <a:prstGeom prst="roundRect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</a:rPr>
              <a:t>F</a:t>
            </a:r>
          </a:p>
        </p:txBody>
      </p:sp>
      <p:sp>
        <p:nvSpPr>
          <p:cNvPr id="42" name="Rounded Rectangle 41"/>
          <p:cNvSpPr/>
          <p:nvPr/>
        </p:nvSpPr>
        <p:spPr bwMode="auto">
          <a:xfrm>
            <a:off x="3897312" y="5380037"/>
            <a:ext cx="381000" cy="381000"/>
          </a:xfrm>
          <a:prstGeom prst="roundRect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</a:rPr>
              <a:t>L</a:t>
            </a:r>
          </a:p>
        </p:txBody>
      </p:sp>
      <p:sp>
        <p:nvSpPr>
          <p:cNvPr id="53" name="Rounded Rectangle 52"/>
          <p:cNvSpPr/>
          <p:nvPr/>
        </p:nvSpPr>
        <p:spPr bwMode="auto">
          <a:xfrm>
            <a:off x="5345112" y="4465637"/>
            <a:ext cx="381000" cy="381000"/>
          </a:xfrm>
          <a:prstGeom prst="roundRect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</a:rPr>
              <a:t>M</a:t>
            </a:r>
          </a:p>
        </p:txBody>
      </p:sp>
      <p:sp>
        <p:nvSpPr>
          <p:cNvPr id="54" name="Rounded Rectangle 53"/>
          <p:cNvSpPr/>
          <p:nvPr/>
        </p:nvSpPr>
        <p:spPr bwMode="auto">
          <a:xfrm>
            <a:off x="5726112" y="4465637"/>
            <a:ext cx="381000" cy="381000"/>
          </a:xfrm>
          <a:prstGeom prst="roundRect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</a:rPr>
              <a:t>M</a:t>
            </a:r>
          </a:p>
        </p:txBody>
      </p:sp>
      <p:sp>
        <p:nvSpPr>
          <p:cNvPr id="55" name="Rounded Rectangle 54"/>
          <p:cNvSpPr/>
          <p:nvPr/>
        </p:nvSpPr>
        <p:spPr bwMode="auto">
          <a:xfrm>
            <a:off x="6107112" y="4465637"/>
            <a:ext cx="381000" cy="381000"/>
          </a:xfrm>
          <a:prstGeom prst="roundRect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</a:rPr>
              <a:t>M</a:t>
            </a:r>
          </a:p>
        </p:txBody>
      </p:sp>
      <p:sp>
        <p:nvSpPr>
          <p:cNvPr id="56" name="Rounded Rectangle 55"/>
          <p:cNvSpPr/>
          <p:nvPr/>
        </p:nvSpPr>
        <p:spPr bwMode="auto">
          <a:xfrm>
            <a:off x="6488112" y="4465637"/>
            <a:ext cx="381000" cy="381000"/>
          </a:xfrm>
          <a:prstGeom prst="roundRect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</a:rPr>
              <a:t>M</a:t>
            </a:r>
          </a:p>
        </p:txBody>
      </p:sp>
      <p:sp>
        <p:nvSpPr>
          <p:cNvPr id="57" name="Rounded Rectangle 56"/>
          <p:cNvSpPr/>
          <p:nvPr/>
        </p:nvSpPr>
        <p:spPr bwMode="auto">
          <a:xfrm>
            <a:off x="6869112" y="4465637"/>
            <a:ext cx="381000" cy="381000"/>
          </a:xfrm>
          <a:prstGeom prst="roundRect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</a:rPr>
              <a:t>M</a:t>
            </a:r>
          </a:p>
        </p:txBody>
      </p:sp>
      <p:sp>
        <p:nvSpPr>
          <p:cNvPr id="58" name="Rounded Rectangle 57"/>
          <p:cNvSpPr/>
          <p:nvPr/>
        </p:nvSpPr>
        <p:spPr bwMode="auto">
          <a:xfrm>
            <a:off x="7250112" y="4465637"/>
            <a:ext cx="381000" cy="381000"/>
          </a:xfrm>
          <a:prstGeom prst="roundRect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</a:rPr>
              <a:t>M</a:t>
            </a:r>
          </a:p>
        </p:txBody>
      </p:sp>
      <p:sp>
        <p:nvSpPr>
          <p:cNvPr id="59" name="Rounded Rectangle 58"/>
          <p:cNvSpPr/>
          <p:nvPr/>
        </p:nvSpPr>
        <p:spPr bwMode="auto">
          <a:xfrm>
            <a:off x="7631112" y="4465637"/>
            <a:ext cx="381000" cy="381000"/>
          </a:xfrm>
          <a:prstGeom prst="roundRect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</a:rPr>
              <a:t>M</a:t>
            </a:r>
          </a:p>
        </p:txBody>
      </p:sp>
      <p:sp>
        <p:nvSpPr>
          <p:cNvPr id="60" name="Rounded Rectangle 59"/>
          <p:cNvSpPr/>
          <p:nvPr/>
        </p:nvSpPr>
        <p:spPr bwMode="auto">
          <a:xfrm>
            <a:off x="8012112" y="4465637"/>
            <a:ext cx="381000" cy="381000"/>
          </a:xfrm>
          <a:prstGeom prst="roundRect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</a:rPr>
              <a:t>M</a:t>
            </a:r>
          </a:p>
        </p:txBody>
      </p:sp>
      <p:sp>
        <p:nvSpPr>
          <p:cNvPr id="70" name="Rounded Rectangle 69"/>
          <p:cNvSpPr/>
          <p:nvPr/>
        </p:nvSpPr>
        <p:spPr bwMode="auto">
          <a:xfrm>
            <a:off x="5345112" y="4846637"/>
            <a:ext cx="381000" cy="381000"/>
          </a:xfrm>
          <a:prstGeom prst="roundRect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</a:rPr>
              <a:t>M</a:t>
            </a:r>
          </a:p>
        </p:txBody>
      </p:sp>
      <p:sp>
        <p:nvSpPr>
          <p:cNvPr id="71" name="Rounded Rectangle 70"/>
          <p:cNvSpPr/>
          <p:nvPr/>
        </p:nvSpPr>
        <p:spPr bwMode="auto">
          <a:xfrm>
            <a:off x="5726112" y="4846637"/>
            <a:ext cx="381000" cy="381000"/>
          </a:xfrm>
          <a:prstGeom prst="roundRect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</a:rPr>
              <a:t>M</a:t>
            </a:r>
          </a:p>
        </p:txBody>
      </p:sp>
      <p:sp>
        <p:nvSpPr>
          <p:cNvPr id="72" name="Rounded Rectangle 71"/>
          <p:cNvSpPr/>
          <p:nvPr/>
        </p:nvSpPr>
        <p:spPr bwMode="auto">
          <a:xfrm>
            <a:off x="6107112" y="4846637"/>
            <a:ext cx="381000" cy="381000"/>
          </a:xfrm>
          <a:prstGeom prst="roundRect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</a:rPr>
              <a:t>M</a:t>
            </a:r>
          </a:p>
        </p:txBody>
      </p:sp>
      <p:sp>
        <p:nvSpPr>
          <p:cNvPr id="73" name="Rounded Rectangle 72"/>
          <p:cNvSpPr/>
          <p:nvPr/>
        </p:nvSpPr>
        <p:spPr bwMode="auto">
          <a:xfrm>
            <a:off x="6488112" y="4846637"/>
            <a:ext cx="381000" cy="381000"/>
          </a:xfrm>
          <a:prstGeom prst="roundRect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</a:rPr>
              <a:t>M</a:t>
            </a:r>
          </a:p>
        </p:txBody>
      </p:sp>
      <p:sp>
        <p:nvSpPr>
          <p:cNvPr id="74" name="Rounded Rectangle 73"/>
          <p:cNvSpPr/>
          <p:nvPr/>
        </p:nvSpPr>
        <p:spPr bwMode="auto">
          <a:xfrm>
            <a:off x="6869112" y="4846637"/>
            <a:ext cx="381000" cy="381000"/>
          </a:xfrm>
          <a:prstGeom prst="roundRect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</a:rPr>
              <a:t>M</a:t>
            </a:r>
          </a:p>
        </p:txBody>
      </p:sp>
      <p:sp>
        <p:nvSpPr>
          <p:cNvPr id="75" name="Rounded Rectangle 74"/>
          <p:cNvSpPr/>
          <p:nvPr/>
        </p:nvSpPr>
        <p:spPr bwMode="auto">
          <a:xfrm>
            <a:off x="7250112" y="4846637"/>
            <a:ext cx="381000" cy="381000"/>
          </a:xfrm>
          <a:prstGeom prst="roundRect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</a:rPr>
              <a:t>M</a:t>
            </a:r>
          </a:p>
        </p:txBody>
      </p:sp>
      <p:sp>
        <p:nvSpPr>
          <p:cNvPr id="76" name="Rounded Rectangle 75"/>
          <p:cNvSpPr/>
          <p:nvPr/>
        </p:nvSpPr>
        <p:spPr bwMode="auto">
          <a:xfrm>
            <a:off x="7631112" y="4846637"/>
            <a:ext cx="381000" cy="381000"/>
          </a:xfrm>
          <a:prstGeom prst="roundRect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</a:rPr>
              <a:t>M</a:t>
            </a:r>
          </a:p>
        </p:txBody>
      </p:sp>
      <p:sp>
        <p:nvSpPr>
          <p:cNvPr id="77" name="Rounded Rectangle 76"/>
          <p:cNvSpPr/>
          <p:nvPr/>
        </p:nvSpPr>
        <p:spPr bwMode="auto">
          <a:xfrm>
            <a:off x="8012112" y="4846637"/>
            <a:ext cx="381000" cy="381000"/>
          </a:xfrm>
          <a:prstGeom prst="roundRect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</a:rPr>
              <a:t>M</a:t>
            </a:r>
          </a:p>
        </p:txBody>
      </p:sp>
      <p:sp>
        <p:nvSpPr>
          <p:cNvPr id="78" name="Rounded Rectangle 77"/>
          <p:cNvSpPr/>
          <p:nvPr/>
        </p:nvSpPr>
        <p:spPr bwMode="auto">
          <a:xfrm>
            <a:off x="5421312" y="5380037"/>
            <a:ext cx="381000" cy="381000"/>
          </a:xfrm>
          <a:prstGeom prst="roundRect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</a:rPr>
              <a:t>D</a:t>
            </a:r>
          </a:p>
        </p:txBody>
      </p:sp>
      <p:sp>
        <p:nvSpPr>
          <p:cNvPr id="79" name="Rounded Rectangle 78"/>
          <p:cNvSpPr/>
          <p:nvPr/>
        </p:nvSpPr>
        <p:spPr bwMode="auto">
          <a:xfrm>
            <a:off x="5421312" y="6218237"/>
            <a:ext cx="381000" cy="381000"/>
          </a:xfrm>
          <a:prstGeom prst="roundRect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</a:rPr>
              <a:t>F</a:t>
            </a:r>
          </a:p>
        </p:txBody>
      </p:sp>
      <p:sp>
        <p:nvSpPr>
          <p:cNvPr id="80" name="Rounded Rectangle 79"/>
          <p:cNvSpPr/>
          <p:nvPr/>
        </p:nvSpPr>
        <p:spPr bwMode="auto">
          <a:xfrm>
            <a:off x="5878512" y="6218237"/>
            <a:ext cx="381000" cy="381000"/>
          </a:xfrm>
          <a:prstGeom prst="roundRect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</a:rPr>
              <a:t>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entagon 11"/>
          <p:cNvSpPr/>
          <p:nvPr/>
        </p:nvSpPr>
        <p:spPr bwMode="auto">
          <a:xfrm>
            <a:off x="773112" y="1493837"/>
            <a:ext cx="9079992" cy="5562600"/>
          </a:xfrm>
          <a:prstGeom prst="homePlate">
            <a:avLst/>
          </a:prstGeom>
          <a:solidFill>
            <a:schemeClr val="bg2">
              <a:alpha val="57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108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dirty="0" smtClean="0"/>
              <a:t>Traditional Application Deployment</a:t>
            </a:r>
            <a:endParaRPr lang="en-US" sz="4800" b="1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7BAA2B-477D-4A42-ADB1-2085E37C0D0C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graphicFrame>
        <p:nvGraphicFramePr>
          <p:cNvPr id="10" name="Diagram 9"/>
          <p:cNvGraphicFramePr/>
          <p:nvPr/>
        </p:nvGraphicFramePr>
        <p:xfrm>
          <a:off x="3059112" y="1890359"/>
          <a:ext cx="6720417" cy="44802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Rounded Rectangle 10"/>
          <p:cNvSpPr/>
          <p:nvPr/>
        </p:nvSpPr>
        <p:spPr bwMode="auto">
          <a:xfrm>
            <a:off x="6792912" y="5227637"/>
            <a:ext cx="1066800" cy="762000"/>
          </a:xfrm>
          <a:prstGeom prst="round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Object Store</a:t>
            </a:r>
          </a:p>
        </p:txBody>
      </p:sp>
      <p:sp>
        <p:nvSpPr>
          <p:cNvPr id="82947" name="computr3"/>
          <p:cNvSpPr>
            <a:spLocks noEditPoints="1" noChangeArrowheads="1"/>
          </p:cNvSpPr>
          <p:nvPr/>
        </p:nvSpPr>
        <p:spPr bwMode="auto">
          <a:xfrm>
            <a:off x="87312" y="2941637"/>
            <a:ext cx="2362200" cy="2133600"/>
          </a:xfrm>
          <a:custGeom>
            <a:avLst/>
            <a:gdLst>
              <a:gd name="T0" fmla="*/ 0 w 21600"/>
              <a:gd name="T1" fmla="*/ 10800 h 21600"/>
              <a:gd name="T2" fmla="*/ 10800 w 21600"/>
              <a:gd name="T3" fmla="*/ 0 h 21600"/>
              <a:gd name="T4" fmla="*/ 10800 w 21600"/>
              <a:gd name="T5" fmla="*/ 21600 h 21600"/>
              <a:gd name="T6" fmla="*/ 18135 w 21600"/>
              <a:gd name="T7" fmla="*/ 10800 h 21600"/>
              <a:gd name="T8" fmla="*/ 7811 w 21600"/>
              <a:gd name="T9" fmla="*/ 2584 h 21600"/>
              <a:gd name="T10" fmla="*/ 16359 w 21600"/>
              <a:gd name="T11" fmla="*/ 1176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8250" y="17743"/>
                </a:moveTo>
                <a:lnTo>
                  <a:pt x="17557" y="16971"/>
                </a:lnTo>
                <a:lnTo>
                  <a:pt x="5429" y="16971"/>
                </a:lnTo>
                <a:lnTo>
                  <a:pt x="4736" y="17743"/>
                </a:lnTo>
                <a:lnTo>
                  <a:pt x="18250" y="17743"/>
                </a:lnTo>
                <a:close/>
              </a:path>
              <a:path w="21600" h="21600" extrusionOk="0">
                <a:moveTo>
                  <a:pt x="18250" y="17743"/>
                </a:moveTo>
                <a:moveTo>
                  <a:pt x="19405" y="19131"/>
                </a:moveTo>
                <a:lnTo>
                  <a:pt x="18712" y="18360"/>
                </a:lnTo>
                <a:lnTo>
                  <a:pt x="4274" y="18360"/>
                </a:lnTo>
                <a:lnTo>
                  <a:pt x="3581" y="19131"/>
                </a:lnTo>
                <a:lnTo>
                  <a:pt x="19405" y="19131"/>
                </a:lnTo>
                <a:close/>
              </a:path>
              <a:path w="21600" h="21600" extrusionOk="0">
                <a:moveTo>
                  <a:pt x="19405" y="19131"/>
                </a:moveTo>
                <a:moveTo>
                  <a:pt x="20560" y="20520"/>
                </a:moveTo>
                <a:lnTo>
                  <a:pt x="19867" y="19749"/>
                </a:lnTo>
                <a:lnTo>
                  <a:pt x="3119" y="19749"/>
                </a:lnTo>
                <a:lnTo>
                  <a:pt x="2426" y="20520"/>
                </a:lnTo>
                <a:lnTo>
                  <a:pt x="20560" y="20520"/>
                </a:lnTo>
                <a:close/>
              </a:path>
              <a:path w="21600" h="21600" extrusionOk="0">
                <a:moveTo>
                  <a:pt x="20560" y="20520"/>
                </a:moveTo>
                <a:moveTo>
                  <a:pt x="4620" y="16971"/>
                </a:moveTo>
                <a:lnTo>
                  <a:pt x="5313" y="16200"/>
                </a:lnTo>
                <a:lnTo>
                  <a:pt x="7624" y="16200"/>
                </a:lnTo>
                <a:lnTo>
                  <a:pt x="7624" y="14194"/>
                </a:lnTo>
                <a:lnTo>
                  <a:pt x="5891" y="14194"/>
                </a:lnTo>
                <a:lnTo>
                  <a:pt x="5891" y="0"/>
                </a:lnTo>
                <a:lnTo>
                  <a:pt x="12013" y="0"/>
                </a:lnTo>
                <a:lnTo>
                  <a:pt x="18135" y="0"/>
                </a:lnTo>
                <a:lnTo>
                  <a:pt x="18135" y="10800"/>
                </a:lnTo>
                <a:lnTo>
                  <a:pt x="18135" y="14194"/>
                </a:lnTo>
                <a:lnTo>
                  <a:pt x="16402" y="14194"/>
                </a:lnTo>
                <a:lnTo>
                  <a:pt x="16402" y="16200"/>
                </a:lnTo>
                <a:lnTo>
                  <a:pt x="17788" y="16200"/>
                </a:lnTo>
                <a:lnTo>
                  <a:pt x="19059" y="17743"/>
                </a:lnTo>
                <a:lnTo>
                  <a:pt x="21022" y="19903"/>
                </a:lnTo>
                <a:lnTo>
                  <a:pt x="21253" y="20057"/>
                </a:lnTo>
                <a:lnTo>
                  <a:pt x="21369" y="20366"/>
                </a:lnTo>
                <a:lnTo>
                  <a:pt x="21600" y="20674"/>
                </a:lnTo>
                <a:lnTo>
                  <a:pt x="21600" y="20829"/>
                </a:lnTo>
                <a:lnTo>
                  <a:pt x="21600" y="20983"/>
                </a:lnTo>
                <a:lnTo>
                  <a:pt x="21600" y="21137"/>
                </a:lnTo>
                <a:lnTo>
                  <a:pt x="21600" y="21291"/>
                </a:lnTo>
                <a:lnTo>
                  <a:pt x="21484" y="21446"/>
                </a:lnTo>
                <a:lnTo>
                  <a:pt x="21369" y="21446"/>
                </a:lnTo>
                <a:lnTo>
                  <a:pt x="21138" y="21600"/>
                </a:lnTo>
                <a:lnTo>
                  <a:pt x="21022" y="21600"/>
                </a:lnTo>
                <a:lnTo>
                  <a:pt x="10973" y="21600"/>
                </a:lnTo>
                <a:lnTo>
                  <a:pt x="2079" y="21600"/>
                </a:lnTo>
                <a:lnTo>
                  <a:pt x="1848" y="21600"/>
                </a:lnTo>
                <a:lnTo>
                  <a:pt x="1733" y="21446"/>
                </a:lnTo>
                <a:lnTo>
                  <a:pt x="1617" y="21446"/>
                </a:lnTo>
                <a:lnTo>
                  <a:pt x="1502" y="21291"/>
                </a:lnTo>
                <a:lnTo>
                  <a:pt x="1386" y="21291"/>
                </a:lnTo>
                <a:lnTo>
                  <a:pt x="1386" y="21137"/>
                </a:lnTo>
                <a:lnTo>
                  <a:pt x="1386" y="20983"/>
                </a:lnTo>
                <a:lnTo>
                  <a:pt x="1386" y="20829"/>
                </a:lnTo>
                <a:lnTo>
                  <a:pt x="1502" y="20674"/>
                </a:lnTo>
                <a:lnTo>
                  <a:pt x="1617" y="20366"/>
                </a:lnTo>
                <a:lnTo>
                  <a:pt x="1733" y="20057"/>
                </a:lnTo>
                <a:lnTo>
                  <a:pt x="1964" y="19903"/>
                </a:lnTo>
                <a:lnTo>
                  <a:pt x="0" y="19903"/>
                </a:lnTo>
                <a:lnTo>
                  <a:pt x="0" y="10800"/>
                </a:lnTo>
                <a:lnTo>
                  <a:pt x="0" y="2777"/>
                </a:lnTo>
                <a:lnTo>
                  <a:pt x="4620" y="2777"/>
                </a:lnTo>
                <a:lnTo>
                  <a:pt x="4620" y="16971"/>
                </a:lnTo>
                <a:moveTo>
                  <a:pt x="4620" y="16971"/>
                </a:moveTo>
                <a:moveTo>
                  <a:pt x="4620" y="16971"/>
                </a:moveTo>
                <a:lnTo>
                  <a:pt x="4158" y="17434"/>
                </a:lnTo>
                <a:lnTo>
                  <a:pt x="2541" y="19286"/>
                </a:lnTo>
                <a:lnTo>
                  <a:pt x="1964" y="19903"/>
                </a:lnTo>
                <a:lnTo>
                  <a:pt x="4620" y="16971"/>
                </a:lnTo>
                <a:close/>
              </a:path>
              <a:path w="21600" h="21600" extrusionOk="0">
                <a:moveTo>
                  <a:pt x="7624" y="2314"/>
                </a:moveTo>
                <a:moveTo>
                  <a:pt x="16402" y="2314"/>
                </a:moveTo>
                <a:lnTo>
                  <a:pt x="16402" y="11880"/>
                </a:lnTo>
                <a:lnTo>
                  <a:pt x="7624" y="11880"/>
                </a:lnTo>
                <a:lnTo>
                  <a:pt x="7624" y="2314"/>
                </a:lnTo>
                <a:close/>
              </a:path>
              <a:path w="21600" h="21600" extrusionOk="0">
                <a:moveTo>
                  <a:pt x="578" y="4011"/>
                </a:moveTo>
                <a:moveTo>
                  <a:pt x="4043" y="4011"/>
                </a:moveTo>
                <a:lnTo>
                  <a:pt x="4043" y="4320"/>
                </a:lnTo>
                <a:lnTo>
                  <a:pt x="578" y="4320"/>
                </a:lnTo>
                <a:lnTo>
                  <a:pt x="578" y="4011"/>
                </a:lnTo>
                <a:close/>
                <a:moveTo>
                  <a:pt x="7624" y="14194"/>
                </a:moveTo>
                <a:lnTo>
                  <a:pt x="16402" y="14194"/>
                </a:lnTo>
                <a:lnTo>
                  <a:pt x="16402" y="16200"/>
                </a:lnTo>
                <a:lnTo>
                  <a:pt x="7624" y="16200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68312" y="5411069"/>
            <a:ext cx="1659429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Single Server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198437"/>
            <a:ext cx="9070975" cy="1171575"/>
          </a:xfrm>
        </p:spPr>
        <p:txBody>
          <a:bodyPr tIns="38808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b="1" dirty="0" smtClean="0"/>
              <a:t>RUSLE2 - Provisioning Variation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7BAA2B-477D-4A42-ADB1-2085E37C0D0C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grpSp>
        <p:nvGrpSpPr>
          <p:cNvPr id="2" name="Group 4"/>
          <p:cNvGrpSpPr/>
          <p:nvPr/>
        </p:nvGrpSpPr>
        <p:grpSpPr>
          <a:xfrm>
            <a:off x="392112" y="1112837"/>
            <a:ext cx="1085850" cy="1234679"/>
            <a:chOff x="4735512" y="2103437"/>
            <a:chExt cx="1447800" cy="1646238"/>
          </a:xfrm>
        </p:grpSpPr>
        <p:sp>
          <p:nvSpPr>
            <p:cNvPr id="6" name="Rectangle 5"/>
            <p:cNvSpPr/>
            <p:nvPr/>
          </p:nvSpPr>
          <p:spPr>
            <a:xfrm>
              <a:off x="4735512" y="2103437"/>
              <a:ext cx="1447800" cy="164623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rIns="91440" rtlCol="0" anchor="t" anchorCtr="0"/>
            <a:lstStyle/>
            <a:p>
              <a:r>
                <a:rPr lang="en-US" b="1" dirty="0" smtClean="0"/>
                <a:t>V1</a:t>
              </a:r>
              <a:endParaRPr lang="en-US" b="1" dirty="0"/>
            </a:p>
          </p:txBody>
        </p:sp>
        <p:sp>
          <p:nvSpPr>
            <p:cNvPr id="7" name="Rounded Rectangle 6"/>
            <p:cNvSpPr/>
            <p:nvPr/>
          </p:nvSpPr>
          <p:spPr bwMode="auto">
            <a:xfrm>
              <a:off x="4887912" y="2463983"/>
              <a:ext cx="1143000" cy="1133292"/>
            </a:xfrm>
            <a:prstGeom prst="round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b" anchorCtr="1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16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 bwMode="auto">
            <a:xfrm>
              <a:off x="5040312" y="2606675"/>
              <a:ext cx="381000" cy="381000"/>
            </a:xfrm>
            <a:prstGeom prst="roundRect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Monotype Corsiva" pitchFamily="66" charset="0"/>
                </a:rPr>
                <a:t>M</a:t>
              </a:r>
            </a:p>
          </p:txBody>
        </p:sp>
        <p:sp>
          <p:nvSpPr>
            <p:cNvPr id="9" name="Rounded Rectangle 8"/>
            <p:cNvSpPr/>
            <p:nvPr/>
          </p:nvSpPr>
          <p:spPr bwMode="auto">
            <a:xfrm>
              <a:off x="5497512" y="2606675"/>
              <a:ext cx="381000" cy="381000"/>
            </a:xfrm>
            <a:prstGeom prst="roundRect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Monotype Corsiva" pitchFamily="66" charset="0"/>
                </a:rPr>
                <a:t>D</a:t>
              </a:r>
            </a:p>
          </p:txBody>
        </p:sp>
        <p:sp>
          <p:nvSpPr>
            <p:cNvPr id="10" name="Rounded Rectangle 9"/>
            <p:cNvSpPr/>
            <p:nvPr/>
          </p:nvSpPr>
          <p:spPr bwMode="auto">
            <a:xfrm>
              <a:off x="5040312" y="3063875"/>
              <a:ext cx="381000" cy="381000"/>
            </a:xfrm>
            <a:prstGeom prst="roundRect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Monotype Corsiva" pitchFamily="66" charset="0"/>
                </a:rPr>
                <a:t>F</a:t>
              </a:r>
              <a:endPara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</a:endParaRPr>
            </a:p>
          </p:txBody>
        </p:sp>
        <p:sp>
          <p:nvSpPr>
            <p:cNvPr id="11" name="Rounded Rectangle 10"/>
            <p:cNvSpPr/>
            <p:nvPr/>
          </p:nvSpPr>
          <p:spPr bwMode="auto">
            <a:xfrm>
              <a:off x="5497512" y="3063875"/>
              <a:ext cx="381000" cy="381000"/>
            </a:xfrm>
            <a:prstGeom prst="roundRect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Monotype Corsiva" pitchFamily="66" charset="0"/>
                </a:rPr>
                <a:t>L</a:t>
              </a:r>
            </a:p>
          </p:txBody>
        </p:sp>
      </p:grpSp>
      <p:grpSp>
        <p:nvGrpSpPr>
          <p:cNvPr id="3" name="Group 11"/>
          <p:cNvGrpSpPr/>
          <p:nvPr/>
        </p:nvGrpSpPr>
        <p:grpSpPr>
          <a:xfrm>
            <a:off x="1611312" y="1112837"/>
            <a:ext cx="2000250" cy="1234679"/>
            <a:chOff x="6335712" y="2103437"/>
            <a:chExt cx="2667000" cy="1646238"/>
          </a:xfrm>
        </p:grpSpPr>
        <p:sp>
          <p:nvSpPr>
            <p:cNvPr id="13" name="Rectangle 12"/>
            <p:cNvSpPr/>
            <p:nvPr/>
          </p:nvSpPr>
          <p:spPr>
            <a:xfrm>
              <a:off x="6335712" y="2103437"/>
              <a:ext cx="2667000" cy="164623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rIns="91440" rtlCol="0" anchor="t" anchorCtr="0"/>
            <a:lstStyle/>
            <a:p>
              <a:r>
                <a:rPr lang="en-US" b="1" dirty="0" smtClean="0"/>
                <a:t>V2</a:t>
              </a:r>
              <a:endParaRPr lang="en-US" b="1" dirty="0"/>
            </a:p>
          </p:txBody>
        </p:sp>
        <p:sp>
          <p:nvSpPr>
            <p:cNvPr id="14" name="Rounded Rectangle 13"/>
            <p:cNvSpPr/>
            <p:nvPr/>
          </p:nvSpPr>
          <p:spPr bwMode="auto">
            <a:xfrm>
              <a:off x="6488112" y="2463983"/>
              <a:ext cx="1143000" cy="1133292"/>
            </a:xfrm>
            <a:prstGeom prst="round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b" anchorCtr="1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16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15" name="Rounded Rectangle 14"/>
            <p:cNvSpPr/>
            <p:nvPr/>
          </p:nvSpPr>
          <p:spPr bwMode="auto">
            <a:xfrm>
              <a:off x="6640512" y="2606675"/>
              <a:ext cx="381000" cy="381000"/>
            </a:xfrm>
            <a:prstGeom prst="roundRect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Monotype Corsiva" pitchFamily="66" charset="0"/>
                </a:rPr>
                <a:t>M</a:t>
              </a:r>
            </a:p>
          </p:txBody>
        </p:sp>
        <p:sp>
          <p:nvSpPr>
            <p:cNvPr id="16" name="Rounded Rectangle 15"/>
            <p:cNvSpPr/>
            <p:nvPr/>
          </p:nvSpPr>
          <p:spPr bwMode="auto">
            <a:xfrm>
              <a:off x="7707312" y="2463983"/>
              <a:ext cx="1143000" cy="1133292"/>
            </a:xfrm>
            <a:prstGeom prst="round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b" anchorCtr="1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16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 bwMode="auto">
            <a:xfrm>
              <a:off x="7859712" y="2606675"/>
              <a:ext cx="381000" cy="381000"/>
            </a:xfrm>
            <a:prstGeom prst="roundRect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Monotype Corsiva" pitchFamily="66" charset="0"/>
                </a:rPr>
                <a:t>D</a:t>
              </a:r>
              <a:endPara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 bwMode="auto">
            <a:xfrm>
              <a:off x="8316912" y="2606675"/>
              <a:ext cx="381000" cy="381000"/>
            </a:xfrm>
            <a:prstGeom prst="roundRect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Monotype Corsiva" pitchFamily="66" charset="0"/>
                </a:rPr>
                <a:t>F</a:t>
              </a:r>
            </a:p>
          </p:txBody>
        </p:sp>
        <p:sp>
          <p:nvSpPr>
            <p:cNvPr id="19" name="Rounded Rectangle 18"/>
            <p:cNvSpPr/>
            <p:nvPr/>
          </p:nvSpPr>
          <p:spPr bwMode="auto">
            <a:xfrm>
              <a:off x="7859712" y="3063875"/>
              <a:ext cx="381000" cy="381000"/>
            </a:xfrm>
            <a:prstGeom prst="roundRect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Monotype Corsiva" pitchFamily="66" charset="0"/>
                </a:rPr>
                <a:t>L</a:t>
              </a:r>
            </a:p>
          </p:txBody>
        </p:sp>
      </p:grpSp>
      <p:grpSp>
        <p:nvGrpSpPr>
          <p:cNvPr id="5" name="Group 19"/>
          <p:cNvGrpSpPr/>
          <p:nvPr/>
        </p:nvGrpSpPr>
        <p:grpSpPr>
          <a:xfrm>
            <a:off x="3725862" y="1128316"/>
            <a:ext cx="3829050" cy="1234679"/>
            <a:chOff x="4735512" y="3886199"/>
            <a:chExt cx="5105400" cy="1646238"/>
          </a:xfrm>
        </p:grpSpPr>
        <p:sp>
          <p:nvSpPr>
            <p:cNvPr id="21" name="Rectangle 20"/>
            <p:cNvSpPr/>
            <p:nvPr/>
          </p:nvSpPr>
          <p:spPr>
            <a:xfrm>
              <a:off x="4735512" y="3886199"/>
              <a:ext cx="5105400" cy="164623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rIns="91440" rtlCol="0" anchor="t" anchorCtr="0"/>
            <a:lstStyle/>
            <a:p>
              <a:r>
                <a:rPr lang="en-US" b="1" dirty="0" smtClean="0"/>
                <a:t>V3</a:t>
              </a:r>
              <a:endParaRPr lang="en-US" b="1" dirty="0"/>
            </a:p>
          </p:txBody>
        </p:sp>
        <p:sp>
          <p:nvSpPr>
            <p:cNvPr id="22" name="Rounded Rectangle 21"/>
            <p:cNvSpPr/>
            <p:nvPr/>
          </p:nvSpPr>
          <p:spPr bwMode="auto">
            <a:xfrm>
              <a:off x="4887912" y="4237037"/>
              <a:ext cx="1143000" cy="1133292"/>
            </a:xfrm>
            <a:prstGeom prst="round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b" anchorCtr="1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16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23" name="Rounded Rectangle 22"/>
            <p:cNvSpPr/>
            <p:nvPr/>
          </p:nvSpPr>
          <p:spPr bwMode="auto">
            <a:xfrm>
              <a:off x="5040312" y="4379729"/>
              <a:ext cx="381000" cy="381000"/>
            </a:xfrm>
            <a:prstGeom prst="roundRect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Monotype Corsiva" pitchFamily="66" charset="0"/>
                </a:rPr>
                <a:t>M</a:t>
              </a:r>
              <a:endPara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</a:endParaRPr>
            </a:p>
          </p:txBody>
        </p:sp>
        <p:sp>
          <p:nvSpPr>
            <p:cNvPr id="24" name="Rounded Rectangle 23"/>
            <p:cNvSpPr/>
            <p:nvPr/>
          </p:nvSpPr>
          <p:spPr bwMode="auto">
            <a:xfrm>
              <a:off x="6107112" y="4237037"/>
              <a:ext cx="1143000" cy="1133292"/>
            </a:xfrm>
            <a:prstGeom prst="round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b" anchorCtr="1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16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25" name="Rounded Rectangle 24"/>
            <p:cNvSpPr/>
            <p:nvPr/>
          </p:nvSpPr>
          <p:spPr bwMode="auto">
            <a:xfrm>
              <a:off x="6259512" y="4379729"/>
              <a:ext cx="381000" cy="381000"/>
            </a:xfrm>
            <a:prstGeom prst="roundRect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lang="en-US" sz="2000" b="1" dirty="0" smtClean="0">
                  <a:solidFill>
                    <a:schemeClr val="bg1"/>
                  </a:solidFill>
                  <a:latin typeface="Monotype Corsiva" pitchFamily="66" charset="0"/>
                </a:rPr>
                <a:t>D</a:t>
              </a:r>
              <a:endPara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</a:endParaRPr>
            </a:p>
          </p:txBody>
        </p:sp>
        <p:sp>
          <p:nvSpPr>
            <p:cNvPr id="26" name="Rounded Rectangle 25"/>
            <p:cNvSpPr/>
            <p:nvPr/>
          </p:nvSpPr>
          <p:spPr bwMode="auto">
            <a:xfrm>
              <a:off x="7326312" y="4237037"/>
              <a:ext cx="1143000" cy="1133292"/>
            </a:xfrm>
            <a:prstGeom prst="round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b" anchorCtr="1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16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27" name="Rounded Rectangle 26"/>
            <p:cNvSpPr/>
            <p:nvPr/>
          </p:nvSpPr>
          <p:spPr bwMode="auto">
            <a:xfrm>
              <a:off x="7478712" y="4379729"/>
              <a:ext cx="381000" cy="381000"/>
            </a:xfrm>
            <a:prstGeom prst="roundRect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lang="en-US" sz="2000" b="1" dirty="0" smtClean="0">
                  <a:solidFill>
                    <a:schemeClr val="bg1"/>
                  </a:solidFill>
                  <a:latin typeface="Monotype Corsiva" pitchFamily="66" charset="0"/>
                </a:rPr>
                <a:t>F</a:t>
              </a:r>
              <a:endPara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</a:endParaRPr>
            </a:p>
          </p:txBody>
        </p:sp>
        <p:sp>
          <p:nvSpPr>
            <p:cNvPr id="28" name="Rounded Rectangle 27"/>
            <p:cNvSpPr/>
            <p:nvPr/>
          </p:nvSpPr>
          <p:spPr bwMode="auto">
            <a:xfrm>
              <a:off x="8545512" y="4237037"/>
              <a:ext cx="1143000" cy="1133292"/>
            </a:xfrm>
            <a:prstGeom prst="round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b" anchorCtr="1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16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29" name="Rounded Rectangle 28"/>
            <p:cNvSpPr/>
            <p:nvPr/>
          </p:nvSpPr>
          <p:spPr bwMode="auto">
            <a:xfrm>
              <a:off x="8697912" y="4379729"/>
              <a:ext cx="381000" cy="381000"/>
            </a:xfrm>
            <a:prstGeom prst="roundRect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lang="en-US" sz="2000" b="1" dirty="0" smtClean="0">
                  <a:solidFill>
                    <a:schemeClr val="bg1"/>
                  </a:solidFill>
                  <a:latin typeface="Monotype Corsiva" pitchFamily="66" charset="0"/>
                </a:rPr>
                <a:t>L</a:t>
              </a:r>
              <a:endPara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</a:endParaRPr>
            </a:p>
          </p:txBody>
        </p:sp>
      </p:grpSp>
      <p:grpSp>
        <p:nvGrpSpPr>
          <p:cNvPr id="12" name="Group 29"/>
          <p:cNvGrpSpPr/>
          <p:nvPr/>
        </p:nvGrpSpPr>
        <p:grpSpPr>
          <a:xfrm>
            <a:off x="7688262" y="1128316"/>
            <a:ext cx="2000250" cy="1234679"/>
            <a:chOff x="4735512" y="5638799"/>
            <a:chExt cx="2667000" cy="1646238"/>
          </a:xfrm>
        </p:grpSpPr>
        <p:sp>
          <p:nvSpPr>
            <p:cNvPr id="31" name="Rectangle 30"/>
            <p:cNvSpPr/>
            <p:nvPr/>
          </p:nvSpPr>
          <p:spPr>
            <a:xfrm>
              <a:off x="4735512" y="5638799"/>
              <a:ext cx="2667000" cy="164623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rIns="91440" rtlCol="0" anchor="t" anchorCtr="0"/>
            <a:lstStyle/>
            <a:p>
              <a:r>
                <a:rPr lang="en-US" b="1" dirty="0" smtClean="0"/>
                <a:t>V4</a:t>
              </a:r>
              <a:endParaRPr lang="en-US" b="1" dirty="0"/>
            </a:p>
          </p:txBody>
        </p:sp>
        <p:sp>
          <p:nvSpPr>
            <p:cNvPr id="32" name="Rounded Rectangle 31"/>
            <p:cNvSpPr/>
            <p:nvPr/>
          </p:nvSpPr>
          <p:spPr bwMode="auto">
            <a:xfrm>
              <a:off x="4887912" y="5999345"/>
              <a:ext cx="1143000" cy="1133292"/>
            </a:xfrm>
            <a:prstGeom prst="round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b" anchorCtr="1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16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33" name="Rounded Rectangle 32"/>
            <p:cNvSpPr/>
            <p:nvPr/>
          </p:nvSpPr>
          <p:spPr bwMode="auto">
            <a:xfrm>
              <a:off x="5040312" y="6142037"/>
              <a:ext cx="381000" cy="381000"/>
            </a:xfrm>
            <a:prstGeom prst="roundRect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Monotype Corsiva" pitchFamily="66" charset="0"/>
                </a:rPr>
                <a:t>M</a:t>
              </a:r>
              <a:endParaRPr kumimoji="0" lang="en-US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</a:endParaRPr>
            </a:p>
          </p:txBody>
        </p:sp>
        <p:sp>
          <p:nvSpPr>
            <p:cNvPr id="34" name="Rounded Rectangle 33"/>
            <p:cNvSpPr/>
            <p:nvPr/>
          </p:nvSpPr>
          <p:spPr bwMode="auto">
            <a:xfrm>
              <a:off x="5497512" y="6142037"/>
              <a:ext cx="381000" cy="381000"/>
            </a:xfrm>
            <a:prstGeom prst="roundRect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Monotype Corsiva" pitchFamily="66" charset="0"/>
                </a:rPr>
                <a:t>L</a:t>
              </a:r>
            </a:p>
          </p:txBody>
        </p:sp>
        <p:sp>
          <p:nvSpPr>
            <p:cNvPr id="35" name="Rounded Rectangle 34"/>
            <p:cNvSpPr/>
            <p:nvPr/>
          </p:nvSpPr>
          <p:spPr bwMode="auto">
            <a:xfrm>
              <a:off x="5040312" y="6599237"/>
              <a:ext cx="381000" cy="381000"/>
            </a:xfrm>
            <a:prstGeom prst="roundRect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Monotype Corsiva" pitchFamily="66" charset="0"/>
                </a:rPr>
                <a:t>F</a:t>
              </a:r>
            </a:p>
          </p:txBody>
        </p:sp>
        <p:sp>
          <p:nvSpPr>
            <p:cNvPr id="36" name="Rounded Rectangle 35"/>
            <p:cNvSpPr/>
            <p:nvPr/>
          </p:nvSpPr>
          <p:spPr bwMode="auto">
            <a:xfrm>
              <a:off x="6107112" y="5989637"/>
              <a:ext cx="1143000" cy="1133292"/>
            </a:xfrm>
            <a:prstGeom prst="round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b" anchorCtr="1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16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37" name="Rounded Rectangle 36"/>
            <p:cNvSpPr/>
            <p:nvPr/>
          </p:nvSpPr>
          <p:spPr bwMode="auto">
            <a:xfrm>
              <a:off x="6259512" y="6132329"/>
              <a:ext cx="381000" cy="381000"/>
            </a:xfrm>
            <a:prstGeom prst="roundRect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Monotype Corsiva" pitchFamily="66" charset="0"/>
                </a:rPr>
                <a:t>D</a:t>
              </a:r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492" y="2349890"/>
            <a:ext cx="9007620" cy="5011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KVM Virtualization Overhead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7BAA2B-477D-4A42-ADB1-2085E37C0D0C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239712" y="1600200"/>
            <a:ext cx="5562600" cy="585216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468312" y="2377205"/>
            <a:ext cx="228600" cy="2209800"/>
          </a:xfrm>
          <a:prstGeom prst="roundRect">
            <a:avLst/>
          </a:prstGeom>
          <a:solidFill>
            <a:schemeClr val="accent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non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Network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773112" y="2377205"/>
            <a:ext cx="228600" cy="2209800"/>
          </a:xfrm>
          <a:prstGeom prst="roundRect">
            <a:avLst/>
          </a:prstGeom>
          <a:solidFill>
            <a:schemeClr val="accent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non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Disk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1077912" y="2377205"/>
            <a:ext cx="3733800" cy="2209800"/>
          </a:xfrm>
          <a:prstGeom prst="roundRect">
            <a:avLst/>
          </a:prstGeom>
          <a:solidFill>
            <a:schemeClr val="accent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CPU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4887912" y="2377205"/>
            <a:ext cx="685800" cy="2209800"/>
          </a:xfrm>
          <a:prstGeom prst="roundRect">
            <a:avLst/>
          </a:prstGeom>
          <a:solidFill>
            <a:schemeClr val="accent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non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b="1" dirty="0" smtClean="0"/>
              <a:t>Memory</a:t>
            </a:r>
            <a:endParaRPr kumimoji="0" lang="en-US" b="1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468312" y="5151437"/>
            <a:ext cx="685800" cy="2209800"/>
          </a:xfrm>
          <a:prstGeom prst="roundRect">
            <a:avLst/>
          </a:prstGeom>
          <a:solidFill>
            <a:schemeClr val="accent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non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Network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1230312" y="5151437"/>
            <a:ext cx="685800" cy="2209800"/>
          </a:xfrm>
          <a:prstGeom prst="roundRect">
            <a:avLst/>
          </a:prstGeom>
          <a:solidFill>
            <a:schemeClr val="accent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non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Disk</a:t>
            </a:r>
          </a:p>
        </p:txBody>
      </p:sp>
      <p:sp>
        <p:nvSpPr>
          <p:cNvPr id="12" name="Rounded Rectangle 11"/>
          <p:cNvSpPr/>
          <p:nvPr/>
        </p:nvSpPr>
        <p:spPr bwMode="auto">
          <a:xfrm>
            <a:off x="1992312" y="5151437"/>
            <a:ext cx="2819400" cy="2209800"/>
          </a:xfrm>
          <a:prstGeom prst="roundRect">
            <a:avLst/>
          </a:prstGeom>
          <a:solidFill>
            <a:schemeClr val="accent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non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CPU</a:t>
            </a:r>
          </a:p>
        </p:txBody>
      </p:sp>
      <p:sp>
        <p:nvSpPr>
          <p:cNvPr id="13" name="Rounded Rectangle 12"/>
          <p:cNvSpPr/>
          <p:nvPr/>
        </p:nvSpPr>
        <p:spPr bwMode="auto">
          <a:xfrm>
            <a:off x="4887912" y="5151437"/>
            <a:ext cx="685800" cy="2209800"/>
          </a:xfrm>
          <a:prstGeom prst="roundRect">
            <a:avLst/>
          </a:prstGeom>
          <a:solidFill>
            <a:schemeClr val="accent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non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b="1" dirty="0" smtClean="0"/>
              <a:t>Memory</a:t>
            </a:r>
            <a:endParaRPr kumimoji="0" lang="en-US" b="1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92312" y="1601069"/>
            <a:ext cx="2351926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Application Profiles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44512" y="2027237"/>
            <a:ext cx="1133644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D-bound</a:t>
            </a:r>
            <a:endParaRPr lang="en-US" b="1" u="sng" dirty="0"/>
          </a:p>
        </p:txBody>
      </p:sp>
      <p:sp>
        <p:nvSpPr>
          <p:cNvPr id="16" name="TextBox 15"/>
          <p:cNvSpPr txBox="1"/>
          <p:nvPr/>
        </p:nvSpPr>
        <p:spPr>
          <a:xfrm>
            <a:off x="544512" y="4770437"/>
            <a:ext cx="1159292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M-bound</a:t>
            </a:r>
            <a:endParaRPr lang="en-US" b="1" u="sng" dirty="0"/>
          </a:p>
        </p:txBody>
      </p:sp>
      <p:sp>
        <p:nvSpPr>
          <p:cNvPr id="17" name="Right Arrow 16"/>
          <p:cNvSpPr/>
          <p:nvPr/>
        </p:nvSpPr>
        <p:spPr bwMode="auto">
          <a:xfrm>
            <a:off x="5649912" y="2636837"/>
            <a:ext cx="1600200" cy="1676400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18" name="Right Arrow 17"/>
          <p:cNvSpPr/>
          <p:nvPr/>
        </p:nvSpPr>
        <p:spPr bwMode="auto">
          <a:xfrm>
            <a:off x="5649912" y="5380037"/>
            <a:ext cx="1600200" cy="1676400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233250" y="3017837"/>
            <a:ext cx="2531462" cy="8651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10.78%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115345" y="5810264"/>
            <a:ext cx="2877967" cy="8651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112.22%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21" name="Isosceles Triangle 20"/>
          <p:cNvSpPr/>
          <p:nvPr/>
        </p:nvSpPr>
        <p:spPr>
          <a:xfrm>
            <a:off x="7478712" y="3856037"/>
            <a:ext cx="1828800" cy="19050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b="1" dirty="0" smtClean="0"/>
              <a:t>Conclusions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>
              <a:buFont typeface="Arial" charset="0"/>
              <a:buChar char="•"/>
            </a:pPr>
            <a:r>
              <a:rPr lang="en-US" sz="2800" dirty="0" smtClean="0"/>
              <a:t>Application scaling </a:t>
            </a:r>
          </a:p>
          <a:p>
            <a:pPr lvl="1" eaLnBrk="1">
              <a:buFont typeface="Arial" charset="0"/>
              <a:buChar char="•"/>
            </a:pPr>
            <a:r>
              <a:rPr lang="en-US" sz="2400" dirty="0" smtClean="0"/>
              <a:t>Applications with different profiles (CPU, I/O, network) present different scaling bottlenecks</a:t>
            </a:r>
          </a:p>
          <a:p>
            <a:pPr lvl="1">
              <a:buFont typeface="Arial" charset="0"/>
              <a:buChar char="•"/>
            </a:pPr>
            <a:r>
              <a:rPr lang="en-US" sz="2400" dirty="0" smtClean="0"/>
              <a:t>Custom tuning was required to surmount each bottleneck</a:t>
            </a:r>
          </a:p>
          <a:p>
            <a:pPr lvl="1" eaLnBrk="1">
              <a:buFont typeface="Arial" charset="0"/>
              <a:buChar char="•"/>
            </a:pPr>
            <a:r>
              <a:rPr lang="en-US" sz="2400" dirty="0" smtClean="0"/>
              <a:t>NOT as simple as increasing number of VMs</a:t>
            </a:r>
          </a:p>
          <a:p>
            <a:pPr eaLnBrk="1">
              <a:buFont typeface="Arial" charset="0"/>
              <a:buChar char="•"/>
            </a:pPr>
            <a:r>
              <a:rPr lang="en-US" sz="2800" dirty="0" smtClean="0"/>
              <a:t>Provisioning variation</a:t>
            </a:r>
          </a:p>
          <a:p>
            <a:pPr lvl="1" eaLnBrk="1">
              <a:buFont typeface="Arial" charset="0"/>
              <a:buChar char="•"/>
            </a:pPr>
            <a:r>
              <a:rPr lang="en-US" sz="2400" dirty="0" smtClean="0"/>
              <a:t>Isolating I/O intensive components yields best performance</a:t>
            </a:r>
          </a:p>
          <a:p>
            <a:pPr eaLnBrk="1">
              <a:buFont typeface="Arial" charset="0"/>
              <a:buChar char="•"/>
            </a:pPr>
            <a:r>
              <a:rPr lang="en-US" sz="2800" dirty="0" smtClean="0"/>
              <a:t>Virtualization Overhead</a:t>
            </a:r>
          </a:p>
          <a:p>
            <a:pPr lvl="1" eaLnBrk="1">
              <a:buFont typeface="Arial" charset="0"/>
              <a:buChar char="•"/>
            </a:pPr>
            <a:r>
              <a:rPr lang="en-US" sz="2400" dirty="0" smtClean="0"/>
              <a:t>I/O bound applications are more sensitive</a:t>
            </a:r>
          </a:p>
          <a:p>
            <a:pPr lvl="1" eaLnBrk="1">
              <a:buFont typeface="Arial" charset="0"/>
              <a:buChar char="•"/>
            </a:pPr>
            <a:r>
              <a:rPr lang="en-US" sz="2400" dirty="0" smtClean="0"/>
              <a:t>CPU bound applications are less impacted</a:t>
            </a:r>
          </a:p>
          <a:p>
            <a:pPr eaLnBrk="1">
              <a:buFont typeface="Arial" charset="0"/>
              <a:buChar char="•"/>
            </a:pPr>
            <a:endParaRPr lang="en-US" sz="2800" dirty="0" smtClean="0"/>
          </a:p>
          <a:p>
            <a:pPr lvl="1" eaLnBrk="1">
              <a:buFont typeface="Arial" charset="0"/>
              <a:buChar char="•"/>
            </a:pP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7BAA2B-477D-4A42-ADB1-2085E37C0D0C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b="1" dirty="0" smtClean="0"/>
              <a:t>Future Work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>
              <a:buFont typeface="Arial" charset="0"/>
              <a:buChar char="•"/>
            </a:pPr>
            <a:r>
              <a:rPr lang="en-US" dirty="0" smtClean="0"/>
              <a:t>Virtualization benchmarking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KVM </a:t>
            </a:r>
            <a:r>
              <a:rPr lang="en-US" dirty="0" err="1" smtClean="0"/>
              <a:t>paravirtualized</a:t>
            </a:r>
            <a:r>
              <a:rPr lang="en-US" dirty="0" smtClean="0"/>
              <a:t> drivers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XEN hypervisor(s)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Other hypervisors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Develop application profiling methods</a:t>
            </a:r>
          </a:p>
          <a:p>
            <a:pPr eaLnBrk="1">
              <a:buFont typeface="Arial" charset="0"/>
              <a:buChar char="•"/>
            </a:pPr>
            <a:r>
              <a:rPr lang="en-US" dirty="0" smtClean="0"/>
              <a:t>Performance modeling based on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Hypervisor virtualization characteristics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Application profiles</a:t>
            </a:r>
          </a:p>
          <a:p>
            <a:pPr eaLnBrk="1">
              <a:buFont typeface="Arial" charset="0"/>
              <a:buChar char="•"/>
            </a:pPr>
            <a:r>
              <a:rPr lang="en-US" dirty="0" smtClean="0"/>
              <a:t>Profiling-based approach to resource scaling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7BAA2B-477D-4A42-ADB1-2085E37C0D0C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b="1" dirty="0" smtClean="0"/>
              <a:t>      Questions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>
              <a:buFont typeface="Arial" charset="0"/>
              <a:buChar char="•"/>
            </a:pPr>
            <a:r>
              <a:rPr lang="en-US" sz="2800" dirty="0" smtClean="0"/>
              <a:t>Application scaling </a:t>
            </a:r>
          </a:p>
          <a:p>
            <a:pPr lvl="1" eaLnBrk="1">
              <a:buFont typeface="Arial" charset="0"/>
              <a:buChar char="•"/>
            </a:pPr>
            <a:r>
              <a:rPr lang="en-US" sz="2400" dirty="0" smtClean="0"/>
              <a:t>Applications with different profiles (CPU, I/O, network) present different scaling bottlenecks</a:t>
            </a:r>
          </a:p>
          <a:p>
            <a:pPr lvl="1">
              <a:buFont typeface="Arial" charset="0"/>
              <a:buChar char="•"/>
            </a:pPr>
            <a:r>
              <a:rPr lang="en-US" sz="2400" dirty="0" smtClean="0"/>
              <a:t>Custom tuning was required to surmount each bottleneck</a:t>
            </a:r>
          </a:p>
          <a:p>
            <a:pPr lvl="1" eaLnBrk="1">
              <a:buFont typeface="Arial" charset="0"/>
              <a:buChar char="•"/>
            </a:pPr>
            <a:r>
              <a:rPr lang="en-US" sz="2400" dirty="0" smtClean="0"/>
              <a:t>NOT as simple as increasing number of VMs</a:t>
            </a:r>
          </a:p>
          <a:p>
            <a:pPr eaLnBrk="1">
              <a:buFont typeface="Arial" charset="0"/>
              <a:buChar char="•"/>
            </a:pPr>
            <a:r>
              <a:rPr lang="en-US" sz="2800" dirty="0" smtClean="0"/>
              <a:t>Provisioning variation</a:t>
            </a:r>
          </a:p>
          <a:p>
            <a:pPr lvl="1" eaLnBrk="1">
              <a:buFont typeface="Arial" charset="0"/>
              <a:buChar char="•"/>
            </a:pPr>
            <a:r>
              <a:rPr lang="en-US" sz="2400" dirty="0" smtClean="0"/>
              <a:t>Isolating I/O intensive components yields best performance</a:t>
            </a:r>
          </a:p>
          <a:p>
            <a:pPr eaLnBrk="1">
              <a:buFont typeface="Arial" charset="0"/>
              <a:buChar char="•"/>
            </a:pPr>
            <a:r>
              <a:rPr lang="en-US" sz="2800" dirty="0" smtClean="0"/>
              <a:t>Virtualization Overhead</a:t>
            </a:r>
          </a:p>
          <a:p>
            <a:pPr lvl="1" eaLnBrk="1">
              <a:buFont typeface="Arial" charset="0"/>
              <a:buChar char="•"/>
            </a:pPr>
            <a:r>
              <a:rPr lang="en-US" sz="2400" dirty="0" smtClean="0"/>
              <a:t>I/O bound applications are more sensitive</a:t>
            </a:r>
          </a:p>
          <a:p>
            <a:pPr lvl="1" eaLnBrk="1">
              <a:buFont typeface="Arial" charset="0"/>
              <a:buChar char="•"/>
            </a:pPr>
            <a:r>
              <a:rPr lang="en-US" sz="2400" dirty="0" smtClean="0"/>
              <a:t>CPU bound applications are less impacted</a:t>
            </a:r>
          </a:p>
          <a:p>
            <a:pPr eaLnBrk="1">
              <a:buFont typeface="Arial" charset="0"/>
              <a:buChar char="•"/>
            </a:pPr>
            <a:endParaRPr lang="en-US" sz="2800" dirty="0" smtClean="0"/>
          </a:p>
          <a:p>
            <a:pPr lvl="1" eaLnBrk="1">
              <a:buFont typeface="Arial" charset="0"/>
              <a:buChar char="•"/>
            </a:pP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7BAA2B-477D-4A42-ADB1-2085E37C0D0C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pic>
        <p:nvPicPr>
          <p:cNvPr id="5" name="Picture 23" descr="MCBD00028_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5312" y="2720960"/>
            <a:ext cx="3876143" cy="3802077"/>
          </a:xfrm>
          <a:prstGeom prst="rect">
            <a:avLst/>
          </a:prstGeom>
          <a:noFill/>
        </p:spPr>
      </p:pic>
      <p:pic>
        <p:nvPicPr>
          <p:cNvPr id="6" name="Picture 23" descr="MCBD00028_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112" y="877531"/>
            <a:ext cx="861365" cy="8449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Extra Slides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2C8C1D-9BC2-4D53-B327-E2F15A38D83B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Related Work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Provisioning Variation</a:t>
            </a:r>
          </a:p>
          <a:p>
            <a:pPr lvl="1"/>
            <a:r>
              <a:rPr lang="en-US" dirty="0" smtClean="0"/>
              <a:t>Amazon EC2 VM performance variability [</a:t>
            </a:r>
            <a:r>
              <a:rPr lang="en-US" dirty="0" err="1" smtClean="0"/>
              <a:t>Schad</a:t>
            </a:r>
            <a:r>
              <a:rPr lang="en-US" dirty="0" smtClean="0"/>
              <a:t> et al.]</a:t>
            </a:r>
          </a:p>
          <a:p>
            <a:pPr lvl="1"/>
            <a:r>
              <a:rPr lang="en-US" dirty="0" smtClean="0"/>
              <a:t>Provisioning Variation [</a:t>
            </a:r>
            <a:r>
              <a:rPr lang="en-US" dirty="0" err="1" smtClean="0"/>
              <a:t>Rehman</a:t>
            </a:r>
            <a:r>
              <a:rPr lang="en-US" dirty="0" smtClean="0"/>
              <a:t> et al.]</a:t>
            </a:r>
          </a:p>
          <a:p>
            <a:r>
              <a:rPr lang="en-US" dirty="0" smtClean="0"/>
              <a:t>Scalability</a:t>
            </a:r>
          </a:p>
          <a:p>
            <a:pPr lvl="1"/>
            <a:r>
              <a:rPr lang="en-US" dirty="0" smtClean="0"/>
              <a:t>SLA-driven automatic bottleneck detection and resolution [</a:t>
            </a:r>
            <a:r>
              <a:rPr lang="en-US" dirty="0" err="1" smtClean="0"/>
              <a:t>Iqbal</a:t>
            </a:r>
            <a:r>
              <a:rPr lang="en-US" dirty="0" smtClean="0"/>
              <a:t> et al.]</a:t>
            </a:r>
          </a:p>
          <a:p>
            <a:pPr lvl="1"/>
            <a:r>
              <a:rPr lang="en-US" dirty="0" smtClean="0"/>
              <a:t>Dynamic 4-part switching architecture [Liu and Wee]</a:t>
            </a:r>
          </a:p>
          <a:p>
            <a:r>
              <a:rPr lang="en-US" dirty="0" smtClean="0"/>
              <a:t>Virtualization Benchmarking</a:t>
            </a:r>
          </a:p>
          <a:p>
            <a:pPr lvl="1"/>
            <a:r>
              <a:rPr lang="en-US" dirty="0" smtClean="0"/>
              <a:t>KVM/XEN Hypervisor comparison[</a:t>
            </a:r>
            <a:r>
              <a:rPr lang="en-US" dirty="0" err="1" smtClean="0"/>
              <a:t>Camargos</a:t>
            </a:r>
            <a:r>
              <a:rPr lang="en-US" dirty="0" smtClean="0"/>
              <a:t> et al.] </a:t>
            </a:r>
          </a:p>
          <a:p>
            <a:pPr lvl="1"/>
            <a:r>
              <a:rPr lang="en-US" dirty="0" smtClean="0"/>
              <a:t>Cloud middleware and I/O </a:t>
            </a:r>
            <a:r>
              <a:rPr lang="en-US" dirty="0" err="1" smtClean="0"/>
              <a:t>paravirtualization</a:t>
            </a:r>
            <a:r>
              <a:rPr lang="en-US" dirty="0" smtClean="0"/>
              <a:t> [Armstrong and </a:t>
            </a:r>
            <a:r>
              <a:rPr lang="en-US" dirty="0" err="1" smtClean="0"/>
              <a:t>Djemame</a:t>
            </a:r>
            <a:r>
              <a:rPr lang="en-US" dirty="0" smtClean="0"/>
              <a:t>]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7BAA2B-477D-4A42-ADB1-2085E37C0D0C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IaaS</a:t>
            </a:r>
            <a:r>
              <a:rPr lang="en-US" b="1" dirty="0" smtClean="0"/>
              <a:t> Cloud Computing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7BAA2B-477D-4A42-ADB1-2085E37C0D0C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4" name="Cloud 3"/>
          <p:cNvSpPr/>
          <p:nvPr/>
        </p:nvSpPr>
        <p:spPr bwMode="auto">
          <a:xfrm>
            <a:off x="392112" y="1798637"/>
            <a:ext cx="5334000" cy="3048000"/>
          </a:xfrm>
          <a:prstGeom prst="cloud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45720" rIns="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2500" b="1" i="0" u="sng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Benefits:</a:t>
            </a:r>
          </a:p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/>
            </a:pPr>
            <a:r>
              <a:rPr lang="en-US" sz="2500" dirty="0" smtClean="0"/>
              <a:t>Multiplexing resources w/ VMs</a:t>
            </a:r>
          </a:p>
          <a:p>
            <a:pPr>
              <a:buFont typeface="Arial" pitchFamily="34" charset="0"/>
              <a:buChar char="•"/>
            </a:pPr>
            <a:r>
              <a:rPr lang="en-US" sz="2500" dirty="0" smtClean="0"/>
              <a:t>Hybrid Clouds </a:t>
            </a:r>
            <a:r>
              <a:rPr lang="en-US" sz="2500" dirty="0" err="1" smtClean="0"/>
              <a:t>private→public</a:t>
            </a:r>
            <a:endParaRPr lang="en-US" sz="2500" dirty="0" smtClean="0"/>
          </a:p>
          <a:p>
            <a:pPr>
              <a:buFont typeface="Arial" pitchFamily="34" charset="0"/>
              <a:buChar char="•"/>
            </a:pPr>
            <a:r>
              <a:rPr lang="en-US" sz="2500" dirty="0" smtClean="0"/>
              <a:t>Elasticity, Scalability</a:t>
            </a:r>
          </a:p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/>
            </a:pPr>
            <a:r>
              <a:rPr kumimoji="0" lang="en-US" sz="25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Service Isolation</a:t>
            </a:r>
          </a:p>
        </p:txBody>
      </p:sp>
      <p:sp>
        <p:nvSpPr>
          <p:cNvPr id="5" name="Cloud 4"/>
          <p:cNvSpPr/>
          <p:nvPr/>
        </p:nvSpPr>
        <p:spPr bwMode="auto">
          <a:xfrm>
            <a:off x="4357560" y="4087685"/>
            <a:ext cx="5330952" cy="3044952"/>
          </a:xfrm>
          <a:prstGeom prst="cloud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45720" tIns="45720" rIns="4572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2500" b="1" i="0" u="sng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Challenges:</a:t>
            </a:r>
          </a:p>
          <a:p>
            <a:pPr>
              <a:buFont typeface="Arial" pitchFamily="34" charset="0"/>
              <a:buChar char="•"/>
            </a:pPr>
            <a:r>
              <a:rPr lang="en-US" sz="2500" dirty="0" smtClean="0"/>
              <a:t>Virtual Resource Tuning</a:t>
            </a:r>
          </a:p>
          <a:p>
            <a:pPr>
              <a:buFont typeface="Arial" pitchFamily="34" charset="0"/>
              <a:buChar char="•"/>
            </a:pPr>
            <a:r>
              <a:rPr lang="en-US" sz="2500" dirty="0" smtClean="0"/>
              <a:t>Virtualization Overhead</a:t>
            </a:r>
          </a:p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/>
            </a:pPr>
            <a:r>
              <a:rPr lang="en-US" sz="2500" dirty="0" smtClean="0"/>
              <a:t>VM image composition</a:t>
            </a:r>
          </a:p>
          <a:p>
            <a:pPr>
              <a:buFont typeface="Arial" pitchFamily="34" charset="0"/>
              <a:buChar char="•"/>
            </a:pPr>
            <a:r>
              <a:rPr lang="en-US" sz="2500" dirty="0" smtClean="0"/>
              <a:t>Resource Contention</a:t>
            </a:r>
          </a:p>
          <a:p>
            <a:pPr>
              <a:buFont typeface="Arial" pitchFamily="34" charset="0"/>
              <a:buChar char="•"/>
            </a:pPr>
            <a:r>
              <a:rPr lang="en-US" sz="2500" dirty="0" smtClean="0"/>
              <a:t>Application Tuning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70975" cy="1171575"/>
          </a:xfrm>
        </p:spPr>
        <p:txBody>
          <a:bodyPr tIns="38808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IaaS Cloud Benefits (1/2)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idx="1"/>
          </p:nvPr>
        </p:nvSpPr>
        <p:spPr>
          <a:xfrm>
            <a:off x="503238" y="1768475"/>
            <a:ext cx="9070975" cy="4989513"/>
          </a:xfrm>
        </p:spPr>
        <p:txBody>
          <a:bodyPr/>
          <a:lstStyle/>
          <a:p>
            <a:pPr marL="431800" indent="-323850" eaLnBrk="1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800" dirty="0" smtClean="0"/>
              <a:t>Hardware Virtualization</a:t>
            </a:r>
          </a:p>
          <a:p>
            <a:pPr marL="831850" lvl="1" indent="-323850" eaLnBrk="1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400" dirty="0" smtClean="0"/>
              <a:t>Enables sharing CPU, memory, disk, and network resources of multi-core servers</a:t>
            </a:r>
          </a:p>
          <a:p>
            <a:pPr marL="831850" lvl="1" indent="-323850" eaLnBrk="1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400" dirty="0" err="1" smtClean="0"/>
              <a:t>Paravirtualization</a:t>
            </a:r>
            <a:r>
              <a:rPr lang="en-US" sz="2400" dirty="0" smtClean="0"/>
              <a:t>: XEN</a:t>
            </a:r>
          </a:p>
          <a:p>
            <a:pPr marL="831850" lvl="1" indent="-323850" eaLnBrk="1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400" dirty="0" smtClean="0"/>
              <a:t>Full Virtualization: KVM</a:t>
            </a:r>
          </a:p>
          <a:p>
            <a:pPr marL="431800" indent="-323850" eaLnBrk="1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800" dirty="0" smtClean="0"/>
              <a:t>Service Isolation</a:t>
            </a:r>
          </a:p>
          <a:p>
            <a:pPr marL="863600" lvl="1" indent="-323850" eaLnBrk="1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400" dirty="0" smtClean="0"/>
              <a:t>Infrastructure components run in “isolation” </a:t>
            </a:r>
          </a:p>
          <a:p>
            <a:pPr marL="1295400" lvl="2" indent="-287338" eaLnBrk="1"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000" dirty="0" smtClean="0"/>
              <a:t>Virtual machines (VMs) provide explicit sandboxes </a:t>
            </a:r>
          </a:p>
          <a:p>
            <a:pPr marL="863600" lvl="1" indent="-323850" eaLnBrk="1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400" dirty="0" smtClean="0"/>
              <a:t>Easy to add/remove/change infrastructure components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7BAA2B-477D-4A42-ADB1-2085E37C0D0C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smtClean="0"/>
              <a:t>IaaS Cloud Benefits (2/2)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31800" indent="-323850" eaLnBrk="1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800" dirty="0" smtClean="0"/>
              <a:t>Resource Elasticity</a:t>
            </a:r>
          </a:p>
          <a:p>
            <a:pPr marL="863600" lvl="1" indent="-323850" eaLnBrk="1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400" dirty="0" smtClean="0"/>
              <a:t>Enabled by service isolation</a:t>
            </a:r>
          </a:p>
          <a:p>
            <a:pPr marL="863600" lvl="1" indent="-323850" eaLnBrk="1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400" dirty="0" smtClean="0"/>
              <a:t>Dynamic scaling of multi-tier application resources </a:t>
            </a:r>
          </a:p>
          <a:p>
            <a:pPr marL="1263650" lvl="2" indent="-323850" eaLnBrk="1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000" dirty="0" smtClean="0"/>
              <a:t>Scale number, location, and size of VMs</a:t>
            </a:r>
            <a:endParaRPr lang="en-US" dirty="0" smtClean="0"/>
          </a:p>
          <a:p>
            <a:pPr marL="863600" lvl="1" indent="-323850" eaLnBrk="1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400" dirty="0" smtClean="0"/>
              <a:t>Dynamic Load Balancing</a:t>
            </a:r>
          </a:p>
          <a:p>
            <a:pPr marL="431800" indent="-323850" eaLnBrk="1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800" dirty="0" smtClean="0"/>
              <a:t>Hybrid Clouds</a:t>
            </a:r>
          </a:p>
          <a:p>
            <a:pPr marL="863600" lvl="1" indent="-323850" eaLnBrk="1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400" dirty="0" smtClean="0"/>
              <a:t>Enables scaling beyond local private cloud capacity</a:t>
            </a:r>
          </a:p>
          <a:p>
            <a:pPr marL="1295400" lvl="2" indent="-287338" eaLnBrk="1"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000" dirty="0" smtClean="0"/>
              <a:t>Augment private cloud resources using a public cloud</a:t>
            </a:r>
          </a:p>
          <a:p>
            <a:pPr marL="1752600" lvl="3" indent="-287338" eaLnBrk="1"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dirty="0" smtClean="0"/>
              <a:t>e.g. Amazon EC2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7BAA2B-477D-4A42-ADB1-2085E37C0D0C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 bwMode="auto">
          <a:xfrm>
            <a:off x="696912" y="2588892"/>
            <a:ext cx="8382000" cy="4800600"/>
          </a:xfrm>
          <a:prstGeom prst="cloud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1600" dirty="0"/>
              <a:t>	</a:t>
            </a:r>
            <a:r>
              <a:rPr lang="en-US" sz="1600" dirty="0" smtClean="0"/>
              <a:t>	</a:t>
            </a:r>
            <a:r>
              <a:rPr kumimoji="0" lang="en-US" sz="155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Application</a:t>
            </a:r>
          </a:p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1550" dirty="0" smtClean="0"/>
              <a:t>		Servers</a:t>
            </a:r>
            <a:endParaRPr kumimoji="0" lang="en-US" sz="155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Cloud Application Deployment</a:t>
            </a:r>
            <a:endParaRPr lang="en-US" b="1" dirty="0"/>
          </a:p>
        </p:txBody>
      </p:sp>
      <p:sp>
        <p:nvSpPr>
          <p:cNvPr id="47" name="Slide Number Placeholder 46"/>
          <p:cNvSpPr>
            <a:spLocks noGrp="1"/>
          </p:cNvSpPr>
          <p:nvPr>
            <p:ph type="sldNum" sz="quarter" idx="12"/>
          </p:nvPr>
        </p:nvSpPr>
        <p:spPr>
          <a:xfrm>
            <a:off x="8736542" y="7111154"/>
            <a:ext cx="840052" cy="402483"/>
          </a:xfrm>
        </p:spPr>
        <p:txBody>
          <a:bodyPr/>
          <a:lstStyle/>
          <a:p>
            <a:pPr>
              <a:defRPr/>
            </a:pPr>
            <a:fld id="{137BAA2B-477D-4A42-ADB1-2085E37C0D0C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8" name="Rounded Rectangle 7"/>
          <p:cNvSpPr/>
          <p:nvPr/>
        </p:nvSpPr>
        <p:spPr bwMode="auto">
          <a:xfrm>
            <a:off x="2373312" y="4722492"/>
            <a:ext cx="1828800" cy="381000"/>
          </a:xfrm>
          <a:prstGeom prst="roundRect">
            <a:avLst/>
          </a:prstGeom>
          <a:solidFill>
            <a:schemeClr val="accent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Load Balancer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611312" y="5179692"/>
            <a:ext cx="3276600" cy="1295400"/>
            <a:chOff x="3897312" y="4160837"/>
            <a:chExt cx="3276600" cy="1295400"/>
          </a:xfrm>
        </p:grpSpPr>
        <p:sp>
          <p:nvSpPr>
            <p:cNvPr id="5" name="computr3"/>
            <p:cNvSpPr>
              <a:spLocks noEditPoints="1" noChangeArrowheads="1"/>
            </p:cNvSpPr>
            <p:nvPr/>
          </p:nvSpPr>
          <p:spPr bwMode="auto">
            <a:xfrm>
              <a:off x="4049712" y="4618037"/>
              <a:ext cx="762000" cy="609600"/>
            </a:xfrm>
            <a:custGeom>
              <a:avLst/>
              <a:gdLst>
                <a:gd name="T0" fmla="*/ 0 w 21600"/>
                <a:gd name="T1" fmla="*/ 10800 h 21600"/>
                <a:gd name="T2" fmla="*/ 10800 w 21600"/>
                <a:gd name="T3" fmla="*/ 0 h 21600"/>
                <a:gd name="T4" fmla="*/ 10800 w 21600"/>
                <a:gd name="T5" fmla="*/ 21600 h 21600"/>
                <a:gd name="T6" fmla="*/ 18135 w 21600"/>
                <a:gd name="T7" fmla="*/ 10800 h 21600"/>
                <a:gd name="T8" fmla="*/ 7811 w 21600"/>
                <a:gd name="T9" fmla="*/ 2584 h 21600"/>
                <a:gd name="T10" fmla="*/ 16359 w 21600"/>
                <a:gd name="T11" fmla="*/ 1176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8250" y="17743"/>
                  </a:moveTo>
                  <a:lnTo>
                    <a:pt x="17557" y="16971"/>
                  </a:lnTo>
                  <a:lnTo>
                    <a:pt x="5429" y="16971"/>
                  </a:lnTo>
                  <a:lnTo>
                    <a:pt x="4736" y="17743"/>
                  </a:lnTo>
                  <a:lnTo>
                    <a:pt x="18250" y="17743"/>
                  </a:lnTo>
                  <a:close/>
                </a:path>
                <a:path w="21600" h="21600" extrusionOk="0">
                  <a:moveTo>
                    <a:pt x="18250" y="17743"/>
                  </a:moveTo>
                  <a:moveTo>
                    <a:pt x="19405" y="19131"/>
                  </a:moveTo>
                  <a:lnTo>
                    <a:pt x="18712" y="18360"/>
                  </a:lnTo>
                  <a:lnTo>
                    <a:pt x="4274" y="18360"/>
                  </a:lnTo>
                  <a:lnTo>
                    <a:pt x="3581" y="19131"/>
                  </a:lnTo>
                  <a:lnTo>
                    <a:pt x="19405" y="19131"/>
                  </a:lnTo>
                  <a:close/>
                </a:path>
                <a:path w="21600" h="21600" extrusionOk="0">
                  <a:moveTo>
                    <a:pt x="19405" y="19131"/>
                  </a:moveTo>
                  <a:moveTo>
                    <a:pt x="20560" y="20520"/>
                  </a:moveTo>
                  <a:lnTo>
                    <a:pt x="19867" y="19749"/>
                  </a:lnTo>
                  <a:lnTo>
                    <a:pt x="3119" y="19749"/>
                  </a:lnTo>
                  <a:lnTo>
                    <a:pt x="2426" y="20520"/>
                  </a:lnTo>
                  <a:lnTo>
                    <a:pt x="20560" y="20520"/>
                  </a:lnTo>
                  <a:close/>
                </a:path>
                <a:path w="21600" h="21600" extrusionOk="0">
                  <a:moveTo>
                    <a:pt x="20560" y="20520"/>
                  </a:moveTo>
                  <a:moveTo>
                    <a:pt x="4620" y="16971"/>
                  </a:moveTo>
                  <a:lnTo>
                    <a:pt x="5313" y="16200"/>
                  </a:lnTo>
                  <a:lnTo>
                    <a:pt x="7624" y="16200"/>
                  </a:lnTo>
                  <a:lnTo>
                    <a:pt x="7624" y="14194"/>
                  </a:lnTo>
                  <a:lnTo>
                    <a:pt x="5891" y="14194"/>
                  </a:lnTo>
                  <a:lnTo>
                    <a:pt x="5891" y="0"/>
                  </a:lnTo>
                  <a:lnTo>
                    <a:pt x="12013" y="0"/>
                  </a:lnTo>
                  <a:lnTo>
                    <a:pt x="18135" y="0"/>
                  </a:lnTo>
                  <a:lnTo>
                    <a:pt x="18135" y="10800"/>
                  </a:lnTo>
                  <a:lnTo>
                    <a:pt x="18135" y="14194"/>
                  </a:lnTo>
                  <a:lnTo>
                    <a:pt x="16402" y="14194"/>
                  </a:lnTo>
                  <a:lnTo>
                    <a:pt x="16402" y="16200"/>
                  </a:lnTo>
                  <a:lnTo>
                    <a:pt x="17788" y="16200"/>
                  </a:lnTo>
                  <a:lnTo>
                    <a:pt x="19059" y="17743"/>
                  </a:lnTo>
                  <a:lnTo>
                    <a:pt x="21022" y="19903"/>
                  </a:lnTo>
                  <a:lnTo>
                    <a:pt x="21253" y="20057"/>
                  </a:lnTo>
                  <a:lnTo>
                    <a:pt x="21369" y="20366"/>
                  </a:lnTo>
                  <a:lnTo>
                    <a:pt x="21600" y="20674"/>
                  </a:lnTo>
                  <a:lnTo>
                    <a:pt x="21600" y="20829"/>
                  </a:lnTo>
                  <a:lnTo>
                    <a:pt x="21600" y="20983"/>
                  </a:lnTo>
                  <a:lnTo>
                    <a:pt x="21600" y="21137"/>
                  </a:lnTo>
                  <a:lnTo>
                    <a:pt x="21600" y="21291"/>
                  </a:lnTo>
                  <a:lnTo>
                    <a:pt x="21484" y="21446"/>
                  </a:lnTo>
                  <a:lnTo>
                    <a:pt x="21369" y="21446"/>
                  </a:lnTo>
                  <a:lnTo>
                    <a:pt x="21138" y="21600"/>
                  </a:lnTo>
                  <a:lnTo>
                    <a:pt x="21022" y="21600"/>
                  </a:lnTo>
                  <a:lnTo>
                    <a:pt x="10973" y="21600"/>
                  </a:lnTo>
                  <a:lnTo>
                    <a:pt x="2079" y="21600"/>
                  </a:lnTo>
                  <a:lnTo>
                    <a:pt x="1848" y="21600"/>
                  </a:lnTo>
                  <a:lnTo>
                    <a:pt x="1733" y="21446"/>
                  </a:lnTo>
                  <a:lnTo>
                    <a:pt x="1617" y="21446"/>
                  </a:lnTo>
                  <a:lnTo>
                    <a:pt x="1502" y="21291"/>
                  </a:lnTo>
                  <a:lnTo>
                    <a:pt x="1386" y="21291"/>
                  </a:lnTo>
                  <a:lnTo>
                    <a:pt x="1386" y="21137"/>
                  </a:lnTo>
                  <a:lnTo>
                    <a:pt x="1386" y="20983"/>
                  </a:lnTo>
                  <a:lnTo>
                    <a:pt x="1386" y="20829"/>
                  </a:lnTo>
                  <a:lnTo>
                    <a:pt x="1502" y="20674"/>
                  </a:lnTo>
                  <a:lnTo>
                    <a:pt x="1617" y="20366"/>
                  </a:lnTo>
                  <a:lnTo>
                    <a:pt x="1733" y="20057"/>
                  </a:lnTo>
                  <a:lnTo>
                    <a:pt x="1964" y="19903"/>
                  </a:lnTo>
                  <a:lnTo>
                    <a:pt x="0" y="19903"/>
                  </a:lnTo>
                  <a:lnTo>
                    <a:pt x="0" y="10800"/>
                  </a:lnTo>
                  <a:lnTo>
                    <a:pt x="0" y="2777"/>
                  </a:lnTo>
                  <a:lnTo>
                    <a:pt x="4620" y="2777"/>
                  </a:lnTo>
                  <a:lnTo>
                    <a:pt x="4620" y="16971"/>
                  </a:lnTo>
                  <a:moveTo>
                    <a:pt x="4620" y="16971"/>
                  </a:moveTo>
                  <a:moveTo>
                    <a:pt x="4620" y="16971"/>
                  </a:moveTo>
                  <a:lnTo>
                    <a:pt x="4158" y="17434"/>
                  </a:lnTo>
                  <a:lnTo>
                    <a:pt x="2541" y="19286"/>
                  </a:lnTo>
                  <a:lnTo>
                    <a:pt x="1964" y="19903"/>
                  </a:lnTo>
                  <a:lnTo>
                    <a:pt x="4620" y="16971"/>
                  </a:lnTo>
                  <a:close/>
                </a:path>
                <a:path w="21600" h="21600" extrusionOk="0">
                  <a:moveTo>
                    <a:pt x="7624" y="2314"/>
                  </a:moveTo>
                  <a:moveTo>
                    <a:pt x="16402" y="2314"/>
                  </a:moveTo>
                  <a:lnTo>
                    <a:pt x="16402" y="11880"/>
                  </a:lnTo>
                  <a:lnTo>
                    <a:pt x="7624" y="11880"/>
                  </a:lnTo>
                  <a:lnTo>
                    <a:pt x="7624" y="2314"/>
                  </a:lnTo>
                  <a:close/>
                </a:path>
                <a:path w="21600" h="21600" extrusionOk="0">
                  <a:moveTo>
                    <a:pt x="578" y="4011"/>
                  </a:moveTo>
                  <a:moveTo>
                    <a:pt x="4043" y="4011"/>
                  </a:moveTo>
                  <a:lnTo>
                    <a:pt x="4043" y="4320"/>
                  </a:lnTo>
                  <a:lnTo>
                    <a:pt x="578" y="4320"/>
                  </a:lnTo>
                  <a:lnTo>
                    <a:pt x="578" y="4011"/>
                  </a:lnTo>
                  <a:close/>
                  <a:moveTo>
                    <a:pt x="7624" y="14194"/>
                  </a:moveTo>
                  <a:lnTo>
                    <a:pt x="16402" y="14194"/>
                  </a:lnTo>
                  <a:lnTo>
                    <a:pt x="16402" y="16200"/>
                  </a:lnTo>
                  <a:lnTo>
                    <a:pt x="7624" y="16200"/>
                  </a:lnTo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lowchart: Magnetic Disk 8"/>
            <p:cNvSpPr/>
            <p:nvPr/>
          </p:nvSpPr>
          <p:spPr bwMode="auto">
            <a:xfrm>
              <a:off x="3897312" y="4160837"/>
              <a:ext cx="3276600" cy="1295400"/>
            </a:xfrm>
            <a:prstGeom prst="flowChartMagneticDisk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12" name="computr3"/>
            <p:cNvSpPr>
              <a:spLocks noEditPoints="1" noChangeArrowheads="1"/>
            </p:cNvSpPr>
            <p:nvPr/>
          </p:nvSpPr>
          <p:spPr bwMode="auto">
            <a:xfrm>
              <a:off x="4811712" y="4618037"/>
              <a:ext cx="762000" cy="609600"/>
            </a:xfrm>
            <a:custGeom>
              <a:avLst/>
              <a:gdLst>
                <a:gd name="T0" fmla="*/ 0 w 21600"/>
                <a:gd name="T1" fmla="*/ 10800 h 21600"/>
                <a:gd name="T2" fmla="*/ 10800 w 21600"/>
                <a:gd name="T3" fmla="*/ 0 h 21600"/>
                <a:gd name="T4" fmla="*/ 10800 w 21600"/>
                <a:gd name="T5" fmla="*/ 21600 h 21600"/>
                <a:gd name="T6" fmla="*/ 18135 w 21600"/>
                <a:gd name="T7" fmla="*/ 10800 h 21600"/>
                <a:gd name="T8" fmla="*/ 7811 w 21600"/>
                <a:gd name="T9" fmla="*/ 2584 h 21600"/>
                <a:gd name="T10" fmla="*/ 16359 w 21600"/>
                <a:gd name="T11" fmla="*/ 1176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8250" y="17743"/>
                  </a:moveTo>
                  <a:lnTo>
                    <a:pt x="17557" y="16971"/>
                  </a:lnTo>
                  <a:lnTo>
                    <a:pt x="5429" y="16971"/>
                  </a:lnTo>
                  <a:lnTo>
                    <a:pt x="4736" y="17743"/>
                  </a:lnTo>
                  <a:lnTo>
                    <a:pt x="18250" y="17743"/>
                  </a:lnTo>
                  <a:close/>
                </a:path>
                <a:path w="21600" h="21600" extrusionOk="0">
                  <a:moveTo>
                    <a:pt x="18250" y="17743"/>
                  </a:moveTo>
                  <a:moveTo>
                    <a:pt x="19405" y="19131"/>
                  </a:moveTo>
                  <a:lnTo>
                    <a:pt x="18712" y="18360"/>
                  </a:lnTo>
                  <a:lnTo>
                    <a:pt x="4274" y="18360"/>
                  </a:lnTo>
                  <a:lnTo>
                    <a:pt x="3581" y="19131"/>
                  </a:lnTo>
                  <a:lnTo>
                    <a:pt x="19405" y="19131"/>
                  </a:lnTo>
                  <a:close/>
                </a:path>
                <a:path w="21600" h="21600" extrusionOk="0">
                  <a:moveTo>
                    <a:pt x="19405" y="19131"/>
                  </a:moveTo>
                  <a:moveTo>
                    <a:pt x="20560" y="20520"/>
                  </a:moveTo>
                  <a:lnTo>
                    <a:pt x="19867" y="19749"/>
                  </a:lnTo>
                  <a:lnTo>
                    <a:pt x="3119" y="19749"/>
                  </a:lnTo>
                  <a:lnTo>
                    <a:pt x="2426" y="20520"/>
                  </a:lnTo>
                  <a:lnTo>
                    <a:pt x="20560" y="20520"/>
                  </a:lnTo>
                  <a:close/>
                </a:path>
                <a:path w="21600" h="21600" extrusionOk="0">
                  <a:moveTo>
                    <a:pt x="20560" y="20520"/>
                  </a:moveTo>
                  <a:moveTo>
                    <a:pt x="4620" y="16971"/>
                  </a:moveTo>
                  <a:lnTo>
                    <a:pt x="5313" y="16200"/>
                  </a:lnTo>
                  <a:lnTo>
                    <a:pt x="7624" y="16200"/>
                  </a:lnTo>
                  <a:lnTo>
                    <a:pt x="7624" y="14194"/>
                  </a:lnTo>
                  <a:lnTo>
                    <a:pt x="5891" y="14194"/>
                  </a:lnTo>
                  <a:lnTo>
                    <a:pt x="5891" y="0"/>
                  </a:lnTo>
                  <a:lnTo>
                    <a:pt x="12013" y="0"/>
                  </a:lnTo>
                  <a:lnTo>
                    <a:pt x="18135" y="0"/>
                  </a:lnTo>
                  <a:lnTo>
                    <a:pt x="18135" y="10800"/>
                  </a:lnTo>
                  <a:lnTo>
                    <a:pt x="18135" y="14194"/>
                  </a:lnTo>
                  <a:lnTo>
                    <a:pt x="16402" y="14194"/>
                  </a:lnTo>
                  <a:lnTo>
                    <a:pt x="16402" y="16200"/>
                  </a:lnTo>
                  <a:lnTo>
                    <a:pt x="17788" y="16200"/>
                  </a:lnTo>
                  <a:lnTo>
                    <a:pt x="19059" y="17743"/>
                  </a:lnTo>
                  <a:lnTo>
                    <a:pt x="21022" y="19903"/>
                  </a:lnTo>
                  <a:lnTo>
                    <a:pt x="21253" y="20057"/>
                  </a:lnTo>
                  <a:lnTo>
                    <a:pt x="21369" y="20366"/>
                  </a:lnTo>
                  <a:lnTo>
                    <a:pt x="21600" y="20674"/>
                  </a:lnTo>
                  <a:lnTo>
                    <a:pt x="21600" y="20829"/>
                  </a:lnTo>
                  <a:lnTo>
                    <a:pt x="21600" y="20983"/>
                  </a:lnTo>
                  <a:lnTo>
                    <a:pt x="21600" y="21137"/>
                  </a:lnTo>
                  <a:lnTo>
                    <a:pt x="21600" y="21291"/>
                  </a:lnTo>
                  <a:lnTo>
                    <a:pt x="21484" y="21446"/>
                  </a:lnTo>
                  <a:lnTo>
                    <a:pt x="21369" y="21446"/>
                  </a:lnTo>
                  <a:lnTo>
                    <a:pt x="21138" y="21600"/>
                  </a:lnTo>
                  <a:lnTo>
                    <a:pt x="21022" y="21600"/>
                  </a:lnTo>
                  <a:lnTo>
                    <a:pt x="10973" y="21600"/>
                  </a:lnTo>
                  <a:lnTo>
                    <a:pt x="2079" y="21600"/>
                  </a:lnTo>
                  <a:lnTo>
                    <a:pt x="1848" y="21600"/>
                  </a:lnTo>
                  <a:lnTo>
                    <a:pt x="1733" y="21446"/>
                  </a:lnTo>
                  <a:lnTo>
                    <a:pt x="1617" y="21446"/>
                  </a:lnTo>
                  <a:lnTo>
                    <a:pt x="1502" y="21291"/>
                  </a:lnTo>
                  <a:lnTo>
                    <a:pt x="1386" y="21291"/>
                  </a:lnTo>
                  <a:lnTo>
                    <a:pt x="1386" y="21137"/>
                  </a:lnTo>
                  <a:lnTo>
                    <a:pt x="1386" y="20983"/>
                  </a:lnTo>
                  <a:lnTo>
                    <a:pt x="1386" y="20829"/>
                  </a:lnTo>
                  <a:lnTo>
                    <a:pt x="1502" y="20674"/>
                  </a:lnTo>
                  <a:lnTo>
                    <a:pt x="1617" y="20366"/>
                  </a:lnTo>
                  <a:lnTo>
                    <a:pt x="1733" y="20057"/>
                  </a:lnTo>
                  <a:lnTo>
                    <a:pt x="1964" y="19903"/>
                  </a:lnTo>
                  <a:lnTo>
                    <a:pt x="0" y="19903"/>
                  </a:lnTo>
                  <a:lnTo>
                    <a:pt x="0" y="10800"/>
                  </a:lnTo>
                  <a:lnTo>
                    <a:pt x="0" y="2777"/>
                  </a:lnTo>
                  <a:lnTo>
                    <a:pt x="4620" y="2777"/>
                  </a:lnTo>
                  <a:lnTo>
                    <a:pt x="4620" y="16971"/>
                  </a:lnTo>
                  <a:moveTo>
                    <a:pt x="4620" y="16971"/>
                  </a:moveTo>
                  <a:moveTo>
                    <a:pt x="4620" y="16971"/>
                  </a:moveTo>
                  <a:lnTo>
                    <a:pt x="4158" y="17434"/>
                  </a:lnTo>
                  <a:lnTo>
                    <a:pt x="2541" y="19286"/>
                  </a:lnTo>
                  <a:lnTo>
                    <a:pt x="1964" y="19903"/>
                  </a:lnTo>
                  <a:lnTo>
                    <a:pt x="4620" y="16971"/>
                  </a:lnTo>
                  <a:close/>
                </a:path>
                <a:path w="21600" h="21600" extrusionOk="0">
                  <a:moveTo>
                    <a:pt x="7624" y="2314"/>
                  </a:moveTo>
                  <a:moveTo>
                    <a:pt x="16402" y="2314"/>
                  </a:moveTo>
                  <a:lnTo>
                    <a:pt x="16402" y="11880"/>
                  </a:lnTo>
                  <a:lnTo>
                    <a:pt x="7624" y="11880"/>
                  </a:lnTo>
                  <a:lnTo>
                    <a:pt x="7624" y="2314"/>
                  </a:lnTo>
                  <a:close/>
                </a:path>
                <a:path w="21600" h="21600" extrusionOk="0">
                  <a:moveTo>
                    <a:pt x="578" y="4011"/>
                  </a:moveTo>
                  <a:moveTo>
                    <a:pt x="4043" y="4011"/>
                  </a:moveTo>
                  <a:lnTo>
                    <a:pt x="4043" y="4320"/>
                  </a:lnTo>
                  <a:lnTo>
                    <a:pt x="578" y="4320"/>
                  </a:lnTo>
                  <a:lnTo>
                    <a:pt x="578" y="4011"/>
                  </a:lnTo>
                  <a:close/>
                  <a:moveTo>
                    <a:pt x="7624" y="14194"/>
                  </a:moveTo>
                  <a:lnTo>
                    <a:pt x="16402" y="14194"/>
                  </a:lnTo>
                  <a:lnTo>
                    <a:pt x="16402" y="16200"/>
                  </a:lnTo>
                  <a:lnTo>
                    <a:pt x="7624" y="16200"/>
                  </a:lnTo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computr3"/>
            <p:cNvSpPr>
              <a:spLocks noEditPoints="1" noChangeArrowheads="1"/>
            </p:cNvSpPr>
            <p:nvPr/>
          </p:nvSpPr>
          <p:spPr bwMode="auto">
            <a:xfrm>
              <a:off x="5573712" y="4618037"/>
              <a:ext cx="762000" cy="609600"/>
            </a:xfrm>
            <a:custGeom>
              <a:avLst/>
              <a:gdLst>
                <a:gd name="T0" fmla="*/ 0 w 21600"/>
                <a:gd name="T1" fmla="*/ 10800 h 21600"/>
                <a:gd name="T2" fmla="*/ 10800 w 21600"/>
                <a:gd name="T3" fmla="*/ 0 h 21600"/>
                <a:gd name="T4" fmla="*/ 10800 w 21600"/>
                <a:gd name="T5" fmla="*/ 21600 h 21600"/>
                <a:gd name="T6" fmla="*/ 18135 w 21600"/>
                <a:gd name="T7" fmla="*/ 10800 h 21600"/>
                <a:gd name="T8" fmla="*/ 7811 w 21600"/>
                <a:gd name="T9" fmla="*/ 2584 h 21600"/>
                <a:gd name="T10" fmla="*/ 16359 w 21600"/>
                <a:gd name="T11" fmla="*/ 1176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8250" y="17743"/>
                  </a:moveTo>
                  <a:lnTo>
                    <a:pt x="17557" y="16971"/>
                  </a:lnTo>
                  <a:lnTo>
                    <a:pt x="5429" y="16971"/>
                  </a:lnTo>
                  <a:lnTo>
                    <a:pt x="4736" y="17743"/>
                  </a:lnTo>
                  <a:lnTo>
                    <a:pt x="18250" y="17743"/>
                  </a:lnTo>
                  <a:close/>
                </a:path>
                <a:path w="21600" h="21600" extrusionOk="0">
                  <a:moveTo>
                    <a:pt x="18250" y="17743"/>
                  </a:moveTo>
                  <a:moveTo>
                    <a:pt x="19405" y="19131"/>
                  </a:moveTo>
                  <a:lnTo>
                    <a:pt x="18712" y="18360"/>
                  </a:lnTo>
                  <a:lnTo>
                    <a:pt x="4274" y="18360"/>
                  </a:lnTo>
                  <a:lnTo>
                    <a:pt x="3581" y="19131"/>
                  </a:lnTo>
                  <a:lnTo>
                    <a:pt x="19405" y="19131"/>
                  </a:lnTo>
                  <a:close/>
                </a:path>
                <a:path w="21600" h="21600" extrusionOk="0">
                  <a:moveTo>
                    <a:pt x="19405" y="19131"/>
                  </a:moveTo>
                  <a:moveTo>
                    <a:pt x="20560" y="20520"/>
                  </a:moveTo>
                  <a:lnTo>
                    <a:pt x="19867" y="19749"/>
                  </a:lnTo>
                  <a:lnTo>
                    <a:pt x="3119" y="19749"/>
                  </a:lnTo>
                  <a:lnTo>
                    <a:pt x="2426" y="20520"/>
                  </a:lnTo>
                  <a:lnTo>
                    <a:pt x="20560" y="20520"/>
                  </a:lnTo>
                  <a:close/>
                </a:path>
                <a:path w="21600" h="21600" extrusionOk="0">
                  <a:moveTo>
                    <a:pt x="20560" y="20520"/>
                  </a:moveTo>
                  <a:moveTo>
                    <a:pt x="4620" y="16971"/>
                  </a:moveTo>
                  <a:lnTo>
                    <a:pt x="5313" y="16200"/>
                  </a:lnTo>
                  <a:lnTo>
                    <a:pt x="7624" y="16200"/>
                  </a:lnTo>
                  <a:lnTo>
                    <a:pt x="7624" y="14194"/>
                  </a:lnTo>
                  <a:lnTo>
                    <a:pt x="5891" y="14194"/>
                  </a:lnTo>
                  <a:lnTo>
                    <a:pt x="5891" y="0"/>
                  </a:lnTo>
                  <a:lnTo>
                    <a:pt x="12013" y="0"/>
                  </a:lnTo>
                  <a:lnTo>
                    <a:pt x="18135" y="0"/>
                  </a:lnTo>
                  <a:lnTo>
                    <a:pt x="18135" y="10800"/>
                  </a:lnTo>
                  <a:lnTo>
                    <a:pt x="18135" y="14194"/>
                  </a:lnTo>
                  <a:lnTo>
                    <a:pt x="16402" y="14194"/>
                  </a:lnTo>
                  <a:lnTo>
                    <a:pt x="16402" y="16200"/>
                  </a:lnTo>
                  <a:lnTo>
                    <a:pt x="17788" y="16200"/>
                  </a:lnTo>
                  <a:lnTo>
                    <a:pt x="19059" y="17743"/>
                  </a:lnTo>
                  <a:lnTo>
                    <a:pt x="21022" y="19903"/>
                  </a:lnTo>
                  <a:lnTo>
                    <a:pt x="21253" y="20057"/>
                  </a:lnTo>
                  <a:lnTo>
                    <a:pt x="21369" y="20366"/>
                  </a:lnTo>
                  <a:lnTo>
                    <a:pt x="21600" y="20674"/>
                  </a:lnTo>
                  <a:lnTo>
                    <a:pt x="21600" y="20829"/>
                  </a:lnTo>
                  <a:lnTo>
                    <a:pt x="21600" y="20983"/>
                  </a:lnTo>
                  <a:lnTo>
                    <a:pt x="21600" y="21137"/>
                  </a:lnTo>
                  <a:lnTo>
                    <a:pt x="21600" y="21291"/>
                  </a:lnTo>
                  <a:lnTo>
                    <a:pt x="21484" y="21446"/>
                  </a:lnTo>
                  <a:lnTo>
                    <a:pt x="21369" y="21446"/>
                  </a:lnTo>
                  <a:lnTo>
                    <a:pt x="21138" y="21600"/>
                  </a:lnTo>
                  <a:lnTo>
                    <a:pt x="21022" y="21600"/>
                  </a:lnTo>
                  <a:lnTo>
                    <a:pt x="10973" y="21600"/>
                  </a:lnTo>
                  <a:lnTo>
                    <a:pt x="2079" y="21600"/>
                  </a:lnTo>
                  <a:lnTo>
                    <a:pt x="1848" y="21600"/>
                  </a:lnTo>
                  <a:lnTo>
                    <a:pt x="1733" y="21446"/>
                  </a:lnTo>
                  <a:lnTo>
                    <a:pt x="1617" y="21446"/>
                  </a:lnTo>
                  <a:lnTo>
                    <a:pt x="1502" y="21291"/>
                  </a:lnTo>
                  <a:lnTo>
                    <a:pt x="1386" y="21291"/>
                  </a:lnTo>
                  <a:lnTo>
                    <a:pt x="1386" y="21137"/>
                  </a:lnTo>
                  <a:lnTo>
                    <a:pt x="1386" y="20983"/>
                  </a:lnTo>
                  <a:lnTo>
                    <a:pt x="1386" y="20829"/>
                  </a:lnTo>
                  <a:lnTo>
                    <a:pt x="1502" y="20674"/>
                  </a:lnTo>
                  <a:lnTo>
                    <a:pt x="1617" y="20366"/>
                  </a:lnTo>
                  <a:lnTo>
                    <a:pt x="1733" y="20057"/>
                  </a:lnTo>
                  <a:lnTo>
                    <a:pt x="1964" y="19903"/>
                  </a:lnTo>
                  <a:lnTo>
                    <a:pt x="0" y="19903"/>
                  </a:lnTo>
                  <a:lnTo>
                    <a:pt x="0" y="10800"/>
                  </a:lnTo>
                  <a:lnTo>
                    <a:pt x="0" y="2777"/>
                  </a:lnTo>
                  <a:lnTo>
                    <a:pt x="4620" y="2777"/>
                  </a:lnTo>
                  <a:lnTo>
                    <a:pt x="4620" y="16971"/>
                  </a:lnTo>
                  <a:moveTo>
                    <a:pt x="4620" y="16971"/>
                  </a:moveTo>
                  <a:moveTo>
                    <a:pt x="4620" y="16971"/>
                  </a:moveTo>
                  <a:lnTo>
                    <a:pt x="4158" y="17434"/>
                  </a:lnTo>
                  <a:lnTo>
                    <a:pt x="2541" y="19286"/>
                  </a:lnTo>
                  <a:lnTo>
                    <a:pt x="1964" y="19903"/>
                  </a:lnTo>
                  <a:lnTo>
                    <a:pt x="4620" y="16971"/>
                  </a:lnTo>
                  <a:close/>
                </a:path>
                <a:path w="21600" h="21600" extrusionOk="0">
                  <a:moveTo>
                    <a:pt x="7624" y="2314"/>
                  </a:moveTo>
                  <a:moveTo>
                    <a:pt x="16402" y="2314"/>
                  </a:moveTo>
                  <a:lnTo>
                    <a:pt x="16402" y="11880"/>
                  </a:lnTo>
                  <a:lnTo>
                    <a:pt x="7624" y="11880"/>
                  </a:lnTo>
                  <a:lnTo>
                    <a:pt x="7624" y="2314"/>
                  </a:lnTo>
                  <a:close/>
                </a:path>
                <a:path w="21600" h="21600" extrusionOk="0">
                  <a:moveTo>
                    <a:pt x="578" y="4011"/>
                  </a:moveTo>
                  <a:moveTo>
                    <a:pt x="4043" y="4011"/>
                  </a:moveTo>
                  <a:lnTo>
                    <a:pt x="4043" y="4320"/>
                  </a:lnTo>
                  <a:lnTo>
                    <a:pt x="578" y="4320"/>
                  </a:lnTo>
                  <a:lnTo>
                    <a:pt x="578" y="4011"/>
                  </a:lnTo>
                  <a:close/>
                  <a:moveTo>
                    <a:pt x="7624" y="14194"/>
                  </a:moveTo>
                  <a:lnTo>
                    <a:pt x="16402" y="14194"/>
                  </a:lnTo>
                  <a:lnTo>
                    <a:pt x="16402" y="16200"/>
                  </a:lnTo>
                  <a:lnTo>
                    <a:pt x="7624" y="16200"/>
                  </a:lnTo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computr3"/>
            <p:cNvSpPr>
              <a:spLocks noEditPoints="1" noChangeArrowheads="1"/>
            </p:cNvSpPr>
            <p:nvPr/>
          </p:nvSpPr>
          <p:spPr bwMode="auto">
            <a:xfrm>
              <a:off x="6335712" y="4618037"/>
              <a:ext cx="762000" cy="609600"/>
            </a:xfrm>
            <a:custGeom>
              <a:avLst/>
              <a:gdLst>
                <a:gd name="T0" fmla="*/ 0 w 21600"/>
                <a:gd name="T1" fmla="*/ 10800 h 21600"/>
                <a:gd name="T2" fmla="*/ 10800 w 21600"/>
                <a:gd name="T3" fmla="*/ 0 h 21600"/>
                <a:gd name="T4" fmla="*/ 10800 w 21600"/>
                <a:gd name="T5" fmla="*/ 21600 h 21600"/>
                <a:gd name="T6" fmla="*/ 18135 w 21600"/>
                <a:gd name="T7" fmla="*/ 10800 h 21600"/>
                <a:gd name="T8" fmla="*/ 7811 w 21600"/>
                <a:gd name="T9" fmla="*/ 2584 h 21600"/>
                <a:gd name="T10" fmla="*/ 16359 w 21600"/>
                <a:gd name="T11" fmla="*/ 1176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8250" y="17743"/>
                  </a:moveTo>
                  <a:lnTo>
                    <a:pt x="17557" y="16971"/>
                  </a:lnTo>
                  <a:lnTo>
                    <a:pt x="5429" y="16971"/>
                  </a:lnTo>
                  <a:lnTo>
                    <a:pt x="4736" y="17743"/>
                  </a:lnTo>
                  <a:lnTo>
                    <a:pt x="18250" y="17743"/>
                  </a:lnTo>
                  <a:close/>
                </a:path>
                <a:path w="21600" h="21600" extrusionOk="0">
                  <a:moveTo>
                    <a:pt x="18250" y="17743"/>
                  </a:moveTo>
                  <a:moveTo>
                    <a:pt x="19405" y="19131"/>
                  </a:moveTo>
                  <a:lnTo>
                    <a:pt x="18712" y="18360"/>
                  </a:lnTo>
                  <a:lnTo>
                    <a:pt x="4274" y="18360"/>
                  </a:lnTo>
                  <a:lnTo>
                    <a:pt x="3581" y="19131"/>
                  </a:lnTo>
                  <a:lnTo>
                    <a:pt x="19405" y="19131"/>
                  </a:lnTo>
                  <a:close/>
                </a:path>
                <a:path w="21600" h="21600" extrusionOk="0">
                  <a:moveTo>
                    <a:pt x="19405" y="19131"/>
                  </a:moveTo>
                  <a:moveTo>
                    <a:pt x="20560" y="20520"/>
                  </a:moveTo>
                  <a:lnTo>
                    <a:pt x="19867" y="19749"/>
                  </a:lnTo>
                  <a:lnTo>
                    <a:pt x="3119" y="19749"/>
                  </a:lnTo>
                  <a:lnTo>
                    <a:pt x="2426" y="20520"/>
                  </a:lnTo>
                  <a:lnTo>
                    <a:pt x="20560" y="20520"/>
                  </a:lnTo>
                  <a:close/>
                </a:path>
                <a:path w="21600" h="21600" extrusionOk="0">
                  <a:moveTo>
                    <a:pt x="20560" y="20520"/>
                  </a:moveTo>
                  <a:moveTo>
                    <a:pt x="4620" y="16971"/>
                  </a:moveTo>
                  <a:lnTo>
                    <a:pt x="5313" y="16200"/>
                  </a:lnTo>
                  <a:lnTo>
                    <a:pt x="7624" y="16200"/>
                  </a:lnTo>
                  <a:lnTo>
                    <a:pt x="7624" y="14194"/>
                  </a:lnTo>
                  <a:lnTo>
                    <a:pt x="5891" y="14194"/>
                  </a:lnTo>
                  <a:lnTo>
                    <a:pt x="5891" y="0"/>
                  </a:lnTo>
                  <a:lnTo>
                    <a:pt x="12013" y="0"/>
                  </a:lnTo>
                  <a:lnTo>
                    <a:pt x="18135" y="0"/>
                  </a:lnTo>
                  <a:lnTo>
                    <a:pt x="18135" y="10800"/>
                  </a:lnTo>
                  <a:lnTo>
                    <a:pt x="18135" y="14194"/>
                  </a:lnTo>
                  <a:lnTo>
                    <a:pt x="16402" y="14194"/>
                  </a:lnTo>
                  <a:lnTo>
                    <a:pt x="16402" y="16200"/>
                  </a:lnTo>
                  <a:lnTo>
                    <a:pt x="17788" y="16200"/>
                  </a:lnTo>
                  <a:lnTo>
                    <a:pt x="19059" y="17743"/>
                  </a:lnTo>
                  <a:lnTo>
                    <a:pt x="21022" y="19903"/>
                  </a:lnTo>
                  <a:lnTo>
                    <a:pt x="21253" y="20057"/>
                  </a:lnTo>
                  <a:lnTo>
                    <a:pt x="21369" y="20366"/>
                  </a:lnTo>
                  <a:lnTo>
                    <a:pt x="21600" y="20674"/>
                  </a:lnTo>
                  <a:lnTo>
                    <a:pt x="21600" y="20829"/>
                  </a:lnTo>
                  <a:lnTo>
                    <a:pt x="21600" y="20983"/>
                  </a:lnTo>
                  <a:lnTo>
                    <a:pt x="21600" y="21137"/>
                  </a:lnTo>
                  <a:lnTo>
                    <a:pt x="21600" y="21291"/>
                  </a:lnTo>
                  <a:lnTo>
                    <a:pt x="21484" y="21446"/>
                  </a:lnTo>
                  <a:lnTo>
                    <a:pt x="21369" y="21446"/>
                  </a:lnTo>
                  <a:lnTo>
                    <a:pt x="21138" y="21600"/>
                  </a:lnTo>
                  <a:lnTo>
                    <a:pt x="21022" y="21600"/>
                  </a:lnTo>
                  <a:lnTo>
                    <a:pt x="10973" y="21600"/>
                  </a:lnTo>
                  <a:lnTo>
                    <a:pt x="2079" y="21600"/>
                  </a:lnTo>
                  <a:lnTo>
                    <a:pt x="1848" y="21600"/>
                  </a:lnTo>
                  <a:lnTo>
                    <a:pt x="1733" y="21446"/>
                  </a:lnTo>
                  <a:lnTo>
                    <a:pt x="1617" y="21446"/>
                  </a:lnTo>
                  <a:lnTo>
                    <a:pt x="1502" y="21291"/>
                  </a:lnTo>
                  <a:lnTo>
                    <a:pt x="1386" y="21291"/>
                  </a:lnTo>
                  <a:lnTo>
                    <a:pt x="1386" y="21137"/>
                  </a:lnTo>
                  <a:lnTo>
                    <a:pt x="1386" y="20983"/>
                  </a:lnTo>
                  <a:lnTo>
                    <a:pt x="1386" y="20829"/>
                  </a:lnTo>
                  <a:lnTo>
                    <a:pt x="1502" y="20674"/>
                  </a:lnTo>
                  <a:lnTo>
                    <a:pt x="1617" y="20366"/>
                  </a:lnTo>
                  <a:lnTo>
                    <a:pt x="1733" y="20057"/>
                  </a:lnTo>
                  <a:lnTo>
                    <a:pt x="1964" y="19903"/>
                  </a:lnTo>
                  <a:lnTo>
                    <a:pt x="0" y="19903"/>
                  </a:lnTo>
                  <a:lnTo>
                    <a:pt x="0" y="10800"/>
                  </a:lnTo>
                  <a:lnTo>
                    <a:pt x="0" y="2777"/>
                  </a:lnTo>
                  <a:lnTo>
                    <a:pt x="4620" y="2777"/>
                  </a:lnTo>
                  <a:lnTo>
                    <a:pt x="4620" y="16971"/>
                  </a:lnTo>
                  <a:moveTo>
                    <a:pt x="4620" y="16971"/>
                  </a:moveTo>
                  <a:moveTo>
                    <a:pt x="4620" y="16971"/>
                  </a:moveTo>
                  <a:lnTo>
                    <a:pt x="4158" y="17434"/>
                  </a:lnTo>
                  <a:lnTo>
                    <a:pt x="2541" y="19286"/>
                  </a:lnTo>
                  <a:lnTo>
                    <a:pt x="1964" y="19903"/>
                  </a:lnTo>
                  <a:lnTo>
                    <a:pt x="4620" y="16971"/>
                  </a:lnTo>
                  <a:close/>
                </a:path>
                <a:path w="21600" h="21600" extrusionOk="0">
                  <a:moveTo>
                    <a:pt x="7624" y="2314"/>
                  </a:moveTo>
                  <a:moveTo>
                    <a:pt x="16402" y="2314"/>
                  </a:moveTo>
                  <a:lnTo>
                    <a:pt x="16402" y="11880"/>
                  </a:lnTo>
                  <a:lnTo>
                    <a:pt x="7624" y="11880"/>
                  </a:lnTo>
                  <a:lnTo>
                    <a:pt x="7624" y="2314"/>
                  </a:lnTo>
                  <a:close/>
                </a:path>
                <a:path w="21600" h="21600" extrusionOk="0">
                  <a:moveTo>
                    <a:pt x="578" y="4011"/>
                  </a:moveTo>
                  <a:moveTo>
                    <a:pt x="4043" y="4011"/>
                  </a:moveTo>
                  <a:lnTo>
                    <a:pt x="4043" y="4320"/>
                  </a:lnTo>
                  <a:lnTo>
                    <a:pt x="578" y="4320"/>
                  </a:lnTo>
                  <a:lnTo>
                    <a:pt x="578" y="4011"/>
                  </a:lnTo>
                  <a:close/>
                  <a:moveTo>
                    <a:pt x="7624" y="14194"/>
                  </a:moveTo>
                  <a:lnTo>
                    <a:pt x="16402" y="14194"/>
                  </a:lnTo>
                  <a:lnTo>
                    <a:pt x="16402" y="16200"/>
                  </a:lnTo>
                  <a:lnTo>
                    <a:pt x="7624" y="16200"/>
                  </a:lnTo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897312" y="3427092"/>
            <a:ext cx="2590800" cy="914400"/>
            <a:chOff x="3973512" y="2484437"/>
            <a:chExt cx="2590800" cy="914400"/>
          </a:xfrm>
        </p:grpSpPr>
        <p:sp>
          <p:nvSpPr>
            <p:cNvPr id="16" name="computr3"/>
            <p:cNvSpPr>
              <a:spLocks noEditPoints="1" noChangeArrowheads="1"/>
            </p:cNvSpPr>
            <p:nvPr/>
          </p:nvSpPr>
          <p:spPr bwMode="auto">
            <a:xfrm>
              <a:off x="4125912" y="2636837"/>
              <a:ext cx="762000" cy="609600"/>
            </a:xfrm>
            <a:custGeom>
              <a:avLst/>
              <a:gdLst>
                <a:gd name="T0" fmla="*/ 0 w 21600"/>
                <a:gd name="T1" fmla="*/ 10800 h 21600"/>
                <a:gd name="T2" fmla="*/ 10800 w 21600"/>
                <a:gd name="T3" fmla="*/ 0 h 21600"/>
                <a:gd name="T4" fmla="*/ 10800 w 21600"/>
                <a:gd name="T5" fmla="*/ 21600 h 21600"/>
                <a:gd name="T6" fmla="*/ 18135 w 21600"/>
                <a:gd name="T7" fmla="*/ 10800 h 21600"/>
                <a:gd name="T8" fmla="*/ 7811 w 21600"/>
                <a:gd name="T9" fmla="*/ 2584 h 21600"/>
                <a:gd name="T10" fmla="*/ 16359 w 21600"/>
                <a:gd name="T11" fmla="*/ 1176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8250" y="17743"/>
                  </a:moveTo>
                  <a:lnTo>
                    <a:pt x="17557" y="16971"/>
                  </a:lnTo>
                  <a:lnTo>
                    <a:pt x="5429" y="16971"/>
                  </a:lnTo>
                  <a:lnTo>
                    <a:pt x="4736" y="17743"/>
                  </a:lnTo>
                  <a:lnTo>
                    <a:pt x="18250" y="17743"/>
                  </a:lnTo>
                  <a:close/>
                </a:path>
                <a:path w="21600" h="21600" extrusionOk="0">
                  <a:moveTo>
                    <a:pt x="18250" y="17743"/>
                  </a:moveTo>
                  <a:moveTo>
                    <a:pt x="19405" y="19131"/>
                  </a:moveTo>
                  <a:lnTo>
                    <a:pt x="18712" y="18360"/>
                  </a:lnTo>
                  <a:lnTo>
                    <a:pt x="4274" y="18360"/>
                  </a:lnTo>
                  <a:lnTo>
                    <a:pt x="3581" y="19131"/>
                  </a:lnTo>
                  <a:lnTo>
                    <a:pt x="19405" y="19131"/>
                  </a:lnTo>
                  <a:close/>
                </a:path>
                <a:path w="21600" h="21600" extrusionOk="0">
                  <a:moveTo>
                    <a:pt x="19405" y="19131"/>
                  </a:moveTo>
                  <a:moveTo>
                    <a:pt x="20560" y="20520"/>
                  </a:moveTo>
                  <a:lnTo>
                    <a:pt x="19867" y="19749"/>
                  </a:lnTo>
                  <a:lnTo>
                    <a:pt x="3119" y="19749"/>
                  </a:lnTo>
                  <a:lnTo>
                    <a:pt x="2426" y="20520"/>
                  </a:lnTo>
                  <a:lnTo>
                    <a:pt x="20560" y="20520"/>
                  </a:lnTo>
                  <a:close/>
                </a:path>
                <a:path w="21600" h="21600" extrusionOk="0">
                  <a:moveTo>
                    <a:pt x="20560" y="20520"/>
                  </a:moveTo>
                  <a:moveTo>
                    <a:pt x="4620" y="16971"/>
                  </a:moveTo>
                  <a:lnTo>
                    <a:pt x="5313" y="16200"/>
                  </a:lnTo>
                  <a:lnTo>
                    <a:pt x="7624" y="16200"/>
                  </a:lnTo>
                  <a:lnTo>
                    <a:pt x="7624" y="14194"/>
                  </a:lnTo>
                  <a:lnTo>
                    <a:pt x="5891" y="14194"/>
                  </a:lnTo>
                  <a:lnTo>
                    <a:pt x="5891" y="0"/>
                  </a:lnTo>
                  <a:lnTo>
                    <a:pt x="12013" y="0"/>
                  </a:lnTo>
                  <a:lnTo>
                    <a:pt x="18135" y="0"/>
                  </a:lnTo>
                  <a:lnTo>
                    <a:pt x="18135" y="10800"/>
                  </a:lnTo>
                  <a:lnTo>
                    <a:pt x="18135" y="14194"/>
                  </a:lnTo>
                  <a:lnTo>
                    <a:pt x="16402" y="14194"/>
                  </a:lnTo>
                  <a:lnTo>
                    <a:pt x="16402" y="16200"/>
                  </a:lnTo>
                  <a:lnTo>
                    <a:pt x="17788" y="16200"/>
                  </a:lnTo>
                  <a:lnTo>
                    <a:pt x="19059" y="17743"/>
                  </a:lnTo>
                  <a:lnTo>
                    <a:pt x="21022" y="19903"/>
                  </a:lnTo>
                  <a:lnTo>
                    <a:pt x="21253" y="20057"/>
                  </a:lnTo>
                  <a:lnTo>
                    <a:pt x="21369" y="20366"/>
                  </a:lnTo>
                  <a:lnTo>
                    <a:pt x="21600" y="20674"/>
                  </a:lnTo>
                  <a:lnTo>
                    <a:pt x="21600" y="20829"/>
                  </a:lnTo>
                  <a:lnTo>
                    <a:pt x="21600" y="20983"/>
                  </a:lnTo>
                  <a:lnTo>
                    <a:pt x="21600" y="21137"/>
                  </a:lnTo>
                  <a:lnTo>
                    <a:pt x="21600" y="21291"/>
                  </a:lnTo>
                  <a:lnTo>
                    <a:pt x="21484" y="21446"/>
                  </a:lnTo>
                  <a:lnTo>
                    <a:pt x="21369" y="21446"/>
                  </a:lnTo>
                  <a:lnTo>
                    <a:pt x="21138" y="21600"/>
                  </a:lnTo>
                  <a:lnTo>
                    <a:pt x="21022" y="21600"/>
                  </a:lnTo>
                  <a:lnTo>
                    <a:pt x="10973" y="21600"/>
                  </a:lnTo>
                  <a:lnTo>
                    <a:pt x="2079" y="21600"/>
                  </a:lnTo>
                  <a:lnTo>
                    <a:pt x="1848" y="21600"/>
                  </a:lnTo>
                  <a:lnTo>
                    <a:pt x="1733" y="21446"/>
                  </a:lnTo>
                  <a:lnTo>
                    <a:pt x="1617" y="21446"/>
                  </a:lnTo>
                  <a:lnTo>
                    <a:pt x="1502" y="21291"/>
                  </a:lnTo>
                  <a:lnTo>
                    <a:pt x="1386" y="21291"/>
                  </a:lnTo>
                  <a:lnTo>
                    <a:pt x="1386" y="21137"/>
                  </a:lnTo>
                  <a:lnTo>
                    <a:pt x="1386" y="20983"/>
                  </a:lnTo>
                  <a:lnTo>
                    <a:pt x="1386" y="20829"/>
                  </a:lnTo>
                  <a:lnTo>
                    <a:pt x="1502" y="20674"/>
                  </a:lnTo>
                  <a:lnTo>
                    <a:pt x="1617" y="20366"/>
                  </a:lnTo>
                  <a:lnTo>
                    <a:pt x="1733" y="20057"/>
                  </a:lnTo>
                  <a:lnTo>
                    <a:pt x="1964" y="19903"/>
                  </a:lnTo>
                  <a:lnTo>
                    <a:pt x="0" y="19903"/>
                  </a:lnTo>
                  <a:lnTo>
                    <a:pt x="0" y="10800"/>
                  </a:lnTo>
                  <a:lnTo>
                    <a:pt x="0" y="2777"/>
                  </a:lnTo>
                  <a:lnTo>
                    <a:pt x="4620" y="2777"/>
                  </a:lnTo>
                  <a:lnTo>
                    <a:pt x="4620" y="16971"/>
                  </a:lnTo>
                  <a:moveTo>
                    <a:pt x="4620" y="16971"/>
                  </a:moveTo>
                  <a:moveTo>
                    <a:pt x="4620" y="16971"/>
                  </a:moveTo>
                  <a:lnTo>
                    <a:pt x="4158" y="17434"/>
                  </a:lnTo>
                  <a:lnTo>
                    <a:pt x="2541" y="19286"/>
                  </a:lnTo>
                  <a:lnTo>
                    <a:pt x="1964" y="19903"/>
                  </a:lnTo>
                  <a:lnTo>
                    <a:pt x="4620" y="16971"/>
                  </a:lnTo>
                  <a:close/>
                </a:path>
                <a:path w="21600" h="21600" extrusionOk="0">
                  <a:moveTo>
                    <a:pt x="7624" y="2314"/>
                  </a:moveTo>
                  <a:moveTo>
                    <a:pt x="16402" y="2314"/>
                  </a:moveTo>
                  <a:lnTo>
                    <a:pt x="16402" y="11880"/>
                  </a:lnTo>
                  <a:lnTo>
                    <a:pt x="7624" y="11880"/>
                  </a:lnTo>
                  <a:lnTo>
                    <a:pt x="7624" y="2314"/>
                  </a:lnTo>
                  <a:close/>
                </a:path>
                <a:path w="21600" h="21600" extrusionOk="0">
                  <a:moveTo>
                    <a:pt x="578" y="4011"/>
                  </a:moveTo>
                  <a:moveTo>
                    <a:pt x="4043" y="4011"/>
                  </a:moveTo>
                  <a:lnTo>
                    <a:pt x="4043" y="4320"/>
                  </a:lnTo>
                  <a:lnTo>
                    <a:pt x="578" y="4320"/>
                  </a:lnTo>
                  <a:lnTo>
                    <a:pt x="578" y="4011"/>
                  </a:lnTo>
                  <a:close/>
                  <a:moveTo>
                    <a:pt x="7624" y="14194"/>
                  </a:moveTo>
                  <a:lnTo>
                    <a:pt x="16402" y="14194"/>
                  </a:lnTo>
                  <a:lnTo>
                    <a:pt x="16402" y="16200"/>
                  </a:lnTo>
                  <a:lnTo>
                    <a:pt x="7624" y="16200"/>
                  </a:lnTo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 bwMode="auto">
            <a:xfrm>
              <a:off x="3973512" y="2484437"/>
              <a:ext cx="2590800" cy="914400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18" name="computr3"/>
            <p:cNvSpPr>
              <a:spLocks noEditPoints="1" noChangeArrowheads="1"/>
            </p:cNvSpPr>
            <p:nvPr/>
          </p:nvSpPr>
          <p:spPr bwMode="auto">
            <a:xfrm>
              <a:off x="4887912" y="2636837"/>
              <a:ext cx="762000" cy="609600"/>
            </a:xfrm>
            <a:custGeom>
              <a:avLst/>
              <a:gdLst>
                <a:gd name="T0" fmla="*/ 0 w 21600"/>
                <a:gd name="T1" fmla="*/ 10800 h 21600"/>
                <a:gd name="T2" fmla="*/ 10800 w 21600"/>
                <a:gd name="T3" fmla="*/ 0 h 21600"/>
                <a:gd name="T4" fmla="*/ 10800 w 21600"/>
                <a:gd name="T5" fmla="*/ 21600 h 21600"/>
                <a:gd name="T6" fmla="*/ 18135 w 21600"/>
                <a:gd name="T7" fmla="*/ 10800 h 21600"/>
                <a:gd name="T8" fmla="*/ 7811 w 21600"/>
                <a:gd name="T9" fmla="*/ 2584 h 21600"/>
                <a:gd name="T10" fmla="*/ 16359 w 21600"/>
                <a:gd name="T11" fmla="*/ 1176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8250" y="17743"/>
                  </a:moveTo>
                  <a:lnTo>
                    <a:pt x="17557" y="16971"/>
                  </a:lnTo>
                  <a:lnTo>
                    <a:pt x="5429" y="16971"/>
                  </a:lnTo>
                  <a:lnTo>
                    <a:pt x="4736" y="17743"/>
                  </a:lnTo>
                  <a:lnTo>
                    <a:pt x="18250" y="17743"/>
                  </a:lnTo>
                  <a:close/>
                </a:path>
                <a:path w="21600" h="21600" extrusionOk="0">
                  <a:moveTo>
                    <a:pt x="18250" y="17743"/>
                  </a:moveTo>
                  <a:moveTo>
                    <a:pt x="19405" y="19131"/>
                  </a:moveTo>
                  <a:lnTo>
                    <a:pt x="18712" y="18360"/>
                  </a:lnTo>
                  <a:lnTo>
                    <a:pt x="4274" y="18360"/>
                  </a:lnTo>
                  <a:lnTo>
                    <a:pt x="3581" y="19131"/>
                  </a:lnTo>
                  <a:lnTo>
                    <a:pt x="19405" y="19131"/>
                  </a:lnTo>
                  <a:close/>
                </a:path>
                <a:path w="21600" h="21600" extrusionOk="0">
                  <a:moveTo>
                    <a:pt x="19405" y="19131"/>
                  </a:moveTo>
                  <a:moveTo>
                    <a:pt x="20560" y="20520"/>
                  </a:moveTo>
                  <a:lnTo>
                    <a:pt x="19867" y="19749"/>
                  </a:lnTo>
                  <a:lnTo>
                    <a:pt x="3119" y="19749"/>
                  </a:lnTo>
                  <a:lnTo>
                    <a:pt x="2426" y="20520"/>
                  </a:lnTo>
                  <a:lnTo>
                    <a:pt x="20560" y="20520"/>
                  </a:lnTo>
                  <a:close/>
                </a:path>
                <a:path w="21600" h="21600" extrusionOk="0">
                  <a:moveTo>
                    <a:pt x="20560" y="20520"/>
                  </a:moveTo>
                  <a:moveTo>
                    <a:pt x="4620" y="16971"/>
                  </a:moveTo>
                  <a:lnTo>
                    <a:pt x="5313" y="16200"/>
                  </a:lnTo>
                  <a:lnTo>
                    <a:pt x="7624" y="16200"/>
                  </a:lnTo>
                  <a:lnTo>
                    <a:pt x="7624" y="14194"/>
                  </a:lnTo>
                  <a:lnTo>
                    <a:pt x="5891" y="14194"/>
                  </a:lnTo>
                  <a:lnTo>
                    <a:pt x="5891" y="0"/>
                  </a:lnTo>
                  <a:lnTo>
                    <a:pt x="12013" y="0"/>
                  </a:lnTo>
                  <a:lnTo>
                    <a:pt x="18135" y="0"/>
                  </a:lnTo>
                  <a:lnTo>
                    <a:pt x="18135" y="10800"/>
                  </a:lnTo>
                  <a:lnTo>
                    <a:pt x="18135" y="14194"/>
                  </a:lnTo>
                  <a:lnTo>
                    <a:pt x="16402" y="14194"/>
                  </a:lnTo>
                  <a:lnTo>
                    <a:pt x="16402" y="16200"/>
                  </a:lnTo>
                  <a:lnTo>
                    <a:pt x="17788" y="16200"/>
                  </a:lnTo>
                  <a:lnTo>
                    <a:pt x="19059" y="17743"/>
                  </a:lnTo>
                  <a:lnTo>
                    <a:pt x="21022" y="19903"/>
                  </a:lnTo>
                  <a:lnTo>
                    <a:pt x="21253" y="20057"/>
                  </a:lnTo>
                  <a:lnTo>
                    <a:pt x="21369" y="20366"/>
                  </a:lnTo>
                  <a:lnTo>
                    <a:pt x="21600" y="20674"/>
                  </a:lnTo>
                  <a:lnTo>
                    <a:pt x="21600" y="20829"/>
                  </a:lnTo>
                  <a:lnTo>
                    <a:pt x="21600" y="20983"/>
                  </a:lnTo>
                  <a:lnTo>
                    <a:pt x="21600" y="21137"/>
                  </a:lnTo>
                  <a:lnTo>
                    <a:pt x="21600" y="21291"/>
                  </a:lnTo>
                  <a:lnTo>
                    <a:pt x="21484" y="21446"/>
                  </a:lnTo>
                  <a:lnTo>
                    <a:pt x="21369" y="21446"/>
                  </a:lnTo>
                  <a:lnTo>
                    <a:pt x="21138" y="21600"/>
                  </a:lnTo>
                  <a:lnTo>
                    <a:pt x="21022" y="21600"/>
                  </a:lnTo>
                  <a:lnTo>
                    <a:pt x="10973" y="21600"/>
                  </a:lnTo>
                  <a:lnTo>
                    <a:pt x="2079" y="21600"/>
                  </a:lnTo>
                  <a:lnTo>
                    <a:pt x="1848" y="21600"/>
                  </a:lnTo>
                  <a:lnTo>
                    <a:pt x="1733" y="21446"/>
                  </a:lnTo>
                  <a:lnTo>
                    <a:pt x="1617" y="21446"/>
                  </a:lnTo>
                  <a:lnTo>
                    <a:pt x="1502" y="21291"/>
                  </a:lnTo>
                  <a:lnTo>
                    <a:pt x="1386" y="21291"/>
                  </a:lnTo>
                  <a:lnTo>
                    <a:pt x="1386" y="21137"/>
                  </a:lnTo>
                  <a:lnTo>
                    <a:pt x="1386" y="20983"/>
                  </a:lnTo>
                  <a:lnTo>
                    <a:pt x="1386" y="20829"/>
                  </a:lnTo>
                  <a:lnTo>
                    <a:pt x="1502" y="20674"/>
                  </a:lnTo>
                  <a:lnTo>
                    <a:pt x="1617" y="20366"/>
                  </a:lnTo>
                  <a:lnTo>
                    <a:pt x="1733" y="20057"/>
                  </a:lnTo>
                  <a:lnTo>
                    <a:pt x="1964" y="19903"/>
                  </a:lnTo>
                  <a:lnTo>
                    <a:pt x="0" y="19903"/>
                  </a:lnTo>
                  <a:lnTo>
                    <a:pt x="0" y="10800"/>
                  </a:lnTo>
                  <a:lnTo>
                    <a:pt x="0" y="2777"/>
                  </a:lnTo>
                  <a:lnTo>
                    <a:pt x="4620" y="2777"/>
                  </a:lnTo>
                  <a:lnTo>
                    <a:pt x="4620" y="16971"/>
                  </a:lnTo>
                  <a:moveTo>
                    <a:pt x="4620" y="16971"/>
                  </a:moveTo>
                  <a:moveTo>
                    <a:pt x="4620" y="16971"/>
                  </a:moveTo>
                  <a:lnTo>
                    <a:pt x="4158" y="17434"/>
                  </a:lnTo>
                  <a:lnTo>
                    <a:pt x="2541" y="19286"/>
                  </a:lnTo>
                  <a:lnTo>
                    <a:pt x="1964" y="19903"/>
                  </a:lnTo>
                  <a:lnTo>
                    <a:pt x="4620" y="16971"/>
                  </a:lnTo>
                  <a:close/>
                </a:path>
                <a:path w="21600" h="21600" extrusionOk="0">
                  <a:moveTo>
                    <a:pt x="7624" y="2314"/>
                  </a:moveTo>
                  <a:moveTo>
                    <a:pt x="16402" y="2314"/>
                  </a:moveTo>
                  <a:lnTo>
                    <a:pt x="16402" y="11880"/>
                  </a:lnTo>
                  <a:lnTo>
                    <a:pt x="7624" y="11880"/>
                  </a:lnTo>
                  <a:lnTo>
                    <a:pt x="7624" y="2314"/>
                  </a:lnTo>
                  <a:close/>
                </a:path>
                <a:path w="21600" h="21600" extrusionOk="0">
                  <a:moveTo>
                    <a:pt x="578" y="4011"/>
                  </a:moveTo>
                  <a:moveTo>
                    <a:pt x="4043" y="4011"/>
                  </a:moveTo>
                  <a:lnTo>
                    <a:pt x="4043" y="4320"/>
                  </a:lnTo>
                  <a:lnTo>
                    <a:pt x="578" y="4320"/>
                  </a:lnTo>
                  <a:lnTo>
                    <a:pt x="578" y="4011"/>
                  </a:lnTo>
                  <a:close/>
                  <a:moveTo>
                    <a:pt x="7624" y="14194"/>
                  </a:moveTo>
                  <a:lnTo>
                    <a:pt x="16402" y="14194"/>
                  </a:lnTo>
                  <a:lnTo>
                    <a:pt x="16402" y="16200"/>
                  </a:lnTo>
                  <a:lnTo>
                    <a:pt x="7624" y="16200"/>
                  </a:lnTo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computr3"/>
            <p:cNvSpPr>
              <a:spLocks noEditPoints="1" noChangeArrowheads="1"/>
            </p:cNvSpPr>
            <p:nvPr/>
          </p:nvSpPr>
          <p:spPr bwMode="auto">
            <a:xfrm>
              <a:off x="5649912" y="2636837"/>
              <a:ext cx="762000" cy="609600"/>
            </a:xfrm>
            <a:custGeom>
              <a:avLst/>
              <a:gdLst>
                <a:gd name="T0" fmla="*/ 0 w 21600"/>
                <a:gd name="T1" fmla="*/ 10800 h 21600"/>
                <a:gd name="T2" fmla="*/ 10800 w 21600"/>
                <a:gd name="T3" fmla="*/ 0 h 21600"/>
                <a:gd name="T4" fmla="*/ 10800 w 21600"/>
                <a:gd name="T5" fmla="*/ 21600 h 21600"/>
                <a:gd name="T6" fmla="*/ 18135 w 21600"/>
                <a:gd name="T7" fmla="*/ 10800 h 21600"/>
                <a:gd name="T8" fmla="*/ 7811 w 21600"/>
                <a:gd name="T9" fmla="*/ 2584 h 21600"/>
                <a:gd name="T10" fmla="*/ 16359 w 21600"/>
                <a:gd name="T11" fmla="*/ 1176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8250" y="17743"/>
                  </a:moveTo>
                  <a:lnTo>
                    <a:pt x="17557" y="16971"/>
                  </a:lnTo>
                  <a:lnTo>
                    <a:pt x="5429" y="16971"/>
                  </a:lnTo>
                  <a:lnTo>
                    <a:pt x="4736" y="17743"/>
                  </a:lnTo>
                  <a:lnTo>
                    <a:pt x="18250" y="17743"/>
                  </a:lnTo>
                  <a:close/>
                </a:path>
                <a:path w="21600" h="21600" extrusionOk="0">
                  <a:moveTo>
                    <a:pt x="18250" y="17743"/>
                  </a:moveTo>
                  <a:moveTo>
                    <a:pt x="19405" y="19131"/>
                  </a:moveTo>
                  <a:lnTo>
                    <a:pt x="18712" y="18360"/>
                  </a:lnTo>
                  <a:lnTo>
                    <a:pt x="4274" y="18360"/>
                  </a:lnTo>
                  <a:lnTo>
                    <a:pt x="3581" y="19131"/>
                  </a:lnTo>
                  <a:lnTo>
                    <a:pt x="19405" y="19131"/>
                  </a:lnTo>
                  <a:close/>
                </a:path>
                <a:path w="21600" h="21600" extrusionOk="0">
                  <a:moveTo>
                    <a:pt x="19405" y="19131"/>
                  </a:moveTo>
                  <a:moveTo>
                    <a:pt x="20560" y="20520"/>
                  </a:moveTo>
                  <a:lnTo>
                    <a:pt x="19867" y="19749"/>
                  </a:lnTo>
                  <a:lnTo>
                    <a:pt x="3119" y="19749"/>
                  </a:lnTo>
                  <a:lnTo>
                    <a:pt x="2426" y="20520"/>
                  </a:lnTo>
                  <a:lnTo>
                    <a:pt x="20560" y="20520"/>
                  </a:lnTo>
                  <a:close/>
                </a:path>
                <a:path w="21600" h="21600" extrusionOk="0">
                  <a:moveTo>
                    <a:pt x="20560" y="20520"/>
                  </a:moveTo>
                  <a:moveTo>
                    <a:pt x="4620" y="16971"/>
                  </a:moveTo>
                  <a:lnTo>
                    <a:pt x="5313" y="16200"/>
                  </a:lnTo>
                  <a:lnTo>
                    <a:pt x="7624" y="16200"/>
                  </a:lnTo>
                  <a:lnTo>
                    <a:pt x="7624" y="14194"/>
                  </a:lnTo>
                  <a:lnTo>
                    <a:pt x="5891" y="14194"/>
                  </a:lnTo>
                  <a:lnTo>
                    <a:pt x="5891" y="0"/>
                  </a:lnTo>
                  <a:lnTo>
                    <a:pt x="12013" y="0"/>
                  </a:lnTo>
                  <a:lnTo>
                    <a:pt x="18135" y="0"/>
                  </a:lnTo>
                  <a:lnTo>
                    <a:pt x="18135" y="10800"/>
                  </a:lnTo>
                  <a:lnTo>
                    <a:pt x="18135" y="14194"/>
                  </a:lnTo>
                  <a:lnTo>
                    <a:pt x="16402" y="14194"/>
                  </a:lnTo>
                  <a:lnTo>
                    <a:pt x="16402" y="16200"/>
                  </a:lnTo>
                  <a:lnTo>
                    <a:pt x="17788" y="16200"/>
                  </a:lnTo>
                  <a:lnTo>
                    <a:pt x="19059" y="17743"/>
                  </a:lnTo>
                  <a:lnTo>
                    <a:pt x="21022" y="19903"/>
                  </a:lnTo>
                  <a:lnTo>
                    <a:pt x="21253" y="20057"/>
                  </a:lnTo>
                  <a:lnTo>
                    <a:pt x="21369" y="20366"/>
                  </a:lnTo>
                  <a:lnTo>
                    <a:pt x="21600" y="20674"/>
                  </a:lnTo>
                  <a:lnTo>
                    <a:pt x="21600" y="20829"/>
                  </a:lnTo>
                  <a:lnTo>
                    <a:pt x="21600" y="20983"/>
                  </a:lnTo>
                  <a:lnTo>
                    <a:pt x="21600" y="21137"/>
                  </a:lnTo>
                  <a:lnTo>
                    <a:pt x="21600" y="21291"/>
                  </a:lnTo>
                  <a:lnTo>
                    <a:pt x="21484" y="21446"/>
                  </a:lnTo>
                  <a:lnTo>
                    <a:pt x="21369" y="21446"/>
                  </a:lnTo>
                  <a:lnTo>
                    <a:pt x="21138" y="21600"/>
                  </a:lnTo>
                  <a:lnTo>
                    <a:pt x="21022" y="21600"/>
                  </a:lnTo>
                  <a:lnTo>
                    <a:pt x="10973" y="21600"/>
                  </a:lnTo>
                  <a:lnTo>
                    <a:pt x="2079" y="21600"/>
                  </a:lnTo>
                  <a:lnTo>
                    <a:pt x="1848" y="21600"/>
                  </a:lnTo>
                  <a:lnTo>
                    <a:pt x="1733" y="21446"/>
                  </a:lnTo>
                  <a:lnTo>
                    <a:pt x="1617" y="21446"/>
                  </a:lnTo>
                  <a:lnTo>
                    <a:pt x="1502" y="21291"/>
                  </a:lnTo>
                  <a:lnTo>
                    <a:pt x="1386" y="21291"/>
                  </a:lnTo>
                  <a:lnTo>
                    <a:pt x="1386" y="21137"/>
                  </a:lnTo>
                  <a:lnTo>
                    <a:pt x="1386" y="20983"/>
                  </a:lnTo>
                  <a:lnTo>
                    <a:pt x="1386" y="20829"/>
                  </a:lnTo>
                  <a:lnTo>
                    <a:pt x="1502" y="20674"/>
                  </a:lnTo>
                  <a:lnTo>
                    <a:pt x="1617" y="20366"/>
                  </a:lnTo>
                  <a:lnTo>
                    <a:pt x="1733" y="20057"/>
                  </a:lnTo>
                  <a:lnTo>
                    <a:pt x="1964" y="19903"/>
                  </a:lnTo>
                  <a:lnTo>
                    <a:pt x="0" y="19903"/>
                  </a:lnTo>
                  <a:lnTo>
                    <a:pt x="0" y="10800"/>
                  </a:lnTo>
                  <a:lnTo>
                    <a:pt x="0" y="2777"/>
                  </a:lnTo>
                  <a:lnTo>
                    <a:pt x="4620" y="2777"/>
                  </a:lnTo>
                  <a:lnTo>
                    <a:pt x="4620" y="16971"/>
                  </a:lnTo>
                  <a:moveTo>
                    <a:pt x="4620" y="16971"/>
                  </a:moveTo>
                  <a:moveTo>
                    <a:pt x="4620" y="16971"/>
                  </a:moveTo>
                  <a:lnTo>
                    <a:pt x="4158" y="17434"/>
                  </a:lnTo>
                  <a:lnTo>
                    <a:pt x="2541" y="19286"/>
                  </a:lnTo>
                  <a:lnTo>
                    <a:pt x="1964" y="19903"/>
                  </a:lnTo>
                  <a:lnTo>
                    <a:pt x="4620" y="16971"/>
                  </a:lnTo>
                  <a:close/>
                </a:path>
                <a:path w="21600" h="21600" extrusionOk="0">
                  <a:moveTo>
                    <a:pt x="7624" y="2314"/>
                  </a:moveTo>
                  <a:moveTo>
                    <a:pt x="16402" y="2314"/>
                  </a:moveTo>
                  <a:lnTo>
                    <a:pt x="16402" y="11880"/>
                  </a:lnTo>
                  <a:lnTo>
                    <a:pt x="7624" y="11880"/>
                  </a:lnTo>
                  <a:lnTo>
                    <a:pt x="7624" y="2314"/>
                  </a:lnTo>
                  <a:close/>
                </a:path>
                <a:path w="21600" h="21600" extrusionOk="0">
                  <a:moveTo>
                    <a:pt x="578" y="4011"/>
                  </a:moveTo>
                  <a:moveTo>
                    <a:pt x="4043" y="4011"/>
                  </a:moveTo>
                  <a:lnTo>
                    <a:pt x="4043" y="4320"/>
                  </a:lnTo>
                  <a:lnTo>
                    <a:pt x="578" y="4320"/>
                  </a:lnTo>
                  <a:lnTo>
                    <a:pt x="578" y="4011"/>
                  </a:lnTo>
                  <a:close/>
                  <a:moveTo>
                    <a:pt x="7624" y="14194"/>
                  </a:moveTo>
                  <a:lnTo>
                    <a:pt x="16402" y="14194"/>
                  </a:lnTo>
                  <a:lnTo>
                    <a:pt x="16402" y="16200"/>
                  </a:lnTo>
                  <a:lnTo>
                    <a:pt x="7624" y="16200"/>
                  </a:lnTo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0" name="computr3"/>
          <p:cNvSpPr>
            <a:spLocks noEditPoints="1" noChangeArrowheads="1"/>
          </p:cNvSpPr>
          <p:nvPr/>
        </p:nvSpPr>
        <p:spPr bwMode="auto">
          <a:xfrm>
            <a:off x="7402512" y="4036692"/>
            <a:ext cx="762000" cy="609600"/>
          </a:xfrm>
          <a:custGeom>
            <a:avLst/>
            <a:gdLst>
              <a:gd name="T0" fmla="*/ 0 w 21600"/>
              <a:gd name="T1" fmla="*/ 10800 h 21600"/>
              <a:gd name="T2" fmla="*/ 10800 w 21600"/>
              <a:gd name="T3" fmla="*/ 0 h 21600"/>
              <a:gd name="T4" fmla="*/ 10800 w 21600"/>
              <a:gd name="T5" fmla="*/ 21600 h 21600"/>
              <a:gd name="T6" fmla="*/ 18135 w 21600"/>
              <a:gd name="T7" fmla="*/ 10800 h 21600"/>
              <a:gd name="T8" fmla="*/ 7811 w 21600"/>
              <a:gd name="T9" fmla="*/ 2584 h 21600"/>
              <a:gd name="T10" fmla="*/ 16359 w 21600"/>
              <a:gd name="T11" fmla="*/ 1176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8250" y="17743"/>
                </a:moveTo>
                <a:lnTo>
                  <a:pt x="17557" y="16971"/>
                </a:lnTo>
                <a:lnTo>
                  <a:pt x="5429" y="16971"/>
                </a:lnTo>
                <a:lnTo>
                  <a:pt x="4736" y="17743"/>
                </a:lnTo>
                <a:lnTo>
                  <a:pt x="18250" y="17743"/>
                </a:lnTo>
                <a:close/>
              </a:path>
              <a:path w="21600" h="21600" extrusionOk="0">
                <a:moveTo>
                  <a:pt x="18250" y="17743"/>
                </a:moveTo>
                <a:moveTo>
                  <a:pt x="19405" y="19131"/>
                </a:moveTo>
                <a:lnTo>
                  <a:pt x="18712" y="18360"/>
                </a:lnTo>
                <a:lnTo>
                  <a:pt x="4274" y="18360"/>
                </a:lnTo>
                <a:lnTo>
                  <a:pt x="3581" y="19131"/>
                </a:lnTo>
                <a:lnTo>
                  <a:pt x="19405" y="19131"/>
                </a:lnTo>
                <a:close/>
              </a:path>
              <a:path w="21600" h="21600" extrusionOk="0">
                <a:moveTo>
                  <a:pt x="19405" y="19131"/>
                </a:moveTo>
                <a:moveTo>
                  <a:pt x="20560" y="20520"/>
                </a:moveTo>
                <a:lnTo>
                  <a:pt x="19867" y="19749"/>
                </a:lnTo>
                <a:lnTo>
                  <a:pt x="3119" y="19749"/>
                </a:lnTo>
                <a:lnTo>
                  <a:pt x="2426" y="20520"/>
                </a:lnTo>
                <a:lnTo>
                  <a:pt x="20560" y="20520"/>
                </a:lnTo>
                <a:close/>
              </a:path>
              <a:path w="21600" h="21600" extrusionOk="0">
                <a:moveTo>
                  <a:pt x="20560" y="20520"/>
                </a:moveTo>
                <a:moveTo>
                  <a:pt x="4620" y="16971"/>
                </a:moveTo>
                <a:lnTo>
                  <a:pt x="5313" y="16200"/>
                </a:lnTo>
                <a:lnTo>
                  <a:pt x="7624" y="16200"/>
                </a:lnTo>
                <a:lnTo>
                  <a:pt x="7624" y="14194"/>
                </a:lnTo>
                <a:lnTo>
                  <a:pt x="5891" y="14194"/>
                </a:lnTo>
                <a:lnTo>
                  <a:pt x="5891" y="0"/>
                </a:lnTo>
                <a:lnTo>
                  <a:pt x="12013" y="0"/>
                </a:lnTo>
                <a:lnTo>
                  <a:pt x="18135" y="0"/>
                </a:lnTo>
                <a:lnTo>
                  <a:pt x="18135" y="10800"/>
                </a:lnTo>
                <a:lnTo>
                  <a:pt x="18135" y="14194"/>
                </a:lnTo>
                <a:lnTo>
                  <a:pt x="16402" y="14194"/>
                </a:lnTo>
                <a:lnTo>
                  <a:pt x="16402" y="16200"/>
                </a:lnTo>
                <a:lnTo>
                  <a:pt x="17788" y="16200"/>
                </a:lnTo>
                <a:lnTo>
                  <a:pt x="19059" y="17743"/>
                </a:lnTo>
                <a:lnTo>
                  <a:pt x="21022" y="19903"/>
                </a:lnTo>
                <a:lnTo>
                  <a:pt x="21253" y="20057"/>
                </a:lnTo>
                <a:lnTo>
                  <a:pt x="21369" y="20366"/>
                </a:lnTo>
                <a:lnTo>
                  <a:pt x="21600" y="20674"/>
                </a:lnTo>
                <a:lnTo>
                  <a:pt x="21600" y="20829"/>
                </a:lnTo>
                <a:lnTo>
                  <a:pt x="21600" y="20983"/>
                </a:lnTo>
                <a:lnTo>
                  <a:pt x="21600" y="21137"/>
                </a:lnTo>
                <a:lnTo>
                  <a:pt x="21600" y="21291"/>
                </a:lnTo>
                <a:lnTo>
                  <a:pt x="21484" y="21446"/>
                </a:lnTo>
                <a:lnTo>
                  <a:pt x="21369" y="21446"/>
                </a:lnTo>
                <a:lnTo>
                  <a:pt x="21138" y="21600"/>
                </a:lnTo>
                <a:lnTo>
                  <a:pt x="21022" y="21600"/>
                </a:lnTo>
                <a:lnTo>
                  <a:pt x="10973" y="21600"/>
                </a:lnTo>
                <a:lnTo>
                  <a:pt x="2079" y="21600"/>
                </a:lnTo>
                <a:lnTo>
                  <a:pt x="1848" y="21600"/>
                </a:lnTo>
                <a:lnTo>
                  <a:pt x="1733" y="21446"/>
                </a:lnTo>
                <a:lnTo>
                  <a:pt x="1617" y="21446"/>
                </a:lnTo>
                <a:lnTo>
                  <a:pt x="1502" y="21291"/>
                </a:lnTo>
                <a:lnTo>
                  <a:pt x="1386" y="21291"/>
                </a:lnTo>
                <a:lnTo>
                  <a:pt x="1386" y="21137"/>
                </a:lnTo>
                <a:lnTo>
                  <a:pt x="1386" y="20983"/>
                </a:lnTo>
                <a:lnTo>
                  <a:pt x="1386" y="20829"/>
                </a:lnTo>
                <a:lnTo>
                  <a:pt x="1502" y="20674"/>
                </a:lnTo>
                <a:lnTo>
                  <a:pt x="1617" y="20366"/>
                </a:lnTo>
                <a:lnTo>
                  <a:pt x="1733" y="20057"/>
                </a:lnTo>
                <a:lnTo>
                  <a:pt x="1964" y="19903"/>
                </a:lnTo>
                <a:lnTo>
                  <a:pt x="0" y="19903"/>
                </a:lnTo>
                <a:lnTo>
                  <a:pt x="0" y="10800"/>
                </a:lnTo>
                <a:lnTo>
                  <a:pt x="0" y="2777"/>
                </a:lnTo>
                <a:lnTo>
                  <a:pt x="4620" y="2777"/>
                </a:lnTo>
                <a:lnTo>
                  <a:pt x="4620" y="16971"/>
                </a:lnTo>
                <a:moveTo>
                  <a:pt x="4620" y="16971"/>
                </a:moveTo>
                <a:moveTo>
                  <a:pt x="4620" y="16971"/>
                </a:moveTo>
                <a:lnTo>
                  <a:pt x="4158" y="17434"/>
                </a:lnTo>
                <a:lnTo>
                  <a:pt x="2541" y="19286"/>
                </a:lnTo>
                <a:lnTo>
                  <a:pt x="1964" y="19903"/>
                </a:lnTo>
                <a:lnTo>
                  <a:pt x="4620" y="16971"/>
                </a:lnTo>
                <a:close/>
              </a:path>
              <a:path w="21600" h="21600" extrusionOk="0">
                <a:moveTo>
                  <a:pt x="7624" y="2314"/>
                </a:moveTo>
                <a:moveTo>
                  <a:pt x="16402" y="2314"/>
                </a:moveTo>
                <a:lnTo>
                  <a:pt x="16402" y="11880"/>
                </a:lnTo>
                <a:lnTo>
                  <a:pt x="7624" y="11880"/>
                </a:lnTo>
                <a:lnTo>
                  <a:pt x="7624" y="2314"/>
                </a:lnTo>
                <a:close/>
              </a:path>
              <a:path w="21600" h="21600" extrusionOk="0">
                <a:moveTo>
                  <a:pt x="578" y="4011"/>
                </a:moveTo>
                <a:moveTo>
                  <a:pt x="4043" y="4011"/>
                </a:moveTo>
                <a:lnTo>
                  <a:pt x="4043" y="4320"/>
                </a:lnTo>
                <a:lnTo>
                  <a:pt x="578" y="4320"/>
                </a:lnTo>
                <a:lnTo>
                  <a:pt x="578" y="4011"/>
                </a:lnTo>
                <a:close/>
                <a:moveTo>
                  <a:pt x="7624" y="14194"/>
                </a:moveTo>
                <a:lnTo>
                  <a:pt x="16402" y="14194"/>
                </a:lnTo>
                <a:lnTo>
                  <a:pt x="16402" y="16200"/>
                </a:lnTo>
                <a:lnTo>
                  <a:pt x="7624" y="16200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5878512" y="5027292"/>
            <a:ext cx="1143000" cy="1066800"/>
            <a:chOff x="5345112" y="3932237"/>
            <a:chExt cx="1143000" cy="1066800"/>
          </a:xfrm>
        </p:grpSpPr>
        <p:sp>
          <p:nvSpPr>
            <p:cNvPr id="21" name="computr3"/>
            <p:cNvSpPr>
              <a:spLocks noEditPoints="1" noChangeArrowheads="1"/>
            </p:cNvSpPr>
            <p:nvPr/>
          </p:nvSpPr>
          <p:spPr bwMode="auto">
            <a:xfrm>
              <a:off x="5497512" y="4313237"/>
              <a:ext cx="762000" cy="609600"/>
            </a:xfrm>
            <a:custGeom>
              <a:avLst/>
              <a:gdLst>
                <a:gd name="T0" fmla="*/ 0 w 21600"/>
                <a:gd name="T1" fmla="*/ 10800 h 21600"/>
                <a:gd name="T2" fmla="*/ 10800 w 21600"/>
                <a:gd name="T3" fmla="*/ 0 h 21600"/>
                <a:gd name="T4" fmla="*/ 10800 w 21600"/>
                <a:gd name="T5" fmla="*/ 21600 h 21600"/>
                <a:gd name="T6" fmla="*/ 18135 w 21600"/>
                <a:gd name="T7" fmla="*/ 10800 h 21600"/>
                <a:gd name="T8" fmla="*/ 7811 w 21600"/>
                <a:gd name="T9" fmla="*/ 2584 h 21600"/>
                <a:gd name="T10" fmla="*/ 16359 w 21600"/>
                <a:gd name="T11" fmla="*/ 1176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8250" y="17743"/>
                  </a:moveTo>
                  <a:lnTo>
                    <a:pt x="17557" y="16971"/>
                  </a:lnTo>
                  <a:lnTo>
                    <a:pt x="5429" y="16971"/>
                  </a:lnTo>
                  <a:lnTo>
                    <a:pt x="4736" y="17743"/>
                  </a:lnTo>
                  <a:lnTo>
                    <a:pt x="18250" y="17743"/>
                  </a:lnTo>
                  <a:close/>
                </a:path>
                <a:path w="21600" h="21600" extrusionOk="0">
                  <a:moveTo>
                    <a:pt x="18250" y="17743"/>
                  </a:moveTo>
                  <a:moveTo>
                    <a:pt x="19405" y="19131"/>
                  </a:moveTo>
                  <a:lnTo>
                    <a:pt x="18712" y="18360"/>
                  </a:lnTo>
                  <a:lnTo>
                    <a:pt x="4274" y="18360"/>
                  </a:lnTo>
                  <a:lnTo>
                    <a:pt x="3581" y="19131"/>
                  </a:lnTo>
                  <a:lnTo>
                    <a:pt x="19405" y="19131"/>
                  </a:lnTo>
                  <a:close/>
                </a:path>
                <a:path w="21600" h="21600" extrusionOk="0">
                  <a:moveTo>
                    <a:pt x="19405" y="19131"/>
                  </a:moveTo>
                  <a:moveTo>
                    <a:pt x="20560" y="20520"/>
                  </a:moveTo>
                  <a:lnTo>
                    <a:pt x="19867" y="19749"/>
                  </a:lnTo>
                  <a:lnTo>
                    <a:pt x="3119" y="19749"/>
                  </a:lnTo>
                  <a:lnTo>
                    <a:pt x="2426" y="20520"/>
                  </a:lnTo>
                  <a:lnTo>
                    <a:pt x="20560" y="20520"/>
                  </a:lnTo>
                  <a:close/>
                </a:path>
                <a:path w="21600" h="21600" extrusionOk="0">
                  <a:moveTo>
                    <a:pt x="20560" y="20520"/>
                  </a:moveTo>
                  <a:moveTo>
                    <a:pt x="4620" y="16971"/>
                  </a:moveTo>
                  <a:lnTo>
                    <a:pt x="5313" y="16200"/>
                  </a:lnTo>
                  <a:lnTo>
                    <a:pt x="7624" y="16200"/>
                  </a:lnTo>
                  <a:lnTo>
                    <a:pt x="7624" y="14194"/>
                  </a:lnTo>
                  <a:lnTo>
                    <a:pt x="5891" y="14194"/>
                  </a:lnTo>
                  <a:lnTo>
                    <a:pt x="5891" y="0"/>
                  </a:lnTo>
                  <a:lnTo>
                    <a:pt x="12013" y="0"/>
                  </a:lnTo>
                  <a:lnTo>
                    <a:pt x="18135" y="0"/>
                  </a:lnTo>
                  <a:lnTo>
                    <a:pt x="18135" y="10800"/>
                  </a:lnTo>
                  <a:lnTo>
                    <a:pt x="18135" y="14194"/>
                  </a:lnTo>
                  <a:lnTo>
                    <a:pt x="16402" y="14194"/>
                  </a:lnTo>
                  <a:lnTo>
                    <a:pt x="16402" y="16200"/>
                  </a:lnTo>
                  <a:lnTo>
                    <a:pt x="17788" y="16200"/>
                  </a:lnTo>
                  <a:lnTo>
                    <a:pt x="19059" y="17743"/>
                  </a:lnTo>
                  <a:lnTo>
                    <a:pt x="21022" y="19903"/>
                  </a:lnTo>
                  <a:lnTo>
                    <a:pt x="21253" y="20057"/>
                  </a:lnTo>
                  <a:lnTo>
                    <a:pt x="21369" y="20366"/>
                  </a:lnTo>
                  <a:lnTo>
                    <a:pt x="21600" y="20674"/>
                  </a:lnTo>
                  <a:lnTo>
                    <a:pt x="21600" y="20829"/>
                  </a:lnTo>
                  <a:lnTo>
                    <a:pt x="21600" y="20983"/>
                  </a:lnTo>
                  <a:lnTo>
                    <a:pt x="21600" y="21137"/>
                  </a:lnTo>
                  <a:lnTo>
                    <a:pt x="21600" y="21291"/>
                  </a:lnTo>
                  <a:lnTo>
                    <a:pt x="21484" y="21446"/>
                  </a:lnTo>
                  <a:lnTo>
                    <a:pt x="21369" y="21446"/>
                  </a:lnTo>
                  <a:lnTo>
                    <a:pt x="21138" y="21600"/>
                  </a:lnTo>
                  <a:lnTo>
                    <a:pt x="21022" y="21600"/>
                  </a:lnTo>
                  <a:lnTo>
                    <a:pt x="10973" y="21600"/>
                  </a:lnTo>
                  <a:lnTo>
                    <a:pt x="2079" y="21600"/>
                  </a:lnTo>
                  <a:lnTo>
                    <a:pt x="1848" y="21600"/>
                  </a:lnTo>
                  <a:lnTo>
                    <a:pt x="1733" y="21446"/>
                  </a:lnTo>
                  <a:lnTo>
                    <a:pt x="1617" y="21446"/>
                  </a:lnTo>
                  <a:lnTo>
                    <a:pt x="1502" y="21291"/>
                  </a:lnTo>
                  <a:lnTo>
                    <a:pt x="1386" y="21291"/>
                  </a:lnTo>
                  <a:lnTo>
                    <a:pt x="1386" y="21137"/>
                  </a:lnTo>
                  <a:lnTo>
                    <a:pt x="1386" y="20983"/>
                  </a:lnTo>
                  <a:lnTo>
                    <a:pt x="1386" y="20829"/>
                  </a:lnTo>
                  <a:lnTo>
                    <a:pt x="1502" y="20674"/>
                  </a:lnTo>
                  <a:lnTo>
                    <a:pt x="1617" y="20366"/>
                  </a:lnTo>
                  <a:lnTo>
                    <a:pt x="1733" y="20057"/>
                  </a:lnTo>
                  <a:lnTo>
                    <a:pt x="1964" y="19903"/>
                  </a:lnTo>
                  <a:lnTo>
                    <a:pt x="0" y="19903"/>
                  </a:lnTo>
                  <a:lnTo>
                    <a:pt x="0" y="10800"/>
                  </a:lnTo>
                  <a:lnTo>
                    <a:pt x="0" y="2777"/>
                  </a:lnTo>
                  <a:lnTo>
                    <a:pt x="4620" y="2777"/>
                  </a:lnTo>
                  <a:lnTo>
                    <a:pt x="4620" y="16971"/>
                  </a:lnTo>
                  <a:moveTo>
                    <a:pt x="4620" y="16971"/>
                  </a:moveTo>
                  <a:moveTo>
                    <a:pt x="4620" y="16971"/>
                  </a:moveTo>
                  <a:lnTo>
                    <a:pt x="4158" y="17434"/>
                  </a:lnTo>
                  <a:lnTo>
                    <a:pt x="2541" y="19286"/>
                  </a:lnTo>
                  <a:lnTo>
                    <a:pt x="1964" y="19903"/>
                  </a:lnTo>
                  <a:lnTo>
                    <a:pt x="4620" y="16971"/>
                  </a:lnTo>
                  <a:close/>
                </a:path>
                <a:path w="21600" h="21600" extrusionOk="0">
                  <a:moveTo>
                    <a:pt x="7624" y="2314"/>
                  </a:moveTo>
                  <a:moveTo>
                    <a:pt x="16402" y="2314"/>
                  </a:moveTo>
                  <a:lnTo>
                    <a:pt x="16402" y="11880"/>
                  </a:lnTo>
                  <a:lnTo>
                    <a:pt x="7624" y="11880"/>
                  </a:lnTo>
                  <a:lnTo>
                    <a:pt x="7624" y="2314"/>
                  </a:lnTo>
                  <a:close/>
                </a:path>
                <a:path w="21600" h="21600" extrusionOk="0">
                  <a:moveTo>
                    <a:pt x="578" y="4011"/>
                  </a:moveTo>
                  <a:moveTo>
                    <a:pt x="4043" y="4011"/>
                  </a:moveTo>
                  <a:lnTo>
                    <a:pt x="4043" y="4320"/>
                  </a:lnTo>
                  <a:lnTo>
                    <a:pt x="578" y="4320"/>
                  </a:lnTo>
                  <a:lnTo>
                    <a:pt x="578" y="4011"/>
                  </a:lnTo>
                  <a:close/>
                  <a:moveTo>
                    <a:pt x="7624" y="14194"/>
                  </a:moveTo>
                  <a:lnTo>
                    <a:pt x="16402" y="14194"/>
                  </a:lnTo>
                  <a:lnTo>
                    <a:pt x="16402" y="16200"/>
                  </a:lnTo>
                  <a:lnTo>
                    <a:pt x="7624" y="16200"/>
                  </a:lnTo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lowchart: Magnetic Disk 21"/>
            <p:cNvSpPr/>
            <p:nvPr/>
          </p:nvSpPr>
          <p:spPr bwMode="auto">
            <a:xfrm>
              <a:off x="5345112" y="3932237"/>
              <a:ext cx="1143000" cy="1066800"/>
            </a:xfrm>
            <a:prstGeom prst="flowChartMagneticDisk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</a:endParaRPr>
            </a:p>
          </p:txBody>
        </p:sp>
      </p:grpSp>
      <p:sp>
        <p:nvSpPr>
          <p:cNvPr id="24" name="Rounded Rectangle 23"/>
          <p:cNvSpPr/>
          <p:nvPr/>
        </p:nvSpPr>
        <p:spPr bwMode="auto">
          <a:xfrm>
            <a:off x="4354512" y="2817492"/>
            <a:ext cx="1828800" cy="381000"/>
          </a:xfrm>
          <a:prstGeom prst="roundRect">
            <a:avLst/>
          </a:prstGeom>
          <a:solidFill>
            <a:schemeClr val="accent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Load Balancer</a:t>
            </a:r>
          </a:p>
        </p:txBody>
      </p:sp>
      <p:cxnSp>
        <p:nvCxnSpPr>
          <p:cNvPr id="35" name="Straight Connector 34"/>
          <p:cNvCxnSpPr>
            <a:stCxn id="8" idx="2"/>
          </p:cNvCxnSpPr>
          <p:nvPr/>
        </p:nvCxnSpPr>
        <p:spPr bwMode="auto">
          <a:xfrm rot="5400000">
            <a:off x="2449512" y="4798692"/>
            <a:ext cx="533400" cy="11430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/>
          <p:cNvCxnSpPr>
            <a:stCxn id="8" idx="2"/>
          </p:cNvCxnSpPr>
          <p:nvPr/>
        </p:nvCxnSpPr>
        <p:spPr bwMode="auto">
          <a:xfrm rot="5400000">
            <a:off x="2830512" y="5179692"/>
            <a:ext cx="533400" cy="3810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/>
          <p:cNvCxnSpPr>
            <a:stCxn id="8" idx="2"/>
          </p:cNvCxnSpPr>
          <p:nvPr/>
        </p:nvCxnSpPr>
        <p:spPr bwMode="auto">
          <a:xfrm rot="16200000" flipH="1">
            <a:off x="3211512" y="5179692"/>
            <a:ext cx="533400" cy="3810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/>
          <p:cNvCxnSpPr>
            <a:stCxn id="8" idx="2"/>
          </p:cNvCxnSpPr>
          <p:nvPr/>
        </p:nvCxnSpPr>
        <p:spPr bwMode="auto">
          <a:xfrm rot="16200000" flipH="1">
            <a:off x="3592512" y="4798692"/>
            <a:ext cx="533400" cy="11430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Arrow Connector 45"/>
          <p:cNvCxnSpPr/>
          <p:nvPr/>
        </p:nvCxnSpPr>
        <p:spPr bwMode="auto">
          <a:xfrm rot="5400000">
            <a:off x="4431506" y="2359498"/>
            <a:ext cx="914400" cy="158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8" name="Straight Arrow Connector 47"/>
          <p:cNvCxnSpPr/>
          <p:nvPr/>
        </p:nvCxnSpPr>
        <p:spPr bwMode="auto">
          <a:xfrm rot="5400000">
            <a:off x="4660106" y="2359498"/>
            <a:ext cx="914400" cy="158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9" name="Straight Arrow Connector 58"/>
          <p:cNvCxnSpPr/>
          <p:nvPr/>
        </p:nvCxnSpPr>
        <p:spPr bwMode="auto">
          <a:xfrm rot="5400000">
            <a:off x="4887118" y="2359498"/>
            <a:ext cx="914400" cy="158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0" name="Straight Arrow Connector 59"/>
          <p:cNvCxnSpPr/>
          <p:nvPr/>
        </p:nvCxnSpPr>
        <p:spPr bwMode="auto">
          <a:xfrm rot="5400000">
            <a:off x="5115718" y="2359498"/>
            <a:ext cx="914400" cy="158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1" name="Straight Arrow Connector 60"/>
          <p:cNvCxnSpPr/>
          <p:nvPr/>
        </p:nvCxnSpPr>
        <p:spPr bwMode="auto">
          <a:xfrm rot="5400000">
            <a:off x="5344318" y="2359498"/>
            <a:ext cx="914400" cy="158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2" name="Straight Arrow Connector 61"/>
          <p:cNvCxnSpPr/>
          <p:nvPr/>
        </p:nvCxnSpPr>
        <p:spPr bwMode="auto">
          <a:xfrm rot="5400000">
            <a:off x="4202906" y="2359498"/>
            <a:ext cx="914400" cy="158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3" name="Straight Arrow Connector 62"/>
          <p:cNvCxnSpPr/>
          <p:nvPr/>
        </p:nvCxnSpPr>
        <p:spPr bwMode="auto">
          <a:xfrm rot="5400000">
            <a:off x="3974306" y="2359498"/>
            <a:ext cx="914400" cy="158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4" name="Straight Arrow Connector 63"/>
          <p:cNvCxnSpPr/>
          <p:nvPr/>
        </p:nvCxnSpPr>
        <p:spPr bwMode="auto">
          <a:xfrm rot="5400000">
            <a:off x="5572918" y="2359498"/>
            <a:ext cx="914400" cy="158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7" name="Straight Connector 66"/>
          <p:cNvCxnSpPr>
            <a:stCxn id="24" idx="2"/>
          </p:cNvCxnSpPr>
          <p:nvPr/>
        </p:nvCxnSpPr>
        <p:spPr bwMode="auto">
          <a:xfrm rot="5400000">
            <a:off x="4659312" y="2969892"/>
            <a:ext cx="381000" cy="8382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9" name="Straight Connector 68"/>
          <p:cNvCxnSpPr>
            <a:stCxn id="24" idx="2"/>
          </p:cNvCxnSpPr>
          <p:nvPr/>
        </p:nvCxnSpPr>
        <p:spPr bwMode="auto">
          <a:xfrm rot="16200000" flipH="1">
            <a:off x="5421312" y="3046092"/>
            <a:ext cx="381000" cy="6858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1" name="Straight Connector 70"/>
          <p:cNvCxnSpPr>
            <a:stCxn id="24" idx="2"/>
          </p:cNvCxnSpPr>
          <p:nvPr/>
        </p:nvCxnSpPr>
        <p:spPr bwMode="auto">
          <a:xfrm rot="5400000">
            <a:off x="5040312" y="3350892"/>
            <a:ext cx="381000" cy="762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2" name="Rounded Rectangle 71"/>
          <p:cNvSpPr/>
          <p:nvPr/>
        </p:nvSpPr>
        <p:spPr bwMode="auto">
          <a:xfrm>
            <a:off x="4125912" y="1826892"/>
            <a:ext cx="2209800" cy="4572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b="1" dirty="0" smtClean="0">
                <a:solidFill>
                  <a:schemeClr val="bg1"/>
                </a:solidFill>
              </a:rPr>
              <a:t>Service Requests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5573712" y="6170292"/>
            <a:ext cx="1831335" cy="3213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noSQL</a:t>
            </a:r>
            <a:r>
              <a:rPr lang="en-US" sz="1600" dirty="0" smtClean="0"/>
              <a:t> </a:t>
            </a:r>
            <a:r>
              <a:rPr lang="en-US" sz="1600" dirty="0" err="1" smtClean="0"/>
              <a:t>datastores</a:t>
            </a:r>
            <a:endParaRPr lang="en-US" sz="1600" dirty="0"/>
          </a:p>
        </p:txBody>
      </p:sp>
      <p:sp>
        <p:nvSpPr>
          <p:cNvPr id="74" name="TextBox 73"/>
          <p:cNvSpPr txBox="1"/>
          <p:nvPr/>
        </p:nvSpPr>
        <p:spPr>
          <a:xfrm>
            <a:off x="7388453" y="4646292"/>
            <a:ext cx="843501" cy="3213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logging</a:t>
            </a:r>
            <a:endParaRPr lang="en-US" sz="1600" dirty="0"/>
          </a:p>
        </p:txBody>
      </p:sp>
      <p:sp>
        <p:nvSpPr>
          <p:cNvPr id="75" name="TextBox 74"/>
          <p:cNvSpPr txBox="1"/>
          <p:nvPr/>
        </p:nvSpPr>
        <p:spPr>
          <a:xfrm>
            <a:off x="2740253" y="6506124"/>
            <a:ext cx="845103" cy="3213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rDBMS</a:t>
            </a:r>
            <a:endParaRPr lang="en-US" sz="1600" dirty="0"/>
          </a:p>
        </p:txBody>
      </p:sp>
      <p:cxnSp>
        <p:nvCxnSpPr>
          <p:cNvPr id="79" name="Straight Arrow Connector 78"/>
          <p:cNvCxnSpPr>
            <a:endCxn id="20" idx="0"/>
          </p:cNvCxnSpPr>
          <p:nvPr/>
        </p:nvCxnSpPr>
        <p:spPr bwMode="auto">
          <a:xfrm>
            <a:off x="6488112" y="3884292"/>
            <a:ext cx="914400" cy="4572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1" name="Straight Arrow Connector 80"/>
          <p:cNvCxnSpPr/>
          <p:nvPr/>
        </p:nvCxnSpPr>
        <p:spPr bwMode="auto">
          <a:xfrm>
            <a:off x="5954712" y="4189092"/>
            <a:ext cx="152400" cy="8382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86" name="Straight Arrow Connector 85"/>
          <p:cNvCxnSpPr>
            <a:stCxn id="8" idx="0"/>
          </p:cNvCxnSpPr>
          <p:nvPr/>
        </p:nvCxnSpPr>
        <p:spPr bwMode="auto">
          <a:xfrm rot="5400000" flipH="1" flipV="1">
            <a:off x="3592512" y="3884292"/>
            <a:ext cx="533400" cy="11430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88" name="Straight Arrow Connector 87"/>
          <p:cNvCxnSpPr>
            <a:stCxn id="8" idx="0"/>
          </p:cNvCxnSpPr>
          <p:nvPr/>
        </p:nvCxnSpPr>
        <p:spPr bwMode="auto">
          <a:xfrm rot="5400000" flipH="1" flipV="1">
            <a:off x="3973512" y="3503292"/>
            <a:ext cx="533400" cy="19050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90" name="Straight Arrow Connector 89"/>
          <p:cNvCxnSpPr>
            <a:stCxn id="8" idx="0"/>
          </p:cNvCxnSpPr>
          <p:nvPr/>
        </p:nvCxnSpPr>
        <p:spPr bwMode="auto">
          <a:xfrm rot="5400000" flipH="1" flipV="1">
            <a:off x="4354512" y="3122292"/>
            <a:ext cx="533400" cy="26670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93" name="Straight Arrow Connector 92"/>
          <p:cNvCxnSpPr/>
          <p:nvPr/>
        </p:nvCxnSpPr>
        <p:spPr bwMode="auto">
          <a:xfrm>
            <a:off x="5192712" y="4189092"/>
            <a:ext cx="762000" cy="9144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95" name="Straight Arrow Connector 94"/>
          <p:cNvCxnSpPr/>
          <p:nvPr/>
        </p:nvCxnSpPr>
        <p:spPr bwMode="auto">
          <a:xfrm>
            <a:off x="4430712" y="4189092"/>
            <a:ext cx="1447800" cy="10668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70975" cy="1171575"/>
          </a:xfrm>
        </p:spPr>
        <p:txBody>
          <a:bodyPr tIns="38808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IaaS Cloud Challenges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idx="1"/>
          </p:nvPr>
        </p:nvSpPr>
        <p:spPr>
          <a:xfrm>
            <a:off x="503238" y="1768475"/>
            <a:ext cx="9070975" cy="4989513"/>
          </a:xfrm>
        </p:spPr>
        <p:txBody>
          <a:bodyPr>
            <a:normAutofit/>
          </a:bodyPr>
          <a:lstStyle/>
          <a:p>
            <a:pPr marL="431800" indent="-323850" eaLnBrk="1"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Application deployment </a:t>
            </a:r>
          </a:p>
          <a:p>
            <a:pPr marL="431800" indent="-323850" eaLnBrk="1"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Application tuning for optimal performance</a:t>
            </a:r>
          </a:p>
          <a:p>
            <a:pPr marL="431800" indent="-323850" eaLnBrk="1"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Provisioning Variation</a:t>
            </a:r>
          </a:p>
          <a:p>
            <a:pPr marL="863600" lvl="1" indent="-323850" eaLnBrk="1"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Ambiguity of where virtual machines are provisioned across physical cloud machines</a:t>
            </a:r>
          </a:p>
          <a:p>
            <a:pPr marL="431800" indent="-323850" eaLnBrk="1"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Hardware Virtualization Overhead</a:t>
            </a:r>
          </a:p>
          <a:p>
            <a:pPr marL="863600" lvl="1" indent="-323850" eaLnBrk="1"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Performance degradation from using virtual machines</a:t>
            </a:r>
          </a:p>
          <a:p>
            <a:pPr marL="431800" indent="-323850" eaLnBrk="1"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7BAA2B-477D-4A42-ADB1-2085E37C0D0C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70975" cy="1171575"/>
          </a:xfrm>
        </p:spPr>
        <p:txBody>
          <a:bodyPr tIns="38808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3600" smtClean="0"/>
              <a:t>RUSLE2: Multi-tier Client/Server application</a:t>
            </a:r>
          </a:p>
        </p:txBody>
      </p:sp>
      <p:sp>
        <p:nvSpPr>
          <p:cNvPr id="8195" name="Rectangle 2"/>
          <p:cNvSpPr>
            <a:spLocks noGrp="1" noChangeArrowheads="1"/>
          </p:cNvSpPr>
          <p:nvPr>
            <p:ph idx="1"/>
          </p:nvPr>
        </p:nvSpPr>
        <p:spPr>
          <a:xfrm>
            <a:off x="503238" y="1768475"/>
            <a:ext cx="9070975" cy="4989513"/>
          </a:xfrm>
        </p:spPr>
        <p:txBody>
          <a:bodyPr>
            <a:normAutofit fontScale="92500" lnSpcReduction="10000"/>
          </a:bodyPr>
          <a:lstStyle/>
          <a:p>
            <a:pPr marL="431800" indent="-323850" eaLnBrk="1"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Application stack surrogate for </a:t>
            </a:r>
          </a:p>
          <a:p>
            <a:pPr marL="863600" lvl="1" indent="-323850" eaLnBrk="1"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Web Application Server</a:t>
            </a:r>
          </a:p>
          <a:p>
            <a:pPr marL="1295400" lvl="2" indent="-287338" eaLnBrk="1">
              <a:buSzPct val="75000"/>
              <a:buFont typeface="Symbol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Apache Tomcat – hosts RUSLE2 model</a:t>
            </a:r>
          </a:p>
          <a:p>
            <a:pPr marL="863600" lvl="1" indent="-323850" eaLnBrk="1"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Relational Database</a:t>
            </a:r>
          </a:p>
          <a:p>
            <a:pPr marL="1295400" lvl="2" indent="-287338" eaLnBrk="1">
              <a:buSzPct val="75000"/>
              <a:buFont typeface="Symbol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Postgresql – supports geospatial queries for determining climate, soil, and management characteristics</a:t>
            </a:r>
          </a:p>
          <a:p>
            <a:pPr marL="863600" lvl="1" indent="-323850" eaLnBrk="1"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File Server</a:t>
            </a:r>
          </a:p>
          <a:p>
            <a:pPr marL="1295400" lvl="2" indent="-287338" eaLnBrk="1">
              <a:buSzPct val="75000"/>
              <a:buFont typeface="Symbol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Nginx – Provides climate, soil, and management XML files used for model parameterization</a:t>
            </a:r>
          </a:p>
          <a:p>
            <a:pPr marL="863600" lvl="1" indent="-323850" eaLnBrk="1"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Logging Server </a:t>
            </a:r>
          </a:p>
          <a:p>
            <a:pPr marL="1295400" lvl="2" indent="-287338" eaLnBrk="1">
              <a:buSzPct val="75000"/>
              <a:buFont typeface="Symbol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Codebeamer – model logging/tracking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7BAA2B-477D-4A42-ADB1-2085E37C0D0C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smtClean="0"/>
              <a:t>Experimental Setup (1/2)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>
              <a:buFont typeface="Arial" charset="0"/>
              <a:buChar char="•"/>
            </a:pPr>
            <a:r>
              <a:rPr lang="en-US" smtClean="0"/>
              <a:t>RESTful webservice </a:t>
            </a:r>
          </a:p>
          <a:p>
            <a:pPr lvl="1" eaLnBrk="1">
              <a:buFont typeface="Arial" charset="0"/>
              <a:buChar char="•"/>
            </a:pPr>
            <a:r>
              <a:rPr lang="en-US" smtClean="0"/>
              <a:t>Java implementation using JAX-RS</a:t>
            </a:r>
          </a:p>
          <a:p>
            <a:pPr lvl="1" eaLnBrk="1">
              <a:buFont typeface="Arial" charset="0"/>
              <a:buChar char="•"/>
            </a:pPr>
            <a:r>
              <a:rPr lang="en-US" smtClean="0"/>
              <a:t>JSON objects </a:t>
            </a:r>
          </a:p>
          <a:p>
            <a:pPr eaLnBrk="1">
              <a:buFont typeface="Arial" charset="0"/>
              <a:buChar char="•"/>
            </a:pPr>
            <a:r>
              <a:rPr lang="en-US" smtClean="0"/>
              <a:t>Object Modeling System 3.0 </a:t>
            </a:r>
          </a:p>
          <a:p>
            <a:pPr lvl="1" eaLnBrk="1">
              <a:buFont typeface="Arial" charset="0"/>
              <a:buChar char="•"/>
            </a:pPr>
            <a:r>
              <a:rPr lang="en-US" smtClean="0"/>
              <a:t>Java Framework supporting component oriented modeling</a:t>
            </a:r>
          </a:p>
          <a:p>
            <a:pPr lvl="1" eaLnBrk="1">
              <a:buFont typeface="Arial" charset="0"/>
              <a:buChar char="•"/>
            </a:pPr>
            <a:r>
              <a:rPr lang="en-US" smtClean="0"/>
              <a:t>Interfaces with RUSLE2 Legacy Visual C++ implementation using RomeShell and WINE</a:t>
            </a:r>
          </a:p>
          <a:p>
            <a:pPr eaLnBrk="1">
              <a:buFont typeface="Arial" charset="0"/>
              <a:buChar char="•"/>
            </a:pPr>
            <a:r>
              <a:rPr lang="en-US" smtClean="0"/>
              <a:t>Hosted by Apache Tomcat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7BAA2B-477D-4A42-ADB1-2085E37C0D0C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70975" cy="1171575"/>
          </a:xfrm>
        </p:spPr>
        <p:txBody>
          <a:bodyPr tIns="38808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RUSLE2 Components</a:t>
            </a:r>
          </a:p>
        </p:txBody>
      </p:sp>
      <p:sp>
        <p:nvSpPr>
          <p:cNvPr id="12291" name="Rectangle 2"/>
          <p:cNvSpPr>
            <a:spLocks noGrp="1" noChangeArrowheads="1"/>
          </p:cNvSpPr>
          <p:nvPr>
            <p:ph idx="1"/>
          </p:nvPr>
        </p:nvSpPr>
        <p:spPr>
          <a:xfrm>
            <a:off x="503238" y="1768475"/>
            <a:ext cx="9070975" cy="4989513"/>
          </a:xfrm>
        </p:spPr>
        <p:txBody>
          <a:bodyPr/>
          <a:lstStyle/>
          <a:p>
            <a:pPr eaLnBrk="1"/>
            <a:endParaRPr lang="en-US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7BAA2B-477D-4A42-ADB1-2085E37C0D0C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  <p:graphicFrame>
        <p:nvGraphicFramePr>
          <p:cNvPr id="11267" name="Group 3"/>
          <p:cNvGraphicFramePr>
            <a:graphicFrameLocks noGrp="1"/>
          </p:cNvGraphicFramePr>
          <p:nvPr/>
        </p:nvGraphicFramePr>
        <p:xfrm>
          <a:off x="711200" y="1600200"/>
          <a:ext cx="8891588" cy="5551489"/>
        </p:xfrm>
        <a:graphic>
          <a:graphicData uri="http://schemas.openxmlformats.org/drawingml/2006/table">
            <a:tbl>
              <a:tblPr/>
              <a:tblGrid>
                <a:gridCol w="1004888"/>
                <a:gridCol w="1641475"/>
                <a:gridCol w="6245225"/>
              </a:tblGrid>
              <a:tr h="411163"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Virtual Machine</a:t>
                      </a: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Description</a:t>
                      </a: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</a:tr>
              <a:tr h="104775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M</a:t>
                      </a: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Model</a:t>
                      </a: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64-bit Ubuntu 9.10 server w/ Apache Tomcat 6.0.20, Wine 1.0.1, RUSLE2, Object Modeling System (OMS 3.0)</a:t>
                      </a: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</a:tr>
              <a:tr h="199548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D</a:t>
                      </a: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Database</a:t>
                      </a: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64-bit Ubuntu 9.10 server w/ Postgresql-8.4, and PostGIS 1.4.0-2.  </a:t>
                      </a:r>
                    </a:p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soil data: 1.7 million shapes, 167 million points</a:t>
                      </a:r>
                    </a:p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management data: 98 shapes, 489k points</a:t>
                      </a:r>
                    </a:p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climate data: 31k shapes, 3 million points</a:t>
                      </a:r>
                    </a:p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4.6 GB for the state of TN and CO</a:t>
                      </a: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104775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F</a:t>
                      </a: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File Server</a:t>
                      </a: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64-bit Ubuntu 9.10 server w/ nginx 0.7.62 </a:t>
                      </a:r>
                    </a:p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Serves XML files to parameterize RUSLE2</a:t>
                      </a:r>
                    </a:p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57,185 XML files consisting of 305MB.</a:t>
                      </a: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</a:tr>
              <a:tr h="104933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L</a:t>
                      </a: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Logger</a:t>
                      </a: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32-bit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Ubuntu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 9.10 server with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Codebeamer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 5.5 running on Tomcat.  Custom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RESTful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 JSON-based logging web service provides a wrapper.  </a:t>
                      </a: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70975" cy="1171575"/>
          </a:xfrm>
        </p:spPr>
        <p:txBody>
          <a:bodyPr tIns="38808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Provisioning Variation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idx="1"/>
          </p:nvPr>
        </p:nvSpPr>
        <p:spPr>
          <a:xfrm>
            <a:off x="503238" y="1768475"/>
            <a:ext cx="9070975" cy="4989513"/>
          </a:xfrm>
        </p:spPr>
        <p:txBody>
          <a:bodyPr/>
          <a:lstStyle/>
          <a:p>
            <a:pPr marL="431800" indent="-323850" eaLnBrk="1"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Physical location of VMs placement is nondeterministic which may result in varying VM performance characteristics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7BAA2B-477D-4A42-ADB1-2085E37C0D0C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  <p:graphicFrame>
        <p:nvGraphicFramePr>
          <p:cNvPr id="2" name="Group 3"/>
          <p:cNvGraphicFramePr>
            <a:graphicFrameLocks noGrp="1"/>
          </p:cNvGraphicFramePr>
          <p:nvPr/>
        </p:nvGraphicFramePr>
        <p:xfrm>
          <a:off x="933450" y="3522663"/>
          <a:ext cx="8440738" cy="3335338"/>
        </p:xfrm>
        <a:graphic>
          <a:graphicData uri="http://schemas.openxmlformats.org/drawingml/2006/table">
            <a:tbl>
              <a:tblPr/>
              <a:tblGrid>
                <a:gridCol w="1687513"/>
                <a:gridCol w="1687512"/>
                <a:gridCol w="1689100"/>
                <a:gridCol w="1687513"/>
                <a:gridCol w="1689100"/>
              </a:tblGrid>
              <a:tr h="66675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 charset="0"/>
                        <a:cs typeface="DejaVu Sans" charset="0"/>
                      </a:endParaRP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Node 1</a:t>
                      </a: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Node 2</a:t>
                      </a: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Node 3</a:t>
                      </a: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Node 4</a:t>
                      </a: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</a:tr>
              <a:tr h="66675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P1/V1</a:t>
                      </a: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M D F L</a:t>
                      </a: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 charset="0"/>
                        <a:cs typeface="DejaVu Sans" charset="0"/>
                      </a:endParaRP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 charset="0"/>
                        <a:cs typeface="DejaVu Sans" charset="0"/>
                      </a:endParaRP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 charset="0"/>
                        <a:cs typeface="DejaVu Sans" charset="0"/>
                      </a:endParaRP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</a:tr>
              <a:tr h="66675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P2/V2</a:t>
                      </a: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M</a:t>
                      </a: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D F L</a:t>
                      </a: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 charset="0"/>
                        <a:cs typeface="DejaVu Sans" charset="0"/>
                      </a:endParaRP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 charset="0"/>
                        <a:cs typeface="DejaVu Sans" charset="0"/>
                      </a:endParaRP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66675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P3/V3</a:t>
                      </a: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M</a:t>
                      </a: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D</a:t>
                      </a: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F</a:t>
                      </a: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L</a:t>
                      </a: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</a:tr>
              <a:tr h="66833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P4/V4</a:t>
                      </a: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M L F</a:t>
                      </a: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D</a:t>
                      </a: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 charset="0"/>
                        <a:cs typeface="DejaVu Sans" charset="0"/>
                      </a:endParaRP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 charset="0"/>
                        <a:cs typeface="DejaVu Sans" charset="0"/>
                      </a:endParaRP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70975" cy="1171575"/>
          </a:xfrm>
        </p:spPr>
        <p:txBody>
          <a:bodyPr tIns="38808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b="1" dirty="0" smtClean="0"/>
              <a:t>RUSLE2 Deployment</a:t>
            </a:r>
          </a:p>
        </p:txBody>
      </p:sp>
      <p:sp>
        <p:nvSpPr>
          <p:cNvPr id="14339" name="Rectangle 2"/>
          <p:cNvSpPr>
            <a:spLocks noGrp="1" noChangeArrowheads="1"/>
          </p:cNvSpPr>
          <p:nvPr>
            <p:ph idx="1"/>
          </p:nvPr>
        </p:nvSpPr>
        <p:spPr>
          <a:xfrm>
            <a:off x="503238" y="1768475"/>
            <a:ext cx="9070975" cy="4989513"/>
          </a:xfrm>
        </p:spPr>
        <p:txBody>
          <a:bodyPr>
            <a:normAutofit/>
          </a:bodyPr>
          <a:lstStyle/>
          <a:p>
            <a:pPr marL="431800" indent="-323850" eaLnBrk="1"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Two versions tested</a:t>
            </a:r>
          </a:p>
          <a:p>
            <a:pPr marL="863600" lvl="1" indent="-323850" eaLnBrk="1"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Database bound (d-bound)</a:t>
            </a:r>
          </a:p>
          <a:p>
            <a:pPr marL="1295400" lvl="2" indent="-287338" eaLnBrk="1">
              <a:buSzPct val="75000"/>
              <a:buFont typeface="Symbol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Model throughput bounded by performance of spatial queries</a:t>
            </a:r>
          </a:p>
          <a:p>
            <a:pPr marL="1727200" lvl="3" indent="-215900" eaLnBrk="1"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Spatial queries were more complex than required</a:t>
            </a:r>
          </a:p>
          <a:p>
            <a:pPr marL="1295400" lvl="2" indent="-287338" eaLnBrk="1">
              <a:buSzPct val="75000"/>
              <a:buFont typeface="Symbol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Primarily processor bound</a:t>
            </a:r>
          </a:p>
          <a:p>
            <a:pPr marL="863600" lvl="1" indent="-323850" eaLnBrk="1"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Model bound (m-bound)</a:t>
            </a:r>
          </a:p>
          <a:p>
            <a:pPr marL="1295400" lvl="2" indent="-287338" eaLnBrk="1">
              <a:buSzPct val="75000"/>
              <a:buFont typeface="Symbol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Model throughput bounded by throughput of RUSLE2 modeling engine</a:t>
            </a:r>
          </a:p>
          <a:p>
            <a:pPr marL="1295400" lvl="2" indent="-287338" eaLnBrk="1">
              <a:buSzPct val="75000"/>
              <a:buFont typeface="Symbol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Processor and File I/O bound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7BAA2B-477D-4A42-ADB1-2085E37C0D0C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70975" cy="1171575"/>
          </a:xfrm>
        </p:spPr>
        <p:txBody>
          <a:bodyPr tIns="38808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b="1" dirty="0" smtClean="0"/>
              <a:t>RUSLE2- Single Stack</a:t>
            </a:r>
          </a:p>
        </p:txBody>
      </p:sp>
      <p:sp>
        <p:nvSpPr>
          <p:cNvPr id="22531" name="Rectangle 2"/>
          <p:cNvSpPr>
            <a:spLocks noGrp="1" noChangeArrowheads="1"/>
          </p:cNvSpPr>
          <p:nvPr>
            <p:ph idx="1"/>
          </p:nvPr>
        </p:nvSpPr>
        <p:spPr>
          <a:xfrm>
            <a:off x="503238" y="1768475"/>
            <a:ext cx="9070975" cy="4989513"/>
          </a:xfrm>
        </p:spPr>
        <p:txBody>
          <a:bodyPr>
            <a:normAutofit lnSpcReduction="10000"/>
          </a:bodyPr>
          <a:lstStyle/>
          <a:p>
            <a:pPr marL="431800" indent="-323850" eaLnBrk="1"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800" smtClean="0"/>
              <a:t>D-bound</a:t>
            </a:r>
          </a:p>
          <a:p>
            <a:pPr marL="863600" lvl="1" indent="-323850" eaLnBrk="1"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 smtClean="0"/>
              <a:t>100-model run ensemble ~120 seconds</a:t>
            </a:r>
          </a:p>
          <a:p>
            <a:pPr marL="863600" lvl="1" indent="-323850" eaLnBrk="1"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 smtClean="0"/>
              <a:t>6 worker threads, 5 database connections</a:t>
            </a:r>
          </a:p>
          <a:p>
            <a:pPr marL="863600" lvl="1" indent="-323850" eaLnBrk="1"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 i="1" smtClean="0"/>
              <a:t>D:</a:t>
            </a:r>
            <a:r>
              <a:rPr lang="en-US" sz="2400" smtClean="0"/>
              <a:t> 6 CPU cores</a:t>
            </a:r>
          </a:p>
          <a:p>
            <a:pPr marL="863600" lvl="1" indent="-323850" eaLnBrk="1"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 i="1" smtClean="0"/>
              <a:t>M</a:t>
            </a:r>
            <a:r>
              <a:rPr lang="en-US" sz="2400" smtClean="0"/>
              <a:t>, </a:t>
            </a:r>
            <a:r>
              <a:rPr lang="en-US" sz="2400" i="1" smtClean="0"/>
              <a:t>F</a:t>
            </a:r>
            <a:r>
              <a:rPr lang="en-US" sz="2400" smtClean="0"/>
              <a:t>, </a:t>
            </a:r>
            <a:r>
              <a:rPr lang="en-US" sz="2400" i="1" smtClean="0"/>
              <a:t>L:</a:t>
            </a:r>
            <a:r>
              <a:rPr lang="en-US" sz="2400" smtClean="0"/>
              <a:t> 5 CPU cores</a:t>
            </a:r>
          </a:p>
          <a:p>
            <a:pPr marL="431800" indent="-323850" eaLnBrk="1"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800" smtClean="0"/>
              <a:t>M-bound </a:t>
            </a:r>
          </a:p>
          <a:p>
            <a:pPr marL="863600" lvl="1" indent="-323850" eaLnBrk="1"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 smtClean="0"/>
              <a:t>100-model run ensemble ~32 seconds</a:t>
            </a:r>
          </a:p>
          <a:p>
            <a:pPr marL="863600" lvl="1" indent="-323850" eaLnBrk="1"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 smtClean="0"/>
              <a:t>8 worker threads, 8 database connections</a:t>
            </a:r>
          </a:p>
          <a:p>
            <a:pPr marL="863600" lvl="1" indent="-323850" eaLnBrk="1"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 i="1" smtClean="0"/>
              <a:t>M: 8 CPU cores</a:t>
            </a:r>
          </a:p>
          <a:p>
            <a:pPr marL="863600" lvl="1" indent="-323850" eaLnBrk="1"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 i="1" smtClean="0"/>
              <a:t>D:</a:t>
            </a:r>
            <a:r>
              <a:rPr lang="en-US" sz="2400" smtClean="0"/>
              <a:t> 6 CPU cores</a:t>
            </a:r>
          </a:p>
          <a:p>
            <a:pPr marL="863600" lvl="1" indent="-323850" eaLnBrk="1"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 i="1" smtClean="0"/>
              <a:t>F, L:</a:t>
            </a:r>
            <a:r>
              <a:rPr lang="en-US" sz="2400" smtClean="0"/>
              <a:t> 5 CPU cores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7BAA2B-477D-4A42-ADB1-2085E37C0D0C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70975" cy="1171575"/>
          </a:xfrm>
        </p:spPr>
        <p:txBody>
          <a:bodyPr tIns="38808">
            <a:normAutofit fontScale="90000"/>
          </a:bodyPr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b="1" dirty="0" smtClean="0"/>
              <a:t>RUSLE2- scaled using </a:t>
            </a:r>
            <a:r>
              <a:rPr lang="en-US" b="1" dirty="0" err="1" smtClean="0"/>
              <a:t>IaaS</a:t>
            </a:r>
            <a:r>
              <a:rPr lang="en-US" b="1" dirty="0" smtClean="0"/>
              <a:t> cloud</a:t>
            </a:r>
          </a:p>
        </p:txBody>
      </p:sp>
      <p:sp>
        <p:nvSpPr>
          <p:cNvPr id="29699" name="Rectangle 2"/>
          <p:cNvSpPr>
            <a:spLocks noGrp="1" noChangeArrowheads="1"/>
          </p:cNvSpPr>
          <p:nvPr>
            <p:ph idx="1"/>
          </p:nvPr>
        </p:nvSpPr>
        <p:spPr>
          <a:xfrm>
            <a:off x="503238" y="1570038"/>
            <a:ext cx="9070975" cy="4989512"/>
          </a:xfrm>
        </p:spPr>
        <p:txBody>
          <a:bodyPr>
            <a:normAutofit lnSpcReduction="10000"/>
          </a:bodyPr>
          <a:lstStyle/>
          <a:p>
            <a:pPr marL="431800" indent="-323850" eaLnBrk="1"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800" smtClean="0"/>
              <a:t>D-bound</a:t>
            </a:r>
          </a:p>
          <a:p>
            <a:pPr marL="863600" lvl="1" indent="-323850" eaLnBrk="1"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 smtClean="0"/>
              <a:t>100-model run ensemble ~21.8 seconds (5.5x)</a:t>
            </a:r>
          </a:p>
          <a:p>
            <a:pPr marL="863600" lvl="1" indent="-323850" eaLnBrk="1"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 smtClean="0"/>
              <a:t>24 worker threads, 40 database connections per M</a:t>
            </a:r>
          </a:p>
          <a:p>
            <a:pPr marL="863600" lvl="1" indent="-323850" eaLnBrk="1"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 i="1" smtClean="0"/>
              <a:t>D:</a:t>
            </a:r>
            <a:r>
              <a:rPr lang="en-US" sz="2400" smtClean="0"/>
              <a:t> 8 VMs, 6 CPU cores</a:t>
            </a:r>
          </a:p>
          <a:p>
            <a:pPr marL="863600" lvl="1" indent="-323850" eaLnBrk="1"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 i="1" smtClean="0"/>
              <a:t>M: 6 VMs, 5 CPU cores</a:t>
            </a:r>
          </a:p>
          <a:p>
            <a:pPr marL="863600" lvl="1" indent="-323850" eaLnBrk="1"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 i="1" smtClean="0"/>
              <a:t>F</a:t>
            </a:r>
            <a:r>
              <a:rPr lang="en-US" sz="2400" smtClean="0"/>
              <a:t>, </a:t>
            </a:r>
            <a:r>
              <a:rPr lang="en-US" sz="2400" i="1" smtClean="0"/>
              <a:t>L:</a:t>
            </a:r>
            <a:r>
              <a:rPr lang="en-US" sz="2400" smtClean="0"/>
              <a:t> 5 CPU cores</a:t>
            </a:r>
          </a:p>
          <a:p>
            <a:pPr marL="431800" indent="-323850" eaLnBrk="1"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800" smtClean="0"/>
              <a:t>M-bound </a:t>
            </a:r>
          </a:p>
          <a:p>
            <a:pPr marL="863600" lvl="1" indent="-323850" eaLnBrk="1"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 smtClean="0"/>
              <a:t>100-model run ensemble ~6.7 seconds (4.8x)</a:t>
            </a:r>
          </a:p>
          <a:p>
            <a:pPr marL="863600" lvl="1" indent="-323850" eaLnBrk="1"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 smtClean="0"/>
              <a:t>48 worker threads, 8 database connections per M</a:t>
            </a:r>
          </a:p>
          <a:p>
            <a:pPr marL="863600" lvl="1" indent="-323850" eaLnBrk="1"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 i="1" smtClean="0"/>
              <a:t>M: 16 VMs, 8 CPU cores</a:t>
            </a:r>
          </a:p>
          <a:p>
            <a:pPr marL="863600" lvl="1" indent="-323850" eaLnBrk="1"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 i="1" smtClean="0"/>
              <a:t>D:</a:t>
            </a:r>
            <a:r>
              <a:rPr lang="en-US" sz="2400" smtClean="0"/>
              <a:t> 6 CPU cores</a:t>
            </a:r>
          </a:p>
          <a:p>
            <a:pPr marL="863600" lvl="1" indent="-323850" eaLnBrk="1"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 i="1" smtClean="0"/>
              <a:t>F, L:</a:t>
            </a:r>
            <a:r>
              <a:rPr lang="en-US" sz="2400" smtClean="0"/>
              <a:t> 5 CPU cores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7BAA2B-477D-4A42-ADB1-2085E37C0D0C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70975" cy="1171575"/>
          </a:xfrm>
        </p:spPr>
        <p:txBody>
          <a:bodyPr tIns="38808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KVM Virtualization Overhead</a:t>
            </a:r>
          </a:p>
        </p:txBody>
      </p:sp>
      <p:sp>
        <p:nvSpPr>
          <p:cNvPr id="31747" name="Rectangle 2"/>
          <p:cNvSpPr>
            <a:spLocks noGrp="1" noChangeArrowheads="1"/>
          </p:cNvSpPr>
          <p:nvPr>
            <p:ph idx="1"/>
          </p:nvPr>
        </p:nvSpPr>
        <p:spPr>
          <a:xfrm>
            <a:off x="503238" y="1768475"/>
            <a:ext cx="9070975" cy="4989513"/>
          </a:xfrm>
        </p:spPr>
        <p:txBody>
          <a:bodyPr/>
          <a:lstStyle/>
          <a:p>
            <a:pPr eaLnBrk="1"/>
            <a:endParaRPr lang="en-US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7BAA2B-477D-4A42-ADB1-2085E37C0D0C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  <p:graphicFrame>
        <p:nvGraphicFramePr>
          <p:cNvPr id="33795" name="Group 3"/>
          <p:cNvGraphicFramePr>
            <a:graphicFrameLocks noGrp="1"/>
          </p:cNvGraphicFramePr>
          <p:nvPr/>
        </p:nvGraphicFramePr>
        <p:xfrm>
          <a:off x="587375" y="1870075"/>
          <a:ext cx="9017000" cy="4786953"/>
        </p:xfrm>
        <a:graphic>
          <a:graphicData uri="http://schemas.openxmlformats.org/drawingml/2006/table">
            <a:tbl>
              <a:tblPr/>
              <a:tblGrid>
                <a:gridCol w="1287463"/>
                <a:gridCol w="1287462"/>
                <a:gridCol w="1287463"/>
                <a:gridCol w="1289050"/>
                <a:gridCol w="1287462"/>
                <a:gridCol w="1287463"/>
                <a:gridCol w="1290637"/>
              </a:tblGrid>
              <a:tr h="59531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 charset="0"/>
                        <a:cs typeface="DejaVu Sans" charset="0"/>
                      </a:endParaRP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D-bound</a:t>
                      </a:r>
                    </a:p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Virt O/H</a:t>
                      </a:r>
                    </a:p>
                  </a:txBody>
                  <a:tcPr marL="90000" marR="90000" marT="60912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P1 D-bound average</a:t>
                      </a:r>
                    </a:p>
                  </a:txBody>
                  <a:tcPr marL="90000" marR="90000" marT="6003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V1 D-bound average</a:t>
                      </a:r>
                    </a:p>
                  </a:txBody>
                  <a:tcPr marL="90000" marR="90000" marT="6003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M-bound Virt O/H</a:t>
                      </a:r>
                    </a:p>
                  </a:txBody>
                  <a:tcPr marL="90000" marR="90000" marT="60912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P1 M-bound average</a:t>
                      </a:r>
                    </a:p>
                  </a:txBody>
                  <a:tcPr marL="90000" marR="90000" marT="6003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V1 M-bound average</a:t>
                      </a:r>
                    </a:p>
                  </a:txBody>
                  <a:tcPr marL="90000" marR="90000" marT="6003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</a:tr>
              <a:tr h="59531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TOTAL</a:t>
                      </a:r>
                    </a:p>
                  </a:txBody>
                  <a:tcPr marL="90000" marR="90000" marT="62676" marB="46800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10.78%</a:t>
                      </a:r>
                    </a:p>
                  </a:txBody>
                  <a:tcPr marL="90000" marR="90000" marT="62676" marB="46800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6.046</a:t>
                      </a:r>
                    </a:p>
                  </a:txBody>
                  <a:tcPr marL="90000" marR="90000" marT="62676" marB="46800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6.698</a:t>
                      </a:r>
                    </a:p>
                  </a:txBody>
                  <a:tcPr marL="90000" marR="90000" marT="62676" marB="46800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112.22%</a:t>
                      </a:r>
                    </a:p>
                  </a:txBody>
                  <a:tcPr marL="90000" marR="90000" marT="62676" marB="46800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.845</a:t>
                      </a:r>
                    </a:p>
                  </a:txBody>
                  <a:tcPr marL="90000" marR="90000" marT="62676" marB="46800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1.792</a:t>
                      </a:r>
                    </a:p>
                  </a:txBody>
                  <a:tcPr marL="90000" marR="90000" marT="62676" marB="46800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59531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model</a:t>
                      </a:r>
                    </a:p>
                  </a:txBody>
                  <a:tcPr marL="90000" marR="90000" marT="62676" marB="46800" anchor="b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54.50%</a:t>
                      </a:r>
                    </a:p>
                  </a:txBody>
                  <a:tcPr marL="90000" marR="90000" marT="62676" marB="46800" anchor="b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.968</a:t>
                      </a:r>
                    </a:p>
                  </a:txBody>
                  <a:tcPr marL="90000" marR="90000" marT="62676" marB="46800" anchor="b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1.496</a:t>
                      </a:r>
                    </a:p>
                  </a:txBody>
                  <a:tcPr marL="90000" marR="90000" marT="62676" marB="46800" anchor="b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100.16%</a:t>
                      </a:r>
                    </a:p>
                  </a:txBody>
                  <a:tcPr marL="90000" marR="90000" marT="62676" marB="46800" anchor="b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.816</a:t>
                      </a:r>
                    </a:p>
                  </a:txBody>
                  <a:tcPr marL="90000" marR="90000" marT="62676" marB="46800" anchor="b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1.632</a:t>
                      </a:r>
                    </a:p>
                  </a:txBody>
                  <a:tcPr marL="90000" marR="90000" marT="62676" marB="46800" anchor="b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</a:tr>
              <a:tr h="595313"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fileIO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DejaVu Sans" charset="0"/>
                        <a:cs typeface="DejaVu Sans" charset="0"/>
                      </a:endParaRPr>
                    </a:p>
                  </a:txBody>
                  <a:tcPr marL="90000" marR="90000" marT="62676" marB="46800" anchor="b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319.70%</a:t>
                      </a:r>
                    </a:p>
                  </a:txBody>
                  <a:tcPr marL="90000" marR="90000" marT="62676" marB="46800" anchor="b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.056</a:t>
                      </a:r>
                    </a:p>
                  </a:txBody>
                  <a:tcPr marL="90000" marR="90000" marT="62676" marB="46800" anchor="b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.234</a:t>
                      </a:r>
                    </a:p>
                  </a:txBody>
                  <a:tcPr marL="90000" marR="90000" marT="62676" marB="46800" anchor="b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463.54%</a:t>
                      </a:r>
                    </a:p>
                  </a:txBody>
                  <a:tcPr marL="90000" marR="90000" marT="62676" marB="46800" anchor="b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.0566</a:t>
                      </a:r>
                    </a:p>
                  </a:txBody>
                  <a:tcPr marL="90000" marR="90000" marT="62676" marB="46800" anchor="b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.319</a:t>
                      </a:r>
                    </a:p>
                  </a:txBody>
                  <a:tcPr marL="90000" marR="90000" marT="62676" marB="46800" anchor="b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59531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climate query</a:t>
                      </a:r>
                    </a:p>
                  </a:txBody>
                  <a:tcPr marL="90000" marR="90000" marT="62676" marB="46800" anchor="b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-11.41%</a:t>
                      </a:r>
                    </a:p>
                  </a:txBody>
                  <a:tcPr marL="90000" marR="90000" marT="62676" marB="46800" anchor="b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.692</a:t>
                      </a:r>
                    </a:p>
                  </a:txBody>
                  <a:tcPr marL="90000" marR="90000" marT="62676" marB="46800" anchor="b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.613</a:t>
                      </a:r>
                    </a:p>
                  </a:txBody>
                  <a:tcPr marL="90000" marR="90000" marT="62676" marB="46800" anchor="b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404.54%</a:t>
                      </a:r>
                    </a:p>
                  </a:txBody>
                  <a:tcPr marL="90000" marR="90000" marT="62676" marB="46800" anchor="b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.00128</a:t>
                      </a:r>
                    </a:p>
                  </a:txBody>
                  <a:tcPr marL="90000" marR="90000" marT="62676" marB="46800" anchor="b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.00645</a:t>
                      </a:r>
                    </a:p>
                  </a:txBody>
                  <a:tcPr marL="90000" marR="90000" marT="62676" marB="46800" anchor="b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</a:tr>
              <a:tr h="59531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soil query</a:t>
                      </a:r>
                    </a:p>
                  </a:txBody>
                  <a:tcPr marL="90000" marR="90000" marT="62676" marB="46800" anchor="b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3.25%</a:t>
                      </a:r>
                    </a:p>
                  </a:txBody>
                  <a:tcPr marL="90000" marR="90000" marT="62676" marB="46800" anchor="b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4.371</a:t>
                      </a:r>
                    </a:p>
                  </a:txBody>
                  <a:tcPr marL="90000" marR="90000" marT="62676" marB="46800" anchor="b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4.513</a:t>
                      </a:r>
                    </a:p>
                  </a:txBody>
                  <a:tcPr marL="90000" marR="90000" marT="62676" marB="46800" anchor="b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12.04%</a:t>
                      </a:r>
                    </a:p>
                  </a:txBody>
                  <a:tcPr marL="90000" marR="90000" marT="62676" marB="46800" anchor="b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.0118</a:t>
                      </a:r>
                    </a:p>
                  </a:txBody>
                  <a:tcPr marL="90000" marR="90000" marT="62676" marB="46800" anchor="b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.0133</a:t>
                      </a:r>
                    </a:p>
                  </a:txBody>
                  <a:tcPr marL="90000" marR="90000" marT="62676" marB="46800" anchor="b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59531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logging</a:t>
                      </a:r>
                    </a:p>
                  </a:txBody>
                  <a:tcPr marL="90000" marR="90000" marT="62676" marB="46800" anchor="b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1360.69%</a:t>
                      </a:r>
                    </a:p>
                  </a:txBody>
                  <a:tcPr marL="90000" marR="90000" marT="62676" marB="46800" anchor="b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.0003</a:t>
                      </a:r>
                    </a:p>
                  </a:txBody>
                  <a:tcPr marL="90000" marR="90000" marT="62676" marB="46800" anchor="b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.0047</a:t>
                      </a:r>
                    </a:p>
                  </a:txBody>
                  <a:tcPr marL="90000" marR="90000" marT="62676" marB="46800" anchor="b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2680.58%</a:t>
                      </a:r>
                    </a:p>
                  </a:txBody>
                  <a:tcPr marL="90000" marR="90000" marT="62676" marB="46800" anchor="b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.00035</a:t>
                      </a:r>
                    </a:p>
                  </a:txBody>
                  <a:tcPr marL="90000" marR="90000" marT="62676" marB="46800" anchor="b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.0959</a:t>
                      </a:r>
                    </a:p>
                  </a:txBody>
                  <a:tcPr marL="90000" marR="90000" marT="62676" marB="46800" anchor="b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</a:tr>
              <a:tr h="59531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overhead</a:t>
                      </a:r>
                    </a:p>
                  </a:txBody>
                  <a:tcPr marL="90000" marR="90000" marT="62676" marB="46800" anchor="b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395.14%</a:t>
                      </a:r>
                    </a:p>
                  </a:txBody>
                  <a:tcPr marL="90000" marR="90000" marT="62676" marB="46800" anchor="b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.0143</a:t>
                      </a:r>
                    </a:p>
                  </a:txBody>
                  <a:tcPr marL="90000" marR="90000" marT="62676" marB="46800" anchor="b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.0708</a:t>
                      </a:r>
                    </a:p>
                  </a:txBody>
                  <a:tcPr marL="90000" marR="90000" marT="62676" marB="46800" anchor="b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740.02%</a:t>
                      </a:r>
                    </a:p>
                  </a:txBody>
                  <a:tcPr marL="90000" marR="90000" marT="62676" marB="46800" anchor="b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.0155</a:t>
                      </a:r>
                    </a:p>
                  </a:txBody>
                  <a:tcPr marL="90000" marR="90000" marT="62676" marB="46800" anchor="b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.130</a:t>
                      </a:r>
                    </a:p>
                  </a:txBody>
                  <a:tcPr marL="90000" marR="90000" marT="62676" marB="46800" anchor="b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7975"/>
            <a:ext cx="9070975" cy="1250950"/>
          </a:xfrm>
        </p:spPr>
        <p:txBody>
          <a:bodyPr tIns="38808">
            <a:noAutofit/>
          </a:bodyPr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4000" b="1" dirty="0" smtClean="0">
                <a:solidFill>
                  <a:schemeClr val="accent3"/>
                </a:solidFill>
              </a:rPr>
              <a:t>Impact of varying worker threads with 16 </a:t>
            </a:r>
            <a:r>
              <a:rPr lang="en-US" sz="4000" b="1" dirty="0" smtClean="0">
                <a:solidFill>
                  <a:schemeClr val="accent3"/>
                </a:solidFill>
                <a:latin typeface="Monotype Corsiva" pitchFamily="66" charset="0"/>
              </a:rPr>
              <a:t>M</a:t>
            </a:r>
            <a:r>
              <a:rPr lang="en-US" sz="4000" b="1" dirty="0" smtClean="0">
                <a:solidFill>
                  <a:schemeClr val="accent3"/>
                </a:solidFill>
              </a:rPr>
              <a:t> VMs on ensemble execution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7BAA2B-477D-4A42-ADB1-2085E37C0D0C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  <p:pic>
        <p:nvPicPr>
          <p:cNvPr id="2867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82712" y="2255837"/>
            <a:ext cx="7543800" cy="5029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164592" y="1570037"/>
            <a:ext cx="2438400" cy="762000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m-bound</a:t>
            </a:r>
            <a:endParaRPr lang="en-US" sz="3600" b="1" dirty="0"/>
          </a:p>
        </p:txBody>
      </p:sp>
      <p:grpSp>
        <p:nvGrpSpPr>
          <p:cNvPr id="23" name="Group 22"/>
          <p:cNvGrpSpPr/>
          <p:nvPr/>
        </p:nvGrpSpPr>
        <p:grpSpPr>
          <a:xfrm>
            <a:off x="5649912" y="1570037"/>
            <a:ext cx="3962400" cy="762000"/>
            <a:chOff x="5573712" y="1265237"/>
            <a:chExt cx="3962400" cy="762000"/>
          </a:xfrm>
        </p:grpSpPr>
        <p:sp>
          <p:nvSpPr>
            <p:cNvPr id="6" name="Rounded Rectangle 5"/>
            <p:cNvSpPr/>
            <p:nvPr/>
          </p:nvSpPr>
          <p:spPr>
            <a:xfrm>
              <a:off x="5573712" y="1265237"/>
              <a:ext cx="3962400" cy="762000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b" anchorCtr="0"/>
            <a:lstStyle/>
            <a:p>
              <a:pPr algn="r"/>
              <a:r>
                <a:rPr lang="en-US" b="1" u="sng" dirty="0" smtClean="0">
                  <a:latin typeface="+mj-lt"/>
                </a:rPr>
                <a:t>8 cores:</a:t>
              </a:r>
              <a:endParaRPr lang="en-US" b="1" u="sng" dirty="0">
                <a:latin typeface="+mj-lt"/>
              </a:endParaRPr>
            </a:p>
          </p:txBody>
        </p:sp>
        <p:sp>
          <p:nvSpPr>
            <p:cNvPr id="7" name="Rounded Rectangle 6"/>
            <p:cNvSpPr/>
            <p:nvPr/>
          </p:nvSpPr>
          <p:spPr bwMode="auto">
            <a:xfrm>
              <a:off x="5573712" y="1265237"/>
              <a:ext cx="381000" cy="381000"/>
            </a:xfrm>
            <a:prstGeom prst="roundRect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Monotype Corsiva" pitchFamily="66" charset="0"/>
                </a:rPr>
                <a:t>M</a:t>
              </a:r>
            </a:p>
          </p:txBody>
        </p:sp>
        <p:sp>
          <p:nvSpPr>
            <p:cNvPr id="8" name="Rounded Rectangle 7"/>
            <p:cNvSpPr/>
            <p:nvPr/>
          </p:nvSpPr>
          <p:spPr bwMode="auto">
            <a:xfrm>
              <a:off x="5954712" y="1265237"/>
              <a:ext cx="381000" cy="381000"/>
            </a:xfrm>
            <a:prstGeom prst="roundRect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Monotype Corsiva" pitchFamily="66" charset="0"/>
                </a:rPr>
                <a:t>M</a:t>
              </a:r>
            </a:p>
          </p:txBody>
        </p:sp>
        <p:sp>
          <p:nvSpPr>
            <p:cNvPr id="9" name="Rounded Rectangle 8"/>
            <p:cNvSpPr/>
            <p:nvPr/>
          </p:nvSpPr>
          <p:spPr bwMode="auto">
            <a:xfrm>
              <a:off x="6335712" y="1265237"/>
              <a:ext cx="381000" cy="381000"/>
            </a:xfrm>
            <a:prstGeom prst="roundRect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Monotype Corsiva" pitchFamily="66" charset="0"/>
                </a:rPr>
                <a:t>M</a:t>
              </a:r>
            </a:p>
          </p:txBody>
        </p:sp>
        <p:sp>
          <p:nvSpPr>
            <p:cNvPr id="10" name="Rounded Rectangle 9"/>
            <p:cNvSpPr/>
            <p:nvPr/>
          </p:nvSpPr>
          <p:spPr bwMode="auto">
            <a:xfrm>
              <a:off x="6716712" y="1265237"/>
              <a:ext cx="381000" cy="381000"/>
            </a:xfrm>
            <a:prstGeom prst="roundRect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Monotype Corsiva" pitchFamily="66" charset="0"/>
                </a:rPr>
                <a:t>M</a:t>
              </a:r>
            </a:p>
          </p:txBody>
        </p:sp>
        <p:sp>
          <p:nvSpPr>
            <p:cNvPr id="11" name="Rounded Rectangle 10"/>
            <p:cNvSpPr/>
            <p:nvPr/>
          </p:nvSpPr>
          <p:spPr bwMode="auto">
            <a:xfrm>
              <a:off x="7097712" y="1265237"/>
              <a:ext cx="381000" cy="381000"/>
            </a:xfrm>
            <a:prstGeom prst="roundRect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Monotype Corsiva" pitchFamily="66" charset="0"/>
                </a:rPr>
                <a:t>M</a:t>
              </a:r>
            </a:p>
          </p:txBody>
        </p:sp>
        <p:sp>
          <p:nvSpPr>
            <p:cNvPr id="12" name="Rounded Rectangle 11"/>
            <p:cNvSpPr/>
            <p:nvPr/>
          </p:nvSpPr>
          <p:spPr bwMode="auto">
            <a:xfrm>
              <a:off x="7478712" y="1265237"/>
              <a:ext cx="381000" cy="381000"/>
            </a:xfrm>
            <a:prstGeom prst="roundRect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Monotype Corsiva" pitchFamily="66" charset="0"/>
                </a:rPr>
                <a:t>M</a:t>
              </a:r>
            </a:p>
          </p:txBody>
        </p:sp>
        <p:sp>
          <p:nvSpPr>
            <p:cNvPr id="13" name="Rounded Rectangle 12"/>
            <p:cNvSpPr/>
            <p:nvPr/>
          </p:nvSpPr>
          <p:spPr bwMode="auto">
            <a:xfrm>
              <a:off x="7859712" y="1265237"/>
              <a:ext cx="381000" cy="381000"/>
            </a:xfrm>
            <a:prstGeom prst="roundRect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Monotype Corsiva" pitchFamily="66" charset="0"/>
                </a:rPr>
                <a:t>M</a:t>
              </a:r>
            </a:p>
          </p:txBody>
        </p:sp>
        <p:sp>
          <p:nvSpPr>
            <p:cNvPr id="14" name="Rounded Rectangle 13"/>
            <p:cNvSpPr/>
            <p:nvPr/>
          </p:nvSpPr>
          <p:spPr bwMode="auto">
            <a:xfrm>
              <a:off x="8240712" y="1265237"/>
              <a:ext cx="381000" cy="381000"/>
            </a:xfrm>
            <a:prstGeom prst="roundRect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Monotype Corsiva" pitchFamily="66" charset="0"/>
                </a:rPr>
                <a:t>M</a:t>
              </a:r>
            </a:p>
          </p:txBody>
        </p:sp>
        <p:sp>
          <p:nvSpPr>
            <p:cNvPr id="15" name="Rounded Rectangle 14"/>
            <p:cNvSpPr/>
            <p:nvPr/>
          </p:nvSpPr>
          <p:spPr bwMode="auto">
            <a:xfrm>
              <a:off x="5573712" y="1646237"/>
              <a:ext cx="381000" cy="381000"/>
            </a:xfrm>
            <a:prstGeom prst="roundRect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Monotype Corsiva" pitchFamily="66" charset="0"/>
                </a:rPr>
                <a:t>M</a:t>
              </a:r>
            </a:p>
          </p:txBody>
        </p:sp>
        <p:sp>
          <p:nvSpPr>
            <p:cNvPr id="16" name="Rounded Rectangle 15"/>
            <p:cNvSpPr/>
            <p:nvPr/>
          </p:nvSpPr>
          <p:spPr bwMode="auto">
            <a:xfrm>
              <a:off x="5954712" y="1646237"/>
              <a:ext cx="381000" cy="381000"/>
            </a:xfrm>
            <a:prstGeom prst="roundRect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Monotype Corsiva" pitchFamily="66" charset="0"/>
                </a:rPr>
                <a:t>M</a:t>
              </a:r>
            </a:p>
          </p:txBody>
        </p:sp>
        <p:sp>
          <p:nvSpPr>
            <p:cNvPr id="17" name="Rounded Rectangle 16"/>
            <p:cNvSpPr/>
            <p:nvPr/>
          </p:nvSpPr>
          <p:spPr bwMode="auto">
            <a:xfrm>
              <a:off x="6335712" y="1646237"/>
              <a:ext cx="381000" cy="381000"/>
            </a:xfrm>
            <a:prstGeom prst="roundRect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Monotype Corsiva" pitchFamily="66" charset="0"/>
                </a:rPr>
                <a:t>M</a:t>
              </a:r>
            </a:p>
          </p:txBody>
        </p:sp>
        <p:sp>
          <p:nvSpPr>
            <p:cNvPr id="18" name="Rounded Rectangle 17"/>
            <p:cNvSpPr/>
            <p:nvPr/>
          </p:nvSpPr>
          <p:spPr bwMode="auto">
            <a:xfrm>
              <a:off x="6716712" y="1646237"/>
              <a:ext cx="381000" cy="381000"/>
            </a:xfrm>
            <a:prstGeom prst="roundRect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Monotype Corsiva" pitchFamily="66" charset="0"/>
                </a:rPr>
                <a:t>M</a:t>
              </a:r>
            </a:p>
          </p:txBody>
        </p:sp>
        <p:sp>
          <p:nvSpPr>
            <p:cNvPr id="19" name="Rounded Rectangle 18"/>
            <p:cNvSpPr/>
            <p:nvPr/>
          </p:nvSpPr>
          <p:spPr bwMode="auto">
            <a:xfrm>
              <a:off x="7097712" y="1646237"/>
              <a:ext cx="381000" cy="381000"/>
            </a:xfrm>
            <a:prstGeom prst="roundRect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Monotype Corsiva" pitchFamily="66" charset="0"/>
                </a:rPr>
                <a:t>M</a:t>
              </a:r>
            </a:p>
          </p:txBody>
        </p:sp>
        <p:sp>
          <p:nvSpPr>
            <p:cNvPr id="20" name="Rounded Rectangle 19"/>
            <p:cNvSpPr/>
            <p:nvPr/>
          </p:nvSpPr>
          <p:spPr bwMode="auto">
            <a:xfrm>
              <a:off x="7478712" y="1646237"/>
              <a:ext cx="381000" cy="381000"/>
            </a:xfrm>
            <a:prstGeom prst="roundRect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Monotype Corsiva" pitchFamily="66" charset="0"/>
                </a:rPr>
                <a:t>M</a:t>
              </a:r>
            </a:p>
          </p:txBody>
        </p:sp>
        <p:sp>
          <p:nvSpPr>
            <p:cNvPr id="21" name="Rounded Rectangle 20"/>
            <p:cNvSpPr/>
            <p:nvPr/>
          </p:nvSpPr>
          <p:spPr bwMode="auto">
            <a:xfrm>
              <a:off x="7859712" y="1646237"/>
              <a:ext cx="381000" cy="381000"/>
            </a:xfrm>
            <a:prstGeom prst="roundRect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Monotype Corsiva" pitchFamily="66" charset="0"/>
                </a:rPr>
                <a:t>M</a:t>
              </a:r>
            </a:p>
          </p:txBody>
        </p:sp>
        <p:sp>
          <p:nvSpPr>
            <p:cNvPr id="22" name="Rounded Rectangle 21"/>
            <p:cNvSpPr/>
            <p:nvPr/>
          </p:nvSpPr>
          <p:spPr bwMode="auto">
            <a:xfrm>
              <a:off x="8240712" y="1646237"/>
              <a:ext cx="381000" cy="381000"/>
            </a:xfrm>
            <a:prstGeom prst="roundRect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Monotype Corsiva" pitchFamily="66" charset="0"/>
                </a:rPr>
                <a:t>M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Provisioning Variation</a:t>
            </a:r>
            <a:endParaRPr lang="en-US" b="1" dirty="0"/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7BAA2B-477D-4A42-ADB1-2085E37C0D0C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4" name="Rounded Rectangle 3"/>
          <p:cNvSpPr/>
          <p:nvPr/>
        </p:nvSpPr>
        <p:spPr bwMode="auto">
          <a:xfrm>
            <a:off x="696912" y="2484437"/>
            <a:ext cx="838200" cy="838200"/>
          </a:xfrm>
          <a:prstGeom prst="roundRect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VM</a:t>
            </a:r>
          </a:p>
        </p:txBody>
      </p:sp>
      <p:sp>
        <p:nvSpPr>
          <p:cNvPr id="6" name="Cloud 5"/>
          <p:cNvSpPr/>
          <p:nvPr/>
        </p:nvSpPr>
        <p:spPr bwMode="auto">
          <a:xfrm>
            <a:off x="4049713" y="1874837"/>
            <a:ext cx="5943600" cy="5029200"/>
          </a:xfrm>
          <a:prstGeom prst="cloud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6564312" y="2713037"/>
            <a:ext cx="1524000" cy="1447800"/>
          </a:xfrm>
          <a:prstGeom prst="round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Physical Host</a:t>
            </a:r>
          </a:p>
        </p:txBody>
      </p:sp>
      <p:sp>
        <p:nvSpPr>
          <p:cNvPr id="12" name="Rounded Rectangle 11"/>
          <p:cNvSpPr/>
          <p:nvPr/>
        </p:nvSpPr>
        <p:spPr bwMode="auto">
          <a:xfrm>
            <a:off x="4583112" y="4237037"/>
            <a:ext cx="1524000" cy="1447800"/>
          </a:xfrm>
          <a:prstGeom prst="round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Physical Host</a:t>
            </a:r>
          </a:p>
        </p:txBody>
      </p:sp>
      <p:sp>
        <p:nvSpPr>
          <p:cNvPr id="13" name="Rounded Rectangle 12"/>
          <p:cNvSpPr/>
          <p:nvPr/>
        </p:nvSpPr>
        <p:spPr bwMode="auto">
          <a:xfrm>
            <a:off x="6183312" y="4237037"/>
            <a:ext cx="1524000" cy="1447800"/>
          </a:xfrm>
          <a:prstGeom prst="round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Physical Host</a:t>
            </a:r>
          </a:p>
        </p:txBody>
      </p:sp>
      <p:sp>
        <p:nvSpPr>
          <p:cNvPr id="14" name="Rounded Rectangle 13"/>
          <p:cNvSpPr/>
          <p:nvPr/>
        </p:nvSpPr>
        <p:spPr bwMode="auto">
          <a:xfrm>
            <a:off x="7783512" y="4237037"/>
            <a:ext cx="1524000" cy="1447800"/>
          </a:xfrm>
          <a:prstGeom prst="round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Physical Host</a:t>
            </a:r>
          </a:p>
        </p:txBody>
      </p:sp>
      <p:sp>
        <p:nvSpPr>
          <p:cNvPr id="15" name="Rounded Rectangle 14"/>
          <p:cNvSpPr/>
          <p:nvPr/>
        </p:nvSpPr>
        <p:spPr bwMode="auto">
          <a:xfrm>
            <a:off x="8164512" y="2713037"/>
            <a:ext cx="1524000" cy="1447800"/>
          </a:xfrm>
          <a:prstGeom prst="round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Physical Host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4964112" y="2713037"/>
            <a:ext cx="1524000" cy="1447800"/>
          </a:xfrm>
          <a:prstGeom prst="round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Physical Host</a:t>
            </a:r>
          </a:p>
        </p:txBody>
      </p:sp>
      <p:sp>
        <p:nvSpPr>
          <p:cNvPr id="16" name="Rounded Rectangle 15"/>
          <p:cNvSpPr/>
          <p:nvPr/>
        </p:nvSpPr>
        <p:spPr bwMode="auto">
          <a:xfrm>
            <a:off x="696912" y="3398837"/>
            <a:ext cx="381000" cy="838200"/>
          </a:xfrm>
          <a:prstGeom prst="roundRect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VM</a:t>
            </a:r>
          </a:p>
        </p:txBody>
      </p:sp>
      <p:sp>
        <p:nvSpPr>
          <p:cNvPr id="17" name="Rounded Rectangle 16"/>
          <p:cNvSpPr/>
          <p:nvPr/>
        </p:nvSpPr>
        <p:spPr bwMode="auto">
          <a:xfrm>
            <a:off x="1154112" y="3398837"/>
            <a:ext cx="381000" cy="381000"/>
          </a:xfrm>
          <a:prstGeom prst="roundRect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VM</a:t>
            </a:r>
          </a:p>
        </p:txBody>
      </p:sp>
      <p:sp>
        <p:nvSpPr>
          <p:cNvPr id="19" name="Rounded Rectangle 18"/>
          <p:cNvSpPr/>
          <p:nvPr/>
        </p:nvSpPr>
        <p:spPr bwMode="auto">
          <a:xfrm>
            <a:off x="1154112" y="3856037"/>
            <a:ext cx="381000" cy="381000"/>
          </a:xfrm>
          <a:prstGeom prst="roundRect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VM</a:t>
            </a:r>
          </a:p>
        </p:txBody>
      </p:sp>
      <p:sp>
        <p:nvSpPr>
          <p:cNvPr id="20" name="Chevron 19"/>
          <p:cNvSpPr/>
          <p:nvPr/>
        </p:nvSpPr>
        <p:spPr bwMode="auto">
          <a:xfrm>
            <a:off x="1916112" y="2941637"/>
            <a:ext cx="2209800" cy="685800"/>
          </a:xfrm>
          <a:prstGeom prst="chevron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Ambiguous</a:t>
            </a:r>
          </a:p>
          <a:p>
            <a:pPr marL="0" marR="0" indent="0" algn="ct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b="1" dirty="0" smtClean="0"/>
              <a:t>Mapping</a:t>
            </a:r>
            <a:endParaRPr kumimoji="0" lang="en-US" sz="1800" b="1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21" name="Rounded Rectangle 20"/>
          <p:cNvSpPr/>
          <p:nvPr/>
        </p:nvSpPr>
        <p:spPr bwMode="auto">
          <a:xfrm>
            <a:off x="5040312" y="2789237"/>
            <a:ext cx="838200" cy="381000"/>
          </a:xfrm>
          <a:prstGeom prst="roundRect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VM</a:t>
            </a:r>
          </a:p>
        </p:txBody>
      </p:sp>
      <p:sp>
        <p:nvSpPr>
          <p:cNvPr id="23" name="Rounded Rectangle 22"/>
          <p:cNvSpPr/>
          <p:nvPr/>
        </p:nvSpPr>
        <p:spPr bwMode="auto">
          <a:xfrm>
            <a:off x="5040312" y="3246437"/>
            <a:ext cx="381000" cy="381000"/>
          </a:xfrm>
          <a:prstGeom prst="roundRect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VM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5497512" y="3246437"/>
            <a:ext cx="381000" cy="381000"/>
          </a:xfrm>
          <a:prstGeom prst="roundRect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VM</a:t>
            </a:r>
          </a:p>
        </p:txBody>
      </p:sp>
      <p:sp>
        <p:nvSpPr>
          <p:cNvPr id="25" name="Rounded Rectangle 24"/>
          <p:cNvSpPr/>
          <p:nvPr/>
        </p:nvSpPr>
        <p:spPr bwMode="auto">
          <a:xfrm>
            <a:off x="6640512" y="2789237"/>
            <a:ext cx="838200" cy="838200"/>
          </a:xfrm>
          <a:prstGeom prst="roundRect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VM</a:t>
            </a:r>
          </a:p>
        </p:txBody>
      </p:sp>
      <p:sp>
        <p:nvSpPr>
          <p:cNvPr id="34" name="Rounded Rectangle 33"/>
          <p:cNvSpPr/>
          <p:nvPr/>
        </p:nvSpPr>
        <p:spPr bwMode="auto">
          <a:xfrm>
            <a:off x="6716712" y="4313237"/>
            <a:ext cx="381000" cy="381000"/>
          </a:xfrm>
          <a:prstGeom prst="roundRect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VM</a:t>
            </a:r>
          </a:p>
        </p:txBody>
      </p:sp>
      <p:sp>
        <p:nvSpPr>
          <p:cNvPr id="35" name="Rounded Rectangle 34"/>
          <p:cNvSpPr/>
          <p:nvPr/>
        </p:nvSpPr>
        <p:spPr bwMode="auto">
          <a:xfrm>
            <a:off x="6259512" y="4770437"/>
            <a:ext cx="381000" cy="381000"/>
          </a:xfrm>
          <a:prstGeom prst="roundRect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VM</a:t>
            </a:r>
          </a:p>
        </p:txBody>
      </p:sp>
      <p:sp>
        <p:nvSpPr>
          <p:cNvPr id="38" name="Rounded Rectangle 37"/>
          <p:cNvSpPr/>
          <p:nvPr/>
        </p:nvSpPr>
        <p:spPr bwMode="auto">
          <a:xfrm>
            <a:off x="8697912" y="2789237"/>
            <a:ext cx="381000" cy="381000"/>
          </a:xfrm>
          <a:prstGeom prst="roundRect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VM</a:t>
            </a:r>
          </a:p>
        </p:txBody>
      </p:sp>
      <p:sp>
        <p:nvSpPr>
          <p:cNvPr id="41" name="Rounded Rectangle 40"/>
          <p:cNvSpPr/>
          <p:nvPr/>
        </p:nvSpPr>
        <p:spPr bwMode="auto">
          <a:xfrm>
            <a:off x="7859712" y="4313237"/>
            <a:ext cx="838200" cy="838200"/>
          </a:xfrm>
          <a:prstGeom prst="roundRect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VM</a:t>
            </a:r>
          </a:p>
        </p:txBody>
      </p:sp>
      <p:sp>
        <p:nvSpPr>
          <p:cNvPr id="45" name="Rounded Rectangle 44"/>
          <p:cNvSpPr/>
          <p:nvPr/>
        </p:nvSpPr>
        <p:spPr bwMode="auto">
          <a:xfrm>
            <a:off x="5954712" y="2789237"/>
            <a:ext cx="381000" cy="381000"/>
          </a:xfrm>
          <a:prstGeom prst="roundRect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VM</a:t>
            </a:r>
          </a:p>
        </p:txBody>
      </p:sp>
      <p:sp>
        <p:nvSpPr>
          <p:cNvPr id="47" name="Rounded Rectangle 46"/>
          <p:cNvSpPr/>
          <p:nvPr/>
        </p:nvSpPr>
        <p:spPr bwMode="auto">
          <a:xfrm>
            <a:off x="7554912" y="2789237"/>
            <a:ext cx="381000" cy="381000"/>
          </a:xfrm>
          <a:prstGeom prst="roundRect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VM</a:t>
            </a:r>
          </a:p>
        </p:txBody>
      </p:sp>
      <p:sp>
        <p:nvSpPr>
          <p:cNvPr id="49" name="Rounded Rectangle 48"/>
          <p:cNvSpPr/>
          <p:nvPr/>
        </p:nvSpPr>
        <p:spPr bwMode="auto">
          <a:xfrm>
            <a:off x="5573712" y="4313237"/>
            <a:ext cx="381000" cy="381000"/>
          </a:xfrm>
          <a:prstGeom prst="roundRect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VM</a:t>
            </a:r>
          </a:p>
        </p:txBody>
      </p:sp>
      <p:sp>
        <p:nvSpPr>
          <p:cNvPr id="52" name="Rounded Rectangle 51"/>
          <p:cNvSpPr/>
          <p:nvPr/>
        </p:nvSpPr>
        <p:spPr bwMode="auto">
          <a:xfrm>
            <a:off x="7173912" y="4313237"/>
            <a:ext cx="381000" cy="838200"/>
          </a:xfrm>
          <a:prstGeom prst="roundRect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VM</a:t>
            </a:r>
          </a:p>
        </p:txBody>
      </p:sp>
      <p:sp>
        <p:nvSpPr>
          <p:cNvPr id="53" name="Rounded Rectangle 52"/>
          <p:cNvSpPr/>
          <p:nvPr/>
        </p:nvSpPr>
        <p:spPr bwMode="auto">
          <a:xfrm>
            <a:off x="8774112" y="4313237"/>
            <a:ext cx="381000" cy="838200"/>
          </a:xfrm>
          <a:prstGeom prst="roundRect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VM</a:t>
            </a:r>
          </a:p>
        </p:txBody>
      </p:sp>
      <p:sp>
        <p:nvSpPr>
          <p:cNvPr id="55" name="Rounded Rectangle 54"/>
          <p:cNvSpPr/>
          <p:nvPr/>
        </p:nvSpPr>
        <p:spPr bwMode="auto">
          <a:xfrm>
            <a:off x="9155112" y="2789237"/>
            <a:ext cx="381000" cy="838200"/>
          </a:xfrm>
          <a:prstGeom prst="roundRect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VM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92112" y="1722437"/>
            <a:ext cx="1723549" cy="6076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Request(s) to </a:t>
            </a:r>
          </a:p>
          <a:p>
            <a:r>
              <a:rPr lang="en-US" b="1" dirty="0" smtClean="0"/>
              <a:t>launch VMs</a:t>
            </a:r>
            <a:endParaRPr lang="en-US" b="1" dirty="0"/>
          </a:p>
        </p:txBody>
      </p:sp>
      <p:sp>
        <p:nvSpPr>
          <p:cNvPr id="61" name="Rounded Rectangle 60"/>
          <p:cNvSpPr/>
          <p:nvPr/>
        </p:nvSpPr>
        <p:spPr bwMode="auto">
          <a:xfrm>
            <a:off x="6030912" y="5913437"/>
            <a:ext cx="2286000" cy="609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CPU</a:t>
            </a:r>
            <a:r>
              <a:rPr kumimoji="0" lang="en-US" sz="1800" b="1" i="0" u="none" strike="noStrike" cap="none" normalizeH="0" dirty="0" smtClean="0">
                <a:ln>
                  <a:noFill/>
                </a:ln>
                <a:effectLst/>
                <a:latin typeface="Arial" charset="0"/>
              </a:rPr>
              <a:t> / Memory</a:t>
            </a:r>
          </a:p>
          <a:p>
            <a:pPr marL="0" marR="0" indent="0" algn="ct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b="1" baseline="0" dirty="0" smtClean="0"/>
              <a:t>Reserved</a:t>
            </a:r>
            <a:endParaRPr kumimoji="0" lang="en-US" sz="1800" b="1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62" name="Rounded Rectangle 61"/>
          <p:cNvSpPr/>
          <p:nvPr/>
        </p:nvSpPr>
        <p:spPr bwMode="auto">
          <a:xfrm>
            <a:off x="6030912" y="1874837"/>
            <a:ext cx="2286000" cy="609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Disk / Network</a:t>
            </a:r>
          </a:p>
          <a:p>
            <a:pPr marL="0" marR="0" indent="0" algn="ct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b="1" dirty="0" smtClean="0"/>
              <a:t>Shared</a:t>
            </a:r>
            <a:endParaRPr kumimoji="0" lang="en-US" sz="1800" b="1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pic>
        <p:nvPicPr>
          <p:cNvPr id="63" name="Picture 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52115" y="5156200"/>
            <a:ext cx="1139825" cy="1824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4" name="TextBox 63"/>
          <p:cNvSpPr txBox="1"/>
          <p:nvPr/>
        </p:nvSpPr>
        <p:spPr>
          <a:xfrm>
            <a:off x="1613915" y="6070600"/>
            <a:ext cx="2816797" cy="435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 Black" pitchFamily="34" charset="0"/>
              </a:rPr>
              <a:t>PERFORMANCE</a:t>
            </a:r>
            <a:endParaRPr lang="en-US" sz="2400" b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198437"/>
            <a:ext cx="9070975" cy="1171575"/>
          </a:xfrm>
        </p:spPr>
        <p:txBody>
          <a:bodyPr tIns="38808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b="1" dirty="0" smtClean="0"/>
              <a:t>RUSLE2 - Provisioning Variation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7BAA2B-477D-4A42-ADB1-2085E37C0D0C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392112" y="1112837"/>
            <a:ext cx="1085850" cy="1234679"/>
            <a:chOff x="4735512" y="2103437"/>
            <a:chExt cx="1447800" cy="1646238"/>
          </a:xfrm>
        </p:grpSpPr>
        <p:sp>
          <p:nvSpPr>
            <p:cNvPr id="6" name="Rectangle 5"/>
            <p:cNvSpPr/>
            <p:nvPr/>
          </p:nvSpPr>
          <p:spPr>
            <a:xfrm>
              <a:off x="4735512" y="2103437"/>
              <a:ext cx="1447800" cy="164623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rIns="91440" rtlCol="0" anchor="t" anchorCtr="0"/>
            <a:lstStyle/>
            <a:p>
              <a:r>
                <a:rPr lang="en-US" b="1" dirty="0" smtClean="0"/>
                <a:t>P1/V1</a:t>
              </a:r>
              <a:endParaRPr lang="en-US" b="1" dirty="0"/>
            </a:p>
          </p:txBody>
        </p:sp>
        <p:sp>
          <p:nvSpPr>
            <p:cNvPr id="7" name="Rounded Rectangle 6"/>
            <p:cNvSpPr/>
            <p:nvPr/>
          </p:nvSpPr>
          <p:spPr bwMode="auto">
            <a:xfrm>
              <a:off x="4887912" y="2463983"/>
              <a:ext cx="1143000" cy="1133292"/>
            </a:xfrm>
            <a:prstGeom prst="round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b" anchorCtr="1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16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 bwMode="auto">
            <a:xfrm>
              <a:off x="5040312" y="2606675"/>
              <a:ext cx="381000" cy="381000"/>
            </a:xfrm>
            <a:prstGeom prst="roundRect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Monotype Corsiva" pitchFamily="66" charset="0"/>
                </a:rPr>
                <a:t>M</a:t>
              </a:r>
            </a:p>
          </p:txBody>
        </p:sp>
        <p:sp>
          <p:nvSpPr>
            <p:cNvPr id="9" name="Rounded Rectangle 8"/>
            <p:cNvSpPr/>
            <p:nvPr/>
          </p:nvSpPr>
          <p:spPr bwMode="auto">
            <a:xfrm>
              <a:off x="5497512" y="2606675"/>
              <a:ext cx="381000" cy="381000"/>
            </a:xfrm>
            <a:prstGeom prst="roundRect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Monotype Corsiva" pitchFamily="66" charset="0"/>
                </a:rPr>
                <a:t>D</a:t>
              </a:r>
            </a:p>
          </p:txBody>
        </p:sp>
        <p:sp>
          <p:nvSpPr>
            <p:cNvPr id="10" name="Rounded Rectangle 9"/>
            <p:cNvSpPr/>
            <p:nvPr/>
          </p:nvSpPr>
          <p:spPr bwMode="auto">
            <a:xfrm>
              <a:off x="5040312" y="3063875"/>
              <a:ext cx="381000" cy="381000"/>
            </a:xfrm>
            <a:prstGeom prst="roundRect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Monotype Corsiva" pitchFamily="66" charset="0"/>
                </a:rPr>
                <a:t>F</a:t>
              </a:r>
            </a:p>
          </p:txBody>
        </p:sp>
        <p:sp>
          <p:nvSpPr>
            <p:cNvPr id="11" name="Rounded Rectangle 10"/>
            <p:cNvSpPr/>
            <p:nvPr/>
          </p:nvSpPr>
          <p:spPr bwMode="auto">
            <a:xfrm>
              <a:off x="5497512" y="3063875"/>
              <a:ext cx="381000" cy="381000"/>
            </a:xfrm>
            <a:prstGeom prst="roundRect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Monotype Corsiva" pitchFamily="66" charset="0"/>
                </a:rPr>
                <a:t>L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611312" y="1112837"/>
            <a:ext cx="2000250" cy="1234679"/>
            <a:chOff x="6335712" y="2103437"/>
            <a:chExt cx="2667000" cy="1646238"/>
          </a:xfrm>
        </p:grpSpPr>
        <p:sp>
          <p:nvSpPr>
            <p:cNvPr id="13" name="Rectangle 12"/>
            <p:cNvSpPr/>
            <p:nvPr/>
          </p:nvSpPr>
          <p:spPr>
            <a:xfrm>
              <a:off x="6335712" y="2103437"/>
              <a:ext cx="2667000" cy="164623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rIns="91440" rtlCol="0" anchor="t" anchorCtr="0"/>
            <a:lstStyle/>
            <a:p>
              <a:r>
                <a:rPr lang="en-US" b="1" dirty="0" smtClean="0"/>
                <a:t>P2/V2</a:t>
              </a:r>
              <a:endParaRPr lang="en-US" b="1" dirty="0"/>
            </a:p>
          </p:txBody>
        </p:sp>
        <p:sp>
          <p:nvSpPr>
            <p:cNvPr id="14" name="Rounded Rectangle 13"/>
            <p:cNvSpPr/>
            <p:nvPr/>
          </p:nvSpPr>
          <p:spPr bwMode="auto">
            <a:xfrm>
              <a:off x="6488112" y="2463983"/>
              <a:ext cx="1143000" cy="1133292"/>
            </a:xfrm>
            <a:prstGeom prst="round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b" anchorCtr="1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16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15" name="Rounded Rectangle 14"/>
            <p:cNvSpPr/>
            <p:nvPr/>
          </p:nvSpPr>
          <p:spPr bwMode="auto">
            <a:xfrm>
              <a:off x="6640512" y="2606675"/>
              <a:ext cx="381000" cy="381000"/>
            </a:xfrm>
            <a:prstGeom prst="roundRect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Monotype Corsiva" pitchFamily="66" charset="0"/>
                </a:rPr>
                <a:t>M</a:t>
              </a:r>
            </a:p>
          </p:txBody>
        </p:sp>
        <p:sp>
          <p:nvSpPr>
            <p:cNvPr id="16" name="Rounded Rectangle 15"/>
            <p:cNvSpPr/>
            <p:nvPr/>
          </p:nvSpPr>
          <p:spPr bwMode="auto">
            <a:xfrm>
              <a:off x="7707312" y="2463983"/>
              <a:ext cx="1143000" cy="1133292"/>
            </a:xfrm>
            <a:prstGeom prst="round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b" anchorCtr="1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16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 bwMode="auto">
            <a:xfrm>
              <a:off x="7859712" y="2606675"/>
              <a:ext cx="381000" cy="381000"/>
            </a:xfrm>
            <a:prstGeom prst="roundRect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Monotype Corsiva" pitchFamily="66" charset="0"/>
                </a:rPr>
                <a:t>D</a:t>
              </a:r>
            </a:p>
          </p:txBody>
        </p:sp>
        <p:sp>
          <p:nvSpPr>
            <p:cNvPr id="18" name="Rounded Rectangle 17"/>
            <p:cNvSpPr/>
            <p:nvPr/>
          </p:nvSpPr>
          <p:spPr bwMode="auto">
            <a:xfrm>
              <a:off x="8316912" y="2606675"/>
              <a:ext cx="381000" cy="381000"/>
            </a:xfrm>
            <a:prstGeom prst="roundRect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Monotype Corsiva" pitchFamily="66" charset="0"/>
                </a:rPr>
                <a:t>F</a:t>
              </a:r>
            </a:p>
          </p:txBody>
        </p:sp>
        <p:sp>
          <p:nvSpPr>
            <p:cNvPr id="19" name="Rounded Rectangle 18"/>
            <p:cNvSpPr/>
            <p:nvPr/>
          </p:nvSpPr>
          <p:spPr bwMode="auto">
            <a:xfrm>
              <a:off x="7859712" y="3063875"/>
              <a:ext cx="381000" cy="381000"/>
            </a:xfrm>
            <a:prstGeom prst="roundRect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Monotype Corsiva" pitchFamily="66" charset="0"/>
                </a:rPr>
                <a:t>L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725862" y="1128316"/>
            <a:ext cx="3829050" cy="1234679"/>
            <a:chOff x="4735512" y="3886199"/>
            <a:chExt cx="5105400" cy="1646238"/>
          </a:xfrm>
        </p:grpSpPr>
        <p:sp>
          <p:nvSpPr>
            <p:cNvPr id="21" name="Rectangle 20"/>
            <p:cNvSpPr/>
            <p:nvPr/>
          </p:nvSpPr>
          <p:spPr>
            <a:xfrm>
              <a:off x="4735512" y="3886199"/>
              <a:ext cx="5105400" cy="164623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rIns="91440" rtlCol="0" anchor="t" anchorCtr="0"/>
            <a:lstStyle/>
            <a:p>
              <a:r>
                <a:rPr lang="en-US" b="1" dirty="0" smtClean="0"/>
                <a:t>P3/V3</a:t>
              </a:r>
              <a:endParaRPr lang="en-US" b="1" dirty="0"/>
            </a:p>
          </p:txBody>
        </p:sp>
        <p:sp>
          <p:nvSpPr>
            <p:cNvPr id="22" name="Rounded Rectangle 21"/>
            <p:cNvSpPr/>
            <p:nvPr/>
          </p:nvSpPr>
          <p:spPr bwMode="auto">
            <a:xfrm>
              <a:off x="4887912" y="4237037"/>
              <a:ext cx="1143000" cy="1133292"/>
            </a:xfrm>
            <a:prstGeom prst="round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b" anchorCtr="1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16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23" name="Rounded Rectangle 22"/>
            <p:cNvSpPr/>
            <p:nvPr/>
          </p:nvSpPr>
          <p:spPr bwMode="auto">
            <a:xfrm>
              <a:off x="5040312" y="4379729"/>
              <a:ext cx="381000" cy="381000"/>
            </a:xfrm>
            <a:prstGeom prst="roundRect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Monotype Corsiva" pitchFamily="66" charset="0"/>
                </a:rPr>
                <a:t>M</a:t>
              </a:r>
            </a:p>
          </p:txBody>
        </p:sp>
        <p:sp>
          <p:nvSpPr>
            <p:cNvPr id="24" name="Rounded Rectangle 23"/>
            <p:cNvSpPr/>
            <p:nvPr/>
          </p:nvSpPr>
          <p:spPr bwMode="auto">
            <a:xfrm>
              <a:off x="6107112" y="4237037"/>
              <a:ext cx="1143000" cy="1133292"/>
            </a:xfrm>
            <a:prstGeom prst="round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b" anchorCtr="1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16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25" name="Rounded Rectangle 24"/>
            <p:cNvSpPr/>
            <p:nvPr/>
          </p:nvSpPr>
          <p:spPr bwMode="auto">
            <a:xfrm>
              <a:off x="6259512" y="4379729"/>
              <a:ext cx="381000" cy="381000"/>
            </a:xfrm>
            <a:prstGeom prst="roundRect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lang="en-US" sz="2400" b="1" dirty="0" smtClean="0">
                  <a:solidFill>
                    <a:schemeClr val="bg1"/>
                  </a:solidFill>
                  <a:latin typeface="Monotype Corsiva" pitchFamily="66" charset="0"/>
                </a:rPr>
                <a:t>D</a:t>
              </a:r>
              <a:endPara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</a:endParaRPr>
            </a:p>
          </p:txBody>
        </p:sp>
        <p:sp>
          <p:nvSpPr>
            <p:cNvPr id="26" name="Rounded Rectangle 25"/>
            <p:cNvSpPr/>
            <p:nvPr/>
          </p:nvSpPr>
          <p:spPr bwMode="auto">
            <a:xfrm>
              <a:off x="7326312" y="4237037"/>
              <a:ext cx="1143000" cy="1133292"/>
            </a:xfrm>
            <a:prstGeom prst="round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b" anchorCtr="1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16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27" name="Rounded Rectangle 26"/>
            <p:cNvSpPr/>
            <p:nvPr/>
          </p:nvSpPr>
          <p:spPr bwMode="auto">
            <a:xfrm>
              <a:off x="7478712" y="4379729"/>
              <a:ext cx="381000" cy="381000"/>
            </a:xfrm>
            <a:prstGeom prst="roundRect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lang="en-US" sz="2400" b="1" dirty="0" smtClean="0">
                  <a:solidFill>
                    <a:schemeClr val="bg1"/>
                  </a:solidFill>
                  <a:latin typeface="Monotype Corsiva" pitchFamily="66" charset="0"/>
                </a:rPr>
                <a:t>F</a:t>
              </a:r>
              <a:endPara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</a:endParaRPr>
            </a:p>
          </p:txBody>
        </p:sp>
        <p:sp>
          <p:nvSpPr>
            <p:cNvPr id="28" name="Rounded Rectangle 27"/>
            <p:cNvSpPr/>
            <p:nvPr/>
          </p:nvSpPr>
          <p:spPr bwMode="auto">
            <a:xfrm>
              <a:off x="8545512" y="4237037"/>
              <a:ext cx="1143000" cy="1133292"/>
            </a:xfrm>
            <a:prstGeom prst="round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b" anchorCtr="1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16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29" name="Rounded Rectangle 28"/>
            <p:cNvSpPr/>
            <p:nvPr/>
          </p:nvSpPr>
          <p:spPr bwMode="auto">
            <a:xfrm>
              <a:off x="8697912" y="4379729"/>
              <a:ext cx="381000" cy="381000"/>
            </a:xfrm>
            <a:prstGeom prst="roundRect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lang="en-US" sz="2400" b="1" dirty="0" smtClean="0">
                  <a:solidFill>
                    <a:schemeClr val="bg1"/>
                  </a:solidFill>
                  <a:latin typeface="Monotype Corsiva" pitchFamily="66" charset="0"/>
                </a:rPr>
                <a:t>L</a:t>
              </a:r>
              <a:endPara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7688262" y="1128316"/>
            <a:ext cx="2000250" cy="1234679"/>
            <a:chOff x="4735512" y="5638799"/>
            <a:chExt cx="2667000" cy="1646238"/>
          </a:xfrm>
        </p:grpSpPr>
        <p:sp>
          <p:nvSpPr>
            <p:cNvPr id="31" name="Rectangle 30"/>
            <p:cNvSpPr/>
            <p:nvPr/>
          </p:nvSpPr>
          <p:spPr>
            <a:xfrm>
              <a:off x="4735512" y="5638799"/>
              <a:ext cx="2667000" cy="164623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rIns="91440" rtlCol="0" anchor="t" anchorCtr="0"/>
            <a:lstStyle/>
            <a:p>
              <a:r>
                <a:rPr lang="en-US" b="1" dirty="0" smtClean="0"/>
                <a:t>P4/V4</a:t>
              </a:r>
              <a:endParaRPr lang="en-US" b="1" dirty="0"/>
            </a:p>
          </p:txBody>
        </p:sp>
        <p:sp>
          <p:nvSpPr>
            <p:cNvPr id="32" name="Rounded Rectangle 31"/>
            <p:cNvSpPr/>
            <p:nvPr/>
          </p:nvSpPr>
          <p:spPr bwMode="auto">
            <a:xfrm>
              <a:off x="4887912" y="5999345"/>
              <a:ext cx="1143000" cy="1133292"/>
            </a:xfrm>
            <a:prstGeom prst="round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b" anchorCtr="1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16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33" name="Rounded Rectangle 32"/>
            <p:cNvSpPr/>
            <p:nvPr/>
          </p:nvSpPr>
          <p:spPr bwMode="auto">
            <a:xfrm>
              <a:off x="5040312" y="6142037"/>
              <a:ext cx="381000" cy="381000"/>
            </a:xfrm>
            <a:prstGeom prst="roundRect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Monotype Corsiva" pitchFamily="66" charset="0"/>
                </a:rPr>
                <a:t>M</a:t>
              </a:r>
            </a:p>
          </p:txBody>
        </p:sp>
        <p:sp>
          <p:nvSpPr>
            <p:cNvPr id="34" name="Rounded Rectangle 33"/>
            <p:cNvSpPr/>
            <p:nvPr/>
          </p:nvSpPr>
          <p:spPr bwMode="auto">
            <a:xfrm>
              <a:off x="5497512" y="6142037"/>
              <a:ext cx="381000" cy="381000"/>
            </a:xfrm>
            <a:prstGeom prst="roundRect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Monotype Corsiva" pitchFamily="66" charset="0"/>
                </a:rPr>
                <a:t>L</a:t>
              </a:r>
            </a:p>
          </p:txBody>
        </p:sp>
        <p:sp>
          <p:nvSpPr>
            <p:cNvPr id="35" name="Rounded Rectangle 34"/>
            <p:cNvSpPr/>
            <p:nvPr/>
          </p:nvSpPr>
          <p:spPr bwMode="auto">
            <a:xfrm>
              <a:off x="5040312" y="6599237"/>
              <a:ext cx="381000" cy="381000"/>
            </a:xfrm>
            <a:prstGeom prst="roundRect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Monotype Corsiva" pitchFamily="66" charset="0"/>
                </a:rPr>
                <a:t>F</a:t>
              </a:r>
            </a:p>
          </p:txBody>
        </p:sp>
        <p:sp>
          <p:nvSpPr>
            <p:cNvPr id="36" name="Rounded Rectangle 35"/>
            <p:cNvSpPr/>
            <p:nvPr/>
          </p:nvSpPr>
          <p:spPr bwMode="auto">
            <a:xfrm>
              <a:off x="6107112" y="5989637"/>
              <a:ext cx="1143000" cy="1133292"/>
            </a:xfrm>
            <a:prstGeom prst="round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b" anchorCtr="1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16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37" name="Rounded Rectangle 36"/>
            <p:cNvSpPr/>
            <p:nvPr/>
          </p:nvSpPr>
          <p:spPr bwMode="auto">
            <a:xfrm>
              <a:off x="6259512" y="6132329"/>
              <a:ext cx="381000" cy="381000"/>
            </a:xfrm>
            <a:prstGeom prst="roundRect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Monotype Corsiva" pitchFamily="66" charset="0"/>
                </a:rPr>
                <a:t>D</a:t>
              </a: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761" t="4918" r="761" b="4918"/>
          <a:stretch>
            <a:fillRect/>
          </a:stretch>
        </p:blipFill>
        <p:spPr bwMode="auto">
          <a:xfrm>
            <a:off x="544512" y="2408237"/>
            <a:ext cx="8870510" cy="5029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70975" cy="1171575"/>
          </a:xfrm>
        </p:spPr>
        <p:txBody>
          <a:bodyPr tIns="38808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Virtualization</a:t>
            </a:r>
          </a:p>
        </p:txBody>
      </p:sp>
      <p:sp>
        <p:nvSpPr>
          <p:cNvPr id="37891" name="Rectangle 2"/>
          <p:cNvSpPr>
            <a:spLocks noGrp="1" noChangeArrowheads="1"/>
          </p:cNvSpPr>
          <p:nvPr>
            <p:ph idx="1"/>
          </p:nvPr>
        </p:nvSpPr>
        <p:spPr>
          <a:xfrm>
            <a:off x="503238" y="1768475"/>
            <a:ext cx="9070975" cy="4989513"/>
          </a:xfrm>
        </p:spPr>
        <p:txBody>
          <a:bodyPr/>
          <a:lstStyle/>
          <a:p>
            <a:pPr marL="431800" indent="-323850" eaLnBrk="1"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Virtual Machines (guests)</a:t>
            </a:r>
          </a:p>
          <a:p>
            <a:pPr marL="863600" lvl="1" indent="-323850" eaLnBrk="1"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Software programs hosted by a physical computer</a:t>
            </a:r>
          </a:p>
          <a:p>
            <a:pPr marL="1295400" lvl="2" indent="-287338" eaLnBrk="1">
              <a:buSzPct val="75000"/>
              <a:buFont typeface="Symbol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Appear as a single “process” on the host machine</a:t>
            </a:r>
          </a:p>
          <a:p>
            <a:pPr marL="863600" lvl="1" indent="-323850" eaLnBrk="1"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No direct access to physical devices</a:t>
            </a:r>
          </a:p>
          <a:p>
            <a:pPr marL="1295400" lvl="2" indent="-287338" eaLnBrk="1">
              <a:buSzPct val="75000"/>
              <a:buFont typeface="Symbol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Devices are emulated</a:t>
            </a:r>
          </a:p>
          <a:p>
            <a:pPr marL="863600" lvl="1" indent="-323850" eaLnBrk="1"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Incurrs varying degrees of overhead</a:t>
            </a:r>
          </a:p>
          <a:p>
            <a:pPr marL="1295400" lvl="2" indent="-287338" eaLnBrk="1">
              <a:buSzPct val="75000"/>
              <a:buFont typeface="Symbol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Processor</a:t>
            </a:r>
          </a:p>
          <a:p>
            <a:pPr marL="1295400" lvl="2" indent="-287338" eaLnBrk="1">
              <a:buSzPct val="75000"/>
              <a:buFont typeface="Symbol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Device I/O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7BAA2B-477D-4A42-ADB1-2085E37C0D0C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70975" cy="1171575"/>
          </a:xfrm>
        </p:spPr>
        <p:txBody>
          <a:bodyPr tIns="38808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Types of Virtualization</a:t>
            </a:r>
          </a:p>
        </p:txBody>
      </p:sp>
      <p:sp>
        <p:nvSpPr>
          <p:cNvPr id="38915" name="Rectangle 2"/>
          <p:cNvSpPr>
            <a:spLocks noGrp="1" noChangeArrowheads="1"/>
          </p:cNvSpPr>
          <p:nvPr>
            <p:ph idx="1"/>
          </p:nvPr>
        </p:nvSpPr>
        <p:spPr>
          <a:xfrm>
            <a:off x="503238" y="1768475"/>
            <a:ext cx="9070975" cy="4989513"/>
          </a:xfrm>
        </p:spPr>
        <p:txBody>
          <a:bodyPr>
            <a:normAutofit fontScale="77500" lnSpcReduction="20000"/>
          </a:bodyPr>
          <a:lstStyle/>
          <a:p>
            <a:pPr marL="431800" indent="-323850" eaLnBrk="1"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Paravirtualization (XEN - Amazon)</a:t>
            </a:r>
          </a:p>
          <a:p>
            <a:pPr marL="863600" lvl="1" indent="-323850" eaLnBrk="1"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Device emulation provided using special Linux kernels</a:t>
            </a:r>
          </a:p>
          <a:p>
            <a:pPr marL="863600" lvl="1" indent="-323850" eaLnBrk="1"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Almost direct access to some physical resources → leads to faster I/O performance</a:t>
            </a:r>
          </a:p>
          <a:p>
            <a:pPr marL="431800" indent="-323850" eaLnBrk="1"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Full virtualization (KVM – Eucalyptus, others)</a:t>
            </a:r>
          </a:p>
          <a:p>
            <a:pPr marL="863600" lvl="1" indent="-323850" eaLnBrk="1"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Device emulation provided natively with on-CPU support</a:t>
            </a:r>
          </a:p>
          <a:p>
            <a:pPr marL="863600" lvl="1" indent="-323850" eaLnBrk="1"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Special kernels not required</a:t>
            </a:r>
          </a:p>
          <a:p>
            <a:pPr marL="863600" lvl="1" indent="-323850" eaLnBrk="1"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CPU mode switching for device I/O → leads to slower I/O performance  </a:t>
            </a:r>
          </a:p>
          <a:p>
            <a:pPr marL="431800" indent="-323850" eaLnBrk="1"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Container based virtualization (OpenVZ, Linux-VServer)</a:t>
            </a:r>
          </a:p>
          <a:p>
            <a:pPr marL="863600" lvl="1" indent="-323850" eaLnBrk="1"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Not true virtualization, but operating system “containers”, where all use same kernel</a:t>
            </a:r>
          </a:p>
          <a:p>
            <a:pPr marL="863600" lvl="1" indent="-323850" eaLnBrk="1"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No commercial vendor support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7BAA2B-477D-4A42-ADB1-2085E37C0D0C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70975" cy="1171575"/>
          </a:xfrm>
        </p:spPr>
        <p:txBody>
          <a:bodyPr tIns="38808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Testing Infrastructure</a:t>
            </a:r>
          </a:p>
        </p:txBody>
      </p:sp>
      <p:sp>
        <p:nvSpPr>
          <p:cNvPr id="39939" name="Rectangle 2"/>
          <p:cNvSpPr>
            <a:spLocks noGrp="1" noChangeArrowheads="1"/>
          </p:cNvSpPr>
          <p:nvPr>
            <p:ph idx="1"/>
          </p:nvPr>
        </p:nvSpPr>
        <p:spPr>
          <a:xfrm>
            <a:off x="503238" y="1768475"/>
            <a:ext cx="9070975" cy="4989513"/>
          </a:xfrm>
        </p:spPr>
        <p:txBody>
          <a:bodyPr>
            <a:normAutofit fontScale="92500" lnSpcReduction="10000"/>
          </a:bodyPr>
          <a:lstStyle/>
          <a:p>
            <a:pPr marL="431800" indent="-323850" eaLnBrk="1"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Ensemble runs</a:t>
            </a:r>
          </a:p>
          <a:p>
            <a:pPr marL="863600" lvl="1" indent="-323850" eaLnBrk="1"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Groups of RUSLE2 model runs packaged together as a single JSON object</a:t>
            </a:r>
          </a:p>
          <a:p>
            <a:pPr marL="1295400" lvl="2" indent="-287338" eaLnBrk="1">
              <a:buSzPct val="75000"/>
              <a:buFont typeface="Symbol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25, 100, and 1000 model runs</a:t>
            </a:r>
          </a:p>
          <a:p>
            <a:pPr marL="863600" lvl="1" indent="-323850" eaLnBrk="1"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Randomized model parameterization </a:t>
            </a:r>
          </a:p>
          <a:p>
            <a:pPr marL="1295400" lvl="2" indent="-287338" eaLnBrk="1">
              <a:buSzPct val="75000"/>
              <a:buFont typeface="Symbol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Slope length, steepness, management practice, latitude, longitude</a:t>
            </a:r>
          </a:p>
          <a:p>
            <a:pPr marL="863600" lvl="1" indent="-323850" eaLnBrk="1"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Defeating Caching</a:t>
            </a:r>
          </a:p>
          <a:p>
            <a:pPr marL="1295400" lvl="2" indent="-287338" eaLnBrk="1">
              <a:buSzPct val="75000"/>
              <a:buFont typeface="Symbol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All services restarted prior to each test</a:t>
            </a:r>
          </a:p>
          <a:p>
            <a:pPr marL="1295400" lvl="2" indent="-287338" eaLnBrk="1">
              <a:buSzPct val="75000"/>
              <a:buFont typeface="Symbol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Eliminates “training” effect from repeat execution of model test sets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7BAA2B-477D-4A42-ADB1-2085E37C0D0C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Questions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7BAA2B-477D-4A42-ADB1-2085E37C0D0C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  <p:pic>
        <p:nvPicPr>
          <p:cNvPr id="7" name="Picture 23" descr="MCBD00028_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88676" y="3194050"/>
            <a:ext cx="2799436" cy="27459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 bwMode="auto">
          <a:xfrm>
            <a:off x="239712" y="1600200"/>
            <a:ext cx="5562600" cy="585216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Virtualization Overhead</a:t>
            </a:r>
            <a:endParaRPr lang="en-US" b="1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7BAA2B-477D-4A42-ADB1-2085E37C0D0C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5" name="Rounded Rectangle 4"/>
          <p:cNvSpPr/>
          <p:nvPr/>
        </p:nvSpPr>
        <p:spPr bwMode="auto">
          <a:xfrm>
            <a:off x="468312" y="2377205"/>
            <a:ext cx="685800" cy="2209800"/>
          </a:xfrm>
          <a:prstGeom prst="roundRect">
            <a:avLst/>
          </a:prstGeom>
          <a:solidFill>
            <a:schemeClr val="accent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non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Network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1230312" y="2377205"/>
            <a:ext cx="457200" cy="2209800"/>
          </a:xfrm>
          <a:prstGeom prst="roundRect">
            <a:avLst/>
          </a:prstGeom>
          <a:solidFill>
            <a:schemeClr val="accent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non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Disk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1763712" y="2377205"/>
            <a:ext cx="3048000" cy="2209800"/>
          </a:xfrm>
          <a:prstGeom prst="roundRect">
            <a:avLst/>
          </a:prstGeom>
          <a:solidFill>
            <a:schemeClr val="accent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CPU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4887912" y="2377205"/>
            <a:ext cx="685800" cy="2209800"/>
          </a:xfrm>
          <a:prstGeom prst="roundRect">
            <a:avLst/>
          </a:prstGeom>
          <a:solidFill>
            <a:schemeClr val="accent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non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b="1" dirty="0" smtClean="0"/>
              <a:t>Memory</a:t>
            </a:r>
            <a:endParaRPr kumimoji="0" lang="en-US" b="1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468312" y="5151437"/>
            <a:ext cx="2057400" cy="2209800"/>
          </a:xfrm>
          <a:prstGeom prst="roundRect">
            <a:avLst/>
          </a:prstGeom>
          <a:solidFill>
            <a:schemeClr val="accent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Network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2601912" y="5151437"/>
            <a:ext cx="1524000" cy="2209800"/>
          </a:xfrm>
          <a:prstGeom prst="roundRect">
            <a:avLst/>
          </a:prstGeom>
          <a:solidFill>
            <a:schemeClr val="accent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Disk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4202112" y="5151437"/>
            <a:ext cx="457200" cy="2209800"/>
          </a:xfrm>
          <a:prstGeom prst="roundRect">
            <a:avLst/>
          </a:prstGeom>
          <a:solidFill>
            <a:schemeClr val="accent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non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CPU</a:t>
            </a:r>
          </a:p>
        </p:txBody>
      </p:sp>
      <p:sp>
        <p:nvSpPr>
          <p:cNvPr id="12" name="Rounded Rectangle 11"/>
          <p:cNvSpPr/>
          <p:nvPr/>
        </p:nvSpPr>
        <p:spPr bwMode="auto">
          <a:xfrm>
            <a:off x="4735512" y="5151437"/>
            <a:ext cx="838200" cy="2209800"/>
          </a:xfrm>
          <a:prstGeom prst="roundRect">
            <a:avLst/>
          </a:prstGeom>
          <a:solidFill>
            <a:schemeClr val="accent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non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b="1" dirty="0" smtClean="0"/>
              <a:t>Memory</a:t>
            </a:r>
            <a:endParaRPr kumimoji="0" lang="en-US" b="1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92312" y="1601069"/>
            <a:ext cx="2351926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Application Profiles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44512" y="2027237"/>
            <a:ext cx="1663661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Application A</a:t>
            </a:r>
            <a:endParaRPr lang="en-US" b="1" u="sng" dirty="0"/>
          </a:p>
        </p:txBody>
      </p:sp>
      <p:sp>
        <p:nvSpPr>
          <p:cNvPr id="15" name="TextBox 14"/>
          <p:cNvSpPr txBox="1"/>
          <p:nvPr/>
        </p:nvSpPr>
        <p:spPr>
          <a:xfrm>
            <a:off x="544512" y="4770437"/>
            <a:ext cx="1672253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Application B</a:t>
            </a:r>
            <a:endParaRPr lang="en-US" b="1" u="sng" dirty="0"/>
          </a:p>
        </p:txBody>
      </p:sp>
      <p:sp>
        <p:nvSpPr>
          <p:cNvPr id="17" name="Right Arrow 16"/>
          <p:cNvSpPr/>
          <p:nvPr/>
        </p:nvSpPr>
        <p:spPr bwMode="auto">
          <a:xfrm>
            <a:off x="5649912" y="3475037"/>
            <a:ext cx="1600200" cy="1676400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pic>
        <p:nvPicPr>
          <p:cNvPr id="18" name="Picture 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67687" y="3479800"/>
            <a:ext cx="1139825" cy="1824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7252715" y="4313237"/>
            <a:ext cx="2816797" cy="435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 Black" pitchFamily="34" charset="0"/>
              </a:rPr>
              <a:t>PERFORMANCE</a:t>
            </a:r>
            <a:endParaRPr lang="en-US" sz="2400" b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</p:spPr>
        <p:txBody>
          <a:bodyPr tIns="38808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b="1" dirty="0" smtClean="0"/>
              <a:t>Research Questions</a:t>
            </a:r>
          </a:p>
        </p:txBody>
      </p:sp>
      <p:sp>
        <p:nvSpPr>
          <p:cNvPr id="6147" name="Rectangle 2"/>
          <p:cNvSpPr>
            <a:spLocks noGrp="1" noChangeArrowheads="1"/>
          </p:cNvSpPr>
          <p:nvPr>
            <p:ph idx="1"/>
          </p:nvPr>
        </p:nvSpPr>
        <p:spPr>
          <a:xfrm>
            <a:off x="503238" y="1768475"/>
            <a:ext cx="9070975" cy="4989513"/>
          </a:xfrm>
        </p:spPr>
        <p:txBody>
          <a:bodyPr>
            <a:normAutofit/>
          </a:bodyPr>
          <a:lstStyle/>
          <a:p>
            <a:pPr marL="622300" indent="-514350" eaLnBrk="1">
              <a:buFont typeface="+mj-lt"/>
              <a:buAutoNum type="arabicParenR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How should multi-tier client/server applications be deployed to </a:t>
            </a:r>
            <a:r>
              <a:rPr lang="en-US" dirty="0" err="1" smtClean="0"/>
              <a:t>IaaS</a:t>
            </a:r>
            <a:r>
              <a:rPr lang="en-US" dirty="0" smtClean="0"/>
              <a:t> clouds?</a:t>
            </a:r>
          </a:p>
          <a:p>
            <a:pPr marL="831850" lvl="1" indent="-323850" eaLnBrk="1"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How can we deliver optimal throughput?</a:t>
            </a:r>
          </a:p>
          <a:p>
            <a:pPr marL="622300" indent="-514350" eaLnBrk="1">
              <a:buFont typeface="+mj-lt"/>
              <a:buAutoNum type="arabicParenR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How does provisioning variation impact application performance?</a:t>
            </a:r>
          </a:p>
          <a:p>
            <a:pPr marL="831850" lvl="1" indent="-323850" eaLnBrk="1"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Does VM co-location matter?</a:t>
            </a:r>
          </a:p>
          <a:p>
            <a:pPr marL="622300" indent="-514350" eaLnBrk="1">
              <a:buFont typeface="+mj-lt"/>
              <a:buAutoNum type="arabicParenR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What overhead is incurred from using Kernel-Based virtual machines (KVM)?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7BAA2B-477D-4A42-ADB1-2085E37C0D0C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RUSLE2 Model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7BAA2B-477D-4A42-ADB1-2085E37C0D0C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077912" y="3177857"/>
            <a:ext cx="7620000" cy="3497580"/>
            <a:chOff x="381000" y="2286000"/>
            <a:chExt cx="8466667" cy="388620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81000" y="2286000"/>
              <a:ext cx="4452332" cy="33528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 bright="-28000" contrast="-8000"/>
            </a:blip>
            <a:srcRect l="15381" t="2753"/>
            <a:stretch>
              <a:fillRect/>
            </a:stretch>
          </p:blipFill>
          <p:spPr bwMode="auto">
            <a:xfrm>
              <a:off x="6848782" y="2462418"/>
              <a:ext cx="1998885" cy="3540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" name="Picture 7"/>
            <p:cNvPicPr/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934200" y="2743200"/>
              <a:ext cx="1295400" cy="20574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9" name="Right Arrow 8"/>
            <p:cNvSpPr/>
            <p:nvPr/>
          </p:nvSpPr>
          <p:spPr>
            <a:xfrm>
              <a:off x="5410200" y="3733800"/>
              <a:ext cx="990600" cy="838200"/>
            </a:xfrm>
            <a:prstGeom prst="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Cloud 9"/>
            <p:cNvSpPr/>
            <p:nvPr/>
          </p:nvSpPr>
          <p:spPr>
            <a:xfrm>
              <a:off x="7239000" y="5638800"/>
              <a:ext cx="1524000" cy="533400"/>
            </a:xfrm>
            <a:prstGeom prst="cloud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rosion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07112" y="4560887"/>
            <a:ext cx="3810000" cy="2724150"/>
          </a:xfrm>
          <a:prstGeom prst="rect">
            <a:avLst/>
          </a:prstGeom>
        </p:spPr>
      </p:pic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b="1" dirty="0" smtClean="0"/>
              <a:t>RUSLE2 Model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503238" y="1611312"/>
            <a:ext cx="9069387" cy="4987925"/>
          </a:xfrm>
        </p:spPr>
        <p:txBody>
          <a:bodyPr>
            <a:normAutofit fontScale="92500"/>
          </a:bodyPr>
          <a:lstStyle/>
          <a:p>
            <a:pPr marL="431800" indent="-323850" eaLnBrk="1"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Revised Universal Soil Loss Equation</a:t>
            </a:r>
          </a:p>
          <a:p>
            <a:pPr marL="431800" indent="-323850" eaLnBrk="1"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Combines empirical and process-based science</a:t>
            </a:r>
          </a:p>
          <a:p>
            <a:pPr marL="431800" indent="-323850" eaLnBrk="1"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Prediction of rill and </a:t>
            </a:r>
            <a:r>
              <a:rPr lang="en-US" dirty="0" err="1" smtClean="0"/>
              <a:t>interrill</a:t>
            </a:r>
            <a:r>
              <a:rPr lang="en-US" dirty="0" smtClean="0"/>
              <a:t> soil erosion resulting from rainfall and runoff</a:t>
            </a:r>
          </a:p>
          <a:p>
            <a:pPr marL="431800" indent="-323850" eaLnBrk="1"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USDA-NRCS agency standard model</a:t>
            </a:r>
          </a:p>
          <a:p>
            <a:pPr marL="831850" lvl="1" indent="-323850" eaLnBrk="1"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Used by 3,000+ field offices</a:t>
            </a:r>
          </a:p>
          <a:p>
            <a:pPr marL="831850" lvl="1" indent="-323850" eaLnBrk="1"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Helps inventory erosion rates</a:t>
            </a:r>
          </a:p>
          <a:p>
            <a:pPr marL="831850" lvl="1" indent="-323850" eaLnBrk="1"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Sediment delivery estimation</a:t>
            </a:r>
          </a:p>
          <a:p>
            <a:pPr marL="831850" lvl="1" indent="-323850" eaLnBrk="1"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Conservation planning tool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7BAA2B-477D-4A42-ADB1-2085E37C0D0C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Custom 1">
      <a:dk1>
        <a:sysClr val="windowText" lastClr="000000"/>
      </a:dk1>
      <a:lt1>
        <a:sysClr val="window" lastClr="FFFFFF"/>
      </a:lt1>
      <a:dk2>
        <a:srgbClr val="02485C"/>
      </a:dk2>
      <a:lt2>
        <a:srgbClr val="DBF5F9"/>
      </a:lt2>
      <a:accent1>
        <a:srgbClr val="0F6FC6"/>
      </a:accent1>
      <a:accent2>
        <a:srgbClr val="009DD9"/>
      </a:accent2>
      <a:accent3>
        <a:srgbClr val="000066"/>
      </a:accent3>
      <a:accent4>
        <a:srgbClr val="10CF9B"/>
      </a:accent4>
      <a:accent5>
        <a:srgbClr val="7CCA62"/>
      </a:accent5>
      <a:accent6>
        <a:srgbClr val="2A581C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2003</TotalTime>
  <Words>2160</Words>
  <Application>Microsoft Office PowerPoint</Application>
  <PresentationFormat>Custom</PresentationFormat>
  <Paragraphs>778</Paragraphs>
  <Slides>54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Flow</vt:lpstr>
      <vt:lpstr>Migration of Multi-tier Applications to  Infrastructure-as-a-Service Clouds:</vt:lpstr>
      <vt:lpstr>Outline</vt:lpstr>
      <vt:lpstr>Traditional Application Deployment</vt:lpstr>
      <vt:lpstr>Cloud Application Deployment</vt:lpstr>
      <vt:lpstr>Provisioning Variation</vt:lpstr>
      <vt:lpstr>Virtualization Overhead</vt:lpstr>
      <vt:lpstr>Research Questions</vt:lpstr>
      <vt:lpstr>RUSLE2 Model</vt:lpstr>
      <vt:lpstr>RUSLE2 Model</vt:lpstr>
      <vt:lpstr>RUSLE2 Web Service</vt:lpstr>
      <vt:lpstr>Eucalyptus 2.0 Private Cloud</vt:lpstr>
      <vt:lpstr>Experimental Setup</vt:lpstr>
      <vt:lpstr>RUSLE2 Component Provisioning</vt:lpstr>
      <vt:lpstr>RUSLE2 Test Models</vt:lpstr>
      <vt:lpstr>Timing Data</vt:lpstr>
      <vt:lpstr>Experimental Results</vt:lpstr>
      <vt:lpstr>RUSLE2 Application Profile</vt:lpstr>
      <vt:lpstr>Scaling RUSLE2:</vt:lpstr>
      <vt:lpstr>Impact of varying shared DB connections on average model execution time</vt:lpstr>
      <vt:lpstr>Impact of varying D VM virtual cores  on average model execution time</vt:lpstr>
      <vt:lpstr>Impact of varying M VM virtual cores  on average model execution time </vt:lpstr>
      <vt:lpstr>Impact of varying worker threads  on ensemble execution time </vt:lpstr>
      <vt:lpstr>RUSLE2 V1 Stack</vt:lpstr>
      <vt:lpstr>Scaling RUSLE2:</vt:lpstr>
      <vt:lpstr>Impact of increasing D VMs and db connections on ensemble execution time</vt:lpstr>
      <vt:lpstr>Impact of varying worker threads  on ensemble execution time</vt:lpstr>
      <vt:lpstr>Impact of varying M VMs  on ensemble execution time</vt:lpstr>
      <vt:lpstr>Impact of varying M VMs and worker threads on ensemble execution time</vt:lpstr>
      <vt:lpstr>RUSLE2 Scaled Up</vt:lpstr>
      <vt:lpstr>RUSLE2 - Provisioning Variation</vt:lpstr>
      <vt:lpstr>KVM Virtualization Overhead</vt:lpstr>
      <vt:lpstr>Conclusions</vt:lpstr>
      <vt:lpstr>Future Work</vt:lpstr>
      <vt:lpstr>      Questions</vt:lpstr>
      <vt:lpstr>Extra Slides</vt:lpstr>
      <vt:lpstr>Related Work</vt:lpstr>
      <vt:lpstr>IaaS Cloud Computing</vt:lpstr>
      <vt:lpstr>IaaS Cloud Benefits (1/2)</vt:lpstr>
      <vt:lpstr>IaaS Cloud Benefits (2/2)</vt:lpstr>
      <vt:lpstr>IaaS Cloud Challenges</vt:lpstr>
      <vt:lpstr>RUSLE2: Multi-tier Client/Server application</vt:lpstr>
      <vt:lpstr>Experimental Setup (1/2)</vt:lpstr>
      <vt:lpstr>RUSLE2 Components</vt:lpstr>
      <vt:lpstr>Provisioning Variation</vt:lpstr>
      <vt:lpstr>RUSLE2 Deployment</vt:lpstr>
      <vt:lpstr>RUSLE2- Single Stack</vt:lpstr>
      <vt:lpstr>RUSLE2- scaled using IaaS cloud</vt:lpstr>
      <vt:lpstr>KVM Virtualization Overhead</vt:lpstr>
      <vt:lpstr>Impact of varying worker threads with 16 M VMs on ensemble execution time</vt:lpstr>
      <vt:lpstr>RUSLE2 - Provisioning Variation</vt:lpstr>
      <vt:lpstr>Virtualization</vt:lpstr>
      <vt:lpstr>Types of Virtualization</vt:lpstr>
      <vt:lpstr>Testing Infrastructure</vt:lpstr>
      <vt:lpstr>Questions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Cloud Services Innovation Platform (CSIP)</dc:title>
  <dc:creator>Wes Lloyd</dc:creator>
  <cp:lastModifiedBy>Wes Lloyd</cp:lastModifiedBy>
  <cp:revision>221</cp:revision>
  <cp:lastPrinted>1601-01-01T00:00:00Z</cp:lastPrinted>
  <dcterms:created xsi:type="dcterms:W3CDTF">2011-05-16T23:19:36Z</dcterms:created>
  <dcterms:modified xsi:type="dcterms:W3CDTF">2011-09-23T08:53:33Z</dcterms:modified>
</cp:coreProperties>
</file>