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9" r:id="rId3"/>
    <p:sldId id="260" r:id="rId4"/>
    <p:sldId id="261" r:id="rId5"/>
    <p:sldId id="263" r:id="rId6"/>
    <p:sldId id="275" r:id="rId7"/>
    <p:sldId id="264" r:id="rId8"/>
    <p:sldId id="265" r:id="rId9"/>
    <p:sldId id="258" r:id="rId10"/>
    <p:sldId id="269" r:id="rId11"/>
    <p:sldId id="274" r:id="rId12"/>
    <p:sldId id="268" r:id="rId13"/>
    <p:sldId id="270" r:id="rId14"/>
    <p:sldId id="271" r:id="rId15"/>
    <p:sldId id="272" r:id="rId16"/>
    <p:sldId id="273"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31" autoAdjust="0"/>
  </p:normalViewPr>
  <p:slideViewPr>
    <p:cSldViewPr>
      <p:cViewPr varScale="1">
        <p:scale>
          <a:sx n="44" d="100"/>
          <a:sy n="44" d="100"/>
        </p:scale>
        <p:origin x="192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57D96D7-47A3-47FB-8834-153FCF1EC563}" type="datetimeFigureOut">
              <a:rPr lang="en-US" smtClean="0"/>
              <a:t>12/29/2020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CFF0BDD-7471-4784-9AA6-4A603FAF330F}" type="slidenum">
              <a:rPr lang="en-US" smtClean="0"/>
              <a:t>‹#›</a:t>
            </a:fld>
            <a:endParaRPr lang="en-US"/>
          </a:p>
        </p:txBody>
      </p:sp>
    </p:spTree>
    <p:extLst>
      <p:ext uri="{BB962C8B-B14F-4D97-AF65-F5344CB8AC3E}">
        <p14:creationId xmlns:p14="http://schemas.microsoft.com/office/powerpoint/2010/main" val="177509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Property Rights &amp; institutions that reduce transaction costs imperative</a:t>
            </a:r>
          </a:p>
          <a:p>
            <a:pPr lvl="1"/>
            <a:r>
              <a:rPr lang="en-US" dirty="0"/>
              <a:t>Provide incentives to save &amp; invest</a:t>
            </a:r>
          </a:p>
          <a:p>
            <a:pPr lvl="1"/>
            <a:r>
              <a:rPr lang="en-US" dirty="0"/>
              <a:t>Undergird financial systems  </a:t>
            </a:r>
            <a:r>
              <a:rPr lang="en-US" b="1" dirty="0"/>
              <a:t>(secure</a:t>
            </a:r>
            <a:r>
              <a:rPr lang="en-US" b="1" baseline="0" dirty="0"/>
              <a:t> property rights mean collateral to back up loans/mean that govt. won’t expropriate bank from shareholders or steal deposits).</a:t>
            </a:r>
            <a:endParaRPr lang="en-US" b="1" dirty="0"/>
          </a:p>
          <a:p>
            <a:endParaRPr lang="en-US" dirty="0"/>
          </a:p>
        </p:txBody>
      </p:sp>
      <p:sp>
        <p:nvSpPr>
          <p:cNvPr id="4" name="Slide Number Placeholder 3"/>
          <p:cNvSpPr>
            <a:spLocks noGrp="1"/>
          </p:cNvSpPr>
          <p:nvPr>
            <p:ph type="sldNum" sz="quarter" idx="10"/>
          </p:nvPr>
        </p:nvSpPr>
        <p:spPr/>
        <p:txBody>
          <a:bodyPr/>
          <a:lstStyle/>
          <a:p>
            <a:fld id="{3CFF0BDD-7471-4784-9AA6-4A603FAF330F}" type="slidenum">
              <a:rPr lang="en-US" smtClean="0"/>
              <a:t>2</a:t>
            </a:fld>
            <a:endParaRPr lang="en-US"/>
          </a:p>
        </p:txBody>
      </p:sp>
    </p:spTree>
    <p:extLst>
      <p:ext uri="{BB962C8B-B14F-4D97-AF65-F5344CB8AC3E}">
        <p14:creationId xmlns:p14="http://schemas.microsoft.com/office/powerpoint/2010/main" val="268053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Sample contains 57 countries that evince positive values for data on oil endowments. </a:t>
            </a:r>
          </a:p>
          <a:p>
            <a:pPr defTabSz="966612">
              <a:defRPr/>
            </a:pPr>
            <a:endParaRPr lang="en-US" sz="1300" dirty="0"/>
          </a:p>
          <a:p>
            <a:pPr defTabSz="966612">
              <a:defRPr/>
            </a:pPr>
            <a:r>
              <a:rPr lang="en-US" sz="1300" dirty="0"/>
              <a:t>Fuel Depletion % GNP: value of oil, gas &amp; coal, minus costs of production &amp; opportunity cost of capital. </a:t>
            </a:r>
          </a:p>
          <a:p>
            <a:pPr defTabSz="966612">
              <a:defRPr/>
            </a:pPr>
            <a:endParaRPr lang="en-US" sz="1300" dirty="0"/>
          </a:p>
          <a:p>
            <a:pPr defTabSz="966612">
              <a:defRPr/>
            </a:pPr>
            <a:r>
              <a:rPr lang="en-US" sz="1300" dirty="0"/>
              <a:t>Oil endowments measured as ultimately recoverable reserves from </a:t>
            </a:r>
            <a:r>
              <a:rPr lang="en-US" sz="1300" dirty="0" err="1"/>
              <a:t>Tsui</a:t>
            </a:r>
            <a:r>
              <a:rPr lang="en-US" sz="1300" dirty="0"/>
              <a:t> 2011; do not rely on countries’ self-reporting of their proven oil reserves.</a:t>
            </a:r>
          </a:p>
          <a:p>
            <a:pPr defTabSz="966612">
              <a:defRPr/>
            </a:pPr>
            <a:endParaRPr lang="en-US" sz="1300" dirty="0"/>
          </a:p>
          <a:p>
            <a:pPr defTabSz="966612">
              <a:defRPr/>
            </a:pPr>
            <a:r>
              <a:rPr lang="en-US" sz="1300" dirty="0" err="1"/>
              <a:t>Overperformers</a:t>
            </a:r>
            <a:r>
              <a:rPr lang="en-US" sz="1300" dirty="0"/>
              <a:t>:</a:t>
            </a:r>
          </a:p>
          <a:p>
            <a:pPr defTabSz="966612">
              <a:defRPr/>
            </a:pPr>
            <a:r>
              <a:rPr lang="en-US" sz="1300" dirty="0"/>
              <a:t>Congo, Angola, Azerbaijan</a:t>
            </a:r>
          </a:p>
          <a:p>
            <a:pPr defTabSz="966612">
              <a:defRPr/>
            </a:pPr>
            <a:endParaRPr lang="en-US" sz="1300" dirty="0"/>
          </a:p>
          <a:p>
            <a:pPr defTabSz="966612">
              <a:defRPr/>
            </a:pPr>
            <a:r>
              <a:rPr lang="en-US" sz="1300" dirty="0"/>
              <a:t>Underperformers:</a:t>
            </a:r>
          </a:p>
          <a:p>
            <a:pPr defTabSz="966612">
              <a:defRPr/>
            </a:pPr>
            <a:r>
              <a:rPr lang="en-US" sz="1300" dirty="0"/>
              <a:t>Germany, France, Denmark, the Netherlands. Even Great Britain, Canada, and the USA; the most underperforming country</a:t>
            </a:r>
          </a:p>
          <a:p>
            <a:pPr defTabSz="966612">
              <a:defRPr/>
            </a:pPr>
            <a:endParaRPr lang="en-US" sz="1300" dirty="0"/>
          </a:p>
        </p:txBody>
      </p:sp>
      <p:sp>
        <p:nvSpPr>
          <p:cNvPr id="4" name="Slide Number Placeholder 3"/>
          <p:cNvSpPr>
            <a:spLocks noGrp="1"/>
          </p:cNvSpPr>
          <p:nvPr>
            <p:ph type="sldNum" sz="quarter" idx="10"/>
          </p:nvPr>
        </p:nvSpPr>
        <p:spPr/>
        <p:txBody>
          <a:bodyPr/>
          <a:lstStyle/>
          <a:p>
            <a:fld id="{14E35AA4-95C4-45E3-98DA-2D02EB836FFB}" type="slidenum">
              <a:rPr lang="en-US" smtClean="0"/>
              <a:t>16</a:t>
            </a:fld>
            <a:endParaRPr lang="en-US"/>
          </a:p>
        </p:txBody>
      </p:sp>
    </p:spTree>
    <p:extLst>
      <p:ext uri="{BB962C8B-B14F-4D97-AF65-F5344CB8AC3E}">
        <p14:creationId xmlns:p14="http://schemas.microsoft.com/office/powerpoint/2010/main" val="149566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Governments in developing countries deliberately weaken property rights and increase transaction costs</a:t>
            </a:r>
          </a:p>
          <a:p>
            <a:r>
              <a:rPr lang="en-US" b="1" dirty="0"/>
              <a:t>Fail to codify land rights (</a:t>
            </a:r>
            <a:r>
              <a:rPr lang="en-US" b="1" dirty="0" err="1"/>
              <a:t>Subsaharan</a:t>
            </a:r>
            <a:r>
              <a:rPr lang="en-US" b="1" dirty="0"/>
              <a:t> Africa)</a:t>
            </a:r>
          </a:p>
          <a:p>
            <a:r>
              <a:rPr lang="en-US" b="1" dirty="0"/>
              <a:t>Expropriate healthy banks or forgive bad loans</a:t>
            </a:r>
            <a:r>
              <a:rPr lang="en-US" b="1" baseline="0" dirty="0"/>
              <a:t> (India &amp; Bangladesh)</a:t>
            </a:r>
            <a:endParaRPr lang="en-US" b="1" dirty="0"/>
          </a:p>
          <a:p>
            <a:r>
              <a:rPr lang="en-US" dirty="0"/>
              <a:t>2) Violate the rule of law &amp; foment mistrust</a:t>
            </a:r>
          </a:p>
          <a:p>
            <a:r>
              <a:rPr lang="en-US" b="1" dirty="0"/>
              <a:t>Abuse executive authority (Venezuela)</a:t>
            </a:r>
          </a:p>
          <a:p>
            <a:r>
              <a:rPr lang="en-US" b="1" dirty="0"/>
              <a:t>Pick winners and losers (non-competitive bidding/patronage</a:t>
            </a:r>
            <a:r>
              <a:rPr lang="en-US" b="1" baseline="0" dirty="0"/>
              <a:t> politics/</a:t>
            </a:r>
            <a:r>
              <a:rPr lang="en-US" b="1" dirty="0"/>
              <a:t>crony capitalism)</a:t>
            </a:r>
          </a:p>
          <a:p>
            <a:r>
              <a:rPr lang="en-US" dirty="0"/>
              <a:t>3) Let market failures fester</a:t>
            </a:r>
          </a:p>
          <a:p>
            <a:r>
              <a:rPr lang="en-US" dirty="0"/>
              <a:t>Fail to protect intellectual property rights</a:t>
            </a:r>
          </a:p>
          <a:p>
            <a:r>
              <a:rPr lang="en-US" b="1" dirty="0"/>
              <a:t>Foster segmented financial markets (banks cannot hedge against localized shocks &amp; credit fails</a:t>
            </a:r>
            <a:r>
              <a:rPr lang="en-US" b="1" baseline="0" dirty="0"/>
              <a:t> to flow across regions)</a:t>
            </a:r>
            <a:r>
              <a:rPr lang="en-US" b="1" dirty="0"/>
              <a:t>  </a:t>
            </a:r>
          </a:p>
          <a:p>
            <a:endParaRPr lang="en-US" b="1" dirty="0"/>
          </a:p>
          <a:p>
            <a:endParaRPr lang="en-US" dirty="0"/>
          </a:p>
        </p:txBody>
      </p:sp>
      <p:sp>
        <p:nvSpPr>
          <p:cNvPr id="4" name="Slide Number Placeholder 3"/>
          <p:cNvSpPr>
            <a:spLocks noGrp="1"/>
          </p:cNvSpPr>
          <p:nvPr>
            <p:ph type="sldNum" sz="quarter" idx="10"/>
          </p:nvPr>
        </p:nvSpPr>
        <p:spPr/>
        <p:txBody>
          <a:bodyPr/>
          <a:lstStyle/>
          <a:p>
            <a:fld id="{3CFF0BDD-7471-4784-9AA6-4A603FAF330F}" type="slidenum">
              <a:rPr lang="en-US" smtClean="0"/>
              <a:t>3</a:t>
            </a:fld>
            <a:endParaRPr lang="en-US"/>
          </a:p>
        </p:txBody>
      </p:sp>
    </p:spTree>
    <p:extLst>
      <p:ext uri="{BB962C8B-B14F-4D97-AF65-F5344CB8AC3E}">
        <p14:creationId xmlns:p14="http://schemas.microsoft.com/office/powerpoint/2010/main" val="199165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413"/>
            <a:r>
              <a:rPr lang="en-US" sz="4900" dirty="0"/>
              <a:t>3) Rents are glue that holds society together</a:t>
            </a:r>
          </a:p>
          <a:p>
            <a:pPr marL="966612" lvl="1" indent="-483306"/>
            <a:r>
              <a:rPr lang="en-US" sz="4900" dirty="0"/>
              <a:t>Developing countries fragile &amp; combustible</a:t>
            </a:r>
          </a:p>
          <a:p>
            <a:pPr marL="966612" lvl="1" indent="-483306"/>
            <a:r>
              <a:rPr lang="en-US" sz="4900" dirty="0"/>
              <a:t>Polarized </a:t>
            </a:r>
            <a:r>
              <a:rPr lang="en-US" sz="4900" dirty="0" err="1"/>
              <a:t>btwn</a:t>
            </a:r>
            <a:r>
              <a:rPr lang="en-US" sz="4900" dirty="0"/>
              <a:t>. rich &amp; poor/divided along ethnic lines</a:t>
            </a:r>
          </a:p>
          <a:p>
            <a:pPr marL="966612" lvl="1" indent="-483306"/>
            <a:r>
              <a:rPr lang="en-US" sz="4900" dirty="0"/>
              <a:t>The only way to tamp down conflict &amp; violence is to create &amp; distribute rents through powerful brokers who can keep peace.</a:t>
            </a:r>
          </a:p>
          <a:p>
            <a:pPr marL="966612" lvl="1" indent="-483306"/>
            <a:endParaRPr lang="en-US" sz="4900" dirty="0"/>
          </a:p>
          <a:p>
            <a:pPr marL="966612" lvl="1" indent="-483306"/>
            <a:r>
              <a:rPr lang="en-US" sz="4900" b="1" dirty="0"/>
              <a:t>Corruption and </a:t>
            </a:r>
            <a:r>
              <a:rPr lang="en-US" sz="4900" b="1" dirty="0" err="1"/>
              <a:t>clientilism</a:t>
            </a:r>
            <a:r>
              <a:rPr lang="en-US" sz="4900" b="1" dirty="0"/>
              <a:t> is only way to create social order. Societies in developing world are powder kegs waiting to explode.</a:t>
            </a:r>
          </a:p>
          <a:p>
            <a:endParaRPr lang="en-US" b="1" dirty="0"/>
          </a:p>
        </p:txBody>
      </p:sp>
      <p:sp>
        <p:nvSpPr>
          <p:cNvPr id="4" name="Slide Number Placeholder 3"/>
          <p:cNvSpPr>
            <a:spLocks noGrp="1"/>
          </p:cNvSpPr>
          <p:nvPr>
            <p:ph type="sldNum" sz="quarter" idx="10"/>
          </p:nvPr>
        </p:nvSpPr>
        <p:spPr/>
        <p:txBody>
          <a:bodyPr/>
          <a:lstStyle/>
          <a:p>
            <a:fld id="{3CFF0BDD-7471-4784-9AA6-4A603FAF330F}" type="slidenum">
              <a:rPr lang="en-US" smtClean="0"/>
              <a:t>4</a:t>
            </a:fld>
            <a:endParaRPr lang="en-US"/>
          </a:p>
        </p:txBody>
      </p:sp>
    </p:spTree>
    <p:extLst>
      <p:ext uri="{BB962C8B-B14F-4D97-AF65-F5344CB8AC3E}">
        <p14:creationId xmlns:p14="http://schemas.microsoft.com/office/powerpoint/2010/main" val="276828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Mugabe 34 years</a:t>
            </a:r>
          </a:p>
          <a:p>
            <a:pPr eaLnBrk="1" hangingPunct="1">
              <a:spcBef>
                <a:spcPct val="0"/>
              </a:spcBef>
            </a:pPr>
            <a:r>
              <a:rPr lang="en-US" dirty="0"/>
              <a:t>Castro 46 years</a:t>
            </a:r>
          </a:p>
          <a:p>
            <a:pPr eaLnBrk="1" hangingPunct="1">
              <a:spcBef>
                <a:spcPct val="0"/>
              </a:spcBef>
            </a:pPr>
            <a:r>
              <a:rPr lang="en-US" dirty="0"/>
              <a:t>Gaddafi 42 years</a:t>
            </a:r>
          </a:p>
          <a:p>
            <a:pPr eaLnBrk="1" hangingPunct="1">
              <a:spcBef>
                <a:spcPct val="0"/>
              </a:spcBef>
            </a:pPr>
            <a:endParaRPr lang="en-US" dirty="0"/>
          </a:p>
          <a:p>
            <a:pPr eaLnBrk="1" hangingPunct="1">
              <a:spcBef>
                <a:spcPct val="0"/>
              </a:spcBef>
            </a:pPr>
            <a:r>
              <a:rPr lang="en-US" dirty="0" err="1"/>
              <a:t>Ji</a:t>
            </a:r>
            <a:r>
              <a:rPr lang="en-US" dirty="0"/>
              <a:t> </a:t>
            </a:r>
            <a:r>
              <a:rPr lang="en-US" dirty="0" err="1"/>
              <a:t>Xinping</a:t>
            </a: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883" indent="-285725" eaLnBrk="0" hangingPunct="0">
              <a:defRPr>
                <a:solidFill>
                  <a:schemeClr val="tx1"/>
                </a:solidFill>
                <a:latin typeface="Calibri" pitchFamily="34" charset="0"/>
                <a:cs typeface="Arial" charset="0"/>
              </a:defRPr>
            </a:lvl2pPr>
            <a:lvl3pPr marL="1142898" indent="-228580" eaLnBrk="0" hangingPunct="0">
              <a:defRPr>
                <a:solidFill>
                  <a:schemeClr val="tx1"/>
                </a:solidFill>
                <a:latin typeface="Calibri" pitchFamily="34" charset="0"/>
                <a:cs typeface="Arial" charset="0"/>
              </a:defRPr>
            </a:lvl3pPr>
            <a:lvl4pPr marL="1600057" indent="-228580" eaLnBrk="0" hangingPunct="0">
              <a:defRPr>
                <a:solidFill>
                  <a:schemeClr val="tx1"/>
                </a:solidFill>
                <a:latin typeface="Calibri" pitchFamily="34" charset="0"/>
                <a:cs typeface="Arial" charset="0"/>
              </a:defRPr>
            </a:lvl4pPr>
            <a:lvl5pPr marL="2057217" indent="-228580" eaLnBrk="0" hangingPunct="0">
              <a:defRPr>
                <a:solidFill>
                  <a:schemeClr val="tx1"/>
                </a:solidFill>
                <a:latin typeface="Calibri" pitchFamily="34" charset="0"/>
                <a:cs typeface="Arial" charset="0"/>
              </a:defRPr>
            </a:lvl5pPr>
            <a:lvl6pPr marL="2514376" indent="-228580" eaLnBrk="0" fontAlgn="base" hangingPunct="0">
              <a:spcBef>
                <a:spcPct val="0"/>
              </a:spcBef>
              <a:spcAft>
                <a:spcPct val="0"/>
              </a:spcAft>
              <a:defRPr>
                <a:solidFill>
                  <a:schemeClr val="tx1"/>
                </a:solidFill>
                <a:latin typeface="Calibri" pitchFamily="34" charset="0"/>
                <a:cs typeface="Arial" charset="0"/>
              </a:defRPr>
            </a:lvl6pPr>
            <a:lvl7pPr marL="2971536" indent="-228580" eaLnBrk="0" fontAlgn="base" hangingPunct="0">
              <a:spcBef>
                <a:spcPct val="0"/>
              </a:spcBef>
              <a:spcAft>
                <a:spcPct val="0"/>
              </a:spcAft>
              <a:defRPr>
                <a:solidFill>
                  <a:schemeClr val="tx1"/>
                </a:solidFill>
                <a:latin typeface="Calibri" pitchFamily="34" charset="0"/>
                <a:cs typeface="Arial" charset="0"/>
              </a:defRPr>
            </a:lvl7pPr>
            <a:lvl8pPr marL="3428694" indent="-228580" eaLnBrk="0" fontAlgn="base" hangingPunct="0">
              <a:spcBef>
                <a:spcPct val="0"/>
              </a:spcBef>
              <a:spcAft>
                <a:spcPct val="0"/>
              </a:spcAft>
              <a:defRPr>
                <a:solidFill>
                  <a:schemeClr val="tx1"/>
                </a:solidFill>
                <a:latin typeface="Calibri" pitchFamily="34" charset="0"/>
                <a:cs typeface="Arial" charset="0"/>
              </a:defRPr>
            </a:lvl8pPr>
            <a:lvl9pPr marL="3885854" indent="-22858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24A7AC0-5F72-4D68-81D0-979D9617130B}" type="slidenum">
              <a:rPr lang="en-US" smtClean="0"/>
              <a:pPr eaLnBrk="1" hangingPunct="1"/>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Directing credit to big, industrial firms:</a:t>
            </a:r>
          </a:p>
          <a:p>
            <a:endParaRPr lang="en-US" dirty="0"/>
          </a:p>
          <a:p>
            <a:r>
              <a:rPr lang="en-US" dirty="0"/>
              <a:t>Incubated &amp; sheltered these firms until they produce large profits, and then swoop in and tax those profits.</a:t>
            </a:r>
          </a:p>
          <a:p>
            <a:endParaRPr lang="en-US" dirty="0"/>
          </a:p>
          <a:p>
            <a:r>
              <a:rPr lang="en-US" dirty="0"/>
              <a:t>Directed credit: advantage to larger firms with economies of scale that</a:t>
            </a:r>
            <a:r>
              <a:rPr lang="en-US" baseline="0" dirty="0"/>
              <a:t> </a:t>
            </a:r>
            <a:r>
              <a:rPr lang="en-US" dirty="0"/>
              <a:t>gain access to scarce capital. </a:t>
            </a:r>
          </a:p>
          <a:p>
            <a:endParaRPr lang="en-US" dirty="0"/>
          </a:p>
          <a:p>
            <a:r>
              <a:rPr lang="en-US" dirty="0"/>
              <a:t>These firms</a:t>
            </a:r>
            <a:r>
              <a:rPr lang="en-US" baseline="0" dirty="0"/>
              <a:t> can be more easily monitored &amp; taxed:</a:t>
            </a:r>
          </a:p>
          <a:p>
            <a:endParaRPr lang="en-US" baseline="0" dirty="0"/>
          </a:p>
          <a:p>
            <a:r>
              <a:rPr lang="en-US" baseline="0" dirty="0"/>
              <a:t>They not only produce huge profits, but represent taxable salaries of wage laborers &amp; white collar employees.</a:t>
            </a:r>
            <a:r>
              <a:rPr lang="en-US" dirty="0"/>
              <a:t> </a:t>
            </a:r>
          </a:p>
          <a:p>
            <a:endParaRPr lang="en-US" dirty="0"/>
          </a:p>
        </p:txBody>
      </p:sp>
      <p:sp>
        <p:nvSpPr>
          <p:cNvPr id="4" name="Slide Number Placeholder 3"/>
          <p:cNvSpPr>
            <a:spLocks noGrp="1"/>
          </p:cNvSpPr>
          <p:nvPr>
            <p:ph type="sldNum" sz="quarter" idx="10"/>
          </p:nvPr>
        </p:nvSpPr>
        <p:spPr/>
        <p:txBody>
          <a:bodyPr/>
          <a:lstStyle/>
          <a:p>
            <a:fld id="{BB452089-BC89-40E1-9EBF-2E7A0F89B23C}" type="slidenum">
              <a:rPr lang="en-US" smtClean="0"/>
              <a:t>10</a:t>
            </a:fld>
            <a:endParaRPr lang="en-US"/>
          </a:p>
        </p:txBody>
      </p:sp>
    </p:spTree>
    <p:extLst>
      <p:ext uri="{BB962C8B-B14F-4D97-AF65-F5344CB8AC3E}">
        <p14:creationId xmlns:p14="http://schemas.microsoft.com/office/powerpoint/2010/main" val="152209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know this? Nora and I put together a dataset of contracts:</a:t>
            </a:r>
          </a:p>
          <a:p>
            <a:endParaRPr lang="en-US" dirty="0"/>
          </a:p>
          <a:p>
            <a:pPr marL="181240" indent="-181240">
              <a:buFont typeface="Arial" pitchFamily="34" charset="0"/>
              <a:buChar char="•"/>
            </a:pPr>
            <a:r>
              <a:rPr lang="en-US" dirty="0"/>
              <a:t>31 block projects</a:t>
            </a:r>
          </a:p>
          <a:p>
            <a:pPr marL="181240" indent="-181240">
              <a:buFont typeface="Arial" pitchFamily="34" charset="0"/>
              <a:buChar char="•"/>
            </a:pPr>
            <a:r>
              <a:rPr lang="en-US" dirty="0"/>
              <a:t>Multiple data sources</a:t>
            </a:r>
          </a:p>
          <a:p>
            <a:pPr marL="181240" indent="-181240">
              <a:buFont typeface="Arial" pitchFamily="34" charset="0"/>
              <a:buChar char="•"/>
            </a:pPr>
            <a:r>
              <a:rPr lang="en-US" dirty="0"/>
              <a:t>Offshore, rehab, upfront bonuses, NOC stake, investment, profit tax</a:t>
            </a:r>
          </a:p>
          <a:p>
            <a:endParaRPr lang="en-US" dirty="0"/>
          </a:p>
          <a:p>
            <a:r>
              <a:rPr lang="en-US" dirty="0"/>
              <a:t>STATS:</a:t>
            </a:r>
          </a:p>
          <a:p>
            <a:endParaRPr lang="en-US" dirty="0"/>
          </a:p>
          <a:p>
            <a:pPr marL="181240" indent="-181240">
              <a:buFont typeface="Arial" pitchFamily="34" charset="0"/>
              <a:buChar char="•"/>
            </a:pPr>
            <a:r>
              <a:rPr lang="en-US" dirty="0"/>
              <a:t>Average</a:t>
            </a:r>
            <a:r>
              <a:rPr lang="en-US" baseline="0" dirty="0"/>
              <a:t> year: 2001</a:t>
            </a:r>
          </a:p>
          <a:p>
            <a:pPr marL="181240" indent="-181240">
              <a:buFont typeface="Arial" pitchFamily="34" charset="0"/>
              <a:buChar char="•"/>
            </a:pPr>
            <a:r>
              <a:rPr lang="en-US" baseline="0" dirty="0"/>
              <a:t>Total projected investment: 77 billion (other source as of 2015 pegs this at 55 billion actual)</a:t>
            </a:r>
          </a:p>
          <a:p>
            <a:pPr marL="181240" indent="-181240">
              <a:buFont typeface="Arial" pitchFamily="34" charset="0"/>
              <a:buChar char="•"/>
            </a:pPr>
            <a:r>
              <a:rPr lang="en-US" baseline="0" dirty="0"/>
              <a:t>Average investment: 3 billion</a:t>
            </a:r>
          </a:p>
          <a:p>
            <a:pPr marL="181240" indent="-181240">
              <a:buFont typeface="Arial" pitchFamily="34" charset="0"/>
              <a:buChar char="•"/>
            </a:pPr>
            <a:r>
              <a:rPr lang="en-US" baseline="0" dirty="0"/>
              <a:t>Total projected up-front bonuses: </a:t>
            </a:r>
            <a:r>
              <a:rPr lang="en-US" sz="1300" dirty="0"/>
              <a:t>$785.3 million </a:t>
            </a:r>
            <a:endParaRPr lang="en-US" baseline="0" dirty="0"/>
          </a:p>
          <a:p>
            <a:pPr marL="181240" indent="-181240">
              <a:buFont typeface="Arial" pitchFamily="34" charset="0"/>
              <a:buChar char="•"/>
            </a:pPr>
            <a:r>
              <a:rPr lang="en-US" baseline="0" dirty="0"/>
              <a:t>Average NOC stake: 32%</a:t>
            </a:r>
            <a:endParaRPr lang="en-US" dirty="0"/>
          </a:p>
          <a:p>
            <a:pPr marL="181240" indent="-181240">
              <a:buFont typeface="Arial" pitchFamily="34" charset="0"/>
              <a:buChar char="•"/>
            </a:pPr>
            <a:r>
              <a:rPr lang="en-US" dirty="0"/>
              <a:t>Acreage fees – relatively</a:t>
            </a:r>
            <a:r>
              <a:rPr lang="en-US" baseline="0" dirty="0"/>
              <a:t> constant across all contracts, another source of upfront revenues. Most at $2,000 USD per acre, per year.</a:t>
            </a:r>
            <a:endParaRPr lang="en-US" dirty="0"/>
          </a:p>
        </p:txBody>
      </p:sp>
      <p:sp>
        <p:nvSpPr>
          <p:cNvPr id="4" name="Slide Number Placeholder 3"/>
          <p:cNvSpPr>
            <a:spLocks noGrp="1"/>
          </p:cNvSpPr>
          <p:nvPr>
            <p:ph type="sldNum" sz="quarter" idx="10"/>
          </p:nvPr>
        </p:nvSpPr>
        <p:spPr/>
        <p:txBody>
          <a:bodyPr/>
          <a:lstStyle/>
          <a:p>
            <a:fld id="{14E35AA4-95C4-45E3-98DA-2D02EB836FFB}" type="slidenum">
              <a:rPr lang="en-US" smtClean="0"/>
              <a:t>11</a:t>
            </a:fld>
            <a:endParaRPr lang="en-US"/>
          </a:p>
        </p:txBody>
      </p:sp>
    </p:spTree>
    <p:extLst>
      <p:ext uri="{BB962C8B-B14F-4D97-AF65-F5344CB8AC3E}">
        <p14:creationId xmlns:p14="http://schemas.microsoft.com/office/powerpoint/2010/main" val="308902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Interest groups are endogenous &amp; expendable. Rulers create monopolists &amp; oligarchs to help them generate rents that can be taxed</a:t>
            </a:r>
          </a:p>
          <a:p>
            <a:endParaRPr lang="en-US" dirty="0"/>
          </a:p>
          <a:p>
            <a:r>
              <a:rPr lang="en-US" dirty="0"/>
              <a:t>Russia under Putin: countless oligarchs have been expropriated</a:t>
            </a:r>
            <a:r>
              <a:rPr lang="en-US" baseline="0" dirty="0"/>
              <a:t> or prosecuted on trumped up charges in order to destroy them.</a:t>
            </a:r>
            <a:endParaRPr lang="en-US" dirty="0"/>
          </a:p>
        </p:txBody>
      </p:sp>
      <p:sp>
        <p:nvSpPr>
          <p:cNvPr id="4" name="Slide Number Placeholder 3"/>
          <p:cNvSpPr>
            <a:spLocks noGrp="1"/>
          </p:cNvSpPr>
          <p:nvPr>
            <p:ph type="sldNum" sz="quarter" idx="10"/>
          </p:nvPr>
        </p:nvSpPr>
        <p:spPr/>
        <p:txBody>
          <a:bodyPr/>
          <a:lstStyle/>
          <a:p>
            <a:fld id="{3CFF0BDD-7471-4784-9AA6-4A603FAF330F}" type="slidenum">
              <a:rPr lang="en-US" smtClean="0"/>
              <a:t>12</a:t>
            </a:fld>
            <a:endParaRPr lang="en-US"/>
          </a:p>
        </p:txBody>
      </p:sp>
    </p:spTree>
    <p:extLst>
      <p:ext uri="{BB962C8B-B14F-4D97-AF65-F5344CB8AC3E}">
        <p14:creationId xmlns:p14="http://schemas.microsoft.com/office/powerpoint/2010/main" val="90756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Greater</a:t>
            </a:r>
            <a:r>
              <a:rPr lang="en-US" baseline="0" dirty="0"/>
              <a:t> amount of deposits held with central bank.</a:t>
            </a:r>
          </a:p>
          <a:p>
            <a:endParaRPr lang="en-US" baseline="0" dirty="0"/>
          </a:p>
          <a:p>
            <a:r>
              <a:rPr lang="en-US" baseline="0" dirty="0"/>
              <a:t>Less credit available for private businesses and individuals.</a:t>
            </a:r>
            <a:endParaRPr lang="en-US" dirty="0"/>
          </a:p>
        </p:txBody>
      </p:sp>
      <p:sp>
        <p:nvSpPr>
          <p:cNvPr id="4" name="Slide Number Placeholder 3"/>
          <p:cNvSpPr>
            <a:spLocks noGrp="1"/>
          </p:cNvSpPr>
          <p:nvPr>
            <p:ph type="sldNum" sz="quarter" idx="10"/>
          </p:nvPr>
        </p:nvSpPr>
        <p:spPr/>
        <p:txBody>
          <a:bodyPr/>
          <a:lstStyle/>
          <a:p>
            <a:fld id="{BB452089-BC89-40E1-9EBF-2E7A0F89B23C}" type="slidenum">
              <a:rPr lang="en-US" smtClean="0"/>
              <a:t>14</a:t>
            </a:fld>
            <a:endParaRPr lang="en-US"/>
          </a:p>
        </p:txBody>
      </p:sp>
    </p:spTree>
    <p:extLst>
      <p:ext uri="{BB962C8B-B14F-4D97-AF65-F5344CB8AC3E}">
        <p14:creationId xmlns:p14="http://schemas.microsoft.com/office/powerpoint/2010/main" val="304096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total</a:t>
            </a:r>
            <a:r>
              <a:rPr lang="en-US" baseline="0" dirty="0"/>
              <a:t> privatization of banking system, dismantling of state run development banks in 2000s, &amp; permission granted to foreign banks to enter Mexican market, banking system still very concentrated &amp; small. </a:t>
            </a:r>
          </a:p>
          <a:p>
            <a:endParaRPr lang="en-US" baseline="0" dirty="0"/>
          </a:p>
          <a:p>
            <a:r>
              <a:rPr lang="en-US" baseline="0" dirty="0"/>
              <a:t>Result:</a:t>
            </a:r>
          </a:p>
          <a:p>
            <a:endParaRPr lang="en-US" baseline="0" dirty="0"/>
          </a:p>
          <a:p>
            <a:r>
              <a:rPr lang="en-US" baseline="0" dirty="0"/>
              <a:t>Bank branches are few &amp; far between.</a:t>
            </a:r>
          </a:p>
          <a:p>
            <a:r>
              <a:rPr lang="en-US" baseline="0" dirty="0"/>
              <a:t>Interest rates are quite high.</a:t>
            </a:r>
          </a:p>
          <a:p>
            <a:r>
              <a:rPr lang="en-US" baseline="0" dirty="0"/>
              <a:t>Small businesses &amp; middle class lack access to credit. For example, mortgage market is tiny.</a:t>
            </a:r>
          </a:p>
        </p:txBody>
      </p:sp>
      <p:sp>
        <p:nvSpPr>
          <p:cNvPr id="4" name="Slide Number Placeholder 3"/>
          <p:cNvSpPr>
            <a:spLocks noGrp="1"/>
          </p:cNvSpPr>
          <p:nvPr>
            <p:ph type="sldNum" sz="quarter" idx="10"/>
          </p:nvPr>
        </p:nvSpPr>
        <p:spPr/>
        <p:txBody>
          <a:bodyPr/>
          <a:lstStyle/>
          <a:p>
            <a:fld id="{BB452089-BC89-40E1-9EBF-2E7A0F89B23C}" type="slidenum">
              <a:rPr lang="en-US" smtClean="0"/>
              <a:t>15</a:t>
            </a:fld>
            <a:endParaRPr lang="en-US"/>
          </a:p>
        </p:txBody>
      </p:sp>
    </p:spTree>
    <p:extLst>
      <p:ext uri="{BB962C8B-B14F-4D97-AF65-F5344CB8AC3E}">
        <p14:creationId xmlns:p14="http://schemas.microsoft.com/office/powerpoint/2010/main" val="245948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6367DA-4C3B-413E-8EED-FAFCE086BD2D}" type="datetime1">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123550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2429E-4CBB-4F56-B3F4-CF99A2C626C4}" type="datetime1">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339292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3D76E2-5F90-46B8-824C-4F8F0206ACA0}" type="datetime1">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255444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EAF3E-2E21-4306-BA8A-B833D5CF34F6}" type="datetime1">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396324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03D10A-3A54-4A4E-8D4A-109D27117186}" type="datetime1">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113105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7BBEF3-B5A4-4C56-A5A8-2455953845AC}" type="datetime1">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169590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ECD732-E1A7-4EF4-8D0A-F0DA04B97EA6}" type="datetime1">
              <a:rPr lang="en-US" smtClean="0"/>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74520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F8B38-0799-4C08-BF7C-4DB444916B5F}" type="datetime1">
              <a:rPr lang="en-US" smtClean="0"/>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323974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A17DD-F041-456E-BD44-E579D92CAC3F}" type="datetime1">
              <a:rPr lang="en-US" smtClean="0"/>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340255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47ED3E-155E-4B12-BD67-7305560658FB}" type="datetime1">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80323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573B76-E7B9-4296-A48E-0227016DC6B6}" type="datetime1">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71434-F797-48E8-9529-69BC1CFF4F15}" type="slidenum">
              <a:rPr lang="en-US" smtClean="0"/>
              <a:t>‹#›</a:t>
            </a:fld>
            <a:endParaRPr lang="en-US"/>
          </a:p>
        </p:txBody>
      </p:sp>
    </p:spTree>
    <p:extLst>
      <p:ext uri="{BB962C8B-B14F-4D97-AF65-F5344CB8AC3E}">
        <p14:creationId xmlns:p14="http://schemas.microsoft.com/office/powerpoint/2010/main" val="202424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D82A0-FDE2-4298-8CCC-821CE8A5FA49}" type="datetime1">
              <a:rPr lang="en-US" smtClean="0"/>
              <a:t>12/29/2020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71434-F797-48E8-9529-69BC1CFF4F15}" type="slidenum">
              <a:rPr lang="en-US" smtClean="0"/>
              <a:t>‹#›</a:t>
            </a:fld>
            <a:endParaRPr lang="en-US"/>
          </a:p>
        </p:txBody>
      </p:sp>
    </p:spTree>
    <p:extLst>
      <p:ext uri="{BB962C8B-B14F-4D97-AF65-F5344CB8AC3E}">
        <p14:creationId xmlns:p14="http://schemas.microsoft.com/office/powerpoint/2010/main" val="65635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Development Traps—and Escaping Development Traps?</a:t>
            </a:r>
          </a:p>
        </p:txBody>
      </p:sp>
      <p:sp>
        <p:nvSpPr>
          <p:cNvPr id="3" name="Subtitle 2"/>
          <p:cNvSpPr>
            <a:spLocks noGrp="1"/>
          </p:cNvSpPr>
          <p:nvPr>
            <p:ph type="subTitle" idx="1"/>
          </p:nvPr>
        </p:nvSpPr>
        <p:spPr/>
        <p:txBody>
          <a:bodyPr/>
          <a:lstStyle/>
          <a:p>
            <a:r>
              <a:rPr lang="en-US" dirty="0"/>
              <a:t>Victor </a:t>
            </a:r>
            <a:r>
              <a:rPr lang="en-US" dirty="0" err="1"/>
              <a:t>Menaldo</a:t>
            </a:r>
            <a:br>
              <a:rPr lang="en-US" dirty="0"/>
            </a:br>
            <a:r>
              <a:rPr lang="en-US" dirty="0"/>
              <a:t>Associate Professor</a:t>
            </a:r>
            <a:br>
              <a:rPr lang="en-US" dirty="0"/>
            </a:br>
            <a:r>
              <a:rPr lang="en-US" dirty="0"/>
              <a:t>University of Washington</a:t>
            </a:r>
          </a:p>
        </p:txBody>
      </p:sp>
    </p:spTree>
    <p:extLst>
      <p:ext uri="{BB962C8B-B14F-4D97-AF65-F5344CB8AC3E}">
        <p14:creationId xmlns:p14="http://schemas.microsoft.com/office/powerpoint/2010/main" val="209387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Directed Credit &amp; Direct Taxation in Mexico, 1933-1974</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20791"/>
            <a:ext cx="7457317" cy="543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DEC7847-E40F-4D73-96B6-A9368A85C08A}" type="slidenum">
              <a:rPr lang="en-US" smtClean="0"/>
              <a:t>10</a:t>
            </a:fld>
            <a:endParaRPr lang="en-US"/>
          </a:p>
        </p:txBody>
      </p:sp>
    </p:spTree>
    <p:extLst>
      <p:ext uri="{BB962C8B-B14F-4D97-AF65-F5344CB8AC3E}">
        <p14:creationId xmlns:p14="http://schemas.microsoft.com/office/powerpoint/2010/main" val="301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4636"/>
            <a:ext cx="6237402" cy="689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D571434-F797-48E8-9529-69BC1CFF4F15}" type="slidenum">
              <a:rPr lang="en-US" smtClean="0"/>
              <a:t>11</a:t>
            </a:fld>
            <a:endParaRPr lang="en-US"/>
          </a:p>
        </p:txBody>
      </p:sp>
    </p:spTree>
    <p:extLst>
      <p:ext uri="{BB962C8B-B14F-4D97-AF65-F5344CB8AC3E}">
        <p14:creationId xmlns:p14="http://schemas.microsoft.com/office/powerpoint/2010/main" val="162681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my View </a:t>
            </a:r>
          </a:p>
        </p:txBody>
      </p:sp>
      <p:sp>
        <p:nvSpPr>
          <p:cNvPr id="3" name="Content Placeholder 2"/>
          <p:cNvSpPr>
            <a:spLocks noGrp="1"/>
          </p:cNvSpPr>
          <p:nvPr>
            <p:ph idx="1"/>
          </p:nvPr>
        </p:nvSpPr>
        <p:spPr/>
        <p:txBody>
          <a:bodyPr>
            <a:normAutofit fontScale="92500" lnSpcReduction="20000"/>
          </a:bodyPr>
          <a:lstStyle/>
          <a:p>
            <a:r>
              <a:rPr lang="en-US" dirty="0"/>
              <a:t>A key cause of underdevelopment is state weakness—inability of new rulers to tax economy</a:t>
            </a:r>
          </a:p>
          <a:p>
            <a:r>
              <a:rPr lang="en-US" dirty="0"/>
              <a:t>Really hard to make weak states stronger because rulers care about their own survival &amp; need to generate cash quickly; they don’t have luxury of waiting around for a broad tax base rooted in diversified economy to take hold</a:t>
            </a:r>
          </a:p>
          <a:p>
            <a:r>
              <a:rPr lang="en-US" dirty="0"/>
              <a:t>Interest groups endogenous &amp; expendable. Rulers strategically create monopolists &amp; oligarchs to help them generate rents that can be taxed; but throw them under the bus when convenient</a:t>
            </a:r>
          </a:p>
        </p:txBody>
      </p:sp>
      <p:sp>
        <p:nvSpPr>
          <p:cNvPr id="5" name="Slide Number Placeholder 4"/>
          <p:cNvSpPr>
            <a:spLocks noGrp="1"/>
          </p:cNvSpPr>
          <p:nvPr>
            <p:ph type="sldNum" sz="quarter" idx="12"/>
          </p:nvPr>
        </p:nvSpPr>
        <p:spPr/>
        <p:txBody>
          <a:bodyPr/>
          <a:lstStyle/>
          <a:p>
            <a:fld id="{BD571434-F797-48E8-9529-69BC1CFF4F15}" type="slidenum">
              <a:rPr lang="en-US" smtClean="0"/>
              <a:t>12</a:t>
            </a:fld>
            <a:endParaRPr lang="en-US"/>
          </a:p>
        </p:txBody>
      </p:sp>
    </p:spTree>
    <p:extLst>
      <p:ext uri="{BB962C8B-B14F-4D97-AF65-F5344CB8AC3E}">
        <p14:creationId xmlns:p14="http://schemas.microsoft.com/office/powerpoint/2010/main" val="12033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EXTRAS</a:t>
            </a:r>
          </a:p>
        </p:txBody>
      </p:sp>
      <p:sp>
        <p:nvSpPr>
          <p:cNvPr id="3" name="Content Placeholder 2"/>
          <p:cNvSpPr>
            <a:spLocks noGrp="1"/>
          </p:cNvSpPr>
          <p:nvPr>
            <p:ph idx="1"/>
          </p:nvPr>
        </p:nvSpPr>
        <p:spPr/>
        <p:txBody>
          <a:bodyPr>
            <a:normAutofit fontScale="70000" lnSpcReduction="20000"/>
          </a:bodyPr>
          <a:lstStyle/>
          <a:p>
            <a:endParaRPr lang="en-US" dirty="0"/>
          </a:p>
          <a:p>
            <a:pPr marL="0" indent="0" algn="ctr">
              <a:buNone/>
            </a:pPr>
            <a:endParaRPr lang="en-US" sz="6000" dirty="0"/>
          </a:p>
          <a:p>
            <a:pPr marL="0" indent="0" algn="ctr">
              <a:buNone/>
            </a:pPr>
            <a:r>
              <a:rPr lang="en-US" sz="6000" dirty="0"/>
              <a:t>The following two slides were shared by Stephen Haber. This data is his and is used by him and coauthors across several of his pieces on the political economy of finance</a:t>
            </a:r>
          </a:p>
        </p:txBody>
      </p:sp>
      <p:sp>
        <p:nvSpPr>
          <p:cNvPr id="5" name="Slide Number Placeholder 4"/>
          <p:cNvSpPr>
            <a:spLocks noGrp="1"/>
          </p:cNvSpPr>
          <p:nvPr>
            <p:ph type="sldNum" sz="quarter" idx="12"/>
          </p:nvPr>
        </p:nvSpPr>
        <p:spPr/>
        <p:txBody>
          <a:bodyPr/>
          <a:lstStyle/>
          <a:p>
            <a:fld id="{BD571434-F797-48E8-9529-69BC1CFF4F15}" type="slidenum">
              <a:rPr lang="en-US" smtClean="0"/>
              <a:t>13</a:t>
            </a:fld>
            <a:endParaRPr lang="en-US"/>
          </a:p>
        </p:txBody>
      </p:sp>
    </p:spTree>
    <p:extLst>
      <p:ext uri="{BB962C8B-B14F-4D97-AF65-F5344CB8AC3E}">
        <p14:creationId xmlns:p14="http://schemas.microsoft.com/office/powerpoint/2010/main" val="183802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772400" cy="838200"/>
          </a:xfrm>
        </p:spPr>
        <p:txBody>
          <a:bodyPr>
            <a:normAutofit fontScale="90000"/>
          </a:bodyPr>
          <a:lstStyle/>
          <a:p>
            <a:pPr eaLnBrk="1" hangingPunct="1"/>
            <a:r>
              <a:rPr lang="en-US" sz="3600" dirty="0"/>
              <a:t>Over time, Mexican government forced banks to hold more government debt</a:t>
            </a:r>
            <a:endParaRPr lang="en-US" dirty="0"/>
          </a:p>
        </p:txBody>
      </p:sp>
      <p:pic>
        <p:nvPicPr>
          <p:cNvPr id="25603" name="Picture 3"/>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3318" y="1752600"/>
            <a:ext cx="9122764" cy="5105400"/>
          </a:xfrm>
        </p:spPr>
      </p:pic>
      <p:sp>
        <p:nvSpPr>
          <p:cNvPr id="2" name="Slide Number Placeholder 1"/>
          <p:cNvSpPr>
            <a:spLocks noGrp="1"/>
          </p:cNvSpPr>
          <p:nvPr>
            <p:ph type="sldNum" sz="quarter" idx="12"/>
          </p:nvPr>
        </p:nvSpPr>
        <p:spPr/>
        <p:txBody>
          <a:bodyPr/>
          <a:lstStyle/>
          <a:p>
            <a:fld id="{1DEC7847-E40F-4D73-96B6-A9368A85C08A}" type="slidenum">
              <a:rPr lang="en-US" smtClean="0"/>
              <a:t>14</a:t>
            </a:fld>
            <a:endParaRPr lang="en-US"/>
          </a:p>
        </p:txBody>
      </p:sp>
    </p:spTree>
    <p:extLst>
      <p:ext uri="{BB962C8B-B14F-4D97-AF65-F5344CB8AC3E}">
        <p14:creationId xmlns:p14="http://schemas.microsoft.com/office/powerpoint/2010/main" val="198390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457200"/>
            <a:ext cx="7772400" cy="1066800"/>
          </a:xfrm>
        </p:spPr>
        <p:txBody>
          <a:bodyPr>
            <a:normAutofit fontScale="90000"/>
          </a:bodyPr>
          <a:lstStyle/>
          <a:p>
            <a:pPr eaLnBrk="1" hangingPunct="1"/>
            <a:r>
              <a:rPr lang="en-US" sz="3600" dirty="0"/>
              <a:t>Mexican banking system small even by Latin American standards</a:t>
            </a:r>
            <a:endParaRPr lang="en-US" dirty="0"/>
          </a:p>
        </p:txBody>
      </p:sp>
      <p:pic>
        <p:nvPicPr>
          <p:cNvPr id="31747" name="Picture 3"/>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77800" y="1437736"/>
            <a:ext cx="8839200" cy="5420264"/>
          </a:xfrm>
        </p:spPr>
      </p:pic>
      <p:sp>
        <p:nvSpPr>
          <p:cNvPr id="2" name="Slide Number Placeholder 1"/>
          <p:cNvSpPr>
            <a:spLocks noGrp="1"/>
          </p:cNvSpPr>
          <p:nvPr>
            <p:ph type="sldNum" sz="quarter" idx="12"/>
          </p:nvPr>
        </p:nvSpPr>
        <p:spPr/>
        <p:txBody>
          <a:bodyPr/>
          <a:lstStyle/>
          <a:p>
            <a:fld id="{1DEC7847-E40F-4D73-96B6-A9368A85C08A}" type="slidenum">
              <a:rPr lang="en-US" smtClean="0"/>
              <a:t>15</a:t>
            </a:fld>
            <a:endParaRPr lang="en-US"/>
          </a:p>
        </p:txBody>
      </p:sp>
    </p:spTree>
    <p:extLst>
      <p:ext uri="{BB962C8B-B14F-4D97-AF65-F5344CB8AC3E}">
        <p14:creationId xmlns:p14="http://schemas.microsoft.com/office/powerpoint/2010/main" val="243443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sz="28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178"/>
            <a:ext cx="9255123"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D571434-F797-48E8-9529-69BC1CFF4F15}" type="slidenum">
              <a:rPr lang="en-US" smtClean="0"/>
              <a:t>16</a:t>
            </a:fld>
            <a:endParaRPr lang="en-US"/>
          </a:p>
        </p:txBody>
      </p:sp>
    </p:spTree>
    <p:extLst>
      <p:ext uri="{BB962C8B-B14F-4D97-AF65-F5344CB8AC3E}">
        <p14:creationId xmlns:p14="http://schemas.microsoft.com/office/powerpoint/2010/main" val="263958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Political Economy’s Contributions to Understanding Development</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1) Property rights &amp; institutions that reduce transaction costs are imperative</a:t>
            </a:r>
          </a:p>
          <a:p>
            <a:pPr lvl="1"/>
            <a:r>
              <a:rPr lang="en-US" dirty="0"/>
              <a:t>Provide incentives to save &amp; invest</a:t>
            </a:r>
          </a:p>
          <a:p>
            <a:pPr lvl="1"/>
            <a:r>
              <a:rPr lang="en-US" dirty="0"/>
              <a:t>Undergird financial systems  </a:t>
            </a:r>
          </a:p>
          <a:p>
            <a:pPr marL="0" indent="0">
              <a:buNone/>
            </a:pPr>
            <a:r>
              <a:rPr lang="en-US" b="1" dirty="0"/>
              <a:t>2) This means the rule of law &amp; widespread trust</a:t>
            </a:r>
          </a:p>
          <a:p>
            <a:pPr lvl="1"/>
            <a:r>
              <a:rPr lang="en-US" dirty="0"/>
              <a:t>Limits on executive authority</a:t>
            </a:r>
          </a:p>
          <a:p>
            <a:pPr lvl="1"/>
            <a:r>
              <a:rPr lang="en-US" dirty="0"/>
              <a:t>The government must enforce contracts fairly</a:t>
            </a:r>
          </a:p>
          <a:p>
            <a:pPr marL="0" indent="0">
              <a:buNone/>
            </a:pPr>
            <a:r>
              <a:rPr lang="en-US" b="1" dirty="0"/>
              <a:t>3) The government should also address market failures</a:t>
            </a:r>
          </a:p>
          <a:p>
            <a:pPr lvl="1"/>
            <a:r>
              <a:rPr lang="en-US" dirty="0"/>
              <a:t>Provide intellectual property rights to incentivize R&amp;D, for example</a:t>
            </a:r>
          </a:p>
          <a:p>
            <a:pPr lvl="1"/>
            <a:r>
              <a:rPr lang="en-US" dirty="0"/>
              <a:t>Underwrite credit bureau that discloses credit histories, for example</a:t>
            </a:r>
          </a:p>
        </p:txBody>
      </p:sp>
      <p:sp>
        <p:nvSpPr>
          <p:cNvPr id="5" name="Slide Number Placeholder 4"/>
          <p:cNvSpPr>
            <a:spLocks noGrp="1"/>
          </p:cNvSpPr>
          <p:nvPr>
            <p:ph type="sldNum" sz="quarter" idx="12"/>
          </p:nvPr>
        </p:nvSpPr>
        <p:spPr/>
        <p:txBody>
          <a:bodyPr/>
          <a:lstStyle/>
          <a:p>
            <a:fld id="{BD571434-F797-48E8-9529-69BC1CFF4F15}" type="slidenum">
              <a:rPr lang="en-US" smtClean="0"/>
              <a:t>2</a:t>
            </a:fld>
            <a:endParaRPr lang="en-US"/>
          </a:p>
        </p:txBody>
      </p:sp>
    </p:spTree>
    <p:extLst>
      <p:ext uri="{BB962C8B-B14F-4D97-AF65-F5344CB8AC3E}">
        <p14:creationId xmlns:p14="http://schemas.microsoft.com/office/powerpoint/2010/main" val="23778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Puzzle of Underdevelopment: </a:t>
            </a:r>
            <a:r>
              <a:rPr lang="en-US" dirty="0" err="1"/>
              <a:t>Govts</a:t>
            </a:r>
            <a:r>
              <a:rPr lang="en-US" dirty="0"/>
              <a:t>. do the opposite of what they should</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1) Governments in developing countries weaken property rights and increase transaction costs</a:t>
            </a:r>
          </a:p>
          <a:p>
            <a:pPr lvl="1"/>
            <a:r>
              <a:rPr lang="en-US" dirty="0"/>
              <a:t>Fail to codify land rights, for example</a:t>
            </a:r>
          </a:p>
          <a:p>
            <a:pPr lvl="1"/>
            <a:r>
              <a:rPr lang="en-US" dirty="0"/>
              <a:t>Forgive the bad loans of influential borrowers, for example  </a:t>
            </a:r>
          </a:p>
          <a:p>
            <a:pPr marL="0" indent="0">
              <a:buNone/>
            </a:pPr>
            <a:r>
              <a:rPr lang="en-US" b="1" dirty="0"/>
              <a:t>2) Violate rule of law &amp; foment mistrust</a:t>
            </a:r>
          </a:p>
          <a:p>
            <a:pPr lvl="1"/>
            <a:r>
              <a:rPr lang="en-US" dirty="0"/>
              <a:t>Abuse executive authority</a:t>
            </a:r>
          </a:p>
          <a:p>
            <a:pPr lvl="1"/>
            <a:r>
              <a:rPr lang="en-US" dirty="0"/>
              <a:t>Use legal system/regulation to pick winners &amp; losers</a:t>
            </a:r>
          </a:p>
          <a:p>
            <a:pPr marL="0" indent="0">
              <a:buNone/>
            </a:pPr>
            <a:r>
              <a:rPr lang="en-US" b="1" dirty="0"/>
              <a:t>3) Let market failures fester</a:t>
            </a:r>
          </a:p>
          <a:p>
            <a:pPr lvl="1"/>
            <a:r>
              <a:rPr lang="en-US" dirty="0"/>
              <a:t>Fail to protect intellectual property rights, for example</a:t>
            </a:r>
          </a:p>
          <a:p>
            <a:pPr lvl="1"/>
            <a:r>
              <a:rPr lang="en-US" dirty="0"/>
              <a:t>Foster segmented financial markets, for example</a:t>
            </a:r>
          </a:p>
          <a:p>
            <a:endParaRPr lang="en-US" dirty="0"/>
          </a:p>
        </p:txBody>
      </p:sp>
      <p:sp>
        <p:nvSpPr>
          <p:cNvPr id="5" name="Slide Number Placeholder 4"/>
          <p:cNvSpPr>
            <a:spLocks noGrp="1"/>
          </p:cNvSpPr>
          <p:nvPr>
            <p:ph type="sldNum" sz="quarter" idx="12"/>
          </p:nvPr>
        </p:nvSpPr>
        <p:spPr/>
        <p:txBody>
          <a:bodyPr/>
          <a:lstStyle/>
          <a:p>
            <a:fld id="{BD571434-F797-48E8-9529-69BC1CFF4F15}" type="slidenum">
              <a:rPr lang="en-US" smtClean="0"/>
              <a:t>3</a:t>
            </a:fld>
            <a:endParaRPr lang="en-US"/>
          </a:p>
        </p:txBody>
      </p:sp>
    </p:spTree>
    <p:extLst>
      <p:ext uri="{BB962C8B-B14F-4D97-AF65-F5344CB8AC3E}">
        <p14:creationId xmlns:p14="http://schemas.microsoft.com/office/powerpoint/2010/main" val="1274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Explaining the Puzzle of Deliberate Underdevelopment: 3 popular views</a:t>
            </a:r>
          </a:p>
        </p:txBody>
      </p:sp>
      <p:sp>
        <p:nvSpPr>
          <p:cNvPr id="3" name="Content Placeholder 2"/>
          <p:cNvSpPr>
            <a:spLocks noGrp="1"/>
          </p:cNvSpPr>
          <p:nvPr>
            <p:ph idx="1"/>
          </p:nvPr>
        </p:nvSpPr>
        <p:spPr/>
        <p:txBody>
          <a:bodyPr>
            <a:normAutofit fontScale="47500" lnSpcReduction="20000"/>
          </a:bodyPr>
          <a:lstStyle/>
          <a:p>
            <a:pPr marL="0" indent="0">
              <a:buNone/>
            </a:pPr>
            <a:r>
              <a:rPr lang="en-US" sz="4600" b="1" dirty="0"/>
              <a:t>1) Politicians’ comparative advantage is patronage</a:t>
            </a:r>
          </a:p>
          <a:p>
            <a:pPr lvl="1"/>
            <a:r>
              <a:rPr lang="en-US" sz="4600" dirty="0"/>
              <a:t>When institutions weak, politicians compete based on </a:t>
            </a:r>
            <a:r>
              <a:rPr lang="en-US" sz="4600" dirty="0" err="1"/>
              <a:t>clientilism</a:t>
            </a:r>
            <a:r>
              <a:rPr lang="en-US" sz="4600" dirty="0"/>
              <a:t>, not programmatic policies</a:t>
            </a:r>
          </a:p>
          <a:p>
            <a:pPr lvl="1"/>
            <a:r>
              <a:rPr lang="en-US" sz="4600" dirty="0"/>
              <a:t>Politicians lack reputation for delivering public goods or good policies, so promises to reform not believable</a:t>
            </a:r>
          </a:p>
          <a:p>
            <a:pPr marL="57150" indent="0">
              <a:buNone/>
            </a:pPr>
            <a:r>
              <a:rPr lang="en-US" sz="4600" b="1" dirty="0"/>
              <a:t>2) Spoilers block reform </a:t>
            </a:r>
          </a:p>
          <a:p>
            <a:pPr marL="914400" lvl="1" indent="-457200"/>
            <a:r>
              <a:rPr lang="en-US" sz="4600" dirty="0"/>
              <a:t>Losers from better policies stand to lose rents &amp; political power</a:t>
            </a:r>
          </a:p>
          <a:p>
            <a:pPr marL="914400" lvl="1" indent="-457200"/>
            <a:r>
              <a:rPr lang="en-US" sz="4600" dirty="0"/>
              <a:t>Promises to compensate them not credible</a:t>
            </a:r>
          </a:p>
          <a:p>
            <a:pPr marL="57150" indent="0">
              <a:buNone/>
            </a:pPr>
            <a:r>
              <a:rPr lang="en-US" sz="4600" b="1" dirty="0"/>
              <a:t>3) Rents are glue that holds society together</a:t>
            </a:r>
          </a:p>
          <a:p>
            <a:pPr marL="914400" lvl="1" indent="-457200"/>
            <a:r>
              <a:rPr lang="en-US" sz="4600" dirty="0"/>
              <a:t>Developing countries fragile &amp; combustible</a:t>
            </a:r>
          </a:p>
          <a:p>
            <a:pPr marL="914400" lvl="1" indent="-457200"/>
            <a:r>
              <a:rPr lang="en-US" sz="4600" dirty="0"/>
              <a:t>Polarized </a:t>
            </a:r>
            <a:r>
              <a:rPr lang="en-US" sz="4600" dirty="0" err="1"/>
              <a:t>btwn</a:t>
            </a:r>
            <a:r>
              <a:rPr lang="en-US" sz="4600" dirty="0"/>
              <a:t>. rich &amp; poor/divided along ethnic lines</a:t>
            </a:r>
          </a:p>
          <a:p>
            <a:pPr marL="914400" lvl="1" indent="-457200"/>
            <a:r>
              <a:rPr lang="en-US" sz="4600" dirty="0"/>
              <a:t>The only way to tamp down conflict &amp; violence is to create &amp; distribute rents through powerful brokers who can keep peace</a:t>
            </a:r>
          </a:p>
          <a:p>
            <a:pPr marL="0" indent="0">
              <a:buNone/>
            </a:pPr>
            <a:endParaRPr lang="en-US" dirty="0"/>
          </a:p>
        </p:txBody>
      </p:sp>
      <p:sp>
        <p:nvSpPr>
          <p:cNvPr id="5" name="Slide Number Placeholder 4"/>
          <p:cNvSpPr>
            <a:spLocks noGrp="1"/>
          </p:cNvSpPr>
          <p:nvPr>
            <p:ph type="sldNum" sz="quarter" idx="12"/>
          </p:nvPr>
        </p:nvSpPr>
        <p:spPr/>
        <p:txBody>
          <a:bodyPr/>
          <a:lstStyle/>
          <a:p>
            <a:fld id="{BD571434-F797-48E8-9529-69BC1CFF4F15}" type="slidenum">
              <a:rPr lang="en-US" smtClean="0"/>
              <a:t>4</a:t>
            </a:fld>
            <a:endParaRPr lang="en-US"/>
          </a:p>
        </p:txBody>
      </p:sp>
    </p:spTree>
    <p:extLst>
      <p:ext uri="{BB962C8B-B14F-4D97-AF65-F5344CB8AC3E}">
        <p14:creationId xmlns:p14="http://schemas.microsoft.com/office/powerpoint/2010/main" val="69008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These are helpful explanations, but…</a:t>
            </a:r>
          </a:p>
        </p:txBody>
      </p:sp>
      <p:sp>
        <p:nvSpPr>
          <p:cNvPr id="3" name="Content Placeholder 2"/>
          <p:cNvSpPr>
            <a:spLocks noGrp="1"/>
          </p:cNvSpPr>
          <p:nvPr>
            <p:ph idx="1"/>
          </p:nvPr>
        </p:nvSpPr>
        <p:spPr/>
        <p:txBody>
          <a:bodyPr>
            <a:normAutofit fontScale="77500" lnSpcReduction="20000"/>
          </a:bodyPr>
          <a:lstStyle/>
          <a:p>
            <a:r>
              <a:rPr lang="en-US" b="1" dirty="0"/>
              <a:t>Fail to offer unified theory for explaining patterns endemic to underdeveloped economies.</a:t>
            </a:r>
          </a:p>
          <a:p>
            <a:pPr lvl="1"/>
            <a:r>
              <a:rPr lang="en-US" dirty="0"/>
              <a:t>Large, informal sectors that are unproductive</a:t>
            </a:r>
          </a:p>
          <a:p>
            <a:pPr lvl="1"/>
            <a:r>
              <a:rPr lang="en-US" dirty="0"/>
              <a:t>Policies explicitly aimed at suffocating innovation &amp; entrepreneurship</a:t>
            </a:r>
          </a:p>
          <a:p>
            <a:pPr lvl="1"/>
            <a:r>
              <a:rPr lang="en-US" dirty="0"/>
              <a:t>Policies explicitly aimed at creating small &amp; illiquid financial sectors (financial repression)</a:t>
            </a:r>
          </a:p>
          <a:p>
            <a:pPr lvl="1"/>
            <a:r>
              <a:rPr lang="en-US" dirty="0"/>
              <a:t>Endurance of state run monopolies &amp; directed credit to state sanctioned cartels</a:t>
            </a:r>
          </a:p>
          <a:p>
            <a:pPr lvl="1"/>
            <a:r>
              <a:rPr lang="en-US" dirty="0"/>
              <a:t>Policies that cripple the rural sector &amp; favor inefficient industries</a:t>
            </a:r>
          </a:p>
          <a:p>
            <a:pPr lvl="1"/>
            <a:r>
              <a:rPr lang="en-US" dirty="0"/>
              <a:t>Developing countries continued dependence on natural resources for employment, foreign exchange &amp; state revenues</a:t>
            </a:r>
          </a:p>
          <a:p>
            <a:pPr marL="514350" indent="-457200"/>
            <a:r>
              <a:rPr lang="en-US" b="1" dirty="0"/>
              <a:t>These are all symptoms of an underlying syndrome!</a:t>
            </a:r>
          </a:p>
        </p:txBody>
      </p:sp>
      <p:sp>
        <p:nvSpPr>
          <p:cNvPr id="5" name="Slide Number Placeholder 4"/>
          <p:cNvSpPr>
            <a:spLocks noGrp="1"/>
          </p:cNvSpPr>
          <p:nvPr>
            <p:ph type="sldNum" sz="quarter" idx="12"/>
          </p:nvPr>
        </p:nvSpPr>
        <p:spPr/>
        <p:txBody>
          <a:bodyPr/>
          <a:lstStyle/>
          <a:p>
            <a:fld id="{BD571434-F797-48E8-9529-69BC1CFF4F15}" type="slidenum">
              <a:rPr lang="en-US" smtClean="0"/>
              <a:t>5</a:t>
            </a:fld>
            <a:endParaRPr lang="en-US"/>
          </a:p>
        </p:txBody>
      </p:sp>
    </p:spTree>
    <p:extLst>
      <p:ext uri="{BB962C8B-B14F-4D97-AF65-F5344CB8AC3E}">
        <p14:creationId xmlns:p14="http://schemas.microsoft.com/office/powerpoint/2010/main" val="33517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558" y="1619891"/>
            <a:ext cx="2855697" cy="203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0739" y="4811848"/>
            <a:ext cx="3198668" cy="20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Title 1"/>
          <p:cNvSpPr>
            <a:spLocks noGrp="1"/>
          </p:cNvSpPr>
          <p:nvPr>
            <p:ph type="title"/>
          </p:nvPr>
        </p:nvSpPr>
        <p:spPr>
          <a:xfrm>
            <a:off x="381000" y="0"/>
            <a:ext cx="8229600" cy="1143000"/>
          </a:xfrm>
        </p:spPr>
        <p:txBody>
          <a:bodyPr>
            <a:normAutofit fontScale="90000"/>
          </a:bodyPr>
          <a:lstStyle/>
          <a:p>
            <a:pPr eaLnBrk="1" hangingPunct="1"/>
            <a:r>
              <a:rPr lang="en-US" dirty="0"/>
              <a:t>These guys were once young &amp; rising</a:t>
            </a:r>
          </a:p>
        </p:txBody>
      </p:sp>
      <p:pic>
        <p:nvPicPr>
          <p:cNvPr id="92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2" y="1356404"/>
            <a:ext cx="3376252" cy="256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1881" y="988868"/>
            <a:ext cx="305752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7413" y="3657600"/>
            <a:ext cx="261469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E4CD6D1-8946-4CA8-8F45-9BD41AA3F861}" type="slidenum">
              <a:rPr lang="en-US"/>
              <a:pPr>
                <a:defRPr/>
              </a:pPr>
              <a:t>6</a:t>
            </a:fld>
            <a:endParaRPr lang="en-US"/>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957753"/>
            <a:ext cx="3427413" cy="2900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85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 plight of a new ruler in the developing world</a:t>
            </a:r>
          </a:p>
        </p:txBody>
      </p:sp>
      <p:sp>
        <p:nvSpPr>
          <p:cNvPr id="3" name="Content Placeholder 2"/>
          <p:cNvSpPr>
            <a:spLocks noGrp="1"/>
          </p:cNvSpPr>
          <p:nvPr>
            <p:ph idx="1"/>
          </p:nvPr>
        </p:nvSpPr>
        <p:spPr/>
        <p:txBody>
          <a:bodyPr>
            <a:normAutofit fontScale="85000" lnSpcReduction="10000"/>
          </a:bodyPr>
          <a:lstStyle/>
          <a:p>
            <a:r>
              <a:rPr lang="en-US" dirty="0"/>
              <a:t>Probably got to power via violence or subterfuge</a:t>
            </a:r>
          </a:p>
          <a:p>
            <a:r>
              <a:rPr lang="en-US" dirty="0"/>
              <a:t>Faces lack of trust about intentions &amp; ability</a:t>
            </a:r>
          </a:p>
          <a:p>
            <a:r>
              <a:rPr lang="en-US" dirty="0"/>
              <a:t>Must quickly raise revenues to pay the military, reward allies &amp; attack &amp; deter enemies</a:t>
            </a:r>
          </a:p>
          <a:p>
            <a:r>
              <a:rPr lang="en-US" dirty="0"/>
              <a:t>Hard to do so when fiscal transaction costs high because of unproductive economy that is largely informal &amp; plagued by credit market imperfections</a:t>
            </a:r>
          </a:p>
          <a:p>
            <a:r>
              <a:rPr lang="en-US" dirty="0"/>
              <a:t>Hard to do so when ruler inherits weak bureaucracy that cannot identify &amp; verify tax obligations &amp; monitor compliance, let alone punish evasion</a:t>
            </a:r>
          </a:p>
        </p:txBody>
      </p:sp>
      <p:sp>
        <p:nvSpPr>
          <p:cNvPr id="5" name="Slide Number Placeholder 4"/>
          <p:cNvSpPr>
            <a:spLocks noGrp="1"/>
          </p:cNvSpPr>
          <p:nvPr>
            <p:ph type="sldNum" sz="quarter" idx="12"/>
          </p:nvPr>
        </p:nvSpPr>
        <p:spPr/>
        <p:txBody>
          <a:bodyPr/>
          <a:lstStyle/>
          <a:p>
            <a:fld id="{BD571434-F797-48E8-9529-69BC1CFF4F15}" type="slidenum">
              <a:rPr lang="en-US" smtClean="0"/>
              <a:t>7</a:t>
            </a:fld>
            <a:endParaRPr lang="en-US"/>
          </a:p>
        </p:txBody>
      </p:sp>
    </p:spTree>
    <p:extLst>
      <p:ext uri="{BB962C8B-B14F-4D97-AF65-F5344CB8AC3E}">
        <p14:creationId xmlns:p14="http://schemas.microsoft.com/office/powerpoint/2010/main" val="206509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to this Problem: Non-</a:t>
            </a:r>
            <a:r>
              <a:rPr lang="en-US" dirty="0" err="1"/>
              <a:t>tradables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Exchange monopoly rights for a share of the rents: </a:t>
            </a:r>
          </a:p>
          <a:p>
            <a:pPr lvl="1"/>
            <a:r>
              <a:rPr lang="en-US" dirty="0"/>
              <a:t>Cheap credit created by financial repression funneled by state to monopolies/state run firms (directed credit)</a:t>
            </a:r>
          </a:p>
          <a:p>
            <a:pPr lvl="1"/>
            <a:r>
              <a:rPr lang="en-US" dirty="0"/>
              <a:t>Flipside is barriers to entry in formal sector &amp; limited investment &amp; employment opportunities</a:t>
            </a:r>
          </a:p>
          <a:p>
            <a:pPr lvl="1"/>
            <a:r>
              <a:rPr lang="en-US" dirty="0"/>
              <a:t>Policies with urban bias that tax agricultural sector to subsidize labor force in cities (cheap food)</a:t>
            </a:r>
          </a:p>
          <a:p>
            <a:pPr lvl="1"/>
            <a:r>
              <a:rPr lang="en-US" dirty="0"/>
              <a:t>Monopolists gladly comply with taxation in exchange for government’s enforcement of their monopoly rights</a:t>
            </a:r>
          </a:p>
          <a:p>
            <a:pPr lvl="1"/>
            <a:r>
              <a:rPr lang="en-US" dirty="0"/>
              <a:t>Ruler can directly share some rents with supporters &amp; tax some rents to fund the state</a:t>
            </a:r>
          </a:p>
        </p:txBody>
      </p:sp>
      <p:sp>
        <p:nvSpPr>
          <p:cNvPr id="5" name="Slide Number Placeholder 4"/>
          <p:cNvSpPr>
            <a:spLocks noGrp="1"/>
          </p:cNvSpPr>
          <p:nvPr>
            <p:ph type="sldNum" sz="quarter" idx="12"/>
          </p:nvPr>
        </p:nvSpPr>
        <p:spPr/>
        <p:txBody>
          <a:bodyPr/>
          <a:lstStyle/>
          <a:p>
            <a:fld id="{BD571434-F797-48E8-9529-69BC1CFF4F15}" type="slidenum">
              <a:rPr lang="en-US" smtClean="0"/>
              <a:t>8</a:t>
            </a:fld>
            <a:endParaRPr lang="en-US"/>
          </a:p>
        </p:txBody>
      </p:sp>
    </p:spTree>
    <p:extLst>
      <p:ext uri="{BB962C8B-B14F-4D97-AF65-F5344CB8AC3E}">
        <p14:creationId xmlns:p14="http://schemas.microsoft.com/office/powerpoint/2010/main" val="186270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to this Problem: </a:t>
            </a:r>
            <a:r>
              <a:rPr lang="en-US" dirty="0" err="1"/>
              <a:t>Tradables</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Court FDI in natural resource sectors to generate hard currency &amp; revenues:</a:t>
            </a:r>
          </a:p>
          <a:p>
            <a:r>
              <a:rPr lang="en-US" sz="2000" i="1" dirty="0"/>
              <a:t>Give investors sweetheart deals </a:t>
            </a:r>
          </a:p>
          <a:p>
            <a:pPr lvl="1"/>
            <a:r>
              <a:rPr lang="en-US" sz="2000" dirty="0"/>
              <a:t>allow them to recover fixed costs at accelerated rate (Production Sharing Agreements enforced via Bilateral Investment Treaties)</a:t>
            </a:r>
          </a:p>
          <a:p>
            <a:pPr lvl="1"/>
            <a:r>
              <a:rPr lang="en-US" sz="2000" dirty="0"/>
              <a:t>allow them to exploit weak health, safety &amp; environmental standards</a:t>
            </a:r>
          </a:p>
          <a:p>
            <a:pPr lvl="1"/>
            <a:r>
              <a:rPr lang="en-US" sz="2000" dirty="0"/>
              <a:t>FDI also enticed because of cheap labor force with no rights</a:t>
            </a:r>
          </a:p>
          <a:p>
            <a:r>
              <a:rPr lang="en-US" sz="2000" i="1" dirty="0"/>
              <a:t>Yet the state generates revenues &amp; foreign exchange upfront</a:t>
            </a:r>
          </a:p>
          <a:p>
            <a:pPr lvl="1"/>
            <a:r>
              <a:rPr lang="en-US" sz="2000" dirty="0"/>
              <a:t>Predrilling fees &amp; royalties </a:t>
            </a:r>
          </a:p>
          <a:p>
            <a:pPr lvl="1"/>
            <a:r>
              <a:rPr lang="en-US" sz="2000" dirty="0"/>
              <a:t>Bonuses</a:t>
            </a:r>
          </a:p>
          <a:p>
            <a:pPr lvl="1"/>
            <a:r>
              <a:rPr lang="en-US" sz="2000" dirty="0"/>
              <a:t>Acre payments/property taxes</a:t>
            </a:r>
          </a:p>
          <a:p>
            <a:pPr lvl="1"/>
            <a:r>
              <a:rPr lang="en-US" sz="2000" dirty="0"/>
              <a:t>Giving the state an equity stake</a:t>
            </a:r>
          </a:p>
          <a:p>
            <a:pPr lvl="1"/>
            <a:r>
              <a:rPr lang="en-US" sz="2000" dirty="0"/>
              <a:t>Bilateral aid given in conjunction with hydrocarbon/mining contracts</a:t>
            </a:r>
          </a:p>
          <a:p>
            <a:pPr marL="0" indent="0">
              <a:buNone/>
            </a:pPr>
            <a:endParaRPr lang="en-US" b="1" dirty="0"/>
          </a:p>
        </p:txBody>
      </p:sp>
      <p:sp>
        <p:nvSpPr>
          <p:cNvPr id="5" name="Slide Number Placeholder 4"/>
          <p:cNvSpPr>
            <a:spLocks noGrp="1"/>
          </p:cNvSpPr>
          <p:nvPr>
            <p:ph type="sldNum" sz="quarter" idx="12"/>
          </p:nvPr>
        </p:nvSpPr>
        <p:spPr/>
        <p:txBody>
          <a:bodyPr/>
          <a:lstStyle/>
          <a:p>
            <a:fld id="{BD571434-F797-48E8-9529-69BC1CFF4F15}" type="slidenum">
              <a:rPr lang="en-US" smtClean="0"/>
              <a:t>9</a:t>
            </a:fld>
            <a:endParaRPr lang="en-US"/>
          </a:p>
        </p:txBody>
      </p:sp>
    </p:spTree>
    <p:extLst>
      <p:ext uri="{BB962C8B-B14F-4D97-AF65-F5344CB8AC3E}">
        <p14:creationId xmlns:p14="http://schemas.microsoft.com/office/powerpoint/2010/main" val="88538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11677</TotalTime>
  <Words>1490</Words>
  <Application>Microsoft Office PowerPoint</Application>
  <PresentationFormat>On-screen Show (4:3)</PresentationFormat>
  <Paragraphs>174</Paragraphs>
  <Slides>16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Development Traps—and Escaping Development Traps?</vt:lpstr>
      <vt:lpstr>Political Economy’s Contributions to Understanding Development</vt:lpstr>
      <vt:lpstr>Puzzle of Underdevelopment: Govts. do the opposite of what they should</vt:lpstr>
      <vt:lpstr>Explaining the Puzzle of Deliberate Underdevelopment: 3 popular views</vt:lpstr>
      <vt:lpstr>These are helpful explanations, but…</vt:lpstr>
      <vt:lpstr>These guys were once young &amp; rising</vt:lpstr>
      <vt:lpstr>Consider plight of a new ruler in the developing world</vt:lpstr>
      <vt:lpstr>Solution to this Problem: Non-tradables</vt:lpstr>
      <vt:lpstr>Solution to this Problem: Tradables</vt:lpstr>
      <vt:lpstr>Directed Credit &amp; Direct Taxation in Mexico, 1933-1974</vt:lpstr>
      <vt:lpstr>PowerPoint Presentation</vt:lpstr>
      <vt:lpstr>Implications of my View </vt:lpstr>
      <vt:lpstr>EXTRAS</vt:lpstr>
      <vt:lpstr>Over time, Mexican government forced banks to hold more government debt</vt:lpstr>
      <vt:lpstr>Mexican banking system small even by Latin American standards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Menaldo</dc:creator>
  <cp:lastModifiedBy>Victor Menaldo</cp:lastModifiedBy>
  <cp:revision>32</cp:revision>
  <cp:lastPrinted>2016-04-06T22:56:56Z</cp:lastPrinted>
  <dcterms:created xsi:type="dcterms:W3CDTF">2016-04-01T17:11:40Z</dcterms:created>
  <dcterms:modified xsi:type="dcterms:W3CDTF">2020-12-29T20:08:36Z</dcterms:modified>
</cp:coreProperties>
</file>